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embeddings/Microsoft_Equation12.bin" ContentType="application/vnd.openxmlformats-officedocument.oleObject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embeddings/Microsoft_Equation3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Microsoft_Equation13.bin" ContentType="application/vnd.openxmlformats-officedocument.oleObject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Microsoft_Equation8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embeddings/Microsoft_Equation14.bin" ContentType="application/vnd.openxmlformats-officedocument.oleObject"/>
  <Default Extension="gif" ContentType="image/gif"/>
  <Override PartName="/ppt/slides/slide16.xml" ContentType="application/vnd.openxmlformats-officedocument.presentationml.slide+xml"/>
  <Override PartName="/ppt/embeddings/Microsoft_Equation10.bin" ContentType="application/vnd.openxmlformats-officedocument.oleObject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embeddings/Microsoft_Equation15.bin" ContentType="application/vnd.openxmlformats-officedocument.oleObject"/>
  <Override PartName="/ppt/slides/slide17.xml" ContentType="application/vnd.openxmlformats-officedocument.presentationml.slide+xml"/>
  <Override PartName="/ppt/embeddings/Microsoft_Equation11.bin" ContentType="application/vnd.openxmlformats-officedocument.oleObject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embeddings/Microsoft_Equation6.bin" ContentType="application/vnd.openxmlformats-officedocument.oleObject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Microsoft_Equation2.bin" ContentType="application/vnd.openxmlformats-officedocument.oleObject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Microsoft_Equation16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63" r:id="rId4"/>
    <p:sldId id="262" r:id="rId5"/>
    <p:sldId id="264" r:id="rId6"/>
    <p:sldId id="265" r:id="rId7"/>
    <p:sldId id="266" r:id="rId8"/>
    <p:sldId id="267" r:id="rId9"/>
    <p:sldId id="261" r:id="rId10"/>
    <p:sldId id="259" r:id="rId11"/>
    <p:sldId id="269" r:id="rId12"/>
    <p:sldId id="271" r:id="rId13"/>
    <p:sldId id="268" r:id="rId14"/>
    <p:sldId id="270" r:id="rId15"/>
    <p:sldId id="276" r:id="rId16"/>
    <p:sldId id="272" r:id="rId17"/>
    <p:sldId id="274" r:id="rId18"/>
    <p:sldId id="275" r:id="rId19"/>
    <p:sldId id="288" r:id="rId20"/>
    <p:sldId id="277" r:id="rId21"/>
    <p:sldId id="278" r:id="rId22"/>
    <p:sldId id="281" r:id="rId23"/>
    <p:sldId id="289" r:id="rId24"/>
    <p:sldId id="291" r:id="rId25"/>
    <p:sldId id="286" r:id="rId26"/>
    <p:sldId id="283" r:id="rId27"/>
    <p:sldId id="287" r:id="rId28"/>
    <p:sldId id="294" r:id="rId29"/>
    <p:sldId id="293" r:id="rId30"/>
    <p:sldId id="295" r:id="rId31"/>
    <p:sldId id="296" r:id="rId32"/>
    <p:sldId id="298" r:id="rId33"/>
    <p:sldId id="297" r:id="rId3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EDD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8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ict"/><Relationship Id="rId2" Type="http://schemas.openxmlformats.org/officeDocument/2006/relationships/image" Target="../media/image37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Relationship Id="rId2" Type="http://schemas.openxmlformats.org/officeDocument/2006/relationships/image" Target="../media/image4.pict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ict"/><Relationship Id="rId2" Type="http://schemas.openxmlformats.org/officeDocument/2006/relationships/image" Target="../media/image37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1" charset="0"/>
              </a:defRPr>
            </a:lvl1pPr>
          </a:lstStyle>
          <a:p>
            <a:pPr>
              <a:defRPr/>
            </a:pPr>
            <a:fld id="{0043F1C6-F50A-174E-8C4C-FA7015A9A936}" type="datetime1">
              <a:rPr lang="en-US"/>
              <a:pPr>
                <a:defRPr/>
              </a:pPr>
              <a:t>4/26/13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1" charset="0"/>
              </a:defRPr>
            </a:lvl1pPr>
          </a:lstStyle>
          <a:p>
            <a:pPr>
              <a:defRPr/>
            </a:pPr>
            <a:fld id="{9A2DDCA7-1C5C-4F4C-A258-9135EF1251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1" charset="0"/>
              </a:defRPr>
            </a:lvl1pPr>
          </a:lstStyle>
          <a:p>
            <a:pPr>
              <a:defRPr/>
            </a:pPr>
            <a:fld id="{88248BBA-20F0-B74C-AF1C-FB966CDE8CE9}" type="datetime1">
              <a:rPr lang="en-US"/>
              <a:pPr>
                <a:defRPr/>
              </a:pPr>
              <a:t>4/26/13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1" charset="0"/>
              </a:defRPr>
            </a:lvl1pPr>
          </a:lstStyle>
          <a:p>
            <a:pPr>
              <a:defRPr/>
            </a:pPr>
            <a:fld id="{F26C115D-C093-7143-89FC-1E9D6916D0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8DC230-7CA4-EF48-8B5A-A7BA35450FE6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26CD9-E590-424B-9DDE-36378D156799}" type="datetime1">
              <a:rPr lang="de-DE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george@mpi-hd.mpg.de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720B2-BF22-C345-A8B9-15483728F52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3201A-67F2-AF4E-AE56-0C16DBEB7B53}" type="datetime1">
              <a:rPr lang="de-DE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george@mpi-hd.mpg.de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56A25-311A-C14B-B65B-86265AC80F8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7A9CB-026A-1C49-AC0C-383E7DA7DD78}" type="datetime1">
              <a:rPr lang="de-DE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george@mpi-hd.mpg.de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2B75F-C5B6-2F41-83E5-E55B9705E04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9F0DE-40BC-ED45-A49F-6DBF41503FDE}" type="datetime1">
              <a:rPr lang="de-DE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george@mpi-hd.mpg.de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2AC4F-B227-2445-A892-DB128433ECF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9A998-58DE-5147-8F3C-08D9F0CA22BE}" type="datetime1">
              <a:rPr lang="de-DE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george@mpi-hd.mpg.de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1EA2D-DFF7-E44E-B3C5-CE5C2F90C3C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96379-E545-394E-AD27-E002DFC17217}" type="datetime1">
              <a:rPr lang="de-DE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george@mpi-hd.mpg.de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DB9E4-0E40-6B4B-929C-981247F43B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6479-9A04-DD4B-A0C9-003E32D23BC0}" type="datetime1">
              <a:rPr lang="de-DE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george@mpi-hd.mpg.de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A55C2-0933-9248-AF48-912091961C6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44FE9-3003-014D-B9EA-95D0D684522D}" type="datetime1">
              <a:rPr lang="de-DE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george@mpi-hd.mpg.de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7D819-3E75-4844-86DF-5717EC337C4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E2368-2B7D-3644-A1E2-59D95638E23D}" type="datetime1">
              <a:rPr lang="de-DE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george@mpi-hd.mpg.de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498D8-0D46-AA46-9475-7C0BDA5A8D2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E7816-8BA6-C34F-A471-69B40F5C6A26}" type="datetime1">
              <a:rPr lang="de-DE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george@mpi-hd.mpg.de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92066-849B-2949-95A6-F7181CB4130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0D71C-74EE-4747-8610-DCF8F3577AEE}" type="datetime1">
              <a:rPr lang="de-DE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george@mpi-hd.mpg.de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A3592-B9C7-234B-A7B2-FA3869DF684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294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FFFFFF"/>
                </a:solidFill>
                <a:latin typeface="Arial" pitchFamily="-1" charset="0"/>
              </a:defRPr>
            </a:lvl1pPr>
          </a:lstStyle>
          <a:p>
            <a:pPr>
              <a:defRPr/>
            </a:pPr>
            <a:fld id="{E17A1B44-20F9-C845-8D08-850CC406C793}" type="datetime1">
              <a:rPr lang="de-DE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FFFFFF"/>
                </a:solidFill>
                <a:latin typeface="Arial" pitchFamily="-1" charset="0"/>
              </a:defRPr>
            </a:lvl1pPr>
          </a:lstStyle>
          <a:p>
            <a:pPr>
              <a:defRPr/>
            </a:pPr>
            <a:r>
              <a:rPr lang="en-US"/>
              <a:t>george@mpi-hd.mpg.de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626225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FFFFFF"/>
                </a:solidFill>
                <a:latin typeface="Arial" pitchFamily="-1" charset="0"/>
              </a:defRPr>
            </a:lvl1pPr>
          </a:lstStyle>
          <a:p>
            <a:pPr>
              <a:defRPr/>
            </a:pPr>
            <a:fld id="{90099C03-3B04-474C-86D9-4F92C434FA2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noFill/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wmf"/><Relationship Id="rId3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oleObject" Target="../embeddings/Microsoft_Equation7.bin"/><Relationship Id="rId5" Type="http://schemas.openxmlformats.org/officeDocument/2006/relationships/oleObject" Target="../embeddings/Microsoft_Equation8.bin"/><Relationship Id="rId6" Type="http://schemas.openxmlformats.org/officeDocument/2006/relationships/oleObject" Target="../embeddings/Microsoft_Equation9.bin"/><Relationship Id="rId7" Type="http://schemas.openxmlformats.org/officeDocument/2006/relationships/oleObject" Target="../embeddings/Microsoft_Equation1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Equation11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wmf"/><Relationship Id="rId5" Type="http://schemas.openxmlformats.org/officeDocument/2006/relationships/oleObject" Target="../embeddings/Microsoft_Equation1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oleObject" Target="../embeddings/Microsoft_Equation13.bin"/><Relationship Id="rId5" Type="http://schemas.openxmlformats.org/officeDocument/2006/relationships/oleObject" Target="../embeddings/Microsoft_Equation14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oleObject" Target="../embeddings/Microsoft_Equation15.bin"/><Relationship Id="rId6" Type="http://schemas.openxmlformats.org/officeDocument/2006/relationships/oleObject" Target="../embeddings/Microsoft_Equation16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gif"/><Relationship Id="rId3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5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3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oleObject" Target="../embeddings/Microsoft_Equation3.bin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Microsoft_Equation4.bin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Microsoft_Equation5.bin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Microsoft_Equation6.bin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89CA2C9-4904-1643-BEE6-95E03348A1D0}" type="datetime1">
              <a:rPr lang="de-DE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202B2-A013-4F4A-A81F-D4F08E56D427}" type="slidenum">
              <a:rPr lang="de-DE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george@mpi-hd.mpg.de</a:t>
            </a:r>
            <a:endParaRPr lang="de-DE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219200"/>
            <a:ext cx="7772400" cy="1524000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/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4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Recent Technical Advances in Penning Trap Mass Spectrometry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71600" y="3657600"/>
            <a:ext cx="6400800" cy="1828800"/>
          </a:xfrm>
          <a:prstGeom prst="rect">
            <a:avLst/>
          </a:prstGeom>
          <a:solidFill>
            <a:srgbClr val="E6E6E6"/>
          </a:solidFill>
          <a:effectLst>
            <a:softEdge rad="127000"/>
          </a:effectLst>
        </p:spPr>
        <p:txBody>
          <a:bodyPr/>
          <a:lstStyle/>
          <a:p>
            <a:pPr algn="ctr"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200" dirty="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Sebastian George</a:t>
            </a:r>
          </a:p>
          <a:p>
            <a:pPr algn="ctr"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200" dirty="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Max-Planck-Institut für Kernphysik</a:t>
            </a:r>
          </a:p>
          <a:p>
            <a:pPr algn="ctr"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200" dirty="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Bad Honnef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2F36C6-D2AD-F247-88D7-AEA46E37E4A7}" type="datetime1">
              <a:rPr lang="de-DE" smtClean="0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D130-C17B-3841-84DC-10E1ECD68AFB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66800" y="299296"/>
            <a:ext cx="7772400" cy="10723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/>
          <a:lstStyle/>
          <a:p>
            <a:pPr algn="ctr" defTabSz="4572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Penning Traps at Radioactive Ion Beam Facilities</a:t>
            </a:r>
          </a:p>
        </p:txBody>
      </p:sp>
      <p:sp>
        <p:nvSpPr>
          <p:cNvPr id="14" name="Magnetic Disk 13"/>
          <p:cNvSpPr/>
          <p:nvPr/>
        </p:nvSpPr>
        <p:spPr>
          <a:xfrm>
            <a:off x="2362200" y="51054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1" name="Magnetic Disk 20"/>
          <p:cNvSpPr/>
          <p:nvPr/>
        </p:nvSpPr>
        <p:spPr>
          <a:xfrm>
            <a:off x="2362200" y="48768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" name="Magnetic Disk 21"/>
          <p:cNvSpPr/>
          <p:nvPr/>
        </p:nvSpPr>
        <p:spPr>
          <a:xfrm>
            <a:off x="2362200" y="46482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Magnetic Disk 22"/>
          <p:cNvSpPr/>
          <p:nvPr/>
        </p:nvSpPr>
        <p:spPr>
          <a:xfrm>
            <a:off x="2362200" y="44196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4" name="Magnetic Disk 23"/>
          <p:cNvSpPr/>
          <p:nvPr/>
        </p:nvSpPr>
        <p:spPr>
          <a:xfrm>
            <a:off x="2362200" y="41910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5" name="Magnetic Disk 24"/>
          <p:cNvSpPr/>
          <p:nvPr/>
        </p:nvSpPr>
        <p:spPr>
          <a:xfrm>
            <a:off x="2362200" y="34290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Magnetic Disk 25"/>
          <p:cNvSpPr/>
          <p:nvPr/>
        </p:nvSpPr>
        <p:spPr>
          <a:xfrm>
            <a:off x="2362200" y="32004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Magnetic Disk 26"/>
          <p:cNvSpPr/>
          <p:nvPr/>
        </p:nvSpPr>
        <p:spPr>
          <a:xfrm>
            <a:off x="2362200" y="29718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Magnetic Disk 27"/>
          <p:cNvSpPr/>
          <p:nvPr/>
        </p:nvSpPr>
        <p:spPr>
          <a:xfrm>
            <a:off x="2362200" y="27432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Magnetic Disk 28"/>
          <p:cNvSpPr/>
          <p:nvPr/>
        </p:nvSpPr>
        <p:spPr>
          <a:xfrm>
            <a:off x="2362200" y="25146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Can 35"/>
          <p:cNvSpPr/>
          <p:nvPr/>
        </p:nvSpPr>
        <p:spPr>
          <a:xfrm>
            <a:off x="2362200" y="6324600"/>
            <a:ext cx="381000" cy="152400"/>
          </a:xfrm>
          <a:prstGeom prst="ca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2362200" y="6172200"/>
            <a:ext cx="381000" cy="152400"/>
          </a:xfrm>
          <a:prstGeom prst="ca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Can 41"/>
          <p:cNvSpPr/>
          <p:nvPr/>
        </p:nvSpPr>
        <p:spPr>
          <a:xfrm>
            <a:off x="2362200" y="6019800"/>
            <a:ext cx="381000" cy="152400"/>
          </a:xfrm>
          <a:prstGeom prst="ca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Can 42"/>
          <p:cNvSpPr/>
          <p:nvPr/>
        </p:nvSpPr>
        <p:spPr>
          <a:xfrm>
            <a:off x="2362200" y="5867400"/>
            <a:ext cx="381000" cy="152400"/>
          </a:xfrm>
          <a:prstGeom prst="ca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2362200" y="1981200"/>
            <a:ext cx="381000" cy="1588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362200" y="1903413"/>
            <a:ext cx="381000" cy="1587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/>
          <p:cNvSpPr/>
          <p:nvPr/>
        </p:nvSpPr>
        <p:spPr>
          <a:xfrm>
            <a:off x="2362200" y="1600200"/>
            <a:ext cx="381000" cy="2286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346450" y="1447800"/>
            <a:ext cx="3663950" cy="708025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Detection System</a:t>
            </a:r>
            <a:endParaRPr lang="en-US" sz="1400">
              <a:effectLst>
                <a:outerShdw blurRad="38100" dist="38100" dir="2700000" algn="tl">
                  <a:srgbClr val="DDDDDD"/>
                </a:outerShdw>
              </a:effectLst>
              <a:latin typeface="Calibri" pitchFamily="-1" charset="0"/>
              <a:ea typeface="Calibri" pitchFamily="-1" charset="0"/>
              <a:cs typeface="Calibri" pitchFamily="-1" charset="0"/>
            </a:endParaRPr>
          </a:p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Microchannel Plate Detector, Channeltron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2209800" y="1524000"/>
            <a:ext cx="685800" cy="6096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209800" y="2438400"/>
            <a:ext cx="685800" cy="13716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2209800" y="4114800"/>
            <a:ext cx="685800" cy="13716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2209800" y="5791200"/>
            <a:ext cx="685800" cy="7620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352800" y="2797175"/>
            <a:ext cx="30019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Precision Penning Trap</a:t>
            </a:r>
          </a:p>
          <a:p>
            <a:pPr>
              <a:defRPr/>
            </a:pPr>
            <a:r>
              <a:rPr lang="en-US" sz="16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Mass determination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52800" y="4397375"/>
            <a:ext cx="3340100" cy="708025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Preparation Penning Trap</a:t>
            </a:r>
          </a:p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Buffer-gas Cooling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352800" y="5845175"/>
            <a:ext cx="37036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Stopping and Accumulation</a:t>
            </a:r>
          </a:p>
          <a:p>
            <a:pPr>
              <a:defRPr/>
            </a:pPr>
            <a:r>
              <a:rPr lang="en-US" sz="16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Radiofrequency </a:t>
            </a:r>
            <a:r>
              <a:rPr lang="en-US" sz="16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Quadrupole</a:t>
            </a:r>
            <a:r>
              <a:rPr lang="en-US" sz="16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Trap, Gas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2F36C6-D2AD-F247-88D7-AEA46E37E4A7}" type="datetime1">
              <a:rPr lang="de-DE" smtClean="0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1DEC7-8345-D74B-A4DE-77CBC20AD79D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66800" y="299296"/>
            <a:ext cx="7772400" cy="6913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Ion Preparation / Cooling</a:t>
            </a:r>
          </a:p>
        </p:txBody>
      </p:sp>
      <p:sp>
        <p:nvSpPr>
          <p:cNvPr id="14" name="Magnetic Disk 13"/>
          <p:cNvSpPr/>
          <p:nvPr/>
        </p:nvSpPr>
        <p:spPr>
          <a:xfrm>
            <a:off x="762000" y="51054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1" name="Magnetic Disk 20"/>
          <p:cNvSpPr/>
          <p:nvPr/>
        </p:nvSpPr>
        <p:spPr>
          <a:xfrm>
            <a:off x="762000" y="48768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" name="Magnetic Disk 21"/>
          <p:cNvSpPr/>
          <p:nvPr/>
        </p:nvSpPr>
        <p:spPr>
          <a:xfrm>
            <a:off x="762000" y="46482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Magnetic Disk 22"/>
          <p:cNvSpPr/>
          <p:nvPr/>
        </p:nvSpPr>
        <p:spPr>
          <a:xfrm>
            <a:off x="762000" y="44196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4" name="Magnetic Disk 23"/>
          <p:cNvSpPr/>
          <p:nvPr/>
        </p:nvSpPr>
        <p:spPr>
          <a:xfrm>
            <a:off x="762000" y="41910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5" name="Magnetic Disk 24"/>
          <p:cNvSpPr/>
          <p:nvPr/>
        </p:nvSpPr>
        <p:spPr>
          <a:xfrm>
            <a:off x="762000" y="34290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Magnetic Disk 25"/>
          <p:cNvSpPr/>
          <p:nvPr/>
        </p:nvSpPr>
        <p:spPr>
          <a:xfrm>
            <a:off x="762000" y="32004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Magnetic Disk 26"/>
          <p:cNvSpPr/>
          <p:nvPr/>
        </p:nvSpPr>
        <p:spPr>
          <a:xfrm>
            <a:off x="762000" y="29718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Magnetic Disk 27"/>
          <p:cNvSpPr/>
          <p:nvPr/>
        </p:nvSpPr>
        <p:spPr>
          <a:xfrm>
            <a:off x="762000" y="27432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Magnetic Disk 28"/>
          <p:cNvSpPr/>
          <p:nvPr/>
        </p:nvSpPr>
        <p:spPr>
          <a:xfrm>
            <a:off x="762000" y="25146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Can 35"/>
          <p:cNvSpPr/>
          <p:nvPr/>
        </p:nvSpPr>
        <p:spPr>
          <a:xfrm>
            <a:off x="762000" y="6324600"/>
            <a:ext cx="381000" cy="152400"/>
          </a:xfrm>
          <a:prstGeom prst="ca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762000" y="6172200"/>
            <a:ext cx="381000" cy="152400"/>
          </a:xfrm>
          <a:prstGeom prst="ca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Can 41"/>
          <p:cNvSpPr/>
          <p:nvPr/>
        </p:nvSpPr>
        <p:spPr>
          <a:xfrm>
            <a:off x="762000" y="6019800"/>
            <a:ext cx="381000" cy="152400"/>
          </a:xfrm>
          <a:prstGeom prst="ca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Can 42"/>
          <p:cNvSpPr/>
          <p:nvPr/>
        </p:nvSpPr>
        <p:spPr>
          <a:xfrm>
            <a:off x="762000" y="5867400"/>
            <a:ext cx="381000" cy="152400"/>
          </a:xfrm>
          <a:prstGeom prst="ca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762000" y="1981200"/>
            <a:ext cx="381000" cy="1588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62000" y="1903413"/>
            <a:ext cx="381000" cy="1587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/>
          <p:cNvSpPr/>
          <p:nvPr/>
        </p:nvSpPr>
        <p:spPr>
          <a:xfrm>
            <a:off x="762000" y="1600200"/>
            <a:ext cx="381000" cy="2286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609600" y="1524000"/>
            <a:ext cx="685800" cy="6096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609600" y="2438400"/>
            <a:ext cx="685800" cy="13716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609600" y="4114800"/>
            <a:ext cx="685800" cy="13716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609600" y="5791200"/>
            <a:ext cx="685800" cy="7620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905000" y="6248400"/>
            <a:ext cx="5702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Ion beam cocktail: R=10</a:t>
            </a:r>
            <a:r>
              <a:rPr lang="en-US" baseline="30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2</a:t>
            </a: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-10</a:t>
            </a:r>
            <a:r>
              <a:rPr lang="en-US" baseline="30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3</a:t>
            </a: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(Selection by dipole magnets)</a:t>
            </a:r>
            <a:endParaRPr lang="en-US" baseline="30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40" name="Magnetic Disk 39"/>
          <p:cNvSpPr/>
          <p:nvPr/>
        </p:nvSpPr>
        <p:spPr>
          <a:xfrm>
            <a:off x="1981200" y="5181600"/>
            <a:ext cx="1752600" cy="838200"/>
          </a:xfrm>
          <a:prstGeom prst="flowChartMagneticDisk">
            <a:avLst/>
          </a:prstGeom>
          <a:solidFill>
            <a:srgbClr val="EEDD82">
              <a:alpha val="50000"/>
            </a:srgbClr>
          </a:solidFill>
          <a:ln w="31750" cap="flat" cmpd="sng" algn="ctr">
            <a:solidFill>
              <a:srgbClr val="EEDD8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Magnetic Disk 46"/>
          <p:cNvSpPr/>
          <p:nvPr/>
        </p:nvSpPr>
        <p:spPr>
          <a:xfrm>
            <a:off x="1981200" y="4495800"/>
            <a:ext cx="1752600" cy="838200"/>
          </a:xfrm>
          <a:prstGeom prst="flowChartMagneticDisk">
            <a:avLst/>
          </a:prstGeom>
          <a:solidFill>
            <a:srgbClr val="EEDD82">
              <a:alpha val="50000"/>
            </a:srgbClr>
          </a:solidFill>
          <a:ln w="31750" cap="flat" cmpd="sng" algn="ctr">
            <a:solidFill>
              <a:srgbClr val="EEDD8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Magnetic Disk 49"/>
          <p:cNvSpPr/>
          <p:nvPr/>
        </p:nvSpPr>
        <p:spPr>
          <a:xfrm>
            <a:off x="1981200" y="3810000"/>
            <a:ext cx="1752600" cy="838200"/>
          </a:xfrm>
          <a:prstGeom prst="flowChartMagneticDisk">
            <a:avLst/>
          </a:prstGeom>
          <a:solidFill>
            <a:srgbClr val="EEDD82">
              <a:alpha val="50000"/>
            </a:srgbClr>
          </a:solidFill>
          <a:ln w="31750" cap="flat" cmpd="sng" algn="ctr">
            <a:solidFill>
              <a:srgbClr val="EEDD8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Magnetic Disk 54"/>
          <p:cNvSpPr/>
          <p:nvPr/>
        </p:nvSpPr>
        <p:spPr>
          <a:xfrm>
            <a:off x="1981200" y="3124200"/>
            <a:ext cx="1752600" cy="838200"/>
          </a:xfrm>
          <a:prstGeom prst="flowChartMagneticDisk">
            <a:avLst/>
          </a:prstGeom>
          <a:solidFill>
            <a:srgbClr val="EEDD82">
              <a:alpha val="50000"/>
            </a:srgbClr>
          </a:solidFill>
          <a:ln w="31750" cap="flat" cmpd="sng" algn="ctr">
            <a:solidFill>
              <a:srgbClr val="EEDD8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Magnetic Disk 55"/>
          <p:cNvSpPr/>
          <p:nvPr/>
        </p:nvSpPr>
        <p:spPr>
          <a:xfrm>
            <a:off x="1981200" y="2438400"/>
            <a:ext cx="1752600" cy="838200"/>
          </a:xfrm>
          <a:prstGeom prst="flowChartMagneticDisk">
            <a:avLst/>
          </a:prstGeom>
          <a:solidFill>
            <a:srgbClr val="EEDD82">
              <a:alpha val="50000"/>
            </a:srgbClr>
          </a:solidFill>
          <a:ln w="31750" cap="flat" cmpd="sng" algn="ctr">
            <a:solidFill>
              <a:srgbClr val="EEDD8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667000" y="5410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505200" y="5410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209800" y="57150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505200" y="5029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505200" y="5791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743200" y="5791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133600" y="5029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133600" y="4038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971800" y="41148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057400" y="4419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133600" y="35814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438400" y="43434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276600" y="2895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819400" y="2895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505200" y="2743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286000" y="47244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048000" y="37338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048000" y="2514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590800" y="2514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276600" y="47244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29000" y="43434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819400" y="44958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743200" y="49530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209800" y="28194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286000" y="3276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971800" y="3276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505200" y="34290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429000" y="4038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514600" y="39624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590800" y="3505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514600" y="29718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209800" y="5410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200400" y="56388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124200" y="5181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Magnetic Disk 93"/>
          <p:cNvSpPr/>
          <p:nvPr/>
        </p:nvSpPr>
        <p:spPr>
          <a:xfrm>
            <a:off x="6781800" y="5181600"/>
            <a:ext cx="1752600" cy="838200"/>
          </a:xfrm>
          <a:prstGeom prst="flowChartMagneticDisk">
            <a:avLst/>
          </a:prstGeom>
          <a:solidFill>
            <a:srgbClr val="EEDD82">
              <a:alpha val="50000"/>
            </a:srgbClr>
          </a:solidFill>
          <a:ln w="31750" cap="flat" cmpd="sng" algn="ctr">
            <a:solidFill>
              <a:srgbClr val="EEDD8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Magnetic Disk 94"/>
          <p:cNvSpPr/>
          <p:nvPr/>
        </p:nvSpPr>
        <p:spPr>
          <a:xfrm>
            <a:off x="6781800" y="4495800"/>
            <a:ext cx="1752600" cy="838200"/>
          </a:xfrm>
          <a:prstGeom prst="flowChartMagneticDisk">
            <a:avLst/>
          </a:prstGeom>
          <a:solidFill>
            <a:srgbClr val="EEDD82">
              <a:alpha val="50000"/>
            </a:srgbClr>
          </a:solidFill>
          <a:ln w="31750" cap="flat" cmpd="sng" algn="ctr">
            <a:solidFill>
              <a:srgbClr val="EEDD8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Magnetic Disk 95"/>
          <p:cNvSpPr/>
          <p:nvPr/>
        </p:nvSpPr>
        <p:spPr>
          <a:xfrm>
            <a:off x="6781800" y="3810000"/>
            <a:ext cx="1752600" cy="838200"/>
          </a:xfrm>
          <a:prstGeom prst="flowChartMagneticDisk">
            <a:avLst/>
          </a:prstGeom>
          <a:solidFill>
            <a:srgbClr val="EEDD82">
              <a:alpha val="50000"/>
            </a:srgbClr>
          </a:solidFill>
          <a:ln w="31750" cap="flat" cmpd="sng" algn="ctr">
            <a:solidFill>
              <a:srgbClr val="EEDD8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Magnetic Disk 96"/>
          <p:cNvSpPr/>
          <p:nvPr/>
        </p:nvSpPr>
        <p:spPr>
          <a:xfrm>
            <a:off x="6781800" y="3124200"/>
            <a:ext cx="1752600" cy="838200"/>
          </a:xfrm>
          <a:prstGeom prst="flowChartMagneticDisk">
            <a:avLst/>
          </a:prstGeom>
          <a:solidFill>
            <a:srgbClr val="EEDD82">
              <a:alpha val="50000"/>
            </a:srgbClr>
          </a:solidFill>
          <a:ln w="31750" cap="flat" cmpd="sng" algn="ctr">
            <a:solidFill>
              <a:srgbClr val="EEDD8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Magnetic Disk 97"/>
          <p:cNvSpPr/>
          <p:nvPr/>
        </p:nvSpPr>
        <p:spPr>
          <a:xfrm>
            <a:off x="6781800" y="2438400"/>
            <a:ext cx="1752600" cy="838200"/>
          </a:xfrm>
          <a:prstGeom prst="flowChartMagneticDisk">
            <a:avLst/>
          </a:prstGeom>
          <a:solidFill>
            <a:srgbClr val="EEDD82">
              <a:alpha val="50000"/>
            </a:srgbClr>
          </a:solidFill>
          <a:ln w="31750" cap="flat" cmpd="sng" algn="ctr">
            <a:solidFill>
              <a:srgbClr val="EEDD8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467600" y="5410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8305800" y="5410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7010400" y="57150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8305800" y="5029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305800" y="5791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543800" y="5791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934200" y="5029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934200" y="4038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772400" y="41148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858000" y="4419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6934200" y="35814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7239000" y="43434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8077200" y="2895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7620000" y="2895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8305800" y="2743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7086600" y="47244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848600" y="37338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7848600" y="2514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391400" y="2514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8077200" y="47244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8229600" y="43434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7620000" y="44958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7543800" y="49530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7010400" y="28194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7086600" y="3276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7772400" y="3276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8305800" y="34290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8229600" y="4038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7315200" y="39624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391400" y="3505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315200" y="29718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010400" y="5410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8001000" y="56388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924800" y="5181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" name="Magnetic Disk 132"/>
          <p:cNvSpPr/>
          <p:nvPr/>
        </p:nvSpPr>
        <p:spPr>
          <a:xfrm>
            <a:off x="4343400" y="5181600"/>
            <a:ext cx="1752600" cy="838200"/>
          </a:xfrm>
          <a:prstGeom prst="flowChartMagneticDisk">
            <a:avLst/>
          </a:prstGeom>
          <a:solidFill>
            <a:srgbClr val="EEDD82">
              <a:alpha val="50000"/>
            </a:srgbClr>
          </a:solidFill>
          <a:ln w="31750" cap="flat" cmpd="sng" algn="ctr">
            <a:solidFill>
              <a:srgbClr val="EEDD8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4" name="Magnetic Disk 133"/>
          <p:cNvSpPr/>
          <p:nvPr/>
        </p:nvSpPr>
        <p:spPr>
          <a:xfrm>
            <a:off x="4343400" y="4495800"/>
            <a:ext cx="1752600" cy="838200"/>
          </a:xfrm>
          <a:prstGeom prst="flowChartMagneticDisk">
            <a:avLst/>
          </a:prstGeom>
          <a:solidFill>
            <a:srgbClr val="EEDD82">
              <a:alpha val="50000"/>
            </a:srgbClr>
          </a:solidFill>
          <a:ln w="31750" cap="flat" cmpd="sng" algn="ctr">
            <a:solidFill>
              <a:srgbClr val="EEDD8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5" name="Magnetic Disk 134"/>
          <p:cNvSpPr/>
          <p:nvPr/>
        </p:nvSpPr>
        <p:spPr>
          <a:xfrm>
            <a:off x="4343400" y="3810000"/>
            <a:ext cx="1752600" cy="838200"/>
          </a:xfrm>
          <a:prstGeom prst="flowChartMagneticDisk">
            <a:avLst/>
          </a:prstGeom>
          <a:solidFill>
            <a:srgbClr val="EEDD82">
              <a:alpha val="50000"/>
            </a:srgbClr>
          </a:solidFill>
          <a:ln w="31750" cap="flat" cmpd="sng" algn="ctr">
            <a:solidFill>
              <a:srgbClr val="EEDD8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6" name="Magnetic Disk 135"/>
          <p:cNvSpPr/>
          <p:nvPr/>
        </p:nvSpPr>
        <p:spPr>
          <a:xfrm>
            <a:off x="4343400" y="3124200"/>
            <a:ext cx="1752600" cy="838200"/>
          </a:xfrm>
          <a:prstGeom prst="flowChartMagneticDisk">
            <a:avLst/>
          </a:prstGeom>
          <a:solidFill>
            <a:srgbClr val="EEDD82">
              <a:alpha val="50000"/>
            </a:srgbClr>
          </a:solidFill>
          <a:ln w="31750" cap="flat" cmpd="sng" algn="ctr">
            <a:solidFill>
              <a:srgbClr val="EEDD8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7" name="Magnetic Disk 136"/>
          <p:cNvSpPr/>
          <p:nvPr/>
        </p:nvSpPr>
        <p:spPr>
          <a:xfrm>
            <a:off x="4343400" y="2438400"/>
            <a:ext cx="1752600" cy="838200"/>
          </a:xfrm>
          <a:prstGeom prst="flowChartMagneticDisk">
            <a:avLst/>
          </a:prstGeom>
          <a:solidFill>
            <a:srgbClr val="EEDD82">
              <a:alpha val="50000"/>
            </a:srgbClr>
          </a:solidFill>
          <a:ln w="31750" cap="flat" cmpd="sng" algn="ctr">
            <a:solidFill>
              <a:srgbClr val="EEDD8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029200" y="5410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5867400" y="5410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4572000" y="57150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5867400" y="5029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5867400" y="5791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5105400" y="5791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4495800" y="5029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4495800" y="4038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334000" y="41148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4419600" y="4419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4495800" y="35814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4800600" y="43434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5638800" y="2895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5181600" y="2895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867400" y="2743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4648200" y="47244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5410200" y="37338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5410200" y="2514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4953000" y="2514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5638800" y="47244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5791200" y="43434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181600" y="44958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5105400" y="49530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4572000" y="28194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4648200" y="3276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5334000" y="3276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5867400" y="34290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5791200" y="4038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4876800" y="39624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4953000" y="3505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4876800" y="29718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4572000" y="5410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5562600" y="56388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5486400" y="5181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4876800" y="3200400"/>
            <a:ext cx="228600" cy="228600"/>
          </a:xfrm>
          <a:prstGeom prst="ellipse">
            <a:avLst/>
          </a:prstGeom>
          <a:solidFill>
            <a:srgbClr val="008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4953000" y="5562600"/>
            <a:ext cx="228600" cy="228600"/>
          </a:xfrm>
          <a:prstGeom prst="ellipse">
            <a:avLst/>
          </a:prstGeom>
          <a:solidFill>
            <a:srgbClr val="008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5562600" y="3657600"/>
            <a:ext cx="228600" cy="228600"/>
          </a:xfrm>
          <a:prstGeom prst="ellipse">
            <a:avLst/>
          </a:prstGeom>
          <a:solidFill>
            <a:srgbClr val="008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182" name="Oval 181"/>
          <p:cNvSpPr/>
          <p:nvPr/>
        </p:nvSpPr>
        <p:spPr>
          <a:xfrm>
            <a:off x="5410200" y="2971800"/>
            <a:ext cx="228600" cy="228600"/>
          </a:xfrm>
          <a:prstGeom prst="ellipse">
            <a:avLst/>
          </a:prstGeom>
          <a:solidFill>
            <a:srgbClr val="008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4648200" y="4267200"/>
            <a:ext cx="228600" cy="228600"/>
          </a:xfrm>
          <a:prstGeom prst="ellipse">
            <a:avLst/>
          </a:prstGeom>
          <a:solidFill>
            <a:srgbClr val="008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5486400" y="4648200"/>
            <a:ext cx="228600" cy="228600"/>
          </a:xfrm>
          <a:prstGeom prst="ellipse">
            <a:avLst/>
          </a:prstGeom>
          <a:solidFill>
            <a:srgbClr val="008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5105400" y="4114800"/>
            <a:ext cx="228600" cy="2286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4724400" y="3581400"/>
            <a:ext cx="228600" cy="2286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5257800" y="5410200"/>
            <a:ext cx="228600" cy="2286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5410200" y="4191000"/>
            <a:ext cx="228600" cy="2286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4800600" y="4953000"/>
            <a:ext cx="228600" cy="2286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5029200" y="2895600"/>
            <a:ext cx="228600" cy="2286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7620000" y="4267200"/>
            <a:ext cx="228600" cy="2286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7620000" y="4419600"/>
            <a:ext cx="228600" cy="2286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7467600" y="4419600"/>
            <a:ext cx="228600" cy="2286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7391400" y="4191000"/>
            <a:ext cx="228600" cy="2286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7848600" y="4191000"/>
            <a:ext cx="228600" cy="2286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7543800" y="3962400"/>
            <a:ext cx="228600" cy="2286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7543800" y="4114800"/>
            <a:ext cx="228600" cy="228600"/>
          </a:xfrm>
          <a:prstGeom prst="ellipse">
            <a:avLst/>
          </a:prstGeom>
          <a:solidFill>
            <a:srgbClr val="008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772400" y="4038600"/>
            <a:ext cx="228600" cy="228600"/>
          </a:xfrm>
          <a:prstGeom prst="ellipse">
            <a:avLst/>
          </a:prstGeom>
          <a:solidFill>
            <a:srgbClr val="008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620000" y="4191000"/>
            <a:ext cx="228600" cy="228600"/>
          </a:xfrm>
          <a:prstGeom prst="ellipse">
            <a:avLst/>
          </a:prstGeom>
          <a:solidFill>
            <a:srgbClr val="008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543800" y="4495800"/>
            <a:ext cx="228600" cy="228600"/>
          </a:xfrm>
          <a:prstGeom prst="ellipse">
            <a:avLst/>
          </a:prstGeom>
          <a:solidFill>
            <a:srgbClr val="008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848600" y="4343400"/>
            <a:ext cx="228600" cy="228600"/>
          </a:xfrm>
          <a:prstGeom prst="ellipse">
            <a:avLst/>
          </a:prstGeom>
          <a:solidFill>
            <a:srgbClr val="008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7391400" y="4267200"/>
            <a:ext cx="228600" cy="228600"/>
          </a:xfrm>
          <a:prstGeom prst="ellipse">
            <a:avLst/>
          </a:prstGeom>
          <a:solidFill>
            <a:srgbClr val="008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3" name="TextBox 202"/>
          <p:cNvSpPr txBox="1"/>
          <p:nvPr/>
        </p:nvSpPr>
        <p:spPr>
          <a:xfrm>
            <a:off x="3259138" y="1028700"/>
            <a:ext cx="37512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Buffer-gas (He) in preparation trap</a:t>
            </a:r>
          </a:p>
        </p:txBody>
      </p:sp>
      <p:sp>
        <p:nvSpPr>
          <p:cNvPr id="204" name="Oval 203"/>
          <p:cNvSpPr/>
          <p:nvPr/>
        </p:nvSpPr>
        <p:spPr>
          <a:xfrm>
            <a:off x="3048000" y="15240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3271838" y="1409700"/>
            <a:ext cx="36623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Motional amplitudes are reduced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3276600" y="1809750"/>
            <a:ext cx="29289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Well-controlled conditions </a:t>
            </a:r>
          </a:p>
        </p:txBody>
      </p:sp>
      <p:sp>
        <p:nvSpPr>
          <p:cNvPr id="207" name="Oval 206"/>
          <p:cNvSpPr/>
          <p:nvPr/>
        </p:nvSpPr>
        <p:spPr>
          <a:xfrm>
            <a:off x="3048000" y="19050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8" name="Oval 207"/>
          <p:cNvSpPr/>
          <p:nvPr/>
        </p:nvSpPr>
        <p:spPr>
          <a:xfrm>
            <a:off x="3048000" y="113659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0" name="Right Arrow 209"/>
          <p:cNvSpPr/>
          <p:nvPr/>
        </p:nvSpPr>
        <p:spPr>
          <a:xfrm>
            <a:off x="1447800" y="4754563"/>
            <a:ext cx="381000" cy="46037"/>
          </a:xfrm>
          <a:prstGeom prst="rightArrow">
            <a:avLst/>
          </a:prstGeom>
          <a:solidFill>
            <a:schemeClr val="tx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2F36C6-D2AD-F247-88D7-AEA46E37E4A7}" type="datetime1">
              <a:rPr lang="de-DE" smtClean="0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4AC6E-FC5B-AB45-8FB0-62BB17F061E6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66800" y="299296"/>
            <a:ext cx="7772400" cy="6913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Mass Selective Buffer-gas Cooling</a:t>
            </a:r>
          </a:p>
        </p:txBody>
      </p:sp>
      <p:sp>
        <p:nvSpPr>
          <p:cNvPr id="14" name="Magnetic Disk 13"/>
          <p:cNvSpPr/>
          <p:nvPr/>
        </p:nvSpPr>
        <p:spPr>
          <a:xfrm>
            <a:off x="762000" y="51054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1" name="Magnetic Disk 20"/>
          <p:cNvSpPr/>
          <p:nvPr/>
        </p:nvSpPr>
        <p:spPr>
          <a:xfrm>
            <a:off x="762000" y="48768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" name="Magnetic Disk 21"/>
          <p:cNvSpPr/>
          <p:nvPr/>
        </p:nvSpPr>
        <p:spPr>
          <a:xfrm>
            <a:off x="762000" y="46482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Magnetic Disk 22"/>
          <p:cNvSpPr/>
          <p:nvPr/>
        </p:nvSpPr>
        <p:spPr>
          <a:xfrm>
            <a:off x="762000" y="44196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4" name="Magnetic Disk 23"/>
          <p:cNvSpPr/>
          <p:nvPr/>
        </p:nvSpPr>
        <p:spPr>
          <a:xfrm>
            <a:off x="762000" y="41910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5" name="Magnetic Disk 24"/>
          <p:cNvSpPr/>
          <p:nvPr/>
        </p:nvSpPr>
        <p:spPr>
          <a:xfrm>
            <a:off x="762000" y="34290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Magnetic Disk 25"/>
          <p:cNvSpPr/>
          <p:nvPr/>
        </p:nvSpPr>
        <p:spPr>
          <a:xfrm>
            <a:off x="762000" y="32004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Magnetic Disk 26"/>
          <p:cNvSpPr/>
          <p:nvPr/>
        </p:nvSpPr>
        <p:spPr>
          <a:xfrm>
            <a:off x="762000" y="29718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Magnetic Disk 27"/>
          <p:cNvSpPr/>
          <p:nvPr/>
        </p:nvSpPr>
        <p:spPr>
          <a:xfrm>
            <a:off x="762000" y="27432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Magnetic Disk 28"/>
          <p:cNvSpPr/>
          <p:nvPr/>
        </p:nvSpPr>
        <p:spPr>
          <a:xfrm>
            <a:off x="762000" y="25146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Can 35"/>
          <p:cNvSpPr/>
          <p:nvPr/>
        </p:nvSpPr>
        <p:spPr>
          <a:xfrm>
            <a:off x="762000" y="6324600"/>
            <a:ext cx="381000" cy="152400"/>
          </a:xfrm>
          <a:prstGeom prst="ca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762000" y="6172200"/>
            <a:ext cx="381000" cy="152400"/>
          </a:xfrm>
          <a:prstGeom prst="ca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Can 41"/>
          <p:cNvSpPr/>
          <p:nvPr/>
        </p:nvSpPr>
        <p:spPr>
          <a:xfrm>
            <a:off x="762000" y="6019800"/>
            <a:ext cx="381000" cy="152400"/>
          </a:xfrm>
          <a:prstGeom prst="ca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Can 42"/>
          <p:cNvSpPr/>
          <p:nvPr/>
        </p:nvSpPr>
        <p:spPr>
          <a:xfrm>
            <a:off x="762000" y="5867400"/>
            <a:ext cx="381000" cy="152400"/>
          </a:xfrm>
          <a:prstGeom prst="ca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762000" y="1981200"/>
            <a:ext cx="381000" cy="1588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62000" y="1903413"/>
            <a:ext cx="381000" cy="1587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/>
          <p:cNvSpPr/>
          <p:nvPr/>
        </p:nvSpPr>
        <p:spPr>
          <a:xfrm>
            <a:off x="762000" y="1600200"/>
            <a:ext cx="381000" cy="2286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609600" y="1524000"/>
            <a:ext cx="685800" cy="6096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609600" y="2438400"/>
            <a:ext cx="685800" cy="13716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609600" y="4114800"/>
            <a:ext cx="685800" cy="13716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609600" y="5791200"/>
            <a:ext cx="685800" cy="7620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6" name="TextBox 175"/>
          <p:cNvSpPr txBox="1"/>
          <p:nvPr/>
        </p:nvSpPr>
        <p:spPr>
          <a:xfrm>
            <a:off x="4191000" y="6248400"/>
            <a:ext cx="3044825" cy="276225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28600" indent="-228600">
              <a:defRPr/>
            </a:pP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G. </a:t>
            </a:r>
            <a:r>
              <a:rPr lang="en-US" sz="12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Savard</a:t>
            </a: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 </a:t>
            </a:r>
            <a:r>
              <a:rPr lang="en-US" sz="1200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et al.</a:t>
            </a: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, Phys. </a:t>
            </a:r>
            <a:r>
              <a:rPr lang="en-US" sz="12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Lett</a:t>
            </a: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. A  158 (1991) 247.</a:t>
            </a:r>
          </a:p>
        </p:txBody>
      </p:sp>
      <p:grpSp>
        <p:nvGrpSpPr>
          <p:cNvPr id="26654" name="Group 355"/>
          <p:cNvGrpSpPr>
            <a:grpSpLocks/>
          </p:cNvGrpSpPr>
          <p:nvPr/>
        </p:nvGrpSpPr>
        <p:grpSpPr bwMode="auto">
          <a:xfrm>
            <a:off x="1600200" y="1143000"/>
            <a:ext cx="2286000" cy="2286000"/>
            <a:chOff x="1600200" y="3810000"/>
            <a:chExt cx="2286000" cy="2286000"/>
          </a:xfrm>
        </p:grpSpPr>
        <p:grpSp>
          <p:nvGrpSpPr>
            <p:cNvPr id="26749" name="Group 353"/>
            <p:cNvGrpSpPr>
              <a:grpSpLocks/>
            </p:cNvGrpSpPr>
            <p:nvPr/>
          </p:nvGrpSpPr>
          <p:grpSpPr bwMode="auto">
            <a:xfrm>
              <a:off x="1600200" y="3810000"/>
              <a:ext cx="2286000" cy="2286000"/>
              <a:chOff x="1600200" y="3962400"/>
              <a:chExt cx="2286000" cy="2286000"/>
            </a:xfrm>
          </p:grpSpPr>
          <p:sp>
            <p:nvSpPr>
              <p:cNvPr id="329" name="Pie 328"/>
              <p:cNvSpPr/>
              <p:nvPr/>
            </p:nvSpPr>
            <p:spPr>
              <a:xfrm>
                <a:off x="1600200" y="3962400"/>
                <a:ext cx="2286000" cy="2286000"/>
              </a:xfrm>
              <a:prstGeom prst="pie">
                <a:avLst>
                  <a:gd name="adj1" fmla="val 11022506"/>
                  <a:gd name="adj2" fmla="val 15971156"/>
                </a:avLst>
              </a:prstGeom>
              <a:solidFill>
                <a:srgbClr val="00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0" name="Pie 329"/>
              <p:cNvSpPr/>
              <p:nvPr/>
            </p:nvSpPr>
            <p:spPr>
              <a:xfrm rot="5400000">
                <a:off x="1600200" y="3962400"/>
                <a:ext cx="2286000" cy="2286000"/>
              </a:xfrm>
              <a:prstGeom prst="pie">
                <a:avLst>
                  <a:gd name="adj1" fmla="val 11022506"/>
                  <a:gd name="adj2" fmla="val 15971156"/>
                </a:avLst>
              </a:prstGeom>
              <a:solidFill>
                <a:schemeClr val="tx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1" name="Pie 330"/>
              <p:cNvSpPr/>
              <p:nvPr/>
            </p:nvSpPr>
            <p:spPr>
              <a:xfrm flipV="1">
                <a:off x="1600200" y="3962400"/>
                <a:ext cx="2286000" cy="2286000"/>
              </a:xfrm>
              <a:prstGeom prst="pie">
                <a:avLst>
                  <a:gd name="adj1" fmla="val 11022506"/>
                  <a:gd name="adj2" fmla="val 15971156"/>
                </a:avLst>
              </a:prstGeom>
              <a:solidFill>
                <a:srgbClr val="00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2" name="Pie 331"/>
              <p:cNvSpPr/>
              <p:nvPr/>
            </p:nvSpPr>
            <p:spPr>
              <a:xfrm rot="16200000" flipV="1">
                <a:off x="1600200" y="3962400"/>
                <a:ext cx="2286000" cy="2286000"/>
              </a:xfrm>
              <a:prstGeom prst="pie">
                <a:avLst>
                  <a:gd name="adj1" fmla="val 11022506"/>
                  <a:gd name="adj2" fmla="val 15971156"/>
                </a:avLst>
              </a:prstGeom>
              <a:solidFill>
                <a:srgbClr val="00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3" name="Oval 332"/>
              <p:cNvSpPr/>
              <p:nvPr/>
            </p:nvSpPr>
            <p:spPr>
              <a:xfrm>
                <a:off x="1747838" y="4119563"/>
                <a:ext cx="1981200" cy="1981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        </a:t>
                </a:r>
              </a:p>
            </p:txBody>
          </p:sp>
          <p:sp>
            <p:nvSpPr>
              <p:cNvPr id="334" name="Oval 333"/>
              <p:cNvSpPr/>
              <p:nvPr/>
            </p:nvSpPr>
            <p:spPr>
              <a:xfrm>
                <a:off x="3276600" y="548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5" name="Oval 334"/>
              <p:cNvSpPr/>
              <p:nvPr/>
            </p:nvSpPr>
            <p:spPr>
              <a:xfrm>
                <a:off x="1981200" y="52578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6" name="Oval 335"/>
              <p:cNvSpPr/>
              <p:nvPr/>
            </p:nvSpPr>
            <p:spPr>
              <a:xfrm>
                <a:off x="2667000" y="44958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2743200" y="48768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8" name="Oval 337"/>
              <p:cNvSpPr/>
              <p:nvPr/>
            </p:nvSpPr>
            <p:spPr>
              <a:xfrm>
                <a:off x="3276600" y="44958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9" name="Oval 338"/>
              <p:cNvSpPr/>
              <p:nvPr/>
            </p:nvSpPr>
            <p:spPr>
              <a:xfrm>
                <a:off x="3048000" y="4724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>
              <a:xfrm>
                <a:off x="2971800" y="42672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1" name="Oval 340"/>
              <p:cNvSpPr/>
              <p:nvPr/>
            </p:nvSpPr>
            <p:spPr>
              <a:xfrm>
                <a:off x="3352800" y="48006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Oval 341"/>
              <p:cNvSpPr/>
              <p:nvPr/>
            </p:nvSpPr>
            <p:spPr>
              <a:xfrm>
                <a:off x="2514600" y="51816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Oval 342"/>
              <p:cNvSpPr/>
              <p:nvPr/>
            </p:nvSpPr>
            <p:spPr>
              <a:xfrm>
                <a:off x="2667000" y="54102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Oval 343"/>
              <p:cNvSpPr/>
              <p:nvPr/>
            </p:nvSpPr>
            <p:spPr>
              <a:xfrm>
                <a:off x="3048000" y="52578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5" name="Oval 344"/>
              <p:cNvSpPr/>
              <p:nvPr/>
            </p:nvSpPr>
            <p:spPr>
              <a:xfrm>
                <a:off x="3429000" y="51816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6" name="Oval 345"/>
              <p:cNvSpPr/>
              <p:nvPr/>
            </p:nvSpPr>
            <p:spPr>
              <a:xfrm>
                <a:off x="3048000" y="57150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7" name="Oval 346"/>
              <p:cNvSpPr/>
              <p:nvPr/>
            </p:nvSpPr>
            <p:spPr>
              <a:xfrm>
                <a:off x="2438400" y="42672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2057400" y="55626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9" name="Oval 348"/>
              <p:cNvSpPr/>
              <p:nvPr/>
            </p:nvSpPr>
            <p:spPr>
              <a:xfrm>
                <a:off x="2514600" y="48006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0" name="Oval 349"/>
              <p:cNvSpPr/>
              <p:nvPr/>
            </p:nvSpPr>
            <p:spPr>
              <a:xfrm>
                <a:off x="2743200" y="5867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1" name="Oval 350"/>
              <p:cNvSpPr/>
              <p:nvPr/>
            </p:nvSpPr>
            <p:spPr>
              <a:xfrm>
                <a:off x="1981200" y="46482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2" name="Oval 351"/>
              <p:cNvSpPr/>
              <p:nvPr/>
            </p:nvSpPr>
            <p:spPr>
              <a:xfrm>
                <a:off x="2438400" y="57150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3" name="Oval 352"/>
              <p:cNvSpPr/>
              <p:nvPr/>
            </p:nvSpPr>
            <p:spPr>
              <a:xfrm>
                <a:off x="2209800" y="50292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78" name="Oval 277"/>
            <p:cNvSpPr/>
            <p:nvPr/>
          </p:nvSpPr>
          <p:spPr>
            <a:xfrm>
              <a:off x="2667000" y="4572000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2590800" y="4876800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2667000" y="5105400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2362200" y="4724400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2362200" y="4953000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2667000" y="4724400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2743200" y="4953000"/>
              <a:ext cx="228600" cy="2286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2819400" y="4800600"/>
              <a:ext cx="228600" cy="2286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2819400" y="4648200"/>
              <a:ext cx="228600" cy="2286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2514600" y="5029200"/>
              <a:ext cx="228600" cy="2286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2438400" y="4800600"/>
              <a:ext cx="228600" cy="2286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2438400" y="4572000"/>
              <a:ext cx="228600" cy="2286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655" name="Group 370"/>
          <p:cNvGrpSpPr>
            <a:grpSpLocks/>
          </p:cNvGrpSpPr>
          <p:nvPr/>
        </p:nvGrpSpPr>
        <p:grpSpPr bwMode="auto">
          <a:xfrm>
            <a:off x="1600200" y="4191000"/>
            <a:ext cx="2286000" cy="2286000"/>
            <a:chOff x="1600200" y="4191000"/>
            <a:chExt cx="2286000" cy="2286000"/>
          </a:xfrm>
        </p:grpSpPr>
        <p:grpSp>
          <p:nvGrpSpPr>
            <p:cNvPr id="26710" name="Group 368"/>
            <p:cNvGrpSpPr>
              <a:grpSpLocks/>
            </p:cNvGrpSpPr>
            <p:nvPr/>
          </p:nvGrpSpPr>
          <p:grpSpPr bwMode="auto">
            <a:xfrm>
              <a:off x="1600200" y="4191000"/>
              <a:ext cx="2286000" cy="2286000"/>
              <a:chOff x="4267200" y="3810000"/>
              <a:chExt cx="2286000" cy="2286000"/>
            </a:xfrm>
          </p:grpSpPr>
          <p:grpSp>
            <p:nvGrpSpPr>
              <p:cNvPr id="26723" name="Group 236"/>
              <p:cNvGrpSpPr>
                <a:grpSpLocks/>
              </p:cNvGrpSpPr>
              <p:nvPr/>
            </p:nvGrpSpPr>
            <p:grpSpPr bwMode="auto">
              <a:xfrm>
                <a:off x="4267200" y="3810000"/>
                <a:ext cx="2286000" cy="2286000"/>
                <a:chOff x="4800599" y="2895600"/>
                <a:chExt cx="2743202" cy="2743200"/>
              </a:xfrm>
            </p:grpSpPr>
            <p:sp>
              <p:nvSpPr>
                <p:cNvPr id="232" name="Pie 231"/>
                <p:cNvSpPr/>
                <p:nvPr/>
              </p:nvSpPr>
              <p:spPr>
                <a:xfrm>
                  <a:off x="4800599" y="2895600"/>
                  <a:ext cx="2743202" cy="2743200"/>
                </a:xfrm>
                <a:prstGeom prst="pie">
                  <a:avLst>
                    <a:gd name="adj1" fmla="val 11022506"/>
                    <a:gd name="adj2" fmla="val 15971156"/>
                  </a:avLst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3" name="Pie 232"/>
                <p:cNvSpPr/>
                <p:nvPr/>
              </p:nvSpPr>
              <p:spPr>
                <a:xfrm rot="5400000">
                  <a:off x="4800600" y="2895599"/>
                  <a:ext cx="2743200" cy="2743202"/>
                </a:xfrm>
                <a:prstGeom prst="pie">
                  <a:avLst>
                    <a:gd name="adj1" fmla="val 11022506"/>
                    <a:gd name="adj2" fmla="val 15971156"/>
                  </a:avLst>
                </a:prstGeom>
                <a:solidFill>
                  <a:srgbClr val="0000FF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4" name="Pie 233"/>
                <p:cNvSpPr/>
                <p:nvPr/>
              </p:nvSpPr>
              <p:spPr>
                <a:xfrm flipV="1">
                  <a:off x="4800599" y="2895600"/>
                  <a:ext cx="2743202" cy="2743200"/>
                </a:xfrm>
                <a:prstGeom prst="pie">
                  <a:avLst>
                    <a:gd name="adj1" fmla="val 11022506"/>
                    <a:gd name="adj2" fmla="val 15971156"/>
                  </a:avLst>
                </a:prstGeom>
                <a:solidFill>
                  <a:srgbClr val="0000FF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5" name="Pie 234"/>
                <p:cNvSpPr/>
                <p:nvPr/>
              </p:nvSpPr>
              <p:spPr>
                <a:xfrm rot="16200000" flipV="1">
                  <a:off x="4800600" y="2895599"/>
                  <a:ext cx="2743200" cy="2743202"/>
                </a:xfrm>
                <a:prstGeom prst="pie">
                  <a:avLst>
                    <a:gd name="adj1" fmla="val 11022506"/>
                    <a:gd name="adj2" fmla="val 15971156"/>
                  </a:avLst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6" name="Oval 235"/>
                <p:cNvSpPr/>
                <p:nvPr/>
              </p:nvSpPr>
              <p:spPr>
                <a:xfrm>
                  <a:off x="4977765" y="3084196"/>
                  <a:ext cx="2377442" cy="23774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        </a:t>
                  </a:r>
                </a:p>
              </p:txBody>
            </p:sp>
          </p:grpSp>
          <p:sp>
            <p:nvSpPr>
              <p:cNvPr id="252" name="Oval 251"/>
              <p:cNvSpPr/>
              <p:nvPr/>
            </p:nvSpPr>
            <p:spPr>
              <a:xfrm>
                <a:off x="5943600" y="53340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4648200" y="5105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5410200" y="44196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5334000" y="48006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5943600" y="4343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5715000" y="48006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5638800" y="41148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6019800" y="46482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5181600" y="50292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5334000" y="52578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5638800" y="51816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6096000" y="50292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5715000" y="55626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5105400" y="41148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4724400" y="54102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4953000" y="44196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5410200" y="57150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4648200" y="44958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4953000" y="54102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4953000" y="4724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84" name="Oval 283"/>
            <p:cNvSpPr/>
            <p:nvPr/>
          </p:nvSpPr>
          <p:spPr>
            <a:xfrm>
              <a:off x="3124200" y="4648200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2286000" y="4572000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2667000" y="5181600"/>
              <a:ext cx="228600" cy="2286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2667000" y="5029200"/>
              <a:ext cx="228600" cy="2286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2819400" y="5257800"/>
              <a:ext cx="228600" cy="2286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2514600" y="5257800"/>
              <a:ext cx="228600" cy="2286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2667000" y="5257800"/>
              <a:ext cx="228600" cy="2286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2514600" y="5105400"/>
              <a:ext cx="228600" cy="2286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7" name="Oval 356"/>
            <p:cNvSpPr/>
            <p:nvPr/>
          </p:nvSpPr>
          <p:spPr>
            <a:xfrm>
              <a:off x="2286000" y="5867400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0" name="Oval 359"/>
            <p:cNvSpPr/>
            <p:nvPr/>
          </p:nvSpPr>
          <p:spPr>
            <a:xfrm>
              <a:off x="3048000" y="5791200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>
              <a:off x="1981200" y="5486400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2" name="Oval 361"/>
            <p:cNvSpPr/>
            <p:nvPr/>
          </p:nvSpPr>
          <p:spPr>
            <a:xfrm>
              <a:off x="3352800" y="5029200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656" name="Group 369"/>
          <p:cNvGrpSpPr>
            <a:grpSpLocks/>
          </p:cNvGrpSpPr>
          <p:nvPr/>
        </p:nvGrpSpPr>
        <p:grpSpPr bwMode="auto">
          <a:xfrm>
            <a:off x="6477000" y="2667000"/>
            <a:ext cx="2278063" cy="2281238"/>
            <a:chOff x="6637527" y="1219200"/>
            <a:chExt cx="2277873" cy="2280920"/>
          </a:xfrm>
        </p:grpSpPr>
        <p:grpSp>
          <p:nvGrpSpPr>
            <p:cNvPr id="26673" name="Group 354"/>
            <p:cNvGrpSpPr>
              <a:grpSpLocks/>
            </p:cNvGrpSpPr>
            <p:nvPr/>
          </p:nvGrpSpPr>
          <p:grpSpPr bwMode="auto">
            <a:xfrm>
              <a:off x="6637527" y="1219200"/>
              <a:ext cx="2277873" cy="2280920"/>
              <a:chOff x="6408927" y="1219200"/>
              <a:chExt cx="2277873" cy="2280920"/>
            </a:xfrm>
          </p:grpSpPr>
          <p:grpSp>
            <p:nvGrpSpPr>
              <p:cNvPr id="26686" name="Group 237"/>
              <p:cNvGrpSpPr>
                <a:grpSpLocks/>
              </p:cNvGrpSpPr>
              <p:nvPr/>
            </p:nvGrpSpPr>
            <p:grpSpPr bwMode="auto">
              <a:xfrm>
                <a:off x="6408927" y="1219200"/>
                <a:ext cx="2277873" cy="2280920"/>
                <a:chOff x="5613399" y="1259840"/>
                <a:chExt cx="2743202" cy="2743200"/>
              </a:xfrm>
            </p:grpSpPr>
            <p:sp>
              <p:nvSpPr>
                <p:cNvPr id="226" name="Pie 225"/>
                <p:cNvSpPr/>
                <p:nvPr/>
              </p:nvSpPr>
              <p:spPr>
                <a:xfrm>
                  <a:off x="5613399" y="1259840"/>
                  <a:ext cx="2743202" cy="2743200"/>
                </a:xfrm>
                <a:prstGeom prst="pie">
                  <a:avLst>
                    <a:gd name="adj1" fmla="val 11022506"/>
                    <a:gd name="adj2" fmla="val 15971156"/>
                  </a:avLst>
                </a:prstGeom>
                <a:solidFill>
                  <a:srgbClr val="00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8" name="Pie 227"/>
                <p:cNvSpPr/>
                <p:nvPr/>
              </p:nvSpPr>
              <p:spPr>
                <a:xfrm rot="5400000">
                  <a:off x="5613401" y="1259838"/>
                  <a:ext cx="2743200" cy="2743202"/>
                </a:xfrm>
                <a:prstGeom prst="pie">
                  <a:avLst>
                    <a:gd name="adj1" fmla="val 11022506"/>
                    <a:gd name="adj2" fmla="val 15971156"/>
                  </a:avLst>
                </a:prstGeom>
                <a:solidFill>
                  <a:srgbClr val="0000FF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9" name="Pie 228"/>
                <p:cNvSpPr/>
                <p:nvPr/>
              </p:nvSpPr>
              <p:spPr>
                <a:xfrm flipV="1">
                  <a:off x="5613399" y="1259840"/>
                  <a:ext cx="2743202" cy="2743200"/>
                </a:xfrm>
                <a:prstGeom prst="pie">
                  <a:avLst>
                    <a:gd name="adj1" fmla="val 11022506"/>
                    <a:gd name="adj2" fmla="val 15971156"/>
                  </a:avLst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0" name="Pie 229"/>
                <p:cNvSpPr/>
                <p:nvPr/>
              </p:nvSpPr>
              <p:spPr>
                <a:xfrm rot="16200000" flipV="1">
                  <a:off x="5613401" y="1259838"/>
                  <a:ext cx="2743200" cy="2743202"/>
                </a:xfrm>
                <a:prstGeom prst="pie">
                  <a:avLst>
                    <a:gd name="adj1" fmla="val 11022506"/>
                    <a:gd name="adj2" fmla="val 15971156"/>
                  </a:avLst>
                </a:prstGeom>
                <a:solidFill>
                  <a:srgbClr val="00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5791182" y="1446920"/>
                  <a:ext cx="2378078" cy="23785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        </a:t>
                  </a:r>
                </a:p>
              </p:txBody>
            </p:sp>
          </p:grpSp>
          <p:sp>
            <p:nvSpPr>
              <p:cNvPr id="239" name="Oval 238"/>
              <p:cNvSpPr/>
              <p:nvPr/>
            </p:nvSpPr>
            <p:spPr>
              <a:xfrm>
                <a:off x="7467702" y="2133473"/>
                <a:ext cx="152387" cy="15237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7391508" y="2514419"/>
                <a:ext cx="152387" cy="15237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8001057" y="2057283"/>
                <a:ext cx="152387" cy="15237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7772476" y="2514419"/>
                <a:ext cx="152387" cy="15237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7696283" y="1828715"/>
                <a:ext cx="152387" cy="15237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8077251" y="2362041"/>
                <a:ext cx="152387" cy="15237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7010540" y="2514419"/>
                <a:ext cx="152387" cy="15237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6858153" y="2057283"/>
                <a:ext cx="152387" cy="15237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7010540" y="1676336"/>
                <a:ext cx="152387" cy="15237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7315314" y="1523958"/>
                <a:ext cx="152387" cy="15237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7239121" y="2742988"/>
                <a:ext cx="152387" cy="15237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7391508" y="2971556"/>
                <a:ext cx="152387" cy="15237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7696283" y="2895366"/>
                <a:ext cx="152387" cy="15237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8153444" y="2742988"/>
                <a:ext cx="152387" cy="15237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7239121" y="1981094"/>
                <a:ext cx="152387" cy="15237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6705765" y="2438230"/>
                <a:ext cx="152387" cy="15237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6934346" y="2895366"/>
                <a:ext cx="152387" cy="15237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7772476" y="1523958"/>
                <a:ext cx="152387" cy="15237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85" name="Oval 284"/>
            <p:cNvSpPr/>
            <p:nvPr/>
          </p:nvSpPr>
          <p:spPr>
            <a:xfrm>
              <a:off x="8382044" y="2057283"/>
              <a:ext cx="228581" cy="228568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7467721" y="2971556"/>
              <a:ext cx="228581" cy="228568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7924883" y="1523958"/>
              <a:ext cx="228581" cy="228568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8153464" y="2819177"/>
              <a:ext cx="228581" cy="228568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" name="Oval 357"/>
            <p:cNvSpPr/>
            <p:nvPr/>
          </p:nvSpPr>
          <p:spPr>
            <a:xfrm>
              <a:off x="7010559" y="2057283"/>
              <a:ext cx="228581" cy="228568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7315333" y="1600147"/>
              <a:ext cx="228581" cy="228568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Oval 362"/>
            <p:cNvSpPr/>
            <p:nvPr/>
          </p:nvSpPr>
          <p:spPr>
            <a:xfrm>
              <a:off x="8382044" y="2514419"/>
              <a:ext cx="228581" cy="228568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>
              <a:off x="8229657" y="1752526"/>
              <a:ext cx="228581" cy="228568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>
            <a:xfrm>
              <a:off x="7086753" y="1828715"/>
              <a:ext cx="228581" cy="228568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6" name="Oval 365"/>
            <p:cNvSpPr/>
            <p:nvPr/>
          </p:nvSpPr>
          <p:spPr>
            <a:xfrm>
              <a:off x="7086753" y="2742988"/>
              <a:ext cx="228581" cy="228568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Oval 366"/>
            <p:cNvSpPr/>
            <p:nvPr/>
          </p:nvSpPr>
          <p:spPr>
            <a:xfrm>
              <a:off x="6934365" y="2514419"/>
              <a:ext cx="228581" cy="228568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Oval 367"/>
            <p:cNvSpPr/>
            <p:nvPr/>
          </p:nvSpPr>
          <p:spPr>
            <a:xfrm>
              <a:off x="7848689" y="2971556"/>
              <a:ext cx="228581" cy="228568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74" name="TextBox 373"/>
          <p:cNvSpPr txBox="1"/>
          <p:nvPr/>
        </p:nvSpPr>
        <p:spPr>
          <a:xfrm>
            <a:off x="4953000" y="1143000"/>
            <a:ext cx="30368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Resolving Power R=10</a:t>
            </a:r>
            <a:r>
              <a:rPr lang="en-US" sz="2400" baseline="30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375" name="Oval 374"/>
          <p:cNvSpPr/>
          <p:nvPr/>
        </p:nvSpPr>
        <p:spPr>
          <a:xfrm>
            <a:off x="4447337" y="5206663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6" name="TextBox 375"/>
          <p:cNvSpPr txBox="1"/>
          <p:nvPr/>
        </p:nvSpPr>
        <p:spPr>
          <a:xfrm>
            <a:off x="3886200" y="3276600"/>
            <a:ext cx="25368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Dipolar excitation</a:t>
            </a:r>
            <a:r>
              <a:rPr lang="en-US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at </a:t>
            </a:r>
            <a:endParaRPr lang="en-US" sz="2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  <a:p>
            <a:pPr>
              <a:defRPr/>
            </a:pPr>
            <a:r>
              <a:rPr lang="en-US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magnetron frequency </a:t>
            </a:r>
          </a:p>
          <a:p>
            <a:pPr>
              <a:defRPr/>
            </a:pPr>
            <a:r>
              <a:rPr lang="en-US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(≈ mass independent)</a:t>
            </a:r>
          </a:p>
        </p:txBody>
      </p:sp>
      <p:sp>
        <p:nvSpPr>
          <p:cNvPr id="377" name="TextBox 376"/>
          <p:cNvSpPr txBox="1"/>
          <p:nvPr/>
        </p:nvSpPr>
        <p:spPr>
          <a:xfrm>
            <a:off x="4675188" y="5105400"/>
            <a:ext cx="3173412" cy="1016000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Quadrupolar excitation at 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the cyclotron frequency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(</a:t>
            </a:r>
            <a:r>
              <a:rPr lang="en-US" sz="200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mass selective recentering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)</a:t>
            </a:r>
          </a:p>
        </p:txBody>
      </p:sp>
      <p:sp>
        <p:nvSpPr>
          <p:cNvPr id="378" name="Oval 377"/>
          <p:cNvSpPr/>
          <p:nvPr/>
        </p:nvSpPr>
        <p:spPr>
          <a:xfrm>
            <a:off x="4724400" y="12954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9" name="Oval 378"/>
          <p:cNvSpPr/>
          <p:nvPr/>
        </p:nvSpPr>
        <p:spPr>
          <a:xfrm>
            <a:off x="3657600" y="33909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0" name="TextBox 379"/>
          <p:cNvSpPr txBox="1"/>
          <p:nvPr/>
        </p:nvSpPr>
        <p:spPr>
          <a:xfrm>
            <a:off x="4953000" y="1595438"/>
            <a:ext cx="16430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Cooled ions</a:t>
            </a:r>
            <a:endParaRPr lang="en-US" sz="2400" baseline="30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81" name="Oval 380"/>
          <p:cNvSpPr/>
          <p:nvPr/>
        </p:nvSpPr>
        <p:spPr>
          <a:xfrm>
            <a:off x="4724400" y="1748135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decay61Mn"/>
          <p:cNvPicPr>
            <a:picLocks noChangeAspect="1" noChangeArrowheads="1"/>
          </p:cNvPicPr>
          <p:nvPr/>
        </p:nvPicPr>
        <p:blipFill>
          <a:blip r:embed="rId2"/>
          <a:srcRect l="9747" r="29813" b="33299"/>
          <a:stretch>
            <a:fillRect/>
          </a:stretch>
        </p:blipFill>
        <p:spPr bwMode="auto">
          <a:xfrm>
            <a:off x="6553200" y="29718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" name="Rectangle 120"/>
          <p:cNvSpPr/>
          <p:nvPr/>
        </p:nvSpPr>
        <p:spPr>
          <a:xfrm>
            <a:off x="6934200" y="46482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6553200" y="38862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1828800" y="1143000"/>
            <a:ext cx="2286000" cy="525780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2F36C6-D2AD-F247-88D7-AEA46E37E4A7}" type="datetime1">
              <a:rPr lang="de-DE" smtClean="0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C9B5F-7BAA-0348-999C-9D152A5E2026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66800" y="299296"/>
            <a:ext cx="7772400" cy="6913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/>
          <a:lstStyle/>
          <a:p>
            <a:pPr algn="ctr" defTabSz="4572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In-Trap Decay</a:t>
            </a:r>
          </a:p>
        </p:txBody>
      </p:sp>
      <p:sp>
        <p:nvSpPr>
          <p:cNvPr id="14" name="Magnetic Disk 13"/>
          <p:cNvSpPr/>
          <p:nvPr/>
        </p:nvSpPr>
        <p:spPr>
          <a:xfrm>
            <a:off x="762000" y="51054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1" name="Magnetic Disk 20"/>
          <p:cNvSpPr/>
          <p:nvPr/>
        </p:nvSpPr>
        <p:spPr>
          <a:xfrm>
            <a:off x="762000" y="48768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" name="Magnetic Disk 21"/>
          <p:cNvSpPr/>
          <p:nvPr/>
        </p:nvSpPr>
        <p:spPr>
          <a:xfrm>
            <a:off x="762000" y="46482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Magnetic Disk 22"/>
          <p:cNvSpPr/>
          <p:nvPr/>
        </p:nvSpPr>
        <p:spPr>
          <a:xfrm>
            <a:off x="762000" y="44196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4" name="Magnetic Disk 23"/>
          <p:cNvSpPr/>
          <p:nvPr/>
        </p:nvSpPr>
        <p:spPr>
          <a:xfrm>
            <a:off x="762000" y="41910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5" name="Magnetic Disk 24"/>
          <p:cNvSpPr/>
          <p:nvPr/>
        </p:nvSpPr>
        <p:spPr>
          <a:xfrm>
            <a:off x="762000" y="34290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Magnetic Disk 25"/>
          <p:cNvSpPr/>
          <p:nvPr/>
        </p:nvSpPr>
        <p:spPr>
          <a:xfrm>
            <a:off x="762000" y="32004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Magnetic Disk 26"/>
          <p:cNvSpPr/>
          <p:nvPr/>
        </p:nvSpPr>
        <p:spPr>
          <a:xfrm>
            <a:off x="762000" y="29718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Magnetic Disk 27"/>
          <p:cNvSpPr/>
          <p:nvPr/>
        </p:nvSpPr>
        <p:spPr>
          <a:xfrm>
            <a:off x="762000" y="27432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Magnetic Disk 28"/>
          <p:cNvSpPr/>
          <p:nvPr/>
        </p:nvSpPr>
        <p:spPr>
          <a:xfrm>
            <a:off x="762000" y="25146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Can 35"/>
          <p:cNvSpPr/>
          <p:nvPr/>
        </p:nvSpPr>
        <p:spPr>
          <a:xfrm>
            <a:off x="762000" y="6324600"/>
            <a:ext cx="381000" cy="152400"/>
          </a:xfrm>
          <a:prstGeom prst="ca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762000" y="6172200"/>
            <a:ext cx="381000" cy="152400"/>
          </a:xfrm>
          <a:prstGeom prst="ca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Can 41"/>
          <p:cNvSpPr/>
          <p:nvPr/>
        </p:nvSpPr>
        <p:spPr>
          <a:xfrm>
            <a:off x="762000" y="6019800"/>
            <a:ext cx="381000" cy="152400"/>
          </a:xfrm>
          <a:prstGeom prst="ca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Can 42"/>
          <p:cNvSpPr/>
          <p:nvPr/>
        </p:nvSpPr>
        <p:spPr>
          <a:xfrm>
            <a:off x="762000" y="5867400"/>
            <a:ext cx="381000" cy="152400"/>
          </a:xfrm>
          <a:prstGeom prst="ca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762000" y="1981200"/>
            <a:ext cx="381000" cy="1588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62000" y="1903413"/>
            <a:ext cx="381000" cy="1587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/>
          <p:cNvSpPr/>
          <p:nvPr/>
        </p:nvSpPr>
        <p:spPr>
          <a:xfrm>
            <a:off x="762000" y="1600200"/>
            <a:ext cx="381000" cy="2286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609600" y="1524000"/>
            <a:ext cx="685800" cy="6096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609600" y="2438400"/>
            <a:ext cx="685800" cy="13716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609600" y="4114800"/>
            <a:ext cx="685800" cy="13716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609600" y="5791200"/>
            <a:ext cx="685800" cy="7620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7681" name="Picture 16" descr="PreparationTrap"/>
          <p:cNvPicPr>
            <a:picLocks noChangeAspect="1" noChangeArrowheads="1"/>
          </p:cNvPicPr>
          <p:nvPr/>
        </p:nvPicPr>
        <p:blipFill>
          <a:blip r:embed="rId3"/>
          <a:srcRect l="4739" r="68655"/>
          <a:stretch>
            <a:fillRect/>
          </a:stretch>
        </p:blipFill>
        <p:spPr bwMode="auto">
          <a:xfrm>
            <a:off x="1752600" y="1143000"/>
            <a:ext cx="22098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82" name="Oval 20"/>
          <p:cNvSpPr>
            <a:spLocks noChangeArrowheads="1"/>
          </p:cNvSpPr>
          <p:nvPr/>
        </p:nvSpPr>
        <p:spPr bwMode="auto">
          <a:xfrm>
            <a:off x="2667000" y="2286000"/>
            <a:ext cx="381000" cy="381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 sz="1600" baseline="30000"/>
              <a:t>4</a:t>
            </a:r>
            <a:r>
              <a:rPr lang="de-DE" sz="1600"/>
              <a:t>He</a:t>
            </a:r>
          </a:p>
        </p:txBody>
      </p:sp>
      <p:sp>
        <p:nvSpPr>
          <p:cNvPr id="27683" name="Oval 21"/>
          <p:cNvSpPr>
            <a:spLocks noChangeArrowheads="1"/>
          </p:cNvSpPr>
          <p:nvPr/>
        </p:nvSpPr>
        <p:spPr bwMode="auto">
          <a:xfrm>
            <a:off x="2362200" y="1600200"/>
            <a:ext cx="381000" cy="381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 sz="1600" baseline="30000"/>
              <a:t>4</a:t>
            </a:r>
            <a:r>
              <a:rPr lang="de-DE" sz="1600"/>
              <a:t>He</a:t>
            </a:r>
          </a:p>
        </p:txBody>
      </p:sp>
      <p:sp>
        <p:nvSpPr>
          <p:cNvPr id="27684" name="Oval 22"/>
          <p:cNvSpPr>
            <a:spLocks noChangeArrowheads="1"/>
          </p:cNvSpPr>
          <p:nvPr/>
        </p:nvSpPr>
        <p:spPr bwMode="auto">
          <a:xfrm>
            <a:off x="3124200" y="2895600"/>
            <a:ext cx="381000" cy="381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 sz="1600" baseline="30000"/>
              <a:t>4</a:t>
            </a:r>
            <a:r>
              <a:rPr lang="de-DE" sz="1600"/>
              <a:t>He</a:t>
            </a:r>
          </a:p>
        </p:txBody>
      </p:sp>
      <p:sp>
        <p:nvSpPr>
          <p:cNvPr id="27685" name="Oval 23"/>
          <p:cNvSpPr>
            <a:spLocks noChangeArrowheads="1"/>
          </p:cNvSpPr>
          <p:nvPr/>
        </p:nvSpPr>
        <p:spPr bwMode="auto">
          <a:xfrm>
            <a:off x="2895600" y="3429000"/>
            <a:ext cx="381000" cy="381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 sz="1600" baseline="30000"/>
              <a:t>4</a:t>
            </a:r>
            <a:r>
              <a:rPr lang="de-DE" sz="1600"/>
              <a:t>He</a:t>
            </a:r>
          </a:p>
        </p:txBody>
      </p:sp>
      <p:sp>
        <p:nvSpPr>
          <p:cNvPr id="27686" name="Oval 24"/>
          <p:cNvSpPr>
            <a:spLocks noChangeArrowheads="1"/>
          </p:cNvSpPr>
          <p:nvPr/>
        </p:nvSpPr>
        <p:spPr bwMode="auto">
          <a:xfrm>
            <a:off x="2667000" y="4343400"/>
            <a:ext cx="381000" cy="381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 sz="1600" baseline="30000"/>
              <a:t>4</a:t>
            </a:r>
            <a:r>
              <a:rPr lang="de-DE" sz="1600"/>
              <a:t>He</a:t>
            </a:r>
          </a:p>
        </p:txBody>
      </p:sp>
      <p:sp>
        <p:nvSpPr>
          <p:cNvPr id="27687" name="Oval 25"/>
          <p:cNvSpPr>
            <a:spLocks noChangeArrowheads="1"/>
          </p:cNvSpPr>
          <p:nvPr/>
        </p:nvSpPr>
        <p:spPr bwMode="auto">
          <a:xfrm>
            <a:off x="3124200" y="1371600"/>
            <a:ext cx="381000" cy="381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 sz="1600" baseline="30000"/>
              <a:t>4</a:t>
            </a:r>
            <a:r>
              <a:rPr lang="de-DE" sz="1600"/>
              <a:t>He</a:t>
            </a:r>
          </a:p>
        </p:txBody>
      </p:sp>
      <p:sp>
        <p:nvSpPr>
          <p:cNvPr id="27688" name="Oval 26"/>
          <p:cNvSpPr>
            <a:spLocks noChangeArrowheads="1"/>
          </p:cNvSpPr>
          <p:nvPr/>
        </p:nvSpPr>
        <p:spPr bwMode="auto">
          <a:xfrm>
            <a:off x="2286000" y="4648200"/>
            <a:ext cx="381000" cy="381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 sz="1600" baseline="30000"/>
              <a:t>4</a:t>
            </a:r>
            <a:r>
              <a:rPr lang="de-DE" sz="1600"/>
              <a:t>He</a:t>
            </a:r>
          </a:p>
        </p:txBody>
      </p:sp>
      <p:sp>
        <p:nvSpPr>
          <p:cNvPr id="27689" name="Oval 27"/>
          <p:cNvSpPr>
            <a:spLocks noChangeArrowheads="1"/>
          </p:cNvSpPr>
          <p:nvPr/>
        </p:nvSpPr>
        <p:spPr bwMode="auto">
          <a:xfrm>
            <a:off x="2819400" y="5257800"/>
            <a:ext cx="381000" cy="381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 sz="1600" baseline="30000"/>
              <a:t>4</a:t>
            </a:r>
            <a:r>
              <a:rPr lang="de-DE" sz="1600"/>
              <a:t>He</a:t>
            </a:r>
          </a:p>
        </p:txBody>
      </p:sp>
      <p:sp>
        <p:nvSpPr>
          <p:cNvPr id="27690" name="Oval 28"/>
          <p:cNvSpPr>
            <a:spLocks noChangeArrowheads="1"/>
          </p:cNvSpPr>
          <p:nvPr/>
        </p:nvSpPr>
        <p:spPr bwMode="auto">
          <a:xfrm>
            <a:off x="3200400" y="4648200"/>
            <a:ext cx="381000" cy="381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 sz="1600" baseline="30000"/>
              <a:t>4</a:t>
            </a:r>
            <a:r>
              <a:rPr lang="de-DE" sz="1600"/>
              <a:t>He</a:t>
            </a:r>
          </a:p>
        </p:txBody>
      </p:sp>
      <p:sp>
        <p:nvSpPr>
          <p:cNvPr id="27691" name="Oval 29"/>
          <p:cNvSpPr>
            <a:spLocks noChangeArrowheads="1"/>
          </p:cNvSpPr>
          <p:nvPr/>
        </p:nvSpPr>
        <p:spPr bwMode="auto">
          <a:xfrm>
            <a:off x="2438400" y="3124200"/>
            <a:ext cx="381000" cy="381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 sz="1600" baseline="30000"/>
              <a:t>4</a:t>
            </a:r>
            <a:r>
              <a:rPr lang="de-DE" sz="1600"/>
              <a:t>He</a:t>
            </a:r>
          </a:p>
        </p:txBody>
      </p:sp>
      <p:grpSp>
        <p:nvGrpSpPr>
          <p:cNvPr id="27692" name="Group 31"/>
          <p:cNvGrpSpPr>
            <a:grpSpLocks/>
          </p:cNvGrpSpPr>
          <p:nvPr/>
        </p:nvGrpSpPr>
        <p:grpSpPr bwMode="auto">
          <a:xfrm>
            <a:off x="2425700" y="1379538"/>
            <a:ext cx="1600200" cy="3962400"/>
            <a:chOff x="3016" y="965"/>
            <a:chExt cx="1008" cy="2496"/>
          </a:xfrm>
        </p:grpSpPr>
        <p:sp>
          <p:nvSpPr>
            <p:cNvPr id="27712" name="Oval 32"/>
            <p:cNvSpPr>
              <a:spLocks noChangeArrowheads="1"/>
            </p:cNvSpPr>
            <p:nvPr/>
          </p:nvSpPr>
          <p:spPr bwMode="auto">
            <a:xfrm>
              <a:off x="3208" y="965"/>
              <a:ext cx="192" cy="192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de-DE" sz="1600"/>
                <a:t>e</a:t>
              </a:r>
              <a:r>
                <a:rPr lang="de-DE" sz="1600" baseline="30000"/>
                <a:t>+</a:t>
              </a:r>
            </a:p>
          </p:txBody>
        </p:sp>
        <p:sp>
          <p:nvSpPr>
            <p:cNvPr id="27713" name="Oval 33"/>
            <p:cNvSpPr>
              <a:spLocks noChangeArrowheads="1"/>
            </p:cNvSpPr>
            <p:nvPr/>
          </p:nvSpPr>
          <p:spPr bwMode="auto">
            <a:xfrm>
              <a:off x="3832" y="1056"/>
              <a:ext cx="192" cy="192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de-DE" sz="1600"/>
                <a:t>e</a:t>
              </a:r>
              <a:r>
                <a:rPr lang="de-DE" sz="1600" baseline="30000"/>
                <a:t>+</a:t>
              </a:r>
            </a:p>
          </p:txBody>
        </p:sp>
        <p:grpSp>
          <p:nvGrpSpPr>
            <p:cNvPr id="27714" name="Group 34"/>
            <p:cNvGrpSpPr>
              <a:grpSpLocks/>
            </p:cNvGrpSpPr>
            <p:nvPr/>
          </p:nvGrpSpPr>
          <p:grpSpPr bwMode="auto">
            <a:xfrm>
              <a:off x="3496" y="1248"/>
              <a:ext cx="288" cy="323"/>
              <a:chOff x="1344" y="1549"/>
              <a:chExt cx="288" cy="323"/>
            </a:xfrm>
          </p:grpSpPr>
          <p:sp>
            <p:nvSpPr>
              <p:cNvPr id="27739" name="Oval 35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de-DE" sz="1700" baseline="-25000"/>
                  <a:t>Z</a:t>
                </a:r>
                <a:r>
                  <a:rPr lang="de-DE" sz="1700"/>
                  <a:t>X</a:t>
                </a:r>
              </a:p>
            </p:txBody>
          </p:sp>
          <p:sp>
            <p:nvSpPr>
              <p:cNvPr id="27740" name="Text Box 36"/>
              <p:cNvSpPr txBox="1">
                <a:spLocks noChangeArrowheads="1"/>
              </p:cNvSpPr>
              <p:nvPr/>
            </p:nvSpPr>
            <p:spPr bwMode="auto">
              <a:xfrm>
                <a:off x="1350" y="1549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700" baseline="-25000"/>
                  <a:t>A</a:t>
                </a:r>
              </a:p>
            </p:txBody>
          </p:sp>
        </p:grpSp>
        <p:grpSp>
          <p:nvGrpSpPr>
            <p:cNvPr id="27715" name="Group 37"/>
            <p:cNvGrpSpPr>
              <a:grpSpLocks/>
            </p:cNvGrpSpPr>
            <p:nvPr/>
          </p:nvGrpSpPr>
          <p:grpSpPr bwMode="auto">
            <a:xfrm>
              <a:off x="3400" y="1602"/>
              <a:ext cx="288" cy="323"/>
              <a:chOff x="1344" y="1549"/>
              <a:chExt cx="288" cy="323"/>
            </a:xfrm>
          </p:grpSpPr>
          <p:sp>
            <p:nvSpPr>
              <p:cNvPr id="27737" name="Oval 38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de-DE" sz="1700" baseline="-25000"/>
                  <a:t>Z</a:t>
                </a:r>
                <a:r>
                  <a:rPr lang="de-DE" sz="1700"/>
                  <a:t>X</a:t>
                </a:r>
              </a:p>
            </p:txBody>
          </p:sp>
          <p:sp>
            <p:nvSpPr>
              <p:cNvPr id="27738" name="Text Box 39"/>
              <p:cNvSpPr txBox="1">
                <a:spLocks noChangeArrowheads="1"/>
              </p:cNvSpPr>
              <p:nvPr/>
            </p:nvSpPr>
            <p:spPr bwMode="auto">
              <a:xfrm>
                <a:off x="1350" y="1549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700" baseline="-25000"/>
                  <a:t>A</a:t>
                </a:r>
              </a:p>
            </p:txBody>
          </p:sp>
        </p:grpSp>
        <p:sp>
          <p:nvSpPr>
            <p:cNvPr id="27716" name="Oval 40"/>
            <p:cNvSpPr>
              <a:spLocks noChangeArrowheads="1"/>
            </p:cNvSpPr>
            <p:nvPr/>
          </p:nvSpPr>
          <p:spPr bwMode="auto">
            <a:xfrm>
              <a:off x="3736" y="1925"/>
              <a:ext cx="192" cy="192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de-DE" sz="1600"/>
                <a:t>e</a:t>
              </a:r>
              <a:r>
                <a:rPr lang="de-DE" sz="1600" baseline="30000"/>
                <a:t>+</a:t>
              </a:r>
            </a:p>
          </p:txBody>
        </p:sp>
        <p:grpSp>
          <p:nvGrpSpPr>
            <p:cNvPr id="27717" name="Group 41"/>
            <p:cNvGrpSpPr>
              <a:grpSpLocks/>
            </p:cNvGrpSpPr>
            <p:nvPr/>
          </p:nvGrpSpPr>
          <p:grpSpPr bwMode="auto">
            <a:xfrm>
              <a:off x="3496" y="2130"/>
              <a:ext cx="288" cy="323"/>
              <a:chOff x="1344" y="1549"/>
              <a:chExt cx="288" cy="323"/>
            </a:xfrm>
          </p:grpSpPr>
          <p:sp>
            <p:nvSpPr>
              <p:cNvPr id="27735" name="Oval 42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de-DE" sz="1700" baseline="-25000"/>
                  <a:t>Z</a:t>
                </a:r>
                <a:r>
                  <a:rPr lang="de-DE" sz="1700"/>
                  <a:t>X</a:t>
                </a:r>
              </a:p>
            </p:txBody>
          </p:sp>
          <p:sp>
            <p:nvSpPr>
              <p:cNvPr id="27736" name="Text Box 43"/>
              <p:cNvSpPr txBox="1">
                <a:spLocks noChangeArrowheads="1"/>
              </p:cNvSpPr>
              <p:nvPr/>
            </p:nvSpPr>
            <p:spPr bwMode="auto">
              <a:xfrm>
                <a:off x="1350" y="1549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700" baseline="-25000"/>
                  <a:t>A</a:t>
                </a:r>
              </a:p>
            </p:txBody>
          </p:sp>
        </p:grpSp>
        <p:grpSp>
          <p:nvGrpSpPr>
            <p:cNvPr id="27718" name="Group 44"/>
            <p:cNvGrpSpPr>
              <a:grpSpLocks/>
            </p:cNvGrpSpPr>
            <p:nvPr/>
          </p:nvGrpSpPr>
          <p:grpSpPr bwMode="auto">
            <a:xfrm>
              <a:off x="3112" y="1842"/>
              <a:ext cx="288" cy="323"/>
              <a:chOff x="-384" y="2168"/>
              <a:chExt cx="288" cy="323"/>
            </a:xfrm>
          </p:grpSpPr>
          <p:sp>
            <p:nvSpPr>
              <p:cNvPr id="27733" name="Oval 45"/>
              <p:cNvSpPr>
                <a:spLocks noChangeArrowheads="1"/>
              </p:cNvSpPr>
              <p:nvPr/>
            </p:nvSpPr>
            <p:spPr bwMode="auto">
              <a:xfrm>
                <a:off x="-384" y="2203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de-DE" sz="1700" baseline="-25000"/>
                  <a:t>Z-1</a:t>
                </a:r>
                <a:r>
                  <a:rPr lang="de-DE" sz="1700"/>
                  <a:t>Y</a:t>
                </a:r>
              </a:p>
            </p:txBody>
          </p:sp>
          <p:sp>
            <p:nvSpPr>
              <p:cNvPr id="27734" name="Text Box 46"/>
              <p:cNvSpPr txBox="1">
                <a:spLocks noChangeArrowheads="1"/>
              </p:cNvSpPr>
              <p:nvPr/>
            </p:nvSpPr>
            <p:spPr bwMode="auto">
              <a:xfrm>
                <a:off x="-370" y="2168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700" baseline="-25000"/>
                  <a:t>A</a:t>
                </a:r>
              </a:p>
            </p:txBody>
          </p:sp>
        </p:grpSp>
        <p:grpSp>
          <p:nvGrpSpPr>
            <p:cNvPr id="27719" name="Group 47"/>
            <p:cNvGrpSpPr>
              <a:grpSpLocks/>
            </p:cNvGrpSpPr>
            <p:nvPr/>
          </p:nvGrpSpPr>
          <p:grpSpPr bwMode="auto">
            <a:xfrm>
              <a:off x="3016" y="2130"/>
              <a:ext cx="288" cy="323"/>
              <a:chOff x="-384" y="2168"/>
              <a:chExt cx="288" cy="323"/>
            </a:xfrm>
          </p:grpSpPr>
          <p:sp>
            <p:nvSpPr>
              <p:cNvPr id="27731" name="Oval 48"/>
              <p:cNvSpPr>
                <a:spLocks noChangeArrowheads="1"/>
              </p:cNvSpPr>
              <p:nvPr/>
            </p:nvSpPr>
            <p:spPr bwMode="auto">
              <a:xfrm>
                <a:off x="-384" y="2203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de-DE" sz="1700" baseline="-25000"/>
                  <a:t>Z-1</a:t>
                </a:r>
                <a:r>
                  <a:rPr lang="de-DE" sz="1700"/>
                  <a:t>Y</a:t>
                </a:r>
              </a:p>
            </p:txBody>
          </p:sp>
          <p:sp>
            <p:nvSpPr>
              <p:cNvPr id="27732" name="Text Box 49"/>
              <p:cNvSpPr txBox="1">
                <a:spLocks noChangeArrowheads="1"/>
              </p:cNvSpPr>
              <p:nvPr/>
            </p:nvSpPr>
            <p:spPr bwMode="auto">
              <a:xfrm>
                <a:off x="-370" y="2168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700" baseline="-25000"/>
                  <a:t>A</a:t>
                </a:r>
              </a:p>
            </p:txBody>
          </p:sp>
        </p:grpSp>
        <p:grpSp>
          <p:nvGrpSpPr>
            <p:cNvPr id="27720" name="Group 50"/>
            <p:cNvGrpSpPr>
              <a:grpSpLocks/>
            </p:cNvGrpSpPr>
            <p:nvPr/>
          </p:nvGrpSpPr>
          <p:grpSpPr bwMode="auto">
            <a:xfrm>
              <a:off x="3112" y="2418"/>
              <a:ext cx="288" cy="323"/>
              <a:chOff x="-384" y="2168"/>
              <a:chExt cx="288" cy="323"/>
            </a:xfrm>
          </p:grpSpPr>
          <p:sp>
            <p:nvSpPr>
              <p:cNvPr id="27729" name="Oval 51"/>
              <p:cNvSpPr>
                <a:spLocks noChangeArrowheads="1"/>
              </p:cNvSpPr>
              <p:nvPr/>
            </p:nvSpPr>
            <p:spPr bwMode="auto">
              <a:xfrm>
                <a:off x="-384" y="2203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de-DE" sz="1700" baseline="-25000"/>
                  <a:t>Z-1</a:t>
                </a:r>
                <a:r>
                  <a:rPr lang="de-DE" sz="1700"/>
                  <a:t>Y</a:t>
                </a:r>
              </a:p>
            </p:txBody>
          </p:sp>
          <p:sp>
            <p:nvSpPr>
              <p:cNvPr id="27730" name="Text Box 52"/>
              <p:cNvSpPr txBox="1">
                <a:spLocks noChangeArrowheads="1"/>
              </p:cNvSpPr>
              <p:nvPr/>
            </p:nvSpPr>
            <p:spPr bwMode="auto">
              <a:xfrm>
                <a:off x="-370" y="2168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700" baseline="-25000"/>
                  <a:t>A</a:t>
                </a:r>
              </a:p>
            </p:txBody>
          </p:sp>
        </p:grpSp>
        <p:grpSp>
          <p:nvGrpSpPr>
            <p:cNvPr id="27721" name="Group 53"/>
            <p:cNvGrpSpPr>
              <a:grpSpLocks/>
            </p:cNvGrpSpPr>
            <p:nvPr/>
          </p:nvGrpSpPr>
          <p:grpSpPr bwMode="auto">
            <a:xfrm>
              <a:off x="3400" y="2658"/>
              <a:ext cx="288" cy="323"/>
              <a:chOff x="1344" y="1549"/>
              <a:chExt cx="288" cy="323"/>
            </a:xfrm>
          </p:grpSpPr>
          <p:sp>
            <p:nvSpPr>
              <p:cNvPr id="27727" name="Oval 54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de-DE" sz="1700" baseline="-25000"/>
                  <a:t>Z</a:t>
                </a:r>
                <a:r>
                  <a:rPr lang="de-DE" sz="1700"/>
                  <a:t>X</a:t>
                </a:r>
              </a:p>
            </p:txBody>
          </p:sp>
          <p:sp>
            <p:nvSpPr>
              <p:cNvPr id="27728" name="Text Box 55"/>
              <p:cNvSpPr txBox="1">
                <a:spLocks noChangeArrowheads="1"/>
              </p:cNvSpPr>
              <p:nvPr/>
            </p:nvSpPr>
            <p:spPr bwMode="auto">
              <a:xfrm>
                <a:off x="1350" y="1549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700" baseline="-25000"/>
                  <a:t>A</a:t>
                </a:r>
              </a:p>
            </p:txBody>
          </p:sp>
        </p:grpSp>
        <p:sp>
          <p:nvSpPr>
            <p:cNvPr id="27722" name="Oval 56"/>
            <p:cNvSpPr>
              <a:spLocks noChangeArrowheads="1"/>
            </p:cNvSpPr>
            <p:nvPr/>
          </p:nvSpPr>
          <p:spPr bwMode="auto">
            <a:xfrm>
              <a:off x="3752" y="2880"/>
              <a:ext cx="192" cy="192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de-DE" sz="1600"/>
                <a:t>e</a:t>
              </a:r>
              <a:r>
                <a:rPr lang="de-DE" sz="1600" baseline="30000"/>
                <a:t>+</a:t>
              </a:r>
            </a:p>
          </p:txBody>
        </p:sp>
        <p:grpSp>
          <p:nvGrpSpPr>
            <p:cNvPr id="27723" name="Group 57"/>
            <p:cNvGrpSpPr>
              <a:grpSpLocks/>
            </p:cNvGrpSpPr>
            <p:nvPr/>
          </p:nvGrpSpPr>
          <p:grpSpPr bwMode="auto">
            <a:xfrm>
              <a:off x="3512" y="3085"/>
              <a:ext cx="288" cy="323"/>
              <a:chOff x="1344" y="1549"/>
              <a:chExt cx="288" cy="323"/>
            </a:xfrm>
          </p:grpSpPr>
          <p:sp>
            <p:nvSpPr>
              <p:cNvPr id="27725" name="Oval 58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de-DE" sz="1700" baseline="-25000"/>
                  <a:t>Z</a:t>
                </a:r>
                <a:r>
                  <a:rPr lang="de-DE" sz="1700"/>
                  <a:t>X</a:t>
                </a:r>
              </a:p>
            </p:txBody>
          </p:sp>
          <p:sp>
            <p:nvSpPr>
              <p:cNvPr id="27726" name="Text Box 59"/>
              <p:cNvSpPr txBox="1">
                <a:spLocks noChangeArrowheads="1"/>
              </p:cNvSpPr>
              <p:nvPr/>
            </p:nvSpPr>
            <p:spPr bwMode="auto">
              <a:xfrm>
                <a:off x="1350" y="1549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700" baseline="-25000"/>
                  <a:t>A</a:t>
                </a:r>
              </a:p>
            </p:txBody>
          </p:sp>
        </p:grpSp>
        <p:sp>
          <p:nvSpPr>
            <p:cNvPr id="27724" name="Oval 60"/>
            <p:cNvSpPr>
              <a:spLocks noChangeArrowheads="1"/>
            </p:cNvSpPr>
            <p:nvPr/>
          </p:nvSpPr>
          <p:spPr bwMode="auto">
            <a:xfrm>
              <a:off x="3112" y="3269"/>
              <a:ext cx="192" cy="192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de-DE" sz="1600"/>
                <a:t>e</a:t>
              </a:r>
              <a:r>
                <a:rPr lang="de-DE" sz="1600" baseline="30000"/>
                <a:t>+</a:t>
              </a:r>
            </a:p>
          </p:txBody>
        </p:sp>
      </p:grpSp>
      <p:cxnSp>
        <p:nvCxnSpPr>
          <p:cNvPr id="93" name="Straight Connector 92"/>
          <p:cNvCxnSpPr>
            <a:stCxn id="53" idx="3"/>
          </p:cNvCxnSpPr>
          <p:nvPr/>
        </p:nvCxnSpPr>
        <p:spPr>
          <a:xfrm flipV="1">
            <a:off x="1295400" y="1447800"/>
            <a:ext cx="533400" cy="3352800"/>
          </a:xfrm>
          <a:prstGeom prst="line">
            <a:avLst/>
          </a:prstGeom>
          <a:ln>
            <a:solidFill>
              <a:srgbClr val="FFFF00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53" idx="3"/>
          </p:cNvCxnSpPr>
          <p:nvPr/>
        </p:nvCxnSpPr>
        <p:spPr>
          <a:xfrm>
            <a:off x="1295400" y="4800600"/>
            <a:ext cx="533400" cy="1295400"/>
          </a:xfrm>
          <a:prstGeom prst="line">
            <a:avLst/>
          </a:prstGeom>
          <a:ln>
            <a:solidFill>
              <a:srgbClr val="FFFF00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695" name="Group 5"/>
          <p:cNvGrpSpPr>
            <a:grpSpLocks/>
          </p:cNvGrpSpPr>
          <p:nvPr/>
        </p:nvGrpSpPr>
        <p:grpSpPr bwMode="auto">
          <a:xfrm>
            <a:off x="4953000" y="1371600"/>
            <a:ext cx="685800" cy="727075"/>
            <a:chOff x="4704" y="2784"/>
            <a:chExt cx="432" cy="458"/>
          </a:xfrm>
        </p:grpSpPr>
        <p:sp>
          <p:nvSpPr>
            <p:cNvPr id="27710" name="Oval 6"/>
            <p:cNvSpPr>
              <a:spLocks noChangeArrowheads="1"/>
            </p:cNvSpPr>
            <p:nvPr/>
          </p:nvSpPr>
          <p:spPr bwMode="auto">
            <a:xfrm>
              <a:off x="4704" y="2826"/>
              <a:ext cx="432" cy="41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de-DE" sz="2400" baseline="-25000"/>
                <a:t>Z</a:t>
              </a:r>
              <a:r>
                <a:rPr lang="de-DE" sz="2400"/>
                <a:t>X</a:t>
              </a:r>
            </a:p>
          </p:txBody>
        </p:sp>
        <p:sp>
          <p:nvSpPr>
            <p:cNvPr id="27711" name="Text Box 7"/>
            <p:cNvSpPr txBox="1">
              <a:spLocks noChangeArrowheads="1"/>
            </p:cNvSpPr>
            <p:nvPr/>
          </p:nvSpPr>
          <p:spPr bwMode="auto">
            <a:xfrm>
              <a:off x="4753" y="2784"/>
              <a:ext cx="20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sz="2400" baseline="-25000"/>
                <a:t>A</a:t>
              </a:r>
            </a:p>
          </p:txBody>
        </p:sp>
      </p:grpSp>
      <p:grpSp>
        <p:nvGrpSpPr>
          <p:cNvPr id="27696" name="Group 8"/>
          <p:cNvGrpSpPr>
            <a:grpSpLocks/>
          </p:cNvGrpSpPr>
          <p:nvPr/>
        </p:nvGrpSpPr>
        <p:grpSpPr bwMode="auto">
          <a:xfrm>
            <a:off x="6477000" y="1371600"/>
            <a:ext cx="685800" cy="727075"/>
            <a:chOff x="5184" y="2793"/>
            <a:chExt cx="432" cy="458"/>
          </a:xfrm>
        </p:grpSpPr>
        <p:sp>
          <p:nvSpPr>
            <p:cNvPr id="27708" name="Oval 9"/>
            <p:cNvSpPr>
              <a:spLocks noChangeArrowheads="1"/>
            </p:cNvSpPr>
            <p:nvPr/>
          </p:nvSpPr>
          <p:spPr bwMode="auto">
            <a:xfrm>
              <a:off x="5184" y="2832"/>
              <a:ext cx="432" cy="41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de-DE" sz="2400" baseline="-25000"/>
                <a:t>Z-1</a:t>
              </a:r>
              <a:r>
                <a:rPr lang="de-DE" sz="2400"/>
                <a:t>Y</a:t>
              </a:r>
            </a:p>
          </p:txBody>
        </p:sp>
        <p:sp>
          <p:nvSpPr>
            <p:cNvPr id="27709" name="Text Box 10"/>
            <p:cNvSpPr txBox="1">
              <a:spLocks noChangeArrowheads="1"/>
            </p:cNvSpPr>
            <p:nvPr/>
          </p:nvSpPr>
          <p:spPr bwMode="auto">
            <a:xfrm>
              <a:off x="5230" y="2793"/>
              <a:ext cx="2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 sz="2400" baseline="-25000"/>
                <a:t>A</a:t>
              </a:r>
            </a:p>
          </p:txBody>
        </p:sp>
      </p:grpSp>
      <p:sp>
        <p:nvSpPr>
          <p:cNvPr id="27697" name="Oval 11"/>
          <p:cNvSpPr>
            <a:spLocks noChangeArrowheads="1"/>
          </p:cNvSpPr>
          <p:nvPr/>
        </p:nvSpPr>
        <p:spPr bwMode="auto">
          <a:xfrm>
            <a:off x="7670800" y="1562100"/>
            <a:ext cx="406400" cy="4318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 sz="2400"/>
              <a:t>e</a:t>
            </a:r>
            <a:r>
              <a:rPr lang="de-DE" sz="2400" baseline="30000"/>
              <a:t>+</a:t>
            </a:r>
          </a:p>
        </p:txBody>
      </p:sp>
      <p:sp>
        <p:nvSpPr>
          <p:cNvPr id="27698" name="Line 12"/>
          <p:cNvSpPr>
            <a:spLocks noChangeShapeType="1"/>
          </p:cNvSpPr>
          <p:nvPr/>
        </p:nvSpPr>
        <p:spPr bwMode="auto">
          <a:xfrm>
            <a:off x="5791200" y="17526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99" name="Text Box 13"/>
          <p:cNvSpPr txBox="1">
            <a:spLocks noChangeArrowheads="1"/>
          </p:cNvSpPr>
          <p:nvPr/>
        </p:nvSpPr>
        <p:spPr bwMode="auto">
          <a:xfrm>
            <a:off x="7248525" y="1549400"/>
            <a:ext cx="357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 b="1">
                <a:latin typeface="Times New Roman" pitchFamily="-1" charset="0"/>
              </a:rPr>
              <a:t>+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786313" y="990600"/>
            <a:ext cx="10810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produced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091238" y="2133600"/>
            <a:ext cx="14525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not produced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06975" y="2590800"/>
            <a:ext cx="29940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A. </a:t>
            </a:r>
            <a:r>
              <a:rPr lang="en-US" sz="12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Herlert</a:t>
            </a: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1200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et al.</a:t>
            </a: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, New J. Phys. 44 (2005) 1021.</a:t>
            </a:r>
            <a:endParaRPr lang="en-US" sz="12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grpSp>
        <p:nvGrpSpPr>
          <p:cNvPr id="27703" name="Group 5"/>
          <p:cNvGrpSpPr>
            <a:grpSpLocks noChangeAspect="1"/>
          </p:cNvGrpSpPr>
          <p:nvPr/>
        </p:nvGrpSpPr>
        <p:grpSpPr bwMode="auto">
          <a:xfrm>
            <a:off x="4356100" y="4254500"/>
            <a:ext cx="3568700" cy="1765300"/>
            <a:chOff x="315" y="1268"/>
            <a:chExt cx="5080" cy="2513"/>
          </a:xfrm>
        </p:grpSpPr>
        <p:pic>
          <p:nvPicPr>
            <p:cNvPr id="27706" name="Picture 6"/>
            <p:cNvPicPr>
              <a:picLocks noChangeAspect="1" noChangeArrowheads="1"/>
            </p:cNvPicPr>
            <p:nvPr/>
          </p:nvPicPr>
          <p:blipFill>
            <a:blip r:embed="rId4"/>
            <a:srcRect l="19109" t="11610" r="19232" b="61284"/>
            <a:stretch>
              <a:fillRect/>
            </a:stretch>
          </p:blipFill>
          <p:spPr bwMode="auto">
            <a:xfrm>
              <a:off x="1607" y="2532"/>
              <a:ext cx="3788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07" name="Picture 7"/>
            <p:cNvPicPr>
              <a:picLocks noChangeAspect="1" noChangeArrowheads="1"/>
            </p:cNvPicPr>
            <p:nvPr/>
          </p:nvPicPr>
          <p:blipFill>
            <a:blip r:embed="rId5"/>
            <a:srcRect l="18913" t="11458" r="19232" b="61046"/>
            <a:stretch>
              <a:fillRect/>
            </a:stretch>
          </p:blipFill>
          <p:spPr bwMode="auto">
            <a:xfrm>
              <a:off x="315" y="1268"/>
              <a:ext cx="3800" cy="1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8" name="TextBox 117"/>
          <p:cNvSpPr txBox="1"/>
          <p:nvPr/>
        </p:nvSpPr>
        <p:spPr>
          <a:xfrm>
            <a:off x="4724400" y="6200775"/>
            <a:ext cx="297973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28600" indent="-228600">
              <a:buFontTx/>
              <a:buAutoNum type="alphaUcPeriod"/>
              <a:defRPr/>
            </a:pPr>
            <a:r>
              <a:rPr lang="en-US" sz="12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Herlert</a:t>
            </a: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1200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et al.</a:t>
            </a: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, Eur. </a:t>
            </a:r>
            <a:r>
              <a:rPr lang="en-US" sz="12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Phys.J</a:t>
            </a: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. A  48 (2012) 97.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620000" y="990600"/>
            <a:ext cx="1095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A. </a:t>
            </a:r>
            <a:r>
              <a:rPr lang="en-US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Herlert</a:t>
            </a:r>
            <a:endParaRPr lang="en-US" baseline="30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/>
          <p:nvPr/>
        </p:nvSpPr>
        <p:spPr>
          <a:xfrm>
            <a:off x="1828800" y="1143000"/>
            <a:ext cx="2286000" cy="525780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2F36C6-D2AD-F247-88D7-AEA46E37E4A7}" type="datetime1">
              <a:rPr lang="de-DE" smtClean="0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95450-4A19-0644-9996-4BD871C74392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66800" y="299296"/>
            <a:ext cx="7772400" cy="6913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/>
          <a:lstStyle/>
          <a:p>
            <a:pPr algn="ctr" defTabSz="4572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ISOLDE Yields (2006)</a:t>
            </a:r>
          </a:p>
        </p:txBody>
      </p:sp>
      <p:sp>
        <p:nvSpPr>
          <p:cNvPr id="14" name="Magnetic Disk 13"/>
          <p:cNvSpPr/>
          <p:nvPr/>
        </p:nvSpPr>
        <p:spPr>
          <a:xfrm>
            <a:off x="762000" y="51054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1" name="Magnetic Disk 20"/>
          <p:cNvSpPr/>
          <p:nvPr/>
        </p:nvSpPr>
        <p:spPr>
          <a:xfrm>
            <a:off x="762000" y="48768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" name="Magnetic Disk 21"/>
          <p:cNvSpPr/>
          <p:nvPr/>
        </p:nvSpPr>
        <p:spPr>
          <a:xfrm>
            <a:off x="762000" y="46482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Magnetic Disk 22"/>
          <p:cNvSpPr/>
          <p:nvPr/>
        </p:nvSpPr>
        <p:spPr>
          <a:xfrm>
            <a:off x="762000" y="44196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4" name="Magnetic Disk 23"/>
          <p:cNvSpPr/>
          <p:nvPr/>
        </p:nvSpPr>
        <p:spPr>
          <a:xfrm>
            <a:off x="762000" y="41910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5" name="Magnetic Disk 24"/>
          <p:cNvSpPr/>
          <p:nvPr/>
        </p:nvSpPr>
        <p:spPr>
          <a:xfrm>
            <a:off x="762000" y="34290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Magnetic Disk 25"/>
          <p:cNvSpPr/>
          <p:nvPr/>
        </p:nvSpPr>
        <p:spPr>
          <a:xfrm>
            <a:off x="762000" y="32004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Magnetic Disk 26"/>
          <p:cNvSpPr/>
          <p:nvPr/>
        </p:nvSpPr>
        <p:spPr>
          <a:xfrm>
            <a:off x="762000" y="29718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Magnetic Disk 27"/>
          <p:cNvSpPr/>
          <p:nvPr/>
        </p:nvSpPr>
        <p:spPr>
          <a:xfrm>
            <a:off x="762000" y="27432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Magnetic Disk 28"/>
          <p:cNvSpPr/>
          <p:nvPr/>
        </p:nvSpPr>
        <p:spPr>
          <a:xfrm>
            <a:off x="762000" y="25146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Can 35"/>
          <p:cNvSpPr/>
          <p:nvPr/>
        </p:nvSpPr>
        <p:spPr>
          <a:xfrm>
            <a:off x="762000" y="6324600"/>
            <a:ext cx="381000" cy="152400"/>
          </a:xfrm>
          <a:prstGeom prst="ca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762000" y="6172200"/>
            <a:ext cx="381000" cy="152400"/>
          </a:xfrm>
          <a:prstGeom prst="ca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Can 41"/>
          <p:cNvSpPr/>
          <p:nvPr/>
        </p:nvSpPr>
        <p:spPr>
          <a:xfrm>
            <a:off x="762000" y="6019800"/>
            <a:ext cx="381000" cy="152400"/>
          </a:xfrm>
          <a:prstGeom prst="ca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Can 42"/>
          <p:cNvSpPr/>
          <p:nvPr/>
        </p:nvSpPr>
        <p:spPr>
          <a:xfrm>
            <a:off x="762000" y="5867400"/>
            <a:ext cx="381000" cy="152400"/>
          </a:xfrm>
          <a:prstGeom prst="ca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762000" y="1981200"/>
            <a:ext cx="381000" cy="1588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62000" y="1903413"/>
            <a:ext cx="381000" cy="1587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/>
          <p:cNvSpPr/>
          <p:nvPr/>
        </p:nvSpPr>
        <p:spPr>
          <a:xfrm>
            <a:off x="762000" y="1600200"/>
            <a:ext cx="381000" cy="2286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609600" y="1524000"/>
            <a:ext cx="685800" cy="6096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609600" y="2438400"/>
            <a:ext cx="685800" cy="13716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609600" y="4114800"/>
            <a:ext cx="685800" cy="13716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609600" y="5791200"/>
            <a:ext cx="685800" cy="7620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8702" name="Picture 16" descr="PreparationTrap"/>
          <p:cNvPicPr>
            <a:picLocks noChangeAspect="1" noChangeArrowheads="1"/>
          </p:cNvPicPr>
          <p:nvPr/>
        </p:nvPicPr>
        <p:blipFill>
          <a:blip r:embed="rId2"/>
          <a:srcRect l="4739" r="68655"/>
          <a:stretch>
            <a:fillRect/>
          </a:stretch>
        </p:blipFill>
        <p:spPr bwMode="auto">
          <a:xfrm>
            <a:off x="1752600" y="1143000"/>
            <a:ext cx="22098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3" name="Oval 20"/>
          <p:cNvSpPr>
            <a:spLocks noChangeArrowheads="1"/>
          </p:cNvSpPr>
          <p:nvPr/>
        </p:nvSpPr>
        <p:spPr bwMode="auto">
          <a:xfrm>
            <a:off x="2667000" y="2286000"/>
            <a:ext cx="381000" cy="381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 sz="1600" baseline="30000"/>
              <a:t>4</a:t>
            </a:r>
            <a:r>
              <a:rPr lang="de-DE" sz="1600"/>
              <a:t>He</a:t>
            </a:r>
          </a:p>
        </p:txBody>
      </p:sp>
      <p:sp>
        <p:nvSpPr>
          <p:cNvPr id="28704" name="Oval 21"/>
          <p:cNvSpPr>
            <a:spLocks noChangeArrowheads="1"/>
          </p:cNvSpPr>
          <p:nvPr/>
        </p:nvSpPr>
        <p:spPr bwMode="auto">
          <a:xfrm>
            <a:off x="2362200" y="1600200"/>
            <a:ext cx="381000" cy="381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 sz="1600" baseline="30000"/>
              <a:t>4</a:t>
            </a:r>
            <a:r>
              <a:rPr lang="de-DE" sz="1600"/>
              <a:t>He</a:t>
            </a:r>
          </a:p>
        </p:txBody>
      </p:sp>
      <p:sp>
        <p:nvSpPr>
          <p:cNvPr id="28705" name="Oval 22"/>
          <p:cNvSpPr>
            <a:spLocks noChangeArrowheads="1"/>
          </p:cNvSpPr>
          <p:nvPr/>
        </p:nvSpPr>
        <p:spPr bwMode="auto">
          <a:xfrm>
            <a:off x="3124200" y="2895600"/>
            <a:ext cx="381000" cy="381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 sz="1600" baseline="30000"/>
              <a:t>4</a:t>
            </a:r>
            <a:r>
              <a:rPr lang="de-DE" sz="1600"/>
              <a:t>He</a:t>
            </a:r>
          </a:p>
        </p:txBody>
      </p:sp>
      <p:sp>
        <p:nvSpPr>
          <p:cNvPr id="28706" name="Oval 23"/>
          <p:cNvSpPr>
            <a:spLocks noChangeArrowheads="1"/>
          </p:cNvSpPr>
          <p:nvPr/>
        </p:nvSpPr>
        <p:spPr bwMode="auto">
          <a:xfrm>
            <a:off x="2895600" y="3429000"/>
            <a:ext cx="381000" cy="381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 sz="1600" baseline="30000"/>
              <a:t>4</a:t>
            </a:r>
            <a:r>
              <a:rPr lang="de-DE" sz="1600"/>
              <a:t>He</a:t>
            </a:r>
          </a:p>
        </p:txBody>
      </p:sp>
      <p:sp>
        <p:nvSpPr>
          <p:cNvPr id="28707" name="Oval 24"/>
          <p:cNvSpPr>
            <a:spLocks noChangeArrowheads="1"/>
          </p:cNvSpPr>
          <p:nvPr/>
        </p:nvSpPr>
        <p:spPr bwMode="auto">
          <a:xfrm>
            <a:off x="2667000" y="4343400"/>
            <a:ext cx="381000" cy="381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 sz="1600" baseline="30000"/>
              <a:t>4</a:t>
            </a:r>
            <a:r>
              <a:rPr lang="de-DE" sz="1600"/>
              <a:t>He</a:t>
            </a:r>
          </a:p>
        </p:txBody>
      </p:sp>
      <p:sp>
        <p:nvSpPr>
          <p:cNvPr id="28708" name="Oval 25"/>
          <p:cNvSpPr>
            <a:spLocks noChangeArrowheads="1"/>
          </p:cNvSpPr>
          <p:nvPr/>
        </p:nvSpPr>
        <p:spPr bwMode="auto">
          <a:xfrm>
            <a:off x="3124200" y="1371600"/>
            <a:ext cx="381000" cy="381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 sz="1600" baseline="30000"/>
              <a:t>4</a:t>
            </a:r>
            <a:r>
              <a:rPr lang="de-DE" sz="1600"/>
              <a:t>He</a:t>
            </a:r>
          </a:p>
        </p:txBody>
      </p:sp>
      <p:sp>
        <p:nvSpPr>
          <p:cNvPr id="28709" name="Oval 26"/>
          <p:cNvSpPr>
            <a:spLocks noChangeArrowheads="1"/>
          </p:cNvSpPr>
          <p:nvPr/>
        </p:nvSpPr>
        <p:spPr bwMode="auto">
          <a:xfrm>
            <a:off x="2286000" y="4648200"/>
            <a:ext cx="381000" cy="381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 sz="1600" baseline="30000"/>
              <a:t>4</a:t>
            </a:r>
            <a:r>
              <a:rPr lang="de-DE" sz="1600"/>
              <a:t>He</a:t>
            </a:r>
          </a:p>
        </p:txBody>
      </p:sp>
      <p:sp>
        <p:nvSpPr>
          <p:cNvPr id="28710" name="Oval 27"/>
          <p:cNvSpPr>
            <a:spLocks noChangeArrowheads="1"/>
          </p:cNvSpPr>
          <p:nvPr/>
        </p:nvSpPr>
        <p:spPr bwMode="auto">
          <a:xfrm>
            <a:off x="2819400" y="5257800"/>
            <a:ext cx="381000" cy="381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 sz="1600" baseline="30000"/>
              <a:t>4</a:t>
            </a:r>
            <a:r>
              <a:rPr lang="de-DE" sz="1600"/>
              <a:t>He</a:t>
            </a:r>
          </a:p>
        </p:txBody>
      </p:sp>
      <p:sp>
        <p:nvSpPr>
          <p:cNvPr id="28711" name="Oval 28"/>
          <p:cNvSpPr>
            <a:spLocks noChangeArrowheads="1"/>
          </p:cNvSpPr>
          <p:nvPr/>
        </p:nvSpPr>
        <p:spPr bwMode="auto">
          <a:xfrm>
            <a:off x="3200400" y="4648200"/>
            <a:ext cx="381000" cy="381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 sz="1600" baseline="30000"/>
              <a:t>4</a:t>
            </a:r>
            <a:r>
              <a:rPr lang="de-DE" sz="1600"/>
              <a:t>He</a:t>
            </a:r>
          </a:p>
        </p:txBody>
      </p:sp>
      <p:sp>
        <p:nvSpPr>
          <p:cNvPr id="28712" name="Oval 29"/>
          <p:cNvSpPr>
            <a:spLocks noChangeArrowheads="1"/>
          </p:cNvSpPr>
          <p:nvPr/>
        </p:nvSpPr>
        <p:spPr bwMode="auto">
          <a:xfrm>
            <a:off x="2438400" y="3124200"/>
            <a:ext cx="381000" cy="381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 sz="1600" baseline="30000"/>
              <a:t>4</a:t>
            </a:r>
            <a:r>
              <a:rPr lang="de-DE" sz="1600"/>
              <a:t>He</a:t>
            </a:r>
          </a:p>
        </p:txBody>
      </p:sp>
      <p:grpSp>
        <p:nvGrpSpPr>
          <p:cNvPr id="28713" name="Group 31"/>
          <p:cNvGrpSpPr>
            <a:grpSpLocks/>
          </p:cNvGrpSpPr>
          <p:nvPr/>
        </p:nvGrpSpPr>
        <p:grpSpPr bwMode="auto">
          <a:xfrm>
            <a:off x="2425700" y="1379538"/>
            <a:ext cx="1600200" cy="3962400"/>
            <a:chOff x="3016" y="965"/>
            <a:chExt cx="1008" cy="2496"/>
          </a:xfrm>
        </p:grpSpPr>
        <p:sp>
          <p:nvSpPr>
            <p:cNvPr id="28726" name="Oval 32"/>
            <p:cNvSpPr>
              <a:spLocks noChangeArrowheads="1"/>
            </p:cNvSpPr>
            <p:nvPr/>
          </p:nvSpPr>
          <p:spPr bwMode="auto">
            <a:xfrm>
              <a:off x="3208" y="965"/>
              <a:ext cx="192" cy="192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de-DE" sz="1600"/>
                <a:t>e</a:t>
              </a:r>
              <a:r>
                <a:rPr lang="de-DE" sz="1600" baseline="30000"/>
                <a:t>+</a:t>
              </a:r>
            </a:p>
          </p:txBody>
        </p:sp>
        <p:sp>
          <p:nvSpPr>
            <p:cNvPr id="28727" name="Oval 33"/>
            <p:cNvSpPr>
              <a:spLocks noChangeArrowheads="1"/>
            </p:cNvSpPr>
            <p:nvPr/>
          </p:nvSpPr>
          <p:spPr bwMode="auto">
            <a:xfrm>
              <a:off x="3832" y="1056"/>
              <a:ext cx="192" cy="192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de-DE" sz="1600"/>
                <a:t>e</a:t>
              </a:r>
              <a:r>
                <a:rPr lang="de-DE" sz="1600" baseline="30000"/>
                <a:t>+</a:t>
              </a:r>
            </a:p>
          </p:txBody>
        </p:sp>
        <p:grpSp>
          <p:nvGrpSpPr>
            <p:cNvPr id="28728" name="Group 34"/>
            <p:cNvGrpSpPr>
              <a:grpSpLocks/>
            </p:cNvGrpSpPr>
            <p:nvPr/>
          </p:nvGrpSpPr>
          <p:grpSpPr bwMode="auto">
            <a:xfrm>
              <a:off x="3496" y="1248"/>
              <a:ext cx="288" cy="323"/>
              <a:chOff x="1344" y="1549"/>
              <a:chExt cx="288" cy="323"/>
            </a:xfrm>
          </p:grpSpPr>
          <p:sp>
            <p:nvSpPr>
              <p:cNvPr id="28753" name="Oval 35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de-DE" sz="1700" baseline="-25000"/>
                  <a:t>Z</a:t>
                </a:r>
                <a:r>
                  <a:rPr lang="de-DE" sz="1700"/>
                  <a:t>X</a:t>
                </a:r>
              </a:p>
            </p:txBody>
          </p:sp>
          <p:sp>
            <p:nvSpPr>
              <p:cNvPr id="28754" name="Text Box 36"/>
              <p:cNvSpPr txBox="1">
                <a:spLocks noChangeArrowheads="1"/>
              </p:cNvSpPr>
              <p:nvPr/>
            </p:nvSpPr>
            <p:spPr bwMode="auto">
              <a:xfrm>
                <a:off x="1350" y="1549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700" baseline="-25000"/>
                  <a:t>A</a:t>
                </a:r>
              </a:p>
            </p:txBody>
          </p:sp>
        </p:grpSp>
        <p:grpSp>
          <p:nvGrpSpPr>
            <p:cNvPr id="28729" name="Group 37"/>
            <p:cNvGrpSpPr>
              <a:grpSpLocks/>
            </p:cNvGrpSpPr>
            <p:nvPr/>
          </p:nvGrpSpPr>
          <p:grpSpPr bwMode="auto">
            <a:xfrm>
              <a:off x="3400" y="1602"/>
              <a:ext cx="288" cy="323"/>
              <a:chOff x="1344" y="1549"/>
              <a:chExt cx="288" cy="323"/>
            </a:xfrm>
          </p:grpSpPr>
          <p:sp>
            <p:nvSpPr>
              <p:cNvPr id="28751" name="Oval 38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de-DE" sz="1700" baseline="-25000"/>
                  <a:t>Z</a:t>
                </a:r>
                <a:r>
                  <a:rPr lang="de-DE" sz="1700"/>
                  <a:t>X</a:t>
                </a:r>
              </a:p>
            </p:txBody>
          </p:sp>
          <p:sp>
            <p:nvSpPr>
              <p:cNvPr id="28752" name="Text Box 39"/>
              <p:cNvSpPr txBox="1">
                <a:spLocks noChangeArrowheads="1"/>
              </p:cNvSpPr>
              <p:nvPr/>
            </p:nvSpPr>
            <p:spPr bwMode="auto">
              <a:xfrm>
                <a:off x="1350" y="1549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700" baseline="-25000"/>
                  <a:t>A</a:t>
                </a:r>
              </a:p>
            </p:txBody>
          </p:sp>
        </p:grpSp>
        <p:sp>
          <p:nvSpPr>
            <p:cNvPr id="28730" name="Oval 40"/>
            <p:cNvSpPr>
              <a:spLocks noChangeArrowheads="1"/>
            </p:cNvSpPr>
            <p:nvPr/>
          </p:nvSpPr>
          <p:spPr bwMode="auto">
            <a:xfrm>
              <a:off x="3736" y="1925"/>
              <a:ext cx="192" cy="192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de-DE" sz="1600"/>
                <a:t>e</a:t>
              </a:r>
              <a:r>
                <a:rPr lang="de-DE" sz="1600" baseline="30000"/>
                <a:t>+</a:t>
              </a:r>
            </a:p>
          </p:txBody>
        </p:sp>
        <p:grpSp>
          <p:nvGrpSpPr>
            <p:cNvPr id="28731" name="Group 41"/>
            <p:cNvGrpSpPr>
              <a:grpSpLocks/>
            </p:cNvGrpSpPr>
            <p:nvPr/>
          </p:nvGrpSpPr>
          <p:grpSpPr bwMode="auto">
            <a:xfrm>
              <a:off x="3496" y="2130"/>
              <a:ext cx="288" cy="323"/>
              <a:chOff x="1344" y="1549"/>
              <a:chExt cx="288" cy="323"/>
            </a:xfrm>
          </p:grpSpPr>
          <p:sp>
            <p:nvSpPr>
              <p:cNvPr id="28749" name="Oval 42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de-DE" sz="1700" baseline="-25000"/>
                  <a:t>Z</a:t>
                </a:r>
                <a:r>
                  <a:rPr lang="de-DE" sz="1700"/>
                  <a:t>X</a:t>
                </a:r>
              </a:p>
            </p:txBody>
          </p:sp>
          <p:sp>
            <p:nvSpPr>
              <p:cNvPr id="28750" name="Text Box 43"/>
              <p:cNvSpPr txBox="1">
                <a:spLocks noChangeArrowheads="1"/>
              </p:cNvSpPr>
              <p:nvPr/>
            </p:nvSpPr>
            <p:spPr bwMode="auto">
              <a:xfrm>
                <a:off x="1350" y="1549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700" baseline="-25000"/>
                  <a:t>A</a:t>
                </a:r>
              </a:p>
            </p:txBody>
          </p:sp>
        </p:grpSp>
        <p:grpSp>
          <p:nvGrpSpPr>
            <p:cNvPr id="28732" name="Group 44"/>
            <p:cNvGrpSpPr>
              <a:grpSpLocks/>
            </p:cNvGrpSpPr>
            <p:nvPr/>
          </p:nvGrpSpPr>
          <p:grpSpPr bwMode="auto">
            <a:xfrm>
              <a:off x="3112" y="1842"/>
              <a:ext cx="288" cy="323"/>
              <a:chOff x="-384" y="2168"/>
              <a:chExt cx="288" cy="323"/>
            </a:xfrm>
          </p:grpSpPr>
          <p:sp>
            <p:nvSpPr>
              <p:cNvPr id="28747" name="Oval 45"/>
              <p:cNvSpPr>
                <a:spLocks noChangeArrowheads="1"/>
              </p:cNvSpPr>
              <p:nvPr/>
            </p:nvSpPr>
            <p:spPr bwMode="auto">
              <a:xfrm>
                <a:off x="-384" y="2203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de-DE" sz="1700" baseline="-25000"/>
                  <a:t>Z-1</a:t>
                </a:r>
                <a:r>
                  <a:rPr lang="de-DE" sz="1700"/>
                  <a:t>Y</a:t>
                </a:r>
              </a:p>
            </p:txBody>
          </p:sp>
          <p:sp>
            <p:nvSpPr>
              <p:cNvPr id="28748" name="Text Box 46"/>
              <p:cNvSpPr txBox="1">
                <a:spLocks noChangeArrowheads="1"/>
              </p:cNvSpPr>
              <p:nvPr/>
            </p:nvSpPr>
            <p:spPr bwMode="auto">
              <a:xfrm>
                <a:off x="-370" y="2168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700" baseline="-25000"/>
                  <a:t>A</a:t>
                </a:r>
              </a:p>
            </p:txBody>
          </p:sp>
        </p:grpSp>
        <p:grpSp>
          <p:nvGrpSpPr>
            <p:cNvPr id="28733" name="Group 47"/>
            <p:cNvGrpSpPr>
              <a:grpSpLocks/>
            </p:cNvGrpSpPr>
            <p:nvPr/>
          </p:nvGrpSpPr>
          <p:grpSpPr bwMode="auto">
            <a:xfrm>
              <a:off x="3016" y="2130"/>
              <a:ext cx="288" cy="323"/>
              <a:chOff x="-384" y="2168"/>
              <a:chExt cx="288" cy="323"/>
            </a:xfrm>
          </p:grpSpPr>
          <p:sp>
            <p:nvSpPr>
              <p:cNvPr id="28745" name="Oval 48"/>
              <p:cNvSpPr>
                <a:spLocks noChangeArrowheads="1"/>
              </p:cNvSpPr>
              <p:nvPr/>
            </p:nvSpPr>
            <p:spPr bwMode="auto">
              <a:xfrm>
                <a:off x="-384" y="2203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de-DE" sz="1700" baseline="-25000"/>
                  <a:t>Z-1</a:t>
                </a:r>
                <a:r>
                  <a:rPr lang="de-DE" sz="1700"/>
                  <a:t>Y</a:t>
                </a:r>
              </a:p>
            </p:txBody>
          </p:sp>
          <p:sp>
            <p:nvSpPr>
              <p:cNvPr id="28746" name="Text Box 49"/>
              <p:cNvSpPr txBox="1">
                <a:spLocks noChangeArrowheads="1"/>
              </p:cNvSpPr>
              <p:nvPr/>
            </p:nvSpPr>
            <p:spPr bwMode="auto">
              <a:xfrm>
                <a:off x="-370" y="2168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700" baseline="-25000"/>
                  <a:t>A</a:t>
                </a:r>
              </a:p>
            </p:txBody>
          </p:sp>
        </p:grpSp>
        <p:grpSp>
          <p:nvGrpSpPr>
            <p:cNvPr id="28734" name="Group 50"/>
            <p:cNvGrpSpPr>
              <a:grpSpLocks/>
            </p:cNvGrpSpPr>
            <p:nvPr/>
          </p:nvGrpSpPr>
          <p:grpSpPr bwMode="auto">
            <a:xfrm>
              <a:off x="3112" y="2418"/>
              <a:ext cx="288" cy="323"/>
              <a:chOff x="-384" y="2168"/>
              <a:chExt cx="288" cy="323"/>
            </a:xfrm>
          </p:grpSpPr>
          <p:sp>
            <p:nvSpPr>
              <p:cNvPr id="28743" name="Oval 51"/>
              <p:cNvSpPr>
                <a:spLocks noChangeArrowheads="1"/>
              </p:cNvSpPr>
              <p:nvPr/>
            </p:nvSpPr>
            <p:spPr bwMode="auto">
              <a:xfrm>
                <a:off x="-384" y="2203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de-DE" sz="1700" baseline="-25000"/>
                  <a:t>Z-1</a:t>
                </a:r>
                <a:r>
                  <a:rPr lang="de-DE" sz="1700"/>
                  <a:t>Y</a:t>
                </a:r>
              </a:p>
            </p:txBody>
          </p:sp>
          <p:sp>
            <p:nvSpPr>
              <p:cNvPr id="28744" name="Text Box 52"/>
              <p:cNvSpPr txBox="1">
                <a:spLocks noChangeArrowheads="1"/>
              </p:cNvSpPr>
              <p:nvPr/>
            </p:nvSpPr>
            <p:spPr bwMode="auto">
              <a:xfrm>
                <a:off x="-370" y="2168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700" baseline="-25000"/>
                  <a:t>A</a:t>
                </a:r>
              </a:p>
            </p:txBody>
          </p:sp>
        </p:grpSp>
        <p:grpSp>
          <p:nvGrpSpPr>
            <p:cNvPr id="28735" name="Group 53"/>
            <p:cNvGrpSpPr>
              <a:grpSpLocks/>
            </p:cNvGrpSpPr>
            <p:nvPr/>
          </p:nvGrpSpPr>
          <p:grpSpPr bwMode="auto">
            <a:xfrm>
              <a:off x="3400" y="2658"/>
              <a:ext cx="288" cy="323"/>
              <a:chOff x="1344" y="1549"/>
              <a:chExt cx="288" cy="323"/>
            </a:xfrm>
          </p:grpSpPr>
          <p:sp>
            <p:nvSpPr>
              <p:cNvPr id="28741" name="Oval 54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de-DE" sz="1700" baseline="-25000"/>
                  <a:t>Z</a:t>
                </a:r>
                <a:r>
                  <a:rPr lang="de-DE" sz="1700"/>
                  <a:t>X</a:t>
                </a:r>
              </a:p>
            </p:txBody>
          </p:sp>
          <p:sp>
            <p:nvSpPr>
              <p:cNvPr id="28742" name="Text Box 55"/>
              <p:cNvSpPr txBox="1">
                <a:spLocks noChangeArrowheads="1"/>
              </p:cNvSpPr>
              <p:nvPr/>
            </p:nvSpPr>
            <p:spPr bwMode="auto">
              <a:xfrm>
                <a:off x="1350" y="1549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700" baseline="-25000"/>
                  <a:t>A</a:t>
                </a:r>
              </a:p>
            </p:txBody>
          </p:sp>
        </p:grpSp>
        <p:sp>
          <p:nvSpPr>
            <p:cNvPr id="28736" name="Oval 56"/>
            <p:cNvSpPr>
              <a:spLocks noChangeArrowheads="1"/>
            </p:cNvSpPr>
            <p:nvPr/>
          </p:nvSpPr>
          <p:spPr bwMode="auto">
            <a:xfrm>
              <a:off x="3752" y="2880"/>
              <a:ext cx="192" cy="192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de-DE" sz="1600"/>
                <a:t>e</a:t>
              </a:r>
              <a:r>
                <a:rPr lang="de-DE" sz="1600" baseline="30000"/>
                <a:t>+</a:t>
              </a:r>
            </a:p>
          </p:txBody>
        </p:sp>
        <p:grpSp>
          <p:nvGrpSpPr>
            <p:cNvPr id="28737" name="Group 57"/>
            <p:cNvGrpSpPr>
              <a:grpSpLocks/>
            </p:cNvGrpSpPr>
            <p:nvPr/>
          </p:nvGrpSpPr>
          <p:grpSpPr bwMode="auto">
            <a:xfrm>
              <a:off x="3512" y="3085"/>
              <a:ext cx="288" cy="323"/>
              <a:chOff x="1344" y="1549"/>
              <a:chExt cx="288" cy="323"/>
            </a:xfrm>
          </p:grpSpPr>
          <p:sp>
            <p:nvSpPr>
              <p:cNvPr id="28739" name="Oval 58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de-DE" sz="1700" baseline="-25000"/>
                  <a:t>Z</a:t>
                </a:r>
                <a:r>
                  <a:rPr lang="de-DE" sz="1700"/>
                  <a:t>X</a:t>
                </a:r>
              </a:p>
            </p:txBody>
          </p:sp>
          <p:sp>
            <p:nvSpPr>
              <p:cNvPr id="28740" name="Text Box 59"/>
              <p:cNvSpPr txBox="1">
                <a:spLocks noChangeArrowheads="1"/>
              </p:cNvSpPr>
              <p:nvPr/>
            </p:nvSpPr>
            <p:spPr bwMode="auto">
              <a:xfrm>
                <a:off x="1350" y="1549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700" baseline="-25000"/>
                  <a:t>A</a:t>
                </a:r>
              </a:p>
            </p:txBody>
          </p:sp>
        </p:grpSp>
        <p:sp>
          <p:nvSpPr>
            <p:cNvPr id="28738" name="Oval 60"/>
            <p:cNvSpPr>
              <a:spLocks noChangeArrowheads="1"/>
            </p:cNvSpPr>
            <p:nvPr/>
          </p:nvSpPr>
          <p:spPr bwMode="auto">
            <a:xfrm>
              <a:off x="3112" y="3269"/>
              <a:ext cx="192" cy="192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de-DE" sz="1600"/>
                <a:t>e</a:t>
              </a:r>
              <a:r>
                <a:rPr lang="de-DE" sz="1600" baseline="30000"/>
                <a:t>+</a:t>
              </a:r>
            </a:p>
          </p:txBody>
        </p:sp>
      </p:grpSp>
      <p:cxnSp>
        <p:nvCxnSpPr>
          <p:cNvPr id="93" name="Straight Connector 92"/>
          <p:cNvCxnSpPr>
            <a:stCxn id="53" idx="3"/>
          </p:cNvCxnSpPr>
          <p:nvPr/>
        </p:nvCxnSpPr>
        <p:spPr>
          <a:xfrm flipV="1">
            <a:off x="1295400" y="1447800"/>
            <a:ext cx="533400" cy="3352800"/>
          </a:xfrm>
          <a:prstGeom prst="line">
            <a:avLst/>
          </a:prstGeom>
          <a:ln>
            <a:solidFill>
              <a:srgbClr val="FFFF00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53" idx="3"/>
          </p:cNvCxnSpPr>
          <p:nvPr/>
        </p:nvCxnSpPr>
        <p:spPr>
          <a:xfrm>
            <a:off x="1295400" y="4800600"/>
            <a:ext cx="533400" cy="1295400"/>
          </a:xfrm>
          <a:prstGeom prst="line">
            <a:avLst/>
          </a:prstGeom>
          <a:ln>
            <a:solidFill>
              <a:srgbClr val="FFFF00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7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7350" y="1828800"/>
            <a:ext cx="46418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TextBox 93"/>
          <p:cNvSpPr txBox="1"/>
          <p:nvPr/>
        </p:nvSpPr>
        <p:spPr>
          <a:xfrm>
            <a:off x="4572000" y="990600"/>
            <a:ext cx="39179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Release suppression due to </a:t>
            </a:r>
          </a:p>
          <a:p>
            <a:pPr>
              <a:defRPr/>
            </a:pPr>
            <a:r>
              <a:rPr lang="en-US" sz="2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chemical properties of targets </a:t>
            </a:r>
          </a:p>
          <a:p>
            <a:pPr>
              <a:defRPr/>
            </a:pPr>
            <a:r>
              <a:rPr lang="en-US" sz="2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and elements of interest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260850" y="5562600"/>
            <a:ext cx="4197350" cy="830263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2006:</a:t>
            </a:r>
          </a:p>
          <a:p>
            <a:pPr>
              <a:defRPr/>
            </a:pPr>
            <a:r>
              <a:rPr lang="en-US" sz="2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     70 elements        800 nuclides</a:t>
            </a:r>
          </a:p>
        </p:txBody>
      </p:sp>
      <p:sp>
        <p:nvSpPr>
          <p:cNvPr id="97" name="Oval 96"/>
          <p:cNvSpPr/>
          <p:nvPr/>
        </p:nvSpPr>
        <p:spPr>
          <a:xfrm>
            <a:off x="4445000" y="60833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540500" y="60706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620000" y="5410200"/>
            <a:ext cx="1095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A. </a:t>
            </a:r>
            <a:r>
              <a:rPr lang="en-US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Herlert</a:t>
            </a:r>
            <a:endParaRPr lang="en-US" baseline="30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2F36C6-D2AD-F247-88D7-AEA46E37E4A7}" type="datetime1">
              <a:rPr lang="de-DE" smtClean="0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george@mpi-hd.mpg.de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A731A-222A-074E-A7C2-06D5D475D046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66800" y="299296"/>
            <a:ext cx="7772400" cy="6913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Dipolar Cleaning</a:t>
            </a:r>
          </a:p>
        </p:txBody>
      </p:sp>
      <p:sp>
        <p:nvSpPr>
          <p:cNvPr id="14" name="Magnetic Disk 13"/>
          <p:cNvSpPr/>
          <p:nvPr/>
        </p:nvSpPr>
        <p:spPr>
          <a:xfrm>
            <a:off x="762000" y="51054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1" name="Magnetic Disk 20"/>
          <p:cNvSpPr/>
          <p:nvPr/>
        </p:nvSpPr>
        <p:spPr>
          <a:xfrm>
            <a:off x="762000" y="48768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" name="Magnetic Disk 21"/>
          <p:cNvSpPr/>
          <p:nvPr/>
        </p:nvSpPr>
        <p:spPr>
          <a:xfrm>
            <a:off x="762000" y="46482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Magnetic Disk 22"/>
          <p:cNvSpPr/>
          <p:nvPr/>
        </p:nvSpPr>
        <p:spPr>
          <a:xfrm>
            <a:off x="762000" y="44196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4" name="Magnetic Disk 23"/>
          <p:cNvSpPr/>
          <p:nvPr/>
        </p:nvSpPr>
        <p:spPr>
          <a:xfrm>
            <a:off x="762000" y="41910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5" name="Magnetic Disk 24"/>
          <p:cNvSpPr/>
          <p:nvPr/>
        </p:nvSpPr>
        <p:spPr>
          <a:xfrm>
            <a:off x="762000" y="34290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Magnetic Disk 25"/>
          <p:cNvSpPr/>
          <p:nvPr/>
        </p:nvSpPr>
        <p:spPr>
          <a:xfrm>
            <a:off x="762000" y="32004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Magnetic Disk 26"/>
          <p:cNvSpPr/>
          <p:nvPr/>
        </p:nvSpPr>
        <p:spPr>
          <a:xfrm>
            <a:off x="762000" y="29718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Magnetic Disk 27"/>
          <p:cNvSpPr/>
          <p:nvPr/>
        </p:nvSpPr>
        <p:spPr>
          <a:xfrm>
            <a:off x="762000" y="27432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Magnetic Disk 28"/>
          <p:cNvSpPr/>
          <p:nvPr/>
        </p:nvSpPr>
        <p:spPr>
          <a:xfrm>
            <a:off x="762000" y="25146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Can 35"/>
          <p:cNvSpPr/>
          <p:nvPr/>
        </p:nvSpPr>
        <p:spPr>
          <a:xfrm>
            <a:off x="762000" y="6324600"/>
            <a:ext cx="381000" cy="152400"/>
          </a:xfrm>
          <a:prstGeom prst="ca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762000" y="6172200"/>
            <a:ext cx="381000" cy="152400"/>
          </a:xfrm>
          <a:prstGeom prst="ca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Can 41"/>
          <p:cNvSpPr/>
          <p:nvPr/>
        </p:nvSpPr>
        <p:spPr>
          <a:xfrm>
            <a:off x="762000" y="6019800"/>
            <a:ext cx="381000" cy="152400"/>
          </a:xfrm>
          <a:prstGeom prst="ca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Can 42"/>
          <p:cNvSpPr/>
          <p:nvPr/>
        </p:nvSpPr>
        <p:spPr>
          <a:xfrm>
            <a:off x="762000" y="5867400"/>
            <a:ext cx="381000" cy="152400"/>
          </a:xfrm>
          <a:prstGeom prst="ca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762000" y="1981200"/>
            <a:ext cx="381000" cy="1588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62000" y="1903413"/>
            <a:ext cx="381000" cy="1587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/>
          <p:cNvSpPr/>
          <p:nvPr/>
        </p:nvSpPr>
        <p:spPr>
          <a:xfrm>
            <a:off x="762000" y="1600200"/>
            <a:ext cx="381000" cy="2286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609600" y="1524000"/>
            <a:ext cx="685800" cy="6096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609600" y="2438400"/>
            <a:ext cx="685800" cy="13716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609600" y="4114800"/>
            <a:ext cx="685800" cy="13716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609600" y="5791200"/>
            <a:ext cx="685800" cy="7620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4" name="TextBox 373"/>
          <p:cNvSpPr txBox="1"/>
          <p:nvPr/>
        </p:nvSpPr>
        <p:spPr>
          <a:xfrm>
            <a:off x="2073275" y="6015038"/>
            <a:ext cx="3044825" cy="461962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84" charset="0"/>
                <a:ea typeface="Calibri" pitchFamily="-84" charset="0"/>
                <a:cs typeface="Calibri" pitchFamily="-84" charset="0"/>
              </a:rPr>
              <a:t>Resolving power R=10</a:t>
            </a:r>
            <a:r>
              <a:rPr lang="en-US" sz="2400" baseline="30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84" charset="0"/>
                <a:ea typeface="Calibri" pitchFamily="-84" charset="0"/>
                <a:cs typeface="Calibri" pitchFamily="-84" charset="0"/>
              </a:rPr>
              <a:t>6</a:t>
            </a:r>
          </a:p>
        </p:txBody>
      </p:sp>
      <p:sp>
        <p:nvSpPr>
          <p:cNvPr id="376" name="TextBox 375"/>
          <p:cNvSpPr txBox="1"/>
          <p:nvPr/>
        </p:nvSpPr>
        <p:spPr>
          <a:xfrm>
            <a:off x="2074863" y="1238250"/>
            <a:ext cx="3792537" cy="1200150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84" charset="0"/>
                <a:ea typeface="Calibri" pitchFamily="-84" charset="0"/>
                <a:cs typeface="Calibri" pitchFamily="-84" charset="0"/>
              </a:rPr>
              <a:t>Dipolar excitation at reduced </a:t>
            </a:r>
          </a:p>
          <a:p>
            <a:pPr>
              <a:defRPr/>
            </a:pPr>
            <a:r>
              <a:rPr lang="en-US" sz="2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84" charset="0"/>
                <a:ea typeface="Calibri" pitchFamily="-84" charset="0"/>
                <a:cs typeface="Calibri" pitchFamily="-84" charset="0"/>
              </a:rPr>
              <a:t>cyclotron frequency  </a:t>
            </a:r>
          </a:p>
          <a:p>
            <a:pPr>
              <a:defRPr/>
            </a:pPr>
            <a:r>
              <a:rPr lang="en-US" sz="2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84" charset="0"/>
                <a:ea typeface="Calibri" pitchFamily="-84" charset="0"/>
                <a:cs typeface="Calibri" pitchFamily="-84" charset="0"/>
              </a:rPr>
              <a:t>(mass dependent)</a:t>
            </a:r>
          </a:p>
        </p:txBody>
      </p:sp>
      <p:sp>
        <p:nvSpPr>
          <p:cNvPr id="378" name="Oval 377"/>
          <p:cNvSpPr/>
          <p:nvPr/>
        </p:nvSpPr>
        <p:spPr>
          <a:xfrm>
            <a:off x="1844376" y="6167735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9" name="Oval 378"/>
          <p:cNvSpPr/>
          <p:nvPr/>
        </p:nvSpPr>
        <p:spPr>
          <a:xfrm>
            <a:off x="1845724" y="1352372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0" name="TextBox 379"/>
          <p:cNvSpPr txBox="1"/>
          <p:nvPr/>
        </p:nvSpPr>
        <p:spPr>
          <a:xfrm>
            <a:off x="2073275" y="2819400"/>
            <a:ext cx="29305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Known contamination</a:t>
            </a:r>
            <a:endParaRPr lang="en-US" sz="2400" baseline="30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81" name="Oval 380"/>
          <p:cNvSpPr/>
          <p:nvPr/>
        </p:nvSpPr>
        <p:spPr>
          <a:xfrm>
            <a:off x="1844740" y="2972097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9737" name="Group 210"/>
          <p:cNvGrpSpPr>
            <a:grpSpLocks/>
          </p:cNvGrpSpPr>
          <p:nvPr/>
        </p:nvGrpSpPr>
        <p:grpSpPr bwMode="auto">
          <a:xfrm>
            <a:off x="6248400" y="1143000"/>
            <a:ext cx="2286000" cy="2286000"/>
            <a:chOff x="3886200" y="1066800"/>
            <a:chExt cx="2286000" cy="2286000"/>
          </a:xfrm>
        </p:grpSpPr>
        <p:sp>
          <p:nvSpPr>
            <p:cNvPr id="173" name="Pie 172"/>
            <p:cNvSpPr/>
            <p:nvPr/>
          </p:nvSpPr>
          <p:spPr bwMode="auto">
            <a:xfrm>
              <a:off x="3886200" y="1066800"/>
              <a:ext cx="2286000" cy="2286000"/>
            </a:xfrm>
            <a:prstGeom prst="pie">
              <a:avLst>
                <a:gd name="adj1" fmla="val 11022506"/>
                <a:gd name="adj2" fmla="val 15971156"/>
              </a:avLst>
            </a:prstGeom>
            <a:solidFill>
              <a:srgbClr val="00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4" name="Pie 173"/>
            <p:cNvSpPr/>
            <p:nvPr/>
          </p:nvSpPr>
          <p:spPr bwMode="auto">
            <a:xfrm rot="5400000">
              <a:off x="3886200" y="1066800"/>
              <a:ext cx="2286000" cy="2286000"/>
            </a:xfrm>
            <a:prstGeom prst="pie">
              <a:avLst>
                <a:gd name="adj1" fmla="val 11022506"/>
                <a:gd name="adj2" fmla="val 15971156"/>
              </a:avLst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5" name="Pie 174"/>
            <p:cNvSpPr/>
            <p:nvPr/>
          </p:nvSpPr>
          <p:spPr bwMode="auto">
            <a:xfrm flipV="1">
              <a:off x="3886200" y="1066800"/>
              <a:ext cx="2286000" cy="2286000"/>
            </a:xfrm>
            <a:prstGeom prst="pie">
              <a:avLst>
                <a:gd name="adj1" fmla="val 11022506"/>
                <a:gd name="adj2" fmla="val 15971156"/>
              </a:avLst>
            </a:prstGeom>
            <a:solidFill>
              <a:srgbClr val="00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7" name="Pie 176"/>
            <p:cNvSpPr/>
            <p:nvPr/>
          </p:nvSpPr>
          <p:spPr bwMode="auto">
            <a:xfrm rot="16200000" flipV="1">
              <a:off x="3886200" y="1066800"/>
              <a:ext cx="2286000" cy="2286000"/>
            </a:xfrm>
            <a:prstGeom prst="pie">
              <a:avLst>
                <a:gd name="adj1" fmla="val 11022506"/>
                <a:gd name="adj2" fmla="val 15971156"/>
              </a:avLst>
            </a:prstGeom>
            <a:solidFill>
              <a:srgbClr val="00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4033838" y="1223963"/>
              <a:ext cx="1981200" cy="1981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       </a:t>
              </a: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4953000" y="1828800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4876800" y="2133600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" name="Oval 162"/>
            <p:cNvSpPr/>
            <p:nvPr/>
          </p:nvSpPr>
          <p:spPr bwMode="auto">
            <a:xfrm>
              <a:off x="4953000" y="2362200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4648200" y="1981200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4648200" y="2209800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4953000" y="1981200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5029200" y="2209800"/>
              <a:ext cx="228600" cy="2286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5105400" y="2057400"/>
              <a:ext cx="228600" cy="2286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5105400" y="1905000"/>
              <a:ext cx="228600" cy="2286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4800600" y="2286000"/>
              <a:ext cx="228600" cy="2286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4724400" y="2057400"/>
              <a:ext cx="228600" cy="2286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4800600" y="1981200"/>
              <a:ext cx="228600" cy="2286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9738" name="Group 211"/>
          <p:cNvGrpSpPr>
            <a:grpSpLocks/>
          </p:cNvGrpSpPr>
          <p:nvPr/>
        </p:nvGrpSpPr>
        <p:grpSpPr bwMode="auto">
          <a:xfrm>
            <a:off x="6256338" y="4119563"/>
            <a:ext cx="2278062" cy="2281237"/>
            <a:chOff x="6408737" y="1066800"/>
            <a:chExt cx="2278063" cy="2281238"/>
          </a:xfrm>
        </p:grpSpPr>
        <p:grpSp>
          <p:nvGrpSpPr>
            <p:cNvPr id="29747" name="Group 237"/>
            <p:cNvGrpSpPr>
              <a:grpSpLocks/>
            </p:cNvGrpSpPr>
            <p:nvPr/>
          </p:nvGrpSpPr>
          <p:grpSpPr bwMode="auto">
            <a:xfrm>
              <a:off x="6408737" y="1066800"/>
              <a:ext cx="2278063" cy="2281238"/>
              <a:chOff x="5613399" y="1259840"/>
              <a:chExt cx="2743202" cy="2743200"/>
            </a:xfrm>
          </p:grpSpPr>
          <p:sp>
            <p:nvSpPr>
              <p:cNvPr id="154" name="Pie 153"/>
              <p:cNvSpPr/>
              <p:nvPr/>
            </p:nvSpPr>
            <p:spPr>
              <a:xfrm>
                <a:off x="5613399" y="1259840"/>
                <a:ext cx="2743202" cy="2743200"/>
              </a:xfrm>
              <a:prstGeom prst="pie">
                <a:avLst>
                  <a:gd name="adj1" fmla="val 11022506"/>
                  <a:gd name="adj2" fmla="val 15971156"/>
                </a:avLst>
              </a:prstGeom>
              <a:solidFill>
                <a:srgbClr val="00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Pie 154"/>
              <p:cNvSpPr/>
              <p:nvPr/>
            </p:nvSpPr>
            <p:spPr>
              <a:xfrm rot="5400000">
                <a:off x="5613399" y="1259840"/>
                <a:ext cx="2743200" cy="2743202"/>
              </a:xfrm>
              <a:prstGeom prst="pie">
                <a:avLst>
                  <a:gd name="adj1" fmla="val 11022506"/>
                  <a:gd name="adj2" fmla="val 15971156"/>
                </a:avLst>
              </a:prstGeom>
              <a:solidFill>
                <a:srgbClr val="0000FF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Pie 155"/>
              <p:cNvSpPr/>
              <p:nvPr/>
            </p:nvSpPr>
            <p:spPr>
              <a:xfrm flipV="1">
                <a:off x="5613399" y="1259840"/>
                <a:ext cx="2743202" cy="2743200"/>
              </a:xfrm>
              <a:prstGeom prst="pie">
                <a:avLst>
                  <a:gd name="adj1" fmla="val 11022506"/>
                  <a:gd name="adj2" fmla="val 15971156"/>
                </a:avLst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Pie 156"/>
              <p:cNvSpPr/>
              <p:nvPr/>
            </p:nvSpPr>
            <p:spPr>
              <a:xfrm rot="16200000" flipV="1">
                <a:off x="5613399" y="1259840"/>
                <a:ext cx="2743200" cy="2743202"/>
              </a:xfrm>
              <a:prstGeom prst="pie">
                <a:avLst>
                  <a:gd name="adj1" fmla="val 11022506"/>
                  <a:gd name="adj2" fmla="val 15971156"/>
                </a:avLst>
              </a:prstGeom>
              <a:solidFill>
                <a:srgbClr val="00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5791181" y="1446920"/>
                <a:ext cx="2378079" cy="23785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        </a:t>
                </a:r>
              </a:p>
            </p:txBody>
          </p:sp>
        </p:grpSp>
        <p:sp>
          <p:nvSpPr>
            <p:cNvPr id="199" name="Oval 198"/>
            <p:cNvSpPr/>
            <p:nvPr/>
          </p:nvSpPr>
          <p:spPr bwMode="auto">
            <a:xfrm>
              <a:off x="8229600" y="1828800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0" name="Oval 199"/>
            <p:cNvSpPr/>
            <p:nvPr/>
          </p:nvSpPr>
          <p:spPr bwMode="auto">
            <a:xfrm>
              <a:off x="8077200" y="2743201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6857999" y="1524000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6553199" y="2362201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7772400" y="1295400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7162799" y="2971801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7315199" y="2133600"/>
              <a:ext cx="228600" cy="2286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6" name="Oval 205"/>
            <p:cNvSpPr/>
            <p:nvPr/>
          </p:nvSpPr>
          <p:spPr bwMode="auto">
            <a:xfrm>
              <a:off x="7467599" y="2209801"/>
              <a:ext cx="228600" cy="2286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7467599" y="2057400"/>
              <a:ext cx="228600" cy="2286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7620000" y="2133600"/>
              <a:ext cx="228600" cy="2286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7467599" y="1905000"/>
              <a:ext cx="228600" cy="2286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0" name="Oval 209"/>
            <p:cNvSpPr/>
            <p:nvPr/>
          </p:nvSpPr>
          <p:spPr bwMode="auto">
            <a:xfrm>
              <a:off x="7315199" y="1981200"/>
              <a:ext cx="228600" cy="2286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3" name="TextBox 212"/>
          <p:cNvSpPr txBox="1"/>
          <p:nvPr/>
        </p:nvSpPr>
        <p:spPr>
          <a:xfrm>
            <a:off x="2070100" y="3810000"/>
            <a:ext cx="20764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SWIFT cleaning</a:t>
            </a:r>
            <a:endParaRPr lang="en-US" sz="2400" baseline="30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1841500" y="39624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5" name="TextBox 214"/>
          <p:cNvSpPr txBox="1"/>
          <p:nvPr/>
        </p:nvSpPr>
        <p:spPr>
          <a:xfrm>
            <a:off x="2070100" y="4800600"/>
            <a:ext cx="30924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Unwanted excitation of </a:t>
            </a:r>
          </a:p>
          <a:p>
            <a:pPr>
              <a:defRPr/>
            </a:pPr>
            <a:r>
              <a:rPr lang="en-US" sz="2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species of interest </a:t>
            </a:r>
            <a:endParaRPr lang="en-US" sz="2400" baseline="30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1841500" y="4953297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2F36C6-D2AD-F247-88D7-AEA46E37E4A7}" type="datetime1">
              <a:rPr lang="de-DE" smtClean="0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B4628-32EA-264C-9738-CBA4B119F659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66800" y="299296"/>
            <a:ext cx="7772400" cy="6913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SIMCO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2438400" y="6015038"/>
            <a:ext cx="3884613" cy="461962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28600" indent="-228600">
              <a:defRPr/>
            </a:pP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M. </a:t>
            </a:r>
            <a:r>
              <a:rPr lang="en-US" sz="12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Rosenbusch</a:t>
            </a: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 </a:t>
            </a:r>
            <a:r>
              <a:rPr lang="en-US" sz="1200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et al.</a:t>
            </a: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, Int. J. Mass </a:t>
            </a:r>
            <a:r>
              <a:rPr lang="en-US" sz="12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Spectrom</a:t>
            </a: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. 325 (2012) 51.</a:t>
            </a:r>
          </a:p>
          <a:p>
            <a:pPr marL="228600" indent="-228600">
              <a:defRPr/>
            </a:pP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M. </a:t>
            </a:r>
            <a:r>
              <a:rPr lang="en-US" sz="12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Kretzschmar</a:t>
            </a: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 </a:t>
            </a:r>
            <a:r>
              <a:rPr lang="en-US" sz="1200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et al.</a:t>
            </a: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, Int. J. Mass </a:t>
            </a:r>
            <a:r>
              <a:rPr lang="en-US" sz="12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Spectrom</a:t>
            </a: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. 325 (2012) 30.</a:t>
            </a:r>
          </a:p>
        </p:txBody>
      </p:sp>
      <p:sp>
        <p:nvSpPr>
          <p:cNvPr id="378" name="Oval 377"/>
          <p:cNvSpPr/>
          <p:nvPr/>
        </p:nvSpPr>
        <p:spPr>
          <a:xfrm>
            <a:off x="609600" y="10668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32" name="TextBox 379"/>
          <p:cNvSpPr txBox="1">
            <a:spLocks noChangeArrowheads="1"/>
          </p:cNvSpPr>
          <p:nvPr/>
        </p:nvSpPr>
        <p:spPr bwMode="auto">
          <a:xfrm>
            <a:off x="990600" y="914400"/>
            <a:ext cx="7905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2400">
                <a:solidFill>
                  <a:srgbClr val="0000FF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SI</a:t>
            </a:r>
            <a:r>
              <a:rPr lang="en-US" sz="2400">
                <a:latin typeface="Calibri" pitchFamily="-1" charset="0"/>
                <a:ea typeface="Calibri" pitchFamily="-1" charset="0"/>
                <a:cs typeface="Calibri" pitchFamily="-1" charset="0"/>
              </a:rPr>
              <a:t>multaneous application of a dipolar excitation at </a:t>
            </a:r>
            <a:r>
              <a:rPr lang="en-US" sz="2400">
                <a:solidFill>
                  <a:srgbClr val="0000FF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M</a:t>
            </a:r>
            <a:r>
              <a:rPr lang="en-US" sz="2400">
                <a:latin typeface="Calibri" pitchFamily="-1" charset="0"/>
                <a:ea typeface="Calibri" pitchFamily="-1" charset="0"/>
                <a:cs typeface="Calibri" pitchFamily="-1" charset="0"/>
              </a:rPr>
              <a:t>agnetron </a:t>
            </a:r>
          </a:p>
          <a:p>
            <a:pPr marL="457200" indent="-457200"/>
            <a:r>
              <a:rPr lang="en-US" sz="2400">
                <a:latin typeface="Calibri" pitchFamily="-1" charset="0"/>
                <a:ea typeface="Calibri" pitchFamily="-1" charset="0"/>
                <a:cs typeface="Calibri" pitchFamily="-1" charset="0"/>
              </a:rPr>
              <a:t>frequency and resonant </a:t>
            </a:r>
            <a:r>
              <a:rPr lang="en-US" sz="2400">
                <a:solidFill>
                  <a:srgbClr val="0000FF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CO</a:t>
            </a:r>
            <a:r>
              <a:rPr lang="en-US" sz="2400">
                <a:latin typeface="Calibri" pitchFamily="-1" charset="0"/>
                <a:ea typeface="Calibri" pitchFamily="-1" charset="0"/>
                <a:cs typeface="Calibri" pitchFamily="-1" charset="0"/>
              </a:rPr>
              <a:t>nversion at cyclotron frequency</a:t>
            </a:r>
          </a:p>
        </p:txBody>
      </p:sp>
      <p:grpSp>
        <p:nvGrpSpPr>
          <p:cNvPr id="30733" name="Gruppierung 27"/>
          <p:cNvGrpSpPr>
            <a:grpSpLocks/>
          </p:cNvGrpSpPr>
          <p:nvPr/>
        </p:nvGrpSpPr>
        <p:grpSpPr bwMode="auto">
          <a:xfrm>
            <a:off x="357188" y="3303588"/>
            <a:ext cx="3833812" cy="2487612"/>
            <a:chOff x="466102" y="3864360"/>
            <a:chExt cx="3706753" cy="2738127"/>
          </a:xfrm>
        </p:grpSpPr>
        <p:sp>
          <p:nvSpPr>
            <p:cNvPr id="154" name="Rechteck 8"/>
            <p:cNvSpPr/>
            <p:nvPr/>
          </p:nvSpPr>
          <p:spPr>
            <a:xfrm>
              <a:off x="466102" y="3864360"/>
              <a:ext cx="3706753" cy="27381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0757" name="Bild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1790" y="3968151"/>
              <a:ext cx="3242197" cy="2270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8" name="Bild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6593" y="6263219"/>
              <a:ext cx="1273024" cy="303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9" name="Bild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8363" y="4461636"/>
              <a:ext cx="341732" cy="1414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0" name="Bild 3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19140" y="3968151"/>
              <a:ext cx="3213098" cy="224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9" name="Rechteck 31"/>
            <p:cNvSpPr/>
            <p:nvPr/>
          </p:nvSpPr>
          <p:spPr>
            <a:xfrm>
              <a:off x="1377825" y="4011139"/>
              <a:ext cx="1904795" cy="6115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0734" name="Bild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8988" y="3303588"/>
            <a:ext cx="4164012" cy="2508250"/>
          </a:xfrm>
          <a:prstGeom prst="rect">
            <a:avLst/>
          </a:prstGeom>
          <a:noFill/>
          <a:ln w="9525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</p:pic>
      <p:grpSp>
        <p:nvGrpSpPr>
          <p:cNvPr id="30735" name="Group 237"/>
          <p:cNvGrpSpPr>
            <a:grpSpLocks/>
          </p:cNvGrpSpPr>
          <p:nvPr/>
        </p:nvGrpSpPr>
        <p:grpSpPr bwMode="auto">
          <a:xfrm>
            <a:off x="2743200" y="1828800"/>
            <a:ext cx="1371600" cy="1371600"/>
            <a:chOff x="5613399" y="1259840"/>
            <a:chExt cx="2743202" cy="2743200"/>
          </a:xfrm>
        </p:grpSpPr>
        <p:sp>
          <p:nvSpPr>
            <p:cNvPr id="162" name="Pie 161"/>
            <p:cNvSpPr/>
            <p:nvPr/>
          </p:nvSpPr>
          <p:spPr>
            <a:xfrm>
              <a:off x="5613399" y="1259840"/>
              <a:ext cx="2743202" cy="2743200"/>
            </a:xfrm>
            <a:prstGeom prst="pie">
              <a:avLst>
                <a:gd name="adj1" fmla="val 11022506"/>
                <a:gd name="adj2" fmla="val 15971156"/>
              </a:avLst>
            </a:prstGeom>
            <a:solidFill>
              <a:srgbClr val="00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3" name="Pie 162"/>
            <p:cNvSpPr/>
            <p:nvPr/>
          </p:nvSpPr>
          <p:spPr>
            <a:xfrm rot="5400000">
              <a:off x="5613400" y="1259839"/>
              <a:ext cx="2743200" cy="2743202"/>
            </a:xfrm>
            <a:prstGeom prst="pie">
              <a:avLst>
                <a:gd name="adj1" fmla="val 11022506"/>
                <a:gd name="adj2" fmla="val 15971156"/>
              </a:avLst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4" name="Pie 163"/>
            <p:cNvSpPr/>
            <p:nvPr/>
          </p:nvSpPr>
          <p:spPr>
            <a:xfrm flipV="1">
              <a:off x="5613399" y="1259840"/>
              <a:ext cx="2743202" cy="2743200"/>
            </a:xfrm>
            <a:prstGeom prst="pie">
              <a:avLst>
                <a:gd name="adj1" fmla="val 11022506"/>
                <a:gd name="adj2" fmla="val 15971156"/>
              </a:avLst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5" name="Pie 164"/>
            <p:cNvSpPr/>
            <p:nvPr/>
          </p:nvSpPr>
          <p:spPr>
            <a:xfrm rot="16200000" flipV="1">
              <a:off x="5613400" y="1259839"/>
              <a:ext cx="2743200" cy="2743202"/>
            </a:xfrm>
            <a:prstGeom prst="pie">
              <a:avLst>
                <a:gd name="adj1" fmla="val 11022506"/>
                <a:gd name="adj2" fmla="val 15971156"/>
              </a:avLst>
            </a:prstGeom>
            <a:solidFill>
              <a:srgbClr val="00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5791199" y="1447166"/>
              <a:ext cx="2378078" cy="23780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       </a:t>
              </a:r>
            </a:p>
          </p:txBody>
        </p:sp>
      </p:grpSp>
      <p:grpSp>
        <p:nvGrpSpPr>
          <p:cNvPr id="30736" name="Group 236"/>
          <p:cNvGrpSpPr>
            <a:grpSpLocks/>
          </p:cNvGrpSpPr>
          <p:nvPr/>
        </p:nvGrpSpPr>
        <p:grpSpPr bwMode="auto">
          <a:xfrm>
            <a:off x="7315200" y="1828800"/>
            <a:ext cx="1371600" cy="1371600"/>
            <a:chOff x="4800599" y="2895600"/>
            <a:chExt cx="2743202" cy="2743200"/>
          </a:xfrm>
        </p:grpSpPr>
        <p:sp>
          <p:nvSpPr>
            <p:cNvPr id="168" name="Pie 167"/>
            <p:cNvSpPr/>
            <p:nvPr/>
          </p:nvSpPr>
          <p:spPr>
            <a:xfrm>
              <a:off x="4800599" y="2895600"/>
              <a:ext cx="2743202" cy="2743200"/>
            </a:xfrm>
            <a:prstGeom prst="pie">
              <a:avLst>
                <a:gd name="adj1" fmla="val 11022506"/>
                <a:gd name="adj2" fmla="val 15971156"/>
              </a:avLst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9" name="Pie 168"/>
            <p:cNvSpPr/>
            <p:nvPr/>
          </p:nvSpPr>
          <p:spPr>
            <a:xfrm rot="5400000">
              <a:off x="4800600" y="2895599"/>
              <a:ext cx="2743200" cy="2743202"/>
            </a:xfrm>
            <a:prstGeom prst="pie">
              <a:avLst>
                <a:gd name="adj1" fmla="val 11022506"/>
                <a:gd name="adj2" fmla="val 15971156"/>
              </a:avLst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0" name="Pie 169"/>
            <p:cNvSpPr/>
            <p:nvPr/>
          </p:nvSpPr>
          <p:spPr>
            <a:xfrm flipV="1">
              <a:off x="4800599" y="2895600"/>
              <a:ext cx="2743202" cy="2743200"/>
            </a:xfrm>
            <a:prstGeom prst="pie">
              <a:avLst>
                <a:gd name="adj1" fmla="val 11022506"/>
                <a:gd name="adj2" fmla="val 15971156"/>
              </a:avLst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1" name="Pie 170"/>
            <p:cNvSpPr/>
            <p:nvPr/>
          </p:nvSpPr>
          <p:spPr>
            <a:xfrm rot="16200000" flipV="1">
              <a:off x="4800600" y="2895599"/>
              <a:ext cx="2743200" cy="2743202"/>
            </a:xfrm>
            <a:prstGeom prst="pie">
              <a:avLst>
                <a:gd name="adj1" fmla="val 11022506"/>
                <a:gd name="adj2" fmla="val 15971156"/>
              </a:avLst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4978399" y="3082926"/>
              <a:ext cx="2378078" cy="23780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       </a:t>
              </a: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1143000" y="2171700"/>
            <a:ext cx="12017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Dipolar </a:t>
            </a:r>
          </a:p>
          <a:p>
            <a:pPr algn="ctr">
              <a:defRPr/>
            </a:pPr>
            <a:r>
              <a:rPr lang="en-US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Excitation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264150" y="2162175"/>
            <a:ext cx="15176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Quadrupolar</a:t>
            </a:r>
            <a:r>
              <a:rPr lang="en-US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</a:t>
            </a:r>
          </a:p>
          <a:p>
            <a:pPr algn="ctr">
              <a:defRPr/>
            </a:pPr>
            <a:r>
              <a:rPr lang="en-US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Excitation</a:t>
            </a:r>
          </a:p>
        </p:txBody>
      </p:sp>
      <p:sp>
        <p:nvSpPr>
          <p:cNvPr id="175" name="Oval 174"/>
          <p:cNvSpPr/>
          <p:nvPr/>
        </p:nvSpPr>
        <p:spPr>
          <a:xfrm>
            <a:off x="914400" y="24384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7" name="Oval 176"/>
          <p:cNvSpPr/>
          <p:nvPr/>
        </p:nvSpPr>
        <p:spPr>
          <a:xfrm>
            <a:off x="5105400" y="24384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553200" y="6096000"/>
            <a:ext cx="16652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M. </a:t>
            </a:r>
            <a:r>
              <a:rPr lang="en-US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Rosenbusch</a:t>
            </a:r>
            <a:endParaRPr lang="en-US" baseline="30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2F36C6-D2AD-F247-88D7-AEA46E37E4A7}" type="datetime1">
              <a:rPr lang="de-DE" smtClean="0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E33A3-FB66-CB41-9A25-292FDED0A442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66800" y="299296"/>
            <a:ext cx="7772400" cy="6913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Theory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497388" y="5943600"/>
            <a:ext cx="3884612" cy="461963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28600" indent="-228600">
              <a:defRPr/>
            </a:pP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M. </a:t>
            </a:r>
            <a:r>
              <a:rPr lang="en-US" sz="12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Rosenbusch</a:t>
            </a: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 </a:t>
            </a:r>
            <a:r>
              <a:rPr lang="en-US" sz="1200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et al.</a:t>
            </a: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, Int. J. Mass </a:t>
            </a:r>
            <a:r>
              <a:rPr lang="en-US" sz="12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Spectrom</a:t>
            </a: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. 325 (2012) 51.</a:t>
            </a:r>
          </a:p>
          <a:p>
            <a:pPr marL="228600" indent="-228600">
              <a:defRPr/>
            </a:pP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M. </a:t>
            </a:r>
            <a:r>
              <a:rPr lang="en-US" sz="12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Kretzschmar</a:t>
            </a: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 </a:t>
            </a:r>
            <a:r>
              <a:rPr lang="en-US" sz="1200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et al.</a:t>
            </a: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, Int. J. Mass </a:t>
            </a:r>
            <a:r>
              <a:rPr lang="en-US" sz="12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Spectrom</a:t>
            </a: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. 325 (2012) 30.</a:t>
            </a:r>
          </a:p>
        </p:txBody>
      </p:sp>
      <p:pic>
        <p:nvPicPr>
          <p:cNvPr id="31757" name="Bild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808163"/>
            <a:ext cx="4441825" cy="39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593725" y="3276600"/>
          <a:ext cx="3048000" cy="901700"/>
        </p:xfrm>
        <a:graphic>
          <a:graphicData uri="http://schemas.openxmlformats.org/presentationml/2006/ole">
            <p:oleObj spid="_x0000_s31746" name="Formel" r:id="rId4" imgW="1447800" imgH="431800" progId="Equation.3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93725" y="4178300"/>
          <a:ext cx="2514600" cy="901700"/>
        </p:xfrm>
        <a:graphic>
          <a:graphicData uri="http://schemas.openxmlformats.org/presentationml/2006/ole">
            <p:oleObj spid="_x0000_s31747" name="Formel" r:id="rId5" imgW="1193800" imgH="431800" progId="Equation.3">
              <p:embed/>
            </p:oleObj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603250" y="5197475"/>
          <a:ext cx="1004888" cy="474663"/>
        </p:xfrm>
        <a:graphic>
          <a:graphicData uri="http://schemas.openxmlformats.org/presentationml/2006/ole">
            <p:oleObj spid="_x0000_s31748" name="Formel" r:id="rId6" imgW="457200" imgH="215900" progId="Equation.3">
              <p:embed/>
            </p:oleObj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615950" y="5818188"/>
          <a:ext cx="920750" cy="503237"/>
        </p:xfrm>
        <a:graphic>
          <a:graphicData uri="http://schemas.openxmlformats.org/presentationml/2006/ole">
            <p:oleObj spid="_x0000_s31749" name="Formel" r:id="rId7" imgW="419100" imgH="228600" progId="Equation.3">
              <p:embed/>
            </p:oleObj>
          </a:graphicData>
        </a:graphic>
      </p:graphicFrame>
      <p:sp>
        <p:nvSpPr>
          <p:cNvPr id="38" name="Textfeld 7"/>
          <p:cNvSpPr txBox="1"/>
          <p:nvPr/>
        </p:nvSpPr>
        <p:spPr>
          <a:xfrm>
            <a:off x="1630363" y="5243513"/>
            <a:ext cx="21812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ym typeface="Wingdings"/>
              </a:rPr>
              <a:t> </a:t>
            </a:r>
            <a:r>
              <a:rPr lang="en-US" sz="16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dipolar field strength</a:t>
            </a:r>
          </a:p>
        </p:txBody>
      </p:sp>
      <p:sp>
        <p:nvSpPr>
          <p:cNvPr id="39" name="Textfeld 15"/>
          <p:cNvSpPr txBox="1"/>
          <p:nvPr/>
        </p:nvSpPr>
        <p:spPr>
          <a:xfrm>
            <a:off x="1636713" y="5856288"/>
            <a:ext cx="263048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ym typeface="Wingdings"/>
              </a:rPr>
              <a:t> </a:t>
            </a:r>
            <a:r>
              <a:rPr lang="en-US" sz="16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  <a:sym typeface="Wingdings"/>
              </a:rPr>
              <a:t>quadrupolar</a:t>
            </a:r>
            <a:r>
              <a:rPr lang="en-US" sz="16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field strength</a:t>
            </a:r>
          </a:p>
        </p:txBody>
      </p:sp>
      <p:sp>
        <p:nvSpPr>
          <p:cNvPr id="40" name="Oval 39"/>
          <p:cNvSpPr/>
          <p:nvPr/>
        </p:nvSpPr>
        <p:spPr>
          <a:xfrm>
            <a:off x="457200" y="20193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/>
          </a:p>
          <a:p>
            <a:pPr algn="ctr">
              <a:defRPr/>
            </a:pP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85800" y="990600"/>
            <a:ext cx="8085138" cy="1970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defRPr/>
            </a:pPr>
            <a:r>
              <a:rPr lang="en-US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Simplest case: Ion starts in center, on-resonant excitation for both excitation </a:t>
            </a:r>
          </a:p>
          <a:p>
            <a:pPr marL="457200" indent="-457200">
              <a:defRPr/>
            </a:pPr>
            <a:r>
              <a:rPr lang="en-US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schemes</a:t>
            </a:r>
          </a:p>
          <a:p>
            <a:pPr marL="457200" indent="-457200">
              <a:defRPr/>
            </a:pPr>
            <a:r>
              <a:rPr lang="en-US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No buffer-gas</a:t>
            </a:r>
          </a:p>
          <a:p>
            <a:pPr marL="457200" indent="-457200"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  <a:sym typeface="Wingdings"/>
              </a:rPr>
              <a:t>Simple equation for the evolution </a:t>
            </a:r>
          </a:p>
          <a:p>
            <a:pPr marL="457200" indent="-457200"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  <a:sym typeface="Wingdings"/>
              </a:rPr>
              <a:t>of the radii</a:t>
            </a:r>
          </a:p>
          <a:p>
            <a:pPr marL="457200" indent="-457200"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Ion  returns to center periodically</a:t>
            </a:r>
            <a:endParaRPr lang="en-US" sz="20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  <a:sym typeface="Wingding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57200" y="11049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457200" y="17145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457200" y="26289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/>
          </a:p>
          <a:p>
            <a:pPr algn="ctr">
              <a:defRPr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43200" y="6248400"/>
            <a:ext cx="16652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M. </a:t>
            </a:r>
            <a:r>
              <a:rPr lang="en-US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Rosenbusch</a:t>
            </a:r>
            <a:endParaRPr lang="en-US" baseline="30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2F36C6-D2AD-F247-88D7-AEA46E37E4A7}" type="datetime1">
              <a:rPr lang="de-DE" smtClean="0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D61E5-F093-AF4C-8C60-A463C59BF0A0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66800" y="299296"/>
            <a:ext cx="7772400" cy="6913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Experimental Tests</a:t>
            </a:r>
          </a:p>
        </p:txBody>
      </p:sp>
      <p:sp>
        <p:nvSpPr>
          <p:cNvPr id="40" name="Oval 39"/>
          <p:cNvSpPr/>
          <p:nvPr/>
        </p:nvSpPr>
        <p:spPr>
          <a:xfrm>
            <a:off x="459330" y="25527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/>
          </a:p>
          <a:p>
            <a:pPr algn="ctr">
              <a:defRPr/>
            </a:pP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87388" y="1524000"/>
            <a:ext cx="4418012" cy="2246313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defRPr/>
            </a:pPr>
            <a:r>
              <a:rPr lang="en-US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Excitation time: 92 ms, </a:t>
            </a:r>
            <a:r>
              <a:rPr lang="en-US" sz="20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  <a:sym typeface="Wingdings" pitchFamily="-1" charset="2"/>
              </a:rPr>
              <a:t>FWHM: ≈ 3.5 Hz</a:t>
            </a:r>
          </a:p>
          <a:p>
            <a:pPr marL="457200" indent="-457200"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  <a:sym typeface="Wingdings" pitchFamily="-1" charset="2"/>
              </a:rPr>
              <a:t>Efficiency: 100%</a:t>
            </a:r>
          </a:p>
          <a:p>
            <a:pPr marL="457200" indent="-457200">
              <a:defRPr/>
            </a:pPr>
            <a:endParaRPr lang="en-US" sz="20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 pitchFamily="-1" charset="0"/>
              <a:ea typeface="Calibri" pitchFamily="-1" charset="0"/>
              <a:cs typeface="Calibri" pitchFamily="-1" charset="0"/>
              <a:sym typeface="Wingdings" pitchFamily="-1" charset="2"/>
            </a:endParaRPr>
          </a:p>
          <a:p>
            <a:pPr marL="457200" indent="-457200">
              <a:defRPr/>
            </a:pPr>
            <a:r>
              <a:rPr lang="en-US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Excitation time: 185 ms, </a:t>
            </a:r>
            <a:r>
              <a:rPr lang="en-US" sz="20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  <a:sym typeface="Wingdings" pitchFamily="-1" charset="2"/>
              </a:rPr>
              <a:t>FWHM: ≈ 2.5 Hz</a:t>
            </a:r>
          </a:p>
          <a:p>
            <a:pPr marL="457200" indent="-457200">
              <a:defRPr/>
            </a:pPr>
            <a:endParaRPr lang="en-US" sz="20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 pitchFamily="-1" charset="0"/>
              <a:ea typeface="Calibri" pitchFamily="-1" charset="0"/>
              <a:cs typeface="Calibri" pitchFamily="-1" charset="0"/>
              <a:sym typeface="Wingdings" pitchFamily="-1" charset="2"/>
            </a:endParaRPr>
          </a:p>
          <a:p>
            <a:pPr marL="457200" indent="-457200"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  <a:sym typeface="Wingdings" pitchFamily="-1" charset="2"/>
              </a:rPr>
              <a:t>Dipolar Cleaning:</a:t>
            </a:r>
          </a:p>
          <a:p>
            <a:pPr marL="457200" indent="-457200">
              <a:defRPr/>
            </a:pPr>
            <a:r>
              <a:rPr lang="en-US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Excitation time: 1000 ms, </a:t>
            </a:r>
            <a:r>
              <a:rPr lang="en-US" sz="20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  <a:sym typeface="Wingdings" pitchFamily="-1" charset="2"/>
              </a:rPr>
              <a:t>FWHM: ≈ 3 Hz</a:t>
            </a:r>
          </a:p>
        </p:txBody>
      </p:sp>
      <p:sp>
        <p:nvSpPr>
          <p:cNvPr id="43" name="Oval 42"/>
          <p:cNvSpPr/>
          <p:nvPr/>
        </p:nvSpPr>
        <p:spPr>
          <a:xfrm>
            <a:off x="459330" y="16383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459330" y="31623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/>
          </a:p>
          <a:p>
            <a:pPr algn="ctr">
              <a:defRPr/>
            </a:pPr>
            <a:endParaRPr lang="en-US" dirty="0"/>
          </a:p>
        </p:txBody>
      </p:sp>
      <p:pic>
        <p:nvPicPr>
          <p:cNvPr id="32786" name="Bild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6863" y="990600"/>
            <a:ext cx="346233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649413" y="4495800"/>
            <a:ext cx="3344862" cy="461963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Resolving Power R=8*10</a:t>
            </a:r>
            <a:r>
              <a:rPr lang="en-US" sz="2400" baseline="30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1420622" y="46482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49413" y="5113338"/>
            <a:ext cx="4675187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Well-suited for highly-charged ions </a:t>
            </a:r>
          </a:p>
          <a:p>
            <a:pPr>
              <a:defRPr/>
            </a:pPr>
            <a:r>
              <a:rPr lang="en-US" sz="2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requiring superb vacuum conditions </a:t>
            </a:r>
            <a:endParaRPr lang="en-US" sz="2400" baseline="30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420622" y="52653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6172200"/>
            <a:ext cx="16652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M. </a:t>
            </a:r>
            <a:r>
              <a:rPr lang="en-US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Rosenbusch</a:t>
            </a:r>
            <a:endParaRPr lang="en-US" baseline="30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99"/>
          <p:cNvSpPr/>
          <p:nvPr/>
        </p:nvSpPr>
        <p:spPr>
          <a:xfrm>
            <a:off x="3022600" y="1143000"/>
            <a:ext cx="406400" cy="533400"/>
          </a:xfrm>
          <a:prstGeom prst="roundRect">
            <a:avLst/>
          </a:prstGeom>
          <a:solidFill>
            <a:srgbClr val="0000FF">
              <a:alpha val="2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4673600" y="1219200"/>
            <a:ext cx="381000" cy="381000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4267200" y="1066800"/>
            <a:ext cx="381000" cy="381000"/>
          </a:xfrm>
          <a:prstGeom prst="roundRect">
            <a:avLst/>
          </a:prstGeom>
          <a:solidFill>
            <a:srgbClr val="008000">
              <a:alpha val="2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2F36C6-D2AD-F247-88D7-AEA46E37E4A7}" type="datetime1">
              <a:rPr lang="de-DE" smtClean="0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3ED45-FE84-F54E-82AE-BFCED3FA06AA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66800" y="299296"/>
            <a:ext cx="7772400" cy="6913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Higher Precision – Lower Statistics?</a:t>
            </a:r>
          </a:p>
        </p:txBody>
      </p:sp>
      <p:grpSp>
        <p:nvGrpSpPr>
          <p:cNvPr id="33810" name="Group 236"/>
          <p:cNvGrpSpPr>
            <a:grpSpLocks/>
          </p:cNvGrpSpPr>
          <p:nvPr/>
        </p:nvGrpSpPr>
        <p:grpSpPr bwMode="auto">
          <a:xfrm>
            <a:off x="4419600" y="4419600"/>
            <a:ext cx="1371600" cy="1371600"/>
            <a:chOff x="4800599" y="2895600"/>
            <a:chExt cx="2743202" cy="2743200"/>
          </a:xfrm>
        </p:grpSpPr>
        <p:sp>
          <p:nvSpPr>
            <p:cNvPr id="232" name="Pie 231"/>
            <p:cNvSpPr/>
            <p:nvPr/>
          </p:nvSpPr>
          <p:spPr>
            <a:xfrm>
              <a:off x="4800599" y="2895600"/>
              <a:ext cx="2743202" cy="2743200"/>
            </a:xfrm>
            <a:prstGeom prst="pie">
              <a:avLst>
                <a:gd name="adj1" fmla="val 11022506"/>
                <a:gd name="adj2" fmla="val 15971156"/>
              </a:avLst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3" name="Pie 232"/>
            <p:cNvSpPr/>
            <p:nvPr/>
          </p:nvSpPr>
          <p:spPr>
            <a:xfrm rot="5400000">
              <a:off x="4800600" y="2895599"/>
              <a:ext cx="2743200" cy="2743202"/>
            </a:xfrm>
            <a:prstGeom prst="pie">
              <a:avLst>
                <a:gd name="adj1" fmla="val 11022506"/>
                <a:gd name="adj2" fmla="val 15971156"/>
              </a:avLst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4" name="Pie 233"/>
            <p:cNvSpPr/>
            <p:nvPr/>
          </p:nvSpPr>
          <p:spPr>
            <a:xfrm flipV="1">
              <a:off x="4800599" y="2895600"/>
              <a:ext cx="2743202" cy="2743200"/>
            </a:xfrm>
            <a:prstGeom prst="pie">
              <a:avLst>
                <a:gd name="adj1" fmla="val 11022506"/>
                <a:gd name="adj2" fmla="val 15971156"/>
              </a:avLst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5" name="Pie 234"/>
            <p:cNvSpPr/>
            <p:nvPr/>
          </p:nvSpPr>
          <p:spPr>
            <a:xfrm rot="16200000" flipV="1">
              <a:off x="4800600" y="2895599"/>
              <a:ext cx="2743200" cy="2743202"/>
            </a:xfrm>
            <a:prstGeom prst="pie">
              <a:avLst>
                <a:gd name="adj1" fmla="val 11022506"/>
                <a:gd name="adj2" fmla="val 15971156"/>
              </a:avLst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4978399" y="3082926"/>
              <a:ext cx="2378078" cy="23780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       </a:t>
              </a:r>
            </a:p>
          </p:txBody>
        </p:sp>
      </p:grpSp>
      <p:grpSp>
        <p:nvGrpSpPr>
          <p:cNvPr id="33811" name="Group 67"/>
          <p:cNvGrpSpPr>
            <a:grpSpLocks/>
          </p:cNvGrpSpPr>
          <p:nvPr/>
        </p:nvGrpSpPr>
        <p:grpSpPr bwMode="auto">
          <a:xfrm>
            <a:off x="2133600" y="4419600"/>
            <a:ext cx="1371600" cy="1371600"/>
            <a:chOff x="1600200" y="2514600"/>
            <a:chExt cx="2286001" cy="2286001"/>
          </a:xfrm>
        </p:grpSpPr>
        <p:sp>
          <p:nvSpPr>
            <p:cNvPr id="40" name="Pie 39"/>
            <p:cNvSpPr/>
            <p:nvPr/>
          </p:nvSpPr>
          <p:spPr bwMode="auto">
            <a:xfrm>
              <a:off x="1600200" y="2514600"/>
              <a:ext cx="2286001" cy="2286001"/>
            </a:xfrm>
            <a:prstGeom prst="pie">
              <a:avLst>
                <a:gd name="adj1" fmla="val 13693141"/>
                <a:gd name="adj2" fmla="val 15971156"/>
              </a:avLst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Pie 43"/>
            <p:cNvSpPr/>
            <p:nvPr/>
          </p:nvSpPr>
          <p:spPr bwMode="auto">
            <a:xfrm rot="5400000">
              <a:off x="1600200" y="2514600"/>
              <a:ext cx="2286001" cy="2286001"/>
            </a:xfrm>
            <a:prstGeom prst="pie">
              <a:avLst>
                <a:gd name="adj1" fmla="val 11022506"/>
                <a:gd name="adj2" fmla="val 13289442"/>
              </a:avLst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Pie 44"/>
            <p:cNvSpPr/>
            <p:nvPr/>
          </p:nvSpPr>
          <p:spPr bwMode="auto">
            <a:xfrm flipV="1">
              <a:off x="1600200" y="2514600"/>
              <a:ext cx="2286001" cy="2286001"/>
            </a:xfrm>
            <a:prstGeom prst="pie">
              <a:avLst>
                <a:gd name="adj1" fmla="val 13782852"/>
                <a:gd name="adj2" fmla="val 15971156"/>
              </a:avLst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Pie 46"/>
            <p:cNvSpPr/>
            <p:nvPr/>
          </p:nvSpPr>
          <p:spPr bwMode="auto">
            <a:xfrm rot="16200000" flipV="1">
              <a:off x="1600200" y="2514600"/>
              <a:ext cx="2286001" cy="2286001"/>
            </a:xfrm>
            <a:prstGeom prst="pie">
              <a:avLst>
                <a:gd name="adj1" fmla="val 11022506"/>
                <a:gd name="adj2" fmla="val 13103747"/>
              </a:avLst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Pie 55"/>
            <p:cNvSpPr/>
            <p:nvPr/>
          </p:nvSpPr>
          <p:spPr bwMode="auto">
            <a:xfrm>
              <a:off x="1600200" y="2514600"/>
              <a:ext cx="2286001" cy="2286001"/>
            </a:xfrm>
            <a:prstGeom prst="pie">
              <a:avLst>
                <a:gd name="adj1" fmla="val 11022506"/>
                <a:gd name="adj2" fmla="val 13302251"/>
              </a:avLst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Pie 56"/>
            <p:cNvSpPr/>
            <p:nvPr/>
          </p:nvSpPr>
          <p:spPr bwMode="auto">
            <a:xfrm rot="5400000">
              <a:off x="1600200" y="2514600"/>
              <a:ext cx="2286001" cy="2286001"/>
            </a:xfrm>
            <a:prstGeom prst="pie">
              <a:avLst>
                <a:gd name="adj1" fmla="val 13769635"/>
                <a:gd name="adj2" fmla="val 15971156"/>
              </a:avLst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Pie 57"/>
            <p:cNvSpPr/>
            <p:nvPr/>
          </p:nvSpPr>
          <p:spPr bwMode="auto">
            <a:xfrm flipV="1">
              <a:off x="1600200" y="2514600"/>
              <a:ext cx="2286001" cy="2286001"/>
            </a:xfrm>
            <a:prstGeom prst="pie">
              <a:avLst>
                <a:gd name="adj1" fmla="val 11022506"/>
                <a:gd name="adj2" fmla="val 13376007"/>
              </a:avLst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Pie 58"/>
            <p:cNvSpPr/>
            <p:nvPr/>
          </p:nvSpPr>
          <p:spPr bwMode="auto">
            <a:xfrm rot="16200000" flipV="1">
              <a:off x="1600200" y="2514600"/>
              <a:ext cx="2286001" cy="2286001"/>
            </a:xfrm>
            <a:prstGeom prst="pie">
              <a:avLst>
                <a:gd name="adj1" fmla="val 13715452"/>
                <a:gd name="adj2" fmla="val 15971156"/>
              </a:avLst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1753658" y="2668058"/>
              <a:ext cx="1979084" cy="19790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       </a:t>
              </a:r>
            </a:p>
          </p:txBody>
        </p:sp>
      </p:grpSp>
      <p:sp>
        <p:nvSpPr>
          <p:cNvPr id="69" name="Date Placeholder 1"/>
          <p:cNvSpPr txBox="1">
            <a:spLocks/>
          </p:cNvSpPr>
          <p:nvPr/>
        </p:nvSpPr>
        <p:spPr bwMode="auto">
          <a:xfrm>
            <a:off x="457200" y="66294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fld id="{132F36C6-D2AD-F247-88D7-AEA46E37E4A7}" type="datetime1">
              <a:rPr lang="de-DE" sz="1050">
                <a:solidFill>
                  <a:srgbClr val="FFFFFF"/>
                </a:solidFill>
              </a:rPr>
              <a:pPr>
                <a:defRPr/>
              </a:pPr>
              <a:t>4/26/13</a:t>
            </a:fld>
            <a:endParaRPr lang="de-DE" sz="1050" dirty="0">
              <a:solidFill>
                <a:srgbClr val="FFFFFF"/>
              </a:solidFill>
            </a:endParaRPr>
          </a:p>
        </p:txBody>
      </p:sp>
      <p:sp>
        <p:nvSpPr>
          <p:cNvPr id="70" name="Magnetic Disk 69"/>
          <p:cNvSpPr/>
          <p:nvPr/>
        </p:nvSpPr>
        <p:spPr>
          <a:xfrm>
            <a:off x="762000" y="51054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1" name="Magnetic Disk 70"/>
          <p:cNvSpPr/>
          <p:nvPr/>
        </p:nvSpPr>
        <p:spPr>
          <a:xfrm>
            <a:off x="762000" y="48768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2" name="Magnetic Disk 71"/>
          <p:cNvSpPr/>
          <p:nvPr/>
        </p:nvSpPr>
        <p:spPr>
          <a:xfrm>
            <a:off x="762000" y="46482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3" name="Magnetic Disk 72"/>
          <p:cNvSpPr/>
          <p:nvPr/>
        </p:nvSpPr>
        <p:spPr>
          <a:xfrm>
            <a:off x="762000" y="44196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4" name="Magnetic Disk 73"/>
          <p:cNvSpPr/>
          <p:nvPr/>
        </p:nvSpPr>
        <p:spPr>
          <a:xfrm>
            <a:off x="762000" y="4191000"/>
            <a:ext cx="381000" cy="304800"/>
          </a:xfrm>
          <a:prstGeom prst="flowChartMagneticDisk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5" name="Magnetic Disk 74"/>
          <p:cNvSpPr/>
          <p:nvPr/>
        </p:nvSpPr>
        <p:spPr>
          <a:xfrm>
            <a:off x="762000" y="34290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6" name="Magnetic Disk 75"/>
          <p:cNvSpPr/>
          <p:nvPr/>
        </p:nvSpPr>
        <p:spPr>
          <a:xfrm>
            <a:off x="762000" y="32004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7" name="Magnetic Disk 76"/>
          <p:cNvSpPr/>
          <p:nvPr/>
        </p:nvSpPr>
        <p:spPr>
          <a:xfrm>
            <a:off x="762000" y="29718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8" name="Magnetic Disk 77"/>
          <p:cNvSpPr/>
          <p:nvPr/>
        </p:nvSpPr>
        <p:spPr>
          <a:xfrm>
            <a:off x="762000" y="27432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9" name="Magnetic Disk 78"/>
          <p:cNvSpPr/>
          <p:nvPr/>
        </p:nvSpPr>
        <p:spPr>
          <a:xfrm>
            <a:off x="762000" y="2514600"/>
            <a:ext cx="381000" cy="304800"/>
          </a:xfrm>
          <a:prstGeom prst="flowChartMagneticDisk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0" name="Can 79"/>
          <p:cNvSpPr/>
          <p:nvPr/>
        </p:nvSpPr>
        <p:spPr>
          <a:xfrm>
            <a:off x="762000" y="6324600"/>
            <a:ext cx="381000" cy="152400"/>
          </a:xfrm>
          <a:prstGeom prst="ca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Can 80"/>
          <p:cNvSpPr/>
          <p:nvPr/>
        </p:nvSpPr>
        <p:spPr>
          <a:xfrm>
            <a:off x="762000" y="6172200"/>
            <a:ext cx="381000" cy="152400"/>
          </a:xfrm>
          <a:prstGeom prst="ca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Can 81"/>
          <p:cNvSpPr/>
          <p:nvPr/>
        </p:nvSpPr>
        <p:spPr>
          <a:xfrm>
            <a:off x="762000" y="6019800"/>
            <a:ext cx="381000" cy="152400"/>
          </a:xfrm>
          <a:prstGeom prst="ca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Can 82"/>
          <p:cNvSpPr/>
          <p:nvPr/>
        </p:nvSpPr>
        <p:spPr>
          <a:xfrm>
            <a:off x="762000" y="5867400"/>
            <a:ext cx="381000" cy="152400"/>
          </a:xfrm>
          <a:prstGeom prst="ca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>
            <a:off x="762000" y="1981200"/>
            <a:ext cx="381000" cy="1588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62000" y="1903413"/>
            <a:ext cx="381000" cy="1587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Isosceles Triangle 85"/>
          <p:cNvSpPr/>
          <p:nvPr/>
        </p:nvSpPr>
        <p:spPr>
          <a:xfrm>
            <a:off x="762000" y="1600200"/>
            <a:ext cx="381000" cy="2286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609600" y="1524000"/>
            <a:ext cx="685800" cy="6096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8" name="Rounded Rectangle 87"/>
          <p:cNvSpPr/>
          <p:nvPr/>
        </p:nvSpPr>
        <p:spPr>
          <a:xfrm>
            <a:off x="609600" y="2438400"/>
            <a:ext cx="685800" cy="13716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609600" y="4114800"/>
            <a:ext cx="685800" cy="13716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0" name="Rounded Rectangle 89"/>
          <p:cNvSpPr/>
          <p:nvPr/>
        </p:nvSpPr>
        <p:spPr>
          <a:xfrm>
            <a:off x="609600" y="5791200"/>
            <a:ext cx="685800" cy="7620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834" name="Oval 90"/>
          <p:cNvSpPr>
            <a:spLocks noChangeArrowheads="1"/>
          </p:cNvSpPr>
          <p:nvPr/>
        </p:nvSpPr>
        <p:spPr bwMode="auto">
          <a:xfrm>
            <a:off x="6310313" y="990600"/>
            <a:ext cx="2159000" cy="1524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Text Box 15"/>
          <p:cNvSpPr txBox="1">
            <a:spLocks noChangeArrowheads="1"/>
          </p:cNvSpPr>
          <p:nvPr/>
        </p:nvSpPr>
        <p:spPr bwMode="auto">
          <a:xfrm>
            <a:off x="6450013" y="1052513"/>
            <a:ext cx="19542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de-DE" sz="2400" b="1" dirty="0" err="1">
                <a:solidFill>
                  <a:srgbClr val="00CC00"/>
                </a:solidFill>
                <a:latin typeface="Calibri"/>
                <a:cs typeface="Calibri"/>
              </a:rPr>
              <a:t>Nuclear</a:t>
            </a:r>
            <a:r>
              <a:rPr lang="de-DE" sz="2400" b="1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lang="de-DE" sz="2400" b="1" dirty="0" err="1">
                <a:solidFill>
                  <a:srgbClr val="00CC00"/>
                </a:solidFill>
                <a:latin typeface="Calibri"/>
                <a:cs typeface="Calibri"/>
              </a:rPr>
              <a:t>Physics</a:t>
            </a:r>
            <a:r>
              <a:rPr lang="de-DE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</a:t>
            </a:r>
            <a:endParaRPr lang="en-US" sz="2400" b="1" dirty="0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  <a:p>
            <a:pPr algn="ctr" eaLnBrk="0" hangingPunct="0">
              <a:defRPr/>
            </a:pPr>
            <a:r>
              <a:rPr lang="de-DE" sz="1600" b="1" dirty="0" err="1">
                <a:latin typeface="Calibri"/>
                <a:cs typeface="Calibri"/>
              </a:rPr>
              <a:t>mass</a:t>
            </a:r>
            <a:r>
              <a:rPr lang="de-DE" sz="1600" b="1" dirty="0">
                <a:latin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cs typeface="Calibri"/>
              </a:rPr>
              <a:t>formula</a:t>
            </a:r>
            <a:r>
              <a:rPr lang="de-DE" sz="1600" b="1" dirty="0">
                <a:latin typeface="Calibri"/>
                <a:cs typeface="Calibri"/>
              </a:rPr>
              <a:t>, </a:t>
            </a:r>
            <a:r>
              <a:rPr lang="de-DE" sz="1600" b="1" dirty="0" err="1">
                <a:latin typeface="Calibri"/>
                <a:cs typeface="Calibri"/>
              </a:rPr>
              <a:t>models</a:t>
            </a:r>
            <a:r>
              <a:rPr lang="de-DE" sz="1600" b="1" dirty="0">
                <a:latin typeface="Calibri"/>
                <a:cs typeface="Calibri"/>
              </a:rPr>
              <a:t>, </a:t>
            </a:r>
            <a:r>
              <a:rPr lang="de-DE" sz="1600" b="1" dirty="0" err="1">
                <a:latin typeface="Calibri"/>
                <a:cs typeface="Calibri"/>
              </a:rPr>
              <a:t>halo</a:t>
            </a:r>
            <a:r>
              <a:rPr lang="de-DE" sz="1600" b="1" dirty="0">
                <a:latin typeface="Calibri"/>
                <a:cs typeface="Calibri"/>
              </a:rPr>
              <a:t> </a:t>
            </a:r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33836" name="Oval 30"/>
          <p:cNvSpPr>
            <a:spLocks noChangeArrowheads="1"/>
          </p:cNvSpPr>
          <p:nvPr/>
        </p:nvSpPr>
        <p:spPr bwMode="auto">
          <a:xfrm>
            <a:off x="6958013" y="2501900"/>
            <a:ext cx="1728787" cy="5334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Symbol" pitchFamily="-1" charset="2"/>
                <a:sym typeface="Symbol" pitchFamily="-1" charset="2"/>
              </a:rPr>
              <a:t>d</a:t>
            </a:r>
            <a:r>
              <a:rPr lang="en-US" sz="1600" b="1" i="1">
                <a:solidFill>
                  <a:srgbClr val="0000FF"/>
                </a:solidFill>
                <a:sym typeface="Symbol" pitchFamily="-1" charset="2"/>
              </a:rPr>
              <a:t>m</a:t>
            </a:r>
            <a:r>
              <a:rPr lang="en-US" sz="1600" b="1">
                <a:solidFill>
                  <a:srgbClr val="0000FF"/>
                </a:solidFill>
                <a:sym typeface="Symbol" pitchFamily="-1" charset="2"/>
              </a:rPr>
              <a:t>/</a:t>
            </a:r>
            <a:r>
              <a:rPr lang="en-US" sz="1600" b="1" i="1">
                <a:solidFill>
                  <a:srgbClr val="0000FF"/>
                </a:solidFill>
                <a:sym typeface="Symbol" pitchFamily="-1" charset="2"/>
              </a:rPr>
              <a:t>m</a:t>
            </a:r>
            <a:r>
              <a:rPr lang="en-US" sz="1600" b="1">
                <a:solidFill>
                  <a:srgbClr val="0000FF"/>
                </a:solidFill>
                <a:sym typeface="Symbol" pitchFamily="-1" charset="2"/>
              </a:rPr>
              <a:t>  10</a:t>
            </a:r>
            <a:r>
              <a:rPr lang="en-US" sz="1600" b="1" baseline="30000">
                <a:solidFill>
                  <a:srgbClr val="0000FF"/>
                </a:solidFill>
                <a:sym typeface="Symbol" pitchFamily="-1" charset="2"/>
              </a:rPr>
              <a:t>-6</a:t>
            </a:r>
            <a:r>
              <a:rPr lang="en-US" sz="1600" b="1">
                <a:solidFill>
                  <a:srgbClr val="0000FF"/>
                </a:solidFill>
                <a:sym typeface="Symbol" pitchFamily="-1" charset="2"/>
              </a:rPr>
              <a:t>-10</a:t>
            </a:r>
            <a:r>
              <a:rPr lang="en-US" sz="1600" b="1" baseline="30000">
                <a:solidFill>
                  <a:srgbClr val="0000FF"/>
                </a:solidFill>
                <a:sym typeface="Symbol" pitchFamily="-1" charset="2"/>
              </a:rPr>
              <a:t>-7</a:t>
            </a:r>
            <a:endParaRPr lang="de-DE" sz="1600" b="1" baseline="30000">
              <a:solidFill>
                <a:srgbClr val="0000FF"/>
              </a:solidFill>
              <a:sym typeface="Symbol" pitchFamily="-1" charset="2"/>
            </a:endParaRPr>
          </a:p>
        </p:txBody>
      </p:sp>
      <p:sp>
        <p:nvSpPr>
          <p:cNvPr id="33837" name="Oval 12"/>
          <p:cNvSpPr>
            <a:spLocks noChangeArrowheads="1"/>
          </p:cNvSpPr>
          <p:nvPr/>
        </p:nvSpPr>
        <p:spPr bwMode="auto">
          <a:xfrm>
            <a:off x="6553200" y="3581400"/>
            <a:ext cx="2209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8" name="Text Box 13"/>
          <p:cNvSpPr txBox="1">
            <a:spLocks noChangeArrowheads="1"/>
          </p:cNvSpPr>
          <p:nvPr/>
        </p:nvSpPr>
        <p:spPr bwMode="auto">
          <a:xfrm>
            <a:off x="6704013" y="3694113"/>
            <a:ext cx="1968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de-DE" sz="2400" b="1">
                <a:solidFill>
                  <a:srgbClr val="00CC00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Astrophysics</a:t>
            </a:r>
            <a:endParaRPr lang="en-US" sz="2400" b="1">
              <a:solidFill>
                <a:srgbClr val="00CC00"/>
              </a:solidFill>
              <a:latin typeface="Calibri" pitchFamily="-1" charset="0"/>
              <a:ea typeface="Calibri" pitchFamily="-1" charset="0"/>
              <a:cs typeface="Calibri" pitchFamily="-1" charset="0"/>
            </a:endParaRPr>
          </a:p>
          <a:p>
            <a:pPr algn="ctr" eaLnBrk="0" hangingPunct="0"/>
            <a:r>
              <a:rPr lang="de-DE" sz="1600" b="1">
                <a:latin typeface="Calibri" pitchFamily="-1" charset="0"/>
                <a:ea typeface="Calibri" pitchFamily="-1" charset="0"/>
                <a:cs typeface="Calibri" pitchFamily="-1" charset="0"/>
              </a:rPr>
              <a:t>nuclear synthesis,</a:t>
            </a:r>
          </a:p>
          <a:p>
            <a:pPr algn="ctr" eaLnBrk="0" hangingPunct="0"/>
            <a:r>
              <a:rPr lang="de-DE" sz="1600" b="1">
                <a:latin typeface="Calibri" pitchFamily="-1" charset="0"/>
                <a:ea typeface="Calibri" pitchFamily="-1" charset="0"/>
                <a:cs typeface="Calibri" pitchFamily="-1" charset="0"/>
              </a:rPr>
              <a:t>r-, rp-process</a:t>
            </a:r>
            <a:endParaRPr lang="en-US" sz="1600" b="1">
              <a:latin typeface="Calibri" pitchFamily="-1" charset="0"/>
              <a:ea typeface="Calibri" pitchFamily="-1" charset="0"/>
              <a:cs typeface="Calibri" pitchFamily="-1" charset="0"/>
            </a:endParaRPr>
          </a:p>
        </p:txBody>
      </p:sp>
      <p:sp>
        <p:nvSpPr>
          <p:cNvPr id="33839" name="Oval 29"/>
          <p:cNvSpPr>
            <a:spLocks noChangeArrowheads="1"/>
          </p:cNvSpPr>
          <p:nvPr/>
        </p:nvSpPr>
        <p:spPr bwMode="auto">
          <a:xfrm>
            <a:off x="6858000" y="4724400"/>
            <a:ext cx="1519238" cy="5334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Symbol" pitchFamily="-1" charset="2"/>
                <a:sym typeface="Symbol" pitchFamily="-1" charset="2"/>
              </a:rPr>
              <a:t>d</a:t>
            </a:r>
            <a:r>
              <a:rPr lang="en-US" sz="1600" b="1" i="1">
                <a:solidFill>
                  <a:srgbClr val="0000FF"/>
                </a:solidFill>
                <a:sym typeface="Symbol" pitchFamily="-1" charset="2"/>
              </a:rPr>
              <a:t>m</a:t>
            </a:r>
            <a:r>
              <a:rPr lang="en-US" sz="1600" b="1">
                <a:solidFill>
                  <a:srgbClr val="0000FF"/>
                </a:solidFill>
                <a:sym typeface="Symbol" pitchFamily="-1" charset="2"/>
              </a:rPr>
              <a:t>/</a:t>
            </a:r>
            <a:r>
              <a:rPr lang="en-US" sz="1600" b="1" i="1">
                <a:solidFill>
                  <a:srgbClr val="0000FF"/>
                </a:solidFill>
                <a:sym typeface="Symbol" pitchFamily="-1" charset="2"/>
              </a:rPr>
              <a:t>m</a:t>
            </a:r>
            <a:r>
              <a:rPr lang="en-US" sz="1600" b="1">
                <a:solidFill>
                  <a:srgbClr val="0000FF"/>
                </a:solidFill>
                <a:sym typeface="Symbol" pitchFamily="-1" charset="2"/>
              </a:rPr>
              <a:t> &lt; 1</a:t>
            </a:r>
            <a:r>
              <a:rPr lang="en-US" sz="1600" b="1">
                <a:solidFill>
                  <a:srgbClr val="0000FF"/>
                </a:solidFill>
                <a:ea typeface="Arial" pitchFamily="-1" charset="0"/>
                <a:cs typeface="Arial" pitchFamily="-1" charset="0"/>
                <a:sym typeface="Symbol" pitchFamily="-1" charset="2"/>
              </a:rPr>
              <a:t>·</a:t>
            </a:r>
            <a:r>
              <a:rPr lang="en-US" sz="1600" b="1">
                <a:solidFill>
                  <a:srgbClr val="0000FF"/>
                </a:solidFill>
                <a:sym typeface="Symbol" pitchFamily="-1" charset="2"/>
              </a:rPr>
              <a:t>10</a:t>
            </a:r>
            <a:r>
              <a:rPr lang="en-US" sz="1600" b="1" baseline="30000">
                <a:solidFill>
                  <a:srgbClr val="0000FF"/>
                </a:solidFill>
                <a:sym typeface="Symbol" pitchFamily="-1" charset="2"/>
              </a:rPr>
              <a:t>-7</a:t>
            </a:r>
            <a:endParaRPr lang="de-DE" sz="1600" b="1" baseline="30000">
              <a:solidFill>
                <a:srgbClr val="0000FF"/>
              </a:solidFill>
              <a:sym typeface="Symbol" pitchFamily="-1" charset="2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035300" y="990600"/>
          <a:ext cx="1993900" cy="847725"/>
        </p:xfrm>
        <a:graphic>
          <a:graphicData uri="http://schemas.openxmlformats.org/presentationml/2006/ole">
            <p:oleObj spid="_x0000_s33794" name="Formel" r:id="rId4" imgW="927000" imgH="393480" progId="Equation.3">
              <p:embed/>
            </p:oleObj>
          </a:graphicData>
        </a:graphic>
      </p:graphicFrame>
      <p:sp>
        <p:nvSpPr>
          <p:cNvPr id="101" name="Rounded Rectangle 100"/>
          <p:cNvSpPr/>
          <p:nvPr/>
        </p:nvSpPr>
        <p:spPr>
          <a:xfrm>
            <a:off x="1524000" y="2514600"/>
            <a:ext cx="4800600" cy="1447800"/>
          </a:xfrm>
          <a:prstGeom prst="roundRect">
            <a:avLst/>
          </a:prstGeom>
          <a:solidFill>
            <a:srgbClr val="0000FF">
              <a:alpha val="2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3962400" y="1981200"/>
            <a:ext cx="2057400" cy="381000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1676400" y="1981200"/>
            <a:ext cx="1905000" cy="381000"/>
          </a:xfrm>
          <a:prstGeom prst="roundRect">
            <a:avLst/>
          </a:prstGeom>
          <a:solidFill>
            <a:srgbClr val="008000">
              <a:alpha val="2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1676400" y="1962150"/>
            <a:ext cx="1895475" cy="400050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Titan </a:t>
            </a:r>
            <a:r>
              <a:rPr lang="en-US" sz="120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(Jens Dilling et al.)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970338" y="1962150"/>
            <a:ext cx="20494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LEBIT </a:t>
            </a: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(Georg </a:t>
            </a:r>
            <a:r>
              <a:rPr lang="en-US" sz="12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Bollen</a:t>
            </a: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et al.)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524000" y="2514600"/>
            <a:ext cx="4840288" cy="1631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Advanced Measurement Schemes</a:t>
            </a:r>
          </a:p>
          <a:p>
            <a:pPr lvl="1" algn="dist">
              <a:defRPr/>
            </a:pPr>
            <a:r>
              <a:rPr lang="en-US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Ramsey Excitation</a:t>
            </a:r>
          </a:p>
          <a:p>
            <a:pPr lvl="1" algn="dist">
              <a:defRPr/>
            </a:pPr>
            <a:r>
              <a:rPr lang="en-US" sz="20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Octupolar</a:t>
            </a:r>
            <a:r>
              <a:rPr lang="en-US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Excitation (higher harmonics)</a:t>
            </a:r>
          </a:p>
          <a:p>
            <a:pPr lvl="1" algn="dist">
              <a:defRPr/>
            </a:pPr>
            <a:r>
              <a:rPr lang="en-US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Phase-Imaging Ion-Cyclotron-Resonance</a:t>
            </a:r>
          </a:p>
          <a:p>
            <a:pPr lvl="1" algn="dist">
              <a:defRPr/>
            </a:pPr>
            <a:r>
              <a:rPr lang="en-US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</a:t>
            </a:r>
            <a:endParaRPr lang="en-US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1752600" y="32385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/>
          </a:p>
          <a:p>
            <a:pPr algn="ctr">
              <a:defRPr/>
            </a:pPr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1752600" y="29210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1765300" y="35306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/>
          </a:p>
          <a:p>
            <a:pPr algn="ctr">
              <a:defRPr/>
            </a:pP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4349750" y="3962400"/>
            <a:ext cx="1517650" cy="400050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Quadrupolar 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2209800" y="3962400"/>
            <a:ext cx="12239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Octupolar</a:t>
            </a:r>
            <a:r>
              <a:rPr lang="en-US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425575" y="6019800"/>
            <a:ext cx="6956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3 times higher precision </a:t>
            </a:r>
            <a:r>
              <a:rPr lang="en-US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9 times lower statistics </a:t>
            </a:r>
            <a:r>
              <a:rPr lang="en-US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1 isotope further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30B0E49-C3DB-6544-BF82-0AFF1735A02A}" type="datetime1">
              <a:rPr lang="de-DE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1FBAF-88AC-EF4D-84C2-56C76507A709}" type="slidenum">
              <a:rPr lang="de-DE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66800" y="299296"/>
            <a:ext cx="7772400" cy="7675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/>
          <a:lstStyle/>
          <a:p>
            <a:pPr algn="ctr" defTabSz="4572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1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Outline</a:t>
            </a:r>
          </a:p>
        </p:txBody>
      </p:sp>
      <p:sp>
        <p:nvSpPr>
          <p:cNvPr id="6" name="Oval 5"/>
          <p:cNvSpPr/>
          <p:nvPr/>
        </p:nvSpPr>
        <p:spPr>
          <a:xfrm>
            <a:off x="1905000" y="14478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01900" y="1219200"/>
            <a:ext cx="4432300" cy="584200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Motivation / Introduction</a:t>
            </a:r>
          </a:p>
        </p:txBody>
      </p:sp>
      <p:sp>
        <p:nvSpPr>
          <p:cNvPr id="8" name="Oval 7"/>
          <p:cNvSpPr/>
          <p:nvPr/>
        </p:nvSpPr>
        <p:spPr>
          <a:xfrm>
            <a:off x="1905000" y="22098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2006600"/>
            <a:ext cx="26431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Ion Production</a:t>
            </a:r>
          </a:p>
        </p:txBody>
      </p:sp>
      <p:sp>
        <p:nvSpPr>
          <p:cNvPr id="10" name="Oval 9"/>
          <p:cNvSpPr/>
          <p:nvPr/>
        </p:nvSpPr>
        <p:spPr>
          <a:xfrm>
            <a:off x="1905000" y="33528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3149600"/>
            <a:ext cx="34258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Cleaning Procedure</a:t>
            </a:r>
          </a:p>
        </p:txBody>
      </p:sp>
      <p:sp>
        <p:nvSpPr>
          <p:cNvPr id="12" name="Oval 11"/>
          <p:cNvSpPr/>
          <p:nvPr/>
        </p:nvSpPr>
        <p:spPr>
          <a:xfrm>
            <a:off x="1905000" y="48006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20950" y="4597400"/>
            <a:ext cx="3575050" cy="584200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Mass Determination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5900" y="2525713"/>
            <a:ext cx="14351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In-trap Decay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200" y="3668713"/>
            <a:ext cx="17875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SIMCO Excitation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3200" y="3973513"/>
            <a:ext cx="29892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Ramsey-type Dipolar Cleaning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0" y="5116513"/>
            <a:ext cx="18796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Ramsey Excitation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0" y="5497513"/>
            <a:ext cx="28781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Octupolar Excitation Scheme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3200" y="5878513"/>
            <a:ext cx="39401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Phase-Imaging Ion-Cyclotron Resonance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2F36C6-D2AD-F247-88D7-AEA46E37E4A7}" type="datetime1">
              <a:rPr lang="de-DE" smtClean="0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EE8C5-9836-1044-821F-435B828DD424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66800" y="299296"/>
            <a:ext cx="7772400" cy="6913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TOF-ICR</a:t>
            </a:r>
          </a:p>
        </p:txBody>
      </p:sp>
      <p:grpSp>
        <p:nvGrpSpPr>
          <p:cNvPr id="35849" name="Group 4"/>
          <p:cNvGrpSpPr>
            <a:grpSpLocks/>
          </p:cNvGrpSpPr>
          <p:nvPr/>
        </p:nvGrpSpPr>
        <p:grpSpPr bwMode="auto">
          <a:xfrm>
            <a:off x="609600" y="1600200"/>
            <a:ext cx="3657600" cy="3962400"/>
            <a:chOff x="288" y="768"/>
            <a:chExt cx="2304" cy="2496"/>
          </a:xfrm>
        </p:grpSpPr>
        <p:sp>
          <p:nvSpPr>
            <p:cNvPr id="35862" name="Rectangle 5"/>
            <p:cNvSpPr>
              <a:spLocks noChangeArrowheads="1"/>
            </p:cNvSpPr>
            <p:nvPr/>
          </p:nvSpPr>
          <p:spPr bwMode="auto">
            <a:xfrm>
              <a:off x="532" y="1470"/>
              <a:ext cx="31" cy="6"/>
            </a:xfrm>
            <a:prstGeom prst="rect">
              <a:avLst/>
            </a:prstGeom>
            <a:solidFill>
              <a:srgbClr val="9900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3" name="Rectangle 6"/>
            <p:cNvSpPr>
              <a:spLocks noChangeArrowheads="1"/>
            </p:cNvSpPr>
            <p:nvPr/>
          </p:nvSpPr>
          <p:spPr bwMode="auto">
            <a:xfrm rot="-5400000">
              <a:off x="192" y="864"/>
              <a:ext cx="2496" cy="2304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457200" indent="-457200" algn="ctr">
                <a:spcBef>
                  <a:spcPct val="50000"/>
                </a:spcBef>
              </a:pPr>
              <a:r>
                <a:rPr lang="en-US"/>
                <a:t>Scan QP-excitation freq. </a:t>
              </a:r>
              <a:r>
                <a:rPr lang="en-US">
                  <a:latin typeface="Symbol" pitchFamily="-1" charset="2"/>
                </a:rPr>
                <a:t>n</a:t>
              </a:r>
              <a:r>
                <a:rPr lang="en-US" b="1" baseline="-25000"/>
                <a:t>rf </a:t>
              </a:r>
              <a:r>
                <a:rPr lang="en-US"/>
                <a:t> about </a:t>
              </a:r>
              <a:r>
                <a:rPr lang="en-US" b="1">
                  <a:latin typeface="Symbol" pitchFamily="-1" charset="2"/>
                </a:rPr>
                <a:t>n</a:t>
              </a:r>
              <a:r>
                <a:rPr lang="en-US" b="1" baseline="-25000"/>
                <a:t>c</a:t>
              </a:r>
            </a:p>
          </p:txBody>
        </p:sp>
        <p:sp>
          <p:nvSpPr>
            <p:cNvPr id="45" name="AutoShape 7"/>
            <p:cNvSpPr>
              <a:spLocks noChangeArrowheads="1"/>
            </p:cNvSpPr>
            <p:nvPr/>
          </p:nvSpPr>
          <p:spPr bwMode="auto">
            <a:xfrm rot="5400000">
              <a:off x="1381" y="938"/>
              <a:ext cx="384" cy="1595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65" name="Rectangle 8"/>
            <p:cNvSpPr>
              <a:spLocks noChangeArrowheads="1"/>
            </p:cNvSpPr>
            <p:nvPr/>
          </p:nvSpPr>
          <p:spPr bwMode="auto">
            <a:xfrm>
              <a:off x="731" y="1612"/>
              <a:ext cx="1683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1600" b="1"/>
                <a:t>Quadrupole excitation</a:t>
              </a:r>
              <a:r>
                <a:rPr lang="en-US" sz="1600"/>
                <a:t> </a:t>
              </a:r>
              <a:r>
                <a:rPr lang="en-US" sz="1600" b="1"/>
                <a:t> </a:t>
              </a:r>
              <a:r>
                <a:rPr lang="en-US" sz="1600" b="1">
                  <a:latin typeface="Symbol" pitchFamily="-1" charset="2"/>
                </a:rPr>
                <a:t>n</a:t>
              </a:r>
              <a:r>
                <a:rPr lang="en-US" sz="1600" b="1" baseline="-25000"/>
                <a:t>rf</a:t>
              </a:r>
              <a:endParaRPr lang="en-US" sz="1600" b="1"/>
            </a:p>
          </p:txBody>
        </p:sp>
        <p:sp>
          <p:nvSpPr>
            <p:cNvPr id="50" name="AutoShape 9"/>
            <p:cNvSpPr>
              <a:spLocks noChangeArrowheads="1"/>
            </p:cNvSpPr>
            <p:nvPr/>
          </p:nvSpPr>
          <p:spPr bwMode="auto">
            <a:xfrm>
              <a:off x="731" y="2688"/>
              <a:ext cx="1683" cy="384"/>
            </a:xfrm>
            <a:prstGeom prst="flowChartPreparation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67" name="Rectangle 10"/>
            <p:cNvSpPr>
              <a:spLocks noChangeArrowheads="1"/>
            </p:cNvSpPr>
            <p:nvPr/>
          </p:nvSpPr>
          <p:spPr bwMode="auto">
            <a:xfrm>
              <a:off x="864" y="2784"/>
              <a:ext cx="150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b="1"/>
                <a:t>Time-of-flight (TOF)</a:t>
              </a:r>
              <a:endParaRPr lang="en-US" sz="1600"/>
            </a:p>
          </p:txBody>
        </p:sp>
        <p:sp>
          <p:nvSpPr>
            <p:cNvPr id="56" name="AutoShape 11"/>
            <p:cNvSpPr>
              <a:spLocks noChangeArrowheads="1"/>
            </p:cNvSpPr>
            <p:nvPr/>
          </p:nvSpPr>
          <p:spPr bwMode="auto">
            <a:xfrm rot="5400000">
              <a:off x="1357" y="1538"/>
              <a:ext cx="432" cy="1595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69" name="Rectangle 12"/>
            <p:cNvSpPr>
              <a:spLocks noChangeArrowheads="1"/>
            </p:cNvSpPr>
            <p:nvPr/>
          </p:nvSpPr>
          <p:spPr bwMode="auto">
            <a:xfrm>
              <a:off x="819" y="2208"/>
              <a:ext cx="155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1600" b="1"/>
                <a:t>radial </a:t>
              </a:r>
              <a:r>
                <a:rPr lang="en-US" sz="1600" b="1">
                  <a:sym typeface="Symbol" pitchFamily="-1" charset="2"/>
                </a:rPr>
                <a:t></a:t>
              </a:r>
              <a:r>
                <a:rPr lang="en-US" sz="1600" b="1"/>
                <a:t> axial energy</a:t>
              </a:r>
            </a:p>
          </p:txBody>
        </p:sp>
        <p:sp>
          <p:nvSpPr>
            <p:cNvPr id="58" name="AutoShape 13"/>
            <p:cNvSpPr>
              <a:spLocks noChangeArrowheads="1"/>
            </p:cNvSpPr>
            <p:nvPr/>
          </p:nvSpPr>
          <p:spPr bwMode="auto">
            <a:xfrm>
              <a:off x="686" y="960"/>
              <a:ext cx="1773" cy="384"/>
            </a:xfrm>
            <a:prstGeom prst="flowChartPreparation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71" name="Rectangle 14"/>
            <p:cNvSpPr>
              <a:spLocks noChangeArrowheads="1"/>
            </p:cNvSpPr>
            <p:nvPr/>
          </p:nvSpPr>
          <p:spPr bwMode="auto">
            <a:xfrm>
              <a:off x="819" y="1056"/>
              <a:ext cx="159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b="1"/>
                <a:t>Magnetron excitation</a:t>
              </a:r>
              <a:endParaRPr lang="en-US" sz="1600"/>
            </a:p>
          </p:txBody>
        </p:sp>
        <p:cxnSp>
          <p:nvCxnSpPr>
            <p:cNvPr id="35872" name="AutoShape 15"/>
            <p:cNvCxnSpPr>
              <a:cxnSpLocks noChangeShapeType="1"/>
              <a:stCxn id="50" idx="1"/>
              <a:endCxn id="58" idx="1"/>
            </p:cNvCxnSpPr>
            <p:nvPr/>
          </p:nvCxnSpPr>
          <p:spPr bwMode="auto">
            <a:xfrm rot="10800000">
              <a:off x="738" y="1152"/>
              <a:ext cx="48" cy="1728"/>
            </a:xfrm>
            <a:prstGeom prst="bentConnector3">
              <a:avLst>
                <a:gd name="adj1" fmla="val 4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5873" name="AutoShape 16"/>
            <p:cNvCxnSpPr>
              <a:cxnSpLocks noChangeShapeType="1"/>
              <a:stCxn id="58" idx="2"/>
              <a:endCxn id="45" idx="1"/>
            </p:cNvCxnSpPr>
            <p:nvPr/>
          </p:nvCxnSpPr>
          <p:spPr bwMode="auto">
            <a:xfrm flipH="1">
              <a:off x="1697" y="1344"/>
              <a:ext cx="1" cy="1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5874" name="AutoShape 17"/>
            <p:cNvCxnSpPr>
              <a:cxnSpLocks noChangeShapeType="1"/>
              <a:stCxn id="45" idx="3"/>
              <a:endCxn id="56" idx="1"/>
            </p:cNvCxnSpPr>
            <p:nvPr/>
          </p:nvCxnSpPr>
          <p:spPr bwMode="auto">
            <a:xfrm>
              <a:off x="1697" y="1919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5875" name="AutoShape 18"/>
            <p:cNvCxnSpPr>
              <a:cxnSpLocks noChangeShapeType="1"/>
              <a:stCxn id="56" idx="3"/>
              <a:endCxn id="50" idx="0"/>
            </p:cNvCxnSpPr>
            <p:nvPr/>
          </p:nvCxnSpPr>
          <p:spPr bwMode="auto">
            <a:xfrm>
              <a:off x="1697" y="2543"/>
              <a:ext cx="1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pic>
        <p:nvPicPr>
          <p:cNvPr id="35850" name="Picture 11" descr="Picture3.jpg"/>
          <p:cNvPicPr>
            <a:picLocks noChangeAspect="1"/>
          </p:cNvPicPr>
          <p:nvPr/>
        </p:nvPicPr>
        <p:blipFill>
          <a:blip r:embed="rId3"/>
          <a:srcRect r="65848"/>
          <a:stretch>
            <a:fillRect/>
          </a:stretch>
        </p:blipFill>
        <p:spPr bwMode="auto">
          <a:xfrm>
            <a:off x="5056188" y="1641475"/>
            <a:ext cx="70961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Freeform 70"/>
          <p:cNvSpPr/>
          <p:nvPr/>
        </p:nvSpPr>
        <p:spPr>
          <a:xfrm>
            <a:off x="5138738" y="1249363"/>
            <a:ext cx="3208337" cy="727075"/>
          </a:xfrm>
          <a:custGeom>
            <a:avLst/>
            <a:gdLst>
              <a:gd name="connsiteX0" fmla="*/ 0 w 3816220"/>
              <a:gd name="connsiteY0" fmla="*/ 66869 h 878632"/>
              <a:gd name="connsiteX1" fmla="*/ 1166326 w 3816220"/>
              <a:gd name="connsiteY1" fmla="*/ 113522 h 878632"/>
              <a:gd name="connsiteX2" fmla="*/ 2472612 w 3816220"/>
              <a:gd name="connsiteY2" fmla="*/ 748003 h 878632"/>
              <a:gd name="connsiteX3" fmla="*/ 3816220 w 3816220"/>
              <a:gd name="connsiteY3" fmla="*/ 878632 h 878632"/>
              <a:gd name="connsiteX4" fmla="*/ 3816220 w 3816220"/>
              <a:gd name="connsiteY4" fmla="*/ 878632 h 87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220" h="878632">
                <a:moveTo>
                  <a:pt x="0" y="66869"/>
                </a:moveTo>
                <a:cubicBezTo>
                  <a:pt x="377112" y="33434"/>
                  <a:pt x="754224" y="0"/>
                  <a:pt x="1166326" y="113522"/>
                </a:cubicBezTo>
                <a:cubicBezTo>
                  <a:pt x="1578428" y="227044"/>
                  <a:pt x="2030963" y="620485"/>
                  <a:pt x="2472612" y="748003"/>
                </a:cubicBezTo>
                <a:cubicBezTo>
                  <a:pt x="2914261" y="875521"/>
                  <a:pt x="3816220" y="878632"/>
                  <a:pt x="3816220" y="878632"/>
                </a:cubicBezTo>
                <a:lnTo>
                  <a:pt x="3816220" y="878632"/>
                </a:lnTo>
              </a:path>
            </a:pathLst>
          </a:cu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9" tIns="45725" rIns="91449" bIns="45725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>
          <a:xfrm rot="16200000" flipV="1">
            <a:off x="4394994" y="1724819"/>
            <a:ext cx="1417637" cy="9525"/>
          </a:xfrm>
          <a:prstGeom prst="straightConnector1">
            <a:avLst/>
          </a:prstGeom>
          <a:ln w="158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3" name="TextBox 15"/>
          <p:cNvSpPr txBox="1">
            <a:spLocks noChangeArrowheads="1"/>
          </p:cNvSpPr>
          <p:nvPr/>
        </p:nvSpPr>
        <p:spPr bwMode="auto">
          <a:xfrm>
            <a:off x="4838700" y="17494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9" tIns="45725" rIns="91449" bIns="45725">
            <a:prstTxWarp prst="textNoShape">
              <a:avLst/>
            </a:prstTxWarp>
            <a:spAutoFit/>
          </a:bodyPr>
          <a:lstStyle/>
          <a:p>
            <a:r>
              <a:rPr lang="de-DE" sz="1400">
                <a:ea typeface="Arial" pitchFamily="-1" charset="0"/>
                <a:cs typeface="Arial" pitchFamily="-1" charset="0"/>
              </a:rPr>
              <a:t>0</a:t>
            </a:r>
            <a:endParaRPr lang="en-US" sz="1400">
              <a:ea typeface="Arial" pitchFamily="-1" charset="0"/>
              <a:cs typeface="Arial" pitchFamily="-1" charset="0"/>
            </a:endParaRPr>
          </a:p>
        </p:txBody>
      </p:sp>
      <p:sp>
        <p:nvSpPr>
          <p:cNvPr id="35854" name="Rectangle 16"/>
          <p:cNvSpPr>
            <a:spLocks noChangeArrowheads="1"/>
          </p:cNvSpPr>
          <p:nvPr/>
        </p:nvSpPr>
        <p:spPr bwMode="auto">
          <a:xfrm>
            <a:off x="4648200" y="1120775"/>
            <a:ext cx="404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9" tIns="45725" rIns="91449" bIns="45725">
            <a:prstTxWarp prst="textNoShape">
              <a:avLst/>
            </a:prstTxWarp>
            <a:spAutoFit/>
          </a:bodyPr>
          <a:lstStyle/>
          <a:p>
            <a:r>
              <a:rPr lang="de-DE" sz="1200" b="1">
                <a:ea typeface="Arial" pitchFamily="-1" charset="0"/>
                <a:cs typeface="Arial" pitchFamily="-1" charset="0"/>
              </a:rPr>
              <a:t>7 T</a:t>
            </a:r>
            <a:endParaRPr lang="en-US" sz="1200" b="1">
              <a:ea typeface="Arial" pitchFamily="-1" charset="0"/>
              <a:cs typeface="Arial" pitchFamily="-1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6866390" y="1877258"/>
            <a:ext cx="164582" cy="177227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6" name="Isosceles Triangle 75"/>
          <p:cNvSpPr>
            <a:spLocks noChangeArrowheads="1"/>
          </p:cNvSpPr>
          <p:nvPr/>
        </p:nvSpPr>
        <p:spPr bwMode="auto">
          <a:xfrm rot="5400000">
            <a:off x="7907338" y="1851025"/>
            <a:ext cx="666750" cy="2317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/>
          </a:extLst>
        </p:spPr>
        <p:txBody>
          <a:bodyPr rot="10800000" vert="eaVert" lIns="91449" tIns="45725" rIns="91449" bIns="45725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rot="5400000">
            <a:off x="7715250" y="1960563"/>
            <a:ext cx="703263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10800000" flipH="1">
            <a:off x="5056188" y="1966913"/>
            <a:ext cx="2995612" cy="6350"/>
          </a:xfrm>
          <a:prstGeom prst="straightConnector1">
            <a:avLst/>
          </a:prstGeom>
          <a:ln w="158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61" name="Picture 711"/>
          <p:cNvPicPr>
            <a:picLocks noChangeAspect="1" noChangeArrowheads="1"/>
          </p:cNvPicPr>
          <p:nvPr/>
        </p:nvPicPr>
        <p:blipFill>
          <a:blip r:embed="rId4"/>
          <a:srcRect l="3590" t="11389" r="7347" b="5756"/>
          <a:stretch>
            <a:fillRect/>
          </a:stretch>
        </p:blipFill>
        <p:spPr bwMode="auto">
          <a:xfrm>
            <a:off x="4665663" y="3429000"/>
            <a:ext cx="3933825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" name="Object 2"/>
          <p:cNvGraphicFramePr>
            <a:graphicFrameLocks noChangeAspect="1"/>
          </p:cNvGraphicFramePr>
          <p:nvPr/>
        </p:nvGraphicFramePr>
        <p:xfrm>
          <a:off x="5943600" y="2590800"/>
          <a:ext cx="1171575" cy="363538"/>
        </p:xfrm>
        <a:graphic>
          <a:graphicData uri="http://schemas.openxmlformats.org/presentationml/2006/ole">
            <p:oleObj spid="_x0000_s35842" name="Formel" r:id="rId5" imgW="7366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18F1B-A6E7-1145-8F30-B62EFC8D8D07}" type="datetime1">
              <a:rPr lang="de-DE" smtClean="0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FE2E7-B6D0-6647-BC28-43FC11D272D2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pic>
        <p:nvPicPr>
          <p:cNvPr id="36869" name="Picture 8" descr="Anreg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" y="990600"/>
            <a:ext cx="75342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066800" y="299296"/>
            <a:ext cx="7772400" cy="6913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Ramsey Excitation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7538" y="5543550"/>
            <a:ext cx="60372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1/10 of the statistics required by conventional excitation</a:t>
            </a:r>
          </a:p>
        </p:txBody>
      </p:sp>
      <p:sp>
        <p:nvSpPr>
          <p:cNvPr id="8" name="Oval 7"/>
          <p:cNvSpPr/>
          <p:nvPr/>
        </p:nvSpPr>
        <p:spPr>
          <a:xfrm>
            <a:off x="1676400" y="56515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65638" y="5943600"/>
            <a:ext cx="3763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S. George </a:t>
            </a:r>
            <a:r>
              <a:rPr lang="de-DE" sz="1200" i="1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et al</a:t>
            </a: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., Phys. Rev. </a:t>
            </a:r>
            <a:r>
              <a:rPr lang="de-DE" sz="12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Lett</a:t>
            </a: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. 98 (2007) 162501.</a:t>
            </a:r>
          </a:p>
          <a:p>
            <a:pPr>
              <a:defRPr/>
            </a:pP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M. Kretzschmar</a:t>
            </a:r>
            <a:r>
              <a:rPr lang="de-DE" sz="1200" i="1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,</a:t>
            </a: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 Int. J. </a:t>
            </a:r>
            <a:r>
              <a:rPr lang="de-DE" sz="12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Mass</a:t>
            </a: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Spectrom</a:t>
            </a:r>
            <a:r>
              <a:rPr lang="de-DE" sz="1200" i="1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. </a:t>
            </a: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264 (2007) 122.</a:t>
            </a:r>
          </a:p>
          <a:p>
            <a:pPr>
              <a:defRPr/>
            </a:pP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S. George </a:t>
            </a:r>
            <a:r>
              <a:rPr lang="de-DE" sz="1200" i="1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et al.,</a:t>
            </a: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 Int. J. </a:t>
            </a:r>
            <a:r>
              <a:rPr lang="de-DE" sz="12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Mass</a:t>
            </a: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Spectrom</a:t>
            </a:r>
            <a:r>
              <a:rPr lang="de-DE" sz="1200" i="1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. </a:t>
            </a: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264</a:t>
            </a:r>
            <a:r>
              <a:rPr lang="de-DE" sz="1200" i="1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 </a:t>
            </a: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(2007) 110</a:t>
            </a:r>
            <a:r>
              <a:rPr lang="de-DE" sz="1200" i="1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.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273175" y="6121400"/>
            <a:ext cx="2460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G. </a:t>
            </a:r>
            <a:r>
              <a:rPr lang="de-DE" sz="12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Bollen</a:t>
            </a: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 </a:t>
            </a:r>
            <a:r>
              <a:rPr lang="de-DE" sz="1200" i="1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et al</a:t>
            </a: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.</a:t>
            </a:r>
            <a:r>
              <a:rPr lang="de-DE" sz="1200" i="1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,</a:t>
            </a: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 NIMB 70 (1992) 490.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18F1B-A6E7-1145-8F30-B62EFC8D8D07}" type="datetime1">
              <a:rPr lang="de-DE" smtClean="0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8442C-3AC8-CC4C-9D3D-39085DB508D6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66800" y="299296"/>
            <a:ext cx="7772400" cy="6913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Ramsey Cleaning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33400" y="6276975"/>
            <a:ext cx="2633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T. </a:t>
            </a:r>
            <a:r>
              <a:rPr lang="de-DE" sz="12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Eronen</a:t>
            </a: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 </a:t>
            </a:r>
            <a:r>
              <a:rPr lang="de-DE" sz="1200" i="1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et al</a:t>
            </a: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., NIMB 266 (2008) 4527.</a:t>
            </a:r>
          </a:p>
        </p:txBody>
      </p:sp>
      <p:pic>
        <p:nvPicPr>
          <p:cNvPr id="3789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938" y="990600"/>
            <a:ext cx="3708400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0163" y="1047750"/>
            <a:ext cx="3573462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TextBox 29"/>
          <p:cNvSpPr txBox="1">
            <a:spLocks noChangeArrowheads="1"/>
          </p:cNvSpPr>
          <p:nvPr/>
        </p:nvSpPr>
        <p:spPr bwMode="auto">
          <a:xfrm>
            <a:off x="714375" y="1093788"/>
            <a:ext cx="2544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/>
              <a:t>Constant RF amplitude</a:t>
            </a:r>
            <a:endParaRPr lang="en-US"/>
          </a:p>
        </p:txBody>
      </p:sp>
      <p:sp>
        <p:nvSpPr>
          <p:cNvPr id="37900" name="TextBox 30"/>
          <p:cNvSpPr txBox="1">
            <a:spLocks noChangeArrowheads="1"/>
          </p:cNvSpPr>
          <p:nvPr/>
        </p:nvSpPr>
        <p:spPr bwMode="auto">
          <a:xfrm>
            <a:off x="393700" y="2900363"/>
            <a:ext cx="2005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/>
              <a:t>Gauss-modulated</a:t>
            </a:r>
            <a:endParaRPr lang="en-US"/>
          </a:p>
        </p:txBody>
      </p:sp>
      <p:sp>
        <p:nvSpPr>
          <p:cNvPr id="37901" name="TextBox 31"/>
          <p:cNvSpPr txBox="1">
            <a:spLocks noChangeArrowheads="1"/>
          </p:cNvSpPr>
          <p:nvPr/>
        </p:nvSpPr>
        <p:spPr bwMode="auto">
          <a:xfrm>
            <a:off x="393700" y="4141788"/>
            <a:ext cx="2843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/>
              <a:t>Time-separated - Ramsey</a:t>
            </a:r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15938" y="1398588"/>
            <a:ext cx="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3" name="TextBox 33"/>
          <p:cNvSpPr txBox="1">
            <a:spLocks noChangeArrowheads="1"/>
          </p:cNvSpPr>
          <p:nvPr/>
        </p:nvSpPr>
        <p:spPr bwMode="auto">
          <a:xfrm>
            <a:off x="287338" y="1014413"/>
            <a:ext cx="99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/>
              <a:t>A</a:t>
            </a:r>
            <a:r>
              <a:rPr lang="fi-FI" baseline="-25000"/>
              <a:t>RF</a:t>
            </a:r>
            <a:endParaRPr lang="en-US" baseline="-25000"/>
          </a:p>
        </p:txBody>
      </p:sp>
      <p:sp>
        <p:nvSpPr>
          <p:cNvPr id="37904" name="TextBox 34"/>
          <p:cNvSpPr txBox="1">
            <a:spLocks noChangeArrowheads="1"/>
          </p:cNvSpPr>
          <p:nvPr/>
        </p:nvSpPr>
        <p:spPr bwMode="auto">
          <a:xfrm>
            <a:off x="7602538" y="2687638"/>
            <a:ext cx="1312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/>
              <a:t>frequency</a:t>
            </a:r>
            <a:endParaRPr lang="en-US" baseline="-25000"/>
          </a:p>
        </p:txBody>
      </p:sp>
      <p:sp>
        <p:nvSpPr>
          <p:cNvPr id="37905" name="TextBox 35"/>
          <p:cNvSpPr txBox="1">
            <a:spLocks noChangeArrowheads="1"/>
          </p:cNvSpPr>
          <p:nvPr/>
        </p:nvSpPr>
        <p:spPr bwMode="auto">
          <a:xfrm>
            <a:off x="3821113" y="2716213"/>
            <a:ext cx="1312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/>
              <a:t>time</a:t>
            </a:r>
            <a:endParaRPr lang="en-US" baseline="-2500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133975" y="1336675"/>
            <a:ext cx="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7" name="TextBox 37"/>
          <p:cNvSpPr txBox="1">
            <a:spLocks noChangeArrowheads="1"/>
          </p:cNvSpPr>
          <p:nvPr/>
        </p:nvSpPr>
        <p:spPr bwMode="auto">
          <a:xfrm>
            <a:off x="4905375" y="954088"/>
            <a:ext cx="99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/>
              <a:t>Radius</a:t>
            </a:r>
            <a:endParaRPr lang="en-US" baseline="-25000"/>
          </a:p>
        </p:txBody>
      </p:sp>
      <p:grpSp>
        <p:nvGrpSpPr>
          <p:cNvPr id="37908" name="Group 38"/>
          <p:cNvGrpSpPr>
            <a:grpSpLocks/>
          </p:cNvGrpSpPr>
          <p:nvPr/>
        </p:nvGrpSpPr>
        <p:grpSpPr bwMode="auto">
          <a:xfrm>
            <a:off x="6307138" y="1662113"/>
            <a:ext cx="2255837" cy="369887"/>
            <a:chOff x="6096000" y="2092514"/>
            <a:chExt cx="2256692" cy="369332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6096000" y="2438070"/>
              <a:ext cx="686060" cy="0"/>
            </a:xfrm>
            <a:prstGeom prst="straightConnector1">
              <a:avLst/>
            </a:prstGeom>
            <a:ln w="381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17" name="TextBox 40"/>
            <p:cNvSpPr txBox="1">
              <a:spLocks noChangeArrowheads="1"/>
            </p:cNvSpPr>
            <p:nvPr/>
          </p:nvSpPr>
          <p:spPr bwMode="auto">
            <a:xfrm>
              <a:off x="6705600" y="2092514"/>
              <a:ext cx="16470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i-FI"/>
                <a:t>0.9*T</a:t>
              </a:r>
              <a:r>
                <a:rPr lang="fi-FI" baseline="-25000"/>
                <a:t>RF</a:t>
              </a:r>
              <a:r>
                <a:rPr lang="fi-FI"/>
                <a:t> [Hz]</a:t>
              </a:r>
              <a:endParaRPr lang="en-US" baseline="-25000"/>
            </a:p>
          </p:txBody>
        </p:sp>
      </p:grpSp>
      <p:grpSp>
        <p:nvGrpSpPr>
          <p:cNvPr id="37909" name="Group 41"/>
          <p:cNvGrpSpPr>
            <a:grpSpLocks/>
          </p:cNvGrpSpPr>
          <p:nvPr/>
        </p:nvGrpSpPr>
        <p:grpSpPr bwMode="auto">
          <a:xfrm>
            <a:off x="6424613" y="5249863"/>
            <a:ext cx="1863725" cy="1303337"/>
            <a:chOff x="6096000" y="2438400"/>
            <a:chExt cx="1863968" cy="1303300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6096000" y="2438400"/>
              <a:ext cx="473137" cy="0"/>
            </a:xfrm>
            <a:prstGeom prst="straightConnector1">
              <a:avLst/>
            </a:prstGeom>
            <a:ln w="381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15" name="TextBox 43"/>
            <p:cNvSpPr txBox="1">
              <a:spLocks noChangeArrowheads="1"/>
            </p:cNvSpPr>
            <p:nvPr/>
          </p:nvSpPr>
          <p:spPr bwMode="auto">
            <a:xfrm>
              <a:off x="6210299" y="3187702"/>
              <a:ext cx="174966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i-FI"/>
                <a:t>0.4*T</a:t>
              </a:r>
              <a:r>
                <a:rPr lang="fi-FI" baseline="-25000"/>
                <a:t>RF</a:t>
              </a:r>
              <a:r>
                <a:rPr lang="fi-FI"/>
                <a:t> [Hz]</a:t>
              </a:r>
              <a:endParaRPr lang="en-US" baseline="-25000"/>
            </a:p>
            <a:p>
              <a:endParaRPr lang="en-US" baseline="-25000"/>
            </a:p>
          </p:txBody>
        </p:sp>
      </p:grpSp>
      <p:grpSp>
        <p:nvGrpSpPr>
          <p:cNvPr id="37910" name="Group 44"/>
          <p:cNvGrpSpPr>
            <a:grpSpLocks/>
          </p:cNvGrpSpPr>
          <p:nvPr/>
        </p:nvGrpSpPr>
        <p:grpSpPr bwMode="auto">
          <a:xfrm>
            <a:off x="6078538" y="3368675"/>
            <a:ext cx="2743200" cy="554038"/>
            <a:chOff x="5905500" y="2080791"/>
            <a:chExt cx="2743200" cy="553998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5905500" y="2437953"/>
              <a:ext cx="1143000" cy="0"/>
            </a:xfrm>
            <a:prstGeom prst="straightConnector1">
              <a:avLst/>
            </a:prstGeom>
            <a:ln w="381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13" name="TextBox 46"/>
            <p:cNvSpPr txBox="1">
              <a:spLocks noChangeArrowheads="1"/>
            </p:cNvSpPr>
            <p:nvPr/>
          </p:nvSpPr>
          <p:spPr bwMode="auto">
            <a:xfrm>
              <a:off x="7180384" y="2080791"/>
              <a:ext cx="146831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i-FI"/>
                <a:t>&gt; 2*T</a:t>
              </a:r>
              <a:r>
                <a:rPr lang="fi-FI" baseline="-25000"/>
                <a:t>RF</a:t>
              </a:r>
              <a:r>
                <a:rPr lang="fi-FI"/>
                <a:t> [Hz]</a:t>
              </a:r>
              <a:endParaRPr lang="en-US" baseline="-25000"/>
            </a:p>
            <a:p>
              <a:endParaRPr lang="en-US" baseline="-2500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203700" y="6172200"/>
            <a:ext cx="10541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T. </a:t>
            </a:r>
            <a:r>
              <a:rPr lang="en-US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Eronen</a:t>
            </a:r>
            <a:endParaRPr lang="en-US" baseline="30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3"/>
          <a:srcRect l="16237" t="12291" r="24101" b="6792"/>
          <a:stretch>
            <a:fillRect/>
          </a:stretch>
        </p:blipFill>
        <p:spPr bwMode="auto">
          <a:xfrm>
            <a:off x="381000" y="2949575"/>
            <a:ext cx="43434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18F1B-A6E7-1145-8F30-B62EFC8D8D07}" type="datetime1">
              <a:rPr lang="de-DE" smtClean="0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4B2A3-EAE0-394A-AEC1-5E1323DA4B95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66800" y="299296"/>
            <a:ext cx="7772400" cy="6913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Octupolar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 Excitation</a:t>
            </a:r>
          </a:p>
        </p:txBody>
      </p:sp>
      <p:grpSp>
        <p:nvGrpSpPr>
          <p:cNvPr id="38923" name="Group 236"/>
          <p:cNvGrpSpPr>
            <a:grpSpLocks/>
          </p:cNvGrpSpPr>
          <p:nvPr/>
        </p:nvGrpSpPr>
        <p:grpSpPr bwMode="auto">
          <a:xfrm>
            <a:off x="685800" y="1447800"/>
            <a:ext cx="1371600" cy="1371600"/>
            <a:chOff x="4800599" y="2895600"/>
            <a:chExt cx="2743202" cy="2743200"/>
          </a:xfrm>
        </p:grpSpPr>
        <p:sp>
          <p:nvSpPr>
            <p:cNvPr id="8" name="Pie 7"/>
            <p:cNvSpPr/>
            <p:nvPr/>
          </p:nvSpPr>
          <p:spPr>
            <a:xfrm>
              <a:off x="4800599" y="2895600"/>
              <a:ext cx="2743202" cy="2743200"/>
            </a:xfrm>
            <a:prstGeom prst="pie">
              <a:avLst>
                <a:gd name="adj1" fmla="val 11022506"/>
                <a:gd name="adj2" fmla="val 15971156"/>
              </a:avLst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Pie 9"/>
            <p:cNvSpPr/>
            <p:nvPr/>
          </p:nvSpPr>
          <p:spPr>
            <a:xfrm rot="5400000">
              <a:off x="4800600" y="2895599"/>
              <a:ext cx="2743200" cy="2743202"/>
            </a:xfrm>
            <a:prstGeom prst="pie">
              <a:avLst>
                <a:gd name="adj1" fmla="val 11022506"/>
                <a:gd name="adj2" fmla="val 15971156"/>
              </a:avLst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Pie 10"/>
            <p:cNvSpPr/>
            <p:nvPr/>
          </p:nvSpPr>
          <p:spPr>
            <a:xfrm flipV="1">
              <a:off x="4800599" y="2895600"/>
              <a:ext cx="2743202" cy="2743200"/>
            </a:xfrm>
            <a:prstGeom prst="pie">
              <a:avLst>
                <a:gd name="adj1" fmla="val 11022506"/>
                <a:gd name="adj2" fmla="val 15971156"/>
              </a:avLst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Pie 11"/>
            <p:cNvSpPr/>
            <p:nvPr/>
          </p:nvSpPr>
          <p:spPr>
            <a:xfrm rot="16200000" flipV="1">
              <a:off x="4800600" y="2895599"/>
              <a:ext cx="2743200" cy="2743202"/>
            </a:xfrm>
            <a:prstGeom prst="pie">
              <a:avLst>
                <a:gd name="adj1" fmla="val 11022506"/>
                <a:gd name="adj2" fmla="val 15971156"/>
              </a:avLst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978399" y="3082926"/>
              <a:ext cx="2378078" cy="23780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       </a:t>
              </a:r>
            </a:p>
          </p:txBody>
        </p:sp>
      </p:grpSp>
      <p:grpSp>
        <p:nvGrpSpPr>
          <p:cNvPr id="38924" name="Group 67"/>
          <p:cNvGrpSpPr>
            <a:grpSpLocks/>
          </p:cNvGrpSpPr>
          <p:nvPr/>
        </p:nvGrpSpPr>
        <p:grpSpPr bwMode="auto">
          <a:xfrm>
            <a:off x="2590800" y="1447800"/>
            <a:ext cx="1371600" cy="1371600"/>
            <a:chOff x="1600200" y="2514600"/>
            <a:chExt cx="2286001" cy="2286001"/>
          </a:xfrm>
        </p:grpSpPr>
        <p:sp>
          <p:nvSpPr>
            <p:cNvPr id="15" name="Pie 14"/>
            <p:cNvSpPr/>
            <p:nvPr/>
          </p:nvSpPr>
          <p:spPr bwMode="auto">
            <a:xfrm>
              <a:off x="1600200" y="2514600"/>
              <a:ext cx="2286001" cy="2286001"/>
            </a:xfrm>
            <a:prstGeom prst="pie">
              <a:avLst>
                <a:gd name="adj1" fmla="val 13693141"/>
                <a:gd name="adj2" fmla="val 15971156"/>
              </a:avLst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Pie 15"/>
            <p:cNvSpPr/>
            <p:nvPr/>
          </p:nvSpPr>
          <p:spPr bwMode="auto">
            <a:xfrm rot="5400000">
              <a:off x="1600200" y="2514600"/>
              <a:ext cx="2286001" cy="2286001"/>
            </a:xfrm>
            <a:prstGeom prst="pie">
              <a:avLst>
                <a:gd name="adj1" fmla="val 11022506"/>
                <a:gd name="adj2" fmla="val 13289442"/>
              </a:avLst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Pie 16"/>
            <p:cNvSpPr/>
            <p:nvPr/>
          </p:nvSpPr>
          <p:spPr bwMode="auto">
            <a:xfrm flipV="1">
              <a:off x="1600200" y="2514600"/>
              <a:ext cx="2286001" cy="2286001"/>
            </a:xfrm>
            <a:prstGeom prst="pie">
              <a:avLst>
                <a:gd name="adj1" fmla="val 13782852"/>
                <a:gd name="adj2" fmla="val 15971156"/>
              </a:avLst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Pie 17"/>
            <p:cNvSpPr/>
            <p:nvPr/>
          </p:nvSpPr>
          <p:spPr bwMode="auto">
            <a:xfrm rot="16200000" flipV="1">
              <a:off x="1600200" y="2514600"/>
              <a:ext cx="2286001" cy="2286001"/>
            </a:xfrm>
            <a:prstGeom prst="pie">
              <a:avLst>
                <a:gd name="adj1" fmla="val 11022506"/>
                <a:gd name="adj2" fmla="val 13103747"/>
              </a:avLst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Pie 18"/>
            <p:cNvSpPr/>
            <p:nvPr/>
          </p:nvSpPr>
          <p:spPr bwMode="auto">
            <a:xfrm>
              <a:off x="1600200" y="2514600"/>
              <a:ext cx="2286001" cy="2286001"/>
            </a:xfrm>
            <a:prstGeom prst="pie">
              <a:avLst>
                <a:gd name="adj1" fmla="val 11022506"/>
                <a:gd name="adj2" fmla="val 13302251"/>
              </a:avLst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Pie 19"/>
            <p:cNvSpPr/>
            <p:nvPr/>
          </p:nvSpPr>
          <p:spPr bwMode="auto">
            <a:xfrm rot="5400000">
              <a:off x="1600200" y="2514600"/>
              <a:ext cx="2286001" cy="2286001"/>
            </a:xfrm>
            <a:prstGeom prst="pie">
              <a:avLst>
                <a:gd name="adj1" fmla="val 13769635"/>
                <a:gd name="adj2" fmla="val 15971156"/>
              </a:avLst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Pie 20"/>
            <p:cNvSpPr/>
            <p:nvPr/>
          </p:nvSpPr>
          <p:spPr bwMode="auto">
            <a:xfrm flipV="1">
              <a:off x="1600200" y="2514600"/>
              <a:ext cx="2286001" cy="2286001"/>
            </a:xfrm>
            <a:prstGeom prst="pie">
              <a:avLst>
                <a:gd name="adj1" fmla="val 11022506"/>
                <a:gd name="adj2" fmla="val 13376007"/>
              </a:avLst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Pie 21"/>
            <p:cNvSpPr/>
            <p:nvPr/>
          </p:nvSpPr>
          <p:spPr bwMode="auto">
            <a:xfrm rot="16200000" flipV="1">
              <a:off x="1600200" y="2514600"/>
              <a:ext cx="2286001" cy="2286001"/>
            </a:xfrm>
            <a:prstGeom prst="pie">
              <a:avLst>
                <a:gd name="adj1" fmla="val 13715452"/>
                <a:gd name="adj2" fmla="val 15971156"/>
              </a:avLst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753658" y="2668058"/>
              <a:ext cx="1979084" cy="19790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       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15950" y="990600"/>
            <a:ext cx="1517650" cy="400050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Quadrupolar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67000" y="990600"/>
            <a:ext cx="12239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Octupolar</a:t>
            </a:r>
            <a:r>
              <a:rPr lang="en-US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246188" y="1905000"/>
          <a:ext cx="354012" cy="382588"/>
        </p:xfrm>
        <a:graphic>
          <a:graphicData uri="http://schemas.openxmlformats.org/presentationml/2006/ole">
            <p:oleObj spid="_x0000_s38914" name="Equation" r:id="rId4" imgW="165100" imgH="177800" progId="Equation.3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048000" y="1979613"/>
          <a:ext cx="490538" cy="382587"/>
        </p:xfrm>
        <a:graphic>
          <a:graphicData uri="http://schemas.openxmlformats.org/presentationml/2006/ole">
            <p:oleObj spid="_x0000_s38915" name="Equation" r:id="rId5" imgW="228600" imgH="177800" progId="Equation.3">
              <p:embed/>
            </p:oleObj>
          </a:graphicData>
        </a:graphic>
      </p:graphicFrame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4648200" y="1219200"/>
            <a:ext cx="4173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LEBIT: R. Ringle </a:t>
            </a:r>
            <a:r>
              <a:rPr lang="de-DE" sz="1200" i="1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et al.</a:t>
            </a: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, Int. J. </a:t>
            </a:r>
            <a:r>
              <a:rPr lang="de-DE" sz="12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Mass</a:t>
            </a: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Spectrom</a:t>
            </a: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. 261 (2007) 33.</a:t>
            </a:r>
          </a:p>
          <a:p>
            <a:pPr eaLnBrk="0" hangingPunct="0">
              <a:defRPr/>
            </a:pP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SHIPTRAP: S. </a:t>
            </a:r>
            <a:r>
              <a:rPr lang="de-DE" sz="12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Eliseev</a:t>
            </a: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 </a:t>
            </a:r>
            <a:r>
              <a:rPr lang="de-DE" sz="1200" i="1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et al.</a:t>
            </a: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, Int. J. </a:t>
            </a:r>
            <a:r>
              <a:rPr lang="de-DE" sz="12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Mass</a:t>
            </a: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Spectrom</a:t>
            </a: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. 261 (2007) 45.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24400" y="1752600"/>
            <a:ext cx="3962400" cy="2862263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No theoretical description available</a:t>
            </a:r>
            <a:endParaRPr lang="en-US" sz="200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itchFamily="-1" charset="0"/>
              <a:ea typeface="Calibri" pitchFamily="-1" charset="0"/>
              <a:cs typeface="Calibri" pitchFamily="-1" charset="0"/>
              <a:sym typeface="Wingdings" pitchFamily="-1" charset="2"/>
            </a:endParaRPr>
          </a:p>
          <a:p>
            <a:pPr marL="457200" indent="-457200">
              <a:defRPr/>
            </a:pPr>
            <a:endParaRPr lang="en-US" sz="200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itchFamily="-1" charset="0"/>
              <a:ea typeface="Calibri" pitchFamily="-1" charset="0"/>
              <a:cs typeface="Calibri" pitchFamily="-1" charset="0"/>
              <a:sym typeface="Wingdings" pitchFamily="-1" charset="2"/>
            </a:endParaRPr>
          </a:p>
          <a:p>
            <a:pPr marL="457200" indent="-457200"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Different line shapes compared</a:t>
            </a:r>
          </a:p>
          <a:p>
            <a:pPr marL="457200" indent="-457200"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to quadrupolar excitation</a:t>
            </a:r>
          </a:p>
          <a:p>
            <a:pPr marL="457200" indent="-457200">
              <a:defRPr/>
            </a:pPr>
            <a:endParaRPr lang="en-US" sz="200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itchFamily="-1" charset="0"/>
              <a:ea typeface="Calibri" pitchFamily="-1" charset="0"/>
              <a:cs typeface="Calibri" pitchFamily="-1" charset="0"/>
              <a:sym typeface="Wingdings" pitchFamily="-1" charset="2"/>
            </a:endParaRPr>
          </a:p>
          <a:p>
            <a:pPr marL="457200" indent="-457200"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  <a:sym typeface="Wingdings" pitchFamily="-1" charset="2"/>
              </a:rPr>
              <a:t>Very sensitive to initial conditions:</a:t>
            </a:r>
          </a:p>
          <a:p>
            <a:pPr marL="914400" lvl="1" indent="-457200">
              <a:defRPr/>
            </a:pPr>
            <a:r>
              <a:rPr lang="en-US" sz="200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  <a:sym typeface="Wingdings" pitchFamily="-1" charset="2"/>
              </a:rPr>
              <a:t>Radii</a:t>
            </a:r>
          </a:p>
          <a:p>
            <a:pPr marL="914400" lvl="1" indent="-457200">
              <a:defRPr/>
            </a:pPr>
            <a:r>
              <a:rPr lang="en-US" sz="200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  <a:sym typeface="Wingdings" pitchFamily="-1" charset="2"/>
              </a:rPr>
              <a:t>Phases</a:t>
            </a:r>
          </a:p>
          <a:p>
            <a:pPr marL="914400" lvl="1" indent="-457200">
              <a:defRPr/>
            </a:pPr>
            <a:r>
              <a:rPr lang="en-US" sz="200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  <a:sym typeface="Wingdings" pitchFamily="-1" charset="2"/>
              </a:rPr>
              <a:t>Excitation amplitudes</a:t>
            </a:r>
          </a:p>
        </p:txBody>
      </p:sp>
      <p:sp>
        <p:nvSpPr>
          <p:cNvPr id="29" name="Oval 28"/>
          <p:cNvSpPr/>
          <p:nvPr/>
        </p:nvSpPr>
        <p:spPr>
          <a:xfrm>
            <a:off x="4495800" y="24765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/>
          </a:p>
          <a:p>
            <a:pPr algn="ctr">
              <a:defRPr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495800" y="18669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4495800" y="33909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/>
          </a:p>
          <a:p>
            <a:pPr algn="ctr">
              <a:defRPr/>
            </a:pP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572000" y="5181600"/>
            <a:ext cx="3962400" cy="70802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At least 20 folds improvement in</a:t>
            </a:r>
          </a:p>
          <a:p>
            <a:pPr marL="457200" indent="-457200" algn="ctr"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resolving power!</a:t>
            </a:r>
            <a:endParaRPr lang="en-US" sz="2000" dirty="0">
              <a:solidFill>
                <a:srgbClr val="FF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 pitchFamily="-1" charset="0"/>
              <a:ea typeface="Calibri" pitchFamily="-1" charset="0"/>
              <a:cs typeface="Calibri" pitchFamily="-1" charset="0"/>
              <a:sym typeface="Wingdings" pitchFamily="-1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18F1B-A6E7-1145-8F30-B62EFC8D8D07}" type="datetime1">
              <a:rPr lang="de-DE" smtClean="0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6A8DD-C590-154C-921A-839468D2956D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66800" y="299296"/>
            <a:ext cx="7772400" cy="6913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3200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164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Er and </a:t>
            </a:r>
            <a:r>
              <a:rPr lang="en-US" sz="3200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164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Dy</a:t>
            </a:r>
          </a:p>
        </p:txBody>
      </p:sp>
      <p:pic>
        <p:nvPicPr>
          <p:cNvPr id="39946" name="Picture 2" descr="Quadrupole Resonance"/>
          <p:cNvPicPr>
            <a:picLocks noChangeAspect="1" noChangeArrowheads="1"/>
          </p:cNvPicPr>
          <p:nvPr/>
        </p:nvPicPr>
        <p:blipFill>
          <a:blip r:embed="rId3"/>
          <a:srcRect l="7584" r="9755"/>
          <a:stretch>
            <a:fillRect/>
          </a:stretch>
        </p:blipFill>
        <p:spPr bwMode="auto">
          <a:xfrm>
            <a:off x="804863" y="2590800"/>
            <a:ext cx="3806825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7" name="Text Box 3"/>
          <p:cNvSpPr txBox="1">
            <a:spLocks noChangeArrowheads="1"/>
          </p:cNvSpPr>
          <p:nvPr/>
        </p:nvSpPr>
        <p:spPr bwMode="auto">
          <a:xfrm rot="-5400000">
            <a:off x="282575" y="3978276"/>
            <a:ext cx="981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600"/>
              <a:t>TOF / </a:t>
            </a:r>
            <a:r>
              <a:rPr lang="de-DE" sz="1600">
                <a:latin typeface="Symbol" pitchFamily="-1" charset="2"/>
              </a:rPr>
              <a:t>m</a:t>
            </a:r>
            <a:r>
              <a:rPr lang="de-DE" sz="1600"/>
              <a:t>s</a:t>
            </a:r>
          </a:p>
        </p:txBody>
      </p:sp>
      <p:sp>
        <p:nvSpPr>
          <p:cNvPr id="39948" name="Text Box 4"/>
          <p:cNvSpPr txBox="1">
            <a:spLocks noChangeArrowheads="1"/>
          </p:cNvSpPr>
          <p:nvPr/>
        </p:nvSpPr>
        <p:spPr bwMode="auto">
          <a:xfrm>
            <a:off x="1484313" y="2689225"/>
            <a:ext cx="2673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400" baseline="30000"/>
              <a:t>164</a:t>
            </a:r>
            <a:r>
              <a:rPr lang="de-DE" sz="1400"/>
              <a:t>Er and </a:t>
            </a:r>
            <a:r>
              <a:rPr lang="de-DE" sz="1400" baseline="30000"/>
              <a:t>164</a:t>
            </a:r>
            <a:r>
              <a:rPr lang="de-DE" sz="1400"/>
              <a:t>Dy are </a:t>
            </a:r>
            <a:r>
              <a:rPr lang="de-DE" sz="1400" i="1"/>
              <a:t>not</a:t>
            </a:r>
            <a:r>
              <a:rPr lang="de-DE" sz="1400"/>
              <a:t> resolved</a:t>
            </a:r>
          </a:p>
        </p:txBody>
      </p:sp>
      <p:sp>
        <p:nvSpPr>
          <p:cNvPr id="39949" name="Line 5"/>
          <p:cNvSpPr>
            <a:spLocks noChangeShapeType="1"/>
          </p:cNvSpPr>
          <p:nvPr/>
        </p:nvSpPr>
        <p:spPr bwMode="auto">
          <a:xfrm>
            <a:off x="2698750" y="41687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0" name="Text Box 6"/>
          <p:cNvSpPr txBox="1">
            <a:spLocks noChangeArrowheads="1"/>
          </p:cNvSpPr>
          <p:nvPr/>
        </p:nvSpPr>
        <p:spPr bwMode="auto">
          <a:xfrm>
            <a:off x="2538413" y="3800475"/>
            <a:ext cx="657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/>
              <a:t>70 keV</a:t>
            </a:r>
          </a:p>
        </p:txBody>
      </p:sp>
      <p:sp>
        <p:nvSpPr>
          <p:cNvPr id="39951" name="Text Box 9"/>
          <p:cNvSpPr txBox="1">
            <a:spLocks noChangeArrowheads="1"/>
          </p:cNvSpPr>
          <p:nvPr/>
        </p:nvSpPr>
        <p:spPr bwMode="auto">
          <a:xfrm>
            <a:off x="2478088" y="5524500"/>
            <a:ext cx="784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Symbol" pitchFamily="-1" charset="2"/>
              </a:rPr>
              <a:t>D</a:t>
            </a:r>
            <a:r>
              <a:rPr lang="de-DE" sz="1600"/>
              <a:t>f / Hz</a:t>
            </a:r>
          </a:p>
        </p:txBody>
      </p:sp>
      <p:grpSp>
        <p:nvGrpSpPr>
          <p:cNvPr id="39952" name="Group 14"/>
          <p:cNvGrpSpPr>
            <a:grpSpLocks/>
          </p:cNvGrpSpPr>
          <p:nvPr/>
        </p:nvGrpSpPr>
        <p:grpSpPr bwMode="auto">
          <a:xfrm>
            <a:off x="457200" y="2633663"/>
            <a:ext cx="8212138" cy="3813175"/>
            <a:chOff x="428" y="1745"/>
            <a:chExt cx="5173" cy="2402"/>
          </a:xfrm>
        </p:grpSpPr>
        <p:grpSp>
          <p:nvGrpSpPr>
            <p:cNvPr id="39972" name="Group 15"/>
            <p:cNvGrpSpPr>
              <a:grpSpLocks/>
            </p:cNvGrpSpPr>
            <p:nvPr/>
          </p:nvGrpSpPr>
          <p:grpSpPr bwMode="auto">
            <a:xfrm>
              <a:off x="1795" y="1745"/>
              <a:ext cx="3806" cy="2035"/>
              <a:chOff x="1795" y="1750"/>
              <a:chExt cx="3806" cy="2035"/>
            </a:xfrm>
          </p:grpSpPr>
          <p:sp>
            <p:nvSpPr>
              <p:cNvPr id="39974" name="Rectangle 16"/>
              <p:cNvSpPr>
                <a:spLocks noChangeArrowheads="1"/>
              </p:cNvSpPr>
              <p:nvPr/>
            </p:nvSpPr>
            <p:spPr bwMode="auto">
              <a:xfrm>
                <a:off x="1795" y="1992"/>
                <a:ext cx="288" cy="1440"/>
              </a:xfrm>
              <a:prstGeom prst="rect">
                <a:avLst/>
              </a:prstGeom>
              <a:solidFill>
                <a:srgbClr val="FFFF99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9975" name="Group 17"/>
              <p:cNvGrpSpPr>
                <a:grpSpLocks/>
              </p:cNvGrpSpPr>
              <p:nvPr/>
            </p:nvGrpSpPr>
            <p:grpSpPr bwMode="auto">
              <a:xfrm>
                <a:off x="3288" y="1750"/>
                <a:ext cx="2313" cy="2035"/>
                <a:chOff x="3334" y="1123"/>
                <a:chExt cx="2313" cy="2035"/>
              </a:xfrm>
            </p:grpSpPr>
            <p:pic>
              <p:nvPicPr>
                <p:cNvPr id="39978" name="Picture 18" descr="Octupole Resonances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l="9563" r="11441"/>
                <a:stretch>
                  <a:fillRect/>
                </a:stretch>
              </p:blipFill>
              <p:spPr bwMode="auto">
                <a:xfrm>
                  <a:off x="3334" y="1123"/>
                  <a:ext cx="2313" cy="2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9979" name="Rectangle 19"/>
                <p:cNvSpPr>
                  <a:spLocks noChangeArrowheads="1"/>
                </p:cNvSpPr>
                <p:nvPr/>
              </p:nvSpPr>
              <p:spPr bwMode="auto">
                <a:xfrm>
                  <a:off x="3774" y="1363"/>
                  <a:ext cx="1584" cy="1440"/>
                </a:xfrm>
                <a:prstGeom prst="rect">
                  <a:avLst/>
                </a:prstGeom>
                <a:solidFill>
                  <a:srgbClr val="FFFF99">
                    <a:alpha val="50195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980" name="Line 20"/>
                <p:cNvSpPr>
                  <a:spLocks noChangeShapeType="1"/>
                </p:cNvSpPr>
                <p:nvPr/>
              </p:nvSpPr>
              <p:spPr bwMode="auto">
                <a:xfrm>
                  <a:off x="4206" y="2611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98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380" y="2424"/>
                  <a:ext cx="41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sz="1200"/>
                    <a:t>23 keV</a:t>
                  </a:r>
                </a:p>
              </p:txBody>
            </p:sp>
            <p:sp>
              <p:nvSpPr>
                <p:cNvPr id="39982" name="Line 22"/>
                <p:cNvSpPr>
                  <a:spLocks noChangeShapeType="1"/>
                </p:cNvSpPr>
                <p:nvPr/>
              </p:nvSpPr>
              <p:spPr bwMode="auto">
                <a:xfrm>
                  <a:off x="3966" y="2227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983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4254" y="2227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98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718" y="2050"/>
                  <a:ext cx="44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sz="1200"/>
                    <a:t>2.5 keV</a:t>
                  </a:r>
                </a:p>
              </p:txBody>
            </p:sp>
            <p:sp>
              <p:nvSpPr>
                <p:cNvPr id="3998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860" y="1151"/>
                  <a:ext cx="149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sz="1400" baseline="30000"/>
                    <a:t>164</a:t>
                  </a:r>
                  <a:r>
                    <a:rPr lang="de-DE" sz="1400"/>
                    <a:t>Er and </a:t>
                  </a:r>
                  <a:r>
                    <a:rPr lang="de-DE" sz="1400" baseline="30000"/>
                    <a:t>164</a:t>
                  </a:r>
                  <a:r>
                    <a:rPr lang="de-DE" sz="1400"/>
                    <a:t>Dy are resolved</a:t>
                  </a:r>
                </a:p>
              </p:txBody>
            </p:sp>
          </p:grpSp>
          <p:sp>
            <p:nvSpPr>
              <p:cNvPr id="39976" name="Line 26"/>
              <p:cNvSpPr>
                <a:spLocks noChangeShapeType="1"/>
              </p:cNvSpPr>
              <p:nvPr/>
            </p:nvSpPr>
            <p:spPr bwMode="auto">
              <a:xfrm>
                <a:off x="2710" y="2737"/>
                <a:ext cx="624" cy="0"/>
              </a:xfrm>
              <a:prstGeom prst="line">
                <a:avLst/>
              </a:prstGeom>
              <a:noFill/>
              <a:ln w="127000">
                <a:solidFill>
                  <a:srgbClr val="FFFF99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77" name="Text Box 27"/>
              <p:cNvSpPr txBox="1">
                <a:spLocks noChangeArrowheads="1"/>
              </p:cNvSpPr>
              <p:nvPr/>
            </p:nvSpPr>
            <p:spPr bwMode="auto">
              <a:xfrm>
                <a:off x="4291" y="3566"/>
                <a:ext cx="49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600">
                    <a:latin typeface="Symbol" pitchFamily="-1" charset="2"/>
                  </a:rPr>
                  <a:t>D</a:t>
                </a:r>
                <a:r>
                  <a:rPr lang="de-DE" sz="1600"/>
                  <a:t>f / Hz</a:t>
                </a:r>
              </a:p>
            </p:txBody>
          </p:sp>
        </p:grpSp>
        <p:sp>
          <p:nvSpPr>
            <p:cNvPr id="50" name="Rectangle 20"/>
            <p:cNvSpPr>
              <a:spLocks noChangeArrowheads="1"/>
            </p:cNvSpPr>
            <p:nvPr/>
          </p:nvSpPr>
          <p:spPr bwMode="auto">
            <a:xfrm>
              <a:off x="428" y="3974"/>
              <a:ext cx="51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de-DE" sz="1200" dirty="0"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alibri"/>
                  <a:ea typeface="Arial" pitchFamily="-1" charset="0"/>
                  <a:cs typeface="Calibri"/>
                </a:rPr>
                <a:t>S. </a:t>
              </a:r>
              <a:r>
                <a:rPr lang="de-DE" sz="1200" dirty="0" err="1"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alibri"/>
                  <a:ea typeface="Arial" pitchFamily="-1" charset="0"/>
                  <a:cs typeface="Calibri"/>
                </a:rPr>
                <a:t>Eliseev</a:t>
              </a:r>
              <a:r>
                <a:rPr lang="de-DE" sz="1200" dirty="0"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alibri"/>
                  <a:ea typeface="Arial" pitchFamily="-1" charset="0"/>
                  <a:cs typeface="Calibri"/>
                </a:rPr>
                <a:t> </a:t>
              </a:r>
              <a:r>
                <a:rPr lang="de-DE" sz="1200" i="1" dirty="0"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alibri"/>
                  <a:ea typeface="Arial" pitchFamily="-1" charset="0"/>
                  <a:cs typeface="Calibri"/>
                </a:rPr>
                <a:t>et al.</a:t>
              </a:r>
              <a:r>
                <a:rPr lang="de-DE" sz="1200" dirty="0"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alibri"/>
                  <a:ea typeface="Arial" pitchFamily="-1" charset="0"/>
                  <a:cs typeface="Calibri"/>
                </a:rPr>
                <a:t>, Phys. Rev. </a:t>
              </a:r>
              <a:r>
                <a:rPr lang="de-DE" sz="1200" dirty="0" err="1"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alibri"/>
                  <a:ea typeface="Arial" pitchFamily="-1" charset="0"/>
                  <a:cs typeface="Calibri"/>
                </a:rPr>
                <a:t>Lett</a:t>
              </a:r>
              <a:r>
                <a:rPr lang="de-DE" sz="1200" dirty="0"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alibri"/>
                  <a:ea typeface="Arial" pitchFamily="-1" charset="0"/>
                  <a:cs typeface="Calibri"/>
                </a:rPr>
                <a:t>. 107, 152501 (2011).</a:t>
              </a:r>
              <a:endParaRPr lang="de-DE" sz="1200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ea typeface="Arial" pitchFamily="-1" charset="0"/>
                <a:cs typeface="Calibri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990600" y="5791200"/>
            <a:ext cx="7162800" cy="40005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A resolving power of 10</a:t>
            </a:r>
            <a:r>
              <a:rPr lang="en-US" sz="2000" baseline="30000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8</a:t>
            </a:r>
            <a:r>
              <a:rPr lang="en-US" sz="2000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 has been demonstrated in a Penning trap.</a:t>
            </a:r>
            <a:endParaRPr lang="en-US" sz="2000" dirty="0">
              <a:solidFill>
                <a:srgbClr val="FF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 pitchFamily="-1" charset="0"/>
              <a:ea typeface="Calibri" pitchFamily="-1" charset="0"/>
              <a:cs typeface="Calibri" pitchFamily="-1" charset="0"/>
              <a:sym typeface="Wingdings" pitchFamily="-1" charset="2"/>
            </a:endParaRPr>
          </a:p>
        </p:txBody>
      </p:sp>
      <p:grpSp>
        <p:nvGrpSpPr>
          <p:cNvPr id="39954" name="Group 236"/>
          <p:cNvGrpSpPr>
            <a:grpSpLocks/>
          </p:cNvGrpSpPr>
          <p:nvPr/>
        </p:nvGrpSpPr>
        <p:grpSpPr bwMode="auto">
          <a:xfrm>
            <a:off x="2127250" y="1219200"/>
            <a:ext cx="1371600" cy="1371600"/>
            <a:chOff x="4800599" y="2895600"/>
            <a:chExt cx="2743202" cy="2743200"/>
          </a:xfrm>
        </p:grpSpPr>
        <p:sp>
          <p:nvSpPr>
            <p:cNvPr id="67" name="Pie 66"/>
            <p:cNvSpPr/>
            <p:nvPr/>
          </p:nvSpPr>
          <p:spPr>
            <a:xfrm>
              <a:off x="4800599" y="2895600"/>
              <a:ext cx="2743202" cy="2743200"/>
            </a:xfrm>
            <a:prstGeom prst="pie">
              <a:avLst>
                <a:gd name="adj1" fmla="val 11022506"/>
                <a:gd name="adj2" fmla="val 15971156"/>
              </a:avLst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Pie 67"/>
            <p:cNvSpPr/>
            <p:nvPr/>
          </p:nvSpPr>
          <p:spPr>
            <a:xfrm rot="5400000">
              <a:off x="4800600" y="2895599"/>
              <a:ext cx="2743200" cy="2743202"/>
            </a:xfrm>
            <a:prstGeom prst="pie">
              <a:avLst>
                <a:gd name="adj1" fmla="val 11022506"/>
                <a:gd name="adj2" fmla="val 15971156"/>
              </a:avLst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Pie 68"/>
            <p:cNvSpPr/>
            <p:nvPr/>
          </p:nvSpPr>
          <p:spPr>
            <a:xfrm flipV="1">
              <a:off x="4800599" y="2895600"/>
              <a:ext cx="2743202" cy="2743200"/>
            </a:xfrm>
            <a:prstGeom prst="pie">
              <a:avLst>
                <a:gd name="adj1" fmla="val 11022506"/>
                <a:gd name="adj2" fmla="val 15971156"/>
              </a:avLst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Pie 69"/>
            <p:cNvSpPr/>
            <p:nvPr/>
          </p:nvSpPr>
          <p:spPr>
            <a:xfrm rot="16200000" flipV="1">
              <a:off x="4800600" y="2895599"/>
              <a:ext cx="2743200" cy="2743202"/>
            </a:xfrm>
            <a:prstGeom prst="pie">
              <a:avLst>
                <a:gd name="adj1" fmla="val 11022506"/>
                <a:gd name="adj2" fmla="val 15971156"/>
              </a:avLst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4978399" y="3082926"/>
              <a:ext cx="2378078" cy="23780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       </a:t>
              </a:r>
            </a:p>
          </p:txBody>
        </p:sp>
      </p:grpSp>
      <p:grpSp>
        <p:nvGrpSpPr>
          <p:cNvPr id="39955" name="Group 67"/>
          <p:cNvGrpSpPr>
            <a:grpSpLocks/>
          </p:cNvGrpSpPr>
          <p:nvPr/>
        </p:nvGrpSpPr>
        <p:grpSpPr bwMode="auto">
          <a:xfrm>
            <a:off x="6172200" y="1219200"/>
            <a:ext cx="1371600" cy="1371600"/>
            <a:chOff x="1600200" y="2514600"/>
            <a:chExt cx="2286001" cy="2286001"/>
          </a:xfrm>
        </p:grpSpPr>
        <p:sp>
          <p:nvSpPr>
            <p:cNvPr id="73" name="Pie 72"/>
            <p:cNvSpPr/>
            <p:nvPr/>
          </p:nvSpPr>
          <p:spPr bwMode="auto">
            <a:xfrm>
              <a:off x="1600200" y="2514600"/>
              <a:ext cx="2286001" cy="2286001"/>
            </a:xfrm>
            <a:prstGeom prst="pie">
              <a:avLst>
                <a:gd name="adj1" fmla="val 13693141"/>
                <a:gd name="adj2" fmla="val 15971156"/>
              </a:avLst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Pie 73"/>
            <p:cNvSpPr/>
            <p:nvPr/>
          </p:nvSpPr>
          <p:spPr bwMode="auto">
            <a:xfrm rot="5400000">
              <a:off x="1600200" y="2514600"/>
              <a:ext cx="2286001" cy="2286001"/>
            </a:xfrm>
            <a:prstGeom prst="pie">
              <a:avLst>
                <a:gd name="adj1" fmla="val 11022506"/>
                <a:gd name="adj2" fmla="val 13289442"/>
              </a:avLst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Pie 74"/>
            <p:cNvSpPr/>
            <p:nvPr/>
          </p:nvSpPr>
          <p:spPr bwMode="auto">
            <a:xfrm flipV="1">
              <a:off x="1600200" y="2514600"/>
              <a:ext cx="2286001" cy="2286001"/>
            </a:xfrm>
            <a:prstGeom prst="pie">
              <a:avLst>
                <a:gd name="adj1" fmla="val 13782852"/>
                <a:gd name="adj2" fmla="val 15971156"/>
              </a:avLst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Pie 75"/>
            <p:cNvSpPr/>
            <p:nvPr/>
          </p:nvSpPr>
          <p:spPr bwMode="auto">
            <a:xfrm rot="16200000" flipV="1">
              <a:off x="1600200" y="2514600"/>
              <a:ext cx="2286001" cy="2286001"/>
            </a:xfrm>
            <a:prstGeom prst="pie">
              <a:avLst>
                <a:gd name="adj1" fmla="val 11022506"/>
                <a:gd name="adj2" fmla="val 13103747"/>
              </a:avLst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Pie 76"/>
            <p:cNvSpPr/>
            <p:nvPr/>
          </p:nvSpPr>
          <p:spPr bwMode="auto">
            <a:xfrm>
              <a:off x="1600200" y="2514600"/>
              <a:ext cx="2286001" cy="2286001"/>
            </a:xfrm>
            <a:prstGeom prst="pie">
              <a:avLst>
                <a:gd name="adj1" fmla="val 11022506"/>
                <a:gd name="adj2" fmla="val 13302251"/>
              </a:avLst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Pie 77"/>
            <p:cNvSpPr/>
            <p:nvPr/>
          </p:nvSpPr>
          <p:spPr bwMode="auto">
            <a:xfrm rot="5400000">
              <a:off x="1600200" y="2514600"/>
              <a:ext cx="2286001" cy="2286001"/>
            </a:xfrm>
            <a:prstGeom prst="pie">
              <a:avLst>
                <a:gd name="adj1" fmla="val 13769635"/>
                <a:gd name="adj2" fmla="val 15971156"/>
              </a:avLst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Pie 78"/>
            <p:cNvSpPr/>
            <p:nvPr/>
          </p:nvSpPr>
          <p:spPr bwMode="auto">
            <a:xfrm flipV="1">
              <a:off x="1600200" y="2514600"/>
              <a:ext cx="2286001" cy="2286001"/>
            </a:xfrm>
            <a:prstGeom prst="pie">
              <a:avLst>
                <a:gd name="adj1" fmla="val 11022506"/>
                <a:gd name="adj2" fmla="val 13376007"/>
              </a:avLst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Pie 79"/>
            <p:cNvSpPr/>
            <p:nvPr/>
          </p:nvSpPr>
          <p:spPr bwMode="auto">
            <a:xfrm rot="16200000" flipV="1">
              <a:off x="1600200" y="2514600"/>
              <a:ext cx="2286001" cy="2286001"/>
            </a:xfrm>
            <a:prstGeom prst="pie">
              <a:avLst>
                <a:gd name="adj1" fmla="val 13715452"/>
                <a:gd name="adj2" fmla="val 15971156"/>
              </a:avLst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1753658" y="2668058"/>
              <a:ext cx="1979084" cy="19790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       </a:t>
              </a: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2057400" y="762000"/>
            <a:ext cx="1517650" cy="400050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Quadrupolar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48400" y="762000"/>
            <a:ext cx="12239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Octupolar</a:t>
            </a:r>
            <a:r>
              <a:rPr lang="en-US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687638" y="1676400"/>
          <a:ext cx="354012" cy="382588"/>
        </p:xfrm>
        <a:graphic>
          <a:graphicData uri="http://schemas.openxmlformats.org/presentationml/2006/ole">
            <p:oleObj spid="_x0000_s39938" name="Equation" r:id="rId5" imgW="165100" imgH="177800" progId="Equation.3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6629400" y="1751013"/>
          <a:ext cx="490538" cy="382587"/>
        </p:xfrm>
        <a:graphic>
          <a:graphicData uri="http://schemas.openxmlformats.org/presentationml/2006/ole">
            <p:oleObj spid="_x0000_s39939" name="Equation" r:id="rId6" imgW="2286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18F1B-A6E7-1145-8F30-B62EFC8D8D07}" type="datetime1">
              <a:rPr lang="de-DE" smtClean="0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A0228-1382-2245-9FE3-C364B8E065ED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66800" y="299296"/>
            <a:ext cx="7772400" cy="6913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From Counting to Position Sensitivity</a:t>
            </a:r>
          </a:p>
        </p:txBody>
      </p:sp>
      <p:pic>
        <p:nvPicPr>
          <p:cNvPr id="40968" name="Picture 7" descr="channelplates_und_we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990600"/>
            <a:ext cx="63246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533400" y="1219200"/>
            <a:ext cx="1676400" cy="1143000"/>
          </a:xfrm>
          <a:prstGeom prst="roundRect">
            <a:avLst/>
          </a:prstGeom>
          <a:solidFill>
            <a:srgbClr val="008000">
              <a:alpha val="2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65150" y="1301750"/>
            <a:ext cx="1555750" cy="1016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de-DE" sz="20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Destructive</a:t>
            </a:r>
            <a:endParaRPr lang="de-DE" sz="20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  <a:p>
            <a:pPr algn="ctr">
              <a:defRPr/>
            </a:pPr>
            <a:r>
              <a:rPr lang="de-DE" sz="20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time-of-flight</a:t>
            </a:r>
            <a:endParaRPr lang="de-DE" sz="20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  <a:p>
            <a:pPr algn="ctr">
              <a:defRPr/>
            </a:pPr>
            <a:r>
              <a:rPr lang="de-DE" sz="20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detection</a:t>
            </a:r>
            <a:endParaRPr lang="de-DE" sz="20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533400" y="3124200"/>
            <a:ext cx="1295400" cy="1143000"/>
          </a:xfrm>
          <a:prstGeom prst="roundRect">
            <a:avLst/>
          </a:prstGeom>
          <a:solidFill>
            <a:srgbClr val="008000">
              <a:alpha val="2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33400" y="1219200"/>
            <a:ext cx="1676400" cy="1143000"/>
          </a:xfrm>
          <a:prstGeom prst="roundRect">
            <a:avLst/>
          </a:prstGeom>
          <a:solidFill>
            <a:srgbClr val="008000">
              <a:alpha val="2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18F1B-A6E7-1145-8F30-B62EFC8D8D07}" type="datetime1">
              <a:rPr lang="de-DE" smtClean="0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33215-93B8-2C47-A093-200E189E42D5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66800" y="299296"/>
            <a:ext cx="7772400" cy="6913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From Counting to Position Sensitivity</a:t>
            </a: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565150" y="1301750"/>
            <a:ext cx="1555750" cy="1016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de-DE" sz="20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Destructive</a:t>
            </a:r>
            <a:endParaRPr lang="de-DE" sz="20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  <a:p>
            <a:pPr algn="ctr">
              <a:defRPr/>
            </a:pPr>
            <a:r>
              <a:rPr lang="de-DE" sz="20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time-of-flight</a:t>
            </a:r>
            <a:endParaRPr lang="de-DE" sz="20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  <a:p>
            <a:pPr algn="ctr">
              <a:defRPr/>
            </a:pPr>
            <a:r>
              <a:rPr lang="de-DE" sz="20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detection</a:t>
            </a:r>
            <a:endParaRPr lang="de-DE" sz="20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41999" name="Picture 7" descr="channelplates_und_we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990600"/>
            <a:ext cx="63246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0" name="Picture 4"/>
          <p:cNvPicPr>
            <a:picLocks noChangeAspect="1" noChangeArrowheads="1"/>
          </p:cNvPicPr>
          <p:nvPr/>
        </p:nvPicPr>
        <p:blipFill>
          <a:blip r:embed="rId3"/>
          <a:srcRect t="12396"/>
          <a:stretch>
            <a:fillRect/>
          </a:stretch>
        </p:blipFill>
        <p:spPr bwMode="auto">
          <a:xfrm rot="10800000">
            <a:off x="2747963" y="2790825"/>
            <a:ext cx="4359275" cy="175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592138" y="3143250"/>
            <a:ext cx="1177925" cy="1016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de-DE" sz="20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Space</a:t>
            </a:r>
            <a:r>
              <a:rPr lang="de-DE" sz="20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</a:t>
            </a:r>
          </a:p>
          <a:p>
            <a:pPr algn="ctr">
              <a:defRPr/>
            </a:pPr>
            <a:r>
              <a:rPr lang="de-DE" sz="20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resolving</a:t>
            </a:r>
            <a:endParaRPr lang="de-DE" sz="20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  <a:p>
            <a:pPr algn="ctr">
              <a:defRPr/>
            </a:pPr>
            <a:r>
              <a:rPr lang="de-DE" sz="20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detection</a:t>
            </a:r>
            <a:endParaRPr lang="de-DE" sz="20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533400" y="3124200"/>
            <a:ext cx="1295400" cy="1143000"/>
          </a:xfrm>
          <a:prstGeom prst="roundRect">
            <a:avLst/>
          </a:prstGeom>
          <a:solidFill>
            <a:srgbClr val="008000">
              <a:alpha val="2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33400" y="5105400"/>
            <a:ext cx="1295400" cy="914400"/>
          </a:xfrm>
          <a:prstGeom prst="roundRect">
            <a:avLst/>
          </a:prstGeom>
          <a:solidFill>
            <a:srgbClr val="008000">
              <a:alpha val="2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33400" y="1219200"/>
            <a:ext cx="1676400" cy="1143000"/>
          </a:xfrm>
          <a:prstGeom prst="roundRect">
            <a:avLst/>
          </a:prstGeom>
          <a:solidFill>
            <a:srgbClr val="008000">
              <a:alpha val="2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18F1B-A6E7-1145-8F30-B62EFC8D8D07}" type="datetime1">
              <a:rPr lang="de-DE" smtClean="0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3BEAB-E047-B846-AE4A-7BFE3F94232A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66800" y="299296"/>
            <a:ext cx="7772400" cy="6913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From Counting to Position Sensitivity</a:t>
            </a: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565150" y="1301750"/>
            <a:ext cx="1555750" cy="1016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de-DE" sz="20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Destructive</a:t>
            </a:r>
            <a:endParaRPr lang="de-DE" sz="20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  <a:p>
            <a:pPr algn="ctr">
              <a:defRPr/>
            </a:pPr>
            <a:r>
              <a:rPr lang="de-DE" sz="20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time-of-flight</a:t>
            </a:r>
            <a:endParaRPr lang="de-DE" sz="20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  <a:p>
            <a:pPr algn="ctr">
              <a:defRPr/>
            </a:pPr>
            <a:r>
              <a:rPr lang="de-DE" sz="20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detection</a:t>
            </a:r>
            <a:endParaRPr lang="de-DE" sz="20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43026" name="Picture 7" descr="channelplates_und_we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990600"/>
            <a:ext cx="63246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7" name="Picture 4"/>
          <p:cNvPicPr>
            <a:picLocks noChangeAspect="1" noChangeArrowheads="1"/>
          </p:cNvPicPr>
          <p:nvPr/>
        </p:nvPicPr>
        <p:blipFill>
          <a:blip r:embed="rId3"/>
          <a:srcRect t="12396"/>
          <a:stretch>
            <a:fillRect/>
          </a:stretch>
        </p:blipFill>
        <p:spPr bwMode="auto">
          <a:xfrm rot="10800000">
            <a:off x="2747963" y="2790825"/>
            <a:ext cx="4359275" cy="175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592138" y="3143250"/>
            <a:ext cx="1177925" cy="1016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de-DE" sz="20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Space</a:t>
            </a:r>
            <a:r>
              <a:rPr lang="de-DE" sz="20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</a:t>
            </a:r>
          </a:p>
          <a:p>
            <a:pPr algn="ctr">
              <a:defRPr/>
            </a:pPr>
            <a:r>
              <a:rPr lang="de-DE" sz="20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resolving</a:t>
            </a:r>
            <a:endParaRPr lang="de-DE" sz="20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  <a:p>
            <a:pPr algn="ctr">
              <a:defRPr/>
            </a:pPr>
            <a:r>
              <a:rPr lang="de-DE" sz="20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detection</a:t>
            </a:r>
            <a:endParaRPr lang="de-DE" sz="20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43029" name="Picture 2"/>
          <p:cNvPicPr>
            <a:picLocks noChangeAspect="1" noChangeArrowheads="1"/>
          </p:cNvPicPr>
          <p:nvPr/>
        </p:nvPicPr>
        <p:blipFill>
          <a:blip r:embed="rId4"/>
          <a:srcRect t="3706" r="9634"/>
          <a:stretch>
            <a:fillRect/>
          </a:stretch>
        </p:blipFill>
        <p:spPr bwMode="auto">
          <a:xfrm>
            <a:off x="5389563" y="2819400"/>
            <a:ext cx="299243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0" name="Picture 4" descr="mc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4713288"/>
            <a:ext cx="2181225" cy="1839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33400" y="5181600"/>
            <a:ext cx="1247775" cy="708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de-DE" sz="20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Delay-line</a:t>
            </a:r>
            <a:r>
              <a:rPr lang="de-DE" sz="20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</a:t>
            </a:r>
          </a:p>
          <a:p>
            <a:pPr>
              <a:defRPr/>
            </a:pPr>
            <a:r>
              <a:rPr lang="de-DE" sz="20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detector</a:t>
            </a:r>
            <a:endParaRPr lang="de-DE" sz="20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4724400"/>
            <a:ext cx="1219200" cy="381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20000" y="2679700"/>
            <a:ext cx="990600" cy="228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7400" y="2743200"/>
            <a:ext cx="1524000" cy="152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481638" y="4660900"/>
            <a:ext cx="1262062" cy="276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Serpentine </a:t>
            </a:r>
            <a:r>
              <a:rPr lang="de-DE" sz="12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Delay</a:t>
            </a:r>
            <a:endParaRPr lang="de-DE" sz="12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7519988" y="2684463"/>
            <a:ext cx="1222375" cy="2778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MCP </a:t>
            </a:r>
            <a:r>
              <a:rPr lang="de-DE" sz="12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Active</a:t>
            </a: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de-DE" sz="12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Area</a:t>
            </a:r>
            <a:endParaRPr lang="de-DE" sz="12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72300" y="2857500"/>
            <a:ext cx="228600" cy="381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990600" y="4114800"/>
            <a:ext cx="2895600" cy="2438400"/>
          </a:xfrm>
          <a:prstGeom prst="roundRect">
            <a:avLst/>
          </a:prstGeom>
          <a:solidFill>
            <a:srgbClr val="008000">
              <a:alpha val="2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18F1B-A6E7-1145-8F30-B62EFC8D8D07}" type="datetime1">
              <a:rPr lang="de-DE" smtClean="0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0735E-2FF5-7549-9881-E1D94D5D84C9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66800" y="299296"/>
            <a:ext cx="7772400" cy="6913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Visualizing the Ion Motion </a:t>
            </a:r>
          </a:p>
        </p:txBody>
      </p:sp>
      <p:pic>
        <p:nvPicPr>
          <p:cNvPr id="44043" name="Picture 6" descr="ThreeMo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31400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1138238" y="4241800"/>
            <a:ext cx="2671762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Typical frequencies:</a:t>
            </a:r>
          </a:p>
          <a:p>
            <a:pPr>
              <a:defRPr/>
            </a:pPr>
            <a:r>
              <a:rPr lang="en-US" sz="2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q</a:t>
            </a:r>
            <a:r>
              <a:rPr lang="en-US" sz="22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= </a:t>
            </a:r>
            <a:r>
              <a:rPr lang="en-US" sz="2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 </a:t>
            </a:r>
            <a:r>
              <a:rPr lang="en-US" sz="2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= 100 </a:t>
            </a:r>
            <a:r>
              <a:rPr lang="en-US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</a:p>
          <a:p>
            <a:pPr>
              <a:lnSpc>
                <a:spcPct val="120000"/>
              </a:lnSpc>
              <a:defRPr/>
            </a:pPr>
            <a:r>
              <a:rPr lang="en-US" sz="22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= 6 T, </a:t>
            </a:r>
            <a:r>
              <a:rPr lang="en-US" sz="22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</a:t>
            </a:r>
            <a:r>
              <a:rPr lang="en-US" sz="2200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=10 V:</a:t>
            </a:r>
          </a:p>
          <a:p>
            <a:pPr>
              <a:lnSpc>
                <a:spcPct val="120000"/>
              </a:lnSpc>
              <a:defRPr/>
            </a:pPr>
            <a:r>
              <a:rPr lang="en-US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-1" charset="2"/>
              </a:rPr>
              <a:t>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en-US" sz="22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≈ 1 kHz</a:t>
            </a:r>
          </a:p>
          <a:p>
            <a:pPr>
              <a:defRPr/>
            </a:pPr>
            <a:r>
              <a:rPr lang="de-DE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</a:t>
            </a:r>
            <a:r>
              <a:rPr lang="de-DE" sz="2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de-DE" sz="2200" i="1" baseline="-25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de-DE" sz="22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≈ 50 kHz</a:t>
            </a:r>
            <a:r>
              <a:rPr lang="en-US" sz="2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22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</a:t>
            </a:r>
            <a:r>
              <a:rPr lang="en-US" sz="2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en-US" sz="22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≈ 1 MHz</a:t>
            </a:r>
            <a:endParaRPr lang="de-DE" sz="2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5214938" y="914400"/>
            <a:ext cx="2633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G. Eitel </a:t>
            </a:r>
            <a:r>
              <a:rPr lang="de-DE" sz="1200" i="1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et al</a:t>
            </a:r>
            <a:r>
              <a:rPr lang="de-DE" sz="12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., NIMA 606 (2009) 475.</a:t>
            </a:r>
          </a:p>
        </p:txBody>
      </p:sp>
      <p:pic>
        <p:nvPicPr>
          <p:cNvPr id="4404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19200"/>
            <a:ext cx="342900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3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937000"/>
            <a:ext cx="33528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18F1B-A6E7-1145-8F30-B62EFC8D8D07}" type="datetime1">
              <a:rPr lang="de-DE" smtClean="0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72859-9B1B-1247-8352-FE3941600026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66800" y="299296"/>
            <a:ext cx="7772400" cy="6913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Phase-Imaging Magnetron Measurement</a:t>
            </a:r>
          </a:p>
        </p:txBody>
      </p:sp>
      <p:pic>
        <p:nvPicPr>
          <p:cNvPr id="45064" name="Picture 2"/>
          <p:cNvPicPr>
            <a:picLocks noChangeAspect="1" noChangeArrowheads="1"/>
          </p:cNvPicPr>
          <p:nvPr/>
        </p:nvPicPr>
        <p:blipFill>
          <a:blip r:embed="rId2"/>
          <a:srcRect l="53436" t="19182" r="5852" b="7974"/>
          <a:stretch>
            <a:fillRect/>
          </a:stretch>
        </p:blipFill>
        <p:spPr bwMode="auto">
          <a:xfrm>
            <a:off x="4667250" y="1295400"/>
            <a:ext cx="401955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43053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38400" y="5791200"/>
            <a:ext cx="4010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140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S. Eliseev </a:t>
            </a:r>
            <a:r>
              <a:rPr lang="de-DE" sz="1400" i="1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et al</a:t>
            </a:r>
            <a:r>
              <a:rPr lang="de-DE" sz="140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., Phys. Rev. Lett., 110 (2013) 082501.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5400" y="1143000"/>
            <a:ext cx="10445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S. </a:t>
            </a:r>
            <a:r>
              <a:rPr lang="en-US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Eliseev</a:t>
            </a:r>
            <a:endParaRPr lang="en-US" baseline="30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30B0E49-C3DB-6544-BF82-0AFF1735A02A}" type="datetime1">
              <a:rPr lang="de-DE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8E950-1608-AF4F-B1AC-D750933838DD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66800" y="299296"/>
            <a:ext cx="7772400" cy="7675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/>
          <a:lstStyle/>
          <a:p>
            <a:pPr algn="ctr" defTabSz="4572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1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Masses for Nuclear Astrophysics</a:t>
            </a:r>
          </a:p>
        </p:txBody>
      </p:sp>
      <p:graphicFrame>
        <p:nvGraphicFramePr>
          <p:cNvPr id="17410" name="Rectangle 2"/>
          <p:cNvGraphicFramePr>
            <a:graphicFrameLocks/>
          </p:cNvGraphicFramePr>
          <p:nvPr/>
        </p:nvGraphicFramePr>
        <p:xfrm>
          <a:off x="1143000" y="1397000"/>
          <a:ext cx="6858000" cy="4064000"/>
        </p:xfrm>
        <a:graphic>
          <a:graphicData uri="http://schemas.openxmlformats.org/presentationml/2006/ole">
            <p:oleObj spid="_x0000_s17410" name="Equation" r:id="rId3" imgW="0" imgH="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74938" y="6015038"/>
            <a:ext cx="43354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Masses</a:t>
            </a:r>
            <a:r>
              <a:rPr lang="en-US" sz="2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, Half-lifes, Reaction Rates</a:t>
            </a:r>
            <a:endParaRPr lang="en-US" sz="1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17418" name="Picture 8" descr="AstroProcesse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50" y="1143000"/>
            <a:ext cx="78549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18F1B-A6E7-1145-8F30-B62EFC8D8D07}" type="datetime1">
              <a:rPr lang="de-DE" smtClean="0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D7325-3E90-C647-8841-CFD62E57A26E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66800" y="299296"/>
            <a:ext cx="7772400" cy="6913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Phase-Imaging Cyclotron Measurement</a:t>
            </a:r>
          </a:p>
        </p:txBody>
      </p:sp>
      <p:pic>
        <p:nvPicPr>
          <p:cNvPr id="46088" name="Picture 2"/>
          <p:cNvPicPr>
            <a:picLocks noChangeAspect="1" noChangeArrowheads="1"/>
          </p:cNvPicPr>
          <p:nvPr/>
        </p:nvPicPr>
        <p:blipFill>
          <a:blip r:embed="rId2"/>
          <a:srcRect l="11269" t="22198" r="6215" b="44827"/>
          <a:stretch>
            <a:fillRect/>
          </a:stretch>
        </p:blipFill>
        <p:spPr bwMode="auto">
          <a:xfrm>
            <a:off x="458788" y="914400"/>
            <a:ext cx="8075612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 l="13042" t="17995" r="42488" b="11314"/>
          <a:stretch>
            <a:fillRect/>
          </a:stretch>
        </p:blipFill>
        <p:spPr bwMode="auto">
          <a:xfrm>
            <a:off x="547688" y="2857500"/>
            <a:ext cx="3827462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/>
          <a:srcRect l="41640" t="22952" r="7471" b="8943"/>
          <a:stretch>
            <a:fillRect/>
          </a:stretch>
        </p:blipFill>
        <p:spPr bwMode="auto">
          <a:xfrm>
            <a:off x="4506913" y="2713038"/>
            <a:ext cx="3992562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hteck 1"/>
          <p:cNvSpPr/>
          <p:nvPr/>
        </p:nvSpPr>
        <p:spPr>
          <a:xfrm>
            <a:off x="5732463" y="1820863"/>
            <a:ext cx="1800225" cy="315912"/>
          </a:xfrm>
          <a:prstGeom prst="rect">
            <a:avLst/>
          </a:prstGeom>
          <a:solidFill>
            <a:srgbClr val="FF5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Textfeld 2"/>
          <p:cNvSpPr txBox="1">
            <a:spLocks noChangeArrowheads="1"/>
          </p:cNvSpPr>
          <p:nvPr/>
        </p:nvSpPr>
        <p:spPr bwMode="auto">
          <a:xfrm>
            <a:off x="4522788" y="5768975"/>
            <a:ext cx="3630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de-DE" sz="20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Gain</a:t>
            </a:r>
            <a:r>
              <a:rPr lang="de-DE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of a </a:t>
            </a:r>
            <a:r>
              <a:rPr lang="de-DE" sz="20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factor</a:t>
            </a:r>
            <a:r>
              <a:rPr lang="de-DE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of 10 in </a:t>
            </a:r>
            <a:r>
              <a:rPr lang="de-DE" sz="20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precision</a:t>
            </a:r>
            <a:endParaRPr lang="de-DE" sz="2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  <a:p>
            <a:pPr algn="ctr">
              <a:defRPr/>
            </a:pPr>
            <a:r>
              <a:rPr lang="de-DE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and a </a:t>
            </a:r>
            <a:r>
              <a:rPr lang="de-DE" sz="20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factor</a:t>
            </a:r>
            <a:r>
              <a:rPr lang="de-DE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of 100 in </a:t>
            </a:r>
            <a:r>
              <a:rPr lang="de-DE" sz="20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resolution</a:t>
            </a:r>
            <a:r>
              <a:rPr lang="de-DE" sz="2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495800" y="5715000"/>
            <a:ext cx="3733800" cy="838200"/>
          </a:xfrm>
          <a:prstGeom prst="roundRect">
            <a:avLst/>
          </a:prstGeom>
          <a:solidFill>
            <a:srgbClr val="008000">
              <a:alpha val="2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5000" y="6248400"/>
            <a:ext cx="10445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S. </a:t>
            </a:r>
            <a:r>
              <a:rPr lang="en-US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Eliseev</a:t>
            </a:r>
            <a:endParaRPr lang="en-US" baseline="30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18F1B-A6E7-1145-8F30-B62EFC8D8D07}" type="datetime1">
              <a:rPr lang="de-DE" smtClean="0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7CFCF-4EA5-944E-8D61-BCD76F23768B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66800" y="299296"/>
            <a:ext cx="7772400" cy="6913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On the Way to Mass Measurements</a:t>
            </a:r>
          </a:p>
        </p:txBody>
      </p:sp>
      <p:pic>
        <p:nvPicPr>
          <p:cNvPr id="16" name="Picture 9" descr="Z:\Klaus\Arbeit\Folien + Poster\2013 Folien\DPG-Tagung HK Dresden 2013\weiss_24fps_3Mslowm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2663" y="3422650"/>
            <a:ext cx="3208337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Z:\Klaus\Arbeit\Folien + Poster\2013 Folien\DPG-Tagung HK Dresden 2013\Pictures\weiss\weiss.png"/>
          <p:cNvPicPr>
            <a:picLocks noChangeAspect="1" noChangeArrowheads="1"/>
          </p:cNvPicPr>
          <p:nvPr/>
        </p:nvPicPr>
        <p:blipFill>
          <a:blip r:embed="rId3"/>
          <a:srcRect l="14423" r="15138"/>
          <a:stretch>
            <a:fillRect/>
          </a:stretch>
        </p:blipFill>
        <p:spPr bwMode="auto">
          <a:xfrm>
            <a:off x="4962525" y="3422650"/>
            <a:ext cx="28956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095375"/>
            <a:ext cx="80962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11"/>
          <p:cNvPicPr>
            <a:picLocks noChangeAspect="1" noChangeArrowheads="1"/>
          </p:cNvPicPr>
          <p:nvPr/>
        </p:nvPicPr>
        <p:blipFill>
          <a:blip r:embed="rId5"/>
          <a:srcRect l="3590" t="11389" r="7347" b="5756"/>
          <a:stretch>
            <a:fillRect/>
          </a:stretch>
        </p:blipFill>
        <p:spPr bwMode="auto">
          <a:xfrm>
            <a:off x="533400" y="3652838"/>
            <a:ext cx="393382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18F1B-A6E7-1145-8F30-B62EFC8D8D07}" type="datetime1">
              <a:rPr lang="de-DE" smtClean="0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CA7F-7E16-5A4D-85FD-2E03489C4CC8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66800" y="299296"/>
            <a:ext cx="7772400" cy="6913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Outlook</a:t>
            </a:r>
            <a:endParaRPr lang="en-US" sz="3200" dirty="0">
              <a:effectLst>
                <a:outerShdw blurRad="38100" dist="38100" dir="2700000" algn="tl">
                  <a:srgbClr val="DDDDDD"/>
                </a:outerShdw>
              </a:effectLst>
              <a:latin typeface="Calibri" pitchFamily="-1" charset="0"/>
              <a:ea typeface="Calibri" pitchFamily="-1" charset="0"/>
              <a:cs typeface="Calibri" pitchFamily="-1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1143000"/>
            <a:ext cx="5232522" cy="584776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Phase-Imaging ICR (SHIPTRAP)</a:t>
            </a:r>
            <a:endParaRPr lang="en-US" sz="3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 pitchFamily="-1" charset="0"/>
              <a:ea typeface="Calibri" pitchFamily="-1" charset="0"/>
              <a:cs typeface="Calibri" pitchFamily="-1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2667000"/>
            <a:ext cx="6267060" cy="584776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Fourier-Transform ICR (LEBIT, TRIGA)</a:t>
            </a:r>
            <a:endParaRPr lang="en-US" sz="3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 pitchFamily="-1" charset="0"/>
              <a:ea typeface="Calibri" pitchFamily="-1" charset="0"/>
              <a:cs typeface="Calibri" pitchFamily="-1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4191000"/>
            <a:ext cx="3452588" cy="584776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MR-TOF (ISOLTRAP)</a:t>
            </a:r>
            <a:endParaRPr lang="en-US" sz="3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 pitchFamily="-1" charset="0"/>
              <a:ea typeface="Calibri" pitchFamily="-1" charset="0"/>
              <a:cs typeface="Calibri" pitchFamily="-1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24000" y="13716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524000" y="2870776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524000" y="4394776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05000" y="5663624"/>
            <a:ext cx="4776468" cy="584776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Highly-charged Ions (TITAN)</a:t>
            </a:r>
            <a:endParaRPr lang="en-US" sz="3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 pitchFamily="-1" charset="0"/>
              <a:ea typeface="Calibri" pitchFamily="-1" charset="0"/>
              <a:cs typeface="Calibri" pitchFamily="-1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524000" y="58674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18F1B-A6E7-1145-8F30-B62EFC8D8D07}" type="datetime1">
              <a:rPr lang="de-DE" smtClean="0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CA7F-7E16-5A4D-85FD-2E03489C4CC8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66800" y="299296"/>
            <a:ext cx="7772400" cy="6913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" charset="0"/>
                <a:ea typeface="Calibri" pitchFamily="-1" charset="0"/>
                <a:cs typeface="Calibri" pitchFamily="-1" charset="0"/>
              </a:rPr>
              <a:t>The End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1295400"/>
            <a:ext cx="6143625" cy="708025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84" charset="0"/>
                <a:ea typeface="Calibri" pitchFamily="-84" charset="0"/>
                <a:cs typeface="Calibri" pitchFamily="-84" charset="0"/>
              </a:rPr>
              <a:t>Thank you for your attention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3198813"/>
            <a:ext cx="8532813" cy="2308225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6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84" charset="0"/>
                <a:ea typeface="Calibri" pitchFamily="-84" charset="0"/>
                <a:cs typeface="Calibri" pitchFamily="-84" charset="0"/>
              </a:rPr>
              <a:t>Special thanks to the </a:t>
            </a:r>
            <a:r>
              <a:rPr lang="en-US" sz="3600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84" charset="0"/>
                <a:ea typeface="Calibri" pitchFamily="-84" charset="0"/>
                <a:cs typeface="Calibri" pitchFamily="-84" charset="0"/>
              </a:rPr>
              <a:t>ISOLTRAP collaboration</a:t>
            </a:r>
          </a:p>
          <a:p>
            <a:pPr algn="ctr">
              <a:defRPr/>
            </a:pPr>
            <a:r>
              <a:rPr lang="en-US" sz="36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84" charset="0"/>
                <a:ea typeface="Calibri" pitchFamily="-84" charset="0"/>
                <a:cs typeface="Calibri" pitchFamily="-84" charset="0"/>
              </a:rPr>
              <a:t>and</a:t>
            </a:r>
          </a:p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84" charset="0"/>
                <a:ea typeface="Calibri" pitchFamily="-84" charset="0"/>
                <a:cs typeface="Calibri" pitchFamily="-84" charset="0"/>
              </a:rPr>
              <a:t>Klaus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84" charset="0"/>
                <a:ea typeface="Calibri" pitchFamily="-84" charset="0"/>
                <a:cs typeface="Calibri" pitchFamily="-84" charset="0"/>
              </a:rPr>
              <a:t>Blaum</a:t>
            </a:r>
            <a:r>
              <a:rPr lang="en-US" sz="36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84" charset="0"/>
                <a:ea typeface="Calibri" pitchFamily="-84" charset="0"/>
                <a:cs typeface="Calibri" pitchFamily="-84" charset="0"/>
              </a:rPr>
              <a:t>,</a:t>
            </a:r>
            <a:r>
              <a:rPr lang="en-US" sz="3600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84" charset="0"/>
                <a:ea typeface="Calibri" pitchFamily="-84" charset="0"/>
                <a:cs typeface="Calibri" pitchFamily="-8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84" charset="0"/>
                <a:ea typeface="Calibri" pitchFamily="-84" charset="0"/>
                <a:cs typeface="Calibri" pitchFamily="-84" charset="0"/>
              </a:rPr>
              <a:t>Tommi</a:t>
            </a:r>
            <a:r>
              <a:rPr lang="en-US" sz="3600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84" charset="0"/>
                <a:ea typeface="Calibri" pitchFamily="-84" charset="0"/>
                <a:cs typeface="Calibri" pitchFamily="-8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84" charset="0"/>
                <a:ea typeface="Calibri" pitchFamily="-84" charset="0"/>
                <a:cs typeface="Calibri" pitchFamily="-84" charset="0"/>
              </a:rPr>
              <a:t>Eronen</a:t>
            </a:r>
            <a:r>
              <a:rPr lang="en-US" sz="36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84" charset="0"/>
                <a:ea typeface="Calibri" pitchFamily="-84" charset="0"/>
                <a:cs typeface="Calibri" pitchFamily="-84" charset="0"/>
              </a:rPr>
              <a:t>,</a:t>
            </a:r>
            <a:r>
              <a:rPr lang="en-US" sz="3600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84" charset="0"/>
                <a:ea typeface="Calibri" pitchFamily="-84" charset="0"/>
                <a:cs typeface="Calibri" pitchFamily="-84" charset="0"/>
              </a:rPr>
              <a:t> Sergey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84" charset="0"/>
                <a:ea typeface="Calibri" pitchFamily="-84" charset="0"/>
                <a:cs typeface="Calibri" pitchFamily="-84" charset="0"/>
              </a:rPr>
              <a:t>Eliseev</a:t>
            </a:r>
            <a:r>
              <a:rPr lang="en-US" sz="36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84" charset="0"/>
                <a:ea typeface="Calibri" pitchFamily="-84" charset="0"/>
                <a:cs typeface="Calibri" pitchFamily="-84" charset="0"/>
              </a:rPr>
              <a:t>,</a:t>
            </a:r>
            <a:r>
              <a:rPr lang="en-US" sz="3600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84" charset="0"/>
                <a:ea typeface="Calibri" pitchFamily="-84" charset="0"/>
                <a:cs typeface="Calibri" pitchFamily="-84" charset="0"/>
              </a:rPr>
              <a:t> </a:t>
            </a:r>
          </a:p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84" charset="0"/>
                <a:ea typeface="Calibri" pitchFamily="-84" charset="0"/>
                <a:cs typeface="Calibri" pitchFamily="-84" charset="0"/>
              </a:rPr>
              <a:t>Alexander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84" charset="0"/>
                <a:ea typeface="Calibri" pitchFamily="-84" charset="0"/>
                <a:cs typeface="Calibri" pitchFamily="-84" charset="0"/>
              </a:rPr>
              <a:t>Herlert</a:t>
            </a:r>
            <a:r>
              <a:rPr lang="en-US" sz="36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84" charset="0"/>
                <a:ea typeface="Calibri" pitchFamily="-84" charset="0"/>
                <a:cs typeface="Calibri" pitchFamily="-84" charset="0"/>
              </a:rPr>
              <a:t>, and </a:t>
            </a:r>
            <a:r>
              <a:rPr lang="en-US" sz="3600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84" charset="0"/>
                <a:ea typeface="Calibri" pitchFamily="-84" charset="0"/>
                <a:cs typeface="Calibri" pitchFamily="-84" charset="0"/>
              </a:rPr>
              <a:t>Marco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84" charset="0"/>
                <a:ea typeface="Calibri" pitchFamily="-84" charset="0"/>
                <a:cs typeface="Calibri" pitchFamily="-84" charset="0"/>
              </a:rPr>
              <a:t>Rosenbusch</a:t>
            </a:r>
            <a:r>
              <a:rPr lang="en-US" sz="3600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-84" charset="0"/>
                <a:ea typeface="Calibri" pitchFamily="-84" charset="0"/>
                <a:cs typeface="Calibri" pitchFamily="-8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5029200" y="1371600"/>
            <a:ext cx="3048000" cy="1371600"/>
          </a:xfrm>
          <a:prstGeom prst="roundRect">
            <a:avLst/>
          </a:prstGeom>
          <a:solidFill>
            <a:srgbClr val="008000">
              <a:alpha val="2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30B0E49-C3DB-6544-BF82-0AFF1735A02A}" type="datetime1">
              <a:rPr lang="de-DE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8F5C9-F00B-5049-BA59-C0B7FF5CF6D6}" type="slidenum">
              <a:rPr lang="de-DE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66800" y="299296"/>
            <a:ext cx="7772400" cy="7675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/>
          <a:lstStyle/>
          <a:p>
            <a:pPr algn="ctr" defTabSz="4572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1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“Exotic” Nuclei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p:oleObj spid="_x0000_s18434" name="Equation" r:id="rId3" imgW="101600" imgH="177800" progId="Equation.3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5181600" y="1536700"/>
          <a:ext cx="2717800" cy="1054100"/>
        </p:xfrm>
        <a:graphic>
          <a:graphicData uri="http://schemas.openxmlformats.org/presentationml/2006/ole">
            <p:oleObj spid="_x0000_s18435" name="Equation" r:id="rId4" imgW="1473200" imgH="571500" progId="Equation.3">
              <p:embed/>
            </p:oleObj>
          </a:graphicData>
        </a:graphic>
      </p:graphicFrame>
      <p:pic>
        <p:nvPicPr>
          <p:cNvPr id="1844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3781425"/>
            <a:ext cx="4038600" cy="284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8446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8" y="3733800"/>
            <a:ext cx="3675062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587875" y="2971800"/>
            <a:ext cx="38703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D. </a:t>
            </a:r>
            <a:r>
              <a:rPr lang="en-US" sz="12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Lunney</a:t>
            </a: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1200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et al.</a:t>
            </a: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, Review of Modern Physics 75 (2003) 1021. </a:t>
            </a:r>
            <a:endParaRPr lang="en-US" sz="12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  <a:p>
            <a:pPr>
              <a:defRPr/>
            </a:pP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P. </a:t>
            </a:r>
            <a:r>
              <a:rPr lang="en-US" sz="12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Möller</a:t>
            </a: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, </a:t>
            </a:r>
            <a:r>
              <a:rPr lang="en-US" sz="1200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et al.</a:t>
            </a:r>
            <a:r>
              <a: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, Physical Review C 67 (2003) 055802.</a:t>
            </a:r>
          </a:p>
        </p:txBody>
      </p:sp>
      <p:pic>
        <p:nvPicPr>
          <p:cNvPr id="18448" name="Picture 12" descr="CuProductionIsolde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1219200"/>
            <a:ext cx="3590925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3" descr="AstroProcess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143000"/>
            <a:ext cx="57912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30B0E49-C3DB-6544-BF82-0AFF1735A02A}" type="datetime1">
              <a:rPr lang="de-DE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7484B-EEB6-FF45-A124-EC58EE282E85}" type="slidenum">
              <a:rPr lang="de-DE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66800" y="299296"/>
            <a:ext cx="7772400" cy="7675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/>
          <a:lstStyle/>
          <a:p>
            <a:pPr algn="ctr" defTabSz="4572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1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Exotic Nuclei in the </a:t>
            </a:r>
            <a:r>
              <a:rPr lang="en-US" sz="41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rp</a:t>
            </a:r>
            <a:r>
              <a:rPr lang="en-US" sz="41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-Process</a:t>
            </a:r>
          </a:p>
        </p:txBody>
      </p:sp>
      <p:graphicFrame>
        <p:nvGraphicFramePr>
          <p:cNvPr id="19458" name="Rectangle 2"/>
          <p:cNvGraphicFramePr>
            <a:graphicFrameLocks/>
          </p:cNvGraphicFramePr>
          <p:nvPr/>
        </p:nvGraphicFramePr>
        <p:xfrm>
          <a:off x="1143000" y="1397000"/>
          <a:ext cx="6858000" cy="4064000"/>
        </p:xfrm>
        <a:graphic>
          <a:graphicData uri="http://schemas.openxmlformats.org/presentationml/2006/ole">
            <p:oleObj spid="_x0000_s19458" name="Equation" r:id="rId4" imgW="0" imgH="0" progId="Equation.3">
              <p:embed/>
            </p:oleObj>
          </a:graphicData>
        </a:graphic>
      </p:graphicFrame>
      <p:pic>
        <p:nvPicPr>
          <p:cNvPr id="19466" name="Picture 8" descr="HistogramExoticityRPproces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757738"/>
            <a:ext cx="2351087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0" descr="HistogramExoticityNScrus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94025" y="4757738"/>
            <a:ext cx="272097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1" descr="HistogramExoticityRprocess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6600" y="4757738"/>
            <a:ext cx="22606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 rot="3219990">
            <a:off x="3302001" y="1871662"/>
            <a:ext cx="514350" cy="2733675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Arrow Connector 19"/>
          <p:cNvCxnSpPr>
            <a:stCxn id="13" idx="4"/>
            <a:endCxn id="19466" idx="0"/>
          </p:cNvCxnSpPr>
          <p:nvPr/>
        </p:nvCxnSpPr>
        <p:spPr>
          <a:xfrm rot="10800000" flipV="1">
            <a:off x="1644650" y="4048125"/>
            <a:ext cx="812800" cy="709613"/>
          </a:xfrm>
          <a:prstGeom prst="straightConnector1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3" descr="AstroProcess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143000"/>
            <a:ext cx="57912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30B0E49-C3DB-6544-BF82-0AFF1735A02A}" type="datetime1">
              <a:rPr lang="de-DE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69593-EF43-A941-9835-B518A1D1DA15}" type="slidenum">
              <a:rPr lang="de-DE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66800" y="299296"/>
            <a:ext cx="7772400" cy="7675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/>
          <a:lstStyle/>
          <a:p>
            <a:pPr algn="ctr" defTabSz="4572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1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Exotic Nuclei in Neutron Star Crust</a:t>
            </a:r>
          </a:p>
        </p:txBody>
      </p:sp>
      <p:graphicFrame>
        <p:nvGraphicFramePr>
          <p:cNvPr id="20482" name="Rectangle 2"/>
          <p:cNvGraphicFramePr>
            <a:graphicFrameLocks/>
          </p:cNvGraphicFramePr>
          <p:nvPr/>
        </p:nvGraphicFramePr>
        <p:xfrm>
          <a:off x="1143000" y="1397000"/>
          <a:ext cx="6858000" cy="4064000"/>
        </p:xfrm>
        <a:graphic>
          <a:graphicData uri="http://schemas.openxmlformats.org/presentationml/2006/ole">
            <p:oleObj spid="_x0000_s20482" name="Equation" r:id="rId4" imgW="0" imgH="0" progId="Equation.3">
              <p:embed/>
            </p:oleObj>
          </a:graphicData>
        </a:graphic>
      </p:graphicFrame>
      <p:pic>
        <p:nvPicPr>
          <p:cNvPr id="20490" name="Picture 8" descr="HistogramExoticityRPproces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757738"/>
            <a:ext cx="2351087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0" descr="HistogramExoticityNScrus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94025" y="4757738"/>
            <a:ext cx="272097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1" descr="HistogramExoticityRprocess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6600" y="4757738"/>
            <a:ext cx="22606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 rot="3981673">
            <a:off x="3356769" y="2455069"/>
            <a:ext cx="822325" cy="2220913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Arrow Connector 16"/>
          <p:cNvCxnSpPr>
            <a:stCxn id="13" idx="6"/>
            <a:endCxn id="20491" idx="0"/>
          </p:cNvCxnSpPr>
          <p:nvPr/>
        </p:nvCxnSpPr>
        <p:spPr>
          <a:xfrm rot="16200000" flipH="1">
            <a:off x="3735388" y="4138613"/>
            <a:ext cx="815975" cy="422275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3" descr="AstroProcess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143000"/>
            <a:ext cx="57912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30B0E49-C3DB-6544-BF82-0AFF1735A02A}" type="datetime1">
              <a:rPr lang="de-DE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2170E-EA42-0D4A-9CF7-A4A0C165B715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66800" y="299296"/>
            <a:ext cx="7772400" cy="7675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/>
          <a:lstStyle/>
          <a:p>
            <a:pPr algn="ctr" defTabSz="4572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1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Exotic Nuclei in the </a:t>
            </a:r>
            <a:r>
              <a:rPr lang="en-US" sz="41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r</a:t>
            </a:r>
            <a:r>
              <a:rPr lang="en-US" sz="41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-Process</a:t>
            </a:r>
          </a:p>
        </p:txBody>
      </p:sp>
      <p:graphicFrame>
        <p:nvGraphicFramePr>
          <p:cNvPr id="21506" name="Rectangle 2"/>
          <p:cNvGraphicFramePr>
            <a:graphicFrameLocks/>
          </p:cNvGraphicFramePr>
          <p:nvPr/>
        </p:nvGraphicFramePr>
        <p:xfrm>
          <a:off x="1143000" y="1397000"/>
          <a:ext cx="6858000" cy="4064000"/>
        </p:xfrm>
        <a:graphic>
          <a:graphicData uri="http://schemas.openxmlformats.org/presentationml/2006/ole">
            <p:oleObj spid="_x0000_s21506" name="Equation" r:id="rId4" imgW="0" imgH="0" progId="Equation.3">
              <p:embed/>
            </p:oleObj>
          </a:graphicData>
        </a:graphic>
      </p:graphicFrame>
      <p:pic>
        <p:nvPicPr>
          <p:cNvPr id="21514" name="Picture 8" descr="HistogramExoticityRPproces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757738"/>
            <a:ext cx="2351087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0" descr="HistogramExoticityNScrus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94025" y="4757738"/>
            <a:ext cx="272097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1" descr="HistogramExoticityRprocess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6600" y="4757738"/>
            <a:ext cx="22606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 rot="3989464">
            <a:off x="5371307" y="540543"/>
            <a:ext cx="711200" cy="4316413"/>
          </a:xfrm>
          <a:prstGeom prst="ellipse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Arrow Connector 16"/>
          <p:cNvCxnSpPr>
            <a:stCxn id="13" idx="6"/>
            <a:endCxn id="21516" idx="0"/>
          </p:cNvCxnSpPr>
          <p:nvPr/>
        </p:nvCxnSpPr>
        <p:spPr>
          <a:xfrm rot="16200000" flipH="1">
            <a:off x="5541962" y="3352801"/>
            <a:ext cx="1731963" cy="1077912"/>
          </a:xfrm>
          <a:prstGeom prst="straightConnector1">
            <a:avLst/>
          </a:prstGeom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73A3A69-F1D4-FA4B-BD45-F7C79EA8827C}" type="datetime1">
              <a:rPr lang="de-DE" smtClean="0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E02D0-0B53-E047-9556-79B7553C9F4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66800" y="299296"/>
            <a:ext cx="7772400" cy="8437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/>
          <a:lstStyle/>
          <a:p>
            <a:pPr algn="ctr" defTabSz="4572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1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Accessibility of Isotopes</a:t>
            </a:r>
          </a:p>
        </p:txBody>
      </p:sp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1143000"/>
            <a:ext cx="8067675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7400" y="6015038"/>
            <a:ext cx="55197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Predicted Production of at least 1000 / day</a:t>
            </a:r>
            <a:endParaRPr lang="en-US" sz="1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30B0E49-C3DB-6544-BF82-0AFF1735A02A}" type="datetime1">
              <a:rPr lang="de-DE"/>
              <a:pPr>
                <a:defRPr/>
              </a:pPr>
              <a:t>4/26/13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george@mpi-hd.mpg.de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EEFD6-4B08-5A4D-99C0-C9072E4320A8}" type="slidenum">
              <a:rPr lang="de-DE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66800" y="299296"/>
            <a:ext cx="7772400" cy="691304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softEdge rad="127000"/>
          </a:effectLst>
        </p:spPr>
        <p:txBody>
          <a:bodyPr/>
          <a:lstStyle/>
          <a:p>
            <a:pPr algn="ctr" defTabSz="4572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1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Technical Publications</a:t>
            </a:r>
          </a:p>
        </p:txBody>
      </p:sp>
      <p:pic>
        <p:nvPicPr>
          <p:cNvPr id="23560" name="Picture 19" descr="Publications_PenningTraps_Mass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888" y="1066800"/>
            <a:ext cx="68691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590800" y="5845175"/>
            <a:ext cx="46751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≈ 40% technical related publications</a:t>
            </a:r>
          </a:p>
          <a:p>
            <a:pPr>
              <a:defRPr/>
            </a:pPr>
            <a:r>
              <a:rPr lang="en-US" sz="16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(Penning trap mass spectrometer)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2484</TotalTime>
  <Words>1551</Words>
  <Application>Microsoft Macintosh PowerPoint</Application>
  <PresentationFormat>On-screen Show (4:3)</PresentationFormat>
  <Paragraphs>421</Paragraphs>
  <Slides>33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Standarddesign</vt:lpstr>
      <vt:lpstr>Equation</vt:lpstr>
      <vt:lpstr>Formel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MPI für Kernphysik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Gertrud Hoenes</dc:creator>
  <cp:lastModifiedBy>Sebastian George</cp:lastModifiedBy>
  <cp:revision>106</cp:revision>
  <cp:lastPrinted>2013-04-22T19:01:43Z</cp:lastPrinted>
  <dcterms:created xsi:type="dcterms:W3CDTF">2013-04-26T07:17:08Z</dcterms:created>
  <dcterms:modified xsi:type="dcterms:W3CDTF">2013-04-26T08:21:01Z</dcterms:modified>
</cp:coreProperties>
</file>