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Microsoft_Equation1.bin" ContentType="application/vnd.openxmlformats-officedocument.oleObject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embeddings/Microsoft_Equation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  <p:sldMasterId id="2147483697" r:id="rId3"/>
    <p:sldMasterId id="2147483762" r:id="rId4"/>
  </p:sldMasterIdLst>
  <p:notesMasterIdLst>
    <p:notesMasterId r:id="rId34"/>
  </p:notesMasterIdLst>
  <p:handoutMasterIdLst>
    <p:handoutMasterId r:id="rId35"/>
  </p:handoutMasterIdLst>
  <p:sldIdLst>
    <p:sldId id="336" r:id="rId5"/>
    <p:sldId id="383" r:id="rId6"/>
    <p:sldId id="386" r:id="rId7"/>
    <p:sldId id="388" r:id="rId8"/>
    <p:sldId id="385" r:id="rId9"/>
    <p:sldId id="390" r:id="rId10"/>
    <p:sldId id="389" r:id="rId11"/>
    <p:sldId id="384" r:id="rId12"/>
    <p:sldId id="359" r:id="rId13"/>
    <p:sldId id="361" r:id="rId14"/>
    <p:sldId id="362" r:id="rId15"/>
    <p:sldId id="363" r:id="rId16"/>
    <p:sldId id="366" r:id="rId17"/>
    <p:sldId id="365" r:id="rId18"/>
    <p:sldId id="364" r:id="rId19"/>
    <p:sldId id="367" r:id="rId20"/>
    <p:sldId id="369" r:id="rId21"/>
    <p:sldId id="375" r:id="rId22"/>
    <p:sldId id="373" r:id="rId23"/>
    <p:sldId id="376" r:id="rId24"/>
    <p:sldId id="377" r:id="rId25"/>
    <p:sldId id="378" r:id="rId26"/>
    <p:sldId id="370" r:id="rId27"/>
    <p:sldId id="371" r:id="rId28"/>
    <p:sldId id="379" r:id="rId29"/>
    <p:sldId id="381" r:id="rId30"/>
    <p:sldId id="382" r:id="rId31"/>
    <p:sldId id="368" r:id="rId32"/>
    <p:sldId id="380" r:id="rId3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FA3"/>
    <a:srgbClr val="E1A63E"/>
    <a:srgbClr val="A3FFA8"/>
    <a:srgbClr val="A22CAC"/>
    <a:srgbClr val="09AC00"/>
    <a:srgbClr val="6EE363"/>
    <a:srgbClr val="99D5FF"/>
    <a:srgbClr val="FF9D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-1024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D17E8666-C151-A845-B29F-10632B93E5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4044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7E33DA75-A05A-0840-A18B-0413A0632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895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9A6CD96-C3C5-4640-A93A-CE66EE728B15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7410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93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593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E337FE8-499B-A94F-9144-9DA46EE4B861}" type="slidenum">
              <a:rPr lang="en-US" sz="1200">
                <a:solidFill>
                  <a:srgbClr val="000000"/>
                </a:solidFill>
                <a:latin typeface="Calibri" charset="0"/>
              </a:rPr>
              <a:pPr/>
              <a:t>11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Note: parent 5/2- (from IAS going mainly to 2+). So populate 3/2- or 5/2-. Mirror suggests 5/2 gs, 3/2 close (100 keV), ½ a bit higher. 5/2 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A bit longer lived as l=3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Decays must go to gs, as otherwise one </a:t>
            </a:r>
            <a:r>
              <a:rPr lang="pl-PL">
                <a:ea typeface="ＭＳ Ｐゴシック" charset="0"/>
                <a:cs typeface="ＭＳ Ｐゴシック" charset="0"/>
              </a:rPr>
              <a:t>wo</a:t>
            </a:r>
            <a:r>
              <a:rPr lang="en-US">
                <a:ea typeface="ＭＳ Ｐゴシック" charset="0"/>
                <a:cs typeface="ＭＳ Ｐゴシック" charset="0"/>
              </a:rPr>
              <a:t>uld expect second peak for gs … </a:t>
            </a:r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A118D53-0214-E547-AAAB-B30E374CA866}" type="slidenum">
              <a:rPr lang="en-US" sz="1200">
                <a:solidFill>
                  <a:srgbClr val="000000"/>
                </a:solidFill>
                <a:latin typeface="Calibri" charset="0"/>
              </a:rPr>
              <a:pPr/>
              <a:t>12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972FBF5-4B40-ED44-A38E-8AA64B38D9A0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21506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7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655D872-B528-1741-B3AB-3798FC4A6E3C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2355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44B3A52-269A-5448-902D-28CABF0636C5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2662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Example: superbursts probe cooling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B652E8C-A071-BB44-A11D-0780D34698EF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28674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5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6DF9FB0-03DB-904B-835E-2FCF5F88BA78}" type="slidenum">
              <a:rPr lang="en-US" sz="1200"/>
              <a:pPr/>
              <a:t>20</a:t>
            </a:fld>
            <a:endParaRPr 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945" tIns="45972" rIns="91945" bIns="45972" anchor="b"/>
          <a:lstStyle>
            <a:lvl1pPr defTabSz="919163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9163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9163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9163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9163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50BEF7CB-50C6-9341-BB7C-C5DA600EC886}" type="slidenum">
              <a:rPr lang="en-US" sz="1200">
                <a:latin typeface="Times New Roman" charset="0"/>
              </a:rPr>
              <a:pPr algn="r"/>
              <a:t>21</a:t>
            </a:fld>
            <a:endParaRPr lang="en-US" sz="1200">
              <a:latin typeface="Times New Roman" charset="0"/>
            </a:endParaRPr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Sqaures &lt; 100 keV</a:t>
            </a:r>
          </a:p>
          <a:p>
            <a:pPr eaLnBrk="1" hangingPunct="1"/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Circles &lt; 400 keV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38" tIns="45719" rIns="91438" bIns="45719"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36DEDCA-DC85-084E-B5A7-0FE5B66F2BCE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55299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30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819EB0F-AD74-0E4E-9242-915D5C76B07D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57347" name="Rectangle 1026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8E6199-9B7E-AE41-B15D-1BFE309DC9B7}" type="slidenum">
              <a:rPr lang="en-US">
                <a:solidFill>
                  <a:prstClr val="black"/>
                </a:solidFill>
                <a:latin typeface="Calibri"/>
              </a:rPr>
              <a:pPr/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414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414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9A6CD96-C3C5-4640-A93A-CE66EE728B15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17410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026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5% of solar metallicity; </a:t>
            </a: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INTERESTING NUCLEOSYNTHESIS: p-nuclei !!!!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F86DF7-05E7-314C-B4A4-4BEE841CB8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096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71C41-6F5F-824E-9763-BBE0DB2248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551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EE365A-09BD-E341-AB37-9157C5E5B9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5953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M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pt_bkg1.png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6588125"/>
            <a:ext cx="100012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/>
          <p:cNvSpPr>
            <a:spLocks noChangeArrowheads="1"/>
          </p:cNvSpPr>
          <p:nvPr userDrawn="1"/>
        </p:nvSpPr>
        <p:spPr bwMode="auto">
          <a:xfrm>
            <a:off x="92075" y="5867400"/>
            <a:ext cx="9051925" cy="685800"/>
          </a:xfrm>
          <a:prstGeom prst="rect">
            <a:avLst/>
          </a:prstGeom>
          <a:solidFill>
            <a:srgbClr val="DDDDDD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endParaRPr lang="en-US"/>
          </a:p>
        </p:txBody>
      </p:sp>
      <p:sp>
        <p:nvSpPr>
          <p:cNvPr id="7" name="Rectangle 9"/>
          <p:cNvSpPr>
            <a:spLocks noChangeArrowheads="1"/>
          </p:cNvSpPr>
          <p:nvPr userDrawn="1"/>
        </p:nvSpPr>
        <p:spPr bwMode="auto">
          <a:xfrm>
            <a:off x="92075" y="6477000"/>
            <a:ext cx="9051925" cy="76200"/>
          </a:xfrm>
          <a:prstGeom prst="rect">
            <a:avLst/>
          </a:prstGeom>
          <a:solidFill>
            <a:srgbClr val="0066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endParaRPr lang="en-US"/>
          </a:p>
        </p:txBody>
      </p:sp>
      <p:pic>
        <p:nvPicPr>
          <p:cNvPr id="8" name="Picture 10" descr="Squares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86740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9144000" cy="10064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69925" y="1320800"/>
            <a:ext cx="7864475" cy="346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40" tIns="45670" rIns="91340" bIns="45670">
            <a:spAutoFit/>
          </a:bodyPr>
          <a:lstStyle/>
          <a:p>
            <a:pPr defTabSz="456832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40" tIns="45670" rIns="91340" bIns="45670">
            <a:spAutoFit/>
          </a:bodyPr>
          <a:lstStyle/>
          <a:p>
            <a:pPr defTabSz="456832">
              <a:defRPr/>
            </a:pPr>
            <a:endParaRPr lang="en-US" dirty="0"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474848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2"/>
          </p:nvPr>
        </p:nvSpPr>
        <p:spPr>
          <a:xfrm>
            <a:off x="119065" y="5880102"/>
            <a:ext cx="8358187" cy="584200"/>
          </a:xfrm>
        </p:spPr>
        <p:txBody>
          <a:bodyPr anchor="ctr"/>
          <a:lstStyle>
            <a:lvl1pPr marL="137136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448675" y="6565900"/>
            <a:ext cx="639763" cy="2730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5EA2DA-BAEF-494C-B632-A0F6E6A1F5F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14"/>
          </p:nvPr>
        </p:nvSpPr>
        <p:spPr>
          <a:xfrm>
            <a:off x="4140200" y="6475413"/>
            <a:ext cx="4152900" cy="363537"/>
          </a:xfrm>
        </p:spPr>
        <p:txBody>
          <a:bodyPr lIns="0" tIns="45695" rIns="0" bIns="45695" anchor="b"/>
          <a:lstStyle>
            <a:lvl1pPr algn="r" eaLnBrk="0" hangingPunct="0">
              <a:lnSpc>
                <a:spcPct val="90000"/>
              </a:lnSpc>
              <a:defRPr sz="1000" dirty="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H. Schatz, MIT, November 2012 </a:t>
            </a:r>
          </a:p>
        </p:txBody>
      </p:sp>
    </p:spTree>
    <p:extLst>
      <p:ext uri="{BB962C8B-B14F-4D97-AF65-F5344CB8AC3E}">
        <p14:creationId xmlns:p14="http://schemas.microsoft.com/office/powerpoint/2010/main" val="30216222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H. Schatz, MIT, November 2012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30A2C6D-39BC-4576-856C-8743CF76CC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3"/>
          <p:cNvSpPr>
            <a:spLocks noChangeArrowheads="1"/>
          </p:cNvSpPr>
          <p:nvPr userDrawn="1"/>
        </p:nvSpPr>
        <p:spPr bwMode="auto">
          <a:xfrm>
            <a:off x="862012" y="0"/>
            <a:ext cx="7462795" cy="750407"/>
          </a:xfrm>
          <a:prstGeom prst="rect">
            <a:avLst/>
          </a:prstGeom>
          <a:solidFill>
            <a:srgbClr val="6699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400">
              <a:latin typeface="Times New Roman" charset="0"/>
            </a:endParaRPr>
          </a:p>
        </p:txBody>
      </p:sp>
      <p:pic>
        <p:nvPicPr>
          <p:cNvPr id="6" name="Picture 4" descr="hlogo4"/>
          <p:cNvPicPr>
            <a:picLocks noChangeAspect="1" noChangeArrowheads="1"/>
          </p:cNvPicPr>
          <p:nvPr userDrawn="1"/>
        </p:nvPicPr>
        <p:blipFill>
          <a:blip r:embed="rId2"/>
          <a:srcRect t="11594"/>
          <a:stretch>
            <a:fillRect/>
          </a:stretch>
        </p:blipFill>
        <p:spPr bwMode="auto">
          <a:xfrm>
            <a:off x="0" y="50800"/>
            <a:ext cx="820738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jina5"/>
          <p:cNvPicPr>
            <a:picLocks noChangeAspect="1" noChangeArrowheads="1"/>
          </p:cNvPicPr>
          <p:nvPr userDrawn="1"/>
        </p:nvPicPr>
        <p:blipFill>
          <a:blip r:embed="rId3"/>
          <a:srcRect t="29630"/>
          <a:stretch>
            <a:fillRect/>
          </a:stretch>
        </p:blipFill>
        <p:spPr bwMode="auto">
          <a:xfrm>
            <a:off x="862013" y="0"/>
            <a:ext cx="3984625" cy="339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" name="Isosceles Triangle 7"/>
          <p:cNvSpPr/>
          <p:nvPr userDrawn="1"/>
        </p:nvSpPr>
        <p:spPr>
          <a:xfrm>
            <a:off x="8039100" y="0"/>
            <a:ext cx="569394" cy="776288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53" descr="nscl_logo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283" y="-3104"/>
            <a:ext cx="639417" cy="79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86391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35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4350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20322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066800"/>
            <a:ext cx="4037012" cy="5027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7013" cy="5027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1871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9816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115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02AEF8-83E6-D74C-A369-465B233C68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875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51808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01218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79680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1038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0"/>
            <a:ext cx="2055813" cy="601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76200"/>
            <a:ext cx="6018212" cy="601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0314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745C4D1-8E3A-3244-ACAD-4923B8D5A4CA}" type="datetimeFigureOut">
              <a:rPr lang="en-US"/>
              <a:pPr>
                <a:defRPr/>
              </a:pPr>
              <a:t>4/23/13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8716A2E-DE99-D340-BADA-54295AB254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5629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DF99B9C-6CD3-8643-9FC3-069FB1F2C35D}" type="datetimeFigureOut">
              <a:rPr lang="en-US"/>
              <a:pPr>
                <a:defRPr/>
              </a:pPr>
              <a:t>4/23/13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17FC802-7975-EA49-9FAA-B7E149CBC7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0205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A007CC4-5A46-6C46-BB19-78ABA7F2D798}" type="datetimeFigureOut">
              <a:rPr lang="en-US"/>
              <a:pPr>
                <a:defRPr/>
              </a:pPr>
              <a:t>4/23/13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5D9802D-7116-3F45-BAAC-A5072A481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1793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8951D9B-44D4-8E4F-9AF5-0CDDA3B4F8D1}" type="datetimeFigureOut">
              <a:rPr lang="en-US"/>
              <a:pPr>
                <a:defRPr/>
              </a:pPr>
              <a:t>4/23/13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4C6ED71-73A0-384C-B52E-40C62B64C9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2040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29AC5E5-B1F3-3241-B840-45C38E6B59CE}" type="datetimeFigureOut">
              <a:rPr lang="en-US"/>
              <a:pPr>
                <a:defRPr/>
              </a:pPr>
              <a:t>4/23/13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25C9976-5321-DC4E-AF91-73729381C1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894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A244C-BAA0-3143-805A-BAE9F65B6E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3479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EDEDD62-EADD-0648-8C88-4A23A46E0110}" type="datetimeFigureOut">
              <a:rPr lang="en-US"/>
              <a:pPr>
                <a:defRPr/>
              </a:pPr>
              <a:t>4/23/13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3ED3F73-8FE1-974A-BDD6-CE62BC0CE5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462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A2988D2-78E4-C641-9451-BB68472AA445}" type="datetimeFigureOut">
              <a:rPr lang="en-US"/>
              <a:pPr>
                <a:defRPr/>
              </a:pPr>
              <a:t>4/23/13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B59292D-974B-9042-8100-371C4D330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7227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8122A0F-9B52-0E44-AD68-50DE9DCB8C7D}" type="datetimeFigureOut">
              <a:rPr lang="en-US"/>
              <a:pPr>
                <a:defRPr/>
              </a:pPr>
              <a:t>4/23/13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86907A5-04AC-794C-A734-574262BF07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7735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25ACAEF-BB32-B540-9756-E7D139540FC7}" type="datetimeFigureOut">
              <a:rPr lang="en-US"/>
              <a:pPr>
                <a:defRPr/>
              </a:pPr>
              <a:t>4/23/13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4C4826E-9052-9C43-9253-8A99CA1783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9434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A3E9EB8-CDF9-8446-97C6-E5451EB0E2BD}" type="datetimeFigureOut">
              <a:rPr lang="en-US"/>
              <a:pPr>
                <a:defRPr/>
              </a:pPr>
              <a:t>4/23/13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6329BC0-D8CE-4246-A83B-AC024386A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545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0F17B68-D909-4346-AD95-70CE4F7D75BA}" type="datetimeFigureOut">
              <a:rPr lang="en-US"/>
              <a:pPr>
                <a:defRPr/>
              </a:pPr>
              <a:t>4/23/13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0445DD0-B70B-3646-BAAA-A8B35DC1D4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1317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RIB_ppt_botto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2513"/>
            <a:ext cx="9144000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925" y="1320800"/>
            <a:ext cx="7864475" cy="341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24" tIns="45662" rIns="91324" bIns="45662">
            <a:spAutoFit/>
          </a:bodyPr>
          <a:lstStyle/>
          <a:p>
            <a:pPr defTabSz="456751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24" tIns="45662" rIns="91324" bIns="45662">
            <a:spAutoFit/>
          </a:bodyPr>
          <a:lstStyle/>
          <a:p>
            <a:pPr defTabSz="45675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00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Sherrill NN2012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, Slide </a:t>
            </a:r>
            <a:fld id="{74194EE7-4E55-E248-B5C0-662BC0076E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3913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2513"/>
            <a:ext cx="9144000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925" y="1320800"/>
            <a:ext cx="7864475" cy="341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24" tIns="45662" rIns="91324" bIns="45662">
            <a:spAutoFit/>
          </a:bodyPr>
          <a:lstStyle/>
          <a:p>
            <a:pPr defTabSz="456751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24" tIns="45662" rIns="91324" bIns="45662">
            <a:spAutoFit/>
          </a:bodyPr>
          <a:lstStyle/>
          <a:p>
            <a:pPr defTabSz="45675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00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Sherrill NN2012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, Slide </a:t>
            </a:r>
            <a:fld id="{36B3C704-E6A6-6C40-8C43-7EADE0AB28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3572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FD906-7F67-0B43-A2D2-F4963010AA1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4/23/13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B7771-006E-244C-A616-EC29C2C3FC3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44546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FD906-7F67-0B43-A2D2-F4963010AA1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4/23/13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B7771-006E-244C-A616-EC29C2C3FC3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8450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14D78-A435-9548-BDC0-F1C841C198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4564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FD906-7F67-0B43-A2D2-F4963010AA1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4/23/13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B7771-006E-244C-A616-EC29C2C3FC3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22979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FD906-7F67-0B43-A2D2-F4963010AA1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4/23/13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B7771-006E-244C-A616-EC29C2C3FC3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24342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FD906-7F67-0B43-A2D2-F4963010AA1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4/23/13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B7771-006E-244C-A616-EC29C2C3FC3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82420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FD906-7F67-0B43-A2D2-F4963010AA1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4/23/13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B7771-006E-244C-A616-EC29C2C3FC3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25333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FD906-7F67-0B43-A2D2-F4963010AA1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4/23/13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B7771-006E-244C-A616-EC29C2C3FC3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23694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FD906-7F67-0B43-A2D2-F4963010AA1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4/23/13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B7771-006E-244C-A616-EC29C2C3FC3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75040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FD906-7F67-0B43-A2D2-F4963010AA1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4/23/13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B7771-006E-244C-A616-EC29C2C3FC3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25827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FD906-7F67-0B43-A2D2-F4963010AA1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4/23/13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B7771-006E-244C-A616-EC29C2C3FC3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57447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FD906-7F67-0B43-A2D2-F4963010AA1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4/23/13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B7771-006E-244C-A616-EC29C2C3FC3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0232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AF0C4-873E-BF42-A2C3-BC7610B134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039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55E11E-350B-AB4C-A82E-9C64FF8FC0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524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857755-4148-914D-AB77-2315410D5F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969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B1F155-1685-3A4A-A2CC-B469FE003C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470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63579-2DE4-484A-82DD-EA7C838962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960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3" Type="http://schemas.openxmlformats.org/officeDocument/2006/relationships/image" Target="../media/image6.jpeg"/><Relationship Id="rId14" Type="http://schemas.openxmlformats.org/officeDocument/2006/relationships/image" Target="../media/image7.png"/><Relationship Id="rId15" Type="http://schemas.openxmlformats.org/officeDocument/2006/relationships/image" Target="../media/image8.jpe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7.xml"/><Relationship Id="rId14" Type="http://schemas.openxmlformats.org/officeDocument/2006/relationships/theme" Target="../theme/theme3.xml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7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13" Type="http://schemas.openxmlformats.org/officeDocument/2006/relationships/image" Target="../media/image3.png"/><Relationship Id="rId14" Type="http://schemas.openxmlformats.org/officeDocument/2006/relationships/image" Target="../media/image4.png"/><Relationship Id="rId15" Type="http://schemas.openxmlformats.org/officeDocument/2006/relationships/image" Target="../media/image5.png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5.xml"/><Relationship Id="rId9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EF17808F-2251-4D45-98E2-5D34511F41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47" r:id="rId12"/>
    <p:sldLayoutId id="21474837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101725" y="76200"/>
            <a:ext cx="633095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6096" tIns="22439" rIns="56096" bIns="22439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3907" name="Text Box 1027"/>
          <p:cNvSpPr txBox="1">
            <a:spLocks noChangeArrowheads="1"/>
          </p:cNvSpPr>
          <p:nvPr/>
        </p:nvSpPr>
        <p:spPr bwMode="auto">
          <a:xfrm>
            <a:off x="6115050" y="6630988"/>
            <a:ext cx="2895600" cy="1508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defTabSz="82073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82073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lnSpc>
                <a:spcPct val="90000"/>
              </a:lnSpc>
              <a:defRPr/>
            </a:pPr>
            <a:r>
              <a:rPr lang="en-US" sz="1100" smtClean="0">
                <a:solidFill>
                  <a:srgbClr val="064308"/>
                </a:solidFill>
                <a:latin typeface="Helvetica" charset="0"/>
              </a:rPr>
              <a:t> Slide </a:t>
            </a:r>
            <a:fld id="{7DB5BCF7-1341-FB44-8B38-9E0A2C15AB7B}" type="slidenum">
              <a:rPr lang="en-US" sz="1100" smtClean="0">
                <a:solidFill>
                  <a:srgbClr val="064308"/>
                </a:solidFill>
                <a:latin typeface="Helvetica" charset="0"/>
              </a:rPr>
              <a:pPr algn="r">
                <a:lnSpc>
                  <a:spcPct val="90000"/>
                </a:lnSpc>
                <a:defRPr/>
              </a:pPr>
              <a:t>‹#›</a:t>
            </a:fld>
            <a:endParaRPr lang="en-US" sz="1100" smtClean="0">
              <a:solidFill>
                <a:srgbClr val="064308"/>
              </a:solidFill>
              <a:latin typeface="Helvetica" charset="0"/>
            </a:endParaRPr>
          </a:p>
        </p:txBody>
      </p:sp>
      <p:pic>
        <p:nvPicPr>
          <p:cNvPr id="13316" name="Picture 102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88" y="76200"/>
            <a:ext cx="1192212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9" name="Text Box 1029"/>
          <p:cNvSpPr txBox="1">
            <a:spLocks noChangeArrowheads="1"/>
          </p:cNvSpPr>
          <p:nvPr/>
        </p:nvSpPr>
        <p:spPr bwMode="auto">
          <a:xfrm>
            <a:off x="669925" y="1320800"/>
            <a:ext cx="7864475" cy="476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endParaRPr lang="en-US" sz="2800">
              <a:solidFill>
                <a:srgbClr val="B81414"/>
              </a:solidFill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318" name="Rectangle 103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066800"/>
            <a:ext cx="8226425" cy="502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3911" name="Rectangle 1031"/>
          <p:cNvSpPr>
            <a:spLocks noChangeArrowheads="1"/>
          </p:cNvSpPr>
          <p:nvPr/>
        </p:nvSpPr>
        <p:spPr bwMode="auto">
          <a:xfrm>
            <a:off x="4114800" y="3009900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13320" name="Group 1032"/>
          <p:cNvGrpSpPr>
            <a:grpSpLocks/>
          </p:cNvGrpSpPr>
          <p:nvPr/>
        </p:nvGrpSpPr>
        <p:grpSpPr bwMode="auto">
          <a:xfrm>
            <a:off x="0" y="66675"/>
            <a:ext cx="685800" cy="812800"/>
            <a:chOff x="144" y="96"/>
            <a:chExt cx="432" cy="512"/>
          </a:xfrm>
        </p:grpSpPr>
        <p:pic>
          <p:nvPicPr>
            <p:cNvPr id="13322" name="Picture 1033" descr="FRIB_circles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96"/>
              <a:ext cx="432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3" name="Text Box 1034"/>
            <p:cNvSpPr txBox="1">
              <a:spLocks noChangeArrowheads="1"/>
            </p:cNvSpPr>
            <p:nvPr userDrawn="1"/>
          </p:nvSpPr>
          <p:spPr bwMode="auto">
            <a:xfrm>
              <a:off x="192" y="504"/>
              <a:ext cx="336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US" sz="1200" b="1">
                  <a:solidFill>
                    <a:schemeClr val="bg2"/>
                  </a:solidFill>
                  <a:latin typeface="Arial Narrow" charset="0"/>
                </a:rPr>
                <a:t>F R I B</a:t>
              </a:r>
            </a:p>
          </p:txBody>
        </p:sp>
      </p:grpSp>
      <p:pic>
        <p:nvPicPr>
          <p:cNvPr id="13321" name="Picture 1035" descr="DOE OS Log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37"/>
          <a:stretch>
            <a:fillRect/>
          </a:stretch>
        </p:blipFill>
        <p:spPr bwMode="auto">
          <a:xfrm>
            <a:off x="76200" y="6173788"/>
            <a:ext cx="1928813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ctr" defTabSz="808038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+mj-lt"/>
          <a:ea typeface="ＭＳ Ｐゴシック" charset="0"/>
          <a:cs typeface="+mj-cs"/>
        </a:defRPr>
      </a:lvl1pPr>
      <a:lvl2pPr algn="ctr" defTabSz="808038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charset="0"/>
          <a:cs typeface="Arial" charset="0"/>
        </a:defRPr>
      </a:lvl2pPr>
      <a:lvl3pPr algn="ctr" defTabSz="808038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charset="0"/>
          <a:cs typeface="Arial" charset="0"/>
        </a:defRPr>
      </a:lvl3pPr>
      <a:lvl4pPr algn="ctr" defTabSz="808038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charset="0"/>
          <a:cs typeface="Arial" charset="0"/>
        </a:defRPr>
      </a:lvl4pPr>
      <a:lvl5pPr algn="ctr" defTabSz="808038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charset="0"/>
          <a:cs typeface="Arial" charset="0"/>
        </a:defRPr>
      </a:lvl5pPr>
      <a:lvl6pPr marL="457200" algn="ctr" defTabSz="808038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4400" algn="ctr" defTabSz="808038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1600" algn="ctr" defTabSz="808038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8800" algn="ctr" defTabSz="808038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71450" indent="-171450" algn="l" defTabSz="808038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SzPct val="100000"/>
        <a:buChar char="•"/>
        <a:defRPr sz="2000">
          <a:solidFill>
            <a:srgbClr val="064308"/>
          </a:solidFill>
          <a:latin typeface="+mn-lt"/>
          <a:ea typeface="ＭＳ Ｐゴシック" charset="0"/>
          <a:cs typeface="+mn-cs"/>
        </a:defRPr>
      </a:lvl1pPr>
      <a:lvl2pPr marL="457200" indent="-171450" algn="l" defTabSz="808038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buSzPct val="100000"/>
        <a:buChar char="–"/>
        <a:defRPr sz="1600">
          <a:solidFill>
            <a:schemeClr val="tx1"/>
          </a:solidFill>
          <a:latin typeface="+mn-lt"/>
          <a:ea typeface="+mn-ea"/>
          <a:cs typeface="+mn-cs"/>
        </a:defRPr>
      </a:lvl2pPr>
      <a:lvl3pPr marL="742950" indent="-171450" algn="l" defTabSz="808038" rtl="0" eaLnBrk="0" fontAlgn="base" hangingPunct="0">
        <a:lnSpc>
          <a:spcPct val="90000"/>
        </a:lnSpc>
        <a:spcBef>
          <a:spcPct val="15000"/>
        </a:spcBef>
        <a:spcAft>
          <a:spcPct val="0"/>
        </a:spcAft>
        <a:buSzPct val="100000"/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257300" indent="-228600" algn="l" defTabSz="80803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4pPr>
      <a:lvl5pPr marL="1766888" indent="-150813" algn="l" defTabSz="80803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5pPr>
      <a:lvl6pPr marL="2224088" indent="-150813" algn="l" defTabSz="80803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81288" indent="-150813" algn="l" defTabSz="80803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8488" indent="-150813" algn="l" defTabSz="80803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5688" indent="-150813" algn="l" defTabSz="80803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37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CE1BA001-F3E2-2E49-B2DA-88BA3ED0F943}" type="datetimeFigureOut">
              <a:rPr lang="en-US"/>
              <a:pPr>
                <a:defRPr/>
              </a:pPr>
              <a:t>4/23/13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72E8B735-8EDD-0141-AE1D-785BE863C5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3799" name="Rectangle 3"/>
          <p:cNvSpPr>
            <a:spLocks noChangeArrowheads="1"/>
          </p:cNvSpPr>
          <p:nvPr userDrawn="1"/>
        </p:nvSpPr>
        <p:spPr bwMode="auto">
          <a:xfrm>
            <a:off x="862013" y="0"/>
            <a:ext cx="7462837" cy="750888"/>
          </a:xfrm>
          <a:prstGeom prst="rect">
            <a:avLst/>
          </a:pr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457200" eaLnBrk="1" hangingPunct="1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33800" name="Picture 4" descr="hlogo4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94"/>
          <a:stretch>
            <a:fillRect/>
          </a:stretch>
        </p:blipFill>
        <p:spPr bwMode="auto">
          <a:xfrm>
            <a:off x="0" y="50800"/>
            <a:ext cx="820738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5" descr="jina5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30"/>
          <a:stretch>
            <a:fillRect/>
          </a:stretch>
        </p:blipFill>
        <p:spPr bwMode="auto">
          <a:xfrm>
            <a:off x="862013" y="0"/>
            <a:ext cx="39846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Isosceles Triangle 9"/>
          <p:cNvSpPr/>
          <p:nvPr userDrawn="1"/>
        </p:nvSpPr>
        <p:spPr>
          <a:xfrm>
            <a:off x="8039100" y="0"/>
            <a:ext cx="569913" cy="776288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3803" name="Picture 53" descr="nscl_logo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-3175"/>
            <a:ext cx="63976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EE698961-417E-A248-BBB8-E74D831A4FE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4/23/13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8D74FC5-1384-014F-95CD-53B9CFF38D7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Rectangle 3"/>
          <p:cNvSpPr>
            <a:spLocks noChangeArrowheads="1"/>
          </p:cNvSpPr>
          <p:nvPr userDrawn="1"/>
        </p:nvSpPr>
        <p:spPr bwMode="auto">
          <a:xfrm>
            <a:off x="862012" y="0"/>
            <a:ext cx="7462795" cy="750407"/>
          </a:xfrm>
          <a:prstGeom prst="rect">
            <a:avLst/>
          </a:prstGeom>
          <a:solidFill>
            <a:srgbClr val="6699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Times New Roman" charset="0"/>
              <a:ea typeface="+mn-ea"/>
              <a:cs typeface="+mn-cs"/>
            </a:endParaRPr>
          </a:p>
        </p:txBody>
      </p:sp>
      <p:pic>
        <p:nvPicPr>
          <p:cNvPr id="8" name="Picture 4" descr="hlogo4"/>
          <p:cNvPicPr>
            <a:picLocks noChangeAspect="1" noChangeArrowheads="1"/>
          </p:cNvPicPr>
          <p:nvPr userDrawn="1"/>
        </p:nvPicPr>
        <p:blipFill>
          <a:blip r:embed="rId13"/>
          <a:srcRect t="11594"/>
          <a:stretch>
            <a:fillRect/>
          </a:stretch>
        </p:blipFill>
        <p:spPr bwMode="auto">
          <a:xfrm>
            <a:off x="0" y="50800"/>
            <a:ext cx="820738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jina5"/>
          <p:cNvPicPr>
            <a:picLocks noChangeAspect="1" noChangeArrowheads="1"/>
          </p:cNvPicPr>
          <p:nvPr userDrawn="1"/>
        </p:nvPicPr>
        <p:blipFill>
          <a:blip r:embed="rId14"/>
          <a:srcRect t="29630"/>
          <a:stretch>
            <a:fillRect/>
          </a:stretch>
        </p:blipFill>
        <p:spPr bwMode="auto">
          <a:xfrm>
            <a:off x="862013" y="0"/>
            <a:ext cx="3984625" cy="339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" name="Isosceles Triangle 9"/>
          <p:cNvSpPr/>
          <p:nvPr userDrawn="1"/>
        </p:nvSpPr>
        <p:spPr>
          <a:xfrm>
            <a:off x="8039100" y="0"/>
            <a:ext cx="569394" cy="776288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Picture 53" descr="nscl_logo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283" y="-3104"/>
            <a:ext cx="639417" cy="79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2038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42.png"/><Relationship Id="rId8" Type="http://schemas.openxmlformats.org/officeDocument/2006/relationships/oleObject" Target="../embeddings/Microsoft_Equation1.bin"/><Relationship Id="rId9" Type="http://schemas.openxmlformats.org/officeDocument/2006/relationships/image" Target="../media/image4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4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44.jpeg"/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45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46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oleObject" Target="../embeddings/Microsoft_Equation2.bin"/><Relationship Id="rId5" Type="http://schemas.openxmlformats.org/officeDocument/2006/relationships/image" Target="../media/image50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53.jpeg"/><Relationship Id="rId3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13.png"/><Relationship Id="rId1" Type="http://schemas.microsoft.com/office/2007/relationships/media" Target="file://localhost/Users/schatz/Work/Current/Talks/DNP10/rproc_2b_decay_selfcontained.avi" TargetMode="External"/><Relationship Id="rId2" Type="http://schemas.openxmlformats.org/officeDocument/2006/relationships/video" Target="file://localhost/Users/schatz/Work/Current/Talks/DNP10/rproc_2b_decay_selfcontained.avi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25.png"/><Relationship Id="rId1" Type="http://schemas.microsoft.com/office/2007/relationships/media" Target="file://localhost/Users/schatz/Work/Current/Talks/DNP10/xrb.avi" TargetMode="External"/><Relationship Id="rId2" Type="http://schemas.openxmlformats.org/officeDocument/2006/relationships/video" Target="file://localhost/Users/schatz/Work/Current/Talks/DNP10/xrb.avi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26.jpeg"/><Relationship Id="rId1" Type="http://schemas.microsoft.com/office/2007/relationships/media" Target="file://localhost/Users/schatz/Work/Current/Talks/DNP10/heger_burst2.mov" TargetMode="External"/><Relationship Id="rId2" Type="http://schemas.openxmlformats.org/officeDocument/2006/relationships/video" Target="file://localhost/Users/schatz/Work/Current/Talks/DNP10/heger_burst2.mo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va_aquila_nol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03"/>
            <a:ext cx="9144000" cy="612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Text Box 10"/>
          <p:cNvSpPr txBox="1">
            <a:spLocks noChangeArrowheads="1"/>
          </p:cNvSpPr>
          <p:nvPr/>
        </p:nvSpPr>
        <p:spPr bwMode="auto">
          <a:xfrm>
            <a:off x="1943194" y="121105"/>
            <a:ext cx="5233424" cy="190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Nuclear masses in </a:t>
            </a:r>
            <a:r>
              <a:rPr lang="en-US" sz="2800" dirty="0" smtClean="0">
                <a:solidFill>
                  <a:schemeClr val="bg1"/>
                </a:solidFill>
              </a:rPr>
              <a:t>astrophysics</a:t>
            </a:r>
            <a:r>
              <a:rPr lang="en-US" sz="2800" dirty="0">
                <a:solidFill>
                  <a:schemeClr val="bg1"/>
                </a:solidFill>
              </a:rPr>
              <a:t/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Hendrik Schatz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Michigan State University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Dept. of Physics and Astronomy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National Superconducting Cyclotron Laboratory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Joint Institute for Nuclear Astrophysics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5" descr="minbar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1755775"/>
            <a:ext cx="4808537" cy="3057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0" name="Slide Number Placeholder 17"/>
          <p:cNvSpPr>
            <a:spLocks noGrp="1"/>
          </p:cNvSpPr>
          <p:nvPr>
            <p:ph type="sldNum" sz="quarter" idx="13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5737330-FAD4-C544-9056-95AF01A6721E}" type="slidenum">
              <a:rPr lang="en-US" sz="1400"/>
              <a:pPr/>
              <a:t>10</a:t>
            </a:fld>
            <a:endParaRPr lang="en-US" sz="1400"/>
          </a:p>
        </p:txBody>
      </p:sp>
      <p:sp>
        <p:nvSpPr>
          <p:cNvPr id="48131" name="Title 4"/>
          <p:cNvSpPr>
            <a:spLocks noGrp="1"/>
          </p:cNvSpPr>
          <p:nvPr>
            <p:ph type="title"/>
          </p:nvPr>
        </p:nvSpPr>
        <p:spPr>
          <a:xfrm>
            <a:off x="76200" y="312738"/>
            <a:ext cx="8991600" cy="431800"/>
          </a:xfrm>
        </p:spPr>
        <p:txBody>
          <a:bodyPr/>
          <a:lstStyle/>
          <a:p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Interpretation of X-ray Burst Observations</a:t>
            </a:r>
          </a:p>
        </p:txBody>
      </p:sp>
      <p:sp>
        <p:nvSpPr>
          <p:cNvPr id="48132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152929" y="6030913"/>
            <a:ext cx="8358187" cy="584200"/>
          </a:xfrm>
        </p:spPr>
        <p:txBody>
          <a:bodyPr/>
          <a:lstStyle/>
          <a:p>
            <a:pPr marL="136525">
              <a:spcBef>
                <a:spcPct val="0"/>
              </a:spcBef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Need nuclear 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data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to create set of model templates 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for matching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to wide variety of specific bursts to analyze observations</a:t>
            </a: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136525">
              <a:spcBef>
                <a:spcPct val="0"/>
              </a:spcBef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133" name="TextBox 3"/>
          <p:cNvSpPr txBox="1">
            <a:spLocks noChangeArrowheads="1"/>
          </p:cNvSpPr>
          <p:nvPr/>
        </p:nvSpPr>
        <p:spPr bwMode="auto">
          <a:xfrm>
            <a:off x="-30473" y="1060450"/>
            <a:ext cx="5323510" cy="707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/>
              <a:t>Major progress in observations</a:t>
            </a:r>
          </a:p>
          <a:p>
            <a:pPr algn="ctr"/>
            <a:r>
              <a:rPr lang="en-US" dirty="0"/>
              <a:t>MINBAR archive ~5000 widely varying bursts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416557" y="952500"/>
            <a:ext cx="4213218" cy="3144838"/>
            <a:chOff x="5416557" y="952500"/>
            <a:chExt cx="4213218" cy="3144838"/>
          </a:xfrm>
        </p:grpSpPr>
        <p:pic>
          <p:nvPicPr>
            <p:cNvPr id="4813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337"/>
            <a:stretch>
              <a:fillRect/>
            </a:stretch>
          </p:blipFill>
          <p:spPr bwMode="auto">
            <a:xfrm>
              <a:off x="5480050" y="1300163"/>
              <a:ext cx="3540125" cy="2344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35" name="TextBox 4"/>
            <p:cNvSpPr txBox="1">
              <a:spLocks noChangeArrowheads="1"/>
            </p:cNvSpPr>
            <p:nvPr/>
          </p:nvSpPr>
          <p:spPr bwMode="auto">
            <a:xfrm>
              <a:off x="5416557" y="952500"/>
              <a:ext cx="3854959" cy="369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4" tIns="45712" rIns="91424" bIns="45712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 err="1" smtClean="0"/>
                <a:t>Lightcurves</a:t>
              </a:r>
              <a:r>
                <a:rPr lang="en-US" sz="1800" dirty="0" smtClean="0"/>
                <a:t> depend </a:t>
              </a:r>
              <a:r>
                <a:rPr lang="en-US" sz="1800" dirty="0"/>
                <a:t>on </a:t>
              </a:r>
              <a:r>
                <a:rPr lang="en-US" sz="1800" dirty="0" smtClean="0"/>
                <a:t>nuclear data</a:t>
              </a:r>
              <a:endParaRPr lang="en-US" sz="1800" dirty="0"/>
            </a:p>
          </p:txBody>
        </p:sp>
        <p:pic>
          <p:nvPicPr>
            <p:cNvPr id="4813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96" t="87338" r="-17496" b="385"/>
            <a:stretch>
              <a:fillRect/>
            </a:stretch>
          </p:blipFill>
          <p:spPr bwMode="auto">
            <a:xfrm>
              <a:off x="6089650" y="3614738"/>
              <a:ext cx="3540125" cy="48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39" name="TextBox 20"/>
            <p:cNvSpPr txBox="1">
              <a:spLocks noChangeArrowheads="1"/>
            </p:cNvSpPr>
            <p:nvPr/>
          </p:nvSpPr>
          <p:spPr bwMode="auto">
            <a:xfrm>
              <a:off x="6208713" y="1411288"/>
              <a:ext cx="2420937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4" tIns="45712" rIns="91424" bIns="45712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/>
                <a:t>Amthor, Cyburt, Keek et al. 2012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49275" y="2995613"/>
            <a:ext cx="8531225" cy="2790825"/>
            <a:chOff x="549275" y="2995613"/>
            <a:chExt cx="8531225" cy="2790825"/>
          </a:xfrm>
        </p:grpSpPr>
        <p:sp>
          <p:nvSpPr>
            <p:cNvPr id="12" name="TextBox 11"/>
            <p:cNvSpPr txBox="1"/>
            <p:nvPr/>
          </p:nvSpPr>
          <p:spPr>
            <a:xfrm>
              <a:off x="5707268" y="4273550"/>
              <a:ext cx="3373232" cy="138497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none" lIns="91424" tIns="45712" rIns="91424" bIns="45712">
              <a:spAutoFit/>
            </a:bodyPr>
            <a:lstStyle/>
            <a:p>
              <a:pPr>
                <a:defRPr/>
              </a:pPr>
              <a:r>
                <a:rPr lang="en-US" dirty="0"/>
                <a:t>Example Template </a:t>
              </a:r>
              <a:r>
                <a:rPr lang="en-US" dirty="0" smtClean="0"/>
                <a:t>Analysis:</a:t>
              </a:r>
            </a:p>
            <a:p>
              <a:pPr>
                <a:defRPr/>
              </a:pPr>
              <a:r>
                <a:rPr lang="en-US" sz="1600" dirty="0" smtClean="0"/>
                <a:t>Determine </a:t>
              </a:r>
              <a:r>
                <a:rPr lang="en-US" sz="1600" dirty="0"/>
                <a:t>surface redshift</a:t>
              </a:r>
              <a:endParaRPr lang="en-US" sz="1600" dirty="0">
                <a:sym typeface="Wingdings"/>
              </a:endParaRPr>
            </a:p>
            <a:p>
              <a:pPr marL="285750" indent="-285750">
                <a:buFont typeface="Wingdings" charset="0"/>
                <a:buChar char="à"/>
                <a:defRPr/>
              </a:pPr>
              <a:r>
                <a:rPr lang="en-US" sz="1600" b="1" dirty="0" smtClean="0">
                  <a:solidFill>
                    <a:srgbClr val="FF0000"/>
                  </a:solidFill>
                  <a:sym typeface="Wingdings"/>
                </a:rPr>
                <a:t>Neutron </a:t>
              </a:r>
              <a:r>
                <a:rPr lang="en-US" sz="1600" b="1" dirty="0">
                  <a:solidFill>
                    <a:srgbClr val="FF0000"/>
                  </a:solidFill>
                  <a:sym typeface="Wingdings"/>
                </a:rPr>
                <a:t>star </a:t>
              </a:r>
              <a:r>
                <a:rPr lang="en-US" sz="1600" b="1" dirty="0" smtClean="0">
                  <a:solidFill>
                    <a:srgbClr val="FF0000"/>
                  </a:solidFill>
                  <a:sym typeface="Wingdings"/>
                </a:rPr>
                <a:t>compactness</a:t>
              </a:r>
            </a:p>
            <a:p>
              <a:pPr>
                <a:defRPr/>
              </a:pPr>
              <a:r>
                <a:rPr lang="en-US" sz="1600" dirty="0" smtClean="0">
                  <a:solidFill>
                    <a:srgbClr val="000000"/>
                  </a:solidFill>
                  <a:sym typeface="Wingdings"/>
                </a:rPr>
                <a:t>Also: brightness, distance, </a:t>
              </a:r>
              <a:br>
                <a:rPr lang="en-US" sz="1600" dirty="0" smtClean="0">
                  <a:solidFill>
                    <a:srgbClr val="000000"/>
                  </a:solidFill>
                  <a:sym typeface="Wingdings"/>
                </a:rPr>
              </a:br>
              <a:r>
                <a:rPr lang="en-US" sz="1600" dirty="0" smtClean="0">
                  <a:solidFill>
                    <a:srgbClr val="000000"/>
                  </a:solidFill>
                  <a:sym typeface="Wingdings"/>
                </a:rPr>
                <a:t>accretion rate, accreted comp.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 flipH="1" flipV="1">
              <a:off x="5243513" y="4976813"/>
              <a:ext cx="420687" cy="31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/>
            <p:cNvSpPr/>
            <p:nvPr/>
          </p:nvSpPr>
          <p:spPr>
            <a:xfrm>
              <a:off x="549275" y="2995613"/>
              <a:ext cx="4797425" cy="27908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4" tIns="45712" rIns="91424" bIns="45712"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48141" name="Group 8"/>
            <p:cNvGrpSpPr>
              <a:grpSpLocks/>
            </p:cNvGrpSpPr>
            <p:nvPr/>
          </p:nvGrpSpPr>
          <p:grpSpPr bwMode="auto">
            <a:xfrm>
              <a:off x="568325" y="2995613"/>
              <a:ext cx="4722813" cy="2665412"/>
              <a:chOff x="710133" y="783996"/>
              <a:chExt cx="5852369" cy="3435381"/>
            </a:xfrm>
          </p:grpSpPr>
          <p:pic>
            <p:nvPicPr>
              <p:cNvPr id="48148" name="Picture 7" descr="screenshot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9003"/>
              <a:stretch>
                <a:fillRect/>
              </a:stretch>
            </p:blipFill>
            <p:spPr bwMode="auto">
              <a:xfrm>
                <a:off x="710133" y="783996"/>
                <a:ext cx="5852369" cy="28537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8149" name="Picture 14" descr="screenshot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7233"/>
              <a:stretch>
                <a:fillRect/>
              </a:stretch>
            </p:blipFill>
            <p:spPr bwMode="auto">
              <a:xfrm>
                <a:off x="720493" y="3622058"/>
                <a:ext cx="5774640" cy="5973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8142" name="TextBox 19"/>
            <p:cNvSpPr txBox="1">
              <a:spLocks noChangeArrowheads="1"/>
            </p:cNvSpPr>
            <p:nvPr/>
          </p:nvSpPr>
          <p:spPr bwMode="auto">
            <a:xfrm>
              <a:off x="784225" y="5410200"/>
              <a:ext cx="161131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4" tIns="45712" rIns="91424" bIns="45712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400"/>
                <a:t>Zamfir et al. 2012</a:t>
              </a:r>
            </a:p>
          </p:txBody>
        </p:sp>
        <p:sp>
          <p:nvSpPr>
            <p:cNvPr id="48143" name="TextBox 22"/>
            <p:cNvSpPr txBox="1">
              <a:spLocks noChangeArrowheads="1"/>
            </p:cNvSpPr>
            <p:nvPr/>
          </p:nvSpPr>
          <p:spPr bwMode="auto">
            <a:xfrm>
              <a:off x="4044950" y="3135313"/>
              <a:ext cx="1041400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4" tIns="45712" rIns="91424" bIns="45712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/>
                <a:t>GS 1826-24</a:t>
              </a:r>
            </a:p>
          </p:txBody>
        </p:sp>
        <p:sp>
          <p:nvSpPr>
            <p:cNvPr id="48144" name="TextBox 21"/>
            <p:cNvSpPr txBox="1">
              <a:spLocks noChangeArrowheads="1"/>
            </p:cNvSpPr>
            <p:nvPr/>
          </p:nvSpPr>
          <p:spPr bwMode="auto">
            <a:xfrm>
              <a:off x="1787525" y="4546600"/>
              <a:ext cx="890588" cy="525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4" tIns="45712" rIns="91424" bIns="45712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400"/>
                <a:t>Redshift</a:t>
              </a:r>
              <a:br>
                <a:rPr lang="en-US" sz="1400"/>
              </a:br>
              <a:r>
                <a:rPr lang="en-US" sz="1400"/>
                <a:t>variation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 flipV="1">
              <a:off x="2617788" y="4672013"/>
              <a:ext cx="234950" cy="141287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146" name="TextBox 23"/>
            <p:cNvSpPr txBox="1">
              <a:spLocks noChangeArrowheads="1"/>
            </p:cNvSpPr>
            <p:nvPr/>
          </p:nvSpPr>
          <p:spPr bwMode="auto">
            <a:xfrm>
              <a:off x="4060825" y="4584700"/>
              <a:ext cx="56356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4" tIns="45712" rIns="91424" bIns="45712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400"/>
                <a:t>Data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 flipV="1">
              <a:off x="3838575" y="4767263"/>
              <a:ext cx="234950" cy="141287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3984625" y="1952625"/>
            <a:ext cx="10285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Galloway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3" name="Group 11"/>
          <p:cNvGrpSpPr>
            <a:grpSpLocks/>
          </p:cNvGrpSpPr>
          <p:nvPr/>
        </p:nvGrpSpPr>
        <p:grpSpPr bwMode="auto">
          <a:xfrm>
            <a:off x="1703388" y="1328738"/>
            <a:ext cx="7069137" cy="3459162"/>
            <a:chOff x="485" y="374"/>
            <a:chExt cx="2741" cy="1327"/>
          </a:xfrm>
        </p:grpSpPr>
        <p:pic>
          <p:nvPicPr>
            <p:cNvPr id="4918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" y="374"/>
              <a:ext cx="2741" cy="1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84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1" y="1276"/>
              <a:ext cx="143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85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2" y="984"/>
              <a:ext cx="143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86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0" y="706"/>
              <a:ext cx="143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Box 26"/>
          <p:cNvSpPr txBox="1">
            <a:spLocks noChangeArrowheads="1"/>
          </p:cNvSpPr>
          <p:nvPr/>
        </p:nvSpPr>
        <p:spPr bwMode="auto">
          <a:xfrm>
            <a:off x="1081088" y="914400"/>
            <a:ext cx="2879725" cy="1323975"/>
          </a:xfrm>
          <a:prstGeom prst="rect">
            <a:avLst/>
          </a:prstGeom>
          <a:solidFill>
            <a:srgbClr val="FFD6D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0000"/>
                </a:solidFill>
              </a:rPr>
              <a:t>Waiting point masses:</a:t>
            </a:r>
          </a:p>
          <a:p>
            <a:pPr eaLnBrk="1" hangingPunct="1"/>
            <a:r>
              <a:rPr lang="en-US">
                <a:solidFill>
                  <a:srgbClr val="000000"/>
                </a:solidFill>
              </a:rPr>
              <a:t>Penning Trap precision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measurements: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ISOLTRAP, CPT, LEBIT</a:t>
            </a:r>
          </a:p>
        </p:txBody>
      </p: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1081088" y="1882775"/>
            <a:ext cx="6289675" cy="1679575"/>
            <a:chOff x="1081877" y="1882384"/>
            <a:chExt cx="6289628" cy="1679997"/>
          </a:xfrm>
        </p:grpSpPr>
        <p:sp>
          <p:nvSpPr>
            <p:cNvPr id="16" name="Oval 15"/>
            <p:cNvSpPr/>
            <p:nvPr/>
          </p:nvSpPr>
          <p:spPr>
            <a:xfrm>
              <a:off x="7131794" y="1882384"/>
              <a:ext cx="239711" cy="20325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6409487" y="2635048"/>
              <a:ext cx="241298" cy="20325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5637968" y="3359130"/>
              <a:ext cx="239710" cy="20325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81877" y="2338111"/>
              <a:ext cx="2878115" cy="40015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What about these?</a:t>
              </a:r>
              <a:endParaRPr lang="en-US" b="1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9850" y="2736850"/>
            <a:ext cx="4945063" cy="3960813"/>
            <a:chOff x="69850" y="2736850"/>
            <a:chExt cx="4945063" cy="3960813"/>
          </a:xfrm>
        </p:grpSpPr>
        <p:pic>
          <p:nvPicPr>
            <p:cNvPr id="49158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50" y="2960688"/>
              <a:ext cx="4945063" cy="3736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Connector 8"/>
            <p:cNvCxnSpPr/>
            <p:nvPr/>
          </p:nvCxnSpPr>
          <p:spPr>
            <a:xfrm>
              <a:off x="2120900" y="3167063"/>
              <a:ext cx="25400" cy="296862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ight Arrow 11"/>
            <p:cNvSpPr/>
            <p:nvPr/>
          </p:nvSpPr>
          <p:spPr>
            <a:xfrm>
              <a:off x="2120900" y="3384550"/>
              <a:ext cx="406400" cy="29051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559050" y="3243263"/>
              <a:ext cx="2092325" cy="6461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Estimate from </a:t>
              </a:r>
              <a:br>
                <a:rPr lang="en-US" sz="18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</a:br>
              <a:r>
                <a:rPr lang="en-US" sz="1800" dirty="0">
                  <a:solidFill>
                    <a:prstClr val="black"/>
                  </a:solidFill>
                  <a:latin typeface="Symbol" charset="2"/>
                  <a:ea typeface="+mn-ea"/>
                  <a:cs typeface="Symbol" charset="2"/>
                </a:rPr>
                <a:t>b</a:t>
              </a:r>
              <a:r>
                <a:rPr lang="en-US" sz="18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-decay observation</a:t>
              </a:r>
              <a:endPara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06463" y="2736850"/>
              <a:ext cx="3511550" cy="46196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aseline="300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64</a:t>
              </a:r>
              <a:r>
                <a:rPr lang="en-US" sz="24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Ge lifetime in X-ray burst</a:t>
              </a:r>
              <a:endParaRPr lang="en-US" sz="24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418199" y="265114"/>
            <a:ext cx="6416841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Direct mass </a:t>
            </a:r>
            <a:r>
              <a:rPr lang="en-US" sz="2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measurements for </a:t>
            </a:r>
            <a:r>
              <a:rPr lang="en-US" sz="24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p,</a:t>
            </a:r>
            <a:r>
              <a:rPr lang="en-US" sz="2400" dirty="0" err="1" smtClean="0">
                <a:solidFill>
                  <a:prstClr val="black"/>
                </a:solidFill>
                <a:latin typeface="Symbol" charset="2"/>
                <a:ea typeface="+mn-ea"/>
                <a:cs typeface="Symbol" charset="2"/>
              </a:rPr>
              <a:t>g</a:t>
            </a:r>
            <a:r>
              <a:rPr lang="en-US" sz="24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</a:t>
            </a:r>
            <a:r>
              <a:rPr lang="en-US" sz="2400" dirty="0" err="1" smtClean="0">
                <a:solidFill>
                  <a:prstClr val="black"/>
                </a:solidFill>
                <a:latin typeface="Symbol" charset="2"/>
                <a:ea typeface="+mn-ea"/>
                <a:cs typeface="Symbol" charset="2"/>
              </a:rPr>
              <a:t>g</a:t>
            </a:r>
            <a:r>
              <a:rPr lang="en-US" sz="24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,p</a:t>
            </a:r>
            <a:r>
              <a:rPr lang="en-US" sz="2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equilibrium </a:t>
            </a:r>
            <a:endParaRPr lang="en-US" sz="24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6572250" y="2738438"/>
            <a:ext cx="1892300" cy="1501775"/>
            <a:chOff x="6572870" y="2738597"/>
            <a:chExt cx="1892270" cy="1501912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6572870" y="2738597"/>
              <a:ext cx="704839" cy="793822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6960214" y="3532419"/>
              <a:ext cx="1504926" cy="708090"/>
            </a:xfrm>
            <a:prstGeom prst="rect">
              <a:avLst/>
            </a:prstGeom>
            <a:solidFill>
              <a:srgbClr val="CCFFCC"/>
            </a:solidFill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Recent NSCL</a:t>
              </a:r>
              <a:br>
                <a:rPr lang="en-US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</a:br>
              <a:r>
                <a:rPr lang="en-US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experiments</a:t>
              </a:r>
              <a:endPara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5575057" y="958850"/>
            <a:ext cx="2870443" cy="3094038"/>
            <a:chOff x="5575773" y="959227"/>
            <a:chExt cx="2869917" cy="3093397"/>
          </a:xfrm>
        </p:grpSpPr>
        <p:sp>
          <p:nvSpPr>
            <p:cNvPr id="8" name="Rectangle 7"/>
            <p:cNvSpPr/>
            <p:nvPr/>
          </p:nvSpPr>
          <p:spPr>
            <a:xfrm flipV="1">
              <a:off x="5575773" y="2886689"/>
              <a:ext cx="379586" cy="1165935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 flipV="1">
              <a:off x="6337876" y="2177530"/>
              <a:ext cx="375791" cy="1121188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 flipV="1">
              <a:off x="7085453" y="1468370"/>
              <a:ext cx="353829" cy="1106597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617225" y="959227"/>
              <a:ext cx="1828465" cy="46186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Need masses</a:t>
              </a:r>
              <a:endParaRPr lang="en-US" sz="2400" dirty="0">
                <a:solidFill>
                  <a:srgbClr val="FF0000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4"/>
          <p:cNvGrpSpPr>
            <a:grpSpLocks/>
          </p:cNvGrpSpPr>
          <p:nvPr/>
        </p:nvGrpSpPr>
        <p:grpSpPr bwMode="auto">
          <a:xfrm>
            <a:off x="5956300" y="2179638"/>
            <a:ext cx="585788" cy="585787"/>
            <a:chOff x="5955934" y="2179404"/>
            <a:chExt cx="586108" cy="585829"/>
          </a:xfrm>
        </p:grpSpPr>
        <p:sp>
          <p:nvSpPr>
            <p:cNvPr id="24" name="Rectangle 23"/>
            <p:cNvSpPr/>
            <p:nvPr/>
          </p:nvSpPr>
          <p:spPr>
            <a:xfrm>
              <a:off x="5955934" y="2179404"/>
              <a:ext cx="381208" cy="37308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6146538" y="2365154"/>
              <a:ext cx="395504" cy="400079"/>
            </a:xfrm>
            <a:prstGeom prst="line">
              <a:avLst/>
            </a:prstGeom>
            <a:ln w="57150" cmpd="sng">
              <a:solidFill>
                <a:srgbClr val="FF66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Up-Down Arrow 1"/>
          <p:cNvSpPr/>
          <p:nvPr/>
        </p:nvSpPr>
        <p:spPr>
          <a:xfrm>
            <a:off x="8610000" y="1468097"/>
            <a:ext cx="418542" cy="3167134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16200000">
            <a:off x="7702815" y="2795896"/>
            <a:ext cx="21710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prstClr val="black"/>
                </a:solidFill>
                <a:latin typeface="Calibri"/>
              </a:rPr>
              <a:t>p,</a:t>
            </a:r>
            <a:r>
              <a:rPr lang="en-US" b="1" dirty="0" err="1">
                <a:solidFill>
                  <a:prstClr val="black"/>
                </a:solidFill>
                <a:latin typeface="Symbol" charset="2"/>
                <a:cs typeface="Symbol" charset="2"/>
              </a:rPr>
              <a:t>g</a:t>
            </a:r>
            <a:r>
              <a:rPr lang="en-US" b="1" dirty="0" err="1">
                <a:solidFill>
                  <a:prstClr val="black"/>
                </a:solidFill>
                <a:latin typeface="Calibri"/>
              </a:rPr>
              <a:t>-</a:t>
            </a:r>
            <a:r>
              <a:rPr lang="en-US" b="1" dirty="0" err="1">
                <a:solidFill>
                  <a:prstClr val="black"/>
                </a:solidFill>
                <a:latin typeface="Symbol" charset="2"/>
                <a:cs typeface="Symbol" charset="2"/>
              </a:rPr>
              <a:t>g</a:t>
            </a:r>
            <a:r>
              <a:rPr lang="en-US" b="1" dirty="0" err="1">
                <a:solidFill>
                  <a:prstClr val="black"/>
                </a:solidFill>
                <a:latin typeface="Calibri"/>
              </a:rPr>
              <a:t>,p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 equilibrium </a:t>
            </a:r>
            <a:endParaRPr lang="en-US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2413000" y="3532188"/>
            <a:ext cx="6684963" cy="2560637"/>
            <a:chOff x="2413000" y="3532188"/>
            <a:chExt cx="6684963" cy="2560637"/>
          </a:xfrm>
        </p:grpSpPr>
        <p:sp>
          <p:nvSpPr>
            <p:cNvPr id="47" name="TextBox 46"/>
            <p:cNvSpPr txBox="1"/>
            <p:nvPr/>
          </p:nvSpPr>
          <p:spPr>
            <a:xfrm>
              <a:off x="5027613" y="5078413"/>
              <a:ext cx="4070350" cy="101441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Measurement of </a:t>
              </a:r>
              <a:r>
                <a:rPr lang="en-US" baseline="300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65</a:t>
              </a:r>
              <a:r>
                <a:rPr lang="en-US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As mass</a:t>
              </a:r>
              <a:br>
                <a:rPr lang="en-US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</a:br>
              <a:r>
                <a:rPr lang="en-US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at  Cooler Storage Ring in Lanzhou</a:t>
              </a:r>
              <a:br>
                <a:rPr lang="en-US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</a:br>
              <a:r>
                <a:rPr lang="en-US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(</a:t>
              </a:r>
              <a:r>
                <a:rPr lang="en-US" dirty="0" err="1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Tu</a:t>
              </a:r>
              <a:r>
                <a:rPr lang="en-US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 et al. 2011) </a:t>
              </a:r>
              <a:r>
                <a:rPr lang="en-US" dirty="0" err="1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S</a:t>
              </a:r>
              <a:r>
                <a:rPr lang="en-US" baseline="-25000" dirty="0" err="1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p</a:t>
              </a:r>
              <a:r>
                <a:rPr lang="en-US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(</a:t>
              </a:r>
              <a:r>
                <a:rPr lang="en-US" baseline="300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65</a:t>
              </a:r>
              <a:r>
                <a:rPr lang="en-US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As)=-90(85) </a:t>
              </a:r>
              <a:r>
                <a:rPr lang="en-US" dirty="0" err="1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keV</a:t>
              </a:r>
              <a:endPara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0" name="Straight Connector 59"/>
            <p:cNvCxnSpPr>
              <a:stCxn id="20" idx="5"/>
            </p:cNvCxnSpPr>
            <p:nvPr/>
          </p:nvCxnSpPr>
          <p:spPr>
            <a:xfrm>
              <a:off x="5843588" y="3532188"/>
              <a:ext cx="989012" cy="1546225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oup 32"/>
            <p:cNvGrpSpPr>
              <a:grpSpLocks/>
            </p:cNvGrpSpPr>
            <p:nvPr/>
          </p:nvGrpSpPr>
          <p:grpSpPr bwMode="auto">
            <a:xfrm>
              <a:off x="2413000" y="4770438"/>
              <a:ext cx="1598613" cy="1003300"/>
              <a:chOff x="2413000" y="4770796"/>
              <a:chExt cx="1597883" cy="1003473"/>
            </a:xfrm>
          </p:grpSpPr>
          <p:sp>
            <p:nvSpPr>
              <p:cNvPr id="18" name="Freeform 17"/>
              <p:cNvSpPr/>
              <p:nvPr/>
            </p:nvSpPr>
            <p:spPr>
              <a:xfrm>
                <a:off x="2413000" y="5469416"/>
                <a:ext cx="533156" cy="304853"/>
              </a:xfrm>
              <a:custGeom>
                <a:avLst/>
                <a:gdLst>
                  <a:gd name="connsiteX0" fmla="*/ 0 w 571500"/>
                  <a:gd name="connsiteY0" fmla="*/ 0 h 304800"/>
                  <a:gd name="connsiteX1" fmla="*/ 254000 w 571500"/>
                  <a:gd name="connsiteY1" fmla="*/ 190500 h 304800"/>
                  <a:gd name="connsiteX2" fmla="*/ 571500 w 571500"/>
                  <a:gd name="connsiteY2" fmla="*/ 30480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1500" h="304800">
                    <a:moveTo>
                      <a:pt x="0" y="0"/>
                    </a:moveTo>
                    <a:lnTo>
                      <a:pt x="254000" y="190500"/>
                    </a:lnTo>
                    <a:lnTo>
                      <a:pt x="571500" y="304800"/>
                    </a:lnTo>
                  </a:path>
                </a:pathLst>
              </a:custGeom>
              <a:ln w="5715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 flipV="1">
                <a:off x="2649430" y="5120106"/>
                <a:ext cx="296726" cy="47633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>
                <a:off x="2869991" y="4770796"/>
                <a:ext cx="1140892" cy="36995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800" b="1" dirty="0">
                    <a:solidFill>
                      <a:srgbClr val="FF0000"/>
                    </a:solidFill>
                    <a:latin typeface="Calibri"/>
                    <a:ea typeface="+mn-ea"/>
                    <a:cs typeface="+mn-cs"/>
                  </a:rPr>
                  <a:t>measured</a:t>
                </a:r>
                <a:endParaRPr lang="en-US" sz="1800" b="1" dirty="0">
                  <a:solidFill>
                    <a:srgbClr val="FF0000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038" y="3327400"/>
            <a:ext cx="4627562" cy="353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42875" y="771525"/>
            <a:ext cx="886936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Populate </a:t>
            </a:r>
            <a:r>
              <a:rPr lang="en-US" sz="2400" baseline="30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69</a:t>
            </a:r>
            <a:r>
              <a:rPr lang="en-US" sz="2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Br and detect p-decay at </a:t>
            </a:r>
            <a:r>
              <a:rPr lang="en-US" sz="24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NSCL</a:t>
            </a:r>
            <a:r>
              <a:rPr lang="en-US" sz="2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with fast radioactive beams</a:t>
            </a:r>
            <a:endParaRPr lang="en-US" sz="24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648200" y="1289050"/>
            <a:ext cx="452437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Symbol" charset="2"/>
                <a:ea typeface="+mn-ea"/>
                <a:cs typeface="Symbol" charset="2"/>
              </a:rPr>
              <a:t>b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-delayed proton emission of </a:t>
            </a:r>
            <a:r>
              <a:rPr lang="en-US" sz="1800" baseline="30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69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Kr</a:t>
            </a:r>
            <a:b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(M. Del Santo, Crawford, </a:t>
            </a:r>
            <a:r>
              <a:rPr lang="en-US" sz="18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Gryner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</a:t>
            </a:r>
            <a:r>
              <a:rPr lang="en-US" sz="18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Meisel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2013)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0" y="1289050"/>
            <a:ext cx="4208463" cy="5505450"/>
            <a:chOff x="0" y="1288702"/>
            <a:chExt cx="4208463" cy="5505798"/>
          </a:xfrm>
        </p:grpSpPr>
        <p:pic>
          <p:nvPicPr>
            <p:cNvPr id="50197" name="Picture 3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63742"/>
              <a:ext cx="3502025" cy="2530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98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082517"/>
              <a:ext cx="4208463" cy="2174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128588" y="1288702"/>
              <a:ext cx="3160712" cy="92398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Reactions of </a:t>
              </a:r>
              <a:r>
                <a:rPr lang="en-US" sz="1800" baseline="300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70</a:t>
              </a:r>
              <a:r>
                <a:rPr lang="en-US" sz="18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Se beam with </a:t>
              </a:r>
              <a:r>
                <a:rPr lang="en-US" sz="1800" baseline="300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12</a:t>
              </a:r>
              <a:r>
                <a:rPr lang="en-US" sz="18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</a:t>
              </a:r>
              <a:br>
                <a:rPr lang="en-US" sz="18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</a:br>
              <a:r>
                <a:rPr lang="en-US" sz="18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(polypropylene target)</a:t>
              </a:r>
              <a:br>
                <a:rPr lang="en-US" sz="18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</a:br>
              <a:r>
                <a:rPr lang="en-US" sz="18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(A. Rogers et al. 2010)</a:t>
              </a:r>
              <a:endPara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06375" y="5219600"/>
              <a:ext cx="1384300" cy="369911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-785(40) </a:t>
              </a:r>
              <a:r>
                <a:rPr lang="en-US" sz="1800" dirty="0" err="1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keV</a:t>
              </a:r>
              <a:endPara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6261100" y="2282825"/>
            <a:ext cx="46038" cy="612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369050" y="2282825"/>
            <a:ext cx="46038" cy="612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483350" y="2282825"/>
            <a:ext cx="46038" cy="612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610350" y="2282825"/>
            <a:ext cx="46038" cy="61277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731000" y="2282825"/>
            <a:ext cx="46038" cy="61277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858000" y="2282825"/>
            <a:ext cx="46038" cy="61277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261100" y="1884363"/>
            <a:ext cx="1204913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40x40 DSSSDs</a:t>
            </a:r>
            <a:endParaRPr lang="en-US" sz="1400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1" name="Left Brace 40"/>
          <p:cNvSpPr/>
          <p:nvPr/>
        </p:nvSpPr>
        <p:spPr>
          <a:xfrm rot="5400000">
            <a:off x="6718300" y="2005013"/>
            <a:ext cx="106363" cy="376237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eft Brace 41"/>
          <p:cNvSpPr/>
          <p:nvPr/>
        </p:nvSpPr>
        <p:spPr>
          <a:xfrm rot="16200000">
            <a:off x="6315869" y="2801144"/>
            <a:ext cx="106362" cy="374650"/>
          </a:xfrm>
          <a:prstGeom prst="leftBrac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n>
                <a:solidFill>
                  <a:srgbClr val="B3A2C7"/>
                </a:solidFill>
              </a:ln>
              <a:solidFill>
                <a:srgbClr val="B3A2C7"/>
              </a:solidFill>
              <a:latin typeface="Calibri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083300" y="3003550"/>
            <a:ext cx="608013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Si PINs</a:t>
            </a:r>
            <a:endParaRPr lang="en-US" sz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4914900" y="2565400"/>
            <a:ext cx="184943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4914900" y="2324100"/>
            <a:ext cx="811213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69</a:t>
            </a:r>
            <a:r>
              <a:rPr lang="en-US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Kr beam</a:t>
            </a:r>
            <a:endParaRPr lang="en-US" sz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150100" y="2238375"/>
            <a:ext cx="1687513" cy="738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NSCL Beta</a:t>
            </a:r>
            <a:br>
              <a:rPr lang="en-US" sz="14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en-US" sz="14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Counting System</a:t>
            </a:r>
            <a:br>
              <a:rPr lang="en-US" sz="14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en-US" sz="14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(detects </a:t>
            </a:r>
            <a:r>
              <a:rPr lang="en-US" sz="1400" b="1" baseline="30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69</a:t>
            </a:r>
            <a:r>
              <a:rPr lang="en-US" sz="14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Kr and p)</a:t>
            </a:r>
            <a:endParaRPr lang="en-US" sz="14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649788" y="4217861"/>
            <a:ext cx="1383236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-640(40) </a:t>
            </a:r>
            <a:r>
              <a:rPr lang="en-US" sz="18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keV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" name="Down Arrow 50"/>
          <p:cNvSpPr/>
          <p:nvPr/>
        </p:nvSpPr>
        <p:spPr>
          <a:xfrm>
            <a:off x="4876800" y="4724400"/>
            <a:ext cx="203200" cy="24130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181725" y="5702300"/>
            <a:ext cx="2030413" cy="646113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Wingdings"/>
              </a:rPr>
              <a:t> 13% via </a:t>
            </a:r>
            <a:r>
              <a:rPr lang="en-US" sz="1800" baseline="30000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Wingdings"/>
              </a:rPr>
              <a:t>68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Wingdings"/>
              </a:rPr>
              <a:t>Se+2p</a:t>
            </a:r>
            <a:b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Wingdings"/>
              </a:rPr>
            </a:b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Wingdings"/>
              </a:rPr>
              <a:t>    in the </a:t>
            </a:r>
            <a:r>
              <a:rPr lang="en-US" sz="1800" dirty="0" err="1">
                <a:solidFill>
                  <a:prstClr val="black"/>
                </a:solidFill>
                <a:latin typeface="Calibri"/>
                <a:ea typeface="+mn-ea"/>
                <a:cs typeface="+mn-cs"/>
                <a:sym typeface="Wingdings"/>
              </a:rPr>
              <a:t>rp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Wingdings"/>
              </a:rPr>
              <a:t>-process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4" descr="screensho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3230563"/>
            <a:ext cx="4687888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02" name="Group 11"/>
          <p:cNvGrpSpPr>
            <a:grpSpLocks/>
          </p:cNvGrpSpPr>
          <p:nvPr/>
        </p:nvGrpSpPr>
        <p:grpSpPr bwMode="auto">
          <a:xfrm>
            <a:off x="2898775" y="769938"/>
            <a:ext cx="5418138" cy="2465387"/>
            <a:chOff x="485" y="374"/>
            <a:chExt cx="2741" cy="1327"/>
          </a:xfrm>
        </p:grpSpPr>
        <p:pic>
          <p:nvPicPr>
            <p:cNvPr id="51238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" y="374"/>
              <a:ext cx="2741" cy="1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39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1" y="1276"/>
              <a:ext cx="143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40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2" y="984"/>
              <a:ext cx="143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41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0" y="706"/>
              <a:ext cx="143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23" name="Straight Connector 22"/>
          <p:cNvCxnSpPr/>
          <p:nvPr/>
        </p:nvCxnSpPr>
        <p:spPr>
          <a:xfrm flipV="1">
            <a:off x="5278438" y="847725"/>
            <a:ext cx="2660650" cy="23574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1204" name="Group 32"/>
          <p:cNvGrpSpPr>
            <a:grpSpLocks/>
          </p:cNvGrpSpPr>
          <p:nvPr/>
        </p:nvGrpSpPr>
        <p:grpSpPr bwMode="auto">
          <a:xfrm>
            <a:off x="5937250" y="1958975"/>
            <a:ext cx="715963" cy="660400"/>
            <a:chOff x="4212213" y="1942977"/>
            <a:chExt cx="716353" cy="660696"/>
          </a:xfrm>
        </p:grpSpPr>
        <p:sp>
          <p:nvSpPr>
            <p:cNvPr id="24" name="Oval 23"/>
            <p:cNvSpPr/>
            <p:nvPr/>
          </p:nvSpPr>
          <p:spPr>
            <a:xfrm>
              <a:off x="4218566" y="2222502"/>
              <a:ext cx="150895" cy="120704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4485412" y="2482969"/>
              <a:ext cx="150895" cy="120704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4777671" y="2482969"/>
              <a:ext cx="150895" cy="120704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4212213" y="1942977"/>
              <a:ext cx="150895" cy="120704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30" name="Straight Connector 29"/>
            <p:cNvCxnSpPr>
              <a:stCxn id="24" idx="5"/>
              <a:endCxn id="25" idx="1"/>
            </p:cNvCxnSpPr>
            <p:nvPr/>
          </p:nvCxnSpPr>
          <p:spPr>
            <a:xfrm>
              <a:off x="4347225" y="2325736"/>
              <a:ext cx="160424" cy="174703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endCxn id="26" idx="1"/>
            </p:cNvCxnSpPr>
            <p:nvPr/>
          </p:nvCxnSpPr>
          <p:spPr>
            <a:xfrm>
              <a:off x="4328164" y="2039858"/>
              <a:ext cx="471744" cy="460581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205" name="Group 33"/>
          <p:cNvGrpSpPr>
            <a:grpSpLocks/>
          </p:cNvGrpSpPr>
          <p:nvPr/>
        </p:nvGrpSpPr>
        <p:grpSpPr bwMode="auto">
          <a:xfrm>
            <a:off x="6502400" y="1444625"/>
            <a:ext cx="715963" cy="660400"/>
            <a:chOff x="4212213" y="1942977"/>
            <a:chExt cx="716353" cy="660696"/>
          </a:xfrm>
        </p:grpSpPr>
        <p:sp>
          <p:nvSpPr>
            <p:cNvPr id="35" name="Oval 34"/>
            <p:cNvSpPr/>
            <p:nvPr/>
          </p:nvSpPr>
          <p:spPr>
            <a:xfrm>
              <a:off x="4218566" y="2222502"/>
              <a:ext cx="150895" cy="120704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4485412" y="2482969"/>
              <a:ext cx="150895" cy="120704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4777671" y="2482969"/>
              <a:ext cx="150895" cy="120704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4212213" y="1942977"/>
              <a:ext cx="150895" cy="120704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39" name="Straight Connector 38"/>
            <p:cNvCxnSpPr>
              <a:stCxn id="35" idx="5"/>
              <a:endCxn id="36" idx="1"/>
            </p:cNvCxnSpPr>
            <p:nvPr/>
          </p:nvCxnSpPr>
          <p:spPr>
            <a:xfrm>
              <a:off x="4347225" y="2325736"/>
              <a:ext cx="160424" cy="174703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endCxn id="37" idx="1"/>
            </p:cNvCxnSpPr>
            <p:nvPr/>
          </p:nvCxnSpPr>
          <p:spPr>
            <a:xfrm>
              <a:off x="4328164" y="2039858"/>
              <a:ext cx="471744" cy="460581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206" name="Group 40"/>
          <p:cNvGrpSpPr>
            <a:grpSpLocks/>
          </p:cNvGrpSpPr>
          <p:nvPr/>
        </p:nvGrpSpPr>
        <p:grpSpPr bwMode="auto">
          <a:xfrm>
            <a:off x="7073900" y="917575"/>
            <a:ext cx="715963" cy="660400"/>
            <a:chOff x="4212213" y="1942977"/>
            <a:chExt cx="716353" cy="660696"/>
          </a:xfrm>
        </p:grpSpPr>
        <p:sp>
          <p:nvSpPr>
            <p:cNvPr id="42" name="Oval 41"/>
            <p:cNvSpPr/>
            <p:nvPr/>
          </p:nvSpPr>
          <p:spPr>
            <a:xfrm>
              <a:off x="4218566" y="2222502"/>
              <a:ext cx="150895" cy="120704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4485412" y="2482969"/>
              <a:ext cx="150895" cy="120704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4777671" y="2482969"/>
              <a:ext cx="150895" cy="120704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4212213" y="1942977"/>
              <a:ext cx="150895" cy="120704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46" name="Straight Connector 45"/>
            <p:cNvCxnSpPr>
              <a:stCxn id="42" idx="5"/>
              <a:endCxn id="43" idx="1"/>
            </p:cNvCxnSpPr>
            <p:nvPr/>
          </p:nvCxnSpPr>
          <p:spPr>
            <a:xfrm>
              <a:off x="4347225" y="2325736"/>
              <a:ext cx="160424" cy="174703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endCxn id="44" idx="1"/>
            </p:cNvCxnSpPr>
            <p:nvPr/>
          </p:nvCxnSpPr>
          <p:spPr>
            <a:xfrm>
              <a:off x="4328164" y="2039858"/>
              <a:ext cx="471744" cy="460581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Oval 47"/>
          <p:cNvSpPr/>
          <p:nvPr/>
        </p:nvSpPr>
        <p:spPr>
          <a:xfrm>
            <a:off x="4530725" y="3481388"/>
            <a:ext cx="971550" cy="1254125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344488" y="3481388"/>
            <a:ext cx="3028950" cy="28622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Discrepancy </a:t>
            </a:r>
            <a:br>
              <a:rPr lang="en-US" dirty="0"/>
            </a:br>
            <a:r>
              <a:rPr lang="en-US" dirty="0"/>
              <a:t>between CDE</a:t>
            </a:r>
          </a:p>
          <a:p>
            <a:pPr>
              <a:defRPr/>
            </a:pPr>
            <a:r>
              <a:rPr lang="en-US" dirty="0"/>
              <a:t>and AME12 </a:t>
            </a:r>
          </a:p>
          <a:p>
            <a:pPr>
              <a:defRPr/>
            </a:pPr>
            <a:r>
              <a:rPr lang="en-US" dirty="0"/>
              <a:t>extrapolation</a:t>
            </a:r>
          </a:p>
          <a:p>
            <a:pPr>
              <a:defRPr/>
            </a:pPr>
            <a:r>
              <a:rPr lang="en-US" dirty="0"/>
              <a:t>for </a:t>
            </a:r>
            <a:r>
              <a:rPr lang="en-US" baseline="30000" dirty="0"/>
              <a:t>66</a:t>
            </a:r>
            <a:r>
              <a:rPr lang="en-US" dirty="0"/>
              <a:t>Se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CDE:     - 41.832 ± 0.1</a:t>
            </a:r>
          </a:p>
          <a:p>
            <a:pPr>
              <a:defRPr/>
            </a:pPr>
            <a:r>
              <a:rPr lang="en-US" dirty="0"/>
              <a:t>AME11: - 41.722 ± 0.298</a:t>
            </a:r>
          </a:p>
          <a:p>
            <a:pPr>
              <a:defRPr/>
            </a:pPr>
            <a:r>
              <a:rPr lang="en-US" dirty="0"/>
              <a:t>AME12: - 41.368 ± 0.298</a:t>
            </a:r>
          </a:p>
        </p:txBody>
      </p:sp>
      <p:sp>
        <p:nvSpPr>
          <p:cNvPr id="51209" name="TextBox 49"/>
          <p:cNvSpPr txBox="1">
            <a:spLocks noChangeArrowheads="1"/>
          </p:cNvSpPr>
          <p:nvPr/>
        </p:nvSpPr>
        <p:spPr bwMode="auto">
          <a:xfrm>
            <a:off x="4343400" y="6397625"/>
            <a:ext cx="457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/>
              <a:t>Ge</a:t>
            </a:r>
          </a:p>
        </p:txBody>
      </p:sp>
      <p:sp>
        <p:nvSpPr>
          <p:cNvPr id="51210" name="TextBox 50"/>
          <p:cNvSpPr txBox="1">
            <a:spLocks noChangeArrowheads="1"/>
          </p:cNvSpPr>
          <p:nvPr/>
        </p:nvSpPr>
        <p:spPr bwMode="auto">
          <a:xfrm>
            <a:off x="4714875" y="6394450"/>
            <a:ext cx="4238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/>
              <a:t>As</a:t>
            </a:r>
          </a:p>
        </p:txBody>
      </p:sp>
      <p:sp>
        <p:nvSpPr>
          <p:cNvPr id="51211" name="TextBox 51"/>
          <p:cNvSpPr txBox="1">
            <a:spLocks noChangeArrowheads="1"/>
          </p:cNvSpPr>
          <p:nvPr/>
        </p:nvSpPr>
        <p:spPr bwMode="auto">
          <a:xfrm>
            <a:off x="5854700" y="6375400"/>
            <a:ext cx="4349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/>
              <a:t>Se</a:t>
            </a:r>
          </a:p>
        </p:txBody>
      </p:sp>
      <p:sp>
        <p:nvSpPr>
          <p:cNvPr id="51212" name="TextBox 52"/>
          <p:cNvSpPr txBox="1">
            <a:spLocks noChangeArrowheads="1"/>
          </p:cNvSpPr>
          <p:nvPr/>
        </p:nvSpPr>
        <p:spPr bwMode="auto">
          <a:xfrm>
            <a:off x="6226175" y="6370638"/>
            <a:ext cx="3905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/>
              <a:t>Br</a:t>
            </a:r>
          </a:p>
        </p:txBody>
      </p:sp>
      <p:sp>
        <p:nvSpPr>
          <p:cNvPr id="51213" name="TextBox 53"/>
          <p:cNvSpPr txBox="1">
            <a:spLocks noChangeArrowheads="1"/>
          </p:cNvSpPr>
          <p:nvPr/>
        </p:nvSpPr>
        <p:spPr bwMode="auto">
          <a:xfrm>
            <a:off x="7351713" y="6381750"/>
            <a:ext cx="3889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/>
              <a:t>Kr</a:t>
            </a:r>
          </a:p>
        </p:txBody>
      </p:sp>
      <p:sp>
        <p:nvSpPr>
          <p:cNvPr id="51214" name="TextBox 54"/>
          <p:cNvSpPr txBox="1">
            <a:spLocks noChangeArrowheads="1"/>
          </p:cNvSpPr>
          <p:nvPr/>
        </p:nvSpPr>
        <p:spPr bwMode="auto">
          <a:xfrm>
            <a:off x="7723188" y="6376988"/>
            <a:ext cx="4460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/>
              <a:t>Rb</a:t>
            </a:r>
          </a:p>
        </p:txBody>
      </p:sp>
      <p:sp>
        <p:nvSpPr>
          <p:cNvPr id="51215" name="TextBox 55"/>
          <p:cNvSpPr txBox="1">
            <a:spLocks noChangeArrowheads="1"/>
          </p:cNvSpPr>
          <p:nvPr/>
        </p:nvSpPr>
        <p:spPr bwMode="auto">
          <a:xfrm>
            <a:off x="5299075" y="3214688"/>
            <a:ext cx="2963863" cy="4000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Proton capture Q-values</a:t>
            </a:r>
          </a:p>
        </p:txBody>
      </p:sp>
      <p:cxnSp>
        <p:nvCxnSpPr>
          <p:cNvPr id="58" name="Straight Connector 57"/>
          <p:cNvCxnSpPr/>
          <p:nvPr/>
        </p:nvCxnSpPr>
        <p:spPr>
          <a:xfrm>
            <a:off x="3167063" y="3857625"/>
            <a:ext cx="1411287" cy="158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217" name="TextBox 58"/>
          <p:cNvSpPr txBox="1">
            <a:spLocks noChangeArrowheads="1"/>
          </p:cNvSpPr>
          <p:nvPr/>
        </p:nvSpPr>
        <p:spPr bwMode="auto">
          <a:xfrm>
            <a:off x="6475413" y="3590925"/>
            <a:ext cx="671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</a:rPr>
              <a:t>CDE</a:t>
            </a:r>
          </a:p>
        </p:txBody>
      </p:sp>
      <p:sp>
        <p:nvSpPr>
          <p:cNvPr id="51218" name="TextBox 59"/>
          <p:cNvSpPr txBox="1">
            <a:spLocks noChangeArrowheads="1"/>
          </p:cNvSpPr>
          <p:nvPr/>
        </p:nvSpPr>
        <p:spPr bwMode="auto">
          <a:xfrm>
            <a:off x="6423025" y="4087813"/>
            <a:ext cx="955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AME12</a:t>
            </a:r>
          </a:p>
        </p:txBody>
      </p:sp>
      <p:sp>
        <p:nvSpPr>
          <p:cNvPr id="51219" name="TextBox 60"/>
          <p:cNvSpPr txBox="1">
            <a:spLocks noChangeArrowheads="1"/>
          </p:cNvSpPr>
          <p:nvPr/>
        </p:nvSpPr>
        <p:spPr bwMode="auto">
          <a:xfrm>
            <a:off x="250825" y="1128713"/>
            <a:ext cx="36480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Use of Coulomb Displacement</a:t>
            </a:r>
          </a:p>
          <a:p>
            <a:r>
              <a:rPr lang="en-US" dirty="0"/>
              <a:t>Energies (CDE)</a:t>
            </a:r>
          </a:p>
          <a:p>
            <a:r>
              <a:rPr lang="en-US" dirty="0"/>
              <a:t>Brown et al. </a:t>
            </a:r>
            <a:r>
              <a:rPr lang="en-US" dirty="0" smtClean="0"/>
              <a:t>2002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7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-19050"/>
            <a:ext cx="7573963" cy="679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058" y="15298"/>
            <a:ext cx="7581170" cy="6772852"/>
          </a:xfrm>
          <a:prstGeom prst="rect">
            <a:avLst/>
          </a:prstGeom>
        </p:spPr>
      </p:pic>
      <p:grpSp>
        <p:nvGrpSpPr>
          <p:cNvPr id="20483" name="Group 79"/>
          <p:cNvGrpSpPr>
            <a:grpSpLocks/>
          </p:cNvGrpSpPr>
          <p:nvPr/>
        </p:nvGrpSpPr>
        <p:grpSpPr bwMode="auto">
          <a:xfrm>
            <a:off x="141288" y="5842000"/>
            <a:ext cx="2236787" cy="820738"/>
            <a:chOff x="126" y="114"/>
            <a:chExt cx="1409" cy="517"/>
          </a:xfrm>
        </p:grpSpPr>
        <p:sp>
          <p:nvSpPr>
            <p:cNvPr id="20505" name="Rectangle 4"/>
            <p:cNvSpPr>
              <a:spLocks noChangeArrowheads="1"/>
            </p:cNvSpPr>
            <p:nvPr/>
          </p:nvSpPr>
          <p:spPr bwMode="auto">
            <a:xfrm>
              <a:off x="126" y="114"/>
              <a:ext cx="1408" cy="51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6" name="Rectangle 5"/>
            <p:cNvSpPr>
              <a:spLocks noChangeArrowheads="1"/>
            </p:cNvSpPr>
            <p:nvPr/>
          </p:nvSpPr>
          <p:spPr bwMode="auto">
            <a:xfrm>
              <a:off x="191" y="190"/>
              <a:ext cx="149" cy="14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7" name="Text Box 6"/>
            <p:cNvSpPr txBox="1">
              <a:spLocks noChangeArrowheads="1"/>
            </p:cNvSpPr>
            <p:nvPr/>
          </p:nvSpPr>
          <p:spPr bwMode="auto">
            <a:xfrm>
              <a:off x="351" y="180"/>
              <a:ext cx="118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400"/>
                <a:t>Mass known &lt;10 keV</a:t>
              </a:r>
            </a:p>
          </p:txBody>
        </p:sp>
        <p:sp>
          <p:nvSpPr>
            <p:cNvPr id="20508" name="Rectangle 7"/>
            <p:cNvSpPr>
              <a:spLocks noChangeArrowheads="1"/>
            </p:cNvSpPr>
            <p:nvPr/>
          </p:nvSpPr>
          <p:spPr bwMode="auto">
            <a:xfrm>
              <a:off x="196" y="419"/>
              <a:ext cx="149" cy="149"/>
            </a:xfrm>
            <a:prstGeom prst="rect">
              <a:avLst/>
            </a:prstGeom>
            <a:solidFill>
              <a:srgbClr val="FF9E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9" name="Text Box 8"/>
            <p:cNvSpPr txBox="1">
              <a:spLocks noChangeArrowheads="1"/>
            </p:cNvSpPr>
            <p:nvPr/>
          </p:nvSpPr>
          <p:spPr bwMode="auto">
            <a:xfrm>
              <a:off x="356" y="402"/>
              <a:ext cx="73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400"/>
                <a:t>Mass known</a:t>
              </a:r>
            </a:p>
          </p:txBody>
        </p:sp>
      </p:grpSp>
      <p:sp>
        <p:nvSpPr>
          <p:cNvPr id="20484" name="Text Box 78"/>
          <p:cNvSpPr txBox="1">
            <a:spLocks noChangeArrowheads="1"/>
          </p:cNvSpPr>
          <p:nvPr/>
        </p:nvSpPr>
        <p:spPr bwMode="auto">
          <a:xfrm>
            <a:off x="3622774" y="4986928"/>
            <a:ext cx="5374012" cy="707886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important </a:t>
            </a:r>
            <a:r>
              <a:rPr lang="en-US" dirty="0"/>
              <a:t>masses identified Parikh et al. 2009</a:t>
            </a:r>
          </a:p>
          <a:p>
            <a:r>
              <a:rPr lang="en-US" dirty="0" smtClean="0"/>
              <a:t>(</a:t>
            </a:r>
            <a:r>
              <a:rPr lang="en-US" dirty="0"/>
              <a:t>for effect on final composition)</a:t>
            </a: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93675" y="0"/>
            <a:ext cx="8783638" cy="4806950"/>
            <a:chOff x="193879" y="0"/>
            <a:chExt cx="8783434" cy="4806950"/>
          </a:xfrm>
        </p:grpSpPr>
        <p:grpSp>
          <p:nvGrpSpPr>
            <p:cNvPr id="20489" name="Group 94"/>
            <p:cNvGrpSpPr>
              <a:grpSpLocks/>
            </p:cNvGrpSpPr>
            <p:nvPr/>
          </p:nvGrpSpPr>
          <p:grpSpPr bwMode="auto">
            <a:xfrm>
              <a:off x="220662" y="0"/>
              <a:ext cx="8756651" cy="4806950"/>
              <a:chOff x="139" y="0"/>
              <a:chExt cx="5516" cy="3028"/>
            </a:xfrm>
          </p:grpSpPr>
          <p:sp>
            <p:nvSpPr>
              <p:cNvPr id="20493" name="Oval 21"/>
              <p:cNvSpPr>
                <a:spLocks noChangeArrowheads="1"/>
              </p:cNvSpPr>
              <p:nvPr/>
            </p:nvSpPr>
            <p:spPr bwMode="auto">
              <a:xfrm rot="-2551719">
                <a:off x="3051" y="1356"/>
                <a:ext cx="788" cy="232"/>
              </a:xfrm>
              <a:prstGeom prst="ellips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494" name="Oval 22"/>
              <p:cNvSpPr>
                <a:spLocks noChangeArrowheads="1"/>
              </p:cNvSpPr>
              <p:nvPr/>
            </p:nvSpPr>
            <p:spPr bwMode="auto">
              <a:xfrm rot="-2069108">
                <a:off x="3759" y="627"/>
                <a:ext cx="1277" cy="371"/>
              </a:xfrm>
              <a:prstGeom prst="ellips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495" name="Text Box 24"/>
              <p:cNvSpPr txBox="1">
                <a:spLocks noChangeArrowheads="1"/>
              </p:cNvSpPr>
              <p:nvPr/>
            </p:nvSpPr>
            <p:spPr bwMode="auto">
              <a:xfrm>
                <a:off x="4394" y="758"/>
                <a:ext cx="1261" cy="947"/>
              </a:xfrm>
              <a:prstGeom prst="rect">
                <a:avLst/>
              </a:prstGeom>
              <a:solidFill>
                <a:schemeClr val="accent1"/>
              </a:solidFill>
              <a:ln w="3810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/>
                  <a:t>JYFLTRAP</a:t>
                </a:r>
                <a:br>
                  <a:rPr lang="en-US" sz="1800"/>
                </a:br>
                <a:r>
                  <a:rPr lang="en-US" sz="1800"/>
                  <a:t>SHIPTRAP</a:t>
                </a:r>
              </a:p>
              <a:p>
                <a:r>
                  <a:rPr lang="en-US" sz="1800"/>
                  <a:t>CPT</a:t>
                </a:r>
              </a:p>
              <a:p>
                <a:r>
                  <a:rPr lang="en-US" sz="1800"/>
                  <a:t>ISOLTRAP</a:t>
                </a:r>
              </a:p>
              <a:p>
                <a:r>
                  <a:rPr lang="en-US" sz="1800"/>
                  <a:t>Final composition</a:t>
                </a:r>
              </a:p>
            </p:txBody>
          </p:sp>
          <p:sp>
            <p:nvSpPr>
              <p:cNvPr id="20496" name="Text Box 26"/>
              <p:cNvSpPr txBox="1">
                <a:spLocks noChangeArrowheads="1"/>
              </p:cNvSpPr>
              <p:nvPr/>
            </p:nvSpPr>
            <p:spPr bwMode="auto">
              <a:xfrm>
                <a:off x="3074" y="1806"/>
                <a:ext cx="1644" cy="582"/>
              </a:xfrm>
              <a:prstGeom prst="rect">
                <a:avLst/>
              </a:prstGeom>
              <a:solidFill>
                <a:schemeClr val="accent1"/>
              </a:solidFill>
              <a:ln w="3810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/>
                  <a:t>CPT, ISOLTRAP, LEBIT</a:t>
                </a:r>
                <a:br>
                  <a:rPr lang="en-US" sz="1800"/>
                </a:br>
                <a:r>
                  <a:rPr lang="en-US" sz="1800"/>
                  <a:t>Lanzhou CSR</a:t>
                </a:r>
                <a:br>
                  <a:rPr lang="en-US" sz="1800"/>
                </a:br>
                <a:r>
                  <a:rPr lang="en-US" sz="1800"/>
                  <a:t>burst light cuves</a:t>
                </a:r>
              </a:p>
            </p:txBody>
          </p:sp>
          <p:sp>
            <p:nvSpPr>
              <p:cNvPr id="20497" name="Text Box 29"/>
              <p:cNvSpPr txBox="1">
                <a:spLocks noChangeArrowheads="1"/>
              </p:cNvSpPr>
              <p:nvPr/>
            </p:nvSpPr>
            <p:spPr bwMode="auto">
              <a:xfrm>
                <a:off x="2865" y="0"/>
                <a:ext cx="1103" cy="255"/>
              </a:xfrm>
              <a:prstGeom prst="rect">
                <a:avLst/>
              </a:prstGeom>
              <a:solidFill>
                <a:schemeClr val="accent1"/>
              </a:solidFill>
              <a:ln w="3810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/>
                  <a:t>ORNL </a:t>
                </a:r>
                <a:r>
                  <a:rPr lang="en-US" sz="1800">
                    <a:latin typeface="Symbol" charset="0"/>
                    <a:sym typeface="Symbol" charset="0"/>
                  </a:rPr>
                  <a:t></a:t>
                </a:r>
                <a:r>
                  <a:rPr lang="en-US" sz="1800"/>
                  <a:t>-decay</a:t>
                </a:r>
              </a:p>
            </p:txBody>
          </p:sp>
          <p:sp>
            <p:nvSpPr>
              <p:cNvPr id="20498" name="Line 30"/>
              <p:cNvSpPr>
                <a:spLocks noChangeShapeType="1"/>
              </p:cNvSpPr>
              <p:nvPr/>
            </p:nvSpPr>
            <p:spPr bwMode="auto">
              <a:xfrm>
                <a:off x="3971" y="116"/>
                <a:ext cx="758" cy="112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499" name="Text Box 31"/>
              <p:cNvSpPr txBox="1">
                <a:spLocks noChangeArrowheads="1"/>
              </p:cNvSpPr>
              <p:nvPr/>
            </p:nvSpPr>
            <p:spPr bwMode="auto">
              <a:xfrm>
                <a:off x="139" y="2446"/>
                <a:ext cx="1005" cy="582"/>
              </a:xfrm>
              <a:prstGeom prst="rect">
                <a:avLst/>
              </a:prstGeom>
              <a:solidFill>
                <a:schemeClr val="accent1"/>
              </a:solidFill>
              <a:ln w="3810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/>
                  <a:t>Coulomb shift</a:t>
                </a:r>
                <a:br>
                  <a:rPr lang="en-US" sz="1800"/>
                </a:br>
                <a:r>
                  <a:rPr lang="en-US" sz="1800"/>
                  <a:t>calculations</a:t>
                </a:r>
                <a:br>
                  <a:rPr lang="en-US" sz="1800"/>
                </a:br>
                <a:r>
                  <a:rPr lang="en-US" sz="1800"/>
                  <a:t>(Brown et al.)</a:t>
                </a:r>
              </a:p>
            </p:txBody>
          </p:sp>
          <p:sp>
            <p:nvSpPr>
              <p:cNvPr id="20500" name="Text Box 75"/>
              <p:cNvSpPr txBox="1">
                <a:spLocks noChangeArrowheads="1"/>
              </p:cNvSpPr>
              <p:nvPr/>
            </p:nvSpPr>
            <p:spPr bwMode="auto">
              <a:xfrm>
                <a:off x="780" y="146"/>
                <a:ext cx="1909" cy="255"/>
              </a:xfrm>
              <a:prstGeom prst="rect">
                <a:avLst/>
              </a:prstGeom>
              <a:solidFill>
                <a:schemeClr val="accent1"/>
              </a:solidFill>
              <a:ln w="3810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/>
                  <a:t>JYFLTRAP - SnSbTe Cycle</a:t>
                </a:r>
              </a:p>
            </p:txBody>
          </p:sp>
          <p:sp>
            <p:nvSpPr>
              <p:cNvPr id="20501" name="Line 76"/>
              <p:cNvSpPr>
                <a:spLocks noChangeShapeType="1"/>
              </p:cNvSpPr>
              <p:nvPr/>
            </p:nvSpPr>
            <p:spPr bwMode="auto">
              <a:xfrm flipV="1">
                <a:off x="2467" y="281"/>
                <a:ext cx="2246" cy="547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02" name="Oval 77"/>
              <p:cNvSpPr>
                <a:spLocks noChangeArrowheads="1"/>
              </p:cNvSpPr>
              <p:nvPr/>
            </p:nvSpPr>
            <p:spPr bwMode="auto">
              <a:xfrm>
                <a:off x="4717" y="89"/>
                <a:ext cx="424" cy="349"/>
              </a:xfrm>
              <a:prstGeom prst="ellips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20503" name="Picture 8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6" y="458"/>
                <a:ext cx="1464" cy="10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504" name="Rectangle 87"/>
              <p:cNvSpPr>
                <a:spLocks noChangeArrowheads="1"/>
              </p:cNvSpPr>
              <p:nvPr/>
            </p:nvSpPr>
            <p:spPr bwMode="auto">
              <a:xfrm>
                <a:off x="953" y="458"/>
                <a:ext cx="1505" cy="1027"/>
              </a:xfrm>
              <a:prstGeom prst="rect">
                <a:avLst/>
              </a:prstGeom>
              <a:noFill/>
              <a:ln w="5715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0490" name="Oval 77"/>
            <p:cNvSpPr>
              <a:spLocks noChangeArrowheads="1"/>
            </p:cNvSpPr>
            <p:nvPr/>
          </p:nvSpPr>
          <p:spPr bwMode="auto">
            <a:xfrm rot="-2619934">
              <a:off x="3170588" y="3488981"/>
              <a:ext cx="1467180" cy="205679"/>
            </a:xfrm>
            <a:prstGeom prst="ellips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1" name="Text Box 26"/>
            <p:cNvSpPr txBox="1">
              <a:spLocks noChangeArrowheads="1"/>
            </p:cNvSpPr>
            <p:nvPr/>
          </p:nvSpPr>
          <p:spPr bwMode="auto">
            <a:xfrm>
              <a:off x="193879" y="2853124"/>
              <a:ext cx="2591612" cy="923330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/>
                <a:t>Lanzhou CSR</a:t>
              </a:r>
              <a:br>
                <a:rPr lang="en-US" sz="1800"/>
              </a:br>
              <a:r>
                <a:rPr lang="en-US" sz="1800"/>
                <a:t>burst light cuves</a:t>
              </a:r>
            </a:p>
            <a:p>
              <a:r>
                <a:rPr lang="en-US" sz="1800"/>
                <a:t>(</a:t>
              </a:r>
              <a:r>
                <a:rPr lang="en-US" sz="1800" baseline="30000"/>
                <a:t>45</a:t>
              </a:r>
              <a:r>
                <a:rPr lang="en-US" sz="1800"/>
                <a:t>Cr </a:t>
              </a:r>
              <a:r>
                <a:rPr lang="en-US" sz="1800">
                  <a:sym typeface="Wingdings" charset="0"/>
                </a:rPr>
                <a:t> no CaSc cycle)</a:t>
              </a:r>
              <a:endParaRPr lang="en-US" sz="1800"/>
            </a:p>
          </p:txBody>
        </p:sp>
        <p:cxnSp>
          <p:nvCxnSpPr>
            <p:cNvPr id="20492" name="Straight Connector 5"/>
            <p:cNvCxnSpPr>
              <a:cxnSpLocks noChangeShapeType="1"/>
              <a:stCxn id="20491" idx="3"/>
            </p:cNvCxnSpPr>
            <p:nvPr/>
          </p:nvCxnSpPr>
          <p:spPr bwMode="auto">
            <a:xfrm>
              <a:off x="2785491" y="3314789"/>
              <a:ext cx="858501" cy="358937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</p:cxnSp>
      </p:grpSp>
      <p:grpSp>
        <p:nvGrpSpPr>
          <p:cNvPr id="4" name="Group 93"/>
          <p:cNvGrpSpPr>
            <a:grpSpLocks/>
          </p:cNvGrpSpPr>
          <p:nvPr/>
        </p:nvGrpSpPr>
        <p:grpSpPr bwMode="auto">
          <a:xfrm>
            <a:off x="2863850" y="966788"/>
            <a:ext cx="488950" cy="501650"/>
            <a:chOff x="1804" y="609"/>
            <a:chExt cx="308" cy="316"/>
          </a:xfrm>
        </p:grpSpPr>
        <p:sp>
          <p:nvSpPr>
            <p:cNvPr id="20487" name="Line 90"/>
            <p:cNvSpPr>
              <a:spLocks noChangeShapeType="1"/>
            </p:cNvSpPr>
            <p:nvPr/>
          </p:nvSpPr>
          <p:spPr bwMode="auto">
            <a:xfrm flipV="1">
              <a:off x="1804" y="609"/>
              <a:ext cx="308" cy="294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88" name="Line 91"/>
            <p:cNvSpPr>
              <a:spLocks noChangeShapeType="1"/>
            </p:cNvSpPr>
            <p:nvPr/>
          </p:nvSpPr>
          <p:spPr bwMode="auto">
            <a:xfrm flipV="1">
              <a:off x="2098" y="617"/>
              <a:ext cx="7" cy="30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3" name="Straight Connector 2"/>
          <p:cNvCxnSpPr/>
          <p:nvPr/>
        </p:nvCxnSpPr>
        <p:spPr bwMode="auto">
          <a:xfrm>
            <a:off x="7007659" y="61196"/>
            <a:ext cx="195847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9AC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 flipV="1">
            <a:off x="8262305" y="0"/>
            <a:ext cx="0" cy="102506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9AC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1759565" y="5247728"/>
            <a:ext cx="0" cy="48958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9AC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948635" y="5599615"/>
            <a:ext cx="117814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9AC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 descr="screensho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3" y="1473200"/>
            <a:ext cx="6831012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TextBox 2"/>
          <p:cNvSpPr txBox="1">
            <a:spLocks noChangeArrowheads="1"/>
          </p:cNvSpPr>
          <p:nvPr/>
        </p:nvSpPr>
        <p:spPr bwMode="auto">
          <a:xfrm>
            <a:off x="4144963" y="6249988"/>
            <a:ext cx="4999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Kankainen, Novikov, Schatz, Weber 2011 </a:t>
            </a:r>
          </a:p>
        </p:txBody>
      </p:sp>
      <p:sp>
        <p:nvSpPr>
          <p:cNvPr id="52227" name="TextBox 3"/>
          <p:cNvSpPr txBox="1">
            <a:spLocks noChangeArrowheads="1"/>
          </p:cNvSpPr>
          <p:nvPr/>
        </p:nvSpPr>
        <p:spPr bwMode="auto">
          <a:xfrm>
            <a:off x="862013" y="971550"/>
            <a:ext cx="70119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Maximum impact of mass uncertainties: (3</a:t>
            </a:r>
            <a:r>
              <a:rPr lang="en-US">
                <a:latin typeface="Symbol" charset="0"/>
                <a:cs typeface="Symbol" charset="0"/>
              </a:rPr>
              <a:t>s</a:t>
            </a:r>
            <a:r>
              <a:rPr lang="en-US"/>
              <a:t>, fully correlated)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228" name="Rectangle 68"/>
          <p:cNvSpPr>
            <a:spLocks noChangeArrowheads="1"/>
          </p:cNvSpPr>
          <p:nvPr/>
        </p:nvSpPr>
        <p:spPr bwMode="auto">
          <a:xfrm>
            <a:off x="133350" y="2271713"/>
            <a:ext cx="2062163" cy="2936875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22530" name="Group 4"/>
          <p:cNvGrpSpPr>
            <a:grpSpLocks/>
          </p:cNvGrpSpPr>
          <p:nvPr/>
        </p:nvGrpSpPr>
        <p:grpSpPr bwMode="auto">
          <a:xfrm>
            <a:off x="25400" y="0"/>
            <a:ext cx="8994775" cy="811213"/>
            <a:chOff x="16" y="-4"/>
            <a:chExt cx="5666" cy="511"/>
          </a:xfrm>
        </p:grpSpPr>
        <p:sp>
          <p:nvSpPr>
            <p:cNvPr id="22565" name="Rectangle 5"/>
            <p:cNvSpPr>
              <a:spLocks noChangeArrowheads="1"/>
            </p:cNvSpPr>
            <p:nvPr/>
          </p:nvSpPr>
          <p:spPr bwMode="auto">
            <a:xfrm>
              <a:off x="559" y="-4"/>
              <a:ext cx="4652" cy="48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pic>
          <p:nvPicPr>
            <p:cNvPr id="22566" name="Picture 6" descr="hlogo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94"/>
            <a:stretch>
              <a:fillRect/>
            </a:stretch>
          </p:blipFill>
          <p:spPr bwMode="auto">
            <a:xfrm>
              <a:off x="16" y="28"/>
              <a:ext cx="517" cy="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67" name="Picture 7" descr="jina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30"/>
            <a:stretch>
              <a:fillRect/>
            </a:stretch>
          </p:blipFill>
          <p:spPr bwMode="auto">
            <a:xfrm>
              <a:off x="559" y="-4"/>
              <a:ext cx="2510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68" name="Picture 8" descr="nscl_log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" y="20"/>
              <a:ext cx="390" cy="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31" name="Text Box 9"/>
          <p:cNvSpPr txBox="1">
            <a:spLocks noChangeArrowheads="1"/>
          </p:cNvSpPr>
          <p:nvPr/>
        </p:nvSpPr>
        <p:spPr bwMode="auto">
          <a:xfrm>
            <a:off x="1787525" y="315913"/>
            <a:ext cx="57610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Masses for rates with isolated narrow resonances</a:t>
            </a:r>
          </a:p>
        </p:txBody>
      </p:sp>
      <p:pic>
        <p:nvPicPr>
          <p:cNvPr id="2253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4"/>
          <a:stretch>
            <a:fillRect/>
          </a:stretch>
        </p:blipFill>
        <p:spPr bwMode="auto">
          <a:xfrm>
            <a:off x="3106738" y="1470025"/>
            <a:ext cx="5727700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Line 11"/>
          <p:cNvSpPr>
            <a:spLocks noChangeShapeType="1"/>
          </p:cNvSpPr>
          <p:nvPr/>
        </p:nvSpPr>
        <p:spPr bwMode="auto">
          <a:xfrm>
            <a:off x="4041775" y="2030413"/>
            <a:ext cx="615950" cy="9477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4" name="Text Box 12"/>
          <p:cNvSpPr txBox="1">
            <a:spLocks noChangeArrowheads="1"/>
          </p:cNvSpPr>
          <p:nvPr/>
        </p:nvSpPr>
        <p:spPr bwMode="auto">
          <a:xfrm>
            <a:off x="2068513" y="1458913"/>
            <a:ext cx="2195512" cy="1570037"/>
          </a:xfrm>
          <a:prstGeom prst="rect">
            <a:avLst/>
          </a:prstGeom>
          <a:solidFill>
            <a:srgbClr val="FDFFA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Coulomb penetrability</a:t>
            </a:r>
          </a:p>
          <a:p>
            <a:pPr eaLnBrk="1" hangingPunct="1"/>
            <a:endParaRPr lang="en-US" sz="1600"/>
          </a:p>
          <a:p>
            <a:pPr eaLnBrk="1" hangingPunct="1"/>
            <a:endParaRPr lang="en-US" sz="1600"/>
          </a:p>
          <a:p>
            <a:pPr eaLnBrk="1" hangingPunct="1"/>
            <a:endParaRPr lang="en-US" sz="1600"/>
          </a:p>
          <a:p>
            <a:pPr eaLnBrk="1" hangingPunct="1"/>
            <a:r>
              <a:rPr lang="en-US" sz="1600"/>
              <a:t>Often &lt; 10 keV</a:t>
            </a:r>
            <a:br>
              <a:rPr lang="en-US" sz="1600"/>
            </a:br>
            <a:r>
              <a:rPr lang="en-US" sz="1600"/>
              <a:t>(for x2 uncertainty)</a:t>
            </a:r>
          </a:p>
        </p:txBody>
      </p:sp>
      <p:sp>
        <p:nvSpPr>
          <p:cNvPr id="22535" name="Line 13"/>
          <p:cNvSpPr>
            <a:spLocks noChangeShapeType="1"/>
          </p:cNvSpPr>
          <p:nvPr/>
        </p:nvSpPr>
        <p:spPr bwMode="auto">
          <a:xfrm flipH="1">
            <a:off x="7678738" y="2349500"/>
            <a:ext cx="265112" cy="895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6" name="Text Box 14"/>
          <p:cNvSpPr txBox="1">
            <a:spLocks noChangeArrowheads="1"/>
          </p:cNvSpPr>
          <p:nvPr/>
        </p:nvSpPr>
        <p:spPr bwMode="auto">
          <a:xfrm>
            <a:off x="7070725" y="1554163"/>
            <a:ext cx="2006600" cy="825500"/>
          </a:xfrm>
          <a:prstGeom prst="rect">
            <a:avLst/>
          </a:prstGeom>
          <a:solidFill>
            <a:srgbClr val="FDF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Boltzmann e</a:t>
            </a:r>
            <a:r>
              <a:rPr lang="en-US" sz="1600" baseline="30000"/>
              <a:t>-E/kT</a:t>
            </a:r>
          </a:p>
          <a:p>
            <a:pPr eaLnBrk="1" hangingPunct="1"/>
            <a:r>
              <a:rPr lang="en-US" sz="1600"/>
              <a:t>For higher energy </a:t>
            </a:r>
            <a:br>
              <a:rPr lang="en-US" sz="1600"/>
            </a:br>
            <a:r>
              <a:rPr lang="en-US" sz="1600"/>
              <a:t>resonances </a:t>
            </a:r>
            <a:r>
              <a:rPr lang="en-US" sz="1600">
                <a:latin typeface="Symbol" charset="0"/>
                <a:sym typeface="Symbol" charset="0"/>
              </a:rPr>
              <a:t></a:t>
            </a:r>
            <a:r>
              <a:rPr lang="en-US" sz="1600"/>
              <a:t>Q &lt; kT</a:t>
            </a:r>
            <a:endParaRPr lang="en-US" sz="1600" baseline="30000"/>
          </a:p>
        </p:txBody>
      </p:sp>
      <p:sp>
        <p:nvSpPr>
          <p:cNvPr id="22537" name="Text Box 28"/>
          <p:cNvSpPr txBox="1">
            <a:spLocks noChangeArrowheads="1"/>
          </p:cNvSpPr>
          <p:nvPr/>
        </p:nvSpPr>
        <p:spPr bwMode="auto">
          <a:xfrm>
            <a:off x="3611563" y="1092200"/>
            <a:ext cx="52911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aseline="30000"/>
              <a:t>32</a:t>
            </a:r>
            <a:r>
              <a:rPr lang="en-US"/>
              <a:t>Cl+p      </a:t>
            </a:r>
            <a:r>
              <a:rPr lang="en-US" baseline="30000"/>
              <a:t>33</a:t>
            </a:r>
            <a:r>
              <a:rPr lang="en-US"/>
              <a:t>Ar Reaction rate for T=0.4 x 10</a:t>
            </a:r>
            <a:r>
              <a:rPr lang="en-US" baseline="30000"/>
              <a:t>9 </a:t>
            </a:r>
            <a:r>
              <a:rPr lang="en-US"/>
              <a:t>K</a:t>
            </a:r>
          </a:p>
        </p:txBody>
      </p:sp>
      <p:sp>
        <p:nvSpPr>
          <p:cNvPr id="22538" name="Text Box 59"/>
          <p:cNvSpPr txBox="1">
            <a:spLocks noChangeArrowheads="1"/>
          </p:cNvSpPr>
          <p:nvPr/>
        </p:nvSpPr>
        <p:spPr bwMode="auto">
          <a:xfrm>
            <a:off x="5070475" y="5505450"/>
            <a:ext cx="13731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E</a:t>
            </a:r>
            <a:r>
              <a:rPr lang="en-US" baseline="-25000"/>
              <a:t>r</a:t>
            </a:r>
            <a:r>
              <a:rPr lang="en-US"/>
              <a:t> = E</a:t>
            </a:r>
            <a:r>
              <a:rPr lang="en-US" baseline="-25000"/>
              <a:t>x</a:t>
            </a:r>
            <a:r>
              <a:rPr lang="en-US"/>
              <a:t> - Q</a:t>
            </a:r>
          </a:p>
        </p:txBody>
      </p:sp>
      <p:sp>
        <p:nvSpPr>
          <p:cNvPr id="22539" name="Line 60"/>
          <p:cNvSpPr>
            <a:spLocks noChangeShapeType="1"/>
          </p:cNvSpPr>
          <p:nvPr/>
        </p:nvSpPr>
        <p:spPr bwMode="auto">
          <a:xfrm>
            <a:off x="327025" y="3949700"/>
            <a:ext cx="68738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0" name="Line 61"/>
          <p:cNvSpPr>
            <a:spLocks noChangeShapeType="1"/>
          </p:cNvSpPr>
          <p:nvPr/>
        </p:nvSpPr>
        <p:spPr bwMode="auto">
          <a:xfrm>
            <a:off x="1165225" y="4741863"/>
            <a:ext cx="7334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1" name="Rectangle 62"/>
          <p:cNvSpPr>
            <a:spLocks noChangeArrowheads="1"/>
          </p:cNvSpPr>
          <p:nvPr/>
        </p:nvSpPr>
        <p:spPr bwMode="auto">
          <a:xfrm>
            <a:off x="327025" y="3273425"/>
            <a:ext cx="687388" cy="338138"/>
          </a:xfrm>
          <a:prstGeom prst="rect">
            <a:avLst/>
          </a:prstGeom>
          <a:gradFill rotWithShape="0">
            <a:gsLst>
              <a:gs pos="0">
                <a:srgbClr val="E1A63E"/>
              </a:gs>
              <a:gs pos="50000">
                <a:srgbClr val="FF0000"/>
              </a:gs>
              <a:gs pos="100000">
                <a:srgbClr val="E1A63E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b="1"/>
              <a:t>E</a:t>
            </a:r>
            <a:r>
              <a:rPr lang="en-US" sz="1600" b="1" baseline="-25000"/>
              <a:t>p</a:t>
            </a:r>
            <a:endParaRPr lang="en-US" sz="1600" b="1"/>
          </a:p>
        </p:txBody>
      </p:sp>
      <p:sp>
        <p:nvSpPr>
          <p:cNvPr id="22542" name="Text Box 64"/>
          <p:cNvSpPr txBox="1">
            <a:spLocks noChangeArrowheads="1"/>
          </p:cNvSpPr>
          <p:nvPr/>
        </p:nvSpPr>
        <p:spPr bwMode="auto">
          <a:xfrm>
            <a:off x="258763" y="3954463"/>
            <a:ext cx="7635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baseline="30000"/>
              <a:t>32</a:t>
            </a:r>
            <a:r>
              <a:rPr lang="en-US" sz="1600"/>
              <a:t>Cl+p</a:t>
            </a:r>
          </a:p>
        </p:txBody>
      </p:sp>
      <p:sp>
        <p:nvSpPr>
          <p:cNvPr id="22543" name="Text Box 65"/>
          <p:cNvSpPr txBox="1">
            <a:spLocks noChangeArrowheads="1"/>
          </p:cNvSpPr>
          <p:nvPr/>
        </p:nvSpPr>
        <p:spPr bwMode="auto">
          <a:xfrm>
            <a:off x="1222375" y="4784725"/>
            <a:ext cx="5429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baseline="30000"/>
              <a:t>33</a:t>
            </a:r>
            <a:r>
              <a:rPr lang="en-US" sz="1600"/>
              <a:t>Ar</a:t>
            </a:r>
          </a:p>
        </p:txBody>
      </p:sp>
      <p:grpSp>
        <p:nvGrpSpPr>
          <p:cNvPr id="3" name="Group 73"/>
          <p:cNvGrpSpPr>
            <a:grpSpLocks/>
          </p:cNvGrpSpPr>
          <p:nvPr/>
        </p:nvGrpSpPr>
        <p:grpSpPr bwMode="auto">
          <a:xfrm>
            <a:off x="1154113" y="3752850"/>
            <a:ext cx="3413125" cy="1071563"/>
            <a:chOff x="727" y="2364"/>
            <a:chExt cx="2150" cy="675"/>
          </a:xfrm>
        </p:grpSpPr>
        <p:sp>
          <p:nvSpPr>
            <p:cNvPr id="22563" name="Line 67"/>
            <p:cNvSpPr>
              <a:spLocks noChangeShapeType="1"/>
            </p:cNvSpPr>
            <p:nvPr/>
          </p:nvSpPr>
          <p:spPr bwMode="auto">
            <a:xfrm>
              <a:off x="727" y="2364"/>
              <a:ext cx="46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4" name="Oval 69"/>
            <p:cNvSpPr>
              <a:spLocks noChangeArrowheads="1"/>
            </p:cNvSpPr>
            <p:nvPr/>
          </p:nvSpPr>
          <p:spPr bwMode="auto">
            <a:xfrm>
              <a:off x="2744" y="2907"/>
              <a:ext cx="133" cy="13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74"/>
          <p:cNvGrpSpPr>
            <a:grpSpLocks/>
          </p:cNvGrpSpPr>
          <p:nvPr/>
        </p:nvGrpSpPr>
        <p:grpSpPr bwMode="auto">
          <a:xfrm>
            <a:off x="1155700" y="2971800"/>
            <a:ext cx="3773488" cy="608013"/>
            <a:chOff x="728" y="1872"/>
            <a:chExt cx="2377" cy="383"/>
          </a:xfrm>
        </p:grpSpPr>
        <p:sp>
          <p:nvSpPr>
            <p:cNvPr id="22561" name="Line 70"/>
            <p:cNvSpPr>
              <a:spLocks noChangeShapeType="1"/>
            </p:cNvSpPr>
            <p:nvPr/>
          </p:nvSpPr>
          <p:spPr bwMode="auto">
            <a:xfrm>
              <a:off x="728" y="2255"/>
              <a:ext cx="46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2" name="Oval 72"/>
            <p:cNvSpPr>
              <a:spLocks noChangeArrowheads="1"/>
            </p:cNvSpPr>
            <p:nvPr/>
          </p:nvSpPr>
          <p:spPr bwMode="auto">
            <a:xfrm>
              <a:off x="2972" y="1872"/>
              <a:ext cx="133" cy="13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81"/>
          <p:cNvGrpSpPr>
            <a:grpSpLocks/>
          </p:cNvGrpSpPr>
          <p:nvPr/>
        </p:nvGrpSpPr>
        <p:grpSpPr bwMode="auto">
          <a:xfrm>
            <a:off x="1155700" y="1793875"/>
            <a:ext cx="4879975" cy="1630363"/>
            <a:chOff x="728" y="1130"/>
            <a:chExt cx="3074" cy="1027"/>
          </a:xfrm>
        </p:grpSpPr>
        <p:sp>
          <p:nvSpPr>
            <p:cNvPr id="22559" name="Line 75"/>
            <p:cNvSpPr>
              <a:spLocks noChangeShapeType="1"/>
            </p:cNvSpPr>
            <p:nvPr/>
          </p:nvSpPr>
          <p:spPr bwMode="auto">
            <a:xfrm>
              <a:off x="728" y="2157"/>
              <a:ext cx="46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0" name="Oval 76"/>
            <p:cNvSpPr>
              <a:spLocks noChangeArrowheads="1"/>
            </p:cNvSpPr>
            <p:nvPr/>
          </p:nvSpPr>
          <p:spPr bwMode="auto">
            <a:xfrm>
              <a:off x="3677" y="1130"/>
              <a:ext cx="125" cy="1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82"/>
          <p:cNvGrpSpPr>
            <a:grpSpLocks/>
          </p:cNvGrpSpPr>
          <p:nvPr/>
        </p:nvGrpSpPr>
        <p:grpSpPr bwMode="auto">
          <a:xfrm>
            <a:off x="1155700" y="2795588"/>
            <a:ext cx="6267450" cy="479425"/>
            <a:chOff x="728" y="1761"/>
            <a:chExt cx="3948" cy="302"/>
          </a:xfrm>
        </p:grpSpPr>
        <p:sp>
          <p:nvSpPr>
            <p:cNvPr id="22557" name="Line 77"/>
            <p:cNvSpPr>
              <a:spLocks noChangeShapeType="1"/>
            </p:cNvSpPr>
            <p:nvPr/>
          </p:nvSpPr>
          <p:spPr bwMode="auto">
            <a:xfrm>
              <a:off x="728" y="2063"/>
              <a:ext cx="46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8" name="Oval 78"/>
            <p:cNvSpPr>
              <a:spLocks noChangeArrowheads="1"/>
            </p:cNvSpPr>
            <p:nvPr/>
          </p:nvSpPr>
          <p:spPr bwMode="auto">
            <a:xfrm>
              <a:off x="4551" y="1761"/>
              <a:ext cx="125" cy="1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83"/>
          <p:cNvGrpSpPr>
            <a:grpSpLocks/>
          </p:cNvGrpSpPr>
          <p:nvPr/>
        </p:nvGrpSpPr>
        <p:grpSpPr bwMode="auto">
          <a:xfrm>
            <a:off x="1146175" y="3100388"/>
            <a:ext cx="7278688" cy="1233487"/>
            <a:chOff x="722" y="1953"/>
            <a:chExt cx="4585" cy="777"/>
          </a:xfrm>
        </p:grpSpPr>
        <p:sp>
          <p:nvSpPr>
            <p:cNvPr id="22555" name="Line 79"/>
            <p:cNvSpPr>
              <a:spLocks noChangeShapeType="1"/>
            </p:cNvSpPr>
            <p:nvPr/>
          </p:nvSpPr>
          <p:spPr bwMode="auto">
            <a:xfrm>
              <a:off x="722" y="1953"/>
              <a:ext cx="46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6" name="Oval 80"/>
            <p:cNvSpPr>
              <a:spLocks noChangeArrowheads="1"/>
            </p:cNvSpPr>
            <p:nvPr/>
          </p:nvSpPr>
          <p:spPr bwMode="auto">
            <a:xfrm>
              <a:off x="5182" y="2605"/>
              <a:ext cx="125" cy="1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549" name="Line 85"/>
          <p:cNvSpPr>
            <a:spLocks noChangeShapeType="1"/>
          </p:cNvSpPr>
          <p:nvPr/>
        </p:nvSpPr>
        <p:spPr bwMode="auto">
          <a:xfrm>
            <a:off x="1119188" y="3960813"/>
            <a:ext cx="0" cy="769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0" name="Text Box 87"/>
          <p:cNvSpPr txBox="1">
            <a:spLocks noChangeArrowheads="1"/>
          </p:cNvSpPr>
          <p:nvPr/>
        </p:nvSpPr>
        <p:spPr bwMode="auto">
          <a:xfrm>
            <a:off x="1074738" y="4152900"/>
            <a:ext cx="342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/>
              <a:t>Q</a:t>
            </a:r>
          </a:p>
        </p:txBody>
      </p:sp>
      <p:sp>
        <p:nvSpPr>
          <p:cNvPr id="22551" name="Line 90"/>
          <p:cNvSpPr>
            <a:spLocks noChangeShapeType="1"/>
          </p:cNvSpPr>
          <p:nvPr/>
        </p:nvSpPr>
        <p:spPr bwMode="auto">
          <a:xfrm>
            <a:off x="4510088" y="1281113"/>
            <a:ext cx="279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2553" name="Object 1"/>
          <p:cNvGraphicFramePr>
            <a:graphicFrameLocks noChangeAspect="1"/>
          </p:cNvGraphicFramePr>
          <p:nvPr/>
        </p:nvGraphicFramePr>
        <p:xfrm>
          <a:off x="2163763" y="1758950"/>
          <a:ext cx="1284287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8" name="Equation" r:id="rId8" imgW="825500" imgH="406400" progId="Equation.3">
                  <p:embed/>
                </p:oleObj>
              </mc:Choice>
              <mc:Fallback>
                <p:oleObj name="Equation" r:id="rId8" imgW="825500" imgH="4064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3763" y="1758950"/>
                        <a:ext cx="1284287" cy="631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54" name="TextBox 7"/>
          <p:cNvSpPr txBox="1">
            <a:spLocks noChangeArrowheads="1"/>
          </p:cNvSpPr>
          <p:nvPr/>
        </p:nvSpPr>
        <p:spPr bwMode="auto">
          <a:xfrm>
            <a:off x="3492500" y="1905000"/>
            <a:ext cx="762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/>
              <a:t>in keV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3003" y="5951514"/>
            <a:ext cx="8879354" cy="707886"/>
          </a:xfrm>
          <a:prstGeom prst="rect">
            <a:avLst/>
          </a:prstGeom>
          <a:solidFill>
            <a:srgbClr val="CECEEF"/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Mass uncertainties translate into rate uncertainties if </a:t>
            </a:r>
            <a:r>
              <a:rPr lang="en-US" dirty="0" err="1" smtClean="0">
                <a:sym typeface="Wingdings"/>
              </a:rPr>
              <a:t>E</a:t>
            </a:r>
            <a:r>
              <a:rPr lang="en-US" baseline="-25000" dirty="0" err="1" smtClean="0">
                <a:sym typeface="Wingdings"/>
              </a:rPr>
              <a:t>r</a:t>
            </a:r>
            <a:r>
              <a:rPr lang="en-US" dirty="0" smtClean="0">
                <a:sym typeface="Wingdings"/>
              </a:rPr>
              <a:t> calculated from E</a:t>
            </a:r>
            <a:r>
              <a:rPr lang="en-US" baseline="-25000" dirty="0" smtClean="0">
                <a:sym typeface="Wingdings"/>
              </a:rPr>
              <a:t>x</a:t>
            </a:r>
          </a:p>
          <a:p>
            <a:pPr marL="342900" indent="-34290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Note: </a:t>
            </a:r>
            <a:r>
              <a:rPr lang="en-US" dirty="0" err="1" smtClean="0">
                <a:sym typeface="Wingdings"/>
              </a:rPr>
              <a:t>keV</a:t>
            </a:r>
            <a:r>
              <a:rPr lang="en-US" dirty="0" smtClean="0">
                <a:sym typeface="Wingdings"/>
              </a:rPr>
              <a:t> mass precision also needed to plan direct measurements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p_reaction_rate_04092013_200ke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20" y="1439423"/>
            <a:ext cx="6688593" cy="5097287"/>
          </a:xfrm>
          <a:prstGeom prst="rect">
            <a:avLst/>
          </a:prstGeom>
        </p:spPr>
      </p:pic>
      <p:sp>
        <p:nvSpPr>
          <p:cNvPr id="53249" name="TextBox 51"/>
          <p:cNvSpPr txBox="1">
            <a:spLocks noChangeArrowheads="1"/>
          </p:cNvSpPr>
          <p:nvPr/>
        </p:nvSpPr>
        <p:spPr bwMode="auto">
          <a:xfrm>
            <a:off x="2117725" y="315913"/>
            <a:ext cx="51895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/>
              <a:t>rp-process reaction rate measurements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917826" y="5048834"/>
            <a:ext cx="892015" cy="100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252" name="TextBox 7"/>
          <p:cNvSpPr txBox="1">
            <a:spLocks noChangeArrowheads="1"/>
          </p:cNvSpPr>
          <p:nvPr/>
        </p:nvSpPr>
        <p:spPr bwMode="auto">
          <a:xfrm>
            <a:off x="3879703" y="4814373"/>
            <a:ext cx="4576143" cy="7078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200 </a:t>
            </a:r>
            <a:r>
              <a:rPr lang="en-US" dirty="0" err="1">
                <a:solidFill>
                  <a:srgbClr val="FF0000"/>
                </a:solidFill>
              </a:rPr>
              <a:t>keV</a:t>
            </a:r>
            <a:r>
              <a:rPr lang="en-US" dirty="0">
                <a:solidFill>
                  <a:srgbClr val="FF0000"/>
                </a:solidFill>
              </a:rPr>
              <a:t> resonance energy </a:t>
            </a:r>
            <a:r>
              <a:rPr lang="en-US" dirty="0" smtClean="0">
                <a:solidFill>
                  <a:srgbClr val="FF0000"/>
                </a:solidFill>
              </a:rPr>
              <a:t>uncertainty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en-US" dirty="0" err="1" smtClean="0">
                <a:solidFill>
                  <a:srgbClr val="FF0000"/>
                </a:solidFill>
              </a:rPr>
              <a:t>Forstner</a:t>
            </a:r>
            <a:r>
              <a:rPr lang="en-US" dirty="0" smtClean="0">
                <a:solidFill>
                  <a:srgbClr val="FF0000"/>
                </a:solidFill>
              </a:rPr>
              <a:t> et al. )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>
            <a:stCxn id="53254" idx="1"/>
          </p:cNvCxnSpPr>
          <p:nvPr/>
        </p:nvCxnSpPr>
        <p:spPr>
          <a:xfrm flipH="1">
            <a:off x="3236913" y="4170128"/>
            <a:ext cx="1163804" cy="13993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254" name="TextBox 9"/>
          <p:cNvSpPr txBox="1">
            <a:spLocks noChangeArrowheads="1"/>
          </p:cNvSpPr>
          <p:nvPr/>
        </p:nvSpPr>
        <p:spPr bwMode="auto">
          <a:xfrm>
            <a:off x="4400717" y="3816115"/>
            <a:ext cx="4865687" cy="70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Remaining resonance energy uncertainty</a:t>
            </a:r>
          </a:p>
          <a:p>
            <a:r>
              <a:rPr lang="en-US" dirty="0"/>
              <a:t>dominated by </a:t>
            </a:r>
            <a:r>
              <a:rPr lang="en-US" baseline="30000" dirty="0"/>
              <a:t>58</a:t>
            </a:r>
            <a:r>
              <a:rPr lang="en-US" dirty="0"/>
              <a:t>Zn mass (50 </a:t>
            </a:r>
            <a:r>
              <a:rPr lang="en-US" dirty="0" err="1"/>
              <a:t>keV</a:t>
            </a:r>
            <a:r>
              <a:rPr lang="en-US" dirty="0"/>
              <a:t>)</a:t>
            </a:r>
          </a:p>
        </p:txBody>
      </p:sp>
      <p:sp>
        <p:nvSpPr>
          <p:cNvPr id="53255" name="TextBox 10"/>
          <p:cNvSpPr txBox="1">
            <a:spLocks noChangeArrowheads="1"/>
          </p:cNvSpPr>
          <p:nvPr/>
        </p:nvSpPr>
        <p:spPr bwMode="auto">
          <a:xfrm>
            <a:off x="3175000" y="876300"/>
            <a:ext cx="31797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aseline="30000"/>
              <a:t>57</a:t>
            </a:r>
            <a:r>
              <a:rPr lang="en-US"/>
              <a:t>Cu(p,</a:t>
            </a:r>
            <a:r>
              <a:rPr lang="en-US">
                <a:latin typeface="Symbol" charset="0"/>
                <a:cs typeface="Symbol" charset="0"/>
              </a:rPr>
              <a:t>g</a:t>
            </a:r>
            <a:r>
              <a:rPr lang="en-US"/>
              <a:t>)</a:t>
            </a:r>
            <a:r>
              <a:rPr lang="en-US" baseline="30000"/>
              <a:t>58</a:t>
            </a:r>
            <a:r>
              <a:rPr lang="en-US"/>
              <a:t>Zn reaction rate</a:t>
            </a:r>
          </a:p>
        </p:txBody>
      </p:sp>
      <p:sp>
        <p:nvSpPr>
          <p:cNvPr id="53256" name="TextBox 11"/>
          <p:cNvSpPr txBox="1">
            <a:spLocks noChangeArrowheads="1"/>
          </p:cNvSpPr>
          <p:nvPr/>
        </p:nvSpPr>
        <p:spPr bwMode="auto">
          <a:xfrm>
            <a:off x="1390650" y="1557338"/>
            <a:ext cx="256993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Preliminary … </a:t>
            </a:r>
            <a:endParaRPr lang="en-US" dirty="0" smtClean="0"/>
          </a:p>
          <a:p>
            <a:r>
              <a:rPr lang="en-US" dirty="0" smtClean="0"/>
              <a:t>F. Montes, C. Langer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1" name="Group 2"/>
          <p:cNvGrpSpPr>
            <a:grpSpLocks/>
          </p:cNvGrpSpPr>
          <p:nvPr/>
        </p:nvGrpSpPr>
        <p:grpSpPr bwMode="auto">
          <a:xfrm>
            <a:off x="25400" y="0"/>
            <a:ext cx="8994775" cy="811213"/>
            <a:chOff x="16" y="0"/>
            <a:chExt cx="5666" cy="511"/>
          </a:xfrm>
        </p:grpSpPr>
        <p:sp>
          <p:nvSpPr>
            <p:cNvPr id="70659" name="Rectangle 3"/>
            <p:cNvSpPr>
              <a:spLocks noChangeArrowheads="1"/>
            </p:cNvSpPr>
            <p:nvPr/>
          </p:nvSpPr>
          <p:spPr bwMode="auto">
            <a:xfrm>
              <a:off x="559" y="0"/>
              <a:ext cx="4652" cy="509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latin typeface="Times New Roman" charset="0"/>
              </a:endParaRPr>
            </a:p>
          </p:txBody>
        </p:sp>
        <p:pic>
          <p:nvPicPr>
            <p:cNvPr id="70660" name="Picture 4" descr="hlogo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94"/>
            <a:stretch>
              <a:fillRect/>
            </a:stretch>
          </p:blipFill>
          <p:spPr bwMode="auto">
            <a:xfrm>
              <a:off x="16" y="32"/>
              <a:ext cx="517" cy="4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70661" name="Picture 5" descr="jina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30"/>
            <a:stretch>
              <a:fillRect/>
            </a:stretch>
          </p:blipFill>
          <p:spPr bwMode="auto">
            <a:xfrm>
              <a:off x="559" y="0"/>
              <a:ext cx="2510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33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5659" name="Picture 6" descr="nscl_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" y="24"/>
              <a:ext cx="390" cy="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0663" name="Rectangle 7"/>
          <p:cNvSpPr>
            <a:spLocks noChangeArrowheads="1"/>
          </p:cNvSpPr>
          <p:nvPr/>
        </p:nvSpPr>
        <p:spPr bwMode="auto">
          <a:xfrm>
            <a:off x="-463550" y="893763"/>
            <a:ext cx="5989638" cy="3016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0664" name="Rectangle 8"/>
          <p:cNvSpPr>
            <a:spLocks noChangeArrowheads="1"/>
          </p:cNvSpPr>
          <p:nvPr/>
        </p:nvSpPr>
        <p:spPr bwMode="auto">
          <a:xfrm>
            <a:off x="5410200" y="808038"/>
            <a:ext cx="4114800" cy="6172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0665" name="Text Box 9"/>
          <p:cNvSpPr txBox="1">
            <a:spLocks noChangeArrowheads="1"/>
          </p:cNvSpPr>
          <p:nvPr/>
        </p:nvSpPr>
        <p:spPr bwMode="auto">
          <a:xfrm>
            <a:off x="2319338" y="328613"/>
            <a:ext cx="4759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/>
              <a:t>Surface of accreting neutron stars</a:t>
            </a:r>
          </a:p>
        </p:txBody>
      </p:sp>
      <p:sp>
        <p:nvSpPr>
          <p:cNvPr id="70666" name="Freeform 10"/>
          <p:cNvSpPr>
            <a:spLocks/>
          </p:cNvSpPr>
          <p:nvPr/>
        </p:nvSpPr>
        <p:spPr bwMode="auto">
          <a:xfrm>
            <a:off x="2606675" y="2106613"/>
            <a:ext cx="1219200" cy="639762"/>
          </a:xfrm>
          <a:custGeom>
            <a:avLst/>
            <a:gdLst>
              <a:gd name="T0" fmla="*/ 0 w 768"/>
              <a:gd name="T1" fmla="*/ 403 h 403"/>
              <a:gd name="T2" fmla="*/ 384 w 768"/>
              <a:gd name="T3" fmla="*/ 403 h 403"/>
              <a:gd name="T4" fmla="*/ 384 w 768"/>
              <a:gd name="T5" fmla="*/ 0 h 403"/>
              <a:gd name="T6" fmla="*/ 768 w 768"/>
              <a:gd name="T7" fmla="*/ 0 h 4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68" h="403">
                <a:moveTo>
                  <a:pt x="0" y="403"/>
                </a:moveTo>
                <a:lnTo>
                  <a:pt x="384" y="403"/>
                </a:lnTo>
                <a:lnTo>
                  <a:pt x="384" y="0"/>
                </a:lnTo>
                <a:lnTo>
                  <a:pt x="768" y="0"/>
                </a:lnTo>
              </a:path>
            </a:pathLst>
          </a:custGeom>
          <a:noFill/>
          <a:ln w="28575" cmpd="sng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0667" name="Freeform 11"/>
          <p:cNvSpPr>
            <a:spLocks/>
          </p:cNvSpPr>
          <p:nvPr/>
        </p:nvSpPr>
        <p:spPr bwMode="auto">
          <a:xfrm>
            <a:off x="2574925" y="2838450"/>
            <a:ext cx="1235075" cy="593725"/>
          </a:xfrm>
          <a:custGeom>
            <a:avLst/>
            <a:gdLst>
              <a:gd name="T0" fmla="*/ 0 w 778"/>
              <a:gd name="T1" fmla="*/ 374 h 374"/>
              <a:gd name="T2" fmla="*/ 605 w 778"/>
              <a:gd name="T3" fmla="*/ 374 h 374"/>
              <a:gd name="T4" fmla="*/ 605 w 778"/>
              <a:gd name="T5" fmla="*/ 19 h 374"/>
              <a:gd name="T6" fmla="*/ 778 w 778"/>
              <a:gd name="T7" fmla="*/ 0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78" h="374">
                <a:moveTo>
                  <a:pt x="0" y="374"/>
                </a:moveTo>
                <a:lnTo>
                  <a:pt x="605" y="374"/>
                </a:lnTo>
                <a:lnTo>
                  <a:pt x="605" y="19"/>
                </a:lnTo>
                <a:lnTo>
                  <a:pt x="778" y="0"/>
                </a:lnTo>
              </a:path>
            </a:pathLst>
          </a:custGeom>
          <a:noFill/>
          <a:ln w="28575" cmpd="sng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0668" name="Line 12"/>
          <p:cNvSpPr>
            <a:spLocks noChangeShapeType="1"/>
          </p:cNvSpPr>
          <p:nvPr/>
        </p:nvSpPr>
        <p:spPr bwMode="auto">
          <a:xfrm>
            <a:off x="2620963" y="4078288"/>
            <a:ext cx="1311275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0669" name="Freeform 13"/>
          <p:cNvSpPr>
            <a:spLocks/>
          </p:cNvSpPr>
          <p:nvPr/>
        </p:nvSpPr>
        <p:spPr bwMode="auto">
          <a:xfrm>
            <a:off x="2560638" y="4403725"/>
            <a:ext cx="1327150" cy="854075"/>
          </a:xfrm>
          <a:custGeom>
            <a:avLst/>
            <a:gdLst>
              <a:gd name="T0" fmla="*/ 0 w 797"/>
              <a:gd name="T1" fmla="*/ 384 h 384"/>
              <a:gd name="T2" fmla="*/ 624 w 797"/>
              <a:gd name="T3" fmla="*/ 384 h 384"/>
              <a:gd name="T4" fmla="*/ 624 w 797"/>
              <a:gd name="T5" fmla="*/ 0 h 384"/>
              <a:gd name="T6" fmla="*/ 797 w 797"/>
              <a:gd name="T7" fmla="*/ 0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97" h="384">
                <a:moveTo>
                  <a:pt x="0" y="384"/>
                </a:moveTo>
                <a:lnTo>
                  <a:pt x="624" y="384"/>
                </a:lnTo>
                <a:lnTo>
                  <a:pt x="624" y="0"/>
                </a:lnTo>
                <a:lnTo>
                  <a:pt x="797" y="0"/>
                </a:lnTo>
              </a:path>
            </a:pathLst>
          </a:custGeom>
          <a:noFill/>
          <a:ln w="28575" cmpd="sng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25609" name="Group 14"/>
          <p:cNvGrpSpPr>
            <a:grpSpLocks/>
          </p:cNvGrpSpPr>
          <p:nvPr/>
        </p:nvGrpSpPr>
        <p:grpSpPr bwMode="auto">
          <a:xfrm>
            <a:off x="-400050" y="811213"/>
            <a:ext cx="5962650" cy="6553200"/>
            <a:chOff x="-252" y="240"/>
            <a:chExt cx="3756" cy="4128"/>
          </a:xfrm>
        </p:grpSpPr>
        <p:pic>
          <p:nvPicPr>
            <p:cNvPr id="25654" name="Picture 15" descr="neutron_star_interior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2" y="240"/>
              <a:ext cx="3660" cy="4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672" name="Freeform 16"/>
            <p:cNvSpPr>
              <a:spLocks/>
            </p:cNvSpPr>
            <p:nvPr/>
          </p:nvSpPr>
          <p:spPr bwMode="auto">
            <a:xfrm>
              <a:off x="0" y="2928"/>
              <a:ext cx="3504" cy="1440"/>
            </a:xfrm>
            <a:custGeom>
              <a:avLst/>
              <a:gdLst>
                <a:gd name="T0" fmla="*/ 48 w 3504"/>
                <a:gd name="T1" fmla="*/ 288 h 1440"/>
                <a:gd name="T2" fmla="*/ 576 w 3504"/>
                <a:gd name="T3" fmla="*/ 624 h 1440"/>
                <a:gd name="T4" fmla="*/ 1008 w 3504"/>
                <a:gd name="T5" fmla="*/ 720 h 1440"/>
                <a:gd name="T6" fmla="*/ 1680 w 3504"/>
                <a:gd name="T7" fmla="*/ 768 h 1440"/>
                <a:gd name="T8" fmla="*/ 2352 w 3504"/>
                <a:gd name="T9" fmla="*/ 576 h 1440"/>
                <a:gd name="T10" fmla="*/ 2496 w 3504"/>
                <a:gd name="T11" fmla="*/ 240 h 1440"/>
                <a:gd name="T12" fmla="*/ 2592 w 3504"/>
                <a:gd name="T13" fmla="*/ 336 h 1440"/>
                <a:gd name="T14" fmla="*/ 2736 w 3504"/>
                <a:gd name="T15" fmla="*/ 192 h 1440"/>
                <a:gd name="T16" fmla="*/ 2640 w 3504"/>
                <a:gd name="T17" fmla="*/ 48 h 1440"/>
                <a:gd name="T18" fmla="*/ 2832 w 3504"/>
                <a:gd name="T19" fmla="*/ 0 h 1440"/>
                <a:gd name="T20" fmla="*/ 3456 w 3504"/>
                <a:gd name="T21" fmla="*/ 48 h 1440"/>
                <a:gd name="T22" fmla="*/ 3504 w 3504"/>
                <a:gd name="T23" fmla="*/ 1392 h 1440"/>
                <a:gd name="T24" fmla="*/ 0 w 3504"/>
                <a:gd name="T25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04" h="1440">
                  <a:moveTo>
                    <a:pt x="48" y="288"/>
                  </a:moveTo>
                  <a:lnTo>
                    <a:pt x="576" y="624"/>
                  </a:lnTo>
                  <a:lnTo>
                    <a:pt x="1008" y="720"/>
                  </a:lnTo>
                  <a:lnTo>
                    <a:pt x="1680" y="768"/>
                  </a:lnTo>
                  <a:lnTo>
                    <a:pt x="2352" y="576"/>
                  </a:lnTo>
                  <a:lnTo>
                    <a:pt x="2496" y="240"/>
                  </a:lnTo>
                  <a:lnTo>
                    <a:pt x="2592" y="336"/>
                  </a:lnTo>
                  <a:lnTo>
                    <a:pt x="2736" y="192"/>
                  </a:lnTo>
                  <a:lnTo>
                    <a:pt x="2640" y="48"/>
                  </a:lnTo>
                  <a:lnTo>
                    <a:pt x="2832" y="0"/>
                  </a:lnTo>
                  <a:lnTo>
                    <a:pt x="3456" y="48"/>
                  </a:lnTo>
                  <a:lnTo>
                    <a:pt x="3504" y="1392"/>
                  </a:lnTo>
                  <a:lnTo>
                    <a:pt x="0" y="1440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70673" name="Freeform 17"/>
          <p:cNvSpPr>
            <a:spLocks/>
          </p:cNvSpPr>
          <p:nvPr/>
        </p:nvSpPr>
        <p:spPr bwMode="auto">
          <a:xfrm>
            <a:off x="0" y="914400"/>
            <a:ext cx="5486400" cy="1371600"/>
          </a:xfrm>
          <a:custGeom>
            <a:avLst/>
            <a:gdLst>
              <a:gd name="T0" fmla="*/ 0 w 3456"/>
              <a:gd name="T1" fmla="*/ 0 h 864"/>
              <a:gd name="T2" fmla="*/ 48 w 3456"/>
              <a:gd name="T3" fmla="*/ 768 h 864"/>
              <a:gd name="T4" fmla="*/ 624 w 3456"/>
              <a:gd name="T5" fmla="*/ 864 h 864"/>
              <a:gd name="T6" fmla="*/ 1200 w 3456"/>
              <a:gd name="T7" fmla="*/ 816 h 864"/>
              <a:gd name="T8" fmla="*/ 2064 w 3456"/>
              <a:gd name="T9" fmla="*/ 816 h 864"/>
              <a:gd name="T10" fmla="*/ 3456 w 3456"/>
              <a:gd name="T11" fmla="*/ 816 h 864"/>
              <a:gd name="T12" fmla="*/ 3360 w 3456"/>
              <a:gd name="T13" fmla="*/ 240 h 864"/>
              <a:gd name="T14" fmla="*/ 1344 w 3456"/>
              <a:gd name="T15" fmla="*/ 144 h 864"/>
              <a:gd name="T16" fmla="*/ 96 w 3456"/>
              <a:gd name="T17" fmla="*/ 144 h 864"/>
              <a:gd name="T18" fmla="*/ 96 w 3456"/>
              <a:gd name="T19" fmla="*/ 96 h 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456" h="864">
                <a:moveTo>
                  <a:pt x="0" y="0"/>
                </a:moveTo>
                <a:lnTo>
                  <a:pt x="48" y="768"/>
                </a:lnTo>
                <a:lnTo>
                  <a:pt x="624" y="864"/>
                </a:lnTo>
                <a:lnTo>
                  <a:pt x="1200" y="816"/>
                </a:lnTo>
                <a:lnTo>
                  <a:pt x="2064" y="816"/>
                </a:lnTo>
                <a:lnTo>
                  <a:pt x="3456" y="816"/>
                </a:lnTo>
                <a:lnTo>
                  <a:pt x="3360" y="240"/>
                </a:lnTo>
                <a:lnTo>
                  <a:pt x="1344" y="144"/>
                </a:lnTo>
                <a:lnTo>
                  <a:pt x="96" y="144"/>
                </a:lnTo>
                <a:lnTo>
                  <a:pt x="96" y="96"/>
                </a:lnTo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0674" name="Freeform 18"/>
          <p:cNvSpPr>
            <a:spLocks/>
          </p:cNvSpPr>
          <p:nvPr/>
        </p:nvSpPr>
        <p:spPr bwMode="auto">
          <a:xfrm>
            <a:off x="3536950" y="3962400"/>
            <a:ext cx="203200" cy="158750"/>
          </a:xfrm>
          <a:custGeom>
            <a:avLst/>
            <a:gdLst>
              <a:gd name="T0" fmla="*/ 0 w 128"/>
              <a:gd name="T1" fmla="*/ 0 h 100"/>
              <a:gd name="T2" fmla="*/ 4 w 128"/>
              <a:gd name="T3" fmla="*/ 100 h 100"/>
              <a:gd name="T4" fmla="*/ 128 w 128"/>
              <a:gd name="T5" fmla="*/ 100 h 100"/>
              <a:gd name="T6" fmla="*/ 128 w 128"/>
              <a:gd name="T7" fmla="*/ 4 h 100"/>
              <a:gd name="T8" fmla="*/ 0 w 128"/>
              <a:gd name="T9" fmla="*/ 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8" h="100">
                <a:moveTo>
                  <a:pt x="0" y="0"/>
                </a:moveTo>
                <a:lnTo>
                  <a:pt x="4" y="100"/>
                </a:lnTo>
                <a:lnTo>
                  <a:pt x="128" y="100"/>
                </a:lnTo>
                <a:lnTo>
                  <a:pt x="128" y="4"/>
                </a:lnTo>
                <a:lnTo>
                  <a:pt x="0" y="0"/>
                </a:lnTo>
                <a:close/>
              </a:path>
            </a:pathLst>
          </a:custGeom>
          <a:noFill/>
          <a:ln w="28575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0675" name="Text Box 19"/>
          <p:cNvSpPr txBox="1">
            <a:spLocks noChangeArrowheads="1"/>
          </p:cNvSpPr>
          <p:nvPr/>
        </p:nvSpPr>
        <p:spPr bwMode="auto">
          <a:xfrm>
            <a:off x="-242888" y="6043613"/>
            <a:ext cx="1101726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/>
                </a:solidFill>
              </a:rPr>
              <a:t>D. Page</a:t>
            </a:r>
          </a:p>
        </p:txBody>
      </p:sp>
      <p:sp>
        <p:nvSpPr>
          <p:cNvPr id="70676" name="Rectangle 20"/>
          <p:cNvSpPr>
            <a:spLocks noChangeArrowheads="1"/>
          </p:cNvSpPr>
          <p:nvPr/>
        </p:nvSpPr>
        <p:spPr bwMode="auto">
          <a:xfrm>
            <a:off x="2344738" y="1076325"/>
            <a:ext cx="2420937" cy="29051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70677" name="Group 21"/>
          <p:cNvGrpSpPr>
            <a:grpSpLocks/>
          </p:cNvGrpSpPr>
          <p:nvPr/>
        </p:nvGrpSpPr>
        <p:grpSpPr bwMode="auto">
          <a:xfrm>
            <a:off x="3749675" y="909638"/>
            <a:ext cx="5324475" cy="5321300"/>
            <a:chOff x="2371" y="573"/>
            <a:chExt cx="3354" cy="3352"/>
          </a:xfrm>
        </p:grpSpPr>
        <p:sp>
          <p:nvSpPr>
            <p:cNvPr id="70678" name="Line 22"/>
            <p:cNvSpPr>
              <a:spLocks noChangeShapeType="1"/>
            </p:cNvSpPr>
            <p:nvPr/>
          </p:nvSpPr>
          <p:spPr bwMode="auto">
            <a:xfrm>
              <a:off x="2371" y="2533"/>
              <a:ext cx="1277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679" name="Rectangle 23"/>
            <p:cNvSpPr>
              <a:spLocks noChangeArrowheads="1"/>
            </p:cNvSpPr>
            <p:nvPr/>
          </p:nvSpPr>
          <p:spPr bwMode="auto">
            <a:xfrm>
              <a:off x="3253" y="573"/>
              <a:ext cx="2472" cy="33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70680" name="Rectangle 24"/>
            <p:cNvSpPr>
              <a:spLocks noChangeArrowheads="1"/>
            </p:cNvSpPr>
            <p:nvPr/>
          </p:nvSpPr>
          <p:spPr bwMode="auto">
            <a:xfrm>
              <a:off x="3311" y="1496"/>
              <a:ext cx="1848" cy="360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latin typeface="Times New Roman" charset="0"/>
              </a:endParaRPr>
            </a:p>
          </p:txBody>
        </p:sp>
        <p:sp>
          <p:nvSpPr>
            <p:cNvPr id="70681" name="Rectangle 25"/>
            <p:cNvSpPr>
              <a:spLocks noChangeArrowheads="1"/>
            </p:cNvSpPr>
            <p:nvPr/>
          </p:nvSpPr>
          <p:spPr bwMode="auto">
            <a:xfrm>
              <a:off x="3305" y="1839"/>
              <a:ext cx="1861" cy="455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latin typeface="Times New Roman" charset="0"/>
              </a:endParaRPr>
            </a:p>
          </p:txBody>
        </p:sp>
        <p:sp>
          <p:nvSpPr>
            <p:cNvPr id="70682" name="Rectangle 26"/>
            <p:cNvSpPr>
              <a:spLocks noChangeArrowheads="1"/>
            </p:cNvSpPr>
            <p:nvPr/>
          </p:nvSpPr>
          <p:spPr bwMode="auto">
            <a:xfrm>
              <a:off x="3305" y="2294"/>
              <a:ext cx="1861" cy="591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683" name="Rectangle 27"/>
            <p:cNvSpPr>
              <a:spLocks noChangeArrowheads="1"/>
            </p:cNvSpPr>
            <p:nvPr/>
          </p:nvSpPr>
          <p:spPr bwMode="auto">
            <a:xfrm>
              <a:off x="3305" y="2885"/>
              <a:ext cx="1861" cy="500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684" name="Rectangle 28"/>
            <p:cNvSpPr>
              <a:spLocks noChangeArrowheads="1"/>
            </p:cNvSpPr>
            <p:nvPr/>
          </p:nvSpPr>
          <p:spPr bwMode="auto">
            <a:xfrm>
              <a:off x="3310" y="1504"/>
              <a:ext cx="1845" cy="34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latin typeface="Times New Roman" charset="0"/>
              </a:endParaRPr>
            </a:p>
          </p:txBody>
        </p:sp>
        <p:sp>
          <p:nvSpPr>
            <p:cNvPr id="70685" name="Freeform 29"/>
            <p:cNvSpPr>
              <a:spLocks/>
            </p:cNvSpPr>
            <p:nvPr/>
          </p:nvSpPr>
          <p:spPr bwMode="auto">
            <a:xfrm>
              <a:off x="3292" y="1429"/>
              <a:ext cx="1883" cy="1956"/>
            </a:xfrm>
            <a:custGeom>
              <a:avLst/>
              <a:gdLst>
                <a:gd name="T0" fmla="*/ 0 w 1824"/>
                <a:gd name="T1" fmla="*/ 0 h 1632"/>
                <a:gd name="T2" fmla="*/ 96 w 1824"/>
                <a:gd name="T3" fmla="*/ 0 h 1632"/>
                <a:gd name="T4" fmla="*/ 48 w 1824"/>
                <a:gd name="T5" fmla="*/ 96 h 1632"/>
                <a:gd name="T6" fmla="*/ 48 w 1824"/>
                <a:gd name="T7" fmla="*/ 144 h 1632"/>
                <a:gd name="T8" fmla="*/ 48 w 1824"/>
                <a:gd name="T9" fmla="*/ 240 h 1632"/>
                <a:gd name="T10" fmla="*/ 96 w 1824"/>
                <a:gd name="T11" fmla="*/ 288 h 1632"/>
                <a:gd name="T12" fmla="*/ 48 w 1824"/>
                <a:gd name="T13" fmla="*/ 384 h 1632"/>
                <a:gd name="T14" fmla="*/ 48 w 1824"/>
                <a:gd name="T15" fmla="*/ 480 h 1632"/>
                <a:gd name="T16" fmla="*/ 96 w 1824"/>
                <a:gd name="T17" fmla="*/ 576 h 1632"/>
                <a:gd name="T18" fmla="*/ 48 w 1824"/>
                <a:gd name="T19" fmla="*/ 624 h 1632"/>
                <a:gd name="T20" fmla="*/ 96 w 1824"/>
                <a:gd name="T21" fmla="*/ 672 h 1632"/>
                <a:gd name="T22" fmla="*/ 48 w 1824"/>
                <a:gd name="T23" fmla="*/ 768 h 1632"/>
                <a:gd name="T24" fmla="*/ 96 w 1824"/>
                <a:gd name="T25" fmla="*/ 864 h 1632"/>
                <a:gd name="T26" fmla="*/ 48 w 1824"/>
                <a:gd name="T27" fmla="*/ 912 h 1632"/>
                <a:gd name="T28" fmla="*/ 48 w 1824"/>
                <a:gd name="T29" fmla="*/ 960 h 1632"/>
                <a:gd name="T30" fmla="*/ 0 w 1824"/>
                <a:gd name="T31" fmla="*/ 1056 h 1632"/>
                <a:gd name="T32" fmla="*/ 96 w 1824"/>
                <a:gd name="T33" fmla="*/ 1104 h 1632"/>
                <a:gd name="T34" fmla="*/ 48 w 1824"/>
                <a:gd name="T35" fmla="*/ 1200 h 1632"/>
                <a:gd name="T36" fmla="*/ 48 w 1824"/>
                <a:gd name="T37" fmla="*/ 1248 h 1632"/>
                <a:gd name="T38" fmla="*/ 48 w 1824"/>
                <a:gd name="T39" fmla="*/ 1344 h 1632"/>
                <a:gd name="T40" fmla="*/ 48 w 1824"/>
                <a:gd name="T41" fmla="*/ 1440 h 1632"/>
                <a:gd name="T42" fmla="*/ 0 w 1824"/>
                <a:gd name="T43" fmla="*/ 1536 h 1632"/>
                <a:gd name="T44" fmla="*/ 96 w 1824"/>
                <a:gd name="T45" fmla="*/ 1584 h 1632"/>
                <a:gd name="T46" fmla="*/ 192 w 1824"/>
                <a:gd name="T47" fmla="*/ 1536 h 1632"/>
                <a:gd name="T48" fmla="*/ 384 w 1824"/>
                <a:gd name="T49" fmla="*/ 1632 h 1632"/>
                <a:gd name="T50" fmla="*/ 576 w 1824"/>
                <a:gd name="T51" fmla="*/ 1584 h 1632"/>
                <a:gd name="T52" fmla="*/ 672 w 1824"/>
                <a:gd name="T53" fmla="*/ 1584 h 1632"/>
                <a:gd name="T54" fmla="*/ 864 w 1824"/>
                <a:gd name="T55" fmla="*/ 1536 h 1632"/>
                <a:gd name="T56" fmla="*/ 960 w 1824"/>
                <a:gd name="T57" fmla="*/ 1584 h 1632"/>
                <a:gd name="T58" fmla="*/ 1056 w 1824"/>
                <a:gd name="T59" fmla="*/ 1536 h 1632"/>
                <a:gd name="T60" fmla="*/ 1200 w 1824"/>
                <a:gd name="T61" fmla="*/ 1584 h 1632"/>
                <a:gd name="T62" fmla="*/ 1344 w 1824"/>
                <a:gd name="T63" fmla="*/ 1536 h 1632"/>
                <a:gd name="T64" fmla="*/ 1440 w 1824"/>
                <a:gd name="T65" fmla="*/ 1584 h 1632"/>
                <a:gd name="T66" fmla="*/ 1584 w 1824"/>
                <a:gd name="T67" fmla="*/ 1536 h 1632"/>
                <a:gd name="T68" fmla="*/ 1680 w 1824"/>
                <a:gd name="T69" fmla="*/ 1584 h 1632"/>
                <a:gd name="T70" fmla="*/ 1776 w 1824"/>
                <a:gd name="T71" fmla="*/ 1536 h 1632"/>
                <a:gd name="T72" fmla="*/ 1728 w 1824"/>
                <a:gd name="T73" fmla="*/ 1440 h 1632"/>
                <a:gd name="T74" fmla="*/ 1776 w 1824"/>
                <a:gd name="T75" fmla="*/ 1296 h 1632"/>
                <a:gd name="T76" fmla="*/ 1728 w 1824"/>
                <a:gd name="T77" fmla="*/ 1248 h 1632"/>
                <a:gd name="T78" fmla="*/ 1776 w 1824"/>
                <a:gd name="T79" fmla="*/ 1056 h 1632"/>
                <a:gd name="T80" fmla="*/ 1728 w 1824"/>
                <a:gd name="T81" fmla="*/ 1008 h 1632"/>
                <a:gd name="T82" fmla="*/ 1776 w 1824"/>
                <a:gd name="T83" fmla="*/ 1008 h 1632"/>
                <a:gd name="T84" fmla="*/ 1776 w 1824"/>
                <a:gd name="T85" fmla="*/ 960 h 1632"/>
                <a:gd name="T86" fmla="*/ 1728 w 1824"/>
                <a:gd name="T87" fmla="*/ 864 h 1632"/>
                <a:gd name="T88" fmla="*/ 1776 w 1824"/>
                <a:gd name="T89" fmla="*/ 816 h 1632"/>
                <a:gd name="T90" fmla="*/ 1728 w 1824"/>
                <a:gd name="T91" fmla="*/ 720 h 1632"/>
                <a:gd name="T92" fmla="*/ 1776 w 1824"/>
                <a:gd name="T93" fmla="*/ 624 h 1632"/>
                <a:gd name="T94" fmla="*/ 1728 w 1824"/>
                <a:gd name="T95" fmla="*/ 528 h 1632"/>
                <a:gd name="T96" fmla="*/ 1728 w 1824"/>
                <a:gd name="T97" fmla="*/ 432 h 1632"/>
                <a:gd name="T98" fmla="*/ 1776 w 1824"/>
                <a:gd name="T99" fmla="*/ 336 h 1632"/>
                <a:gd name="T100" fmla="*/ 1776 w 1824"/>
                <a:gd name="T101" fmla="*/ 288 h 1632"/>
                <a:gd name="T102" fmla="*/ 1728 w 1824"/>
                <a:gd name="T103" fmla="*/ 240 h 1632"/>
                <a:gd name="T104" fmla="*/ 1776 w 1824"/>
                <a:gd name="T105" fmla="*/ 144 h 1632"/>
                <a:gd name="T106" fmla="*/ 1728 w 1824"/>
                <a:gd name="T107" fmla="*/ 48 h 1632"/>
                <a:gd name="T108" fmla="*/ 1728 w 1824"/>
                <a:gd name="T109" fmla="*/ 0 h 1632"/>
                <a:gd name="T110" fmla="*/ 1824 w 1824"/>
                <a:gd name="T111" fmla="*/ 0 h 1632"/>
                <a:gd name="T112" fmla="*/ 1824 w 1824"/>
                <a:gd name="T113" fmla="*/ 1632 h 1632"/>
                <a:gd name="T114" fmla="*/ 0 w 1824"/>
                <a:gd name="T115" fmla="*/ 1632 h 1632"/>
                <a:gd name="T116" fmla="*/ 0 w 1824"/>
                <a:gd name="T117" fmla="*/ 0 h 1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24" h="1632">
                  <a:moveTo>
                    <a:pt x="0" y="0"/>
                  </a:moveTo>
                  <a:lnTo>
                    <a:pt x="96" y="0"/>
                  </a:lnTo>
                  <a:lnTo>
                    <a:pt x="48" y="96"/>
                  </a:lnTo>
                  <a:lnTo>
                    <a:pt x="48" y="144"/>
                  </a:lnTo>
                  <a:lnTo>
                    <a:pt x="48" y="240"/>
                  </a:lnTo>
                  <a:lnTo>
                    <a:pt x="96" y="288"/>
                  </a:lnTo>
                  <a:lnTo>
                    <a:pt x="48" y="384"/>
                  </a:lnTo>
                  <a:lnTo>
                    <a:pt x="48" y="480"/>
                  </a:lnTo>
                  <a:lnTo>
                    <a:pt x="96" y="576"/>
                  </a:lnTo>
                  <a:lnTo>
                    <a:pt x="48" y="624"/>
                  </a:lnTo>
                  <a:lnTo>
                    <a:pt x="96" y="672"/>
                  </a:lnTo>
                  <a:lnTo>
                    <a:pt x="48" y="768"/>
                  </a:lnTo>
                  <a:lnTo>
                    <a:pt x="96" y="864"/>
                  </a:lnTo>
                  <a:lnTo>
                    <a:pt x="48" y="912"/>
                  </a:lnTo>
                  <a:lnTo>
                    <a:pt x="48" y="960"/>
                  </a:lnTo>
                  <a:lnTo>
                    <a:pt x="0" y="1056"/>
                  </a:lnTo>
                  <a:lnTo>
                    <a:pt x="96" y="1104"/>
                  </a:lnTo>
                  <a:lnTo>
                    <a:pt x="48" y="1200"/>
                  </a:lnTo>
                  <a:lnTo>
                    <a:pt x="48" y="1248"/>
                  </a:lnTo>
                  <a:lnTo>
                    <a:pt x="48" y="1344"/>
                  </a:lnTo>
                  <a:lnTo>
                    <a:pt x="48" y="1440"/>
                  </a:lnTo>
                  <a:lnTo>
                    <a:pt x="0" y="1536"/>
                  </a:lnTo>
                  <a:lnTo>
                    <a:pt x="96" y="1584"/>
                  </a:lnTo>
                  <a:lnTo>
                    <a:pt x="192" y="1536"/>
                  </a:lnTo>
                  <a:lnTo>
                    <a:pt x="384" y="1632"/>
                  </a:lnTo>
                  <a:lnTo>
                    <a:pt x="576" y="1584"/>
                  </a:lnTo>
                  <a:lnTo>
                    <a:pt x="672" y="1584"/>
                  </a:lnTo>
                  <a:lnTo>
                    <a:pt x="864" y="1536"/>
                  </a:lnTo>
                  <a:lnTo>
                    <a:pt x="960" y="1584"/>
                  </a:lnTo>
                  <a:lnTo>
                    <a:pt x="1056" y="1536"/>
                  </a:lnTo>
                  <a:lnTo>
                    <a:pt x="1200" y="1584"/>
                  </a:lnTo>
                  <a:lnTo>
                    <a:pt x="1344" y="1536"/>
                  </a:lnTo>
                  <a:lnTo>
                    <a:pt x="1440" y="1584"/>
                  </a:lnTo>
                  <a:lnTo>
                    <a:pt x="1584" y="1536"/>
                  </a:lnTo>
                  <a:lnTo>
                    <a:pt x="1680" y="1584"/>
                  </a:lnTo>
                  <a:lnTo>
                    <a:pt x="1776" y="1536"/>
                  </a:lnTo>
                  <a:lnTo>
                    <a:pt x="1728" y="1440"/>
                  </a:lnTo>
                  <a:lnTo>
                    <a:pt x="1776" y="1296"/>
                  </a:lnTo>
                  <a:lnTo>
                    <a:pt x="1728" y="1248"/>
                  </a:lnTo>
                  <a:lnTo>
                    <a:pt x="1776" y="1056"/>
                  </a:lnTo>
                  <a:lnTo>
                    <a:pt x="1728" y="1008"/>
                  </a:lnTo>
                  <a:lnTo>
                    <a:pt x="1776" y="1008"/>
                  </a:lnTo>
                  <a:lnTo>
                    <a:pt x="1776" y="960"/>
                  </a:lnTo>
                  <a:lnTo>
                    <a:pt x="1728" y="864"/>
                  </a:lnTo>
                  <a:lnTo>
                    <a:pt x="1776" y="816"/>
                  </a:lnTo>
                  <a:lnTo>
                    <a:pt x="1728" y="720"/>
                  </a:lnTo>
                  <a:lnTo>
                    <a:pt x="1776" y="624"/>
                  </a:lnTo>
                  <a:lnTo>
                    <a:pt x="1728" y="528"/>
                  </a:lnTo>
                  <a:lnTo>
                    <a:pt x="1728" y="432"/>
                  </a:lnTo>
                  <a:lnTo>
                    <a:pt x="1776" y="336"/>
                  </a:lnTo>
                  <a:lnTo>
                    <a:pt x="1776" y="288"/>
                  </a:lnTo>
                  <a:lnTo>
                    <a:pt x="1728" y="240"/>
                  </a:lnTo>
                  <a:lnTo>
                    <a:pt x="1776" y="144"/>
                  </a:lnTo>
                  <a:lnTo>
                    <a:pt x="1728" y="48"/>
                  </a:lnTo>
                  <a:lnTo>
                    <a:pt x="1728" y="0"/>
                  </a:lnTo>
                  <a:lnTo>
                    <a:pt x="1824" y="0"/>
                  </a:lnTo>
                  <a:lnTo>
                    <a:pt x="1824" y="1632"/>
                  </a:lnTo>
                  <a:lnTo>
                    <a:pt x="0" y="16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686" name="Text Box 30"/>
            <p:cNvSpPr txBox="1">
              <a:spLocks noChangeArrowheads="1"/>
            </p:cNvSpPr>
            <p:nvPr/>
          </p:nvSpPr>
          <p:spPr bwMode="auto">
            <a:xfrm>
              <a:off x="3643" y="591"/>
              <a:ext cx="168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b="1"/>
                <a:t>Neutron star surface</a:t>
              </a:r>
            </a:p>
          </p:txBody>
        </p:sp>
        <p:sp>
          <p:nvSpPr>
            <p:cNvPr id="70687" name="AutoShape 31"/>
            <p:cNvSpPr>
              <a:spLocks noChangeArrowheads="1"/>
            </p:cNvSpPr>
            <p:nvPr/>
          </p:nvSpPr>
          <p:spPr bwMode="auto">
            <a:xfrm>
              <a:off x="4062" y="966"/>
              <a:ext cx="737" cy="2160"/>
            </a:xfrm>
            <a:prstGeom prst="downArrow">
              <a:avLst>
                <a:gd name="adj1" fmla="val 50000"/>
                <a:gd name="adj2" fmla="val 73270"/>
              </a:avLst>
            </a:prstGeom>
            <a:gradFill rotWithShape="0">
              <a:gsLst>
                <a:gs pos="0">
                  <a:schemeClr val="hlink"/>
                </a:gs>
                <a:gs pos="100000">
                  <a:schemeClr val="tx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latin typeface="Times New Roman" charset="0"/>
              </a:endParaRPr>
            </a:p>
          </p:txBody>
        </p:sp>
        <p:sp>
          <p:nvSpPr>
            <p:cNvPr id="70688" name="Text Box 32"/>
            <p:cNvSpPr txBox="1">
              <a:spLocks noChangeArrowheads="1"/>
            </p:cNvSpPr>
            <p:nvPr/>
          </p:nvSpPr>
          <p:spPr bwMode="auto">
            <a:xfrm>
              <a:off x="4193" y="1769"/>
              <a:ext cx="484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B2B2B2"/>
                      </a:gs>
                      <a:gs pos="100000">
                        <a:schemeClr val="tx1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b="1" dirty="0" err="1">
                  <a:solidFill>
                    <a:srgbClr val="FFFFFF"/>
                  </a:solidFill>
                  <a:latin typeface="Times New Roman" charset="0"/>
                </a:rPr>
                <a:t>ashes</a:t>
              </a:r>
              <a:endParaRPr lang="de-DE" b="1" dirty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70689" name="Text Box 33"/>
            <p:cNvSpPr txBox="1">
              <a:spLocks noChangeArrowheads="1"/>
            </p:cNvSpPr>
            <p:nvPr/>
          </p:nvSpPr>
          <p:spPr bwMode="auto">
            <a:xfrm>
              <a:off x="3363" y="1930"/>
              <a:ext cx="45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>
                  <a:latin typeface="Times New Roman" charset="0"/>
                </a:rPr>
                <a:t>ocean</a:t>
              </a:r>
            </a:p>
          </p:txBody>
        </p:sp>
        <p:sp>
          <p:nvSpPr>
            <p:cNvPr id="70690" name="Text Box 34"/>
            <p:cNvSpPr txBox="1">
              <a:spLocks noChangeArrowheads="1"/>
            </p:cNvSpPr>
            <p:nvPr/>
          </p:nvSpPr>
          <p:spPr bwMode="auto">
            <a:xfrm>
              <a:off x="3369" y="2856"/>
              <a:ext cx="42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>
                  <a:latin typeface="Times New Roman" charset="0"/>
                </a:rPr>
                <a:t>Inner</a:t>
              </a:r>
              <a:br>
                <a:rPr lang="de-DE">
                  <a:latin typeface="Times New Roman" charset="0"/>
                </a:rPr>
              </a:br>
              <a:r>
                <a:rPr lang="de-DE">
                  <a:latin typeface="Times New Roman" charset="0"/>
                </a:rPr>
                <a:t>crust</a:t>
              </a:r>
            </a:p>
          </p:txBody>
        </p:sp>
        <p:sp>
          <p:nvSpPr>
            <p:cNvPr id="70691" name="Text Box 35"/>
            <p:cNvSpPr txBox="1">
              <a:spLocks noChangeArrowheads="1"/>
            </p:cNvSpPr>
            <p:nvPr/>
          </p:nvSpPr>
          <p:spPr bwMode="auto">
            <a:xfrm>
              <a:off x="3360" y="2276"/>
              <a:ext cx="41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>
                  <a:latin typeface="Times New Roman" charset="0"/>
                </a:rPr>
                <a:t>outer</a:t>
              </a:r>
            </a:p>
            <a:p>
              <a:pPr>
                <a:defRPr/>
              </a:pPr>
              <a:r>
                <a:rPr lang="de-DE">
                  <a:latin typeface="Times New Roman" charset="0"/>
                </a:rPr>
                <a:t>crust</a:t>
              </a:r>
            </a:p>
          </p:txBody>
        </p:sp>
        <p:sp>
          <p:nvSpPr>
            <p:cNvPr id="70692" name="Text Box 36"/>
            <p:cNvSpPr txBox="1">
              <a:spLocks noChangeArrowheads="1"/>
            </p:cNvSpPr>
            <p:nvPr/>
          </p:nvSpPr>
          <p:spPr bwMode="auto">
            <a:xfrm>
              <a:off x="4218" y="962"/>
              <a:ext cx="448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800" b="1" dirty="0" err="1">
                  <a:solidFill>
                    <a:schemeClr val="bg1"/>
                  </a:solidFill>
                  <a:latin typeface="Times New Roman" charset="0"/>
                </a:rPr>
                <a:t>H,He</a:t>
              </a:r>
              <a:endParaRPr lang="de-DE" sz="1800" b="1" dirty="0">
                <a:solidFill>
                  <a:schemeClr val="bg1"/>
                </a:solidFill>
                <a:latin typeface="Times New Roman" charset="0"/>
              </a:endParaRPr>
            </a:p>
          </p:txBody>
        </p:sp>
        <p:sp>
          <p:nvSpPr>
            <p:cNvPr id="70693" name="Text Box 37"/>
            <p:cNvSpPr txBox="1">
              <a:spLocks noChangeArrowheads="1"/>
            </p:cNvSpPr>
            <p:nvPr/>
          </p:nvSpPr>
          <p:spPr bwMode="auto">
            <a:xfrm>
              <a:off x="3364" y="1509"/>
              <a:ext cx="3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>
                  <a:latin typeface="Times New Roman" charset="0"/>
                </a:rPr>
                <a:t>gas</a:t>
              </a:r>
            </a:p>
          </p:txBody>
        </p:sp>
        <p:sp>
          <p:nvSpPr>
            <p:cNvPr id="70694" name="Rectangle 38"/>
            <p:cNvSpPr>
              <a:spLocks noChangeArrowheads="1"/>
            </p:cNvSpPr>
            <p:nvPr/>
          </p:nvSpPr>
          <p:spPr bwMode="auto">
            <a:xfrm>
              <a:off x="3295" y="3372"/>
              <a:ext cx="1905" cy="10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695" name="Oval 39"/>
            <p:cNvSpPr>
              <a:spLocks noChangeArrowheads="1"/>
            </p:cNvSpPr>
            <p:nvPr/>
          </p:nvSpPr>
          <p:spPr bwMode="auto">
            <a:xfrm>
              <a:off x="4357" y="1598"/>
              <a:ext cx="171" cy="158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696" name="Oval 40"/>
            <p:cNvSpPr>
              <a:spLocks noChangeArrowheads="1"/>
            </p:cNvSpPr>
            <p:nvPr/>
          </p:nvSpPr>
          <p:spPr bwMode="auto">
            <a:xfrm>
              <a:off x="4353" y="2289"/>
              <a:ext cx="191" cy="97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697" name="Oval 41"/>
            <p:cNvSpPr>
              <a:spLocks noChangeArrowheads="1"/>
            </p:cNvSpPr>
            <p:nvPr/>
          </p:nvSpPr>
          <p:spPr bwMode="auto">
            <a:xfrm>
              <a:off x="4367" y="2020"/>
              <a:ext cx="158" cy="16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698" name="Oval 42"/>
            <p:cNvSpPr>
              <a:spLocks noChangeArrowheads="1"/>
            </p:cNvSpPr>
            <p:nvPr/>
          </p:nvSpPr>
          <p:spPr bwMode="auto">
            <a:xfrm>
              <a:off x="4366" y="3122"/>
              <a:ext cx="158" cy="16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699" name="Text Box 43"/>
            <p:cNvSpPr txBox="1">
              <a:spLocks noChangeArrowheads="1"/>
            </p:cNvSpPr>
            <p:nvPr/>
          </p:nvSpPr>
          <p:spPr bwMode="auto">
            <a:xfrm>
              <a:off x="3354" y="3517"/>
              <a:ext cx="81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33CC33"/>
                  </a:solidFill>
                  <a:latin typeface="Symbol" charset="0"/>
                </a:rPr>
                <a:t>n</a:t>
              </a:r>
              <a:r>
                <a:rPr lang="en-US" b="1">
                  <a:solidFill>
                    <a:srgbClr val="33CC33"/>
                  </a:solidFill>
                </a:rPr>
                <a:t> cooling</a:t>
              </a:r>
            </a:p>
          </p:txBody>
        </p:sp>
        <p:sp>
          <p:nvSpPr>
            <p:cNvPr id="70700" name="Line 44"/>
            <p:cNvSpPr>
              <a:spLocks noChangeShapeType="1"/>
            </p:cNvSpPr>
            <p:nvPr/>
          </p:nvSpPr>
          <p:spPr bwMode="auto">
            <a:xfrm flipH="1" flipV="1">
              <a:off x="3881" y="1336"/>
              <a:ext cx="19" cy="1316"/>
            </a:xfrm>
            <a:prstGeom prst="line">
              <a:avLst/>
            </a:prstGeom>
            <a:noFill/>
            <a:ln w="57150">
              <a:solidFill>
                <a:srgbClr val="33CC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701" name="Text Box 45"/>
            <p:cNvSpPr txBox="1">
              <a:spLocks noChangeArrowheads="1"/>
            </p:cNvSpPr>
            <p:nvPr/>
          </p:nvSpPr>
          <p:spPr bwMode="auto">
            <a:xfrm>
              <a:off x="3291" y="862"/>
              <a:ext cx="827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33CC33"/>
                  </a:solidFill>
                </a:rPr>
                <a:t>Radiative</a:t>
              </a:r>
              <a:br>
                <a:rPr lang="en-US" b="1">
                  <a:solidFill>
                    <a:srgbClr val="33CC33"/>
                  </a:solidFill>
                </a:rPr>
              </a:br>
              <a:r>
                <a:rPr lang="en-US" b="1">
                  <a:solidFill>
                    <a:srgbClr val="33CC33"/>
                  </a:solidFill>
                </a:rPr>
                <a:t>cooling</a:t>
              </a:r>
            </a:p>
          </p:txBody>
        </p:sp>
        <p:sp>
          <p:nvSpPr>
            <p:cNvPr id="70702" name="Line 46"/>
            <p:cNvSpPr>
              <a:spLocks noChangeShapeType="1"/>
            </p:cNvSpPr>
            <p:nvPr/>
          </p:nvSpPr>
          <p:spPr bwMode="auto">
            <a:xfrm flipH="1">
              <a:off x="3889" y="2796"/>
              <a:ext cx="9" cy="711"/>
            </a:xfrm>
            <a:prstGeom prst="line">
              <a:avLst/>
            </a:prstGeom>
            <a:noFill/>
            <a:ln w="57150">
              <a:solidFill>
                <a:srgbClr val="33CC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703" name="Text Box 47"/>
            <p:cNvSpPr txBox="1">
              <a:spLocks noChangeArrowheads="1"/>
            </p:cNvSpPr>
            <p:nvPr/>
          </p:nvSpPr>
          <p:spPr bwMode="auto">
            <a:xfrm>
              <a:off x="4695" y="938"/>
              <a:ext cx="827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FF3300"/>
                  </a:solidFill>
                </a:rPr>
                <a:t>Nuclear</a:t>
              </a:r>
              <a:br>
                <a:rPr lang="en-US" b="1">
                  <a:solidFill>
                    <a:srgbClr val="FF3300"/>
                  </a:solidFill>
                </a:rPr>
              </a:br>
              <a:r>
                <a:rPr lang="en-US" b="1">
                  <a:solidFill>
                    <a:srgbClr val="FF3300"/>
                  </a:solidFill>
                </a:rPr>
                <a:t>reactions</a:t>
              </a:r>
            </a:p>
          </p:txBody>
        </p:sp>
        <p:sp>
          <p:nvSpPr>
            <p:cNvPr id="70704" name="Rectangle 48"/>
            <p:cNvSpPr>
              <a:spLocks noChangeArrowheads="1"/>
            </p:cNvSpPr>
            <p:nvPr/>
          </p:nvSpPr>
          <p:spPr bwMode="auto">
            <a:xfrm>
              <a:off x="4897" y="2420"/>
              <a:ext cx="587" cy="32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705" name="Text Box 49"/>
            <p:cNvSpPr txBox="1">
              <a:spLocks noChangeArrowheads="1"/>
            </p:cNvSpPr>
            <p:nvPr/>
          </p:nvSpPr>
          <p:spPr bwMode="auto">
            <a:xfrm>
              <a:off x="4887" y="2403"/>
              <a:ext cx="628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>
                  <a:solidFill>
                    <a:srgbClr val="FF3300"/>
                  </a:solidFill>
                </a:rPr>
                <a:t>Electron</a:t>
              </a:r>
              <a:br>
                <a:rPr lang="en-US" sz="1600" b="1">
                  <a:solidFill>
                    <a:srgbClr val="FF3300"/>
                  </a:solidFill>
                </a:rPr>
              </a:br>
              <a:r>
                <a:rPr lang="en-US" sz="1600" b="1">
                  <a:solidFill>
                    <a:srgbClr val="FF3300"/>
                  </a:solidFill>
                </a:rPr>
                <a:t>capture</a:t>
              </a:r>
            </a:p>
          </p:txBody>
        </p:sp>
        <p:sp>
          <p:nvSpPr>
            <p:cNvPr id="70706" name="Rectangle 50"/>
            <p:cNvSpPr>
              <a:spLocks noChangeArrowheads="1"/>
            </p:cNvSpPr>
            <p:nvPr/>
          </p:nvSpPr>
          <p:spPr bwMode="auto">
            <a:xfrm>
              <a:off x="4665" y="1506"/>
              <a:ext cx="998" cy="31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707" name="Text Box 51"/>
            <p:cNvSpPr txBox="1">
              <a:spLocks noChangeArrowheads="1"/>
            </p:cNvSpPr>
            <p:nvPr/>
          </p:nvSpPr>
          <p:spPr bwMode="auto">
            <a:xfrm>
              <a:off x="4656" y="1470"/>
              <a:ext cx="1041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>
                  <a:solidFill>
                    <a:srgbClr val="FF3300"/>
                  </a:solidFill>
                </a:rPr>
                <a:t>Thermonuclear</a:t>
              </a:r>
              <a:br>
                <a:rPr lang="en-US" sz="1600" b="1">
                  <a:solidFill>
                    <a:srgbClr val="FF3300"/>
                  </a:solidFill>
                </a:rPr>
              </a:br>
              <a:r>
                <a:rPr lang="en-US" sz="1600" b="1">
                  <a:solidFill>
                    <a:srgbClr val="FF3300"/>
                  </a:solidFill>
                </a:rPr>
                <a:t>rp-process</a:t>
              </a:r>
            </a:p>
          </p:txBody>
        </p:sp>
        <p:sp>
          <p:nvSpPr>
            <p:cNvPr id="70708" name="Rectangle 52"/>
            <p:cNvSpPr>
              <a:spLocks noChangeArrowheads="1"/>
            </p:cNvSpPr>
            <p:nvPr/>
          </p:nvSpPr>
          <p:spPr bwMode="auto">
            <a:xfrm>
              <a:off x="4684" y="3083"/>
              <a:ext cx="893" cy="1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709" name="Text Box 53"/>
            <p:cNvSpPr txBox="1">
              <a:spLocks noChangeArrowheads="1"/>
            </p:cNvSpPr>
            <p:nvPr/>
          </p:nvSpPr>
          <p:spPr bwMode="auto">
            <a:xfrm>
              <a:off x="4672" y="3036"/>
              <a:ext cx="94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>
                  <a:solidFill>
                    <a:srgbClr val="FF3300"/>
                  </a:solidFill>
                </a:rPr>
                <a:t>pycnonuclear</a:t>
              </a:r>
            </a:p>
          </p:txBody>
        </p:sp>
        <p:sp>
          <p:nvSpPr>
            <p:cNvPr id="70710" name="Rectangle 54"/>
            <p:cNvSpPr>
              <a:spLocks noChangeArrowheads="1"/>
            </p:cNvSpPr>
            <p:nvPr/>
          </p:nvSpPr>
          <p:spPr bwMode="auto">
            <a:xfrm>
              <a:off x="4666" y="1908"/>
              <a:ext cx="998" cy="31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711" name="Text Box 55"/>
            <p:cNvSpPr txBox="1">
              <a:spLocks noChangeArrowheads="1"/>
            </p:cNvSpPr>
            <p:nvPr/>
          </p:nvSpPr>
          <p:spPr bwMode="auto">
            <a:xfrm>
              <a:off x="4657" y="1872"/>
              <a:ext cx="1041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>
                  <a:solidFill>
                    <a:srgbClr val="FF3300"/>
                  </a:solidFill>
                </a:rPr>
                <a:t>Thermonuclear</a:t>
              </a:r>
              <a:br>
                <a:rPr lang="en-US" sz="1600" b="1">
                  <a:solidFill>
                    <a:srgbClr val="FF3300"/>
                  </a:solidFill>
                </a:rPr>
              </a:br>
              <a:r>
                <a:rPr lang="en-US" sz="1600" b="1">
                  <a:solidFill>
                    <a:srgbClr val="FF3300"/>
                  </a:solidFill>
                </a:rPr>
                <a:t>C-burning</a:t>
              </a:r>
            </a:p>
          </p:txBody>
        </p:sp>
        <p:sp>
          <p:nvSpPr>
            <p:cNvPr id="70712" name="Line 56"/>
            <p:cNvSpPr>
              <a:spLocks noChangeShapeType="1"/>
            </p:cNvSpPr>
            <p:nvPr/>
          </p:nvSpPr>
          <p:spPr bwMode="auto">
            <a:xfrm>
              <a:off x="4502" y="1675"/>
              <a:ext cx="159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713" name="Line 57"/>
            <p:cNvSpPr>
              <a:spLocks noChangeShapeType="1"/>
            </p:cNvSpPr>
            <p:nvPr/>
          </p:nvSpPr>
          <p:spPr bwMode="auto">
            <a:xfrm>
              <a:off x="4526" y="2104"/>
              <a:ext cx="159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714" name="Line 58"/>
            <p:cNvSpPr>
              <a:spLocks noChangeShapeType="1"/>
            </p:cNvSpPr>
            <p:nvPr/>
          </p:nvSpPr>
          <p:spPr bwMode="auto">
            <a:xfrm>
              <a:off x="4489" y="2643"/>
              <a:ext cx="41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715" name="Line 59"/>
            <p:cNvSpPr>
              <a:spLocks noChangeShapeType="1"/>
            </p:cNvSpPr>
            <p:nvPr/>
          </p:nvSpPr>
          <p:spPr bwMode="auto">
            <a:xfrm>
              <a:off x="4478" y="3191"/>
              <a:ext cx="221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70716" name="Text Box 60"/>
          <p:cNvSpPr txBox="1">
            <a:spLocks noChangeArrowheads="1"/>
          </p:cNvSpPr>
          <p:nvPr/>
        </p:nvSpPr>
        <p:spPr bwMode="auto">
          <a:xfrm>
            <a:off x="3962400" y="5942013"/>
            <a:ext cx="5037138" cy="91598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All processes are connected:</a:t>
            </a:r>
          </a:p>
          <a:p>
            <a:pPr>
              <a:buFontTx/>
              <a:buChar char="•"/>
              <a:defRPr/>
            </a:pPr>
            <a:r>
              <a:rPr lang="en-US"/>
              <a:t> composition (ashes = seed for next process)</a:t>
            </a:r>
          </a:p>
          <a:p>
            <a:pPr>
              <a:buFontTx/>
              <a:buChar char="•"/>
              <a:defRPr/>
            </a:pPr>
            <a:r>
              <a:rPr lang="en-US"/>
              <a:t> heat release </a:t>
            </a:r>
            <a:r>
              <a:rPr lang="en-US">
                <a:sym typeface="Wingdings" charset="0"/>
              </a:rPr>
              <a:t> thermal conditions everywhere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716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49" name="Group 2"/>
          <p:cNvGrpSpPr>
            <a:grpSpLocks/>
          </p:cNvGrpSpPr>
          <p:nvPr/>
        </p:nvGrpSpPr>
        <p:grpSpPr bwMode="auto">
          <a:xfrm>
            <a:off x="0" y="0"/>
            <a:ext cx="8994775" cy="811213"/>
            <a:chOff x="16" y="-4"/>
            <a:chExt cx="5666" cy="511"/>
          </a:xfrm>
        </p:grpSpPr>
        <p:sp>
          <p:nvSpPr>
            <p:cNvPr id="27700" name="Rectangle 3"/>
            <p:cNvSpPr>
              <a:spLocks noChangeArrowheads="1"/>
            </p:cNvSpPr>
            <p:nvPr/>
          </p:nvSpPr>
          <p:spPr bwMode="auto">
            <a:xfrm>
              <a:off x="559" y="-4"/>
              <a:ext cx="4652" cy="48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pic>
          <p:nvPicPr>
            <p:cNvPr id="27701" name="Picture 4" descr="hlogo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94"/>
            <a:stretch>
              <a:fillRect/>
            </a:stretch>
          </p:blipFill>
          <p:spPr bwMode="auto">
            <a:xfrm>
              <a:off x="16" y="28"/>
              <a:ext cx="517" cy="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02" name="Picture 5" descr="jina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30"/>
            <a:stretch>
              <a:fillRect/>
            </a:stretch>
          </p:blipFill>
          <p:spPr bwMode="auto">
            <a:xfrm>
              <a:off x="559" y="-4"/>
              <a:ext cx="2510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03" name="Picture 6" descr="nscl_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" y="20"/>
              <a:ext cx="390" cy="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50" name="Text Box 7"/>
          <p:cNvSpPr txBox="1">
            <a:spLocks noChangeArrowheads="1"/>
          </p:cNvSpPr>
          <p:nvPr/>
        </p:nvSpPr>
        <p:spPr bwMode="auto">
          <a:xfrm>
            <a:off x="3452813" y="344488"/>
            <a:ext cx="19637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Crustal heating </a:t>
            </a:r>
          </a:p>
        </p:txBody>
      </p:sp>
      <p:sp>
        <p:nvSpPr>
          <p:cNvPr id="27651" name="Line 8"/>
          <p:cNvSpPr>
            <a:spLocks noChangeShapeType="1"/>
          </p:cNvSpPr>
          <p:nvPr/>
        </p:nvSpPr>
        <p:spPr bwMode="auto">
          <a:xfrm>
            <a:off x="444500" y="5199063"/>
            <a:ext cx="1536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2" name="Text Box 9"/>
          <p:cNvSpPr txBox="1">
            <a:spLocks noChangeArrowheads="1"/>
          </p:cNvSpPr>
          <p:nvPr/>
        </p:nvSpPr>
        <p:spPr bwMode="auto">
          <a:xfrm>
            <a:off x="392113" y="5265738"/>
            <a:ext cx="160813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/>
              <a:t>Z,N</a:t>
            </a:r>
          </a:p>
          <a:p>
            <a:r>
              <a:rPr lang="en-US" sz="2400"/>
              <a:t>even-even</a:t>
            </a:r>
          </a:p>
        </p:txBody>
      </p:sp>
      <p:sp>
        <p:nvSpPr>
          <p:cNvPr id="27653" name="Line 10"/>
          <p:cNvSpPr>
            <a:spLocks noChangeShapeType="1"/>
          </p:cNvSpPr>
          <p:nvPr/>
        </p:nvSpPr>
        <p:spPr bwMode="auto">
          <a:xfrm>
            <a:off x="2698750" y="3430588"/>
            <a:ext cx="1536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4" name="Text Box 11"/>
          <p:cNvSpPr txBox="1">
            <a:spLocks noChangeArrowheads="1"/>
          </p:cNvSpPr>
          <p:nvPr/>
        </p:nvSpPr>
        <p:spPr bwMode="auto">
          <a:xfrm>
            <a:off x="2646363" y="3482975"/>
            <a:ext cx="130333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/>
              <a:t>Z-1,N+1</a:t>
            </a:r>
          </a:p>
          <a:p>
            <a:r>
              <a:rPr lang="en-US" sz="2400"/>
              <a:t>odd-odd</a:t>
            </a:r>
          </a:p>
        </p:txBody>
      </p:sp>
      <p:sp>
        <p:nvSpPr>
          <p:cNvPr id="27655" name="Line 12"/>
          <p:cNvSpPr>
            <a:spLocks noChangeShapeType="1"/>
          </p:cNvSpPr>
          <p:nvPr/>
        </p:nvSpPr>
        <p:spPr bwMode="auto">
          <a:xfrm>
            <a:off x="5011738" y="2392363"/>
            <a:ext cx="1536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6" name="Text Box 13"/>
          <p:cNvSpPr txBox="1">
            <a:spLocks noChangeArrowheads="1"/>
          </p:cNvSpPr>
          <p:nvPr/>
        </p:nvSpPr>
        <p:spPr bwMode="auto">
          <a:xfrm>
            <a:off x="4959350" y="2459038"/>
            <a:ext cx="16081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/>
              <a:t>Z-2,N+2</a:t>
            </a:r>
          </a:p>
          <a:p>
            <a:r>
              <a:rPr lang="en-US" sz="2400"/>
              <a:t>even-even</a:t>
            </a:r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700088" y="4344988"/>
            <a:ext cx="1844675" cy="827087"/>
            <a:chOff x="775" y="2746"/>
            <a:chExt cx="1162" cy="521"/>
          </a:xfrm>
        </p:grpSpPr>
        <p:sp>
          <p:nvSpPr>
            <p:cNvPr id="27697" name="Rectangle 15"/>
            <p:cNvSpPr>
              <a:spLocks noChangeArrowheads="1"/>
            </p:cNvSpPr>
            <p:nvPr/>
          </p:nvSpPr>
          <p:spPr bwMode="auto">
            <a:xfrm>
              <a:off x="775" y="3023"/>
              <a:ext cx="606" cy="24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/>
                <a:t>e</a:t>
              </a:r>
              <a:r>
                <a:rPr lang="en-US" sz="2400" baseline="30000"/>
                <a:t>-</a:t>
              </a:r>
              <a:endParaRPr lang="en-US" sz="2400"/>
            </a:p>
          </p:txBody>
        </p:sp>
        <p:sp>
          <p:nvSpPr>
            <p:cNvPr id="27698" name="Line 16"/>
            <p:cNvSpPr>
              <a:spLocks noChangeShapeType="1"/>
            </p:cNvSpPr>
            <p:nvPr/>
          </p:nvSpPr>
          <p:spPr bwMode="auto">
            <a:xfrm>
              <a:off x="783" y="3023"/>
              <a:ext cx="1154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99" name="Text Box 17"/>
            <p:cNvSpPr txBox="1">
              <a:spLocks noChangeArrowheads="1"/>
            </p:cNvSpPr>
            <p:nvPr/>
          </p:nvSpPr>
          <p:spPr bwMode="auto">
            <a:xfrm>
              <a:off x="1391" y="2746"/>
              <a:ext cx="32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400">
                  <a:solidFill>
                    <a:srgbClr val="FF0000"/>
                  </a:solidFill>
                </a:rPr>
                <a:t>E</a:t>
              </a:r>
              <a:r>
                <a:rPr lang="en-US" sz="2400" baseline="-25000">
                  <a:solidFill>
                    <a:srgbClr val="FF0000"/>
                  </a:solidFill>
                </a:rPr>
                <a:t>F</a:t>
              </a:r>
              <a:endParaRPr lang="en-US" sz="2400">
                <a:solidFill>
                  <a:srgbClr val="FF0000"/>
                </a:solidFill>
              </a:endParaRP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701675" y="3638550"/>
            <a:ext cx="1865313" cy="1325563"/>
            <a:chOff x="771" y="2296"/>
            <a:chExt cx="1175" cy="835"/>
          </a:xfrm>
        </p:grpSpPr>
        <p:sp>
          <p:nvSpPr>
            <p:cNvPr id="27693" name="Rectangle 19"/>
            <p:cNvSpPr>
              <a:spLocks noChangeArrowheads="1"/>
            </p:cNvSpPr>
            <p:nvPr/>
          </p:nvSpPr>
          <p:spPr bwMode="auto">
            <a:xfrm>
              <a:off x="771" y="2588"/>
              <a:ext cx="606" cy="42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sp>
          <p:nvSpPr>
            <p:cNvPr id="27694" name="Line 20"/>
            <p:cNvSpPr>
              <a:spLocks noChangeShapeType="1"/>
            </p:cNvSpPr>
            <p:nvPr/>
          </p:nvSpPr>
          <p:spPr bwMode="auto">
            <a:xfrm>
              <a:off x="779" y="2573"/>
              <a:ext cx="1154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95" name="Text Box 21"/>
            <p:cNvSpPr txBox="1">
              <a:spLocks noChangeArrowheads="1"/>
            </p:cNvSpPr>
            <p:nvPr/>
          </p:nvSpPr>
          <p:spPr bwMode="auto">
            <a:xfrm>
              <a:off x="1387" y="2296"/>
              <a:ext cx="32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400">
                  <a:solidFill>
                    <a:srgbClr val="FF0000"/>
                  </a:solidFill>
                </a:rPr>
                <a:t>E</a:t>
              </a:r>
              <a:r>
                <a:rPr lang="en-US" sz="2400" baseline="-25000">
                  <a:solidFill>
                    <a:srgbClr val="FF0000"/>
                  </a:solidFill>
                </a:rPr>
                <a:t>F</a:t>
              </a:r>
              <a:endParaRPr lang="en-US" sz="2400">
                <a:solidFill>
                  <a:srgbClr val="FF0000"/>
                </a:solidFill>
              </a:endParaRPr>
            </a:p>
          </p:txBody>
        </p:sp>
        <p:sp>
          <p:nvSpPr>
            <p:cNvPr id="27696" name="Rectangle 22"/>
            <p:cNvSpPr>
              <a:spLocks noChangeArrowheads="1"/>
            </p:cNvSpPr>
            <p:nvPr/>
          </p:nvSpPr>
          <p:spPr bwMode="auto">
            <a:xfrm>
              <a:off x="1390" y="2811"/>
              <a:ext cx="556" cy="32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700088" y="2935288"/>
            <a:ext cx="1865312" cy="1325562"/>
            <a:chOff x="771" y="2296"/>
            <a:chExt cx="1175" cy="835"/>
          </a:xfrm>
        </p:grpSpPr>
        <p:sp>
          <p:nvSpPr>
            <p:cNvPr id="27689" name="Rectangle 24"/>
            <p:cNvSpPr>
              <a:spLocks noChangeArrowheads="1"/>
            </p:cNvSpPr>
            <p:nvPr/>
          </p:nvSpPr>
          <p:spPr bwMode="auto">
            <a:xfrm>
              <a:off x="771" y="2588"/>
              <a:ext cx="606" cy="42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sp>
          <p:nvSpPr>
            <p:cNvPr id="27690" name="Line 25"/>
            <p:cNvSpPr>
              <a:spLocks noChangeShapeType="1"/>
            </p:cNvSpPr>
            <p:nvPr/>
          </p:nvSpPr>
          <p:spPr bwMode="auto">
            <a:xfrm>
              <a:off x="779" y="2573"/>
              <a:ext cx="1154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91" name="Text Box 26"/>
            <p:cNvSpPr txBox="1">
              <a:spLocks noChangeArrowheads="1"/>
            </p:cNvSpPr>
            <p:nvPr/>
          </p:nvSpPr>
          <p:spPr bwMode="auto">
            <a:xfrm>
              <a:off x="1387" y="2296"/>
              <a:ext cx="32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400">
                  <a:solidFill>
                    <a:srgbClr val="FF0000"/>
                  </a:solidFill>
                </a:rPr>
                <a:t>E</a:t>
              </a:r>
              <a:r>
                <a:rPr lang="en-US" sz="2400" baseline="-25000">
                  <a:solidFill>
                    <a:srgbClr val="FF0000"/>
                  </a:solidFill>
                </a:rPr>
                <a:t>F</a:t>
              </a:r>
              <a:endParaRPr lang="en-US" sz="2400">
                <a:solidFill>
                  <a:srgbClr val="FF0000"/>
                </a:solidFill>
              </a:endParaRPr>
            </a:p>
          </p:txBody>
        </p:sp>
        <p:sp>
          <p:nvSpPr>
            <p:cNvPr id="27692" name="Rectangle 27"/>
            <p:cNvSpPr>
              <a:spLocks noChangeArrowheads="1"/>
            </p:cNvSpPr>
            <p:nvPr/>
          </p:nvSpPr>
          <p:spPr bwMode="auto">
            <a:xfrm>
              <a:off x="1390" y="2811"/>
              <a:ext cx="556" cy="32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3006725" y="1163638"/>
            <a:ext cx="1881188" cy="2236787"/>
            <a:chOff x="1894" y="733"/>
            <a:chExt cx="1185" cy="1409"/>
          </a:xfrm>
        </p:grpSpPr>
        <p:grpSp>
          <p:nvGrpSpPr>
            <p:cNvPr id="27676" name="Group 29"/>
            <p:cNvGrpSpPr>
              <a:grpSpLocks/>
            </p:cNvGrpSpPr>
            <p:nvPr/>
          </p:nvGrpSpPr>
          <p:grpSpPr bwMode="auto">
            <a:xfrm>
              <a:off x="1898" y="1621"/>
              <a:ext cx="1162" cy="521"/>
              <a:chOff x="775" y="2746"/>
              <a:chExt cx="1162" cy="521"/>
            </a:xfrm>
          </p:grpSpPr>
          <p:sp>
            <p:nvSpPr>
              <p:cNvPr id="27686" name="Rectangle 30"/>
              <p:cNvSpPr>
                <a:spLocks noChangeArrowheads="1"/>
              </p:cNvSpPr>
              <p:nvPr/>
            </p:nvSpPr>
            <p:spPr bwMode="auto">
              <a:xfrm>
                <a:off x="775" y="3023"/>
                <a:ext cx="606" cy="244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2400"/>
                  <a:t>e</a:t>
                </a:r>
                <a:r>
                  <a:rPr lang="en-US" sz="2400" baseline="30000"/>
                  <a:t>-</a:t>
                </a:r>
                <a:endParaRPr lang="en-US" sz="2400"/>
              </a:p>
            </p:txBody>
          </p:sp>
          <p:sp>
            <p:nvSpPr>
              <p:cNvPr id="27687" name="Line 31"/>
              <p:cNvSpPr>
                <a:spLocks noChangeShapeType="1"/>
              </p:cNvSpPr>
              <p:nvPr/>
            </p:nvSpPr>
            <p:spPr bwMode="auto">
              <a:xfrm>
                <a:off x="783" y="3023"/>
                <a:ext cx="1154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88" name="Text Box 32"/>
              <p:cNvSpPr txBox="1">
                <a:spLocks noChangeArrowheads="1"/>
              </p:cNvSpPr>
              <p:nvPr/>
            </p:nvSpPr>
            <p:spPr bwMode="auto">
              <a:xfrm>
                <a:off x="1391" y="2746"/>
                <a:ext cx="32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2400">
                    <a:solidFill>
                      <a:srgbClr val="FF0000"/>
                    </a:solidFill>
                  </a:rPr>
                  <a:t>E</a:t>
                </a:r>
                <a:r>
                  <a:rPr lang="en-US" sz="2400" baseline="-25000">
                    <a:solidFill>
                      <a:srgbClr val="FF0000"/>
                    </a:solidFill>
                  </a:rPr>
                  <a:t>F</a:t>
                </a:r>
                <a:endParaRPr lang="en-US" sz="240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7677" name="Group 33"/>
            <p:cNvGrpSpPr>
              <a:grpSpLocks/>
            </p:cNvGrpSpPr>
            <p:nvPr/>
          </p:nvGrpSpPr>
          <p:grpSpPr bwMode="auto">
            <a:xfrm>
              <a:off x="1897" y="1176"/>
              <a:ext cx="1175" cy="835"/>
              <a:chOff x="771" y="2296"/>
              <a:chExt cx="1175" cy="835"/>
            </a:xfrm>
          </p:grpSpPr>
          <p:sp>
            <p:nvSpPr>
              <p:cNvPr id="27682" name="Rectangle 34"/>
              <p:cNvSpPr>
                <a:spLocks noChangeArrowheads="1"/>
              </p:cNvSpPr>
              <p:nvPr/>
            </p:nvSpPr>
            <p:spPr bwMode="auto">
              <a:xfrm>
                <a:off x="771" y="2588"/>
                <a:ext cx="606" cy="421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7683" name="Line 35"/>
              <p:cNvSpPr>
                <a:spLocks noChangeShapeType="1"/>
              </p:cNvSpPr>
              <p:nvPr/>
            </p:nvSpPr>
            <p:spPr bwMode="auto">
              <a:xfrm>
                <a:off x="779" y="2573"/>
                <a:ext cx="1154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84" name="Text Box 36"/>
              <p:cNvSpPr txBox="1">
                <a:spLocks noChangeArrowheads="1"/>
              </p:cNvSpPr>
              <p:nvPr/>
            </p:nvSpPr>
            <p:spPr bwMode="auto">
              <a:xfrm>
                <a:off x="1387" y="2296"/>
                <a:ext cx="32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2400">
                    <a:solidFill>
                      <a:srgbClr val="FF0000"/>
                    </a:solidFill>
                  </a:rPr>
                  <a:t>E</a:t>
                </a:r>
                <a:r>
                  <a:rPr lang="en-US" sz="2400" baseline="-25000">
                    <a:solidFill>
                      <a:srgbClr val="FF0000"/>
                    </a:solidFill>
                  </a:rPr>
                  <a:t>F</a:t>
                </a:r>
                <a:endParaRPr lang="en-US" sz="2400">
                  <a:solidFill>
                    <a:srgbClr val="FF0000"/>
                  </a:solidFill>
                </a:endParaRPr>
              </a:p>
            </p:txBody>
          </p:sp>
          <p:sp>
            <p:nvSpPr>
              <p:cNvPr id="27685" name="Rectangle 37"/>
              <p:cNvSpPr>
                <a:spLocks noChangeArrowheads="1"/>
              </p:cNvSpPr>
              <p:nvPr/>
            </p:nvSpPr>
            <p:spPr bwMode="auto">
              <a:xfrm>
                <a:off x="1390" y="2811"/>
                <a:ext cx="556" cy="32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7678" name="Rectangle 38"/>
            <p:cNvSpPr>
              <a:spLocks noChangeArrowheads="1"/>
            </p:cNvSpPr>
            <p:nvPr/>
          </p:nvSpPr>
          <p:spPr bwMode="auto">
            <a:xfrm>
              <a:off x="1894" y="1045"/>
              <a:ext cx="606" cy="42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sp>
          <p:nvSpPr>
            <p:cNvPr id="27679" name="Line 39"/>
            <p:cNvSpPr>
              <a:spLocks noChangeShapeType="1"/>
            </p:cNvSpPr>
            <p:nvPr/>
          </p:nvSpPr>
          <p:spPr bwMode="auto">
            <a:xfrm>
              <a:off x="1897" y="1035"/>
              <a:ext cx="1154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0" name="Text Box 40"/>
            <p:cNvSpPr txBox="1">
              <a:spLocks noChangeArrowheads="1"/>
            </p:cNvSpPr>
            <p:nvPr/>
          </p:nvSpPr>
          <p:spPr bwMode="auto">
            <a:xfrm>
              <a:off x="2520" y="733"/>
              <a:ext cx="32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400">
                  <a:solidFill>
                    <a:srgbClr val="FF0000"/>
                  </a:solidFill>
                </a:rPr>
                <a:t>E</a:t>
              </a:r>
              <a:r>
                <a:rPr lang="en-US" sz="2400" baseline="-25000">
                  <a:solidFill>
                    <a:srgbClr val="FF0000"/>
                  </a:solidFill>
                </a:rPr>
                <a:t>F</a:t>
              </a:r>
              <a:endParaRPr lang="en-US" sz="2400">
                <a:solidFill>
                  <a:srgbClr val="FF0000"/>
                </a:solidFill>
              </a:endParaRPr>
            </a:p>
          </p:txBody>
        </p:sp>
        <p:sp>
          <p:nvSpPr>
            <p:cNvPr id="27681" name="Rectangle 41"/>
            <p:cNvSpPr>
              <a:spLocks noChangeArrowheads="1"/>
            </p:cNvSpPr>
            <p:nvPr/>
          </p:nvSpPr>
          <p:spPr bwMode="auto">
            <a:xfrm>
              <a:off x="2523" y="1248"/>
              <a:ext cx="556" cy="32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7661" name="Line 42"/>
          <p:cNvSpPr>
            <a:spLocks noChangeShapeType="1"/>
          </p:cNvSpPr>
          <p:nvPr/>
        </p:nvSpPr>
        <p:spPr bwMode="auto">
          <a:xfrm>
            <a:off x="5016500" y="2009775"/>
            <a:ext cx="1536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2" name="Line 43"/>
          <p:cNvSpPr>
            <a:spLocks noChangeShapeType="1"/>
          </p:cNvSpPr>
          <p:nvPr/>
        </p:nvSpPr>
        <p:spPr bwMode="auto">
          <a:xfrm>
            <a:off x="5021263" y="1360488"/>
            <a:ext cx="1536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" name="Group 44"/>
          <p:cNvGrpSpPr>
            <a:grpSpLocks/>
          </p:cNvGrpSpPr>
          <p:nvPr/>
        </p:nvGrpSpPr>
        <p:grpSpPr bwMode="auto">
          <a:xfrm>
            <a:off x="4857750" y="1543050"/>
            <a:ext cx="4362450" cy="1190625"/>
            <a:chOff x="3060" y="972"/>
            <a:chExt cx="2748" cy="750"/>
          </a:xfrm>
        </p:grpSpPr>
        <p:sp>
          <p:nvSpPr>
            <p:cNvPr id="27669" name="Line 45"/>
            <p:cNvSpPr>
              <a:spLocks noChangeShapeType="1"/>
            </p:cNvSpPr>
            <p:nvPr/>
          </p:nvSpPr>
          <p:spPr bwMode="auto">
            <a:xfrm>
              <a:off x="3060" y="1026"/>
              <a:ext cx="505" cy="2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0" name="Line 46"/>
            <p:cNvSpPr>
              <a:spLocks noChangeShapeType="1"/>
            </p:cNvSpPr>
            <p:nvPr/>
          </p:nvSpPr>
          <p:spPr bwMode="auto">
            <a:xfrm>
              <a:off x="3080" y="1029"/>
              <a:ext cx="489" cy="4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1" name="Line 47"/>
            <p:cNvSpPr>
              <a:spLocks noChangeShapeType="1"/>
            </p:cNvSpPr>
            <p:nvPr/>
          </p:nvSpPr>
          <p:spPr bwMode="auto">
            <a:xfrm>
              <a:off x="3664" y="1260"/>
              <a:ext cx="1" cy="2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2" name="Line 48"/>
            <p:cNvSpPr>
              <a:spLocks noChangeShapeType="1"/>
            </p:cNvSpPr>
            <p:nvPr/>
          </p:nvSpPr>
          <p:spPr bwMode="auto">
            <a:xfrm>
              <a:off x="3086" y="1018"/>
              <a:ext cx="1751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3" name="Line 49"/>
            <p:cNvSpPr>
              <a:spLocks noChangeShapeType="1"/>
            </p:cNvSpPr>
            <p:nvPr/>
          </p:nvSpPr>
          <p:spPr bwMode="auto">
            <a:xfrm>
              <a:off x="4263" y="1018"/>
              <a:ext cx="0" cy="48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4" name="Line 50"/>
            <p:cNvSpPr>
              <a:spLocks noChangeShapeType="1"/>
            </p:cNvSpPr>
            <p:nvPr/>
          </p:nvSpPr>
          <p:spPr bwMode="auto">
            <a:xfrm>
              <a:off x="3142" y="1506"/>
              <a:ext cx="175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5" name="Text Box 51"/>
            <p:cNvSpPr txBox="1">
              <a:spLocks noChangeArrowheads="1"/>
            </p:cNvSpPr>
            <p:nvPr/>
          </p:nvSpPr>
          <p:spPr bwMode="auto">
            <a:xfrm>
              <a:off x="4379" y="972"/>
              <a:ext cx="1429" cy="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>
                  <a:solidFill>
                    <a:schemeClr val="accent2"/>
                  </a:solidFill>
                </a:rPr>
                <a:t>Threshold difference</a:t>
              </a:r>
              <a:br>
                <a:rPr lang="en-US" sz="1800">
                  <a:solidFill>
                    <a:schemeClr val="accent2"/>
                  </a:solidFill>
                </a:rPr>
              </a:br>
              <a:r>
                <a:rPr lang="en-US" sz="1800">
                  <a:solidFill>
                    <a:schemeClr val="accent2"/>
                  </a:solidFill>
                </a:rPr>
                <a:t>Released as energy</a:t>
              </a:r>
              <a:br>
                <a:rPr lang="en-US" sz="1800">
                  <a:solidFill>
                    <a:schemeClr val="accent2"/>
                  </a:solidFill>
                </a:rPr>
              </a:br>
              <a:r>
                <a:rPr lang="en-US" sz="1800">
                  <a:solidFill>
                    <a:schemeClr val="accent2"/>
                  </a:solidFill>
                </a:rPr>
                <a:t>(neutrinos and</a:t>
              </a:r>
              <a:br>
                <a:rPr lang="en-US" sz="1800">
                  <a:solidFill>
                    <a:schemeClr val="accent2"/>
                  </a:solidFill>
                </a:rPr>
              </a:br>
              <a:r>
                <a:rPr lang="en-US" sz="1800">
                  <a:solidFill>
                    <a:schemeClr val="accent2"/>
                  </a:solidFill>
                </a:rPr>
                <a:t>crust heating)</a:t>
              </a:r>
            </a:p>
          </p:txBody>
        </p:sp>
      </p:grpSp>
      <p:grpSp>
        <p:nvGrpSpPr>
          <p:cNvPr id="10" name="Group 53"/>
          <p:cNvGrpSpPr>
            <a:grpSpLocks/>
          </p:cNvGrpSpPr>
          <p:nvPr/>
        </p:nvGrpSpPr>
        <p:grpSpPr bwMode="auto">
          <a:xfrm>
            <a:off x="5257800" y="809625"/>
            <a:ext cx="2765425" cy="1336675"/>
            <a:chOff x="3312" y="510"/>
            <a:chExt cx="1742" cy="842"/>
          </a:xfrm>
        </p:grpSpPr>
        <p:sp>
          <p:nvSpPr>
            <p:cNvPr id="27666" name="Line 54"/>
            <p:cNvSpPr>
              <a:spLocks noChangeShapeType="1"/>
            </p:cNvSpPr>
            <p:nvPr/>
          </p:nvSpPr>
          <p:spPr bwMode="auto">
            <a:xfrm flipV="1">
              <a:off x="3312" y="664"/>
              <a:ext cx="200" cy="472"/>
            </a:xfrm>
            <a:prstGeom prst="line">
              <a:avLst/>
            </a:prstGeom>
            <a:noFill/>
            <a:ln w="9525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7" name="Line 55"/>
            <p:cNvSpPr>
              <a:spLocks noChangeShapeType="1"/>
            </p:cNvSpPr>
            <p:nvPr/>
          </p:nvSpPr>
          <p:spPr bwMode="auto">
            <a:xfrm flipV="1">
              <a:off x="3408" y="664"/>
              <a:ext cx="112" cy="688"/>
            </a:xfrm>
            <a:prstGeom prst="line">
              <a:avLst/>
            </a:prstGeom>
            <a:noFill/>
            <a:ln w="9525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8" name="Text Box 56"/>
            <p:cNvSpPr txBox="1">
              <a:spLocks noChangeArrowheads="1"/>
            </p:cNvSpPr>
            <p:nvPr/>
          </p:nvSpPr>
          <p:spPr bwMode="auto">
            <a:xfrm>
              <a:off x="3542" y="510"/>
              <a:ext cx="151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800080"/>
                  </a:solidFill>
                </a:rPr>
                <a:t>25% heat, 75% </a:t>
              </a:r>
              <a:r>
                <a:rPr lang="en-US" sz="1800">
                  <a:solidFill>
                    <a:srgbClr val="800080"/>
                  </a:solidFill>
                  <a:latin typeface="Symbol" charset="0"/>
                  <a:sym typeface="Symbol" charset="0"/>
                </a:rPr>
                <a:t></a:t>
              </a:r>
              <a:r>
                <a:rPr lang="en-US" sz="1800">
                  <a:solidFill>
                    <a:srgbClr val="800080"/>
                  </a:solidFill>
                </a:rPr>
                <a:t>-loss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000" y="1038139"/>
            <a:ext cx="7329165" cy="4814104"/>
          </a:xfrm>
          <a:prstGeom prst="rect">
            <a:avLst/>
          </a:prstGeom>
        </p:spPr>
      </p:pic>
      <p:sp>
        <p:nvSpPr>
          <p:cNvPr id="26" name="Freeform 25"/>
          <p:cNvSpPr/>
          <p:nvPr/>
        </p:nvSpPr>
        <p:spPr>
          <a:xfrm>
            <a:off x="1270000" y="2492375"/>
            <a:ext cx="2174875" cy="1031875"/>
          </a:xfrm>
          <a:custGeom>
            <a:avLst/>
            <a:gdLst>
              <a:gd name="connsiteX0" fmla="*/ 777875 w 2174875"/>
              <a:gd name="connsiteY0" fmla="*/ 1016000 h 1031875"/>
              <a:gd name="connsiteX1" fmla="*/ 1285875 w 2174875"/>
              <a:gd name="connsiteY1" fmla="*/ 1031875 h 1031875"/>
              <a:gd name="connsiteX2" fmla="*/ 1968500 w 2174875"/>
              <a:gd name="connsiteY2" fmla="*/ 698500 h 1031875"/>
              <a:gd name="connsiteX3" fmla="*/ 2174875 w 2174875"/>
              <a:gd name="connsiteY3" fmla="*/ 571500 h 1031875"/>
              <a:gd name="connsiteX4" fmla="*/ 2174875 w 2174875"/>
              <a:gd name="connsiteY4" fmla="*/ 15875 h 1031875"/>
              <a:gd name="connsiteX5" fmla="*/ 0 w 2174875"/>
              <a:gd name="connsiteY5" fmla="*/ 0 h 1031875"/>
              <a:gd name="connsiteX6" fmla="*/ 31750 w 2174875"/>
              <a:gd name="connsiteY6" fmla="*/ 1016000 h 103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74875" h="1031875">
                <a:moveTo>
                  <a:pt x="777875" y="1016000"/>
                </a:moveTo>
                <a:lnTo>
                  <a:pt x="1285875" y="1031875"/>
                </a:lnTo>
                <a:lnTo>
                  <a:pt x="1968500" y="698500"/>
                </a:lnTo>
                <a:lnTo>
                  <a:pt x="2174875" y="571500"/>
                </a:lnTo>
                <a:lnTo>
                  <a:pt x="2174875" y="15875"/>
                </a:lnTo>
                <a:lnTo>
                  <a:pt x="0" y="0"/>
                </a:lnTo>
                <a:lnTo>
                  <a:pt x="31750" y="1016000"/>
                </a:lnTo>
              </a:path>
            </a:pathLst>
          </a:custGeom>
          <a:solidFill>
            <a:srgbClr val="FFFFFF"/>
          </a:solidFill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294967295"/>
          </p:nvPr>
        </p:nvSpPr>
        <p:spPr>
          <a:xfrm>
            <a:off x="8449056" y="6565392"/>
            <a:ext cx="640080" cy="274320"/>
          </a:xfrm>
          <a:prstGeom prst="rect">
            <a:avLst/>
          </a:prstGeom>
        </p:spPr>
        <p:txBody>
          <a:bodyPr/>
          <a:lstStyle/>
          <a:p>
            <a:fld id="{35AD4620-7552-4207-8973-898801ED212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0905" y="312104"/>
            <a:ext cx="8991600" cy="433082"/>
          </a:xfrm>
        </p:spPr>
        <p:txBody>
          <a:bodyPr/>
          <a:lstStyle/>
          <a:p>
            <a:r>
              <a:rPr lang="en-US" sz="2800" dirty="0" smtClean="0"/>
              <a:t>Astrophysical processes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908" y="5880102"/>
            <a:ext cx="9024935" cy="584200"/>
          </a:xfrm>
        </p:spPr>
        <p:txBody>
          <a:bodyPr/>
          <a:lstStyle/>
          <a:p>
            <a:r>
              <a:rPr lang="en-US" sz="2000" dirty="0" smtClean="0"/>
              <a:t>Masses far from stability still unknown </a:t>
            </a:r>
            <a:r>
              <a:rPr lang="en-US" sz="2000" dirty="0" smtClean="0">
                <a:sym typeface="Wingdings"/>
              </a:rPr>
              <a:t> </a:t>
            </a:r>
            <a:r>
              <a:rPr lang="en-US" sz="2000" dirty="0" err="1" smtClean="0">
                <a:sym typeface="Wingdings"/>
              </a:rPr>
              <a:t>rp</a:t>
            </a:r>
            <a:r>
              <a:rPr lang="en-US" sz="2000" dirty="0" smtClean="0">
                <a:sym typeface="Wingdings"/>
              </a:rPr>
              <a:t>, </a:t>
            </a:r>
            <a:r>
              <a:rPr lang="en-US" sz="2000" dirty="0" err="1" smtClean="0"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sz="2000" dirty="0" err="1" smtClean="0">
                <a:sym typeface="Wingdings"/>
              </a:rPr>
              <a:t>p</a:t>
            </a:r>
            <a:r>
              <a:rPr lang="en-US" sz="2000" dirty="0" smtClean="0">
                <a:sym typeface="Wingdings"/>
              </a:rPr>
              <a:t>, r, crust processes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1333500" y="2508250"/>
            <a:ext cx="21371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r</a:t>
            </a:r>
            <a:r>
              <a:rPr lang="en-US" b="1" dirty="0" err="1" smtClean="0">
                <a:solidFill>
                  <a:srgbClr val="FF0000"/>
                </a:solidFill>
              </a:rPr>
              <a:t>p</a:t>
            </a:r>
            <a:r>
              <a:rPr lang="en-US" b="1" dirty="0" smtClean="0">
                <a:solidFill>
                  <a:srgbClr val="FF0000"/>
                </a:solidFill>
              </a:rPr>
              <a:t>-process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    (X-ray bursts)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r>
              <a:rPr lang="en-US" b="1" dirty="0" err="1" smtClean="0">
                <a:solidFill>
                  <a:srgbClr val="FF0000"/>
                </a:solidFill>
              </a:rPr>
              <a:t>p</a:t>
            </a:r>
            <a:r>
              <a:rPr lang="en-US" b="1" dirty="0" smtClean="0">
                <a:solidFill>
                  <a:srgbClr val="FF0000"/>
                </a:solidFill>
              </a:rPr>
              <a:t>-process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88125" y="2555875"/>
            <a:ext cx="1353606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r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-process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46375" y="4746625"/>
            <a:ext cx="1909397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Crust process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2079625" y="3603625"/>
            <a:ext cx="412750" cy="47625"/>
          </a:xfrm>
          <a:custGeom>
            <a:avLst/>
            <a:gdLst>
              <a:gd name="connsiteX0" fmla="*/ 31750 w 412750"/>
              <a:gd name="connsiteY0" fmla="*/ 47625 h 47625"/>
              <a:gd name="connsiteX1" fmla="*/ 0 w 412750"/>
              <a:gd name="connsiteY1" fmla="*/ 0 h 47625"/>
              <a:gd name="connsiteX2" fmla="*/ 412750 w 412750"/>
              <a:gd name="connsiteY2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2750" h="47625">
                <a:moveTo>
                  <a:pt x="31750" y="47625"/>
                </a:moveTo>
                <a:lnTo>
                  <a:pt x="0" y="0"/>
                </a:lnTo>
                <a:lnTo>
                  <a:pt x="412750" y="0"/>
                </a:ln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8579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inux43_nice_part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77913"/>
            <a:ext cx="9144000" cy="4700587"/>
          </a:xfrm>
          <a:prstGeom prst="rect">
            <a:avLst/>
          </a:prstGeom>
        </p:spPr>
      </p:pic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2721146" y="2862262"/>
            <a:ext cx="5694164" cy="1766888"/>
            <a:chOff x="2598464" y="2862716"/>
            <a:chExt cx="5694762" cy="1766217"/>
          </a:xfrm>
        </p:grpSpPr>
        <p:grpSp>
          <p:nvGrpSpPr>
            <p:cNvPr id="54283" name="Group 19"/>
            <p:cNvGrpSpPr>
              <a:grpSpLocks/>
            </p:cNvGrpSpPr>
            <p:nvPr/>
          </p:nvGrpSpPr>
          <p:grpSpPr bwMode="auto">
            <a:xfrm>
              <a:off x="2598464" y="2867594"/>
              <a:ext cx="3588668" cy="1761339"/>
              <a:chOff x="2690115" y="2972346"/>
              <a:chExt cx="3588668" cy="1761339"/>
            </a:xfrm>
          </p:grpSpPr>
          <p:cxnSp>
            <p:nvCxnSpPr>
              <p:cNvPr id="10" name="Straight Connector 9"/>
              <p:cNvCxnSpPr/>
              <p:nvPr/>
            </p:nvCxnSpPr>
            <p:spPr>
              <a:xfrm flipV="1">
                <a:off x="2690115" y="3337215"/>
                <a:ext cx="3588127" cy="1396470"/>
              </a:xfrm>
              <a:prstGeom prst="line">
                <a:avLst/>
              </a:prstGeom>
              <a:ln w="57150" cmpd="sng">
                <a:solidFill>
                  <a:srgbClr val="FFA30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Left Arrow 18"/>
              <p:cNvSpPr/>
              <p:nvPr/>
            </p:nvSpPr>
            <p:spPr>
              <a:xfrm>
                <a:off x="5039862" y="2972229"/>
                <a:ext cx="1035159" cy="550654"/>
              </a:xfrm>
              <a:prstGeom prst="leftArrow">
                <a:avLst/>
              </a:prstGeom>
              <a:solidFill>
                <a:srgbClr val="FFA305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b="1" dirty="0">
                    <a:solidFill>
                      <a:schemeClr val="tx1"/>
                    </a:solidFill>
                  </a:rPr>
                  <a:t>EC possible</a:t>
                </a:r>
                <a:endParaRPr lang="en-US" sz="12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4284" name="TextBox 21"/>
            <p:cNvSpPr txBox="1">
              <a:spLocks noChangeArrowheads="1"/>
            </p:cNvSpPr>
            <p:nvPr/>
          </p:nvSpPr>
          <p:spPr bwMode="auto">
            <a:xfrm>
              <a:off x="6139747" y="2862716"/>
              <a:ext cx="2153479" cy="399958"/>
            </a:xfrm>
            <a:prstGeom prst="rect">
              <a:avLst/>
            </a:prstGeom>
            <a:solidFill>
              <a:srgbClr val="FFA305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dirty="0"/>
                <a:t>Q</a:t>
              </a:r>
              <a:r>
                <a:rPr lang="en-US" baseline="-25000" dirty="0"/>
                <a:t>EC </a:t>
              </a:r>
              <a:r>
                <a:rPr lang="en-US" dirty="0"/>
                <a:t>= </a:t>
              </a:r>
              <a:r>
                <a:rPr lang="en-US" dirty="0">
                  <a:latin typeface="Symbol" charset="0"/>
                  <a:cs typeface="Symbol" charset="0"/>
                </a:rPr>
                <a:t>-</a:t>
              </a:r>
              <a:r>
                <a:rPr lang="en-US" dirty="0"/>
                <a:t>30 MeV</a:t>
              </a:r>
              <a:endParaRPr lang="en-US" baseline="-25000" dirty="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024313" y="4781550"/>
            <a:ext cx="4995879" cy="14157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/>
              <a:t>Unlike simple 1 component minimization models:</a:t>
            </a:r>
          </a:p>
          <a:p>
            <a:pPr marL="285750" indent="-285750">
              <a:buFont typeface="Wingdings" charset="0"/>
              <a:buChar char="à"/>
              <a:defRPr/>
            </a:pPr>
            <a:r>
              <a:rPr lang="en-US" sz="1600" dirty="0">
                <a:sym typeface="Wingdings"/>
              </a:rPr>
              <a:t>Super Electron Capture Cascades</a:t>
            </a:r>
            <a:br>
              <a:rPr lang="en-US" sz="1600" dirty="0">
                <a:sym typeface="Wingdings"/>
              </a:rPr>
            </a:br>
            <a:r>
              <a:rPr lang="en-US" sz="1100" dirty="0">
                <a:sym typeface="Wingdings"/>
              </a:rPr>
              <a:t>instead of stepwise EC and n-emission</a:t>
            </a:r>
            <a:br>
              <a:rPr lang="en-US" sz="1100" dirty="0">
                <a:sym typeface="Wingdings"/>
              </a:rPr>
            </a:br>
            <a:r>
              <a:rPr lang="en-US" sz="1100" b="1" dirty="0">
                <a:sym typeface="Wingdings"/>
              </a:rPr>
              <a:t>(Gupta et al. 2008)</a:t>
            </a:r>
          </a:p>
          <a:p>
            <a:pPr marL="285750" indent="-285750">
              <a:buFont typeface="Wingdings" charset="0"/>
              <a:buChar char="à"/>
              <a:defRPr/>
            </a:pPr>
            <a:r>
              <a:rPr lang="en-US" sz="1600" dirty="0">
                <a:sym typeface="Wingdings"/>
              </a:rPr>
              <a:t>Neutrons get captured on abundant nuclei</a:t>
            </a:r>
            <a:br>
              <a:rPr lang="en-US" sz="1600" dirty="0">
                <a:sym typeface="Wingdings"/>
              </a:rPr>
            </a:br>
            <a:r>
              <a:rPr lang="en-US" sz="1600" dirty="0">
                <a:sym typeface="Wingdings"/>
              </a:rPr>
              <a:t>path splits, multi isotope </a:t>
            </a:r>
            <a:r>
              <a:rPr lang="en-US" sz="1600" dirty="0" smtClean="0">
                <a:sym typeface="Wingdings"/>
              </a:rPr>
              <a:t>composition</a:t>
            </a:r>
            <a:endParaRPr lang="en-US" sz="1600" dirty="0">
              <a:sym typeface="Wingdings"/>
            </a:endParaRPr>
          </a:p>
        </p:txBody>
      </p:sp>
      <p:sp>
        <p:nvSpPr>
          <p:cNvPr id="54276" name="TextBox 24"/>
          <p:cNvSpPr txBox="1">
            <a:spLocks noChangeArrowheads="1"/>
          </p:cNvSpPr>
          <p:nvPr/>
        </p:nvSpPr>
        <p:spPr bwMode="auto">
          <a:xfrm>
            <a:off x="3430588" y="757238"/>
            <a:ext cx="557947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/>
              <a:t>Masses: FRDM</a:t>
            </a:r>
          </a:p>
          <a:p>
            <a:r>
              <a:rPr lang="en-US" sz="1600" dirty="0"/>
              <a:t>Electron capture/</a:t>
            </a:r>
            <a:r>
              <a:rPr lang="en-US" sz="1600" dirty="0">
                <a:latin typeface="Symbol" charset="0"/>
                <a:cs typeface="Symbol" charset="0"/>
              </a:rPr>
              <a:t>b</a:t>
            </a:r>
            <a:r>
              <a:rPr lang="en-US" sz="1600" dirty="0"/>
              <a:t>-decay: QRPA (</a:t>
            </a:r>
            <a:r>
              <a:rPr lang="en-US" sz="1600" b="1" dirty="0"/>
              <a:t>P. Moeller, S. Gupta</a:t>
            </a:r>
            <a:r>
              <a:rPr lang="en-US" sz="1600" dirty="0"/>
              <a:t>)</a:t>
            </a:r>
          </a:p>
          <a:p>
            <a:r>
              <a:rPr lang="en-US" sz="1600" dirty="0"/>
              <a:t>Neutron capture: TALYS, </a:t>
            </a:r>
            <a:br>
              <a:rPr lang="en-US" sz="1600" dirty="0"/>
            </a:br>
            <a:r>
              <a:rPr lang="en-US" sz="1600" dirty="0" smtClean="0"/>
              <a:t>degeneracy </a:t>
            </a:r>
            <a:r>
              <a:rPr lang="en-US" sz="1600" dirty="0"/>
              <a:t>and plasma corrections (</a:t>
            </a:r>
            <a:r>
              <a:rPr lang="en-US" sz="1600" dirty="0" err="1"/>
              <a:t>Shternin</a:t>
            </a:r>
            <a:r>
              <a:rPr lang="en-US" sz="1600" dirty="0"/>
              <a:t> et al. 2012)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581150" y="309563"/>
            <a:ext cx="6102350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latin typeface="+mj-lt"/>
              </a:rPr>
              <a:t>Crust processes: Electron capture and neutron emission</a:t>
            </a:r>
            <a:endParaRPr lang="en-US" b="1" dirty="0">
              <a:latin typeface="+mj-lt"/>
            </a:endParaRPr>
          </a:p>
          <a:p>
            <a:pPr>
              <a:defRPr/>
            </a:pPr>
            <a:endParaRPr lang="en-US" b="1" dirty="0">
              <a:latin typeface="+mj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81013" y="6326188"/>
            <a:ext cx="601662" cy="0"/>
          </a:xfrm>
          <a:prstGeom prst="line">
            <a:avLst/>
          </a:prstGeom>
          <a:ln w="381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279" name="TextBox 5"/>
          <p:cNvSpPr txBox="1">
            <a:spLocks noChangeArrowheads="1"/>
          </p:cNvSpPr>
          <p:nvPr/>
        </p:nvSpPr>
        <p:spPr bwMode="auto">
          <a:xfrm>
            <a:off x="1125538" y="6108700"/>
            <a:ext cx="1055687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8000"/>
                </a:solidFill>
              </a:rPr>
              <a:t>EC, (n,</a:t>
            </a:r>
            <a:r>
              <a:rPr lang="en-US" b="1">
                <a:solidFill>
                  <a:srgbClr val="008000"/>
                </a:solidFill>
                <a:latin typeface="Symbol" charset="0"/>
                <a:cs typeface="Symbol" charset="0"/>
              </a:rPr>
              <a:t>g</a:t>
            </a:r>
            <a:r>
              <a:rPr lang="en-US" b="1">
                <a:solidFill>
                  <a:srgbClr val="008000"/>
                </a:solidFill>
              </a:rPr>
              <a:t>)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85775" y="6657975"/>
            <a:ext cx="603250" cy="0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281" name="TextBox 17"/>
          <p:cNvSpPr txBox="1">
            <a:spLocks noChangeArrowheads="1"/>
          </p:cNvSpPr>
          <p:nvPr/>
        </p:nvSpPr>
        <p:spPr bwMode="auto">
          <a:xfrm>
            <a:off x="1131888" y="6440488"/>
            <a:ext cx="2401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0FF"/>
                </a:solidFill>
                <a:latin typeface="Symbol" charset="0"/>
                <a:cs typeface="Symbol" charset="0"/>
              </a:rPr>
              <a:t>b</a:t>
            </a:r>
            <a:r>
              <a:rPr lang="en-US" b="1">
                <a:solidFill>
                  <a:srgbClr val="0000FF"/>
                </a:solidFill>
              </a:rPr>
              <a:t>-decay, (</a:t>
            </a:r>
            <a:r>
              <a:rPr lang="en-US" b="1">
                <a:solidFill>
                  <a:srgbClr val="0000FF"/>
                </a:solidFill>
                <a:latin typeface="Symbol" charset="0"/>
                <a:cs typeface="Symbol" charset="0"/>
              </a:rPr>
              <a:t>g</a:t>
            </a:r>
            <a:r>
              <a:rPr lang="en-US" b="1">
                <a:solidFill>
                  <a:srgbClr val="0000FF"/>
                </a:solidFill>
              </a:rPr>
              <a:t>,n), fusion</a:t>
            </a:r>
          </a:p>
        </p:txBody>
      </p:sp>
      <p:sp>
        <p:nvSpPr>
          <p:cNvPr id="3" name="Right Arrow 2"/>
          <p:cNvSpPr/>
          <p:nvPr/>
        </p:nvSpPr>
        <p:spPr>
          <a:xfrm>
            <a:off x="5667375" y="1762125"/>
            <a:ext cx="3506788" cy="968375"/>
          </a:xfrm>
          <a:prstGeom prst="rightArrow">
            <a:avLst/>
          </a:prstGeom>
          <a:solidFill>
            <a:srgbClr val="FCE49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chemeClr val="tx1"/>
                </a:solidFill>
              </a:rPr>
              <a:t>Equilibrium nucleus: N=82 (</a:t>
            </a:r>
            <a:r>
              <a:rPr lang="en-US" sz="1600" baseline="30000" dirty="0">
                <a:solidFill>
                  <a:schemeClr val="tx1"/>
                </a:solidFill>
              </a:rPr>
              <a:t>120</a:t>
            </a:r>
            <a:r>
              <a:rPr lang="en-US" sz="1600" dirty="0">
                <a:solidFill>
                  <a:schemeClr val="tx1"/>
                </a:solidFill>
              </a:rPr>
              <a:t>Sr)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(Steiner 2012</a:t>
            </a:r>
            <a:r>
              <a:rPr lang="en-US" sz="1600" dirty="0" smtClean="0">
                <a:solidFill>
                  <a:schemeClr val="tx1"/>
                </a:solidFill>
              </a:rPr>
              <a:t>) reached? (Jones 2005)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4" grpId="0" animBg="1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inux43_nice_part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77913"/>
            <a:ext cx="9144000" cy="470058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846263" y="309563"/>
            <a:ext cx="4967287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latin typeface="+mj-lt"/>
              </a:rPr>
              <a:t>Crust processes: </a:t>
            </a:r>
            <a:r>
              <a:rPr lang="en-US" b="1" dirty="0" err="1">
                <a:latin typeface="+mj-lt"/>
              </a:rPr>
              <a:t>Pycnonuclear</a:t>
            </a:r>
            <a:r>
              <a:rPr lang="en-US" b="1" dirty="0">
                <a:latin typeface="+mj-lt"/>
              </a:rPr>
              <a:t> fusion cycles</a:t>
            </a:r>
            <a:endParaRPr lang="en-US" b="1" dirty="0">
              <a:latin typeface="+mj-lt"/>
            </a:endParaRPr>
          </a:p>
          <a:p>
            <a:pPr>
              <a:defRPr/>
            </a:pPr>
            <a:endParaRPr lang="en-US" b="1" dirty="0">
              <a:latin typeface="+mj-lt"/>
            </a:endParaRPr>
          </a:p>
        </p:txBody>
      </p:sp>
      <p:sp>
        <p:nvSpPr>
          <p:cNvPr id="55299" name="TextBox 5"/>
          <p:cNvSpPr txBox="1">
            <a:spLocks noChangeArrowheads="1"/>
          </p:cNvSpPr>
          <p:nvPr/>
        </p:nvSpPr>
        <p:spPr bwMode="auto">
          <a:xfrm>
            <a:off x="3157538" y="893763"/>
            <a:ext cx="52308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/>
              <a:t>Pycnonuclear fusion rates: M. Beard, D. Yakovlev, et al. 2010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32213" y="4799013"/>
            <a:ext cx="4995879" cy="175432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/>
              <a:t>Unlike simple 1 component minimization models:</a:t>
            </a:r>
          </a:p>
          <a:p>
            <a:pPr marL="285750" indent="-285750">
              <a:buFont typeface="Wingdings" charset="0"/>
              <a:buChar char="à"/>
              <a:defRPr/>
            </a:pPr>
            <a:r>
              <a:rPr lang="en-US" sz="1600" dirty="0">
                <a:sym typeface="Wingdings"/>
              </a:rPr>
              <a:t>Rapid fusion cycles because of EC Cascades</a:t>
            </a:r>
            <a:br>
              <a:rPr lang="en-US" sz="1600" dirty="0">
                <a:sym typeface="Wingdings"/>
              </a:rPr>
            </a:br>
            <a:r>
              <a:rPr lang="en-US" sz="1600" dirty="0">
                <a:sym typeface="Wingdings"/>
              </a:rPr>
              <a:t>each cycle converts one </a:t>
            </a:r>
            <a:r>
              <a:rPr lang="en-US" sz="1600" baseline="30000" dirty="0">
                <a:sym typeface="Wingdings"/>
              </a:rPr>
              <a:t>40</a:t>
            </a:r>
            <a:r>
              <a:rPr lang="en-US" sz="1600" dirty="0">
                <a:sym typeface="Wingdings"/>
              </a:rPr>
              <a:t>Mg into 40 neutrons</a:t>
            </a:r>
          </a:p>
          <a:p>
            <a:pPr marL="285750" indent="-285750">
              <a:buFont typeface="Wingdings" charset="0"/>
              <a:buChar char="à"/>
              <a:defRPr/>
            </a:pPr>
            <a:r>
              <a:rPr lang="en-US" sz="1600" dirty="0">
                <a:sym typeface="Wingdings"/>
              </a:rPr>
              <a:t>EC cascades can proceed to C before fusion wins</a:t>
            </a:r>
          </a:p>
          <a:p>
            <a:pPr marL="285750" indent="-285750">
              <a:buFont typeface="Wingdings" charset="0"/>
              <a:buChar char="à"/>
              <a:defRPr/>
            </a:pPr>
            <a:r>
              <a:rPr lang="en-US" sz="1600" dirty="0">
                <a:sym typeface="Wingdings"/>
              </a:rPr>
              <a:t>Multiple ion composition  many fusion reactions</a:t>
            </a:r>
            <a:br>
              <a:rPr lang="en-US" sz="1600" dirty="0">
                <a:sym typeface="Wingdings"/>
              </a:rPr>
            </a:br>
            <a:r>
              <a:rPr lang="en-US" sz="1200" baseline="30000" dirty="0">
                <a:sym typeface="Wingdings"/>
              </a:rPr>
              <a:t>40</a:t>
            </a:r>
            <a:r>
              <a:rPr lang="en-US" sz="1200" dirty="0">
                <a:sym typeface="Wingdings"/>
              </a:rPr>
              <a:t>Mg+</a:t>
            </a:r>
            <a:r>
              <a:rPr lang="en-US" sz="1200" baseline="30000" dirty="0">
                <a:sym typeface="Wingdings"/>
              </a:rPr>
              <a:t>25</a:t>
            </a:r>
            <a:r>
              <a:rPr lang="en-US" sz="1200" dirty="0">
                <a:sym typeface="Wingdings"/>
              </a:rPr>
              <a:t>N, </a:t>
            </a:r>
            <a:r>
              <a:rPr lang="en-US" sz="1200" baseline="30000" dirty="0">
                <a:sym typeface="Wingdings"/>
              </a:rPr>
              <a:t>40</a:t>
            </a:r>
            <a:r>
              <a:rPr lang="en-US" sz="1200" dirty="0">
                <a:sym typeface="Wingdings"/>
              </a:rPr>
              <a:t>Mg+</a:t>
            </a:r>
            <a:r>
              <a:rPr lang="en-US" sz="1200" baseline="30000" dirty="0">
                <a:sym typeface="Wingdings"/>
              </a:rPr>
              <a:t>40</a:t>
            </a:r>
            <a:r>
              <a:rPr lang="en-US" sz="1200" dirty="0">
                <a:sym typeface="Wingdings"/>
              </a:rPr>
              <a:t>Mg, </a:t>
            </a:r>
            <a:r>
              <a:rPr lang="en-US" sz="1200" baseline="30000" dirty="0">
                <a:sym typeface="Wingdings"/>
              </a:rPr>
              <a:t>40</a:t>
            </a:r>
            <a:r>
              <a:rPr lang="en-US" sz="1200" dirty="0">
                <a:sym typeface="Wingdings"/>
              </a:rPr>
              <a:t>Mg+</a:t>
            </a:r>
            <a:r>
              <a:rPr lang="en-US" sz="1200" baseline="30000" dirty="0">
                <a:sym typeface="Wingdings"/>
              </a:rPr>
              <a:t>28</a:t>
            </a:r>
            <a:r>
              <a:rPr lang="en-US" sz="1200" dirty="0">
                <a:sym typeface="Wingdings"/>
              </a:rPr>
              <a:t>O, </a:t>
            </a:r>
            <a:r>
              <a:rPr lang="en-US" sz="1200" baseline="30000" dirty="0">
                <a:sym typeface="Wingdings"/>
              </a:rPr>
              <a:t>40</a:t>
            </a:r>
            <a:r>
              <a:rPr lang="en-US" sz="1200" dirty="0">
                <a:sym typeface="Wingdings"/>
              </a:rPr>
              <a:t>Mg+</a:t>
            </a:r>
            <a:r>
              <a:rPr lang="en-US" sz="1200" baseline="30000" dirty="0">
                <a:sym typeface="Wingdings"/>
              </a:rPr>
              <a:t>20</a:t>
            </a:r>
            <a:r>
              <a:rPr lang="en-US" sz="1200" dirty="0">
                <a:sym typeface="Wingdings"/>
              </a:rPr>
              <a:t>C, </a:t>
            </a:r>
            <a:r>
              <a:rPr lang="en-US" sz="1200" dirty="0" smtClean="0">
                <a:sym typeface="Wingdings"/>
              </a:rPr>
              <a:t>…</a:t>
            </a:r>
          </a:p>
          <a:p>
            <a:pPr marL="285750" indent="-285750">
              <a:buFont typeface="Wingdings" charset="0"/>
              <a:buChar char="à"/>
              <a:defRPr/>
            </a:pPr>
            <a:r>
              <a:rPr lang="en-US" sz="1600" b="1" dirty="0">
                <a:solidFill>
                  <a:srgbClr val="FF0000"/>
                </a:solidFill>
                <a:sym typeface="Wingdings"/>
              </a:rPr>
              <a:t>No path to equilibrium (Jones 2005</a:t>
            </a:r>
            <a:r>
              <a:rPr lang="en-US" sz="1600" b="1" dirty="0" smtClean="0">
                <a:solidFill>
                  <a:srgbClr val="FF0000"/>
                </a:solidFill>
                <a:sym typeface="Wingdings"/>
              </a:rPr>
              <a:t>)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81013" y="6326188"/>
            <a:ext cx="601662" cy="0"/>
          </a:xfrm>
          <a:prstGeom prst="line">
            <a:avLst/>
          </a:prstGeom>
          <a:ln w="381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302" name="TextBox 11"/>
          <p:cNvSpPr txBox="1">
            <a:spLocks noChangeArrowheads="1"/>
          </p:cNvSpPr>
          <p:nvPr/>
        </p:nvSpPr>
        <p:spPr bwMode="auto">
          <a:xfrm>
            <a:off x="1125538" y="6108700"/>
            <a:ext cx="1055687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8000"/>
                </a:solidFill>
              </a:rPr>
              <a:t>EC, (n,</a:t>
            </a:r>
            <a:r>
              <a:rPr lang="en-US" b="1">
                <a:solidFill>
                  <a:srgbClr val="008000"/>
                </a:solidFill>
                <a:latin typeface="Symbol" charset="0"/>
                <a:cs typeface="Symbol" charset="0"/>
              </a:rPr>
              <a:t>g</a:t>
            </a:r>
            <a:r>
              <a:rPr lang="en-US" b="1">
                <a:solidFill>
                  <a:srgbClr val="008000"/>
                </a:solidFill>
              </a:rPr>
              <a:t>)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85775" y="6657975"/>
            <a:ext cx="603250" cy="0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304" name="TextBox 13"/>
          <p:cNvSpPr txBox="1">
            <a:spLocks noChangeArrowheads="1"/>
          </p:cNvSpPr>
          <p:nvPr/>
        </p:nvSpPr>
        <p:spPr bwMode="auto">
          <a:xfrm>
            <a:off x="1131888" y="6440488"/>
            <a:ext cx="2401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0FF"/>
                </a:solidFill>
                <a:latin typeface="Symbol" charset="0"/>
                <a:cs typeface="Symbol" charset="0"/>
              </a:rPr>
              <a:t>b</a:t>
            </a:r>
            <a:r>
              <a:rPr lang="en-US" b="1">
                <a:solidFill>
                  <a:srgbClr val="0000FF"/>
                </a:solidFill>
              </a:rPr>
              <a:t>-decay, (</a:t>
            </a:r>
            <a:r>
              <a:rPr lang="en-US" b="1">
                <a:solidFill>
                  <a:srgbClr val="0000FF"/>
                </a:solidFill>
                <a:latin typeface="Symbol" charset="0"/>
                <a:cs typeface="Symbol" charset="0"/>
              </a:rPr>
              <a:t>g</a:t>
            </a:r>
            <a:r>
              <a:rPr lang="en-US" b="1">
                <a:solidFill>
                  <a:srgbClr val="0000FF"/>
                </a:solidFill>
              </a:rPr>
              <a:t>,n), fusion</a:t>
            </a:r>
          </a:p>
        </p:txBody>
      </p:sp>
      <p:sp>
        <p:nvSpPr>
          <p:cNvPr id="8" name="Freeform 7"/>
          <p:cNvSpPr/>
          <p:nvPr/>
        </p:nvSpPr>
        <p:spPr>
          <a:xfrm>
            <a:off x="1035050" y="3606800"/>
            <a:ext cx="4781550" cy="1619250"/>
          </a:xfrm>
          <a:custGeom>
            <a:avLst/>
            <a:gdLst>
              <a:gd name="connsiteX0" fmla="*/ 2355850 w 4781550"/>
              <a:gd name="connsiteY0" fmla="*/ 800100 h 1619250"/>
              <a:gd name="connsiteX1" fmla="*/ 1460500 w 4781550"/>
              <a:gd name="connsiteY1" fmla="*/ 933450 h 1619250"/>
              <a:gd name="connsiteX2" fmla="*/ 0 w 4781550"/>
              <a:gd name="connsiteY2" fmla="*/ 1619250 h 1619250"/>
              <a:gd name="connsiteX3" fmla="*/ 2660650 w 4781550"/>
              <a:gd name="connsiteY3" fmla="*/ 812800 h 1619250"/>
              <a:gd name="connsiteX4" fmla="*/ 4781550 w 4781550"/>
              <a:gd name="connsiteY4" fmla="*/ 12700 h 1619250"/>
              <a:gd name="connsiteX5" fmla="*/ 3968750 w 4781550"/>
              <a:gd name="connsiteY5" fmla="*/ 0 h 161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81550" h="1619250">
                <a:moveTo>
                  <a:pt x="2355850" y="800100"/>
                </a:moveTo>
                <a:lnTo>
                  <a:pt x="1460500" y="933450"/>
                </a:lnTo>
                <a:lnTo>
                  <a:pt x="0" y="1619250"/>
                </a:lnTo>
                <a:lnTo>
                  <a:pt x="2660650" y="812800"/>
                </a:lnTo>
                <a:lnTo>
                  <a:pt x="4781550" y="12700"/>
                </a:lnTo>
                <a:lnTo>
                  <a:pt x="3968750" y="0"/>
                </a:lnTo>
              </a:path>
            </a:pathLst>
          </a:custGeom>
          <a:ln w="57150" cmpd="sng">
            <a:solidFill>
              <a:srgbClr val="FFA305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2724150" y="2720975"/>
            <a:ext cx="4375150" cy="1685925"/>
            <a:chOff x="2724150" y="2721278"/>
            <a:chExt cx="4375150" cy="1685622"/>
          </a:xfrm>
        </p:grpSpPr>
        <p:sp>
          <p:nvSpPr>
            <p:cNvPr id="4" name="Freeform 3"/>
            <p:cNvSpPr/>
            <p:nvPr/>
          </p:nvSpPr>
          <p:spPr>
            <a:xfrm>
              <a:off x="2724150" y="2813336"/>
              <a:ext cx="4375150" cy="1593564"/>
            </a:xfrm>
            <a:custGeom>
              <a:avLst/>
              <a:gdLst>
                <a:gd name="connsiteX0" fmla="*/ 698500 w 4375150"/>
                <a:gd name="connsiteY0" fmla="*/ 1593850 h 1593850"/>
                <a:gd name="connsiteX1" fmla="*/ 4375150 w 4375150"/>
                <a:gd name="connsiteY1" fmla="*/ 0 h 1593850"/>
                <a:gd name="connsiteX2" fmla="*/ 3448050 w 4375150"/>
                <a:gd name="connsiteY2" fmla="*/ 215900 h 1593850"/>
                <a:gd name="connsiteX3" fmla="*/ 1485900 w 4375150"/>
                <a:gd name="connsiteY3" fmla="*/ 1022350 h 1593850"/>
                <a:gd name="connsiteX4" fmla="*/ 0 w 4375150"/>
                <a:gd name="connsiteY4" fmla="*/ 1581150 h 1593850"/>
                <a:gd name="connsiteX5" fmla="*/ 533400 w 4375150"/>
                <a:gd name="connsiteY5" fmla="*/ 1581150 h 15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75150" h="1593850">
                  <a:moveTo>
                    <a:pt x="698500" y="1593850"/>
                  </a:moveTo>
                  <a:lnTo>
                    <a:pt x="4375150" y="0"/>
                  </a:lnTo>
                  <a:lnTo>
                    <a:pt x="3448050" y="215900"/>
                  </a:lnTo>
                  <a:lnTo>
                    <a:pt x="1485900" y="1022350"/>
                  </a:lnTo>
                  <a:lnTo>
                    <a:pt x="0" y="1581150"/>
                  </a:lnTo>
                  <a:lnTo>
                    <a:pt x="533400" y="1581150"/>
                  </a:lnTo>
                </a:path>
              </a:pathLst>
            </a:custGeom>
            <a:ln w="57150" cmpd="sng">
              <a:solidFill>
                <a:srgbClr val="FFCF06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5308" name="TextBox 17"/>
            <p:cNvSpPr txBox="1">
              <a:spLocks noChangeArrowheads="1"/>
            </p:cNvSpPr>
            <p:nvPr/>
          </p:nvSpPr>
          <p:spPr bwMode="auto">
            <a:xfrm>
              <a:off x="3606799" y="2721278"/>
              <a:ext cx="2970530" cy="400110"/>
            </a:xfrm>
            <a:prstGeom prst="rect">
              <a:avLst/>
            </a:prstGeom>
            <a:solidFill>
              <a:srgbClr val="FCE49B"/>
            </a:solidFill>
            <a:ln w="57150">
              <a:solidFill>
                <a:srgbClr val="FFCF06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baseline="30000"/>
                <a:t>40</a:t>
              </a:r>
              <a:r>
                <a:rPr lang="en-US"/>
                <a:t>Mg+</a:t>
              </a:r>
              <a:r>
                <a:rPr lang="en-US" baseline="30000"/>
                <a:t>40</a:t>
              </a:r>
              <a:r>
                <a:rPr lang="en-US"/>
                <a:t>Mg</a:t>
              </a:r>
              <a:r>
                <a:rPr lang="en-US">
                  <a:sym typeface="Wingdings" charset="0"/>
                </a:rPr>
                <a:t></a:t>
              </a:r>
              <a:r>
                <a:rPr lang="en-US" baseline="30000">
                  <a:sym typeface="Wingdings" charset="0"/>
                </a:rPr>
                <a:t>40</a:t>
              </a:r>
              <a:r>
                <a:rPr lang="en-US">
                  <a:sym typeface="Wingdings" charset="0"/>
                </a:rPr>
                <a:t>Mg+</a:t>
              </a:r>
              <a:r>
                <a:rPr lang="en-US" baseline="30000">
                  <a:sym typeface="Wingdings" charset="0"/>
                </a:rPr>
                <a:t>40</a:t>
              </a:r>
              <a:r>
                <a:rPr lang="en-US">
                  <a:sym typeface="Wingdings" charset="0"/>
                </a:rPr>
                <a:t>n</a:t>
              </a:r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6688" y="1193800"/>
            <a:ext cx="3325812" cy="24352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36525" y="1119188"/>
            <a:ext cx="0" cy="250983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>
            <a:grpSpLocks/>
          </p:cNvGrpSpPr>
          <p:nvPr/>
        </p:nvGrpSpPr>
        <p:grpSpPr bwMode="auto">
          <a:xfrm>
            <a:off x="1193800" y="1133475"/>
            <a:ext cx="2057400" cy="2389188"/>
            <a:chOff x="1194508" y="1133868"/>
            <a:chExt cx="2056360" cy="2388678"/>
          </a:xfrm>
        </p:grpSpPr>
        <p:cxnSp>
          <p:nvCxnSpPr>
            <p:cNvPr id="16" name="Straight Connector 15"/>
            <p:cNvCxnSpPr/>
            <p:nvPr/>
          </p:nvCxnSpPr>
          <p:spPr>
            <a:xfrm flipV="1">
              <a:off x="1194508" y="1330676"/>
              <a:ext cx="2056360" cy="2191870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374" name="TextBox 18"/>
            <p:cNvSpPr txBox="1">
              <a:spLocks noChangeArrowheads="1"/>
            </p:cNvSpPr>
            <p:nvPr/>
          </p:nvSpPr>
          <p:spPr bwMode="auto">
            <a:xfrm>
              <a:off x="1784209" y="1133868"/>
              <a:ext cx="129399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b="1">
                  <a:solidFill>
                    <a:srgbClr val="3366FF"/>
                  </a:solidFill>
                </a:rPr>
                <a:t>S</a:t>
              </a:r>
              <a:r>
                <a:rPr lang="en-US" b="1" baseline="-25000">
                  <a:solidFill>
                    <a:srgbClr val="3366FF"/>
                  </a:solidFill>
                </a:rPr>
                <a:t>n</a:t>
              </a:r>
              <a:r>
                <a:rPr lang="en-US" b="1">
                  <a:solidFill>
                    <a:srgbClr val="3366FF"/>
                  </a:solidFill>
                </a:rPr>
                <a:t>=const</a:t>
              </a:r>
            </a:p>
          </p:txBody>
        </p:sp>
      </p:grpSp>
      <p:cxnSp>
        <p:nvCxnSpPr>
          <p:cNvPr id="21" name="Straight Connector 20"/>
          <p:cNvCxnSpPr/>
          <p:nvPr/>
        </p:nvCxnSpPr>
        <p:spPr>
          <a:xfrm flipV="1">
            <a:off x="317500" y="1814513"/>
            <a:ext cx="3070225" cy="15113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325" name="TextBox 22"/>
          <p:cNvSpPr txBox="1">
            <a:spLocks noChangeArrowheads="1"/>
          </p:cNvSpPr>
          <p:nvPr/>
        </p:nvSpPr>
        <p:spPr bwMode="auto">
          <a:xfrm>
            <a:off x="3190875" y="1858963"/>
            <a:ext cx="2143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0000"/>
                </a:solidFill>
              </a:rPr>
              <a:t>|Q</a:t>
            </a:r>
            <a:r>
              <a:rPr lang="en-US" b="1" baseline="-25000">
                <a:solidFill>
                  <a:srgbClr val="FF0000"/>
                </a:solidFill>
              </a:rPr>
              <a:t>EC</a:t>
            </a:r>
            <a:r>
              <a:rPr lang="en-US" b="1">
                <a:solidFill>
                  <a:srgbClr val="FF0000"/>
                </a:solidFill>
              </a:rPr>
              <a:t>|</a:t>
            </a:r>
            <a:r>
              <a:rPr lang="en-US" b="1" baseline="-25000">
                <a:solidFill>
                  <a:srgbClr val="FF0000"/>
                </a:solidFill>
              </a:rPr>
              <a:t> </a:t>
            </a:r>
            <a:r>
              <a:rPr lang="en-US" b="1">
                <a:solidFill>
                  <a:srgbClr val="FF0000"/>
                </a:solidFill>
              </a:rPr>
              <a:t>=const =E</a:t>
            </a:r>
            <a:r>
              <a:rPr lang="en-US" b="1" baseline="-2500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56326" name="TextBox 23"/>
          <p:cNvSpPr txBox="1">
            <a:spLocks noChangeArrowheads="1"/>
          </p:cNvSpPr>
          <p:nvPr/>
        </p:nvSpPr>
        <p:spPr bwMode="auto">
          <a:xfrm>
            <a:off x="241300" y="1316038"/>
            <a:ext cx="5413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EC</a:t>
            </a:r>
          </a:p>
        </p:txBody>
      </p:sp>
      <p:sp>
        <p:nvSpPr>
          <p:cNvPr id="56327" name="TextBox 24"/>
          <p:cNvSpPr txBox="1">
            <a:spLocks noChangeArrowheads="1"/>
          </p:cNvSpPr>
          <p:nvPr/>
        </p:nvSpPr>
        <p:spPr bwMode="auto">
          <a:xfrm>
            <a:off x="2208213" y="3130550"/>
            <a:ext cx="1114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  <a:latin typeface="Symbol" charset="0"/>
                <a:cs typeface="Symbol" charset="0"/>
              </a:rPr>
              <a:t>b</a:t>
            </a:r>
            <a:r>
              <a:rPr lang="en-US" baseline="30000">
                <a:solidFill>
                  <a:srgbClr val="FF0000"/>
                </a:solidFill>
              </a:rPr>
              <a:t>- </a:t>
            </a:r>
            <a:r>
              <a:rPr lang="en-US">
                <a:solidFill>
                  <a:srgbClr val="FF0000"/>
                </a:solidFill>
              </a:rPr>
              <a:t>decay</a:t>
            </a:r>
          </a:p>
        </p:txBody>
      </p:sp>
      <p:grpSp>
        <p:nvGrpSpPr>
          <p:cNvPr id="65" name="Group 64"/>
          <p:cNvGrpSpPr>
            <a:grpSpLocks/>
          </p:cNvGrpSpPr>
          <p:nvPr/>
        </p:nvGrpSpPr>
        <p:grpSpPr bwMode="auto">
          <a:xfrm>
            <a:off x="1527175" y="2376488"/>
            <a:ext cx="1666875" cy="782637"/>
            <a:chOff x="1527152" y="2376011"/>
            <a:chExt cx="1666229" cy="783700"/>
          </a:xfrm>
        </p:grpSpPr>
        <p:grpSp>
          <p:nvGrpSpPr>
            <p:cNvPr id="56368" name="Group 63"/>
            <p:cNvGrpSpPr>
              <a:grpSpLocks/>
            </p:cNvGrpSpPr>
            <p:nvPr/>
          </p:nvGrpSpPr>
          <p:grpSpPr bwMode="auto">
            <a:xfrm>
              <a:off x="1527152" y="2376011"/>
              <a:ext cx="743285" cy="783700"/>
              <a:chOff x="1527152" y="2376011"/>
              <a:chExt cx="743285" cy="783700"/>
            </a:xfrm>
          </p:grpSpPr>
          <p:cxnSp>
            <p:nvCxnSpPr>
              <p:cNvPr id="28" name="Straight Arrow Connector 27"/>
              <p:cNvCxnSpPr/>
              <p:nvPr/>
            </p:nvCxnSpPr>
            <p:spPr>
              <a:xfrm flipV="1">
                <a:off x="1527152" y="2902187"/>
                <a:ext cx="241207" cy="25752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 flipV="1">
                <a:off x="1785815" y="2631945"/>
                <a:ext cx="241207" cy="25752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 flipV="1">
                <a:off x="2028608" y="2376011"/>
                <a:ext cx="241207" cy="25752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6369" name="TextBox 30"/>
            <p:cNvSpPr txBox="1">
              <a:spLocks noChangeArrowheads="1"/>
            </p:cNvSpPr>
            <p:nvPr/>
          </p:nvSpPr>
          <p:spPr bwMode="auto">
            <a:xfrm>
              <a:off x="1922681" y="2678362"/>
              <a:ext cx="12707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>
                  <a:latin typeface="Symbol" charset="0"/>
                  <a:cs typeface="Symbol" charset="0"/>
                </a:rPr>
                <a:t>b</a:t>
              </a:r>
              <a:r>
                <a:rPr lang="en-US" sz="1600" baseline="30000"/>
                <a:t>- </a:t>
              </a:r>
              <a:r>
                <a:rPr lang="en-US" sz="1600"/>
                <a:t>sequence</a:t>
              </a:r>
            </a:p>
          </p:txBody>
        </p:sp>
      </p:grpSp>
      <p:grpSp>
        <p:nvGrpSpPr>
          <p:cNvPr id="66" name="Group 65"/>
          <p:cNvGrpSpPr>
            <a:grpSpLocks/>
          </p:cNvGrpSpPr>
          <p:nvPr/>
        </p:nvGrpSpPr>
        <p:grpSpPr bwMode="auto">
          <a:xfrm>
            <a:off x="1152525" y="1560513"/>
            <a:ext cx="1874838" cy="784225"/>
            <a:chOff x="1152743" y="1560846"/>
            <a:chExt cx="1874906" cy="783700"/>
          </a:xfrm>
        </p:grpSpPr>
        <p:cxnSp>
          <p:nvCxnSpPr>
            <p:cNvPr id="32" name="Straight Arrow Connector 31"/>
            <p:cNvCxnSpPr/>
            <p:nvPr/>
          </p:nvCxnSpPr>
          <p:spPr>
            <a:xfrm flipV="1">
              <a:off x="2284672" y="2087543"/>
              <a:ext cx="241309" cy="257003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2541856" y="1816262"/>
              <a:ext cx="242896" cy="257003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2786340" y="1560846"/>
              <a:ext cx="241309" cy="257003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367" name="TextBox 34"/>
            <p:cNvSpPr txBox="1">
              <a:spLocks noChangeArrowheads="1"/>
            </p:cNvSpPr>
            <p:nvPr/>
          </p:nvSpPr>
          <p:spPr bwMode="auto">
            <a:xfrm>
              <a:off x="1152743" y="1787605"/>
              <a:ext cx="141657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EC sequence</a:t>
              </a:r>
            </a:p>
          </p:txBody>
        </p:sp>
      </p:grpSp>
      <p:sp>
        <p:nvSpPr>
          <p:cNvPr id="56330" name="TextBox 66"/>
          <p:cNvSpPr txBox="1">
            <a:spLocks noChangeArrowheads="1"/>
          </p:cNvSpPr>
          <p:nvPr/>
        </p:nvSpPr>
        <p:spPr bwMode="auto">
          <a:xfrm>
            <a:off x="188913" y="987425"/>
            <a:ext cx="341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Z</a:t>
            </a:r>
          </a:p>
        </p:txBody>
      </p:sp>
      <p:sp>
        <p:nvSpPr>
          <p:cNvPr id="56331" name="TextBox 67"/>
          <p:cNvSpPr txBox="1">
            <a:spLocks noChangeArrowheads="1"/>
          </p:cNvSpPr>
          <p:nvPr/>
        </p:nvSpPr>
        <p:spPr bwMode="auto">
          <a:xfrm>
            <a:off x="3335338" y="3194050"/>
            <a:ext cx="369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N</a:t>
            </a:r>
          </a:p>
        </p:txBody>
      </p:sp>
      <p:grpSp>
        <p:nvGrpSpPr>
          <p:cNvPr id="71" name="Group 70"/>
          <p:cNvGrpSpPr>
            <a:grpSpLocks/>
          </p:cNvGrpSpPr>
          <p:nvPr/>
        </p:nvGrpSpPr>
        <p:grpSpPr bwMode="auto">
          <a:xfrm>
            <a:off x="125413" y="3611563"/>
            <a:ext cx="4360862" cy="2863850"/>
            <a:chOff x="125756" y="3611101"/>
            <a:chExt cx="4359833" cy="2864367"/>
          </a:xfrm>
        </p:grpSpPr>
        <p:cxnSp>
          <p:nvCxnSpPr>
            <p:cNvPr id="14" name="Straight Arrow Connector 13"/>
            <p:cNvCxnSpPr/>
            <p:nvPr/>
          </p:nvCxnSpPr>
          <p:spPr>
            <a:xfrm flipV="1">
              <a:off x="157499" y="3611101"/>
              <a:ext cx="3445649" cy="17465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>
              <a:off x="167021" y="4022337"/>
              <a:ext cx="3326615" cy="243407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 flipV="1">
              <a:off x="136865" y="3947712"/>
              <a:ext cx="0" cy="2508703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125756" y="6458002"/>
              <a:ext cx="3445649" cy="17466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1195479" y="4158887"/>
              <a:ext cx="2056915" cy="2192734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349" name="TextBox 39"/>
            <p:cNvSpPr txBox="1">
              <a:spLocks noChangeArrowheads="1"/>
            </p:cNvSpPr>
            <p:nvPr/>
          </p:nvSpPr>
          <p:spPr bwMode="auto">
            <a:xfrm>
              <a:off x="3191595" y="4128491"/>
              <a:ext cx="129399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b="1">
                  <a:solidFill>
                    <a:srgbClr val="3366FF"/>
                  </a:solidFill>
                </a:rPr>
                <a:t>S</a:t>
              </a:r>
              <a:r>
                <a:rPr lang="en-US" b="1" baseline="-25000">
                  <a:solidFill>
                    <a:srgbClr val="3366FF"/>
                  </a:solidFill>
                </a:rPr>
                <a:t>n</a:t>
              </a:r>
              <a:r>
                <a:rPr lang="en-US" b="1">
                  <a:solidFill>
                    <a:srgbClr val="3366FF"/>
                  </a:solidFill>
                </a:rPr>
                <a:t>=const</a:t>
              </a:r>
            </a:p>
          </p:txBody>
        </p:sp>
        <p:cxnSp>
          <p:nvCxnSpPr>
            <p:cNvPr id="41" name="Straight Connector 40"/>
            <p:cNvCxnSpPr/>
            <p:nvPr/>
          </p:nvCxnSpPr>
          <p:spPr>
            <a:xfrm flipV="1">
              <a:off x="1723991" y="4247803"/>
              <a:ext cx="968146" cy="213239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351" name="TextBox 41"/>
            <p:cNvSpPr txBox="1">
              <a:spLocks noChangeArrowheads="1"/>
            </p:cNvSpPr>
            <p:nvPr/>
          </p:nvSpPr>
          <p:spPr bwMode="auto">
            <a:xfrm>
              <a:off x="999143" y="3856363"/>
              <a:ext cx="214308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b="1">
                  <a:solidFill>
                    <a:srgbClr val="FF0000"/>
                  </a:solidFill>
                </a:rPr>
                <a:t>|Q</a:t>
              </a:r>
              <a:r>
                <a:rPr lang="en-US" b="1" baseline="-25000">
                  <a:solidFill>
                    <a:srgbClr val="FF0000"/>
                  </a:solidFill>
                </a:rPr>
                <a:t>EC</a:t>
              </a:r>
              <a:r>
                <a:rPr lang="en-US" b="1">
                  <a:solidFill>
                    <a:srgbClr val="FF0000"/>
                  </a:solidFill>
                </a:rPr>
                <a:t>|</a:t>
              </a:r>
              <a:r>
                <a:rPr lang="en-US" b="1" baseline="-25000">
                  <a:solidFill>
                    <a:srgbClr val="FF0000"/>
                  </a:solidFill>
                </a:rPr>
                <a:t> </a:t>
              </a:r>
              <a:r>
                <a:rPr lang="en-US" b="1">
                  <a:solidFill>
                    <a:srgbClr val="FF0000"/>
                  </a:solidFill>
                </a:rPr>
                <a:t>=const =E</a:t>
              </a:r>
              <a:r>
                <a:rPr lang="en-US" b="1" baseline="-25000">
                  <a:solidFill>
                    <a:srgbClr val="FF0000"/>
                  </a:solidFill>
                </a:rPr>
                <a:t>F</a:t>
              </a:r>
            </a:p>
          </p:txBody>
        </p:sp>
        <p:sp>
          <p:nvSpPr>
            <p:cNvPr id="56352" name="TextBox 42"/>
            <p:cNvSpPr txBox="1">
              <a:spLocks noChangeArrowheads="1"/>
            </p:cNvSpPr>
            <p:nvPr/>
          </p:nvSpPr>
          <p:spPr bwMode="auto">
            <a:xfrm>
              <a:off x="243128" y="4143611"/>
              <a:ext cx="54095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rgbClr val="FF0000"/>
                  </a:solidFill>
                </a:rPr>
                <a:t>EC</a:t>
              </a:r>
            </a:p>
          </p:txBody>
        </p:sp>
        <p:sp>
          <p:nvSpPr>
            <p:cNvPr id="56353" name="TextBox 43"/>
            <p:cNvSpPr txBox="1">
              <a:spLocks noChangeArrowheads="1"/>
            </p:cNvSpPr>
            <p:nvPr/>
          </p:nvSpPr>
          <p:spPr bwMode="auto">
            <a:xfrm>
              <a:off x="2209964" y="5959014"/>
              <a:ext cx="111428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rgbClr val="FF0000"/>
                  </a:solidFill>
                  <a:latin typeface="Symbol" charset="0"/>
                  <a:cs typeface="Symbol" charset="0"/>
                </a:rPr>
                <a:t>b</a:t>
              </a:r>
              <a:r>
                <a:rPr lang="en-US" baseline="30000">
                  <a:solidFill>
                    <a:srgbClr val="FF0000"/>
                  </a:solidFill>
                </a:rPr>
                <a:t>- </a:t>
              </a:r>
              <a:r>
                <a:rPr lang="en-US">
                  <a:solidFill>
                    <a:srgbClr val="FF0000"/>
                  </a:solidFill>
                </a:rPr>
                <a:t>decay</a:t>
              </a:r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 flipV="1">
              <a:off x="1528775" y="5730796"/>
              <a:ext cx="241243" cy="25722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V="1">
              <a:off x="1785889" y="5460872"/>
              <a:ext cx="242830" cy="255634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2030306" y="5203650"/>
              <a:ext cx="241243" cy="25722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357" name="TextBox 47"/>
            <p:cNvSpPr txBox="1">
              <a:spLocks noChangeArrowheads="1"/>
            </p:cNvSpPr>
            <p:nvPr/>
          </p:nvSpPr>
          <p:spPr bwMode="auto">
            <a:xfrm>
              <a:off x="2695014" y="4811247"/>
              <a:ext cx="12707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>
                  <a:latin typeface="Symbol" charset="0"/>
                  <a:cs typeface="Symbol" charset="0"/>
                </a:rPr>
                <a:t>b</a:t>
              </a:r>
              <a:r>
                <a:rPr lang="en-US" sz="1600" baseline="30000"/>
                <a:t>- </a:t>
              </a:r>
              <a:r>
                <a:rPr lang="en-US" sz="1600"/>
                <a:t>sequence</a:t>
              </a:r>
            </a:p>
          </p:txBody>
        </p:sp>
        <p:cxnSp>
          <p:nvCxnSpPr>
            <p:cNvPr id="49" name="Straight Arrow Connector 48"/>
            <p:cNvCxnSpPr/>
            <p:nvPr/>
          </p:nvCxnSpPr>
          <p:spPr>
            <a:xfrm flipV="1">
              <a:off x="2285833" y="4916262"/>
              <a:ext cx="241243" cy="257221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V="1">
              <a:off x="2544535" y="4644750"/>
              <a:ext cx="241243" cy="257221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V="1">
              <a:off x="2787365" y="4389116"/>
              <a:ext cx="241243" cy="257221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361" name="TextBox 51"/>
            <p:cNvSpPr txBox="1">
              <a:spLocks noChangeArrowheads="1"/>
            </p:cNvSpPr>
            <p:nvPr/>
          </p:nvSpPr>
          <p:spPr bwMode="auto">
            <a:xfrm>
              <a:off x="382805" y="5341603"/>
              <a:ext cx="141657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EC sequence</a:t>
              </a:r>
            </a:p>
          </p:txBody>
        </p:sp>
        <p:sp>
          <p:nvSpPr>
            <p:cNvPr id="56362" name="TextBox 68"/>
            <p:cNvSpPr txBox="1">
              <a:spLocks noChangeArrowheads="1"/>
            </p:cNvSpPr>
            <p:nvPr/>
          </p:nvSpPr>
          <p:spPr bwMode="auto">
            <a:xfrm>
              <a:off x="3299235" y="6043647"/>
              <a:ext cx="36988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N</a:t>
              </a:r>
            </a:p>
          </p:txBody>
        </p:sp>
        <p:sp>
          <p:nvSpPr>
            <p:cNvPr id="56363" name="TextBox 69"/>
            <p:cNvSpPr txBox="1">
              <a:spLocks noChangeArrowheads="1"/>
            </p:cNvSpPr>
            <p:nvPr/>
          </p:nvSpPr>
          <p:spPr bwMode="auto">
            <a:xfrm>
              <a:off x="143646" y="3828380"/>
              <a:ext cx="34133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Z</a:t>
              </a:r>
            </a:p>
          </p:txBody>
        </p:sp>
      </p:grpSp>
      <p:grpSp>
        <p:nvGrpSpPr>
          <p:cNvPr id="72" name="Group 71"/>
          <p:cNvGrpSpPr>
            <a:grpSpLocks/>
          </p:cNvGrpSpPr>
          <p:nvPr/>
        </p:nvGrpSpPr>
        <p:grpSpPr bwMode="auto">
          <a:xfrm>
            <a:off x="3481388" y="771525"/>
            <a:ext cx="4591663" cy="5127625"/>
            <a:chOff x="3480636" y="771125"/>
            <a:chExt cx="4592301" cy="5127745"/>
          </a:xfrm>
        </p:grpSpPr>
        <p:sp>
          <p:nvSpPr>
            <p:cNvPr id="56342" name="TextBox 59"/>
            <p:cNvSpPr txBox="1">
              <a:spLocks noChangeArrowheads="1"/>
            </p:cNvSpPr>
            <p:nvPr/>
          </p:nvSpPr>
          <p:spPr bwMode="auto">
            <a:xfrm>
              <a:off x="3642904" y="771125"/>
              <a:ext cx="4430033" cy="1015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b="1" dirty="0">
                  <a:solidFill>
                    <a:srgbClr val="3366FF"/>
                  </a:solidFill>
                </a:rPr>
                <a:t>Increasing </a:t>
              </a:r>
              <a:r>
                <a:rPr lang="en-US" b="1" dirty="0" smtClean="0">
                  <a:solidFill>
                    <a:srgbClr val="3366FF"/>
                  </a:solidFill>
                </a:rPr>
                <a:t>A along </a:t>
              </a:r>
              <a:r>
                <a:rPr lang="en-US" b="1" dirty="0" err="1" smtClean="0">
                  <a:solidFill>
                    <a:srgbClr val="3366FF"/>
                  </a:solidFill>
                </a:rPr>
                <a:t>S</a:t>
              </a:r>
              <a:r>
                <a:rPr lang="en-US" b="1" baseline="-25000" dirty="0" err="1" smtClean="0">
                  <a:solidFill>
                    <a:srgbClr val="3366FF"/>
                  </a:solidFill>
                </a:rPr>
                <a:t>n</a:t>
              </a:r>
              <a:r>
                <a:rPr lang="en-US" b="1" dirty="0" smtClean="0">
                  <a:solidFill>
                    <a:srgbClr val="3366FF"/>
                  </a:solidFill>
                </a:rPr>
                <a:t>=</a:t>
              </a:r>
              <a:r>
                <a:rPr lang="en-US" b="1" dirty="0" err="1" smtClean="0">
                  <a:solidFill>
                    <a:srgbClr val="3366FF"/>
                  </a:solidFill>
                </a:rPr>
                <a:t>const</a:t>
              </a:r>
              <a:r>
                <a:rPr lang="en-US" b="1" dirty="0" smtClean="0">
                  <a:solidFill>
                    <a:srgbClr val="3366FF"/>
                  </a:solidFill>
                </a:rPr>
                <a:t/>
              </a:r>
              <a:br>
                <a:rPr lang="en-US" b="1" dirty="0" smtClean="0">
                  <a:solidFill>
                    <a:srgbClr val="3366FF"/>
                  </a:solidFill>
                </a:rPr>
              </a:br>
              <a:r>
                <a:rPr lang="en-US" b="1" dirty="0" smtClean="0">
                  <a:solidFill>
                    <a:srgbClr val="3366FF"/>
                  </a:solidFill>
                  <a:sym typeface="Wingdings"/>
                </a:rPr>
                <a:t> </a:t>
              </a:r>
              <a:r>
                <a:rPr lang="en-US" b="1" dirty="0" smtClean="0">
                  <a:solidFill>
                    <a:srgbClr val="3366FF"/>
                  </a:solidFill>
                </a:rPr>
                <a:t>Decreasing </a:t>
              </a:r>
              <a:r>
                <a:rPr lang="en-US" b="1" dirty="0">
                  <a:solidFill>
                    <a:srgbClr val="3366FF"/>
                  </a:solidFill>
                </a:rPr>
                <a:t>|Q</a:t>
              </a:r>
              <a:r>
                <a:rPr lang="en-US" b="1" baseline="-25000" dirty="0">
                  <a:solidFill>
                    <a:srgbClr val="3366FF"/>
                  </a:solidFill>
                </a:rPr>
                <a:t>EC</a:t>
              </a:r>
              <a:r>
                <a:rPr lang="en-US" b="1" dirty="0">
                  <a:solidFill>
                    <a:srgbClr val="3366FF"/>
                  </a:solidFill>
                </a:rPr>
                <a:t>|</a:t>
              </a:r>
            </a:p>
            <a:p>
              <a:r>
                <a:rPr lang="en-US" b="1" dirty="0">
                  <a:solidFill>
                    <a:srgbClr val="3366FF"/>
                  </a:solidFill>
                  <a:sym typeface="Wingdings" charset="0"/>
                </a:rPr>
                <a:t> Prevents heavy element buildup</a:t>
              </a:r>
              <a:endParaRPr lang="en-US" b="1" dirty="0">
                <a:solidFill>
                  <a:srgbClr val="3366FF"/>
                </a:solidFill>
              </a:endParaRPr>
            </a:p>
          </p:txBody>
        </p:sp>
        <p:sp>
          <p:nvSpPr>
            <p:cNvPr id="56343" name="TextBox 60"/>
            <p:cNvSpPr txBox="1">
              <a:spLocks noChangeArrowheads="1"/>
            </p:cNvSpPr>
            <p:nvPr/>
          </p:nvSpPr>
          <p:spPr bwMode="auto">
            <a:xfrm>
              <a:off x="3480636" y="5190984"/>
              <a:ext cx="211937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b="1">
                  <a:solidFill>
                    <a:srgbClr val="3366FF"/>
                  </a:solidFill>
                </a:rPr>
                <a:t>Increasing A</a:t>
              </a:r>
              <a:br>
                <a:rPr lang="en-US" b="1">
                  <a:solidFill>
                    <a:srgbClr val="3366FF"/>
                  </a:solidFill>
                </a:rPr>
              </a:br>
              <a:r>
                <a:rPr lang="en-US" b="1">
                  <a:solidFill>
                    <a:srgbClr val="3366FF"/>
                  </a:solidFill>
                </a:rPr>
                <a:t>Increasing |Q</a:t>
              </a:r>
              <a:r>
                <a:rPr lang="en-US" b="1" baseline="-25000">
                  <a:solidFill>
                    <a:srgbClr val="3366FF"/>
                  </a:solidFill>
                </a:rPr>
                <a:t>EC</a:t>
              </a:r>
              <a:r>
                <a:rPr lang="en-US" b="1">
                  <a:solidFill>
                    <a:srgbClr val="3366FF"/>
                  </a:solidFill>
                </a:rPr>
                <a:t>|</a:t>
              </a:r>
            </a:p>
          </p:txBody>
        </p:sp>
      </p:grpSp>
      <p:grpSp>
        <p:nvGrpSpPr>
          <p:cNvPr id="77" name="Group 76"/>
          <p:cNvGrpSpPr>
            <a:grpSpLocks/>
          </p:cNvGrpSpPr>
          <p:nvPr/>
        </p:nvGrpSpPr>
        <p:grpSpPr bwMode="auto">
          <a:xfrm>
            <a:off x="3741738" y="2352675"/>
            <a:ext cx="5276850" cy="4019550"/>
            <a:chOff x="3741379" y="2351987"/>
            <a:chExt cx="5277199" cy="4019935"/>
          </a:xfrm>
        </p:grpSpPr>
        <p:pic>
          <p:nvPicPr>
            <p:cNvPr id="56338" name="Picture 61" descr="screensho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1379" y="2665584"/>
              <a:ext cx="5277199" cy="3706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339" name="TextBox 72"/>
            <p:cNvSpPr txBox="1">
              <a:spLocks noChangeArrowheads="1"/>
            </p:cNvSpPr>
            <p:nvPr/>
          </p:nvSpPr>
          <p:spPr bwMode="auto">
            <a:xfrm>
              <a:off x="4828721" y="2351987"/>
              <a:ext cx="340349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EC Threshold for S</a:t>
              </a:r>
              <a:r>
                <a:rPr lang="en-US" baseline="-25000"/>
                <a:t>n</a:t>
              </a:r>
              <a:r>
                <a:rPr lang="en-US"/>
                <a:t>~1 MeV</a:t>
              </a:r>
            </a:p>
          </p:txBody>
        </p:sp>
        <p:sp>
          <p:nvSpPr>
            <p:cNvPr id="56340" name="TextBox 73"/>
            <p:cNvSpPr txBox="1">
              <a:spLocks noChangeArrowheads="1"/>
            </p:cNvSpPr>
            <p:nvPr/>
          </p:nvSpPr>
          <p:spPr bwMode="auto">
            <a:xfrm>
              <a:off x="6082935" y="3308461"/>
              <a:ext cx="106832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HFB-21</a:t>
              </a:r>
            </a:p>
          </p:txBody>
        </p:sp>
        <p:sp>
          <p:nvSpPr>
            <p:cNvPr id="56341" name="TextBox 74"/>
            <p:cNvSpPr txBox="1">
              <a:spLocks noChangeArrowheads="1"/>
            </p:cNvSpPr>
            <p:nvPr/>
          </p:nvSpPr>
          <p:spPr bwMode="auto">
            <a:xfrm>
              <a:off x="6188302" y="4056697"/>
              <a:ext cx="92542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rgbClr val="FF0000"/>
                  </a:solidFill>
                </a:rPr>
                <a:t>FRDM</a:t>
              </a:r>
            </a:p>
          </p:txBody>
        </p:sp>
      </p:grpSp>
      <p:sp>
        <p:nvSpPr>
          <p:cNvPr id="76" name="Rectangle 75"/>
          <p:cNvSpPr/>
          <p:nvPr/>
        </p:nvSpPr>
        <p:spPr>
          <a:xfrm>
            <a:off x="3605213" y="800100"/>
            <a:ext cx="4610100" cy="1128713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6336" name="TextBox 77"/>
          <p:cNvSpPr txBox="1">
            <a:spLocks noChangeArrowheads="1"/>
          </p:cNvSpPr>
          <p:nvPr/>
        </p:nvSpPr>
        <p:spPr bwMode="auto">
          <a:xfrm>
            <a:off x="2774950" y="298450"/>
            <a:ext cx="37766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Importance of the mass surface</a:t>
            </a:r>
          </a:p>
        </p:txBody>
      </p:sp>
      <p:sp>
        <p:nvSpPr>
          <p:cNvPr id="56337" name="TextBox 78"/>
          <p:cNvSpPr txBox="1">
            <a:spLocks noChangeArrowheads="1"/>
          </p:cNvSpPr>
          <p:nvPr/>
        </p:nvSpPr>
        <p:spPr bwMode="auto">
          <a:xfrm>
            <a:off x="4457700" y="6456363"/>
            <a:ext cx="42005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/>
              <a:t>Note: we are not comparing the same nuclei</a:t>
            </a:r>
          </a:p>
        </p:txBody>
      </p:sp>
      <p:cxnSp>
        <p:nvCxnSpPr>
          <p:cNvPr id="56" name="Straight Arrow Connector 55"/>
          <p:cNvCxnSpPr/>
          <p:nvPr/>
        </p:nvCxnSpPr>
        <p:spPr bwMode="auto">
          <a:xfrm flipV="1">
            <a:off x="161117" y="3615508"/>
            <a:ext cx="3446462" cy="1746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ks1731_xr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28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ext Box 3"/>
          <p:cNvSpPr txBox="1">
            <a:spLocks noChangeArrowheads="1"/>
          </p:cNvSpPr>
          <p:nvPr/>
        </p:nvSpPr>
        <p:spPr bwMode="auto">
          <a:xfrm>
            <a:off x="2286000" y="2286000"/>
            <a:ext cx="15192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00"/>
                </a:solidFill>
              </a:rPr>
              <a:t>KS 1731-260</a:t>
            </a:r>
          </a:p>
        </p:txBody>
      </p:sp>
      <p:sp>
        <p:nvSpPr>
          <p:cNvPr id="29699" name="Text Box 4"/>
          <p:cNvSpPr txBox="1">
            <a:spLocks noChangeArrowheads="1"/>
          </p:cNvSpPr>
          <p:nvPr/>
        </p:nvSpPr>
        <p:spPr bwMode="auto">
          <a:xfrm>
            <a:off x="5122863" y="6732588"/>
            <a:ext cx="23098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chemeClr val="bg1"/>
                </a:solidFill>
              </a:rPr>
              <a:t>NASA/Chandra/Wijnands et al. </a:t>
            </a:r>
          </a:p>
        </p:txBody>
      </p:sp>
      <p:sp>
        <p:nvSpPr>
          <p:cNvPr id="29700" name="Text Box 5"/>
          <p:cNvSpPr txBox="1">
            <a:spLocks noChangeArrowheads="1"/>
          </p:cNvSpPr>
          <p:nvPr/>
        </p:nvSpPr>
        <p:spPr bwMode="auto">
          <a:xfrm>
            <a:off x="838200" y="2667000"/>
            <a:ext cx="32019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00"/>
                </a:solidFill>
              </a:rPr>
              <a:t>Bright X-ray burster for ~12 yr</a:t>
            </a:r>
          </a:p>
          <a:p>
            <a:r>
              <a:rPr lang="en-US">
                <a:solidFill>
                  <a:srgbClr val="FFFF00"/>
                </a:solidFill>
              </a:rPr>
              <a:t>Accretion shut off early 2001</a:t>
            </a:r>
          </a:p>
        </p:txBody>
      </p:sp>
      <p:sp>
        <p:nvSpPr>
          <p:cNvPr id="29701" name="Text Box 13"/>
          <p:cNvSpPr txBox="1">
            <a:spLocks noChangeArrowheads="1"/>
          </p:cNvSpPr>
          <p:nvPr/>
        </p:nvSpPr>
        <p:spPr bwMode="auto">
          <a:xfrm>
            <a:off x="1373188" y="38100"/>
            <a:ext cx="6251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chemeClr val="bg1"/>
                </a:solidFill>
              </a:rPr>
              <a:t>Neutron star crusts in X-ray  transients</a:t>
            </a: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3200400" y="2057400"/>
            <a:ext cx="5676900" cy="4298950"/>
            <a:chOff x="3200400" y="2057400"/>
            <a:chExt cx="5676899" cy="4298950"/>
          </a:xfrm>
        </p:grpSpPr>
        <p:sp>
          <p:nvSpPr>
            <p:cNvPr id="29705" name="Line 14"/>
            <p:cNvSpPr>
              <a:spLocks noChangeShapeType="1"/>
            </p:cNvSpPr>
            <p:nvPr/>
          </p:nvSpPr>
          <p:spPr bwMode="auto">
            <a:xfrm flipV="1">
              <a:off x="3200400" y="2057400"/>
              <a:ext cx="381000" cy="22860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9706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9338" y="2146300"/>
              <a:ext cx="5487961" cy="421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Down Arrow 15"/>
            <p:cNvSpPr/>
            <p:nvPr/>
          </p:nvSpPr>
          <p:spPr>
            <a:xfrm>
              <a:off x="4991100" y="2451100"/>
              <a:ext cx="241300" cy="317500"/>
            </a:xfrm>
            <a:prstGeom prst="downArrow">
              <a:avLst/>
            </a:prstGeom>
            <a:solidFill>
              <a:srgbClr val="FF0B0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708" name="TextBox 16"/>
            <p:cNvSpPr txBox="1">
              <a:spLocks noChangeArrowheads="1"/>
            </p:cNvSpPr>
            <p:nvPr/>
          </p:nvSpPr>
          <p:spPr bwMode="auto">
            <a:xfrm>
              <a:off x="5257800" y="2400300"/>
              <a:ext cx="2583159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b="1">
                  <a:solidFill>
                    <a:srgbClr val="FF0B05"/>
                  </a:solidFill>
                </a:rPr>
                <a:t>Unknown heat source</a:t>
              </a:r>
              <a:br>
                <a:rPr lang="en-US" b="1">
                  <a:solidFill>
                    <a:srgbClr val="FF0B05"/>
                  </a:solidFill>
                </a:rPr>
              </a:br>
              <a:r>
                <a:rPr lang="en-US" b="1">
                  <a:solidFill>
                    <a:srgbClr val="FF0B05"/>
                  </a:solidFill>
                </a:rPr>
                <a:t>was added</a:t>
              </a:r>
            </a:p>
          </p:txBody>
        </p:sp>
        <p:sp>
          <p:nvSpPr>
            <p:cNvPr id="18" name="Down Arrow 17"/>
            <p:cNvSpPr/>
            <p:nvPr/>
          </p:nvSpPr>
          <p:spPr>
            <a:xfrm>
              <a:off x="6680199" y="3962400"/>
              <a:ext cx="241300" cy="317500"/>
            </a:xfrm>
            <a:prstGeom prst="downArrow">
              <a:avLst/>
            </a:prstGeom>
            <a:solidFill>
              <a:srgbClr val="FF0B0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710" name="TextBox 18"/>
            <p:cNvSpPr txBox="1">
              <a:spLocks noChangeArrowheads="1"/>
            </p:cNvSpPr>
            <p:nvPr/>
          </p:nvSpPr>
          <p:spPr bwMode="auto">
            <a:xfrm>
              <a:off x="6896100" y="3644900"/>
              <a:ext cx="1325979" cy="6463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b="1">
                  <a:solidFill>
                    <a:srgbClr val="FF0B05"/>
                  </a:solidFill>
                </a:rPr>
                <a:t>Superfluid</a:t>
              </a:r>
              <a:br>
                <a:rPr lang="en-US" b="1">
                  <a:solidFill>
                    <a:srgbClr val="FF0B05"/>
                  </a:solidFill>
                </a:rPr>
              </a:br>
              <a:r>
                <a:rPr lang="en-US" b="1">
                  <a:solidFill>
                    <a:srgbClr val="FF0B05"/>
                  </a:solidFill>
                </a:rPr>
                <a:t>neutrons?</a:t>
              </a:r>
            </a:p>
          </p:txBody>
        </p:sp>
        <p:sp>
          <p:nvSpPr>
            <p:cNvPr id="20" name="Down Arrow 19"/>
            <p:cNvSpPr/>
            <p:nvPr/>
          </p:nvSpPr>
          <p:spPr>
            <a:xfrm>
              <a:off x="7785099" y="5130800"/>
              <a:ext cx="241300" cy="317500"/>
            </a:xfrm>
            <a:prstGeom prst="downArrow">
              <a:avLst/>
            </a:prstGeom>
            <a:solidFill>
              <a:srgbClr val="FF0B0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712" name="TextBox 20"/>
            <p:cNvSpPr txBox="1">
              <a:spLocks noChangeArrowheads="1"/>
            </p:cNvSpPr>
            <p:nvPr/>
          </p:nvSpPr>
          <p:spPr bwMode="auto">
            <a:xfrm>
              <a:off x="7493000" y="4749800"/>
              <a:ext cx="851578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b="1">
                  <a:solidFill>
                    <a:srgbClr val="FF0B05"/>
                  </a:solidFill>
                </a:rPr>
                <a:t>Core?</a:t>
              </a:r>
            </a:p>
          </p:txBody>
        </p:sp>
        <p:sp>
          <p:nvSpPr>
            <p:cNvPr id="29713" name="TextBox 21"/>
            <p:cNvSpPr txBox="1">
              <a:spLocks noChangeArrowheads="1"/>
            </p:cNvSpPr>
            <p:nvPr/>
          </p:nvSpPr>
          <p:spPr bwMode="auto">
            <a:xfrm>
              <a:off x="4203700" y="5435600"/>
              <a:ext cx="213054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400"/>
                <a:t>Brown &amp; Cumming 2009</a:t>
              </a:r>
            </a:p>
          </p:txBody>
        </p:sp>
      </p:grpSp>
      <p:sp>
        <p:nvSpPr>
          <p:cNvPr id="29703" name="TextBox 18"/>
          <p:cNvSpPr txBox="1">
            <a:spLocks noChangeArrowheads="1"/>
          </p:cNvSpPr>
          <p:nvPr/>
        </p:nvSpPr>
        <p:spPr bwMode="auto">
          <a:xfrm>
            <a:off x="4203700" y="5156200"/>
            <a:ext cx="1282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MXB 1659-29</a:t>
            </a:r>
          </a:p>
        </p:txBody>
      </p:sp>
      <p:sp>
        <p:nvSpPr>
          <p:cNvPr id="29704" name="TextBox 18"/>
          <p:cNvSpPr txBox="1">
            <a:spLocks noChangeArrowheads="1"/>
          </p:cNvSpPr>
          <p:nvPr/>
        </p:nvSpPr>
        <p:spPr bwMode="auto">
          <a:xfrm>
            <a:off x="7265988" y="6099175"/>
            <a:ext cx="16398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/>
              <a:t>Brown&amp;Cumming 2009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Box 1"/>
          <p:cNvSpPr txBox="1">
            <a:spLocks noChangeArrowheads="1"/>
          </p:cNvSpPr>
          <p:nvPr/>
        </p:nvSpPr>
        <p:spPr bwMode="auto">
          <a:xfrm>
            <a:off x="2751138" y="287338"/>
            <a:ext cx="3609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/>
              <a:t>Composition does matter</a:t>
            </a:r>
          </a:p>
        </p:txBody>
      </p:sp>
      <p:pic>
        <p:nvPicPr>
          <p:cNvPr id="31746" name="Picture 2" descr="t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104900"/>
            <a:ext cx="5753100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Box 3"/>
          <p:cNvSpPr txBox="1">
            <a:spLocks noChangeArrowheads="1"/>
          </p:cNvSpPr>
          <p:nvPr/>
        </p:nvSpPr>
        <p:spPr bwMode="auto">
          <a:xfrm>
            <a:off x="6184900" y="1663700"/>
            <a:ext cx="2338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Impurity parameter</a:t>
            </a:r>
          </a:p>
        </p:txBody>
      </p:sp>
      <p:graphicFrame>
        <p:nvGraphicFramePr>
          <p:cNvPr id="31748" name="Object 4"/>
          <p:cNvGraphicFramePr>
            <a:graphicFrameLocks noChangeAspect="1"/>
          </p:cNvGraphicFramePr>
          <p:nvPr/>
        </p:nvGraphicFramePr>
        <p:xfrm>
          <a:off x="6323013" y="2286000"/>
          <a:ext cx="2357437" cy="100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1" name="Equation" r:id="rId4" imgW="1244600" imgH="533400" progId="Equation.3">
                  <p:embed/>
                </p:oleObj>
              </mc:Choice>
              <mc:Fallback>
                <p:oleObj name="Equation" r:id="rId4" imgW="1244600" imgH="5334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3013" y="2286000"/>
                        <a:ext cx="2357437" cy="1009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Arrow Connector 6"/>
          <p:cNvCxnSpPr/>
          <p:nvPr/>
        </p:nvCxnSpPr>
        <p:spPr>
          <a:xfrm flipV="1">
            <a:off x="3251200" y="4475163"/>
            <a:ext cx="619125" cy="498475"/>
          </a:xfrm>
          <a:prstGeom prst="straightConnector1">
            <a:avLst/>
          </a:prstGeom>
          <a:ln>
            <a:solidFill>
              <a:srgbClr val="00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750" name="TextBox 7"/>
          <p:cNvSpPr txBox="1">
            <a:spLocks noChangeArrowheads="1"/>
          </p:cNvSpPr>
          <p:nvPr/>
        </p:nvSpPr>
        <p:spPr bwMode="auto">
          <a:xfrm>
            <a:off x="2555875" y="5049838"/>
            <a:ext cx="15097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Q=2.5</a:t>
            </a:r>
            <a:br>
              <a:rPr lang="en-US"/>
            </a:br>
            <a:r>
              <a:rPr lang="en-US"/>
              <a:t>everywhere</a:t>
            </a:r>
          </a:p>
        </p:txBody>
      </p:sp>
      <p:sp>
        <p:nvSpPr>
          <p:cNvPr id="31751" name="TextBox 8"/>
          <p:cNvSpPr txBox="1">
            <a:spLocks noChangeArrowheads="1"/>
          </p:cNvSpPr>
          <p:nvPr/>
        </p:nvSpPr>
        <p:spPr bwMode="auto">
          <a:xfrm>
            <a:off x="4173538" y="2857500"/>
            <a:ext cx="13525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Q=100</a:t>
            </a:r>
            <a:br>
              <a:rPr lang="en-US"/>
            </a:br>
            <a:r>
              <a:rPr lang="en-US"/>
              <a:t>(rp-ashes)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157663" y="3629025"/>
            <a:ext cx="469900" cy="36195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Box 1"/>
          <p:cNvSpPr txBox="1">
            <a:spLocks noChangeArrowheads="1"/>
          </p:cNvSpPr>
          <p:nvPr/>
        </p:nvSpPr>
        <p:spPr bwMode="auto">
          <a:xfrm>
            <a:off x="3762375" y="360363"/>
            <a:ext cx="1287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Summary</a:t>
            </a:r>
          </a:p>
        </p:txBody>
      </p:sp>
      <p:sp>
        <p:nvSpPr>
          <p:cNvPr id="57346" name="TextBox 2"/>
          <p:cNvSpPr txBox="1">
            <a:spLocks noChangeArrowheads="1"/>
          </p:cNvSpPr>
          <p:nvPr/>
        </p:nvSpPr>
        <p:spPr bwMode="auto">
          <a:xfrm>
            <a:off x="392113" y="1050925"/>
            <a:ext cx="8259142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 smtClean="0">
                <a:solidFill>
                  <a:srgbClr val="0000FF"/>
                </a:solidFill>
              </a:rPr>
              <a:t>Field </a:t>
            </a:r>
            <a:r>
              <a:rPr lang="en-US" b="1" dirty="0">
                <a:solidFill>
                  <a:srgbClr val="0000FF"/>
                </a:solidFill>
              </a:rPr>
              <a:t>has come a long way</a:t>
            </a:r>
          </a:p>
          <a:p>
            <a:r>
              <a:rPr lang="en-US" dirty="0"/>
              <a:t>	</a:t>
            </a:r>
            <a:r>
              <a:rPr lang="en-US" dirty="0">
                <a:sym typeface="Wingdings" charset="0"/>
              </a:rPr>
              <a:t> Techniques for precision measurements (Penning Traps)</a:t>
            </a:r>
            <a:br>
              <a:rPr lang="en-US" dirty="0">
                <a:sym typeface="Wingdings" charset="0"/>
              </a:rPr>
            </a:br>
            <a:r>
              <a:rPr lang="en-US" dirty="0">
                <a:sym typeface="Wingdings" charset="0"/>
              </a:rPr>
              <a:t>	     and lots of new results</a:t>
            </a:r>
          </a:p>
          <a:p>
            <a:r>
              <a:rPr lang="en-US" dirty="0">
                <a:sym typeface="Wingdings" charset="0"/>
              </a:rPr>
              <a:t>	 Techniques for large scale mapping of mass surface</a:t>
            </a:r>
            <a:br>
              <a:rPr lang="en-US" dirty="0">
                <a:sym typeface="Wingdings" charset="0"/>
              </a:rPr>
            </a:br>
            <a:r>
              <a:rPr lang="en-US" dirty="0">
                <a:sym typeface="Wingdings" charset="0"/>
              </a:rPr>
              <a:t>	     and lots of new </a:t>
            </a:r>
            <a:r>
              <a:rPr lang="en-US" dirty="0" smtClean="0">
                <a:sym typeface="Wingdings" charset="0"/>
              </a:rPr>
              <a:t>results</a:t>
            </a:r>
          </a:p>
          <a:p>
            <a:r>
              <a:rPr lang="en-US" dirty="0">
                <a:sym typeface="Wingdings" charset="0"/>
              </a:rPr>
              <a:t>	</a:t>
            </a:r>
            <a:r>
              <a:rPr lang="en-US" dirty="0" smtClean="0">
                <a:sym typeface="Wingdings"/>
              </a:rPr>
              <a:t> no mass models needed anymore in </a:t>
            </a:r>
            <a:r>
              <a:rPr lang="en-US" dirty="0" err="1" smtClean="0">
                <a:sym typeface="Wingdings"/>
              </a:rPr>
              <a:t>rp</a:t>
            </a:r>
            <a:r>
              <a:rPr lang="en-US" dirty="0" smtClean="0">
                <a:sym typeface="Wingdings"/>
              </a:rPr>
              <a:t>-process (just local </a:t>
            </a:r>
            <a:br>
              <a:rPr lang="en-US" dirty="0" smtClean="0">
                <a:sym typeface="Wingdings"/>
              </a:rPr>
            </a:br>
            <a:r>
              <a:rPr lang="en-US" dirty="0" smtClean="0">
                <a:sym typeface="Wingdings"/>
              </a:rPr>
              <a:t>		extrapolations or mirror symmetry)</a:t>
            </a:r>
            <a:endParaRPr lang="en-US" dirty="0">
              <a:sym typeface="Wingdings" charset="0"/>
            </a:endParaRPr>
          </a:p>
          <a:p>
            <a:r>
              <a:rPr lang="en-US" dirty="0">
                <a:sym typeface="Wingdings" charset="0"/>
              </a:rPr>
              <a:t>	 New facilities on horizon: FRIB, FAIR, RIBF, ….</a:t>
            </a:r>
            <a:endParaRPr lang="en-US" dirty="0"/>
          </a:p>
          <a:p>
            <a:endParaRPr lang="en-US" dirty="0"/>
          </a:p>
          <a:p>
            <a:r>
              <a:rPr lang="en-US" dirty="0"/>
              <a:t>Many of the masses needed to model the r, </a:t>
            </a:r>
            <a:r>
              <a:rPr lang="en-US" dirty="0" err="1">
                <a:latin typeface="Symbol" charset="0"/>
                <a:cs typeface="Symbol" charset="0"/>
              </a:rPr>
              <a:t>n</a:t>
            </a:r>
            <a:r>
              <a:rPr lang="en-US" dirty="0" err="1"/>
              <a:t>p</a:t>
            </a:r>
            <a:r>
              <a:rPr lang="en-US" dirty="0"/>
              <a:t>, </a:t>
            </a:r>
            <a:r>
              <a:rPr lang="en-US" dirty="0" err="1"/>
              <a:t>rp</a:t>
            </a:r>
            <a:r>
              <a:rPr lang="en-US" dirty="0"/>
              <a:t>-processes</a:t>
            </a:r>
            <a:br>
              <a:rPr lang="en-US" dirty="0"/>
            </a:br>
            <a:r>
              <a:rPr lang="en-US" dirty="0"/>
              <a:t>are not known </a:t>
            </a:r>
            <a:r>
              <a:rPr lang="en-US" dirty="0">
                <a:sym typeface="Wingdings" charset="0"/>
              </a:rPr>
              <a:t> </a:t>
            </a:r>
            <a:r>
              <a:rPr lang="en-US" b="1" dirty="0">
                <a:solidFill>
                  <a:srgbClr val="0000FF"/>
                </a:solidFill>
                <a:sym typeface="Wingdings" charset="0"/>
              </a:rPr>
              <a:t>lots of work to be done (experiment and theory)</a:t>
            </a:r>
          </a:p>
          <a:p>
            <a:endParaRPr lang="en-US" b="1" dirty="0">
              <a:solidFill>
                <a:srgbClr val="0000FF"/>
              </a:solidFill>
              <a:sym typeface="Wingdings" charset="0"/>
            </a:endParaRPr>
          </a:p>
          <a:p>
            <a:r>
              <a:rPr lang="en-US" b="1" dirty="0">
                <a:solidFill>
                  <a:srgbClr val="0000FF"/>
                </a:solidFill>
                <a:sym typeface="Wingdings" charset="0"/>
              </a:rPr>
              <a:t>Accuracy needs </a:t>
            </a:r>
            <a:r>
              <a:rPr lang="en-US" b="1" dirty="0" smtClean="0">
                <a:solidFill>
                  <a:srgbClr val="0000FF"/>
                </a:solidFill>
                <a:sym typeface="Wingdings" charset="0"/>
              </a:rPr>
              <a:t>vary</a:t>
            </a:r>
            <a:r>
              <a:rPr lang="en-US" dirty="0" smtClean="0">
                <a:sym typeface="Wingdings" charset="0"/>
              </a:rPr>
              <a:t>:</a:t>
            </a:r>
            <a:endParaRPr lang="en-US" dirty="0">
              <a:sym typeface="Wingdings" charset="0"/>
            </a:endParaRPr>
          </a:p>
          <a:p>
            <a:r>
              <a:rPr lang="en-US" dirty="0">
                <a:sym typeface="Wingdings" charset="0"/>
              </a:rPr>
              <a:t>	 Typical ~</a:t>
            </a:r>
            <a:r>
              <a:rPr lang="en-US" dirty="0" err="1">
                <a:sym typeface="Wingdings" charset="0"/>
              </a:rPr>
              <a:t>kT</a:t>
            </a:r>
            <a:r>
              <a:rPr lang="en-US" dirty="0">
                <a:sym typeface="Wingdings" charset="0"/>
              </a:rPr>
              <a:t> for mass differences (Q-values</a:t>
            </a:r>
            <a:r>
              <a:rPr lang="en-US" dirty="0" smtClean="0">
                <a:sym typeface="Wingdings" charset="0"/>
              </a:rPr>
              <a:t>) (10-100 </a:t>
            </a:r>
            <a:r>
              <a:rPr lang="en-US" dirty="0" err="1" smtClean="0">
                <a:sym typeface="Wingdings" charset="0"/>
              </a:rPr>
              <a:t>keV</a:t>
            </a:r>
            <a:r>
              <a:rPr lang="en-US" dirty="0" smtClean="0">
                <a:sym typeface="Wingdings" charset="0"/>
              </a:rPr>
              <a:t>)</a:t>
            </a:r>
          </a:p>
          <a:p>
            <a:r>
              <a:rPr lang="en-US" dirty="0">
                <a:sym typeface="Wingdings" charset="0"/>
              </a:rPr>
              <a:t>	</a:t>
            </a:r>
            <a:r>
              <a:rPr lang="en-US" dirty="0" smtClean="0">
                <a:sym typeface="Wingdings"/>
              </a:rPr>
              <a:t> for important single resonant p-capture rates: </a:t>
            </a:r>
            <a:r>
              <a:rPr lang="en-US" dirty="0" err="1" smtClean="0">
                <a:sym typeface="Wingdings"/>
              </a:rPr>
              <a:t>keV</a:t>
            </a:r>
            <a:r>
              <a:rPr lang="en-US" dirty="0" smtClean="0">
                <a:sym typeface="Wingdings"/>
              </a:rPr>
              <a:t> Q-values</a:t>
            </a:r>
            <a:endParaRPr lang="en-US" dirty="0" smtClean="0">
              <a:sym typeface="Wingdings" charset="0"/>
            </a:endParaRPr>
          </a:p>
          <a:p>
            <a:r>
              <a:rPr lang="en-US" dirty="0">
                <a:sym typeface="Wingdings" charset="0"/>
              </a:rPr>
              <a:t>	 Need sensitivity studies</a:t>
            </a:r>
          </a:p>
          <a:p>
            <a:r>
              <a:rPr lang="en-US" dirty="0">
                <a:sym typeface="Wingdings" charset="0"/>
              </a:rPr>
              <a:t>	 Need also accurate trends (not easy to include in sensitivity)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V="1">
            <a:off x="295763" y="2825088"/>
            <a:ext cx="1177853" cy="1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2498306" y="3685059"/>
            <a:ext cx="1177853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498306" y="5561030"/>
            <a:ext cx="1177853" cy="1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487419" y="5423142"/>
            <a:ext cx="1177853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2487419" y="4994972"/>
            <a:ext cx="1177853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845992" y="6239573"/>
            <a:ext cx="1177853" cy="1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845992" y="4795401"/>
            <a:ext cx="1177853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740850" y="4480848"/>
            <a:ext cx="378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r>
              <a:rPr lang="en-US" baseline="30000" dirty="0" smtClean="0"/>
              <a:t>+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91916" y="2444358"/>
            <a:ext cx="694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(5/2</a:t>
            </a:r>
            <a:r>
              <a:rPr lang="en-US" baseline="30000" dirty="0"/>
              <a:t>-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35109" y="2834710"/>
            <a:ext cx="739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aseline="30000" dirty="0" smtClean="0"/>
              <a:t>69</a:t>
            </a:r>
            <a:r>
              <a:rPr lang="en-US" sz="2800" dirty="0" smtClean="0"/>
              <a:t>Kr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2705495" y="5525008"/>
            <a:ext cx="747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aseline="30000" dirty="0" smtClean="0"/>
              <a:t>69</a:t>
            </a:r>
            <a:r>
              <a:rPr lang="en-US" sz="2800" dirty="0" smtClean="0"/>
              <a:t>Br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5096317" y="6204784"/>
            <a:ext cx="770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aseline="30000" dirty="0" smtClean="0"/>
              <a:t>68</a:t>
            </a:r>
            <a:r>
              <a:rPr lang="en-US" sz="2800" dirty="0" smtClean="0"/>
              <a:t>Se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4741616" y="4463453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854 </a:t>
            </a:r>
            <a:r>
              <a:rPr lang="en-US" dirty="0" err="1" smtClean="0"/>
              <a:t>keV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406794" y="5098920"/>
            <a:ext cx="1436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(40 </a:t>
            </a:r>
            <a:r>
              <a:rPr lang="en-US" dirty="0" err="1" smtClean="0"/>
              <a:t>keV</a:t>
            </a:r>
            <a:r>
              <a:rPr lang="en-US" dirty="0" smtClean="0"/>
              <a:t>  5/2</a:t>
            </a:r>
            <a:r>
              <a:rPr lang="en-US" baseline="30000" dirty="0" smtClean="0"/>
              <a:t>-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205786" y="4641051"/>
            <a:ext cx="1553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(129 </a:t>
            </a:r>
            <a:r>
              <a:rPr lang="en-US" dirty="0" err="1" smtClean="0"/>
              <a:t>keV</a:t>
            </a:r>
            <a:r>
              <a:rPr lang="en-US" dirty="0" smtClean="0"/>
              <a:t>  3/2</a:t>
            </a:r>
            <a:r>
              <a:rPr lang="en-US" baseline="30000" dirty="0"/>
              <a:t>-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732521" y="5898352"/>
            <a:ext cx="378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  <a:r>
              <a:rPr lang="en-US" baseline="30000" dirty="0" smtClean="0"/>
              <a:t>+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932185" y="5392589"/>
            <a:ext cx="554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1/2</a:t>
            </a:r>
            <a:r>
              <a:rPr lang="en-US" baseline="30000" dirty="0" smtClean="0"/>
              <a:t>-</a:t>
            </a:r>
            <a:endParaRPr lang="en-US" baseline="30000" dirty="0"/>
          </a:p>
        </p:txBody>
      </p:sp>
      <p:sp>
        <p:nvSpPr>
          <p:cNvPr id="24" name="TextBox 23"/>
          <p:cNvSpPr txBox="1"/>
          <p:nvPr/>
        </p:nvSpPr>
        <p:spPr>
          <a:xfrm>
            <a:off x="2428722" y="3322455"/>
            <a:ext cx="482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IAS</a:t>
            </a:r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586825" y="2834710"/>
            <a:ext cx="841897" cy="850350"/>
          </a:xfrm>
          <a:prstGeom prst="line">
            <a:avLst/>
          </a:prstGeom>
          <a:ln w="12700" cmpd="sng">
            <a:prstDash val="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3710951" y="5423143"/>
            <a:ext cx="1030665" cy="78164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3710951" y="3726577"/>
            <a:ext cx="1065457" cy="110361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018010" y="2988598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baseline="30000" dirty="0" smtClean="0"/>
              <a:t>+</a:t>
            </a:r>
            <a:endParaRPr lang="en-US" baseline="30000" dirty="0"/>
          </a:p>
        </p:txBody>
      </p:sp>
      <p:sp>
        <p:nvSpPr>
          <p:cNvPr id="45" name="TextBox 44"/>
          <p:cNvSpPr txBox="1"/>
          <p:nvPr/>
        </p:nvSpPr>
        <p:spPr>
          <a:xfrm>
            <a:off x="1845976" y="4404193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baseline="30000" dirty="0" smtClean="0"/>
              <a:t>+</a:t>
            </a:r>
            <a:endParaRPr lang="en-US" baseline="30000" dirty="0"/>
          </a:p>
        </p:txBody>
      </p:sp>
      <p:sp>
        <p:nvSpPr>
          <p:cNvPr id="46" name="TextBox 45"/>
          <p:cNvSpPr txBox="1"/>
          <p:nvPr/>
        </p:nvSpPr>
        <p:spPr>
          <a:xfrm>
            <a:off x="4070789" y="3802010"/>
            <a:ext cx="322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p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031411" y="5752489"/>
            <a:ext cx="322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p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1586825" y="2834710"/>
            <a:ext cx="911481" cy="2588432"/>
          </a:xfrm>
          <a:prstGeom prst="line">
            <a:avLst/>
          </a:prstGeom>
          <a:ln w="12700" cmpd="sng">
            <a:prstDash val="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2343416" y="225452"/>
            <a:ext cx="4737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aseline="30000" dirty="0" smtClean="0"/>
              <a:t>69</a:t>
            </a:r>
            <a:r>
              <a:rPr lang="en-US" sz="2800" dirty="0" smtClean="0"/>
              <a:t>Kr beta delayed proton decay</a:t>
            </a:r>
            <a:endParaRPr lang="en-US" sz="2800" dirty="0"/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5340728" y="4795402"/>
            <a:ext cx="0" cy="14441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5317576" y="5148027"/>
            <a:ext cx="306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2682" y="857674"/>
            <a:ext cx="3981976" cy="3487662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>
            <a:off x="3802149" y="4292064"/>
            <a:ext cx="1063431" cy="19042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3816844" y="4551561"/>
            <a:ext cx="987533" cy="16600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3770942" y="4000779"/>
            <a:ext cx="1094638" cy="210372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7406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V="1">
            <a:off x="295763" y="2825088"/>
            <a:ext cx="1177853" cy="1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2498306" y="3685059"/>
            <a:ext cx="1177853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498306" y="5561030"/>
            <a:ext cx="1177853" cy="1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487419" y="5423142"/>
            <a:ext cx="1177853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2487419" y="4994972"/>
            <a:ext cx="1177853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845992" y="6239573"/>
            <a:ext cx="1177853" cy="1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845992" y="4795401"/>
            <a:ext cx="1177853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740850" y="4480848"/>
            <a:ext cx="378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r>
              <a:rPr lang="en-US" baseline="30000" dirty="0" smtClean="0"/>
              <a:t>+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91916" y="2444358"/>
            <a:ext cx="694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(5/2</a:t>
            </a:r>
            <a:r>
              <a:rPr lang="en-US" baseline="30000" dirty="0"/>
              <a:t>-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35109" y="2834710"/>
            <a:ext cx="739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aseline="30000" dirty="0" smtClean="0"/>
              <a:t>69</a:t>
            </a:r>
            <a:r>
              <a:rPr lang="en-US" sz="2800" dirty="0" smtClean="0"/>
              <a:t>Kr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2705495" y="5525008"/>
            <a:ext cx="747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aseline="30000" dirty="0" smtClean="0"/>
              <a:t>69</a:t>
            </a:r>
            <a:r>
              <a:rPr lang="en-US" sz="2800" dirty="0" smtClean="0"/>
              <a:t>Br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5096317" y="6204784"/>
            <a:ext cx="770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aseline="30000" dirty="0" smtClean="0"/>
              <a:t>68</a:t>
            </a:r>
            <a:r>
              <a:rPr lang="en-US" sz="2800" dirty="0" smtClean="0"/>
              <a:t>Se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4741616" y="4463453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854 </a:t>
            </a:r>
            <a:r>
              <a:rPr lang="en-US" dirty="0" err="1" smtClean="0"/>
              <a:t>keV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406794" y="5098920"/>
            <a:ext cx="1709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(40 </a:t>
            </a:r>
            <a:r>
              <a:rPr lang="en-US" dirty="0" err="1" smtClean="0"/>
              <a:t>keV</a:t>
            </a:r>
            <a:r>
              <a:rPr lang="en-US" dirty="0" smtClean="0"/>
              <a:t>  </a:t>
            </a:r>
            <a:r>
              <a:rPr lang="en-US" dirty="0" smtClean="0"/>
              <a:t>1/</a:t>
            </a:r>
            <a:r>
              <a:rPr lang="en-US" dirty="0" smtClean="0"/>
              <a:t>2</a:t>
            </a:r>
            <a:r>
              <a:rPr lang="en-US" baseline="30000" dirty="0" smtClean="0"/>
              <a:t>-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205786" y="4641051"/>
            <a:ext cx="1553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(129 </a:t>
            </a:r>
            <a:r>
              <a:rPr lang="en-US" dirty="0" err="1" smtClean="0"/>
              <a:t>keV</a:t>
            </a:r>
            <a:r>
              <a:rPr lang="en-US" dirty="0" smtClean="0"/>
              <a:t>  3/2</a:t>
            </a:r>
            <a:r>
              <a:rPr lang="en-US" baseline="30000" dirty="0"/>
              <a:t>-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732521" y="5898352"/>
            <a:ext cx="378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  <a:r>
              <a:rPr lang="en-US" baseline="30000" dirty="0" smtClean="0"/>
              <a:t>+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932185" y="5392589"/>
            <a:ext cx="598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  <a:r>
              <a:rPr lang="en-US" dirty="0" smtClean="0"/>
              <a:t>/</a:t>
            </a:r>
            <a:r>
              <a:rPr lang="en-US" dirty="0" smtClean="0"/>
              <a:t>2</a:t>
            </a:r>
            <a:r>
              <a:rPr lang="en-US" baseline="30000" dirty="0" smtClean="0"/>
              <a:t>-</a:t>
            </a:r>
            <a:endParaRPr lang="en-US" baseline="30000" dirty="0"/>
          </a:p>
        </p:txBody>
      </p:sp>
      <p:sp>
        <p:nvSpPr>
          <p:cNvPr id="24" name="TextBox 23"/>
          <p:cNvSpPr txBox="1"/>
          <p:nvPr/>
        </p:nvSpPr>
        <p:spPr>
          <a:xfrm>
            <a:off x="2428722" y="3322455"/>
            <a:ext cx="482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IAS</a:t>
            </a:r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586825" y="2834710"/>
            <a:ext cx="841897" cy="850350"/>
          </a:xfrm>
          <a:prstGeom prst="line">
            <a:avLst/>
          </a:prstGeom>
          <a:ln w="12700" cmpd="sng">
            <a:prstDash val="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3656835" y="5538419"/>
            <a:ext cx="1084781" cy="6357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3710951" y="3726577"/>
            <a:ext cx="1065457" cy="110361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018010" y="2988598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baseline="30000" dirty="0" smtClean="0"/>
              <a:t>+</a:t>
            </a:r>
            <a:endParaRPr lang="en-US" baseline="30000" dirty="0"/>
          </a:p>
        </p:txBody>
      </p:sp>
      <p:sp>
        <p:nvSpPr>
          <p:cNvPr id="45" name="TextBox 44"/>
          <p:cNvSpPr txBox="1"/>
          <p:nvPr/>
        </p:nvSpPr>
        <p:spPr>
          <a:xfrm>
            <a:off x="1845976" y="4404193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baseline="30000" dirty="0" smtClean="0"/>
              <a:t>+</a:t>
            </a:r>
            <a:endParaRPr lang="en-US" baseline="30000" dirty="0"/>
          </a:p>
        </p:txBody>
      </p:sp>
      <p:sp>
        <p:nvSpPr>
          <p:cNvPr id="46" name="TextBox 45"/>
          <p:cNvSpPr txBox="1"/>
          <p:nvPr/>
        </p:nvSpPr>
        <p:spPr>
          <a:xfrm>
            <a:off x="4070789" y="3802010"/>
            <a:ext cx="322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p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031411" y="5752489"/>
            <a:ext cx="322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p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49" name="Straight Connector 48"/>
          <p:cNvCxnSpPr>
            <a:endCxn id="23" idx="3"/>
          </p:cNvCxnSpPr>
          <p:nvPr/>
        </p:nvCxnSpPr>
        <p:spPr>
          <a:xfrm>
            <a:off x="1586825" y="2834710"/>
            <a:ext cx="943509" cy="2757934"/>
          </a:xfrm>
          <a:prstGeom prst="line">
            <a:avLst/>
          </a:prstGeom>
          <a:ln w="12700" cmpd="sng">
            <a:prstDash val="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2343416" y="225452"/>
            <a:ext cx="4737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aseline="30000" dirty="0" smtClean="0"/>
              <a:t>69</a:t>
            </a:r>
            <a:r>
              <a:rPr lang="en-US" sz="2800" dirty="0" smtClean="0"/>
              <a:t>Kr beta delayed proton decay</a:t>
            </a:r>
            <a:endParaRPr lang="en-US" sz="2800" dirty="0"/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5340728" y="4795402"/>
            <a:ext cx="0" cy="14441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5317576" y="5148027"/>
            <a:ext cx="306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2682" y="857674"/>
            <a:ext cx="3981976" cy="3487662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>
            <a:off x="3802149" y="4292064"/>
            <a:ext cx="1063431" cy="19042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3816844" y="4551561"/>
            <a:ext cx="987533" cy="16600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3770942" y="4000779"/>
            <a:ext cx="1094638" cy="210372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8926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7" name="Group 20"/>
          <p:cNvGrpSpPr>
            <a:grpSpLocks/>
          </p:cNvGrpSpPr>
          <p:nvPr/>
        </p:nvGrpSpPr>
        <p:grpSpPr bwMode="auto">
          <a:xfrm>
            <a:off x="0" y="1719263"/>
            <a:ext cx="9144000" cy="4940300"/>
            <a:chOff x="0" y="977874"/>
            <a:chExt cx="9144000" cy="4940386"/>
          </a:xfrm>
        </p:grpSpPr>
        <p:sp>
          <p:nvSpPr>
            <p:cNvPr id="22" name="Line 8"/>
            <p:cNvSpPr>
              <a:spLocks noChangeShapeType="1"/>
            </p:cNvSpPr>
            <p:nvPr/>
          </p:nvSpPr>
          <p:spPr bwMode="auto">
            <a:xfrm>
              <a:off x="5264150" y="5478514"/>
              <a:ext cx="0" cy="254004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24586" name="Picture 9" descr="s800_cu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063" y="1512888"/>
              <a:ext cx="7881937" cy="4354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 Box 10"/>
            <p:cNvSpPr txBox="1">
              <a:spLocks noChangeArrowheads="1"/>
            </p:cNvSpPr>
            <p:nvPr/>
          </p:nvSpPr>
          <p:spPr bwMode="auto">
            <a:xfrm>
              <a:off x="5948363" y="977874"/>
              <a:ext cx="1666875" cy="701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b="1" dirty="0">
                  <a:solidFill>
                    <a:srgbClr val="FF0000"/>
                  </a:solidFill>
                </a:rPr>
                <a:t>Focal plane:</a:t>
              </a:r>
              <a:br>
                <a:rPr lang="en-US" b="1" dirty="0">
                  <a:solidFill>
                    <a:srgbClr val="FF0000"/>
                  </a:solidFill>
                </a:rPr>
              </a:br>
              <a:r>
                <a:rPr lang="en-US" b="1" dirty="0">
                  <a:solidFill>
                    <a:srgbClr val="FF0000"/>
                  </a:solidFill>
                </a:rPr>
                <a:t>identify </a:t>
              </a:r>
              <a:r>
                <a:rPr lang="en-US" b="1" baseline="30000" dirty="0">
                  <a:solidFill>
                    <a:srgbClr val="FF0000"/>
                  </a:solidFill>
                </a:rPr>
                <a:t>58</a:t>
              </a:r>
              <a:r>
                <a:rPr lang="en-US" b="1" dirty="0">
                  <a:solidFill>
                    <a:srgbClr val="FF0000"/>
                  </a:solidFill>
                </a:rPr>
                <a:t>Zn</a:t>
              </a:r>
            </a:p>
          </p:txBody>
        </p:sp>
        <p:sp>
          <p:nvSpPr>
            <p:cNvPr id="25" name="Freeform 12"/>
            <p:cNvSpPr>
              <a:spLocks/>
            </p:cNvSpPr>
            <p:nvPr/>
          </p:nvSpPr>
          <p:spPr bwMode="auto">
            <a:xfrm>
              <a:off x="1760538" y="4127529"/>
              <a:ext cx="3700462" cy="1111269"/>
            </a:xfrm>
            <a:custGeom>
              <a:avLst/>
              <a:gdLst>
                <a:gd name="T0" fmla="*/ 0 w 2331"/>
                <a:gd name="T1" fmla="*/ 0 h 700"/>
                <a:gd name="T2" fmla="*/ 399 w 2331"/>
                <a:gd name="T3" fmla="*/ 417 h 700"/>
                <a:gd name="T4" fmla="*/ 452 w 2331"/>
                <a:gd name="T5" fmla="*/ 452 h 700"/>
                <a:gd name="T6" fmla="*/ 532 w 2331"/>
                <a:gd name="T7" fmla="*/ 506 h 700"/>
                <a:gd name="T8" fmla="*/ 674 w 2331"/>
                <a:gd name="T9" fmla="*/ 594 h 700"/>
                <a:gd name="T10" fmla="*/ 833 w 2331"/>
                <a:gd name="T11" fmla="*/ 656 h 700"/>
                <a:gd name="T12" fmla="*/ 966 w 2331"/>
                <a:gd name="T13" fmla="*/ 692 h 700"/>
                <a:gd name="T14" fmla="*/ 1125 w 2331"/>
                <a:gd name="T15" fmla="*/ 700 h 700"/>
                <a:gd name="T16" fmla="*/ 2331 w 2331"/>
                <a:gd name="T17" fmla="*/ 70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31" h="700">
                  <a:moveTo>
                    <a:pt x="0" y="0"/>
                  </a:moveTo>
                  <a:lnTo>
                    <a:pt x="399" y="417"/>
                  </a:lnTo>
                  <a:lnTo>
                    <a:pt x="452" y="452"/>
                  </a:lnTo>
                  <a:lnTo>
                    <a:pt x="532" y="506"/>
                  </a:lnTo>
                  <a:lnTo>
                    <a:pt x="674" y="594"/>
                  </a:lnTo>
                  <a:lnTo>
                    <a:pt x="833" y="656"/>
                  </a:lnTo>
                  <a:lnTo>
                    <a:pt x="966" y="692"/>
                  </a:lnTo>
                  <a:lnTo>
                    <a:pt x="1125" y="700"/>
                  </a:lnTo>
                  <a:lnTo>
                    <a:pt x="2331" y="700"/>
                  </a:lnTo>
                </a:path>
              </a:pathLst>
            </a:custGeom>
            <a:noFill/>
            <a:ln w="38100" cap="flat" cmpd="sng">
              <a:solidFill>
                <a:srgbClr val="FF99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Text Box 13"/>
            <p:cNvSpPr txBox="1">
              <a:spLocks noChangeArrowheads="1"/>
            </p:cNvSpPr>
            <p:nvPr/>
          </p:nvSpPr>
          <p:spPr bwMode="auto">
            <a:xfrm>
              <a:off x="0" y="5249295"/>
              <a:ext cx="2968625" cy="4000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b="1" dirty="0">
                  <a:solidFill>
                    <a:srgbClr val="FF9900"/>
                  </a:solidFill>
                </a:rPr>
                <a:t>Radioactive </a:t>
              </a:r>
              <a:r>
                <a:rPr lang="en-US" b="1" baseline="30000" dirty="0">
                  <a:solidFill>
                    <a:srgbClr val="FF9900"/>
                  </a:solidFill>
                </a:rPr>
                <a:t>57</a:t>
              </a:r>
              <a:r>
                <a:rPr lang="en-US" b="1" dirty="0">
                  <a:solidFill>
                    <a:srgbClr val="FF9900"/>
                  </a:solidFill>
                </a:rPr>
                <a:t>Cu beam</a:t>
              </a:r>
            </a:p>
          </p:txBody>
        </p:sp>
        <p:sp>
          <p:nvSpPr>
            <p:cNvPr id="27" name="Line 14"/>
            <p:cNvSpPr>
              <a:spLocks noChangeShapeType="1"/>
            </p:cNvSpPr>
            <p:nvPr/>
          </p:nvSpPr>
          <p:spPr bwMode="auto">
            <a:xfrm flipH="1">
              <a:off x="1943171" y="4914944"/>
              <a:ext cx="682553" cy="341146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Freeform 15"/>
            <p:cNvSpPr>
              <a:spLocks/>
            </p:cNvSpPr>
            <p:nvPr/>
          </p:nvSpPr>
          <p:spPr bwMode="auto">
            <a:xfrm>
              <a:off x="5500688" y="1976428"/>
              <a:ext cx="2208212" cy="3276657"/>
            </a:xfrm>
            <a:custGeom>
              <a:avLst/>
              <a:gdLst>
                <a:gd name="T0" fmla="*/ 0 w 1391"/>
                <a:gd name="T1" fmla="*/ 2064 h 2064"/>
                <a:gd name="T2" fmla="*/ 656 w 1391"/>
                <a:gd name="T3" fmla="*/ 2055 h 2064"/>
                <a:gd name="T4" fmla="*/ 993 w 1391"/>
                <a:gd name="T5" fmla="*/ 1985 h 2064"/>
                <a:gd name="T6" fmla="*/ 1232 w 1391"/>
                <a:gd name="T7" fmla="*/ 1719 h 2064"/>
                <a:gd name="T8" fmla="*/ 1347 w 1391"/>
                <a:gd name="T9" fmla="*/ 1338 h 2064"/>
                <a:gd name="T10" fmla="*/ 1391 w 1391"/>
                <a:gd name="T11" fmla="*/ 992 h 2064"/>
                <a:gd name="T12" fmla="*/ 1285 w 1391"/>
                <a:gd name="T13" fmla="*/ 709 h 2064"/>
                <a:gd name="T14" fmla="*/ 1161 w 1391"/>
                <a:gd name="T15" fmla="*/ 584 h 2064"/>
                <a:gd name="T16" fmla="*/ 851 w 1391"/>
                <a:gd name="T17" fmla="*/ 407 h 2064"/>
                <a:gd name="T18" fmla="*/ 115 w 1391"/>
                <a:gd name="T19" fmla="*/ 0 h 2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91" h="2064">
                  <a:moveTo>
                    <a:pt x="0" y="2064"/>
                  </a:moveTo>
                  <a:lnTo>
                    <a:pt x="656" y="2055"/>
                  </a:lnTo>
                  <a:lnTo>
                    <a:pt x="993" y="1985"/>
                  </a:lnTo>
                  <a:lnTo>
                    <a:pt x="1232" y="1719"/>
                  </a:lnTo>
                  <a:lnTo>
                    <a:pt x="1347" y="1338"/>
                  </a:lnTo>
                  <a:lnTo>
                    <a:pt x="1391" y="992"/>
                  </a:lnTo>
                  <a:lnTo>
                    <a:pt x="1285" y="709"/>
                  </a:lnTo>
                  <a:lnTo>
                    <a:pt x="1161" y="584"/>
                  </a:lnTo>
                  <a:lnTo>
                    <a:pt x="851" y="407"/>
                  </a:lnTo>
                  <a:lnTo>
                    <a:pt x="115" y="0"/>
                  </a:lnTo>
                </a:path>
              </a:pathLst>
            </a:custGeom>
            <a:noFill/>
            <a:ln w="57150" cmpd="sng">
              <a:solidFill>
                <a:srgbClr val="FF3300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" name="Text Box 16"/>
            <p:cNvSpPr txBox="1">
              <a:spLocks noChangeArrowheads="1"/>
            </p:cNvSpPr>
            <p:nvPr/>
          </p:nvSpPr>
          <p:spPr bwMode="auto">
            <a:xfrm>
              <a:off x="5570538" y="2439986"/>
              <a:ext cx="688975" cy="4000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b="1" baseline="30000" dirty="0">
                  <a:solidFill>
                    <a:srgbClr val="FF3300"/>
                  </a:solidFill>
                </a:rPr>
                <a:t>58</a:t>
              </a:r>
              <a:r>
                <a:rPr lang="en-US" b="1" dirty="0">
                  <a:solidFill>
                    <a:srgbClr val="FF3300"/>
                  </a:solidFill>
                </a:rPr>
                <a:t>Zn</a:t>
              </a:r>
            </a:p>
          </p:txBody>
        </p:sp>
        <p:sp>
          <p:nvSpPr>
            <p:cNvPr id="30" name="Text Box 17"/>
            <p:cNvSpPr txBox="1">
              <a:spLocks noChangeArrowheads="1"/>
            </p:cNvSpPr>
            <p:nvPr/>
          </p:nvSpPr>
          <p:spPr bwMode="auto">
            <a:xfrm>
              <a:off x="8054975" y="3273439"/>
              <a:ext cx="715963" cy="4000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b="1" baseline="30000" dirty="0">
                  <a:solidFill>
                    <a:srgbClr val="FF9900"/>
                  </a:solidFill>
                </a:rPr>
                <a:t>57</a:t>
              </a:r>
              <a:r>
                <a:rPr lang="en-US" b="1" dirty="0">
                  <a:solidFill>
                    <a:srgbClr val="FF9900"/>
                  </a:solidFill>
                </a:rPr>
                <a:t>Cu</a:t>
              </a:r>
            </a:p>
          </p:txBody>
        </p:sp>
        <p:sp>
          <p:nvSpPr>
            <p:cNvPr id="31" name="Rectangle 18"/>
            <p:cNvSpPr>
              <a:spLocks noChangeArrowheads="1"/>
            </p:cNvSpPr>
            <p:nvPr/>
          </p:nvSpPr>
          <p:spPr bwMode="auto">
            <a:xfrm>
              <a:off x="5600700" y="4916530"/>
              <a:ext cx="254000" cy="730263"/>
            </a:xfrm>
            <a:prstGeom prst="rect">
              <a:avLst/>
            </a:prstGeom>
            <a:solidFill>
              <a:srgbClr val="00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Line 19"/>
            <p:cNvSpPr>
              <a:spLocks noChangeShapeType="1"/>
            </p:cNvSpPr>
            <p:nvPr/>
          </p:nvSpPr>
          <p:spPr bwMode="auto">
            <a:xfrm flipH="1">
              <a:off x="5545138" y="1722424"/>
              <a:ext cx="295275" cy="477846"/>
            </a:xfrm>
            <a:prstGeom prst="line">
              <a:avLst/>
            </a:prstGeom>
            <a:noFill/>
            <a:ln w="57150">
              <a:solidFill>
                <a:srgbClr val="9933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Line 20"/>
            <p:cNvSpPr>
              <a:spLocks noChangeShapeType="1"/>
            </p:cNvSpPr>
            <p:nvPr/>
          </p:nvSpPr>
          <p:spPr bwMode="auto">
            <a:xfrm flipH="1">
              <a:off x="6329363" y="2254246"/>
              <a:ext cx="112712" cy="211141"/>
            </a:xfrm>
            <a:prstGeom prst="line">
              <a:avLst/>
            </a:prstGeom>
            <a:noFill/>
            <a:ln w="38100">
              <a:solidFill>
                <a:srgbClr val="9933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" name="Rectangle 21"/>
            <p:cNvSpPr>
              <a:spLocks noChangeArrowheads="1"/>
            </p:cNvSpPr>
            <p:nvPr/>
          </p:nvSpPr>
          <p:spPr bwMode="auto">
            <a:xfrm>
              <a:off x="7118350" y="2570164"/>
              <a:ext cx="239713" cy="16827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" name="Text Box 22"/>
            <p:cNvSpPr txBox="1">
              <a:spLocks noChangeArrowheads="1"/>
            </p:cNvSpPr>
            <p:nvPr/>
          </p:nvSpPr>
          <p:spPr bwMode="auto">
            <a:xfrm>
              <a:off x="7040563" y="1801800"/>
              <a:ext cx="1087437" cy="701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b="1" dirty="0">
                  <a:solidFill>
                    <a:schemeClr val="accent1"/>
                  </a:solidFill>
                </a:rPr>
                <a:t>Beam</a:t>
              </a:r>
              <a:br>
                <a:rPr lang="en-US" b="1" dirty="0">
                  <a:solidFill>
                    <a:schemeClr val="accent1"/>
                  </a:solidFill>
                </a:rPr>
              </a:br>
              <a:r>
                <a:rPr lang="en-US" b="1" dirty="0">
                  <a:solidFill>
                    <a:schemeClr val="accent1"/>
                  </a:solidFill>
                </a:rPr>
                <a:t>blocker</a:t>
              </a:r>
            </a:p>
          </p:txBody>
        </p:sp>
        <p:sp>
          <p:nvSpPr>
            <p:cNvPr id="36" name="Line 23"/>
            <p:cNvSpPr>
              <a:spLocks noChangeShapeType="1"/>
            </p:cNvSpPr>
            <p:nvPr/>
          </p:nvSpPr>
          <p:spPr bwMode="auto">
            <a:xfrm flipH="1">
              <a:off x="5638800" y="5524553"/>
              <a:ext cx="44450" cy="393707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Line 25"/>
            <p:cNvSpPr>
              <a:spLocks noChangeShapeType="1"/>
            </p:cNvSpPr>
            <p:nvPr/>
          </p:nvSpPr>
          <p:spPr bwMode="auto">
            <a:xfrm>
              <a:off x="5716588" y="5062582"/>
              <a:ext cx="0" cy="463558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" name="Freeform 26"/>
            <p:cNvSpPr>
              <a:spLocks/>
            </p:cNvSpPr>
            <p:nvPr/>
          </p:nvSpPr>
          <p:spPr bwMode="auto">
            <a:xfrm>
              <a:off x="5868988" y="2728917"/>
              <a:ext cx="1981200" cy="2560683"/>
            </a:xfrm>
            <a:custGeom>
              <a:avLst/>
              <a:gdLst>
                <a:gd name="T0" fmla="*/ 0 w 1248"/>
                <a:gd name="T1" fmla="*/ 1613 h 1613"/>
                <a:gd name="T2" fmla="*/ 585 w 1248"/>
                <a:gd name="T3" fmla="*/ 1613 h 1613"/>
                <a:gd name="T4" fmla="*/ 806 w 1248"/>
                <a:gd name="T5" fmla="*/ 1546 h 1613"/>
                <a:gd name="T6" fmla="*/ 1037 w 1248"/>
                <a:gd name="T7" fmla="*/ 1344 h 1613"/>
                <a:gd name="T8" fmla="*/ 1171 w 1248"/>
                <a:gd name="T9" fmla="*/ 1046 h 1613"/>
                <a:gd name="T10" fmla="*/ 1238 w 1248"/>
                <a:gd name="T11" fmla="*/ 720 h 1613"/>
                <a:gd name="T12" fmla="*/ 1248 w 1248"/>
                <a:gd name="T13" fmla="*/ 528 h 1613"/>
                <a:gd name="T14" fmla="*/ 1238 w 1248"/>
                <a:gd name="T15" fmla="*/ 365 h 1613"/>
                <a:gd name="T16" fmla="*/ 1133 w 1248"/>
                <a:gd name="T17" fmla="*/ 192 h 1613"/>
                <a:gd name="T18" fmla="*/ 979 w 1248"/>
                <a:gd name="T19" fmla="*/ 0 h 1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48" h="1613">
                  <a:moveTo>
                    <a:pt x="0" y="1613"/>
                  </a:moveTo>
                  <a:lnTo>
                    <a:pt x="585" y="1613"/>
                  </a:lnTo>
                  <a:lnTo>
                    <a:pt x="806" y="1546"/>
                  </a:lnTo>
                  <a:lnTo>
                    <a:pt x="1037" y="1344"/>
                  </a:lnTo>
                  <a:lnTo>
                    <a:pt x="1171" y="1046"/>
                  </a:lnTo>
                  <a:lnTo>
                    <a:pt x="1238" y="720"/>
                  </a:lnTo>
                  <a:lnTo>
                    <a:pt x="1248" y="528"/>
                  </a:lnTo>
                  <a:lnTo>
                    <a:pt x="1238" y="365"/>
                  </a:lnTo>
                  <a:lnTo>
                    <a:pt x="1133" y="192"/>
                  </a:lnTo>
                  <a:lnTo>
                    <a:pt x="979" y="0"/>
                  </a:lnTo>
                </a:path>
              </a:pathLst>
            </a:custGeom>
            <a:noFill/>
            <a:ln w="57150" cmpd="sng">
              <a:solidFill>
                <a:srgbClr val="FF9900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" name="Text Box 34"/>
            <p:cNvSpPr txBox="1">
              <a:spLocks noChangeArrowheads="1"/>
            </p:cNvSpPr>
            <p:nvPr/>
          </p:nvSpPr>
          <p:spPr bwMode="auto">
            <a:xfrm>
              <a:off x="5183188" y="4316444"/>
              <a:ext cx="1570037" cy="4619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400" b="1" dirty="0">
                  <a:solidFill>
                    <a:srgbClr val="00CC00"/>
                  </a:solidFill>
                </a:rPr>
                <a:t>GRETINA</a:t>
              </a:r>
            </a:p>
          </p:txBody>
        </p:sp>
      </p:grpSp>
      <p:sp>
        <p:nvSpPr>
          <p:cNvPr id="24578" name="TextBox 51"/>
          <p:cNvSpPr txBox="1">
            <a:spLocks noChangeArrowheads="1"/>
          </p:cNvSpPr>
          <p:nvPr/>
        </p:nvSpPr>
        <p:spPr bwMode="auto">
          <a:xfrm>
            <a:off x="2117725" y="315913"/>
            <a:ext cx="51895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/>
              <a:t>rp-process reaction rate measurements</a:t>
            </a:r>
          </a:p>
        </p:txBody>
      </p:sp>
      <p:sp>
        <p:nvSpPr>
          <p:cNvPr id="24579" name="TextBox 56"/>
          <p:cNvSpPr txBox="1">
            <a:spLocks noChangeArrowheads="1"/>
          </p:cNvSpPr>
          <p:nvPr/>
        </p:nvSpPr>
        <p:spPr bwMode="auto">
          <a:xfrm>
            <a:off x="450850" y="749300"/>
            <a:ext cx="80041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First GRETINA@NSCL science experiment by JINA for </a:t>
            </a:r>
            <a:r>
              <a:rPr lang="en-US" baseline="30000"/>
              <a:t>57</a:t>
            </a:r>
            <a:r>
              <a:rPr lang="en-US"/>
              <a:t>Cu(p,</a:t>
            </a:r>
            <a:r>
              <a:rPr lang="en-US">
                <a:latin typeface="Symbol" charset="0"/>
                <a:cs typeface="Symbol" charset="0"/>
              </a:rPr>
              <a:t>g</a:t>
            </a:r>
            <a:r>
              <a:rPr lang="en-US"/>
              <a:t>)</a:t>
            </a:r>
            <a:r>
              <a:rPr lang="en-US" baseline="30000"/>
              <a:t>58</a:t>
            </a:r>
            <a:r>
              <a:rPr lang="en-US"/>
              <a:t>Zn</a:t>
            </a:r>
            <a:br>
              <a:rPr lang="en-US"/>
            </a:br>
            <a:r>
              <a:rPr lang="en-US"/>
              <a:t>(C. Langer, F. Montes)</a:t>
            </a:r>
          </a:p>
        </p:txBody>
      </p:sp>
      <p:pic>
        <p:nvPicPr>
          <p:cNvPr id="24580" name="Picture 18" descr="screensho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833563"/>
            <a:ext cx="4857750" cy="320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Box 5"/>
          <p:cNvSpPr txBox="1">
            <a:spLocks noChangeArrowheads="1"/>
          </p:cNvSpPr>
          <p:nvPr/>
        </p:nvSpPr>
        <p:spPr bwMode="auto">
          <a:xfrm>
            <a:off x="547688" y="1554163"/>
            <a:ext cx="46624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latin typeface="Symbol" charset="0"/>
                <a:cs typeface="Symbol" charset="0"/>
              </a:rPr>
              <a:t>g</a:t>
            </a:r>
            <a:r>
              <a:rPr lang="en-US"/>
              <a:t>-rays from </a:t>
            </a:r>
            <a:r>
              <a:rPr lang="en-US" baseline="30000"/>
              <a:t>58</a:t>
            </a:r>
            <a:r>
              <a:rPr lang="en-US"/>
              <a:t>Zn populated by </a:t>
            </a:r>
            <a:r>
              <a:rPr lang="en-US" baseline="30000"/>
              <a:t>57</a:t>
            </a:r>
            <a:r>
              <a:rPr lang="en-US"/>
              <a:t>Cu(d,n)</a:t>
            </a:r>
          </a:p>
        </p:txBody>
      </p:sp>
      <p:sp>
        <p:nvSpPr>
          <p:cNvPr id="40" name="Text Box 11"/>
          <p:cNvSpPr txBox="1">
            <a:spLocks noChangeArrowheads="1"/>
          </p:cNvSpPr>
          <p:nvPr/>
        </p:nvSpPr>
        <p:spPr bwMode="auto">
          <a:xfrm>
            <a:off x="2816982" y="6464300"/>
            <a:ext cx="475464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FF0000"/>
                </a:solidFill>
              </a:rPr>
              <a:t>CD</a:t>
            </a:r>
            <a:r>
              <a:rPr lang="en-US" b="1" baseline="-25000" dirty="0">
                <a:solidFill>
                  <a:srgbClr val="FF0000"/>
                </a:solidFill>
              </a:rPr>
              <a:t>2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target – transfers proton to beam</a:t>
            </a:r>
            <a:endParaRPr lang="en-US" b="1" dirty="0">
              <a:solidFill>
                <a:srgbClr val="FF0000"/>
              </a:solidFill>
            </a:endParaRPr>
          </a:p>
          <a:p>
            <a:pPr algn="ctr" eaLnBrk="1" hangingPunct="1">
              <a:defRPr/>
            </a:pP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3038" y="1520825"/>
            <a:ext cx="5062537" cy="3527425"/>
          </a:xfrm>
          <a:prstGeom prst="rect">
            <a:avLst/>
          </a:prstGeom>
          <a:noFill/>
          <a:ln w="38100" cmpd="sng">
            <a:solidFill>
              <a:srgbClr val="6EE36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4954588" y="5095875"/>
            <a:ext cx="627062" cy="642938"/>
          </a:xfrm>
          <a:prstGeom prst="line">
            <a:avLst/>
          </a:prstGeom>
          <a:ln>
            <a:solidFill>
              <a:srgbClr val="6EE36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36" y="1309713"/>
            <a:ext cx="3408612" cy="5089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775" y="2576107"/>
            <a:ext cx="3999227" cy="267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73500" y="365125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GRETINA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1" y="6003636"/>
            <a:ext cx="27269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Moving to ANL next …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118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501650" y="5894388"/>
            <a:ext cx="7834313" cy="64135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ym typeface="Wingdings" charset="0"/>
              </a:rPr>
              <a:t>Compare calculated results with many precision abundance observations ? </a:t>
            </a:r>
            <a:br>
              <a:rPr lang="en-US" sz="1800">
                <a:sym typeface="Wingdings" charset="0"/>
              </a:rPr>
            </a:br>
            <a:r>
              <a:rPr lang="en-US" sz="1800">
                <a:sym typeface="Wingdings" charset="0"/>
              </a:rPr>
              <a:t> Masses and half-lives of very unstable, exotic nuclei need to be known</a:t>
            </a:r>
            <a:endParaRPr lang="en-US" sz="1800"/>
          </a:p>
        </p:txBody>
      </p:sp>
      <p:grpSp>
        <p:nvGrpSpPr>
          <p:cNvPr id="54275" name="Group 8"/>
          <p:cNvGrpSpPr>
            <a:grpSpLocks/>
          </p:cNvGrpSpPr>
          <p:nvPr/>
        </p:nvGrpSpPr>
        <p:grpSpPr bwMode="auto">
          <a:xfrm>
            <a:off x="0" y="0"/>
            <a:ext cx="8994775" cy="811213"/>
            <a:chOff x="16" y="-4"/>
            <a:chExt cx="5666" cy="511"/>
          </a:xfrm>
        </p:grpSpPr>
        <p:sp>
          <p:nvSpPr>
            <p:cNvPr id="54278" name="Rectangle 9"/>
            <p:cNvSpPr>
              <a:spLocks noChangeArrowheads="1"/>
            </p:cNvSpPr>
            <p:nvPr/>
          </p:nvSpPr>
          <p:spPr bwMode="auto">
            <a:xfrm>
              <a:off x="559" y="-4"/>
              <a:ext cx="4652" cy="48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pic>
          <p:nvPicPr>
            <p:cNvPr id="54279" name="Picture 10" descr="hlogo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94"/>
            <a:stretch>
              <a:fillRect/>
            </a:stretch>
          </p:blipFill>
          <p:spPr bwMode="auto">
            <a:xfrm>
              <a:off x="16" y="28"/>
              <a:ext cx="517" cy="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80" name="Picture 11" descr="jina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30"/>
            <a:stretch>
              <a:fillRect/>
            </a:stretch>
          </p:blipFill>
          <p:spPr bwMode="auto">
            <a:xfrm>
              <a:off x="559" y="-4"/>
              <a:ext cx="2510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81" name="Picture 12" descr="nscl_logo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" y="20"/>
              <a:ext cx="390" cy="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4276" name="Text Box 13"/>
          <p:cNvSpPr txBox="1">
            <a:spLocks noChangeArrowheads="1"/>
          </p:cNvSpPr>
          <p:nvPr/>
        </p:nvSpPr>
        <p:spPr bwMode="auto">
          <a:xfrm>
            <a:off x="2209800" y="342900"/>
            <a:ext cx="42084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A possible pathway of the r-process</a:t>
            </a:r>
          </a:p>
        </p:txBody>
      </p:sp>
      <p:pic>
        <p:nvPicPr>
          <p:cNvPr id="54277" name="rproc_2b_decay_selfcontained.avi" descr="/Users/schatz/Work/Current/Talks/DNP10/rproc_2b_decay_selfcontained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1087438"/>
            <a:ext cx="9534525" cy="468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711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42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42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277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4277"/>
                </p:tgtEl>
              </p:cMediaNode>
            </p:video>
          </p:childTnLst>
        </p:cTn>
      </p:par>
    </p:tnLst>
    <p:bldLst>
      <p:bldP spid="14343" grpId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H. Schatz, September 2012 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2291" name="Title 4"/>
          <p:cNvSpPr>
            <a:spLocks noGrp="1"/>
          </p:cNvSpPr>
          <p:nvPr>
            <p:ph type="title" idx="4294967295"/>
          </p:nvPr>
        </p:nvSpPr>
        <p:spPr>
          <a:xfrm>
            <a:off x="0" y="367496"/>
            <a:ext cx="8991600" cy="322283"/>
          </a:xfrm>
        </p:spPr>
        <p:txBody>
          <a:bodyPr/>
          <a:lstStyle/>
          <a:p>
            <a:r>
              <a:rPr lang="en-US" sz="2000" dirty="0" smtClean="0"/>
              <a:t>Advances</a:t>
            </a:r>
            <a:r>
              <a:rPr lang="en-US" sz="2000" dirty="0" smtClean="0"/>
              <a:t> </a:t>
            </a:r>
            <a:r>
              <a:rPr lang="en-US" sz="2000" dirty="0" smtClean="0"/>
              <a:t>in Theoretical </a:t>
            </a:r>
            <a:r>
              <a:rPr lang="en-US" sz="2000" dirty="0"/>
              <a:t>A</a:t>
            </a:r>
            <a:r>
              <a:rPr lang="en-US" sz="2000" dirty="0" smtClean="0"/>
              <a:t>strophysics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4294967295"/>
          </p:nvPr>
        </p:nvSpPr>
        <p:spPr>
          <a:xfrm>
            <a:off x="402321" y="5942688"/>
            <a:ext cx="8392850" cy="799673"/>
          </a:xfrm>
          <a:solidFill>
            <a:srgbClr val="C4E1F2"/>
          </a:solidFill>
        </p:spPr>
        <p:txBody>
          <a:bodyPr/>
          <a:lstStyle/>
          <a:p>
            <a:pPr>
              <a:lnSpc>
                <a:spcPct val="50000"/>
              </a:lnSpc>
            </a:pPr>
            <a:r>
              <a:rPr lang="en-US" sz="2000" dirty="0"/>
              <a:t>We now have several robust, </a:t>
            </a:r>
            <a:r>
              <a:rPr lang="en-US" sz="2000" dirty="0" smtClean="0"/>
              <a:t>rather self</a:t>
            </a:r>
            <a:r>
              <a:rPr lang="en-US" sz="2000" dirty="0"/>
              <a:t>-consistent  r-process models</a:t>
            </a:r>
          </a:p>
          <a:p>
            <a:pPr>
              <a:lnSpc>
                <a:spcPct val="50000"/>
              </a:lnSpc>
            </a:pPr>
            <a:r>
              <a:rPr lang="en-US" sz="2000" dirty="0">
                <a:sym typeface="Wingdings"/>
              </a:rPr>
              <a:t>To test them against observations  Need nuclear data now</a:t>
            </a:r>
            <a:r>
              <a:rPr lang="en-US" sz="2000" dirty="0" smtClean="0">
                <a:sym typeface="Wingdings"/>
              </a:rPr>
              <a:t>!</a:t>
            </a:r>
          </a:p>
          <a:p>
            <a:pPr>
              <a:lnSpc>
                <a:spcPct val="50000"/>
              </a:lnSpc>
            </a:pPr>
            <a:r>
              <a:rPr lang="en-US" sz="2000" dirty="0" smtClean="0">
                <a:sym typeface="Wingdings"/>
              </a:rPr>
              <a:t>Goal: reveal model deficiencies and site physics </a:t>
            </a:r>
            <a:r>
              <a:rPr lang="en-US" sz="2000" dirty="0" smtClean="0">
                <a:sym typeface="Wingdings"/>
              </a:rPr>
              <a:t>signatures</a:t>
            </a:r>
          </a:p>
          <a:p>
            <a:pPr>
              <a:lnSpc>
                <a:spcPct val="50000"/>
              </a:lnSpc>
            </a:pPr>
            <a:r>
              <a:rPr lang="en-US" sz="2000" dirty="0" smtClean="0">
                <a:sym typeface="Wingdings"/>
              </a:rPr>
              <a:t>Provide data </a:t>
            </a:r>
            <a:r>
              <a:rPr lang="en-US" sz="2000" smtClean="0">
                <a:sym typeface="Wingdings"/>
              </a:rPr>
              <a:t>for specific </a:t>
            </a:r>
            <a:r>
              <a:rPr lang="en-US" sz="2000" dirty="0" smtClean="0">
                <a:sym typeface="Wingdings"/>
              </a:rPr>
              <a:t>models</a:t>
            </a:r>
            <a:endParaRPr lang="en-US" sz="20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384" y="3300450"/>
            <a:ext cx="3438220" cy="2473775"/>
          </a:xfrm>
          <a:prstGeom prst="rect">
            <a:avLst/>
          </a:prstGeom>
        </p:spPr>
      </p:pic>
      <p:pic>
        <p:nvPicPr>
          <p:cNvPr id="22" name="Picture 21" descr="screensh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350" y="3474456"/>
            <a:ext cx="4025158" cy="2427069"/>
          </a:xfrm>
          <a:prstGeom prst="rect">
            <a:avLst/>
          </a:prstGeom>
        </p:spPr>
      </p:pic>
      <p:pic>
        <p:nvPicPr>
          <p:cNvPr id="23" name="Picture 22" descr="screensho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375" y="1191673"/>
            <a:ext cx="5531402" cy="174252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805227" y="3038575"/>
            <a:ext cx="1480136" cy="646315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en-US" dirty="0" smtClean="0"/>
              <a:t>Neutron</a:t>
            </a:r>
            <a:br>
              <a:rPr lang="en-US" dirty="0" smtClean="0"/>
            </a:br>
            <a:r>
              <a:rPr lang="en-US" dirty="0" smtClean="0"/>
              <a:t>star mergers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942105" y="3256403"/>
            <a:ext cx="2159182" cy="336765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en-US" sz="1600" dirty="0"/>
              <a:t>MHD Supernova Jets</a:t>
            </a:r>
          </a:p>
        </p:txBody>
      </p:sp>
      <p:pic>
        <p:nvPicPr>
          <p:cNvPr id="21" name="Picture 20" descr="screensho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831" y="2501026"/>
            <a:ext cx="1894705" cy="151650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199662" y="2491321"/>
            <a:ext cx="1614102" cy="279057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en-US" sz="1200" b="1" dirty="0" err="1">
                <a:solidFill>
                  <a:schemeClr val="bg1"/>
                </a:solidFill>
              </a:rPr>
              <a:t>Winteler</a:t>
            </a:r>
            <a:r>
              <a:rPr lang="en-US" sz="1200" b="1" dirty="0">
                <a:solidFill>
                  <a:schemeClr val="bg1"/>
                </a:solidFill>
              </a:rPr>
              <a:t> et al. 2012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5632" y="1890139"/>
            <a:ext cx="1745585" cy="1591028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029164" y="2869422"/>
            <a:ext cx="13020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Mass Number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180906" y="3154876"/>
            <a:ext cx="1685969" cy="279057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en-US" sz="1200" b="1" dirty="0" err="1">
                <a:solidFill>
                  <a:schemeClr val="bg1"/>
                </a:solidFill>
              </a:rPr>
              <a:t>Korobkin</a:t>
            </a:r>
            <a:r>
              <a:rPr lang="en-US" sz="1200" b="1" dirty="0">
                <a:solidFill>
                  <a:schemeClr val="bg1"/>
                </a:solidFill>
              </a:rPr>
              <a:t> et al. 2012 </a:t>
            </a:r>
          </a:p>
        </p:txBody>
      </p:sp>
      <p:pic>
        <p:nvPicPr>
          <p:cNvPr id="16" name="Picture 15" descr="screenshot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129" y="841282"/>
            <a:ext cx="1827544" cy="87722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896893" y="788218"/>
            <a:ext cx="2288838" cy="369316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en-US" dirty="0" smtClean="0"/>
              <a:t>Neutrino driven wind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325242" y="1433589"/>
            <a:ext cx="1633018" cy="279057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Hoffman et al. 2008 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1365251" y="2190751"/>
            <a:ext cx="1412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Overproduction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-227845" y="4327526"/>
            <a:ext cx="10931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Abundance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45334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4"/>
          <a:stretch>
            <a:fillRect/>
          </a:stretch>
        </p:blipFill>
        <p:spPr bwMode="auto">
          <a:xfrm>
            <a:off x="1049338" y="1398588"/>
            <a:ext cx="6686550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1895475" y="4400550"/>
            <a:ext cx="9413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ETFSI-1</a:t>
            </a: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3376613" y="6302375"/>
            <a:ext cx="2019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Neutron number</a:t>
            </a:r>
          </a:p>
        </p:txBody>
      </p:sp>
      <p:sp>
        <p:nvSpPr>
          <p:cNvPr id="56325" name="Text Box 5"/>
          <p:cNvSpPr txBox="1">
            <a:spLocks noChangeArrowheads="1"/>
          </p:cNvSpPr>
          <p:nvPr/>
        </p:nvSpPr>
        <p:spPr bwMode="auto">
          <a:xfrm rot="-5400000">
            <a:off x="192882" y="3523456"/>
            <a:ext cx="13985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S2n (MeV)</a:t>
            </a:r>
          </a:p>
        </p:txBody>
      </p:sp>
      <p:grpSp>
        <p:nvGrpSpPr>
          <p:cNvPr id="56326" name="Group 6"/>
          <p:cNvGrpSpPr>
            <a:grpSpLocks/>
          </p:cNvGrpSpPr>
          <p:nvPr/>
        </p:nvGrpSpPr>
        <p:grpSpPr bwMode="auto">
          <a:xfrm>
            <a:off x="25400" y="0"/>
            <a:ext cx="8994775" cy="811213"/>
            <a:chOff x="16" y="-4"/>
            <a:chExt cx="5666" cy="511"/>
          </a:xfrm>
        </p:grpSpPr>
        <p:sp>
          <p:nvSpPr>
            <p:cNvPr id="56358" name="Rectangle 7"/>
            <p:cNvSpPr>
              <a:spLocks noChangeArrowheads="1"/>
            </p:cNvSpPr>
            <p:nvPr/>
          </p:nvSpPr>
          <p:spPr bwMode="auto">
            <a:xfrm>
              <a:off x="559" y="-4"/>
              <a:ext cx="4652" cy="48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pic>
          <p:nvPicPr>
            <p:cNvPr id="56359" name="Picture 8" descr="hlogo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94"/>
            <a:stretch>
              <a:fillRect/>
            </a:stretch>
          </p:blipFill>
          <p:spPr bwMode="auto">
            <a:xfrm>
              <a:off x="16" y="28"/>
              <a:ext cx="517" cy="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60" name="Picture 9" descr="jina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30"/>
            <a:stretch>
              <a:fillRect/>
            </a:stretch>
          </p:blipFill>
          <p:spPr bwMode="auto">
            <a:xfrm>
              <a:off x="559" y="-4"/>
              <a:ext cx="2510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61" name="Picture 10" descr="nscl_log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" y="20"/>
              <a:ext cx="390" cy="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7" name="Text Box 11"/>
          <p:cNvSpPr txBox="1">
            <a:spLocks noChangeArrowheads="1"/>
          </p:cNvSpPr>
          <p:nvPr/>
        </p:nvSpPr>
        <p:spPr bwMode="auto">
          <a:xfrm>
            <a:off x="1793875" y="322263"/>
            <a:ext cx="5249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/>
              <a:t>Trends of the mass surface do matter</a:t>
            </a:r>
          </a:p>
        </p:txBody>
      </p:sp>
      <p:sp>
        <p:nvSpPr>
          <p:cNvPr id="56328" name="Text Box 12"/>
          <p:cNvSpPr txBox="1">
            <a:spLocks noChangeArrowheads="1"/>
          </p:cNvSpPr>
          <p:nvPr/>
        </p:nvSpPr>
        <p:spPr bwMode="auto">
          <a:xfrm>
            <a:off x="3203575" y="1127125"/>
            <a:ext cx="522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6600CC"/>
                </a:solidFill>
              </a:rPr>
              <a:t>Cd</a:t>
            </a:r>
          </a:p>
        </p:txBody>
      </p:sp>
      <p:sp>
        <p:nvSpPr>
          <p:cNvPr id="56329" name="Text Box 13"/>
          <p:cNvSpPr txBox="1">
            <a:spLocks noChangeArrowheads="1"/>
          </p:cNvSpPr>
          <p:nvPr/>
        </p:nvSpPr>
        <p:spPr bwMode="auto">
          <a:xfrm>
            <a:off x="2225675" y="1147763"/>
            <a:ext cx="508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3300"/>
                </a:solidFill>
              </a:rPr>
              <a:t>Pd</a:t>
            </a:r>
          </a:p>
        </p:txBody>
      </p:sp>
      <p:sp>
        <p:nvSpPr>
          <p:cNvPr id="56330" name="Text Box 14"/>
          <p:cNvSpPr txBox="1">
            <a:spLocks noChangeArrowheads="1"/>
          </p:cNvSpPr>
          <p:nvPr/>
        </p:nvSpPr>
        <p:spPr bwMode="auto">
          <a:xfrm>
            <a:off x="1493838" y="1154113"/>
            <a:ext cx="522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9900FF"/>
                </a:solidFill>
              </a:rPr>
              <a:t>Ru</a:t>
            </a:r>
          </a:p>
        </p:txBody>
      </p:sp>
      <p:sp>
        <p:nvSpPr>
          <p:cNvPr id="56331" name="Text Box 15"/>
          <p:cNvSpPr txBox="1">
            <a:spLocks noChangeArrowheads="1"/>
          </p:cNvSpPr>
          <p:nvPr/>
        </p:nvSpPr>
        <p:spPr bwMode="auto">
          <a:xfrm>
            <a:off x="963613" y="1743075"/>
            <a:ext cx="5508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FF00"/>
                </a:solidFill>
              </a:rPr>
              <a:t>Mo</a:t>
            </a:r>
          </a:p>
        </p:txBody>
      </p:sp>
      <p:sp>
        <p:nvSpPr>
          <p:cNvPr id="56332" name="Text Box 16"/>
          <p:cNvSpPr txBox="1">
            <a:spLocks noChangeArrowheads="1"/>
          </p:cNvSpPr>
          <p:nvPr/>
        </p:nvSpPr>
        <p:spPr bwMode="auto">
          <a:xfrm>
            <a:off x="985838" y="2084388"/>
            <a:ext cx="438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Zr</a:t>
            </a:r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1341438" y="3714750"/>
            <a:ext cx="6248400" cy="336550"/>
            <a:chOff x="845" y="2340"/>
            <a:chExt cx="3936" cy="212"/>
          </a:xfrm>
        </p:grpSpPr>
        <p:sp>
          <p:nvSpPr>
            <p:cNvPr id="56356" name="Line 18"/>
            <p:cNvSpPr>
              <a:spLocks noChangeShapeType="1"/>
            </p:cNvSpPr>
            <p:nvPr/>
          </p:nvSpPr>
          <p:spPr bwMode="auto">
            <a:xfrm>
              <a:off x="845" y="2361"/>
              <a:ext cx="39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7" name="Text Box 19"/>
            <p:cNvSpPr txBox="1">
              <a:spLocks noChangeArrowheads="1"/>
            </p:cNvSpPr>
            <p:nvPr/>
          </p:nvSpPr>
          <p:spPr bwMode="auto">
            <a:xfrm>
              <a:off x="988" y="2340"/>
              <a:ext cx="93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/>
                <a:t>r-process path</a:t>
              </a:r>
            </a:p>
          </p:txBody>
        </p:sp>
      </p:grpSp>
      <p:sp>
        <p:nvSpPr>
          <p:cNvPr id="221204" name="Line 20"/>
          <p:cNvSpPr>
            <a:spLocks noChangeShapeType="1"/>
          </p:cNvSpPr>
          <p:nvPr/>
        </p:nvSpPr>
        <p:spPr bwMode="auto">
          <a:xfrm>
            <a:off x="3505200" y="3381375"/>
            <a:ext cx="447675" cy="228600"/>
          </a:xfrm>
          <a:prstGeom prst="line">
            <a:avLst/>
          </a:prstGeom>
          <a:noFill/>
          <a:ln w="38100">
            <a:solidFill>
              <a:srgbClr val="66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05" name="Line 21"/>
          <p:cNvSpPr>
            <a:spLocks noChangeShapeType="1"/>
          </p:cNvSpPr>
          <p:nvPr/>
        </p:nvSpPr>
        <p:spPr bwMode="auto">
          <a:xfrm>
            <a:off x="3924300" y="3629025"/>
            <a:ext cx="257175" cy="219075"/>
          </a:xfrm>
          <a:prstGeom prst="line">
            <a:avLst/>
          </a:prstGeom>
          <a:noFill/>
          <a:ln w="38100">
            <a:solidFill>
              <a:srgbClr val="66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06" name="Line 22"/>
          <p:cNvSpPr>
            <a:spLocks noChangeShapeType="1"/>
          </p:cNvSpPr>
          <p:nvPr/>
        </p:nvSpPr>
        <p:spPr bwMode="auto">
          <a:xfrm flipH="1" flipV="1">
            <a:off x="3495675" y="3352800"/>
            <a:ext cx="228600" cy="40005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07" name="Line 23"/>
          <p:cNvSpPr>
            <a:spLocks noChangeShapeType="1"/>
          </p:cNvSpPr>
          <p:nvPr/>
        </p:nvSpPr>
        <p:spPr bwMode="auto">
          <a:xfrm flipH="1" flipV="1">
            <a:off x="3943350" y="3305175"/>
            <a:ext cx="257175" cy="4953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08" name="Line 24"/>
          <p:cNvSpPr>
            <a:spLocks noChangeShapeType="1"/>
          </p:cNvSpPr>
          <p:nvPr/>
        </p:nvSpPr>
        <p:spPr bwMode="auto">
          <a:xfrm flipH="1" flipV="1">
            <a:off x="4448175" y="3314700"/>
            <a:ext cx="247650" cy="3810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09" name="Line 25"/>
          <p:cNvSpPr>
            <a:spLocks noChangeShapeType="1"/>
          </p:cNvSpPr>
          <p:nvPr/>
        </p:nvSpPr>
        <p:spPr bwMode="auto">
          <a:xfrm>
            <a:off x="3952875" y="3305175"/>
            <a:ext cx="228600" cy="180975"/>
          </a:xfrm>
          <a:prstGeom prst="line">
            <a:avLst/>
          </a:prstGeom>
          <a:noFill/>
          <a:ln w="38100">
            <a:solidFill>
              <a:srgbClr val="66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10" name="Line 26"/>
          <p:cNvSpPr>
            <a:spLocks noChangeShapeType="1"/>
          </p:cNvSpPr>
          <p:nvPr/>
        </p:nvSpPr>
        <p:spPr bwMode="auto">
          <a:xfrm>
            <a:off x="3438525" y="3609975"/>
            <a:ext cx="238125" cy="152400"/>
          </a:xfrm>
          <a:prstGeom prst="line">
            <a:avLst/>
          </a:prstGeom>
          <a:noFill/>
          <a:ln w="38100">
            <a:solidFill>
              <a:srgbClr val="66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11" name="Line 27"/>
          <p:cNvSpPr>
            <a:spLocks noChangeShapeType="1"/>
          </p:cNvSpPr>
          <p:nvPr/>
        </p:nvSpPr>
        <p:spPr bwMode="auto">
          <a:xfrm>
            <a:off x="4200525" y="3514725"/>
            <a:ext cx="238125" cy="28575"/>
          </a:xfrm>
          <a:prstGeom prst="line">
            <a:avLst/>
          </a:prstGeom>
          <a:noFill/>
          <a:ln w="38100">
            <a:solidFill>
              <a:srgbClr val="66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12" name="Line 28"/>
          <p:cNvSpPr>
            <a:spLocks noChangeShapeType="1"/>
          </p:cNvSpPr>
          <p:nvPr/>
        </p:nvSpPr>
        <p:spPr bwMode="auto">
          <a:xfrm>
            <a:off x="4419600" y="3552825"/>
            <a:ext cx="276225" cy="171450"/>
          </a:xfrm>
          <a:prstGeom prst="line">
            <a:avLst/>
          </a:prstGeom>
          <a:noFill/>
          <a:ln w="38100">
            <a:solidFill>
              <a:srgbClr val="66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13" name="Line 29"/>
          <p:cNvSpPr>
            <a:spLocks noChangeShapeType="1"/>
          </p:cNvSpPr>
          <p:nvPr/>
        </p:nvSpPr>
        <p:spPr bwMode="auto">
          <a:xfrm flipH="1" flipV="1">
            <a:off x="6534150" y="3333750"/>
            <a:ext cx="247650" cy="3810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4429125" y="3305175"/>
            <a:ext cx="2343150" cy="419100"/>
            <a:chOff x="2790" y="2082"/>
            <a:chExt cx="1476" cy="264"/>
          </a:xfrm>
        </p:grpSpPr>
        <p:sp>
          <p:nvSpPr>
            <p:cNvPr id="56346" name="Line 31"/>
            <p:cNvSpPr>
              <a:spLocks noChangeShapeType="1"/>
            </p:cNvSpPr>
            <p:nvPr/>
          </p:nvSpPr>
          <p:spPr bwMode="auto">
            <a:xfrm>
              <a:off x="2790" y="2082"/>
              <a:ext cx="180" cy="84"/>
            </a:xfrm>
            <a:prstGeom prst="line">
              <a:avLst/>
            </a:prstGeom>
            <a:noFill/>
            <a:ln w="38100">
              <a:solidFill>
                <a:srgbClr val="66CC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7" name="Line 32"/>
            <p:cNvSpPr>
              <a:spLocks noChangeShapeType="1"/>
            </p:cNvSpPr>
            <p:nvPr/>
          </p:nvSpPr>
          <p:spPr bwMode="auto">
            <a:xfrm>
              <a:off x="2976" y="2166"/>
              <a:ext cx="120" cy="84"/>
            </a:xfrm>
            <a:prstGeom prst="line">
              <a:avLst/>
            </a:prstGeom>
            <a:noFill/>
            <a:ln w="38100">
              <a:solidFill>
                <a:srgbClr val="66CC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8" name="Line 33"/>
            <p:cNvSpPr>
              <a:spLocks noChangeShapeType="1"/>
            </p:cNvSpPr>
            <p:nvPr/>
          </p:nvSpPr>
          <p:spPr bwMode="auto">
            <a:xfrm>
              <a:off x="3102" y="2244"/>
              <a:ext cx="126" cy="42"/>
            </a:xfrm>
            <a:prstGeom prst="line">
              <a:avLst/>
            </a:prstGeom>
            <a:noFill/>
            <a:ln w="38100">
              <a:solidFill>
                <a:srgbClr val="66CC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9" name="Line 34"/>
            <p:cNvSpPr>
              <a:spLocks noChangeShapeType="1"/>
            </p:cNvSpPr>
            <p:nvPr/>
          </p:nvSpPr>
          <p:spPr bwMode="auto">
            <a:xfrm flipV="1">
              <a:off x="3228" y="2274"/>
              <a:ext cx="156" cy="6"/>
            </a:xfrm>
            <a:prstGeom prst="line">
              <a:avLst/>
            </a:prstGeom>
            <a:noFill/>
            <a:ln w="38100">
              <a:solidFill>
                <a:srgbClr val="66CC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0" name="Line 35"/>
            <p:cNvSpPr>
              <a:spLocks noChangeShapeType="1"/>
            </p:cNvSpPr>
            <p:nvPr/>
          </p:nvSpPr>
          <p:spPr bwMode="auto">
            <a:xfrm flipV="1">
              <a:off x="3372" y="2250"/>
              <a:ext cx="156" cy="24"/>
            </a:xfrm>
            <a:prstGeom prst="line">
              <a:avLst/>
            </a:prstGeom>
            <a:noFill/>
            <a:ln w="38100">
              <a:solidFill>
                <a:srgbClr val="66CC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1" name="Line 36"/>
            <p:cNvSpPr>
              <a:spLocks noChangeShapeType="1"/>
            </p:cNvSpPr>
            <p:nvPr/>
          </p:nvSpPr>
          <p:spPr bwMode="auto">
            <a:xfrm flipV="1">
              <a:off x="3504" y="2208"/>
              <a:ext cx="204" cy="42"/>
            </a:xfrm>
            <a:prstGeom prst="line">
              <a:avLst/>
            </a:prstGeom>
            <a:noFill/>
            <a:ln w="38100">
              <a:solidFill>
                <a:srgbClr val="66CC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2" name="Line 37"/>
            <p:cNvSpPr>
              <a:spLocks noChangeShapeType="1"/>
            </p:cNvSpPr>
            <p:nvPr/>
          </p:nvSpPr>
          <p:spPr bwMode="auto">
            <a:xfrm>
              <a:off x="3666" y="2208"/>
              <a:ext cx="168" cy="36"/>
            </a:xfrm>
            <a:prstGeom prst="line">
              <a:avLst/>
            </a:prstGeom>
            <a:noFill/>
            <a:ln w="38100">
              <a:solidFill>
                <a:srgbClr val="66CC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3" name="Line 38"/>
            <p:cNvSpPr>
              <a:spLocks noChangeShapeType="1"/>
            </p:cNvSpPr>
            <p:nvPr/>
          </p:nvSpPr>
          <p:spPr bwMode="auto">
            <a:xfrm>
              <a:off x="3810" y="2238"/>
              <a:ext cx="186" cy="24"/>
            </a:xfrm>
            <a:prstGeom prst="line">
              <a:avLst/>
            </a:prstGeom>
            <a:noFill/>
            <a:ln w="38100">
              <a:solidFill>
                <a:srgbClr val="66CC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4" name="Line 39"/>
            <p:cNvSpPr>
              <a:spLocks noChangeShapeType="1"/>
            </p:cNvSpPr>
            <p:nvPr/>
          </p:nvSpPr>
          <p:spPr bwMode="auto">
            <a:xfrm>
              <a:off x="3978" y="2250"/>
              <a:ext cx="162" cy="12"/>
            </a:xfrm>
            <a:prstGeom prst="line">
              <a:avLst/>
            </a:prstGeom>
            <a:noFill/>
            <a:ln w="38100">
              <a:solidFill>
                <a:srgbClr val="66CC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5" name="Line 40"/>
            <p:cNvSpPr>
              <a:spLocks noChangeShapeType="1"/>
            </p:cNvSpPr>
            <p:nvPr/>
          </p:nvSpPr>
          <p:spPr bwMode="auto">
            <a:xfrm>
              <a:off x="4128" y="2262"/>
              <a:ext cx="138" cy="84"/>
            </a:xfrm>
            <a:prstGeom prst="line">
              <a:avLst/>
            </a:prstGeom>
            <a:noFill/>
            <a:ln w="38100">
              <a:solidFill>
                <a:srgbClr val="66CC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1226" name="Text Box 42"/>
          <p:cNvSpPr txBox="1">
            <a:spLocks noChangeArrowheads="1"/>
          </p:cNvSpPr>
          <p:nvPr/>
        </p:nvSpPr>
        <p:spPr bwMode="auto">
          <a:xfrm>
            <a:off x="676275" y="4933950"/>
            <a:ext cx="7413625" cy="396875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From isotopic Sn difference: need mass uncertainty &lt;&lt; 200 keV </a:t>
            </a:r>
          </a:p>
        </p:txBody>
      </p:sp>
    </p:spTree>
    <p:extLst>
      <p:ext uri="{BB962C8B-B14F-4D97-AF65-F5344CB8AC3E}">
        <p14:creationId xmlns:p14="http://schemas.microsoft.com/office/powerpoint/2010/main" val="4228304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204" grpId="0" animBg="1"/>
      <p:bldP spid="221205" grpId="0" animBg="1"/>
      <p:bldP spid="221206" grpId="0" animBg="1"/>
      <p:bldP spid="221207" grpId="0" animBg="1"/>
      <p:bldP spid="221208" grpId="0" animBg="1"/>
      <p:bldP spid="221209" grpId="0" animBg="1"/>
      <p:bldP spid="221210" grpId="0" animBg="1"/>
      <p:bldP spid="221211" grpId="0" animBg="1"/>
      <p:bldP spid="221212" grpId="0" animBg="1"/>
      <p:bldP spid="221213" grpId="0" animBg="1"/>
      <p:bldP spid="2212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8"/>
          <a:stretch>
            <a:fillRect/>
          </a:stretch>
        </p:blipFill>
        <p:spPr bwMode="auto">
          <a:xfrm>
            <a:off x="195263" y="742950"/>
            <a:ext cx="8377237" cy="509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3129" name="Line 9"/>
          <p:cNvSpPr>
            <a:spLocks noChangeShapeType="1"/>
          </p:cNvSpPr>
          <p:nvPr/>
        </p:nvSpPr>
        <p:spPr bwMode="auto">
          <a:xfrm>
            <a:off x="7807325" y="760413"/>
            <a:ext cx="0" cy="2443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3130" name="Line 10"/>
          <p:cNvSpPr>
            <a:spLocks noChangeShapeType="1"/>
          </p:cNvSpPr>
          <p:nvPr/>
        </p:nvSpPr>
        <p:spPr bwMode="auto">
          <a:xfrm>
            <a:off x="7721600" y="763588"/>
            <a:ext cx="0" cy="2443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3131" name="Line 11"/>
          <p:cNvSpPr>
            <a:spLocks noChangeShapeType="1"/>
          </p:cNvSpPr>
          <p:nvPr/>
        </p:nvSpPr>
        <p:spPr bwMode="auto">
          <a:xfrm>
            <a:off x="4316413" y="1287463"/>
            <a:ext cx="0" cy="3500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3132" name="Line 12"/>
          <p:cNvSpPr>
            <a:spLocks noChangeShapeType="1"/>
          </p:cNvSpPr>
          <p:nvPr/>
        </p:nvSpPr>
        <p:spPr bwMode="auto">
          <a:xfrm>
            <a:off x="4241800" y="1279525"/>
            <a:ext cx="0" cy="3500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3133" name="Line 13"/>
          <p:cNvSpPr>
            <a:spLocks noChangeShapeType="1"/>
          </p:cNvSpPr>
          <p:nvPr/>
        </p:nvSpPr>
        <p:spPr bwMode="auto">
          <a:xfrm>
            <a:off x="1774825" y="3084513"/>
            <a:ext cx="0" cy="2765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3134" name="Line 14"/>
          <p:cNvSpPr>
            <a:spLocks noChangeShapeType="1"/>
          </p:cNvSpPr>
          <p:nvPr/>
        </p:nvSpPr>
        <p:spPr bwMode="auto">
          <a:xfrm>
            <a:off x="1711325" y="3098800"/>
            <a:ext cx="0" cy="2765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3153" name="Freeform 33"/>
          <p:cNvSpPr>
            <a:spLocks/>
          </p:cNvSpPr>
          <p:nvPr/>
        </p:nvSpPr>
        <p:spPr bwMode="auto">
          <a:xfrm>
            <a:off x="1390650" y="4622800"/>
            <a:ext cx="793750" cy="406400"/>
          </a:xfrm>
          <a:custGeom>
            <a:avLst/>
            <a:gdLst>
              <a:gd name="T0" fmla="*/ 0 w 500"/>
              <a:gd name="T1" fmla="*/ 256 h 256"/>
              <a:gd name="T2" fmla="*/ 248 w 500"/>
              <a:gd name="T3" fmla="*/ 256 h 256"/>
              <a:gd name="T4" fmla="*/ 244 w 500"/>
              <a:gd name="T5" fmla="*/ 208 h 256"/>
              <a:gd name="T6" fmla="*/ 356 w 500"/>
              <a:gd name="T7" fmla="*/ 208 h 256"/>
              <a:gd name="T8" fmla="*/ 356 w 500"/>
              <a:gd name="T9" fmla="*/ 156 h 256"/>
              <a:gd name="T10" fmla="*/ 396 w 500"/>
              <a:gd name="T11" fmla="*/ 156 h 256"/>
              <a:gd name="T12" fmla="*/ 400 w 500"/>
              <a:gd name="T13" fmla="*/ 116 h 256"/>
              <a:gd name="T14" fmla="*/ 448 w 500"/>
              <a:gd name="T15" fmla="*/ 112 h 256"/>
              <a:gd name="T16" fmla="*/ 448 w 500"/>
              <a:gd name="T17" fmla="*/ 60 h 256"/>
              <a:gd name="T18" fmla="*/ 500 w 500"/>
              <a:gd name="T19" fmla="*/ 44 h 256"/>
              <a:gd name="T20" fmla="*/ 496 w 500"/>
              <a:gd name="T21" fmla="*/ 0 h 256"/>
              <a:gd name="T22" fmla="*/ 184 w 500"/>
              <a:gd name="T23" fmla="*/ 0 h 256"/>
              <a:gd name="T24" fmla="*/ 0 w 500"/>
              <a:gd name="T25" fmla="*/ 256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0" h="256">
                <a:moveTo>
                  <a:pt x="0" y="256"/>
                </a:moveTo>
                <a:lnTo>
                  <a:pt x="248" y="256"/>
                </a:lnTo>
                <a:lnTo>
                  <a:pt x="244" y="208"/>
                </a:lnTo>
                <a:lnTo>
                  <a:pt x="356" y="208"/>
                </a:lnTo>
                <a:lnTo>
                  <a:pt x="356" y="156"/>
                </a:lnTo>
                <a:lnTo>
                  <a:pt x="396" y="156"/>
                </a:lnTo>
                <a:lnTo>
                  <a:pt x="400" y="116"/>
                </a:lnTo>
                <a:lnTo>
                  <a:pt x="448" y="112"/>
                </a:lnTo>
                <a:lnTo>
                  <a:pt x="448" y="60"/>
                </a:lnTo>
                <a:lnTo>
                  <a:pt x="500" y="44"/>
                </a:lnTo>
                <a:lnTo>
                  <a:pt x="496" y="0"/>
                </a:lnTo>
                <a:lnTo>
                  <a:pt x="184" y="0"/>
                </a:lnTo>
                <a:lnTo>
                  <a:pt x="0" y="256"/>
                </a:lnTo>
                <a:close/>
              </a:path>
            </a:pathLst>
          </a:custGeom>
          <a:noFill/>
          <a:ln w="38100" cmpd="sng">
            <a:solidFill>
              <a:srgbClr val="BB00B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3154" name="Oval 34"/>
          <p:cNvSpPr>
            <a:spLocks noChangeArrowheads="1"/>
          </p:cNvSpPr>
          <p:nvPr/>
        </p:nvSpPr>
        <p:spPr bwMode="auto">
          <a:xfrm>
            <a:off x="1289050" y="4908550"/>
            <a:ext cx="603250" cy="165100"/>
          </a:xfrm>
          <a:prstGeom prst="ellipse">
            <a:avLst/>
          </a:prstGeom>
          <a:noFill/>
          <a:ln w="38100">
            <a:solidFill>
              <a:srgbClr val="FFD10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3155" name="Oval 35"/>
          <p:cNvSpPr>
            <a:spLocks noChangeArrowheads="1"/>
          </p:cNvSpPr>
          <p:nvPr/>
        </p:nvSpPr>
        <p:spPr bwMode="auto">
          <a:xfrm>
            <a:off x="1627721" y="4438650"/>
            <a:ext cx="1022350" cy="165100"/>
          </a:xfrm>
          <a:prstGeom prst="ellipse">
            <a:avLst/>
          </a:prstGeom>
          <a:noFill/>
          <a:ln w="28575">
            <a:solidFill>
              <a:srgbClr val="FFD10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3161" name="Oval 41"/>
          <p:cNvSpPr>
            <a:spLocks noChangeArrowheads="1"/>
          </p:cNvSpPr>
          <p:nvPr/>
        </p:nvSpPr>
        <p:spPr bwMode="auto">
          <a:xfrm>
            <a:off x="4079875" y="3290888"/>
            <a:ext cx="311150" cy="184150"/>
          </a:xfrm>
          <a:prstGeom prst="ellipse">
            <a:avLst/>
          </a:prstGeom>
          <a:noFill/>
          <a:ln w="28575">
            <a:solidFill>
              <a:srgbClr val="FF091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3166" name="Text Box 46"/>
          <p:cNvSpPr txBox="1">
            <a:spLocks noChangeArrowheads="1"/>
          </p:cNvSpPr>
          <p:nvPr/>
        </p:nvSpPr>
        <p:spPr bwMode="auto">
          <a:xfrm>
            <a:off x="2524999" y="237488"/>
            <a:ext cx="48784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Recent r-process related experiments</a:t>
            </a:r>
          </a:p>
        </p:txBody>
      </p:sp>
      <p:sp>
        <p:nvSpPr>
          <p:cNvPr id="133170" name="Text Box 50"/>
          <p:cNvSpPr txBox="1">
            <a:spLocks noChangeArrowheads="1"/>
          </p:cNvSpPr>
          <p:nvPr/>
        </p:nvSpPr>
        <p:spPr bwMode="auto">
          <a:xfrm>
            <a:off x="1431655" y="5580063"/>
            <a:ext cx="561975" cy="2841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N=50</a:t>
            </a:r>
          </a:p>
        </p:txBody>
      </p:sp>
      <p:sp>
        <p:nvSpPr>
          <p:cNvPr id="133171" name="Text Box 51"/>
          <p:cNvSpPr txBox="1">
            <a:spLocks noChangeArrowheads="1"/>
          </p:cNvSpPr>
          <p:nvPr/>
        </p:nvSpPr>
        <p:spPr bwMode="auto">
          <a:xfrm>
            <a:off x="4034168" y="1039019"/>
            <a:ext cx="561975" cy="2841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N=82</a:t>
            </a:r>
          </a:p>
        </p:txBody>
      </p:sp>
      <p:sp>
        <p:nvSpPr>
          <p:cNvPr id="133172" name="Text Box 52"/>
          <p:cNvSpPr txBox="1">
            <a:spLocks noChangeArrowheads="1"/>
          </p:cNvSpPr>
          <p:nvPr/>
        </p:nvSpPr>
        <p:spPr bwMode="auto">
          <a:xfrm>
            <a:off x="7851775" y="896938"/>
            <a:ext cx="647700" cy="2841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N=126</a:t>
            </a:r>
          </a:p>
        </p:txBody>
      </p:sp>
      <p:sp>
        <p:nvSpPr>
          <p:cNvPr id="2" name="Rectangle 1"/>
          <p:cNvSpPr/>
          <p:nvPr/>
        </p:nvSpPr>
        <p:spPr>
          <a:xfrm>
            <a:off x="2822575" y="4489450"/>
            <a:ext cx="73025" cy="58738"/>
          </a:xfrm>
          <a:prstGeom prst="rect">
            <a:avLst/>
          </a:prstGeom>
          <a:solidFill>
            <a:srgbClr val="FF6600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2898775" y="4330700"/>
            <a:ext cx="73025" cy="58738"/>
          </a:xfrm>
          <a:prstGeom prst="rect">
            <a:avLst/>
          </a:prstGeom>
          <a:solidFill>
            <a:srgbClr val="FF660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2981325" y="4327525"/>
            <a:ext cx="73025" cy="58738"/>
          </a:xfrm>
          <a:prstGeom prst="rect">
            <a:avLst/>
          </a:prstGeom>
          <a:solidFill>
            <a:srgbClr val="FF6600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3061759" y="4319058"/>
            <a:ext cx="57150" cy="58738"/>
          </a:xfrm>
          <a:prstGeom prst="rect">
            <a:avLst/>
          </a:prstGeom>
          <a:solidFill>
            <a:srgbClr val="FF660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063875" y="4252912"/>
            <a:ext cx="57150" cy="58738"/>
          </a:xfrm>
          <a:prstGeom prst="rect">
            <a:avLst/>
          </a:prstGeom>
          <a:solidFill>
            <a:srgbClr val="FF660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136901" y="4252912"/>
            <a:ext cx="73025" cy="58738"/>
          </a:xfrm>
          <a:prstGeom prst="rect">
            <a:avLst/>
          </a:prstGeom>
          <a:solidFill>
            <a:srgbClr val="FF6600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3213101" y="4252912"/>
            <a:ext cx="73025" cy="58738"/>
          </a:xfrm>
          <a:prstGeom prst="rect">
            <a:avLst/>
          </a:prstGeom>
          <a:solidFill>
            <a:srgbClr val="FF6600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3140076" y="4176711"/>
            <a:ext cx="73025" cy="58738"/>
          </a:xfrm>
          <a:prstGeom prst="rect">
            <a:avLst/>
          </a:prstGeom>
          <a:solidFill>
            <a:srgbClr val="FF6600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3295651" y="4167186"/>
            <a:ext cx="73025" cy="58738"/>
          </a:xfrm>
          <a:prstGeom prst="rect">
            <a:avLst/>
          </a:prstGeom>
          <a:solidFill>
            <a:srgbClr val="FF6600"/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3228976" y="4167186"/>
            <a:ext cx="57150" cy="58738"/>
          </a:xfrm>
          <a:prstGeom prst="rect">
            <a:avLst/>
          </a:prstGeom>
          <a:solidFill>
            <a:srgbClr val="FF6600"/>
          </a:solidFill>
          <a:ln w="127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3308350" y="4086224"/>
            <a:ext cx="133349" cy="61913"/>
          </a:xfrm>
          <a:prstGeom prst="rect">
            <a:avLst/>
          </a:prstGeom>
          <a:solidFill>
            <a:srgbClr val="FF660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3308351" y="4016374"/>
            <a:ext cx="301624" cy="58738"/>
          </a:xfrm>
          <a:prstGeom prst="rect">
            <a:avLst/>
          </a:prstGeom>
          <a:solidFill>
            <a:srgbClr val="FF660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3536950" y="3930648"/>
            <a:ext cx="133349" cy="79376"/>
          </a:xfrm>
          <a:prstGeom prst="rect">
            <a:avLst/>
          </a:prstGeom>
          <a:solidFill>
            <a:srgbClr val="FF660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Oval 5"/>
          <p:cNvSpPr/>
          <p:nvPr/>
        </p:nvSpPr>
        <p:spPr>
          <a:xfrm>
            <a:off x="3984625" y="3668157"/>
            <a:ext cx="204788" cy="16406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2898769" y="4491567"/>
            <a:ext cx="73025" cy="58738"/>
          </a:xfrm>
          <a:prstGeom prst="rect">
            <a:avLst/>
          </a:prstGeom>
          <a:solidFill>
            <a:srgbClr val="FF660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269067" y="3716867"/>
            <a:ext cx="1549400" cy="736600"/>
          </a:xfrm>
          <a:custGeom>
            <a:avLst/>
            <a:gdLst>
              <a:gd name="connsiteX0" fmla="*/ 1549400 w 1549400"/>
              <a:gd name="connsiteY0" fmla="*/ 0 h 736600"/>
              <a:gd name="connsiteX1" fmla="*/ 753533 w 1549400"/>
              <a:gd name="connsiteY1" fmla="*/ 16933 h 736600"/>
              <a:gd name="connsiteX2" fmla="*/ 8466 w 1549400"/>
              <a:gd name="connsiteY2" fmla="*/ 541866 h 736600"/>
              <a:gd name="connsiteX3" fmla="*/ 0 w 1549400"/>
              <a:gd name="connsiteY3" fmla="*/ 728133 h 736600"/>
              <a:gd name="connsiteX4" fmla="*/ 287866 w 1549400"/>
              <a:gd name="connsiteY4" fmla="*/ 736600 h 736600"/>
              <a:gd name="connsiteX5" fmla="*/ 1549400 w 1549400"/>
              <a:gd name="connsiteY5" fmla="*/ 0 h 7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9400" h="736600">
                <a:moveTo>
                  <a:pt x="1549400" y="0"/>
                </a:moveTo>
                <a:lnTo>
                  <a:pt x="753533" y="16933"/>
                </a:lnTo>
                <a:lnTo>
                  <a:pt x="8466" y="541866"/>
                </a:lnTo>
                <a:lnTo>
                  <a:pt x="0" y="728133"/>
                </a:lnTo>
                <a:lnTo>
                  <a:pt x="287866" y="736600"/>
                </a:lnTo>
                <a:lnTo>
                  <a:pt x="1549400" y="0"/>
                </a:lnTo>
                <a:close/>
              </a:path>
            </a:pathLst>
          </a:custGeom>
          <a:noFill/>
          <a:ln w="28575" cmpd="sng">
            <a:solidFill>
              <a:srgbClr val="BB00B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4" name="Oval 34"/>
          <p:cNvSpPr>
            <a:spLocks noChangeArrowheads="1"/>
          </p:cNvSpPr>
          <p:nvPr/>
        </p:nvSpPr>
        <p:spPr bwMode="auto">
          <a:xfrm>
            <a:off x="2343149" y="4386263"/>
            <a:ext cx="381000" cy="111654"/>
          </a:xfrm>
          <a:prstGeom prst="ellipse">
            <a:avLst/>
          </a:prstGeom>
          <a:noFill/>
          <a:ln w="38100">
            <a:solidFill>
              <a:srgbClr val="10FFA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4368800" y="2142067"/>
            <a:ext cx="1286933" cy="1193800"/>
          </a:xfrm>
          <a:custGeom>
            <a:avLst/>
            <a:gdLst>
              <a:gd name="connsiteX0" fmla="*/ 16933 w 1286933"/>
              <a:gd name="connsiteY0" fmla="*/ 1193800 h 1193800"/>
              <a:gd name="connsiteX1" fmla="*/ 1286933 w 1286933"/>
              <a:gd name="connsiteY1" fmla="*/ 0 h 1193800"/>
              <a:gd name="connsiteX2" fmla="*/ 931333 w 1286933"/>
              <a:gd name="connsiteY2" fmla="*/ 84666 h 1193800"/>
              <a:gd name="connsiteX3" fmla="*/ 0 w 1286933"/>
              <a:gd name="connsiteY3" fmla="*/ 1016000 h 1193800"/>
              <a:gd name="connsiteX4" fmla="*/ 16933 w 1286933"/>
              <a:gd name="connsiteY4" fmla="*/ 1193800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6933" h="1193800">
                <a:moveTo>
                  <a:pt x="16933" y="1193800"/>
                </a:moveTo>
                <a:lnTo>
                  <a:pt x="1286933" y="0"/>
                </a:lnTo>
                <a:lnTo>
                  <a:pt x="931333" y="84666"/>
                </a:lnTo>
                <a:lnTo>
                  <a:pt x="0" y="1016000"/>
                </a:lnTo>
                <a:lnTo>
                  <a:pt x="16933" y="1193800"/>
                </a:lnTo>
                <a:close/>
              </a:path>
            </a:pathLst>
          </a:custGeom>
          <a:noFill/>
          <a:ln w="38100" cmpd="sng">
            <a:solidFill>
              <a:srgbClr val="10FFA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141718" y="578922"/>
            <a:ext cx="4982280" cy="4934466"/>
            <a:chOff x="141718" y="578922"/>
            <a:chExt cx="4982280" cy="4934466"/>
          </a:xfrm>
        </p:grpSpPr>
        <p:sp>
          <p:nvSpPr>
            <p:cNvPr id="133175" name="Text Box 55"/>
            <p:cNvSpPr txBox="1">
              <a:spLocks noChangeArrowheads="1"/>
            </p:cNvSpPr>
            <p:nvPr/>
          </p:nvSpPr>
          <p:spPr bwMode="auto">
            <a:xfrm>
              <a:off x="3557107" y="1447800"/>
              <a:ext cx="1041271" cy="369332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10FFA4"/>
              </a:solidFill>
            </a:ln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ANL </a:t>
              </a:r>
              <a:r>
                <a:rPr lang="en-US" sz="18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Trap</a:t>
              </a:r>
              <a:endPara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3176" name="Line 56"/>
            <p:cNvSpPr>
              <a:spLocks noChangeShapeType="1"/>
            </p:cNvSpPr>
            <p:nvPr/>
          </p:nvSpPr>
          <p:spPr bwMode="auto">
            <a:xfrm>
              <a:off x="3368676" y="2740671"/>
              <a:ext cx="127918" cy="976196"/>
            </a:xfrm>
            <a:prstGeom prst="line">
              <a:avLst/>
            </a:prstGeom>
            <a:noFill/>
            <a:ln w="38100">
              <a:solidFill>
                <a:srgbClr val="A22CA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0110" y="1412362"/>
              <a:ext cx="1276770" cy="165147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45819" y="578922"/>
              <a:ext cx="3376533" cy="369332"/>
            </a:xfrm>
            <a:prstGeom prst="rect">
              <a:avLst/>
            </a:prstGeom>
            <a:solidFill>
              <a:srgbClr val="C6D9F1"/>
            </a:solidFill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Mass measurements (need 1:10</a:t>
              </a:r>
              <a:r>
                <a:rPr lang="en-US" sz="1800" baseline="300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6</a:t>
              </a:r>
              <a:r>
                <a:rPr lang="en-US" sz="18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)</a:t>
              </a:r>
              <a:endPara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41718" y="981835"/>
              <a:ext cx="15115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Penning Traps</a:t>
              </a:r>
              <a:endPara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818619" y="1005664"/>
              <a:ext cx="167797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TOF </a:t>
              </a:r>
              <a:br>
                <a:rPr lang="en-US" sz="18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</a:br>
              <a:r>
                <a:rPr lang="en-US" sz="18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(spectrometers,</a:t>
              </a:r>
              <a:br>
                <a:rPr lang="en-US" sz="18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</a:br>
              <a:r>
                <a:rPr lang="en-US" sz="18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storage rings)</a:t>
              </a:r>
              <a:endPara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Text Box 55"/>
            <p:cNvSpPr txBox="1">
              <a:spLocks noChangeArrowheads="1"/>
            </p:cNvSpPr>
            <p:nvPr/>
          </p:nvSpPr>
          <p:spPr bwMode="auto">
            <a:xfrm>
              <a:off x="2997234" y="2094340"/>
              <a:ext cx="1040820" cy="646331"/>
            </a:xfrm>
            <a:prstGeom prst="rect">
              <a:avLst/>
            </a:prstGeom>
            <a:solidFill>
              <a:srgbClr val="FFFFFF"/>
            </a:solidFill>
            <a:ln w="57150" cmpd="sng">
              <a:solidFill>
                <a:srgbClr val="BB00B3"/>
              </a:solidFill>
            </a:ln>
          </p:spPr>
          <p:txBody>
            <a:bodyPr wrap="none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Jyvaskyla</a:t>
              </a:r>
              <a:br>
                <a:rPr lang="en-US" sz="18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</a:br>
              <a:r>
                <a:rPr lang="en-US" sz="18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Trap</a:t>
              </a:r>
              <a:endPara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Text Box 55"/>
            <p:cNvSpPr txBox="1">
              <a:spLocks noChangeArrowheads="1"/>
            </p:cNvSpPr>
            <p:nvPr/>
          </p:nvSpPr>
          <p:spPr bwMode="auto">
            <a:xfrm>
              <a:off x="1187720" y="3185718"/>
              <a:ext cx="1409160" cy="369332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10FFA4"/>
              </a:solidFill>
            </a:ln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TRIUMF Trap</a:t>
              </a:r>
              <a:endPara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Text Box 55"/>
            <p:cNvSpPr txBox="1">
              <a:spLocks noChangeArrowheads="1"/>
            </p:cNvSpPr>
            <p:nvPr/>
          </p:nvSpPr>
          <p:spPr bwMode="auto">
            <a:xfrm>
              <a:off x="322046" y="3665319"/>
              <a:ext cx="1452779" cy="646331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FFCD25"/>
              </a:solidFill>
            </a:ln>
          </p:spPr>
          <p:txBody>
            <a:bodyPr wrap="none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CERN/ISOLDE</a:t>
              </a:r>
              <a:br>
                <a:rPr lang="en-US" sz="18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</a:br>
              <a:r>
                <a:rPr lang="en-US" sz="18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Trap</a:t>
              </a:r>
              <a:endPara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Text Box 55"/>
            <p:cNvSpPr txBox="1">
              <a:spLocks noChangeArrowheads="1"/>
            </p:cNvSpPr>
            <p:nvPr/>
          </p:nvSpPr>
          <p:spPr bwMode="auto">
            <a:xfrm>
              <a:off x="323419" y="4649917"/>
              <a:ext cx="659856" cy="646331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FFFF00"/>
              </a:solidFill>
            </a:ln>
          </p:spPr>
          <p:txBody>
            <a:bodyPr wrap="none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NSCL</a:t>
              </a:r>
              <a:br>
                <a:rPr lang="en-US" sz="18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</a:br>
              <a:r>
                <a:rPr lang="en-US" sz="18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TOF</a:t>
              </a:r>
              <a:endPara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" name="Text Box 55"/>
            <p:cNvSpPr txBox="1">
              <a:spLocks noChangeArrowheads="1"/>
            </p:cNvSpPr>
            <p:nvPr/>
          </p:nvSpPr>
          <p:spPr bwMode="auto">
            <a:xfrm>
              <a:off x="1762451" y="2417505"/>
              <a:ext cx="989198" cy="646331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08D21A"/>
              </a:solidFill>
            </a:ln>
          </p:spPr>
          <p:txBody>
            <a:bodyPr wrap="none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GSI</a:t>
              </a:r>
              <a:br>
                <a:rPr lang="en-US" sz="18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</a:br>
              <a:r>
                <a:rPr lang="en-US" sz="18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ESR Ring</a:t>
              </a:r>
              <a:endPara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" name="Line 56"/>
            <p:cNvSpPr>
              <a:spLocks noChangeShapeType="1"/>
            </p:cNvSpPr>
            <p:nvPr/>
          </p:nvSpPr>
          <p:spPr bwMode="auto">
            <a:xfrm>
              <a:off x="4596143" y="1813143"/>
              <a:ext cx="527855" cy="604362"/>
            </a:xfrm>
            <a:prstGeom prst="line">
              <a:avLst/>
            </a:prstGeom>
            <a:noFill/>
            <a:ln w="38100">
              <a:solidFill>
                <a:srgbClr val="10FFA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Line 56"/>
            <p:cNvSpPr>
              <a:spLocks noChangeShapeType="1"/>
            </p:cNvSpPr>
            <p:nvPr/>
          </p:nvSpPr>
          <p:spPr bwMode="auto">
            <a:xfrm>
              <a:off x="2770857" y="3040178"/>
              <a:ext cx="537494" cy="888885"/>
            </a:xfrm>
            <a:prstGeom prst="line">
              <a:avLst/>
            </a:prstGeom>
            <a:noFill/>
            <a:ln w="38100">
              <a:solidFill>
                <a:srgbClr val="08D21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Line 56"/>
            <p:cNvSpPr>
              <a:spLocks noChangeShapeType="1"/>
            </p:cNvSpPr>
            <p:nvPr/>
          </p:nvSpPr>
          <p:spPr bwMode="auto">
            <a:xfrm>
              <a:off x="2184401" y="3530044"/>
              <a:ext cx="412480" cy="859393"/>
            </a:xfrm>
            <a:prstGeom prst="line">
              <a:avLst/>
            </a:prstGeom>
            <a:noFill/>
            <a:ln w="38100">
              <a:solidFill>
                <a:srgbClr val="10FFA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Line 56"/>
            <p:cNvSpPr>
              <a:spLocks noChangeShapeType="1"/>
            </p:cNvSpPr>
            <p:nvPr/>
          </p:nvSpPr>
          <p:spPr bwMode="auto">
            <a:xfrm>
              <a:off x="1760837" y="4257442"/>
              <a:ext cx="232793" cy="196026"/>
            </a:xfrm>
            <a:prstGeom prst="line">
              <a:avLst/>
            </a:prstGeom>
            <a:noFill/>
            <a:ln w="38100">
              <a:solidFill>
                <a:srgbClr val="FFCD2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Line 56"/>
            <p:cNvSpPr>
              <a:spLocks noChangeShapeType="1"/>
            </p:cNvSpPr>
            <p:nvPr/>
          </p:nvSpPr>
          <p:spPr bwMode="auto">
            <a:xfrm>
              <a:off x="1390650" y="4311650"/>
              <a:ext cx="41005" cy="596900"/>
            </a:xfrm>
            <a:prstGeom prst="line">
              <a:avLst/>
            </a:prstGeom>
            <a:noFill/>
            <a:ln w="38100">
              <a:solidFill>
                <a:srgbClr val="FFCD2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" name="Line 56"/>
            <p:cNvSpPr>
              <a:spLocks noChangeShapeType="1"/>
            </p:cNvSpPr>
            <p:nvPr/>
          </p:nvSpPr>
          <p:spPr bwMode="auto">
            <a:xfrm>
              <a:off x="710949" y="5274403"/>
              <a:ext cx="135752" cy="238985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7" name="Oval 76"/>
          <p:cNvSpPr/>
          <p:nvPr/>
        </p:nvSpPr>
        <p:spPr>
          <a:xfrm rot="20076598" flipV="1">
            <a:off x="6698068" y="1337362"/>
            <a:ext cx="1288456" cy="19826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2974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119065" y="5823228"/>
            <a:ext cx="8358187" cy="584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294967295"/>
          </p:nvPr>
        </p:nvSpPr>
        <p:spPr>
          <a:xfrm>
            <a:off x="8449056" y="6565392"/>
            <a:ext cx="640080" cy="2743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8" b="7566"/>
          <a:stretch/>
        </p:blipFill>
        <p:spPr bwMode="auto">
          <a:xfrm>
            <a:off x="636449" y="2850445"/>
            <a:ext cx="6958215" cy="3908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38" name="Group 3"/>
          <p:cNvGrpSpPr>
            <a:grpSpLocks/>
          </p:cNvGrpSpPr>
          <p:nvPr/>
        </p:nvGrpSpPr>
        <p:grpSpPr bwMode="auto">
          <a:xfrm>
            <a:off x="636449" y="2201268"/>
            <a:ext cx="8161621" cy="4558596"/>
            <a:chOff x="123" y="-21"/>
            <a:chExt cx="6182" cy="3457"/>
          </a:xfrm>
        </p:grpSpPr>
        <p:pic>
          <p:nvPicPr>
            <p:cNvPr id="39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28" b="7413"/>
            <a:stretch/>
          </p:blipFill>
          <p:spPr bwMode="auto">
            <a:xfrm>
              <a:off x="123" y="482"/>
              <a:ext cx="5289" cy="2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1" name="Line 6"/>
            <p:cNvSpPr>
              <a:spLocks noChangeShapeType="1"/>
            </p:cNvSpPr>
            <p:nvPr/>
          </p:nvSpPr>
          <p:spPr bwMode="auto">
            <a:xfrm>
              <a:off x="4830" y="18"/>
              <a:ext cx="378" cy="609"/>
            </a:xfrm>
            <a:prstGeom prst="line">
              <a:avLst/>
            </a:prstGeom>
            <a:noFill/>
            <a:ln w="57150">
              <a:solidFill>
                <a:srgbClr val="FF959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Text Box 5"/>
            <p:cNvSpPr txBox="1">
              <a:spLocks noChangeArrowheads="1"/>
            </p:cNvSpPr>
            <p:nvPr/>
          </p:nvSpPr>
          <p:spPr bwMode="auto">
            <a:xfrm>
              <a:off x="4181" y="-21"/>
              <a:ext cx="2124" cy="257"/>
            </a:xfrm>
            <a:prstGeom prst="rect">
              <a:avLst/>
            </a:prstGeom>
            <a:solidFill>
              <a:srgbClr val="FF95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dirty="0"/>
                <a:t>FRIB reach for T</a:t>
              </a:r>
              <a:r>
                <a:rPr lang="en-US" sz="1600" baseline="-25000" dirty="0"/>
                <a:t>1/2</a:t>
              </a:r>
              <a:r>
                <a:rPr lang="en-US" sz="1600" dirty="0"/>
                <a:t>, masses</a:t>
              </a:r>
            </a:p>
          </p:txBody>
        </p:sp>
      </p:grpSp>
      <p:sp>
        <p:nvSpPr>
          <p:cNvPr id="42" name="Line 9"/>
          <p:cNvSpPr>
            <a:spLocks noChangeShapeType="1"/>
          </p:cNvSpPr>
          <p:nvPr/>
        </p:nvSpPr>
        <p:spPr bwMode="auto">
          <a:xfrm>
            <a:off x="6974776" y="2919398"/>
            <a:ext cx="0" cy="2443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24" tIns="45712" rIns="91424" bIns="45712" anchor="ctr"/>
          <a:lstStyle/>
          <a:p>
            <a:endParaRPr lang="en-US"/>
          </a:p>
        </p:txBody>
      </p:sp>
      <p:sp>
        <p:nvSpPr>
          <p:cNvPr id="43" name="Line 10"/>
          <p:cNvSpPr>
            <a:spLocks noChangeShapeType="1"/>
          </p:cNvSpPr>
          <p:nvPr/>
        </p:nvSpPr>
        <p:spPr bwMode="auto">
          <a:xfrm>
            <a:off x="6889051" y="2922571"/>
            <a:ext cx="0" cy="2443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24" tIns="45712" rIns="91424" bIns="45712" anchor="ctr"/>
          <a:lstStyle/>
          <a:p>
            <a:endParaRPr lang="en-US"/>
          </a:p>
        </p:txBody>
      </p:sp>
      <p:sp>
        <p:nvSpPr>
          <p:cNvPr id="44" name="Line 11"/>
          <p:cNvSpPr>
            <a:spLocks noChangeShapeType="1"/>
          </p:cNvSpPr>
          <p:nvPr/>
        </p:nvSpPr>
        <p:spPr bwMode="auto">
          <a:xfrm>
            <a:off x="4076526" y="3855666"/>
            <a:ext cx="0" cy="257863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24" tIns="45712" rIns="91424" bIns="45712" anchor="ctr"/>
          <a:lstStyle/>
          <a:p>
            <a:endParaRPr lang="en-US"/>
          </a:p>
        </p:txBody>
      </p:sp>
      <p:sp>
        <p:nvSpPr>
          <p:cNvPr id="45" name="Line 12"/>
          <p:cNvSpPr>
            <a:spLocks noChangeShapeType="1"/>
          </p:cNvSpPr>
          <p:nvPr/>
        </p:nvSpPr>
        <p:spPr bwMode="auto">
          <a:xfrm>
            <a:off x="4001913" y="3847729"/>
            <a:ext cx="0" cy="258657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24" tIns="45712" rIns="91424" bIns="45712" anchor="ctr"/>
          <a:lstStyle/>
          <a:p>
            <a:endParaRPr lang="en-US"/>
          </a:p>
        </p:txBody>
      </p:sp>
      <p:sp>
        <p:nvSpPr>
          <p:cNvPr id="47" name="Text Box 51"/>
          <p:cNvSpPr txBox="1">
            <a:spLocks noChangeArrowheads="1"/>
          </p:cNvSpPr>
          <p:nvPr/>
        </p:nvSpPr>
        <p:spPr bwMode="auto">
          <a:xfrm>
            <a:off x="3794282" y="3607222"/>
            <a:ext cx="569901" cy="27905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4" tIns="45712" rIns="91424" bIns="45712">
            <a:spAutoFit/>
          </a:bodyPr>
          <a:lstStyle/>
          <a:p>
            <a:r>
              <a:rPr lang="en-US" sz="1200"/>
              <a:t>N=82</a:t>
            </a:r>
          </a:p>
        </p:txBody>
      </p:sp>
      <p:sp>
        <p:nvSpPr>
          <p:cNvPr id="48" name="Text Box 52"/>
          <p:cNvSpPr txBox="1">
            <a:spLocks noChangeArrowheads="1"/>
          </p:cNvSpPr>
          <p:nvPr/>
        </p:nvSpPr>
        <p:spPr bwMode="auto">
          <a:xfrm>
            <a:off x="6327076" y="2602267"/>
            <a:ext cx="658204" cy="27905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4" tIns="45712" rIns="91424" bIns="45712">
            <a:spAutoFit/>
          </a:bodyPr>
          <a:lstStyle/>
          <a:p>
            <a:r>
              <a:rPr lang="en-US" sz="1200"/>
              <a:t>N=126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917544">
            <a:off x="-1241734" y="2369466"/>
            <a:ext cx="7887217" cy="1719089"/>
          </a:xfrm>
          <a:prstGeom prst="rect">
            <a:avLst/>
          </a:prstGeom>
        </p:spPr>
      </p:pic>
      <p:sp>
        <p:nvSpPr>
          <p:cNvPr id="50" name="Freeform 49"/>
          <p:cNvSpPr/>
          <p:nvPr/>
        </p:nvSpPr>
        <p:spPr>
          <a:xfrm>
            <a:off x="5111752" y="4057650"/>
            <a:ext cx="1130300" cy="730250"/>
          </a:xfrm>
          <a:custGeom>
            <a:avLst/>
            <a:gdLst>
              <a:gd name="connsiteX0" fmla="*/ 114300 w 1130300"/>
              <a:gd name="connsiteY0" fmla="*/ 730250 h 730250"/>
              <a:gd name="connsiteX1" fmla="*/ 1130300 w 1130300"/>
              <a:gd name="connsiteY1" fmla="*/ 330200 h 730250"/>
              <a:gd name="connsiteX2" fmla="*/ 520700 w 1130300"/>
              <a:gd name="connsiteY2" fmla="*/ 0 h 730250"/>
              <a:gd name="connsiteX3" fmla="*/ 0 w 1130300"/>
              <a:gd name="connsiteY3" fmla="*/ 355600 h 730250"/>
              <a:gd name="connsiteX4" fmla="*/ 114300 w 1130300"/>
              <a:gd name="connsiteY4" fmla="*/ 730250 h 73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0300" h="730250">
                <a:moveTo>
                  <a:pt x="114300" y="730250"/>
                </a:moveTo>
                <a:lnTo>
                  <a:pt x="1130300" y="330200"/>
                </a:lnTo>
                <a:lnTo>
                  <a:pt x="520700" y="0"/>
                </a:lnTo>
                <a:lnTo>
                  <a:pt x="0" y="355600"/>
                </a:lnTo>
                <a:lnTo>
                  <a:pt x="114300" y="730250"/>
                </a:lnTo>
                <a:close/>
              </a:path>
            </a:pathLst>
          </a:cu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/>
          </a:p>
        </p:txBody>
      </p:sp>
      <p:sp>
        <p:nvSpPr>
          <p:cNvPr id="51" name="Up Arrow 50"/>
          <p:cNvSpPr/>
          <p:nvPr/>
        </p:nvSpPr>
        <p:spPr>
          <a:xfrm rot="18869508">
            <a:off x="5520212" y="961331"/>
            <a:ext cx="240298" cy="2977362"/>
          </a:xfrm>
          <a:prstGeom prst="upArrow">
            <a:avLst/>
          </a:prstGeom>
          <a:gradFill>
            <a:gsLst>
              <a:gs pos="0">
                <a:srgbClr val="FFFF00"/>
              </a:gs>
              <a:gs pos="99000">
                <a:srgbClr val="FF8A10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3894667" y="5181436"/>
            <a:ext cx="282222" cy="519455"/>
          </a:xfrm>
          <a:prstGeom prst="ellipse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6761988" y="3371930"/>
            <a:ext cx="282222" cy="519455"/>
          </a:xfrm>
          <a:prstGeom prst="ellipse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/>
          </a:p>
        </p:txBody>
      </p:sp>
      <p:sp>
        <p:nvSpPr>
          <p:cNvPr id="54" name="Up Arrow 53"/>
          <p:cNvSpPr/>
          <p:nvPr/>
        </p:nvSpPr>
        <p:spPr>
          <a:xfrm rot="18869508">
            <a:off x="4320630" y="2212786"/>
            <a:ext cx="240298" cy="2332627"/>
          </a:xfrm>
          <a:prstGeom prst="upArrow">
            <a:avLst/>
          </a:prstGeom>
          <a:gradFill>
            <a:gsLst>
              <a:gs pos="0">
                <a:srgbClr val="FFFF00"/>
              </a:gs>
              <a:gs pos="99000">
                <a:srgbClr val="FF8A10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/>
          </a:p>
        </p:txBody>
      </p:sp>
      <p:sp>
        <p:nvSpPr>
          <p:cNvPr id="55" name="Up Arrow 54"/>
          <p:cNvSpPr/>
          <p:nvPr/>
        </p:nvSpPr>
        <p:spPr>
          <a:xfrm rot="18869508">
            <a:off x="2957391" y="3036558"/>
            <a:ext cx="240298" cy="2542967"/>
          </a:xfrm>
          <a:prstGeom prst="upArrow">
            <a:avLst/>
          </a:prstGeom>
          <a:gradFill>
            <a:gsLst>
              <a:gs pos="0">
                <a:srgbClr val="FFFF00"/>
              </a:gs>
              <a:gs pos="99000">
                <a:srgbClr val="FF8A10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/>
          </a:p>
        </p:txBody>
      </p:sp>
      <p:sp>
        <p:nvSpPr>
          <p:cNvPr id="56" name="Up Arrow 55"/>
          <p:cNvSpPr/>
          <p:nvPr/>
        </p:nvSpPr>
        <p:spPr>
          <a:xfrm rot="18869508">
            <a:off x="1016719" y="4558756"/>
            <a:ext cx="240298" cy="2104690"/>
          </a:xfrm>
          <a:prstGeom prst="upArrow">
            <a:avLst/>
          </a:prstGeom>
          <a:gradFill>
            <a:gsLst>
              <a:gs pos="0">
                <a:srgbClr val="FFFF00"/>
              </a:gs>
              <a:gs pos="99000">
                <a:srgbClr val="FF8A10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6366944" y="3975725"/>
            <a:ext cx="2647292" cy="861774"/>
          </a:xfrm>
          <a:prstGeom prst="rect">
            <a:avLst/>
          </a:prstGeom>
          <a:solidFill>
            <a:srgbClr val="B9CDE5"/>
          </a:solidFill>
        </p:spPr>
        <p:txBody>
          <a:bodyPr wrap="none" lIns="91424" tIns="45712" rIns="91424" bIns="45712" rtlCol="0">
            <a:spAutoFit/>
          </a:bodyPr>
          <a:lstStyle/>
          <a:p>
            <a:r>
              <a:rPr lang="en-US" b="1" dirty="0" smtClean="0"/>
              <a:t>Critical region probes: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dirty="0"/>
              <a:t>Main r-process parameters</a:t>
            </a:r>
            <a:br>
              <a:rPr lang="en-US" sz="1600" dirty="0"/>
            </a:br>
            <a:r>
              <a:rPr lang="en-US" sz="1600" dirty="0"/>
              <a:t>Production of actinides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401177" y="5028962"/>
            <a:ext cx="2796326" cy="830981"/>
          </a:xfrm>
          <a:prstGeom prst="rect">
            <a:avLst/>
          </a:prstGeom>
          <a:solidFill>
            <a:srgbClr val="B9CDE5"/>
          </a:solidFill>
        </p:spPr>
        <p:txBody>
          <a:bodyPr wrap="none" lIns="91424" tIns="45712" rIns="91424" bIns="45712" rtlCol="0">
            <a:spAutoFit/>
          </a:bodyPr>
          <a:lstStyle/>
          <a:p>
            <a:r>
              <a:rPr lang="en-US" b="1" dirty="0" smtClean="0"/>
              <a:t>Critical region probes:</a:t>
            </a:r>
            <a:br>
              <a:rPr lang="en-US" b="1" dirty="0" smtClean="0"/>
            </a:br>
            <a:r>
              <a:rPr lang="en-US" sz="1600" dirty="0"/>
              <a:t>r-process </a:t>
            </a:r>
            <a:r>
              <a:rPr lang="en-US" sz="1600" dirty="0" err="1"/>
              <a:t>freezeout</a:t>
            </a:r>
            <a:r>
              <a:rPr lang="en-US" sz="1600" dirty="0"/>
              <a:t> behavior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400" dirty="0"/>
              <a:t>(</a:t>
            </a:r>
            <a:r>
              <a:rPr lang="en-US" sz="1400" dirty="0" err="1"/>
              <a:t>Mumpower</a:t>
            </a:r>
            <a:r>
              <a:rPr lang="en-US" sz="1400" dirty="0"/>
              <a:t> et al. 2012)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227922" y="6015364"/>
            <a:ext cx="2647292" cy="615553"/>
          </a:xfrm>
          <a:prstGeom prst="rect">
            <a:avLst/>
          </a:prstGeom>
          <a:solidFill>
            <a:srgbClr val="B9CDE5"/>
          </a:solidFill>
        </p:spPr>
        <p:txBody>
          <a:bodyPr wrap="none" lIns="91424" tIns="45712" rIns="91424" bIns="45712" rtlCol="0">
            <a:spAutoFit/>
          </a:bodyPr>
          <a:lstStyle/>
          <a:p>
            <a:r>
              <a:rPr lang="en-US" b="1" dirty="0" smtClean="0"/>
              <a:t>Critical region probes: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dirty="0"/>
              <a:t>Main r-process parameters</a:t>
            </a:r>
          </a:p>
        </p:txBody>
      </p:sp>
      <p:sp>
        <p:nvSpPr>
          <p:cNvPr id="60" name="Oval 59"/>
          <p:cNvSpPr/>
          <p:nvPr/>
        </p:nvSpPr>
        <p:spPr>
          <a:xfrm>
            <a:off x="3623736" y="5365735"/>
            <a:ext cx="282222" cy="519455"/>
          </a:xfrm>
          <a:prstGeom prst="ellipse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2478139" y="6167327"/>
            <a:ext cx="2634523" cy="615537"/>
          </a:xfrm>
          <a:prstGeom prst="rect">
            <a:avLst/>
          </a:prstGeom>
          <a:solidFill>
            <a:srgbClr val="B9CDE5"/>
          </a:solidFill>
        </p:spPr>
        <p:txBody>
          <a:bodyPr wrap="none" lIns="91424" tIns="45712" rIns="91424" bIns="45712" rtlCol="0">
            <a:spAutoFit/>
          </a:bodyPr>
          <a:lstStyle/>
          <a:p>
            <a:r>
              <a:rPr lang="en-US" b="1" dirty="0" smtClean="0"/>
              <a:t>Critical region probes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sz="1600" dirty="0"/>
              <a:t>Neutrino </a:t>
            </a:r>
            <a:r>
              <a:rPr lang="en-US" sz="1600" dirty="0" err="1"/>
              <a:t>fluence</a:t>
            </a:r>
            <a:endParaRPr lang="en-US" sz="1600" dirty="0"/>
          </a:p>
        </p:txBody>
      </p:sp>
      <p:sp>
        <p:nvSpPr>
          <p:cNvPr id="62" name="TextBox 61"/>
          <p:cNvSpPr txBox="1"/>
          <p:nvPr/>
        </p:nvSpPr>
        <p:spPr>
          <a:xfrm>
            <a:off x="185244" y="1220323"/>
            <a:ext cx="2977478" cy="12003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lIns="91424" tIns="45712" rIns="91424" bIns="45712" rtlCol="0">
            <a:spAutoFit/>
          </a:bodyPr>
          <a:lstStyle/>
          <a:p>
            <a:r>
              <a:rPr lang="en-US" dirty="0" smtClean="0"/>
              <a:t>Different key-regions probe</a:t>
            </a:r>
          </a:p>
          <a:p>
            <a:r>
              <a:rPr lang="en-US" dirty="0" smtClean="0"/>
              <a:t>different model aspects</a:t>
            </a:r>
          </a:p>
          <a:p>
            <a:r>
              <a:rPr lang="en-US" dirty="0"/>
              <a:t>w</a:t>
            </a:r>
            <a:r>
              <a:rPr lang="en-US" dirty="0" smtClean="0"/>
              <a:t>hen compared to </a:t>
            </a:r>
            <a:br>
              <a:rPr lang="en-US" dirty="0" smtClean="0"/>
            </a:br>
            <a:r>
              <a:rPr lang="en-US" dirty="0" smtClean="0"/>
              <a:t>observations</a:t>
            </a:r>
            <a:endParaRPr lang="en-US" dirty="0"/>
          </a:p>
        </p:txBody>
      </p:sp>
      <p:cxnSp>
        <p:nvCxnSpPr>
          <p:cNvPr id="63" name="Straight Connector 62"/>
          <p:cNvCxnSpPr/>
          <p:nvPr/>
        </p:nvCxnSpPr>
        <p:spPr>
          <a:xfrm flipH="1" flipV="1">
            <a:off x="7044210" y="3847727"/>
            <a:ext cx="194790" cy="1279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 flipV="1">
            <a:off x="5898444" y="4572003"/>
            <a:ext cx="210856" cy="4569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endCxn id="52" idx="5"/>
          </p:cNvCxnSpPr>
          <p:nvPr/>
        </p:nvCxnSpPr>
        <p:spPr>
          <a:xfrm flipH="1" flipV="1">
            <a:off x="4135561" y="5624817"/>
            <a:ext cx="1092361" cy="4580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endCxn id="60" idx="4"/>
          </p:cNvCxnSpPr>
          <p:nvPr/>
        </p:nvCxnSpPr>
        <p:spPr>
          <a:xfrm flipV="1">
            <a:off x="3623736" y="5885190"/>
            <a:ext cx="141111" cy="2201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3732722" y="0"/>
            <a:ext cx="2431688" cy="991331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/>
          </a:p>
        </p:txBody>
      </p:sp>
      <p:sp>
        <p:nvSpPr>
          <p:cNvPr id="12291" name="Title 4"/>
          <p:cNvSpPr>
            <a:spLocks noGrp="1"/>
          </p:cNvSpPr>
          <p:nvPr>
            <p:ph type="title"/>
          </p:nvPr>
        </p:nvSpPr>
        <p:spPr>
          <a:xfrm>
            <a:off x="76200" y="284400"/>
            <a:ext cx="8991600" cy="488490"/>
          </a:xfrm>
          <a:solidFill>
            <a:srgbClr val="D9D9D9"/>
          </a:solidFill>
        </p:spPr>
        <p:txBody>
          <a:bodyPr/>
          <a:lstStyle/>
          <a:p>
            <a:r>
              <a:rPr lang="en-US" sz="4000" dirty="0" smtClean="0"/>
              <a:t>FRIB: </a:t>
            </a:r>
            <a:r>
              <a:rPr lang="en-US" sz="4000" dirty="0"/>
              <a:t>B</a:t>
            </a:r>
            <a:r>
              <a:rPr lang="en-US" sz="4000" dirty="0" smtClean="0"/>
              <a:t>reakthrough in Nuclear Physics</a:t>
            </a:r>
          </a:p>
        </p:txBody>
      </p:sp>
      <p:sp>
        <p:nvSpPr>
          <p:cNvPr id="46" name="Oval 45"/>
          <p:cNvSpPr/>
          <p:nvPr/>
        </p:nvSpPr>
        <p:spPr>
          <a:xfrm rot="18941836">
            <a:off x="1571329" y="6247021"/>
            <a:ext cx="728303" cy="382366"/>
          </a:xfrm>
          <a:prstGeom prst="ellipse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1187522" y="4978089"/>
            <a:ext cx="1813535" cy="861758"/>
          </a:xfrm>
          <a:prstGeom prst="rect">
            <a:avLst/>
          </a:prstGeom>
          <a:solidFill>
            <a:srgbClr val="B9CDE5"/>
          </a:solidFill>
        </p:spPr>
        <p:txBody>
          <a:bodyPr wrap="none" lIns="91424" tIns="45712" rIns="91424" bIns="45712" rtlCol="0">
            <a:spAutoFit/>
          </a:bodyPr>
          <a:lstStyle/>
          <a:p>
            <a:r>
              <a:rPr lang="en-US" b="1" dirty="0" smtClean="0"/>
              <a:t>Critical region: </a:t>
            </a:r>
            <a:br>
              <a:rPr lang="en-US" b="1" dirty="0" smtClean="0"/>
            </a:br>
            <a:r>
              <a:rPr lang="en-US" sz="1600" dirty="0"/>
              <a:t>Disentangle</a:t>
            </a:r>
            <a:br>
              <a:rPr lang="en-US" sz="1600" dirty="0"/>
            </a:br>
            <a:r>
              <a:rPr lang="en-US" sz="1600" dirty="0"/>
              <a:t>r-processes</a:t>
            </a:r>
          </a:p>
        </p:txBody>
      </p:sp>
      <p:cxnSp>
        <p:nvCxnSpPr>
          <p:cNvPr id="68" name="Straight Connector 67"/>
          <p:cNvCxnSpPr/>
          <p:nvPr/>
        </p:nvCxnSpPr>
        <p:spPr>
          <a:xfrm flipV="1">
            <a:off x="1972736" y="5842002"/>
            <a:ext cx="59266" cy="3649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Up Arrow 68"/>
          <p:cNvSpPr/>
          <p:nvPr/>
        </p:nvSpPr>
        <p:spPr>
          <a:xfrm rot="18869508">
            <a:off x="2785396" y="3495326"/>
            <a:ext cx="236637" cy="2201635"/>
          </a:xfrm>
          <a:prstGeom prst="upArrow">
            <a:avLst/>
          </a:prstGeom>
          <a:gradFill>
            <a:gsLst>
              <a:gs pos="0">
                <a:srgbClr val="FFFF00"/>
              </a:gs>
              <a:gs pos="99000">
                <a:srgbClr val="FF8A10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460500" y="2730500"/>
            <a:ext cx="7496110" cy="3937000"/>
            <a:chOff x="1460500" y="2730500"/>
            <a:chExt cx="7496110" cy="3937000"/>
          </a:xfrm>
        </p:grpSpPr>
        <p:sp>
          <p:nvSpPr>
            <p:cNvPr id="7" name="Freeform 6"/>
            <p:cNvSpPr/>
            <p:nvPr/>
          </p:nvSpPr>
          <p:spPr>
            <a:xfrm>
              <a:off x="1460500" y="2959100"/>
              <a:ext cx="6032500" cy="3708400"/>
            </a:xfrm>
            <a:custGeom>
              <a:avLst/>
              <a:gdLst>
                <a:gd name="connsiteX0" fmla="*/ 0 w 6032500"/>
                <a:gd name="connsiteY0" fmla="*/ 3708400 h 3708400"/>
                <a:gd name="connsiteX1" fmla="*/ 533400 w 6032500"/>
                <a:gd name="connsiteY1" fmla="*/ 3365500 h 3708400"/>
                <a:gd name="connsiteX2" fmla="*/ 901700 w 6032500"/>
                <a:gd name="connsiteY2" fmla="*/ 3124200 h 3708400"/>
                <a:gd name="connsiteX3" fmla="*/ 1651000 w 6032500"/>
                <a:gd name="connsiteY3" fmla="*/ 2717800 h 3708400"/>
                <a:gd name="connsiteX4" fmla="*/ 2667000 w 6032500"/>
                <a:gd name="connsiteY4" fmla="*/ 2146300 h 3708400"/>
                <a:gd name="connsiteX5" fmla="*/ 3416300 w 6032500"/>
                <a:gd name="connsiteY5" fmla="*/ 1676400 h 3708400"/>
                <a:gd name="connsiteX6" fmla="*/ 3441700 w 6032500"/>
                <a:gd name="connsiteY6" fmla="*/ 1536700 h 3708400"/>
                <a:gd name="connsiteX7" fmla="*/ 6032500 w 6032500"/>
                <a:gd name="connsiteY7" fmla="*/ 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32500" h="3708400">
                  <a:moveTo>
                    <a:pt x="0" y="3708400"/>
                  </a:moveTo>
                  <a:lnTo>
                    <a:pt x="533400" y="3365500"/>
                  </a:lnTo>
                  <a:lnTo>
                    <a:pt x="901700" y="3124200"/>
                  </a:lnTo>
                  <a:lnTo>
                    <a:pt x="1651000" y="2717800"/>
                  </a:lnTo>
                  <a:lnTo>
                    <a:pt x="2667000" y="2146300"/>
                  </a:lnTo>
                  <a:lnTo>
                    <a:pt x="3416300" y="1676400"/>
                  </a:lnTo>
                  <a:lnTo>
                    <a:pt x="3441700" y="1536700"/>
                  </a:lnTo>
                  <a:lnTo>
                    <a:pt x="6032500" y="0"/>
                  </a:lnTo>
                </a:path>
              </a:pathLst>
            </a:custGeom>
            <a:ln>
              <a:solidFill>
                <a:srgbClr val="00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734300" y="2730500"/>
              <a:ext cx="1222310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FRIB reach </a:t>
              </a:r>
              <a:br>
                <a:rPr lang="en-US" sz="1600" dirty="0"/>
              </a:br>
              <a:r>
                <a:rPr lang="en-US" sz="1600" dirty="0"/>
                <a:t>for (</a:t>
              </a:r>
              <a:r>
                <a:rPr lang="en-US" sz="1600" dirty="0" err="1"/>
                <a:t>d,p</a:t>
              </a:r>
              <a:r>
                <a:rPr lang="en-US" sz="1600" dirty="0"/>
                <a:t>)</a:t>
              </a:r>
            </a:p>
          </p:txBody>
        </p:sp>
        <p:cxnSp>
          <p:nvCxnSpPr>
            <p:cNvPr id="10" name="Straight Connector 9"/>
            <p:cNvCxnSpPr>
              <a:endCxn id="8" idx="1"/>
            </p:cNvCxnSpPr>
            <p:nvPr/>
          </p:nvCxnSpPr>
          <p:spPr>
            <a:xfrm flipV="1">
              <a:off x="7391400" y="3022888"/>
              <a:ext cx="342900" cy="25112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01127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2"/>
          <p:cNvSpPr txBox="1">
            <a:spLocks noChangeArrowheads="1"/>
          </p:cNvSpPr>
          <p:nvPr/>
        </p:nvSpPr>
        <p:spPr bwMode="auto">
          <a:xfrm>
            <a:off x="609600" y="280988"/>
            <a:ext cx="78073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>
                <a:solidFill>
                  <a:schemeClr val="bg1"/>
                </a:solidFill>
              </a:rPr>
              <a:t>rp-process on Accreting neutron stars</a:t>
            </a:r>
          </a:p>
        </p:txBody>
      </p:sp>
      <p:pic>
        <p:nvPicPr>
          <p:cNvPr id="60419" name="xrb.avi" descr="Macintosh HD:Users:hendrikschatz:Work:Current:Talks:Finn10:xrb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2120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04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04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41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041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heger_burst2.mov" descr=" :Users:hendrikschatz:Work:Heger:Movie:Frames:heger_burst2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" y="182563"/>
            <a:ext cx="7418388" cy="579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Text Box 6"/>
          <p:cNvSpPr txBox="1">
            <a:spLocks noChangeArrowheads="1"/>
          </p:cNvSpPr>
          <p:nvPr/>
        </p:nvSpPr>
        <p:spPr bwMode="auto">
          <a:xfrm>
            <a:off x="193675" y="6089650"/>
            <a:ext cx="90043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Deepest zone of first burst (model zM of Woosley et al. 2007)</a:t>
            </a:r>
            <a:br>
              <a:rPr lang="en-US"/>
            </a:br>
            <a:r>
              <a:rPr lang="en-US"/>
              <a:t>Model by Heger, Woosley  et al.; Similar to others: Fisker et al. and Jose et al.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4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24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46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246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KG FRIB no-line h">
  <a:themeElements>
    <a:clrScheme name="CKG FRIB no-line h 8">
      <a:dk1>
        <a:srgbClr val="000000"/>
      </a:dk1>
      <a:lt1>
        <a:srgbClr val="FFFFFF"/>
      </a:lt1>
      <a:dk2>
        <a:srgbClr val="1F1DE8"/>
      </a:dk2>
      <a:lt2>
        <a:srgbClr val="007469"/>
      </a:lt2>
      <a:accent1>
        <a:srgbClr val="FC0128"/>
      </a:accent1>
      <a:accent2>
        <a:srgbClr val="CF16CE"/>
      </a:accent2>
      <a:accent3>
        <a:srgbClr val="FFFFFF"/>
      </a:accent3>
      <a:accent4>
        <a:srgbClr val="000000"/>
      </a:accent4>
      <a:accent5>
        <a:srgbClr val="FDAAAC"/>
      </a:accent5>
      <a:accent6>
        <a:srgbClr val="BB13BA"/>
      </a:accent6>
      <a:hlink>
        <a:srgbClr val="F39FD1"/>
      </a:hlink>
      <a:folHlink>
        <a:srgbClr val="7C0F59"/>
      </a:folHlink>
    </a:clrScheme>
    <a:fontScheme name="CKG FRIB no-line h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8435</TotalTime>
  <Words>1299</Words>
  <Application>Microsoft Macintosh PowerPoint</Application>
  <PresentationFormat>On-screen Show (4:3)</PresentationFormat>
  <Paragraphs>345</Paragraphs>
  <Slides>29</Slides>
  <Notes>18</Notes>
  <HiddenSlides>0</HiddenSlides>
  <MMClips>5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Arial</vt:lpstr>
      <vt:lpstr>ＭＳ Ｐゴシック</vt:lpstr>
      <vt:lpstr>Helvetica</vt:lpstr>
      <vt:lpstr>Calibri</vt:lpstr>
      <vt:lpstr>Arial Narrow</vt:lpstr>
      <vt:lpstr>Times New Roman</vt:lpstr>
      <vt:lpstr>ヒラギノ角ゴ Pro W3</vt:lpstr>
      <vt:lpstr>Wingdings</vt:lpstr>
      <vt:lpstr>Symbol</vt:lpstr>
      <vt:lpstr>Blank Presentation</vt:lpstr>
      <vt:lpstr>CKG FRIB no-line h</vt:lpstr>
      <vt:lpstr>1_Office Theme</vt:lpstr>
      <vt:lpstr>Office Theme</vt:lpstr>
      <vt:lpstr>Microsoft Equation</vt:lpstr>
      <vt:lpstr>PowerPoint Presentation</vt:lpstr>
      <vt:lpstr>Astrophysical processes</vt:lpstr>
      <vt:lpstr>PowerPoint Presentation</vt:lpstr>
      <vt:lpstr>Advances in Theoretical Astrophysics</vt:lpstr>
      <vt:lpstr>PowerPoint Presentation</vt:lpstr>
      <vt:lpstr>PowerPoint Presentation</vt:lpstr>
      <vt:lpstr>FRIB: Breakthrough in Nuclear Physics</vt:lpstr>
      <vt:lpstr>PowerPoint Presentation</vt:lpstr>
      <vt:lpstr>PowerPoint Presentation</vt:lpstr>
      <vt:lpstr>Interpretation of X-ray Burst Observations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Hendrik Schatz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Hendrik Schatz</dc:creator>
  <cp:lastModifiedBy>Hendrik Schatz</cp:lastModifiedBy>
  <cp:revision>226</cp:revision>
  <dcterms:created xsi:type="dcterms:W3CDTF">2010-11-03T15:04:28Z</dcterms:created>
  <dcterms:modified xsi:type="dcterms:W3CDTF">2013-04-23T16:12:56Z</dcterms:modified>
</cp:coreProperties>
</file>