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429" r:id="rId3"/>
    <p:sldId id="430" r:id="rId4"/>
    <p:sldId id="415" r:id="rId5"/>
    <p:sldId id="416" r:id="rId6"/>
    <p:sldId id="420" r:id="rId7"/>
    <p:sldId id="419" r:id="rId8"/>
    <p:sldId id="432" r:id="rId9"/>
    <p:sldId id="391" r:id="rId10"/>
    <p:sldId id="433" r:id="rId11"/>
    <p:sldId id="425" r:id="rId12"/>
    <p:sldId id="396" r:id="rId13"/>
    <p:sldId id="409" r:id="rId14"/>
    <p:sldId id="371" r:id="rId15"/>
    <p:sldId id="410" r:id="rId16"/>
    <p:sldId id="426" r:id="rId17"/>
    <p:sldId id="399" r:id="rId18"/>
    <p:sldId id="438" r:id="rId19"/>
    <p:sldId id="434" r:id="rId20"/>
    <p:sldId id="427" r:id="rId21"/>
    <p:sldId id="437" r:id="rId22"/>
    <p:sldId id="407" r:id="rId23"/>
    <p:sldId id="431" r:id="rId24"/>
    <p:sldId id="35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48C"/>
    <a:srgbClr val="66FF33"/>
    <a:srgbClr val="7BBA21"/>
  </p:clrMru>
</p:presentationPr>
</file>

<file path=ppt/tableStyles.xml><?xml version="1.0" encoding="utf-8"?>
<a:tblStyleLst xmlns:a="http://schemas.openxmlformats.org/drawingml/2006/main" def="{5C22544A-7EE6-4342-B048-85BDC9FD1C3A}">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95" autoAdjust="0"/>
    <p:restoredTop sz="96315" autoAdjust="0"/>
  </p:normalViewPr>
  <p:slideViewPr>
    <p:cSldViewPr>
      <p:cViewPr varScale="1">
        <p:scale>
          <a:sx n="75" d="100"/>
          <a:sy n="75" d="100"/>
        </p:scale>
        <p:origin x="-10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126"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97800-06CD-4BEE-B93B-1BCB4692557D}" type="datetimeFigureOut">
              <a:rPr lang="en-US" smtClean="0"/>
              <a:pPr/>
              <a:t>4/26/2013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92720-820E-47C1-8A16-C0C1611DAAD1}"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Fill</a:t>
            </a:r>
            <a:r>
              <a:rPr lang="de-DE" baseline="0" dirty="0" smtClean="0"/>
              <a:t> the trap with a big sample of 35Ar+ ions. Then, make the measuremet. The envelope exponential decay is due to the half-life. The recoil ions have enough energy to overcome the trapping potential of the Penning trap. The voltage of the retardation electrodes defines what particles make it to the detector. In addition, a weak magnetic field is added behind the trap to create a strong magnetic field gradient to convert the particle‘s radial into axial energy. Thus forcing a larger angular distribtuon to reach the detector.</a:t>
            </a:r>
            <a:endParaRPr lang="en-US" dirty="0"/>
          </a:p>
        </p:txBody>
      </p:sp>
      <p:sp>
        <p:nvSpPr>
          <p:cNvPr id="4" name="Slide Number Placeholder 3"/>
          <p:cNvSpPr>
            <a:spLocks noGrp="1"/>
          </p:cNvSpPr>
          <p:nvPr>
            <p:ph type="sldNum" sz="quarter" idx="10"/>
          </p:nvPr>
        </p:nvSpPr>
        <p:spPr/>
        <p:txBody>
          <a:bodyPr/>
          <a:lstStyle/>
          <a:p>
            <a:fld id="{E2692720-820E-47C1-8A16-C0C1611DAAD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48072" y="1988840"/>
            <a:ext cx="7772400" cy="1470025"/>
          </a:xfrm>
        </p:spPr>
        <p:txBody>
          <a:bodyPr>
            <a:normAutofit/>
          </a:bodyPr>
          <a:lstStyle>
            <a:lvl1pPr>
              <a:defRPr sz="4800" b="1">
                <a:solidFill>
                  <a:srgbClr val="7BBA2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33872" y="3717032"/>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1" descr="CERN144"/>
          <p:cNvPicPr>
            <a:picLocks noChangeAspect="1" noChangeArrowheads="1"/>
          </p:cNvPicPr>
          <p:nvPr userDrawn="1"/>
        </p:nvPicPr>
        <p:blipFill>
          <a:blip r:embed="rId2" cstate="print"/>
          <a:srcRect/>
          <a:stretch>
            <a:fillRect/>
          </a:stretch>
        </p:blipFill>
        <p:spPr bwMode="auto">
          <a:xfrm>
            <a:off x="7884368" y="5589240"/>
            <a:ext cx="1202432" cy="1202432"/>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4368770" y="116632"/>
            <a:ext cx="4667726" cy="101631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8"/>
            <a:ext cx="7643192" cy="98073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94928" y="1340768"/>
            <a:ext cx="7653536" cy="4525963"/>
          </a:xfrm>
        </p:spPr>
        <p:txBody>
          <a:bodyPr/>
          <a:lstStyle>
            <a:lvl1pPr>
              <a:buFontTx/>
              <a:buBlip>
                <a:blip r:embed="rId2"/>
              </a:buBlip>
              <a:defRPr sz="1800"/>
            </a:lvl1pPr>
            <a:lvl2pPr>
              <a:buFont typeface="Wingdings" pitchFamily="2" charset="2"/>
              <a:buChar char="Ø"/>
              <a:defRPr sz="1600"/>
            </a:lvl2pPr>
            <a:lvl3pPr>
              <a:defRPr sz="1600"/>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3878560" y="6428358"/>
            <a:ext cx="2133600" cy="365125"/>
          </a:xfrm>
        </p:spPr>
        <p:txBody>
          <a:bodyPr/>
          <a:lstStyle/>
          <a:p>
            <a:fld id="{DCE4B40A-67BA-4787-801A-16EE65008C21}" type="slidenum">
              <a:rPr lang="en-US" smtClean="0"/>
              <a:pPr/>
              <a:t>‹Nr.›</a:t>
            </a:fld>
            <a:endParaRPr lang="en-US"/>
          </a:p>
        </p:txBody>
      </p:sp>
      <p:sp>
        <p:nvSpPr>
          <p:cNvPr id="7" name="Parallelogram 6"/>
          <p:cNvSpPr/>
          <p:nvPr userDrawn="1"/>
        </p:nvSpPr>
        <p:spPr>
          <a:xfrm>
            <a:off x="36000" y="908720"/>
            <a:ext cx="9072000" cy="54000"/>
          </a:xfrm>
          <a:prstGeom prst="parallelogram">
            <a:avLst>
              <a:gd name="adj" fmla="val 162471"/>
            </a:avLst>
          </a:prstGeom>
          <a:solidFill>
            <a:srgbClr val="7BB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3" hasCustomPrompt="1"/>
          </p:nvPr>
        </p:nvSpPr>
        <p:spPr>
          <a:xfrm>
            <a:off x="1043608" y="6453013"/>
            <a:ext cx="2519362" cy="360363"/>
          </a:xfrm>
        </p:spPr>
        <p:txBody>
          <a:bodyPr>
            <a:noAutofit/>
          </a:bodyPr>
          <a:lstStyle>
            <a:lvl1pPr>
              <a:buFontTx/>
              <a:buNone/>
              <a:defRPr sz="1200"/>
            </a:lvl1pPr>
            <a:lvl2pPr>
              <a:buFontTx/>
              <a:buNone/>
              <a:defRPr sz="1400"/>
            </a:lvl2pPr>
            <a:lvl3pPr>
              <a:buFontTx/>
              <a:buNone/>
              <a:defRPr sz="1400"/>
            </a:lvl3pPr>
            <a:lvl4pPr>
              <a:buFontTx/>
              <a:buNone/>
              <a:defRPr sz="1400"/>
            </a:lvl4pPr>
            <a:lvl5pPr>
              <a:buFontTx/>
              <a:buNone/>
              <a:defRPr sz="1400"/>
            </a:lvl5pPr>
          </a:lstStyle>
          <a:p>
            <a:pPr lvl="0"/>
            <a:r>
              <a:rPr lang="en-US" dirty="0" smtClean="0"/>
              <a:t>References</a:t>
            </a:r>
            <a:endParaRPr lang="en-US" dirty="0"/>
          </a:p>
        </p:txBody>
      </p:sp>
      <p:pic>
        <p:nvPicPr>
          <p:cNvPr id="8" name="Picture 2"/>
          <p:cNvPicPr>
            <a:picLocks noChangeAspect="1" noChangeArrowheads="1"/>
          </p:cNvPicPr>
          <p:nvPr userDrawn="1"/>
        </p:nvPicPr>
        <p:blipFill>
          <a:blip r:embed="rId3" cstate="print"/>
          <a:srcRect/>
          <a:stretch>
            <a:fillRect/>
          </a:stretch>
        </p:blipFill>
        <p:spPr bwMode="auto">
          <a:xfrm>
            <a:off x="7339141" y="6381328"/>
            <a:ext cx="1697355" cy="369570"/>
          </a:xfrm>
          <a:prstGeom prst="rect">
            <a:avLst/>
          </a:prstGeom>
          <a:noFill/>
          <a:ln w="9525">
            <a:noFill/>
            <a:miter lim="800000"/>
            <a:headEnd/>
            <a:tailEnd/>
          </a:ln>
        </p:spPr>
      </p:pic>
      <p:pic>
        <p:nvPicPr>
          <p:cNvPr id="9" name="Picture 11"/>
          <p:cNvPicPr>
            <a:picLocks noChangeAspect="1"/>
          </p:cNvPicPr>
          <p:nvPr userDrawn="1"/>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val="0"/>
              </a:ext>
            </a:extLst>
          </a:blip>
          <a:stretch>
            <a:fillRect/>
          </a:stretch>
        </p:blipFill>
        <p:spPr>
          <a:xfrm>
            <a:off x="8253399" y="202072"/>
            <a:ext cx="783097" cy="5626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3608" y="72000"/>
            <a:ext cx="7643192"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05272" y="1600200"/>
            <a:ext cx="7643192"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3806552" y="6448251"/>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E4B40A-67BA-4787-801A-16EE65008C21}" type="slidenum">
              <a:rPr lang="en-US" smtClean="0"/>
              <a:pPr/>
              <a:t>‹Nr.›</a:t>
            </a:fld>
            <a:endParaRPr lang="en-US"/>
          </a:p>
        </p:txBody>
      </p:sp>
      <p:sp>
        <p:nvSpPr>
          <p:cNvPr id="5" name="Rectangle 4"/>
          <p:cNvSpPr>
            <a:spLocks noChangeAspect="1"/>
          </p:cNvSpPr>
          <p:nvPr userDrawn="1"/>
        </p:nvSpPr>
        <p:spPr>
          <a:xfrm>
            <a:off x="1" y="1141610"/>
            <a:ext cx="936000" cy="5743774"/>
          </a:xfrm>
          <a:prstGeom prst="rect">
            <a:avLst/>
          </a:prstGeom>
          <a:solidFill>
            <a:srgbClr val="293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a:spLocks noChangeAspect="1"/>
          </p:cNvSpPr>
          <p:nvPr userDrawn="1"/>
        </p:nvSpPr>
        <p:spPr>
          <a:xfrm rot="16200000">
            <a:off x="98244" y="-84224"/>
            <a:ext cx="761107" cy="936748"/>
          </a:xfrm>
          <a:prstGeom prst="rtTriangle">
            <a:avLst/>
          </a:prstGeom>
          <a:solidFill>
            <a:srgbClr val="293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4"/>
        </a:buBlip>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ü"/>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3.png"/><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emf"/><Relationship Id="rId3" Type="http://schemas.openxmlformats.org/officeDocument/2006/relationships/image" Target="../media/image5.png"/><Relationship Id="rId7" Type="http://schemas.openxmlformats.org/officeDocument/2006/relationships/image" Target="../media/image51.jpeg"/><Relationship Id="rId12"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4.png"/><Relationship Id="rId10" Type="http://schemas.openxmlformats.org/officeDocument/2006/relationships/image" Target="../media/image53.png"/><Relationship Id="rId4" Type="http://schemas.openxmlformats.org/officeDocument/2006/relationships/image" Target="../media/image48.jpeg"/><Relationship Id="rId9" Type="http://schemas.openxmlformats.org/officeDocument/2006/relationships/image" Target="../media/image3.png"/><Relationship Id="rId14" Type="http://schemas.openxmlformats.org/officeDocument/2006/relationships/image" Target="../media/image57.w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556792"/>
            <a:ext cx="7772400" cy="2880320"/>
          </a:xfrm>
        </p:spPr>
        <p:txBody>
          <a:bodyPr>
            <a:normAutofit/>
          </a:bodyPr>
          <a:lstStyle/>
          <a:p>
            <a:r>
              <a:rPr lang="en-US" dirty="0" smtClean="0"/>
              <a:t>Stellar Processes Viewed through Mass Measurements with ISOLTRAP</a:t>
            </a:r>
            <a:endParaRPr lang="en-US" dirty="0"/>
          </a:p>
        </p:txBody>
      </p:sp>
      <p:sp>
        <p:nvSpPr>
          <p:cNvPr id="3" name="Subtitle 2"/>
          <p:cNvSpPr>
            <a:spLocks noGrp="1"/>
          </p:cNvSpPr>
          <p:nvPr>
            <p:ph type="subTitle" idx="1"/>
          </p:nvPr>
        </p:nvSpPr>
        <p:spPr>
          <a:xfrm>
            <a:off x="1907704" y="4628728"/>
            <a:ext cx="6400800" cy="1176536"/>
          </a:xfrm>
        </p:spPr>
        <p:txBody>
          <a:bodyPr/>
          <a:lstStyle/>
          <a:p>
            <a:r>
              <a:rPr lang="de-DE" dirty="0" smtClean="0"/>
              <a:t>Susanne </a:t>
            </a:r>
            <a:r>
              <a:rPr lang="de-DE" dirty="0" err="1" smtClean="0"/>
              <a:t>Kreim</a:t>
            </a:r>
            <a:endParaRPr lang="de-DE" dirty="0" smtClean="0"/>
          </a:p>
          <a:p>
            <a:r>
              <a:rPr lang="de-DE" dirty="0" smtClean="0"/>
              <a:t>April 26th 2013</a:t>
            </a:r>
          </a:p>
          <a:p>
            <a:r>
              <a:rPr lang="de-DE" dirty="0" smtClean="0"/>
              <a:t>530. WEH Seminar</a:t>
            </a:r>
          </a:p>
        </p:txBody>
      </p:sp>
      <p:pic>
        <p:nvPicPr>
          <p:cNvPr id="10" name="Picture 10" descr="mpiktextbiglogo"/>
          <p:cNvPicPr>
            <a:picLocks noChangeAspect="1" noChangeArrowheads="1"/>
          </p:cNvPicPr>
          <p:nvPr/>
        </p:nvPicPr>
        <p:blipFill>
          <a:blip r:embed="rId2" cstate="print"/>
          <a:srcRect/>
          <a:stretch>
            <a:fillRect/>
          </a:stretch>
        </p:blipFill>
        <p:spPr bwMode="auto">
          <a:xfrm>
            <a:off x="1187624" y="5661248"/>
            <a:ext cx="1269206" cy="1071086"/>
          </a:xfrm>
          <a:prstGeom prst="rect">
            <a:avLst/>
          </a:prstGeom>
          <a:noFill/>
          <a:ln w="9525">
            <a:noFill/>
            <a:miter lim="800000"/>
            <a:headEnd/>
            <a:tailEnd/>
          </a:ln>
        </p:spPr>
      </p:pic>
      <p:sp>
        <p:nvSpPr>
          <p:cNvPr id="12" name="Subtitle 2"/>
          <p:cNvSpPr txBox="1">
            <a:spLocks/>
          </p:cNvSpPr>
          <p:nvPr/>
        </p:nvSpPr>
        <p:spPr>
          <a:xfrm>
            <a:off x="2420144" y="5996880"/>
            <a:ext cx="5320208" cy="74448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CERN, </a:t>
            </a:r>
            <a:r>
              <a:rPr kumimoji="0" lang="de-DE" sz="1400" b="0" i="0" u="none" strike="noStrike" kern="1200" cap="none" spc="0" normalizeH="0" baseline="0" noProof="0" dirty="0" err="1" smtClean="0">
                <a:ln>
                  <a:noFill/>
                </a:ln>
                <a:solidFill>
                  <a:schemeClr val="tx1"/>
                </a:solidFill>
                <a:effectLst/>
                <a:uLnTx/>
                <a:uFillTx/>
                <a:latin typeface="+mn-lt"/>
                <a:ea typeface="+mn-ea"/>
                <a:cs typeface="+mn-cs"/>
              </a:rPr>
              <a:t>Geneva</a:t>
            </a:r>
            <a:r>
              <a:rPr kumimoji="0" lang="de-DE" sz="14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400" b="0" i="0" u="none" strike="noStrike" kern="1200" cap="none" spc="0" normalizeH="0" baseline="0" noProof="0" dirty="0" err="1" smtClean="0">
                <a:ln>
                  <a:noFill/>
                </a:ln>
                <a:solidFill>
                  <a:schemeClr val="tx1"/>
                </a:solidFill>
                <a:effectLst/>
                <a:uLnTx/>
                <a:uFillTx/>
                <a:latin typeface="+mn-lt"/>
                <a:ea typeface="+mn-ea"/>
                <a:cs typeface="+mn-cs"/>
              </a:rPr>
              <a:t>Switzerland</a:t>
            </a: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Max-Planck-Institut für Kernphysik, Heidelberg, Germany</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11"/>
          <p:cNvPicPr>
            <a:picLocks noChangeAspect="1"/>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val="0"/>
              </a:ext>
            </a:extLst>
          </a:blip>
          <a:stretch>
            <a:fillRect/>
          </a:stretch>
        </p:blipFill>
        <p:spPr>
          <a:xfrm>
            <a:off x="1043608" y="88217"/>
            <a:ext cx="978871" cy="7032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3-Body </a:t>
            </a:r>
            <a:r>
              <a:rPr lang="de-DE" dirty="0" err="1" smtClean="0"/>
              <a:t>Forces</a:t>
            </a:r>
            <a:r>
              <a:rPr lang="de-DE" dirty="0" smtClean="0"/>
              <a:t> in </a:t>
            </a:r>
            <a:r>
              <a:rPr lang="de-DE" dirty="0" err="1" smtClean="0"/>
              <a:t>Ca</a:t>
            </a:r>
            <a:endParaRPr lang="de-DE" dirty="0"/>
          </a:p>
        </p:txBody>
      </p:sp>
      <p:sp>
        <p:nvSpPr>
          <p:cNvPr id="4" name="Foliennummernplatzhalter 3"/>
          <p:cNvSpPr>
            <a:spLocks noGrp="1"/>
          </p:cNvSpPr>
          <p:nvPr>
            <p:ph type="sldNum" sz="quarter" idx="12"/>
          </p:nvPr>
        </p:nvSpPr>
        <p:spPr/>
        <p:txBody>
          <a:bodyPr/>
          <a:lstStyle/>
          <a:p>
            <a:fld id="{DCE4B40A-67BA-4787-801A-16EE65008C21}" type="slidenum">
              <a:rPr lang="en-US" smtClean="0"/>
              <a:pPr/>
              <a:t>10</a:t>
            </a:fld>
            <a:endParaRPr lang="en-US"/>
          </a:p>
        </p:txBody>
      </p:sp>
      <p:sp>
        <p:nvSpPr>
          <p:cNvPr id="5" name="Textplatzhalter 4"/>
          <p:cNvSpPr>
            <a:spLocks noGrp="1"/>
          </p:cNvSpPr>
          <p:nvPr>
            <p:ph type="body" sz="quarter" idx="13"/>
          </p:nvPr>
        </p:nvSpPr>
        <p:spPr/>
        <p:txBody>
          <a:bodyPr/>
          <a:lstStyle/>
          <a:p>
            <a:endParaRPr lang="de-DE"/>
          </a:p>
        </p:txBody>
      </p:sp>
      <p:sp>
        <p:nvSpPr>
          <p:cNvPr id="6" name="Inhaltsplatzhalter 2"/>
          <p:cNvSpPr txBox="1">
            <a:spLocks/>
          </p:cNvSpPr>
          <p:nvPr/>
        </p:nvSpPr>
        <p:spPr>
          <a:xfrm>
            <a:off x="1043608" y="1052736"/>
            <a:ext cx="8100392" cy="402190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de-DE" sz="1800" b="0" i="0" u="none" strike="noStrike" kern="1200" cap="none" spc="0" normalizeH="0" baseline="0" noProof="0" dirty="0" smtClean="0">
                <a:ln>
                  <a:noFill/>
                </a:ln>
                <a:solidFill>
                  <a:schemeClr val="tx1"/>
                </a:solidFill>
                <a:effectLst/>
                <a:uLnTx/>
                <a:uFillTx/>
                <a:latin typeface="+mn-lt"/>
                <a:ea typeface="+mn-ea"/>
                <a:cs typeface="+mn-cs"/>
              </a:rPr>
              <a:t>TITAN </a:t>
            </a:r>
            <a:r>
              <a:rPr kumimoji="0" lang="de-DE" sz="1800" b="0" i="0" u="none" strike="noStrike" kern="1200" cap="none" spc="0" normalizeH="0" baseline="0" noProof="0" dirty="0" err="1" smtClean="0">
                <a:ln>
                  <a:noFill/>
                </a:ln>
                <a:solidFill>
                  <a:schemeClr val="tx1"/>
                </a:solidFill>
                <a:effectLst/>
                <a:uLnTx/>
                <a:uFillTx/>
                <a:latin typeface="+mn-lt"/>
                <a:ea typeface="+mn-ea"/>
                <a:cs typeface="+mn-cs"/>
              </a:rPr>
              <a:t>measurements</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800" b="0" i="0" u="none" strike="noStrike" kern="1200" cap="none" spc="0" normalizeH="0" baseline="0" noProof="0" dirty="0" err="1" smtClean="0">
                <a:ln>
                  <a:noFill/>
                </a:ln>
                <a:solidFill>
                  <a:schemeClr val="tx1"/>
                </a:solidFill>
                <a:effectLst/>
                <a:uLnTx/>
                <a:uFillTx/>
                <a:latin typeface="+mn-lt"/>
                <a:ea typeface="+mn-ea"/>
                <a:cs typeface="+mn-cs"/>
              </a:rPr>
              <a:t>of</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800" b="0" i="0" u="none" strike="noStrike" kern="1200" cap="none" spc="0" normalizeH="0" baseline="30000" noProof="0" dirty="0" smtClean="0">
                <a:ln>
                  <a:noFill/>
                </a:ln>
                <a:solidFill>
                  <a:schemeClr val="tx1"/>
                </a:solidFill>
                <a:effectLst/>
                <a:uLnTx/>
                <a:uFillTx/>
                <a:latin typeface="+mn-lt"/>
                <a:ea typeface="+mn-ea"/>
                <a:cs typeface="+mn-cs"/>
              </a:rPr>
              <a:t>51,52</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Ca</a:t>
            </a: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de-DE" sz="1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Blip>
                <a:blip r:embed="rId2"/>
              </a:buBlip>
              <a:defRPr/>
            </a:pPr>
            <a:r>
              <a:rPr lang="de-DE" dirty="0" err="1" smtClean="0"/>
              <a:t>Calculations</a:t>
            </a:r>
            <a:r>
              <a:rPr lang="de-DE" dirty="0" smtClean="0"/>
              <a:t> </a:t>
            </a:r>
            <a:r>
              <a:rPr lang="de-DE" dirty="0" err="1" smtClean="0"/>
              <a:t>including</a:t>
            </a:r>
            <a:r>
              <a:rPr lang="de-DE" dirty="0" smtClean="0"/>
              <a:t> 3-body </a:t>
            </a:r>
            <a:r>
              <a:rPr lang="de-DE" dirty="0" err="1" smtClean="0"/>
              <a:t>forces</a:t>
            </a:r>
            <a:r>
              <a:rPr lang="de-DE" dirty="0" smtClean="0"/>
              <a:t> </a:t>
            </a:r>
            <a:r>
              <a:rPr lang="de-DE" dirty="0" err="1" smtClean="0"/>
              <a:t>from</a:t>
            </a:r>
            <a:r>
              <a:rPr lang="de-DE" dirty="0" smtClean="0"/>
              <a:t> </a:t>
            </a:r>
            <a:r>
              <a:rPr lang="de-DE" dirty="0" err="1" smtClean="0"/>
              <a:t>chiral</a:t>
            </a:r>
            <a:r>
              <a:rPr lang="de-DE" dirty="0" smtClean="0"/>
              <a:t> </a:t>
            </a:r>
            <a:r>
              <a:rPr lang="de-DE" dirty="0" err="1" smtClean="0"/>
              <a:t>effective</a:t>
            </a:r>
            <a:r>
              <a:rPr lang="de-DE" dirty="0" smtClean="0"/>
              <a:t> </a:t>
            </a:r>
            <a:r>
              <a:rPr lang="de-DE" dirty="0" err="1" smtClean="0"/>
              <a:t>field</a:t>
            </a:r>
            <a:r>
              <a:rPr lang="de-DE" dirty="0" smtClean="0"/>
              <a:t> </a:t>
            </a:r>
            <a:r>
              <a:rPr lang="de-DE" dirty="0" err="1" smtClean="0"/>
              <a:t>theory</a:t>
            </a:r>
            <a:endParaRPr lang="de-DE" dirty="0" smtClean="0"/>
          </a:p>
          <a:p>
            <a:pPr marL="742950" lvl="1" indent="-285750">
              <a:spcBef>
                <a:spcPct val="20000"/>
              </a:spcBef>
              <a:buFont typeface="Wingdings" pitchFamily="2" charset="2"/>
              <a:buChar char="Ø"/>
              <a:defRPr/>
            </a:pPr>
            <a:r>
              <a:rPr lang="de-DE" sz="1600" dirty="0" smtClean="0"/>
              <a:t>Agreement </a:t>
            </a:r>
            <a:r>
              <a:rPr lang="de-DE" sz="1600" dirty="0" err="1" smtClean="0"/>
              <a:t>with</a:t>
            </a:r>
            <a:r>
              <a:rPr lang="de-DE" sz="1600" dirty="0" smtClean="0"/>
              <a:t> </a:t>
            </a:r>
            <a:r>
              <a:rPr lang="de-DE" sz="1600" dirty="0" err="1" smtClean="0"/>
              <a:t>phenomenological</a:t>
            </a:r>
            <a:r>
              <a:rPr lang="de-DE" sz="1600" dirty="0" smtClean="0"/>
              <a:t> </a:t>
            </a:r>
            <a:r>
              <a:rPr lang="de-DE" sz="1600" dirty="0" err="1" smtClean="0"/>
              <a:t>approaches</a:t>
            </a:r>
            <a:r>
              <a:rPr lang="de-DE" sz="1600" dirty="0" smtClean="0"/>
              <a:t> </a:t>
            </a:r>
            <a:r>
              <a:rPr lang="de-DE" sz="1600" dirty="0" err="1" smtClean="0"/>
              <a:t>and</a:t>
            </a:r>
            <a:r>
              <a:rPr lang="de-DE" sz="1600" dirty="0" smtClean="0"/>
              <a:t> experimental </a:t>
            </a:r>
            <a:r>
              <a:rPr lang="de-DE" sz="1600" dirty="0" err="1" smtClean="0"/>
              <a:t>data</a:t>
            </a:r>
            <a:endParaRPr lang="de-DE" sz="1600" dirty="0" smtClean="0"/>
          </a:p>
          <a:p>
            <a:pPr marL="742950" lvl="1" indent="-285750">
              <a:spcBef>
                <a:spcPct val="20000"/>
              </a:spcBef>
              <a:buFont typeface="Wingdings" pitchFamily="2" charset="2"/>
              <a:buChar char="Ø"/>
              <a:defRPr/>
            </a:pPr>
            <a:r>
              <a:rPr lang="de-DE" sz="1600" dirty="0" err="1" smtClean="0"/>
              <a:t>Prediction</a:t>
            </a:r>
            <a:r>
              <a:rPr lang="de-DE" sz="1600" dirty="0" smtClean="0"/>
              <a:t> </a:t>
            </a:r>
            <a:r>
              <a:rPr lang="de-DE" sz="1600" dirty="0" err="1" smtClean="0"/>
              <a:t>of</a:t>
            </a:r>
            <a:r>
              <a:rPr lang="de-DE" sz="1600" dirty="0" smtClean="0"/>
              <a:t> </a:t>
            </a:r>
            <a:r>
              <a:rPr lang="de-DE" sz="1600" dirty="0" err="1" smtClean="0"/>
              <a:t>Ca</a:t>
            </a:r>
            <a:r>
              <a:rPr lang="de-DE" sz="1600" dirty="0" smtClean="0"/>
              <a:t> </a:t>
            </a:r>
            <a:r>
              <a:rPr lang="de-DE" sz="1600" dirty="0" err="1" smtClean="0"/>
              <a:t>masses</a:t>
            </a:r>
            <a:r>
              <a:rPr lang="de-DE" sz="1600" dirty="0" smtClean="0"/>
              <a:t> </a:t>
            </a:r>
            <a:r>
              <a:rPr lang="de-DE" sz="1600" dirty="0" err="1" smtClean="0"/>
              <a:t>beyond</a:t>
            </a:r>
            <a:r>
              <a:rPr lang="de-DE" sz="1600" dirty="0" smtClean="0"/>
              <a:t> </a:t>
            </a:r>
            <a:r>
              <a:rPr lang="de-DE" sz="1600" baseline="30000" dirty="0" smtClean="0"/>
              <a:t>52</a:t>
            </a:r>
            <a:r>
              <a:rPr lang="de-DE" sz="1600" dirty="0" smtClean="0"/>
              <a:t>Ca -&gt; </a:t>
            </a:r>
            <a:r>
              <a:rPr lang="de-DE" sz="1600" dirty="0" err="1" smtClean="0"/>
              <a:t>nuclear</a:t>
            </a:r>
            <a:r>
              <a:rPr lang="de-DE" sz="1600" dirty="0" smtClean="0"/>
              <a:t> </a:t>
            </a:r>
            <a:r>
              <a:rPr lang="de-DE" sz="1600" dirty="0" err="1" smtClean="0"/>
              <a:t>structure</a:t>
            </a:r>
            <a:r>
              <a:rPr lang="de-DE" sz="1600" dirty="0" smtClean="0"/>
              <a:t> </a:t>
            </a:r>
            <a:r>
              <a:rPr lang="de-DE" sz="1600" dirty="0" err="1" smtClean="0"/>
              <a:t>toward</a:t>
            </a:r>
            <a:r>
              <a:rPr lang="de-DE" sz="1600" dirty="0" smtClean="0"/>
              <a:t> </a:t>
            </a:r>
            <a:r>
              <a:rPr lang="de-DE" sz="1600" dirty="0" err="1" smtClean="0"/>
              <a:t>neutron</a:t>
            </a:r>
            <a:r>
              <a:rPr lang="de-DE" sz="1600" dirty="0" smtClean="0"/>
              <a:t> </a:t>
            </a:r>
            <a:r>
              <a:rPr lang="de-DE" sz="1600" dirty="0" err="1" smtClean="0"/>
              <a:t>dripline</a:t>
            </a:r>
            <a:r>
              <a:rPr lang="de-DE" sz="1600" dirty="0" smtClean="0"/>
              <a:t>?</a:t>
            </a:r>
          </a:p>
          <a:p>
            <a:pPr marL="342900" indent="-342900">
              <a:spcBef>
                <a:spcPct val="20000"/>
              </a:spcBef>
              <a:buBlip>
                <a:blip r:embed="rId2"/>
              </a:buBlip>
            </a:pPr>
            <a:endParaRPr lang="de-DE" dirty="0" smtClean="0"/>
          </a:p>
          <a:p>
            <a:pPr marL="342900" indent="-342900">
              <a:spcBef>
                <a:spcPct val="20000"/>
              </a:spcBef>
              <a:buBlip>
                <a:blip r:embed="rId2"/>
              </a:buBlip>
            </a:pPr>
            <a:r>
              <a:rPr lang="de-DE" dirty="0" err="1" smtClean="0"/>
              <a:t>Mass</a:t>
            </a:r>
            <a:r>
              <a:rPr lang="de-DE" dirty="0" smtClean="0"/>
              <a:t> </a:t>
            </a:r>
            <a:r>
              <a:rPr lang="de-DE" dirty="0" err="1" smtClean="0"/>
              <a:t>of</a:t>
            </a:r>
            <a:r>
              <a:rPr lang="de-DE" dirty="0" smtClean="0"/>
              <a:t> </a:t>
            </a:r>
            <a:r>
              <a:rPr lang="de-DE" baseline="30000" dirty="0" smtClean="0"/>
              <a:t>54</a:t>
            </a:r>
            <a:r>
              <a:rPr lang="de-DE" dirty="0" smtClean="0"/>
              <a:t>Ca ideal </a:t>
            </a:r>
            <a:r>
              <a:rPr lang="de-DE" dirty="0" err="1" smtClean="0"/>
              <a:t>test</a:t>
            </a:r>
            <a:r>
              <a:rPr lang="de-DE" dirty="0" smtClean="0"/>
              <a:t> </a:t>
            </a:r>
            <a:r>
              <a:rPr lang="de-DE" dirty="0" err="1" smtClean="0"/>
              <a:t>bench</a:t>
            </a:r>
            <a:r>
              <a:rPr lang="de-DE" dirty="0" smtClean="0"/>
              <a:t> </a:t>
            </a:r>
            <a:r>
              <a:rPr lang="de-DE" dirty="0" err="1" smtClean="0"/>
              <a:t>for</a:t>
            </a:r>
            <a:r>
              <a:rPr lang="de-DE" dirty="0" smtClean="0"/>
              <a:t> </a:t>
            </a:r>
            <a:r>
              <a:rPr lang="de-DE" dirty="0" err="1" smtClean="0"/>
              <a:t>predictive</a:t>
            </a:r>
            <a:r>
              <a:rPr lang="de-DE" dirty="0" smtClean="0"/>
              <a:t> power </a:t>
            </a:r>
            <a:r>
              <a:rPr lang="de-DE" dirty="0" err="1" smtClean="0"/>
              <a:t>of</a:t>
            </a:r>
            <a:r>
              <a:rPr lang="de-DE" dirty="0" smtClean="0"/>
              <a:t> 3-body </a:t>
            </a:r>
            <a:r>
              <a:rPr lang="de-DE" dirty="0" err="1" smtClean="0"/>
              <a:t>forces</a:t>
            </a:r>
            <a:endParaRPr lang="en-US" baseline="-25000" dirty="0" smtClean="0"/>
          </a:p>
        </p:txBody>
      </p:sp>
      <p:grpSp>
        <p:nvGrpSpPr>
          <p:cNvPr id="7" name="Gruppieren 6"/>
          <p:cNvGrpSpPr/>
          <p:nvPr/>
        </p:nvGrpSpPr>
        <p:grpSpPr>
          <a:xfrm>
            <a:off x="1041648" y="3717032"/>
            <a:ext cx="3962400" cy="2725271"/>
            <a:chOff x="5218112" y="2348880"/>
            <a:chExt cx="3962400" cy="2725271"/>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38456"/>
            <a:stretch>
              <a:fillRect/>
            </a:stretch>
          </p:blipFill>
          <p:spPr bwMode="auto">
            <a:xfrm>
              <a:off x="5218112" y="2348880"/>
              <a:ext cx="3962400"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5"/>
            <p:cNvSpPr/>
            <p:nvPr/>
          </p:nvSpPr>
          <p:spPr>
            <a:xfrm>
              <a:off x="7935912" y="3863280"/>
              <a:ext cx="108000" cy="108000"/>
            </a:xfrm>
            <a:prstGeom prst="ellipse">
              <a:avLst/>
            </a:prstGeom>
            <a:solidFill>
              <a:srgbClr val="FFC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19"/>
            <p:cNvSpPr/>
            <p:nvPr/>
          </p:nvSpPr>
          <p:spPr>
            <a:xfrm>
              <a:off x="8351812" y="4199980"/>
              <a:ext cx="108000" cy="108000"/>
            </a:xfrm>
            <a:prstGeom prst="ellipse">
              <a:avLst/>
            </a:prstGeom>
            <a:solidFill>
              <a:srgbClr val="FFC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20"/>
            <p:cNvSpPr/>
            <p:nvPr/>
          </p:nvSpPr>
          <p:spPr>
            <a:xfrm>
              <a:off x="7935912" y="3561680"/>
              <a:ext cx="108000" cy="108000"/>
            </a:xfrm>
            <a:prstGeom prst="ellipse">
              <a:avLst/>
            </a:prstGeom>
            <a:solidFill>
              <a:srgbClr val="FFC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21"/>
            <p:cNvSpPr/>
            <p:nvPr/>
          </p:nvSpPr>
          <p:spPr>
            <a:xfrm>
              <a:off x="8348662" y="3637880"/>
              <a:ext cx="108000" cy="108000"/>
            </a:xfrm>
            <a:prstGeom prst="ellipse">
              <a:avLst/>
            </a:prstGeom>
            <a:solidFill>
              <a:srgbClr val="FFC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7"/>
            <p:cNvCxnSpPr>
              <a:endCxn id="10" idx="5"/>
            </p:cNvCxnSpPr>
            <p:nvPr/>
          </p:nvCxnSpPr>
          <p:spPr>
            <a:xfrm>
              <a:off x="7580312" y="3561680"/>
              <a:ext cx="844550" cy="7112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24"/>
            <p:cNvCxnSpPr/>
            <p:nvPr/>
          </p:nvCxnSpPr>
          <p:spPr>
            <a:xfrm>
              <a:off x="7580312" y="3552465"/>
              <a:ext cx="768350" cy="13179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5" name="Group 26"/>
            <p:cNvGrpSpPr/>
            <p:nvPr/>
          </p:nvGrpSpPr>
          <p:grpSpPr>
            <a:xfrm>
              <a:off x="7697812" y="2653680"/>
              <a:ext cx="762000" cy="685800"/>
              <a:chOff x="1466850" y="4962525"/>
              <a:chExt cx="762000" cy="685800"/>
            </a:xfrm>
          </p:grpSpPr>
          <p:sp>
            <p:nvSpPr>
              <p:cNvPr id="17" name="Oval 27"/>
              <p:cNvSpPr/>
              <p:nvPr/>
            </p:nvSpPr>
            <p:spPr>
              <a:xfrm>
                <a:off x="1466850" y="4962525"/>
                <a:ext cx="762000" cy="685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28"/>
              <p:cNvSpPr txBox="1"/>
              <p:nvPr/>
            </p:nvSpPr>
            <p:spPr>
              <a:xfrm>
                <a:off x="1666875" y="5076825"/>
                <a:ext cx="327334" cy="461665"/>
              </a:xfrm>
              <a:prstGeom prst="rect">
                <a:avLst/>
              </a:prstGeom>
              <a:noFill/>
              <a:ln>
                <a:noFill/>
              </a:ln>
            </p:spPr>
            <p:txBody>
              <a:bodyPr wrap="none" rtlCol="0">
                <a:spAutoFit/>
              </a:bodyPr>
              <a:lstStyle/>
              <a:p>
                <a:r>
                  <a:rPr lang="en-GB" sz="2400" b="1" dirty="0" smtClean="0">
                    <a:solidFill>
                      <a:srgbClr val="FFC000"/>
                    </a:solidFill>
                  </a:rPr>
                  <a:t>?</a:t>
                </a:r>
                <a:endParaRPr lang="en-GB" sz="2400" b="1" dirty="0">
                  <a:solidFill>
                    <a:srgbClr val="FFC000"/>
                  </a:solidFill>
                </a:endParaRPr>
              </a:p>
            </p:txBody>
          </p:sp>
        </p:grpSp>
        <p:sp>
          <p:nvSpPr>
            <p:cNvPr id="16" name="Textfeld 15"/>
            <p:cNvSpPr txBox="1"/>
            <p:nvPr/>
          </p:nvSpPr>
          <p:spPr>
            <a:xfrm>
              <a:off x="6588224" y="4797152"/>
              <a:ext cx="1387624" cy="276999"/>
            </a:xfrm>
            <a:prstGeom prst="rect">
              <a:avLst/>
            </a:prstGeom>
            <a:noFill/>
          </p:spPr>
          <p:txBody>
            <a:bodyPr wrap="none" rtlCol="0">
              <a:spAutoFit/>
            </a:bodyPr>
            <a:lstStyle/>
            <a:p>
              <a:r>
                <a:rPr lang="de-DE" sz="1200" dirty="0" smtClean="0">
                  <a:latin typeface="Times New Roman" pitchFamily="18" charset="0"/>
                  <a:cs typeface="Times New Roman" pitchFamily="18" charset="0"/>
                </a:rPr>
                <a:t>Neutron </a:t>
              </a:r>
              <a:r>
                <a:rPr lang="de-DE" sz="1200" dirty="0" err="1" smtClean="0">
                  <a:latin typeface="Times New Roman" pitchFamily="18" charset="0"/>
                  <a:cs typeface="Times New Roman" pitchFamily="18" charset="0"/>
                </a:rPr>
                <a:t>Number</a:t>
              </a:r>
              <a:r>
                <a:rPr lang="de-DE" sz="1200" dirty="0" smtClean="0">
                  <a:latin typeface="Times New Roman" pitchFamily="18" charset="0"/>
                  <a:cs typeface="Times New Roman" pitchFamily="18" charset="0"/>
                </a:rPr>
                <a:t> </a:t>
              </a:r>
              <a:r>
                <a:rPr lang="de-DE" sz="1200" i="1" dirty="0" smtClean="0">
                  <a:latin typeface="Times New Roman" pitchFamily="18" charset="0"/>
                  <a:cs typeface="Times New Roman" pitchFamily="18" charset="0"/>
                </a:rPr>
                <a:t>N</a:t>
              </a:r>
            </a:p>
          </p:txBody>
        </p:sp>
      </p:grpSp>
      <p:sp>
        <p:nvSpPr>
          <p:cNvPr id="19" name="Textplatzhalter 9"/>
          <p:cNvSpPr txBox="1">
            <a:spLocks/>
          </p:cNvSpPr>
          <p:nvPr/>
        </p:nvSpPr>
        <p:spPr>
          <a:xfrm>
            <a:off x="971600" y="6453336"/>
            <a:ext cx="2952328" cy="432048"/>
          </a:xfrm>
          <a:prstGeom prst="rect">
            <a:avLst/>
          </a:prstGeom>
          <a:solidFill>
            <a:schemeClr val="bg1"/>
          </a:solidFill>
        </p:spPr>
        <p:txBody>
          <a:bodyPr vert="horz" lIns="91440" tIns="45720" rIns="91440" bIns="45720" rtlCol="0">
            <a:noAutofit/>
          </a:bodyPr>
          <a:lstStyle/>
          <a:p>
            <a:pPr lvl="0"/>
            <a:r>
              <a:rPr lang="da-DK" sz="1200" dirty="0" smtClean="0"/>
              <a:t>A. T. Gallant </a:t>
            </a:r>
            <a:r>
              <a:rPr lang="da-DK" sz="1200" i="1" dirty="0" smtClean="0"/>
              <a:t>et al.,</a:t>
            </a:r>
            <a:r>
              <a:rPr lang="da-DK" sz="1200" dirty="0" smtClean="0"/>
              <a:t> P</a:t>
            </a:r>
            <a:r>
              <a:rPr lang="nb-NO" sz="1200" dirty="0" smtClean="0"/>
              <a:t>RL </a:t>
            </a:r>
            <a:r>
              <a:rPr lang="nb-NO" sz="1200" b="1" dirty="0" smtClean="0"/>
              <a:t>109</a:t>
            </a:r>
            <a:r>
              <a:rPr lang="nb-NO" sz="1200" dirty="0" smtClean="0"/>
              <a:t>, 032506 (2012)</a:t>
            </a:r>
          </a:p>
        </p:txBody>
      </p:sp>
      <p:sp>
        <p:nvSpPr>
          <p:cNvPr id="20" name="Textplatzhalter 8"/>
          <p:cNvSpPr txBox="1">
            <a:spLocks/>
          </p:cNvSpPr>
          <p:nvPr/>
        </p:nvSpPr>
        <p:spPr>
          <a:xfrm>
            <a:off x="6156176" y="6381328"/>
            <a:ext cx="2952328" cy="360363"/>
          </a:xfrm>
          <a:prstGeom prst="rect">
            <a:avLst/>
          </a:prstGeom>
          <a:solidFill>
            <a:schemeClr val="bg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de-DE" sz="1200" b="0" i="0" u="none" strike="noStrike" kern="1200" cap="none" spc="0" normalizeH="0" baseline="0" noProof="0" dirty="0" smtClean="0">
                <a:ln>
                  <a:noFill/>
                </a:ln>
                <a:solidFill>
                  <a:schemeClr val="tx1"/>
                </a:solidFill>
                <a:effectLst/>
                <a:uLnTx/>
                <a:uFillTx/>
                <a:latin typeface="+mn-lt"/>
                <a:ea typeface="+mn-ea"/>
                <a:cs typeface="+mn-cs"/>
              </a:rPr>
              <a:t>T. </a:t>
            </a:r>
            <a:r>
              <a:rPr kumimoji="0" lang="de-DE" sz="1200" b="0" i="0" u="none" strike="noStrike" kern="1200" cap="none" spc="0" normalizeH="0" baseline="0" noProof="0" dirty="0" err="1" smtClean="0">
                <a:ln>
                  <a:noFill/>
                </a:ln>
                <a:solidFill>
                  <a:schemeClr val="tx1"/>
                </a:solidFill>
                <a:effectLst/>
                <a:uLnTx/>
                <a:uFillTx/>
                <a:latin typeface="+mn-lt"/>
                <a:ea typeface="+mn-ea"/>
                <a:cs typeface="+mn-cs"/>
              </a:rPr>
              <a:t>Otsuka</a:t>
            </a:r>
            <a:r>
              <a:rPr kumimoji="0" lang="de-DE" sz="12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200" b="0" i="1" u="none" strike="noStrike" kern="1200" cap="none" spc="0" normalizeH="0" baseline="0" noProof="0" dirty="0" smtClean="0">
                <a:ln>
                  <a:noFill/>
                </a:ln>
                <a:solidFill>
                  <a:schemeClr val="tx1"/>
                </a:solidFill>
                <a:effectLst/>
                <a:uLnTx/>
                <a:uFillTx/>
                <a:latin typeface="+mn-lt"/>
                <a:ea typeface="+mn-ea"/>
                <a:cs typeface="+mn-cs"/>
              </a:rPr>
              <a:t>et al.</a:t>
            </a:r>
            <a:r>
              <a:rPr kumimoji="0" lang="de-DE" sz="1200" b="0" i="0" u="none" strike="noStrike" kern="1200" cap="none" spc="0" normalizeH="0" baseline="0" noProof="0" dirty="0" smtClean="0">
                <a:ln>
                  <a:noFill/>
                </a:ln>
                <a:solidFill>
                  <a:schemeClr val="tx1"/>
                </a:solidFill>
                <a:effectLst/>
                <a:uLnTx/>
                <a:uFillTx/>
                <a:latin typeface="+mn-lt"/>
                <a:ea typeface="+mn-ea"/>
                <a:cs typeface="+mn-cs"/>
              </a:rPr>
              <a:t>, PRL </a:t>
            </a:r>
            <a:r>
              <a:rPr kumimoji="0" lang="de-DE" sz="1200" b="1" i="0" u="none" strike="noStrike" kern="1200" cap="none" spc="0" normalizeH="0" baseline="0" noProof="0" dirty="0" smtClean="0">
                <a:ln>
                  <a:noFill/>
                </a:ln>
                <a:solidFill>
                  <a:schemeClr val="tx1"/>
                </a:solidFill>
                <a:effectLst/>
                <a:uLnTx/>
                <a:uFillTx/>
                <a:latin typeface="+mn-lt"/>
                <a:ea typeface="+mn-ea"/>
                <a:cs typeface="+mn-cs"/>
              </a:rPr>
              <a:t>105</a:t>
            </a:r>
            <a:r>
              <a:rPr kumimoji="0" lang="de-DE" sz="1200" b="0" i="0" u="none" strike="noStrike" kern="1200" cap="none" spc="0" normalizeH="0" baseline="0" noProof="0" dirty="0" smtClean="0">
                <a:ln>
                  <a:noFill/>
                </a:ln>
                <a:solidFill>
                  <a:schemeClr val="tx1"/>
                </a:solidFill>
                <a:effectLst/>
                <a:uLnTx/>
                <a:uFillTx/>
                <a:latin typeface="+mn-lt"/>
                <a:ea typeface="+mn-ea"/>
                <a:cs typeface="+mn-cs"/>
              </a:rPr>
              <a:t>, 032501 (2010)</a:t>
            </a:r>
            <a:endParaRPr kumimoji="0" lang="de-DE"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21" name="Picture 2"/>
          <p:cNvPicPr>
            <a:picLocks noChangeAspect="1" noChangeArrowheads="1"/>
          </p:cNvPicPr>
          <p:nvPr/>
        </p:nvPicPr>
        <p:blipFill>
          <a:blip r:embed="rId4" cstate="print"/>
          <a:srcRect/>
          <a:stretch>
            <a:fillRect/>
          </a:stretch>
        </p:blipFill>
        <p:spPr bwMode="auto">
          <a:xfrm>
            <a:off x="6420172" y="3660993"/>
            <a:ext cx="2400300" cy="236029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9"/>
          <p:cNvSpPr txBox="1">
            <a:spLocks/>
          </p:cNvSpPr>
          <p:nvPr/>
        </p:nvSpPr>
        <p:spPr>
          <a:xfrm>
            <a:off x="1115616" y="1124744"/>
            <a:ext cx="8028384" cy="1728192"/>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de-DE" sz="1800" b="0" i="0" u="none" strike="noStrike" kern="1200" cap="none" spc="0" normalizeH="0" baseline="0" noProof="0" dirty="0" smtClean="0">
                <a:ln>
                  <a:noFill/>
                </a:ln>
                <a:solidFill>
                  <a:schemeClr val="tx1"/>
                </a:solidFill>
                <a:effectLst/>
                <a:uLnTx/>
                <a:uFillTx/>
                <a:latin typeface="+mn-lt"/>
                <a:ea typeface="+mn-ea"/>
                <a:cs typeface="+mn-cs"/>
              </a:rPr>
              <a:t>ISOLTRAP </a:t>
            </a:r>
            <a:r>
              <a:rPr kumimoji="0" lang="de-DE" sz="1800" b="0" i="0" u="none" strike="noStrike" kern="1200" cap="none" spc="0" normalizeH="0" baseline="0" noProof="0" dirty="0" err="1" smtClean="0">
                <a:ln>
                  <a:noFill/>
                </a:ln>
                <a:solidFill>
                  <a:schemeClr val="tx1"/>
                </a:solidFill>
                <a:effectLst/>
                <a:uLnTx/>
                <a:uFillTx/>
                <a:latin typeface="+mn-lt"/>
                <a:ea typeface="+mn-ea"/>
                <a:cs typeface="+mn-cs"/>
              </a:rPr>
              <a:t>measurements</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800" b="0" i="0" u="none" strike="noStrike" kern="1200" cap="none" spc="0" normalizeH="0" baseline="0" noProof="0" dirty="0" err="1" smtClean="0">
                <a:ln>
                  <a:noFill/>
                </a:ln>
                <a:solidFill>
                  <a:schemeClr val="tx1"/>
                </a:solidFill>
                <a:effectLst/>
                <a:uLnTx/>
                <a:uFillTx/>
                <a:latin typeface="+mn-lt"/>
                <a:ea typeface="+mn-ea"/>
                <a:cs typeface="+mn-cs"/>
              </a:rPr>
              <a:t>illustrate</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800" b="0" i="0" u="none" strike="noStrike" kern="1200" cap="none" spc="0" normalizeH="0" baseline="0" noProof="0" dirty="0" err="1" smtClean="0">
                <a:ln>
                  <a:noFill/>
                </a:ln>
                <a:solidFill>
                  <a:schemeClr val="tx1"/>
                </a:solidFill>
                <a:effectLst/>
                <a:uLnTx/>
                <a:uFillTx/>
                <a:latin typeface="+mn-lt"/>
                <a:ea typeface="+mn-ea"/>
                <a:cs typeface="+mn-cs"/>
              </a:rPr>
              <a:t>importance</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kumimoji="0" lang="de-DE" sz="1800" b="0" i="0" u="none" strike="noStrike" kern="1200" cap="none" spc="0" normalizeH="0" noProof="0" dirty="0" err="1" smtClean="0">
                <a:ln>
                  <a:noFill/>
                </a:ln>
                <a:solidFill>
                  <a:schemeClr val="tx1"/>
                </a:solidFill>
                <a:effectLst/>
                <a:uLnTx/>
                <a:uFillTx/>
                <a:latin typeface="+mn-lt"/>
                <a:ea typeface="+mn-ea"/>
                <a:cs typeface="+mn-cs"/>
              </a:rPr>
              <a:t>of</a:t>
            </a:r>
            <a:r>
              <a:rPr kumimoji="0" lang="de-DE" sz="1800" b="0" i="0" u="none" strike="noStrike" kern="1200" cap="none" spc="0" normalizeH="0" noProof="0" dirty="0" smtClean="0">
                <a:ln>
                  <a:noFill/>
                </a:ln>
                <a:solidFill>
                  <a:schemeClr val="tx1"/>
                </a:solidFill>
                <a:effectLst/>
                <a:uLnTx/>
                <a:uFillTx/>
                <a:latin typeface="+mn-lt"/>
                <a:ea typeface="+mn-ea"/>
                <a:cs typeface="+mn-cs"/>
              </a:rPr>
              <a:t> 3-body </a:t>
            </a:r>
            <a:r>
              <a:rPr kumimoji="0" lang="de-DE" sz="1800" b="0" i="0" u="none" strike="noStrike" kern="1200" cap="none" spc="0" normalizeH="0" noProof="0" dirty="0" err="1" smtClean="0">
                <a:ln>
                  <a:noFill/>
                </a:ln>
                <a:solidFill>
                  <a:schemeClr val="tx1"/>
                </a:solidFill>
                <a:effectLst/>
                <a:uLnTx/>
                <a:uFillTx/>
                <a:latin typeface="+mn-lt"/>
                <a:ea typeface="+mn-ea"/>
                <a:cs typeface="+mn-cs"/>
              </a:rPr>
              <a:t>forces</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kumimoji="0" lang="de-DE" sz="1800" b="0" i="0" u="none" strike="noStrike" kern="1200" cap="none" spc="0" normalizeH="0" noProof="0" dirty="0" err="1" smtClean="0">
                <a:ln>
                  <a:noFill/>
                </a:ln>
                <a:solidFill>
                  <a:schemeClr val="tx1"/>
                </a:solidFill>
                <a:effectLst/>
                <a:uLnTx/>
                <a:uFillTx/>
                <a:latin typeface="+mn-lt"/>
                <a:ea typeface="+mn-ea"/>
                <a:cs typeface="+mn-cs"/>
              </a:rPr>
              <a:t>for</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kumimoji="0" lang="de-DE" sz="1800" b="0" i="0" u="none" strike="noStrike" kern="1200" cap="none" spc="0" normalizeH="0" noProof="0" dirty="0" err="1" smtClean="0">
                <a:ln>
                  <a:noFill/>
                </a:ln>
                <a:solidFill>
                  <a:schemeClr val="tx1"/>
                </a:solidFill>
                <a:effectLst/>
                <a:uLnTx/>
                <a:uFillTx/>
                <a:latin typeface="+mn-lt"/>
                <a:ea typeface="+mn-ea"/>
                <a:cs typeface="+mn-cs"/>
              </a:rPr>
              <a:t>nuclear</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kumimoji="0" lang="de-DE" sz="1800" b="0" i="0" u="none" strike="noStrike" kern="1200" cap="none" spc="0" normalizeH="0" noProof="0" dirty="0" err="1" smtClean="0">
                <a:ln>
                  <a:noFill/>
                </a:ln>
                <a:solidFill>
                  <a:schemeClr val="tx1"/>
                </a:solidFill>
                <a:effectLst/>
                <a:uLnTx/>
                <a:uFillTx/>
                <a:latin typeface="+mn-lt"/>
                <a:ea typeface="+mn-ea"/>
                <a:cs typeface="+mn-cs"/>
              </a:rPr>
              <a:t>interaction</a:t>
            </a:r>
            <a:endParaRPr kumimoji="0" lang="de-DE" sz="18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lang="de-DE" dirty="0" smtClean="0"/>
          </a:p>
          <a:p>
            <a:pPr marL="342900" lvl="0" indent="-342900">
              <a:spcBef>
                <a:spcPct val="20000"/>
              </a:spcBef>
              <a:buBlip>
                <a:blip r:embed="rId2"/>
              </a:buBlip>
              <a:defRPr/>
            </a:pPr>
            <a:r>
              <a:rPr lang="en-US" dirty="0" smtClean="0"/>
              <a:t>Link the mass measurement of </a:t>
            </a:r>
            <a:r>
              <a:rPr lang="en-US" baseline="30000" dirty="0" smtClean="0"/>
              <a:t>54</a:t>
            </a:r>
            <a:r>
              <a:rPr lang="en-US" dirty="0" smtClean="0"/>
              <a:t>Ca to advances in the description of neutron matter, including potentials based on </a:t>
            </a:r>
            <a:r>
              <a:rPr lang="en-US" dirty="0" err="1" smtClean="0"/>
              <a:t>chiral</a:t>
            </a:r>
            <a:r>
              <a:rPr lang="en-US" dirty="0" smtClean="0"/>
              <a:t> effective field theory</a:t>
            </a:r>
            <a:endParaRPr lang="de-DE" baseline="-25000" dirty="0" smtClean="0"/>
          </a:p>
        </p:txBody>
      </p:sp>
      <p:sp>
        <p:nvSpPr>
          <p:cNvPr id="2" name="Title 1"/>
          <p:cNvSpPr>
            <a:spLocks noGrp="1"/>
          </p:cNvSpPr>
          <p:nvPr>
            <p:ph type="title"/>
          </p:nvPr>
        </p:nvSpPr>
        <p:spPr>
          <a:xfrm>
            <a:off x="971600" y="-8"/>
            <a:ext cx="7643192" cy="980736"/>
          </a:xfrm>
        </p:spPr>
        <p:txBody>
          <a:bodyPr>
            <a:normAutofit/>
          </a:bodyPr>
          <a:lstStyle/>
          <a:p>
            <a:r>
              <a:rPr lang="de-DE" sz="3600" dirty="0" err="1" smtClean="0"/>
              <a:t>Nuclear</a:t>
            </a:r>
            <a:r>
              <a:rPr lang="de-DE" sz="3600" dirty="0" smtClean="0"/>
              <a:t> </a:t>
            </a:r>
            <a:r>
              <a:rPr lang="de-DE" sz="3600" dirty="0" err="1" smtClean="0"/>
              <a:t>Stability</a:t>
            </a:r>
            <a:r>
              <a:rPr lang="de-DE" sz="3600" dirty="0" smtClean="0"/>
              <a:t> </a:t>
            </a:r>
            <a:r>
              <a:rPr lang="de-DE" sz="3600" dirty="0" err="1" smtClean="0"/>
              <a:t>and</a:t>
            </a:r>
            <a:r>
              <a:rPr lang="de-DE" sz="3600" dirty="0" smtClean="0"/>
              <a:t> Neutron Star</a:t>
            </a:r>
            <a:endParaRPr lang="en-US" sz="3600" dirty="0"/>
          </a:p>
        </p:txBody>
      </p:sp>
      <p:sp>
        <p:nvSpPr>
          <p:cNvPr id="5" name="Text Placeholder 4"/>
          <p:cNvSpPr>
            <a:spLocks noGrp="1"/>
          </p:cNvSpPr>
          <p:nvPr>
            <p:ph type="body" sz="quarter" idx="13"/>
          </p:nvPr>
        </p:nvSpPr>
        <p:spPr/>
        <p:txBody>
          <a:bodyPr/>
          <a:lstStyle/>
          <a:p>
            <a:endParaRPr lang="en-US"/>
          </a:p>
        </p:txBody>
      </p:sp>
      <p:grpSp>
        <p:nvGrpSpPr>
          <p:cNvPr id="27" name="Gruppieren 26"/>
          <p:cNvGrpSpPr/>
          <p:nvPr/>
        </p:nvGrpSpPr>
        <p:grpSpPr>
          <a:xfrm>
            <a:off x="4879498" y="4241942"/>
            <a:ext cx="4301014" cy="2643442"/>
            <a:chOff x="-35623" y="4097755"/>
            <a:chExt cx="4301014" cy="2643442"/>
          </a:xfrm>
        </p:grpSpPr>
        <p:pic>
          <p:nvPicPr>
            <p:cNvPr id="7" name="Picture 3"/>
            <p:cNvPicPr>
              <a:picLocks noChangeAspect="1" noChangeArrowheads="1"/>
            </p:cNvPicPr>
            <p:nvPr/>
          </p:nvPicPr>
          <p:blipFill>
            <a:blip r:embed="rId3" cstate="print"/>
            <a:srcRect b="15901"/>
            <a:stretch>
              <a:fillRect/>
            </a:stretch>
          </p:blipFill>
          <p:spPr bwMode="auto">
            <a:xfrm>
              <a:off x="-35623" y="4097755"/>
              <a:ext cx="4301014" cy="2643442"/>
            </a:xfrm>
            <a:prstGeom prst="rect">
              <a:avLst/>
            </a:prstGeom>
            <a:noFill/>
            <a:ln w="9525">
              <a:noFill/>
              <a:miter lim="800000"/>
              <a:headEnd/>
              <a:tailEnd/>
            </a:ln>
          </p:spPr>
        </p:pic>
        <p:sp>
          <p:nvSpPr>
            <p:cNvPr id="8" name="TextBox 7"/>
            <p:cNvSpPr txBox="1"/>
            <p:nvPr/>
          </p:nvSpPr>
          <p:spPr>
            <a:xfrm>
              <a:off x="108391" y="4208213"/>
              <a:ext cx="3783985" cy="307777"/>
            </a:xfrm>
            <a:prstGeom prst="rect">
              <a:avLst/>
            </a:prstGeom>
            <a:noFill/>
          </p:spPr>
          <p:txBody>
            <a:bodyPr wrap="none" rtlCol="0">
              <a:spAutoFit/>
            </a:bodyPr>
            <a:lstStyle/>
            <a:p>
              <a:r>
                <a:rPr lang="de-DE" sz="1400" b="1" dirty="0" smtClean="0">
                  <a:solidFill>
                    <a:schemeClr val="bg1"/>
                  </a:solidFill>
                </a:rPr>
                <a:t>Neutron star </a:t>
              </a:r>
              <a:r>
                <a:rPr lang="de-DE" sz="1400" b="1" dirty="0" err="1" smtClean="0">
                  <a:solidFill>
                    <a:schemeClr val="bg1"/>
                  </a:solidFill>
                </a:rPr>
                <a:t>and</a:t>
              </a:r>
              <a:r>
                <a:rPr lang="de-DE" sz="1400" b="1" dirty="0" smtClean="0">
                  <a:solidFill>
                    <a:schemeClr val="bg1"/>
                  </a:solidFill>
                </a:rPr>
                <a:t> </a:t>
              </a:r>
              <a:r>
                <a:rPr lang="de-DE" sz="1400" b="1" dirty="0" err="1" smtClean="0">
                  <a:solidFill>
                    <a:schemeClr val="bg1"/>
                  </a:solidFill>
                </a:rPr>
                <a:t>companion</a:t>
              </a:r>
              <a:r>
                <a:rPr lang="de-DE" sz="1400" b="1" dirty="0" smtClean="0">
                  <a:solidFill>
                    <a:schemeClr val="bg1"/>
                  </a:solidFill>
                </a:rPr>
                <a:t> (</a:t>
              </a:r>
              <a:r>
                <a:rPr lang="de-DE" sz="1400" b="1" dirty="0" err="1" smtClean="0">
                  <a:solidFill>
                    <a:schemeClr val="bg1"/>
                  </a:solidFill>
                </a:rPr>
                <a:t>Courtesy</a:t>
              </a:r>
              <a:r>
                <a:rPr lang="de-DE" sz="1400" b="1" dirty="0" smtClean="0">
                  <a:solidFill>
                    <a:schemeClr val="bg1"/>
                  </a:solidFill>
                </a:rPr>
                <a:t> </a:t>
              </a:r>
              <a:r>
                <a:rPr lang="de-DE" sz="1400" b="1" dirty="0" err="1" smtClean="0">
                  <a:solidFill>
                    <a:schemeClr val="bg1"/>
                  </a:solidFill>
                </a:rPr>
                <a:t>of</a:t>
              </a:r>
              <a:r>
                <a:rPr lang="de-DE" sz="1400" b="1" dirty="0" smtClean="0">
                  <a:solidFill>
                    <a:schemeClr val="bg1"/>
                  </a:solidFill>
                </a:rPr>
                <a:t> NASA)</a:t>
              </a:r>
              <a:endParaRPr lang="en-US" sz="1400" b="1" dirty="0">
                <a:solidFill>
                  <a:schemeClr val="bg1"/>
                </a:solidFill>
              </a:endParaRPr>
            </a:p>
          </p:txBody>
        </p:sp>
      </p:grpSp>
      <p:pic>
        <p:nvPicPr>
          <p:cNvPr id="48131" name="Picture 3"/>
          <p:cNvPicPr>
            <a:picLocks noChangeAspect="1" noChangeArrowheads="1"/>
          </p:cNvPicPr>
          <p:nvPr/>
        </p:nvPicPr>
        <p:blipFill>
          <a:blip r:embed="rId4" cstate="print"/>
          <a:srcRect/>
          <a:stretch>
            <a:fillRect/>
          </a:stretch>
        </p:blipFill>
        <p:spPr bwMode="auto">
          <a:xfrm>
            <a:off x="3563888" y="2852936"/>
            <a:ext cx="5636895" cy="1445895"/>
          </a:xfrm>
          <a:prstGeom prst="rect">
            <a:avLst/>
          </a:prstGeom>
          <a:noFill/>
          <a:ln w="9525">
            <a:noFill/>
            <a:miter lim="800000"/>
            <a:headEnd/>
            <a:tailEnd/>
          </a:ln>
        </p:spPr>
      </p:pic>
      <p:sp>
        <p:nvSpPr>
          <p:cNvPr id="14" name="Content Placeholder 9"/>
          <p:cNvSpPr txBox="1">
            <a:spLocks/>
          </p:cNvSpPr>
          <p:nvPr/>
        </p:nvSpPr>
        <p:spPr>
          <a:xfrm>
            <a:off x="1043608" y="4725144"/>
            <a:ext cx="3816424" cy="1584176"/>
          </a:xfrm>
          <a:prstGeom prst="rect">
            <a:avLst/>
          </a:prstGeom>
        </p:spPr>
        <p:txBody>
          <a:bodyPr vert="horz" lIns="91440" tIns="45720" rIns="91440" bIns="45720" rtlCol="0">
            <a:normAutofit/>
          </a:bodyPr>
          <a:lstStyle/>
          <a:p>
            <a:pPr marL="342900" indent="-342900">
              <a:spcBef>
                <a:spcPct val="20000"/>
              </a:spcBef>
              <a:buBlip>
                <a:blip r:embed="rId2"/>
              </a:buBlip>
              <a:defRPr/>
            </a:pPr>
            <a:r>
              <a:rPr lang="de-DE" dirty="0" err="1" smtClean="0"/>
              <a:t>Heaviest</a:t>
            </a:r>
            <a:r>
              <a:rPr lang="de-DE" dirty="0" smtClean="0"/>
              <a:t> </a:t>
            </a:r>
            <a:r>
              <a:rPr lang="de-DE" dirty="0" err="1" smtClean="0"/>
              <a:t>neutron</a:t>
            </a:r>
            <a:r>
              <a:rPr lang="de-DE" dirty="0" smtClean="0"/>
              <a:t> </a:t>
            </a:r>
            <a:r>
              <a:rPr lang="de-DE" dirty="0" err="1" smtClean="0"/>
              <a:t>star</a:t>
            </a:r>
            <a:r>
              <a:rPr lang="de-DE" dirty="0" smtClean="0"/>
              <a:t> </a:t>
            </a:r>
            <a:r>
              <a:rPr lang="de-DE" dirty="0" err="1" smtClean="0"/>
              <a:t>with</a:t>
            </a:r>
            <a:r>
              <a:rPr lang="de-DE" dirty="0" smtClean="0"/>
              <a:t> 1.97±0.04M</a:t>
            </a:r>
            <a:r>
              <a:rPr lang="de-DE" baseline="-25000" dirty="0" smtClean="0"/>
              <a:t>sun</a:t>
            </a:r>
            <a:endParaRPr lang="en-US" baseline="-25000"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de-DE"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de-DE" sz="1800" b="0" i="0" u="none" strike="noStrike" kern="1200" cap="none" spc="0" normalizeH="0" baseline="0" noProof="0" dirty="0" err="1" smtClean="0">
                <a:ln>
                  <a:noFill/>
                </a:ln>
                <a:solidFill>
                  <a:schemeClr val="tx1"/>
                </a:solidFill>
                <a:effectLst/>
                <a:uLnTx/>
                <a:uFillTx/>
                <a:latin typeface="+mn-lt"/>
                <a:ea typeface="+mn-ea"/>
                <a:cs typeface="+mn-cs"/>
              </a:rPr>
              <a:t>Puts</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800" b="0" i="0" u="none" strike="noStrike" kern="1200" cap="none" spc="0" normalizeH="0" baseline="0" noProof="0" dirty="0" err="1" smtClean="0">
                <a:ln>
                  <a:noFill/>
                </a:ln>
                <a:solidFill>
                  <a:schemeClr val="tx1"/>
                </a:solidFill>
                <a:effectLst/>
                <a:uLnTx/>
                <a:uFillTx/>
                <a:latin typeface="+mn-lt"/>
                <a:ea typeface="+mn-ea"/>
                <a:cs typeface="+mn-cs"/>
              </a:rPr>
              <a:t>constraints</a:t>
            </a:r>
            <a:r>
              <a:rPr kumimoji="0" lang="de-DE" sz="1800" b="0" i="0" u="none" strike="noStrike" kern="1200" cap="none" spc="0" normalizeH="0" noProof="0" dirty="0" smtClean="0">
                <a:ln>
                  <a:noFill/>
                </a:ln>
                <a:solidFill>
                  <a:schemeClr val="tx1"/>
                </a:solidFill>
                <a:effectLst/>
                <a:uLnTx/>
                <a:uFillTx/>
                <a:latin typeface="+mn-lt"/>
                <a:ea typeface="+mn-ea"/>
                <a:cs typeface="+mn-cs"/>
              </a:rPr>
              <a:t> on </a:t>
            </a:r>
            <a:r>
              <a:rPr kumimoji="0" lang="de-DE" sz="1800" b="0" i="0" u="none" strike="noStrike" kern="1200" cap="none" spc="0" normalizeH="0" noProof="0" dirty="0" err="1" smtClean="0">
                <a:ln>
                  <a:noFill/>
                </a:ln>
                <a:solidFill>
                  <a:schemeClr val="tx1"/>
                </a:solidFill>
                <a:effectLst/>
                <a:uLnTx/>
                <a:uFillTx/>
                <a:latin typeface="+mn-lt"/>
                <a:ea typeface="+mn-ea"/>
                <a:cs typeface="+mn-cs"/>
              </a:rPr>
              <a:t>equation</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kumimoji="0" lang="de-DE" sz="1800" b="0" i="0" u="none" strike="noStrike" kern="1200" cap="none" spc="0" normalizeH="0" noProof="0" dirty="0" err="1" smtClean="0">
                <a:ln>
                  <a:noFill/>
                </a:ln>
                <a:solidFill>
                  <a:schemeClr val="tx1"/>
                </a:solidFill>
                <a:effectLst/>
                <a:uLnTx/>
                <a:uFillTx/>
                <a:latin typeface="+mn-lt"/>
                <a:ea typeface="+mn-ea"/>
                <a:cs typeface="+mn-cs"/>
              </a:rPr>
              <a:t>of</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kumimoji="0" lang="de-DE" sz="1800" b="0" i="0" u="none" strike="noStrike" kern="1200" cap="none" spc="0" normalizeH="0" noProof="0" dirty="0" err="1" smtClean="0">
                <a:ln>
                  <a:noFill/>
                </a:ln>
                <a:solidFill>
                  <a:schemeClr val="tx1"/>
                </a:solidFill>
                <a:effectLst/>
                <a:uLnTx/>
                <a:uFillTx/>
                <a:latin typeface="+mn-lt"/>
                <a:ea typeface="+mn-ea"/>
                <a:cs typeface="+mn-cs"/>
              </a:rPr>
              <a:t>state</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Equation</a:t>
            </a:r>
            <a:r>
              <a:rPr lang="de-DE" dirty="0" smtClean="0"/>
              <a:t> </a:t>
            </a:r>
            <a:r>
              <a:rPr lang="de-DE" dirty="0" err="1" smtClean="0"/>
              <a:t>of</a:t>
            </a:r>
            <a:r>
              <a:rPr lang="de-DE" dirty="0" smtClean="0"/>
              <a:t> State</a:t>
            </a:r>
            <a:endParaRPr lang="de-DE" dirty="0"/>
          </a:p>
        </p:txBody>
      </p:sp>
      <p:sp>
        <p:nvSpPr>
          <p:cNvPr id="4" name="Foliennummernplatzhalter 3"/>
          <p:cNvSpPr>
            <a:spLocks noGrp="1"/>
          </p:cNvSpPr>
          <p:nvPr>
            <p:ph type="sldNum" sz="quarter" idx="12"/>
          </p:nvPr>
        </p:nvSpPr>
        <p:spPr/>
        <p:txBody>
          <a:bodyPr/>
          <a:lstStyle/>
          <a:p>
            <a:fld id="{DCE4B40A-67BA-4787-801A-16EE65008C21}" type="slidenum">
              <a:rPr lang="en-US" smtClean="0"/>
              <a:pPr/>
              <a:t>12</a:t>
            </a:fld>
            <a:endParaRPr lang="en-US"/>
          </a:p>
        </p:txBody>
      </p:sp>
      <p:sp>
        <p:nvSpPr>
          <p:cNvPr id="5" name="Textplatzhalter 4"/>
          <p:cNvSpPr>
            <a:spLocks noGrp="1"/>
          </p:cNvSpPr>
          <p:nvPr>
            <p:ph type="body" sz="quarter" idx="13"/>
          </p:nvPr>
        </p:nvSpPr>
        <p:spPr>
          <a:xfrm>
            <a:off x="1043608" y="5733255"/>
            <a:ext cx="4176464" cy="1080121"/>
          </a:xfrm>
          <a:solidFill>
            <a:schemeClr val="bg1"/>
          </a:solidFill>
        </p:spPr>
        <p:txBody>
          <a:bodyPr/>
          <a:lstStyle/>
          <a:p>
            <a:r>
              <a:rPr lang="de-DE" dirty="0" smtClean="0"/>
              <a:t>J. M Pearson </a:t>
            </a:r>
            <a:r>
              <a:rPr lang="de-DE" i="1" dirty="0" smtClean="0"/>
              <a:t>et al</a:t>
            </a:r>
            <a:r>
              <a:rPr lang="de-DE" dirty="0" smtClean="0"/>
              <a:t>, PRC </a:t>
            </a:r>
            <a:r>
              <a:rPr lang="de-DE" b="1" dirty="0" smtClean="0"/>
              <a:t>85</a:t>
            </a:r>
            <a:r>
              <a:rPr lang="de-DE" dirty="0" smtClean="0"/>
              <a:t>, 065803 (2012)</a:t>
            </a:r>
          </a:p>
          <a:p>
            <a:r>
              <a:rPr lang="de-DE" dirty="0" smtClean="0"/>
              <a:t>I. Tews </a:t>
            </a:r>
            <a:r>
              <a:rPr lang="de-DE" i="1" dirty="0" smtClean="0"/>
              <a:t>et al</a:t>
            </a:r>
            <a:r>
              <a:rPr lang="de-DE" dirty="0" smtClean="0"/>
              <a:t>., PRL </a:t>
            </a:r>
            <a:r>
              <a:rPr lang="de-DE" b="1" dirty="0" smtClean="0"/>
              <a:t>110</a:t>
            </a:r>
            <a:r>
              <a:rPr lang="de-DE" dirty="0" smtClean="0"/>
              <a:t>, 032504 (2013)</a:t>
            </a:r>
          </a:p>
          <a:p>
            <a:r>
              <a:rPr lang="de-DE" dirty="0" smtClean="0"/>
              <a:t>B. Friedman, V. R. </a:t>
            </a:r>
            <a:r>
              <a:rPr lang="de-DE" dirty="0" err="1" smtClean="0"/>
              <a:t>Pandharipande</a:t>
            </a:r>
            <a:r>
              <a:rPr lang="de-DE" dirty="0" smtClean="0"/>
              <a:t>, </a:t>
            </a:r>
            <a:r>
              <a:rPr lang="de-DE" dirty="0" err="1" smtClean="0"/>
              <a:t>Nucl</a:t>
            </a:r>
            <a:r>
              <a:rPr lang="de-DE" dirty="0" smtClean="0"/>
              <a:t>. Phys. A </a:t>
            </a:r>
            <a:r>
              <a:rPr lang="de-DE" b="1" dirty="0" smtClean="0"/>
              <a:t>361</a:t>
            </a:r>
            <a:r>
              <a:rPr lang="de-DE" dirty="0" smtClean="0"/>
              <a:t>, 502 (1981)</a:t>
            </a:r>
          </a:p>
          <a:p>
            <a:r>
              <a:rPr lang="de-DE" dirty="0" smtClean="0"/>
              <a:t>A. </a:t>
            </a:r>
            <a:r>
              <a:rPr lang="de-DE" dirty="0" err="1" smtClean="0"/>
              <a:t>Akmal</a:t>
            </a:r>
            <a:r>
              <a:rPr lang="de-DE" dirty="0" smtClean="0"/>
              <a:t> et al., Phys. </a:t>
            </a:r>
            <a:r>
              <a:rPr lang="de-DE" dirty="0" err="1" smtClean="0"/>
              <a:t>Rev</a:t>
            </a:r>
            <a:r>
              <a:rPr lang="de-DE" dirty="0" smtClean="0"/>
              <a:t>. C </a:t>
            </a:r>
            <a:r>
              <a:rPr lang="de-DE" b="1" dirty="0" smtClean="0"/>
              <a:t>58</a:t>
            </a:r>
            <a:r>
              <a:rPr lang="de-DE" dirty="0" smtClean="0"/>
              <a:t>, 1804 (1998)</a:t>
            </a:r>
          </a:p>
          <a:p>
            <a:pPr lvl="0"/>
            <a:r>
              <a:rPr lang="de-DE" dirty="0" smtClean="0"/>
              <a:t>S. </a:t>
            </a:r>
            <a:r>
              <a:rPr lang="de-DE" dirty="0" err="1" smtClean="0"/>
              <a:t>Kreim</a:t>
            </a:r>
            <a:r>
              <a:rPr lang="de-DE" dirty="0" smtClean="0"/>
              <a:t> </a:t>
            </a:r>
            <a:r>
              <a:rPr lang="de-DE" i="1" dirty="0" smtClean="0"/>
              <a:t>et al.</a:t>
            </a:r>
            <a:r>
              <a:rPr lang="de-DE" dirty="0" smtClean="0"/>
              <a:t>,  DOI:10.1016/j.ijms.2013.02.015 (2013)</a:t>
            </a:r>
          </a:p>
        </p:txBody>
      </p:sp>
      <p:sp>
        <p:nvSpPr>
          <p:cNvPr id="9" name="Inhaltsplatzhalter 2"/>
          <p:cNvSpPr txBox="1">
            <a:spLocks/>
          </p:cNvSpPr>
          <p:nvPr/>
        </p:nvSpPr>
        <p:spPr>
          <a:xfrm>
            <a:off x="1043608" y="1484784"/>
            <a:ext cx="4032448" cy="3816424"/>
          </a:xfrm>
          <a:prstGeom prst="rect">
            <a:avLst/>
          </a:prstGeom>
        </p:spPr>
        <p:txBody>
          <a:bodyPr vert="horz" lIns="91440" tIns="45720" rIns="91440" bIns="45720" rtlCol="0">
            <a:normAutofit/>
          </a:bodyPr>
          <a:lstStyle/>
          <a:p>
            <a:pPr marL="342900" indent="-342900">
              <a:spcBef>
                <a:spcPct val="20000"/>
              </a:spcBef>
              <a:buBlip>
                <a:blip r:embed="rId2"/>
              </a:buBlip>
              <a:defRPr/>
            </a:pPr>
            <a:r>
              <a:rPr lang="en-US" dirty="0" smtClean="0"/>
              <a:t>Important for the equation of state of neutron stars</a:t>
            </a:r>
          </a:p>
          <a:p>
            <a:pPr marL="342900" lvl="0" indent="-342900">
              <a:spcBef>
                <a:spcPct val="20000"/>
              </a:spcBef>
              <a:buBlip>
                <a:blip r:embed="rId2"/>
              </a:buBlip>
              <a:defRPr/>
            </a:pPr>
            <a:endParaRPr lang="de-DE" dirty="0" smtClean="0"/>
          </a:p>
          <a:p>
            <a:pPr marL="342900" lvl="0" indent="-342900">
              <a:spcBef>
                <a:spcPct val="20000"/>
              </a:spcBef>
              <a:buBlip>
                <a:blip r:embed="rId2"/>
              </a:buBlip>
              <a:defRPr/>
            </a:pPr>
            <a:r>
              <a:rPr lang="de-DE" dirty="0" smtClean="0"/>
              <a:t>Ab-</a:t>
            </a:r>
            <a:r>
              <a:rPr lang="de-DE" dirty="0" err="1" smtClean="0"/>
              <a:t>inition</a:t>
            </a:r>
            <a:r>
              <a:rPr lang="de-DE" dirty="0" smtClean="0"/>
              <a:t> </a:t>
            </a:r>
            <a:r>
              <a:rPr lang="de-DE" dirty="0" err="1" smtClean="0"/>
              <a:t>methods</a:t>
            </a:r>
            <a:r>
              <a:rPr lang="de-DE" dirty="0" smtClean="0"/>
              <a:t> limited </a:t>
            </a:r>
            <a:r>
              <a:rPr lang="de-DE" dirty="0" err="1" smtClean="0"/>
              <a:t>to</a:t>
            </a:r>
            <a:r>
              <a:rPr lang="de-DE" dirty="0" smtClean="0"/>
              <a:t> A~60</a:t>
            </a:r>
          </a:p>
          <a:p>
            <a:pPr marL="342900" marR="0" lvl="0" indent="-342900" algn="l" defTabSz="914400" rtl="0" eaLnBrk="1" fontAlgn="auto" latinLnBrk="0" hangingPunct="1">
              <a:lnSpc>
                <a:spcPct val="100000"/>
              </a:lnSpc>
              <a:spcBef>
                <a:spcPct val="20000"/>
              </a:spcBef>
              <a:spcAft>
                <a:spcPts val="0"/>
              </a:spcAft>
              <a:buClrTx/>
              <a:buSzTx/>
              <a:tabLst/>
              <a:defRPr/>
            </a:pPr>
            <a:endParaRPr lang="de-DE"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de-DE" sz="1800" b="0" i="0" u="none" strike="noStrike" kern="1200" cap="none" spc="0" normalizeH="0" noProof="0" dirty="0" err="1" smtClean="0">
                <a:ln>
                  <a:noFill/>
                </a:ln>
                <a:solidFill>
                  <a:schemeClr val="tx1"/>
                </a:solidFill>
                <a:effectLst/>
                <a:uLnTx/>
                <a:uFillTx/>
                <a:latin typeface="+mn-lt"/>
                <a:ea typeface="+mn-ea"/>
                <a:cs typeface="+mn-cs"/>
              </a:rPr>
              <a:t>Effective</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kumimoji="0" lang="de-DE" sz="1800" b="0" i="0" u="none" strike="noStrike" kern="1200" cap="none" spc="0" normalizeH="0" noProof="0" dirty="0" err="1" smtClean="0">
                <a:ln>
                  <a:noFill/>
                </a:ln>
                <a:solidFill>
                  <a:schemeClr val="tx1"/>
                </a:solidFill>
                <a:effectLst/>
                <a:uLnTx/>
                <a:uFillTx/>
                <a:latin typeface="+mn-lt"/>
                <a:ea typeface="+mn-ea"/>
                <a:cs typeface="+mn-cs"/>
              </a:rPr>
              <a:t>Skyrme</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kumimoji="0" lang="de-DE" sz="1800" b="0" i="0" u="none" strike="noStrike" kern="1200" cap="none" spc="0" normalizeH="0" noProof="0" dirty="0" err="1" smtClean="0">
                <a:ln>
                  <a:noFill/>
                </a:ln>
                <a:solidFill>
                  <a:schemeClr val="tx1"/>
                </a:solidFill>
                <a:effectLst/>
                <a:uLnTx/>
                <a:uFillTx/>
                <a:latin typeface="+mn-lt"/>
                <a:ea typeface="+mn-ea"/>
                <a:cs typeface="+mn-cs"/>
              </a:rPr>
              <a:t>forces</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lang="de-DE" dirty="0" err="1" smtClean="0"/>
              <a:t>provide</a:t>
            </a:r>
            <a:r>
              <a:rPr lang="de-DE" dirty="0" smtClean="0"/>
              <a:t> </a:t>
            </a:r>
            <a:r>
              <a:rPr lang="de-DE" dirty="0" err="1" smtClean="0"/>
              <a:t>consistently</a:t>
            </a:r>
            <a:r>
              <a:rPr lang="de-DE" dirty="0" smtClean="0"/>
              <a:t> EOS </a:t>
            </a:r>
            <a:r>
              <a:rPr lang="de-DE" dirty="0" err="1" smtClean="0"/>
              <a:t>and</a:t>
            </a:r>
            <a:r>
              <a:rPr lang="de-DE" dirty="0" smtClean="0"/>
              <a:t> </a:t>
            </a:r>
            <a:r>
              <a:rPr lang="de-DE" dirty="0" err="1" smtClean="0"/>
              <a:t>nuclear</a:t>
            </a:r>
            <a:r>
              <a:rPr lang="de-DE" dirty="0" smtClean="0"/>
              <a:t> </a:t>
            </a:r>
            <a:r>
              <a:rPr lang="de-DE" dirty="0" err="1" smtClean="0"/>
              <a:t>mass</a:t>
            </a:r>
            <a:r>
              <a:rPr lang="de-DE" dirty="0" smtClean="0"/>
              <a:t> </a:t>
            </a:r>
            <a:r>
              <a:rPr lang="de-DE" dirty="0" err="1" smtClean="0"/>
              <a:t>tables</a:t>
            </a:r>
            <a:endParaRPr lang="de-DE"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lang="de-DE"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lang="de-DE" dirty="0" smtClean="0"/>
              <a:t>HFB19-21 </a:t>
            </a:r>
            <a:r>
              <a:rPr lang="de-DE" dirty="0" err="1" smtClean="0"/>
              <a:t>predict</a:t>
            </a:r>
            <a:r>
              <a:rPr lang="de-DE" dirty="0" smtClean="0"/>
              <a:t> </a:t>
            </a:r>
            <a:r>
              <a:rPr lang="de-DE" dirty="0" err="1" smtClean="0"/>
              <a:t>composition</a:t>
            </a:r>
            <a:r>
              <a:rPr lang="de-DE" dirty="0" smtClean="0"/>
              <a:t> </a:t>
            </a:r>
            <a:r>
              <a:rPr lang="de-DE" dirty="0" err="1" smtClean="0"/>
              <a:t>of</a:t>
            </a:r>
            <a:r>
              <a:rPr lang="de-DE" dirty="0" smtClean="0"/>
              <a:t> </a:t>
            </a:r>
            <a:r>
              <a:rPr lang="de-DE" dirty="0" err="1" smtClean="0"/>
              <a:t>outer</a:t>
            </a:r>
            <a:r>
              <a:rPr lang="de-DE" dirty="0" smtClean="0"/>
              <a:t> </a:t>
            </a:r>
            <a:r>
              <a:rPr lang="de-DE" dirty="0" err="1" smtClean="0"/>
              <a:t>crurst</a:t>
            </a:r>
            <a:r>
              <a:rPr lang="de-DE" dirty="0" smtClean="0"/>
              <a:t> </a:t>
            </a:r>
            <a:r>
              <a:rPr lang="de-DE" dirty="0" err="1" smtClean="0"/>
              <a:t>of</a:t>
            </a:r>
            <a:r>
              <a:rPr lang="de-DE" dirty="0" smtClean="0"/>
              <a:t> </a:t>
            </a:r>
            <a:r>
              <a:rPr lang="de-DE" dirty="0" err="1" smtClean="0"/>
              <a:t>neutron</a:t>
            </a:r>
            <a:r>
              <a:rPr lang="de-DE" dirty="0" smtClean="0"/>
              <a:t> </a:t>
            </a:r>
            <a:r>
              <a:rPr lang="de-DE" dirty="0" err="1" smtClean="0"/>
              <a:t>stars</a:t>
            </a:r>
            <a:endParaRPr kumimoji="0" lang="de-DE" sz="1800" b="0" i="0" u="none" strike="noStrike" kern="1200" cap="none" spc="0" normalizeH="0" noProof="0" dirty="0" smtClean="0">
              <a:ln>
                <a:noFill/>
              </a:ln>
              <a:solidFill>
                <a:schemeClr val="tx1"/>
              </a:solidFill>
              <a:effectLst/>
              <a:uLnTx/>
              <a:uFillTx/>
              <a:latin typeface="+mn-lt"/>
              <a:ea typeface="+mn-ea"/>
              <a:cs typeface="+mn-cs"/>
            </a:endParaRPr>
          </a:p>
        </p:txBody>
      </p:sp>
      <p:pic>
        <p:nvPicPr>
          <p:cNvPr id="202753" name="Picture 1"/>
          <p:cNvPicPr>
            <a:picLocks noChangeAspect="1" noChangeArrowheads="1"/>
          </p:cNvPicPr>
          <p:nvPr/>
        </p:nvPicPr>
        <p:blipFill>
          <a:blip r:embed="rId3" cstate="print"/>
          <a:srcRect/>
          <a:stretch>
            <a:fillRect/>
          </a:stretch>
        </p:blipFill>
        <p:spPr bwMode="auto">
          <a:xfrm>
            <a:off x="4932040" y="3214836"/>
            <a:ext cx="4175760" cy="3238500"/>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l="16002" t="52596" r="14401" b="4382"/>
          <a:stretch>
            <a:fillRect/>
          </a:stretch>
        </p:blipFill>
        <p:spPr bwMode="auto">
          <a:xfrm>
            <a:off x="6084168" y="1052736"/>
            <a:ext cx="2386183" cy="2154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0"/>
          <p:cNvGrpSpPr/>
          <p:nvPr/>
        </p:nvGrpSpPr>
        <p:grpSpPr>
          <a:xfrm>
            <a:off x="5220072" y="1196752"/>
            <a:ext cx="3744416" cy="4464496"/>
            <a:chOff x="5148064" y="1196752"/>
            <a:chExt cx="3744416" cy="4464496"/>
          </a:xfrm>
        </p:grpSpPr>
        <p:pic>
          <p:nvPicPr>
            <p:cNvPr id="10" name="Picture 2"/>
            <p:cNvPicPr>
              <a:picLocks noChangeAspect="1" noChangeArrowheads="1"/>
            </p:cNvPicPr>
            <p:nvPr/>
          </p:nvPicPr>
          <p:blipFill>
            <a:blip r:embed="rId2" cstate="print"/>
            <a:srcRect t="7913" r="3892" b="688"/>
            <a:stretch>
              <a:fillRect/>
            </a:stretch>
          </p:blipFill>
          <p:spPr bwMode="auto">
            <a:xfrm>
              <a:off x="5336033" y="1196752"/>
              <a:ext cx="3556447" cy="4464496"/>
            </a:xfrm>
            <a:prstGeom prst="rect">
              <a:avLst/>
            </a:prstGeom>
            <a:noFill/>
            <a:ln w="9525">
              <a:noFill/>
              <a:miter lim="800000"/>
              <a:headEnd/>
              <a:tailEnd/>
            </a:ln>
          </p:spPr>
        </p:pic>
        <p:sp>
          <p:nvSpPr>
            <p:cNvPr id="11" name="Rechteck 10"/>
            <p:cNvSpPr/>
            <p:nvPr/>
          </p:nvSpPr>
          <p:spPr>
            <a:xfrm>
              <a:off x="5148064" y="4077072"/>
              <a:ext cx="43204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title"/>
          </p:nvPr>
        </p:nvSpPr>
        <p:spPr/>
        <p:txBody>
          <a:bodyPr>
            <a:normAutofit/>
          </a:bodyPr>
          <a:lstStyle/>
          <a:p>
            <a:pPr algn="l"/>
            <a:r>
              <a:rPr lang="de-DE" sz="4000" dirty="0" smtClean="0"/>
              <a:t>Modelling </a:t>
            </a:r>
            <a:r>
              <a:rPr lang="de-DE" sz="4000" dirty="0" err="1" smtClean="0"/>
              <a:t>of</a:t>
            </a:r>
            <a:r>
              <a:rPr lang="de-DE" sz="4000" dirty="0" smtClean="0"/>
              <a:t> Neutron-Star </a:t>
            </a:r>
            <a:r>
              <a:rPr lang="de-DE" sz="4000" dirty="0" err="1" smtClean="0"/>
              <a:t>Crust</a:t>
            </a:r>
            <a:endParaRPr lang="de-DE" sz="4000" dirty="0"/>
          </a:p>
        </p:txBody>
      </p:sp>
      <p:sp>
        <p:nvSpPr>
          <p:cNvPr id="3" name="Inhaltsplatzhalter 2"/>
          <p:cNvSpPr>
            <a:spLocks noGrp="1"/>
          </p:cNvSpPr>
          <p:nvPr>
            <p:ph idx="1"/>
          </p:nvPr>
        </p:nvSpPr>
        <p:spPr>
          <a:xfrm>
            <a:off x="1094928" y="1484784"/>
            <a:ext cx="4413176" cy="4320480"/>
          </a:xfrm>
        </p:spPr>
        <p:txBody>
          <a:bodyPr>
            <a:normAutofit/>
          </a:bodyPr>
          <a:lstStyle/>
          <a:p>
            <a:r>
              <a:rPr lang="de-DE" dirty="0" err="1" smtClean="0"/>
              <a:t>Outer</a:t>
            </a:r>
            <a:r>
              <a:rPr lang="de-DE" dirty="0" smtClean="0"/>
              <a:t> </a:t>
            </a:r>
            <a:r>
              <a:rPr lang="de-DE" dirty="0" err="1" smtClean="0"/>
              <a:t>crust</a:t>
            </a:r>
            <a:r>
              <a:rPr lang="de-DE" dirty="0" smtClean="0"/>
              <a:t> </a:t>
            </a:r>
            <a:r>
              <a:rPr lang="de-DE" dirty="0" err="1" smtClean="0"/>
              <a:t>of</a:t>
            </a:r>
            <a:r>
              <a:rPr lang="de-DE" dirty="0" smtClean="0"/>
              <a:t> </a:t>
            </a:r>
            <a:r>
              <a:rPr lang="de-DE" dirty="0" err="1" smtClean="0"/>
              <a:t>neutron</a:t>
            </a:r>
            <a:r>
              <a:rPr lang="de-DE" dirty="0" smtClean="0"/>
              <a:t> </a:t>
            </a:r>
            <a:r>
              <a:rPr lang="de-DE" dirty="0" err="1" smtClean="0"/>
              <a:t>stars</a:t>
            </a:r>
            <a:r>
              <a:rPr lang="de-DE" dirty="0" smtClean="0"/>
              <a:t> </a:t>
            </a:r>
            <a:r>
              <a:rPr lang="de-DE" dirty="0" err="1" smtClean="0"/>
              <a:t>is</a:t>
            </a:r>
            <a:r>
              <a:rPr lang="de-DE" dirty="0" smtClean="0"/>
              <a:t> a </a:t>
            </a:r>
            <a:r>
              <a:rPr lang="de-DE" dirty="0" err="1" smtClean="0"/>
              <a:t>possible</a:t>
            </a:r>
            <a:r>
              <a:rPr lang="de-DE" dirty="0" smtClean="0"/>
              <a:t> </a:t>
            </a:r>
            <a:r>
              <a:rPr lang="de-DE" dirty="0" err="1" smtClean="0"/>
              <a:t>birthplace</a:t>
            </a:r>
            <a:r>
              <a:rPr lang="de-DE" dirty="0" smtClean="0"/>
              <a:t> </a:t>
            </a:r>
            <a:r>
              <a:rPr lang="de-DE" dirty="0" err="1" smtClean="0"/>
              <a:t>of</a:t>
            </a:r>
            <a:r>
              <a:rPr lang="de-DE" dirty="0" smtClean="0"/>
              <a:t> </a:t>
            </a:r>
            <a:r>
              <a:rPr lang="de-DE" dirty="0" err="1" smtClean="0"/>
              <a:t>the</a:t>
            </a:r>
            <a:r>
              <a:rPr lang="de-DE" dirty="0" smtClean="0"/>
              <a:t> heavy </a:t>
            </a:r>
            <a:r>
              <a:rPr lang="de-DE" dirty="0" err="1" smtClean="0"/>
              <a:t>elements</a:t>
            </a:r>
            <a:endParaRPr lang="de-DE" dirty="0" smtClean="0"/>
          </a:p>
          <a:p>
            <a:endParaRPr lang="de-DE" dirty="0" smtClean="0"/>
          </a:p>
          <a:p>
            <a:endParaRPr lang="de-DE" dirty="0" smtClean="0"/>
          </a:p>
          <a:p>
            <a:pPr lvl="0">
              <a:defRPr/>
            </a:pPr>
            <a:r>
              <a:rPr lang="en-US" dirty="0" smtClean="0"/>
              <a:t>For a given pressure, modeling the composition depends mainly on the binding energy of the nucleus! </a:t>
            </a:r>
          </a:p>
          <a:p>
            <a:endParaRPr lang="de-DE" dirty="0" smtClean="0"/>
          </a:p>
          <a:p>
            <a:pPr>
              <a:buNone/>
            </a:pPr>
            <a:endParaRPr lang="de-DE" dirty="0" smtClean="0"/>
          </a:p>
          <a:p>
            <a:r>
              <a:rPr lang="de-DE" dirty="0" err="1" smtClean="0"/>
              <a:t>Depth</a:t>
            </a:r>
            <a:r>
              <a:rPr lang="de-DE" dirty="0" smtClean="0"/>
              <a:t> </a:t>
            </a:r>
            <a:r>
              <a:rPr lang="de-DE" dirty="0" err="1" smtClean="0"/>
              <a:t>profile</a:t>
            </a:r>
            <a:r>
              <a:rPr lang="de-DE" dirty="0" smtClean="0"/>
              <a:t> </a:t>
            </a:r>
            <a:r>
              <a:rPr lang="de-DE" dirty="0" err="1" smtClean="0"/>
              <a:t>of</a:t>
            </a:r>
            <a:r>
              <a:rPr lang="de-DE" dirty="0" smtClean="0"/>
              <a:t> a </a:t>
            </a:r>
            <a:r>
              <a:rPr lang="de-DE" dirty="0" err="1" smtClean="0"/>
              <a:t>neutron</a:t>
            </a:r>
            <a:r>
              <a:rPr lang="de-DE" dirty="0" smtClean="0"/>
              <a:t> </a:t>
            </a:r>
            <a:r>
              <a:rPr lang="de-DE" dirty="0" err="1" smtClean="0"/>
              <a:t>star</a:t>
            </a:r>
            <a:r>
              <a:rPr lang="de-DE" dirty="0" smtClean="0"/>
              <a:t> </a:t>
            </a:r>
            <a:r>
              <a:rPr lang="de-DE" dirty="0" err="1" smtClean="0"/>
              <a:t>by</a:t>
            </a:r>
            <a:r>
              <a:rPr lang="de-DE" dirty="0" smtClean="0"/>
              <a:t> </a:t>
            </a:r>
            <a:r>
              <a:rPr lang="de-DE" dirty="0" err="1" smtClean="0"/>
              <a:t>using</a:t>
            </a:r>
            <a:r>
              <a:rPr lang="de-DE" dirty="0" smtClean="0"/>
              <a:t> experimental </a:t>
            </a:r>
            <a:r>
              <a:rPr lang="de-DE" dirty="0" err="1" smtClean="0"/>
              <a:t>masses</a:t>
            </a:r>
            <a:r>
              <a:rPr lang="de-DE" dirty="0" smtClean="0"/>
              <a:t> </a:t>
            </a:r>
            <a:r>
              <a:rPr lang="de-DE" dirty="0" err="1" smtClean="0"/>
              <a:t>and</a:t>
            </a:r>
            <a:r>
              <a:rPr lang="de-DE" dirty="0" smtClean="0"/>
              <a:t> </a:t>
            </a:r>
            <a:r>
              <a:rPr lang="de-DE" dirty="0" err="1" smtClean="0"/>
              <a:t>mass</a:t>
            </a:r>
            <a:r>
              <a:rPr lang="de-DE" dirty="0" smtClean="0"/>
              <a:t> </a:t>
            </a:r>
            <a:r>
              <a:rPr lang="de-DE" dirty="0" err="1" smtClean="0"/>
              <a:t>models</a:t>
            </a:r>
            <a:r>
              <a:rPr lang="de-DE" dirty="0" smtClean="0"/>
              <a:t> </a:t>
            </a:r>
            <a:r>
              <a:rPr lang="de-DE" dirty="0" err="1" smtClean="0"/>
              <a:t>as</a:t>
            </a:r>
            <a:r>
              <a:rPr lang="de-DE" dirty="0" smtClean="0"/>
              <a:t> </a:t>
            </a:r>
            <a:r>
              <a:rPr lang="de-DE" dirty="0" err="1" smtClean="0"/>
              <a:t>input</a:t>
            </a:r>
            <a:r>
              <a:rPr lang="de-DE" dirty="0" smtClean="0"/>
              <a:t> </a:t>
            </a:r>
            <a:r>
              <a:rPr lang="de-DE" dirty="0" err="1" smtClean="0"/>
              <a:t>for</a:t>
            </a:r>
            <a:r>
              <a:rPr lang="de-DE" dirty="0" smtClean="0"/>
              <a:t> </a:t>
            </a:r>
            <a:r>
              <a:rPr lang="de-DE" dirty="0" err="1" smtClean="0"/>
              <a:t>equation</a:t>
            </a:r>
            <a:r>
              <a:rPr lang="de-DE" dirty="0" smtClean="0"/>
              <a:t> </a:t>
            </a:r>
            <a:r>
              <a:rPr lang="de-DE" dirty="0" err="1" smtClean="0"/>
              <a:t>of</a:t>
            </a:r>
            <a:r>
              <a:rPr lang="de-DE" dirty="0" smtClean="0"/>
              <a:t> </a:t>
            </a:r>
            <a:r>
              <a:rPr lang="de-DE" dirty="0" err="1" smtClean="0"/>
              <a:t>state</a:t>
            </a:r>
            <a:endParaRPr lang="de-DE" dirty="0" smtClean="0"/>
          </a:p>
        </p:txBody>
      </p:sp>
      <p:sp>
        <p:nvSpPr>
          <p:cNvPr id="4" name="Foliennummernplatzhalter 3"/>
          <p:cNvSpPr>
            <a:spLocks noGrp="1"/>
          </p:cNvSpPr>
          <p:nvPr>
            <p:ph type="sldNum" sz="quarter" idx="12"/>
          </p:nvPr>
        </p:nvSpPr>
        <p:spPr/>
        <p:txBody>
          <a:bodyPr/>
          <a:lstStyle/>
          <a:p>
            <a:fld id="{DCE4B40A-67BA-4787-801A-16EE65008C21}" type="slidenum">
              <a:rPr lang="en-US" smtClean="0"/>
              <a:pPr/>
              <a:t>13</a:t>
            </a:fld>
            <a:endParaRPr lang="en-US"/>
          </a:p>
        </p:txBody>
      </p:sp>
      <p:sp>
        <p:nvSpPr>
          <p:cNvPr id="5" name="Textplatzhalter 4"/>
          <p:cNvSpPr>
            <a:spLocks noGrp="1"/>
          </p:cNvSpPr>
          <p:nvPr>
            <p:ph type="body" sz="quarter" idx="13"/>
          </p:nvPr>
        </p:nvSpPr>
        <p:spPr>
          <a:xfrm>
            <a:off x="1043608" y="6381328"/>
            <a:ext cx="3240360" cy="404987"/>
          </a:xfrm>
        </p:spPr>
        <p:txBody>
          <a:bodyPr/>
          <a:lstStyle/>
          <a:p>
            <a:r>
              <a:rPr lang="de-DE" dirty="0" smtClean="0"/>
              <a:t>J. M. Pearson </a:t>
            </a:r>
            <a:r>
              <a:rPr lang="de-DE" i="1" dirty="0" smtClean="0"/>
              <a:t>et al.</a:t>
            </a:r>
            <a:r>
              <a:rPr lang="de-DE" dirty="0" smtClean="0"/>
              <a:t>, Phys. </a:t>
            </a:r>
            <a:r>
              <a:rPr lang="de-DE" dirty="0" err="1" smtClean="0"/>
              <a:t>Rev</a:t>
            </a:r>
            <a:r>
              <a:rPr lang="de-DE" dirty="0" smtClean="0"/>
              <a:t>. C </a:t>
            </a:r>
            <a:r>
              <a:rPr lang="de-DE" b="1" dirty="0" smtClean="0"/>
              <a:t>83</a:t>
            </a:r>
            <a:r>
              <a:rPr lang="de-DE" dirty="0" smtClean="0"/>
              <a:t> (2011)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NeutronStar_HFB-19_01_english.png"/>
          <p:cNvPicPr>
            <a:picLocks noChangeAspect="1"/>
          </p:cNvPicPr>
          <p:nvPr/>
        </p:nvPicPr>
        <p:blipFill>
          <a:blip r:embed="rId2" cstate="print"/>
          <a:stretch>
            <a:fillRect/>
          </a:stretch>
        </p:blipFill>
        <p:spPr>
          <a:xfrm>
            <a:off x="5342847" y="1052736"/>
            <a:ext cx="3621641" cy="4378461"/>
          </a:xfrm>
          <a:prstGeom prst="rect">
            <a:avLst/>
          </a:prstGeom>
        </p:spPr>
      </p:pic>
      <p:sp>
        <p:nvSpPr>
          <p:cNvPr id="2" name="Titel 1"/>
          <p:cNvSpPr>
            <a:spLocks noGrp="1"/>
          </p:cNvSpPr>
          <p:nvPr>
            <p:ph type="title"/>
          </p:nvPr>
        </p:nvSpPr>
        <p:spPr/>
        <p:txBody>
          <a:bodyPr>
            <a:normAutofit/>
          </a:bodyPr>
          <a:lstStyle/>
          <a:p>
            <a:r>
              <a:rPr lang="de-DE" dirty="0" err="1" smtClean="0"/>
              <a:t>Mass</a:t>
            </a:r>
            <a:r>
              <a:rPr lang="de-DE" dirty="0" smtClean="0"/>
              <a:t> Measurement </a:t>
            </a:r>
            <a:r>
              <a:rPr lang="de-DE" dirty="0" err="1" smtClean="0"/>
              <a:t>of</a:t>
            </a:r>
            <a:r>
              <a:rPr lang="de-DE" dirty="0" smtClean="0"/>
              <a:t> </a:t>
            </a:r>
            <a:r>
              <a:rPr lang="de-DE" baseline="30000" dirty="0" smtClean="0"/>
              <a:t>82</a:t>
            </a:r>
            <a:r>
              <a:rPr lang="de-DE" dirty="0" smtClean="0"/>
              <a:t>Zn</a:t>
            </a:r>
            <a:endParaRPr lang="de-DE" dirty="0"/>
          </a:p>
        </p:txBody>
      </p:sp>
      <p:sp>
        <p:nvSpPr>
          <p:cNvPr id="3" name="Inhaltsplatzhalter 2"/>
          <p:cNvSpPr>
            <a:spLocks noGrp="1"/>
          </p:cNvSpPr>
          <p:nvPr>
            <p:ph idx="1"/>
          </p:nvPr>
        </p:nvSpPr>
        <p:spPr>
          <a:xfrm>
            <a:off x="971600" y="4519661"/>
            <a:ext cx="6768752" cy="1861667"/>
          </a:xfrm>
        </p:spPr>
        <p:txBody>
          <a:bodyPr>
            <a:normAutofit/>
          </a:bodyPr>
          <a:lstStyle/>
          <a:p>
            <a:pPr eaLnBrk="0" hangingPunct="0">
              <a:defRPr/>
            </a:pPr>
            <a:r>
              <a:rPr lang="de-DE" kern="0" dirty="0" err="1" smtClean="0">
                <a:latin typeface="Calibri" pitchFamily="34" charset="0"/>
              </a:rPr>
              <a:t>Before</a:t>
            </a:r>
            <a:r>
              <a:rPr lang="de-DE" kern="0" dirty="0" smtClean="0">
                <a:latin typeface="Calibri" pitchFamily="34" charset="0"/>
              </a:rPr>
              <a:t> </a:t>
            </a:r>
            <a:r>
              <a:rPr lang="de-DE" kern="0" dirty="0" err="1" smtClean="0">
                <a:latin typeface="Calibri" pitchFamily="34" charset="0"/>
              </a:rPr>
              <a:t>only</a:t>
            </a:r>
            <a:r>
              <a:rPr lang="de-DE" kern="0" dirty="0" smtClean="0">
                <a:latin typeface="Calibri" pitchFamily="34" charset="0"/>
              </a:rPr>
              <a:t> AME </a:t>
            </a:r>
            <a:r>
              <a:rPr lang="de-DE" kern="0" dirty="0" err="1" smtClean="0">
                <a:latin typeface="Calibri" pitchFamily="34" charset="0"/>
              </a:rPr>
              <a:t>extrapolation</a:t>
            </a:r>
            <a:r>
              <a:rPr lang="de-DE" kern="0" dirty="0" smtClean="0">
                <a:latin typeface="Calibri" pitchFamily="34" charset="0"/>
              </a:rPr>
              <a:t> </a:t>
            </a:r>
            <a:r>
              <a:rPr lang="de-DE" kern="0" dirty="0" err="1" smtClean="0">
                <a:latin typeface="Calibri" pitchFamily="34" charset="0"/>
              </a:rPr>
              <a:t>with</a:t>
            </a:r>
            <a:r>
              <a:rPr lang="de-DE" kern="0" dirty="0" smtClean="0">
                <a:latin typeface="Calibri" pitchFamily="34" charset="0"/>
              </a:rPr>
              <a:t> 400keV </a:t>
            </a:r>
            <a:r>
              <a:rPr lang="de-DE" kern="0" dirty="0" err="1" smtClean="0">
                <a:latin typeface="Calibri" pitchFamily="34" charset="0"/>
              </a:rPr>
              <a:t>uncertainty</a:t>
            </a:r>
            <a:endParaRPr lang="de-DE" kern="0" dirty="0" smtClean="0">
              <a:latin typeface="Calibri" pitchFamily="34" charset="0"/>
            </a:endParaRPr>
          </a:p>
          <a:p>
            <a:pPr eaLnBrk="0" hangingPunct="0">
              <a:defRPr/>
            </a:pPr>
            <a:r>
              <a:rPr lang="de-DE" kern="0" dirty="0" err="1" smtClean="0">
                <a:latin typeface="Calibri" pitchFamily="34" charset="0"/>
              </a:rPr>
              <a:t>Mass</a:t>
            </a:r>
            <a:r>
              <a:rPr lang="de-DE" kern="0" dirty="0" smtClean="0">
                <a:latin typeface="Calibri" pitchFamily="34" charset="0"/>
              </a:rPr>
              <a:t> </a:t>
            </a:r>
            <a:r>
              <a:rPr lang="de-DE" kern="0" dirty="0" err="1" smtClean="0">
                <a:latin typeface="Calibri" pitchFamily="34" charset="0"/>
              </a:rPr>
              <a:t>excess</a:t>
            </a:r>
            <a:r>
              <a:rPr lang="de-DE" kern="0" dirty="0" smtClean="0">
                <a:latin typeface="Calibri" pitchFamily="34" charset="0"/>
              </a:rPr>
              <a:t> ME(</a:t>
            </a:r>
            <a:r>
              <a:rPr lang="de-DE" kern="0" baseline="30000" dirty="0" smtClean="0">
                <a:latin typeface="Calibri" pitchFamily="34" charset="0"/>
              </a:rPr>
              <a:t>82</a:t>
            </a:r>
            <a:r>
              <a:rPr lang="de-DE" kern="0" dirty="0" smtClean="0">
                <a:latin typeface="Calibri" pitchFamily="34" charset="0"/>
              </a:rPr>
              <a:t>Zn) = m – Au = -42.314(3) </a:t>
            </a:r>
            <a:r>
              <a:rPr lang="de-DE" kern="0" dirty="0" err="1" smtClean="0">
                <a:latin typeface="Calibri" pitchFamily="34" charset="0"/>
              </a:rPr>
              <a:t>MeV</a:t>
            </a:r>
            <a:r>
              <a:rPr lang="de-DE" kern="0" dirty="0" smtClean="0">
                <a:latin typeface="Calibri" pitchFamily="34" charset="0"/>
              </a:rPr>
              <a:t>/c</a:t>
            </a:r>
            <a:r>
              <a:rPr lang="de-DE" kern="0" baseline="30000" dirty="0" smtClean="0">
                <a:latin typeface="Calibri" pitchFamily="34" charset="0"/>
              </a:rPr>
              <a:t>2</a:t>
            </a:r>
          </a:p>
          <a:p>
            <a:pPr lvl="1" eaLnBrk="0" hangingPunct="0">
              <a:defRPr/>
            </a:pPr>
            <a:r>
              <a:rPr lang="de-DE" kern="0" dirty="0" err="1" smtClean="0">
                <a:latin typeface="Calibri" pitchFamily="34" charset="0"/>
              </a:rPr>
              <a:t>Uncertainty</a:t>
            </a:r>
            <a:r>
              <a:rPr lang="de-DE" kern="0" dirty="0" smtClean="0">
                <a:latin typeface="Calibri" pitchFamily="34" charset="0"/>
              </a:rPr>
              <a:t> </a:t>
            </a:r>
            <a:r>
              <a:rPr lang="el-GR" kern="0" dirty="0" smtClean="0"/>
              <a:t>δ</a:t>
            </a:r>
            <a:r>
              <a:rPr lang="de-DE" kern="0" dirty="0" smtClean="0"/>
              <a:t>m/m = 4•10</a:t>
            </a:r>
            <a:r>
              <a:rPr lang="de-DE" kern="0" baseline="30000" dirty="0" smtClean="0"/>
              <a:t>-8</a:t>
            </a:r>
          </a:p>
          <a:p>
            <a:pPr eaLnBrk="0" hangingPunct="0">
              <a:defRPr/>
            </a:pPr>
            <a:r>
              <a:rPr lang="de-DE" kern="0" dirty="0" smtClean="0">
                <a:latin typeface="Calibri" pitchFamily="34" charset="0"/>
              </a:rPr>
              <a:t>Most </a:t>
            </a:r>
            <a:r>
              <a:rPr lang="de-DE" kern="0" dirty="0" err="1" smtClean="0">
                <a:latin typeface="Calibri" pitchFamily="34" charset="0"/>
              </a:rPr>
              <a:t>exotic</a:t>
            </a:r>
            <a:r>
              <a:rPr lang="de-DE" kern="0" dirty="0" smtClean="0">
                <a:latin typeface="Calibri" pitchFamily="34" charset="0"/>
              </a:rPr>
              <a:t> </a:t>
            </a:r>
            <a:r>
              <a:rPr lang="de-DE" kern="0" dirty="0" err="1" smtClean="0">
                <a:latin typeface="Calibri" pitchFamily="34" charset="0"/>
              </a:rPr>
              <a:t>nuclei</a:t>
            </a:r>
            <a:r>
              <a:rPr lang="de-DE" kern="0" dirty="0" smtClean="0">
                <a:latin typeface="Calibri" pitchFamily="34" charset="0"/>
              </a:rPr>
              <a:t> </a:t>
            </a:r>
            <a:r>
              <a:rPr lang="de-DE" kern="0" dirty="0" err="1" smtClean="0">
                <a:latin typeface="Calibri" pitchFamily="34" charset="0"/>
              </a:rPr>
              <a:t>measured</a:t>
            </a:r>
            <a:r>
              <a:rPr lang="de-DE" kern="0" dirty="0" smtClean="0">
                <a:latin typeface="Calibri" pitchFamily="34" charset="0"/>
              </a:rPr>
              <a:t> </a:t>
            </a:r>
            <a:r>
              <a:rPr lang="de-DE" kern="0" dirty="0" err="1" smtClean="0">
                <a:latin typeface="Calibri" pitchFamily="34" charset="0"/>
              </a:rPr>
              <a:t>for</a:t>
            </a:r>
            <a:r>
              <a:rPr lang="de-DE" kern="0" dirty="0" smtClean="0">
                <a:latin typeface="Calibri" pitchFamily="34" charset="0"/>
              </a:rPr>
              <a:t> </a:t>
            </a:r>
            <a:r>
              <a:rPr lang="de-DE" kern="0" dirty="0" err="1" smtClean="0">
                <a:latin typeface="Calibri" pitchFamily="34" charset="0"/>
              </a:rPr>
              <a:t>neutron-star</a:t>
            </a:r>
            <a:r>
              <a:rPr lang="de-DE" kern="0" dirty="0" smtClean="0">
                <a:latin typeface="Calibri" pitchFamily="34" charset="0"/>
              </a:rPr>
              <a:t> </a:t>
            </a:r>
            <a:r>
              <a:rPr lang="de-DE" kern="0" dirty="0" err="1" smtClean="0">
                <a:latin typeface="Calibri" pitchFamily="34" charset="0"/>
              </a:rPr>
              <a:t>crustal</a:t>
            </a:r>
            <a:r>
              <a:rPr lang="de-DE" kern="0" dirty="0" smtClean="0">
                <a:latin typeface="Calibri" pitchFamily="34" charset="0"/>
              </a:rPr>
              <a:t> </a:t>
            </a:r>
            <a:r>
              <a:rPr lang="de-DE" kern="0" dirty="0" err="1" smtClean="0">
                <a:latin typeface="Calibri" pitchFamily="34" charset="0"/>
              </a:rPr>
              <a:t>composition</a:t>
            </a:r>
            <a:endParaRPr lang="de-DE" kern="0" dirty="0" smtClean="0">
              <a:latin typeface="Calibri"/>
            </a:endParaRPr>
          </a:p>
        </p:txBody>
      </p:sp>
      <p:sp>
        <p:nvSpPr>
          <p:cNvPr id="4" name="Foliennummernplatzhalter 3"/>
          <p:cNvSpPr>
            <a:spLocks noGrp="1"/>
          </p:cNvSpPr>
          <p:nvPr>
            <p:ph type="sldNum" sz="quarter" idx="12"/>
          </p:nvPr>
        </p:nvSpPr>
        <p:spPr/>
        <p:txBody>
          <a:bodyPr/>
          <a:lstStyle/>
          <a:p>
            <a:fld id="{DCE4B40A-67BA-4787-801A-16EE65008C21}" type="slidenum">
              <a:rPr lang="en-US" smtClean="0"/>
              <a:pPr/>
              <a:t>14</a:t>
            </a:fld>
            <a:endParaRPr lang="en-US" dirty="0"/>
          </a:p>
        </p:txBody>
      </p:sp>
      <p:sp>
        <p:nvSpPr>
          <p:cNvPr id="9" name="Text Placeholder 8"/>
          <p:cNvSpPr>
            <a:spLocks noGrp="1"/>
          </p:cNvSpPr>
          <p:nvPr>
            <p:ph type="body" sz="quarter" idx="13"/>
          </p:nvPr>
        </p:nvSpPr>
        <p:spPr>
          <a:xfrm>
            <a:off x="1043608" y="6381329"/>
            <a:ext cx="3528392" cy="432048"/>
          </a:xfrm>
        </p:spPr>
        <p:txBody>
          <a:bodyPr/>
          <a:lstStyle/>
          <a:p>
            <a:r>
              <a:rPr lang="de-DE" dirty="0" smtClean="0"/>
              <a:t>R. N. Wolf </a:t>
            </a:r>
            <a:r>
              <a:rPr lang="de-DE" i="1" dirty="0" smtClean="0"/>
              <a:t>et al.</a:t>
            </a:r>
            <a:r>
              <a:rPr lang="de-DE" dirty="0" smtClean="0"/>
              <a:t>, PRL </a:t>
            </a:r>
            <a:r>
              <a:rPr lang="de-DE" b="1" dirty="0" smtClean="0"/>
              <a:t>110</a:t>
            </a:r>
            <a:r>
              <a:rPr lang="de-DE" dirty="0" smtClean="0"/>
              <a:t>, 041101 (2013)</a:t>
            </a:r>
            <a:endParaRPr lang="en-US" dirty="0"/>
          </a:p>
        </p:txBody>
      </p:sp>
      <p:sp>
        <p:nvSpPr>
          <p:cNvPr id="11" name="Textfeld 10"/>
          <p:cNvSpPr txBox="1"/>
          <p:nvPr/>
        </p:nvSpPr>
        <p:spPr>
          <a:xfrm rot="16200000">
            <a:off x="-514273" y="5235377"/>
            <a:ext cx="1934056" cy="369332"/>
          </a:xfrm>
          <a:prstGeom prst="rect">
            <a:avLst/>
          </a:prstGeom>
          <a:noFill/>
        </p:spPr>
        <p:txBody>
          <a:bodyPr wrap="none" rtlCol="0">
            <a:spAutoFit/>
          </a:bodyPr>
          <a:lstStyle/>
          <a:p>
            <a:r>
              <a:rPr lang="de-DE" b="1" i="1" dirty="0" err="1" smtClean="0">
                <a:solidFill>
                  <a:schemeClr val="bg1"/>
                </a:solidFill>
              </a:rPr>
              <a:t>PhD</a:t>
            </a:r>
            <a:r>
              <a:rPr lang="de-DE" b="1" i="1" dirty="0" smtClean="0">
                <a:solidFill>
                  <a:schemeClr val="bg1"/>
                </a:solidFill>
              </a:rPr>
              <a:t> </a:t>
            </a:r>
            <a:r>
              <a:rPr lang="de-DE" b="1" i="1" dirty="0" err="1" smtClean="0">
                <a:solidFill>
                  <a:schemeClr val="bg1"/>
                </a:solidFill>
              </a:rPr>
              <a:t>thesis</a:t>
            </a:r>
            <a:r>
              <a:rPr lang="de-DE" b="1" i="1" dirty="0" smtClean="0">
                <a:solidFill>
                  <a:schemeClr val="bg1"/>
                </a:solidFill>
              </a:rPr>
              <a:t> R. Wolf</a:t>
            </a:r>
            <a:endParaRPr lang="de-DE" b="1" i="1" dirty="0">
              <a:solidFill>
                <a:schemeClr val="bg1"/>
              </a:solidFill>
            </a:endParaRPr>
          </a:p>
        </p:txBody>
      </p:sp>
      <p:pic>
        <p:nvPicPr>
          <p:cNvPr id="13" name="Grafik 12" descr="82Zn_20-160-20ms_083.PNG"/>
          <p:cNvPicPr>
            <a:picLocks noChangeAspect="1"/>
          </p:cNvPicPr>
          <p:nvPr/>
        </p:nvPicPr>
        <p:blipFill>
          <a:blip r:embed="rId3" cstate="print"/>
          <a:srcRect l="5844" t="7457" r="9846" b="3953"/>
          <a:stretch>
            <a:fillRect/>
          </a:stretch>
        </p:blipFill>
        <p:spPr>
          <a:xfrm>
            <a:off x="1220679" y="1146230"/>
            <a:ext cx="3986057" cy="3233960"/>
          </a:xfrm>
          <a:prstGeom prst="rect">
            <a:avLst/>
          </a:prstGeom>
        </p:spPr>
      </p:pic>
      <p:sp>
        <p:nvSpPr>
          <p:cNvPr id="14" name="Textfeld 13"/>
          <p:cNvSpPr txBox="1"/>
          <p:nvPr/>
        </p:nvSpPr>
        <p:spPr>
          <a:xfrm>
            <a:off x="3779912" y="3429000"/>
            <a:ext cx="2043957" cy="338554"/>
          </a:xfrm>
          <a:prstGeom prst="rect">
            <a:avLst/>
          </a:prstGeom>
          <a:solidFill>
            <a:schemeClr val="bg1"/>
          </a:solidFill>
        </p:spPr>
        <p:txBody>
          <a:bodyPr wrap="none" rtlCol="0">
            <a:spAutoFit/>
          </a:bodyPr>
          <a:lstStyle/>
          <a:p>
            <a:r>
              <a:rPr lang="de-DE" sz="1600" b="1" i="1" dirty="0" smtClean="0">
                <a:solidFill>
                  <a:srgbClr val="C00000"/>
                </a:solidFill>
              </a:rPr>
              <a:t>80 </a:t>
            </a:r>
            <a:r>
              <a:rPr lang="de-DE" sz="1600" b="1" i="1" dirty="0" err="1" smtClean="0">
                <a:solidFill>
                  <a:srgbClr val="C00000"/>
                </a:solidFill>
              </a:rPr>
              <a:t>ions</a:t>
            </a:r>
            <a:r>
              <a:rPr lang="de-DE" sz="1600" b="1" i="1" dirty="0" smtClean="0">
                <a:solidFill>
                  <a:srgbClr val="C00000"/>
                </a:solidFill>
              </a:rPr>
              <a:t> in 35 </a:t>
            </a:r>
            <a:r>
              <a:rPr lang="de-DE" sz="1600" b="1" i="1" dirty="0" err="1" smtClean="0">
                <a:solidFill>
                  <a:srgbClr val="C00000"/>
                </a:solidFill>
              </a:rPr>
              <a:t>minutes</a:t>
            </a:r>
            <a:r>
              <a:rPr lang="de-DE" sz="1600" b="1" i="1" dirty="0" smtClean="0">
                <a:solidFill>
                  <a:srgbClr val="C00000"/>
                </a:solidFill>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80528" y="1052736"/>
            <a:ext cx="1152128"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err="1" smtClean="0"/>
              <a:t>Crustal</a:t>
            </a:r>
            <a:r>
              <a:rPr lang="de-DE" dirty="0" smtClean="0"/>
              <a:t> </a:t>
            </a:r>
            <a:r>
              <a:rPr lang="de-DE" dirty="0" err="1" smtClean="0"/>
              <a:t>Composition</a:t>
            </a:r>
            <a:endParaRPr lang="de-DE" dirty="0"/>
          </a:p>
        </p:txBody>
      </p:sp>
      <p:sp>
        <p:nvSpPr>
          <p:cNvPr id="3" name="Inhaltsplatzhalter 2"/>
          <p:cNvSpPr>
            <a:spLocks noGrp="1"/>
          </p:cNvSpPr>
          <p:nvPr>
            <p:ph idx="1"/>
          </p:nvPr>
        </p:nvSpPr>
        <p:spPr>
          <a:xfrm>
            <a:off x="4860032" y="1412776"/>
            <a:ext cx="4283968" cy="4896544"/>
          </a:xfrm>
        </p:spPr>
        <p:txBody>
          <a:bodyPr>
            <a:normAutofit/>
          </a:bodyPr>
          <a:lstStyle/>
          <a:p>
            <a:pPr lvl="0"/>
            <a:r>
              <a:rPr lang="en-US" dirty="0" smtClean="0"/>
              <a:t>25 different nuclear mass models have been tested and all now exclude </a:t>
            </a:r>
            <a:r>
              <a:rPr lang="en-US" baseline="30000" dirty="0" smtClean="0"/>
              <a:t>82</a:t>
            </a:r>
            <a:r>
              <a:rPr lang="en-US" dirty="0" smtClean="0"/>
              <a:t>Zn</a:t>
            </a:r>
          </a:p>
          <a:p>
            <a:pPr lvl="0"/>
            <a:endParaRPr lang="de-DE" dirty="0" smtClean="0"/>
          </a:p>
          <a:p>
            <a:pPr lvl="0"/>
            <a:r>
              <a:rPr lang="en-US" dirty="0" smtClean="0"/>
              <a:t>Validate that up to a density of 5*10</a:t>
            </a:r>
            <a:r>
              <a:rPr lang="en-US" baseline="30000" dirty="0" smtClean="0"/>
              <a:t>10</a:t>
            </a:r>
            <a:r>
              <a:rPr lang="en-US" dirty="0" smtClean="0"/>
              <a:t> g/cm</a:t>
            </a:r>
            <a:r>
              <a:rPr lang="en-US" baseline="30000" dirty="0" smtClean="0"/>
              <a:t>3</a:t>
            </a:r>
            <a:r>
              <a:rPr lang="en-US" dirty="0" smtClean="0"/>
              <a:t>, the crustal composition is determined only by experimental data with </a:t>
            </a:r>
            <a:r>
              <a:rPr lang="en-US" baseline="30000" dirty="0" smtClean="0"/>
              <a:t>80</a:t>
            </a:r>
            <a:r>
              <a:rPr lang="en-US" dirty="0" smtClean="0"/>
              <a:t>Zn being the corresponding nucleus</a:t>
            </a:r>
          </a:p>
          <a:p>
            <a:pPr lvl="0"/>
            <a:endParaRPr lang="de-DE" dirty="0" smtClean="0"/>
          </a:p>
          <a:p>
            <a:pPr lvl="0"/>
            <a:r>
              <a:rPr lang="en-US" dirty="0" smtClean="0"/>
              <a:t>Magic neutron shells </a:t>
            </a:r>
            <a:r>
              <a:rPr lang="en-US" i="1" dirty="0" smtClean="0"/>
              <a:t>N</a:t>
            </a:r>
            <a:r>
              <a:rPr lang="en-US" dirty="0" smtClean="0"/>
              <a:t>=50 and </a:t>
            </a:r>
            <a:r>
              <a:rPr lang="en-US" i="1" dirty="0" smtClean="0"/>
              <a:t>N</a:t>
            </a:r>
            <a:r>
              <a:rPr lang="en-US" dirty="0" smtClean="0"/>
              <a:t>=82 are the dominating effect of nuclear structure</a:t>
            </a:r>
          </a:p>
          <a:p>
            <a:pPr lvl="0"/>
            <a:endParaRPr lang="en-US" dirty="0" smtClean="0"/>
          </a:p>
          <a:p>
            <a:pPr lvl="0"/>
            <a:r>
              <a:rPr lang="en-US" dirty="0" smtClean="0"/>
              <a:t>Masses for crustal heating</a:t>
            </a:r>
          </a:p>
          <a:p>
            <a:pPr lvl="1"/>
            <a:r>
              <a:rPr lang="de-DE" dirty="0" smtClean="0"/>
              <a:t>A. </a:t>
            </a:r>
            <a:r>
              <a:rPr lang="de-DE" dirty="0" err="1" smtClean="0"/>
              <a:t>Estradé</a:t>
            </a:r>
            <a:r>
              <a:rPr lang="de-DE" dirty="0" smtClean="0"/>
              <a:t> </a:t>
            </a:r>
            <a:r>
              <a:rPr lang="de-DE" i="1" dirty="0" smtClean="0"/>
              <a:t>et al.</a:t>
            </a:r>
            <a:r>
              <a:rPr lang="de-DE" dirty="0" smtClean="0"/>
              <a:t>, PRL </a:t>
            </a:r>
            <a:r>
              <a:rPr lang="de-DE" b="1" dirty="0" smtClean="0"/>
              <a:t>107</a:t>
            </a:r>
            <a:r>
              <a:rPr lang="de-DE" dirty="0" smtClean="0"/>
              <a:t>, 172503 (2011)</a:t>
            </a:r>
          </a:p>
        </p:txBody>
      </p:sp>
      <p:sp>
        <p:nvSpPr>
          <p:cNvPr id="4" name="Foliennummernplatzhalter 3"/>
          <p:cNvSpPr>
            <a:spLocks noGrp="1"/>
          </p:cNvSpPr>
          <p:nvPr>
            <p:ph type="sldNum" sz="quarter" idx="12"/>
          </p:nvPr>
        </p:nvSpPr>
        <p:spPr/>
        <p:txBody>
          <a:bodyPr/>
          <a:lstStyle/>
          <a:p>
            <a:fld id="{DCE4B40A-67BA-4787-801A-16EE65008C21}" type="slidenum">
              <a:rPr lang="en-US" smtClean="0"/>
              <a:pPr/>
              <a:t>15</a:t>
            </a:fld>
            <a:endParaRPr lang="en-US"/>
          </a:p>
        </p:txBody>
      </p:sp>
      <p:pic>
        <p:nvPicPr>
          <p:cNvPr id="157697" name="Picture 1"/>
          <p:cNvPicPr>
            <a:picLocks noChangeAspect="1" noChangeArrowheads="1"/>
          </p:cNvPicPr>
          <p:nvPr/>
        </p:nvPicPr>
        <p:blipFill>
          <a:blip r:embed="rId2" cstate="print"/>
          <a:srcRect r="243"/>
          <a:stretch>
            <a:fillRect/>
          </a:stretch>
        </p:blipFill>
        <p:spPr bwMode="auto">
          <a:xfrm>
            <a:off x="0" y="1412776"/>
            <a:ext cx="4695824" cy="4527233"/>
          </a:xfrm>
          <a:prstGeom prst="rect">
            <a:avLst/>
          </a:prstGeom>
          <a:noFill/>
          <a:ln w="9525">
            <a:noFill/>
            <a:miter lim="800000"/>
            <a:headEnd/>
            <a:tailEnd/>
          </a:ln>
        </p:spPr>
      </p:pic>
      <p:sp>
        <p:nvSpPr>
          <p:cNvPr id="8" name="Textplatzhalter 7"/>
          <p:cNvSpPr>
            <a:spLocks noGrp="1"/>
          </p:cNvSpPr>
          <p:nvPr>
            <p:ph type="body" sz="quarter" idx="13"/>
          </p:nvPr>
        </p:nvSpPr>
        <p:spPr/>
        <p:txBody>
          <a:bodyPr/>
          <a:lstStyle/>
          <a:p>
            <a:endParaRPr lang="de-DE"/>
          </a:p>
        </p:txBody>
      </p:sp>
      <p:sp>
        <p:nvSpPr>
          <p:cNvPr id="10" name="Textplatzhalter 4"/>
          <p:cNvSpPr txBox="1">
            <a:spLocks/>
          </p:cNvSpPr>
          <p:nvPr/>
        </p:nvSpPr>
        <p:spPr>
          <a:xfrm>
            <a:off x="35496" y="6381328"/>
            <a:ext cx="3744416" cy="432048"/>
          </a:xfrm>
          <a:prstGeom prst="rect">
            <a:avLst/>
          </a:prstGeom>
          <a:solidFill>
            <a:schemeClr val="bg1"/>
          </a:solidFill>
        </p:spPr>
        <p:txBody>
          <a:bodyPr vert="horz" lIns="91440" tIns="45720" rIns="91440" bIns="45720" rtlCol="0">
            <a:noAutofit/>
          </a:bodyPr>
          <a:lstStyle/>
          <a:p>
            <a:pPr marL="342900" lvl="0" indent="-342900">
              <a:spcBef>
                <a:spcPct val="20000"/>
              </a:spcBef>
              <a:defRPr/>
            </a:pPr>
            <a:r>
              <a:rPr lang="de-DE" sz="1200" dirty="0" smtClean="0"/>
              <a:t>S. </a:t>
            </a:r>
            <a:r>
              <a:rPr lang="de-DE" sz="1200" dirty="0" err="1" smtClean="0"/>
              <a:t>Kreim</a:t>
            </a:r>
            <a:r>
              <a:rPr lang="de-DE" sz="1200" dirty="0" smtClean="0"/>
              <a:t> </a:t>
            </a:r>
            <a:r>
              <a:rPr lang="de-DE" sz="1200" i="1" dirty="0" smtClean="0"/>
              <a:t>et al.</a:t>
            </a:r>
            <a:r>
              <a:rPr lang="de-DE" sz="1200" dirty="0" smtClean="0"/>
              <a:t>,  DOI:10.1016/j.ijms.2013.02.015 (2013</a:t>
            </a:r>
            <a:r>
              <a:rPr kumimoji="0" lang="de-DE" sz="1200" b="0" i="0" u="none" strike="noStrike" kern="1200" cap="none" spc="0" normalizeH="0" baseline="0" noProof="0" dirty="0" smtClean="0">
                <a:ln>
                  <a:noFill/>
                </a:ln>
                <a:solidFill>
                  <a:schemeClr val="tx1"/>
                </a:solidFill>
                <a:effectLst/>
                <a:uLnTx/>
                <a:uFillTx/>
                <a:latin typeface="+mn-lt"/>
                <a:ea typeface="+mn-ea"/>
                <a:cs typeface="+mn-cs"/>
              </a:rPr>
              <a:t>)</a:t>
            </a:r>
            <a:endParaRPr kumimoji="0" lang="de-DE" sz="12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8"/>
            <a:ext cx="7643192" cy="980736"/>
          </a:xfrm>
        </p:spPr>
        <p:txBody>
          <a:bodyPr>
            <a:normAutofit/>
          </a:bodyPr>
          <a:lstStyle/>
          <a:p>
            <a:r>
              <a:rPr lang="de-DE" sz="3600" dirty="0" smtClean="0"/>
              <a:t>High-</a:t>
            </a:r>
            <a:r>
              <a:rPr lang="de-DE" sz="3600" dirty="0" err="1" smtClean="0"/>
              <a:t>Accuracy</a:t>
            </a:r>
            <a:r>
              <a:rPr lang="de-DE" sz="3600" dirty="0" smtClean="0"/>
              <a:t> </a:t>
            </a:r>
            <a:r>
              <a:rPr lang="de-DE" sz="3600" dirty="0" err="1" smtClean="0"/>
              <a:t>Mass</a:t>
            </a:r>
            <a:r>
              <a:rPr lang="de-DE" sz="3600" dirty="0" smtClean="0"/>
              <a:t> </a:t>
            </a:r>
            <a:r>
              <a:rPr lang="de-DE" sz="3600" dirty="0" err="1" smtClean="0"/>
              <a:t>Measurements</a:t>
            </a:r>
            <a:endParaRPr lang="de-DE" sz="3600" dirty="0"/>
          </a:p>
        </p:txBody>
      </p:sp>
      <p:sp>
        <p:nvSpPr>
          <p:cNvPr id="3" name="Inhaltsplatzhalter 2"/>
          <p:cNvSpPr>
            <a:spLocks noGrp="1"/>
          </p:cNvSpPr>
          <p:nvPr>
            <p:ph idx="1"/>
          </p:nvPr>
        </p:nvSpPr>
        <p:spPr>
          <a:xfrm>
            <a:off x="1043608" y="1052736"/>
            <a:ext cx="7653536" cy="5328592"/>
          </a:xfrm>
        </p:spPr>
        <p:txBody>
          <a:bodyPr>
            <a:normAutofit/>
          </a:bodyPr>
          <a:lstStyle/>
          <a:p>
            <a:r>
              <a:rPr lang="de-DE" dirty="0" err="1" smtClean="0"/>
              <a:t>Requirement</a:t>
            </a:r>
            <a:r>
              <a:rPr lang="de-DE" dirty="0" smtClean="0"/>
              <a:t> </a:t>
            </a:r>
            <a:r>
              <a:rPr lang="de-DE" dirty="0" err="1" smtClean="0"/>
              <a:t>for</a:t>
            </a:r>
            <a:r>
              <a:rPr lang="de-DE" dirty="0" smtClean="0"/>
              <a:t> </a:t>
            </a:r>
            <a:r>
              <a:rPr lang="de-DE" dirty="0" err="1" smtClean="0"/>
              <a:t>astrophysics</a:t>
            </a:r>
            <a:r>
              <a:rPr lang="de-DE" dirty="0" smtClean="0"/>
              <a:t>: </a:t>
            </a:r>
            <a:r>
              <a:rPr lang="el-GR" dirty="0" smtClean="0"/>
              <a:t>σ</a:t>
            </a:r>
            <a:r>
              <a:rPr lang="de-DE" dirty="0" smtClean="0"/>
              <a:t> </a:t>
            </a:r>
            <a:r>
              <a:rPr lang="de-DE" dirty="0" smtClean="0">
                <a:latin typeface="Calibri"/>
              </a:rPr>
              <a:t>≈ 10</a:t>
            </a:r>
            <a:r>
              <a:rPr lang="de-DE" baseline="30000" dirty="0" smtClean="0">
                <a:latin typeface="Calibri"/>
              </a:rPr>
              <a:t>-6</a:t>
            </a:r>
            <a:endParaRPr lang="de-DE" baseline="30000" dirty="0" smtClean="0"/>
          </a:p>
          <a:p>
            <a:endParaRPr lang="de-DE" dirty="0" smtClean="0"/>
          </a:p>
          <a:p>
            <a:r>
              <a:rPr lang="de-DE" dirty="0" smtClean="0"/>
              <a:t>Time-</a:t>
            </a:r>
            <a:r>
              <a:rPr lang="de-DE" dirty="0" err="1" smtClean="0"/>
              <a:t>of</a:t>
            </a:r>
            <a:r>
              <a:rPr lang="de-DE" dirty="0" smtClean="0"/>
              <a:t>-</a:t>
            </a:r>
            <a:r>
              <a:rPr lang="de-DE" dirty="0" err="1" smtClean="0"/>
              <a:t>flight</a:t>
            </a:r>
            <a:r>
              <a:rPr lang="de-DE" dirty="0" smtClean="0"/>
              <a:t> </a:t>
            </a:r>
            <a:r>
              <a:rPr lang="de-DE" dirty="0" err="1" smtClean="0"/>
              <a:t>mass</a:t>
            </a:r>
            <a:r>
              <a:rPr lang="de-DE" dirty="0" smtClean="0"/>
              <a:t> </a:t>
            </a:r>
            <a:r>
              <a:rPr lang="de-DE" dirty="0" err="1" smtClean="0"/>
              <a:t>spectrometry</a:t>
            </a:r>
            <a:endParaRPr lang="de-DE" dirty="0" smtClean="0"/>
          </a:p>
          <a:p>
            <a:pPr lvl="1"/>
            <a:r>
              <a:rPr lang="de-DE" dirty="0" smtClean="0"/>
              <a:t>Multi-</a:t>
            </a:r>
            <a:r>
              <a:rPr lang="de-DE" dirty="0" err="1" smtClean="0"/>
              <a:t>reflection</a:t>
            </a:r>
            <a:r>
              <a:rPr lang="de-DE" dirty="0" smtClean="0"/>
              <a:t> time-</a:t>
            </a:r>
            <a:r>
              <a:rPr lang="de-DE" dirty="0" err="1" smtClean="0"/>
              <a:t>of</a:t>
            </a:r>
            <a:r>
              <a:rPr lang="de-DE" dirty="0" smtClean="0"/>
              <a:t>-</a:t>
            </a:r>
            <a:r>
              <a:rPr lang="de-DE" dirty="0" err="1" smtClean="0"/>
              <a:t>flight</a:t>
            </a:r>
            <a:r>
              <a:rPr lang="de-DE" dirty="0" smtClean="0"/>
              <a:t> </a:t>
            </a:r>
            <a:r>
              <a:rPr lang="de-DE" dirty="0" err="1" smtClean="0"/>
              <a:t>mass</a:t>
            </a:r>
            <a:r>
              <a:rPr lang="de-DE" dirty="0" smtClean="0"/>
              <a:t> </a:t>
            </a:r>
            <a:r>
              <a:rPr lang="de-DE" dirty="0" err="1" smtClean="0"/>
              <a:t>spectrometer</a:t>
            </a:r>
            <a:endParaRPr lang="de-DE" dirty="0" smtClean="0"/>
          </a:p>
          <a:p>
            <a:pPr lvl="1"/>
            <a:r>
              <a:rPr lang="de-DE" dirty="0" smtClean="0"/>
              <a:t>NSCL </a:t>
            </a:r>
            <a:r>
              <a:rPr lang="de-DE" dirty="0" err="1" smtClean="0"/>
              <a:t>at</a:t>
            </a:r>
            <a:r>
              <a:rPr lang="de-DE" dirty="0" smtClean="0"/>
              <a:t> MSU</a:t>
            </a:r>
          </a:p>
          <a:p>
            <a:endParaRPr lang="de-DE" dirty="0" smtClean="0"/>
          </a:p>
          <a:p>
            <a:endParaRPr lang="de-DE" dirty="0" smtClean="0"/>
          </a:p>
          <a:p>
            <a:endParaRPr lang="de-DE" dirty="0" smtClean="0"/>
          </a:p>
          <a:p>
            <a:endParaRPr lang="de-DE" dirty="0" smtClean="0"/>
          </a:p>
          <a:p>
            <a:endParaRPr lang="de-DE" dirty="0" smtClean="0"/>
          </a:p>
          <a:p>
            <a:r>
              <a:rPr lang="de-DE" dirty="0" smtClean="0"/>
              <a:t>Storage ring</a:t>
            </a:r>
          </a:p>
          <a:p>
            <a:pPr lvl="1"/>
            <a:r>
              <a:rPr lang="de-DE" dirty="0" err="1" smtClean="0"/>
              <a:t>Schottky</a:t>
            </a:r>
            <a:r>
              <a:rPr lang="de-DE" dirty="0" smtClean="0"/>
              <a:t> </a:t>
            </a:r>
            <a:r>
              <a:rPr lang="de-DE" dirty="0" err="1" smtClean="0"/>
              <a:t>mass</a:t>
            </a:r>
            <a:r>
              <a:rPr lang="de-DE" dirty="0" smtClean="0"/>
              <a:t> </a:t>
            </a:r>
            <a:r>
              <a:rPr lang="de-DE" dirty="0" err="1" smtClean="0"/>
              <a:t>spectrometry</a:t>
            </a:r>
            <a:endParaRPr lang="de-DE" dirty="0" smtClean="0"/>
          </a:p>
          <a:p>
            <a:pPr lvl="1"/>
            <a:r>
              <a:rPr lang="de-DE" dirty="0" err="1" smtClean="0"/>
              <a:t>Isochronous</a:t>
            </a:r>
            <a:r>
              <a:rPr lang="de-DE" dirty="0" smtClean="0"/>
              <a:t> </a:t>
            </a:r>
            <a:r>
              <a:rPr lang="de-DE" dirty="0" err="1" smtClean="0"/>
              <a:t>mass</a:t>
            </a:r>
            <a:r>
              <a:rPr lang="de-DE" dirty="0" smtClean="0"/>
              <a:t> </a:t>
            </a:r>
            <a:r>
              <a:rPr lang="de-DE" dirty="0" err="1" smtClean="0"/>
              <a:t>spectrometry</a:t>
            </a:r>
            <a:endParaRPr lang="de-DE" dirty="0" smtClean="0"/>
          </a:p>
          <a:p>
            <a:endParaRPr lang="de-DE" dirty="0" smtClean="0"/>
          </a:p>
          <a:p>
            <a:r>
              <a:rPr lang="de-DE" dirty="0" err="1" smtClean="0"/>
              <a:t>Penning</a:t>
            </a:r>
            <a:r>
              <a:rPr lang="de-DE" dirty="0" smtClean="0"/>
              <a:t> traps</a:t>
            </a:r>
          </a:p>
          <a:p>
            <a:pPr lvl="1"/>
            <a:r>
              <a:rPr lang="de-DE" dirty="0" smtClean="0"/>
              <a:t>Time-</a:t>
            </a:r>
            <a:r>
              <a:rPr lang="de-DE" dirty="0" err="1" smtClean="0"/>
              <a:t>of</a:t>
            </a:r>
            <a:r>
              <a:rPr lang="de-DE" dirty="0" smtClean="0"/>
              <a:t>-</a:t>
            </a:r>
            <a:r>
              <a:rPr lang="de-DE" dirty="0" err="1" smtClean="0"/>
              <a:t>flight</a:t>
            </a:r>
            <a:r>
              <a:rPr lang="de-DE" dirty="0" smtClean="0"/>
              <a:t> </a:t>
            </a:r>
            <a:r>
              <a:rPr lang="de-DE" dirty="0" err="1" smtClean="0"/>
              <a:t>ion-cyclotron-resonance</a:t>
            </a:r>
            <a:r>
              <a:rPr lang="de-DE" dirty="0" smtClean="0"/>
              <a:t> </a:t>
            </a:r>
            <a:r>
              <a:rPr lang="de-DE" dirty="0" err="1" smtClean="0"/>
              <a:t>technique</a:t>
            </a:r>
            <a:endParaRPr lang="de-DE" dirty="0" smtClean="0"/>
          </a:p>
          <a:p>
            <a:pPr lvl="1"/>
            <a:endParaRPr lang="de-DE" dirty="0" smtClean="0"/>
          </a:p>
        </p:txBody>
      </p:sp>
      <p:sp>
        <p:nvSpPr>
          <p:cNvPr id="4" name="Foliennummernplatzhalter 3"/>
          <p:cNvSpPr>
            <a:spLocks noGrp="1"/>
          </p:cNvSpPr>
          <p:nvPr>
            <p:ph type="sldNum" sz="quarter" idx="12"/>
          </p:nvPr>
        </p:nvSpPr>
        <p:spPr/>
        <p:txBody>
          <a:bodyPr/>
          <a:lstStyle/>
          <a:p>
            <a:fld id="{DCE4B40A-67BA-4787-801A-16EE65008C21}" type="slidenum">
              <a:rPr lang="en-US" smtClean="0"/>
              <a:pPr/>
              <a:t>16</a:t>
            </a:fld>
            <a:endParaRPr lang="en-US"/>
          </a:p>
        </p:txBody>
      </p:sp>
      <p:sp>
        <p:nvSpPr>
          <p:cNvPr id="5" name="Textplatzhalter 4"/>
          <p:cNvSpPr>
            <a:spLocks noGrp="1"/>
          </p:cNvSpPr>
          <p:nvPr>
            <p:ph type="body" sz="quarter" idx="13"/>
          </p:nvPr>
        </p:nvSpPr>
        <p:spPr/>
        <p:txBody>
          <a:bodyPr/>
          <a:lstStyle/>
          <a:p>
            <a:endParaRPr lang="de-DE"/>
          </a:p>
        </p:txBody>
      </p:sp>
      <p:pic>
        <p:nvPicPr>
          <p:cNvPr id="9" name="Picture 37"/>
          <p:cNvPicPr>
            <a:picLocks noChangeAspect="1" noChangeArrowheads="1"/>
          </p:cNvPicPr>
          <p:nvPr/>
        </p:nvPicPr>
        <p:blipFill>
          <a:blip r:embed="rId2" cstate="print"/>
          <a:srcRect/>
          <a:stretch>
            <a:fillRect/>
          </a:stretch>
        </p:blipFill>
        <p:spPr bwMode="auto">
          <a:xfrm>
            <a:off x="5988490" y="4258021"/>
            <a:ext cx="3048006" cy="1475235"/>
          </a:xfrm>
          <a:prstGeom prst="rect">
            <a:avLst/>
          </a:prstGeom>
          <a:noFill/>
          <a:ln w="12700">
            <a:noFill/>
            <a:miter lim="800000"/>
            <a:headEnd/>
            <a:tailEnd/>
          </a:ln>
        </p:spPr>
      </p:pic>
      <p:pic>
        <p:nvPicPr>
          <p:cNvPr id="11" name="Grafik 10" descr="2011-10-27_Falle_separation.png"/>
          <p:cNvPicPr>
            <a:picLocks noChangeAspect="1"/>
          </p:cNvPicPr>
          <p:nvPr/>
        </p:nvPicPr>
        <p:blipFill>
          <a:blip r:embed="rId3" cstate="print"/>
          <a:stretch>
            <a:fillRect/>
          </a:stretch>
        </p:blipFill>
        <p:spPr>
          <a:xfrm>
            <a:off x="2010917" y="1999251"/>
            <a:ext cx="7097587" cy="178978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Challenges</a:t>
            </a:r>
            <a:r>
              <a:rPr lang="de-DE" dirty="0" smtClean="0"/>
              <a:t> </a:t>
            </a:r>
            <a:r>
              <a:rPr lang="de-DE" dirty="0" err="1" smtClean="0"/>
              <a:t>for</a:t>
            </a:r>
            <a:r>
              <a:rPr lang="de-DE" dirty="0" smtClean="0"/>
              <a:t> PTMS</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DCE4B40A-67BA-4787-801A-16EE65008C21}" type="slidenum">
              <a:rPr lang="en-US" smtClean="0"/>
              <a:pPr/>
              <a:t>17</a:t>
            </a:fld>
            <a:endParaRPr lang="en-US"/>
          </a:p>
        </p:txBody>
      </p:sp>
      <p:sp>
        <p:nvSpPr>
          <p:cNvPr id="5" name="Textplatzhalter 4"/>
          <p:cNvSpPr>
            <a:spLocks noGrp="1"/>
          </p:cNvSpPr>
          <p:nvPr>
            <p:ph type="body" sz="quarter" idx="13"/>
          </p:nvPr>
        </p:nvSpPr>
        <p:spPr/>
        <p:txBody>
          <a:bodyPr/>
          <a:lstStyle/>
          <a:p>
            <a:endParaRPr lang="de-DE"/>
          </a:p>
        </p:txBody>
      </p:sp>
      <p:pic>
        <p:nvPicPr>
          <p:cNvPr id="6" name="Picture 3" descr="Mass-uncertainty2011-cleaned.png"/>
          <p:cNvPicPr>
            <a:picLocks noChangeAspect="1"/>
          </p:cNvPicPr>
          <p:nvPr/>
        </p:nvPicPr>
        <p:blipFill>
          <a:blip r:embed="rId2" cstate="print"/>
          <a:stretch>
            <a:fillRect/>
          </a:stretch>
        </p:blipFill>
        <p:spPr>
          <a:xfrm>
            <a:off x="948564" y="1298147"/>
            <a:ext cx="8159940" cy="5443221"/>
          </a:xfrm>
          <a:prstGeom prst="rect">
            <a:avLst/>
          </a:prstGeom>
        </p:spPr>
      </p:pic>
      <p:sp>
        <p:nvSpPr>
          <p:cNvPr id="7" name="TextBox 4"/>
          <p:cNvSpPr txBox="1"/>
          <p:nvPr/>
        </p:nvSpPr>
        <p:spPr>
          <a:xfrm>
            <a:off x="3844820" y="5589240"/>
            <a:ext cx="3031436" cy="769369"/>
          </a:xfrm>
          <a:prstGeom prst="rect">
            <a:avLst/>
          </a:prstGeom>
          <a:noFill/>
        </p:spPr>
        <p:txBody>
          <a:bodyPr wrap="none" lIns="91359" tIns="45684" rIns="91359" bIns="45684" rtlCol="0">
            <a:spAutoFit/>
          </a:bodyPr>
          <a:lstStyle/>
          <a:p>
            <a:r>
              <a:rPr lang="de-DE" sz="1100" dirty="0" smtClean="0"/>
              <a:t>3290 nuclides</a:t>
            </a:r>
            <a:br>
              <a:rPr lang="de-DE" sz="1100" dirty="0" smtClean="0"/>
            </a:br>
            <a:r>
              <a:rPr lang="de-DE" sz="1100" i="1" dirty="0" smtClean="0"/>
              <a:t>Data from: AME 2011 preview (28.04.2011) </a:t>
            </a:r>
          </a:p>
          <a:p>
            <a:r>
              <a:rPr lang="de-DE" sz="1100" i="1" dirty="0" smtClean="0"/>
              <a:t>G. Audi, M. Wang, </a:t>
            </a:r>
          </a:p>
          <a:p>
            <a:r>
              <a:rPr lang="de-DE" sz="1100" i="1" dirty="0" smtClean="0"/>
              <a:t>private communication</a:t>
            </a:r>
            <a:endParaRPr lang="en-US" sz="1100" i="1" dirty="0"/>
          </a:p>
        </p:txBody>
      </p:sp>
      <p:sp>
        <p:nvSpPr>
          <p:cNvPr id="9" name="Content Placeholder 2"/>
          <p:cNvSpPr txBox="1">
            <a:spLocks/>
          </p:cNvSpPr>
          <p:nvPr/>
        </p:nvSpPr>
        <p:spPr>
          <a:xfrm>
            <a:off x="1331640" y="1988840"/>
            <a:ext cx="5184576" cy="432048"/>
          </a:xfrm>
          <a:prstGeom prst="rect">
            <a:avLst/>
          </a:prstGeom>
          <a:noFill/>
        </p:spPr>
        <p:txBody>
          <a:bodyPr vert="horz" lIns="91440" tIns="45720" rIns="91440" bIns="45720" rtlCol="0">
            <a:normAutofit/>
          </a:bodyPr>
          <a:lstStyle/>
          <a:p>
            <a:pPr marL="342900" marR="0" lvl="0" indent="-342900" defTabSz="914400" rtl="0" eaLnBrk="1" fontAlgn="base" latinLnBrk="0" hangingPunct="1">
              <a:lnSpc>
                <a:spcPct val="100000"/>
              </a:lnSpc>
              <a:spcBef>
                <a:spcPct val="20000"/>
              </a:spcBef>
              <a:spcAft>
                <a:spcPct val="0"/>
              </a:spcAft>
              <a:buClrTx/>
              <a:buSzTx/>
              <a:buFontTx/>
              <a:buBlip>
                <a:blip r:embed="rId3"/>
              </a:buBlip>
              <a:tabLst/>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rPr>
              <a:t>Challenges at the outskirts of the nuclear chart</a:t>
            </a:r>
            <a:r>
              <a:rPr lang="en-US" kern="0" dirty="0" smtClean="0">
                <a:latin typeface="Calibri" pitchFamily="34" charset="0"/>
              </a:rPr>
              <a:t>:</a:t>
            </a:r>
            <a:endPar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
        <p:nvSpPr>
          <p:cNvPr id="10" name="Content Placeholder 2"/>
          <p:cNvSpPr txBox="1">
            <a:spLocks/>
          </p:cNvSpPr>
          <p:nvPr/>
        </p:nvSpPr>
        <p:spPr>
          <a:xfrm>
            <a:off x="1115616" y="2348880"/>
            <a:ext cx="3672408" cy="1080120"/>
          </a:xfrm>
          <a:prstGeom prst="rect">
            <a:avLst/>
          </a:prstGeom>
          <a:noFill/>
        </p:spPr>
        <p:txBody>
          <a:bodyPr vert="horz" lIns="91440" tIns="45720" rIns="91440" bIns="45720" rtlCol="0">
            <a:normAutofit/>
          </a:bodyPr>
          <a:lstStyle/>
          <a:p>
            <a:pPr marL="800100" lvl="1" indent="-342900" fontAlgn="base">
              <a:spcBef>
                <a:spcPct val="20000"/>
              </a:spcBef>
              <a:spcAft>
                <a:spcPct val="0"/>
              </a:spcAft>
              <a:buFont typeface="Wingdings" pitchFamily="2" charset="2"/>
              <a:buChar char="Ø"/>
              <a:defRPr/>
            </a:pPr>
            <a:r>
              <a:rPr lang="de-DE" sz="1600" kern="0" dirty="0" smtClean="0">
                <a:latin typeface="Calibri" pitchFamily="34" charset="0"/>
              </a:rPr>
              <a:t>Half-</a:t>
            </a:r>
            <a:r>
              <a:rPr lang="de-DE" sz="1600" kern="0" dirty="0" err="1" smtClean="0">
                <a:latin typeface="Calibri" pitchFamily="34" charset="0"/>
              </a:rPr>
              <a:t>lives</a:t>
            </a:r>
            <a:r>
              <a:rPr lang="de-DE" sz="1600" kern="0" dirty="0" smtClean="0">
                <a:latin typeface="Calibri" pitchFamily="34" charset="0"/>
              </a:rPr>
              <a:t> </a:t>
            </a:r>
            <a:r>
              <a:rPr lang="de-DE" sz="1600" kern="0" dirty="0" err="1" smtClean="0">
                <a:latin typeface="Calibri" pitchFamily="34" charset="0"/>
              </a:rPr>
              <a:t>tens</a:t>
            </a:r>
            <a:r>
              <a:rPr lang="de-DE" sz="1600" kern="0" dirty="0" smtClean="0">
                <a:latin typeface="Calibri" pitchFamily="34" charset="0"/>
              </a:rPr>
              <a:t> </a:t>
            </a:r>
            <a:r>
              <a:rPr lang="de-DE" sz="1600" kern="0" dirty="0" err="1" smtClean="0">
                <a:latin typeface="Calibri" pitchFamily="34" charset="0"/>
              </a:rPr>
              <a:t>of</a:t>
            </a:r>
            <a:r>
              <a:rPr lang="de-DE" sz="1600" kern="0" dirty="0" smtClean="0">
                <a:latin typeface="Calibri" pitchFamily="34" charset="0"/>
              </a:rPr>
              <a:t> </a:t>
            </a:r>
            <a:r>
              <a:rPr lang="de-DE" sz="1600" kern="0" dirty="0" err="1" smtClean="0">
                <a:latin typeface="Calibri" pitchFamily="34" charset="0"/>
              </a:rPr>
              <a:t>ms</a:t>
            </a:r>
            <a:endParaRPr lang="de-DE" sz="1600" kern="0" dirty="0" smtClean="0">
              <a:latin typeface="Calibri" pitchFamily="34" charset="0"/>
            </a:endParaRPr>
          </a:p>
          <a:p>
            <a:pPr marL="800100" lvl="1" indent="-342900" fontAlgn="base">
              <a:spcBef>
                <a:spcPct val="20000"/>
              </a:spcBef>
              <a:spcAft>
                <a:spcPct val="0"/>
              </a:spcAft>
              <a:buFont typeface="Wingdings" pitchFamily="2" charset="2"/>
              <a:buChar char="Ø"/>
              <a:defRPr/>
            </a:pPr>
            <a:r>
              <a:rPr lang="de-DE" sz="1600" kern="0" dirty="0" smtClean="0">
                <a:latin typeface="Calibri" pitchFamily="34" charset="0"/>
              </a:rPr>
              <a:t>Minute </a:t>
            </a:r>
            <a:r>
              <a:rPr lang="de-DE" sz="1600" kern="0" dirty="0" err="1" smtClean="0">
                <a:latin typeface="Calibri" pitchFamily="34" charset="0"/>
              </a:rPr>
              <a:t>production</a:t>
            </a:r>
            <a:r>
              <a:rPr lang="de-DE" sz="1600" kern="0" dirty="0" smtClean="0">
                <a:latin typeface="Calibri" pitchFamily="34" charset="0"/>
              </a:rPr>
              <a:t> </a:t>
            </a:r>
            <a:r>
              <a:rPr lang="de-DE" sz="1600" kern="0" dirty="0" err="1" smtClean="0">
                <a:latin typeface="Calibri" pitchFamily="34" charset="0"/>
              </a:rPr>
              <a:t>rates</a:t>
            </a:r>
            <a:endParaRPr lang="de-DE" sz="1600" kern="0" dirty="0" smtClean="0">
              <a:latin typeface="Calibri" pitchFamily="34" charset="0"/>
            </a:endParaRPr>
          </a:p>
          <a:p>
            <a:pPr marL="800100" lvl="1" indent="-342900" fontAlgn="base">
              <a:spcBef>
                <a:spcPct val="20000"/>
              </a:spcBef>
              <a:spcAft>
                <a:spcPct val="0"/>
              </a:spcAft>
              <a:buFont typeface="Wingdings" pitchFamily="2" charset="2"/>
              <a:buChar char="Ø"/>
              <a:defRPr/>
            </a:pPr>
            <a:r>
              <a:rPr kumimoji="0" lang="de-DE" sz="1600" b="0" i="0" u="none" strike="noStrike" kern="0" cap="none" spc="0" normalizeH="0" baseline="0" noProof="0" dirty="0" smtClean="0">
                <a:ln>
                  <a:noFill/>
                </a:ln>
                <a:solidFill>
                  <a:schemeClr val="tx1"/>
                </a:solidFill>
                <a:effectLst/>
                <a:uLnTx/>
                <a:uFillTx/>
                <a:latin typeface="Calibri" pitchFamily="34" charset="0"/>
                <a:ea typeface="+mn-ea"/>
                <a:cs typeface="+mn-cs"/>
              </a:rPr>
              <a:t>High </a:t>
            </a:r>
            <a:r>
              <a:rPr kumimoji="0" lang="de-DE" sz="1600" b="0" i="0" u="none" strike="noStrike" kern="0" cap="none" spc="0" normalizeH="0" baseline="0" noProof="0" dirty="0" err="1" smtClean="0">
                <a:ln>
                  <a:noFill/>
                </a:ln>
                <a:solidFill>
                  <a:schemeClr val="tx1"/>
                </a:solidFill>
                <a:effectLst/>
                <a:uLnTx/>
                <a:uFillTx/>
                <a:latin typeface="Calibri" pitchFamily="34" charset="0"/>
                <a:ea typeface="+mn-ea"/>
                <a:cs typeface="+mn-cs"/>
              </a:rPr>
              <a:t>yield</a:t>
            </a:r>
            <a:r>
              <a:rPr kumimoji="0" lang="de-DE" sz="1600" b="0" i="0" u="none" strike="noStrike" kern="0" cap="none" spc="0" normalizeH="0" baseline="0" noProof="0" dirty="0" smtClean="0">
                <a:ln>
                  <a:noFill/>
                </a:ln>
                <a:solidFill>
                  <a:schemeClr val="tx1"/>
                </a:solidFill>
                <a:effectLst/>
                <a:uLnTx/>
                <a:uFillTx/>
                <a:latin typeface="Calibri" pitchFamily="34" charset="0"/>
                <a:ea typeface="+mn-ea"/>
                <a:cs typeface="+mn-cs"/>
              </a:rPr>
              <a:t> </a:t>
            </a:r>
            <a:r>
              <a:rPr kumimoji="0" lang="de-DE" sz="1600" b="0" i="0" u="none" strike="noStrike" kern="0" cap="none" spc="0" normalizeH="0" baseline="0" noProof="0" dirty="0" err="1" smtClean="0">
                <a:ln>
                  <a:noFill/>
                </a:ln>
                <a:solidFill>
                  <a:schemeClr val="tx1"/>
                </a:solidFill>
                <a:effectLst/>
                <a:uLnTx/>
                <a:uFillTx/>
                <a:latin typeface="Calibri" pitchFamily="34" charset="0"/>
                <a:ea typeface="+mn-ea"/>
                <a:cs typeface="+mn-cs"/>
              </a:rPr>
              <a:t>of</a:t>
            </a:r>
            <a:r>
              <a:rPr kumimoji="0" lang="de-DE" sz="1600" b="0" i="0" u="none" strike="noStrike" kern="0" cap="none" spc="0" normalizeH="0" baseline="0" noProof="0" dirty="0" smtClean="0">
                <a:ln>
                  <a:noFill/>
                </a:ln>
                <a:solidFill>
                  <a:schemeClr val="tx1"/>
                </a:solidFill>
                <a:effectLst/>
                <a:uLnTx/>
                <a:uFillTx/>
                <a:latin typeface="Calibri" pitchFamily="34" charset="0"/>
                <a:ea typeface="+mn-ea"/>
                <a:cs typeface="+mn-cs"/>
              </a:rPr>
              <a:t> </a:t>
            </a:r>
            <a:r>
              <a:rPr kumimoji="0" lang="de-DE" sz="1600" b="0" i="0" u="none" strike="noStrike" kern="0" cap="none" spc="0" normalizeH="0" baseline="0" noProof="0" dirty="0" err="1" smtClean="0">
                <a:ln>
                  <a:noFill/>
                </a:ln>
                <a:solidFill>
                  <a:schemeClr val="tx1"/>
                </a:solidFill>
                <a:effectLst/>
                <a:uLnTx/>
                <a:uFillTx/>
                <a:latin typeface="Calibri" pitchFamily="34" charset="0"/>
                <a:ea typeface="+mn-ea"/>
                <a:cs typeface="+mn-cs"/>
              </a:rPr>
              <a:t>contaminating</a:t>
            </a:r>
            <a:r>
              <a:rPr kumimoji="0" lang="de-DE" sz="1600" b="0" i="0" u="none" strike="noStrike" kern="0" cap="none" spc="0" normalizeH="0" baseline="0" noProof="0" dirty="0" smtClean="0">
                <a:ln>
                  <a:noFill/>
                </a:ln>
                <a:solidFill>
                  <a:schemeClr val="tx1"/>
                </a:solidFill>
                <a:effectLst/>
                <a:uLnTx/>
                <a:uFillTx/>
                <a:latin typeface="Calibri" pitchFamily="34" charset="0"/>
                <a:ea typeface="+mn-ea"/>
                <a:cs typeface="+mn-cs"/>
              </a:rPr>
              <a:t> </a:t>
            </a:r>
            <a:r>
              <a:rPr kumimoji="0" lang="de-DE" sz="1600" b="0" i="0" u="none" strike="noStrike" kern="0" cap="none" spc="0" normalizeH="0" baseline="0" noProof="0" dirty="0" err="1" smtClean="0">
                <a:ln>
                  <a:noFill/>
                </a:ln>
                <a:solidFill>
                  <a:schemeClr val="tx1"/>
                </a:solidFill>
                <a:effectLst/>
                <a:uLnTx/>
                <a:uFillTx/>
                <a:latin typeface="Calibri" pitchFamily="34" charset="0"/>
                <a:ea typeface="+mn-ea"/>
                <a:cs typeface="+mn-cs"/>
              </a:rPr>
              <a:t>ions</a:t>
            </a:r>
            <a:endParaRPr kumimoji="0" lang="en-US" sz="16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8"/>
            <a:ext cx="7643192" cy="980736"/>
          </a:xfrm>
        </p:spPr>
        <p:txBody>
          <a:bodyPr/>
          <a:lstStyle/>
          <a:p>
            <a:r>
              <a:rPr lang="de-DE" dirty="0" err="1" smtClean="0"/>
              <a:t>Penning</a:t>
            </a:r>
            <a:r>
              <a:rPr lang="de-DE" dirty="0" smtClean="0"/>
              <a:t> </a:t>
            </a:r>
            <a:r>
              <a:rPr lang="de-DE" dirty="0" err="1" smtClean="0"/>
              <a:t>alone</a:t>
            </a:r>
            <a:r>
              <a:rPr lang="de-DE" dirty="0" smtClean="0"/>
              <a:t> in New York</a:t>
            </a:r>
            <a:endParaRPr lang="de-DE" dirty="0"/>
          </a:p>
        </p:txBody>
      </p:sp>
      <p:sp>
        <p:nvSpPr>
          <p:cNvPr id="4" name="Foliennummernplatzhalter 3"/>
          <p:cNvSpPr>
            <a:spLocks noGrp="1"/>
          </p:cNvSpPr>
          <p:nvPr>
            <p:ph type="sldNum" sz="quarter" idx="12"/>
          </p:nvPr>
        </p:nvSpPr>
        <p:spPr/>
        <p:txBody>
          <a:bodyPr/>
          <a:lstStyle/>
          <a:p>
            <a:fld id="{DCE4B40A-67BA-4787-801A-16EE65008C21}" type="slidenum">
              <a:rPr lang="en-US" smtClean="0"/>
              <a:pPr/>
              <a:t>18</a:t>
            </a:fld>
            <a:endParaRPr lang="en-US"/>
          </a:p>
        </p:txBody>
      </p:sp>
      <p:sp>
        <p:nvSpPr>
          <p:cNvPr id="5" name="Textplatzhalter 4"/>
          <p:cNvSpPr>
            <a:spLocks noGrp="1"/>
          </p:cNvSpPr>
          <p:nvPr>
            <p:ph type="body" sz="quarter" idx="13"/>
          </p:nvPr>
        </p:nvSpPr>
        <p:spPr/>
        <p:txBody>
          <a:bodyPr/>
          <a:lstStyle/>
          <a:p>
            <a:endParaRPr lang="de-DE"/>
          </a:p>
        </p:txBody>
      </p:sp>
      <p:pic>
        <p:nvPicPr>
          <p:cNvPr id="6" name="Picture 11"/>
          <p:cNvPicPr>
            <a:picLocks noChangeAspect="1" noChangeArrowheads="1"/>
          </p:cNvPicPr>
          <p:nvPr/>
        </p:nvPicPr>
        <p:blipFill>
          <a:blip r:embed="rId2" cstate="print"/>
          <a:srcRect/>
          <a:stretch>
            <a:fillRect/>
          </a:stretch>
        </p:blipFill>
        <p:spPr bwMode="auto">
          <a:xfrm>
            <a:off x="28891" y="-33989"/>
            <a:ext cx="942709" cy="942709"/>
          </a:xfrm>
          <a:prstGeom prst="rect">
            <a:avLst/>
          </a:prstGeom>
          <a:noFill/>
          <a:ln w="9525" cap="flat" cmpd="sng" algn="ctr">
            <a:noFill/>
            <a:prstDash val="solid"/>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5876925" y="1772816"/>
            <a:ext cx="3267075" cy="5051425"/>
          </a:xfrm>
          <a:prstGeom prst="rect">
            <a:avLst/>
          </a:prstGeom>
          <a:noFill/>
          <a:ln w="9525">
            <a:noFill/>
            <a:miter lim="800000"/>
            <a:headEnd/>
            <a:tailEnd/>
          </a:ln>
        </p:spPr>
      </p:pic>
      <p:pic>
        <p:nvPicPr>
          <p:cNvPr id="12" name="Grafik 11" descr="index-2.jpg"/>
          <p:cNvPicPr>
            <a:picLocks noChangeAspect="1"/>
          </p:cNvPicPr>
          <p:nvPr/>
        </p:nvPicPr>
        <p:blipFill>
          <a:blip r:embed="rId4" cstate="print"/>
          <a:stretch>
            <a:fillRect/>
          </a:stretch>
        </p:blipFill>
        <p:spPr>
          <a:xfrm>
            <a:off x="1012105" y="1184151"/>
            <a:ext cx="5072063" cy="2028825"/>
          </a:xfrm>
          <a:prstGeom prst="rect">
            <a:avLst/>
          </a:prstGeom>
        </p:spPr>
      </p:pic>
      <p:sp>
        <p:nvSpPr>
          <p:cNvPr id="13" name="Inhaltsplatzhalter 12"/>
          <p:cNvSpPr>
            <a:spLocks noGrp="1"/>
          </p:cNvSpPr>
          <p:nvPr>
            <p:ph idx="1"/>
          </p:nvPr>
        </p:nvSpPr>
        <p:spPr>
          <a:xfrm>
            <a:off x="971600" y="3655565"/>
            <a:ext cx="5133256" cy="2581747"/>
          </a:xfrm>
        </p:spPr>
        <p:txBody>
          <a:bodyPr/>
          <a:lstStyle/>
          <a:p>
            <a:r>
              <a:rPr lang="de-DE" dirty="0" smtClean="0"/>
              <a:t>8 </a:t>
            </a:r>
            <a:r>
              <a:rPr lang="de-DE" dirty="0" err="1" smtClean="0"/>
              <a:t>million</a:t>
            </a:r>
            <a:r>
              <a:rPr lang="de-DE" dirty="0" smtClean="0"/>
              <a:t> </a:t>
            </a:r>
            <a:r>
              <a:rPr lang="de-DE" dirty="0" err="1" smtClean="0"/>
              <a:t>inhabitants</a:t>
            </a:r>
            <a:endParaRPr lang="de-DE" dirty="0" smtClean="0"/>
          </a:p>
          <a:p>
            <a:r>
              <a:rPr lang="de-DE" dirty="0" err="1" smtClean="0"/>
              <a:t>many</a:t>
            </a:r>
            <a:r>
              <a:rPr lang="de-DE" dirty="0" smtClean="0"/>
              <a:t> </a:t>
            </a:r>
            <a:r>
              <a:rPr lang="de-DE" dirty="0" err="1" smtClean="0"/>
              <a:t>with</a:t>
            </a:r>
            <a:r>
              <a:rPr lang="de-DE" dirty="0" smtClean="0"/>
              <a:t> </a:t>
            </a:r>
            <a:r>
              <a:rPr lang="de-DE" dirty="0" err="1" smtClean="0"/>
              <a:t>the</a:t>
            </a:r>
            <a:r>
              <a:rPr lang="de-DE" dirty="0" smtClean="0"/>
              <a:t> </a:t>
            </a:r>
            <a:r>
              <a:rPr lang="de-DE" dirty="0" err="1" smtClean="0"/>
              <a:t>similar</a:t>
            </a:r>
            <a:r>
              <a:rPr lang="de-DE" dirty="0" smtClean="0"/>
              <a:t> </a:t>
            </a:r>
            <a:r>
              <a:rPr lang="de-DE" dirty="0" err="1" smtClean="0"/>
              <a:t>weight</a:t>
            </a:r>
            <a:endParaRPr lang="de-DE" dirty="0" smtClean="0"/>
          </a:p>
          <a:p>
            <a:endParaRPr lang="de-DE" dirty="0" smtClean="0"/>
          </a:p>
          <a:p>
            <a:r>
              <a:rPr lang="de-DE" dirty="0" smtClean="0"/>
              <a:t>Goal: </a:t>
            </a:r>
            <a:r>
              <a:rPr lang="de-DE" dirty="0" err="1" smtClean="0"/>
              <a:t>identify</a:t>
            </a:r>
            <a:r>
              <a:rPr lang="de-DE" dirty="0" smtClean="0"/>
              <a:t> </a:t>
            </a:r>
            <a:r>
              <a:rPr lang="de-DE" dirty="0" err="1" smtClean="0"/>
              <a:t>the</a:t>
            </a:r>
            <a:r>
              <a:rPr lang="de-DE" dirty="0" smtClean="0"/>
              <a:t> </a:t>
            </a:r>
            <a:r>
              <a:rPr lang="de-DE" dirty="0" err="1" smtClean="0"/>
              <a:t>few</a:t>
            </a:r>
            <a:r>
              <a:rPr lang="de-DE" dirty="0" smtClean="0"/>
              <a:t> </a:t>
            </a:r>
            <a:r>
              <a:rPr lang="de-DE" dirty="0" err="1" smtClean="0"/>
              <a:t>with</a:t>
            </a:r>
            <a:r>
              <a:rPr lang="de-DE" dirty="0" smtClean="0"/>
              <a:t> </a:t>
            </a:r>
            <a:r>
              <a:rPr lang="de-DE" dirty="0" err="1" smtClean="0"/>
              <a:t>exactly</a:t>
            </a:r>
            <a:r>
              <a:rPr lang="de-DE" dirty="0" smtClean="0"/>
              <a:t> </a:t>
            </a:r>
            <a:r>
              <a:rPr lang="de-DE" dirty="0" err="1" smtClean="0"/>
              <a:t>the</a:t>
            </a:r>
            <a:r>
              <a:rPr lang="de-DE" dirty="0" smtClean="0"/>
              <a:t> same </a:t>
            </a:r>
            <a:r>
              <a:rPr lang="de-DE" dirty="0" err="1" smtClean="0"/>
              <a:t>mass</a:t>
            </a:r>
            <a:r>
              <a:rPr lang="de-DE" dirty="0" smtClean="0"/>
              <a:t>, </a:t>
            </a:r>
            <a:r>
              <a:rPr lang="de-DE" dirty="0" err="1" smtClean="0"/>
              <a:t>evacuate</a:t>
            </a:r>
            <a:r>
              <a:rPr lang="de-DE" dirty="0" smtClean="0"/>
              <a:t> all </a:t>
            </a:r>
            <a:r>
              <a:rPr lang="de-DE" dirty="0" err="1" smtClean="0"/>
              <a:t>others</a:t>
            </a:r>
            <a:endParaRPr lang="de-DE" dirty="0" smtClean="0"/>
          </a:p>
          <a:p>
            <a:r>
              <a:rPr lang="de-DE" dirty="0" err="1" smtClean="0"/>
              <a:t>Measure</a:t>
            </a:r>
            <a:r>
              <a:rPr lang="de-DE" dirty="0" smtClean="0"/>
              <a:t> </a:t>
            </a:r>
            <a:r>
              <a:rPr lang="de-DE" dirty="0" err="1" smtClean="0"/>
              <a:t>their</a:t>
            </a:r>
            <a:r>
              <a:rPr lang="de-DE" dirty="0" smtClean="0"/>
              <a:t> </a:t>
            </a:r>
            <a:r>
              <a:rPr lang="de-DE" dirty="0" err="1" smtClean="0"/>
              <a:t>mass</a:t>
            </a:r>
            <a:r>
              <a:rPr lang="de-DE" dirty="0" smtClean="0"/>
              <a:t> </a:t>
            </a:r>
            <a:r>
              <a:rPr lang="de-DE" dirty="0" err="1" smtClean="0"/>
              <a:t>with</a:t>
            </a:r>
            <a:r>
              <a:rPr lang="de-DE" dirty="0" smtClean="0"/>
              <a:t> </a:t>
            </a:r>
            <a:r>
              <a:rPr lang="de-DE" dirty="0" err="1" smtClean="0"/>
              <a:t>high</a:t>
            </a:r>
            <a:r>
              <a:rPr lang="de-DE" dirty="0" smtClean="0"/>
              <a:t> </a:t>
            </a:r>
            <a:r>
              <a:rPr lang="de-DE" dirty="0" err="1" smtClean="0"/>
              <a:t>precision</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5" descr="Isoltrap-schematic_2010-06_450dpi.png"/>
          <p:cNvPicPr>
            <a:picLocks noChangeAspect="1"/>
          </p:cNvPicPr>
          <p:nvPr/>
        </p:nvPicPr>
        <p:blipFill>
          <a:blip r:embed="rId2" cstate="print"/>
          <a:srcRect/>
          <a:stretch>
            <a:fillRect/>
          </a:stretch>
        </p:blipFill>
        <p:spPr bwMode="auto">
          <a:xfrm>
            <a:off x="1392258" y="1048772"/>
            <a:ext cx="7716246" cy="5260548"/>
          </a:xfrm>
          <a:prstGeom prst="rect">
            <a:avLst/>
          </a:prstGeom>
          <a:solidFill>
            <a:schemeClr val="bg1"/>
          </a:solidFill>
          <a:ln w="9525">
            <a:noFill/>
            <a:miter lim="800000"/>
            <a:headEnd/>
            <a:tailEnd/>
          </a:ln>
        </p:spPr>
      </p:pic>
      <p:sp>
        <p:nvSpPr>
          <p:cNvPr id="2" name="Titel 1"/>
          <p:cNvSpPr>
            <a:spLocks noGrp="1"/>
          </p:cNvSpPr>
          <p:nvPr>
            <p:ph type="title"/>
          </p:nvPr>
        </p:nvSpPr>
        <p:spPr/>
        <p:txBody>
          <a:bodyPr/>
          <a:lstStyle/>
          <a:p>
            <a:r>
              <a:rPr lang="de-DE" dirty="0" smtClean="0"/>
              <a:t>The ISOLTRAP Experiment</a:t>
            </a:r>
            <a:endParaRPr lang="de-DE" dirty="0"/>
          </a:p>
        </p:txBody>
      </p:sp>
      <p:pic>
        <p:nvPicPr>
          <p:cNvPr id="7" name="Inhaltsplatzhalter 6" descr="ISOLTRAP_TakenbyCERN.jpg"/>
          <p:cNvPicPr>
            <a:picLocks noGrp="1" noChangeAspect="1"/>
          </p:cNvPicPr>
          <p:nvPr>
            <p:ph idx="1"/>
          </p:nvPr>
        </p:nvPicPr>
        <p:blipFill>
          <a:blip r:embed="rId3" cstate="print"/>
          <a:stretch>
            <a:fillRect/>
          </a:stretch>
        </p:blipFill>
        <p:spPr>
          <a:xfrm>
            <a:off x="2483768" y="1142028"/>
            <a:ext cx="3581781" cy="3727132"/>
          </a:xfrm>
        </p:spPr>
      </p:pic>
      <p:sp>
        <p:nvSpPr>
          <p:cNvPr id="9" name="Textfeld 8"/>
          <p:cNvSpPr txBox="1"/>
          <p:nvPr/>
        </p:nvSpPr>
        <p:spPr>
          <a:xfrm>
            <a:off x="6307457" y="6381328"/>
            <a:ext cx="1288879" cy="369332"/>
          </a:xfrm>
          <a:prstGeom prst="rect">
            <a:avLst/>
          </a:prstGeom>
          <a:solidFill>
            <a:schemeClr val="bg1"/>
          </a:solidFill>
        </p:spPr>
        <p:txBody>
          <a:bodyPr wrap="none" rtlCol="0">
            <a:spAutoFit/>
          </a:bodyPr>
          <a:lstStyle/>
          <a:p>
            <a:r>
              <a:rPr lang="de-DE" dirty="0" err="1" smtClean="0">
                <a:solidFill>
                  <a:srgbClr val="29348C"/>
                </a:solidFill>
              </a:rPr>
              <a:t>preparation</a:t>
            </a:r>
            <a:endParaRPr lang="de-DE" dirty="0" smtClean="0">
              <a:solidFill>
                <a:srgbClr val="29348C"/>
              </a:solidFill>
            </a:endParaRPr>
          </a:p>
        </p:txBody>
      </p:sp>
      <p:sp>
        <p:nvSpPr>
          <p:cNvPr id="10" name="Textfeld 9"/>
          <p:cNvSpPr txBox="1"/>
          <p:nvPr/>
        </p:nvSpPr>
        <p:spPr>
          <a:xfrm>
            <a:off x="7540894" y="6381328"/>
            <a:ext cx="1495602" cy="369332"/>
          </a:xfrm>
          <a:prstGeom prst="rect">
            <a:avLst/>
          </a:prstGeom>
          <a:solidFill>
            <a:schemeClr val="bg1"/>
          </a:solidFill>
        </p:spPr>
        <p:txBody>
          <a:bodyPr wrap="none" rtlCol="0">
            <a:spAutoFit/>
          </a:bodyPr>
          <a:lstStyle/>
          <a:p>
            <a:r>
              <a:rPr lang="de-DE" dirty="0" err="1" smtClean="0">
                <a:solidFill>
                  <a:srgbClr val="C00000"/>
                </a:solidFill>
              </a:rPr>
              <a:t>measurement</a:t>
            </a:r>
            <a:endParaRPr lang="de-DE" dirty="0" smtClean="0">
              <a:solidFill>
                <a:srgbClr val="C00000"/>
              </a:solidFill>
            </a:endParaRPr>
          </a:p>
        </p:txBody>
      </p:sp>
      <p:sp>
        <p:nvSpPr>
          <p:cNvPr id="11" name="Ellipse 10"/>
          <p:cNvSpPr/>
          <p:nvPr/>
        </p:nvSpPr>
        <p:spPr>
          <a:xfrm>
            <a:off x="7308304" y="1268760"/>
            <a:ext cx="1008112" cy="13681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rot="5400000">
            <a:off x="5076056" y="4509120"/>
            <a:ext cx="1296144"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5400000">
            <a:off x="2843808" y="4509120"/>
            <a:ext cx="1296144"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rot="5400000">
            <a:off x="5148064" y="4509120"/>
            <a:ext cx="1296144" cy="20162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solidFill>
            </a:endParaRPr>
          </a:p>
        </p:txBody>
      </p:sp>
      <p:sp>
        <p:nvSpPr>
          <p:cNvPr id="16" name="Ellipse 15"/>
          <p:cNvSpPr/>
          <p:nvPr/>
        </p:nvSpPr>
        <p:spPr>
          <a:xfrm>
            <a:off x="7308304" y="3284984"/>
            <a:ext cx="1008112" cy="1152128"/>
          </a:xfrm>
          <a:prstGeom prst="ellipse">
            <a:avLst/>
          </a:prstGeom>
          <a:noFill/>
          <a:ln>
            <a:solidFill>
              <a:srgbClr val="293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4"/>
          <p:cNvSpPr>
            <a:spLocks noGrp="1"/>
          </p:cNvSpPr>
          <p:nvPr>
            <p:ph type="body" sz="quarter" idx="13"/>
          </p:nvPr>
        </p:nvSpPr>
        <p:spPr>
          <a:xfrm>
            <a:off x="899592" y="6381329"/>
            <a:ext cx="3096344" cy="432048"/>
          </a:xfrm>
        </p:spPr>
        <p:txBody>
          <a:bodyPr/>
          <a:lstStyle/>
          <a:p>
            <a:pPr lvl="0"/>
            <a:r>
              <a:rPr lang="en-US" dirty="0" smtClean="0">
                <a:solidFill>
                  <a:srgbClr val="000000"/>
                </a:solidFill>
                <a:cs typeface="Calibri" pitchFamily="34" charset="0"/>
              </a:rPr>
              <a:t>M. </a:t>
            </a:r>
            <a:r>
              <a:rPr lang="en-US" dirty="0" err="1" smtClean="0">
                <a:solidFill>
                  <a:srgbClr val="000000"/>
                </a:solidFill>
                <a:cs typeface="Calibri" pitchFamily="34" charset="0"/>
              </a:rPr>
              <a:t>Mukherjee</a:t>
            </a:r>
            <a:r>
              <a:rPr lang="en-US" dirty="0" smtClean="0">
                <a:solidFill>
                  <a:srgbClr val="000000"/>
                </a:solidFill>
                <a:cs typeface="Calibri" pitchFamily="34" charset="0"/>
              </a:rPr>
              <a:t> </a:t>
            </a:r>
            <a:r>
              <a:rPr lang="en-US" i="1" dirty="0" smtClean="0">
                <a:solidFill>
                  <a:srgbClr val="000000"/>
                </a:solidFill>
                <a:cs typeface="Calibri" pitchFamily="34" charset="0"/>
              </a:rPr>
              <a:t>et al.</a:t>
            </a:r>
            <a:r>
              <a:rPr lang="en-US" dirty="0" smtClean="0">
                <a:solidFill>
                  <a:srgbClr val="000000"/>
                </a:solidFill>
                <a:cs typeface="Calibri" pitchFamily="34" charset="0"/>
              </a:rPr>
              <a:t>, Eur. Phys. J A </a:t>
            </a:r>
            <a:r>
              <a:rPr lang="en-US" b="1" dirty="0" smtClean="0">
                <a:solidFill>
                  <a:srgbClr val="000000"/>
                </a:solidFill>
                <a:cs typeface="Calibri" pitchFamily="34" charset="0"/>
              </a:rPr>
              <a:t>35</a:t>
            </a:r>
            <a:r>
              <a:rPr lang="en-US" dirty="0" smtClean="0">
                <a:solidFill>
                  <a:srgbClr val="000000"/>
                </a:solidFill>
                <a:cs typeface="Calibri" pitchFamily="34" charset="0"/>
              </a:rPr>
              <a:t>, 1 (2008)</a:t>
            </a:r>
          </a:p>
          <a:p>
            <a:r>
              <a:rPr lang="en-GB" dirty="0" smtClean="0"/>
              <a:t>R. N. Wolf </a:t>
            </a:r>
            <a:r>
              <a:rPr lang="en-GB" i="1" dirty="0" smtClean="0"/>
              <a:t>et al.</a:t>
            </a:r>
            <a:r>
              <a:rPr lang="en-GB" dirty="0" smtClean="0"/>
              <a:t>, NIM A </a:t>
            </a:r>
            <a:r>
              <a:rPr lang="en-GB" b="1" dirty="0" smtClean="0"/>
              <a:t>686</a:t>
            </a:r>
            <a:r>
              <a:rPr lang="en-GB" dirty="0" smtClean="0"/>
              <a:t>, 82 (2012)</a:t>
            </a:r>
            <a:endParaRPr lang="en-GB" i="1" dirty="0" smtClean="0"/>
          </a:p>
          <a:p>
            <a:endParaRPr lang="en-US" dirty="0" smtClean="0"/>
          </a:p>
          <a:p>
            <a:pPr lvl="0"/>
            <a:endParaRPr lang="en-US" dirty="0" smtClean="0">
              <a:solidFill>
                <a:srgbClr val="000000"/>
              </a:solidFill>
              <a:cs typeface="Calibri" pitchFamily="34" charset="0"/>
            </a:endParaRPr>
          </a:p>
          <a:p>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Nuclear</a:t>
            </a:r>
            <a:r>
              <a:rPr lang="de-DE" dirty="0" smtClean="0"/>
              <a:t> </a:t>
            </a:r>
            <a:r>
              <a:rPr lang="de-DE" dirty="0" err="1" smtClean="0"/>
              <a:t>Astrophysics</a:t>
            </a:r>
            <a:endParaRPr lang="de-DE" dirty="0"/>
          </a:p>
        </p:txBody>
      </p:sp>
      <p:sp>
        <p:nvSpPr>
          <p:cNvPr id="3" name="Inhaltsplatzhalter 2"/>
          <p:cNvSpPr>
            <a:spLocks noGrp="1"/>
          </p:cNvSpPr>
          <p:nvPr>
            <p:ph idx="1"/>
          </p:nvPr>
        </p:nvSpPr>
        <p:spPr>
          <a:xfrm>
            <a:off x="1094928" y="1340769"/>
            <a:ext cx="3621088" cy="2664296"/>
          </a:xfrm>
        </p:spPr>
        <p:txBody>
          <a:bodyPr/>
          <a:lstStyle/>
          <a:p>
            <a:r>
              <a:rPr lang="de-DE" dirty="0" smtClean="0"/>
              <a:t>Laboratory: </a:t>
            </a:r>
            <a:r>
              <a:rPr lang="de-DE" dirty="0" err="1" smtClean="0"/>
              <a:t>experiments</a:t>
            </a:r>
            <a:r>
              <a:rPr lang="de-DE" dirty="0" smtClean="0"/>
              <a:t> on </a:t>
            </a:r>
            <a:r>
              <a:rPr lang="de-DE" dirty="0" err="1" smtClean="0"/>
              <a:t>symmetric</a:t>
            </a:r>
            <a:r>
              <a:rPr lang="de-DE" dirty="0" smtClean="0"/>
              <a:t> matter</a:t>
            </a:r>
          </a:p>
          <a:p>
            <a:r>
              <a:rPr lang="de-DE" dirty="0" smtClean="0"/>
              <a:t>Valley </a:t>
            </a:r>
            <a:r>
              <a:rPr lang="de-DE" dirty="0" err="1" smtClean="0"/>
              <a:t>of</a:t>
            </a:r>
            <a:r>
              <a:rPr lang="de-DE" dirty="0" smtClean="0"/>
              <a:t> </a:t>
            </a:r>
            <a:r>
              <a:rPr lang="de-DE" dirty="0" err="1" smtClean="0"/>
              <a:t>stability</a:t>
            </a:r>
            <a:r>
              <a:rPr lang="de-DE" dirty="0" smtClean="0"/>
              <a:t> </a:t>
            </a:r>
            <a:r>
              <a:rPr lang="de-DE" dirty="0" err="1" smtClean="0"/>
              <a:t>along</a:t>
            </a:r>
            <a:r>
              <a:rPr lang="de-DE" dirty="0" smtClean="0"/>
              <a:t> </a:t>
            </a:r>
            <a:r>
              <a:rPr lang="de-DE" i="1" dirty="0" smtClean="0"/>
              <a:t>N</a:t>
            </a:r>
            <a:r>
              <a:rPr lang="de-DE" dirty="0" smtClean="0">
                <a:latin typeface="Calibri"/>
              </a:rPr>
              <a:t>≈</a:t>
            </a:r>
            <a:r>
              <a:rPr lang="de-DE" i="1" dirty="0" smtClean="0">
                <a:latin typeface="Calibri"/>
              </a:rPr>
              <a:t>Z</a:t>
            </a:r>
            <a:endParaRPr lang="de-DE" i="1" dirty="0" smtClean="0"/>
          </a:p>
          <a:p>
            <a:r>
              <a:rPr lang="de-DE" dirty="0" err="1" smtClean="0"/>
              <a:t>Structure</a:t>
            </a:r>
            <a:r>
              <a:rPr lang="de-DE" dirty="0" smtClean="0"/>
              <a:t> </a:t>
            </a:r>
            <a:r>
              <a:rPr lang="de-DE" dirty="0" err="1" smtClean="0"/>
              <a:t>of</a:t>
            </a:r>
            <a:r>
              <a:rPr lang="de-DE" dirty="0" smtClean="0"/>
              <a:t> </a:t>
            </a:r>
            <a:r>
              <a:rPr lang="de-DE" dirty="0" err="1" smtClean="0"/>
              <a:t>nuclei</a:t>
            </a:r>
            <a:endParaRPr lang="de-DE" dirty="0" smtClean="0"/>
          </a:p>
          <a:p>
            <a:endParaRPr lang="de-DE" dirty="0" smtClean="0"/>
          </a:p>
          <a:p>
            <a:endParaRPr lang="de-DE" dirty="0"/>
          </a:p>
        </p:txBody>
      </p:sp>
      <p:sp>
        <p:nvSpPr>
          <p:cNvPr id="4" name="Foliennummernplatzhalter 3"/>
          <p:cNvSpPr>
            <a:spLocks noGrp="1"/>
          </p:cNvSpPr>
          <p:nvPr>
            <p:ph type="sldNum" sz="quarter" idx="12"/>
          </p:nvPr>
        </p:nvSpPr>
        <p:spPr/>
        <p:txBody>
          <a:bodyPr/>
          <a:lstStyle/>
          <a:p>
            <a:fld id="{DCE4B40A-67BA-4787-801A-16EE65008C21}" type="slidenum">
              <a:rPr lang="en-US" smtClean="0"/>
              <a:pPr/>
              <a:t>2</a:t>
            </a:fld>
            <a:endParaRPr lang="en-US"/>
          </a:p>
        </p:txBody>
      </p:sp>
      <p:sp>
        <p:nvSpPr>
          <p:cNvPr id="5" name="Textplatzhalter 4"/>
          <p:cNvSpPr>
            <a:spLocks noGrp="1"/>
          </p:cNvSpPr>
          <p:nvPr>
            <p:ph type="body" sz="quarter" idx="13"/>
          </p:nvPr>
        </p:nvSpPr>
        <p:spPr/>
        <p:txBody>
          <a:bodyPr/>
          <a:lstStyle/>
          <a:p>
            <a:endParaRPr lang="de-DE"/>
          </a:p>
        </p:txBody>
      </p:sp>
      <p:sp>
        <p:nvSpPr>
          <p:cNvPr id="15" name="Inhaltsplatzhalter 2"/>
          <p:cNvSpPr txBox="1">
            <a:spLocks/>
          </p:cNvSpPr>
          <p:nvPr/>
        </p:nvSpPr>
        <p:spPr>
          <a:xfrm>
            <a:off x="5271392" y="1340769"/>
            <a:ext cx="3621088" cy="158417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de-DE" sz="1800" b="0" i="0" u="none" strike="noStrike" kern="1200" cap="none" spc="0" normalizeH="0" baseline="0" noProof="0" dirty="0" err="1" smtClean="0">
                <a:ln>
                  <a:noFill/>
                </a:ln>
                <a:solidFill>
                  <a:schemeClr val="tx1"/>
                </a:solidFill>
                <a:effectLst/>
                <a:uLnTx/>
                <a:uFillTx/>
                <a:latin typeface="+mn-lt"/>
                <a:ea typeface="+mn-ea"/>
                <a:cs typeface="+mn-cs"/>
              </a:rPr>
              <a:t>Universe</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a:t>
            </a:r>
            <a:r>
              <a:rPr kumimoji="0" lang="de-DE" sz="1800" b="0" i="0" u="none" strike="noStrike" kern="1200" cap="none" spc="0" normalizeH="0" noProof="0" dirty="0" smtClean="0">
                <a:ln>
                  <a:noFill/>
                </a:ln>
                <a:solidFill>
                  <a:schemeClr val="tx1"/>
                </a:solidFill>
                <a:effectLst/>
                <a:uLnTx/>
                <a:uFillTx/>
                <a:latin typeface="+mn-lt"/>
                <a:ea typeface="+mn-ea"/>
                <a:cs typeface="+mn-cs"/>
              </a:rPr>
              <a:t> extreme </a:t>
            </a:r>
            <a:r>
              <a:rPr kumimoji="0" lang="de-DE" sz="1800" b="0" i="0" u="none" strike="noStrike" kern="1200" cap="none" spc="0" normalizeH="0" noProof="0" dirty="0" err="1" smtClean="0">
                <a:ln>
                  <a:noFill/>
                </a:ln>
                <a:solidFill>
                  <a:schemeClr val="tx1"/>
                </a:solidFill>
                <a:effectLst/>
                <a:uLnTx/>
                <a:uFillTx/>
                <a:latin typeface="+mn-lt"/>
                <a:ea typeface="+mn-ea"/>
                <a:cs typeface="+mn-cs"/>
              </a:rPr>
              <a:t>environment</a:t>
            </a:r>
            <a:endParaRPr kumimoji="0" lang="de-DE" sz="18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lang="de-DE" baseline="0" dirty="0" err="1" smtClean="0"/>
              <a:t>Scarce</a:t>
            </a:r>
            <a:r>
              <a:rPr lang="de-DE" baseline="0" dirty="0" smtClean="0"/>
              <a:t> </a:t>
            </a:r>
            <a:r>
              <a:rPr lang="de-DE" baseline="0" dirty="0" err="1" smtClean="0"/>
              <a:t>data</a:t>
            </a:r>
            <a:r>
              <a:rPr lang="de-DE" baseline="0" dirty="0" smtClean="0"/>
              <a:t>, large </a:t>
            </a:r>
            <a:r>
              <a:rPr lang="de-DE" baseline="0" dirty="0" err="1" smtClean="0"/>
              <a:t>uncertainties</a:t>
            </a:r>
            <a:endParaRPr lang="de-DE" baseline="0"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de-DE" sz="1800" b="0" i="0" u="none" strike="noStrike" kern="1200" cap="none" spc="0" normalizeH="0" noProof="0" dirty="0" err="1" smtClean="0">
                <a:ln>
                  <a:noFill/>
                </a:ln>
                <a:solidFill>
                  <a:schemeClr val="tx1"/>
                </a:solidFill>
                <a:effectLst/>
                <a:uLnTx/>
                <a:uFillTx/>
                <a:latin typeface="+mn-lt"/>
                <a:ea typeface="+mn-ea"/>
                <a:cs typeface="+mn-cs"/>
              </a:rPr>
              <a:t>Rely</a:t>
            </a:r>
            <a:r>
              <a:rPr kumimoji="0" lang="de-DE" sz="1800" b="0" i="0" u="none" strike="noStrike" kern="1200" cap="none" spc="0" normalizeH="0" noProof="0" dirty="0" smtClean="0">
                <a:ln>
                  <a:noFill/>
                </a:ln>
                <a:solidFill>
                  <a:schemeClr val="tx1"/>
                </a:solidFill>
                <a:effectLst/>
                <a:uLnTx/>
                <a:uFillTx/>
                <a:latin typeface="+mn-lt"/>
                <a:ea typeface="+mn-ea"/>
                <a:cs typeface="+mn-cs"/>
              </a:rPr>
              <a:t> on </a:t>
            </a:r>
            <a:r>
              <a:rPr kumimoji="0" lang="de-DE" sz="1800" b="0" i="0" u="none" strike="noStrike" kern="1200" cap="none" spc="0" normalizeH="0" noProof="0" dirty="0" err="1" smtClean="0">
                <a:ln>
                  <a:noFill/>
                </a:ln>
                <a:solidFill>
                  <a:schemeClr val="tx1"/>
                </a:solidFill>
                <a:effectLst/>
                <a:uLnTx/>
                <a:uFillTx/>
                <a:latin typeface="+mn-lt"/>
                <a:ea typeface="+mn-ea"/>
                <a:cs typeface="+mn-cs"/>
              </a:rPr>
              <a:t>astrophyical</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kumimoji="0" lang="de-DE" sz="1800" b="0" i="0" u="none" strike="noStrike" kern="1200" cap="none" spc="0" normalizeH="0" noProof="0" dirty="0" err="1" smtClean="0">
                <a:ln>
                  <a:noFill/>
                </a:ln>
                <a:solidFill>
                  <a:schemeClr val="tx1"/>
                </a:solidFill>
                <a:effectLst/>
                <a:uLnTx/>
                <a:uFillTx/>
                <a:latin typeface="+mn-lt"/>
                <a:ea typeface="+mn-ea"/>
                <a:cs typeface="+mn-cs"/>
              </a:rPr>
              <a:t>and</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kumimoji="0" lang="de-DE" sz="1800" b="0" i="0" u="none" strike="noStrike" kern="1200" cap="none" spc="0" normalizeH="0" noProof="0" dirty="0" err="1" smtClean="0">
                <a:ln>
                  <a:noFill/>
                </a:ln>
                <a:solidFill>
                  <a:schemeClr val="tx1"/>
                </a:solidFill>
                <a:effectLst/>
                <a:uLnTx/>
                <a:uFillTx/>
                <a:latin typeface="+mn-lt"/>
                <a:ea typeface="+mn-ea"/>
                <a:cs typeface="+mn-cs"/>
              </a:rPr>
              <a:t>nuclear</a:t>
            </a:r>
            <a:r>
              <a:rPr kumimoji="0" lang="de-DE" sz="1800" b="0" i="0" u="none" strike="noStrike" kern="1200" cap="none" spc="0" normalizeH="0" noProof="0" dirty="0" smtClean="0">
                <a:ln>
                  <a:noFill/>
                </a:ln>
                <a:solidFill>
                  <a:schemeClr val="tx1"/>
                </a:solidFill>
                <a:effectLst/>
                <a:uLnTx/>
                <a:uFillTx/>
                <a:latin typeface="+mn-lt"/>
                <a:ea typeface="+mn-ea"/>
                <a:cs typeface="+mn-cs"/>
              </a:rPr>
              <a:t> </a:t>
            </a:r>
            <a:r>
              <a:rPr kumimoji="0" lang="de-DE" sz="1800" b="0" i="0" u="none" strike="noStrike" kern="1200" cap="none" spc="0" normalizeH="0" noProof="0" dirty="0" err="1" smtClean="0">
                <a:ln>
                  <a:noFill/>
                </a:ln>
                <a:solidFill>
                  <a:schemeClr val="tx1"/>
                </a:solidFill>
                <a:effectLst/>
                <a:uLnTx/>
                <a:uFillTx/>
                <a:latin typeface="+mn-lt"/>
                <a:ea typeface="+mn-ea"/>
                <a:cs typeface="+mn-cs"/>
              </a:rPr>
              <a:t>models</a:t>
            </a:r>
            <a:endParaRPr kumimoji="0" lang="de-DE"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6" name="Gruppieren 25"/>
          <p:cNvGrpSpPr/>
          <p:nvPr/>
        </p:nvGrpSpPr>
        <p:grpSpPr>
          <a:xfrm>
            <a:off x="1259632" y="3171826"/>
            <a:ext cx="7902456" cy="3713558"/>
            <a:chOff x="1259632" y="3171826"/>
            <a:chExt cx="7902456" cy="3713558"/>
          </a:xfrm>
        </p:grpSpPr>
        <p:pic>
          <p:nvPicPr>
            <p:cNvPr id="16" name="Picture 1"/>
            <p:cNvPicPr>
              <a:picLocks noChangeAspect="1" noChangeArrowheads="1"/>
            </p:cNvPicPr>
            <p:nvPr/>
          </p:nvPicPr>
          <p:blipFill>
            <a:blip r:embed="rId3" cstate="print"/>
            <a:srcRect/>
            <a:stretch>
              <a:fillRect/>
            </a:stretch>
          </p:blipFill>
          <p:spPr bwMode="auto">
            <a:xfrm>
              <a:off x="5292080" y="3177301"/>
              <a:ext cx="3870008" cy="3708083"/>
            </a:xfrm>
            <a:prstGeom prst="rect">
              <a:avLst/>
            </a:prstGeom>
            <a:noFill/>
            <a:ln w="9525">
              <a:noFill/>
              <a:miter lim="800000"/>
              <a:headEnd/>
              <a:tailEnd/>
            </a:ln>
          </p:spPr>
        </p:pic>
        <p:grpSp>
          <p:nvGrpSpPr>
            <p:cNvPr id="20" name="Gruppieren 19"/>
            <p:cNvGrpSpPr/>
            <p:nvPr/>
          </p:nvGrpSpPr>
          <p:grpSpPr>
            <a:xfrm>
              <a:off x="1259632" y="4005064"/>
              <a:ext cx="2524097" cy="1893072"/>
              <a:chOff x="1763688" y="4005064"/>
              <a:chExt cx="2524097" cy="1893072"/>
            </a:xfrm>
          </p:grpSpPr>
          <p:pic>
            <p:nvPicPr>
              <p:cNvPr id="7" name="Picture 10" descr="trap.bmp"/>
              <p:cNvPicPr>
                <a:picLocks noChangeAspect="1"/>
              </p:cNvPicPr>
              <p:nvPr/>
            </p:nvPicPr>
            <p:blipFill>
              <a:blip r:embed="rId4" cstate="print"/>
              <a:stretch>
                <a:fillRect/>
              </a:stretch>
            </p:blipFill>
            <p:spPr>
              <a:xfrm>
                <a:off x="1763688" y="4005064"/>
                <a:ext cx="2524097" cy="1893072"/>
              </a:xfrm>
              <a:prstGeom prst="rect">
                <a:avLst/>
              </a:prstGeom>
            </p:spPr>
          </p:pic>
          <p:sp>
            <p:nvSpPr>
              <p:cNvPr id="19" name="Inhaltsplatzhalter 2"/>
              <p:cNvSpPr txBox="1">
                <a:spLocks/>
              </p:cNvSpPr>
              <p:nvPr/>
            </p:nvSpPr>
            <p:spPr>
              <a:xfrm>
                <a:off x="2699792" y="4797152"/>
                <a:ext cx="792088" cy="57606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lang="de-DE" sz="4600" dirty="0" smtClean="0"/>
                  <a:t> </a:t>
                </a:r>
                <a:endParaRPr kumimoji="0" lang="de-DE" sz="4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de-DE" sz="1800" b="0" i="0" u="none" strike="noStrike" kern="1200" cap="none" spc="0" normalizeH="0" baseline="0" noProof="0" dirty="0">
                  <a:ln>
                    <a:noFill/>
                  </a:ln>
                  <a:solidFill>
                    <a:schemeClr val="tx1"/>
                  </a:solidFill>
                  <a:effectLst/>
                  <a:uLnTx/>
                  <a:uFillTx/>
                  <a:latin typeface="+mn-lt"/>
                  <a:ea typeface="+mn-ea"/>
                  <a:cs typeface="+mn-cs"/>
                </a:endParaRPr>
              </a:p>
            </p:txBody>
          </p:sp>
        </p:grpSp>
        <p:cxnSp>
          <p:nvCxnSpPr>
            <p:cNvPr id="12" name="Gerade Verbindung 11"/>
            <p:cNvCxnSpPr/>
            <p:nvPr/>
          </p:nvCxnSpPr>
          <p:spPr>
            <a:xfrm flipV="1">
              <a:off x="3214688" y="3171826"/>
              <a:ext cx="2090737" cy="13811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3203848" y="5517232"/>
              <a:ext cx="2088232" cy="13407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a:off x="4048582" y="4214698"/>
              <a:ext cx="707245" cy="1446550"/>
            </a:xfrm>
            <a:prstGeom prst="rect">
              <a:avLst/>
            </a:prstGeom>
            <a:noFill/>
          </p:spPr>
          <p:txBody>
            <a:bodyPr wrap="none" lIns="91440" tIns="45720" rIns="91440" bIns="45720">
              <a:spAutoFit/>
            </a:bodyPr>
            <a:lstStyle/>
            <a:p>
              <a:pPr algn="ctr"/>
              <a:r>
                <a:rPr lang="de-DE" sz="8800" dirty="0" smtClean="0">
                  <a:ln w="18415" cmpd="sng">
                    <a:solidFill>
                      <a:srgbClr val="C00000"/>
                    </a:solidFill>
                    <a:prstDash val="solid"/>
                  </a:ln>
                  <a:solidFill>
                    <a:srgbClr val="C00000"/>
                  </a:solidFill>
                  <a:effectLst>
                    <a:outerShdw blurRad="50800" dist="38100" dir="2700000" algn="tl" rotWithShape="0">
                      <a:prstClr val="black">
                        <a:alpha val="40000"/>
                      </a:prstClr>
                    </a:outerShdw>
                  </a:effectLst>
                </a:rPr>
                <a:t>?</a:t>
              </a:r>
              <a:endParaRPr lang="de-DE" sz="8800" dirty="0">
                <a:ln w="18415" cmpd="sng">
                  <a:solidFill>
                    <a:srgbClr val="C00000"/>
                  </a:solidFill>
                  <a:prstDash val="solid"/>
                </a:ln>
                <a:solidFill>
                  <a:srgbClr val="C00000"/>
                </a:solidFill>
                <a:effectLst>
                  <a:outerShdw blurRad="50800" dist="38100" dir="2700000" algn="tl" rotWithShape="0">
                    <a:prstClr val="black">
                      <a:alpha val="40000"/>
                    </a:prstClr>
                  </a:outerShdw>
                </a:effectLst>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Detection Principle PT</a:t>
            </a:r>
            <a:endParaRPr lang="en-US" dirty="0"/>
          </a:p>
        </p:txBody>
      </p:sp>
      <p:sp>
        <p:nvSpPr>
          <p:cNvPr id="4" name="Slide Number Placeholder 3"/>
          <p:cNvSpPr>
            <a:spLocks noGrp="1"/>
          </p:cNvSpPr>
          <p:nvPr>
            <p:ph type="sldNum" sz="quarter" idx="12"/>
          </p:nvPr>
        </p:nvSpPr>
        <p:spPr/>
        <p:txBody>
          <a:bodyPr/>
          <a:lstStyle/>
          <a:p>
            <a:fld id="{DCE4B40A-67BA-4787-801A-16EE65008C21}" type="slidenum">
              <a:rPr lang="en-US" smtClean="0"/>
              <a:pPr/>
              <a:t>20</a:t>
            </a:fld>
            <a:endParaRPr lang="en-US"/>
          </a:p>
        </p:txBody>
      </p:sp>
      <p:sp>
        <p:nvSpPr>
          <p:cNvPr id="16" name="Content Placeholder 2"/>
          <p:cNvSpPr txBox="1">
            <a:spLocks/>
          </p:cNvSpPr>
          <p:nvPr/>
        </p:nvSpPr>
        <p:spPr>
          <a:xfrm>
            <a:off x="971600" y="1124744"/>
            <a:ext cx="5760640" cy="5400600"/>
          </a:xfrm>
          <a:prstGeom prst="rect">
            <a:avLst/>
          </a:prstGeom>
        </p:spPr>
        <p:txBody>
          <a:bodyPr vert="horz" lIns="91440" tIns="45720" rIns="91440" bIns="45720" rtlCol="0">
            <a:normAutofit/>
          </a:bodyPr>
          <a:lstStyle/>
          <a:p>
            <a:pPr marL="342900" lvl="0" indent="-342900" fontAlgn="base">
              <a:spcBef>
                <a:spcPct val="20000"/>
              </a:spcBef>
              <a:spcAft>
                <a:spcPct val="0"/>
              </a:spcAft>
              <a:buBlip>
                <a:blip r:embed="rId4"/>
              </a:buBlip>
              <a:defRPr/>
            </a:pPr>
            <a:r>
              <a:rPr lang="en-US" kern="0" dirty="0" smtClean="0">
                <a:latin typeface="Calibri" pitchFamily="34" charset="0"/>
              </a:rPr>
              <a:t>Charged particle stored by superposition of strong homogeneous magnetic field in z direction and weak, electrostatic potential for axial confinement</a:t>
            </a:r>
          </a:p>
          <a:p>
            <a:pPr marL="800100" lvl="1" indent="-342900" fontAlgn="base">
              <a:spcBef>
                <a:spcPct val="20000"/>
              </a:spcBef>
              <a:spcAft>
                <a:spcPct val="0"/>
              </a:spcAft>
              <a:buFont typeface="Wingdings" pitchFamily="2" charset="2"/>
              <a:buChar char="Ø"/>
              <a:defRPr/>
            </a:pPr>
            <a:r>
              <a:rPr lang="en-US" sz="1600" kern="0" dirty="0" smtClean="0">
                <a:latin typeface="Calibri" pitchFamily="34" charset="0"/>
              </a:rPr>
              <a:t>Frequency measurement</a:t>
            </a:r>
          </a:p>
          <a:p>
            <a:pPr marL="800100" lvl="1" indent="-342900" fontAlgn="base">
              <a:spcBef>
                <a:spcPct val="20000"/>
              </a:spcBef>
              <a:spcAft>
                <a:spcPct val="0"/>
              </a:spcAft>
              <a:buFont typeface="Wingdings" pitchFamily="2" charset="2"/>
              <a:buChar char="Ø"/>
              <a:defRPr/>
            </a:pPr>
            <a:r>
              <a:rPr lang="en-US" sz="1600" kern="0" dirty="0" smtClean="0">
                <a:latin typeface="Calibri" pitchFamily="34" charset="0"/>
              </a:rPr>
              <a:t>Long storage times</a:t>
            </a:r>
          </a:p>
          <a:p>
            <a:pPr marL="800100" lvl="1" indent="-342900" fontAlgn="base">
              <a:spcBef>
                <a:spcPct val="20000"/>
              </a:spcBef>
              <a:spcAft>
                <a:spcPct val="0"/>
              </a:spcAft>
              <a:buFont typeface="Wingdings" pitchFamily="2" charset="2"/>
              <a:buChar char="Ø"/>
              <a:defRPr/>
            </a:pPr>
            <a:r>
              <a:rPr lang="en-US" sz="1600" kern="0" dirty="0" smtClean="0">
                <a:latin typeface="Calibri" pitchFamily="34" charset="0"/>
              </a:rPr>
              <a:t>Single-ion sensitivity</a:t>
            </a:r>
          </a:p>
          <a:p>
            <a:pPr marL="800100" lvl="1" indent="-342900" fontAlgn="base">
              <a:spcBef>
                <a:spcPct val="20000"/>
              </a:spcBef>
              <a:spcAft>
                <a:spcPct val="0"/>
              </a:spcAft>
              <a:buFont typeface="Wingdings" pitchFamily="2" charset="2"/>
              <a:buChar char="Ø"/>
              <a:defRPr/>
            </a:pPr>
            <a:r>
              <a:rPr lang="en-US" sz="1600" kern="0" dirty="0" smtClean="0">
                <a:latin typeface="Calibri" pitchFamily="34" charset="0"/>
              </a:rPr>
              <a:t>High precision</a:t>
            </a:r>
          </a:p>
          <a:p>
            <a:pPr marL="800100" lvl="1" indent="-342900" fontAlgn="base">
              <a:spcBef>
                <a:spcPct val="20000"/>
              </a:spcBef>
              <a:spcAft>
                <a:spcPct val="0"/>
              </a:spcAft>
              <a:buFont typeface="Wingdings" pitchFamily="2" charset="2"/>
              <a:buChar char="Ø"/>
              <a:defRPr/>
            </a:pPr>
            <a:endParaRPr lang="en-US" sz="1600" kern="0" dirty="0" smtClean="0">
              <a:latin typeface="Calibri" pitchFamily="34" charset="0"/>
            </a:endParaRPr>
          </a:p>
          <a:p>
            <a:pPr marL="342900" marR="0" lvl="0" indent="-342900" defTabSz="914400" rtl="0" eaLnBrk="1" fontAlgn="base" latinLnBrk="0" hangingPunct="1">
              <a:lnSpc>
                <a:spcPct val="100000"/>
              </a:lnSpc>
              <a:spcBef>
                <a:spcPct val="20000"/>
              </a:spcBef>
              <a:spcAft>
                <a:spcPct val="0"/>
              </a:spcAft>
              <a:buClrTx/>
              <a:buSzTx/>
              <a:buFontTx/>
              <a:buBlip>
                <a:blip r:embed="rId4"/>
              </a:buBlip>
              <a:tabLst/>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rPr>
              <a:t>Frequency measurement: </a:t>
            </a:r>
            <a:r>
              <a:rPr kumimoji="0" lang="en-US" sz="1800" b="0" i="0" u="none" strike="noStrike" kern="0" cap="none" spc="0" normalizeH="0" baseline="0" noProof="0" dirty="0" err="1" smtClean="0">
                <a:ln>
                  <a:noFill/>
                </a:ln>
                <a:solidFill>
                  <a:schemeClr val="tx1"/>
                </a:solidFill>
                <a:effectLst/>
                <a:uLnTx/>
                <a:uFillTx/>
                <a:latin typeface="Calibri" pitchFamily="34" charset="0"/>
                <a:ea typeface="+mn-ea"/>
                <a:cs typeface="+mn-cs"/>
              </a:rPr>
              <a:t>eigenmotion</a:t>
            </a:r>
            <a:r>
              <a:rPr kumimoji="0" lang="en-US" sz="1800" b="0" i="0" u="none" strike="noStrike" kern="0" cap="none" spc="0" normalizeH="0" noProof="0" dirty="0" smtClean="0">
                <a:ln>
                  <a:noFill/>
                </a:ln>
                <a:solidFill>
                  <a:schemeClr val="tx1"/>
                </a:solidFill>
                <a:effectLst/>
                <a:uLnTx/>
                <a:uFillTx/>
                <a:latin typeface="Calibri" pitchFamily="34" charset="0"/>
                <a:ea typeface="+mn-ea"/>
                <a:cs typeface="+mn-cs"/>
              </a:rPr>
              <a:t> in the trap can be used to determine mass</a:t>
            </a:r>
            <a:endParaRPr kumimoji="0" lang="en-US" sz="16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
        <p:nvSpPr>
          <p:cNvPr id="17" name="Text Placeholder 4"/>
          <p:cNvSpPr txBox="1">
            <a:spLocks/>
          </p:cNvSpPr>
          <p:nvPr/>
        </p:nvSpPr>
        <p:spPr>
          <a:xfrm>
            <a:off x="899592" y="6381329"/>
            <a:ext cx="4032448" cy="504056"/>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L. S. Brown and G. </a:t>
            </a:r>
            <a:r>
              <a:rPr kumimoji="0" lang="en-US" sz="1200" b="0" i="0" u="none" strike="noStrike" kern="1200" cap="none" spc="0" normalizeH="0" baseline="0" noProof="0" dirty="0" err="1" smtClean="0">
                <a:ln>
                  <a:noFill/>
                </a:ln>
                <a:solidFill>
                  <a:srgbClr val="000000"/>
                </a:solidFill>
                <a:effectLst/>
                <a:uLnTx/>
                <a:uFillTx/>
                <a:latin typeface="Calibri" pitchFamily="34" charset="0"/>
                <a:ea typeface="+mn-ea"/>
                <a:cs typeface="Calibri" pitchFamily="34" charset="0"/>
              </a:rPr>
              <a:t>Gabrielse</a:t>
            </a: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 Rev. Mod. Phys. </a:t>
            </a:r>
            <a:r>
              <a:rPr kumimoji="0" lang="en-US" sz="1200" b="1"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58</a:t>
            </a: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233 (1986)</a:t>
            </a:r>
          </a:p>
          <a:p>
            <a:pPr marL="342900" indent="-342900">
              <a:spcBef>
                <a:spcPct val="20000"/>
              </a:spcBef>
              <a:defRPr/>
            </a:pPr>
            <a:r>
              <a:rPr lang="en-US" sz="1200" dirty="0" smtClean="0">
                <a:solidFill>
                  <a:srgbClr val="000000"/>
                </a:solidFill>
                <a:latin typeface="Calibri" pitchFamily="34" charset="0"/>
                <a:cs typeface="Calibri" pitchFamily="34" charset="0"/>
              </a:rPr>
              <a:t>M. </a:t>
            </a:r>
            <a:r>
              <a:rPr lang="en-US" sz="1200" dirty="0" err="1" smtClean="0">
                <a:solidFill>
                  <a:srgbClr val="000000"/>
                </a:solidFill>
                <a:latin typeface="Calibri" pitchFamily="34" charset="0"/>
                <a:cs typeface="Calibri" pitchFamily="34" charset="0"/>
              </a:rPr>
              <a:t>König</a:t>
            </a:r>
            <a:r>
              <a:rPr lang="en-US" sz="1200" dirty="0" smtClean="0">
                <a:solidFill>
                  <a:srgbClr val="000000"/>
                </a:solidFill>
                <a:latin typeface="Calibri" pitchFamily="34" charset="0"/>
                <a:cs typeface="Calibri" pitchFamily="34" charset="0"/>
              </a:rPr>
              <a:t> </a:t>
            </a:r>
            <a:r>
              <a:rPr lang="en-US" sz="1200" i="1" dirty="0" smtClean="0">
                <a:solidFill>
                  <a:srgbClr val="000000"/>
                </a:solidFill>
                <a:latin typeface="Calibri" pitchFamily="34" charset="0"/>
                <a:cs typeface="Calibri" pitchFamily="34" charset="0"/>
              </a:rPr>
              <a:t>et al.</a:t>
            </a:r>
            <a:r>
              <a:rPr lang="en-US" sz="1200" dirty="0" smtClean="0">
                <a:solidFill>
                  <a:srgbClr val="000000"/>
                </a:solidFill>
                <a:latin typeface="Calibri" pitchFamily="34" charset="0"/>
                <a:cs typeface="Calibri" pitchFamily="34" charset="0"/>
              </a:rPr>
              <a:t>, Int. J. Mass </a:t>
            </a:r>
            <a:r>
              <a:rPr lang="en-US" sz="1200" dirty="0" err="1" smtClean="0">
                <a:solidFill>
                  <a:srgbClr val="000000"/>
                </a:solidFill>
                <a:latin typeface="Calibri" pitchFamily="34" charset="0"/>
                <a:cs typeface="Calibri" pitchFamily="34" charset="0"/>
              </a:rPr>
              <a:t>Spectrom</a:t>
            </a:r>
            <a:r>
              <a:rPr lang="en-US" sz="1200" dirty="0" smtClean="0">
                <a:solidFill>
                  <a:srgbClr val="000000"/>
                </a:solidFill>
                <a:latin typeface="Calibri" pitchFamily="34" charset="0"/>
                <a:cs typeface="Calibri" pitchFamily="34" charset="0"/>
              </a:rPr>
              <a:t>. </a:t>
            </a:r>
            <a:r>
              <a:rPr lang="en-US" sz="1200" b="1" dirty="0" smtClean="0">
                <a:solidFill>
                  <a:srgbClr val="000000"/>
                </a:solidFill>
                <a:latin typeface="Calibri" pitchFamily="34" charset="0"/>
                <a:cs typeface="Calibri" pitchFamily="34" charset="0"/>
              </a:rPr>
              <a:t>142</a:t>
            </a:r>
            <a:r>
              <a:rPr lang="en-US" sz="1200" dirty="0" smtClean="0">
                <a:solidFill>
                  <a:srgbClr val="000000"/>
                </a:solidFill>
                <a:latin typeface="Calibri" pitchFamily="34" charset="0"/>
                <a:cs typeface="Calibri" pitchFamily="34" charset="0"/>
              </a:rPr>
              <a:t>, 95 (1995)</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p:txBody>
      </p:sp>
      <p:grpSp>
        <p:nvGrpSpPr>
          <p:cNvPr id="3" name="Group 9"/>
          <p:cNvGrpSpPr>
            <a:grpSpLocks noChangeAspect="1"/>
          </p:cNvGrpSpPr>
          <p:nvPr/>
        </p:nvGrpSpPr>
        <p:grpSpPr>
          <a:xfrm>
            <a:off x="6444208" y="1124744"/>
            <a:ext cx="2524097" cy="1950328"/>
            <a:chOff x="2819400" y="1655075"/>
            <a:chExt cx="3505690" cy="2708789"/>
          </a:xfrm>
        </p:grpSpPr>
        <p:pic>
          <p:nvPicPr>
            <p:cNvPr id="22" name="Picture 10" descr="trap.bmp"/>
            <p:cNvPicPr>
              <a:picLocks noChangeAspect="1"/>
            </p:cNvPicPr>
            <p:nvPr/>
          </p:nvPicPr>
          <p:blipFill>
            <a:blip r:embed="rId5" cstate="print"/>
            <a:stretch>
              <a:fillRect/>
            </a:stretch>
          </p:blipFill>
          <p:spPr>
            <a:xfrm>
              <a:off x="2819400" y="1676400"/>
              <a:ext cx="3505690" cy="2629267"/>
            </a:xfrm>
            <a:prstGeom prst="rect">
              <a:avLst/>
            </a:prstGeom>
          </p:spPr>
        </p:pic>
        <p:grpSp>
          <p:nvGrpSpPr>
            <p:cNvPr id="5" name="Group 287"/>
            <p:cNvGrpSpPr>
              <a:grpSpLocks/>
            </p:cNvGrpSpPr>
            <p:nvPr/>
          </p:nvGrpSpPr>
          <p:grpSpPr bwMode="auto">
            <a:xfrm>
              <a:off x="4038600" y="1752600"/>
              <a:ext cx="630991" cy="2611264"/>
              <a:chOff x="17732275" y="21250396"/>
              <a:chExt cx="630932" cy="2611822"/>
            </a:xfrm>
          </p:grpSpPr>
          <p:cxnSp>
            <p:nvCxnSpPr>
              <p:cNvPr id="25" name="Straight Arrow Connector 281"/>
              <p:cNvCxnSpPr>
                <a:cxnSpLocks noChangeShapeType="1"/>
              </p:cNvCxnSpPr>
              <p:nvPr/>
            </p:nvCxnSpPr>
            <p:spPr bwMode="auto">
              <a:xfrm flipV="1">
                <a:off x="18058407" y="21250396"/>
                <a:ext cx="0" cy="2606734"/>
              </a:xfrm>
              <a:prstGeom prst="straightConnector1">
                <a:avLst/>
              </a:prstGeom>
              <a:noFill/>
              <a:ln w="12700" algn="ctr">
                <a:solidFill>
                  <a:srgbClr val="FF0000"/>
                </a:solidFill>
                <a:round/>
                <a:headEnd/>
                <a:tailEnd type="arrow" w="med" len="med"/>
              </a:ln>
            </p:spPr>
          </p:cxnSp>
          <p:cxnSp>
            <p:nvCxnSpPr>
              <p:cNvPr id="26" name="Straight Arrow Connector 282"/>
              <p:cNvCxnSpPr>
                <a:cxnSpLocks noChangeShapeType="1"/>
              </p:cNvCxnSpPr>
              <p:nvPr/>
            </p:nvCxnSpPr>
            <p:spPr bwMode="auto">
              <a:xfrm flipV="1">
                <a:off x="18210807" y="21255484"/>
                <a:ext cx="0" cy="2606734"/>
              </a:xfrm>
              <a:prstGeom prst="straightConnector1">
                <a:avLst/>
              </a:prstGeom>
              <a:noFill/>
              <a:ln w="12700" algn="ctr">
                <a:solidFill>
                  <a:srgbClr val="FF0000"/>
                </a:solidFill>
                <a:round/>
                <a:headEnd/>
                <a:tailEnd type="arrow" w="med" len="med"/>
              </a:ln>
            </p:spPr>
          </p:cxnSp>
          <p:cxnSp>
            <p:nvCxnSpPr>
              <p:cNvPr id="27" name="Straight Arrow Connector 283"/>
              <p:cNvCxnSpPr>
                <a:cxnSpLocks noChangeShapeType="1"/>
              </p:cNvCxnSpPr>
              <p:nvPr/>
            </p:nvCxnSpPr>
            <p:spPr bwMode="auto">
              <a:xfrm flipV="1">
                <a:off x="18363207" y="21255484"/>
                <a:ext cx="0" cy="2606734"/>
              </a:xfrm>
              <a:prstGeom prst="straightConnector1">
                <a:avLst/>
              </a:prstGeom>
              <a:noFill/>
              <a:ln w="12700" algn="ctr">
                <a:solidFill>
                  <a:srgbClr val="FF0000"/>
                </a:solidFill>
                <a:round/>
                <a:headEnd/>
                <a:tailEnd type="arrow" w="med" len="med"/>
              </a:ln>
            </p:spPr>
          </p:cxnSp>
          <p:cxnSp>
            <p:nvCxnSpPr>
              <p:cNvPr id="28" name="Straight Arrow Connector 285"/>
              <p:cNvCxnSpPr>
                <a:cxnSpLocks noChangeShapeType="1"/>
              </p:cNvCxnSpPr>
              <p:nvPr/>
            </p:nvCxnSpPr>
            <p:spPr bwMode="auto">
              <a:xfrm flipV="1">
                <a:off x="17732275" y="21255484"/>
                <a:ext cx="0" cy="2606734"/>
              </a:xfrm>
              <a:prstGeom prst="straightConnector1">
                <a:avLst/>
              </a:prstGeom>
              <a:noFill/>
              <a:ln w="12700" algn="ctr">
                <a:solidFill>
                  <a:srgbClr val="FF0000"/>
                </a:solidFill>
                <a:round/>
                <a:headEnd/>
                <a:tailEnd type="arrow" w="med" len="med"/>
              </a:ln>
            </p:spPr>
          </p:cxnSp>
          <p:cxnSp>
            <p:nvCxnSpPr>
              <p:cNvPr id="29" name="Straight Arrow Connector 286"/>
              <p:cNvCxnSpPr>
                <a:cxnSpLocks noChangeShapeType="1"/>
              </p:cNvCxnSpPr>
              <p:nvPr/>
            </p:nvCxnSpPr>
            <p:spPr bwMode="auto">
              <a:xfrm flipV="1">
                <a:off x="17884675" y="21255484"/>
                <a:ext cx="0" cy="2606734"/>
              </a:xfrm>
              <a:prstGeom prst="straightConnector1">
                <a:avLst/>
              </a:prstGeom>
              <a:noFill/>
              <a:ln w="12700" algn="ctr">
                <a:solidFill>
                  <a:srgbClr val="FF0000"/>
                </a:solidFill>
                <a:round/>
                <a:headEnd/>
                <a:tailEnd type="arrow" w="med" len="med"/>
              </a:ln>
            </p:spPr>
          </p:cxnSp>
        </p:grpSp>
        <p:sp>
          <p:nvSpPr>
            <p:cNvPr id="24" name="Rectangle 288"/>
            <p:cNvSpPr>
              <a:spLocks noChangeArrowheads="1"/>
            </p:cNvSpPr>
            <p:nvPr/>
          </p:nvSpPr>
          <p:spPr bwMode="auto">
            <a:xfrm>
              <a:off x="4799620" y="1655075"/>
              <a:ext cx="495718" cy="458539"/>
            </a:xfrm>
            <a:prstGeom prst="rect">
              <a:avLst/>
            </a:prstGeom>
            <a:noFill/>
            <a:ln w="9525" algn="ctr">
              <a:noFill/>
              <a:round/>
              <a:headEnd/>
              <a:tailEnd/>
            </a:ln>
          </p:spPr>
          <p:txBody>
            <a:bodyPr/>
            <a:lstStyle/>
            <a:p>
              <a:pPr algn="ctr" eaLnBrk="0" hangingPunct="0"/>
              <a:r>
                <a:rPr lang="en-US" b="1" dirty="0">
                  <a:latin typeface="Calibri" pitchFamily="34" charset="0"/>
                </a:rPr>
                <a:t>B</a:t>
              </a:r>
              <a:endParaRPr lang="en-US" sz="1400" b="1" dirty="0">
                <a:latin typeface="Calibri" pitchFamily="34" charset="0"/>
              </a:endParaRPr>
            </a:p>
          </p:txBody>
        </p:sp>
      </p:grpSp>
      <p:grpSp>
        <p:nvGrpSpPr>
          <p:cNvPr id="6" name="Gruppieren 30"/>
          <p:cNvGrpSpPr/>
          <p:nvPr/>
        </p:nvGrpSpPr>
        <p:grpSpPr>
          <a:xfrm>
            <a:off x="1115616" y="4619724"/>
            <a:ext cx="4144987" cy="825500"/>
            <a:chOff x="1435125" y="3717032"/>
            <a:chExt cx="4144987" cy="825500"/>
          </a:xfrm>
        </p:grpSpPr>
        <p:graphicFrame>
          <p:nvGraphicFramePr>
            <p:cNvPr id="19" name="Object 4"/>
            <p:cNvGraphicFramePr>
              <a:graphicFrameLocks noChangeAspect="1"/>
            </p:cNvGraphicFramePr>
            <p:nvPr/>
          </p:nvGraphicFramePr>
          <p:xfrm>
            <a:off x="3873550" y="3717032"/>
            <a:ext cx="1706562" cy="825500"/>
          </p:xfrm>
          <a:graphic>
            <a:graphicData uri="http://schemas.openxmlformats.org/presentationml/2006/ole">
              <p:oleObj spid="_x0000_s197634" name="Equation" r:id="rId6" imgW="812520" imgH="393480" progId="Equation.3">
                <p:embed/>
              </p:oleObj>
            </a:graphicData>
          </a:graphic>
        </p:graphicFrame>
        <p:graphicFrame>
          <p:nvGraphicFramePr>
            <p:cNvPr id="20" name="Object 8"/>
            <p:cNvGraphicFramePr>
              <a:graphicFrameLocks noChangeAspect="1"/>
            </p:cNvGraphicFramePr>
            <p:nvPr/>
          </p:nvGraphicFramePr>
          <p:xfrm>
            <a:off x="1435125" y="3933056"/>
            <a:ext cx="1336675" cy="415925"/>
          </p:xfrm>
          <a:graphic>
            <a:graphicData uri="http://schemas.openxmlformats.org/presentationml/2006/ole">
              <p:oleObj spid="_x0000_s197635" name="Equation" r:id="rId7" imgW="736560" imgH="228600" progId="Equation.3">
                <p:embed/>
              </p:oleObj>
            </a:graphicData>
          </a:graphic>
        </p:graphicFrame>
        <p:sp>
          <p:nvSpPr>
            <p:cNvPr id="34" name="Pfeil nach rechts 33"/>
            <p:cNvSpPr/>
            <p:nvPr/>
          </p:nvSpPr>
          <p:spPr>
            <a:xfrm>
              <a:off x="2987824" y="4005064"/>
              <a:ext cx="720080" cy="216024"/>
            </a:xfrm>
            <a:prstGeom prst="rightArrow">
              <a:avLst>
                <a:gd name="adj1" fmla="val 38756"/>
                <a:gd name="adj2" fmla="val 9739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1" name="Grafik 20" descr="82Zn_200ms_077.PNG"/>
          <p:cNvPicPr>
            <a:picLocks noChangeAspect="1"/>
          </p:cNvPicPr>
          <p:nvPr/>
        </p:nvPicPr>
        <p:blipFill>
          <a:blip r:embed="rId8" cstate="print"/>
          <a:srcRect l="6692" t="8566" r="10271" b="4286"/>
          <a:stretch>
            <a:fillRect/>
          </a:stretch>
        </p:blipFill>
        <p:spPr>
          <a:xfrm>
            <a:off x="5349691" y="3767432"/>
            <a:ext cx="3758813" cy="304594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
            <a:ext cx="7643192" cy="980736"/>
          </a:xfrm>
        </p:spPr>
        <p:txBody>
          <a:bodyPr>
            <a:normAutofit/>
          </a:bodyPr>
          <a:lstStyle/>
          <a:p>
            <a:r>
              <a:rPr lang="de-DE" dirty="0" smtClean="0"/>
              <a:t>MR-TOF </a:t>
            </a:r>
            <a:r>
              <a:rPr lang="de-DE" dirty="0" err="1" smtClean="0"/>
              <a:t>Mass</a:t>
            </a:r>
            <a:r>
              <a:rPr lang="de-DE" dirty="0" smtClean="0"/>
              <a:t> Measurement</a:t>
            </a:r>
            <a:endParaRPr lang="en-US" dirty="0"/>
          </a:p>
        </p:txBody>
      </p:sp>
      <p:sp>
        <p:nvSpPr>
          <p:cNvPr id="3" name="Content Placeholder 2"/>
          <p:cNvSpPr>
            <a:spLocks noGrp="1"/>
          </p:cNvSpPr>
          <p:nvPr>
            <p:ph idx="1"/>
          </p:nvPr>
        </p:nvSpPr>
        <p:spPr>
          <a:xfrm>
            <a:off x="971600" y="3356993"/>
            <a:ext cx="4845224" cy="2736304"/>
          </a:xfrm>
        </p:spPr>
        <p:txBody>
          <a:bodyPr>
            <a:normAutofit/>
          </a:bodyPr>
          <a:lstStyle/>
          <a:p>
            <a:r>
              <a:rPr lang="de-DE" dirty="0" err="1" smtClean="0"/>
              <a:t>Direct</a:t>
            </a:r>
            <a:r>
              <a:rPr lang="de-DE" dirty="0" smtClean="0"/>
              <a:t> time-</a:t>
            </a:r>
            <a:r>
              <a:rPr lang="de-DE" dirty="0" err="1" smtClean="0"/>
              <a:t>of</a:t>
            </a:r>
            <a:r>
              <a:rPr lang="de-DE" dirty="0" smtClean="0"/>
              <a:t>-</a:t>
            </a:r>
            <a:r>
              <a:rPr lang="de-DE" dirty="0" err="1" smtClean="0"/>
              <a:t>flight</a:t>
            </a:r>
            <a:r>
              <a:rPr lang="de-DE" dirty="0" smtClean="0"/>
              <a:t> </a:t>
            </a:r>
            <a:r>
              <a:rPr lang="de-DE" dirty="0" err="1" smtClean="0"/>
              <a:t>mass</a:t>
            </a:r>
            <a:r>
              <a:rPr lang="de-DE" dirty="0" smtClean="0"/>
              <a:t> </a:t>
            </a:r>
            <a:r>
              <a:rPr lang="de-DE" dirty="0" err="1" smtClean="0"/>
              <a:t>measurements</a:t>
            </a:r>
            <a:r>
              <a:rPr lang="de-DE" dirty="0" smtClean="0"/>
              <a:t> </a:t>
            </a:r>
            <a:r>
              <a:rPr lang="de-DE" dirty="0" err="1" smtClean="0"/>
              <a:t>with</a:t>
            </a:r>
            <a:r>
              <a:rPr lang="de-DE" dirty="0" smtClean="0"/>
              <a:t> </a:t>
            </a:r>
            <a:r>
              <a:rPr lang="de-DE" dirty="0" err="1" smtClean="0"/>
              <a:t>one</a:t>
            </a:r>
            <a:r>
              <a:rPr lang="de-DE" dirty="0" smtClean="0"/>
              <a:t> well-</a:t>
            </a:r>
            <a:r>
              <a:rPr lang="de-DE" dirty="0" err="1" smtClean="0"/>
              <a:t>known</a:t>
            </a:r>
            <a:r>
              <a:rPr lang="de-DE" dirty="0" smtClean="0"/>
              <a:t> </a:t>
            </a:r>
            <a:r>
              <a:rPr lang="de-DE" dirty="0" err="1" smtClean="0"/>
              <a:t>isobaric</a:t>
            </a:r>
            <a:r>
              <a:rPr lang="de-DE" dirty="0" smtClean="0"/>
              <a:t> </a:t>
            </a:r>
            <a:r>
              <a:rPr lang="de-DE" dirty="0" err="1" smtClean="0"/>
              <a:t>reference</a:t>
            </a:r>
            <a:r>
              <a:rPr lang="de-DE" dirty="0" smtClean="0"/>
              <a:t> in </a:t>
            </a:r>
            <a:r>
              <a:rPr lang="de-DE" dirty="0" err="1" smtClean="0"/>
              <a:t>the</a:t>
            </a:r>
            <a:r>
              <a:rPr lang="de-DE" dirty="0" smtClean="0"/>
              <a:t> </a:t>
            </a:r>
            <a:r>
              <a:rPr lang="de-DE" dirty="0" err="1" smtClean="0"/>
              <a:t>spectrum</a:t>
            </a:r>
            <a:r>
              <a:rPr lang="de-DE" dirty="0" smtClean="0"/>
              <a:t> </a:t>
            </a:r>
          </a:p>
          <a:p>
            <a:pPr lvl="1"/>
            <a:r>
              <a:rPr lang="de-DE" dirty="0" err="1" smtClean="0"/>
              <a:t>Determine</a:t>
            </a:r>
            <a:r>
              <a:rPr lang="de-DE" dirty="0" smtClean="0"/>
              <a:t> </a:t>
            </a:r>
            <a:r>
              <a:rPr lang="de-DE" dirty="0" err="1" smtClean="0"/>
              <a:t>a,b</a:t>
            </a:r>
            <a:r>
              <a:rPr lang="de-DE" dirty="0" smtClean="0"/>
              <a:t> </a:t>
            </a:r>
            <a:r>
              <a:rPr lang="de-DE" dirty="0" err="1" smtClean="0"/>
              <a:t>from</a:t>
            </a:r>
            <a:r>
              <a:rPr lang="de-DE" dirty="0" smtClean="0"/>
              <a:t> </a:t>
            </a:r>
            <a:r>
              <a:rPr lang="de-DE" dirty="0" err="1" smtClean="0"/>
              <a:t>two</a:t>
            </a:r>
            <a:r>
              <a:rPr lang="de-DE" dirty="0" smtClean="0"/>
              <a:t> well-</a:t>
            </a:r>
            <a:r>
              <a:rPr lang="de-DE" dirty="0" err="1" smtClean="0"/>
              <a:t>known</a:t>
            </a:r>
            <a:r>
              <a:rPr lang="de-DE" dirty="0" smtClean="0"/>
              <a:t> </a:t>
            </a:r>
            <a:r>
              <a:rPr lang="de-DE" dirty="0" err="1" smtClean="0"/>
              <a:t>references</a:t>
            </a:r>
            <a:endParaRPr lang="de-DE" dirty="0" smtClean="0"/>
          </a:p>
          <a:p>
            <a:endParaRPr lang="de-DE" dirty="0" smtClean="0"/>
          </a:p>
          <a:p>
            <a:endParaRPr lang="de-DE" dirty="0" smtClean="0"/>
          </a:p>
          <a:p>
            <a:r>
              <a:rPr lang="de-DE" dirty="0" smtClean="0"/>
              <a:t>Time </a:t>
            </a:r>
            <a:r>
              <a:rPr lang="de-DE" dirty="0" err="1" smtClean="0"/>
              <a:t>scale</a:t>
            </a:r>
            <a:r>
              <a:rPr lang="de-DE" dirty="0" smtClean="0"/>
              <a:t>: </a:t>
            </a:r>
            <a:r>
              <a:rPr lang="de-DE" dirty="0" err="1" smtClean="0"/>
              <a:t>tens</a:t>
            </a:r>
            <a:r>
              <a:rPr lang="de-DE" dirty="0" smtClean="0"/>
              <a:t> </a:t>
            </a:r>
            <a:r>
              <a:rPr lang="de-DE" dirty="0" err="1" smtClean="0"/>
              <a:t>of</a:t>
            </a:r>
            <a:r>
              <a:rPr lang="de-DE" dirty="0" smtClean="0"/>
              <a:t> </a:t>
            </a:r>
            <a:r>
              <a:rPr lang="de-DE" dirty="0" err="1" smtClean="0"/>
              <a:t>ms</a:t>
            </a:r>
            <a:endParaRPr lang="de-DE" dirty="0" smtClean="0"/>
          </a:p>
          <a:p>
            <a:pPr lvl="1"/>
            <a:r>
              <a:rPr lang="de-DE" dirty="0" smtClean="0"/>
              <a:t>An order </a:t>
            </a:r>
            <a:r>
              <a:rPr lang="de-DE" dirty="0" err="1" smtClean="0"/>
              <a:t>of</a:t>
            </a:r>
            <a:r>
              <a:rPr lang="de-DE" dirty="0" smtClean="0"/>
              <a:t> </a:t>
            </a:r>
            <a:r>
              <a:rPr lang="de-DE" dirty="0" err="1" smtClean="0"/>
              <a:t>magnitude</a:t>
            </a:r>
            <a:r>
              <a:rPr lang="de-DE" dirty="0" smtClean="0"/>
              <a:t> </a:t>
            </a:r>
            <a:r>
              <a:rPr lang="de-DE" dirty="0" err="1" smtClean="0"/>
              <a:t>faster</a:t>
            </a:r>
            <a:r>
              <a:rPr lang="de-DE" dirty="0" smtClean="0"/>
              <a:t> </a:t>
            </a:r>
            <a:r>
              <a:rPr lang="de-DE" dirty="0" err="1" smtClean="0"/>
              <a:t>than</a:t>
            </a:r>
            <a:r>
              <a:rPr lang="de-DE" dirty="0" smtClean="0"/>
              <a:t> </a:t>
            </a:r>
            <a:r>
              <a:rPr lang="de-DE" dirty="0" err="1" smtClean="0"/>
              <a:t>Penning-trap</a:t>
            </a:r>
            <a:r>
              <a:rPr lang="de-DE" dirty="0" smtClean="0"/>
              <a:t> </a:t>
            </a:r>
            <a:r>
              <a:rPr lang="de-DE" dirty="0" err="1" smtClean="0"/>
              <a:t>measurements</a:t>
            </a:r>
            <a:endParaRPr lang="de-DE" dirty="0" smtClean="0"/>
          </a:p>
        </p:txBody>
      </p:sp>
      <p:sp>
        <p:nvSpPr>
          <p:cNvPr id="4" name="Slide Number Placeholder 3"/>
          <p:cNvSpPr>
            <a:spLocks noGrp="1"/>
          </p:cNvSpPr>
          <p:nvPr>
            <p:ph type="sldNum" sz="quarter" idx="12"/>
          </p:nvPr>
        </p:nvSpPr>
        <p:spPr/>
        <p:txBody>
          <a:bodyPr/>
          <a:lstStyle/>
          <a:p>
            <a:fld id="{DCE4B40A-67BA-4787-801A-16EE65008C21}" type="slidenum">
              <a:rPr lang="en-US" smtClean="0"/>
              <a:pPr/>
              <a:t>21</a:t>
            </a:fld>
            <a:endParaRPr lang="en-US"/>
          </a:p>
        </p:txBody>
      </p:sp>
      <p:sp>
        <p:nvSpPr>
          <p:cNvPr id="5" name="Text Placeholder 4"/>
          <p:cNvSpPr>
            <a:spLocks noGrp="1"/>
          </p:cNvSpPr>
          <p:nvPr>
            <p:ph type="body" sz="quarter" idx="13"/>
          </p:nvPr>
        </p:nvSpPr>
        <p:spPr>
          <a:xfrm>
            <a:off x="1044526" y="6336704"/>
            <a:ext cx="2807394" cy="476672"/>
          </a:xfrm>
        </p:spPr>
        <p:txBody>
          <a:bodyPr/>
          <a:lstStyle/>
          <a:p>
            <a:r>
              <a:rPr lang="de-DE" sz="1100" dirty="0" smtClean="0"/>
              <a:t>S. Kreim et al., INTC-P-317, IS 532 (2011)</a:t>
            </a:r>
          </a:p>
          <a:p>
            <a:r>
              <a:rPr lang="de-DE" sz="1100" dirty="0" smtClean="0"/>
              <a:t>F. Wienholtz, </a:t>
            </a:r>
            <a:r>
              <a:rPr lang="de-DE" sz="1100" dirty="0" err="1" smtClean="0"/>
              <a:t>accepted</a:t>
            </a:r>
            <a:r>
              <a:rPr lang="de-DE" sz="1100" dirty="0" smtClean="0"/>
              <a:t> </a:t>
            </a:r>
            <a:r>
              <a:rPr lang="de-DE" sz="1100" dirty="0" err="1" smtClean="0"/>
              <a:t>for</a:t>
            </a:r>
            <a:r>
              <a:rPr lang="de-DE" sz="1100" dirty="0" smtClean="0"/>
              <a:t> </a:t>
            </a:r>
            <a:r>
              <a:rPr lang="de-DE" sz="1100" dirty="0" err="1" smtClean="0"/>
              <a:t>publication</a:t>
            </a:r>
            <a:r>
              <a:rPr lang="de-DE" sz="1100" dirty="0" smtClean="0"/>
              <a:t> ( 2013)</a:t>
            </a:r>
            <a:endParaRPr lang="en-US" sz="1100" dirty="0"/>
          </a:p>
        </p:txBody>
      </p:sp>
      <p:pic>
        <p:nvPicPr>
          <p:cNvPr id="8" name="Grafik 7" descr="2011-10-27_Falle_separation.png"/>
          <p:cNvPicPr>
            <a:picLocks noChangeAspect="1"/>
          </p:cNvPicPr>
          <p:nvPr/>
        </p:nvPicPr>
        <p:blipFill>
          <a:blip r:embed="rId3" cstate="print"/>
          <a:stretch>
            <a:fillRect/>
          </a:stretch>
        </p:blipFill>
        <p:spPr>
          <a:xfrm>
            <a:off x="981775" y="938694"/>
            <a:ext cx="8162225" cy="2058258"/>
          </a:xfrm>
          <a:prstGeom prst="rect">
            <a:avLst/>
          </a:prstGeom>
        </p:spPr>
      </p:pic>
      <p:graphicFrame>
        <p:nvGraphicFramePr>
          <p:cNvPr id="22" name="Objekt 21"/>
          <p:cNvGraphicFramePr>
            <a:graphicFrameLocks noChangeAspect="1"/>
          </p:cNvGraphicFramePr>
          <p:nvPr/>
        </p:nvGraphicFramePr>
        <p:xfrm>
          <a:off x="2771800" y="4581128"/>
          <a:ext cx="1341107" cy="402332"/>
        </p:xfrm>
        <a:graphic>
          <a:graphicData uri="http://schemas.openxmlformats.org/presentationml/2006/ole">
            <p:oleObj spid="_x0000_s224258" name="Equation" r:id="rId4" imgW="761760" imgH="228600" progId="Equation.3">
              <p:embed/>
            </p:oleObj>
          </a:graphicData>
        </a:graphic>
      </p:graphicFrame>
      <p:grpSp>
        <p:nvGrpSpPr>
          <p:cNvPr id="6" name="Gruppieren 14"/>
          <p:cNvGrpSpPr/>
          <p:nvPr/>
        </p:nvGrpSpPr>
        <p:grpSpPr>
          <a:xfrm>
            <a:off x="5817154" y="3237623"/>
            <a:ext cx="3219342" cy="2351617"/>
            <a:chOff x="5817154" y="3237623"/>
            <a:chExt cx="3219342" cy="2351617"/>
          </a:xfrm>
        </p:grpSpPr>
        <p:grpSp>
          <p:nvGrpSpPr>
            <p:cNvPr id="7" name="Gruppieren 14"/>
            <p:cNvGrpSpPr/>
            <p:nvPr/>
          </p:nvGrpSpPr>
          <p:grpSpPr>
            <a:xfrm>
              <a:off x="5817154" y="3237623"/>
              <a:ext cx="3219342" cy="2351617"/>
              <a:chOff x="971608" y="1700816"/>
              <a:chExt cx="3219342" cy="2351617"/>
            </a:xfrm>
          </p:grpSpPr>
          <p:pic>
            <p:nvPicPr>
              <p:cNvPr id="16" name="Picture 2" descr="E:\PhD\Data\ISOLTRAP_MR-TOF\A52_Cr_Ca_K.png"/>
              <p:cNvPicPr>
                <a:picLocks noChangeAspect="1" noChangeArrowheads="1"/>
              </p:cNvPicPr>
              <p:nvPr/>
            </p:nvPicPr>
            <p:blipFill>
              <a:blip r:embed="rId5" cstate="print"/>
              <a:srcRect/>
              <a:stretch>
                <a:fillRect/>
              </a:stretch>
            </p:blipFill>
            <p:spPr bwMode="auto">
              <a:xfrm>
                <a:off x="971608" y="1700816"/>
                <a:ext cx="3219342" cy="2351617"/>
              </a:xfrm>
              <a:prstGeom prst="rect">
                <a:avLst/>
              </a:prstGeom>
              <a:noFill/>
            </p:spPr>
          </p:pic>
          <p:sp>
            <p:nvSpPr>
              <p:cNvPr id="17" name="Textfeld 16"/>
              <p:cNvSpPr txBox="1"/>
              <p:nvPr/>
            </p:nvSpPr>
            <p:spPr>
              <a:xfrm>
                <a:off x="2383426" y="1844824"/>
                <a:ext cx="526106" cy="307777"/>
              </a:xfrm>
              <a:prstGeom prst="rect">
                <a:avLst/>
              </a:prstGeom>
              <a:noFill/>
            </p:spPr>
            <p:txBody>
              <a:bodyPr wrap="none" rtlCol="0">
                <a:spAutoFit/>
              </a:bodyPr>
              <a:lstStyle/>
              <a:p>
                <a:r>
                  <a:rPr lang="en-US" sz="1400" dirty="0" smtClean="0"/>
                  <a:t>52Cr</a:t>
                </a:r>
                <a:endParaRPr lang="en-US" sz="1400" dirty="0"/>
              </a:p>
            </p:txBody>
          </p:sp>
          <p:sp>
            <p:nvSpPr>
              <p:cNvPr id="18" name="Textfeld 17"/>
              <p:cNvSpPr txBox="1"/>
              <p:nvPr/>
            </p:nvSpPr>
            <p:spPr>
              <a:xfrm>
                <a:off x="2887482" y="2780928"/>
                <a:ext cx="550151" cy="307777"/>
              </a:xfrm>
              <a:prstGeom prst="rect">
                <a:avLst/>
              </a:prstGeom>
              <a:noFill/>
            </p:spPr>
            <p:txBody>
              <a:bodyPr wrap="none" rtlCol="0">
                <a:spAutoFit/>
              </a:bodyPr>
              <a:lstStyle/>
              <a:p>
                <a:r>
                  <a:rPr lang="en-US" sz="1400" dirty="0" smtClean="0"/>
                  <a:t>52Ca</a:t>
                </a:r>
                <a:endParaRPr lang="en-US" sz="1400" dirty="0"/>
              </a:p>
            </p:txBody>
          </p:sp>
          <p:sp>
            <p:nvSpPr>
              <p:cNvPr id="19" name="Textfeld 18"/>
              <p:cNvSpPr txBox="1"/>
              <p:nvPr/>
            </p:nvSpPr>
            <p:spPr>
              <a:xfrm>
                <a:off x="3491880" y="2420888"/>
                <a:ext cx="460382" cy="307777"/>
              </a:xfrm>
              <a:prstGeom prst="rect">
                <a:avLst/>
              </a:prstGeom>
              <a:noFill/>
            </p:spPr>
            <p:txBody>
              <a:bodyPr wrap="none" rtlCol="0">
                <a:spAutoFit/>
              </a:bodyPr>
              <a:lstStyle/>
              <a:p>
                <a:r>
                  <a:rPr lang="en-US" sz="1400" dirty="0" smtClean="0"/>
                  <a:t>52K</a:t>
                </a:r>
                <a:endParaRPr lang="en-US" sz="1400" dirty="0"/>
              </a:p>
            </p:txBody>
          </p:sp>
          <p:sp>
            <p:nvSpPr>
              <p:cNvPr id="20" name="Textfeld 19"/>
              <p:cNvSpPr txBox="1"/>
              <p:nvPr/>
            </p:nvSpPr>
            <p:spPr>
              <a:xfrm>
                <a:off x="1519330" y="1897087"/>
                <a:ext cx="460382" cy="307777"/>
              </a:xfrm>
              <a:prstGeom prst="rect">
                <a:avLst/>
              </a:prstGeom>
              <a:noFill/>
            </p:spPr>
            <p:txBody>
              <a:bodyPr wrap="none" rtlCol="0">
                <a:spAutoFit/>
              </a:bodyPr>
              <a:lstStyle/>
              <a:p>
                <a:r>
                  <a:rPr lang="en-US" sz="1400" dirty="0" smtClean="0"/>
                  <a:t>39K</a:t>
                </a:r>
                <a:endParaRPr lang="en-US" sz="1400" dirty="0"/>
              </a:p>
            </p:txBody>
          </p:sp>
        </p:grpSp>
        <p:sp>
          <p:nvSpPr>
            <p:cNvPr id="14" name="Textfeld 13"/>
            <p:cNvSpPr txBox="1"/>
            <p:nvPr/>
          </p:nvSpPr>
          <p:spPr>
            <a:xfrm>
              <a:off x="8204728" y="3356992"/>
              <a:ext cx="759760" cy="307777"/>
            </a:xfrm>
            <a:prstGeom prst="rect">
              <a:avLst/>
            </a:prstGeom>
            <a:noFill/>
          </p:spPr>
          <p:txBody>
            <a:bodyPr wrap="none" rtlCol="0">
              <a:spAutoFit/>
            </a:bodyPr>
            <a:lstStyle/>
            <a:p>
              <a:r>
                <a:rPr lang="de-DE" sz="1400" dirty="0" smtClean="0"/>
                <a:t>350 </a:t>
              </a:r>
              <a:r>
                <a:rPr lang="de-DE" sz="1400" dirty="0" err="1" smtClean="0"/>
                <a:t>rev</a:t>
              </a:r>
              <a:r>
                <a:rPr lang="de-DE" sz="1400" dirty="0" smtClean="0"/>
                <a:t>.</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8"/>
            <a:ext cx="7643192" cy="980736"/>
          </a:xfrm>
        </p:spPr>
        <p:txBody>
          <a:bodyPr>
            <a:normAutofit/>
          </a:bodyPr>
          <a:lstStyle/>
          <a:p>
            <a:r>
              <a:rPr lang="de-DE" dirty="0" smtClean="0"/>
              <a:t>Future </a:t>
            </a:r>
            <a:r>
              <a:rPr lang="de-DE" dirty="0" err="1" smtClean="0"/>
              <a:t>Possibilities</a:t>
            </a:r>
            <a:endParaRPr lang="de-DE" dirty="0"/>
          </a:p>
        </p:txBody>
      </p:sp>
      <p:sp>
        <p:nvSpPr>
          <p:cNvPr id="3" name="Inhaltsplatzhalter 2"/>
          <p:cNvSpPr>
            <a:spLocks noGrp="1"/>
          </p:cNvSpPr>
          <p:nvPr>
            <p:ph idx="1"/>
          </p:nvPr>
        </p:nvSpPr>
        <p:spPr>
          <a:xfrm>
            <a:off x="1043608" y="4293097"/>
            <a:ext cx="6912768" cy="2088232"/>
          </a:xfrm>
        </p:spPr>
        <p:txBody>
          <a:bodyPr>
            <a:normAutofit/>
          </a:bodyPr>
          <a:lstStyle/>
          <a:p>
            <a:r>
              <a:rPr lang="de-DE" dirty="0" err="1" smtClean="0"/>
              <a:t>Explore</a:t>
            </a:r>
            <a:r>
              <a:rPr lang="de-DE" dirty="0" smtClean="0"/>
              <a:t> </a:t>
            </a:r>
            <a:r>
              <a:rPr lang="de-DE" i="1" dirty="0" smtClean="0"/>
              <a:t>N</a:t>
            </a:r>
            <a:r>
              <a:rPr lang="de-DE" dirty="0" smtClean="0"/>
              <a:t>=50,82 </a:t>
            </a:r>
            <a:r>
              <a:rPr lang="de-DE" dirty="0" err="1" smtClean="0"/>
              <a:t>nuclei</a:t>
            </a:r>
            <a:r>
              <a:rPr lang="de-DE" dirty="0" smtClean="0"/>
              <a:t> </a:t>
            </a:r>
            <a:r>
              <a:rPr lang="de-DE" dirty="0" err="1" smtClean="0"/>
              <a:t>constituting</a:t>
            </a:r>
            <a:r>
              <a:rPr lang="de-DE" dirty="0" smtClean="0"/>
              <a:t> </a:t>
            </a:r>
            <a:r>
              <a:rPr lang="de-DE" dirty="0" err="1" smtClean="0"/>
              <a:t>the</a:t>
            </a:r>
            <a:r>
              <a:rPr lang="de-DE" dirty="0" smtClean="0"/>
              <a:t> </a:t>
            </a:r>
            <a:r>
              <a:rPr lang="de-DE" dirty="0" err="1" smtClean="0"/>
              <a:t>outer</a:t>
            </a:r>
            <a:r>
              <a:rPr lang="de-DE" dirty="0" smtClean="0"/>
              <a:t> </a:t>
            </a:r>
            <a:r>
              <a:rPr lang="de-DE" dirty="0" err="1" smtClean="0"/>
              <a:t>crust</a:t>
            </a:r>
            <a:r>
              <a:rPr lang="de-DE" dirty="0" smtClean="0"/>
              <a:t> </a:t>
            </a:r>
            <a:r>
              <a:rPr lang="de-DE" dirty="0" err="1" smtClean="0"/>
              <a:t>of</a:t>
            </a:r>
            <a:r>
              <a:rPr lang="de-DE" dirty="0" smtClean="0"/>
              <a:t> </a:t>
            </a:r>
            <a:r>
              <a:rPr lang="de-DE" dirty="0" err="1" smtClean="0"/>
              <a:t>neutron</a:t>
            </a:r>
            <a:r>
              <a:rPr lang="de-DE" dirty="0" smtClean="0"/>
              <a:t> </a:t>
            </a:r>
            <a:r>
              <a:rPr lang="de-DE" dirty="0" err="1" smtClean="0"/>
              <a:t>stars</a:t>
            </a:r>
            <a:endParaRPr lang="de-DE" dirty="0" smtClean="0"/>
          </a:p>
          <a:p>
            <a:r>
              <a:rPr lang="de-DE" u="sng" dirty="0" err="1" smtClean="0"/>
              <a:t>Challenging</a:t>
            </a:r>
            <a:r>
              <a:rPr lang="de-DE" u="sng" dirty="0" smtClean="0"/>
              <a:t> </a:t>
            </a:r>
            <a:r>
              <a:rPr lang="de-DE" u="sng" dirty="0" err="1" smtClean="0"/>
              <a:t>case</a:t>
            </a:r>
            <a:r>
              <a:rPr lang="de-DE" u="sng" dirty="0" smtClean="0"/>
              <a:t>: </a:t>
            </a:r>
            <a:r>
              <a:rPr lang="de-DE" baseline="30000" dirty="0" smtClean="0"/>
              <a:t>46</a:t>
            </a:r>
            <a:r>
              <a:rPr lang="de-DE" dirty="0" smtClean="0"/>
              <a:t>Pd </a:t>
            </a:r>
            <a:r>
              <a:rPr lang="de-DE" dirty="0" err="1" smtClean="0"/>
              <a:t>could</a:t>
            </a:r>
            <a:r>
              <a:rPr lang="de-DE" dirty="0" smtClean="0"/>
              <a:t> </a:t>
            </a:r>
            <a:r>
              <a:rPr lang="de-DE" dirty="0" err="1" smtClean="0"/>
              <a:t>be</a:t>
            </a:r>
            <a:r>
              <a:rPr lang="de-DE" dirty="0" smtClean="0"/>
              <a:t> </a:t>
            </a:r>
            <a:r>
              <a:rPr lang="de-DE" dirty="0" err="1" smtClean="0"/>
              <a:t>provided</a:t>
            </a:r>
            <a:r>
              <a:rPr lang="de-DE" dirty="0" smtClean="0"/>
              <a:t> </a:t>
            </a:r>
            <a:r>
              <a:rPr lang="de-DE" dirty="0" err="1" smtClean="0"/>
              <a:t>by</a:t>
            </a:r>
            <a:r>
              <a:rPr lang="de-DE" dirty="0" smtClean="0"/>
              <a:t> </a:t>
            </a:r>
            <a:r>
              <a:rPr lang="de-DE" dirty="0" err="1" smtClean="0"/>
              <a:t>upgrades</a:t>
            </a:r>
            <a:r>
              <a:rPr lang="de-DE" dirty="0" smtClean="0"/>
              <a:t> </a:t>
            </a:r>
            <a:r>
              <a:rPr lang="de-DE" dirty="0" err="1" smtClean="0"/>
              <a:t>of</a:t>
            </a:r>
            <a:r>
              <a:rPr lang="de-DE" dirty="0" smtClean="0"/>
              <a:t> </a:t>
            </a:r>
            <a:r>
              <a:rPr lang="de-DE" dirty="0" err="1" smtClean="0"/>
              <a:t>radioactive</a:t>
            </a:r>
            <a:r>
              <a:rPr lang="de-DE" dirty="0" smtClean="0"/>
              <a:t>-beam </a:t>
            </a:r>
            <a:r>
              <a:rPr lang="de-DE" dirty="0" err="1" smtClean="0"/>
              <a:t>facilities</a:t>
            </a:r>
            <a:endParaRPr lang="de-DE" dirty="0" smtClean="0"/>
          </a:p>
          <a:p>
            <a:r>
              <a:rPr lang="de-DE" dirty="0" err="1" smtClean="0"/>
              <a:t>Eploring</a:t>
            </a:r>
            <a:r>
              <a:rPr lang="de-DE" dirty="0" smtClean="0"/>
              <a:t> </a:t>
            </a:r>
            <a:r>
              <a:rPr lang="de-DE" dirty="0" err="1" smtClean="0"/>
              <a:t>the</a:t>
            </a:r>
            <a:r>
              <a:rPr lang="de-DE" dirty="0" smtClean="0"/>
              <a:t> </a:t>
            </a:r>
            <a:r>
              <a:rPr lang="de-DE" dirty="0" err="1" smtClean="0"/>
              <a:t>neutron</a:t>
            </a:r>
            <a:r>
              <a:rPr lang="de-DE" dirty="0" smtClean="0"/>
              <a:t> </a:t>
            </a:r>
            <a:r>
              <a:rPr lang="de-DE" dirty="0" err="1" smtClean="0"/>
              <a:t>drip</a:t>
            </a:r>
            <a:r>
              <a:rPr lang="de-DE" dirty="0" smtClean="0"/>
              <a:t> </a:t>
            </a:r>
            <a:r>
              <a:rPr lang="de-DE" dirty="0" err="1" smtClean="0"/>
              <a:t>line</a:t>
            </a:r>
            <a:r>
              <a:rPr lang="de-DE" dirty="0" smtClean="0"/>
              <a:t> will </a:t>
            </a:r>
            <a:r>
              <a:rPr lang="de-DE" dirty="0" err="1" smtClean="0"/>
              <a:t>help</a:t>
            </a:r>
            <a:r>
              <a:rPr lang="de-DE" dirty="0" smtClean="0"/>
              <a:t> </a:t>
            </a:r>
            <a:r>
              <a:rPr lang="de-DE" dirty="0" err="1" smtClean="0"/>
              <a:t>constraining</a:t>
            </a:r>
            <a:r>
              <a:rPr lang="de-DE" dirty="0" smtClean="0"/>
              <a:t> </a:t>
            </a:r>
            <a:r>
              <a:rPr lang="de-DE" dirty="0" err="1" smtClean="0"/>
              <a:t>nuclear</a:t>
            </a:r>
            <a:r>
              <a:rPr lang="de-DE" dirty="0" smtClean="0"/>
              <a:t> </a:t>
            </a:r>
            <a:r>
              <a:rPr lang="de-DE" dirty="0" err="1" smtClean="0"/>
              <a:t>mass</a:t>
            </a:r>
            <a:r>
              <a:rPr lang="de-DE" dirty="0" smtClean="0"/>
              <a:t> </a:t>
            </a:r>
            <a:r>
              <a:rPr lang="de-DE" dirty="0" err="1" smtClean="0"/>
              <a:t>models</a:t>
            </a:r>
            <a:r>
              <a:rPr lang="de-DE" dirty="0" smtClean="0"/>
              <a:t> </a:t>
            </a:r>
            <a:r>
              <a:rPr lang="de-DE" dirty="0" err="1" smtClean="0"/>
              <a:t>which</a:t>
            </a:r>
            <a:r>
              <a:rPr lang="de-DE" dirty="0" smtClean="0"/>
              <a:t> </a:t>
            </a:r>
            <a:r>
              <a:rPr lang="de-DE" dirty="0" err="1" smtClean="0"/>
              <a:t>serve</a:t>
            </a:r>
            <a:r>
              <a:rPr lang="de-DE" dirty="0" smtClean="0"/>
              <a:t> </a:t>
            </a:r>
            <a:r>
              <a:rPr lang="de-DE" dirty="0" err="1" smtClean="0"/>
              <a:t>as</a:t>
            </a:r>
            <a:r>
              <a:rPr lang="de-DE" dirty="0" smtClean="0"/>
              <a:t> </a:t>
            </a:r>
            <a:r>
              <a:rPr lang="de-DE" dirty="0" err="1" smtClean="0"/>
              <a:t>input</a:t>
            </a:r>
            <a:r>
              <a:rPr lang="de-DE" dirty="0" smtClean="0"/>
              <a:t> </a:t>
            </a:r>
            <a:r>
              <a:rPr lang="de-DE" dirty="0" err="1" smtClean="0"/>
              <a:t>to</a:t>
            </a:r>
            <a:r>
              <a:rPr lang="de-DE" dirty="0" smtClean="0"/>
              <a:t> stellar </a:t>
            </a:r>
            <a:r>
              <a:rPr lang="de-DE" dirty="0" err="1" smtClean="0"/>
              <a:t>processes</a:t>
            </a:r>
            <a:endParaRPr lang="de-DE" dirty="0" smtClean="0"/>
          </a:p>
          <a:p>
            <a:r>
              <a:rPr lang="de-DE" dirty="0" err="1" smtClean="0"/>
              <a:t>Sensitivity</a:t>
            </a:r>
            <a:r>
              <a:rPr lang="de-DE" dirty="0" smtClean="0"/>
              <a:t> </a:t>
            </a:r>
            <a:r>
              <a:rPr lang="de-DE" dirty="0" err="1" smtClean="0"/>
              <a:t>studies</a:t>
            </a:r>
            <a:r>
              <a:rPr lang="de-DE" dirty="0" smtClean="0"/>
              <a:t> </a:t>
            </a:r>
            <a:r>
              <a:rPr lang="de-DE" dirty="0" err="1" smtClean="0"/>
              <a:t>for</a:t>
            </a:r>
            <a:r>
              <a:rPr lang="de-DE" dirty="0" smtClean="0"/>
              <a:t> r-</a:t>
            </a:r>
            <a:r>
              <a:rPr lang="de-DE" dirty="0" err="1" smtClean="0"/>
              <a:t>process</a:t>
            </a:r>
            <a:r>
              <a:rPr lang="de-DE" dirty="0" smtClean="0"/>
              <a:t> </a:t>
            </a:r>
            <a:r>
              <a:rPr lang="de-DE" dirty="0" err="1" smtClean="0"/>
              <a:t>provide</a:t>
            </a:r>
            <a:r>
              <a:rPr lang="de-DE" dirty="0" smtClean="0"/>
              <a:t> </a:t>
            </a:r>
            <a:r>
              <a:rPr lang="de-DE" dirty="0" err="1" smtClean="0"/>
              <a:t>list</a:t>
            </a:r>
            <a:r>
              <a:rPr lang="de-DE" dirty="0" smtClean="0"/>
              <a:t> </a:t>
            </a:r>
            <a:r>
              <a:rPr lang="de-DE" dirty="0" err="1" smtClean="0"/>
              <a:t>of</a:t>
            </a:r>
            <a:r>
              <a:rPr lang="de-DE" dirty="0" smtClean="0"/>
              <a:t> „</a:t>
            </a:r>
            <a:r>
              <a:rPr lang="de-DE" dirty="0" err="1" smtClean="0"/>
              <a:t>most</a:t>
            </a:r>
            <a:r>
              <a:rPr lang="de-DE" dirty="0" smtClean="0"/>
              <a:t> </a:t>
            </a:r>
            <a:r>
              <a:rPr lang="de-DE" dirty="0" err="1" smtClean="0"/>
              <a:t>wanted</a:t>
            </a:r>
            <a:r>
              <a:rPr lang="de-DE" dirty="0" smtClean="0"/>
              <a:t> </a:t>
            </a:r>
            <a:r>
              <a:rPr lang="de-DE" dirty="0" err="1" smtClean="0"/>
              <a:t>nuclei</a:t>
            </a:r>
            <a:r>
              <a:rPr lang="de-DE" dirty="0" smtClean="0"/>
              <a:t>“</a:t>
            </a:r>
          </a:p>
        </p:txBody>
      </p:sp>
      <p:sp>
        <p:nvSpPr>
          <p:cNvPr id="4" name="Foliennummernplatzhalter 3"/>
          <p:cNvSpPr>
            <a:spLocks noGrp="1"/>
          </p:cNvSpPr>
          <p:nvPr>
            <p:ph type="sldNum" sz="quarter" idx="12"/>
          </p:nvPr>
        </p:nvSpPr>
        <p:spPr/>
        <p:txBody>
          <a:bodyPr/>
          <a:lstStyle/>
          <a:p>
            <a:fld id="{DCE4B40A-67BA-4787-801A-16EE65008C21}" type="slidenum">
              <a:rPr lang="en-US" smtClean="0"/>
              <a:pPr/>
              <a:t>22</a:t>
            </a:fld>
            <a:endParaRPr lang="en-US"/>
          </a:p>
        </p:txBody>
      </p:sp>
      <p:sp>
        <p:nvSpPr>
          <p:cNvPr id="5" name="Textplatzhalter 4"/>
          <p:cNvSpPr>
            <a:spLocks noGrp="1"/>
          </p:cNvSpPr>
          <p:nvPr>
            <p:ph type="body" sz="quarter" idx="13"/>
          </p:nvPr>
        </p:nvSpPr>
        <p:spPr>
          <a:xfrm>
            <a:off x="1043608" y="6309320"/>
            <a:ext cx="2519362" cy="576064"/>
          </a:xfrm>
        </p:spPr>
        <p:txBody>
          <a:bodyPr/>
          <a:lstStyle/>
          <a:p>
            <a:pPr lvl="0"/>
            <a:r>
              <a:rPr lang="en-US" dirty="0" smtClean="0"/>
              <a:t>J. </a:t>
            </a:r>
            <a:r>
              <a:rPr lang="en-US" dirty="0" err="1" smtClean="0"/>
              <a:t>Hakala</a:t>
            </a:r>
            <a:r>
              <a:rPr lang="en-US" dirty="0" smtClean="0"/>
              <a:t> </a:t>
            </a:r>
            <a:r>
              <a:rPr lang="en-US" i="1" dirty="0" smtClean="0"/>
              <a:t>et al.</a:t>
            </a:r>
            <a:r>
              <a:rPr lang="en-US" dirty="0" smtClean="0"/>
              <a:t>, EPJA </a:t>
            </a:r>
            <a:r>
              <a:rPr lang="en-US" b="1" dirty="0" smtClean="0"/>
              <a:t>47</a:t>
            </a:r>
            <a:r>
              <a:rPr lang="en-US" dirty="0" smtClean="0"/>
              <a:t>, 129 (2011)</a:t>
            </a:r>
          </a:p>
          <a:p>
            <a:pPr lvl="0"/>
            <a:r>
              <a:rPr lang="en-US" dirty="0" smtClean="0"/>
              <a:t>S. Brett </a:t>
            </a:r>
            <a:r>
              <a:rPr lang="en-US" i="1" dirty="0" smtClean="0"/>
              <a:t>et al.</a:t>
            </a:r>
            <a:r>
              <a:rPr lang="en-US" dirty="0" smtClean="0"/>
              <a:t>, EPJA </a:t>
            </a:r>
            <a:r>
              <a:rPr lang="en-US" b="1" dirty="0" smtClean="0"/>
              <a:t>48</a:t>
            </a:r>
            <a:r>
              <a:rPr lang="en-US" dirty="0" smtClean="0"/>
              <a:t>, 184 (2012)</a:t>
            </a:r>
          </a:p>
        </p:txBody>
      </p:sp>
      <p:pic>
        <p:nvPicPr>
          <p:cNvPr id="7" name="Picture 2"/>
          <p:cNvPicPr>
            <a:picLocks noChangeAspect="1" noChangeArrowheads="1"/>
          </p:cNvPicPr>
          <p:nvPr/>
        </p:nvPicPr>
        <p:blipFill>
          <a:blip r:embed="rId2" cstate="print"/>
          <a:srcRect/>
          <a:stretch>
            <a:fillRect/>
          </a:stretch>
        </p:blipFill>
        <p:spPr bwMode="auto">
          <a:xfrm>
            <a:off x="-36512" y="1124744"/>
            <a:ext cx="4922520" cy="2409444"/>
          </a:xfrm>
          <a:prstGeom prst="rect">
            <a:avLst/>
          </a:prstGeom>
          <a:noFill/>
          <a:ln w="9525">
            <a:noFill/>
            <a:miter lim="800000"/>
            <a:headEnd/>
            <a:tailEnd/>
          </a:ln>
        </p:spPr>
      </p:pic>
      <p:pic>
        <p:nvPicPr>
          <p:cNvPr id="224258" name="Picture 2"/>
          <p:cNvPicPr>
            <a:picLocks noChangeAspect="1" noChangeArrowheads="1"/>
          </p:cNvPicPr>
          <p:nvPr/>
        </p:nvPicPr>
        <p:blipFill>
          <a:blip r:embed="rId3" cstate="print"/>
          <a:srcRect l="1886" t="2121" r="39394"/>
          <a:stretch>
            <a:fillRect/>
          </a:stretch>
        </p:blipFill>
        <p:spPr bwMode="auto">
          <a:xfrm>
            <a:off x="4932040" y="980728"/>
            <a:ext cx="4248472" cy="3322703"/>
          </a:xfrm>
          <a:prstGeom prst="rect">
            <a:avLst/>
          </a:prstGeom>
          <a:noFill/>
          <a:ln w="9525">
            <a:noFill/>
            <a:miter lim="800000"/>
            <a:headEnd/>
            <a:tailEnd/>
          </a:ln>
        </p:spPr>
      </p:pic>
      <p:sp>
        <p:nvSpPr>
          <p:cNvPr id="10" name="Textplatzhalter 4"/>
          <p:cNvSpPr txBox="1">
            <a:spLocks/>
          </p:cNvSpPr>
          <p:nvPr/>
        </p:nvSpPr>
        <p:spPr>
          <a:xfrm>
            <a:off x="6589142" y="6381328"/>
            <a:ext cx="2519362" cy="360363"/>
          </a:xfrm>
          <a:prstGeom prst="rect">
            <a:avLst/>
          </a:prstGeom>
          <a:solidFill>
            <a:schemeClr val="bg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J.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Erler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et al.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Nature</a:t>
            </a:r>
            <a:r>
              <a:rPr kumimoji="0" lang="en-US" sz="1200" b="0" i="0" u="none" strike="noStrike" kern="1200" cap="none" spc="0" normalizeH="0" noProof="0" dirty="0" smtClean="0">
                <a:ln>
                  <a:noFill/>
                </a:ln>
                <a:solidFill>
                  <a:schemeClr val="tx1"/>
                </a:solidFill>
                <a:effectLst/>
                <a:uLnTx/>
                <a:uFillTx/>
                <a:latin typeface="+mn-lt"/>
                <a:ea typeface="+mn-ea"/>
                <a:cs typeface="+mn-cs"/>
              </a:rPr>
              <a:t>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486</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509 (2012)</a:t>
            </a:r>
          </a:p>
        </p:txBody>
      </p:sp>
      <p:grpSp>
        <p:nvGrpSpPr>
          <p:cNvPr id="12" name="Gruppieren 11"/>
          <p:cNvGrpSpPr/>
          <p:nvPr/>
        </p:nvGrpSpPr>
        <p:grpSpPr>
          <a:xfrm>
            <a:off x="7884368" y="4725144"/>
            <a:ext cx="1368152" cy="1641788"/>
            <a:chOff x="7884368" y="4725144"/>
            <a:chExt cx="1368152" cy="1641788"/>
          </a:xfrm>
        </p:grpSpPr>
        <p:pic>
          <p:nvPicPr>
            <p:cNvPr id="224260" name="Picture 4" descr="Old and grungy paper showing "/>
            <p:cNvPicPr>
              <a:picLocks noChangeAspect="1" noChangeArrowheads="1"/>
            </p:cNvPicPr>
            <p:nvPr/>
          </p:nvPicPr>
          <p:blipFill>
            <a:blip r:embed="rId4" cstate="print"/>
            <a:srcRect l="18059" t="2282" r="17682" b="1959"/>
            <a:stretch>
              <a:fillRect/>
            </a:stretch>
          </p:blipFill>
          <p:spPr bwMode="auto">
            <a:xfrm>
              <a:off x="7884368" y="4725144"/>
              <a:ext cx="1101721" cy="1641788"/>
            </a:xfrm>
            <a:prstGeom prst="rect">
              <a:avLst/>
            </a:prstGeom>
            <a:noFill/>
          </p:spPr>
        </p:pic>
        <p:sp>
          <p:nvSpPr>
            <p:cNvPr id="11" name="Inhaltsplatzhalter 2"/>
            <p:cNvSpPr txBox="1">
              <a:spLocks/>
            </p:cNvSpPr>
            <p:nvPr/>
          </p:nvSpPr>
          <p:spPr>
            <a:xfrm>
              <a:off x="8100392" y="5229200"/>
              <a:ext cx="1152128" cy="936104"/>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5"/>
                </a:buBlip>
                <a:tabLst/>
                <a:defRPr/>
              </a:pPr>
              <a:r>
                <a:rPr lang="de-DE" sz="6500" dirty="0" smtClean="0"/>
                <a:t> </a:t>
              </a:r>
              <a:endParaRPr kumimoji="0" lang="de-DE" sz="6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5"/>
                </a:buBlip>
                <a:tabLst/>
                <a:defRPr/>
              </a:pPr>
              <a:endParaRPr kumimoji="0" lang="de-DE" sz="1800" b="0" i="0" u="none" strike="noStrike" kern="120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261532"/>
            <a:ext cx="7643192" cy="980736"/>
          </a:xfrm>
        </p:spPr>
        <p:txBody>
          <a:bodyPr/>
          <a:lstStyle/>
          <a:p>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a:xfrm>
            <a:off x="3878560" y="6068318"/>
            <a:ext cx="2133600" cy="365125"/>
          </a:xfrm>
        </p:spPr>
        <p:txBody>
          <a:bodyPr/>
          <a:lstStyle/>
          <a:p>
            <a:fld id="{DCE4B40A-67BA-4787-801A-16EE65008C21}" type="slidenum">
              <a:rPr lang="en-US" smtClean="0"/>
              <a:pPr/>
              <a:t>23</a:t>
            </a:fld>
            <a:endParaRPr lang="en-US"/>
          </a:p>
        </p:txBody>
      </p:sp>
      <p:sp>
        <p:nvSpPr>
          <p:cNvPr id="5" name="Textplatzhalter 4"/>
          <p:cNvSpPr>
            <a:spLocks noGrp="1"/>
          </p:cNvSpPr>
          <p:nvPr>
            <p:ph type="body" sz="quarter" idx="13"/>
          </p:nvPr>
        </p:nvSpPr>
        <p:spPr>
          <a:xfrm>
            <a:off x="1043608" y="6092973"/>
            <a:ext cx="2519362" cy="360363"/>
          </a:xfrm>
        </p:spPr>
        <p:txBody>
          <a:bodyPr/>
          <a:lstStyle/>
          <a:p>
            <a:endParaRPr lang="de-DE"/>
          </a:p>
        </p:txBody>
      </p:sp>
      <p:sp>
        <p:nvSpPr>
          <p:cNvPr id="6" name="Rechteck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9" descr="gsi"/>
          <p:cNvPicPr>
            <a:picLocks noChangeAspect="1" noChangeArrowheads="1"/>
          </p:cNvPicPr>
          <p:nvPr/>
        </p:nvPicPr>
        <p:blipFill>
          <a:blip r:embed="rId2" cstate="print"/>
          <a:srcRect/>
          <a:stretch>
            <a:fillRect/>
          </a:stretch>
        </p:blipFill>
        <p:spPr bwMode="auto">
          <a:xfrm>
            <a:off x="179512" y="1568976"/>
            <a:ext cx="1057275" cy="563880"/>
          </a:xfrm>
          <a:prstGeom prst="rect">
            <a:avLst/>
          </a:prstGeom>
          <a:solidFill>
            <a:schemeClr val="bg1"/>
          </a:solidFill>
          <a:ln w="9525">
            <a:noFill/>
            <a:miter lim="800000"/>
            <a:headEnd/>
            <a:tailEnd/>
          </a:ln>
        </p:spPr>
      </p:pic>
      <p:pic>
        <p:nvPicPr>
          <p:cNvPr id="10" name="Picture 10" descr="mpiktextbiglogo"/>
          <p:cNvPicPr>
            <a:picLocks noChangeAspect="1" noChangeArrowheads="1"/>
          </p:cNvPicPr>
          <p:nvPr/>
        </p:nvPicPr>
        <p:blipFill>
          <a:blip r:embed="rId3" cstate="print"/>
          <a:srcRect/>
          <a:stretch>
            <a:fillRect/>
          </a:stretch>
        </p:blipFill>
        <p:spPr bwMode="auto">
          <a:xfrm>
            <a:off x="1399406" y="692696"/>
            <a:ext cx="1054100" cy="890588"/>
          </a:xfrm>
          <a:prstGeom prst="rect">
            <a:avLst/>
          </a:prstGeom>
          <a:noFill/>
          <a:ln w="9525">
            <a:noFill/>
            <a:miter lim="800000"/>
            <a:headEnd/>
            <a:tailEnd/>
          </a:ln>
        </p:spPr>
      </p:pic>
      <p:pic>
        <p:nvPicPr>
          <p:cNvPr id="11" name="Picture 11" descr="MPG (gruen auf weiss, 200 Punkte)"/>
          <p:cNvPicPr>
            <a:picLocks noChangeAspect="1" noChangeArrowheads="1"/>
          </p:cNvPicPr>
          <p:nvPr/>
        </p:nvPicPr>
        <p:blipFill>
          <a:blip r:embed="rId4" cstate="print"/>
          <a:srcRect/>
          <a:stretch>
            <a:fillRect/>
          </a:stretch>
        </p:blipFill>
        <p:spPr bwMode="auto">
          <a:xfrm>
            <a:off x="2441848" y="791196"/>
            <a:ext cx="762000" cy="762000"/>
          </a:xfrm>
          <a:prstGeom prst="rect">
            <a:avLst/>
          </a:prstGeom>
          <a:noFill/>
          <a:ln w="12700">
            <a:noFill/>
            <a:miter lim="800000"/>
            <a:headEnd/>
            <a:tailEnd/>
          </a:ln>
        </p:spPr>
      </p:pic>
      <p:pic>
        <p:nvPicPr>
          <p:cNvPr id="12" name="Picture 16"/>
          <p:cNvPicPr>
            <a:picLocks noChangeAspect="1" noChangeArrowheads="1"/>
          </p:cNvPicPr>
          <p:nvPr/>
        </p:nvPicPr>
        <p:blipFill>
          <a:blip r:embed="rId5" cstate="print"/>
          <a:srcRect l="749" t="22565" r="81543" b="68983"/>
          <a:stretch>
            <a:fillRect/>
          </a:stretch>
        </p:blipFill>
        <p:spPr bwMode="auto">
          <a:xfrm>
            <a:off x="1865615" y="5589240"/>
            <a:ext cx="1554257" cy="434674"/>
          </a:xfrm>
          <a:prstGeom prst="rect">
            <a:avLst/>
          </a:prstGeom>
          <a:noFill/>
          <a:ln w="9525">
            <a:noFill/>
            <a:miter lim="800000"/>
            <a:headEnd/>
            <a:tailEnd/>
          </a:ln>
        </p:spPr>
      </p:pic>
      <p:pic>
        <p:nvPicPr>
          <p:cNvPr id="13" name="Picture 17"/>
          <p:cNvPicPr>
            <a:picLocks noChangeAspect="1" noChangeArrowheads="1"/>
          </p:cNvPicPr>
          <p:nvPr/>
        </p:nvPicPr>
        <p:blipFill>
          <a:blip r:embed="rId6" cstate="print"/>
          <a:srcRect/>
          <a:stretch>
            <a:fillRect/>
          </a:stretch>
        </p:blipFill>
        <p:spPr bwMode="auto">
          <a:xfrm>
            <a:off x="1835696" y="5085184"/>
            <a:ext cx="1580000" cy="413810"/>
          </a:xfrm>
          <a:prstGeom prst="rect">
            <a:avLst/>
          </a:prstGeom>
          <a:noFill/>
          <a:ln w="9525">
            <a:noFill/>
            <a:miter lim="800000"/>
            <a:headEnd/>
            <a:tailEnd/>
          </a:ln>
        </p:spPr>
      </p:pic>
      <p:pic>
        <p:nvPicPr>
          <p:cNvPr id="15" name="Bild 2" descr="SignetFarbeneu"/>
          <p:cNvPicPr>
            <a:picLocks noChangeAspect="1" noChangeArrowheads="1"/>
          </p:cNvPicPr>
          <p:nvPr/>
        </p:nvPicPr>
        <p:blipFill>
          <a:blip r:embed="rId7" cstate="print"/>
          <a:srcRect r="16096"/>
          <a:stretch>
            <a:fillRect/>
          </a:stretch>
        </p:blipFill>
        <p:spPr bwMode="auto">
          <a:xfrm>
            <a:off x="3402602" y="404664"/>
            <a:ext cx="2249518" cy="669257"/>
          </a:xfrm>
          <a:prstGeom prst="rect">
            <a:avLst/>
          </a:prstGeom>
          <a:noFill/>
          <a:ln w="9525">
            <a:noFill/>
            <a:miter lim="800000"/>
            <a:headEnd/>
            <a:tailEnd/>
          </a:ln>
        </p:spPr>
      </p:pic>
      <p:pic>
        <p:nvPicPr>
          <p:cNvPr id="16" name="Picture 13"/>
          <p:cNvPicPr>
            <a:picLocks noChangeAspect="1" noChangeArrowheads="1"/>
          </p:cNvPicPr>
          <p:nvPr/>
        </p:nvPicPr>
        <p:blipFill>
          <a:blip r:embed="rId8" cstate="print"/>
          <a:srcRect t="5508"/>
          <a:stretch>
            <a:fillRect/>
          </a:stretch>
        </p:blipFill>
        <p:spPr bwMode="auto">
          <a:xfrm>
            <a:off x="5950033" y="5163368"/>
            <a:ext cx="1790319" cy="785912"/>
          </a:xfrm>
          <a:prstGeom prst="rect">
            <a:avLst/>
          </a:prstGeom>
          <a:noFill/>
          <a:ln w="9525">
            <a:noFill/>
            <a:miter lim="800000"/>
            <a:headEnd/>
            <a:tailEnd/>
          </a:ln>
        </p:spPr>
      </p:pic>
      <p:pic>
        <p:nvPicPr>
          <p:cNvPr id="17" name="Picture 2"/>
          <p:cNvPicPr>
            <a:picLocks noChangeAspect="1" noChangeArrowheads="1"/>
          </p:cNvPicPr>
          <p:nvPr/>
        </p:nvPicPr>
        <p:blipFill>
          <a:blip r:embed="rId9" cstate="print"/>
          <a:srcRect/>
          <a:stretch>
            <a:fillRect/>
          </a:stretch>
        </p:blipFill>
        <p:spPr bwMode="auto">
          <a:xfrm>
            <a:off x="3882757" y="5542579"/>
            <a:ext cx="1697355" cy="369570"/>
          </a:xfrm>
          <a:prstGeom prst="rect">
            <a:avLst/>
          </a:prstGeom>
          <a:noFill/>
          <a:ln w="9525">
            <a:noFill/>
            <a:miter lim="800000"/>
            <a:headEnd/>
            <a:tailEnd/>
          </a:ln>
        </p:spPr>
      </p:pic>
      <p:pic>
        <p:nvPicPr>
          <p:cNvPr id="19" name="Picture 46" descr="logo_csnsm.gif"/>
          <p:cNvPicPr>
            <a:picLocks noChangeAspect="1"/>
          </p:cNvPicPr>
          <p:nvPr/>
        </p:nvPicPr>
        <p:blipFill>
          <a:blip r:embed="rId10" cstate="print"/>
          <a:srcRect/>
          <a:stretch>
            <a:fillRect/>
          </a:stretch>
        </p:blipFill>
        <p:spPr bwMode="auto">
          <a:xfrm>
            <a:off x="7621892" y="1385275"/>
            <a:ext cx="1414604" cy="603565"/>
          </a:xfrm>
          <a:prstGeom prst="rect">
            <a:avLst/>
          </a:prstGeom>
          <a:noFill/>
          <a:ln w="9525">
            <a:noFill/>
            <a:miter lim="800000"/>
            <a:headEnd/>
            <a:tailEnd/>
          </a:ln>
        </p:spPr>
      </p:pic>
      <p:pic>
        <p:nvPicPr>
          <p:cNvPr id="20" name="Picture 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147395" y="922809"/>
            <a:ext cx="1304925" cy="561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Grafik 17" descr="ENSAR_Logo.png"/>
          <p:cNvPicPr>
            <a:picLocks noChangeAspect="1"/>
          </p:cNvPicPr>
          <p:nvPr/>
        </p:nvPicPr>
        <p:blipFill>
          <a:blip r:embed="rId12" cstate="print"/>
          <a:srcRect r="10314" b="59564"/>
          <a:stretch>
            <a:fillRect/>
          </a:stretch>
        </p:blipFill>
        <p:spPr>
          <a:xfrm>
            <a:off x="3954765" y="5974627"/>
            <a:ext cx="1606047" cy="406701"/>
          </a:xfrm>
          <a:prstGeom prst="rect">
            <a:avLst/>
          </a:prstGeom>
        </p:spPr>
      </p:pic>
      <p:pic>
        <p:nvPicPr>
          <p:cNvPr id="22" name="Bild 2" descr="BMBF_CMYK_Gef_M_e.eps"/>
          <p:cNvPicPr>
            <a:picLocks noChangeAspect="1"/>
          </p:cNvPicPr>
          <p:nvPr/>
        </p:nvPicPr>
        <p:blipFill>
          <a:blip r:embed="rId13" cstate="print">
            <a:extLst>
              <a:ext uri="{28A0092B-C50C-407E-A947-70E740481C1C}">
                <a14:useLocalDpi xmlns="" xmlns:a14="http://schemas.microsoft.com/office/drawing/2010/main" val="0"/>
              </a:ext>
            </a:extLst>
          </a:blip>
          <a:srcRect l="9482" t="20789" r="9335" b="14313"/>
          <a:stretch>
            <a:fillRect/>
          </a:stretch>
        </p:blipFill>
        <p:spPr>
          <a:xfrm>
            <a:off x="0" y="4365104"/>
            <a:ext cx="1788068" cy="1083463"/>
          </a:xfrm>
          <a:prstGeom prst="rect">
            <a:avLst/>
          </a:prstGeom>
          <a:ln>
            <a:noFill/>
          </a:ln>
        </p:spPr>
      </p:pic>
      <p:pic>
        <p:nvPicPr>
          <p:cNvPr id="23" name="Picture 12"/>
          <p:cNvPicPr>
            <a:picLocks noChangeAspect="1" noChangeArrowheads="1"/>
          </p:cNvPicPr>
          <p:nvPr/>
        </p:nvPicPr>
        <p:blipFill>
          <a:blip r:embed="rId14" cstate="print"/>
          <a:srcRect/>
          <a:stretch>
            <a:fillRect/>
          </a:stretch>
        </p:blipFill>
        <p:spPr bwMode="auto">
          <a:xfrm>
            <a:off x="7956376" y="4437112"/>
            <a:ext cx="990600" cy="1010448"/>
          </a:xfrm>
          <a:prstGeom prst="rect">
            <a:avLst/>
          </a:prstGeom>
          <a:noFill/>
          <a:ln w="9525">
            <a:noFill/>
            <a:miter lim="800000"/>
            <a:headEnd/>
            <a:tailEnd/>
          </a:ln>
          <a:effectLst/>
        </p:spPr>
      </p:pic>
      <p:grpSp>
        <p:nvGrpSpPr>
          <p:cNvPr id="29" name="Gruppieren 28"/>
          <p:cNvGrpSpPr/>
          <p:nvPr/>
        </p:nvGrpSpPr>
        <p:grpSpPr>
          <a:xfrm>
            <a:off x="1043608" y="2276872"/>
            <a:ext cx="7344816" cy="2040617"/>
            <a:chOff x="1043608" y="2483604"/>
            <a:chExt cx="7344816" cy="2040617"/>
          </a:xfrm>
        </p:grpSpPr>
        <p:sp>
          <p:nvSpPr>
            <p:cNvPr id="14" name="Text Box 18"/>
            <p:cNvSpPr txBox="1">
              <a:spLocks noChangeArrowheads="1"/>
            </p:cNvSpPr>
            <p:nvPr/>
          </p:nvSpPr>
          <p:spPr bwMode="auto">
            <a:xfrm>
              <a:off x="1043608" y="2492896"/>
              <a:ext cx="3528392" cy="2031325"/>
            </a:xfrm>
            <a:prstGeom prst="rect">
              <a:avLst/>
            </a:prstGeom>
            <a:solidFill>
              <a:schemeClr val="bg1"/>
            </a:solidFill>
            <a:ln w="9525">
              <a:noFill/>
              <a:miter lim="800000"/>
              <a:headEnd/>
              <a:tailEnd/>
            </a:ln>
          </p:spPr>
          <p:txBody>
            <a:bodyPr wrap="square">
              <a:spAutoFit/>
            </a:bodyPr>
            <a:lstStyle/>
            <a:p>
              <a:r>
                <a:rPr lang="de-DE" dirty="0" smtClean="0">
                  <a:latin typeface="Calibri" pitchFamily="34" charset="0"/>
                </a:rPr>
                <a:t>P. Ascher, D. </a:t>
              </a:r>
              <a:r>
                <a:rPr lang="de-DE" dirty="0" err="1" smtClean="0">
                  <a:latin typeface="Calibri" pitchFamily="34" charset="0"/>
                </a:rPr>
                <a:t>Atanasov</a:t>
              </a:r>
              <a:r>
                <a:rPr lang="de-DE" dirty="0" smtClean="0">
                  <a:latin typeface="Calibri" pitchFamily="34" charset="0"/>
                </a:rPr>
                <a:t>, </a:t>
              </a:r>
            </a:p>
            <a:p>
              <a:r>
                <a:rPr lang="de-DE" dirty="0" err="1" smtClean="0">
                  <a:latin typeface="Calibri" pitchFamily="34" charset="0"/>
                </a:rPr>
                <a:t>Ch</a:t>
              </a:r>
              <a:r>
                <a:rPr lang="de-DE" dirty="0" smtClean="0">
                  <a:latin typeface="Calibri" pitchFamily="34" charset="0"/>
                </a:rPr>
                <a:t>. Borgmann, </a:t>
              </a:r>
            </a:p>
            <a:p>
              <a:r>
                <a:rPr lang="de-DE" dirty="0" smtClean="0">
                  <a:latin typeface="Calibri" pitchFamily="34" charset="0"/>
                </a:rPr>
                <a:t>T. E. </a:t>
              </a:r>
              <a:r>
                <a:rPr lang="de-DE" dirty="0" err="1" smtClean="0">
                  <a:latin typeface="Calibri" pitchFamily="34" charset="0"/>
                </a:rPr>
                <a:t>Cocolios</a:t>
              </a:r>
              <a:r>
                <a:rPr lang="de-DE" dirty="0" smtClean="0">
                  <a:latin typeface="Calibri" pitchFamily="34" charset="0"/>
                </a:rPr>
                <a:t>, S. </a:t>
              </a:r>
              <a:r>
                <a:rPr lang="de-DE" dirty="0" err="1" smtClean="0">
                  <a:latin typeface="Calibri" pitchFamily="34" charset="0"/>
                </a:rPr>
                <a:t>Eliseev</a:t>
              </a:r>
              <a:r>
                <a:rPr lang="de-DE" dirty="0" smtClean="0">
                  <a:latin typeface="Calibri" pitchFamily="34" charset="0"/>
                </a:rPr>
                <a:t>,</a:t>
              </a:r>
            </a:p>
            <a:p>
              <a:r>
                <a:rPr lang="de-DE" dirty="0" smtClean="0">
                  <a:latin typeface="Calibri" pitchFamily="34" charset="0"/>
                </a:rPr>
                <a:t>F. </a:t>
              </a:r>
              <a:r>
                <a:rPr lang="de-DE" dirty="0" err="1" smtClean="0">
                  <a:latin typeface="Calibri" pitchFamily="34" charset="0"/>
                </a:rPr>
                <a:t>Herfurth</a:t>
              </a:r>
              <a:r>
                <a:rPr lang="de-DE" dirty="0" smtClean="0">
                  <a:latin typeface="Calibri" pitchFamily="34" charset="0"/>
                </a:rPr>
                <a:t>, A. </a:t>
              </a:r>
              <a:r>
                <a:rPr lang="de-DE" dirty="0" err="1" smtClean="0">
                  <a:latin typeface="Calibri" pitchFamily="34" charset="0"/>
                </a:rPr>
                <a:t>Herlert</a:t>
              </a:r>
              <a:r>
                <a:rPr lang="de-DE" dirty="0" smtClean="0">
                  <a:latin typeface="Calibri" pitchFamily="34" charset="0"/>
                </a:rPr>
                <a:t>,  </a:t>
              </a:r>
            </a:p>
            <a:p>
              <a:r>
                <a:rPr lang="de-DE" dirty="0" err="1" smtClean="0">
                  <a:latin typeface="Calibri" pitchFamily="34" charset="0"/>
                </a:rPr>
                <a:t>Yu</a:t>
              </a:r>
              <a:r>
                <a:rPr lang="de-DE" dirty="0" smtClean="0">
                  <a:latin typeface="Calibri" pitchFamily="34" charset="0"/>
                </a:rPr>
                <a:t>. Litvinov, D. </a:t>
              </a:r>
              <a:r>
                <a:rPr lang="de-DE" dirty="0" err="1" smtClean="0">
                  <a:latin typeface="Calibri" pitchFamily="34" charset="0"/>
                </a:rPr>
                <a:t>Lunney</a:t>
              </a:r>
              <a:r>
                <a:rPr lang="de-DE" dirty="0" smtClean="0">
                  <a:latin typeface="Calibri" pitchFamily="34" charset="0"/>
                </a:rPr>
                <a:t>, 	</a:t>
              </a:r>
            </a:p>
            <a:p>
              <a:r>
                <a:rPr lang="de-DE" dirty="0" smtClean="0">
                  <a:latin typeface="Calibri" pitchFamily="34" charset="0"/>
                </a:rPr>
                <a:t>V. </a:t>
              </a:r>
              <a:r>
                <a:rPr lang="de-DE" dirty="0" err="1" smtClean="0">
                  <a:latin typeface="Calibri" pitchFamily="34" charset="0"/>
                </a:rPr>
                <a:t>Manea</a:t>
              </a:r>
              <a:r>
                <a:rPr lang="de-DE" dirty="0" smtClean="0">
                  <a:latin typeface="Calibri" pitchFamily="34" charset="0"/>
                </a:rPr>
                <a:t>, S. </a:t>
              </a:r>
              <a:r>
                <a:rPr lang="de-DE" dirty="0" err="1" smtClean="0">
                  <a:latin typeface="Calibri" pitchFamily="34" charset="0"/>
                </a:rPr>
                <a:t>Naimi</a:t>
              </a:r>
              <a:r>
                <a:rPr lang="de-DE" dirty="0" smtClean="0">
                  <a:latin typeface="Calibri" pitchFamily="34" charset="0"/>
                </a:rPr>
                <a:t>,</a:t>
              </a:r>
            </a:p>
            <a:p>
              <a:r>
                <a:rPr lang="de-DE" dirty="0" smtClean="0">
                  <a:latin typeface="Calibri" pitchFamily="34" charset="0"/>
                </a:rPr>
                <a:t>S. Schwarz, L</a:t>
              </a:r>
              <a:r>
                <a:rPr lang="de-DE" dirty="0">
                  <a:latin typeface="Calibri" pitchFamily="34" charset="0"/>
                </a:rPr>
                <a:t>. </a:t>
              </a:r>
              <a:r>
                <a:rPr lang="de-DE" dirty="0" err="1" smtClean="0">
                  <a:latin typeface="Calibri" pitchFamily="34" charset="0"/>
                </a:rPr>
                <a:t>Schweikhard</a:t>
              </a:r>
              <a:r>
                <a:rPr lang="de-DE" dirty="0" smtClean="0">
                  <a:latin typeface="Calibri" pitchFamily="34" charset="0"/>
                </a:rPr>
                <a:t>,</a:t>
              </a:r>
              <a:endParaRPr lang="de-DE" dirty="0">
                <a:latin typeface="Calibri" pitchFamily="34" charset="0"/>
              </a:endParaRPr>
            </a:p>
          </p:txBody>
        </p:sp>
        <p:sp>
          <p:nvSpPr>
            <p:cNvPr id="26" name="Text Box 18"/>
            <p:cNvSpPr txBox="1">
              <a:spLocks noChangeArrowheads="1"/>
            </p:cNvSpPr>
            <p:nvPr/>
          </p:nvSpPr>
          <p:spPr bwMode="auto">
            <a:xfrm>
              <a:off x="5292080" y="2492896"/>
              <a:ext cx="3096344" cy="2031325"/>
            </a:xfrm>
            <a:prstGeom prst="rect">
              <a:avLst/>
            </a:prstGeom>
            <a:solidFill>
              <a:schemeClr val="bg1"/>
            </a:solidFill>
            <a:ln w="9525">
              <a:noFill/>
              <a:miter lim="800000"/>
              <a:headEnd/>
              <a:tailEnd/>
            </a:ln>
          </p:spPr>
          <p:txBody>
            <a:bodyPr wrap="square">
              <a:spAutoFit/>
            </a:bodyPr>
            <a:lstStyle/>
            <a:p>
              <a:pPr algn="r"/>
              <a:r>
                <a:rPr lang="de-DE" dirty="0" smtClean="0">
                  <a:latin typeface="Calibri" pitchFamily="34" charset="0"/>
                </a:rPr>
                <a:t>K. </a:t>
              </a:r>
              <a:r>
                <a:rPr lang="de-DE" dirty="0" err="1" smtClean="0">
                  <a:latin typeface="Calibri" pitchFamily="34" charset="0"/>
                </a:rPr>
                <a:t>Blaum</a:t>
              </a:r>
              <a:r>
                <a:rPr lang="de-DE" dirty="0" smtClean="0">
                  <a:latin typeface="Calibri" pitchFamily="34" charset="0"/>
                </a:rPr>
                <a:t>, </a:t>
              </a:r>
              <a:r>
                <a:rPr lang="de-DE" dirty="0" err="1" smtClean="0">
                  <a:latin typeface="Calibri" pitchFamily="34" charset="0"/>
                </a:rPr>
                <a:t>Ch</a:t>
              </a:r>
              <a:r>
                <a:rPr lang="de-DE" dirty="0" smtClean="0">
                  <a:latin typeface="Calibri" pitchFamily="34" charset="0"/>
                </a:rPr>
                <a:t>. Böhm, G. Bollen </a:t>
              </a:r>
            </a:p>
            <a:p>
              <a:pPr algn="r"/>
              <a:r>
                <a:rPr lang="de-DE" dirty="0" smtClean="0">
                  <a:latin typeface="Calibri" pitchFamily="34" charset="0"/>
                </a:rPr>
                <a:t>M. </a:t>
              </a:r>
              <a:r>
                <a:rPr lang="de-DE" dirty="0" err="1" smtClean="0">
                  <a:latin typeface="Calibri" pitchFamily="34" charset="0"/>
                </a:rPr>
                <a:t>Breitenfeldt</a:t>
              </a:r>
              <a:r>
                <a:rPr lang="de-DE" dirty="0" smtClean="0">
                  <a:latin typeface="Calibri" pitchFamily="34" charset="0"/>
                </a:rPr>
                <a:t>, R. B. </a:t>
              </a:r>
              <a:r>
                <a:rPr lang="de-DE" dirty="0" err="1" smtClean="0">
                  <a:latin typeface="Calibri" pitchFamily="34" charset="0"/>
                </a:rPr>
                <a:t>Cakirli</a:t>
              </a:r>
              <a:r>
                <a:rPr lang="de-DE" dirty="0" smtClean="0">
                  <a:latin typeface="Calibri" pitchFamily="34" charset="0"/>
                </a:rPr>
                <a:t>,</a:t>
              </a:r>
            </a:p>
            <a:p>
              <a:pPr algn="r"/>
              <a:r>
                <a:rPr lang="de-DE" dirty="0" smtClean="0">
                  <a:latin typeface="Calibri" pitchFamily="34" charset="0"/>
                </a:rPr>
                <a:t>T. </a:t>
              </a:r>
              <a:r>
                <a:rPr lang="de-DE" dirty="0" err="1" smtClean="0">
                  <a:latin typeface="Calibri" pitchFamily="34" charset="0"/>
                </a:rPr>
                <a:t>Eronen</a:t>
              </a:r>
              <a:r>
                <a:rPr lang="de-DE" dirty="0" smtClean="0">
                  <a:latin typeface="Calibri" pitchFamily="34" charset="0"/>
                </a:rPr>
                <a:t>, S. George</a:t>
              </a:r>
            </a:p>
            <a:p>
              <a:pPr algn="r"/>
              <a:r>
                <a:rPr lang="de-DE" dirty="0" smtClean="0">
                  <a:latin typeface="Calibri" pitchFamily="34" charset="0"/>
                </a:rPr>
                <a:t>J. Kluge, M. </a:t>
              </a:r>
              <a:r>
                <a:rPr lang="de-DE" dirty="0" err="1" smtClean="0">
                  <a:latin typeface="Calibri" pitchFamily="34" charset="0"/>
                </a:rPr>
                <a:t>Kowalska</a:t>
              </a:r>
              <a:r>
                <a:rPr lang="de-DE" dirty="0" smtClean="0">
                  <a:latin typeface="Calibri" pitchFamily="34" charset="0"/>
                </a:rPr>
                <a:t>, S. </a:t>
              </a:r>
              <a:r>
                <a:rPr lang="de-DE" dirty="0" err="1" smtClean="0">
                  <a:latin typeface="Calibri" pitchFamily="34" charset="0"/>
                </a:rPr>
                <a:t>Kreim</a:t>
              </a:r>
              <a:r>
                <a:rPr lang="de-DE" dirty="0" smtClean="0">
                  <a:latin typeface="Calibri" pitchFamily="34" charset="0"/>
                </a:rPr>
                <a:t>,</a:t>
              </a:r>
            </a:p>
            <a:p>
              <a:pPr algn="r"/>
              <a:r>
                <a:rPr lang="de-DE" dirty="0" smtClean="0">
                  <a:latin typeface="Calibri" pitchFamily="34" charset="0"/>
                </a:rPr>
                <a:t>E. </a:t>
              </a:r>
              <a:r>
                <a:rPr lang="de-DE" dirty="0" err="1" smtClean="0">
                  <a:latin typeface="Calibri" pitchFamily="34" charset="0"/>
                </a:rPr>
                <a:t>Minaya</a:t>
              </a:r>
              <a:r>
                <a:rPr lang="de-DE" dirty="0" smtClean="0">
                  <a:latin typeface="Calibri" pitchFamily="34" charset="0"/>
                </a:rPr>
                <a:t> Ramirez,</a:t>
              </a:r>
            </a:p>
            <a:p>
              <a:pPr algn="r"/>
              <a:r>
                <a:rPr lang="de-DE" dirty="0" smtClean="0">
                  <a:latin typeface="Calibri" pitchFamily="34" charset="0"/>
                </a:rPr>
                <a:t>D. </a:t>
              </a:r>
              <a:r>
                <a:rPr lang="de-DE" dirty="0" err="1" smtClean="0">
                  <a:latin typeface="Calibri" pitchFamily="34" charset="0"/>
                </a:rPr>
                <a:t>Neidherr</a:t>
              </a:r>
              <a:r>
                <a:rPr lang="de-DE" dirty="0" smtClean="0">
                  <a:latin typeface="Calibri" pitchFamily="34" charset="0"/>
                </a:rPr>
                <a:t>, M</a:t>
              </a:r>
              <a:r>
                <a:rPr lang="de-DE" dirty="0">
                  <a:latin typeface="Calibri" pitchFamily="34" charset="0"/>
                </a:rPr>
                <a:t>. </a:t>
              </a:r>
              <a:r>
                <a:rPr lang="de-DE" dirty="0" smtClean="0">
                  <a:latin typeface="Calibri" pitchFamily="34" charset="0"/>
                </a:rPr>
                <a:t>Rosenbusch,</a:t>
              </a:r>
            </a:p>
            <a:p>
              <a:pPr algn="r"/>
              <a:r>
                <a:rPr lang="de-DE" dirty="0" smtClean="0">
                  <a:latin typeface="Calibri" pitchFamily="34" charset="0"/>
                </a:rPr>
                <a:t>F. </a:t>
              </a:r>
              <a:r>
                <a:rPr lang="de-DE" dirty="0" err="1" smtClean="0">
                  <a:latin typeface="Calibri" pitchFamily="34" charset="0"/>
                </a:rPr>
                <a:t>Wienholtz</a:t>
              </a:r>
              <a:r>
                <a:rPr lang="de-DE" dirty="0" smtClean="0">
                  <a:latin typeface="Calibri" pitchFamily="34" charset="0"/>
                </a:rPr>
                <a:t>, R. Wolf, K. Zuber</a:t>
              </a:r>
              <a:endParaRPr lang="de-DE" dirty="0">
                <a:latin typeface="Calibri" pitchFamily="34" charset="0"/>
              </a:endParaRPr>
            </a:p>
          </p:txBody>
        </p:sp>
        <p:sp>
          <p:nvSpPr>
            <p:cNvPr id="27" name="Text Box 18"/>
            <p:cNvSpPr txBox="1">
              <a:spLocks noChangeArrowheads="1"/>
            </p:cNvSpPr>
            <p:nvPr/>
          </p:nvSpPr>
          <p:spPr bwMode="auto">
            <a:xfrm>
              <a:off x="3563888" y="2483604"/>
              <a:ext cx="1728192" cy="369332"/>
            </a:xfrm>
            <a:prstGeom prst="rect">
              <a:avLst/>
            </a:prstGeom>
            <a:noFill/>
            <a:ln w="9525">
              <a:noFill/>
              <a:miter lim="800000"/>
              <a:headEnd/>
              <a:tailEnd/>
            </a:ln>
          </p:spPr>
          <p:txBody>
            <a:bodyPr wrap="square">
              <a:spAutoFit/>
            </a:bodyPr>
            <a:lstStyle/>
            <a:p>
              <a:r>
                <a:rPr lang="de-DE" dirty="0" smtClean="0">
                  <a:latin typeface="Calibri" pitchFamily="34" charset="0"/>
                </a:rPr>
                <a:t>G. Audi, D. Beck,</a:t>
              </a:r>
              <a:endParaRPr lang="de-DE" dirty="0">
                <a:latin typeface="Calibri" pitchFamily="34" charset="0"/>
              </a:endParaRPr>
            </a:p>
          </p:txBody>
        </p:sp>
        <p:sp>
          <p:nvSpPr>
            <p:cNvPr id="28" name="Text Box 18"/>
            <p:cNvSpPr txBox="1">
              <a:spLocks noChangeArrowheads="1"/>
            </p:cNvSpPr>
            <p:nvPr/>
          </p:nvSpPr>
          <p:spPr bwMode="auto">
            <a:xfrm>
              <a:off x="3563888" y="4149080"/>
              <a:ext cx="2016224" cy="369332"/>
            </a:xfrm>
            <a:prstGeom prst="rect">
              <a:avLst/>
            </a:prstGeom>
            <a:noFill/>
            <a:ln w="9525">
              <a:noFill/>
              <a:miter lim="800000"/>
              <a:headEnd/>
              <a:tailEnd/>
            </a:ln>
          </p:spPr>
          <p:txBody>
            <a:bodyPr wrap="square">
              <a:spAutoFit/>
            </a:bodyPr>
            <a:lstStyle/>
            <a:p>
              <a:r>
                <a:rPr lang="de-DE" dirty="0" smtClean="0">
                  <a:latin typeface="Calibri" pitchFamily="34" charset="0"/>
                </a:rPr>
                <a:t>J. </a:t>
              </a:r>
              <a:r>
                <a:rPr lang="de-DE" dirty="0" err="1" smtClean="0">
                  <a:latin typeface="Calibri" pitchFamily="34" charset="0"/>
                </a:rPr>
                <a:t>Stanja</a:t>
              </a:r>
              <a:r>
                <a:rPr lang="de-DE" dirty="0" smtClean="0">
                  <a:latin typeface="Calibri" pitchFamily="34" charset="0"/>
                </a:rPr>
                <a:t>, M. Wang,</a:t>
              </a:r>
              <a:endParaRPr lang="de-DE" dirty="0">
                <a:latin typeface="Calibri" pitchFamily="34" charset="0"/>
              </a:endParaRPr>
            </a:p>
          </p:txBody>
        </p:sp>
        <p:pic>
          <p:nvPicPr>
            <p:cNvPr id="24" name="Picture 11"/>
            <p:cNvPicPr>
              <a:picLocks noChangeAspect="1"/>
            </p:cNvPicPr>
            <p:nvPr/>
          </p:nvPicPr>
          <p:blipFill>
            <a:blip r:embed="rId1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val="0"/>
                </a:ext>
              </a:extLst>
            </a:blip>
            <a:stretch>
              <a:fillRect/>
            </a:stretch>
          </p:blipFill>
          <p:spPr>
            <a:xfrm>
              <a:off x="3543612" y="2789385"/>
              <a:ext cx="1892484" cy="1359695"/>
            </a:xfrm>
            <a:prstGeom prst="rect">
              <a:avLst/>
            </a:prstGeom>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descr="Isobar_separation_10.png"/>
          <p:cNvPicPr>
            <a:picLocks noChangeAspect="1"/>
          </p:cNvPicPr>
          <p:nvPr/>
        </p:nvPicPr>
        <p:blipFill>
          <a:blip r:embed="rId2" cstate="print"/>
          <a:srcRect r="48245" b="39668"/>
          <a:stretch>
            <a:fillRect/>
          </a:stretch>
        </p:blipFill>
        <p:spPr>
          <a:xfrm>
            <a:off x="827584" y="2852936"/>
            <a:ext cx="3960440" cy="1512168"/>
          </a:xfrm>
          <a:prstGeom prst="rect">
            <a:avLst/>
          </a:prstGeom>
        </p:spPr>
      </p:pic>
      <p:sp>
        <p:nvSpPr>
          <p:cNvPr id="12" name="Rechteck 11"/>
          <p:cNvSpPr/>
          <p:nvPr/>
        </p:nvSpPr>
        <p:spPr>
          <a:xfrm>
            <a:off x="7308304" y="6309320"/>
            <a:ext cx="1835696"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err="1" smtClean="0"/>
              <a:t>Summary</a:t>
            </a:r>
            <a:endParaRPr lang="de-DE" dirty="0"/>
          </a:p>
        </p:txBody>
      </p:sp>
      <p:sp>
        <p:nvSpPr>
          <p:cNvPr id="3" name="Inhaltsplatzhalter 2"/>
          <p:cNvSpPr>
            <a:spLocks noGrp="1"/>
          </p:cNvSpPr>
          <p:nvPr>
            <p:ph idx="1"/>
          </p:nvPr>
        </p:nvSpPr>
        <p:spPr>
          <a:xfrm>
            <a:off x="971600" y="1052736"/>
            <a:ext cx="7992888" cy="2232248"/>
          </a:xfrm>
        </p:spPr>
        <p:txBody>
          <a:bodyPr>
            <a:normAutofit/>
          </a:bodyPr>
          <a:lstStyle/>
          <a:p>
            <a:r>
              <a:rPr lang="de-DE" dirty="0" smtClean="0"/>
              <a:t>High-</a:t>
            </a:r>
            <a:r>
              <a:rPr lang="de-DE" dirty="0" err="1" smtClean="0"/>
              <a:t>accuracy</a:t>
            </a:r>
            <a:r>
              <a:rPr lang="de-DE" dirty="0" smtClean="0"/>
              <a:t> </a:t>
            </a:r>
            <a:r>
              <a:rPr lang="de-DE" dirty="0" err="1" smtClean="0"/>
              <a:t>mass</a:t>
            </a:r>
            <a:r>
              <a:rPr lang="de-DE" dirty="0" smtClean="0"/>
              <a:t> </a:t>
            </a:r>
            <a:r>
              <a:rPr lang="de-DE" dirty="0" err="1" smtClean="0"/>
              <a:t>measurements</a:t>
            </a:r>
            <a:r>
              <a:rPr lang="de-DE" dirty="0" smtClean="0"/>
              <a:t> </a:t>
            </a:r>
            <a:r>
              <a:rPr lang="de-DE" dirty="0" err="1" smtClean="0"/>
              <a:t>are</a:t>
            </a:r>
            <a:r>
              <a:rPr lang="de-DE" dirty="0" smtClean="0"/>
              <a:t> </a:t>
            </a:r>
            <a:r>
              <a:rPr lang="de-DE" dirty="0" err="1" smtClean="0"/>
              <a:t>important</a:t>
            </a:r>
            <a:r>
              <a:rPr lang="de-DE" dirty="0" smtClean="0"/>
              <a:t> </a:t>
            </a:r>
            <a:r>
              <a:rPr lang="de-DE" dirty="0" err="1" smtClean="0"/>
              <a:t>for</a:t>
            </a:r>
            <a:r>
              <a:rPr lang="de-DE" dirty="0" smtClean="0"/>
              <a:t> </a:t>
            </a:r>
            <a:r>
              <a:rPr lang="de-DE" dirty="0" err="1" smtClean="0"/>
              <a:t>astrophysics</a:t>
            </a:r>
            <a:endParaRPr lang="de-DE" dirty="0" smtClean="0"/>
          </a:p>
          <a:p>
            <a:pPr lvl="1"/>
            <a:r>
              <a:rPr lang="de-DE" dirty="0" err="1" smtClean="0"/>
              <a:t>Masses</a:t>
            </a:r>
            <a:r>
              <a:rPr lang="de-DE" dirty="0" smtClean="0"/>
              <a:t> </a:t>
            </a:r>
            <a:r>
              <a:rPr lang="de-DE" dirty="0" err="1" smtClean="0"/>
              <a:t>at</a:t>
            </a:r>
            <a:r>
              <a:rPr lang="de-DE" dirty="0" smtClean="0"/>
              <a:t> </a:t>
            </a:r>
            <a:r>
              <a:rPr lang="de-DE" dirty="0" err="1" smtClean="0"/>
              <a:t>proton</a:t>
            </a:r>
            <a:r>
              <a:rPr lang="de-DE" dirty="0" smtClean="0"/>
              <a:t> </a:t>
            </a:r>
            <a:r>
              <a:rPr lang="de-DE" dirty="0" err="1" smtClean="0"/>
              <a:t>dripline</a:t>
            </a:r>
            <a:r>
              <a:rPr lang="de-DE" dirty="0" smtClean="0"/>
              <a:t> </a:t>
            </a:r>
            <a:r>
              <a:rPr lang="de-DE" dirty="0" err="1" smtClean="0"/>
              <a:t>for</a:t>
            </a:r>
            <a:r>
              <a:rPr lang="de-DE" dirty="0" smtClean="0"/>
              <a:t> </a:t>
            </a:r>
            <a:r>
              <a:rPr lang="de-DE" dirty="0" err="1" smtClean="0"/>
              <a:t>rp-process</a:t>
            </a:r>
            <a:endParaRPr lang="de-DE" dirty="0" smtClean="0"/>
          </a:p>
          <a:p>
            <a:pPr lvl="1"/>
            <a:r>
              <a:rPr lang="de-DE" dirty="0" err="1" smtClean="0"/>
              <a:t>Masses</a:t>
            </a:r>
            <a:r>
              <a:rPr lang="de-DE" dirty="0" smtClean="0"/>
              <a:t> </a:t>
            </a:r>
            <a:r>
              <a:rPr lang="de-DE" dirty="0" err="1" smtClean="0"/>
              <a:t>at</a:t>
            </a:r>
            <a:r>
              <a:rPr lang="de-DE" dirty="0" smtClean="0"/>
              <a:t> </a:t>
            </a:r>
            <a:r>
              <a:rPr lang="de-DE" dirty="0" err="1" smtClean="0"/>
              <a:t>neutron</a:t>
            </a:r>
            <a:r>
              <a:rPr lang="de-DE" dirty="0" smtClean="0"/>
              <a:t> </a:t>
            </a:r>
            <a:r>
              <a:rPr lang="de-DE" dirty="0" err="1" smtClean="0"/>
              <a:t>dripline</a:t>
            </a:r>
            <a:r>
              <a:rPr lang="de-DE" dirty="0" smtClean="0"/>
              <a:t> </a:t>
            </a:r>
            <a:r>
              <a:rPr lang="de-DE" dirty="0" err="1" smtClean="0"/>
              <a:t>for</a:t>
            </a:r>
            <a:r>
              <a:rPr lang="de-DE" dirty="0" smtClean="0"/>
              <a:t> r-</a:t>
            </a:r>
            <a:r>
              <a:rPr lang="de-DE" dirty="0" err="1" smtClean="0"/>
              <a:t>process</a:t>
            </a:r>
            <a:r>
              <a:rPr lang="de-DE" dirty="0" smtClean="0"/>
              <a:t> </a:t>
            </a:r>
          </a:p>
          <a:p>
            <a:pPr lvl="1"/>
            <a:r>
              <a:rPr lang="de-DE" baseline="30000" dirty="0" smtClean="0"/>
              <a:t>54</a:t>
            </a:r>
            <a:r>
              <a:rPr lang="de-DE" dirty="0" smtClean="0"/>
              <a:t>Ca - </a:t>
            </a:r>
            <a:r>
              <a:rPr lang="de-DE" dirty="0" err="1" smtClean="0"/>
              <a:t>as</a:t>
            </a:r>
            <a:r>
              <a:rPr lang="de-DE" dirty="0" smtClean="0"/>
              <a:t> </a:t>
            </a:r>
            <a:r>
              <a:rPr lang="de-DE" dirty="0" err="1" smtClean="0"/>
              <a:t>test</a:t>
            </a:r>
            <a:r>
              <a:rPr lang="de-DE" dirty="0" smtClean="0"/>
              <a:t> </a:t>
            </a:r>
            <a:r>
              <a:rPr lang="de-DE" dirty="0" err="1" smtClean="0"/>
              <a:t>bench</a:t>
            </a:r>
            <a:r>
              <a:rPr lang="de-DE" dirty="0" smtClean="0"/>
              <a:t> </a:t>
            </a:r>
            <a:r>
              <a:rPr lang="de-DE" dirty="0" err="1" smtClean="0"/>
              <a:t>for</a:t>
            </a:r>
            <a:r>
              <a:rPr lang="de-DE" dirty="0" smtClean="0"/>
              <a:t> </a:t>
            </a:r>
            <a:r>
              <a:rPr lang="de-DE" dirty="0" err="1" smtClean="0"/>
              <a:t>calculations</a:t>
            </a:r>
            <a:r>
              <a:rPr lang="de-DE" dirty="0" smtClean="0"/>
              <a:t> </a:t>
            </a:r>
            <a:r>
              <a:rPr lang="de-DE" dirty="0" err="1" smtClean="0"/>
              <a:t>using</a:t>
            </a:r>
            <a:r>
              <a:rPr lang="de-DE" dirty="0" smtClean="0"/>
              <a:t> 3-body </a:t>
            </a:r>
            <a:r>
              <a:rPr lang="de-DE" dirty="0" err="1" smtClean="0"/>
              <a:t>forces</a:t>
            </a:r>
            <a:endParaRPr lang="de-DE" dirty="0" smtClean="0"/>
          </a:p>
          <a:p>
            <a:pPr lvl="1"/>
            <a:r>
              <a:rPr lang="de-DE" baseline="30000" dirty="0" smtClean="0"/>
              <a:t>82</a:t>
            </a:r>
            <a:r>
              <a:rPr lang="de-DE" dirty="0" smtClean="0"/>
              <a:t>Zn  - </a:t>
            </a:r>
            <a:r>
              <a:rPr lang="de-DE" dirty="0" err="1" smtClean="0"/>
              <a:t>one</a:t>
            </a:r>
            <a:r>
              <a:rPr lang="de-DE" dirty="0" smtClean="0"/>
              <a:t> </a:t>
            </a:r>
            <a:r>
              <a:rPr lang="de-DE" dirty="0" err="1" smtClean="0"/>
              <a:t>mass</a:t>
            </a:r>
            <a:r>
              <a:rPr lang="de-DE" dirty="0" smtClean="0"/>
              <a:t> </a:t>
            </a:r>
            <a:r>
              <a:rPr lang="de-DE" dirty="0" err="1" smtClean="0"/>
              <a:t>value</a:t>
            </a:r>
            <a:r>
              <a:rPr lang="de-DE" dirty="0" smtClean="0"/>
              <a:t> </a:t>
            </a:r>
            <a:r>
              <a:rPr lang="de-DE" dirty="0" err="1" smtClean="0"/>
              <a:t>changes</a:t>
            </a:r>
            <a:r>
              <a:rPr lang="de-DE" dirty="0" smtClean="0"/>
              <a:t> </a:t>
            </a:r>
            <a:r>
              <a:rPr lang="de-DE" dirty="0" err="1" smtClean="0"/>
              <a:t>crustal</a:t>
            </a:r>
            <a:r>
              <a:rPr lang="de-DE" dirty="0" smtClean="0"/>
              <a:t> </a:t>
            </a:r>
            <a:r>
              <a:rPr lang="de-DE" dirty="0" err="1" smtClean="0"/>
              <a:t>composition</a:t>
            </a:r>
            <a:r>
              <a:rPr lang="de-DE" dirty="0" smtClean="0"/>
              <a:t> </a:t>
            </a:r>
            <a:r>
              <a:rPr lang="de-DE" dirty="0" err="1" smtClean="0"/>
              <a:t>as</a:t>
            </a:r>
            <a:r>
              <a:rPr lang="de-DE" dirty="0" smtClean="0"/>
              <a:t> </a:t>
            </a:r>
          </a:p>
          <a:p>
            <a:pPr lvl="1">
              <a:buNone/>
            </a:pPr>
            <a:r>
              <a:rPr lang="de-DE" dirty="0" smtClean="0"/>
              <a:t>	</a:t>
            </a:r>
            <a:r>
              <a:rPr lang="de-DE" dirty="0" err="1" smtClean="0"/>
              <a:t>compared</a:t>
            </a:r>
            <a:r>
              <a:rPr lang="de-DE" dirty="0" smtClean="0"/>
              <a:t> </a:t>
            </a:r>
            <a:r>
              <a:rPr lang="de-DE" dirty="0" err="1" smtClean="0"/>
              <a:t>to</a:t>
            </a:r>
            <a:r>
              <a:rPr lang="de-DE" dirty="0" smtClean="0"/>
              <a:t> </a:t>
            </a:r>
            <a:r>
              <a:rPr lang="de-DE" dirty="0" err="1" smtClean="0"/>
              <a:t>core-collapse</a:t>
            </a:r>
            <a:r>
              <a:rPr lang="de-DE" dirty="0" smtClean="0"/>
              <a:t> </a:t>
            </a:r>
            <a:r>
              <a:rPr lang="de-DE" dirty="0" err="1" smtClean="0"/>
              <a:t>supernovae</a:t>
            </a:r>
            <a:r>
              <a:rPr lang="de-DE" dirty="0" smtClean="0"/>
              <a:t> r-</a:t>
            </a:r>
            <a:r>
              <a:rPr lang="de-DE" dirty="0" err="1" smtClean="0"/>
              <a:t>process</a:t>
            </a:r>
            <a:r>
              <a:rPr lang="de-DE" dirty="0" smtClean="0"/>
              <a:t> </a:t>
            </a:r>
            <a:r>
              <a:rPr lang="de-DE" dirty="0" err="1" smtClean="0"/>
              <a:t>scenarios</a:t>
            </a:r>
            <a:endParaRPr lang="de-DE" dirty="0" smtClean="0"/>
          </a:p>
        </p:txBody>
      </p:sp>
      <p:sp>
        <p:nvSpPr>
          <p:cNvPr id="9" name="Textplatzhalter 8"/>
          <p:cNvSpPr>
            <a:spLocks noGrp="1"/>
          </p:cNvSpPr>
          <p:nvPr>
            <p:ph type="body" sz="quarter" idx="13"/>
          </p:nvPr>
        </p:nvSpPr>
        <p:spPr>
          <a:xfrm>
            <a:off x="6084168" y="6453013"/>
            <a:ext cx="2952328" cy="360363"/>
          </a:xfrm>
        </p:spPr>
        <p:txBody>
          <a:bodyPr/>
          <a:lstStyle/>
          <a:p>
            <a:r>
              <a:rPr lang="de-DE" dirty="0" smtClean="0"/>
              <a:t>T. </a:t>
            </a:r>
            <a:r>
              <a:rPr lang="de-DE" dirty="0" err="1" smtClean="0"/>
              <a:t>Otsuka</a:t>
            </a:r>
            <a:r>
              <a:rPr lang="de-DE" dirty="0" smtClean="0"/>
              <a:t> </a:t>
            </a:r>
            <a:r>
              <a:rPr lang="de-DE" i="1" dirty="0" smtClean="0"/>
              <a:t>et al.</a:t>
            </a:r>
            <a:r>
              <a:rPr lang="de-DE" dirty="0" smtClean="0"/>
              <a:t>, PRL </a:t>
            </a:r>
            <a:r>
              <a:rPr lang="de-DE" b="1" dirty="0" smtClean="0"/>
              <a:t>105</a:t>
            </a:r>
            <a:r>
              <a:rPr lang="de-DE" dirty="0" smtClean="0"/>
              <a:t>, 032501 (2010)</a:t>
            </a:r>
            <a:endParaRPr lang="de-DE" dirty="0"/>
          </a:p>
        </p:txBody>
      </p:sp>
      <p:sp>
        <p:nvSpPr>
          <p:cNvPr id="16" name="Inhaltsplatzhalter 2"/>
          <p:cNvSpPr txBox="1">
            <a:spLocks/>
          </p:cNvSpPr>
          <p:nvPr/>
        </p:nvSpPr>
        <p:spPr>
          <a:xfrm>
            <a:off x="1475656" y="4005064"/>
            <a:ext cx="7704856" cy="2160240"/>
          </a:xfrm>
          <a:prstGeom prst="rect">
            <a:avLst/>
          </a:prstGeom>
          <a:solidFill>
            <a:schemeClr val="bg1"/>
          </a:solidFill>
        </p:spPr>
        <p:txBody>
          <a:bodyPr vert="horz" lIns="91440" tIns="45720" rIns="91440" bIns="45720" rtlCol="0">
            <a:normAutofit/>
          </a:bodyPr>
          <a:lstStyle/>
          <a:p>
            <a:pPr marL="342900" lvl="0" indent="-342900">
              <a:spcBef>
                <a:spcPct val="20000"/>
              </a:spcBef>
              <a:buBlip>
                <a:blip r:embed="rId3"/>
              </a:buBlip>
              <a:defRPr/>
            </a:pPr>
            <a:r>
              <a:rPr lang="de-DE" dirty="0" smtClean="0"/>
              <a:t>High-</a:t>
            </a:r>
            <a:r>
              <a:rPr lang="de-DE" dirty="0" err="1" smtClean="0"/>
              <a:t>accuracy</a:t>
            </a:r>
            <a:r>
              <a:rPr lang="de-DE" dirty="0" smtClean="0"/>
              <a:t> </a:t>
            </a:r>
            <a:r>
              <a:rPr lang="de-DE" dirty="0" err="1" smtClean="0"/>
              <a:t>mass</a:t>
            </a:r>
            <a:r>
              <a:rPr lang="de-DE" dirty="0" smtClean="0"/>
              <a:t> </a:t>
            </a:r>
            <a:r>
              <a:rPr lang="de-DE" dirty="0" err="1" smtClean="0"/>
              <a:t>measurments</a:t>
            </a:r>
            <a:r>
              <a:rPr lang="de-DE" dirty="0" smtClean="0"/>
              <a:t> </a:t>
            </a:r>
            <a:r>
              <a:rPr lang="de-DE" dirty="0" err="1" smtClean="0"/>
              <a:t>provided</a:t>
            </a:r>
            <a:r>
              <a:rPr lang="de-DE" dirty="0" smtClean="0"/>
              <a:t> </a:t>
            </a:r>
            <a:r>
              <a:rPr lang="de-DE" dirty="0" err="1" smtClean="0"/>
              <a:t>by</a:t>
            </a:r>
            <a:r>
              <a:rPr lang="de-DE" dirty="0" smtClean="0"/>
              <a:t> different </a:t>
            </a:r>
            <a:r>
              <a:rPr lang="de-DE" dirty="0" err="1" smtClean="0"/>
              <a:t>techniques</a:t>
            </a:r>
            <a:endParaRPr lang="de-DE" dirty="0" smtClean="0"/>
          </a:p>
          <a:p>
            <a:pPr marL="742950" lvl="1" indent="-285750">
              <a:spcBef>
                <a:spcPct val="20000"/>
              </a:spcBef>
              <a:buFont typeface="Wingdings" pitchFamily="2" charset="2"/>
              <a:buChar char="Ø"/>
              <a:defRPr/>
            </a:pPr>
            <a:r>
              <a:rPr lang="de-DE" sz="1600" dirty="0" smtClean="0"/>
              <a:t>Multi-</a:t>
            </a:r>
            <a:r>
              <a:rPr lang="de-DE" sz="1600" dirty="0" err="1" smtClean="0"/>
              <a:t>reflection</a:t>
            </a:r>
            <a:r>
              <a:rPr lang="de-DE" sz="1600" dirty="0" smtClean="0"/>
              <a:t> time-</a:t>
            </a:r>
            <a:r>
              <a:rPr lang="de-DE" sz="1600" dirty="0" err="1" smtClean="0"/>
              <a:t>of</a:t>
            </a:r>
            <a:r>
              <a:rPr lang="de-DE" sz="1600" dirty="0" smtClean="0"/>
              <a:t>-</a:t>
            </a:r>
            <a:r>
              <a:rPr lang="de-DE" sz="1600" dirty="0" err="1" smtClean="0"/>
              <a:t>flight</a:t>
            </a:r>
            <a:r>
              <a:rPr lang="de-DE" sz="1600" dirty="0" smtClean="0"/>
              <a:t> </a:t>
            </a:r>
            <a:r>
              <a:rPr lang="de-DE" sz="1600" dirty="0" err="1" smtClean="0"/>
              <a:t>mass</a:t>
            </a:r>
            <a:r>
              <a:rPr lang="de-DE" sz="1600" dirty="0" smtClean="0"/>
              <a:t> </a:t>
            </a:r>
            <a:r>
              <a:rPr lang="de-DE" sz="1600" dirty="0" err="1" smtClean="0"/>
              <a:t>spectrometer</a:t>
            </a:r>
            <a:r>
              <a:rPr lang="de-DE" sz="1600" dirty="0" smtClean="0"/>
              <a:t> versatile </a:t>
            </a:r>
            <a:r>
              <a:rPr lang="de-DE" sz="1600" dirty="0" err="1" smtClean="0"/>
              <a:t>device</a:t>
            </a:r>
            <a:r>
              <a:rPr lang="de-DE" sz="1600" dirty="0" smtClean="0"/>
              <a:t> </a:t>
            </a:r>
            <a:r>
              <a:rPr lang="de-DE" sz="1600" dirty="0" err="1" smtClean="0"/>
              <a:t>for</a:t>
            </a:r>
            <a:r>
              <a:rPr lang="de-DE" sz="1600" dirty="0" smtClean="0"/>
              <a:t> </a:t>
            </a:r>
            <a:r>
              <a:rPr lang="de-DE" sz="1600" dirty="0" err="1" smtClean="0"/>
              <a:t>astrophysics</a:t>
            </a:r>
            <a:endParaRPr lang="de-DE" sz="16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de-DE"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25282" name="Picture 2"/>
          <p:cNvPicPr>
            <a:picLocks noChangeAspect="1" noChangeArrowheads="1"/>
          </p:cNvPicPr>
          <p:nvPr/>
        </p:nvPicPr>
        <p:blipFill>
          <a:blip r:embed="rId4" cstate="print"/>
          <a:srcRect/>
          <a:stretch>
            <a:fillRect/>
          </a:stretch>
        </p:blipFill>
        <p:spPr bwMode="auto">
          <a:xfrm>
            <a:off x="6743700" y="1412776"/>
            <a:ext cx="2400300" cy="2360295"/>
          </a:xfrm>
          <a:prstGeom prst="rect">
            <a:avLst/>
          </a:prstGeom>
          <a:noFill/>
          <a:ln w="9525">
            <a:noFill/>
            <a:miter lim="800000"/>
            <a:headEnd/>
            <a:tailEnd/>
          </a:ln>
        </p:spPr>
      </p:pic>
      <p:grpSp>
        <p:nvGrpSpPr>
          <p:cNvPr id="10" name="Gruppieren 9"/>
          <p:cNvGrpSpPr/>
          <p:nvPr/>
        </p:nvGrpSpPr>
        <p:grpSpPr>
          <a:xfrm>
            <a:off x="1043608" y="5157192"/>
            <a:ext cx="1368152" cy="1641788"/>
            <a:chOff x="7884368" y="4725144"/>
            <a:chExt cx="1368152" cy="1641788"/>
          </a:xfrm>
        </p:grpSpPr>
        <p:pic>
          <p:nvPicPr>
            <p:cNvPr id="11" name="Picture 4" descr="Old and grungy paper showing "/>
            <p:cNvPicPr>
              <a:picLocks noChangeAspect="1" noChangeArrowheads="1"/>
            </p:cNvPicPr>
            <p:nvPr/>
          </p:nvPicPr>
          <p:blipFill>
            <a:blip r:embed="rId5" cstate="print"/>
            <a:srcRect l="18059" t="2282" r="17682" b="1959"/>
            <a:stretch>
              <a:fillRect/>
            </a:stretch>
          </p:blipFill>
          <p:spPr bwMode="auto">
            <a:xfrm>
              <a:off x="7884368" y="4725144"/>
              <a:ext cx="1101721" cy="1641788"/>
            </a:xfrm>
            <a:prstGeom prst="rect">
              <a:avLst/>
            </a:prstGeom>
            <a:noFill/>
          </p:spPr>
        </p:pic>
        <p:sp>
          <p:nvSpPr>
            <p:cNvPr id="13" name="Inhaltsplatzhalter 2"/>
            <p:cNvSpPr txBox="1">
              <a:spLocks/>
            </p:cNvSpPr>
            <p:nvPr/>
          </p:nvSpPr>
          <p:spPr>
            <a:xfrm>
              <a:off x="8100392" y="5229200"/>
              <a:ext cx="1152128" cy="936104"/>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de-DE" sz="6500" dirty="0" smtClean="0"/>
                <a:t> </a:t>
              </a:r>
              <a:endParaRPr kumimoji="0" lang="de-DE" sz="6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0" lang="de-DE"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4" name="Inhaltsplatzhalter 2"/>
          <p:cNvSpPr txBox="1">
            <a:spLocks/>
          </p:cNvSpPr>
          <p:nvPr/>
        </p:nvSpPr>
        <p:spPr>
          <a:xfrm>
            <a:off x="2195736" y="5013176"/>
            <a:ext cx="6948264" cy="1296144"/>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de-DE" dirty="0" smtClean="0"/>
              <a:t>Future </a:t>
            </a:r>
            <a:r>
              <a:rPr lang="de-DE" dirty="0" err="1" smtClean="0"/>
              <a:t>possibilities</a:t>
            </a:r>
            <a:endParaRPr kumimoji="0" lang="de-DE"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Masses</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of</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exotic</a:t>
            </a:r>
            <a:r>
              <a:rPr lang="de-DE" sz="1600" dirty="0" smtClean="0"/>
              <a:t>, </a:t>
            </a:r>
            <a:r>
              <a:rPr lang="de-DE" sz="1600" dirty="0" err="1" smtClean="0"/>
              <a:t>neutron-rich</a:t>
            </a:r>
            <a:r>
              <a:rPr lang="de-DE" sz="1600" dirty="0" smtClean="0"/>
              <a:t> </a:t>
            </a:r>
            <a:r>
              <a:rPr lang="de-DE" sz="1600" dirty="0" err="1" smtClean="0"/>
              <a:t>nuclei</a:t>
            </a:r>
            <a:r>
              <a:rPr lang="de-DE" sz="1600" dirty="0" smtClean="0"/>
              <a:t> </a:t>
            </a:r>
            <a:r>
              <a:rPr lang="de-DE" sz="1600" dirty="0" err="1" smtClean="0"/>
              <a:t>at</a:t>
            </a:r>
            <a:r>
              <a:rPr lang="de-DE" sz="1600" dirty="0" smtClean="0"/>
              <a:t> </a:t>
            </a:r>
            <a:r>
              <a:rPr lang="de-DE" sz="1600" dirty="0" err="1" smtClean="0"/>
              <a:t>magic</a:t>
            </a:r>
            <a:r>
              <a:rPr lang="de-DE" sz="1600" dirty="0" smtClean="0"/>
              <a:t> </a:t>
            </a:r>
            <a:r>
              <a:rPr lang="de-DE" sz="1600" dirty="0" err="1" smtClean="0"/>
              <a:t>neutron</a:t>
            </a:r>
            <a:r>
              <a:rPr lang="de-DE" sz="1600" dirty="0" smtClean="0"/>
              <a:t> </a:t>
            </a:r>
            <a:r>
              <a:rPr lang="de-DE" sz="1600" dirty="0" err="1" smtClean="0"/>
              <a:t>numbers</a:t>
            </a:r>
            <a:r>
              <a:rPr lang="de-DE" sz="1600" dirty="0" smtClean="0"/>
              <a:t> </a:t>
            </a:r>
            <a:r>
              <a:rPr lang="de-DE" sz="1600" dirty="0" err="1" smtClean="0"/>
              <a:t>needed</a:t>
            </a:r>
            <a:endParaRPr lang="de-DE" sz="1600" dirty="0" smtClean="0"/>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Required</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to</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probe </a:t>
            </a: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limits</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of</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nuclear</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stability</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for</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improving</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model </a:t>
            </a:r>
            <a:r>
              <a:rPr kumimoji="0" lang="de-DE" sz="1600" b="0" i="0" u="none" strike="noStrike" kern="1200" cap="none" spc="0" normalizeH="0" baseline="0" noProof="0" dirty="0" err="1" smtClean="0">
                <a:ln>
                  <a:noFill/>
                </a:ln>
                <a:solidFill>
                  <a:schemeClr val="tx1"/>
                </a:solidFill>
                <a:effectLst/>
                <a:uLnTx/>
                <a:uFillTx/>
                <a:latin typeface="+mn-lt"/>
                <a:ea typeface="+mn-ea"/>
                <a:cs typeface="+mn-cs"/>
              </a:rPr>
              <a:t>predictions</a:t>
            </a: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Overview</a:t>
            </a:r>
            <a:endParaRPr lang="de-DE" dirty="0"/>
          </a:p>
        </p:txBody>
      </p:sp>
      <p:sp>
        <p:nvSpPr>
          <p:cNvPr id="3" name="Inhaltsplatzhalter 2"/>
          <p:cNvSpPr>
            <a:spLocks noGrp="1"/>
          </p:cNvSpPr>
          <p:nvPr>
            <p:ph idx="1"/>
          </p:nvPr>
        </p:nvSpPr>
        <p:spPr>
          <a:xfrm>
            <a:off x="971600" y="1368152"/>
            <a:ext cx="4464496" cy="4725144"/>
          </a:xfrm>
        </p:spPr>
        <p:txBody>
          <a:bodyPr/>
          <a:lstStyle/>
          <a:p>
            <a:r>
              <a:rPr lang="de-DE" dirty="0" err="1" smtClean="0"/>
              <a:t>Introduction</a:t>
            </a:r>
            <a:endParaRPr lang="de-DE" dirty="0" smtClean="0"/>
          </a:p>
          <a:p>
            <a:endParaRPr lang="de-DE" dirty="0" smtClean="0"/>
          </a:p>
          <a:p>
            <a:r>
              <a:rPr lang="de-DE" dirty="0" smtClean="0"/>
              <a:t>Stellar </a:t>
            </a:r>
            <a:r>
              <a:rPr lang="de-DE" dirty="0" err="1" smtClean="0"/>
              <a:t>Processes</a:t>
            </a:r>
            <a:r>
              <a:rPr lang="de-DE" dirty="0" smtClean="0"/>
              <a:t> </a:t>
            </a:r>
            <a:r>
              <a:rPr lang="de-DE" dirty="0" err="1" smtClean="0"/>
              <a:t>and</a:t>
            </a:r>
            <a:r>
              <a:rPr lang="de-DE" dirty="0" smtClean="0"/>
              <a:t> </a:t>
            </a:r>
            <a:r>
              <a:rPr lang="de-DE" dirty="0" err="1" smtClean="0"/>
              <a:t>Masses</a:t>
            </a:r>
            <a:endParaRPr lang="de-DE" dirty="0" smtClean="0"/>
          </a:p>
          <a:p>
            <a:pPr lvl="1"/>
            <a:r>
              <a:rPr lang="de-DE" dirty="0" err="1" smtClean="0"/>
              <a:t>rp-process</a:t>
            </a:r>
            <a:endParaRPr lang="de-DE" dirty="0" smtClean="0"/>
          </a:p>
          <a:p>
            <a:pPr lvl="1"/>
            <a:r>
              <a:rPr lang="de-DE" dirty="0" smtClean="0"/>
              <a:t>r-</a:t>
            </a:r>
            <a:r>
              <a:rPr lang="de-DE" dirty="0" err="1" smtClean="0"/>
              <a:t>process</a:t>
            </a:r>
            <a:endParaRPr lang="de-DE" dirty="0" smtClean="0"/>
          </a:p>
          <a:p>
            <a:pPr lvl="1"/>
            <a:r>
              <a:rPr lang="de-DE" dirty="0" smtClean="0"/>
              <a:t>Neutron </a:t>
            </a:r>
            <a:r>
              <a:rPr lang="de-DE" dirty="0" err="1" smtClean="0"/>
              <a:t>stars</a:t>
            </a:r>
            <a:endParaRPr lang="de-DE" dirty="0" smtClean="0"/>
          </a:p>
          <a:p>
            <a:endParaRPr lang="de-DE" dirty="0" smtClean="0"/>
          </a:p>
          <a:p>
            <a:r>
              <a:rPr lang="de-DE" dirty="0" smtClean="0"/>
              <a:t>Measurement </a:t>
            </a:r>
            <a:r>
              <a:rPr lang="de-DE" dirty="0" err="1" smtClean="0"/>
              <a:t>techniques</a:t>
            </a:r>
            <a:endParaRPr lang="de-DE" dirty="0" smtClean="0"/>
          </a:p>
          <a:p>
            <a:pPr lvl="1"/>
            <a:r>
              <a:rPr lang="de-DE" dirty="0" err="1" smtClean="0"/>
              <a:t>Penning</a:t>
            </a:r>
            <a:r>
              <a:rPr lang="de-DE" dirty="0" smtClean="0"/>
              <a:t> traps</a:t>
            </a:r>
          </a:p>
          <a:p>
            <a:pPr lvl="1"/>
            <a:endParaRPr lang="de-DE" dirty="0" smtClean="0"/>
          </a:p>
          <a:p>
            <a:r>
              <a:rPr lang="de-DE" dirty="0" smtClean="0"/>
              <a:t>Future </a:t>
            </a:r>
            <a:r>
              <a:rPr lang="de-DE" dirty="0" err="1" smtClean="0"/>
              <a:t>possibilities</a:t>
            </a:r>
            <a:endParaRPr lang="de-DE" dirty="0" smtClean="0"/>
          </a:p>
          <a:p>
            <a:pPr>
              <a:buNone/>
            </a:pPr>
            <a:endParaRPr lang="de-DE" dirty="0" smtClean="0"/>
          </a:p>
          <a:p>
            <a:r>
              <a:rPr lang="de-DE" dirty="0" err="1" smtClean="0"/>
              <a:t>Summary</a:t>
            </a:r>
            <a:endParaRPr lang="de-DE" dirty="0" smtClean="0"/>
          </a:p>
          <a:p>
            <a:pPr lvl="1"/>
            <a:endParaRPr lang="de-DE" dirty="0"/>
          </a:p>
        </p:txBody>
      </p:sp>
      <p:sp>
        <p:nvSpPr>
          <p:cNvPr id="4" name="Foliennummernplatzhalter 3"/>
          <p:cNvSpPr>
            <a:spLocks noGrp="1"/>
          </p:cNvSpPr>
          <p:nvPr>
            <p:ph type="sldNum" sz="quarter" idx="12"/>
          </p:nvPr>
        </p:nvSpPr>
        <p:spPr/>
        <p:txBody>
          <a:bodyPr/>
          <a:lstStyle/>
          <a:p>
            <a:fld id="{DCE4B40A-67BA-4787-801A-16EE65008C21}" type="slidenum">
              <a:rPr lang="en-US" smtClean="0"/>
              <a:pPr/>
              <a:t>3</a:t>
            </a:fld>
            <a:endParaRPr lang="en-US"/>
          </a:p>
        </p:txBody>
      </p:sp>
      <p:sp>
        <p:nvSpPr>
          <p:cNvPr id="5" name="Textplatzhalter 4"/>
          <p:cNvSpPr>
            <a:spLocks noGrp="1"/>
          </p:cNvSpPr>
          <p:nvPr>
            <p:ph type="body" sz="quarter" idx="13"/>
          </p:nvPr>
        </p:nvSpPr>
        <p:spPr/>
        <p:txBody>
          <a:bodyPr/>
          <a:lstStyle/>
          <a:p>
            <a:endParaRPr lang="de-DE"/>
          </a:p>
        </p:txBody>
      </p:sp>
      <p:sp>
        <p:nvSpPr>
          <p:cNvPr id="7" name="Textfeld 6"/>
          <p:cNvSpPr txBox="1"/>
          <p:nvPr/>
        </p:nvSpPr>
        <p:spPr>
          <a:xfrm>
            <a:off x="5292080" y="5888305"/>
            <a:ext cx="1437317" cy="276999"/>
          </a:xfrm>
          <a:prstGeom prst="rect">
            <a:avLst/>
          </a:prstGeom>
          <a:noFill/>
        </p:spPr>
        <p:txBody>
          <a:bodyPr wrap="none" rtlCol="0">
            <a:spAutoFit/>
          </a:bodyPr>
          <a:lstStyle/>
          <a:p>
            <a:r>
              <a:rPr lang="de-DE" sz="1200" dirty="0" smtClean="0"/>
              <a:t>Picture </a:t>
            </a:r>
            <a:r>
              <a:rPr lang="de-DE" sz="1200" dirty="0" err="1" smtClean="0"/>
              <a:t>credit</a:t>
            </a:r>
            <a:r>
              <a:rPr lang="de-DE" sz="1200" dirty="0" smtClean="0"/>
              <a:t>: CERN</a:t>
            </a:r>
          </a:p>
        </p:txBody>
      </p:sp>
      <p:pic>
        <p:nvPicPr>
          <p:cNvPr id="9" name="Grafik 8" descr="ISOLTRAP_TakenbyCERN.jpg"/>
          <p:cNvPicPr>
            <a:picLocks noChangeAspect="1"/>
          </p:cNvPicPr>
          <p:nvPr/>
        </p:nvPicPr>
        <p:blipFill>
          <a:blip r:embed="rId2" cstate="print"/>
          <a:srcRect l="9934" r="2815"/>
          <a:stretch>
            <a:fillRect/>
          </a:stretch>
        </p:blipFill>
        <p:spPr>
          <a:xfrm>
            <a:off x="5220072" y="1324599"/>
            <a:ext cx="3817222" cy="455267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Creation of Heavy Elements</a:t>
            </a:r>
            <a:endParaRPr lang="en-US" dirty="0"/>
          </a:p>
        </p:txBody>
      </p:sp>
      <p:sp>
        <p:nvSpPr>
          <p:cNvPr id="4" name="Slide Number Placeholder 3"/>
          <p:cNvSpPr>
            <a:spLocks noGrp="1"/>
          </p:cNvSpPr>
          <p:nvPr>
            <p:ph type="sldNum" sz="quarter" idx="12"/>
          </p:nvPr>
        </p:nvSpPr>
        <p:spPr/>
        <p:txBody>
          <a:bodyPr/>
          <a:lstStyle/>
          <a:p>
            <a:fld id="{DCE4B40A-67BA-4787-801A-16EE65008C21}" type="slidenum">
              <a:rPr lang="en-US" smtClean="0"/>
              <a:pPr/>
              <a:t>4</a:t>
            </a:fld>
            <a:endParaRPr lang="en-US"/>
          </a:p>
        </p:txBody>
      </p:sp>
      <p:sp>
        <p:nvSpPr>
          <p:cNvPr id="5" name="Text Placeholder 4"/>
          <p:cNvSpPr>
            <a:spLocks noGrp="1"/>
          </p:cNvSpPr>
          <p:nvPr>
            <p:ph type="body" sz="quarter" idx="13"/>
          </p:nvPr>
        </p:nvSpPr>
        <p:spPr/>
        <p:txBody>
          <a:bodyPr/>
          <a:lstStyle/>
          <a:p>
            <a:r>
              <a:rPr lang="de-DE" dirty="0" smtClean="0"/>
              <a:t>H. Schatz, Physics Today </a:t>
            </a:r>
            <a:r>
              <a:rPr lang="de-DE" b="1" dirty="0" smtClean="0"/>
              <a:t>61</a:t>
            </a:r>
            <a:r>
              <a:rPr lang="de-DE" dirty="0" smtClean="0"/>
              <a:t>, 40 (2008)</a:t>
            </a:r>
            <a:endParaRPr lang="en-US" dirty="0" smtClean="0"/>
          </a:p>
          <a:p>
            <a:endParaRPr lang="en-US" dirty="0"/>
          </a:p>
        </p:txBody>
      </p:sp>
      <p:pic>
        <p:nvPicPr>
          <p:cNvPr id="8" name="Content Placeholder 7" descr="images.jpg"/>
          <p:cNvPicPr>
            <a:picLocks noGrp="1" noChangeAspect="1"/>
          </p:cNvPicPr>
          <p:nvPr>
            <p:ph idx="1"/>
          </p:nvPr>
        </p:nvPicPr>
        <p:blipFill>
          <a:blip r:embed="rId2" cstate="print"/>
          <a:stretch>
            <a:fillRect/>
          </a:stretch>
        </p:blipFill>
        <p:spPr>
          <a:xfrm>
            <a:off x="7524328" y="1052736"/>
            <a:ext cx="1524000" cy="2019300"/>
          </a:xfrm>
        </p:spPr>
      </p:pic>
      <p:pic>
        <p:nvPicPr>
          <p:cNvPr id="9" name="Picture 6"/>
          <p:cNvPicPr>
            <a:picLocks noChangeAspect="1" noChangeArrowheads="1"/>
          </p:cNvPicPr>
          <p:nvPr/>
        </p:nvPicPr>
        <p:blipFill>
          <a:blip r:embed="rId3" cstate="print"/>
          <a:srcRect l="3021" t="2407" r="7354" b="64519"/>
          <a:stretch>
            <a:fillRect/>
          </a:stretch>
        </p:blipFill>
        <p:spPr bwMode="auto">
          <a:xfrm>
            <a:off x="-36512" y="1484784"/>
            <a:ext cx="6408712" cy="2016224"/>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l="3021" t="36662" r="7354" b="29082"/>
          <a:stretch>
            <a:fillRect/>
          </a:stretch>
        </p:blipFill>
        <p:spPr bwMode="auto">
          <a:xfrm>
            <a:off x="2771800" y="4005064"/>
            <a:ext cx="6408712" cy="2088232"/>
          </a:xfrm>
          <a:prstGeom prst="rect">
            <a:avLst/>
          </a:prstGeom>
          <a:noFill/>
          <a:ln w="9525">
            <a:noFill/>
            <a:miter lim="800000"/>
            <a:headEnd/>
            <a:tailEnd/>
          </a:ln>
        </p:spPr>
      </p:pic>
      <p:sp>
        <p:nvSpPr>
          <p:cNvPr id="11" name="Inhaltsplatzhalter 2"/>
          <p:cNvSpPr txBox="1">
            <a:spLocks/>
          </p:cNvSpPr>
          <p:nvPr/>
        </p:nvSpPr>
        <p:spPr>
          <a:xfrm>
            <a:off x="2699792" y="3573016"/>
            <a:ext cx="2952328" cy="432048"/>
          </a:xfrm>
          <a:prstGeom prst="rect">
            <a:avLst/>
          </a:prstGeom>
        </p:spPr>
        <p:txBody>
          <a:bodyPr/>
          <a:lstStyle/>
          <a:p>
            <a:pPr marL="342900" lvl="1" indent="-342900" eaLnBrk="0" hangingPunct="0">
              <a:spcBef>
                <a:spcPct val="20000"/>
              </a:spcBef>
              <a:defRPr/>
            </a:pPr>
            <a:r>
              <a:rPr lang="en-US" kern="0" dirty="0" smtClean="0">
                <a:latin typeface="Calibri" pitchFamily="34" charset="0"/>
                <a:cs typeface="+mn-cs"/>
              </a:rPr>
              <a:t>Age of the Universe</a:t>
            </a:r>
          </a:p>
        </p:txBody>
      </p:sp>
      <p:cxnSp>
        <p:nvCxnSpPr>
          <p:cNvPr id="13" name="Straight Arrow Connector 12"/>
          <p:cNvCxnSpPr/>
          <p:nvPr/>
        </p:nvCxnSpPr>
        <p:spPr>
          <a:xfrm>
            <a:off x="4788024" y="3789040"/>
            <a:ext cx="234026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259632" y="3789040"/>
            <a:ext cx="14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Possible</a:t>
            </a:r>
            <a:r>
              <a:rPr lang="de-DE" dirty="0" smtClean="0"/>
              <a:t> </a:t>
            </a:r>
            <a:r>
              <a:rPr lang="de-DE" dirty="0" err="1" smtClean="0"/>
              <a:t>Nuclear</a:t>
            </a:r>
            <a:r>
              <a:rPr lang="de-DE" dirty="0" smtClean="0"/>
              <a:t> Processes</a:t>
            </a:r>
            <a:endParaRPr lang="en-US" dirty="0"/>
          </a:p>
        </p:txBody>
      </p:sp>
      <p:sp>
        <p:nvSpPr>
          <p:cNvPr id="4" name="Slide Number Placeholder 3"/>
          <p:cNvSpPr>
            <a:spLocks noGrp="1"/>
          </p:cNvSpPr>
          <p:nvPr>
            <p:ph type="sldNum" sz="quarter" idx="12"/>
          </p:nvPr>
        </p:nvSpPr>
        <p:spPr/>
        <p:txBody>
          <a:bodyPr/>
          <a:lstStyle/>
          <a:p>
            <a:fld id="{DCE4B40A-67BA-4787-801A-16EE65008C21}" type="slidenum">
              <a:rPr lang="en-US" smtClean="0"/>
              <a:pPr/>
              <a:t>5</a:t>
            </a:fld>
            <a:endParaRPr lang="en-US"/>
          </a:p>
        </p:txBody>
      </p:sp>
      <p:sp>
        <p:nvSpPr>
          <p:cNvPr id="5" name="Text Placeholder 4"/>
          <p:cNvSpPr>
            <a:spLocks noGrp="1"/>
          </p:cNvSpPr>
          <p:nvPr>
            <p:ph type="body" sz="quarter" idx="13"/>
          </p:nvPr>
        </p:nvSpPr>
        <p:spPr>
          <a:xfrm>
            <a:off x="1043608" y="6381329"/>
            <a:ext cx="2952328" cy="432048"/>
          </a:xfrm>
        </p:spPr>
        <p:txBody>
          <a:bodyPr/>
          <a:lstStyle/>
          <a:p>
            <a:r>
              <a:rPr lang="de-DE" dirty="0" smtClean="0"/>
              <a:t>H. Schatz, Physics Today </a:t>
            </a:r>
            <a:r>
              <a:rPr lang="de-DE" b="1" dirty="0" smtClean="0"/>
              <a:t>61</a:t>
            </a:r>
            <a:r>
              <a:rPr lang="de-DE" dirty="0" smtClean="0"/>
              <a:t>, 40 (2008)</a:t>
            </a:r>
          </a:p>
          <a:p>
            <a:r>
              <a:rPr lang="de-DE" dirty="0" smtClean="0"/>
              <a:t>M. Arnould </a:t>
            </a:r>
            <a:r>
              <a:rPr lang="de-DE" i="1" dirty="0" smtClean="0"/>
              <a:t>et al.,</a:t>
            </a:r>
            <a:r>
              <a:rPr lang="de-DE" dirty="0" smtClean="0"/>
              <a:t> Phys. Rep.</a:t>
            </a:r>
            <a:r>
              <a:rPr lang="de-DE" b="1" dirty="0" smtClean="0"/>
              <a:t> 450</a:t>
            </a:r>
            <a:r>
              <a:rPr lang="de-DE" dirty="0" smtClean="0"/>
              <a:t>, 97 (2007)</a:t>
            </a:r>
            <a:endParaRPr lang="en-US" dirty="0"/>
          </a:p>
        </p:txBody>
      </p:sp>
      <p:sp>
        <p:nvSpPr>
          <p:cNvPr id="9" name="Inhaltsplatzhalter 2"/>
          <p:cNvSpPr txBox="1">
            <a:spLocks/>
          </p:cNvSpPr>
          <p:nvPr/>
        </p:nvSpPr>
        <p:spPr>
          <a:xfrm>
            <a:off x="971600" y="4653136"/>
            <a:ext cx="7920880" cy="1656184"/>
          </a:xfrm>
          <a:prstGeom prst="rect">
            <a:avLst/>
          </a:prstGeom>
        </p:spPr>
        <p:txBody>
          <a:bodyPr/>
          <a:lstStyle/>
          <a:p>
            <a:pPr marL="342900" lvl="1" indent="-342900" eaLnBrk="0" hangingPunct="0">
              <a:spcBef>
                <a:spcPct val="20000"/>
              </a:spcBef>
              <a:buBlip>
                <a:blip r:embed="rId2"/>
              </a:buBlip>
              <a:defRPr/>
            </a:pPr>
            <a:r>
              <a:rPr lang="en-US" kern="0" dirty="0" smtClean="0">
                <a:latin typeface="Calibri" pitchFamily="34" charset="0"/>
                <a:cs typeface="+mn-cs"/>
              </a:rPr>
              <a:t>Masses (</a:t>
            </a:r>
            <a:r>
              <a:rPr lang="en-US" kern="0" dirty="0" smtClean="0">
                <a:latin typeface="Calibri" pitchFamily="34" charset="0"/>
              </a:rPr>
              <a:t>together with other observables) play  a key role in the modeling of </a:t>
            </a:r>
            <a:r>
              <a:rPr lang="en-US" kern="0" dirty="0" err="1" smtClean="0">
                <a:latin typeface="Calibri" pitchFamily="34" charset="0"/>
              </a:rPr>
              <a:t>astropyhsical</a:t>
            </a:r>
            <a:r>
              <a:rPr lang="en-US" kern="0" dirty="0" smtClean="0">
                <a:latin typeface="Calibri" pitchFamily="34" charset="0"/>
              </a:rPr>
              <a:t> processes since they affect rates and probabilities of nuclear processes</a:t>
            </a:r>
          </a:p>
          <a:p>
            <a:pPr marL="342900" lvl="1" indent="-342900" eaLnBrk="0" hangingPunct="0">
              <a:spcBef>
                <a:spcPct val="20000"/>
              </a:spcBef>
              <a:buBlip>
                <a:blip r:embed="rId2"/>
              </a:buBlip>
              <a:defRPr/>
            </a:pPr>
            <a:r>
              <a:rPr lang="en-US" kern="0" dirty="0" smtClean="0">
                <a:latin typeface="Calibri" pitchFamily="34" charset="0"/>
              </a:rPr>
              <a:t>Precise masses needed to constrain nuclear models</a:t>
            </a:r>
          </a:p>
          <a:p>
            <a:pPr marL="342900" lvl="1" indent="-342900" eaLnBrk="0" hangingPunct="0">
              <a:spcBef>
                <a:spcPct val="20000"/>
              </a:spcBef>
              <a:buBlip>
                <a:blip r:embed="rId2"/>
              </a:buBlip>
              <a:defRPr/>
            </a:pPr>
            <a:r>
              <a:rPr lang="en-US" kern="0" dirty="0" smtClean="0">
                <a:latin typeface="Calibri" pitchFamily="34" charset="0"/>
                <a:cs typeface="+mn-cs"/>
              </a:rPr>
              <a:t>Creation of the heavy elements in neutron stars?</a:t>
            </a:r>
          </a:p>
        </p:txBody>
      </p:sp>
      <p:pic>
        <p:nvPicPr>
          <p:cNvPr id="65540" name="Picture 4"/>
          <p:cNvPicPr>
            <a:picLocks noChangeAspect="1" noChangeArrowheads="1"/>
          </p:cNvPicPr>
          <p:nvPr/>
        </p:nvPicPr>
        <p:blipFill>
          <a:blip r:embed="rId3" cstate="print"/>
          <a:srcRect l="3093" t="10151" r="32377" b="8648"/>
          <a:stretch>
            <a:fillRect/>
          </a:stretch>
        </p:blipFill>
        <p:spPr bwMode="auto">
          <a:xfrm>
            <a:off x="1043613" y="1124752"/>
            <a:ext cx="5294334" cy="3044877"/>
          </a:xfrm>
          <a:prstGeom prst="rect">
            <a:avLst/>
          </a:prstGeom>
          <a:noFill/>
          <a:ln w="9525">
            <a:noFill/>
            <a:miter lim="800000"/>
            <a:headEnd/>
            <a:tailEnd/>
          </a:ln>
        </p:spPr>
      </p:pic>
      <p:pic>
        <p:nvPicPr>
          <p:cNvPr id="8" name="Picture 6"/>
          <p:cNvPicPr>
            <a:picLocks noChangeAspect="1" noChangeArrowheads="1"/>
          </p:cNvPicPr>
          <p:nvPr/>
        </p:nvPicPr>
        <p:blipFill>
          <a:blip r:embed="rId4" cstate="print"/>
          <a:srcRect/>
          <a:stretch>
            <a:fillRect/>
          </a:stretch>
        </p:blipFill>
        <p:spPr bwMode="auto">
          <a:xfrm>
            <a:off x="6444208" y="1124744"/>
            <a:ext cx="2535219" cy="32595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RP-Process above </a:t>
            </a:r>
            <a:r>
              <a:rPr lang="de-DE" i="1" dirty="0" smtClean="0"/>
              <a:t>Z</a:t>
            </a:r>
            <a:r>
              <a:rPr lang="de-DE" dirty="0" smtClean="0"/>
              <a:t>=32</a:t>
            </a:r>
            <a:endParaRPr lang="en-US" dirty="0"/>
          </a:p>
        </p:txBody>
      </p:sp>
      <p:sp>
        <p:nvSpPr>
          <p:cNvPr id="3" name="Content Placeholder 2"/>
          <p:cNvSpPr>
            <a:spLocks noGrp="1"/>
          </p:cNvSpPr>
          <p:nvPr>
            <p:ph idx="1"/>
          </p:nvPr>
        </p:nvSpPr>
        <p:spPr>
          <a:xfrm>
            <a:off x="971600" y="1196753"/>
            <a:ext cx="7653536" cy="864096"/>
          </a:xfrm>
        </p:spPr>
        <p:txBody>
          <a:bodyPr/>
          <a:lstStyle/>
          <a:p>
            <a:r>
              <a:rPr lang="de-DE" dirty="0" smtClean="0"/>
              <a:t>Precise masses used to calculate possible rp-process path using nuclear reaction networks</a:t>
            </a:r>
          </a:p>
        </p:txBody>
      </p:sp>
      <p:sp>
        <p:nvSpPr>
          <p:cNvPr id="4" name="Slide Number Placeholder 3"/>
          <p:cNvSpPr>
            <a:spLocks noGrp="1"/>
          </p:cNvSpPr>
          <p:nvPr>
            <p:ph type="sldNum" sz="quarter" idx="12"/>
          </p:nvPr>
        </p:nvSpPr>
        <p:spPr/>
        <p:txBody>
          <a:bodyPr/>
          <a:lstStyle/>
          <a:p>
            <a:fld id="{DCE4B40A-67BA-4787-801A-16EE65008C21}" type="slidenum">
              <a:rPr lang="en-US" smtClean="0"/>
              <a:pPr/>
              <a:t>6</a:t>
            </a:fld>
            <a:endParaRPr lang="en-US"/>
          </a:p>
        </p:txBody>
      </p:sp>
      <p:sp>
        <p:nvSpPr>
          <p:cNvPr id="5" name="Text Placeholder 4"/>
          <p:cNvSpPr>
            <a:spLocks noGrp="1"/>
          </p:cNvSpPr>
          <p:nvPr>
            <p:ph type="body" sz="quarter" idx="13"/>
          </p:nvPr>
        </p:nvSpPr>
        <p:spPr>
          <a:xfrm>
            <a:off x="971600" y="6453013"/>
            <a:ext cx="3024336" cy="360363"/>
          </a:xfrm>
        </p:spPr>
        <p:txBody>
          <a:bodyPr/>
          <a:lstStyle/>
          <a:p>
            <a:r>
              <a:rPr lang="de-DE" dirty="0" smtClean="0"/>
              <a:t>F. Herfurth </a:t>
            </a:r>
            <a:r>
              <a:rPr lang="de-DE" i="1" dirty="0" smtClean="0"/>
              <a:t>et al.</a:t>
            </a:r>
            <a:r>
              <a:rPr lang="de-DE" dirty="0" smtClean="0"/>
              <a:t>, EPJA </a:t>
            </a:r>
            <a:r>
              <a:rPr lang="de-DE" b="1" dirty="0" smtClean="0"/>
              <a:t>47</a:t>
            </a:r>
            <a:r>
              <a:rPr lang="de-DE" dirty="0" smtClean="0"/>
              <a:t>, 75 (2011)</a:t>
            </a:r>
            <a:endParaRPr lang="en-US" dirty="0"/>
          </a:p>
        </p:txBody>
      </p:sp>
      <p:pic>
        <p:nvPicPr>
          <p:cNvPr id="59394" name="Picture 2"/>
          <p:cNvPicPr>
            <a:picLocks noChangeAspect="1" noChangeArrowheads="1"/>
          </p:cNvPicPr>
          <p:nvPr/>
        </p:nvPicPr>
        <p:blipFill>
          <a:blip r:embed="rId2" cstate="print"/>
          <a:srcRect l="844" t="1152" r="1691"/>
          <a:stretch>
            <a:fillRect/>
          </a:stretch>
        </p:blipFill>
        <p:spPr bwMode="auto">
          <a:xfrm>
            <a:off x="3383869" y="2159859"/>
            <a:ext cx="5796643" cy="4725525"/>
          </a:xfrm>
          <a:prstGeom prst="rect">
            <a:avLst/>
          </a:prstGeom>
          <a:noFill/>
          <a:ln w="9525">
            <a:noFill/>
            <a:miter lim="800000"/>
            <a:headEnd/>
            <a:tailEnd/>
          </a:ln>
        </p:spPr>
      </p:pic>
      <p:sp>
        <p:nvSpPr>
          <p:cNvPr id="7" name="Content Placeholder 2"/>
          <p:cNvSpPr txBox="1">
            <a:spLocks/>
          </p:cNvSpPr>
          <p:nvPr/>
        </p:nvSpPr>
        <p:spPr>
          <a:xfrm>
            <a:off x="971600" y="2143397"/>
            <a:ext cx="2736304" cy="4165923"/>
          </a:xfrm>
          <a:prstGeom prst="rect">
            <a:avLst/>
          </a:prstGeom>
        </p:spPr>
        <p:txBody>
          <a:bodyPr vert="horz" lIns="91440" tIns="45720" rIns="91440" bIns="45720" rtlCol="0">
            <a:normAutofit/>
          </a:bodyPr>
          <a:lstStyle/>
          <a:p>
            <a:pPr marL="342900" indent="-342900">
              <a:spcBef>
                <a:spcPct val="20000"/>
              </a:spcBef>
              <a:buBlip>
                <a:blip r:embed="rId3"/>
              </a:buBlip>
              <a:defRPr/>
            </a:pPr>
            <a:r>
              <a:rPr lang="de-DE" dirty="0" smtClean="0"/>
              <a:t>International </a:t>
            </a:r>
            <a:r>
              <a:rPr lang="de-DE" dirty="0" err="1" smtClean="0"/>
              <a:t>effort</a:t>
            </a:r>
            <a:r>
              <a:rPr lang="de-DE" dirty="0" smtClean="0"/>
              <a:t> </a:t>
            </a:r>
            <a:r>
              <a:rPr lang="de-DE" dirty="0" err="1" smtClean="0"/>
              <a:t>to</a:t>
            </a:r>
            <a:r>
              <a:rPr lang="de-DE" dirty="0" smtClean="0"/>
              <a:t> </a:t>
            </a:r>
            <a:r>
              <a:rPr lang="de-DE" dirty="0" err="1" smtClean="0"/>
              <a:t>improve</a:t>
            </a:r>
            <a:r>
              <a:rPr lang="de-DE" dirty="0" smtClean="0"/>
              <a:t> </a:t>
            </a:r>
            <a:r>
              <a:rPr lang="de-DE" dirty="0" err="1" smtClean="0"/>
              <a:t>calculation</a:t>
            </a:r>
            <a:r>
              <a:rPr lang="de-DE" dirty="0" smtClean="0"/>
              <a:t> on </a:t>
            </a:r>
            <a:r>
              <a:rPr lang="de-DE" dirty="0" err="1" smtClean="0"/>
              <a:t>element</a:t>
            </a:r>
            <a:r>
              <a:rPr lang="de-DE" dirty="0" smtClean="0"/>
              <a:t> </a:t>
            </a:r>
            <a:r>
              <a:rPr lang="de-DE" dirty="0" err="1" smtClean="0"/>
              <a:t>synthesis</a:t>
            </a:r>
            <a:endParaRPr lang="de-DE"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0" lang="de-DE"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de-DE" sz="1800" b="0" i="0" u="none" strike="noStrike" kern="1200" cap="none" spc="0" normalizeH="0" baseline="0" noProof="0" dirty="0" smtClean="0">
                <a:ln>
                  <a:noFill/>
                </a:ln>
                <a:solidFill>
                  <a:schemeClr val="tx1"/>
                </a:solidFill>
                <a:effectLst/>
                <a:uLnTx/>
                <a:uFillTx/>
                <a:latin typeface="+mn-lt"/>
                <a:ea typeface="+mn-ea"/>
                <a:cs typeface="+mn-cs"/>
              </a:rPr>
              <a:t>Well-</a:t>
            </a:r>
            <a:r>
              <a:rPr kumimoji="0" lang="de-DE" sz="1800" b="0" i="0" u="none" strike="noStrike" kern="1200" cap="none" spc="0" normalizeH="0" baseline="0" noProof="0" dirty="0" err="1" smtClean="0">
                <a:ln>
                  <a:noFill/>
                </a:ln>
                <a:solidFill>
                  <a:schemeClr val="tx1"/>
                </a:solidFill>
                <a:effectLst/>
                <a:uLnTx/>
                <a:uFillTx/>
                <a:latin typeface="+mn-lt"/>
                <a:ea typeface="+mn-ea"/>
                <a:cs typeface="+mn-cs"/>
              </a:rPr>
              <a:t>known</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 masses allow </a:t>
            </a:r>
            <a:r>
              <a:rPr kumimoji="0" lang="de-DE" sz="1800" b="0" i="0" u="none" strike="noStrike" kern="1200" cap="none" spc="0" normalizeH="0" baseline="0" noProof="0" dirty="0" err="1" smtClean="0">
                <a:ln>
                  <a:noFill/>
                </a:ln>
                <a:solidFill>
                  <a:schemeClr val="tx1"/>
                </a:solidFill>
                <a:effectLst/>
                <a:uLnTx/>
                <a:uFillTx/>
                <a:latin typeface="+mn-lt"/>
                <a:ea typeface="+mn-ea"/>
                <a:cs typeface="+mn-cs"/>
              </a:rPr>
              <a:t>for</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 an </a:t>
            </a:r>
            <a:r>
              <a:rPr kumimoji="0" lang="de-DE" sz="1800" b="0" i="0" u="none" strike="noStrike" kern="1200" cap="none" spc="0" normalizeH="0" baseline="0" noProof="0" dirty="0" err="1" smtClean="0">
                <a:ln>
                  <a:noFill/>
                </a:ln>
                <a:solidFill>
                  <a:schemeClr val="tx1"/>
                </a:solidFill>
                <a:effectLst/>
                <a:uLnTx/>
                <a:uFillTx/>
                <a:latin typeface="+mn-lt"/>
                <a:ea typeface="+mn-ea"/>
                <a:cs typeface="+mn-cs"/>
              </a:rPr>
              <a:t>extrapolation</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 towards the proton dripline</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lang="de-DE" baseline="0"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de-DE" noProof="0" dirty="0" smtClean="0"/>
              <a:t>Understanding </a:t>
            </a:r>
            <a:r>
              <a:rPr lang="de-DE" noProof="0" dirty="0" err="1" smtClean="0"/>
              <a:t>of</a:t>
            </a:r>
            <a:r>
              <a:rPr lang="de-DE" noProof="0" dirty="0" smtClean="0"/>
              <a:t> </a:t>
            </a:r>
            <a:r>
              <a:rPr lang="de-DE" noProof="0" dirty="0" err="1" smtClean="0"/>
              <a:t>nuclear</a:t>
            </a:r>
            <a:r>
              <a:rPr lang="de-DE" noProof="0" dirty="0" smtClean="0"/>
              <a:t> </a:t>
            </a:r>
            <a:r>
              <a:rPr lang="de-DE" noProof="0" dirty="0" err="1" smtClean="0"/>
              <a:t>physics</a:t>
            </a:r>
            <a:r>
              <a:rPr lang="de-DE" noProof="0" dirty="0" smtClean="0"/>
              <a:t> </a:t>
            </a:r>
            <a:r>
              <a:rPr lang="de-DE" noProof="0" dirty="0" err="1" smtClean="0"/>
              <a:t>helps</a:t>
            </a:r>
            <a:r>
              <a:rPr lang="de-DE" noProof="0" dirty="0" smtClean="0"/>
              <a:t> </a:t>
            </a:r>
            <a:r>
              <a:rPr lang="de-DE" noProof="0" dirty="0" err="1" smtClean="0"/>
              <a:t>to</a:t>
            </a:r>
            <a:r>
              <a:rPr lang="de-DE" noProof="0" dirty="0" smtClean="0"/>
              <a:t> </a:t>
            </a:r>
            <a:r>
              <a:rPr lang="de-DE" noProof="0" dirty="0" err="1" smtClean="0"/>
              <a:t>assess</a:t>
            </a:r>
            <a:r>
              <a:rPr lang="de-DE" noProof="0" dirty="0" smtClean="0"/>
              <a:t> </a:t>
            </a:r>
            <a:r>
              <a:rPr lang="de-DE" noProof="0" dirty="0" err="1" smtClean="0"/>
              <a:t>amount</a:t>
            </a:r>
            <a:r>
              <a:rPr lang="de-DE" noProof="0" dirty="0" smtClean="0"/>
              <a:t> </a:t>
            </a:r>
            <a:r>
              <a:rPr lang="de-DE" noProof="0" dirty="0" err="1" smtClean="0"/>
              <a:t>of</a:t>
            </a:r>
            <a:r>
              <a:rPr lang="de-DE" noProof="0" dirty="0" smtClean="0"/>
              <a:t> hydrogen in x-</a:t>
            </a:r>
            <a:r>
              <a:rPr lang="de-DE" noProof="0" dirty="0" err="1" smtClean="0"/>
              <a:t>ray</a:t>
            </a:r>
            <a:r>
              <a:rPr lang="de-DE" noProof="0" dirty="0" smtClean="0"/>
              <a:t> </a:t>
            </a:r>
            <a:r>
              <a:rPr lang="de-DE" noProof="0" dirty="0" err="1" smtClean="0"/>
              <a:t>burst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dirty="0" smtClean="0"/>
              <a:t>The R-</a:t>
            </a:r>
            <a:r>
              <a:rPr lang="de-DE" dirty="0" err="1" smtClean="0"/>
              <a:t>Process</a:t>
            </a:r>
            <a:r>
              <a:rPr lang="de-DE" dirty="0" smtClean="0"/>
              <a:t> </a:t>
            </a:r>
            <a:r>
              <a:rPr lang="de-DE" dirty="0" err="1" smtClean="0"/>
              <a:t>at</a:t>
            </a:r>
            <a:r>
              <a:rPr lang="de-DE" dirty="0" smtClean="0"/>
              <a:t> Magic Numbers</a:t>
            </a:r>
            <a:endParaRPr lang="de-DE" dirty="0"/>
          </a:p>
        </p:txBody>
      </p:sp>
      <p:sp>
        <p:nvSpPr>
          <p:cNvPr id="3" name="Inhaltsplatzhalter 2"/>
          <p:cNvSpPr>
            <a:spLocks noGrp="1"/>
          </p:cNvSpPr>
          <p:nvPr>
            <p:ph idx="1"/>
          </p:nvPr>
        </p:nvSpPr>
        <p:spPr>
          <a:xfrm>
            <a:off x="5724128" y="1124744"/>
            <a:ext cx="3456384" cy="3168352"/>
          </a:xfrm>
        </p:spPr>
        <p:txBody>
          <a:bodyPr/>
          <a:lstStyle/>
          <a:p>
            <a:r>
              <a:rPr lang="en-US" dirty="0" smtClean="0"/>
              <a:t>Accurate mass measurements needed to reliably compare the calculated </a:t>
            </a:r>
            <a:r>
              <a:rPr lang="en-US" i="1" dirty="0" smtClean="0"/>
              <a:t>r-</a:t>
            </a:r>
            <a:r>
              <a:rPr lang="en-US" dirty="0" smtClean="0"/>
              <a:t>process abundances to observations</a:t>
            </a:r>
          </a:p>
          <a:p>
            <a:endParaRPr lang="en-US" dirty="0" smtClean="0"/>
          </a:p>
          <a:p>
            <a:r>
              <a:rPr lang="en-US" dirty="0" smtClean="0"/>
              <a:t>The r-process path depends strongly on the used astrophysical model and the environment </a:t>
            </a:r>
            <a:r>
              <a:rPr lang="de-DE" dirty="0" smtClean="0"/>
              <a:t>(</a:t>
            </a:r>
            <a:r>
              <a:rPr lang="de-DE" dirty="0" err="1" smtClean="0"/>
              <a:t>temperature</a:t>
            </a:r>
            <a:r>
              <a:rPr lang="de-DE" dirty="0" smtClean="0"/>
              <a:t> </a:t>
            </a:r>
            <a:r>
              <a:rPr lang="de-DE" dirty="0" err="1" smtClean="0"/>
              <a:t>and</a:t>
            </a:r>
            <a:r>
              <a:rPr lang="de-DE" dirty="0" smtClean="0"/>
              <a:t> </a:t>
            </a:r>
            <a:r>
              <a:rPr lang="de-DE" dirty="0" err="1" smtClean="0"/>
              <a:t>neutron</a:t>
            </a:r>
            <a:r>
              <a:rPr lang="de-DE" dirty="0" smtClean="0"/>
              <a:t> </a:t>
            </a:r>
            <a:r>
              <a:rPr lang="de-DE" dirty="0" err="1" smtClean="0"/>
              <a:t>density</a:t>
            </a:r>
            <a:r>
              <a:rPr lang="de-DE" dirty="0" smtClean="0"/>
              <a:t>)</a:t>
            </a:r>
          </a:p>
        </p:txBody>
      </p:sp>
      <p:sp>
        <p:nvSpPr>
          <p:cNvPr id="4" name="Foliennummernplatzhalter 3"/>
          <p:cNvSpPr>
            <a:spLocks noGrp="1"/>
          </p:cNvSpPr>
          <p:nvPr>
            <p:ph type="sldNum" sz="quarter" idx="12"/>
          </p:nvPr>
        </p:nvSpPr>
        <p:spPr/>
        <p:txBody>
          <a:bodyPr/>
          <a:lstStyle/>
          <a:p>
            <a:fld id="{DCE4B40A-67BA-4787-801A-16EE65008C21}" type="slidenum">
              <a:rPr lang="en-US" smtClean="0"/>
              <a:pPr/>
              <a:t>7</a:t>
            </a:fld>
            <a:endParaRPr lang="en-US"/>
          </a:p>
        </p:txBody>
      </p:sp>
      <p:sp>
        <p:nvSpPr>
          <p:cNvPr id="5" name="Textplatzhalter 4"/>
          <p:cNvSpPr>
            <a:spLocks noGrp="1"/>
          </p:cNvSpPr>
          <p:nvPr>
            <p:ph type="body" sz="quarter" idx="13"/>
          </p:nvPr>
        </p:nvSpPr>
        <p:spPr>
          <a:xfrm>
            <a:off x="1043608" y="6453013"/>
            <a:ext cx="3384376" cy="360363"/>
          </a:xfrm>
        </p:spPr>
        <p:txBody>
          <a:bodyPr/>
          <a:lstStyle/>
          <a:p>
            <a:r>
              <a:rPr lang="de-DE" dirty="0" smtClean="0"/>
              <a:t>A. </a:t>
            </a:r>
            <a:r>
              <a:rPr lang="de-DE" dirty="0" err="1" smtClean="0"/>
              <a:t>Kankainen</a:t>
            </a:r>
            <a:r>
              <a:rPr lang="de-DE" dirty="0" smtClean="0"/>
              <a:t> </a:t>
            </a:r>
            <a:r>
              <a:rPr lang="de-DE" i="1" dirty="0" smtClean="0"/>
              <a:t>et al.</a:t>
            </a:r>
            <a:r>
              <a:rPr lang="de-DE" dirty="0" smtClean="0"/>
              <a:t>, J. Phys. G </a:t>
            </a:r>
            <a:r>
              <a:rPr lang="de-DE" b="1" dirty="0" smtClean="0"/>
              <a:t>39</a:t>
            </a:r>
            <a:r>
              <a:rPr lang="de-DE" dirty="0" smtClean="0"/>
              <a:t>, 093101 (2012)</a:t>
            </a:r>
            <a:endParaRPr lang="de-DE" dirty="0"/>
          </a:p>
        </p:txBody>
      </p:sp>
      <p:sp>
        <p:nvSpPr>
          <p:cNvPr id="7" name="Inhaltsplatzhalter 2"/>
          <p:cNvSpPr txBox="1">
            <a:spLocks/>
          </p:cNvSpPr>
          <p:nvPr/>
        </p:nvSpPr>
        <p:spPr>
          <a:xfrm>
            <a:off x="1094928" y="4509120"/>
            <a:ext cx="7653536" cy="18722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Penning-trap mass measurements have reached the r-process path for nuclides around </a:t>
            </a:r>
            <a:r>
              <a:rPr kumimoji="0" lang="en-US" sz="1800" b="0" i="0" u="none" strike="noStrike" kern="1200" cap="none" spc="0" normalizeH="0" baseline="30000" noProof="0" dirty="0" smtClean="0">
                <a:ln>
                  <a:noFill/>
                </a:ln>
                <a:solidFill>
                  <a:schemeClr val="tx1"/>
                </a:solidFill>
                <a:effectLst/>
                <a:uLnTx/>
                <a:uFillTx/>
                <a:latin typeface="+mn-lt"/>
                <a:ea typeface="+mn-ea"/>
                <a:cs typeface="+mn-cs"/>
              </a:rPr>
              <a:t>80</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Zn</a:t>
            </a:r>
            <a:r>
              <a:rPr kumimoji="0" lang="en-US" sz="1800" b="0" i="0" u="none" strike="noStrike" kern="1200" cap="none" spc="0" normalizeH="0" baseline="-25000" noProof="0" dirty="0" smtClean="0">
                <a:ln>
                  <a:noFill/>
                </a:ln>
                <a:solidFill>
                  <a:schemeClr val="tx1"/>
                </a:solidFill>
                <a:effectLst/>
                <a:uLnTx/>
                <a:uFillTx/>
                <a:latin typeface="+mn-lt"/>
                <a:ea typeface="+mn-ea"/>
                <a:cs typeface="+mn-cs"/>
              </a:rPr>
              <a:t>50</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1800" b="0" i="0" u="none" strike="noStrike" kern="1200" cap="none" spc="0" normalizeH="0" baseline="30000" noProof="0" dirty="0" smtClean="0">
                <a:ln>
                  <a:noFill/>
                </a:ln>
                <a:solidFill>
                  <a:schemeClr val="tx1"/>
                </a:solidFill>
                <a:effectLst/>
                <a:uLnTx/>
                <a:uFillTx/>
                <a:latin typeface="+mn-lt"/>
                <a:ea typeface="+mn-ea"/>
                <a:cs typeface="+mn-cs"/>
              </a:rPr>
              <a:t>132</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Sn</a:t>
            </a:r>
            <a:r>
              <a:rPr kumimoji="0" lang="en-US" sz="1800" b="0" i="0" u="none" strike="noStrike" kern="1200" cap="none" spc="0" normalizeH="0" baseline="-25000" noProof="0" dirty="0" smtClean="0">
                <a:ln>
                  <a:noFill/>
                </a:ln>
                <a:solidFill>
                  <a:schemeClr val="tx1"/>
                </a:solidFill>
                <a:effectLst/>
                <a:uLnTx/>
                <a:uFillTx/>
                <a:latin typeface="+mn-lt"/>
                <a:ea typeface="+mn-ea"/>
                <a:cs typeface="+mn-cs"/>
              </a:rPr>
              <a:t>82</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Masses of JYFLTRAP or ISOLTRAP shown</a:t>
            </a:r>
            <a:r>
              <a:rPr kumimoji="0" lang="en-US" sz="1800" b="0" i="0" u="none" strike="noStrike" kern="1200" cap="none" spc="0" normalizeH="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help in constructing more reliable mass extrapolations and models to be used for </a:t>
            </a:r>
            <a:r>
              <a:rPr kumimoji="0" lang="en-US" sz="1800" b="0" i="1" u="none" strike="noStrike" kern="1200" cap="none" spc="0" normalizeH="0" baseline="0" noProof="0" dirty="0" smtClean="0">
                <a:ln>
                  <a:noFill/>
                </a:ln>
                <a:solidFill>
                  <a:schemeClr val="tx1"/>
                </a:solidFill>
                <a:effectLst/>
                <a:uLnTx/>
                <a:uFillTx/>
                <a:latin typeface="+mn-lt"/>
                <a:ea typeface="+mn-ea"/>
                <a:cs typeface="+mn-cs"/>
              </a:rPr>
              <a:t>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-process studies</a:t>
            </a:r>
            <a:endParaRPr kumimoji="0" lang="de-DE"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9" name="Gruppieren 8"/>
          <p:cNvGrpSpPr/>
          <p:nvPr/>
        </p:nvGrpSpPr>
        <p:grpSpPr>
          <a:xfrm>
            <a:off x="1043608" y="980728"/>
            <a:ext cx="4648200" cy="3543300"/>
            <a:chOff x="1043608" y="980728"/>
            <a:chExt cx="4648200" cy="3543300"/>
          </a:xfrm>
        </p:grpSpPr>
        <p:pic>
          <p:nvPicPr>
            <p:cNvPr id="195586" name="Picture 2"/>
            <p:cNvPicPr>
              <a:picLocks noChangeAspect="1" noChangeArrowheads="1"/>
            </p:cNvPicPr>
            <p:nvPr/>
          </p:nvPicPr>
          <p:blipFill>
            <a:blip r:embed="rId3" cstate="print"/>
            <a:srcRect/>
            <a:stretch>
              <a:fillRect/>
            </a:stretch>
          </p:blipFill>
          <p:spPr bwMode="auto">
            <a:xfrm>
              <a:off x="1043608" y="980728"/>
              <a:ext cx="4648200" cy="3543300"/>
            </a:xfrm>
            <a:prstGeom prst="rect">
              <a:avLst/>
            </a:prstGeom>
            <a:noFill/>
            <a:ln w="9525">
              <a:noFill/>
              <a:miter lim="800000"/>
              <a:headEnd/>
              <a:tailEnd/>
            </a:ln>
          </p:spPr>
        </p:pic>
        <p:sp>
          <p:nvSpPr>
            <p:cNvPr id="8" name="Textfeld 7"/>
            <p:cNvSpPr txBox="1"/>
            <p:nvPr/>
          </p:nvSpPr>
          <p:spPr>
            <a:xfrm>
              <a:off x="3419872" y="1135777"/>
              <a:ext cx="1067921" cy="276999"/>
            </a:xfrm>
            <a:prstGeom prst="rect">
              <a:avLst/>
            </a:prstGeom>
            <a:solidFill>
              <a:schemeClr val="bg1"/>
            </a:solidFill>
          </p:spPr>
          <p:txBody>
            <a:bodyPr wrap="none" rtlCol="0">
              <a:spAutoFit/>
            </a:bodyPr>
            <a:lstStyle/>
            <a:p>
              <a:r>
                <a:rPr lang="en-US" sz="1200" i="1" dirty="0" err="1" smtClean="0"/>
                <a:t>N</a:t>
              </a:r>
              <a:r>
                <a:rPr lang="en-US" sz="1200" i="1" baseline="-25000" dirty="0" err="1" smtClean="0"/>
                <a:t>n</a:t>
              </a:r>
              <a:r>
                <a:rPr lang="en-US" sz="1200" i="1" dirty="0" smtClean="0"/>
                <a:t> = 10</a:t>
              </a:r>
              <a:r>
                <a:rPr lang="en-US" sz="1200" i="1" baseline="30000" dirty="0" smtClean="0"/>
                <a:t>24</a:t>
              </a:r>
              <a:r>
                <a:rPr lang="en-US" sz="1200" i="1" dirty="0" smtClean="0"/>
                <a:t> cm</a:t>
              </a:r>
              <a:r>
                <a:rPr lang="en-US" sz="1200" i="1" baseline="30000" dirty="0" smtClean="0"/>
                <a:t>−3</a:t>
              </a:r>
              <a:endParaRPr lang="de-DE" sz="1200" dirty="0" err="1" smtClean="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N-Rich </a:t>
            </a:r>
            <a:r>
              <a:rPr lang="de-DE" dirty="0" err="1" smtClean="0"/>
              <a:t>Rb</a:t>
            </a:r>
            <a:r>
              <a:rPr lang="de-DE" dirty="0" smtClean="0"/>
              <a:t> Isotopes</a:t>
            </a:r>
            <a:endParaRPr lang="de-DE" dirty="0"/>
          </a:p>
        </p:txBody>
      </p:sp>
      <p:sp>
        <p:nvSpPr>
          <p:cNvPr id="3" name="Inhaltsplatzhalter 2"/>
          <p:cNvSpPr>
            <a:spLocks noGrp="1"/>
          </p:cNvSpPr>
          <p:nvPr>
            <p:ph idx="1"/>
          </p:nvPr>
        </p:nvSpPr>
        <p:spPr>
          <a:xfrm>
            <a:off x="1094928" y="3717032"/>
            <a:ext cx="4125144" cy="2880320"/>
          </a:xfrm>
        </p:spPr>
        <p:txBody>
          <a:bodyPr/>
          <a:lstStyle/>
          <a:p>
            <a:r>
              <a:rPr lang="de-DE" baseline="30000" dirty="0" smtClean="0">
                <a:latin typeface="+mj-lt"/>
              </a:rPr>
              <a:t>97,98</a:t>
            </a:r>
            <a:r>
              <a:rPr lang="de-DE" dirty="0" smtClean="0">
                <a:latin typeface="+mj-lt"/>
              </a:rPr>
              <a:t>Rb </a:t>
            </a:r>
            <a:r>
              <a:rPr lang="de-DE" dirty="0" err="1" smtClean="0">
                <a:latin typeface="+mj-lt"/>
              </a:rPr>
              <a:t>measurements</a:t>
            </a:r>
            <a:r>
              <a:rPr lang="de-DE" dirty="0" smtClean="0">
                <a:latin typeface="+mj-lt"/>
              </a:rPr>
              <a:t> </a:t>
            </a:r>
            <a:r>
              <a:rPr lang="de-DE" dirty="0" err="1" smtClean="0">
                <a:latin typeface="+mj-lt"/>
              </a:rPr>
              <a:t>of</a:t>
            </a:r>
            <a:r>
              <a:rPr lang="de-DE" dirty="0" smtClean="0">
                <a:latin typeface="+mj-lt"/>
              </a:rPr>
              <a:t> TITAN </a:t>
            </a:r>
            <a:r>
              <a:rPr lang="de-DE" dirty="0" err="1" smtClean="0">
                <a:latin typeface="+mj-lt"/>
              </a:rPr>
              <a:t>for</a:t>
            </a:r>
            <a:r>
              <a:rPr lang="de-DE" dirty="0" smtClean="0">
                <a:latin typeface="+mj-lt"/>
              </a:rPr>
              <a:t> </a:t>
            </a:r>
            <a:r>
              <a:rPr lang="de-DE" dirty="0" err="1" smtClean="0">
                <a:latin typeface="+mj-lt"/>
              </a:rPr>
              <a:t>network</a:t>
            </a:r>
            <a:r>
              <a:rPr lang="de-DE" dirty="0" smtClean="0">
                <a:latin typeface="+mj-lt"/>
              </a:rPr>
              <a:t> </a:t>
            </a:r>
            <a:r>
              <a:rPr lang="de-DE" dirty="0" err="1" smtClean="0">
                <a:latin typeface="+mj-lt"/>
              </a:rPr>
              <a:t>calculations</a:t>
            </a:r>
            <a:r>
              <a:rPr lang="de-DE" dirty="0" smtClean="0">
                <a:latin typeface="+mj-lt"/>
              </a:rPr>
              <a:t> </a:t>
            </a:r>
            <a:r>
              <a:rPr lang="de-DE" dirty="0" err="1" smtClean="0">
                <a:latin typeface="+mj-lt"/>
              </a:rPr>
              <a:t>by</a:t>
            </a:r>
            <a:r>
              <a:rPr lang="de-DE" dirty="0" smtClean="0">
                <a:latin typeface="+mj-lt"/>
              </a:rPr>
              <a:t> H. Schatz</a:t>
            </a:r>
          </a:p>
          <a:p>
            <a:endParaRPr lang="de-DE" dirty="0" smtClean="0">
              <a:latin typeface="+mj-lt"/>
            </a:endParaRPr>
          </a:p>
          <a:p>
            <a:r>
              <a:rPr lang="en-CA" dirty="0" smtClean="0">
                <a:latin typeface="+mj-lt"/>
                <a:sym typeface="Wingdings" pitchFamily="2" charset="2"/>
              </a:rPr>
              <a:t>model inspired by conditions in high entropy winds from neutron stars in core collapse supernovae</a:t>
            </a:r>
          </a:p>
          <a:p>
            <a:endParaRPr lang="de-DE" dirty="0" smtClean="0">
              <a:latin typeface="+mj-lt"/>
            </a:endParaRPr>
          </a:p>
          <a:p>
            <a:r>
              <a:rPr lang="de-DE" baseline="30000" dirty="0" smtClean="0">
                <a:latin typeface="+mj-lt"/>
              </a:rPr>
              <a:t>99,100</a:t>
            </a:r>
            <a:r>
              <a:rPr lang="de-DE" dirty="0" smtClean="0">
                <a:latin typeface="+mj-lt"/>
              </a:rPr>
              <a:t>Rb </a:t>
            </a:r>
            <a:r>
              <a:rPr lang="de-DE" dirty="0" err="1" smtClean="0">
                <a:latin typeface="+mj-lt"/>
              </a:rPr>
              <a:t>measured</a:t>
            </a:r>
            <a:r>
              <a:rPr lang="de-DE" dirty="0" smtClean="0">
                <a:latin typeface="+mj-lt"/>
              </a:rPr>
              <a:t> </a:t>
            </a:r>
            <a:r>
              <a:rPr lang="de-DE" dirty="0" err="1" smtClean="0">
                <a:latin typeface="+mj-lt"/>
              </a:rPr>
              <a:t>by</a:t>
            </a:r>
            <a:r>
              <a:rPr lang="de-DE" dirty="0" smtClean="0">
                <a:latin typeface="+mj-lt"/>
              </a:rPr>
              <a:t> ISOLTRAP </a:t>
            </a:r>
            <a:endParaRPr lang="de-DE" dirty="0">
              <a:latin typeface="+mj-lt"/>
            </a:endParaRPr>
          </a:p>
        </p:txBody>
      </p:sp>
      <p:sp>
        <p:nvSpPr>
          <p:cNvPr id="4" name="Foliennummernplatzhalter 3"/>
          <p:cNvSpPr>
            <a:spLocks noGrp="1"/>
          </p:cNvSpPr>
          <p:nvPr>
            <p:ph type="sldNum" sz="quarter" idx="12"/>
          </p:nvPr>
        </p:nvSpPr>
        <p:spPr/>
        <p:txBody>
          <a:bodyPr/>
          <a:lstStyle/>
          <a:p>
            <a:fld id="{DCE4B40A-67BA-4787-801A-16EE65008C21}" type="slidenum">
              <a:rPr lang="en-US" smtClean="0"/>
              <a:pPr/>
              <a:t>8</a:t>
            </a:fld>
            <a:endParaRPr lang="en-US"/>
          </a:p>
        </p:txBody>
      </p:sp>
      <p:sp>
        <p:nvSpPr>
          <p:cNvPr id="5" name="Textplatzhalter 4"/>
          <p:cNvSpPr>
            <a:spLocks noGrp="1"/>
          </p:cNvSpPr>
          <p:nvPr>
            <p:ph type="body" sz="quarter" idx="13"/>
          </p:nvPr>
        </p:nvSpPr>
        <p:spPr>
          <a:xfrm>
            <a:off x="1043608" y="6453013"/>
            <a:ext cx="3096344" cy="360363"/>
          </a:xfrm>
        </p:spPr>
        <p:txBody>
          <a:bodyPr/>
          <a:lstStyle/>
          <a:p>
            <a:r>
              <a:rPr lang="en-US" dirty="0" smtClean="0"/>
              <a:t>V.V. Simon </a:t>
            </a:r>
            <a:r>
              <a:rPr lang="en-US" i="1" dirty="0" smtClean="0"/>
              <a:t>et al</a:t>
            </a:r>
            <a:r>
              <a:rPr lang="en-US" dirty="0" smtClean="0"/>
              <a:t>., PRC 85, 064308 (2012)</a:t>
            </a:r>
            <a:r>
              <a:rPr lang="en-CA" dirty="0" smtClean="0"/>
              <a:t> </a:t>
            </a:r>
          </a:p>
          <a:p>
            <a:endParaRPr lang="de-DE" dirty="0"/>
          </a:p>
        </p:txBody>
      </p:sp>
      <p:pic>
        <p:nvPicPr>
          <p:cNvPr id="7" name="Picture 15" descr="C:\Users\vsimon\Desktop\Thesis\Thesis_test\chapter\pics\2012_02_27_charta_large.jpg"/>
          <p:cNvPicPr>
            <a:picLocks noChangeAspect="1" noChangeArrowheads="1"/>
          </p:cNvPicPr>
          <p:nvPr/>
        </p:nvPicPr>
        <p:blipFill>
          <a:blip r:embed="rId2" cstate="print"/>
          <a:srcRect/>
          <a:stretch>
            <a:fillRect/>
          </a:stretch>
        </p:blipFill>
        <p:spPr bwMode="auto">
          <a:xfrm>
            <a:off x="964109" y="1052636"/>
            <a:ext cx="4471987" cy="2592388"/>
          </a:xfrm>
          <a:prstGeom prst="rect">
            <a:avLst/>
          </a:prstGeom>
          <a:noFill/>
          <a:ln w="9525">
            <a:noFill/>
            <a:miter lim="800000"/>
            <a:headEnd/>
            <a:tailEnd/>
          </a:ln>
        </p:spPr>
      </p:pic>
      <p:sp>
        <p:nvSpPr>
          <p:cNvPr id="14" name="Rechteck 13"/>
          <p:cNvSpPr/>
          <p:nvPr/>
        </p:nvSpPr>
        <p:spPr>
          <a:xfrm>
            <a:off x="7164288" y="6237312"/>
            <a:ext cx="1979712"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p:nvGrpSpPr>
        <p:grpSpPr>
          <a:xfrm>
            <a:off x="5307867" y="4035728"/>
            <a:ext cx="3656621" cy="2705640"/>
            <a:chOff x="1187624" y="3861048"/>
            <a:chExt cx="3656621" cy="2705640"/>
          </a:xfrm>
        </p:grpSpPr>
        <p:pic>
          <p:nvPicPr>
            <p:cNvPr id="9" name="Picture 2" descr="E:\PhD\Data\2012\Cu_run\100Rb_10-80-10ms_043_R2F.png"/>
            <p:cNvPicPr>
              <a:picLocks noChangeAspect="1" noChangeArrowheads="1"/>
            </p:cNvPicPr>
            <p:nvPr/>
          </p:nvPicPr>
          <p:blipFill>
            <a:blip r:embed="rId3" cstate="print"/>
            <a:srcRect/>
            <a:stretch>
              <a:fillRect/>
            </a:stretch>
          </p:blipFill>
          <p:spPr bwMode="auto">
            <a:xfrm>
              <a:off x="1187624" y="3861048"/>
              <a:ext cx="3600000" cy="2705640"/>
            </a:xfrm>
            <a:prstGeom prst="rect">
              <a:avLst/>
            </a:prstGeom>
            <a:noFill/>
          </p:spPr>
        </p:pic>
        <p:sp>
          <p:nvSpPr>
            <p:cNvPr id="10" name="Textfeld 9"/>
            <p:cNvSpPr txBox="1"/>
            <p:nvPr/>
          </p:nvSpPr>
          <p:spPr>
            <a:xfrm>
              <a:off x="2882037" y="3933056"/>
              <a:ext cx="865943" cy="369332"/>
            </a:xfrm>
            <a:prstGeom prst="rect">
              <a:avLst/>
            </a:prstGeom>
            <a:noFill/>
          </p:spPr>
          <p:txBody>
            <a:bodyPr wrap="none" rtlCol="0">
              <a:spAutoFit/>
            </a:bodyPr>
            <a:lstStyle/>
            <a:p>
              <a:r>
                <a:rPr lang="en-US" b="1" dirty="0" smtClean="0"/>
                <a:t>100Rb</a:t>
              </a:r>
              <a:r>
                <a:rPr lang="en-US" baseline="30000" dirty="0" smtClean="0"/>
                <a:t>+</a:t>
              </a:r>
              <a:endParaRPr lang="en-US" baseline="30000" dirty="0"/>
            </a:p>
          </p:txBody>
        </p:sp>
        <p:sp>
          <p:nvSpPr>
            <p:cNvPr id="11" name="Textfeld 10"/>
            <p:cNvSpPr txBox="1"/>
            <p:nvPr/>
          </p:nvSpPr>
          <p:spPr>
            <a:xfrm>
              <a:off x="3995936" y="3933056"/>
              <a:ext cx="848309" cy="369332"/>
            </a:xfrm>
            <a:prstGeom prst="rect">
              <a:avLst/>
            </a:prstGeom>
            <a:noFill/>
          </p:spPr>
          <p:txBody>
            <a:bodyPr wrap="none" rtlCol="0">
              <a:spAutoFit/>
            </a:bodyPr>
            <a:lstStyle/>
            <a:p>
              <a:r>
                <a:rPr lang="en-US" b="1" dirty="0" smtClean="0"/>
                <a:t>48ms!!</a:t>
              </a:r>
              <a:endParaRPr lang="en-US" b="1" dirty="0"/>
            </a:p>
          </p:txBody>
        </p:sp>
      </p:grpSp>
      <p:pic>
        <p:nvPicPr>
          <p:cNvPr id="205827" name="Picture 3"/>
          <p:cNvPicPr>
            <a:picLocks noChangeAspect="1" noChangeArrowheads="1"/>
          </p:cNvPicPr>
          <p:nvPr/>
        </p:nvPicPr>
        <p:blipFill>
          <a:blip r:embed="rId4" cstate="print"/>
          <a:srcRect l="16794" t="10626" r="26202" b="21453"/>
          <a:stretch>
            <a:fillRect/>
          </a:stretch>
        </p:blipFill>
        <p:spPr bwMode="auto">
          <a:xfrm>
            <a:off x="5472074" y="1088737"/>
            <a:ext cx="3708438" cy="248427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3264" y="-8"/>
            <a:ext cx="7643192" cy="980736"/>
          </a:xfrm>
        </p:spPr>
        <p:txBody>
          <a:bodyPr>
            <a:normAutofit/>
          </a:bodyPr>
          <a:lstStyle/>
          <a:p>
            <a:r>
              <a:rPr lang="de-DE" sz="4000" dirty="0" smtClean="0"/>
              <a:t>Calcium Isotopes </a:t>
            </a:r>
            <a:r>
              <a:rPr lang="de-DE" sz="4000" dirty="0" err="1" smtClean="0"/>
              <a:t>at</a:t>
            </a:r>
            <a:r>
              <a:rPr lang="de-DE" sz="4000" dirty="0" smtClean="0"/>
              <a:t> </a:t>
            </a:r>
            <a:r>
              <a:rPr lang="de-DE" sz="4000" i="1" dirty="0" smtClean="0"/>
              <a:t>N</a:t>
            </a:r>
            <a:r>
              <a:rPr lang="de-DE" sz="4000" dirty="0" smtClean="0"/>
              <a:t>=32</a:t>
            </a:r>
            <a:endParaRPr lang="de-DE" sz="4000" dirty="0"/>
          </a:p>
        </p:txBody>
      </p:sp>
      <p:sp>
        <p:nvSpPr>
          <p:cNvPr id="4" name="Foliennummernplatzhalter 3"/>
          <p:cNvSpPr>
            <a:spLocks noGrp="1"/>
          </p:cNvSpPr>
          <p:nvPr>
            <p:ph type="sldNum" sz="quarter" idx="12"/>
          </p:nvPr>
        </p:nvSpPr>
        <p:spPr/>
        <p:txBody>
          <a:bodyPr/>
          <a:lstStyle/>
          <a:p>
            <a:fld id="{DCE4B40A-67BA-4787-801A-16EE65008C21}" type="slidenum">
              <a:rPr lang="en-US" smtClean="0"/>
              <a:pPr/>
              <a:t>9</a:t>
            </a:fld>
            <a:endParaRPr lang="en-US"/>
          </a:p>
        </p:txBody>
      </p:sp>
      <p:sp>
        <p:nvSpPr>
          <p:cNvPr id="10" name="Textplatzhalter 9"/>
          <p:cNvSpPr>
            <a:spLocks noGrp="1"/>
          </p:cNvSpPr>
          <p:nvPr>
            <p:ph type="body" sz="quarter" idx="13"/>
          </p:nvPr>
        </p:nvSpPr>
        <p:spPr>
          <a:xfrm>
            <a:off x="1043608" y="6381329"/>
            <a:ext cx="2952328" cy="432048"/>
          </a:xfrm>
          <a:solidFill>
            <a:schemeClr val="bg1"/>
          </a:solidFill>
        </p:spPr>
        <p:txBody>
          <a:bodyPr/>
          <a:lstStyle/>
          <a:p>
            <a:pPr lvl="0"/>
            <a:r>
              <a:rPr lang="de-DE" dirty="0" smtClean="0"/>
              <a:t>F. </a:t>
            </a:r>
            <a:r>
              <a:rPr lang="de-DE" dirty="0" err="1" smtClean="0"/>
              <a:t>Wienholtz</a:t>
            </a:r>
            <a:r>
              <a:rPr lang="de-DE" dirty="0" smtClean="0"/>
              <a:t> </a:t>
            </a:r>
            <a:r>
              <a:rPr lang="de-DE" i="1" dirty="0" smtClean="0"/>
              <a:t>et al.</a:t>
            </a:r>
            <a:r>
              <a:rPr lang="de-DE" dirty="0" smtClean="0"/>
              <a:t>, </a:t>
            </a:r>
            <a:r>
              <a:rPr lang="de-DE" dirty="0" err="1" smtClean="0"/>
              <a:t>accepted</a:t>
            </a:r>
            <a:r>
              <a:rPr lang="de-DE" dirty="0" smtClean="0"/>
              <a:t> </a:t>
            </a:r>
            <a:r>
              <a:rPr lang="de-DE" dirty="0" err="1" smtClean="0"/>
              <a:t>for</a:t>
            </a:r>
            <a:r>
              <a:rPr lang="de-DE" dirty="0" smtClean="0"/>
              <a:t> </a:t>
            </a:r>
            <a:r>
              <a:rPr lang="de-DE" dirty="0" err="1" smtClean="0"/>
              <a:t>publication</a:t>
            </a:r>
            <a:endParaRPr lang="de-DE" dirty="0" smtClean="0"/>
          </a:p>
          <a:p>
            <a:r>
              <a:rPr lang="da-DK" dirty="0" smtClean="0"/>
              <a:t>S. Kreim et al., INTC-P-317 (2011)</a:t>
            </a:r>
            <a:endParaRPr lang="de-DE" dirty="0" smtClean="0"/>
          </a:p>
          <a:p>
            <a:pPr lvl="0"/>
            <a:endParaRPr lang="de-DE" dirty="0" smtClean="0"/>
          </a:p>
          <a:p>
            <a:endParaRPr lang="de-DE" dirty="0"/>
          </a:p>
        </p:txBody>
      </p:sp>
      <p:pic>
        <p:nvPicPr>
          <p:cNvPr id="11" name="Picture 4"/>
          <p:cNvPicPr>
            <a:picLocks noChangeAspect="1" noChangeArrowheads="1"/>
          </p:cNvPicPr>
          <p:nvPr/>
        </p:nvPicPr>
        <p:blipFill>
          <a:blip r:embed="rId3" cstate="print"/>
          <a:srcRect l="5807" t="19313" r="6197" b="58047"/>
          <a:stretch>
            <a:fillRect/>
          </a:stretch>
        </p:blipFill>
        <p:spPr bwMode="auto">
          <a:xfrm>
            <a:off x="1541173" y="1144198"/>
            <a:ext cx="5839139" cy="844642"/>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srcRect l="82796" t="66375" r="1033" b="6612"/>
          <a:stretch>
            <a:fillRect/>
          </a:stretch>
        </p:blipFill>
        <p:spPr bwMode="auto">
          <a:xfrm>
            <a:off x="7774076" y="1052736"/>
            <a:ext cx="1262420" cy="1185639"/>
          </a:xfrm>
          <a:prstGeom prst="rect">
            <a:avLst/>
          </a:prstGeom>
          <a:noFill/>
          <a:ln w="9525">
            <a:noFill/>
            <a:miter lim="800000"/>
            <a:headEnd/>
            <a:tailEnd/>
          </a:ln>
        </p:spPr>
      </p:pic>
      <p:sp>
        <p:nvSpPr>
          <p:cNvPr id="24" name="Textplatzhalter 4"/>
          <p:cNvSpPr txBox="1">
            <a:spLocks/>
          </p:cNvSpPr>
          <p:nvPr/>
        </p:nvSpPr>
        <p:spPr>
          <a:xfrm>
            <a:off x="1196008" y="4509120"/>
            <a:ext cx="2519362" cy="3603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de-DE"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Inhaltsplatzhalter 2"/>
          <p:cNvSpPr>
            <a:spLocks noGrp="1"/>
          </p:cNvSpPr>
          <p:nvPr>
            <p:ph idx="1"/>
          </p:nvPr>
        </p:nvSpPr>
        <p:spPr>
          <a:xfrm>
            <a:off x="1043608" y="2204864"/>
            <a:ext cx="4320480" cy="4021907"/>
          </a:xfrm>
        </p:spPr>
        <p:txBody>
          <a:bodyPr>
            <a:normAutofit/>
          </a:bodyPr>
          <a:lstStyle/>
          <a:p>
            <a:r>
              <a:rPr lang="de-DE" dirty="0" err="1" smtClean="0"/>
              <a:t>Ground-state</a:t>
            </a:r>
            <a:r>
              <a:rPr lang="de-DE" dirty="0" smtClean="0"/>
              <a:t> </a:t>
            </a:r>
            <a:r>
              <a:rPr lang="de-DE" dirty="0" err="1" smtClean="0"/>
              <a:t>properties</a:t>
            </a:r>
            <a:r>
              <a:rPr lang="de-DE" dirty="0" smtClean="0"/>
              <a:t> (</a:t>
            </a:r>
            <a:r>
              <a:rPr lang="de-DE" dirty="0" err="1" smtClean="0"/>
              <a:t>masses</a:t>
            </a:r>
            <a:r>
              <a:rPr lang="de-DE" dirty="0" smtClean="0"/>
              <a:t>, </a:t>
            </a:r>
            <a:r>
              <a:rPr lang="de-DE" dirty="0" err="1" smtClean="0"/>
              <a:t>radii</a:t>
            </a:r>
            <a:r>
              <a:rPr lang="de-DE" dirty="0" smtClean="0"/>
              <a:t>) </a:t>
            </a:r>
            <a:r>
              <a:rPr lang="de-DE" dirty="0" err="1" smtClean="0"/>
              <a:t>at</a:t>
            </a:r>
            <a:r>
              <a:rPr lang="de-DE" dirty="0" smtClean="0"/>
              <a:t> </a:t>
            </a:r>
            <a:r>
              <a:rPr lang="de-DE" i="1" dirty="0" smtClean="0"/>
              <a:t>N</a:t>
            </a:r>
            <a:r>
              <a:rPr lang="de-DE" dirty="0" smtClean="0"/>
              <a:t>=32 </a:t>
            </a:r>
            <a:r>
              <a:rPr lang="de-DE" dirty="0" err="1" smtClean="0"/>
              <a:t>missing</a:t>
            </a:r>
            <a:endParaRPr lang="de-DE" dirty="0"/>
          </a:p>
          <a:p>
            <a:endParaRPr lang="de-DE" dirty="0" smtClean="0"/>
          </a:p>
          <a:p>
            <a:r>
              <a:rPr lang="de-DE" dirty="0" smtClean="0"/>
              <a:t>ISOLTRAP </a:t>
            </a:r>
            <a:r>
              <a:rPr lang="de-DE" dirty="0" err="1" smtClean="0"/>
              <a:t>measurements</a:t>
            </a:r>
            <a:r>
              <a:rPr lang="de-DE" dirty="0" smtClean="0"/>
              <a:t> </a:t>
            </a:r>
            <a:r>
              <a:rPr lang="de-DE" dirty="0" err="1" smtClean="0"/>
              <a:t>of</a:t>
            </a:r>
            <a:r>
              <a:rPr lang="de-DE" dirty="0" smtClean="0"/>
              <a:t> </a:t>
            </a:r>
            <a:r>
              <a:rPr lang="de-DE" baseline="30000" dirty="0" smtClean="0"/>
              <a:t>53,54</a:t>
            </a:r>
            <a:r>
              <a:rPr lang="de-DE" dirty="0" smtClean="0"/>
              <a:t>Ca</a:t>
            </a:r>
          </a:p>
        </p:txBody>
      </p:sp>
      <p:grpSp>
        <p:nvGrpSpPr>
          <p:cNvPr id="29" name="Group 22"/>
          <p:cNvGrpSpPr/>
          <p:nvPr/>
        </p:nvGrpSpPr>
        <p:grpSpPr>
          <a:xfrm>
            <a:off x="4100097" y="3573016"/>
            <a:ext cx="4936399" cy="2725271"/>
            <a:chOff x="4207601" y="4175728"/>
            <a:chExt cx="4936399" cy="2725271"/>
          </a:xfrm>
        </p:grpSpPr>
        <p:graphicFrame>
          <p:nvGraphicFramePr>
            <p:cNvPr id="30" name="Object 3"/>
            <p:cNvGraphicFramePr>
              <a:graphicFrameLocks noChangeAspect="1"/>
            </p:cNvGraphicFramePr>
            <p:nvPr/>
          </p:nvGraphicFramePr>
          <p:xfrm>
            <a:off x="4249167" y="4552206"/>
            <a:ext cx="4859337" cy="2189162"/>
          </p:xfrm>
          <a:graphic>
            <a:graphicData uri="http://schemas.openxmlformats.org/presentationml/2006/ole">
              <p:oleObj spid="_x0000_s204801" name="Acrobat Document" r:id="rId4" imgW="6168960" imgH="2781000" progId="AcroExch.Document.7">
                <p:embed/>
              </p:oleObj>
            </a:graphicData>
          </a:graphic>
        </p:graphicFrame>
        <p:sp>
          <p:nvSpPr>
            <p:cNvPr id="31" name="Textfeld 54"/>
            <p:cNvSpPr txBox="1"/>
            <p:nvPr/>
          </p:nvSpPr>
          <p:spPr>
            <a:xfrm>
              <a:off x="5493096" y="4175728"/>
              <a:ext cx="1490664" cy="276999"/>
            </a:xfrm>
            <a:prstGeom prst="rect">
              <a:avLst/>
            </a:prstGeom>
            <a:noFill/>
            <a:ln>
              <a:noFill/>
            </a:ln>
          </p:spPr>
          <p:txBody>
            <a:bodyPr wrap="none" rtlCol="0">
              <a:spAutoFit/>
            </a:bodyPr>
            <a:lstStyle/>
            <a:p>
              <a:r>
                <a:rPr lang="en-US" sz="1200" dirty="0" smtClean="0">
                  <a:solidFill>
                    <a:srgbClr val="FF0000"/>
                  </a:solidFill>
                  <a:latin typeface="Calibri" pitchFamily="34" charset="0"/>
                  <a:cs typeface="Calibri" pitchFamily="34" charset="0"/>
                </a:rPr>
                <a:t>No protons on target</a:t>
              </a:r>
              <a:endParaRPr lang="en-US" sz="1200" dirty="0">
                <a:solidFill>
                  <a:srgbClr val="FF0000"/>
                </a:solidFill>
                <a:latin typeface="Calibri" pitchFamily="34" charset="0"/>
                <a:cs typeface="Calibri" pitchFamily="34" charset="0"/>
              </a:endParaRPr>
            </a:p>
          </p:txBody>
        </p:sp>
        <p:cxnSp>
          <p:nvCxnSpPr>
            <p:cNvPr id="32" name="Gerade Verbindung mit Pfeil 60"/>
            <p:cNvCxnSpPr/>
            <p:nvPr/>
          </p:nvCxnSpPr>
          <p:spPr bwMode="auto">
            <a:xfrm flipH="1">
              <a:off x="8016723" y="4441680"/>
              <a:ext cx="171009" cy="1739239"/>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3" name="Gerade Verbindung mit Pfeil 65"/>
            <p:cNvCxnSpPr/>
            <p:nvPr/>
          </p:nvCxnSpPr>
          <p:spPr bwMode="auto">
            <a:xfrm flipH="1">
              <a:off x="6047656" y="4419909"/>
              <a:ext cx="198844" cy="9997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nvGrpSpPr>
            <p:cNvPr id="34" name="Gruppieren 22"/>
            <p:cNvGrpSpPr/>
            <p:nvPr/>
          </p:nvGrpSpPr>
          <p:grpSpPr>
            <a:xfrm>
              <a:off x="4572910" y="4365104"/>
              <a:ext cx="3552738" cy="338554"/>
              <a:chOff x="23899121" y="29837210"/>
              <a:chExt cx="3552738" cy="338554"/>
            </a:xfrm>
          </p:grpSpPr>
          <p:sp>
            <p:nvSpPr>
              <p:cNvPr id="38" name="Textfeld 296"/>
              <p:cNvSpPr txBox="1"/>
              <p:nvPr/>
            </p:nvSpPr>
            <p:spPr>
              <a:xfrm>
                <a:off x="25051249" y="29837210"/>
                <a:ext cx="468398" cy="338554"/>
              </a:xfrm>
              <a:prstGeom prst="rect">
                <a:avLst/>
              </a:prstGeom>
              <a:noFill/>
            </p:spPr>
            <p:txBody>
              <a:bodyPr wrap="none" rtlCol="0">
                <a:spAutoFit/>
              </a:bodyPr>
              <a:lstStyle/>
              <a:p>
                <a:r>
                  <a:rPr lang="de-DE" sz="1600" baseline="30000" dirty="0" smtClean="0">
                    <a:latin typeface="Calibri" pitchFamily="34" charset="0"/>
                    <a:cs typeface="Calibri" pitchFamily="34" charset="0"/>
                  </a:rPr>
                  <a:t>54</a:t>
                </a:r>
                <a:r>
                  <a:rPr lang="de-DE" sz="1600" dirty="0" smtClean="0">
                    <a:latin typeface="Calibri" pitchFamily="34" charset="0"/>
                    <a:cs typeface="Calibri" pitchFamily="34" charset="0"/>
                  </a:rPr>
                  <a:t>Ti</a:t>
                </a:r>
                <a:endParaRPr lang="de-DE" sz="1600" dirty="0">
                  <a:latin typeface="Calibri" pitchFamily="34" charset="0"/>
                  <a:cs typeface="Calibri" pitchFamily="34" charset="0"/>
                </a:endParaRPr>
              </a:p>
            </p:txBody>
          </p:sp>
          <p:sp>
            <p:nvSpPr>
              <p:cNvPr id="39" name="Textfeld 298"/>
              <p:cNvSpPr txBox="1"/>
              <p:nvPr/>
            </p:nvSpPr>
            <p:spPr>
              <a:xfrm>
                <a:off x="26922547" y="29837210"/>
                <a:ext cx="529312" cy="338554"/>
              </a:xfrm>
              <a:prstGeom prst="rect">
                <a:avLst/>
              </a:prstGeom>
              <a:noFill/>
            </p:spPr>
            <p:txBody>
              <a:bodyPr wrap="none" rtlCol="0">
                <a:spAutoFit/>
              </a:bodyPr>
              <a:lstStyle/>
              <a:p>
                <a:r>
                  <a:rPr lang="de-DE" sz="1600" baseline="30000" dirty="0" smtClean="0">
                    <a:latin typeface="Calibri" pitchFamily="34" charset="0"/>
                    <a:cs typeface="Calibri" pitchFamily="34" charset="0"/>
                  </a:rPr>
                  <a:t>54</a:t>
                </a:r>
                <a:r>
                  <a:rPr lang="de-DE" sz="1600" dirty="0" smtClean="0">
                    <a:latin typeface="Calibri" pitchFamily="34" charset="0"/>
                    <a:cs typeface="Calibri" pitchFamily="34" charset="0"/>
                  </a:rPr>
                  <a:t>Ca</a:t>
                </a:r>
                <a:endParaRPr lang="de-DE" sz="1600" dirty="0">
                  <a:latin typeface="Calibri" pitchFamily="34" charset="0"/>
                  <a:cs typeface="Calibri" pitchFamily="34" charset="0"/>
                </a:endParaRPr>
              </a:p>
            </p:txBody>
          </p:sp>
          <p:sp>
            <p:nvSpPr>
              <p:cNvPr id="40" name="Textfeld 301"/>
              <p:cNvSpPr txBox="1"/>
              <p:nvPr/>
            </p:nvSpPr>
            <p:spPr>
              <a:xfrm>
                <a:off x="23899121" y="29837210"/>
                <a:ext cx="503664" cy="338554"/>
              </a:xfrm>
              <a:prstGeom prst="rect">
                <a:avLst/>
              </a:prstGeom>
              <a:solidFill>
                <a:schemeClr val="bg1"/>
              </a:solidFill>
            </p:spPr>
            <p:txBody>
              <a:bodyPr wrap="none" rtlCol="0">
                <a:spAutoFit/>
              </a:bodyPr>
              <a:lstStyle/>
              <a:p>
                <a:r>
                  <a:rPr lang="de-DE" sz="1600" baseline="30000" dirty="0" smtClean="0">
                    <a:latin typeface="Calibri" pitchFamily="34" charset="0"/>
                    <a:cs typeface="Calibri" pitchFamily="34" charset="0"/>
                  </a:rPr>
                  <a:t>54</a:t>
                </a:r>
                <a:r>
                  <a:rPr lang="de-DE" sz="1600" dirty="0" smtClean="0">
                    <a:latin typeface="Calibri" pitchFamily="34" charset="0"/>
                    <a:cs typeface="Calibri" pitchFamily="34" charset="0"/>
                  </a:rPr>
                  <a:t>Cr</a:t>
                </a:r>
                <a:endParaRPr lang="de-DE" sz="1600" dirty="0">
                  <a:latin typeface="Calibri" pitchFamily="34" charset="0"/>
                  <a:cs typeface="Calibri" pitchFamily="34" charset="0"/>
                </a:endParaRPr>
              </a:p>
            </p:txBody>
          </p:sp>
        </p:grpSp>
        <p:sp>
          <p:nvSpPr>
            <p:cNvPr id="35" name="Textfeld 302"/>
            <p:cNvSpPr txBox="1"/>
            <p:nvPr/>
          </p:nvSpPr>
          <p:spPr>
            <a:xfrm>
              <a:off x="7847856" y="4175728"/>
              <a:ext cx="780085" cy="276999"/>
            </a:xfrm>
            <a:prstGeom prst="rect">
              <a:avLst/>
            </a:prstGeom>
            <a:noFill/>
            <a:ln>
              <a:noFill/>
            </a:ln>
          </p:spPr>
          <p:txBody>
            <a:bodyPr wrap="none" rtlCol="0">
              <a:spAutoFit/>
            </a:bodyPr>
            <a:lstStyle/>
            <a:p>
              <a:r>
                <a:rPr lang="de-DE" sz="1200" dirty="0" smtClean="0">
                  <a:solidFill>
                    <a:srgbClr val="FF0000"/>
                  </a:solidFill>
                  <a:latin typeface="Calibri" pitchFamily="34" charset="0"/>
                  <a:cs typeface="Calibri" pitchFamily="34" charset="0"/>
                </a:rPr>
                <a:t>Lasers off</a:t>
              </a:r>
              <a:endParaRPr lang="de-DE" sz="1200" dirty="0">
                <a:solidFill>
                  <a:srgbClr val="FF0000"/>
                </a:solidFill>
                <a:latin typeface="Calibri" pitchFamily="34" charset="0"/>
                <a:cs typeface="Calibri" pitchFamily="34" charset="0"/>
              </a:endParaRPr>
            </a:p>
          </p:txBody>
        </p:sp>
        <p:sp>
          <p:nvSpPr>
            <p:cNvPr id="36" name="TextBox 18"/>
            <p:cNvSpPr txBox="1"/>
            <p:nvPr/>
          </p:nvSpPr>
          <p:spPr>
            <a:xfrm rot="16200000">
              <a:off x="3751226" y="5459255"/>
              <a:ext cx="1189749" cy="276999"/>
            </a:xfrm>
            <a:prstGeom prst="rect">
              <a:avLst/>
            </a:prstGeom>
            <a:solidFill>
              <a:schemeClr val="bg1"/>
            </a:solidFill>
          </p:spPr>
          <p:txBody>
            <a:bodyPr wrap="none" rtlCol="0">
              <a:spAutoFit/>
            </a:bodyPr>
            <a:lstStyle/>
            <a:p>
              <a:r>
                <a:rPr lang="de-DE" sz="1200" dirty="0" smtClean="0"/>
                <a:t>time / arb. units</a:t>
              </a:r>
              <a:endParaRPr lang="en-US" sz="1200" dirty="0"/>
            </a:p>
          </p:txBody>
        </p:sp>
        <p:sp>
          <p:nvSpPr>
            <p:cNvPr id="37" name="TextBox 19"/>
            <p:cNvSpPr txBox="1"/>
            <p:nvPr/>
          </p:nvSpPr>
          <p:spPr>
            <a:xfrm>
              <a:off x="5724128" y="6624000"/>
              <a:ext cx="3419872" cy="276999"/>
            </a:xfrm>
            <a:prstGeom prst="rect">
              <a:avLst/>
            </a:prstGeom>
            <a:solidFill>
              <a:schemeClr val="bg1"/>
            </a:solidFill>
          </p:spPr>
          <p:txBody>
            <a:bodyPr wrap="square" rtlCol="0">
              <a:spAutoFit/>
            </a:bodyPr>
            <a:lstStyle/>
            <a:p>
              <a:r>
                <a:rPr lang="de-DE" sz="1200" dirty="0" smtClean="0"/>
                <a:t>time of flight / arb. units</a:t>
              </a:r>
              <a:endParaRPr lang="en-US" sz="12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1612</Words>
  <Application>Microsoft Office PowerPoint</Application>
  <PresentationFormat>Bildschirmpräsentation (4:3)</PresentationFormat>
  <Paragraphs>261</Paragraphs>
  <Slides>24</Slides>
  <Notes>1</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24</vt:i4>
      </vt:variant>
    </vt:vector>
  </HeadingPairs>
  <TitlesOfParts>
    <vt:vector size="27" baseType="lpstr">
      <vt:lpstr>Office Theme</vt:lpstr>
      <vt:lpstr>Acrobat Document</vt:lpstr>
      <vt:lpstr>Equation</vt:lpstr>
      <vt:lpstr>Stellar Processes Viewed through Mass Measurements with ISOLTRAP</vt:lpstr>
      <vt:lpstr>Nuclear Astrophysics</vt:lpstr>
      <vt:lpstr>Overview</vt:lpstr>
      <vt:lpstr>Creation of Heavy Elements</vt:lpstr>
      <vt:lpstr>Possible Nuclear Processes</vt:lpstr>
      <vt:lpstr>RP-Process above Z=32</vt:lpstr>
      <vt:lpstr>The R-Process at Magic Numbers</vt:lpstr>
      <vt:lpstr>N-Rich Rb Isotopes</vt:lpstr>
      <vt:lpstr>Calcium Isotopes at N=32</vt:lpstr>
      <vt:lpstr>3-Body Forces in Ca</vt:lpstr>
      <vt:lpstr>Nuclear Stability and Neutron Star</vt:lpstr>
      <vt:lpstr>Equation of State</vt:lpstr>
      <vt:lpstr>Modelling of Neutron-Star Crust</vt:lpstr>
      <vt:lpstr>Mass Measurement of 82Zn</vt:lpstr>
      <vt:lpstr>Crustal Composition</vt:lpstr>
      <vt:lpstr>High-Accuracy Mass Measurements</vt:lpstr>
      <vt:lpstr>Challenges for PTMS</vt:lpstr>
      <vt:lpstr>Penning alone in New York</vt:lpstr>
      <vt:lpstr>The ISOLTRAP Experiment</vt:lpstr>
      <vt:lpstr>Detection Principle PT</vt:lpstr>
      <vt:lpstr>MR-TOF Mass Measurement</vt:lpstr>
      <vt:lpstr>Future Possibilities</vt:lpstr>
      <vt:lpstr>Folie 23</vt:lpstr>
      <vt:lpstr>Summary</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skreim</dc:creator>
  <cp:lastModifiedBy>Kim</cp:lastModifiedBy>
  <cp:revision>956</cp:revision>
  <dcterms:created xsi:type="dcterms:W3CDTF">2012-03-08T16:06:15Z</dcterms:created>
  <dcterms:modified xsi:type="dcterms:W3CDTF">2013-04-26T08:10:46Z</dcterms:modified>
</cp:coreProperties>
</file>