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8" r:id="rId3"/>
    <p:sldId id="362" r:id="rId4"/>
    <p:sldId id="270" r:id="rId5"/>
    <p:sldId id="279" r:id="rId6"/>
    <p:sldId id="262" r:id="rId7"/>
    <p:sldId id="365" r:id="rId8"/>
    <p:sldId id="263" r:id="rId9"/>
    <p:sldId id="269" r:id="rId10"/>
    <p:sldId id="363" r:id="rId11"/>
    <p:sldId id="260" r:id="rId12"/>
    <p:sldId id="369" r:id="rId13"/>
    <p:sldId id="371" r:id="rId14"/>
    <p:sldId id="370" r:id="rId15"/>
    <p:sldId id="367" r:id="rId1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FF"/>
    <a:srgbClr val="000000"/>
    <a:srgbClr val="1212A1"/>
    <a:srgbClr val="00DE00"/>
    <a:srgbClr val="57FF57"/>
    <a:srgbClr val="BDBDBD"/>
    <a:srgbClr val="EAEAEA"/>
    <a:srgbClr val="C6D9F1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5" autoAdjust="0"/>
  </p:normalViewPr>
  <p:slideViewPr>
    <p:cSldViewPr snapToGrid="0" snapToObjects="1">
      <p:cViewPr varScale="1">
        <p:scale>
          <a:sx n="112" d="100"/>
          <a:sy n="112" d="100"/>
        </p:scale>
        <p:origin x="3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/>
              <a:t> </a:t>
            </a:r>
            <a:endParaRPr lang="de-DE" sz="2400"/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220" y="201314"/>
            <a:ext cx="889505" cy="295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184" y="136685"/>
            <a:ext cx="527884" cy="4405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prstClr val="black"/>
                </a:solidFill>
                <a:cs typeface="Arial" panose="020B0604020202020204" pitchFamily="34" charset="0"/>
              </a:rPr>
              <a:t>Fair GmbH|GSI GmbH  -  Dr. Michael Deveaux - </a:t>
            </a:r>
            <a:endParaRPr lang="en-US" sz="10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>
            <a:lvl1pPr>
              <a:defRPr/>
            </a:lvl1pPr>
          </a:lstStyle>
          <a:p>
            <a:fld id="{8EFF1ADF-9389-4A0D-80E6-D0C20F269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395537" y="6582404"/>
            <a:ext cx="67376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820095" y="40792"/>
            <a:ext cx="9061827" cy="423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03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4.jpe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2.jp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23.emf"/><Relationship Id="rId1" Type="http://schemas.openxmlformats.org/officeDocument/2006/relationships/tags" Target="../tags/tag4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31" Type="http://schemas.openxmlformats.org/officeDocument/2006/relationships/image" Target="../media/image210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Relationship Id="rId27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427092-6FFD-2D98-1424-ACD63F9AB5AD}"/>
              </a:ext>
            </a:extLst>
          </p:cNvPr>
          <p:cNvSpPr/>
          <p:nvPr/>
        </p:nvSpPr>
        <p:spPr>
          <a:xfrm>
            <a:off x="0" y="1211179"/>
            <a:ext cx="12192000" cy="5366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216" y="1274161"/>
            <a:ext cx="8716442" cy="753979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MIMOSIS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BAB88-94DF-C6A9-71AA-18F73FB77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7" b="18295"/>
          <a:stretch/>
        </p:blipFill>
        <p:spPr>
          <a:xfrm>
            <a:off x="562466" y="2172585"/>
            <a:ext cx="3555276" cy="30140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3F206E-411D-5157-4820-075100B32F82}"/>
              </a:ext>
            </a:extLst>
          </p:cNvPr>
          <p:cNvGrpSpPr/>
          <p:nvPr/>
        </p:nvGrpSpPr>
        <p:grpSpPr>
          <a:xfrm>
            <a:off x="7555019" y="2954119"/>
            <a:ext cx="2805279" cy="1778029"/>
            <a:chOff x="5972649" y="550048"/>
            <a:chExt cx="2961685" cy="1893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68AB99-5613-12A4-CF25-2790E6F42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21" t="18293" r="27392" b="41589"/>
            <a:stretch/>
          </p:blipFill>
          <p:spPr>
            <a:xfrm>
              <a:off x="5972649" y="550048"/>
              <a:ext cx="2961685" cy="18647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63090E-F7FF-022A-C7E2-E5CD8B21A370}"/>
                </a:ext>
              </a:extLst>
            </p:cNvPr>
            <p:cNvSpPr txBox="1"/>
            <p:nvPr/>
          </p:nvSpPr>
          <p:spPr>
            <a:xfrm>
              <a:off x="6768061" y="2181005"/>
              <a:ext cx="1630097" cy="26215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chemeClr val="bg1"/>
                  </a:solidFill>
                  <a:latin typeface="+mn-lt"/>
                </a:rPr>
                <a:t>MIMOSIS-1, 60µm thick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68476E-DC1C-F827-45DD-6928FD78F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14823" r="3743" b="10429"/>
            <a:stretch/>
          </p:blipFill>
          <p:spPr>
            <a:xfrm>
              <a:off x="5972650" y="550048"/>
              <a:ext cx="670210" cy="519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BED148-F540-5CCC-A6F4-F86A5D25CDD8}"/>
                </a:ext>
              </a:extLst>
            </p:cNvPr>
            <p:cNvSpPr/>
            <p:nvPr/>
          </p:nvSpPr>
          <p:spPr>
            <a:xfrm>
              <a:off x="5972649" y="550048"/>
              <a:ext cx="2961685" cy="18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F16540-B457-47BA-CE35-CF3530062928}"/>
                  </a:ext>
                </a:extLst>
              </p:cNvPr>
              <p:cNvSpPr txBox="1"/>
              <p:nvPr/>
            </p:nvSpPr>
            <p:spPr>
              <a:xfrm>
                <a:off x="4171514" y="2748598"/>
                <a:ext cx="7004738" cy="1862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de-DE" sz="1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1500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sz="11500" dirty="0"/>
                  <a:t>(        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F16540-B457-47BA-CE35-CF3530062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14" y="2748598"/>
                <a:ext cx="7004738" cy="1862048"/>
              </a:xfrm>
              <a:prstGeom prst="rect">
                <a:avLst/>
              </a:prstGeom>
              <a:blipFill>
                <a:blip r:embed="rId5"/>
                <a:stretch>
                  <a:fillRect t="-21311" r="-10357" b="-4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E0EB974-7029-AEE2-F7AD-4259F34DD122}"/>
              </a:ext>
            </a:extLst>
          </p:cNvPr>
          <p:cNvSpPr txBox="1"/>
          <p:nvPr/>
        </p:nvSpPr>
        <p:spPr>
          <a:xfrm>
            <a:off x="4575433" y="2848625"/>
            <a:ext cx="527709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4800" dirty="0"/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A89D2E-F6BB-32A2-90C6-AC137A41FDA8}"/>
              </a:ext>
            </a:extLst>
          </p:cNvPr>
          <p:cNvSpPr txBox="1"/>
          <p:nvPr/>
        </p:nvSpPr>
        <p:spPr>
          <a:xfrm>
            <a:off x="562466" y="5939120"/>
            <a:ext cx="392928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M. Deveaux, GSI detector laboratory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1"/>
    </mc:Choice>
    <mc:Fallback xmlns="">
      <p:transition spd="slow" advTm="133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F0728-CCA4-8D61-AB9B-93081658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D374-D220-464E-B345-8D3EBC0472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Test and integration work at GSI/Uni-Frankfurt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9A6A7D-C429-B19A-9BF7-BA457CFF7C0E}"/>
              </a:ext>
            </a:extLst>
          </p:cNvPr>
          <p:cNvGrpSpPr/>
          <p:nvPr/>
        </p:nvGrpSpPr>
        <p:grpSpPr>
          <a:xfrm>
            <a:off x="10050157" y="601578"/>
            <a:ext cx="2008007" cy="2060209"/>
            <a:chOff x="624132" y="933633"/>
            <a:chExt cx="2735316" cy="2952938"/>
          </a:xfrm>
        </p:grpSpPr>
        <p:pic>
          <p:nvPicPr>
            <p:cNvPr id="4" name="Google Shape;174;p17">
              <a:extLst>
                <a:ext uri="{FF2B5EF4-FFF2-40B4-BE49-F238E27FC236}">
                  <a16:creationId xmlns:a16="http://schemas.microsoft.com/office/drawing/2014/main" id="{A67E6CD8-909A-4CEB-475A-26CF66B09DAC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132" y="1245566"/>
              <a:ext cx="2633585" cy="264100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Google Shape;55;p13">
              <a:extLst>
                <a:ext uri="{FF2B5EF4-FFF2-40B4-BE49-F238E27FC236}">
                  <a16:creationId xmlns:a16="http://schemas.microsoft.com/office/drawing/2014/main" id="{3994AC4B-12A3-F615-2525-5B6F10D8F24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55" t="-1" b="-14640"/>
            <a:stretch/>
          </p:blipFill>
          <p:spPr>
            <a:xfrm>
              <a:off x="2796256" y="933633"/>
              <a:ext cx="563192" cy="740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7" name="Google Shape;56;p13">
              <a:extLst>
                <a:ext uri="{FF2B5EF4-FFF2-40B4-BE49-F238E27FC236}">
                  <a16:creationId xmlns:a16="http://schemas.microsoft.com/office/drawing/2014/main" id="{CFDEAF81-845C-9221-FCB2-FE0168113190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132" y="935154"/>
              <a:ext cx="1028554" cy="539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F799A6-BDA5-4EC0-D994-64BA786E62D9}"/>
              </a:ext>
            </a:extLst>
          </p:cNvPr>
          <p:cNvSpPr txBox="1"/>
          <p:nvPr/>
        </p:nvSpPr>
        <p:spPr>
          <a:xfrm>
            <a:off x="6653036" y="860002"/>
            <a:ext cx="3235501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est of bent ALICE and </a:t>
            </a:r>
          </a:p>
          <a:p>
            <a:r>
              <a:rPr lang="en-US" dirty="0"/>
              <a:t>65nm </a:t>
            </a:r>
            <a:r>
              <a:rPr lang="en-US" dirty="0" err="1"/>
              <a:t>TPSCo</a:t>
            </a:r>
            <a:r>
              <a:rPr lang="en-US" dirty="0"/>
              <a:t> prototypes:</a:t>
            </a:r>
          </a:p>
          <a:p>
            <a:pPr algn="l"/>
            <a:endParaRPr lang="en-US" dirty="0"/>
          </a:p>
          <a:p>
            <a:pPr algn="ctr"/>
            <a:r>
              <a:rPr lang="en-US" dirty="0"/>
              <a:t>The GSI ALICE group.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739EA7-67B9-77A0-138C-48A892A4D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42381" y="303329"/>
            <a:ext cx="1986161" cy="2730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E55E68-C1E5-B6F6-4B63-CDF8DDD8EFC4}"/>
              </a:ext>
            </a:extLst>
          </p:cNvPr>
          <p:cNvSpPr txBox="1"/>
          <p:nvPr/>
        </p:nvSpPr>
        <p:spPr>
          <a:xfrm>
            <a:off x="172307" y="930043"/>
            <a:ext cx="3196045" cy="15850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ysClr val="windowText" lastClr="000000"/>
                </a:solidFill>
              </a:rPr>
              <a:t>IMOSIS-2 S</a:t>
            </a:r>
            <a:r>
              <a:rPr lang="en-US" dirty="0"/>
              <a:t>EE tests with ~5 </a:t>
            </a:r>
            <a:r>
              <a:rPr lang="en-US" dirty="0" err="1"/>
              <a:t>AMeV</a:t>
            </a:r>
            <a:r>
              <a:rPr lang="en-US" dirty="0"/>
              <a:t> heavy ion beam.</a:t>
            </a:r>
          </a:p>
          <a:p>
            <a:pPr algn="l"/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Working bit-flip recovery.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No latch-up &lt;50 MeV cm²/mg.</a:t>
            </a:r>
          </a:p>
          <a:p>
            <a:pPr lvl="1" algn="r"/>
            <a:r>
              <a:rPr lang="en-US" sz="1050" dirty="0">
                <a:solidFill>
                  <a:srgbClr val="FF0000"/>
                </a:solidFill>
              </a:rPr>
              <a:t>(work in progress)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D26AA9-A5D2-DCD6-9617-0CF12218421C}"/>
              </a:ext>
            </a:extLst>
          </p:cNvPr>
          <p:cNvGrpSpPr/>
          <p:nvPr/>
        </p:nvGrpSpPr>
        <p:grpSpPr>
          <a:xfrm>
            <a:off x="125232" y="2851218"/>
            <a:ext cx="6075607" cy="3076739"/>
            <a:chOff x="125232" y="2851218"/>
            <a:chExt cx="6075607" cy="30767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AFB257-3BD4-BA0F-CA76-6EC619B0A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083" y="3429000"/>
              <a:ext cx="2730756" cy="248108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BC38BC-87B2-C438-D952-2B0B036F508C}"/>
                </a:ext>
              </a:extLst>
            </p:cNvPr>
            <p:cNvSpPr txBox="1"/>
            <p:nvPr/>
          </p:nvSpPr>
          <p:spPr>
            <a:xfrm>
              <a:off x="125232" y="3611938"/>
              <a:ext cx="3196045" cy="231601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dirty="0"/>
                <a:t>est of differential rad. damage: </a:t>
              </a:r>
            </a:p>
            <a:p>
              <a:pPr algn="l"/>
              <a:endParaRPr lang="en-US" dirty="0"/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sz="1600" dirty="0"/>
                <a:t>Issues finding common working point at differential rad. damage.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sz="1600" dirty="0"/>
                <a:t>Effect saturates: Pre-condition by irradiating with ~1 </a:t>
              </a:r>
              <a:r>
                <a:rPr lang="en-US" sz="1600" dirty="0" err="1"/>
                <a:t>MRad</a:t>
              </a:r>
              <a:r>
                <a:rPr lang="en-US" sz="1600" dirty="0"/>
                <a:t>.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lvl="1" algn="r"/>
              <a:r>
                <a:rPr lang="en-US" sz="1050" dirty="0">
                  <a:solidFill>
                    <a:srgbClr val="FF0000"/>
                  </a:solidFill>
                </a:rPr>
                <a:t>(work in progress)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2A9A03-C550-FD34-6C93-C7E1D41388BA}"/>
                </a:ext>
              </a:extLst>
            </p:cNvPr>
            <p:cNvGrpSpPr/>
            <p:nvPr/>
          </p:nvGrpSpPr>
          <p:grpSpPr>
            <a:xfrm>
              <a:off x="3308361" y="2851218"/>
              <a:ext cx="1459833" cy="1085881"/>
              <a:chOff x="7558920" y="3821613"/>
              <a:chExt cx="3183840" cy="2448000"/>
            </a:xfrm>
          </p:grpSpPr>
          <p:grpSp>
            <p:nvGrpSpPr>
              <p:cNvPr id="13" name="Group 5">
                <a:extLst>
                  <a:ext uri="{FF2B5EF4-FFF2-40B4-BE49-F238E27FC236}">
                    <a16:creationId xmlns:a16="http://schemas.microsoft.com/office/drawing/2014/main" id="{DB1D56C9-D15C-9B7E-3D00-0DC6F0583A7E}"/>
                  </a:ext>
                </a:extLst>
              </p:cNvPr>
              <p:cNvGrpSpPr/>
              <p:nvPr/>
            </p:nvGrpSpPr>
            <p:grpSpPr>
              <a:xfrm>
                <a:off x="7558920" y="3821613"/>
                <a:ext cx="3183840" cy="2448000"/>
                <a:chOff x="6909840" y="2592000"/>
                <a:chExt cx="3183840" cy="2448000"/>
              </a:xfrm>
            </p:grpSpPr>
            <p:pic>
              <p:nvPicPr>
                <p:cNvPr id="19" name="Picture 16">
                  <a:extLst>
                    <a:ext uri="{FF2B5EF4-FFF2-40B4-BE49-F238E27FC236}">
                      <a16:creationId xmlns:a16="http://schemas.microsoft.com/office/drawing/2014/main" id="{ABD93DAE-6467-437C-DC96-772AA1613B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840" y="2592000"/>
                  <a:ext cx="3183840" cy="244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" name="Rectangle 2">
                  <a:extLst>
                    <a:ext uri="{FF2B5EF4-FFF2-40B4-BE49-F238E27FC236}">
                      <a16:creationId xmlns:a16="http://schemas.microsoft.com/office/drawing/2014/main" id="{B41C2A23-C3CF-3952-4833-D5E5360748A1}"/>
                    </a:ext>
                  </a:extLst>
                </p:cNvPr>
                <p:cNvSpPr/>
                <p:nvPr/>
              </p:nvSpPr>
              <p:spPr>
                <a:xfrm>
                  <a:off x="7642079" y="2765880"/>
                  <a:ext cx="702360" cy="1229399"/>
                </a:xfrm>
                <a:prstGeom prst="rect">
                  <a:avLst/>
                </a:prstGeom>
                <a:noFill/>
                <a:ln w="25560" cap="flat">
                  <a:solidFill>
                    <a:srgbClr val="FF0000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0">
                  <a:noAutofit/>
                </a:bodyPr>
                <a:lstStyle/>
                <a:p>
                  <a:pPr marL="0" marR="0" lvl="0" indent="0" algn="l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iberation Sans" pitchFamily="18"/>
                    <a:ea typeface="Noto Sans CJK SC Regular" pitchFamily="2"/>
                    <a:cs typeface="FreeSans" pitchFamily="2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47DCD8B-0845-8DE3-12A1-622CFBB41709}"/>
                  </a:ext>
                </a:extLst>
              </p:cNvPr>
              <p:cNvSpPr/>
              <p:nvPr/>
            </p:nvSpPr>
            <p:spPr>
              <a:xfrm>
                <a:off x="8208000" y="3984693"/>
                <a:ext cx="2014200" cy="201420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0"/>
                  <a:gd name="f10" fmla="abs f4"/>
                  <a:gd name="f11" fmla="abs f5"/>
                  <a:gd name="f12" fmla="abs f6"/>
                  <a:gd name="f13" fmla="val f7"/>
                  <a:gd name="f14" fmla="+- 2700000 f2 0"/>
                  <a:gd name="f15" fmla="*/ f9 f1 1"/>
                  <a:gd name="f16" fmla="?: f10 f4 1"/>
                  <a:gd name="f17" fmla="?: f11 f5 1"/>
                  <a:gd name="f18" fmla="?: f12 f6 1"/>
                  <a:gd name="f19" fmla="*/ f14 f8 1"/>
                  <a:gd name="f20" fmla="*/ f15 1 f3"/>
                  <a:gd name="f21" fmla="*/ f16 1 21600"/>
                  <a:gd name="f22" fmla="*/ f17 1 21600"/>
                  <a:gd name="f23" fmla="*/ 21600 f16 1"/>
                  <a:gd name="f24" fmla="*/ 21600 f17 1"/>
                  <a:gd name="f25" fmla="*/ f19 1 f1"/>
                  <a:gd name="f26" fmla="+- f20 0 f2"/>
                  <a:gd name="f27" fmla="min f22 f21"/>
                  <a:gd name="f28" fmla="*/ f23 1 f18"/>
                  <a:gd name="f29" fmla="*/ f24 1 f18"/>
                  <a:gd name="f30" fmla="+- 0 0 f25"/>
                  <a:gd name="f31" fmla="val f28"/>
                  <a:gd name="f32" fmla="val f29"/>
                  <a:gd name="f33" fmla="+- 0 0 f30"/>
                  <a:gd name="f34" fmla="*/ f13 f27 1"/>
                  <a:gd name="f35" fmla="+- f32 0 f13"/>
                  <a:gd name="f36" fmla="+- f31 0 f13"/>
                  <a:gd name="f37" fmla="*/ f33 f1 1"/>
                  <a:gd name="f38" fmla="*/ f35 1 2"/>
                  <a:gd name="f39" fmla="*/ f36 1 2"/>
                  <a:gd name="f40" fmla="*/ f37 1 f8"/>
                  <a:gd name="f41" fmla="+- f13 f38 0"/>
                  <a:gd name="f42" fmla="+- f13 f39 0"/>
                  <a:gd name="f43" fmla="+- f40 0 f2"/>
                  <a:gd name="f44" fmla="*/ f39 f27 1"/>
                  <a:gd name="f45" fmla="*/ f38 f27 1"/>
                  <a:gd name="f46" fmla="cos 1 f43"/>
                  <a:gd name="f47" fmla="sin 1 f43"/>
                  <a:gd name="f48" fmla="*/ f41 f27 1"/>
                  <a:gd name="f49" fmla="+- 0 0 f46"/>
                  <a:gd name="f50" fmla="+- 0 0 f47"/>
                  <a:gd name="f51" fmla="+- 0 0 f49"/>
                  <a:gd name="f52" fmla="+- 0 0 f50"/>
                  <a:gd name="f53" fmla="*/ f51 f39 1"/>
                  <a:gd name="f54" fmla="*/ f52 f38 1"/>
                  <a:gd name="f55" fmla="+- f42 0 f53"/>
                  <a:gd name="f56" fmla="+- f42 f53 0"/>
                  <a:gd name="f57" fmla="+- f41 0 f54"/>
                  <a:gd name="f58" fmla="+- f41 f54 0"/>
                  <a:gd name="f59" fmla="*/ f55 f27 1"/>
                  <a:gd name="f60" fmla="*/ f57 f27 1"/>
                  <a:gd name="f61" fmla="*/ f56 f27 1"/>
                  <a:gd name="f62" fmla="*/ f58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59" y="f60"/>
                  </a:cxn>
                  <a:cxn ang="f26">
                    <a:pos x="f59" y="f62"/>
                  </a:cxn>
                  <a:cxn ang="f26">
                    <a:pos x="f61" y="f62"/>
                  </a:cxn>
                  <a:cxn ang="f26">
                    <a:pos x="f61" y="f60"/>
                  </a:cxn>
                </a:cxnLst>
                <a:rect l="f59" t="f60" r="f61" b="f62"/>
                <a:pathLst>
                  <a:path>
                    <a:moveTo>
                      <a:pt x="f34" y="f48"/>
                    </a:moveTo>
                    <a:arcTo wR="f44" hR="f45" stAng="f1" swAng="f0"/>
                    <a:close/>
                  </a:path>
                </a:pathLst>
              </a:custGeom>
              <a:noFill/>
              <a:ln w="9360" cap="flat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36BD0C9-45F9-1958-E241-BB3DA3DC4E11}"/>
                  </a:ext>
                </a:extLst>
              </p:cNvPr>
              <p:cNvSpPr/>
              <p:nvPr/>
            </p:nvSpPr>
            <p:spPr>
              <a:xfrm>
                <a:off x="9008640" y="4777053"/>
                <a:ext cx="435600" cy="40356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0"/>
                  <a:gd name="f10" fmla="abs f4"/>
                  <a:gd name="f11" fmla="abs f5"/>
                  <a:gd name="f12" fmla="abs f6"/>
                  <a:gd name="f13" fmla="val f7"/>
                  <a:gd name="f14" fmla="+- 2700000 f2 0"/>
                  <a:gd name="f15" fmla="*/ f9 f1 1"/>
                  <a:gd name="f16" fmla="?: f10 f4 1"/>
                  <a:gd name="f17" fmla="?: f11 f5 1"/>
                  <a:gd name="f18" fmla="?: f12 f6 1"/>
                  <a:gd name="f19" fmla="*/ f14 f8 1"/>
                  <a:gd name="f20" fmla="*/ f15 1 f3"/>
                  <a:gd name="f21" fmla="*/ f16 1 21600"/>
                  <a:gd name="f22" fmla="*/ f17 1 21600"/>
                  <a:gd name="f23" fmla="*/ 21600 f16 1"/>
                  <a:gd name="f24" fmla="*/ 21600 f17 1"/>
                  <a:gd name="f25" fmla="*/ f19 1 f1"/>
                  <a:gd name="f26" fmla="+- f20 0 f2"/>
                  <a:gd name="f27" fmla="min f22 f21"/>
                  <a:gd name="f28" fmla="*/ f23 1 f18"/>
                  <a:gd name="f29" fmla="*/ f24 1 f18"/>
                  <a:gd name="f30" fmla="+- 0 0 f25"/>
                  <a:gd name="f31" fmla="val f28"/>
                  <a:gd name="f32" fmla="val f29"/>
                  <a:gd name="f33" fmla="+- 0 0 f30"/>
                  <a:gd name="f34" fmla="*/ f13 f27 1"/>
                  <a:gd name="f35" fmla="+- f32 0 f13"/>
                  <a:gd name="f36" fmla="+- f31 0 f13"/>
                  <a:gd name="f37" fmla="*/ f33 f1 1"/>
                  <a:gd name="f38" fmla="*/ f35 1 2"/>
                  <a:gd name="f39" fmla="*/ f36 1 2"/>
                  <a:gd name="f40" fmla="*/ f37 1 f8"/>
                  <a:gd name="f41" fmla="+- f13 f38 0"/>
                  <a:gd name="f42" fmla="+- f13 f39 0"/>
                  <a:gd name="f43" fmla="+- f40 0 f2"/>
                  <a:gd name="f44" fmla="*/ f39 f27 1"/>
                  <a:gd name="f45" fmla="*/ f38 f27 1"/>
                  <a:gd name="f46" fmla="cos 1 f43"/>
                  <a:gd name="f47" fmla="sin 1 f43"/>
                  <a:gd name="f48" fmla="*/ f41 f27 1"/>
                  <a:gd name="f49" fmla="+- 0 0 f46"/>
                  <a:gd name="f50" fmla="+- 0 0 f47"/>
                  <a:gd name="f51" fmla="+- 0 0 f49"/>
                  <a:gd name="f52" fmla="+- 0 0 f50"/>
                  <a:gd name="f53" fmla="*/ f51 f39 1"/>
                  <a:gd name="f54" fmla="*/ f52 f38 1"/>
                  <a:gd name="f55" fmla="+- f42 0 f53"/>
                  <a:gd name="f56" fmla="+- f42 f53 0"/>
                  <a:gd name="f57" fmla="+- f41 0 f54"/>
                  <a:gd name="f58" fmla="+- f41 f54 0"/>
                  <a:gd name="f59" fmla="*/ f55 f27 1"/>
                  <a:gd name="f60" fmla="*/ f57 f27 1"/>
                  <a:gd name="f61" fmla="*/ f56 f27 1"/>
                  <a:gd name="f62" fmla="*/ f58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59" y="f60"/>
                  </a:cxn>
                  <a:cxn ang="f26">
                    <a:pos x="f59" y="f62"/>
                  </a:cxn>
                  <a:cxn ang="f26">
                    <a:pos x="f61" y="f62"/>
                  </a:cxn>
                  <a:cxn ang="f26">
                    <a:pos x="f61" y="f60"/>
                  </a:cxn>
                </a:cxnLst>
                <a:rect l="f59" t="f60" r="f61" b="f62"/>
                <a:pathLst>
                  <a:path>
                    <a:moveTo>
                      <a:pt x="f34" y="f48"/>
                    </a:moveTo>
                    <a:arcTo wR="f44" hR="f45" stAng="f1" swAng="f0"/>
                    <a:close/>
                  </a:path>
                </a:pathLst>
              </a:custGeom>
              <a:noFill/>
              <a:ln w="9360" cap="flat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16730F-19E1-526E-D00C-1BF18FDEC4BF}"/>
              </a:ext>
            </a:extLst>
          </p:cNvPr>
          <p:cNvGrpSpPr/>
          <p:nvPr/>
        </p:nvGrpSpPr>
        <p:grpSpPr>
          <a:xfrm>
            <a:off x="6705666" y="3611938"/>
            <a:ext cx="5369086" cy="2184779"/>
            <a:chOff x="6705666" y="3611938"/>
            <a:chExt cx="5369086" cy="21847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6ED710-3229-9BDB-C70D-88093F815F27}"/>
                </a:ext>
              </a:extLst>
            </p:cNvPr>
            <p:cNvSpPr txBox="1"/>
            <p:nvPr/>
          </p:nvSpPr>
          <p:spPr>
            <a:xfrm>
              <a:off x="6705666" y="3611938"/>
              <a:ext cx="3235501" cy="166199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dirty="0"/>
                <a:t>ntegration :</a:t>
              </a:r>
            </a:p>
            <a:p>
              <a:pPr algn="l"/>
              <a:endParaRPr lang="en-US" dirty="0"/>
            </a:p>
            <a:p>
              <a:pPr algn="l"/>
              <a:endParaRPr lang="en-US" dirty="0"/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sz="1600" dirty="0"/>
                <a:t>Vacuum compatible detector stations with 0.3 - 0.5% X</a:t>
              </a:r>
              <a:r>
                <a:rPr lang="en-US" sz="1600" baseline="-25000" dirty="0"/>
                <a:t>0</a:t>
              </a:r>
              <a:r>
                <a:rPr lang="en-US" sz="1600" dirty="0"/>
                <a:t>.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sz="1600" dirty="0"/>
                <a:t>High speed DAQ (CBM)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9C9652-D9BE-6B3D-EDBD-12AC066BA830}"/>
                </a:ext>
              </a:extLst>
            </p:cNvPr>
            <p:cNvGrpSpPr/>
            <p:nvPr/>
          </p:nvGrpSpPr>
          <p:grpSpPr>
            <a:xfrm>
              <a:off x="9888537" y="3758805"/>
              <a:ext cx="2186215" cy="2037912"/>
              <a:chOff x="7019103" y="1758461"/>
              <a:chExt cx="3952685" cy="323557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1B24800-993E-4D91-4095-45519D4066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19103" y="1758461"/>
                <a:ext cx="3951453" cy="3235570"/>
              </a:xfrm>
              <a:prstGeom prst="rect">
                <a:avLst/>
              </a:prstGeom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E1BB75E-41B1-9032-7D10-6DC07DC8F1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7398" y="4257125"/>
                <a:ext cx="1314390" cy="736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1E4859-7149-8107-4F7F-5F6911A5038E}"/>
              </a:ext>
            </a:extLst>
          </p:cNvPr>
          <p:cNvCxnSpPr/>
          <p:nvPr/>
        </p:nvCxnSpPr>
        <p:spPr>
          <a:xfrm>
            <a:off x="125232" y="2767263"/>
            <a:ext cx="1194952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CDCBE4-D445-453E-75C5-D795FDBC6360}"/>
              </a:ext>
            </a:extLst>
          </p:cNvPr>
          <p:cNvCxnSpPr/>
          <p:nvPr/>
        </p:nvCxnSpPr>
        <p:spPr>
          <a:xfrm>
            <a:off x="6448926" y="601578"/>
            <a:ext cx="0" cy="56307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D0070D-10F4-823B-69A4-920EC7F00866}"/>
              </a:ext>
            </a:extLst>
          </p:cNvPr>
          <p:cNvSpPr txBox="1"/>
          <p:nvPr/>
        </p:nvSpPr>
        <p:spPr>
          <a:xfrm>
            <a:off x="8409274" y="6649800"/>
            <a:ext cx="241925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DRD3 Week, CERN,  17 June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0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40"/>
    </mc:Choice>
    <mc:Fallback xmlns="">
      <p:transition spd="slow" advTm="13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out?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81333" y="739764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81333" y="1515319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81333" y="2290874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81333" y="3066429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81333" y="3841984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Cross 40"/>
          <p:cNvSpPr/>
          <p:nvPr/>
        </p:nvSpPr>
        <p:spPr>
          <a:xfrm>
            <a:off x="4441733" y="776655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Cross 42"/>
          <p:cNvSpPr/>
          <p:nvPr/>
        </p:nvSpPr>
        <p:spPr>
          <a:xfrm>
            <a:off x="4441732" y="1525297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Cross 43"/>
          <p:cNvSpPr/>
          <p:nvPr/>
        </p:nvSpPr>
        <p:spPr>
          <a:xfrm>
            <a:off x="4441733" y="2327765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Cross 44"/>
          <p:cNvSpPr/>
          <p:nvPr/>
        </p:nvSpPr>
        <p:spPr>
          <a:xfrm>
            <a:off x="4441731" y="3106541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Cross 45"/>
          <p:cNvSpPr/>
          <p:nvPr/>
        </p:nvSpPr>
        <p:spPr>
          <a:xfrm>
            <a:off x="4441730" y="3846757"/>
            <a:ext cx="618067" cy="586264"/>
          </a:xfrm>
          <a:prstGeom prst="plus">
            <a:avLst>
              <a:gd name="adj" fmla="val 39442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4602596" y="1238541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4602596" y="2029163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4602596" y="2819785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4602596" y="3610407"/>
            <a:ext cx="296334" cy="381000"/>
          </a:xfrm>
          <a:prstGeom prst="downArrow">
            <a:avLst>
              <a:gd name="adj1" fmla="val 54917"/>
              <a:gd name="adj2" fmla="val 50000"/>
            </a:avLst>
          </a:prstGeom>
          <a:solidFill>
            <a:srgbClr val="33333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4602596" y="4258580"/>
            <a:ext cx="296334" cy="381000"/>
          </a:xfrm>
          <a:prstGeom prst="downArrow">
            <a:avLst>
              <a:gd name="adj1" fmla="val 52458"/>
              <a:gd name="adj2" fmla="val 50000"/>
            </a:avLst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59800" y="776655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59800" y="155221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59800" y="2327765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59800" y="3103320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059800" y="3878875"/>
            <a:ext cx="660400" cy="6231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90827" y="4662737"/>
            <a:ext cx="1938867" cy="8775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44050" y="5519139"/>
            <a:ext cx="136030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>
                <a:solidFill>
                  <a:prstClr val="black"/>
                </a:solidFill>
                <a:latin typeface="Arial"/>
              </a:rPr>
              <a:t>Data-Buffer</a:t>
            </a: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58758" y="4837178"/>
            <a:ext cx="127791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>
                <a:solidFill>
                  <a:prstClr val="black"/>
                </a:solidFill>
                <a:latin typeface="Arial"/>
              </a:rPr>
              <a:t>01001010010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41567" y="5036433"/>
            <a:ext cx="127791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>
                <a:solidFill>
                  <a:prstClr val="black"/>
                </a:solidFill>
                <a:latin typeface="Arial"/>
              </a:rPr>
              <a:t>01001010110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40323" y="5225964"/>
            <a:ext cx="126457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>
                <a:solidFill>
                  <a:prstClr val="black"/>
                </a:solidFill>
                <a:latin typeface="Arial"/>
              </a:rPr>
              <a:t>01001011000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Left Brace 76"/>
          <p:cNvSpPr/>
          <p:nvPr/>
        </p:nvSpPr>
        <p:spPr>
          <a:xfrm rot="16200000">
            <a:off x="4591601" y="4814025"/>
            <a:ext cx="334086" cy="224484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76321" y="6043491"/>
            <a:ext cx="9925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>
                <a:solidFill>
                  <a:prstClr val="black"/>
                </a:solidFill>
                <a:latin typeface="Arial"/>
              </a:rPr>
              <a:t>On-chip</a:t>
            </a: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318336" y="6063336"/>
            <a:ext cx="98841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>
                <a:solidFill>
                  <a:prstClr val="black"/>
                </a:solidFill>
                <a:latin typeface="Arial"/>
              </a:rPr>
              <a:t>Off-chip</a:t>
            </a: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304141" y="708946"/>
            <a:ext cx="3743356" cy="2524862"/>
            <a:chOff x="5091106" y="673464"/>
            <a:chExt cx="3743356" cy="2524862"/>
          </a:xfrm>
        </p:grpSpPr>
        <p:sp>
          <p:nvSpPr>
            <p:cNvPr id="81" name="Cloud Callout 80"/>
            <p:cNvSpPr/>
            <p:nvPr/>
          </p:nvSpPr>
          <p:spPr>
            <a:xfrm>
              <a:off x="5091106" y="673464"/>
              <a:ext cx="3743356" cy="2524862"/>
            </a:xfrm>
            <a:prstGeom prst="cloudCallout">
              <a:avLst>
                <a:gd name="adj1" fmla="val -5964"/>
                <a:gd name="adj2" fmla="val 90527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540464" y="827299"/>
              <a:ext cx="2847079" cy="2133785"/>
            </a:xfrm>
            <a:custGeom>
              <a:avLst/>
              <a:gdLst>
                <a:gd name="connsiteX0" fmla="*/ 917103 w 2847079"/>
                <a:gd name="connsiteY0" fmla="*/ 0 h 2133785"/>
                <a:gd name="connsiteX1" fmla="*/ 1430536 w 2847079"/>
                <a:gd name="connsiteY1" fmla="*/ 0 h 2133785"/>
                <a:gd name="connsiteX2" fmla="*/ 1497713 w 2847079"/>
                <a:gd name="connsiteY2" fmla="*/ 49211 h 2133785"/>
                <a:gd name="connsiteX3" fmla="*/ 1500979 w 2847079"/>
                <a:gd name="connsiteY3" fmla="*/ 44676 h 2133785"/>
                <a:gd name="connsiteX4" fmla="*/ 1533161 w 2847079"/>
                <a:gd name="connsiteY4" fmla="*/ 0 h 2133785"/>
                <a:gd name="connsiteX5" fmla="*/ 2784114 w 2847079"/>
                <a:gd name="connsiteY5" fmla="*/ 0 h 2133785"/>
                <a:gd name="connsiteX6" fmla="*/ 2787709 w 2847079"/>
                <a:gd name="connsiteY6" fmla="*/ 3243 h 2133785"/>
                <a:gd name="connsiteX7" fmla="*/ 2841218 w 2847079"/>
                <a:gd name="connsiteY7" fmla="*/ 83445 h 2133785"/>
                <a:gd name="connsiteX8" fmla="*/ 2847079 w 2847079"/>
                <a:gd name="connsiteY8" fmla="*/ 100685 h 2133785"/>
                <a:gd name="connsiteX9" fmla="*/ 2847079 w 2847079"/>
                <a:gd name="connsiteY9" fmla="*/ 1602971 h 2133785"/>
                <a:gd name="connsiteX10" fmla="*/ 2792984 w 2847079"/>
                <a:gd name="connsiteY10" fmla="*/ 1613924 h 2133785"/>
                <a:gd name="connsiteX11" fmla="*/ 2618900 w 2847079"/>
                <a:gd name="connsiteY11" fmla="*/ 1958579 h 2133785"/>
                <a:gd name="connsiteX12" fmla="*/ 2026202 w 2847079"/>
                <a:gd name="connsiteY12" fmla="*/ 2000309 h 2133785"/>
                <a:gd name="connsiteX13" fmla="*/ 1963032 w 2847079"/>
                <a:gd name="connsiteY13" fmla="*/ 2128739 h 2133785"/>
                <a:gd name="connsiteX14" fmla="*/ 1959107 w 2847079"/>
                <a:gd name="connsiteY14" fmla="*/ 2133785 h 2133785"/>
                <a:gd name="connsiteX15" fmla="*/ 279041 w 2847079"/>
                <a:gd name="connsiteY15" fmla="*/ 2133785 h 2133785"/>
                <a:gd name="connsiteX16" fmla="*/ 232820 w 2847079"/>
                <a:gd name="connsiteY16" fmla="*/ 2107898 h 2133785"/>
                <a:gd name="connsiteX17" fmla="*/ 54788 w 2847079"/>
                <a:gd name="connsiteY17" fmla="*/ 1921816 h 2133785"/>
                <a:gd name="connsiteX18" fmla="*/ 0 w 2847079"/>
                <a:gd name="connsiteY18" fmla="*/ 1923188 h 2133785"/>
                <a:gd name="connsiteX19" fmla="*/ 0 w 2847079"/>
                <a:gd name="connsiteY19" fmla="*/ 301184 h 2133785"/>
                <a:gd name="connsiteX20" fmla="*/ 39104 w 2847079"/>
                <a:gd name="connsiteY20" fmla="*/ 252310 h 2133785"/>
                <a:gd name="connsiteX21" fmla="*/ 765419 w 2847079"/>
                <a:gd name="connsiteY21" fmla="*/ 152660 h 2133785"/>
                <a:gd name="connsiteX22" fmla="*/ 765559 w 2847079"/>
                <a:gd name="connsiteY22" fmla="*/ 152476 h 2133785"/>
                <a:gd name="connsiteX23" fmla="*/ 829472 w 2847079"/>
                <a:gd name="connsiteY23" fmla="*/ 68002 h 2133785"/>
                <a:gd name="connsiteX24" fmla="*/ 899200 w 2847079"/>
                <a:gd name="connsiteY24" fmla="*/ 9716 h 213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47079" h="2133785">
                  <a:moveTo>
                    <a:pt x="917103" y="0"/>
                  </a:moveTo>
                  <a:lnTo>
                    <a:pt x="1430536" y="0"/>
                  </a:lnTo>
                  <a:lnTo>
                    <a:pt x="1497713" y="49211"/>
                  </a:lnTo>
                  <a:lnTo>
                    <a:pt x="1500979" y="44676"/>
                  </a:lnTo>
                  <a:lnTo>
                    <a:pt x="1533161" y="0"/>
                  </a:lnTo>
                  <a:lnTo>
                    <a:pt x="2784114" y="0"/>
                  </a:lnTo>
                  <a:lnTo>
                    <a:pt x="2787709" y="3243"/>
                  </a:lnTo>
                  <a:cubicBezTo>
                    <a:pt x="2808976" y="27790"/>
                    <a:pt x="2826976" y="54712"/>
                    <a:pt x="2841218" y="83445"/>
                  </a:cubicBezTo>
                  <a:lnTo>
                    <a:pt x="2847079" y="100685"/>
                  </a:lnTo>
                  <a:lnTo>
                    <a:pt x="2847079" y="1602971"/>
                  </a:lnTo>
                  <a:lnTo>
                    <a:pt x="2792984" y="1613924"/>
                  </a:lnTo>
                  <a:cubicBezTo>
                    <a:pt x="2791857" y="1746421"/>
                    <a:pt x="2728341" y="1872079"/>
                    <a:pt x="2618900" y="1958579"/>
                  </a:cubicBezTo>
                  <a:cubicBezTo>
                    <a:pt x="2452615" y="2090024"/>
                    <a:pt x="2212417" y="2106914"/>
                    <a:pt x="2026202" y="2000309"/>
                  </a:cubicBezTo>
                  <a:cubicBezTo>
                    <a:pt x="2011146" y="2046087"/>
                    <a:pt x="1989776" y="2089169"/>
                    <a:pt x="1963032" y="2128739"/>
                  </a:cubicBezTo>
                  <a:lnTo>
                    <a:pt x="1959107" y="2133785"/>
                  </a:lnTo>
                  <a:lnTo>
                    <a:pt x="279041" y="2133785"/>
                  </a:lnTo>
                  <a:lnTo>
                    <a:pt x="232820" y="2107898"/>
                  </a:lnTo>
                  <a:cubicBezTo>
                    <a:pt x="162453" y="2059164"/>
                    <a:pt x="101407" y="1996729"/>
                    <a:pt x="54788" y="1921816"/>
                  </a:cubicBezTo>
                  <a:lnTo>
                    <a:pt x="0" y="1923188"/>
                  </a:lnTo>
                  <a:lnTo>
                    <a:pt x="0" y="301184"/>
                  </a:lnTo>
                  <a:lnTo>
                    <a:pt x="39104" y="252310"/>
                  </a:lnTo>
                  <a:cubicBezTo>
                    <a:pt x="225579" y="66394"/>
                    <a:pt x="527907" y="24956"/>
                    <a:pt x="765419" y="152660"/>
                  </a:cubicBezTo>
                  <a:lnTo>
                    <a:pt x="765559" y="152476"/>
                  </a:lnTo>
                  <a:lnTo>
                    <a:pt x="829472" y="68002"/>
                  </a:lnTo>
                  <a:cubicBezTo>
                    <a:pt x="850771" y="46091"/>
                    <a:pt x="874174" y="26640"/>
                    <a:pt x="899200" y="9716"/>
                  </a:cubicBezTo>
                  <a:close/>
                </a:path>
              </a:pathLst>
            </a:custGeom>
          </p:spPr>
        </p:pic>
      </p:grpSp>
      <p:grpSp>
        <p:nvGrpSpPr>
          <p:cNvPr id="4" name="Group 3"/>
          <p:cNvGrpSpPr/>
          <p:nvPr/>
        </p:nvGrpSpPr>
        <p:grpSpPr>
          <a:xfrm>
            <a:off x="171096" y="695871"/>
            <a:ext cx="2949837" cy="3318293"/>
            <a:chOff x="171096" y="695871"/>
            <a:chExt cx="2949837" cy="33182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776" t="7212" r="51776" b="5890"/>
            <a:stretch/>
          </p:blipFill>
          <p:spPr>
            <a:xfrm>
              <a:off x="523402" y="1399810"/>
              <a:ext cx="2597531" cy="169244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-3766" b="-1525"/>
            <a:stretch/>
          </p:blipFill>
          <p:spPr>
            <a:xfrm>
              <a:off x="171096" y="695871"/>
              <a:ext cx="759346" cy="100459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0" name="TextBox 49"/>
            <p:cNvSpPr txBox="1"/>
            <p:nvPr/>
          </p:nvSpPr>
          <p:spPr>
            <a:xfrm>
              <a:off x="571751" y="3183167"/>
              <a:ext cx="2408673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2400"/>
                <a:t>ALPIDE Sensor.</a:t>
              </a:r>
            </a:p>
            <a:p>
              <a:pPr algn="l"/>
              <a:r>
                <a:rPr lang="en-US" sz="2400"/>
                <a:t>~ 50 mW/cm²</a:t>
              </a:r>
              <a:endParaRPr lang="en-US" sz="2400" dirty="0"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42" y="687687"/>
            <a:ext cx="2344997" cy="168546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788141" y="2373153"/>
            <a:ext cx="239039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>
                <a:solidFill>
                  <a:prstClr val="black"/>
                </a:solidFill>
                <a:latin typeface="Arial"/>
              </a:rPr>
              <a:t>Human hair (to scale)</a:t>
            </a: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 rot="16200000">
            <a:off x="3289823" y="878315"/>
            <a:ext cx="683705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lang="fr-FR" sz="1050" b="1">
                <a:solidFill>
                  <a:prstClr val="black"/>
                </a:solidFill>
                <a:latin typeface="Arial" charset="0"/>
              </a:rPr>
              <a:t>~30µm</a:t>
            </a: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786204" y="494096"/>
            <a:ext cx="683705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3C3C65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defTabSz="457200">
              <a:spcBef>
                <a:spcPct val="50000"/>
              </a:spcBef>
            </a:pPr>
            <a:r>
              <a:rPr lang="fr-FR" sz="1050" b="1">
                <a:solidFill>
                  <a:prstClr val="black"/>
                </a:solidFill>
                <a:latin typeface="Arial" charset="0"/>
              </a:rPr>
              <a:t>~30µm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350634" y="2925402"/>
            <a:ext cx="3925947" cy="2637413"/>
            <a:chOff x="4563932" y="2935838"/>
            <a:chExt cx="3925947" cy="2637413"/>
          </a:xfrm>
        </p:grpSpPr>
        <p:pic>
          <p:nvPicPr>
            <p:cNvPr id="84" name="Picture 83" descr="Top_layou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63932" y="3415035"/>
              <a:ext cx="356779" cy="310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5" name="Group 84"/>
            <p:cNvGrpSpPr/>
            <p:nvPr/>
          </p:nvGrpSpPr>
          <p:grpSpPr>
            <a:xfrm>
              <a:off x="4885622" y="2935838"/>
              <a:ext cx="3604257" cy="2637413"/>
              <a:chOff x="4885622" y="2935838"/>
              <a:chExt cx="3604257" cy="263741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5360881" y="2935838"/>
                <a:ext cx="3128998" cy="2637413"/>
                <a:chOff x="5356116" y="3604454"/>
                <a:chExt cx="3016249" cy="2542378"/>
              </a:xfrm>
            </p:grpSpPr>
            <p:sp>
              <p:nvSpPr>
                <p:cNvPr id="89" name="Line 10"/>
                <p:cNvSpPr>
                  <a:spLocks noChangeShapeType="1"/>
                </p:cNvSpPr>
                <p:nvPr/>
              </p:nvSpPr>
              <p:spPr bwMode="auto">
                <a:xfrm>
                  <a:off x="5476210" y="3740398"/>
                  <a:ext cx="200677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defTabSz="457200"/>
                  <a:endParaRPr lang="fr-FR" sz="1800"/>
                </a:p>
              </p:txBody>
            </p:sp>
            <p:sp>
              <p:nvSpPr>
                <p:cNvPr id="9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54148" y="3604454"/>
                  <a:ext cx="696484" cy="25218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spcBef>
                      <a:spcPct val="50000"/>
                    </a:spcBef>
                  </a:pPr>
                  <a:r>
                    <a:rPr lang="fr-FR" sz="1100" b="1">
                      <a:solidFill>
                        <a:prstClr val="black"/>
                      </a:solidFill>
                      <a:latin typeface="Arial" charset="0"/>
                    </a:rPr>
                    <a:t>14.5µm</a:t>
                  </a:r>
                </a:p>
              </p:txBody>
            </p:sp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356116" y="5628009"/>
                  <a:ext cx="3016249" cy="518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rgbClr val="3C3C65"/>
                      </a:solidFill>
                      <a:latin typeface="Calibri" pitchFamily="34" charset="0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spcBef>
                      <a:spcPct val="50000"/>
                    </a:spcBef>
                  </a:pPr>
                  <a:r>
                    <a:rPr lang="fr-FR" sz="800" b="1">
                      <a:solidFill>
                        <a:prstClr val="black"/>
                      </a:solidFill>
                      <a:latin typeface="Arial" charset="0"/>
                    </a:rPr>
                    <a:t>Mimosis Pixel Logic Layout (106 Transistors)</a:t>
                  </a:r>
                </a:p>
              </p:txBody>
            </p:sp>
            <p:pic>
              <p:nvPicPr>
                <p:cNvPr id="92" name="Picture 91" descr="Top_layout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439204" y="3850902"/>
                  <a:ext cx="2043784" cy="17769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87" name="Straight Connector 86"/>
              <p:cNvCxnSpPr/>
              <p:nvPr/>
            </p:nvCxnSpPr>
            <p:spPr>
              <a:xfrm flipV="1">
                <a:off x="4911901" y="3197824"/>
                <a:ext cx="522388" cy="2172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885622" y="3729311"/>
                <a:ext cx="537246" cy="1272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00D8B-0C37-5B0E-DDAE-C9CD06CEA5AB}"/>
              </a:ext>
            </a:extLst>
          </p:cNvPr>
          <p:cNvSpPr txBox="1"/>
          <p:nvPr/>
        </p:nvSpPr>
        <p:spPr>
          <a:xfrm rot="5400000">
            <a:off x="3886139" y="2383581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Priority encoder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04" y="797051"/>
            <a:ext cx="655529" cy="4916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82" y="3100882"/>
            <a:ext cx="655529" cy="49164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38" y="2391133"/>
            <a:ext cx="655529" cy="4916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1D7CEF-2785-E302-454D-7E2CB0C30D51}"/>
              </a:ext>
            </a:extLst>
          </p:cNvPr>
          <p:cNvSpPr/>
          <p:nvPr/>
        </p:nvSpPr>
        <p:spPr>
          <a:xfrm>
            <a:off x="8915996" y="4449080"/>
            <a:ext cx="2423160" cy="1670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8362159" y="4468503"/>
            <a:ext cx="2841885" cy="1544923"/>
            <a:chOff x="6601887" y="4741577"/>
            <a:chExt cx="2841885" cy="154492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01887" y="5055325"/>
              <a:ext cx="1175484" cy="64505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978" y="5043350"/>
              <a:ext cx="1075794" cy="64505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01188" y="4741577"/>
              <a:ext cx="1706333" cy="1544923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7722394" y="5055325"/>
              <a:ext cx="124378" cy="124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36388" y="5070028"/>
              <a:ext cx="124378" cy="1243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83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75"/>
    </mc:Choice>
    <mc:Fallback xmlns="">
      <p:transition spd="slow" advTm="97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03034 -3.33333E-6 C 0.04414 -3.33333E-6 0.06094 0.15394 0.06094 0.27894 L 0.06094 0.55787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3711 -7.40741E-7 C -0.05403 -7.40741E-7 -0.07435 0.09306 -0.07435 0.16898 L -0.07435 0.33796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826 -2.96296E-6 C 0.04102 -2.96296E-6 0.05678 0.07871 0.05678 0.1426 L 0.05678 0.2854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40885 0.000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108 -0.000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41158 -0.005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74" grpId="2"/>
      <p:bldP spid="75" grpId="0"/>
      <p:bldP spid="75" grpId="1"/>
      <p:bldP spid="75" grpId="2"/>
      <p:bldP spid="76" grpId="0"/>
      <p:bldP spid="76" grpId="1"/>
      <p:bldP spid="76" grpId="2"/>
      <p:bldP spid="52" grpId="0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ECA6A-3AC2-0377-EEE2-4608BAEC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4915-B135-115E-FB20-F8B905669D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MIMOSIS – Internal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0F775-CD09-BAFD-C2E7-6B7E2266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533"/>
            <a:ext cx="6896456" cy="5061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72644-90A3-E33A-DCAF-CA46C35A7B7E}"/>
              </a:ext>
            </a:extLst>
          </p:cNvPr>
          <p:cNvSpPr txBox="1"/>
          <p:nvPr/>
        </p:nvSpPr>
        <p:spPr>
          <a:xfrm>
            <a:off x="7186970" y="715310"/>
            <a:ext cx="3063659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ouble column: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2 x 504 pixel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Common priority encoder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704B9-4771-70A0-C547-3AB648A6DF77}"/>
              </a:ext>
            </a:extLst>
          </p:cNvPr>
          <p:cNvSpPr txBox="1"/>
          <p:nvPr/>
        </p:nvSpPr>
        <p:spPr>
          <a:xfrm>
            <a:off x="7186970" y="1867754"/>
            <a:ext cx="4346062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egion (64x):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Concentrated data from 8 double col.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Max. 100 hit pixel/frame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0FCD1-4772-22AF-B245-9DBF0808F510}"/>
              </a:ext>
            </a:extLst>
          </p:cNvPr>
          <p:cNvSpPr txBox="1"/>
          <p:nvPr/>
        </p:nvSpPr>
        <p:spPr>
          <a:xfrm>
            <a:off x="7186970" y="3040320"/>
            <a:ext cx="317907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uper Region (16x):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Further data concentration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E1100-B894-175D-11C8-67665C077042}"/>
              </a:ext>
            </a:extLst>
          </p:cNvPr>
          <p:cNvSpPr txBox="1"/>
          <p:nvPr/>
        </p:nvSpPr>
        <p:spPr>
          <a:xfrm>
            <a:off x="7126408" y="3783293"/>
            <a:ext cx="459452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lastic buffer: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Input 10.24 Gbps, output 2.4 Gbps.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Stores 80 MHz/cm² peaks for max 35µs.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C951E-7DF3-417C-58CA-B01E2F5FDE9A}"/>
              </a:ext>
            </a:extLst>
          </p:cNvPr>
          <p:cNvSpPr txBox="1"/>
          <p:nvPr/>
        </p:nvSpPr>
        <p:spPr>
          <a:xfrm>
            <a:off x="7126408" y="4833659"/>
            <a:ext cx="459452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utput: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1x, 2x, 4x or 8x 320 Mbps DDR SLVS.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GBTx</a:t>
            </a:r>
            <a:r>
              <a:rPr lang="en-US" dirty="0"/>
              <a:t> compatible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B5B8B-685C-6277-91B3-1D4B04147A03}"/>
              </a:ext>
            </a:extLst>
          </p:cNvPr>
          <p:cNvSpPr txBox="1"/>
          <p:nvPr/>
        </p:nvSpPr>
        <p:spPr>
          <a:xfrm>
            <a:off x="333286" y="6036672"/>
            <a:ext cx="9713557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IMOSIS-data arrives with defined time stamp but a typical delay of few 10 µs due to buffers.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15"/>
    </mc:Choice>
    <mc:Fallback xmlns="">
      <p:transition spd="slow" advTm="134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4224A3-B07D-9944-4247-5D066C86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3807-446C-98B5-5169-B6166AEED7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format (slightly simplified)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BDA82-D1F5-0AA1-2385-D973E55B7FD6}"/>
              </a:ext>
            </a:extLst>
          </p:cNvPr>
          <p:cNvSpPr txBox="1"/>
          <p:nvPr/>
        </p:nvSpPr>
        <p:spPr>
          <a:xfrm>
            <a:off x="175412" y="607942"/>
            <a:ext cx="273664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ata words length: 16 bit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73D67-AB5D-47BF-D91D-741EE89D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65" y="753013"/>
            <a:ext cx="4510226" cy="331003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2593EE-A277-1F9C-9619-1CB7E508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76847"/>
              </p:ext>
            </p:extLst>
          </p:nvPr>
        </p:nvGraphicFramePr>
        <p:xfrm>
          <a:off x="255622" y="1110316"/>
          <a:ext cx="6529138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429">
                  <a:extLst>
                    <a:ext uri="{9D8B030D-6E8A-4147-A177-3AD203B41FA5}">
                      <a16:colId xmlns:a16="http://schemas.microsoft.com/office/drawing/2014/main" val="2340448686"/>
                    </a:ext>
                  </a:extLst>
                </a:gridCol>
                <a:gridCol w="1728429">
                  <a:extLst>
                    <a:ext uri="{9D8B030D-6E8A-4147-A177-3AD203B41FA5}">
                      <a16:colId xmlns:a16="http://schemas.microsoft.com/office/drawing/2014/main" val="3122279255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2760751627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476711915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2219447847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3001767911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1627576309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901078615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432474362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1238319238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2099056215"/>
                    </a:ext>
                  </a:extLst>
                </a:gridCol>
                <a:gridCol w="307228">
                  <a:extLst>
                    <a:ext uri="{9D8B030D-6E8A-4147-A177-3AD203B41FA5}">
                      <a16:colId xmlns:a16="http://schemas.microsoft.com/office/drawing/2014/main" val="3616153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15                       </a:t>
                      </a:r>
                      <a:r>
                        <a:rPr lang="en-US" sz="800" dirty="0"/>
                        <a:t>      </a:t>
                      </a:r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Pixel Data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dirty="0"/>
                        <a:t>Pixel Address (N-Pix)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N-Col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Pattern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2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Idle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3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Frame header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Payload (N-Frame…)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65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Frame trailer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Flags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5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Region header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N-Region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03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Spare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Spare</a:t>
                      </a:r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3121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D447DDE-013A-85CA-024A-D3BC5E0EDA7E}"/>
              </a:ext>
            </a:extLst>
          </p:cNvPr>
          <p:cNvGrpSpPr/>
          <p:nvPr/>
        </p:nvGrpSpPr>
        <p:grpSpPr>
          <a:xfrm>
            <a:off x="4266864" y="2941501"/>
            <a:ext cx="408361" cy="433682"/>
            <a:chOff x="4397085" y="4162199"/>
            <a:chExt cx="408361" cy="4336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6AC437-5C5A-562D-5493-0F8ECAB3EFA6}"/>
                </a:ext>
              </a:extLst>
            </p:cNvPr>
            <p:cNvSpPr txBox="1"/>
            <p:nvPr/>
          </p:nvSpPr>
          <p:spPr>
            <a:xfrm>
              <a:off x="4466892" y="4226549"/>
              <a:ext cx="338554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00FF"/>
                  </a:solidFill>
                </a:rPr>
                <a:t>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FA9A2D-7A89-73CF-20D3-E0ABD81E4449}"/>
                </a:ext>
              </a:extLst>
            </p:cNvPr>
            <p:cNvSpPr txBox="1"/>
            <p:nvPr/>
          </p:nvSpPr>
          <p:spPr>
            <a:xfrm>
              <a:off x="4397085" y="4162199"/>
              <a:ext cx="364202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8000"/>
                  </a:solidFill>
                </a:rPr>
                <a:t>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8549FE-E4C9-7D78-14F4-4521DF8285BD}"/>
              </a:ext>
            </a:extLst>
          </p:cNvPr>
          <p:cNvGrpSpPr/>
          <p:nvPr/>
        </p:nvGrpSpPr>
        <p:grpSpPr>
          <a:xfrm>
            <a:off x="499310" y="4077036"/>
            <a:ext cx="5884944" cy="433682"/>
            <a:chOff x="4397085" y="4162199"/>
            <a:chExt cx="5884944" cy="4336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A4A0D0-ACD0-0BA0-82BE-588963DDC8D6}"/>
                </a:ext>
              </a:extLst>
            </p:cNvPr>
            <p:cNvSpPr txBox="1"/>
            <p:nvPr/>
          </p:nvSpPr>
          <p:spPr>
            <a:xfrm>
              <a:off x="4466892" y="4226549"/>
              <a:ext cx="338554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00FF"/>
                  </a:solidFill>
                </a:rPr>
                <a:t>V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5FF5A7-3D7A-0906-94D2-05717EBF1114}"/>
                </a:ext>
              </a:extLst>
            </p:cNvPr>
            <p:cNvSpPr txBox="1"/>
            <p:nvPr/>
          </p:nvSpPr>
          <p:spPr>
            <a:xfrm>
              <a:off x="4397085" y="4162199"/>
              <a:ext cx="5884944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8000"/>
                  </a:solidFill>
                </a:rPr>
                <a:t>O  </a:t>
              </a:r>
              <a:r>
                <a:rPr lang="en-US" dirty="0"/>
                <a:t>= Overflow flag, </a:t>
              </a:r>
              <a:r>
                <a:rPr lang="en-US" dirty="0">
                  <a:solidFill>
                    <a:srgbClr val="0000FF"/>
                  </a:solidFill>
                </a:rPr>
                <a:t>Pattern:</a:t>
              </a:r>
              <a:r>
                <a:rPr lang="en-US" dirty="0"/>
                <a:t> Status of consecutive pixels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04CE7B2-3DFB-3F57-DEE3-1FE39EC0562C}"/>
              </a:ext>
            </a:extLst>
          </p:cNvPr>
          <p:cNvSpPr txBox="1"/>
          <p:nvPr/>
        </p:nvSpPr>
        <p:spPr>
          <a:xfrm>
            <a:off x="352925" y="6033980"/>
            <a:ext cx="7015703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ighly efficient data format – mostly no post-compressing required.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D01EA0F-5694-8DFA-B93E-212A0EA31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03570"/>
              </p:ext>
            </p:extLst>
          </p:nvPr>
        </p:nvGraphicFramePr>
        <p:xfrm>
          <a:off x="352925" y="5080736"/>
          <a:ext cx="11548669" cy="57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6362">
                  <a:extLst>
                    <a:ext uri="{9D8B030D-6E8A-4147-A177-3AD203B41FA5}">
                      <a16:colId xmlns:a16="http://schemas.microsoft.com/office/drawing/2014/main" val="2629986340"/>
                    </a:ext>
                  </a:extLst>
                </a:gridCol>
                <a:gridCol w="1556362">
                  <a:extLst>
                    <a:ext uri="{9D8B030D-6E8A-4147-A177-3AD203B41FA5}">
                      <a16:colId xmlns:a16="http://schemas.microsoft.com/office/drawing/2014/main" val="2213386782"/>
                    </a:ext>
                  </a:extLst>
                </a:gridCol>
                <a:gridCol w="1556362">
                  <a:extLst>
                    <a:ext uri="{9D8B030D-6E8A-4147-A177-3AD203B41FA5}">
                      <a16:colId xmlns:a16="http://schemas.microsoft.com/office/drawing/2014/main" val="1078751188"/>
                    </a:ext>
                  </a:extLst>
                </a:gridCol>
                <a:gridCol w="1556362">
                  <a:extLst>
                    <a:ext uri="{9D8B030D-6E8A-4147-A177-3AD203B41FA5}">
                      <a16:colId xmlns:a16="http://schemas.microsoft.com/office/drawing/2014/main" val="620765198"/>
                    </a:ext>
                  </a:extLst>
                </a:gridCol>
                <a:gridCol w="1556362">
                  <a:extLst>
                    <a:ext uri="{9D8B030D-6E8A-4147-A177-3AD203B41FA5}">
                      <a16:colId xmlns:a16="http://schemas.microsoft.com/office/drawing/2014/main" val="627589034"/>
                    </a:ext>
                  </a:extLst>
                </a:gridCol>
                <a:gridCol w="1556362">
                  <a:extLst>
                    <a:ext uri="{9D8B030D-6E8A-4147-A177-3AD203B41FA5}">
                      <a16:colId xmlns:a16="http://schemas.microsoft.com/office/drawing/2014/main" val="1093860631"/>
                    </a:ext>
                  </a:extLst>
                </a:gridCol>
                <a:gridCol w="1556362">
                  <a:extLst>
                    <a:ext uri="{9D8B030D-6E8A-4147-A177-3AD203B41FA5}">
                      <a16:colId xmlns:a16="http://schemas.microsoft.com/office/drawing/2014/main" val="1234092223"/>
                    </a:ext>
                  </a:extLst>
                </a:gridCol>
                <a:gridCol w="654135">
                  <a:extLst>
                    <a:ext uri="{9D8B030D-6E8A-4147-A177-3AD203B41FA5}">
                      <a16:colId xmlns:a16="http://schemas.microsoft.com/office/drawing/2014/main" val="2262958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Frame header</a:t>
                      </a:r>
                    </a:p>
                    <a:p>
                      <a:r>
                        <a:rPr lang="en-US" sz="1600" b="0" dirty="0"/>
                        <a:t>(8 words)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Region header</a:t>
                      </a:r>
                    </a:p>
                    <a:p>
                      <a:r>
                        <a:rPr lang="en-US" sz="1600" b="0" dirty="0"/>
                        <a:t>(1 word)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Pixel data</a:t>
                      </a:r>
                    </a:p>
                    <a:p>
                      <a:r>
                        <a:rPr lang="en-US" sz="1600" b="0" dirty="0"/>
                        <a:t>(&lt;100 words)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Region header</a:t>
                      </a:r>
                    </a:p>
                    <a:p>
                      <a:r>
                        <a:rPr lang="en-US" sz="1600" b="0" dirty="0"/>
                        <a:t>(1 word)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Pixel data</a:t>
                      </a:r>
                    </a:p>
                    <a:p>
                      <a:r>
                        <a:rPr lang="en-US" sz="1600" b="0" dirty="0"/>
                        <a:t>(&lt;100 words)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Frame trailer</a:t>
                      </a:r>
                    </a:p>
                    <a:p>
                      <a:r>
                        <a:rPr lang="en-US" sz="1600" b="0" dirty="0"/>
                        <a:t>(1 word)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Checksum</a:t>
                      </a:r>
                    </a:p>
                    <a:p>
                      <a:r>
                        <a:rPr lang="en-US" sz="1600" b="0" dirty="0"/>
                        <a:t>(1 word)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Idle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97940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F74035C-F06E-8A99-FB02-CF37AB2F3AE3}"/>
              </a:ext>
            </a:extLst>
          </p:cNvPr>
          <p:cNvSpPr txBox="1"/>
          <p:nvPr/>
        </p:nvSpPr>
        <p:spPr>
          <a:xfrm>
            <a:off x="255622" y="4703529"/>
            <a:ext cx="118494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ata train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2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58"/>
    </mc:Choice>
    <mc:Fallback xmlns="">
      <p:transition spd="slow" advTm="139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DFE1AD-CEC6-2D62-2BAA-8A612AE17F0D}"/>
              </a:ext>
            </a:extLst>
          </p:cNvPr>
          <p:cNvSpPr/>
          <p:nvPr/>
        </p:nvSpPr>
        <p:spPr>
          <a:xfrm>
            <a:off x="5545803" y="2081326"/>
            <a:ext cx="1441401" cy="1839214"/>
          </a:xfrm>
          <a:prstGeom prst="rect">
            <a:avLst/>
          </a:prstGeom>
          <a:solidFill>
            <a:srgbClr val="008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92BBD-E361-C784-0A4D-09E5840F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6A17-BB18-D5BE-1F74-74DD20094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Readout chain (work in progress)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591F5B-C606-F666-348D-673AFE8D4344}"/>
              </a:ext>
            </a:extLst>
          </p:cNvPr>
          <p:cNvGrpSpPr/>
          <p:nvPr/>
        </p:nvGrpSpPr>
        <p:grpSpPr>
          <a:xfrm>
            <a:off x="549691" y="1984058"/>
            <a:ext cx="2809175" cy="1753835"/>
            <a:chOff x="5972649" y="550048"/>
            <a:chExt cx="2961686" cy="18647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1FD23-AD06-75D8-F5C7-48E20085B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21" t="18293" r="27392" b="41589"/>
            <a:stretch/>
          </p:blipFill>
          <p:spPr>
            <a:xfrm>
              <a:off x="5972650" y="550048"/>
              <a:ext cx="2961685" cy="18647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DF3443-5570-98F6-BE32-907430784AD7}"/>
                </a:ext>
              </a:extLst>
            </p:cNvPr>
            <p:cNvSpPr txBox="1"/>
            <p:nvPr/>
          </p:nvSpPr>
          <p:spPr>
            <a:xfrm>
              <a:off x="6768060" y="2181005"/>
              <a:ext cx="1231640" cy="1980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chemeClr val="bg1"/>
                  </a:solidFill>
                  <a:latin typeface="+mn-lt"/>
                </a:rPr>
                <a:t>MIMOSIS-1, 60µm thick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41F743-F159-2374-D694-6A60A04CC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69" t="14823" r="3743" b="10429"/>
            <a:stretch/>
          </p:blipFill>
          <p:spPr>
            <a:xfrm>
              <a:off x="5972650" y="550048"/>
              <a:ext cx="670210" cy="519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57F6A8-83A6-91E6-9387-E9D49CBB5013}"/>
                </a:ext>
              </a:extLst>
            </p:cNvPr>
            <p:cNvSpPr/>
            <p:nvPr/>
          </p:nvSpPr>
          <p:spPr>
            <a:xfrm>
              <a:off x="5972649" y="550048"/>
              <a:ext cx="2961685" cy="18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CDF34A-8BF6-BA9E-B01B-3075E5D5FBB4}"/>
              </a:ext>
            </a:extLst>
          </p:cNvPr>
          <p:cNvSpPr txBox="1"/>
          <p:nvPr/>
        </p:nvSpPr>
        <p:spPr>
          <a:xfrm>
            <a:off x="5744923" y="2250772"/>
            <a:ext cx="774571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GBTx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8321AB-97FF-E119-75C2-6209EF282BC8}"/>
              </a:ext>
            </a:extLst>
          </p:cNvPr>
          <p:cNvCxnSpPr/>
          <p:nvPr/>
        </p:nvCxnSpPr>
        <p:spPr>
          <a:xfrm>
            <a:off x="4716326" y="1176382"/>
            <a:ext cx="0" cy="27913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898C811-77AC-4708-602B-569BF3C03C8F}"/>
              </a:ext>
            </a:extLst>
          </p:cNvPr>
          <p:cNvSpPr/>
          <p:nvPr/>
        </p:nvSpPr>
        <p:spPr>
          <a:xfrm>
            <a:off x="3710386" y="2160137"/>
            <a:ext cx="1835417" cy="36933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8x 320 Mbps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DB956-6076-90F5-A8DD-9DCED473E24B}"/>
              </a:ext>
            </a:extLst>
          </p:cNvPr>
          <p:cNvSpPr txBox="1"/>
          <p:nvPr/>
        </p:nvSpPr>
        <p:spPr>
          <a:xfrm>
            <a:off x="2542850" y="1128560"/>
            <a:ext cx="12490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In vacuum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D2B02C-95B5-7D63-8B03-E0CB208794B0}"/>
              </a:ext>
            </a:extLst>
          </p:cNvPr>
          <p:cNvSpPr txBox="1"/>
          <p:nvPr/>
        </p:nvSpPr>
        <p:spPr>
          <a:xfrm>
            <a:off x="4921273" y="1139938"/>
            <a:ext cx="69762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In air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C52280-5A78-64F2-0B10-85B3333BF89E}"/>
              </a:ext>
            </a:extLst>
          </p:cNvPr>
          <p:cNvSpPr txBox="1"/>
          <p:nvPr/>
        </p:nvSpPr>
        <p:spPr>
          <a:xfrm>
            <a:off x="9223200" y="2266528"/>
            <a:ext cx="2557110" cy="92333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Cri-Board (PXIe-board)</a:t>
            </a:r>
          </a:p>
          <a:p>
            <a:pPr algn="l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33BF0E7-CF35-BAB8-DB87-FFD4249F9E3B}"/>
              </a:ext>
            </a:extLst>
          </p:cNvPr>
          <p:cNvSpPr/>
          <p:nvPr/>
        </p:nvSpPr>
        <p:spPr>
          <a:xfrm rot="5400000">
            <a:off x="10375206" y="3235397"/>
            <a:ext cx="497539" cy="576080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8674DB-D732-0E7D-B15C-5BC8910169A0}"/>
              </a:ext>
            </a:extLst>
          </p:cNvPr>
          <p:cNvSpPr txBox="1"/>
          <p:nvPr/>
        </p:nvSpPr>
        <p:spPr>
          <a:xfrm>
            <a:off x="9903266" y="3875579"/>
            <a:ext cx="14414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Green Cube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A61A4-47CA-5707-D1D2-CD54D6416903}"/>
              </a:ext>
            </a:extLst>
          </p:cNvPr>
          <p:cNvSpPr txBox="1"/>
          <p:nvPr/>
        </p:nvSpPr>
        <p:spPr>
          <a:xfrm>
            <a:off x="5768276" y="3145939"/>
            <a:ext cx="751218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21D8A0-9D89-5DBE-2C5D-5D437A50060A}"/>
              </a:ext>
            </a:extLst>
          </p:cNvPr>
          <p:cNvSpPr txBox="1"/>
          <p:nvPr/>
        </p:nvSpPr>
        <p:spPr>
          <a:xfrm>
            <a:off x="5545803" y="3536952"/>
            <a:ext cx="85151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CROB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EDA4B1-8646-4376-722D-EBDE2B623724}"/>
              </a:ext>
            </a:extLst>
          </p:cNvPr>
          <p:cNvGrpSpPr/>
          <p:nvPr/>
        </p:nvGrpSpPr>
        <p:grpSpPr>
          <a:xfrm>
            <a:off x="3572052" y="3143893"/>
            <a:ext cx="1938282" cy="369332"/>
            <a:chOff x="3768453" y="2337310"/>
            <a:chExt cx="1938282" cy="369332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11E0032-327C-E570-C69D-BA454364A1F6}"/>
                </a:ext>
              </a:extLst>
            </p:cNvPr>
            <p:cNvSpPr/>
            <p:nvPr/>
          </p:nvSpPr>
          <p:spPr>
            <a:xfrm rot="10800000">
              <a:off x="3768453" y="2403755"/>
              <a:ext cx="1873436" cy="275832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7E1178-4CE3-6064-C712-613FB1D064B2}"/>
                </a:ext>
              </a:extLst>
            </p:cNvPr>
            <p:cNvSpPr txBox="1"/>
            <p:nvPr/>
          </p:nvSpPr>
          <p:spPr>
            <a:xfrm>
              <a:off x="3778002" y="2337310"/>
              <a:ext cx="192873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Slow control: I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6919CE4-04DE-58D7-54C5-B4C7354ED60C}"/>
              </a:ext>
            </a:extLst>
          </p:cNvPr>
          <p:cNvSpPr/>
          <p:nvPr/>
        </p:nvSpPr>
        <p:spPr>
          <a:xfrm rot="10800000">
            <a:off x="3609250" y="2584174"/>
            <a:ext cx="1873436" cy="29962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A7B3C-F97B-5C56-3590-654312AA8856}"/>
              </a:ext>
            </a:extLst>
          </p:cNvPr>
          <p:cNvSpPr txBox="1"/>
          <p:nvPr/>
        </p:nvSpPr>
        <p:spPr>
          <a:xfrm>
            <a:off x="3809684" y="2535040"/>
            <a:ext cx="147989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clk</a:t>
            </a:r>
            <a:r>
              <a:rPr lang="en-US" dirty="0">
                <a:solidFill>
                  <a:schemeClr val="bg1"/>
                </a:solidFill>
              </a:rPr>
              <a:t> (40 MHz)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8220C20-652C-9388-2CFF-5256C05186DE}"/>
              </a:ext>
            </a:extLst>
          </p:cNvPr>
          <p:cNvSpPr/>
          <p:nvPr/>
        </p:nvSpPr>
        <p:spPr>
          <a:xfrm>
            <a:off x="5618900" y="2160136"/>
            <a:ext cx="45813" cy="80475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3C73FBB6-B867-A04A-AE8F-ED5E9AAE10C1}"/>
              </a:ext>
            </a:extLst>
          </p:cNvPr>
          <p:cNvSpPr/>
          <p:nvPr/>
        </p:nvSpPr>
        <p:spPr>
          <a:xfrm>
            <a:off x="7033016" y="2549458"/>
            <a:ext cx="2163013" cy="35287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5 Gbps (optical)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1215B5-B4E2-ADFD-2883-CC1534165CCC}"/>
              </a:ext>
            </a:extLst>
          </p:cNvPr>
          <p:cNvSpPr txBox="1"/>
          <p:nvPr/>
        </p:nvSpPr>
        <p:spPr>
          <a:xfrm>
            <a:off x="5897323" y="2403172"/>
            <a:ext cx="774571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GBTx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7D1695-C339-9D1B-5DAC-9687D9710636}"/>
              </a:ext>
            </a:extLst>
          </p:cNvPr>
          <p:cNvSpPr txBox="1"/>
          <p:nvPr/>
        </p:nvSpPr>
        <p:spPr>
          <a:xfrm>
            <a:off x="6049723" y="2555572"/>
            <a:ext cx="774571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GBTx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5A0F5F-3FAA-E1A3-7EFA-60716D2E864C}"/>
              </a:ext>
            </a:extLst>
          </p:cNvPr>
          <p:cNvSpPr txBox="1"/>
          <p:nvPr/>
        </p:nvSpPr>
        <p:spPr>
          <a:xfrm>
            <a:off x="5344286" y="1792937"/>
            <a:ext cx="188064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Common Readout Board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728C92-255E-DD52-A572-C64CEFDFC709}"/>
              </a:ext>
            </a:extLst>
          </p:cNvPr>
          <p:cNvSpPr txBox="1"/>
          <p:nvPr/>
        </p:nvSpPr>
        <p:spPr>
          <a:xfrm>
            <a:off x="9460925" y="1989799"/>
            <a:ext cx="206979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Common Readout Interface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AC179978-7A30-F424-1A9B-F30E39CE3A6C}"/>
              </a:ext>
            </a:extLst>
          </p:cNvPr>
          <p:cNvSpPr/>
          <p:nvPr/>
        </p:nvSpPr>
        <p:spPr>
          <a:xfrm rot="5400000">
            <a:off x="8499612" y="1429226"/>
            <a:ext cx="227377" cy="620593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E90507-03DB-105C-8754-CB307157906B}"/>
              </a:ext>
            </a:extLst>
          </p:cNvPr>
          <p:cNvSpPr txBox="1"/>
          <p:nvPr/>
        </p:nvSpPr>
        <p:spPr>
          <a:xfrm>
            <a:off x="7304690" y="4645882"/>
            <a:ext cx="436529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See talk of D. </a:t>
            </a:r>
            <a:r>
              <a:rPr lang="en-US" dirty="0" err="1"/>
              <a:t>Emschermann</a:t>
            </a:r>
            <a:r>
              <a:rPr lang="en-US"/>
              <a:t> (tomorrow) 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5EB625-1DF2-D52A-A0AD-2203BFDB9942}"/>
              </a:ext>
            </a:extLst>
          </p:cNvPr>
          <p:cNvGrpSpPr/>
          <p:nvPr/>
        </p:nvGrpSpPr>
        <p:grpSpPr>
          <a:xfrm rot="16200000">
            <a:off x="988429" y="4011352"/>
            <a:ext cx="1753834" cy="1436359"/>
            <a:chOff x="1031427" y="4539914"/>
            <a:chExt cx="1034716" cy="1436359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41B43993-D6F6-9D3D-B34C-65D42F56ABB6}"/>
                </a:ext>
              </a:extLst>
            </p:cNvPr>
            <p:cNvSpPr/>
            <p:nvPr/>
          </p:nvSpPr>
          <p:spPr>
            <a:xfrm>
              <a:off x="1031427" y="4539914"/>
              <a:ext cx="1034716" cy="296779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HV (+10V)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364C11CC-5542-D510-69EA-3A8C1C27C917}"/>
                </a:ext>
              </a:extLst>
            </p:cNvPr>
            <p:cNvSpPr/>
            <p:nvPr/>
          </p:nvSpPr>
          <p:spPr>
            <a:xfrm>
              <a:off x="1031427" y="5302728"/>
              <a:ext cx="1034716" cy="296779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GND</a:t>
              </a:r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8FDA4F15-EEF0-DF08-0F96-CACF3883B699}"/>
                </a:ext>
              </a:extLst>
            </p:cNvPr>
            <p:cNvSpPr/>
            <p:nvPr/>
          </p:nvSpPr>
          <p:spPr>
            <a:xfrm>
              <a:off x="1031427" y="4917311"/>
              <a:ext cx="1034716" cy="296779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VDD (1.8V)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CC2A0800-F3FC-D0CD-849B-0F8DB0A45647}"/>
                </a:ext>
              </a:extLst>
            </p:cNvPr>
            <p:cNvSpPr/>
            <p:nvPr/>
          </p:nvSpPr>
          <p:spPr>
            <a:xfrm>
              <a:off x="1031427" y="5679494"/>
              <a:ext cx="1034716" cy="296779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VBB (-1V)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60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9"/>
    </mc:Choice>
    <mc:Fallback xmlns="">
      <p:transition spd="slow" advTm="108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3" grpId="0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39296-9E5D-CFF9-1439-3953FDC6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8BA0-B31C-78E6-EAAB-EA6135C2ED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and 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948B8-82E4-67CB-CB2C-6607E11C2344}"/>
              </a:ext>
            </a:extLst>
          </p:cNvPr>
          <p:cNvSpPr txBox="1"/>
          <p:nvPr/>
        </p:nvSpPr>
        <p:spPr>
          <a:xfrm>
            <a:off x="272715" y="910235"/>
            <a:ext cx="6549229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SI, IPHC and Goethe University Frankfurt are developing MIMOSIS: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Fully depleted, &gt;10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/cm².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 µm spatial resolution.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 µs time binning.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MHz/cm² (80 MHz/cm² peak).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Proven tolerance to heavy ion impacts.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ensor design far advanced, expect final sensor within 2 years.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F1A2C-4364-4B4D-ECB7-504E24B0DA4A}"/>
              </a:ext>
            </a:extLst>
          </p:cNvPr>
          <p:cNvSpPr txBox="1"/>
          <p:nvPr/>
        </p:nvSpPr>
        <p:spPr>
          <a:xfrm>
            <a:off x="272715" y="3582475"/>
            <a:ext cx="5686927" cy="23083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IMOSIS readout and FEE:</a:t>
            </a: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1x, 2x, 4x, 8x 320 Mbps DDR data links.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Compatible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GBTx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/SCA and the CBM readout chain.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Voltages: 1.8V (power), GND, Pixel HV (10V, -1V)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Integration into the CBM standard readout system is in progress.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74E281-67A7-5896-02DA-07C5E6C7512F}"/>
              </a:ext>
            </a:extLst>
          </p:cNvPr>
          <p:cNvSpPr txBox="1"/>
          <p:nvPr/>
        </p:nvSpPr>
        <p:spPr>
          <a:xfrm>
            <a:off x="6821944" y="3004961"/>
            <a:ext cx="99738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hanks to: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44DBEB-9595-9D4A-0C5E-A313E99130E5}"/>
              </a:ext>
            </a:extLst>
          </p:cNvPr>
          <p:cNvGrpSpPr/>
          <p:nvPr/>
        </p:nvGrpSpPr>
        <p:grpSpPr>
          <a:xfrm>
            <a:off x="7195920" y="3270109"/>
            <a:ext cx="4835659" cy="2677656"/>
            <a:chOff x="6915183" y="825419"/>
            <a:chExt cx="4835659" cy="2677656"/>
          </a:xfrm>
        </p:grpSpPr>
        <p:sp>
          <p:nvSpPr>
            <p:cNvPr id="15" name="Textfeld 5">
              <a:extLst>
                <a:ext uri="{FF2B5EF4-FFF2-40B4-BE49-F238E27FC236}">
                  <a16:creationId xmlns:a16="http://schemas.microsoft.com/office/drawing/2014/main" id="{AFCFCE37-2B09-C237-D4EF-D7DDEB0170F0}"/>
                </a:ext>
              </a:extLst>
            </p:cNvPr>
            <p:cNvSpPr txBox="1"/>
            <p:nvPr/>
          </p:nvSpPr>
          <p:spPr>
            <a:xfrm>
              <a:off x="6915183" y="825419"/>
              <a:ext cx="456005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11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PHC, Uni-Frankfurt, GSI (CBM-MVD) collaboration:</a:t>
              </a:r>
            </a:p>
            <a:p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Julio Andary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Benedict Arnoldi-Meadows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Ole Artz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Jé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rôme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Baudot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10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Grégory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Bertolone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Auguste Besson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Norbert Bialas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Roma Bugiel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Gilles Claus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Claude Colledani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Hasan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Darwish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1,2,3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Michael Deveaux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Andrei Dorokhov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Guy Dozière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Ziad El Bitar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Ingo Fröhlich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Mathieu Goffe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Fabian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Hebermehl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Abdelkader Himmi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Christine Hu-Guo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Kimmo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Jaaskelainen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Oliver Michael Keller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Michal Koziel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Franz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Matejcek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Jan Michel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Fréd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é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ric Morel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Christian Müntz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Hung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Pham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Christian Joachim Schmidt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Stefan Schreiber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Matthieu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Specht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Dennis Spicker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Joachim Stroth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1,3,4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Isabelle Valin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Yue</a:t>
              </a:r>
              <a:b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Zhao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Roland Weirich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1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and Marc Winter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2,5</a:t>
              </a:r>
              <a:b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6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Goethe-Universität Frankfurt, Germany, </a:t>
              </a:r>
              <a:r>
                <a:rPr lang="en-US" sz="6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Université de Strasbourg, CNRS, IPHC UMR 7178, Strasbourg, France</a:t>
              </a:r>
              <a:b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6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GSI </a:t>
              </a:r>
              <a:r>
                <a:rPr lang="en-US" sz="60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Helmholtzzentrum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für </a:t>
              </a:r>
              <a:r>
                <a:rPr lang="en-US" sz="60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Schwerionenforschung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GmbH, </a:t>
              </a:r>
              <a:r>
                <a:rPr lang="en-US" sz="6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Helmholtz </a:t>
              </a:r>
              <a:r>
                <a:rPr lang="en-US" sz="60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Forschungsakademie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Hessen für FAIR,</a:t>
              </a:r>
              <a:b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6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IJCLab, UMR9012 – CNRS / Universit</a:t>
              </a:r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é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Paris-</a:t>
              </a:r>
              <a:r>
                <a:rPr lang="en-US" sz="60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Saclay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/ Université de Paris, France, </a:t>
              </a:r>
              <a:r>
                <a:rPr lang="en-US" sz="600" baseline="300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US" sz="6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FIAR </a:t>
              </a:r>
              <a:r>
                <a:rPr lang="en-US" sz="600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GmbH,Germany</a:t>
              </a:r>
              <a:endParaRPr lang="en-US" sz="6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LICE@GSI: </a:t>
              </a:r>
              <a:r>
                <a:rPr lang="it-IT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Silvia Masciocchi et al.</a:t>
              </a: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B53C06-0E4B-96FA-0894-F3E6E8339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54096" y="919534"/>
              <a:ext cx="709142" cy="54452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28BC79-47FC-6228-2E0C-06511735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4096" y="1464055"/>
              <a:ext cx="791551" cy="4338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91D67C-38B9-9C7F-A078-BFCE03A35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4096" y="1999973"/>
              <a:ext cx="791551" cy="26355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5842D7-3153-9751-0028-FA3222515D20}"/>
                </a:ext>
              </a:extLst>
            </p:cNvPr>
            <p:cNvSpPr/>
            <p:nvPr/>
          </p:nvSpPr>
          <p:spPr>
            <a:xfrm>
              <a:off x="6915183" y="856630"/>
              <a:ext cx="4835659" cy="2332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25A6E-BAD1-14FF-BDA1-1F2D7F64753E}"/>
                </a:ext>
              </a:extLst>
            </p:cNvPr>
            <p:cNvSpPr/>
            <p:nvPr/>
          </p:nvSpPr>
          <p:spPr>
            <a:xfrm>
              <a:off x="6915183" y="3189444"/>
              <a:ext cx="4835659" cy="263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C1DB5F-0DEF-4074-D4DF-3EF403F84161}"/>
              </a:ext>
            </a:extLst>
          </p:cNvPr>
          <p:cNvSpPr txBox="1"/>
          <p:nvPr/>
        </p:nvSpPr>
        <p:spPr>
          <a:xfrm>
            <a:off x="8409274" y="6649800"/>
            <a:ext cx="241925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DRD3 Week, CERN,  17 June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8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80"/>
    </mc:Choice>
    <mc:Fallback xmlns="">
      <p:transition spd="slow" advTm="9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88DAE-9602-1309-7AA8-55CC1035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3446-43A6-4CDC-9F35-3AECD81F11A0}" type="slidenum">
              <a:rPr lang="de-DE" smtClean="0"/>
              <a:pPr/>
              <a:t>2</a:t>
            </a:fld>
            <a:r>
              <a:rPr lang="de-DE" dirty="0"/>
              <a:t>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239EEC5-B9CA-CE16-F045-72D19B4556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Micro Vertex Detector (MVD) of CBM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AD28B30-B15F-21BA-3CC3-5ACE213217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899" y="595894"/>
            <a:ext cx="9196245" cy="6067468"/>
          </a:xfrm>
          <a:prstGeom prst="rect">
            <a:avLst/>
          </a:prstGeom>
        </p:spPr>
      </p:pic>
      <p:sp>
        <p:nvSpPr>
          <p:cNvPr id="7" name="Textfeld 22">
            <a:extLst>
              <a:ext uri="{FF2B5EF4-FFF2-40B4-BE49-F238E27FC236}">
                <a16:creationId xmlns:a16="http://schemas.microsoft.com/office/drawing/2014/main" id="{34F7232A-9157-2A0E-F7A4-0213DD32A9E1}"/>
              </a:ext>
            </a:extLst>
          </p:cNvPr>
          <p:cNvSpPr txBox="1"/>
          <p:nvPr/>
        </p:nvSpPr>
        <p:spPr>
          <a:xfrm>
            <a:off x="6662719" y="4081944"/>
            <a:ext cx="39900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 µm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 MHz/cm² (</a:t>
            </a:r>
            <a:r>
              <a:rPr kumimoji="0" lang="de-DE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peak</a:t>
            </a:r>
            <a:r>
              <a:rPr kumimoji="0" lang="de-DE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de-DE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</a:t>
            </a:r>
            <a:r>
              <a:rPr kumimoji="0" lang="de-DE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cm </a:t>
            </a:r>
            <a:r>
              <a:rPr kumimoji="0" lang="de-DE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de-DE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de-DE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beam </a:t>
            </a:r>
            <a:r>
              <a:rPr kumimoji="0" lang="de-DE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axis</a:t>
            </a:r>
            <a:r>
              <a:rPr kumimoji="0" lang="de-DE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de-DE" baseline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0.3-0.5% X</a:t>
            </a:r>
            <a:r>
              <a:rPr lang="de-DE" baseline="-25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baseline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aseline="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de-DE" baseline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2BE79D-D973-B062-81D8-B8D9C09BC754}"/>
              </a:ext>
            </a:extLst>
          </p:cNvPr>
          <p:cNvGrpSpPr/>
          <p:nvPr/>
        </p:nvGrpSpPr>
        <p:grpSpPr>
          <a:xfrm>
            <a:off x="6397173" y="844610"/>
            <a:ext cx="2801880" cy="2857839"/>
            <a:chOff x="6388029" y="817178"/>
            <a:chExt cx="2801880" cy="2857839"/>
          </a:xfrm>
        </p:grpSpPr>
        <p:grpSp>
          <p:nvGrpSpPr>
            <p:cNvPr id="9" name="Group 1">
              <a:extLst>
                <a:ext uri="{FF2B5EF4-FFF2-40B4-BE49-F238E27FC236}">
                  <a16:creationId xmlns:a16="http://schemas.microsoft.com/office/drawing/2014/main" id="{5D56FBA6-A009-F7C4-0653-9623C1D5B800}"/>
                </a:ext>
              </a:extLst>
            </p:cNvPr>
            <p:cNvGrpSpPr/>
            <p:nvPr/>
          </p:nvGrpSpPr>
          <p:grpSpPr>
            <a:xfrm>
              <a:off x="6388029" y="817178"/>
              <a:ext cx="2801880" cy="2223360"/>
              <a:chOff x="4123800" y="454320"/>
              <a:chExt cx="2801880" cy="2223360"/>
            </a:xfrm>
          </p:grpSpPr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BD931666-A597-CB03-9A1F-93CB1207E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23800" y="454320"/>
                <a:ext cx="2801880" cy="2223360"/>
              </a:xfrm>
              <a:prstGeom prst="rect">
                <a:avLst/>
              </a:prstGeom>
              <a:noFill/>
              <a:ln w="38160" cap="sq">
                <a:solidFill>
                  <a:srgbClr val="000000"/>
                </a:solidFill>
                <a:prstDash val="solid"/>
                <a:miter/>
              </a:ln>
              <a:effectLst>
                <a:outerShdw dist="38184" dir="2700000" algn="tl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86F6BE59-0E5E-6D1D-6360-22B568C4F63A}"/>
                  </a:ext>
                </a:extLst>
              </p:cNvPr>
              <p:cNvSpPr txBox="1"/>
              <p:nvPr/>
            </p:nvSpPr>
            <p:spPr>
              <a:xfrm>
                <a:off x="4158360" y="466200"/>
                <a:ext cx="1753200" cy="391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18"/>
                    <a:ea typeface="Noto Sans CJK SC Regular" pitchFamily="2"/>
                    <a:cs typeface="FreeSans" pitchFamily="2"/>
                  </a:rPr>
                  <a:t>CBM Detector</a:t>
                </a:r>
              </a:p>
            </p:txBody>
          </p:sp>
        </p:grp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5E0D7D0-F5E6-AB14-4C39-B399D1BE728F}"/>
                </a:ext>
              </a:extLst>
            </p:cNvPr>
            <p:cNvSpPr/>
            <p:nvPr/>
          </p:nvSpPr>
          <p:spPr>
            <a:xfrm>
              <a:off x="8525088" y="3045793"/>
              <a:ext cx="218591" cy="629224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31">
            <a:extLst>
              <a:ext uri="{FF2B5EF4-FFF2-40B4-BE49-F238E27FC236}">
                <a16:creationId xmlns:a16="http://schemas.microsoft.com/office/drawing/2014/main" id="{118E79CC-C272-6B7D-3B5B-3480ADBC186C}"/>
              </a:ext>
            </a:extLst>
          </p:cNvPr>
          <p:cNvGrpSpPr/>
          <p:nvPr/>
        </p:nvGrpSpPr>
        <p:grpSpPr>
          <a:xfrm>
            <a:off x="2996613" y="844610"/>
            <a:ext cx="3884759" cy="2380679"/>
            <a:chOff x="723240" y="454320"/>
            <a:chExt cx="3884759" cy="2380679"/>
          </a:xfrm>
        </p:grpSpPr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FB3822E6-80EA-C552-1C1F-DEA92E2EEC97}"/>
                </a:ext>
              </a:extLst>
            </p:cNvPr>
            <p:cNvSpPr/>
            <p:nvPr/>
          </p:nvSpPr>
          <p:spPr>
            <a:xfrm>
              <a:off x="723240" y="454320"/>
              <a:ext cx="2886479" cy="2363760"/>
            </a:xfrm>
            <a:prstGeom prst="rect">
              <a:avLst/>
            </a:prstGeom>
            <a:solidFill>
              <a:srgbClr val="CBD1CF"/>
            </a:solidFill>
            <a:ln w="28440" cap="flat">
              <a:solidFill>
                <a:srgbClr val="C0504D"/>
              </a:solidFill>
              <a:prstDash val="solid"/>
            </a:ln>
            <a:effectLst>
              <a:outerShdw dist="38184" dir="27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A633EBAA-0F8A-3F0E-865E-421C5B4C5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00" y="558360"/>
              <a:ext cx="2479320" cy="2276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215EA923-26D7-CAA3-1D96-B763F680D2C9}"/>
                </a:ext>
              </a:extLst>
            </p:cNvPr>
            <p:cNvSpPr/>
            <p:nvPr/>
          </p:nvSpPr>
          <p:spPr>
            <a:xfrm>
              <a:off x="4227839" y="1437119"/>
              <a:ext cx="380160" cy="4683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val f7"/>
                <a:gd name="f14" fmla="+- 2700000 f2 0"/>
                <a:gd name="f15" fmla="*/ f9 f1 1"/>
                <a:gd name="f16" fmla="?: f10 f4 1"/>
                <a:gd name="f17" fmla="?: f11 f5 1"/>
                <a:gd name="f18" fmla="?: f12 f6 1"/>
                <a:gd name="f19" fmla="*/ f14 f8 1"/>
                <a:gd name="f20" fmla="*/ f15 1 f3"/>
                <a:gd name="f21" fmla="*/ f16 1 21600"/>
                <a:gd name="f22" fmla="*/ f17 1 21600"/>
                <a:gd name="f23" fmla="*/ 21600 f16 1"/>
                <a:gd name="f24" fmla="*/ 21600 f17 1"/>
                <a:gd name="f25" fmla="*/ f19 1 f1"/>
                <a:gd name="f26" fmla="+- f20 0 f2"/>
                <a:gd name="f27" fmla="min f22 f21"/>
                <a:gd name="f28" fmla="*/ f23 1 f18"/>
                <a:gd name="f29" fmla="*/ f24 1 f18"/>
                <a:gd name="f30" fmla="+- 0 0 f25"/>
                <a:gd name="f31" fmla="val f28"/>
                <a:gd name="f32" fmla="val f29"/>
                <a:gd name="f33" fmla="+- 0 0 f30"/>
                <a:gd name="f34" fmla="*/ f13 f27 1"/>
                <a:gd name="f35" fmla="+- f32 0 f13"/>
                <a:gd name="f36" fmla="+- f31 0 f13"/>
                <a:gd name="f37" fmla="*/ f33 f1 1"/>
                <a:gd name="f38" fmla="*/ f35 1 2"/>
                <a:gd name="f39" fmla="*/ f36 1 2"/>
                <a:gd name="f40" fmla="*/ f37 1 f8"/>
                <a:gd name="f41" fmla="+- f13 f38 0"/>
                <a:gd name="f42" fmla="+- f13 f39 0"/>
                <a:gd name="f43" fmla="+- f40 0 f2"/>
                <a:gd name="f44" fmla="*/ f39 f27 1"/>
                <a:gd name="f45" fmla="*/ f38 f27 1"/>
                <a:gd name="f46" fmla="cos 1 f43"/>
                <a:gd name="f47" fmla="sin 1 f43"/>
                <a:gd name="f48" fmla="*/ f41 f27 1"/>
                <a:gd name="f49" fmla="+- 0 0 f46"/>
                <a:gd name="f50" fmla="+- 0 0 f47"/>
                <a:gd name="f51" fmla="+- 0 0 f49"/>
                <a:gd name="f52" fmla="+- 0 0 f50"/>
                <a:gd name="f53" fmla="*/ f51 f39 1"/>
                <a:gd name="f54" fmla="*/ f52 f38 1"/>
                <a:gd name="f55" fmla="+- f42 0 f53"/>
                <a:gd name="f56" fmla="+- f42 f53 0"/>
                <a:gd name="f57" fmla="+- f41 0 f54"/>
                <a:gd name="f58" fmla="+- f41 f54 0"/>
                <a:gd name="f59" fmla="*/ f55 f27 1"/>
                <a:gd name="f60" fmla="*/ f57 f27 1"/>
                <a:gd name="f61" fmla="*/ f56 f27 1"/>
                <a:gd name="f62" fmla="*/ f5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59" y="f60"/>
                </a:cxn>
                <a:cxn ang="f26">
                  <a:pos x="f59" y="f62"/>
                </a:cxn>
                <a:cxn ang="f26">
                  <a:pos x="f61" y="f62"/>
                </a:cxn>
                <a:cxn ang="f26">
                  <a:pos x="f61" y="f60"/>
                </a:cxn>
              </a:cxnLst>
              <a:rect l="f59" t="f60" r="f61" b="f62"/>
              <a:pathLst>
                <a:path>
                  <a:moveTo>
                    <a:pt x="f34" y="f48"/>
                  </a:moveTo>
                  <a:arcTo wR="f44" hR="f45" stAng="f1" swAng="f0"/>
                  <a:close/>
                </a:path>
              </a:pathLst>
            </a:custGeom>
            <a:noFill/>
            <a:ln w="38160" cap="flat">
              <a:solidFill>
                <a:srgbClr val="C0504D"/>
              </a:solidFill>
              <a:prstDash val="solid"/>
            </a:ln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cxnSp>
          <p:nvCxnSpPr>
            <p:cNvPr id="17" name="Straight Arrow Connector 1">
              <a:extLst>
                <a:ext uri="{FF2B5EF4-FFF2-40B4-BE49-F238E27FC236}">
                  <a16:creationId xmlns:a16="http://schemas.microsoft.com/office/drawing/2014/main" id="{3042E2F7-2094-2B56-8993-D91FF10AFC4E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3609719" y="1636200"/>
              <a:ext cx="615960" cy="360"/>
            </a:xfrm>
            <a:prstGeom prst="straightConnector1">
              <a:avLst/>
            </a:prstGeom>
            <a:noFill/>
            <a:ln w="28440" cap="flat">
              <a:solidFill>
                <a:srgbClr val="C0504D"/>
              </a:solidFill>
              <a:prstDash val="solid"/>
            </a:ln>
          </p:spPr>
        </p:cxnSp>
      </p:grpSp>
      <p:grpSp>
        <p:nvGrpSpPr>
          <p:cNvPr id="18" name="Gruppieren 16">
            <a:extLst>
              <a:ext uri="{FF2B5EF4-FFF2-40B4-BE49-F238E27FC236}">
                <a16:creationId xmlns:a16="http://schemas.microsoft.com/office/drawing/2014/main" id="{F5AE0541-F18A-3D2D-0D4C-6D5A221B0B4C}"/>
              </a:ext>
            </a:extLst>
          </p:cNvPr>
          <p:cNvGrpSpPr/>
          <p:nvPr/>
        </p:nvGrpSpPr>
        <p:grpSpPr>
          <a:xfrm>
            <a:off x="3789558" y="2026490"/>
            <a:ext cx="2150280" cy="4129027"/>
            <a:chOff x="3780360" y="1190880"/>
            <a:chExt cx="2150280" cy="4129027"/>
          </a:xfrm>
        </p:grpSpPr>
        <p:pic>
          <p:nvPicPr>
            <p:cNvPr id="19" name="Picture 6" descr="C:\Users\mkoziel_not\Desktop\CBM_Indaia\M26_thinned_pictures\IMG_3921.JPG">
              <a:extLst>
                <a:ext uri="{FF2B5EF4-FFF2-40B4-BE49-F238E27FC236}">
                  <a16:creationId xmlns:a16="http://schemas.microsoft.com/office/drawing/2014/main" id="{24041179-3C60-9C4C-994B-F35234B2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780360" y="3121200"/>
              <a:ext cx="2150280" cy="1693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3B2170FC-EF6E-459B-9389-654576BFD4F3}"/>
                </a:ext>
              </a:extLst>
            </p:cNvPr>
            <p:cNvSpPr txBox="1"/>
            <p:nvPr/>
          </p:nvSpPr>
          <p:spPr>
            <a:xfrm>
              <a:off x="3780360" y="4814640"/>
              <a:ext cx="2150280" cy="505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 anchorCtr="1" compatLnSpc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CMOS MAPS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/>
              </a:pP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called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 MIMOSIS</a:t>
              </a:r>
            </a:p>
          </p:txBody>
        </p:sp>
        <p:sp>
          <p:nvSpPr>
            <p:cNvPr id="21" name="Gerader Verbinder 19">
              <a:extLst>
                <a:ext uri="{FF2B5EF4-FFF2-40B4-BE49-F238E27FC236}">
                  <a16:creationId xmlns:a16="http://schemas.microsoft.com/office/drawing/2014/main" id="{06A9495D-FA54-3C8F-92A3-862D632D3089}"/>
                </a:ext>
              </a:extLst>
            </p:cNvPr>
            <p:cNvSpPr/>
            <p:nvPr/>
          </p:nvSpPr>
          <p:spPr>
            <a:xfrm flipH="1" flipV="1">
              <a:off x="3819466" y="1190880"/>
              <a:ext cx="1076894" cy="2481119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prstDash val="solid"/>
              <a:headEnd type="arrow"/>
              <a:tailEnd type="arrow"/>
            </a:ln>
          </p:spPr>
          <p:txBody>
            <a:bodyPr wrap="none" lIns="99360" tIns="54360" rIns="99360" bIns="54360" anchor="ctr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9782C46-E082-9195-CA9C-114ECAFE62A2}"/>
              </a:ext>
            </a:extLst>
          </p:cNvPr>
          <p:cNvSpPr txBox="1"/>
          <p:nvPr/>
        </p:nvSpPr>
        <p:spPr>
          <a:xfrm>
            <a:off x="8409274" y="6649800"/>
            <a:ext cx="241925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DRD3 Week, CERN,  17 June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9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15"/>
    </mc:Choice>
    <mc:Fallback xmlns="">
      <p:transition spd="slow" advTm="40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2FEEB90-8CA7-3BAA-50BC-CB6DC1A00501}"/>
              </a:ext>
            </a:extLst>
          </p:cNvPr>
          <p:cNvGrpSpPr/>
          <p:nvPr/>
        </p:nvGrpSpPr>
        <p:grpSpPr>
          <a:xfrm>
            <a:off x="9008160" y="764608"/>
            <a:ext cx="3183840" cy="2844719"/>
            <a:chOff x="7558920" y="3821613"/>
            <a:chExt cx="3183840" cy="2844719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38FBB55E-3F6C-4FB2-17FC-AEC7B3C132A1}"/>
                </a:ext>
              </a:extLst>
            </p:cNvPr>
            <p:cNvGrpSpPr/>
            <p:nvPr/>
          </p:nvGrpSpPr>
          <p:grpSpPr>
            <a:xfrm>
              <a:off x="7558920" y="3821613"/>
              <a:ext cx="3183840" cy="2844719"/>
              <a:chOff x="6909840" y="2592000"/>
              <a:chExt cx="3183840" cy="2844719"/>
            </a:xfrm>
          </p:grpSpPr>
          <p:pic>
            <p:nvPicPr>
              <p:cNvPr id="16" name="Picture 16">
                <a:extLst>
                  <a:ext uri="{FF2B5EF4-FFF2-40B4-BE49-F238E27FC236}">
                    <a16:creationId xmlns:a16="http://schemas.microsoft.com/office/drawing/2014/main" id="{7CF68D67-A1DC-18BA-8918-FAF4445B0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9840" y="2592000"/>
                <a:ext cx="3183840" cy="244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1BCAEB54-9245-AF3A-B826-395A7474EBBF}"/>
                  </a:ext>
                </a:extLst>
              </p:cNvPr>
              <p:cNvSpPr/>
              <p:nvPr/>
            </p:nvSpPr>
            <p:spPr>
              <a:xfrm>
                <a:off x="7642079" y="2765880"/>
                <a:ext cx="702360" cy="1229399"/>
              </a:xfrm>
              <a:prstGeom prst="rect">
                <a:avLst/>
              </a:prstGeom>
              <a:noFill/>
              <a:ln w="25560" cap="flat">
                <a:solidFill>
                  <a:srgbClr val="FF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eration Sans" pitchFamily="18"/>
                  <a:ea typeface="Noto Sans CJK SC Regular" pitchFamily="2"/>
                  <a:cs typeface="FreeSans" pitchFamily="2"/>
                </a:endParaRPr>
              </a:p>
            </p:txBody>
          </p:sp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F09586B8-A0EE-9CB1-9F9F-B8B0FCD8E595}"/>
                  </a:ext>
                </a:extLst>
              </p:cNvPr>
              <p:cNvSpPr txBox="1"/>
              <p:nvPr/>
            </p:nvSpPr>
            <p:spPr>
              <a:xfrm rot="5400000">
                <a:off x="6776280" y="4608359"/>
                <a:ext cx="1369800" cy="286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18"/>
                    <a:ea typeface="Noto Sans CJK SC Regular" pitchFamily="2"/>
                    <a:cs typeface="FreeSans" pitchFamily="2"/>
                  </a:rPr>
                  <a:t>Size of MIMOSIS-1</a:t>
                </a:r>
              </a:p>
            </p:txBody>
          </p:sp>
        </p:grp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F949B57F-9D38-6C37-4DC2-64944181CB09}"/>
                </a:ext>
              </a:extLst>
            </p:cNvPr>
            <p:cNvSpPr/>
            <p:nvPr/>
          </p:nvSpPr>
          <p:spPr>
            <a:xfrm>
              <a:off x="8208000" y="3984693"/>
              <a:ext cx="2014200" cy="2014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val f7"/>
                <a:gd name="f14" fmla="+- 2700000 f2 0"/>
                <a:gd name="f15" fmla="*/ f9 f1 1"/>
                <a:gd name="f16" fmla="?: f10 f4 1"/>
                <a:gd name="f17" fmla="?: f11 f5 1"/>
                <a:gd name="f18" fmla="?: f12 f6 1"/>
                <a:gd name="f19" fmla="*/ f14 f8 1"/>
                <a:gd name="f20" fmla="*/ f15 1 f3"/>
                <a:gd name="f21" fmla="*/ f16 1 21600"/>
                <a:gd name="f22" fmla="*/ f17 1 21600"/>
                <a:gd name="f23" fmla="*/ 21600 f16 1"/>
                <a:gd name="f24" fmla="*/ 21600 f17 1"/>
                <a:gd name="f25" fmla="*/ f19 1 f1"/>
                <a:gd name="f26" fmla="+- f20 0 f2"/>
                <a:gd name="f27" fmla="min f22 f21"/>
                <a:gd name="f28" fmla="*/ f23 1 f18"/>
                <a:gd name="f29" fmla="*/ f24 1 f18"/>
                <a:gd name="f30" fmla="+- 0 0 f25"/>
                <a:gd name="f31" fmla="val f28"/>
                <a:gd name="f32" fmla="val f29"/>
                <a:gd name="f33" fmla="+- 0 0 f30"/>
                <a:gd name="f34" fmla="*/ f13 f27 1"/>
                <a:gd name="f35" fmla="+- f32 0 f13"/>
                <a:gd name="f36" fmla="+- f31 0 f13"/>
                <a:gd name="f37" fmla="*/ f33 f1 1"/>
                <a:gd name="f38" fmla="*/ f35 1 2"/>
                <a:gd name="f39" fmla="*/ f36 1 2"/>
                <a:gd name="f40" fmla="*/ f37 1 f8"/>
                <a:gd name="f41" fmla="+- f13 f38 0"/>
                <a:gd name="f42" fmla="+- f13 f39 0"/>
                <a:gd name="f43" fmla="+- f40 0 f2"/>
                <a:gd name="f44" fmla="*/ f39 f27 1"/>
                <a:gd name="f45" fmla="*/ f38 f27 1"/>
                <a:gd name="f46" fmla="cos 1 f43"/>
                <a:gd name="f47" fmla="sin 1 f43"/>
                <a:gd name="f48" fmla="*/ f41 f27 1"/>
                <a:gd name="f49" fmla="+- 0 0 f46"/>
                <a:gd name="f50" fmla="+- 0 0 f47"/>
                <a:gd name="f51" fmla="+- 0 0 f49"/>
                <a:gd name="f52" fmla="+- 0 0 f50"/>
                <a:gd name="f53" fmla="*/ f51 f39 1"/>
                <a:gd name="f54" fmla="*/ f52 f38 1"/>
                <a:gd name="f55" fmla="+- f42 0 f53"/>
                <a:gd name="f56" fmla="+- f42 f53 0"/>
                <a:gd name="f57" fmla="+- f41 0 f54"/>
                <a:gd name="f58" fmla="+- f41 f54 0"/>
                <a:gd name="f59" fmla="*/ f55 f27 1"/>
                <a:gd name="f60" fmla="*/ f57 f27 1"/>
                <a:gd name="f61" fmla="*/ f56 f27 1"/>
                <a:gd name="f62" fmla="*/ f5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59" y="f60"/>
                </a:cxn>
                <a:cxn ang="f26">
                  <a:pos x="f59" y="f62"/>
                </a:cxn>
                <a:cxn ang="f26">
                  <a:pos x="f61" y="f62"/>
                </a:cxn>
                <a:cxn ang="f26">
                  <a:pos x="f61" y="f60"/>
                </a:cxn>
              </a:cxnLst>
              <a:rect l="f59" t="f60" r="f61" b="f62"/>
              <a:pathLst>
                <a:path>
                  <a:moveTo>
                    <a:pt x="f34" y="f48"/>
                  </a:moveTo>
                  <a:arcTo wR="f44" hR="f45" stAng="f1" swAng="f0"/>
                  <a:close/>
                </a:path>
              </a:pathLst>
            </a:custGeom>
            <a:noFill/>
            <a:ln w="9360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5D128337-D9E1-1D10-9EC9-885F29003FD0}"/>
                </a:ext>
              </a:extLst>
            </p:cNvPr>
            <p:cNvSpPr/>
            <p:nvPr/>
          </p:nvSpPr>
          <p:spPr>
            <a:xfrm>
              <a:off x="9008640" y="4777053"/>
              <a:ext cx="435600" cy="40356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val f7"/>
                <a:gd name="f14" fmla="+- 2700000 f2 0"/>
                <a:gd name="f15" fmla="*/ f9 f1 1"/>
                <a:gd name="f16" fmla="?: f10 f4 1"/>
                <a:gd name="f17" fmla="?: f11 f5 1"/>
                <a:gd name="f18" fmla="?: f12 f6 1"/>
                <a:gd name="f19" fmla="*/ f14 f8 1"/>
                <a:gd name="f20" fmla="*/ f15 1 f3"/>
                <a:gd name="f21" fmla="*/ f16 1 21600"/>
                <a:gd name="f22" fmla="*/ f17 1 21600"/>
                <a:gd name="f23" fmla="*/ 21600 f16 1"/>
                <a:gd name="f24" fmla="*/ 21600 f17 1"/>
                <a:gd name="f25" fmla="*/ f19 1 f1"/>
                <a:gd name="f26" fmla="+- f20 0 f2"/>
                <a:gd name="f27" fmla="min f22 f21"/>
                <a:gd name="f28" fmla="*/ f23 1 f18"/>
                <a:gd name="f29" fmla="*/ f24 1 f18"/>
                <a:gd name="f30" fmla="+- 0 0 f25"/>
                <a:gd name="f31" fmla="val f28"/>
                <a:gd name="f32" fmla="val f29"/>
                <a:gd name="f33" fmla="+- 0 0 f30"/>
                <a:gd name="f34" fmla="*/ f13 f27 1"/>
                <a:gd name="f35" fmla="+- f32 0 f13"/>
                <a:gd name="f36" fmla="+- f31 0 f13"/>
                <a:gd name="f37" fmla="*/ f33 f1 1"/>
                <a:gd name="f38" fmla="*/ f35 1 2"/>
                <a:gd name="f39" fmla="*/ f36 1 2"/>
                <a:gd name="f40" fmla="*/ f37 1 f8"/>
                <a:gd name="f41" fmla="+- f13 f38 0"/>
                <a:gd name="f42" fmla="+- f13 f39 0"/>
                <a:gd name="f43" fmla="+- f40 0 f2"/>
                <a:gd name="f44" fmla="*/ f39 f27 1"/>
                <a:gd name="f45" fmla="*/ f38 f27 1"/>
                <a:gd name="f46" fmla="cos 1 f43"/>
                <a:gd name="f47" fmla="sin 1 f43"/>
                <a:gd name="f48" fmla="*/ f41 f27 1"/>
                <a:gd name="f49" fmla="+- 0 0 f46"/>
                <a:gd name="f50" fmla="+- 0 0 f47"/>
                <a:gd name="f51" fmla="+- 0 0 f49"/>
                <a:gd name="f52" fmla="+- 0 0 f50"/>
                <a:gd name="f53" fmla="*/ f51 f39 1"/>
                <a:gd name="f54" fmla="*/ f52 f38 1"/>
                <a:gd name="f55" fmla="+- f42 0 f53"/>
                <a:gd name="f56" fmla="+- f42 f53 0"/>
                <a:gd name="f57" fmla="+- f41 0 f54"/>
                <a:gd name="f58" fmla="+- f41 f54 0"/>
                <a:gd name="f59" fmla="*/ f55 f27 1"/>
                <a:gd name="f60" fmla="*/ f57 f27 1"/>
                <a:gd name="f61" fmla="*/ f56 f27 1"/>
                <a:gd name="f62" fmla="*/ f5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59" y="f60"/>
                </a:cxn>
                <a:cxn ang="f26">
                  <a:pos x="f59" y="f62"/>
                </a:cxn>
                <a:cxn ang="f26">
                  <a:pos x="f61" y="f62"/>
                </a:cxn>
                <a:cxn ang="f26">
                  <a:pos x="f61" y="f60"/>
                </a:cxn>
              </a:cxnLst>
              <a:rect l="f59" t="f60" r="f61" b="f62"/>
              <a:pathLst>
                <a:path>
                  <a:moveTo>
                    <a:pt x="f34" y="f48"/>
                  </a:moveTo>
                  <a:arcTo wR="f44" hR="f45" stAng="f1" swAng="f0"/>
                  <a:close/>
                </a:path>
              </a:pathLst>
            </a:custGeom>
            <a:noFill/>
            <a:ln w="9360" cap="flat">
              <a:solidFill>
                <a:srgbClr val="000000"/>
              </a:solidFill>
              <a:prstDash val="solid"/>
            </a:ln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33F5B890-0647-3C16-7CF0-413070EAC766}"/>
                </a:ext>
              </a:extLst>
            </p:cNvPr>
            <p:cNvSpPr txBox="1"/>
            <p:nvPr/>
          </p:nvSpPr>
          <p:spPr>
            <a:xfrm rot="3391200">
              <a:off x="8484928" y="4344471"/>
              <a:ext cx="1977480" cy="13849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Nominal acceptance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11E385-AFA1-6143-0E76-B6D2B31B44A7}"/>
              </a:ext>
            </a:extLst>
          </p:cNvPr>
          <p:cNvGrpSpPr/>
          <p:nvPr/>
        </p:nvGrpSpPr>
        <p:grpSpPr>
          <a:xfrm>
            <a:off x="5047089" y="872372"/>
            <a:ext cx="3966171" cy="2118654"/>
            <a:chOff x="4383993" y="937130"/>
            <a:chExt cx="3966171" cy="21186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AA686AD8-621F-13E5-BB9C-CBA024B0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993" y="937130"/>
              <a:ext cx="3966171" cy="21186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EEDCE9-9520-3AA1-5450-2B66D0C3E68D}"/>
                </a:ext>
              </a:extLst>
            </p:cNvPr>
            <p:cNvSpPr txBox="1"/>
            <p:nvPr/>
          </p:nvSpPr>
          <p:spPr>
            <a:xfrm>
              <a:off x="4659078" y="2491883"/>
              <a:ext cx="76469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099FC7-4B1E-2C71-2DF6-A36655CBA5BC}"/>
                </a:ext>
              </a:extLst>
            </p:cNvPr>
            <p:cNvSpPr/>
            <p:nvPr/>
          </p:nvSpPr>
          <p:spPr>
            <a:xfrm>
              <a:off x="5495109" y="1606437"/>
              <a:ext cx="777904" cy="777904"/>
            </a:xfrm>
            <a:prstGeom prst="rect">
              <a:avLst/>
            </a:prstGeom>
            <a:solidFill>
              <a:srgbClr val="D111E3"/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A1A888-0E7F-736B-B919-87AC87C6696A}"/>
                </a:ext>
              </a:extLst>
            </p:cNvPr>
            <p:cNvSpPr/>
            <p:nvPr/>
          </p:nvSpPr>
          <p:spPr>
            <a:xfrm>
              <a:off x="5379010" y="1907942"/>
              <a:ext cx="232197" cy="232197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3DE3F86-29C0-A936-7BC2-EE2F1A68CC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7487" y="2209228"/>
              <a:ext cx="147868" cy="2695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199489-2047-7EA9-A7DC-8F89B6E15D97}"/>
                  </a:ext>
                </a:extLst>
              </p:cNvPr>
              <p:cNvSpPr txBox="1"/>
              <p:nvPr/>
            </p:nvSpPr>
            <p:spPr>
              <a:xfrm>
                <a:off x="146091" y="834476"/>
                <a:ext cx="466733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-electrons are kicked out by beam from target.</a:t>
                </a:r>
              </a:p>
              <a:p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-electrons form 90% of occupancy.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-electrons  create highly non-uniform radiation field.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199489-2047-7EA9-A7DC-8F89B6E15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1" y="834476"/>
                <a:ext cx="4667334" cy="1600438"/>
              </a:xfrm>
              <a:prstGeom prst="rect">
                <a:avLst/>
              </a:prstGeom>
              <a:blipFill>
                <a:blip r:embed="rId5"/>
                <a:stretch>
                  <a:fillRect l="-1175" t="-2290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54F59ACE-9033-720A-E729-FF2EE4FFC7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304" y="2126179"/>
            <a:ext cx="770705" cy="770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9B4EA1A-8C71-0C6F-0332-C8F5AA122A74}"/>
              </a:ext>
            </a:extLst>
          </p:cNvPr>
          <p:cNvGrpSpPr/>
          <p:nvPr/>
        </p:nvGrpSpPr>
        <p:grpSpPr>
          <a:xfrm>
            <a:off x="324394" y="2468610"/>
            <a:ext cx="11899818" cy="2562886"/>
            <a:chOff x="324394" y="2468610"/>
            <a:chExt cx="11899818" cy="2562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629D9C-65C9-8F25-8B18-AD3D9B8D1196}"/>
                </a:ext>
              </a:extLst>
            </p:cNvPr>
            <p:cNvGrpSpPr/>
            <p:nvPr/>
          </p:nvGrpSpPr>
          <p:grpSpPr>
            <a:xfrm>
              <a:off x="324394" y="2468610"/>
              <a:ext cx="11899818" cy="2562886"/>
              <a:chOff x="146091" y="2427125"/>
              <a:chExt cx="11899818" cy="2562886"/>
            </a:xfrm>
          </p:grpSpPr>
          <p:pic>
            <p:nvPicPr>
              <p:cNvPr id="14" name="Picture 15">
                <a:extLst>
                  <a:ext uri="{FF2B5EF4-FFF2-40B4-BE49-F238E27FC236}">
                    <a16:creationId xmlns:a16="http://schemas.microsoft.com/office/drawing/2014/main" id="{9EB4079A-CF45-D884-2B64-B381FB181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435976" y="2427125"/>
                <a:ext cx="3643133" cy="256288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555AE9D-D40C-D7A7-E064-4099742BF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91" y="2427125"/>
                <a:ext cx="41733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533B963-2765-0767-5931-A9EBF21700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7089" y="3212608"/>
                <a:ext cx="69988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A2B5D59-BCAF-21B1-0A2F-EFC67CC5998B}"/>
                  </a:ext>
                </a:extLst>
              </p:cNvPr>
              <p:cNvCxnSpPr/>
              <p:nvPr/>
            </p:nvCxnSpPr>
            <p:spPr>
              <a:xfrm>
                <a:off x="4319451" y="2427125"/>
                <a:ext cx="727638" cy="7854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20B25B-E167-C9B9-27C0-84CBB65D0158}"/>
                  </a:ext>
                </a:extLst>
              </p:cNvPr>
              <p:cNvSpPr txBox="1"/>
              <p:nvPr/>
            </p:nvSpPr>
            <p:spPr>
              <a:xfrm>
                <a:off x="5046780" y="3307873"/>
                <a:ext cx="63898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o Trigger signature =&gt; Continuous readout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“Slow extraction” of beam on target creates beam fluctuations.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Detector must handle significant rate peaks.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30600C-B5AF-92FA-B0B6-10D6A733C719}"/>
                </a:ext>
              </a:extLst>
            </p:cNvPr>
            <p:cNvSpPr txBox="1"/>
            <p:nvPr/>
          </p:nvSpPr>
          <p:spPr>
            <a:xfrm>
              <a:off x="725806" y="2527552"/>
              <a:ext cx="32852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Beam intensity (SIS18-measured)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E534CA0-5098-A066-DB1A-472EDE7DE270}"/>
              </a:ext>
            </a:extLst>
          </p:cNvPr>
          <p:cNvGrpSpPr/>
          <p:nvPr/>
        </p:nvGrpSpPr>
        <p:grpSpPr>
          <a:xfrm>
            <a:off x="141165" y="4328160"/>
            <a:ext cx="11909670" cy="2249474"/>
            <a:chOff x="141165" y="4328160"/>
            <a:chExt cx="11909670" cy="224947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AA826F-6289-5EDE-7280-8415CC1B0705}"/>
                </a:ext>
              </a:extLst>
            </p:cNvPr>
            <p:cNvCxnSpPr>
              <a:cxnSpLocks/>
            </p:cNvCxnSpPr>
            <p:nvPr/>
          </p:nvCxnSpPr>
          <p:spPr>
            <a:xfrm>
              <a:off x="141165" y="4990011"/>
              <a:ext cx="4091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B5CAB8-8C4E-3FB0-9759-4CBB58E5E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285" y="4328160"/>
              <a:ext cx="836804" cy="666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AB82B08-93D3-E371-D97A-BDDD198D62A0}"/>
                </a:ext>
              </a:extLst>
            </p:cNvPr>
            <p:cNvCxnSpPr>
              <a:cxnSpLocks/>
            </p:cNvCxnSpPr>
            <p:nvPr/>
          </p:nvCxnSpPr>
          <p:spPr>
            <a:xfrm>
              <a:off x="5047089" y="4328160"/>
              <a:ext cx="6998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0F44A99-CBC9-19C2-400C-0C0C0B8B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1019" y="4399343"/>
              <a:ext cx="3219876" cy="217829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2B73AB6-AF10-F2AD-C2B0-FDD728AA1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2551" y="5700488"/>
              <a:ext cx="1538284" cy="877146"/>
            </a:xfrm>
            <a:prstGeom prst="rect">
              <a:avLst/>
            </a:prstGeom>
          </p:spPr>
        </p:pic>
        <p:sp>
          <p:nvSpPr>
            <p:cNvPr id="55" name="TextBox 30">
              <a:extLst>
                <a:ext uri="{FF2B5EF4-FFF2-40B4-BE49-F238E27FC236}">
                  <a16:creationId xmlns:a16="http://schemas.microsoft.com/office/drawing/2014/main" id="{AF87F571-524F-5D23-F6E5-6852E2A593AA}"/>
                </a:ext>
              </a:extLst>
            </p:cNvPr>
            <p:cNvSpPr txBox="1"/>
            <p:nvPr/>
          </p:nvSpPr>
          <p:spPr>
            <a:xfrm rot="5400000">
              <a:off x="11071053" y="5083425"/>
              <a:ext cx="1572277" cy="3872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M.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Deveaux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, SQM 2017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Utrecht/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18"/>
                  <a:ea typeface="Noto Sans CJK SC Regular" pitchFamily="2"/>
                  <a:cs typeface="FreeSans" pitchFamily="2"/>
                </a:rPr>
                <a:t>Netherlands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8"/>
                <a:ea typeface="Noto Sans CJK SC Regular" pitchFamily="2"/>
                <a:cs typeface="FreeSans" pitchFamily="2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7036CFE-8F80-10FD-4F8E-ECAEB7519620}"/>
                </a:ext>
              </a:extLst>
            </p:cNvPr>
            <p:cNvSpPr txBox="1"/>
            <p:nvPr/>
          </p:nvSpPr>
          <p:spPr>
            <a:xfrm>
              <a:off x="141165" y="5039762"/>
              <a:ext cx="74190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O</a:t>
              </a:r>
              <a:r>
                <a:rPr lang="en-US" dirty="0"/>
                <a:t>peration very close to the beam =&gt; Tolerate 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Significant beam halo =&gt; Need to understand integrated radiation damage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Manage Single Event Effects up to highest LET (</a:t>
              </a:r>
              <a:r>
                <a:rPr lang="en-US" dirty="0" err="1"/>
                <a:t>dE</a:t>
              </a:r>
              <a:r>
                <a:rPr lang="en-US" dirty="0"/>
                <a:t>/dx &gt;&gt;10</a:t>
              </a:r>
              <a:r>
                <a:rPr lang="en-US" baseline="30000" dirty="0"/>
                <a:t>4</a:t>
              </a:r>
              <a:r>
                <a:rPr lang="en-US" dirty="0"/>
                <a:t> </a:t>
              </a:r>
              <a:r>
                <a:rPr lang="en-US" dirty="0" err="1"/>
                <a:t>m.i.p</a:t>
              </a:r>
              <a:r>
                <a:rPr lang="en-US" dirty="0"/>
                <a:t>).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C478296-782B-0741-447C-D50585A75FB0}"/>
              </a:ext>
            </a:extLst>
          </p:cNvPr>
          <p:cNvSpPr txBox="1"/>
          <p:nvPr/>
        </p:nvSpPr>
        <p:spPr>
          <a:xfrm>
            <a:off x="374469" y="6192849"/>
            <a:ext cx="741908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I-physics is low momentum physics – Material budget really matters!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00A4C7-89AC-BE5F-6B9D-C7153C8C7DBD}"/>
              </a:ext>
            </a:extLst>
          </p:cNvPr>
          <p:cNvSpPr txBox="1"/>
          <p:nvPr/>
        </p:nvSpPr>
        <p:spPr>
          <a:xfrm>
            <a:off x="8409274" y="6649800"/>
            <a:ext cx="241925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DRD3 Week, CERN,  17 June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E75873-0BF9-5B70-D127-2717F91419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 err="1"/>
              <a:t>Requirements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sensors</a:t>
            </a:r>
            <a:r>
              <a:rPr lang="de-DE" sz="2400" dirty="0"/>
              <a:t> in </a:t>
            </a:r>
            <a:r>
              <a:rPr lang="de-DE" sz="2400" dirty="0" err="1"/>
              <a:t>fixed</a:t>
            </a:r>
            <a:r>
              <a:rPr lang="de-DE" sz="2400" dirty="0"/>
              <a:t> </a:t>
            </a:r>
            <a:r>
              <a:rPr lang="de-DE" sz="2400" dirty="0" err="1"/>
              <a:t>target</a:t>
            </a:r>
            <a:r>
              <a:rPr lang="de-DE" sz="2400" dirty="0"/>
              <a:t> HI-experiments.</a:t>
            </a:r>
            <a:endParaRPr lang="en-US" dirty="0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CB3463A5-6565-8494-11A5-F7EC7F47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0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63"/>
    </mc:Choice>
    <mc:Fallback xmlns="">
      <p:transition spd="slow" advTm="50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The operation principle of MAPS</a:t>
            </a:r>
            <a:endParaRPr lang="en-US"/>
          </a:p>
        </p:txBody>
      </p:sp>
      <p:graphicFrame>
        <p:nvGraphicFramePr>
          <p:cNvPr id="3" name="Object 50"/>
          <p:cNvGraphicFramePr>
            <a:graphicFrameLocks noChangeAspect="1"/>
          </p:cNvGraphicFramePr>
          <p:nvPr/>
        </p:nvGraphicFramePr>
        <p:xfrm>
          <a:off x="1219200" y="2743200"/>
          <a:ext cx="7543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" r:id="rId3" imgW="9542857" imgH="4323810" progId="Paint.Picture">
                  <p:embed/>
                </p:oleObj>
              </mc:Choice>
              <mc:Fallback>
                <p:oleObj name="Bitmap" r:id="rId3" imgW="9542857" imgH="4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740"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7543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51"/>
          <p:cNvSpPr>
            <a:spLocks noChangeShapeType="1"/>
          </p:cNvSpPr>
          <p:nvPr/>
        </p:nvSpPr>
        <p:spPr bwMode="auto">
          <a:xfrm flipV="1">
            <a:off x="4114800" y="1828800"/>
            <a:ext cx="0" cy="13716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52"/>
          <p:cNvSpPr>
            <a:spLocks noChangeShapeType="1"/>
          </p:cNvSpPr>
          <p:nvPr/>
        </p:nvSpPr>
        <p:spPr bwMode="auto">
          <a:xfrm>
            <a:off x="3886200" y="1828800"/>
            <a:ext cx="4572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3717925" y="1336675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Reset</a:t>
            </a:r>
          </a:p>
        </p:txBody>
      </p:sp>
      <p:sp>
        <p:nvSpPr>
          <p:cNvPr id="7" name="Line 54"/>
          <p:cNvSpPr>
            <a:spLocks noChangeShapeType="1"/>
          </p:cNvSpPr>
          <p:nvPr/>
        </p:nvSpPr>
        <p:spPr bwMode="auto">
          <a:xfrm flipV="1">
            <a:off x="3581400" y="2286000"/>
            <a:ext cx="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55"/>
          <p:cNvSpPr>
            <a:spLocks noChangeShapeType="1"/>
          </p:cNvSpPr>
          <p:nvPr/>
        </p:nvSpPr>
        <p:spPr bwMode="auto">
          <a:xfrm flipH="1">
            <a:off x="2743200" y="2286000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56"/>
          <p:cNvSpPr>
            <a:spLocks noChangeShapeType="1"/>
          </p:cNvSpPr>
          <p:nvPr/>
        </p:nvSpPr>
        <p:spPr bwMode="auto">
          <a:xfrm flipV="1">
            <a:off x="2743200" y="19050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57"/>
          <p:cNvSpPr>
            <a:spLocks noChangeShapeType="1"/>
          </p:cNvSpPr>
          <p:nvPr/>
        </p:nvSpPr>
        <p:spPr bwMode="auto">
          <a:xfrm>
            <a:off x="2590800" y="19050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2271713" y="1500188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+3.3V</a:t>
            </a:r>
          </a:p>
        </p:txBody>
      </p:sp>
      <p:sp>
        <p:nvSpPr>
          <p:cNvPr id="12" name="Line 59"/>
          <p:cNvSpPr>
            <a:spLocks noChangeShapeType="1"/>
          </p:cNvSpPr>
          <p:nvPr/>
        </p:nvSpPr>
        <p:spPr bwMode="auto">
          <a:xfrm flipV="1">
            <a:off x="4648200" y="2286000"/>
            <a:ext cx="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Line 60"/>
          <p:cNvSpPr>
            <a:spLocks noChangeShapeType="1"/>
          </p:cNvSpPr>
          <p:nvPr/>
        </p:nvSpPr>
        <p:spPr bwMode="auto">
          <a:xfrm>
            <a:off x="4648200" y="2286000"/>
            <a:ext cx="990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61"/>
          <p:cNvSpPr>
            <a:spLocks noChangeShapeType="1"/>
          </p:cNvSpPr>
          <p:nvPr/>
        </p:nvSpPr>
        <p:spPr bwMode="auto">
          <a:xfrm flipV="1">
            <a:off x="6172200" y="2133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62"/>
          <p:cNvSpPr>
            <a:spLocks noChangeShapeType="1"/>
          </p:cNvSpPr>
          <p:nvPr/>
        </p:nvSpPr>
        <p:spPr bwMode="auto">
          <a:xfrm>
            <a:off x="5638800" y="2286000"/>
            <a:ext cx="190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63"/>
          <p:cNvSpPr>
            <a:spLocks noChangeShapeType="1"/>
          </p:cNvSpPr>
          <p:nvPr/>
        </p:nvSpPr>
        <p:spPr bwMode="auto">
          <a:xfrm>
            <a:off x="7543800" y="2286000"/>
            <a:ext cx="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64"/>
          <p:cNvSpPr>
            <a:spLocks noChangeShapeType="1"/>
          </p:cNvSpPr>
          <p:nvPr/>
        </p:nvSpPr>
        <p:spPr bwMode="auto">
          <a:xfrm>
            <a:off x="6019800" y="2133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>
            <a:off x="5943600" y="20574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66"/>
          <p:cNvSpPr>
            <a:spLocks noChangeShapeType="1"/>
          </p:cNvSpPr>
          <p:nvPr/>
        </p:nvSpPr>
        <p:spPr bwMode="auto">
          <a:xfrm flipV="1">
            <a:off x="6400800" y="18288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67"/>
          <p:cNvSpPr>
            <a:spLocks noChangeShapeType="1"/>
          </p:cNvSpPr>
          <p:nvPr/>
        </p:nvSpPr>
        <p:spPr bwMode="auto">
          <a:xfrm flipV="1">
            <a:off x="5943600" y="18288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68"/>
          <p:cNvSpPr>
            <a:spLocks noChangeShapeType="1"/>
          </p:cNvSpPr>
          <p:nvPr/>
        </p:nvSpPr>
        <p:spPr bwMode="auto">
          <a:xfrm>
            <a:off x="6400800" y="1828800"/>
            <a:ext cx="1371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Line 69"/>
          <p:cNvSpPr>
            <a:spLocks noChangeShapeType="1"/>
          </p:cNvSpPr>
          <p:nvPr/>
        </p:nvSpPr>
        <p:spPr bwMode="auto">
          <a:xfrm>
            <a:off x="5334000" y="18288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70"/>
          <p:cNvSpPr>
            <a:spLocks noChangeShapeType="1"/>
          </p:cNvSpPr>
          <p:nvPr/>
        </p:nvSpPr>
        <p:spPr bwMode="auto">
          <a:xfrm flipV="1">
            <a:off x="5334000" y="1600200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71"/>
          <p:cNvSpPr>
            <a:spLocks noChangeShapeType="1"/>
          </p:cNvSpPr>
          <p:nvPr/>
        </p:nvSpPr>
        <p:spPr bwMode="auto">
          <a:xfrm>
            <a:off x="5105400" y="16002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4876800" y="1193800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+3.3V</a:t>
            </a:r>
          </a:p>
        </p:txBody>
      </p:sp>
      <p:sp>
        <p:nvSpPr>
          <p:cNvPr id="26" name="Line 73"/>
          <p:cNvSpPr>
            <a:spLocks noChangeShapeType="1"/>
          </p:cNvSpPr>
          <p:nvPr/>
        </p:nvSpPr>
        <p:spPr bwMode="auto">
          <a:xfrm flipV="1">
            <a:off x="7772400" y="16002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7756525" y="1565275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Output</a:t>
            </a:r>
          </a:p>
        </p:txBody>
      </p:sp>
      <p:sp>
        <p:nvSpPr>
          <p:cNvPr id="28" name="Text Box 75"/>
          <p:cNvSpPr txBox="1">
            <a:spLocks noChangeArrowheads="1"/>
          </p:cNvSpPr>
          <p:nvPr/>
        </p:nvSpPr>
        <p:spPr bwMode="auto">
          <a:xfrm>
            <a:off x="1828800" y="27432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SiO</a:t>
            </a:r>
            <a:r>
              <a:rPr lang="de-DE" altLang="en-US" sz="2400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de-DE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5715000" y="2819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SiO</a:t>
            </a:r>
            <a:r>
              <a:rPr lang="de-DE" altLang="en-US" sz="2400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de-DE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77"/>
          <p:cNvSpPr txBox="1">
            <a:spLocks noChangeArrowheads="1"/>
          </p:cNvSpPr>
          <p:nvPr/>
        </p:nvSpPr>
        <p:spPr bwMode="auto">
          <a:xfrm>
            <a:off x="7924800" y="2819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FFFFFF"/>
                </a:solidFill>
                <a:latin typeface="Times New Roman" panose="02020603050405020304" pitchFamily="18" charset="0"/>
              </a:rPr>
              <a:t>SiO</a:t>
            </a:r>
            <a:r>
              <a:rPr lang="de-DE" altLang="en-US" sz="2400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endParaRPr lang="de-DE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3276600" y="3352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N++</a:t>
            </a:r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4267200" y="3352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N++</a:t>
            </a: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7315200" y="3505200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N+</a:t>
            </a:r>
          </a:p>
        </p:txBody>
      </p:sp>
      <p:graphicFrame>
        <p:nvGraphicFramePr>
          <p:cNvPr id="34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91370"/>
              </p:ext>
            </p:extLst>
          </p:nvPr>
        </p:nvGraphicFramePr>
        <p:xfrm>
          <a:off x="219935" y="3713956"/>
          <a:ext cx="295275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5" imgW="4686954" imgH="2886478" progId="Paint.Picture">
                  <p:embed/>
                </p:oleObj>
              </mc:Choice>
              <mc:Fallback>
                <p:oleObj name="Image bitmap" r:id="rId5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35" y="3713956"/>
                        <a:ext cx="2952750" cy="1817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8101013" y="3500438"/>
            <a:ext cx="496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>
                <a:solidFill>
                  <a:srgbClr val="FFFFFF"/>
                </a:solidFill>
                <a:latin typeface="Times New Roman" panose="02020603050405020304" pitchFamily="18" charset="0"/>
              </a:rPr>
              <a:t>P+</a:t>
            </a:r>
          </a:p>
        </p:txBody>
      </p: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8101013" y="4292600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t>P-</a:t>
            </a:r>
          </a:p>
        </p:txBody>
      </p: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8101013" y="5013325"/>
            <a:ext cx="496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>
                <a:solidFill>
                  <a:srgbClr val="FFFFFF"/>
                </a:solidFill>
                <a:latin typeface="Times New Roman" panose="02020603050405020304" pitchFamily="18" charset="0"/>
              </a:rPr>
              <a:t>P+</a:t>
            </a:r>
          </a:p>
        </p:txBody>
      </p:sp>
      <p:sp>
        <p:nvSpPr>
          <p:cNvPr id="38" name="Line 93"/>
          <p:cNvSpPr>
            <a:spLocks noChangeShapeType="1"/>
          </p:cNvSpPr>
          <p:nvPr/>
        </p:nvSpPr>
        <p:spPr bwMode="auto">
          <a:xfrm flipH="1" flipV="1">
            <a:off x="4500563" y="692150"/>
            <a:ext cx="1944687" cy="5545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Oval 94"/>
          <p:cNvSpPr>
            <a:spLocks noChangeArrowheads="1"/>
          </p:cNvSpPr>
          <p:nvPr/>
        </p:nvSpPr>
        <p:spPr bwMode="auto">
          <a:xfrm>
            <a:off x="5724525" y="44370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" name="Group 100"/>
          <p:cNvGrpSpPr>
            <a:grpSpLocks/>
          </p:cNvGrpSpPr>
          <p:nvPr/>
        </p:nvGrpSpPr>
        <p:grpSpPr bwMode="auto">
          <a:xfrm>
            <a:off x="6156325" y="915353"/>
            <a:ext cx="936625" cy="576262"/>
            <a:chOff x="4059" y="482"/>
            <a:chExt cx="590" cy="363"/>
          </a:xfrm>
        </p:grpSpPr>
        <p:sp>
          <p:nvSpPr>
            <p:cNvPr id="41" name="Line 95"/>
            <p:cNvSpPr>
              <a:spLocks noChangeShapeType="1"/>
            </p:cNvSpPr>
            <p:nvPr/>
          </p:nvSpPr>
          <p:spPr bwMode="auto">
            <a:xfrm flipV="1">
              <a:off x="4059" y="482"/>
              <a:ext cx="0" cy="3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Line 96"/>
            <p:cNvSpPr>
              <a:spLocks noChangeShapeType="1"/>
            </p:cNvSpPr>
            <p:nvPr/>
          </p:nvSpPr>
          <p:spPr bwMode="auto">
            <a:xfrm flipV="1">
              <a:off x="4059" y="845"/>
              <a:ext cx="5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Line 97"/>
            <p:cNvSpPr>
              <a:spLocks noChangeShapeType="1"/>
            </p:cNvSpPr>
            <p:nvPr/>
          </p:nvSpPr>
          <p:spPr bwMode="auto">
            <a:xfrm>
              <a:off x="4105" y="709"/>
              <a:ext cx="1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Line 98"/>
            <p:cNvSpPr>
              <a:spLocks noChangeShapeType="1"/>
            </p:cNvSpPr>
            <p:nvPr/>
          </p:nvSpPr>
          <p:spPr bwMode="auto">
            <a:xfrm flipV="1">
              <a:off x="4241" y="572"/>
              <a:ext cx="0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Line 99"/>
            <p:cNvSpPr>
              <a:spLocks noChangeShapeType="1"/>
            </p:cNvSpPr>
            <p:nvPr/>
          </p:nvSpPr>
          <p:spPr bwMode="auto">
            <a:xfrm>
              <a:off x="4241" y="572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58251" y="5873849"/>
            <a:ext cx="6179897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>
                <a:solidFill>
                  <a:srgbClr val="FF0000"/>
                </a:solidFill>
              </a:rPr>
              <a:t>D</a:t>
            </a:r>
            <a:r>
              <a:rPr lang="de-DE"/>
              <a:t>igital camera: ~1000 photons produce one electron each.</a:t>
            </a:r>
          </a:p>
          <a:p>
            <a:pPr algn="l"/>
            <a:r>
              <a:rPr lang="de-DE">
                <a:solidFill>
                  <a:srgbClr val="FF0000"/>
                </a:solidFill>
              </a:rPr>
              <a:t>P</a:t>
            </a:r>
            <a:r>
              <a:rPr lang="de-DE"/>
              <a:t>article detector: One particle produces ~1000 electrons.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6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87"/>
    </mc:Choice>
    <mc:Fallback xmlns="">
      <p:transition spd="slow" advTm="54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1712E-16 C -0.00117 -0.01481 -0.00117 -0.02986 -0.00312 -0.04444 C -0.00378 -0.04977 -0.00521 -0.06111 -0.00781 -0.05833 C -0.00781 -0.0581 -0.01172 -0.02639 -0.01393 -0.01944 C -0.0151 -0.01597 -0.01719 -0.01412 -0.01875 -0.01111 C -0.02187 -0.00394 -0.025 0.0037 -0.02799 0.01111 C -0.02917 0.01389 -0.03138 0.01435 -0.03268 0.01667 C -0.03503 0.02083 -0.03685 0.02593 -0.03893 0.03056 C -0.03789 0.03333 -0.03529 0.03565 -0.03581 0.03889 C -0.0362 0.04213 -0.03906 0.04236 -0.04049 0.04444 C -0.04219 0.04699 -0.04362 0.05 -0.04518 0.05278 C -0.04974 0.04861 -0.05312 0.04699 -0.05599 0.03889 C -0.06588 0.01088 -0.0526 0.03681 -0.0638 0.01667 C -0.07005 -0.01667 -0.06875 0.0088 -0.06224 -0.00278 C -0.06016 -0.00648 -0.05911 -0.01204 -0.05755 -0.01667 C -0.05703 -0.0213 -0.05794 -0.02731 -0.05599 -0.03056 C -0.05417 -0.0338 -0.04896 -0.02894 -0.04831 -0.03333 C -0.04596 -0.04491 -0.06615 -0.06435 -0.06836 -0.06667 C -0.06797 -0.05 -0.06914 -0.03287 -0.06693 -0.01667 C -0.06641 -0.01273 -0.06276 -0.01273 -0.06068 -0.01111 C -0.04049 0.00532 -0.05013 -0.00069 -0.02331 0.00556 C -0.01875 0.01111 -0.01823 0.01019 -0.01562 0.01944 C -0.01471 0.02199 -0.01523 0.02569 -0.01393 0.02778 C -0.01276 0.02986 -0.00937 0.03356 -0.00937 0.03056 C -0.00937 0.0294 -0.02031 0.01968 -0.01875 0.01667 C -0.0168 0.01343 -0.01354 0.01852 -0.01094 0.01944 C -0.00417 0.01667 0.00313 0.01644 0.00925 0.01111 C 0.01133 0.00926 0.01133 0.00347 0.01237 1.81712E-16 C 0.02057 -0.02384 0.01719 -0.00833 0.02031 -0.025 C 0.0207 -0.03426 0.02018 -0.04398 0.02175 -0.05278 C 0.02253 -0.05602 0.02656 -0.05509 0.02656 -0.05833 C 0.02656 -0.06134 0.02344 -0.06019 0.02175 -0.06111 C 0.02656 -0.04028 0.02604 -0.00995 0.03893 0.00278 C 0.04128 0.00509 0.04414 0.0044 0.04662 0.00556 C 0.05247 0.0081 0.05339 0.01042 0.05912 0.01667 C 0.0655 0.03356 0.07487 0.0338 0.08568 0.03611 C 0.09466 0.04583 0.10182 0.05185 0.11211 0.05556 C 0.11367 0.0537 0.1155 0.05231 0.1168 0.05 C 0.11797 0.04769 0.11836 0.04375 0.11992 0.04167 C 0.12266 0.03796 0.12617 0.03611 0.1293 0.03333 C 0.12643 0.02685 0.12487 0.01898 0.12149 0.01389 C 0.11771 0.0081 0.11289 0.00486 0.10899 1.81712E-16 C 0.10794 -0.00278 0.10703 -0.00579 0.10586 -0.00833 C 0.10443 -0.01134 0.10143 -0.01273 0.1013 -0.01667 C 0.09961 -0.03843 0.10143 -0.0456 0.1043 -0.06111 C 0.11029 0.00926 0.09857 -0.00324 0.13385 -0.01111 C 0.13594 -0.02963 0.13945 -0.04468 0.1418 -0.06389 C 0.13971 -0.06944 0.13555 -0.08056 0.13555 -0.08032 " pathEditMode="relative" rAng="0" ptsTypes="AAAAAAAAAAAAAAAAAAAAAAAAAAAAAAAAAAAAAAAAAAAAAAAA">
                                      <p:cBhvr>
                                        <p:cTn id="1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03 -0.0794 L 0.1349 -0.334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9 -0.33495 L 0.03138 -0.3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22044 -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  <p:bldP spid="39" grpId="2" animBg="1"/>
      <p:bldP spid="39" grpId="3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1540" y="1062509"/>
            <a:ext cx="5463955" cy="42884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MAPS vs. Hybrid pixels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01430"/>
              </p:ext>
            </p:extLst>
          </p:nvPr>
        </p:nvGraphicFramePr>
        <p:xfrm>
          <a:off x="511541" y="1073346"/>
          <a:ext cx="5463955" cy="42776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77265"/>
              </p:ext>
            </p:extLst>
          </p:nvPr>
        </p:nvGraphicFramePr>
        <p:xfrm>
          <a:off x="571100" y="1161753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4686954" imgH="2886478" progId="Paint.Picture">
                  <p:embed/>
                </p:oleObj>
              </mc:Choice>
              <mc:Fallback>
                <p:oleObj name="Image bitmap" r:id="rId3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00" y="1161753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86612"/>
              </p:ext>
            </p:extLst>
          </p:nvPr>
        </p:nvGraphicFramePr>
        <p:xfrm>
          <a:off x="1672856" y="1161752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5" imgW="4686954" imgH="2886478" progId="Paint.Picture">
                  <p:embed/>
                </p:oleObj>
              </mc:Choice>
              <mc:Fallback>
                <p:oleObj name="Image bitmap" r:id="rId5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856" y="1161752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097268"/>
              </p:ext>
            </p:extLst>
          </p:nvPr>
        </p:nvGraphicFramePr>
        <p:xfrm>
          <a:off x="2752163" y="1161755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6" imgW="4686954" imgH="2886478" progId="Paint.Picture">
                  <p:embed/>
                </p:oleObj>
              </mc:Choice>
              <mc:Fallback>
                <p:oleObj name="Image bitmap" r:id="rId6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163" y="1161755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14570"/>
              </p:ext>
            </p:extLst>
          </p:nvPr>
        </p:nvGraphicFramePr>
        <p:xfrm>
          <a:off x="3853919" y="1161755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7" imgW="4686954" imgH="2886478" progId="Paint.Picture">
                  <p:embed/>
                </p:oleObj>
              </mc:Choice>
              <mc:Fallback>
                <p:oleObj name="Image bitmap" r:id="rId7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19" y="1161755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60741"/>
              </p:ext>
            </p:extLst>
          </p:nvPr>
        </p:nvGraphicFramePr>
        <p:xfrm>
          <a:off x="4933226" y="1161755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8" imgW="4686954" imgH="2886478" progId="Paint.Picture">
                  <p:embed/>
                </p:oleObj>
              </mc:Choice>
              <mc:Fallback>
                <p:oleObj name="Image bitmap" r:id="rId8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226" y="1161755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09693"/>
              </p:ext>
            </p:extLst>
          </p:nvPr>
        </p:nvGraphicFramePr>
        <p:xfrm>
          <a:off x="571100" y="2015901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9" imgW="4686954" imgH="2886478" progId="Paint.Picture">
                  <p:embed/>
                </p:oleObj>
              </mc:Choice>
              <mc:Fallback>
                <p:oleObj name="Image bitmap" r:id="rId9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00" y="2015901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920393"/>
              </p:ext>
            </p:extLst>
          </p:nvPr>
        </p:nvGraphicFramePr>
        <p:xfrm>
          <a:off x="1672856" y="2015900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0" imgW="4686954" imgH="2886478" progId="Paint.Picture">
                  <p:embed/>
                </p:oleObj>
              </mc:Choice>
              <mc:Fallback>
                <p:oleObj name="Image bitmap" r:id="rId10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856" y="2015900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828716"/>
              </p:ext>
            </p:extLst>
          </p:nvPr>
        </p:nvGraphicFramePr>
        <p:xfrm>
          <a:off x="2752163" y="2015903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1" imgW="4686954" imgH="2886478" progId="Paint.Picture">
                  <p:embed/>
                </p:oleObj>
              </mc:Choice>
              <mc:Fallback>
                <p:oleObj name="Image bitmap" r:id="rId11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163" y="2015903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64494"/>
              </p:ext>
            </p:extLst>
          </p:nvPr>
        </p:nvGraphicFramePr>
        <p:xfrm>
          <a:off x="3853919" y="2015903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2" imgW="4686954" imgH="2886478" progId="Paint.Picture">
                  <p:embed/>
                </p:oleObj>
              </mc:Choice>
              <mc:Fallback>
                <p:oleObj name="Image bitmap" r:id="rId12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19" y="2015903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98125"/>
              </p:ext>
            </p:extLst>
          </p:nvPr>
        </p:nvGraphicFramePr>
        <p:xfrm>
          <a:off x="4933226" y="2015903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3" imgW="4686954" imgH="2886478" progId="Paint.Picture">
                  <p:embed/>
                </p:oleObj>
              </mc:Choice>
              <mc:Fallback>
                <p:oleObj name="Image bitmap" r:id="rId13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226" y="2015903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08510"/>
              </p:ext>
            </p:extLst>
          </p:nvPr>
        </p:nvGraphicFramePr>
        <p:xfrm>
          <a:off x="571100" y="2870049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4" imgW="4686954" imgH="2886478" progId="Paint.Picture">
                  <p:embed/>
                </p:oleObj>
              </mc:Choice>
              <mc:Fallback>
                <p:oleObj name="Image bitmap" r:id="rId14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00" y="2870049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57849"/>
              </p:ext>
            </p:extLst>
          </p:nvPr>
        </p:nvGraphicFramePr>
        <p:xfrm>
          <a:off x="1672856" y="2870048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5" imgW="4686954" imgH="2886478" progId="Paint.Picture">
                  <p:embed/>
                </p:oleObj>
              </mc:Choice>
              <mc:Fallback>
                <p:oleObj name="Image bitmap" r:id="rId15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856" y="2870048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48359"/>
              </p:ext>
            </p:extLst>
          </p:nvPr>
        </p:nvGraphicFramePr>
        <p:xfrm>
          <a:off x="2752163" y="2870051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6" imgW="4686954" imgH="2886478" progId="Paint.Picture">
                  <p:embed/>
                </p:oleObj>
              </mc:Choice>
              <mc:Fallback>
                <p:oleObj name="Image bitmap" r:id="rId16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163" y="2870051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10777"/>
              </p:ext>
            </p:extLst>
          </p:nvPr>
        </p:nvGraphicFramePr>
        <p:xfrm>
          <a:off x="3853919" y="2870051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7" imgW="4686954" imgH="2886478" progId="Paint.Picture">
                  <p:embed/>
                </p:oleObj>
              </mc:Choice>
              <mc:Fallback>
                <p:oleObj name="Image bitmap" r:id="rId17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19" y="2870051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05114"/>
              </p:ext>
            </p:extLst>
          </p:nvPr>
        </p:nvGraphicFramePr>
        <p:xfrm>
          <a:off x="4933226" y="2870051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8" imgW="4686954" imgH="2886478" progId="Paint.Picture">
                  <p:embed/>
                </p:oleObj>
              </mc:Choice>
              <mc:Fallback>
                <p:oleObj name="Image bitmap" r:id="rId18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226" y="2870051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22574"/>
              </p:ext>
            </p:extLst>
          </p:nvPr>
        </p:nvGraphicFramePr>
        <p:xfrm>
          <a:off x="571100" y="3724197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19" imgW="4686954" imgH="2886478" progId="Paint.Picture">
                  <p:embed/>
                </p:oleObj>
              </mc:Choice>
              <mc:Fallback>
                <p:oleObj name="Image bitmap" r:id="rId19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00" y="3724197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67087"/>
              </p:ext>
            </p:extLst>
          </p:nvPr>
        </p:nvGraphicFramePr>
        <p:xfrm>
          <a:off x="1672856" y="3724196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0" imgW="4686954" imgH="2886478" progId="Paint.Picture">
                  <p:embed/>
                </p:oleObj>
              </mc:Choice>
              <mc:Fallback>
                <p:oleObj name="Image bitmap" r:id="rId20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856" y="3724196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901698"/>
              </p:ext>
            </p:extLst>
          </p:nvPr>
        </p:nvGraphicFramePr>
        <p:xfrm>
          <a:off x="2752163" y="3724199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1" imgW="4686954" imgH="2886478" progId="Paint.Picture">
                  <p:embed/>
                </p:oleObj>
              </mc:Choice>
              <mc:Fallback>
                <p:oleObj name="Image bitmap" r:id="rId21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163" y="3724199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67401"/>
              </p:ext>
            </p:extLst>
          </p:nvPr>
        </p:nvGraphicFramePr>
        <p:xfrm>
          <a:off x="3853919" y="3724199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2" imgW="4686954" imgH="2886478" progId="Paint.Picture">
                  <p:embed/>
                </p:oleObj>
              </mc:Choice>
              <mc:Fallback>
                <p:oleObj name="Image bitmap" r:id="rId22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19" y="3724199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70321"/>
              </p:ext>
            </p:extLst>
          </p:nvPr>
        </p:nvGraphicFramePr>
        <p:xfrm>
          <a:off x="4933226" y="3724199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3" imgW="4686954" imgH="2886478" progId="Paint.Picture">
                  <p:embed/>
                </p:oleObj>
              </mc:Choice>
              <mc:Fallback>
                <p:oleObj name="Image bitmap" r:id="rId23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226" y="3724199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34530"/>
              </p:ext>
            </p:extLst>
          </p:nvPr>
        </p:nvGraphicFramePr>
        <p:xfrm>
          <a:off x="571100" y="4578345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4" imgW="4686954" imgH="2886478" progId="Paint.Picture">
                  <p:embed/>
                </p:oleObj>
              </mc:Choice>
              <mc:Fallback>
                <p:oleObj name="Image bitmap" r:id="rId24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00" y="4578345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93243"/>
              </p:ext>
            </p:extLst>
          </p:nvPr>
        </p:nvGraphicFramePr>
        <p:xfrm>
          <a:off x="1672856" y="4578344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5" imgW="4686954" imgH="2886478" progId="Paint.Picture">
                  <p:embed/>
                </p:oleObj>
              </mc:Choice>
              <mc:Fallback>
                <p:oleObj name="Image bitmap" r:id="rId25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856" y="4578344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93179"/>
              </p:ext>
            </p:extLst>
          </p:nvPr>
        </p:nvGraphicFramePr>
        <p:xfrm>
          <a:off x="2752163" y="4578347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6" imgW="4686954" imgH="2886478" progId="Paint.Picture">
                  <p:embed/>
                </p:oleObj>
              </mc:Choice>
              <mc:Fallback>
                <p:oleObj name="Image bitmap" r:id="rId26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163" y="4578347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36076"/>
              </p:ext>
            </p:extLst>
          </p:nvPr>
        </p:nvGraphicFramePr>
        <p:xfrm>
          <a:off x="3853919" y="4578347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7" imgW="4686954" imgH="2886478" progId="Paint.Picture">
                  <p:embed/>
                </p:oleObj>
              </mc:Choice>
              <mc:Fallback>
                <p:oleObj name="Image bitmap" r:id="rId27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19" y="4578347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46673"/>
              </p:ext>
            </p:extLst>
          </p:nvPr>
        </p:nvGraphicFramePr>
        <p:xfrm>
          <a:off x="4933226" y="4578347"/>
          <a:ext cx="949356" cy="70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8" imgW="4686954" imgH="2886478" progId="Paint.Picture">
                  <p:embed/>
                </p:oleObj>
              </mc:Choice>
              <mc:Fallback>
                <p:oleObj name="Image bitmap" r:id="rId28" imgW="4686954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226" y="4578347"/>
                        <a:ext cx="949356" cy="701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794118" y="659810"/>
            <a:ext cx="300915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CMS @ LHC – Hybrid Pixel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5400000">
            <a:off x="5772867" y="3036257"/>
            <a:ext cx="109356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~100 µm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134986" y="1073346"/>
            <a:ext cx="0" cy="427763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1540" y="5517557"/>
            <a:ext cx="546395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0318" y="5534906"/>
            <a:ext cx="109356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~120 µm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6904320" y="1225545"/>
            <a:ext cx="5167263" cy="4054548"/>
            <a:chOff x="6904320" y="1225545"/>
            <a:chExt cx="5167263" cy="4054548"/>
          </a:xfrm>
        </p:grpSpPr>
        <p:grpSp>
          <p:nvGrpSpPr>
            <p:cNvPr id="50" name="Group 49"/>
            <p:cNvGrpSpPr/>
            <p:nvPr/>
          </p:nvGrpSpPr>
          <p:grpSpPr>
            <a:xfrm>
              <a:off x="6904320" y="1225545"/>
              <a:ext cx="5167263" cy="4054548"/>
              <a:chOff x="2779822" y="1679944"/>
              <a:chExt cx="5167263" cy="405454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16819" y="1679944"/>
                <a:ext cx="3630266" cy="244983"/>
              </a:xfrm>
              <a:prstGeom prst="rect">
                <a:avLst/>
              </a:prstGeom>
              <a:solidFill>
                <a:schemeClr val="bg2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/>
                  <a:t>Readout - chip</a:t>
                </a: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448972" y="1935124"/>
                <a:ext cx="425303" cy="414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836138" y="1935122"/>
                <a:ext cx="425303" cy="414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217236" y="1935123"/>
                <a:ext cx="425303" cy="414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316819" y="2360427"/>
                <a:ext cx="3630266" cy="3374065"/>
              </a:xfrm>
              <a:prstGeom prst="rect">
                <a:avLst/>
              </a:prstGeom>
              <a:solidFill>
                <a:schemeClr val="bg2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Left Brace 55"/>
              <p:cNvSpPr/>
              <p:nvPr/>
            </p:nvSpPr>
            <p:spPr>
              <a:xfrm>
                <a:off x="4104978" y="1679944"/>
                <a:ext cx="148171" cy="4054548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779822" y="3229712"/>
                <a:ext cx="1236236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/>
                  <a:t>Hybrid:</a:t>
                </a:r>
              </a:p>
              <a:p>
                <a:pPr algn="l"/>
                <a:r>
                  <a:rPr lang="de-DE"/>
                  <a:t>0.5mm Si </a:t>
                </a:r>
              </a:p>
              <a:p>
                <a:pPr algn="l"/>
                <a:r>
                  <a:rPr lang="de-DE"/>
                  <a:t>equivalent</a:t>
                </a:r>
                <a:endParaRPr lang="en-US" dirty="0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9534051" y="1906028"/>
              <a:ext cx="0" cy="337406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887930" y="1906028"/>
              <a:ext cx="0" cy="3374065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656372" y="3068153"/>
              <a:ext cx="68480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/>
                <a:t>Pixel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86025" y="3068153"/>
              <a:ext cx="68480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/>
                <a:t>Pixel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170365" y="3068153"/>
              <a:ext cx="68480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/>
                <a:t>Pixel</a:t>
              </a:r>
              <a:endParaRPr lang="en-US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10175088" y="683289"/>
            <a:ext cx="535001" cy="4834268"/>
          </a:xfrm>
          <a:custGeom>
            <a:avLst/>
            <a:gdLst>
              <a:gd name="connsiteX0" fmla="*/ 0 w 1374699"/>
              <a:gd name="connsiteY0" fmla="*/ 0 h 5986131"/>
              <a:gd name="connsiteX1" fmla="*/ 659218 w 1374699"/>
              <a:gd name="connsiteY1" fmla="*/ 1116419 h 5986131"/>
              <a:gd name="connsiteX2" fmla="*/ 786809 w 1374699"/>
              <a:gd name="connsiteY2" fmla="*/ 1446028 h 5986131"/>
              <a:gd name="connsiteX3" fmla="*/ 776177 w 1374699"/>
              <a:gd name="connsiteY3" fmla="*/ 1945759 h 5986131"/>
              <a:gd name="connsiteX4" fmla="*/ 861237 w 1374699"/>
              <a:gd name="connsiteY4" fmla="*/ 2190307 h 5986131"/>
              <a:gd name="connsiteX5" fmla="*/ 1020725 w 1374699"/>
              <a:gd name="connsiteY5" fmla="*/ 2530549 h 5986131"/>
              <a:gd name="connsiteX6" fmla="*/ 818707 w 1374699"/>
              <a:gd name="connsiteY6" fmla="*/ 2732568 h 5986131"/>
              <a:gd name="connsiteX7" fmla="*/ 563525 w 1374699"/>
              <a:gd name="connsiteY7" fmla="*/ 2923954 h 5986131"/>
              <a:gd name="connsiteX8" fmla="*/ 850604 w 1374699"/>
              <a:gd name="connsiteY8" fmla="*/ 3285461 h 5986131"/>
              <a:gd name="connsiteX9" fmla="*/ 1063256 w 1374699"/>
              <a:gd name="connsiteY9" fmla="*/ 3774559 h 5986131"/>
              <a:gd name="connsiteX10" fmla="*/ 1105786 w 1374699"/>
              <a:gd name="connsiteY10" fmla="*/ 4242391 h 5986131"/>
              <a:gd name="connsiteX11" fmla="*/ 1318437 w 1374699"/>
              <a:gd name="connsiteY11" fmla="*/ 4720856 h 5986131"/>
              <a:gd name="connsiteX12" fmla="*/ 1360967 w 1374699"/>
              <a:gd name="connsiteY12" fmla="*/ 4965405 h 5986131"/>
              <a:gd name="connsiteX13" fmla="*/ 1116418 w 1374699"/>
              <a:gd name="connsiteY13" fmla="*/ 5986131 h 598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4699" h="5986131">
                <a:moveTo>
                  <a:pt x="0" y="0"/>
                </a:moveTo>
                <a:cubicBezTo>
                  <a:pt x="264041" y="437707"/>
                  <a:pt x="528083" y="875414"/>
                  <a:pt x="659218" y="1116419"/>
                </a:cubicBezTo>
                <a:cubicBezTo>
                  <a:pt x="790353" y="1357424"/>
                  <a:pt x="767316" y="1307805"/>
                  <a:pt x="786809" y="1446028"/>
                </a:cubicBezTo>
                <a:cubicBezTo>
                  <a:pt x="806302" y="1584251"/>
                  <a:pt x="763772" y="1821713"/>
                  <a:pt x="776177" y="1945759"/>
                </a:cubicBezTo>
                <a:cubicBezTo>
                  <a:pt x="788582" y="2069806"/>
                  <a:pt x="820479" y="2092842"/>
                  <a:pt x="861237" y="2190307"/>
                </a:cubicBezTo>
                <a:cubicBezTo>
                  <a:pt x="901995" y="2287772"/>
                  <a:pt x="1027813" y="2440172"/>
                  <a:pt x="1020725" y="2530549"/>
                </a:cubicBezTo>
                <a:cubicBezTo>
                  <a:pt x="1013637" y="2620926"/>
                  <a:pt x="894907" y="2667000"/>
                  <a:pt x="818707" y="2732568"/>
                </a:cubicBezTo>
                <a:cubicBezTo>
                  <a:pt x="742507" y="2798136"/>
                  <a:pt x="558209" y="2831805"/>
                  <a:pt x="563525" y="2923954"/>
                </a:cubicBezTo>
                <a:cubicBezTo>
                  <a:pt x="568841" y="3016103"/>
                  <a:pt x="767316" y="3143694"/>
                  <a:pt x="850604" y="3285461"/>
                </a:cubicBezTo>
                <a:cubicBezTo>
                  <a:pt x="933892" y="3427228"/>
                  <a:pt x="1020726" y="3615071"/>
                  <a:pt x="1063256" y="3774559"/>
                </a:cubicBezTo>
                <a:cubicBezTo>
                  <a:pt x="1105786" y="3934047"/>
                  <a:pt x="1063256" y="4084675"/>
                  <a:pt x="1105786" y="4242391"/>
                </a:cubicBezTo>
                <a:cubicBezTo>
                  <a:pt x="1148316" y="4400107"/>
                  <a:pt x="1275907" y="4600354"/>
                  <a:pt x="1318437" y="4720856"/>
                </a:cubicBezTo>
                <a:cubicBezTo>
                  <a:pt x="1360967" y="4841358"/>
                  <a:pt x="1394637" y="4754526"/>
                  <a:pt x="1360967" y="4965405"/>
                </a:cubicBezTo>
                <a:cubicBezTo>
                  <a:pt x="1327297" y="5176284"/>
                  <a:pt x="1221857" y="5581207"/>
                  <a:pt x="1116418" y="5986131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6728680" y="936982"/>
            <a:ext cx="5342903" cy="830997"/>
            <a:chOff x="6728680" y="936982"/>
            <a:chExt cx="5342903" cy="830997"/>
          </a:xfrm>
        </p:grpSpPr>
        <p:grpSp>
          <p:nvGrpSpPr>
            <p:cNvPr id="69" name="Group 68"/>
            <p:cNvGrpSpPr/>
            <p:nvPr/>
          </p:nvGrpSpPr>
          <p:grpSpPr>
            <a:xfrm>
              <a:off x="8441317" y="1224907"/>
              <a:ext cx="3630266" cy="245621"/>
              <a:chOff x="8207397" y="1224907"/>
              <a:chExt cx="3325720" cy="245621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9"/>
              <a:srcRect l="987" t="8680" r="1500" b="11184"/>
              <a:stretch/>
            </p:blipFill>
            <p:spPr>
              <a:xfrm>
                <a:off x="8207397" y="1225545"/>
                <a:ext cx="1112645" cy="244722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9"/>
              <a:srcRect l="987" t="8680" r="1500" b="11184"/>
              <a:stretch/>
            </p:blipFill>
            <p:spPr>
              <a:xfrm>
                <a:off x="9320042" y="1224907"/>
                <a:ext cx="1112645" cy="244722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9"/>
              <a:srcRect l="987" t="8680" r="1500" b="11184"/>
              <a:stretch/>
            </p:blipFill>
            <p:spPr>
              <a:xfrm>
                <a:off x="10420472" y="1225806"/>
                <a:ext cx="1112645" cy="244722"/>
              </a:xfrm>
              <a:prstGeom prst="rect">
                <a:avLst/>
              </a:prstGeom>
            </p:spPr>
          </p:pic>
        </p:grpSp>
        <p:sp>
          <p:nvSpPr>
            <p:cNvPr id="70" name="Left Brace 69"/>
            <p:cNvSpPr/>
            <p:nvPr/>
          </p:nvSpPr>
          <p:spPr>
            <a:xfrm>
              <a:off x="8113713" y="1193648"/>
              <a:ext cx="135970" cy="287077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28680" y="936982"/>
              <a:ext cx="1356462" cy="830997"/>
            </a:xfrm>
            <a:prstGeom prst="rect">
              <a:avLst/>
            </a:prstGeom>
            <a:solidFill>
              <a:srgbClr val="80FFFF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600"/>
                <a:t>MAPS: </a:t>
              </a:r>
            </a:p>
            <a:p>
              <a:pPr algn="l"/>
              <a:r>
                <a:rPr lang="de-DE" sz="1600"/>
                <a:t>~0.05 µm</a:t>
              </a:r>
            </a:p>
            <a:p>
              <a:pPr algn="l"/>
              <a:r>
                <a:rPr lang="de-DE" sz="1600"/>
                <a:t>Si equivalent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51530" y="5608065"/>
                <a:ext cx="4268989" cy="8874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>
                    <a:solidFill>
                      <a:srgbClr val="FF0000"/>
                    </a:solidFill>
                  </a:rPr>
                  <a:t>M</a:t>
                </a:r>
                <a:r>
                  <a:rPr lang="de-DE"/>
                  <a:t>ultiple coulomb scattering:</a:t>
                </a:r>
              </a:p>
              <a:p>
                <a:pPr algn="l"/>
                <a:r>
                  <a:rPr lang="de-DE" sz="1600"/>
                  <a:t>Particle trajectory is manipulated by detector.</a:t>
                </a:r>
              </a:p>
              <a:p>
                <a:pPr algn="l"/>
                <a:r>
                  <a:rPr lang="de-DE" sz="1600"/>
                  <a:t>Angle scales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thickness</m:t>
                        </m:r>
                      </m:e>
                    </m:rad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530" y="5608065"/>
                <a:ext cx="4268989" cy="887487"/>
              </a:xfrm>
              <a:prstGeom prst="rect">
                <a:avLst/>
              </a:prstGeom>
              <a:blipFill rotWithShape="0">
                <a:blip r:embed="rId31"/>
                <a:stretch>
                  <a:fillRect l="-1143" t="-411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1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26"/>
    </mc:Choice>
    <mc:Fallback xmlns="">
      <p:transition spd="slow" advTm="27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>
                <a:latin typeface="+mn-lt"/>
              </a:rPr>
              <a:pPr/>
              <a:t>6</a:t>
            </a:fld>
            <a:endParaRPr lang="de-DE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+mn-lt"/>
              </a:rPr>
              <a:t>MIMOSIS – A </a:t>
            </a:r>
            <a:r>
              <a:rPr lang="de-DE" dirty="0" err="1">
                <a:latin typeface="+mn-lt"/>
              </a:rPr>
              <a:t>sensor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for</a:t>
            </a:r>
            <a:r>
              <a:rPr lang="de-DE" dirty="0">
                <a:latin typeface="+mn-lt"/>
              </a:rPr>
              <a:t> CBM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071" y="601535"/>
            <a:ext cx="395692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IMOSIS-0 (2018)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pixel concept.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zero suppression.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readout concept.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071" y="2262417"/>
            <a:ext cx="35766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IMOSIS-1 (2020)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Full dimension sensor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Add buffer structure.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SEE hardening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071" y="3981959"/>
            <a:ext cx="35766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 dirty="0">
                <a:latin typeface="+mn-lt"/>
              </a:rPr>
              <a:t>IMOSIS-2.1 (Q2/2024)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On-chip </a:t>
            </a:r>
            <a:r>
              <a:rPr lang="de-DE" sz="1800" dirty="0" err="1">
                <a:latin typeface="+mn-lt"/>
              </a:rPr>
              <a:t>pixel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grouping</a:t>
            </a:r>
            <a:r>
              <a:rPr lang="de-DE" sz="18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Final </a:t>
            </a:r>
            <a:r>
              <a:rPr lang="de-DE" sz="1800" dirty="0" err="1">
                <a:latin typeface="+mn-lt"/>
              </a:rPr>
              <a:t>pixels</a:t>
            </a:r>
            <a:r>
              <a:rPr lang="de-DE" sz="1800" dirty="0">
                <a:latin typeface="+mn-l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SEE </a:t>
            </a:r>
            <a:r>
              <a:rPr lang="de-DE" sz="1800" dirty="0" err="1">
                <a:latin typeface="+mn-lt"/>
              </a:rPr>
              <a:t>hardening</a:t>
            </a:r>
            <a:r>
              <a:rPr lang="de-DE" sz="1800" dirty="0">
                <a:latin typeface="+mn-lt"/>
              </a:rPr>
              <a:t> 2/2</a:t>
            </a:r>
            <a:endParaRPr lang="en-US" sz="1800" dirty="0">
              <a:latin typeface="+mn-lt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079653" y="1844984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91" y="935517"/>
            <a:ext cx="310906" cy="2526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91" y="1217514"/>
            <a:ext cx="310906" cy="2526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00" y="2609912"/>
            <a:ext cx="310906" cy="2526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00" y="3108565"/>
            <a:ext cx="310906" cy="252669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079653" y="3563269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32" name="TextBox 31"/>
          <p:cNvSpPr txBox="1"/>
          <p:nvPr/>
        </p:nvSpPr>
        <p:spPr>
          <a:xfrm>
            <a:off x="4502597" y="5814556"/>
            <a:ext cx="2917344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>
                <a:solidFill>
                  <a:srgbClr val="FF0000"/>
                </a:solidFill>
                <a:latin typeface="+mn-lt"/>
              </a:rPr>
              <a:t>A</a:t>
            </a:r>
            <a:r>
              <a:rPr lang="de-DE" sz="1400">
                <a:latin typeface="+mn-lt"/>
              </a:rPr>
              <a:t>ll submissions:</a:t>
            </a:r>
          </a:p>
          <a:p>
            <a:pPr algn="l"/>
            <a:r>
              <a:rPr lang="de-DE" sz="1400">
                <a:latin typeface="+mn-lt"/>
              </a:rPr>
              <a:t>Additional CE18 test structures to study specific design questions.</a:t>
            </a:r>
            <a:endParaRPr lang="en-US" sz="1400" dirty="0">
              <a:latin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874632" y="2818165"/>
            <a:ext cx="3712838" cy="2318013"/>
            <a:chOff x="5972649" y="550048"/>
            <a:chExt cx="2961686" cy="186476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21" t="18293" r="27392" b="41589"/>
            <a:stretch/>
          </p:blipFill>
          <p:spPr>
            <a:xfrm>
              <a:off x="5972650" y="550048"/>
              <a:ext cx="2961685" cy="186476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768060" y="2181005"/>
              <a:ext cx="1231640" cy="1980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chemeClr val="bg1"/>
                  </a:solidFill>
                  <a:latin typeface="+mn-lt"/>
                </a:rPr>
                <a:t>MIMOSIS-1, 60µm thick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69" t="14823" r="3743" b="10429"/>
            <a:stretch/>
          </p:blipFill>
          <p:spPr>
            <a:xfrm>
              <a:off x="5972650" y="550048"/>
              <a:ext cx="670210" cy="5190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972649" y="550048"/>
              <a:ext cx="2961685" cy="18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24509" y="5145175"/>
            <a:ext cx="1372262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>
                <a:latin typeface="+mn-lt"/>
              </a:rPr>
              <a:t>MIMOSIS-1</a:t>
            </a:r>
            <a:endParaRPr lang="en-US" sz="1400" dirty="0">
              <a:latin typeface="+mn-l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91" y="1470183"/>
            <a:ext cx="310906" cy="2526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47" y="2844476"/>
            <a:ext cx="310906" cy="25266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5071" y="5629890"/>
            <a:ext cx="357662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dirty="0"/>
              <a:t>IMOSIS-3 (~2025)</a:t>
            </a:r>
            <a:endParaRPr lang="de-DE" sz="18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latin typeface="+mn-lt"/>
              </a:rPr>
              <a:t>Final </a:t>
            </a:r>
            <a:r>
              <a:rPr lang="de-DE" sz="1800" dirty="0" err="1">
                <a:latin typeface="+mn-lt"/>
              </a:rPr>
              <a:t>sensor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mass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production</a:t>
            </a:r>
            <a:endParaRPr lang="de-DE" sz="1800" dirty="0">
              <a:latin typeface="+mn-lt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2067720" y="5244928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9" t="14823" r="3743" b="10429"/>
          <a:stretch/>
        </p:blipFill>
        <p:spPr>
          <a:xfrm>
            <a:off x="10174018" y="633053"/>
            <a:ext cx="943081" cy="8088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36" y="885622"/>
            <a:ext cx="832007" cy="4560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38C3E5-2867-3393-74F5-2A92D0AC7063}"/>
              </a:ext>
            </a:extLst>
          </p:cNvPr>
          <p:cNvGrpSpPr/>
          <p:nvPr/>
        </p:nvGrpSpPr>
        <p:grpSpPr>
          <a:xfrm>
            <a:off x="7912035" y="733036"/>
            <a:ext cx="2030531" cy="657630"/>
            <a:chOff x="10027257" y="1604787"/>
            <a:chExt cx="2030531" cy="657630"/>
          </a:xfrm>
        </p:grpSpPr>
        <p:pic>
          <p:nvPicPr>
            <p:cNvPr id="48" name="Grafik 14">
              <a:extLst>
                <a:ext uri="{FF2B5EF4-FFF2-40B4-BE49-F238E27FC236}">
                  <a16:creationId xmlns:a16="http://schemas.microsoft.com/office/drawing/2014/main" id="{F10D810F-EBA4-2824-381F-68BAAF31F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0728" y="1808536"/>
              <a:ext cx="1115675" cy="43459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0027258" y="1604787"/>
              <a:ext cx="2030530" cy="657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027257" y="1604787"/>
              <a:ext cx="1162498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100">
                  <a:solidFill>
                    <a:srgbClr val="FF0000"/>
                  </a:solidFill>
                </a:rPr>
                <a:t>I</a:t>
              </a:r>
              <a:r>
                <a:rPr lang="de-DE" sz="1100"/>
                <a:t>n synergy with:</a:t>
              </a:r>
              <a:endParaRPr lang="en-US" sz="1100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6646D-F124-D36C-A05F-56E6E2884673}"/>
              </a:ext>
            </a:extLst>
          </p:cNvPr>
          <p:cNvSpPr txBox="1"/>
          <p:nvPr/>
        </p:nvSpPr>
        <p:spPr>
          <a:xfrm>
            <a:off x="8409274" y="6649800"/>
            <a:ext cx="274947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13th POS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conference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Oxford, Sept 2023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8F34EC9-7925-8F9A-E8F9-BE5B06D4B926}"/>
              </a:ext>
            </a:extLst>
          </p:cNvPr>
          <p:cNvSpPr/>
          <p:nvPr/>
        </p:nvSpPr>
        <p:spPr>
          <a:xfrm>
            <a:off x="4286250" y="3981959"/>
            <a:ext cx="109287" cy="120032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E8EA7-37D6-9704-21A9-9A18EC7A86D0}"/>
              </a:ext>
            </a:extLst>
          </p:cNvPr>
          <p:cNvSpPr txBox="1"/>
          <p:nvPr/>
        </p:nvSpPr>
        <p:spPr>
          <a:xfrm>
            <a:off x="4388725" y="4411451"/>
            <a:ext cx="192456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3369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20"/>
    </mc:Choice>
    <mc:Fallback xmlns="">
      <p:transition spd="slow" advTm="696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Micro Vertex Detector – Sensor requirements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95624"/>
              </p:ext>
            </p:extLst>
          </p:nvPr>
        </p:nvGraphicFramePr>
        <p:xfrm>
          <a:off x="187159" y="789449"/>
          <a:ext cx="744236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8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PANDA MVD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MIMOSIS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Spatial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resolution</a:t>
                      </a:r>
                      <a:r>
                        <a:rPr lang="de-DE" sz="1600" dirty="0"/>
                        <a:t> [µm]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28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5-7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Material </a:t>
                      </a:r>
                      <a:r>
                        <a:rPr lang="de-DE" sz="1600" dirty="0" err="1"/>
                        <a:t>budget</a:t>
                      </a:r>
                      <a:r>
                        <a:rPr lang="de-DE" sz="1600" baseline="0" dirty="0"/>
                        <a:t> [X0/</a:t>
                      </a:r>
                      <a:r>
                        <a:rPr lang="de-DE" sz="1600" dirty="0" err="1"/>
                        <a:t>layer</a:t>
                      </a:r>
                      <a:r>
                        <a:rPr lang="de-DE" sz="1600" dirty="0"/>
                        <a:t>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~1%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/>
                        <a:t>0.05%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3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Power [mW/cm²]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&lt;800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&lt;100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5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Rate [MHz/cm²]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&gt; 6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Ionizing dose [Mrad/10 years]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10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&gt; 5 </a:t>
                      </a:r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Mrad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Non-</a:t>
                      </a:r>
                      <a:r>
                        <a:rPr lang="de-DE" sz="1600" dirty="0" err="1"/>
                        <a:t>ion</a:t>
                      </a:r>
                      <a:r>
                        <a:rPr lang="de-DE" sz="1600" dirty="0"/>
                        <a:t> dose </a:t>
                      </a:r>
                      <a:r>
                        <a:rPr lang="de-DE" sz="1400" dirty="0"/>
                        <a:t>[</a:t>
                      </a:r>
                      <a:r>
                        <a:rPr lang="de-DE" sz="1400" dirty="0" err="1"/>
                        <a:t>n</a:t>
                      </a:r>
                      <a:r>
                        <a:rPr lang="de-DE" sz="1400" baseline="-25000" dirty="0" err="1"/>
                        <a:t>eq</a:t>
                      </a:r>
                      <a:r>
                        <a:rPr lang="de-DE" sz="1400" baseline="0" dirty="0"/>
                        <a:t>/cm²/10 </a:t>
                      </a:r>
                      <a:r>
                        <a:rPr lang="de-DE" sz="1400" baseline="0" dirty="0" err="1"/>
                        <a:t>years</a:t>
                      </a:r>
                      <a:r>
                        <a:rPr lang="de-DE" sz="1400" baseline="0" dirty="0"/>
                        <a:t>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~ 10</a:t>
                      </a:r>
                      <a:r>
                        <a:rPr lang="de-DE" sz="1600" baseline="30000"/>
                        <a:t>14</a:t>
                      </a:r>
                      <a:endParaRPr lang="en-US" sz="1600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</a:rPr>
                        <a:t>~3 x 10</a:t>
                      </a:r>
                      <a:r>
                        <a:rPr lang="de-DE" sz="1600" baseline="30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Operation </a:t>
                      </a:r>
                      <a:r>
                        <a:rPr lang="de-DE" sz="1600" dirty="0" err="1"/>
                        <a:t>temperature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/>
                        <a:t>Liquid </a:t>
                      </a:r>
                      <a:r>
                        <a:rPr lang="de-DE" sz="1600" baseline="0" dirty="0" err="1"/>
                        <a:t>cooled</a:t>
                      </a:r>
                      <a:r>
                        <a:rPr lang="de-DE" sz="1600" baseline="0" dirty="0"/>
                        <a:t>, 35°C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</a:rPr>
                        <a:t>Air </a:t>
                      </a:r>
                      <a:r>
                        <a:rPr lang="de-DE" sz="1600" baseline="0" dirty="0" err="1">
                          <a:solidFill>
                            <a:schemeClr val="bg1"/>
                          </a:solidFill>
                        </a:rPr>
                        <a:t>cooled</a:t>
                      </a:r>
                      <a:r>
                        <a:rPr lang="de-DE" sz="1600" baseline="0" dirty="0">
                          <a:solidFill>
                            <a:schemeClr val="bg1"/>
                          </a:solidFill>
                        </a:rPr>
                        <a:t>? 15°C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Readout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/>
                        <a:t>Self-triggered, GBTx</a:t>
                      </a:r>
                      <a:endParaRPr lang="en-US" sz="1600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>
                          <a:solidFill>
                            <a:schemeClr val="bg1"/>
                          </a:solidFill>
                        </a:rPr>
                        <a:t>Self-</a:t>
                      </a:r>
                      <a:r>
                        <a:rPr lang="de-DE" sz="1600" baseline="0" dirty="0" err="1">
                          <a:solidFill>
                            <a:schemeClr val="bg1"/>
                          </a:solidFill>
                        </a:rPr>
                        <a:t>triggered</a:t>
                      </a:r>
                      <a:r>
                        <a:rPr lang="de-DE" sz="1600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de-DE" sz="1600" baseline="0" dirty="0" err="1">
                          <a:solidFill>
                            <a:schemeClr val="bg1"/>
                          </a:solidFill>
                        </a:rPr>
                        <a:t>GBTx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Time </a:t>
                      </a:r>
                      <a:r>
                        <a:rPr lang="de-DE" sz="1600" dirty="0" err="1"/>
                        <a:t>binning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&lt;10 </a:t>
                      </a:r>
                      <a:r>
                        <a:rPr lang="de-DE" sz="1600" dirty="0" err="1"/>
                        <a:t>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 µs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dE</a:t>
                      </a:r>
                      <a:r>
                        <a:rPr lang="de-DE" sz="1600" dirty="0"/>
                        <a:t>/dx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Yes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Somewhat</a:t>
                      </a:r>
                      <a:r>
                        <a:rPr lang="de-DE" sz="1600" dirty="0"/>
                        <a:t>*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3441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65397FDB-B688-5F32-16C7-CC489FE06B9C}"/>
              </a:ext>
            </a:extLst>
          </p:cNvPr>
          <p:cNvSpPr/>
          <p:nvPr/>
        </p:nvSpPr>
        <p:spPr>
          <a:xfrm>
            <a:off x="7696200" y="1152525"/>
            <a:ext cx="133350" cy="147637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80275-B6E6-5E28-75EE-6FE8B53D95A9}"/>
              </a:ext>
            </a:extLst>
          </p:cNvPr>
          <p:cNvSpPr txBox="1"/>
          <p:nvPr/>
        </p:nvSpPr>
        <p:spPr>
          <a:xfrm>
            <a:off x="7829550" y="1706046"/>
            <a:ext cx="222368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Better than required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44CE1B9-40C4-A993-66B2-518278CDC04B}"/>
              </a:ext>
            </a:extLst>
          </p:cNvPr>
          <p:cNvSpPr/>
          <p:nvPr/>
        </p:nvSpPr>
        <p:spPr>
          <a:xfrm>
            <a:off x="7696200" y="2663309"/>
            <a:ext cx="133350" cy="139434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7310F-8805-FA22-2A35-E5380DC11FA1}"/>
              </a:ext>
            </a:extLst>
          </p:cNvPr>
          <p:cNvSpPr txBox="1"/>
          <p:nvPr/>
        </p:nvSpPr>
        <p:spPr>
          <a:xfrm>
            <a:off x="7829550" y="3216830"/>
            <a:ext cx="136447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As required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E191983-A116-483A-1699-A802244ABE7D}"/>
              </a:ext>
            </a:extLst>
          </p:cNvPr>
          <p:cNvSpPr/>
          <p:nvPr/>
        </p:nvSpPr>
        <p:spPr>
          <a:xfrm>
            <a:off x="7696200" y="4139684"/>
            <a:ext cx="133350" cy="72900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80926-62B9-0C65-7177-885B4E090B11}"/>
              </a:ext>
            </a:extLst>
          </p:cNvPr>
          <p:cNvSpPr txBox="1"/>
          <p:nvPr/>
        </p:nvSpPr>
        <p:spPr>
          <a:xfrm>
            <a:off x="7851658" y="4319521"/>
            <a:ext cx="323678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Use strip information instead?</a:t>
            </a:r>
          </a:p>
        </p:txBody>
      </p:sp>
    </p:spTree>
    <p:extLst>
      <p:ext uri="{BB962C8B-B14F-4D97-AF65-F5344CB8AC3E}">
        <p14:creationId xmlns:p14="http://schemas.microsoft.com/office/powerpoint/2010/main" val="14665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81"/>
    </mc:Choice>
    <mc:Fallback xmlns="">
      <p:transition spd="slow" advTm="5978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2DEB14EC-766E-232C-A03A-ACF9D6B32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4" y="4105231"/>
            <a:ext cx="3000774" cy="16476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art</a:t>
            </a:r>
            <a:r>
              <a:rPr lang="de-DE" dirty="0"/>
              <a:t>: MIMOSIS-1 </a:t>
            </a:r>
            <a:r>
              <a:rPr lang="de-DE" sz="1600" b="0" dirty="0"/>
              <a:t>(</a:t>
            </a:r>
            <a:r>
              <a:rPr lang="de-DE" sz="1600" b="0" dirty="0" err="1"/>
              <a:t>inspired</a:t>
            </a:r>
            <a:r>
              <a:rPr lang="de-DE" sz="1600" b="0" dirty="0"/>
              <a:t> </a:t>
            </a:r>
            <a:r>
              <a:rPr lang="de-DE" sz="1600" b="0" dirty="0" err="1"/>
              <a:t>by</a:t>
            </a:r>
            <a:r>
              <a:rPr lang="de-DE" sz="1600" b="0" dirty="0"/>
              <a:t> ALPIDE)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4218670" y="581458"/>
            <a:ext cx="676178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</a:rPr>
              <a:t>S</a:t>
            </a:r>
            <a:r>
              <a:rPr lang="de-DE" dirty="0"/>
              <a:t>ize: 504 x 1024 </a:t>
            </a:r>
            <a:r>
              <a:rPr lang="de-DE" dirty="0" err="1"/>
              <a:t>pixels</a:t>
            </a:r>
            <a:r>
              <a:rPr lang="de-DE" dirty="0"/>
              <a:t> (27x30µm²), 5µs time </a:t>
            </a:r>
            <a:r>
              <a:rPr lang="de-DE" dirty="0" err="1"/>
              <a:t>binning</a:t>
            </a:r>
            <a:endParaRPr lang="de-DE" dirty="0"/>
          </a:p>
          <a:p>
            <a:pPr algn="l"/>
            <a:r>
              <a:rPr lang="de-DE" dirty="0" err="1">
                <a:solidFill>
                  <a:srgbClr val="FF0000"/>
                </a:solidFill>
              </a:rPr>
              <a:t>F</a:t>
            </a:r>
            <a:r>
              <a:rPr lang="de-DE" dirty="0" err="1"/>
              <a:t>ull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: 20 MHz/cm² (80 MHz/cm² </a:t>
            </a:r>
            <a:r>
              <a:rPr lang="de-DE" dirty="0" err="1"/>
              <a:t>for</a:t>
            </a:r>
            <a:r>
              <a:rPr lang="de-DE" dirty="0"/>
              <a:t> 35µs), ~70mW/cm²</a:t>
            </a:r>
          </a:p>
          <a:p>
            <a:r>
              <a:rPr lang="de-DE" dirty="0">
                <a:solidFill>
                  <a:srgbClr val="FF0000"/>
                </a:solidFill>
              </a:rPr>
              <a:t>F</a:t>
            </a:r>
            <a:r>
              <a:rPr lang="de-DE" dirty="0"/>
              <a:t>ully </a:t>
            </a:r>
            <a:r>
              <a:rPr lang="de-DE" dirty="0" err="1"/>
              <a:t>depleted</a:t>
            </a:r>
            <a:r>
              <a:rPr lang="de-DE" dirty="0"/>
              <a:t>: </a:t>
            </a:r>
            <a:r>
              <a:rPr lang="de-DE" dirty="0">
                <a:solidFill>
                  <a:srgbClr val="3366FF"/>
                </a:solidFill>
              </a:rPr>
              <a:t>&gt;20V top </a:t>
            </a:r>
            <a:r>
              <a:rPr lang="de-DE" dirty="0" err="1">
                <a:solidFill>
                  <a:srgbClr val="3366FF"/>
                </a:solidFill>
              </a:rPr>
              <a:t>bias</a:t>
            </a:r>
            <a:endParaRPr lang="de-DE" dirty="0">
              <a:solidFill>
                <a:srgbClr val="3366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3575" y="554641"/>
            <a:ext cx="3712838" cy="2318013"/>
            <a:chOff x="8316075" y="586631"/>
            <a:chExt cx="3712838" cy="2318013"/>
          </a:xfrm>
        </p:grpSpPr>
        <p:grpSp>
          <p:nvGrpSpPr>
            <p:cNvPr id="4" name="Group 3"/>
            <p:cNvGrpSpPr/>
            <p:nvPr/>
          </p:nvGrpSpPr>
          <p:grpSpPr>
            <a:xfrm>
              <a:off x="8316075" y="586631"/>
              <a:ext cx="3712838" cy="2318013"/>
              <a:chOff x="5972649" y="550048"/>
              <a:chExt cx="2961686" cy="186476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72650" y="550048"/>
                <a:ext cx="2961685" cy="186476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768060" y="2181005"/>
                <a:ext cx="1231640" cy="1980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solidFill>
                      <a:schemeClr val="bg1"/>
                    </a:solidFill>
                    <a:latin typeface="+mn-lt"/>
                  </a:rPr>
                  <a:t>MIMOSIS-1, 60µm thick</a:t>
                </a:r>
                <a:endParaRPr lang="en-US" sz="10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72650" y="550048"/>
                <a:ext cx="670210" cy="5190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972649" y="550048"/>
                <a:ext cx="2961685" cy="1863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9638655" y="1266834"/>
              <a:ext cx="11016" cy="10136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71533" y="1273863"/>
              <a:ext cx="5508" cy="10136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98903" y="1266834"/>
              <a:ext cx="31947" cy="9765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465448" y="3875904"/>
            <a:ext cx="2908167" cy="1891806"/>
            <a:chOff x="307975" y="638596"/>
            <a:chExt cx="3297698" cy="21452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A70D79-A96D-4F71-9DAD-64950D99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975" y="638596"/>
              <a:ext cx="3297698" cy="214520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65155" y="1719663"/>
              <a:ext cx="1016466" cy="45370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/>
                <a:t>p-</a:t>
              </a:r>
              <a:r>
                <a:rPr lang="de-DE" sz="2000" dirty="0" err="1"/>
                <a:t>stop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68990" y="3996730"/>
            <a:ext cx="2926814" cy="1806502"/>
            <a:chOff x="4398618" y="656006"/>
            <a:chExt cx="3318843" cy="20484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8618" y="656006"/>
              <a:ext cx="3318843" cy="204847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662853" y="1737525"/>
              <a:ext cx="952847" cy="45370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/>
                <a:t>n-</a:t>
              </a:r>
              <a:r>
                <a:rPr lang="de-DE" sz="2000" dirty="0" err="1"/>
                <a:t>gap</a:t>
              </a:r>
              <a:endParaRPr lang="en-US" sz="2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9643" y="4969396"/>
            <a:ext cx="1398385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dirty="0" err="1"/>
              <a:t>standard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4734" y="5700778"/>
            <a:ext cx="91082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/>
              <a:t>Standard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962111" y="5678943"/>
            <a:ext cx="199445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/>
              <a:t>Rad. hard, candidate 1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34301" y="5679158"/>
            <a:ext cx="199445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/>
              <a:t>Rad. hard, candidate 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 rot="2469552">
            <a:off x="9340972" y="4396972"/>
            <a:ext cx="24160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900"/>
              <a:t>First proposed by W. Snoeys et al.</a:t>
            </a:r>
          </a:p>
          <a:p>
            <a:r>
              <a:rPr lang="de-DE" sz="900"/>
              <a:t>H. Pernegger et al., 2017 JINST 12 P06008</a:t>
            </a:r>
            <a:endParaRPr lang="en-US" sz="9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280" y="5183006"/>
            <a:ext cx="550667" cy="5386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749" y="5216781"/>
            <a:ext cx="550667" cy="53862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17600" y="1492636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80148" y="1499994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52048" y="1499994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41690" y="1499994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D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223965" y="1611099"/>
            <a:ext cx="7728581" cy="1288863"/>
            <a:chOff x="243019" y="4213235"/>
            <a:chExt cx="7728581" cy="128886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6350" y="4349970"/>
              <a:ext cx="5005250" cy="115212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3019" y="4213235"/>
              <a:ext cx="18473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endParaRPr lang="de-DE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76482" y="2056535"/>
            <a:ext cx="3029504" cy="369332"/>
            <a:chOff x="849080" y="4972526"/>
            <a:chExt cx="302950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849080" y="4972526"/>
              <a:ext cx="1986441" cy="369332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800">
                  <a:solidFill>
                    <a:srgbClr val="0066FF"/>
                  </a:solidFill>
                </a:rPr>
                <a:t>&gt;20V HV top bias</a:t>
              </a:r>
              <a:endParaRPr lang="en-US" sz="1800" dirty="0">
                <a:solidFill>
                  <a:srgbClr val="0066FF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>
              <a:off x="2835521" y="5157192"/>
              <a:ext cx="1043063" cy="1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925929" y="2493737"/>
            <a:ext cx="3730978" cy="955434"/>
            <a:chOff x="1248931" y="5017231"/>
            <a:chExt cx="3730978" cy="955434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1248931" y="5017231"/>
              <a:ext cx="2609306" cy="586104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704927" y="5603333"/>
              <a:ext cx="2274982" cy="369332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err="1">
                  <a:solidFill>
                    <a:srgbClr val="0066FF"/>
                  </a:solidFill>
                </a:rPr>
                <a:t>Ca</a:t>
              </a:r>
              <a:r>
                <a:rPr lang="de-DE" sz="1800" dirty="0" err="1">
                  <a:solidFill>
                    <a:srgbClr val="0066FF"/>
                  </a:solidFill>
                </a:rPr>
                <a:t>pacitor</a:t>
              </a:r>
              <a:r>
                <a:rPr lang="de-DE" sz="1800" dirty="0">
                  <a:solidFill>
                    <a:srgbClr val="0066FF"/>
                  </a:solidFill>
                </a:rPr>
                <a:t> </a:t>
              </a:r>
              <a:r>
                <a:rPr lang="de-DE" sz="1800" dirty="0" err="1">
                  <a:solidFill>
                    <a:srgbClr val="0066FF"/>
                  </a:solidFill>
                </a:rPr>
                <a:t>blocks</a:t>
              </a:r>
              <a:r>
                <a:rPr lang="de-DE" sz="1800" dirty="0">
                  <a:solidFill>
                    <a:srgbClr val="0066FF"/>
                  </a:solidFill>
                </a:rPr>
                <a:t> HV</a:t>
              </a:r>
              <a:endParaRPr lang="en-US" sz="1800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60355" y="2493737"/>
            <a:ext cx="3112471" cy="523220"/>
            <a:chOff x="849080" y="4972526"/>
            <a:chExt cx="3112471" cy="523220"/>
          </a:xfrm>
        </p:grpSpPr>
        <p:sp>
          <p:nvSpPr>
            <p:cNvPr id="47" name="TextBox 46"/>
            <p:cNvSpPr txBox="1"/>
            <p:nvPr/>
          </p:nvSpPr>
          <p:spPr>
            <a:xfrm>
              <a:off x="849080" y="4972526"/>
              <a:ext cx="2603533" cy="523220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400">
                  <a:solidFill>
                    <a:srgbClr val="0066FF"/>
                  </a:solidFill>
                </a:rPr>
                <a:t>Back bias possible.</a:t>
              </a:r>
            </a:p>
            <a:p>
              <a:pPr algn="l"/>
              <a:r>
                <a:rPr lang="de-DE" sz="1400">
                  <a:solidFill>
                    <a:srgbClr val="0066FF"/>
                  </a:solidFill>
                </a:rPr>
                <a:t>P-Well bias (ALPIDE) possible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7" idx="3"/>
            </p:cNvCxnSpPr>
            <p:nvPr/>
          </p:nvCxnSpPr>
          <p:spPr>
            <a:xfrm flipV="1">
              <a:off x="3452613" y="5223648"/>
              <a:ext cx="508938" cy="10488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Brace 9"/>
          <p:cNvSpPr/>
          <p:nvPr/>
        </p:nvSpPr>
        <p:spPr>
          <a:xfrm rot="16200000">
            <a:off x="6934393" y="376968"/>
            <a:ext cx="252049" cy="6413058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3376" y="3110590"/>
            <a:ext cx="2133485" cy="30777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/>
              <a:t>Most </a:t>
            </a:r>
            <a:r>
              <a:rPr lang="de-DE" sz="1000" dirty="0" err="1"/>
              <a:t>likely</a:t>
            </a:r>
            <a:r>
              <a:rPr lang="de-DE" sz="1000" dirty="0"/>
              <a:t> </a:t>
            </a:r>
            <a:r>
              <a:rPr lang="de-DE" sz="1400" dirty="0"/>
              <a:t>Fully </a:t>
            </a:r>
            <a:r>
              <a:rPr lang="de-DE" sz="1400" dirty="0" err="1"/>
              <a:t>Depleted</a:t>
            </a:r>
            <a:endParaRPr lang="en-US" sz="1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AA6C40-2B72-EFC4-ECCA-01817D90C789}"/>
              </a:ext>
            </a:extLst>
          </p:cNvPr>
          <p:cNvSpPr txBox="1"/>
          <p:nvPr/>
        </p:nvSpPr>
        <p:spPr>
          <a:xfrm>
            <a:off x="547677" y="6187965"/>
            <a:ext cx="9644050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IMOSIS-1: 25 µm epitaxial layer. MIMOSIS-2.1: 25µm + 50µm epitaxial layer =&gt; stay tuned.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F8984B-AE04-9700-288B-98009E527775}"/>
              </a:ext>
            </a:extLst>
          </p:cNvPr>
          <p:cNvSpPr txBox="1"/>
          <p:nvPr/>
        </p:nvSpPr>
        <p:spPr>
          <a:xfrm>
            <a:off x="8409274" y="6649800"/>
            <a:ext cx="2419252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DRD3 Week, CERN,  17 June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0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77"/>
    </mc:Choice>
    <mc:Fallback xmlns="">
      <p:transition spd="slow" advTm="124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 animBg="1"/>
      <p:bldP spid="10" grpId="0" animBg="1"/>
      <p:bldP spid="1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Sensor </a:t>
            </a:r>
            <a:r>
              <a:rPr lang="de-DE" dirty="0" err="1"/>
              <a:t>performance</a:t>
            </a:r>
            <a:r>
              <a:rPr lang="de-DE" dirty="0"/>
              <a:t>: New and after 5 </a:t>
            </a:r>
            <a:r>
              <a:rPr lang="de-DE" dirty="0" err="1"/>
              <a:t>MRad</a:t>
            </a:r>
            <a:r>
              <a:rPr lang="de-DE" dirty="0"/>
              <a:t> + 10</a:t>
            </a:r>
            <a:r>
              <a:rPr lang="de-DE" baseline="30000" dirty="0"/>
              <a:t>14</a:t>
            </a:r>
            <a:r>
              <a:rPr lang="de-DE" dirty="0"/>
              <a:t>n</a:t>
            </a:r>
            <a:r>
              <a:rPr lang="de-DE" baseline="-25000" dirty="0"/>
              <a:t>eq</a:t>
            </a:r>
            <a:r>
              <a:rPr lang="de-DE" dirty="0"/>
              <a:t>/cm²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9"/>
          <a:stretch/>
        </p:blipFill>
        <p:spPr>
          <a:xfrm>
            <a:off x="5776880" y="988456"/>
            <a:ext cx="5841293" cy="2713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01"/>
          <a:stretch/>
        </p:blipFill>
        <p:spPr>
          <a:xfrm>
            <a:off x="5989144" y="3702390"/>
            <a:ext cx="5636813" cy="2593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32" y="809690"/>
            <a:ext cx="3679212" cy="34163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u="sng" dirty="0">
                <a:solidFill>
                  <a:srgbClr val="FF0000"/>
                </a:solidFill>
              </a:rPr>
              <a:t>B</a:t>
            </a:r>
            <a:r>
              <a:rPr lang="de-DE" u="sng" dirty="0"/>
              <a:t>est </a:t>
            </a:r>
            <a:r>
              <a:rPr lang="de-DE" u="sng" dirty="0" err="1"/>
              <a:t>performing</a:t>
            </a:r>
            <a:r>
              <a:rPr lang="de-DE" u="sng" dirty="0"/>
              <a:t> </a:t>
            </a:r>
            <a:r>
              <a:rPr lang="de-DE" u="sng" dirty="0" err="1"/>
              <a:t>pixel</a:t>
            </a:r>
            <a:r>
              <a:rPr lang="de-DE" u="sng" dirty="0"/>
              <a:t>: AC P-</a:t>
            </a:r>
            <a:r>
              <a:rPr lang="de-DE" u="sng" dirty="0" err="1"/>
              <a:t>stop</a:t>
            </a:r>
            <a:endParaRPr lang="de-DE" u="sng" dirty="0"/>
          </a:p>
          <a:p>
            <a:pPr algn="l"/>
            <a:endParaRPr lang="de-DE" dirty="0">
              <a:solidFill>
                <a:srgbClr val="FF0000"/>
              </a:solidFill>
            </a:endParaRPr>
          </a:p>
          <a:p>
            <a:pPr algn="l"/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fficiency &gt;99% (end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-time).</a:t>
            </a:r>
          </a:p>
          <a:p>
            <a:pPr algn="l"/>
            <a:endParaRPr lang="de-DE" dirty="0"/>
          </a:p>
          <a:p>
            <a:pPr algn="l"/>
            <a:r>
              <a:rPr lang="de-DE" dirty="0" err="1">
                <a:solidFill>
                  <a:srgbClr val="FF0000"/>
                </a:solidFill>
              </a:rPr>
              <a:t>S</a:t>
            </a:r>
            <a:r>
              <a:rPr lang="de-DE" dirty="0" err="1"/>
              <a:t>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: ~6 µm</a:t>
            </a:r>
          </a:p>
          <a:p>
            <a:pPr algn="l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D</a:t>
            </a:r>
            <a:r>
              <a:rPr lang="de-DE" dirty="0"/>
              <a:t>ark rate </a:t>
            </a:r>
            <a:r>
              <a:rPr lang="de-DE" sz="1400" dirty="0"/>
              <a:t>(not </a:t>
            </a:r>
            <a:r>
              <a:rPr lang="de-DE" sz="1400" dirty="0" err="1"/>
              <a:t>shown</a:t>
            </a:r>
            <a:r>
              <a:rPr lang="de-DE" sz="1400" dirty="0"/>
              <a:t>, </a:t>
            </a:r>
            <a:r>
              <a:rPr lang="de-DE" sz="1400" dirty="0" err="1"/>
              <a:t>see</a:t>
            </a:r>
            <a:r>
              <a:rPr lang="de-DE" sz="1400" dirty="0"/>
              <a:t> </a:t>
            </a:r>
            <a:r>
              <a:rPr lang="de-DE" sz="1400" dirty="0" err="1"/>
              <a:t>backup</a:t>
            </a:r>
            <a:r>
              <a:rPr lang="de-DE" sz="1400" dirty="0"/>
              <a:t>)</a:t>
            </a:r>
            <a:r>
              <a:rPr lang="de-DE" dirty="0"/>
              <a:t>:</a:t>
            </a:r>
          </a:p>
          <a:p>
            <a:pPr algn="l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Marginal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 &lt;10</a:t>
            </a:r>
            <a:r>
              <a:rPr lang="de-DE" baseline="30000" dirty="0"/>
              <a:t>-6</a:t>
            </a:r>
            <a:r>
              <a:rPr lang="de-DE" dirty="0"/>
              <a:t> after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7A924-7DE1-0C06-07DC-5AACDD76A2EB}"/>
              </a:ext>
            </a:extLst>
          </p:cNvPr>
          <p:cNvSpPr txBox="1"/>
          <p:nvPr/>
        </p:nvSpPr>
        <p:spPr>
          <a:xfrm>
            <a:off x="10373666" y="3674239"/>
            <a:ext cx="1334020" cy="41549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50" dirty="0"/>
              <a:t>Short </a:t>
            </a:r>
            <a:r>
              <a:rPr lang="de-DE" sz="1050" dirty="0" err="1"/>
              <a:t>dimension</a:t>
            </a:r>
            <a:r>
              <a:rPr lang="de-DE" sz="1050" dirty="0"/>
              <a:t> </a:t>
            </a:r>
          </a:p>
          <a:p>
            <a:pPr algn="l"/>
            <a:r>
              <a:rPr lang="de-DE" sz="1050" dirty="0" err="1"/>
              <a:t>of</a:t>
            </a:r>
            <a:r>
              <a:rPr lang="de-DE" sz="1050" dirty="0"/>
              <a:t> 27x30µm² </a:t>
            </a:r>
            <a:r>
              <a:rPr lang="de-DE" sz="1050" dirty="0" err="1"/>
              <a:t>pixel</a:t>
            </a:r>
            <a:r>
              <a:rPr lang="de-DE" sz="105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F237F-E14E-9844-1309-94465C42F6E3}"/>
              </a:ext>
            </a:extLst>
          </p:cNvPr>
          <p:cNvSpPr txBox="1"/>
          <p:nvPr/>
        </p:nvSpPr>
        <p:spPr>
          <a:xfrm>
            <a:off x="415487" y="4041577"/>
            <a:ext cx="5077693" cy="221599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dirty="0" err="1"/>
              <a:t>onclusion</a:t>
            </a:r>
            <a:r>
              <a:rPr lang="de-DE" dirty="0"/>
              <a:t> on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:</a:t>
            </a:r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excellent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Standard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. </a:t>
            </a:r>
            <a:r>
              <a:rPr lang="de-DE" sz="1050" dirty="0"/>
              <a:t>	(</a:t>
            </a:r>
            <a:r>
              <a:rPr lang="de-DE" sz="1050" dirty="0" err="1"/>
              <a:t>see</a:t>
            </a:r>
            <a:r>
              <a:rPr lang="de-DE" sz="1050" dirty="0"/>
              <a:t> </a:t>
            </a:r>
            <a:r>
              <a:rPr lang="de-DE" sz="1050" dirty="0" err="1"/>
              <a:t>backup</a:t>
            </a:r>
            <a:r>
              <a:rPr lang="de-DE" sz="1050" dirty="0"/>
              <a:t>)</a:t>
            </a:r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P-</a:t>
            </a:r>
            <a:r>
              <a:rPr lang="de-DE" dirty="0" err="1"/>
              <a:t>stop</a:t>
            </a:r>
            <a:r>
              <a:rPr lang="de-DE" dirty="0"/>
              <a:t> AC </a:t>
            </a:r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, </a:t>
            </a:r>
            <a:r>
              <a:rPr lang="de-DE" dirty="0" err="1"/>
              <a:t>matches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CBM.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D96B7-5629-B321-6B42-9F7373DDE6CE}"/>
              </a:ext>
            </a:extLst>
          </p:cNvPr>
          <p:cNvSpPr txBox="1"/>
          <p:nvPr/>
        </p:nvSpPr>
        <p:spPr>
          <a:xfrm>
            <a:off x="8409274" y="6649800"/>
            <a:ext cx="274947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13th POS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conference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Oxford, Sept 2023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9EF43-1B96-540C-3516-A62D7E3A8C19}"/>
              </a:ext>
            </a:extLst>
          </p:cNvPr>
          <p:cNvSpPr/>
          <p:nvPr/>
        </p:nvSpPr>
        <p:spPr>
          <a:xfrm>
            <a:off x="7410450" y="1103707"/>
            <a:ext cx="581025" cy="1704975"/>
          </a:xfrm>
          <a:prstGeom prst="rect">
            <a:avLst/>
          </a:prstGeom>
          <a:solidFill>
            <a:srgbClr val="FDBB63">
              <a:alpha val="3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71205-3CF9-4585-2A03-4D6EB895C423}"/>
              </a:ext>
            </a:extLst>
          </p:cNvPr>
          <p:cNvSpPr/>
          <p:nvPr/>
        </p:nvSpPr>
        <p:spPr>
          <a:xfrm>
            <a:off x="7458074" y="4228858"/>
            <a:ext cx="581025" cy="1694499"/>
          </a:xfrm>
          <a:prstGeom prst="rect">
            <a:avLst/>
          </a:prstGeom>
          <a:solidFill>
            <a:srgbClr val="FDBB63">
              <a:alpha val="3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4FBA456-C091-61A7-FDD8-5CD32B085FCD}"/>
              </a:ext>
            </a:extLst>
          </p:cNvPr>
          <p:cNvSpPr/>
          <p:nvPr/>
        </p:nvSpPr>
        <p:spPr>
          <a:xfrm rot="16200000">
            <a:off x="7648575" y="746732"/>
            <a:ext cx="114300" cy="571500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A7B10-2C25-ECBF-F016-970145876559}"/>
              </a:ext>
            </a:extLst>
          </p:cNvPr>
          <p:cNvSpPr txBox="1"/>
          <p:nvPr/>
        </p:nvSpPr>
        <p:spPr>
          <a:xfrm>
            <a:off x="7352148" y="619124"/>
            <a:ext cx="69762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CBM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822B2-9E1F-99D2-9399-94992F64BAE4}"/>
              </a:ext>
            </a:extLst>
          </p:cNvPr>
          <p:cNvSpPr txBox="1"/>
          <p:nvPr/>
        </p:nvSpPr>
        <p:spPr>
          <a:xfrm rot="5400000">
            <a:off x="9875764" y="3697322"/>
            <a:ext cx="416011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Plots: Curtesy CBM-MVD collaboration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27491C-8C33-8194-0E2E-F80ABAC98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9" t="14823" r="3743" b="10429"/>
          <a:stretch/>
        </p:blipFill>
        <p:spPr>
          <a:xfrm>
            <a:off x="9997462" y="555895"/>
            <a:ext cx="943081" cy="8088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C681C-03FC-D7D1-A579-1CCA3F1E6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880" y="808464"/>
            <a:ext cx="832007" cy="4560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851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3"/>
    </mc:Choice>
    <mc:Fallback xmlns="">
      <p:transition spd="slow" advTm="6023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9|5.1|7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9.5|33.7|1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4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0.1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3|16.4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0.9|6.4|1.3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24.3|3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51.2|3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32.4|3.6|3|4.4|10|2.9|3.4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4.5|22.4|9.8|25.7|2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4|40.1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TemplateMDX.potx" id="{7D9AC5E1-3C24-458D-BCAA-A7E570756C61}" vid="{2ACFA4F0-FBDE-402F-8997-E6EAD44CDAE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GSI-TemplateMDX</Template>
  <TotalTime>27530</TotalTime>
  <Words>1576</Words>
  <Application>Microsoft Office PowerPoint</Application>
  <PresentationFormat>Widescreen</PresentationFormat>
  <Paragraphs>358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Liberation Sans</vt:lpstr>
      <vt:lpstr>Times New Roman</vt:lpstr>
      <vt:lpstr>Wingdings</vt:lpstr>
      <vt:lpstr>fair-gsi-folienmaster_2016_onering</vt:lpstr>
      <vt:lpstr>Bitmap</vt:lpstr>
      <vt:lpstr>Image bitmap</vt:lpstr>
      <vt:lpstr>Status of MIMOSIS</vt:lpstr>
      <vt:lpstr>PowerPoint Presentation</vt:lpstr>
      <vt:lpstr>PowerPoint Presentation</vt:lpstr>
      <vt:lpstr>PowerPoint Presentation</vt:lpstr>
      <vt:lpstr>PowerPoint Presentation</vt:lpstr>
      <vt:lpstr>MIMOSIS – A sensor for CBM</vt:lpstr>
      <vt:lpstr>PowerPoint Presentation</vt:lpstr>
      <vt:lpstr>The state of the art: MIMOSIS-1 (inspired by ALPIDE)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Michael Deveaux</cp:lastModifiedBy>
  <cp:revision>111</cp:revision>
  <dcterms:created xsi:type="dcterms:W3CDTF">2022-03-10T16:47:08Z</dcterms:created>
  <dcterms:modified xsi:type="dcterms:W3CDTF">2024-06-28T08:07:47Z</dcterms:modified>
</cp:coreProperties>
</file>