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25"/>
  </p:notesMasterIdLst>
  <p:handoutMasterIdLst>
    <p:handoutMasterId r:id="rId26"/>
  </p:handoutMasterIdLst>
  <p:sldIdLst>
    <p:sldId id="1359" r:id="rId6"/>
    <p:sldId id="1379" r:id="rId7"/>
    <p:sldId id="1611" r:id="rId8"/>
    <p:sldId id="1378" r:id="rId9"/>
    <p:sldId id="1380" r:id="rId10"/>
    <p:sldId id="1608" r:id="rId11"/>
    <p:sldId id="1782" r:id="rId12"/>
    <p:sldId id="1606" r:id="rId13"/>
    <p:sldId id="1631" r:id="rId14"/>
    <p:sldId id="360" r:id="rId15"/>
    <p:sldId id="361" r:id="rId16"/>
    <p:sldId id="1375" r:id="rId17"/>
    <p:sldId id="1624" r:id="rId18"/>
    <p:sldId id="1454" r:id="rId19"/>
    <p:sldId id="1700" r:id="rId20"/>
    <p:sldId id="1781" r:id="rId21"/>
    <p:sldId id="1709" r:id="rId22"/>
    <p:sldId id="1632" r:id="rId23"/>
    <p:sldId id="1363" r:id="rId24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80"/>
    <a:srgbClr val="50AAE6"/>
    <a:srgbClr val="FFFF66"/>
    <a:srgbClr val="32A189"/>
    <a:srgbClr val="646464"/>
    <a:srgbClr val="009682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53856" autoAdjust="0"/>
  </p:normalViewPr>
  <p:slideViewPr>
    <p:cSldViewPr>
      <p:cViewPr varScale="1">
        <p:scale>
          <a:sx n="68" d="100"/>
          <a:sy n="68" d="100"/>
        </p:scale>
        <p:origin x="24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8284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2140"/>
        <p:guide pos="3127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51" y="80250"/>
            <a:ext cx="1564824" cy="48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2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6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4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0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57253-BE79-4DED-86D6-5DF56B3C572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961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5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57253-BE79-4DED-86D6-5DF56B3C572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63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5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818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80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78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6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altLang="zh-CN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03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39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80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3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01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5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57253-BE79-4DED-86D6-5DF56B3C572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63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74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800" kern="1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630CB-DB41-4475-AE04-E9463A4441C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52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Forschungszentrum 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A42042-69D6-45F1-A9AB-91B91376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699D33-3974-4BE0-958B-C1058FC2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41D0D4-DED6-4CC7-B21B-496BDBE1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6AE84D-D79F-4FCF-AB71-495949C86056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453188"/>
            <a:ext cx="792162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2966D0-27B8-4481-B3EA-83E1CF57BC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66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258970" y="6558530"/>
            <a:ext cx="3489749" cy="2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endParaRPr lang="en-US" sz="900" b="0" noProof="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  <p:sldLayoutId id="2147483767" r:id="rId5"/>
    <p:sldLayoutId id="2147483768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0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2400" dirty="0"/>
              <a:t>A high time resolution and high dynamic range ASIC for the micro vertex detector in the PANDA experiment</a:t>
            </a:r>
            <a:endParaRPr lang="en-US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5606" y="2360380"/>
            <a:ext cx="8370888" cy="620713"/>
          </a:xfrm>
        </p:spPr>
        <p:txBody>
          <a:bodyPr/>
          <a:lstStyle/>
          <a:p>
            <a:r>
              <a:rPr lang="de-DE" altLang="zh-CN" dirty="0"/>
              <a:t>Hui Zhang, Toko Hirono, Ivan Peric</a:t>
            </a:r>
            <a:endParaRPr lang="en-US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87390FFA-3807-154C-5111-1B1720051201}"/>
              </a:ext>
            </a:extLst>
          </p:cNvPr>
          <p:cNvSpPr txBox="1">
            <a:spLocks/>
          </p:cNvSpPr>
          <p:nvPr/>
        </p:nvSpPr>
        <p:spPr bwMode="auto">
          <a:xfrm>
            <a:off x="405606" y="2861638"/>
            <a:ext cx="837088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SzPct val="70000"/>
              <a:buFontTx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altLang="zh-CN" b="0" kern="0" dirty="0"/>
              <a:t>Karlsruhe Institute of Technology, ASIC and Detector Lab</a:t>
            </a:r>
          </a:p>
        </p:txBody>
      </p:sp>
    </p:spTree>
    <p:extLst>
      <p:ext uri="{BB962C8B-B14F-4D97-AF65-F5344CB8AC3E}">
        <p14:creationId xmlns:p14="http://schemas.microsoft.com/office/powerpoint/2010/main" val="45052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D4239ED-3224-4346-BB78-CDB60159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noProof="0" dirty="0"/>
              <a:t>Time to Digital Converter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73A5140-CA68-402A-89B4-541BBFCB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3280"/>
          </a:xfrm>
        </p:spPr>
        <p:txBody>
          <a:bodyPr/>
          <a:lstStyle/>
          <a:p>
            <a:r>
              <a:rPr lang="en-GB" noProof="0" dirty="0"/>
              <a:t>Time to digital converter </a:t>
            </a:r>
          </a:p>
          <a:p>
            <a:r>
              <a:rPr lang="en-US" kern="1200" dirty="0">
                <a:latin typeface="Arial" charset="0"/>
              </a:rPr>
              <a:t>The hit time is measured by storing two time stamp values</a:t>
            </a:r>
          </a:p>
          <a:p>
            <a:r>
              <a:rPr lang="en-US" kern="1200" dirty="0">
                <a:latin typeface="Arial" charset="0"/>
              </a:rPr>
              <a:t>Two time stamp counters run with the same period of 10ns and could be reset synchronously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D20E1EC3-B0F8-41EE-A70C-B9A4079BB15E}"/>
              </a:ext>
            </a:extLst>
          </p:cNvPr>
          <p:cNvSpPr/>
          <p:nvPr/>
        </p:nvSpPr>
        <p:spPr>
          <a:xfrm>
            <a:off x="235843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E1BC97F-5710-4604-B1B5-4B76CC1817CB}"/>
              </a:ext>
            </a:extLst>
          </p:cNvPr>
          <p:cNvCxnSpPr/>
          <p:nvPr/>
        </p:nvCxnSpPr>
        <p:spPr>
          <a:xfrm flipV="1">
            <a:off x="235843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77F80D1-E210-4092-9428-6ED296F8556E}"/>
              </a:ext>
            </a:extLst>
          </p:cNvPr>
          <p:cNvCxnSpPr/>
          <p:nvPr/>
        </p:nvCxnSpPr>
        <p:spPr>
          <a:xfrm flipV="1">
            <a:off x="266375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9DC832E-40A6-4EA0-AB82-A376444B6843}"/>
              </a:ext>
            </a:extLst>
          </p:cNvPr>
          <p:cNvCxnSpPr/>
          <p:nvPr/>
        </p:nvCxnSpPr>
        <p:spPr>
          <a:xfrm flipV="1">
            <a:off x="296907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A96889FE-CF73-46F1-A5C0-E48B7F16A0BE}"/>
              </a:ext>
            </a:extLst>
          </p:cNvPr>
          <p:cNvCxnSpPr>
            <a:cxnSpLocks/>
          </p:cNvCxnSpPr>
          <p:nvPr/>
        </p:nvCxnSpPr>
        <p:spPr>
          <a:xfrm>
            <a:off x="235843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32E22CF-24EF-4BF8-8CF7-92A338416D6C}"/>
              </a:ext>
            </a:extLst>
          </p:cNvPr>
          <p:cNvCxnSpPr>
            <a:cxnSpLocks/>
          </p:cNvCxnSpPr>
          <p:nvPr/>
        </p:nvCxnSpPr>
        <p:spPr>
          <a:xfrm>
            <a:off x="266375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A952DC0-0ADB-4881-AE89-1FB6481F3324}"/>
              </a:ext>
            </a:extLst>
          </p:cNvPr>
          <p:cNvSpPr/>
          <p:nvPr/>
        </p:nvSpPr>
        <p:spPr>
          <a:xfrm>
            <a:off x="296907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FFAB1FB-055F-4CFC-A151-D60EADDADF77}"/>
              </a:ext>
            </a:extLst>
          </p:cNvPr>
          <p:cNvCxnSpPr/>
          <p:nvPr/>
        </p:nvCxnSpPr>
        <p:spPr>
          <a:xfrm flipV="1">
            <a:off x="296907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B3AE6D0-447B-479B-B90E-466352F835AE}"/>
              </a:ext>
            </a:extLst>
          </p:cNvPr>
          <p:cNvCxnSpPr/>
          <p:nvPr/>
        </p:nvCxnSpPr>
        <p:spPr>
          <a:xfrm flipV="1">
            <a:off x="327439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EF2DBED-197F-4E7D-A07C-149E1ECC511F}"/>
              </a:ext>
            </a:extLst>
          </p:cNvPr>
          <p:cNvCxnSpPr/>
          <p:nvPr/>
        </p:nvCxnSpPr>
        <p:spPr>
          <a:xfrm flipV="1">
            <a:off x="357971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66AB0A8-7ACE-498F-A1ED-8B4BCA9C33AB}"/>
              </a:ext>
            </a:extLst>
          </p:cNvPr>
          <p:cNvCxnSpPr>
            <a:cxnSpLocks/>
          </p:cNvCxnSpPr>
          <p:nvPr/>
        </p:nvCxnSpPr>
        <p:spPr>
          <a:xfrm>
            <a:off x="296907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03BD89D-BD7C-47E0-A702-259AE97A28D9}"/>
              </a:ext>
            </a:extLst>
          </p:cNvPr>
          <p:cNvCxnSpPr>
            <a:cxnSpLocks/>
          </p:cNvCxnSpPr>
          <p:nvPr/>
        </p:nvCxnSpPr>
        <p:spPr>
          <a:xfrm>
            <a:off x="327439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6CBD338-07A7-4650-AE63-C1AEBAE20FE9}"/>
              </a:ext>
            </a:extLst>
          </p:cNvPr>
          <p:cNvSpPr/>
          <p:nvPr/>
        </p:nvSpPr>
        <p:spPr>
          <a:xfrm>
            <a:off x="357971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8B00FA1-99B2-47A2-A847-89D3E7213DD7}"/>
              </a:ext>
            </a:extLst>
          </p:cNvPr>
          <p:cNvCxnSpPr/>
          <p:nvPr/>
        </p:nvCxnSpPr>
        <p:spPr>
          <a:xfrm flipV="1">
            <a:off x="357971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4876E2F-E369-4BC6-89FE-03F959F423FD}"/>
              </a:ext>
            </a:extLst>
          </p:cNvPr>
          <p:cNvCxnSpPr/>
          <p:nvPr/>
        </p:nvCxnSpPr>
        <p:spPr>
          <a:xfrm flipV="1">
            <a:off x="388503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FD671A5-1936-4AFC-BA3B-566E82EC457B}"/>
              </a:ext>
            </a:extLst>
          </p:cNvPr>
          <p:cNvCxnSpPr/>
          <p:nvPr/>
        </p:nvCxnSpPr>
        <p:spPr>
          <a:xfrm flipV="1">
            <a:off x="419035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D89EC3F-0218-4B5A-988D-2F05B6A98B3C}"/>
              </a:ext>
            </a:extLst>
          </p:cNvPr>
          <p:cNvCxnSpPr>
            <a:cxnSpLocks/>
          </p:cNvCxnSpPr>
          <p:nvPr/>
        </p:nvCxnSpPr>
        <p:spPr>
          <a:xfrm>
            <a:off x="357971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765EA5E-C4A0-42AB-A17F-4A3CA93D6967}"/>
              </a:ext>
            </a:extLst>
          </p:cNvPr>
          <p:cNvCxnSpPr>
            <a:cxnSpLocks/>
          </p:cNvCxnSpPr>
          <p:nvPr/>
        </p:nvCxnSpPr>
        <p:spPr>
          <a:xfrm>
            <a:off x="388503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BBE9F36C-61D7-4F84-AEA4-5617448AEF97}"/>
              </a:ext>
            </a:extLst>
          </p:cNvPr>
          <p:cNvSpPr/>
          <p:nvPr/>
        </p:nvSpPr>
        <p:spPr>
          <a:xfrm>
            <a:off x="419035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3579239-6E73-4883-A7DA-1076EAF48D40}"/>
              </a:ext>
            </a:extLst>
          </p:cNvPr>
          <p:cNvCxnSpPr/>
          <p:nvPr/>
        </p:nvCxnSpPr>
        <p:spPr>
          <a:xfrm flipV="1">
            <a:off x="419035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40DE9136-3C11-4B89-B28A-E73FB8E6FD61}"/>
              </a:ext>
            </a:extLst>
          </p:cNvPr>
          <p:cNvCxnSpPr/>
          <p:nvPr/>
        </p:nvCxnSpPr>
        <p:spPr>
          <a:xfrm flipV="1">
            <a:off x="449567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6C09F67-C898-4FC3-986A-2B3281665278}"/>
              </a:ext>
            </a:extLst>
          </p:cNvPr>
          <p:cNvCxnSpPr/>
          <p:nvPr/>
        </p:nvCxnSpPr>
        <p:spPr>
          <a:xfrm flipV="1">
            <a:off x="480099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3E7D803-3CBE-474D-BF06-920840B24743}"/>
              </a:ext>
            </a:extLst>
          </p:cNvPr>
          <p:cNvCxnSpPr>
            <a:cxnSpLocks/>
          </p:cNvCxnSpPr>
          <p:nvPr/>
        </p:nvCxnSpPr>
        <p:spPr>
          <a:xfrm>
            <a:off x="419035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D75DBCD-C448-4314-BADF-CA898D1F912B}"/>
              </a:ext>
            </a:extLst>
          </p:cNvPr>
          <p:cNvCxnSpPr>
            <a:cxnSpLocks/>
          </p:cNvCxnSpPr>
          <p:nvPr/>
        </p:nvCxnSpPr>
        <p:spPr>
          <a:xfrm>
            <a:off x="449567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A8922139-15D2-4E1E-9FFC-A74DB31853F7}"/>
              </a:ext>
            </a:extLst>
          </p:cNvPr>
          <p:cNvSpPr/>
          <p:nvPr/>
        </p:nvSpPr>
        <p:spPr>
          <a:xfrm>
            <a:off x="480099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6B12C7C4-B017-4F9E-8652-65D14874863C}"/>
              </a:ext>
            </a:extLst>
          </p:cNvPr>
          <p:cNvCxnSpPr/>
          <p:nvPr/>
        </p:nvCxnSpPr>
        <p:spPr>
          <a:xfrm flipV="1">
            <a:off x="480099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BEAC39C7-42B4-4E0F-9124-F07C9561DECD}"/>
              </a:ext>
            </a:extLst>
          </p:cNvPr>
          <p:cNvCxnSpPr/>
          <p:nvPr/>
        </p:nvCxnSpPr>
        <p:spPr>
          <a:xfrm flipV="1">
            <a:off x="510631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D53867E-4FD5-4C76-B607-5998A37538DA}"/>
              </a:ext>
            </a:extLst>
          </p:cNvPr>
          <p:cNvCxnSpPr/>
          <p:nvPr/>
        </p:nvCxnSpPr>
        <p:spPr>
          <a:xfrm flipV="1">
            <a:off x="541163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3466426-850B-471F-9E14-EF37E89BB950}"/>
              </a:ext>
            </a:extLst>
          </p:cNvPr>
          <p:cNvCxnSpPr>
            <a:cxnSpLocks/>
          </p:cNvCxnSpPr>
          <p:nvPr/>
        </p:nvCxnSpPr>
        <p:spPr>
          <a:xfrm>
            <a:off x="480099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C714A256-F512-462E-A3BF-D67821A43E22}"/>
              </a:ext>
            </a:extLst>
          </p:cNvPr>
          <p:cNvCxnSpPr>
            <a:cxnSpLocks/>
          </p:cNvCxnSpPr>
          <p:nvPr/>
        </p:nvCxnSpPr>
        <p:spPr>
          <a:xfrm>
            <a:off x="510631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0B4CAB76-AF28-461B-8246-6C770FA55939}"/>
              </a:ext>
            </a:extLst>
          </p:cNvPr>
          <p:cNvSpPr/>
          <p:nvPr/>
        </p:nvSpPr>
        <p:spPr>
          <a:xfrm>
            <a:off x="541163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99DC86D3-20A4-4E86-AA9B-F46C4938D657}"/>
              </a:ext>
            </a:extLst>
          </p:cNvPr>
          <p:cNvCxnSpPr/>
          <p:nvPr/>
        </p:nvCxnSpPr>
        <p:spPr>
          <a:xfrm flipV="1">
            <a:off x="541163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23FEA464-FFB7-4B52-ABA4-E9ADFB4C475D}"/>
              </a:ext>
            </a:extLst>
          </p:cNvPr>
          <p:cNvCxnSpPr/>
          <p:nvPr/>
        </p:nvCxnSpPr>
        <p:spPr>
          <a:xfrm flipV="1">
            <a:off x="571695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06CA45B-CC51-4895-955F-AC1D1C19F1FA}"/>
              </a:ext>
            </a:extLst>
          </p:cNvPr>
          <p:cNvCxnSpPr/>
          <p:nvPr/>
        </p:nvCxnSpPr>
        <p:spPr>
          <a:xfrm flipV="1">
            <a:off x="602227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48274216-E3D4-4122-9047-381368FDD161}"/>
              </a:ext>
            </a:extLst>
          </p:cNvPr>
          <p:cNvCxnSpPr>
            <a:cxnSpLocks/>
          </p:cNvCxnSpPr>
          <p:nvPr/>
        </p:nvCxnSpPr>
        <p:spPr>
          <a:xfrm>
            <a:off x="541163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90D3637-DD43-44E6-884F-FC1826136E96}"/>
              </a:ext>
            </a:extLst>
          </p:cNvPr>
          <p:cNvCxnSpPr>
            <a:cxnSpLocks/>
          </p:cNvCxnSpPr>
          <p:nvPr/>
        </p:nvCxnSpPr>
        <p:spPr>
          <a:xfrm>
            <a:off x="571695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6550353F-CC1E-42E5-A215-B49C367338E5}"/>
              </a:ext>
            </a:extLst>
          </p:cNvPr>
          <p:cNvSpPr/>
          <p:nvPr/>
        </p:nvSpPr>
        <p:spPr>
          <a:xfrm>
            <a:off x="602227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43770DBF-EC95-4994-B941-DA90452426BE}"/>
              </a:ext>
            </a:extLst>
          </p:cNvPr>
          <p:cNvCxnSpPr/>
          <p:nvPr/>
        </p:nvCxnSpPr>
        <p:spPr>
          <a:xfrm flipV="1">
            <a:off x="602227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F9182B6-483E-463D-927E-4D48845D2927}"/>
              </a:ext>
            </a:extLst>
          </p:cNvPr>
          <p:cNvCxnSpPr/>
          <p:nvPr/>
        </p:nvCxnSpPr>
        <p:spPr>
          <a:xfrm flipV="1">
            <a:off x="632759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E4A4C4C-ED18-4F7A-869C-1ECC83457A04}"/>
              </a:ext>
            </a:extLst>
          </p:cNvPr>
          <p:cNvCxnSpPr/>
          <p:nvPr/>
        </p:nvCxnSpPr>
        <p:spPr>
          <a:xfrm flipV="1">
            <a:off x="663291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5A28E9B9-0155-4464-A1FF-D35D0BC5E03D}"/>
              </a:ext>
            </a:extLst>
          </p:cNvPr>
          <p:cNvCxnSpPr>
            <a:cxnSpLocks/>
          </p:cNvCxnSpPr>
          <p:nvPr/>
        </p:nvCxnSpPr>
        <p:spPr>
          <a:xfrm>
            <a:off x="602227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BCA7B915-CC18-4038-8DC3-EA41C4235B74}"/>
              </a:ext>
            </a:extLst>
          </p:cNvPr>
          <p:cNvCxnSpPr>
            <a:cxnSpLocks/>
          </p:cNvCxnSpPr>
          <p:nvPr/>
        </p:nvCxnSpPr>
        <p:spPr>
          <a:xfrm>
            <a:off x="632759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8B78AB9D-DB1C-4313-AD93-3D627DE33ED0}"/>
              </a:ext>
            </a:extLst>
          </p:cNvPr>
          <p:cNvSpPr/>
          <p:nvPr/>
        </p:nvSpPr>
        <p:spPr>
          <a:xfrm>
            <a:off x="6632910" y="213139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D4505ED9-1831-497F-B1C0-996DB8C01790}"/>
              </a:ext>
            </a:extLst>
          </p:cNvPr>
          <p:cNvCxnSpPr/>
          <p:nvPr/>
        </p:nvCxnSpPr>
        <p:spPr>
          <a:xfrm flipV="1">
            <a:off x="663291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001B20E1-D91B-4CAD-8E70-05559AB09D57}"/>
              </a:ext>
            </a:extLst>
          </p:cNvPr>
          <p:cNvCxnSpPr/>
          <p:nvPr/>
        </p:nvCxnSpPr>
        <p:spPr>
          <a:xfrm flipV="1">
            <a:off x="693823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39A43DE-03AA-4134-A745-A25801D506A9}"/>
              </a:ext>
            </a:extLst>
          </p:cNvPr>
          <p:cNvCxnSpPr/>
          <p:nvPr/>
        </p:nvCxnSpPr>
        <p:spPr>
          <a:xfrm flipV="1">
            <a:off x="7243550" y="297102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F343975F-949A-4D64-B65E-93596FDBE90B}"/>
              </a:ext>
            </a:extLst>
          </p:cNvPr>
          <p:cNvCxnSpPr>
            <a:cxnSpLocks/>
          </p:cNvCxnSpPr>
          <p:nvPr/>
        </p:nvCxnSpPr>
        <p:spPr>
          <a:xfrm>
            <a:off x="6632910" y="297102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5A07C9E9-3357-4B12-AEE4-C359D1E5F91C}"/>
              </a:ext>
            </a:extLst>
          </p:cNvPr>
          <p:cNvCxnSpPr>
            <a:cxnSpLocks/>
          </p:cNvCxnSpPr>
          <p:nvPr/>
        </p:nvCxnSpPr>
        <p:spPr>
          <a:xfrm>
            <a:off x="6938230" y="3276340"/>
            <a:ext cx="3053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6D824A61-DD1A-4108-975F-48F4BB5A6262}"/>
              </a:ext>
            </a:extLst>
          </p:cNvPr>
          <p:cNvCxnSpPr>
            <a:cxnSpLocks/>
          </p:cNvCxnSpPr>
          <p:nvPr/>
        </p:nvCxnSpPr>
        <p:spPr>
          <a:xfrm>
            <a:off x="2358430" y="3963310"/>
            <a:ext cx="91596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E22F3B64-508E-42D1-85F8-3C5BCE47C861}"/>
              </a:ext>
            </a:extLst>
          </p:cNvPr>
          <p:cNvCxnSpPr>
            <a:cxnSpLocks/>
          </p:cNvCxnSpPr>
          <p:nvPr/>
        </p:nvCxnSpPr>
        <p:spPr>
          <a:xfrm>
            <a:off x="3274390" y="3657990"/>
            <a:ext cx="18319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8A077B9B-DFCB-4BD5-BEAD-364DA1FACAF8}"/>
              </a:ext>
            </a:extLst>
          </p:cNvPr>
          <p:cNvCxnSpPr/>
          <p:nvPr/>
        </p:nvCxnSpPr>
        <p:spPr>
          <a:xfrm flipV="1">
            <a:off x="3274390" y="365799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BFEE0C20-44CA-4D48-AC93-15472BECF1DC}"/>
              </a:ext>
            </a:extLst>
          </p:cNvPr>
          <p:cNvCxnSpPr/>
          <p:nvPr/>
        </p:nvCxnSpPr>
        <p:spPr>
          <a:xfrm>
            <a:off x="2587420" y="4650280"/>
            <a:ext cx="99229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B166E257-8030-4389-A7E3-B70A74DE8CE5}"/>
              </a:ext>
            </a:extLst>
          </p:cNvPr>
          <p:cNvCxnSpPr>
            <a:cxnSpLocks/>
          </p:cNvCxnSpPr>
          <p:nvPr/>
        </p:nvCxnSpPr>
        <p:spPr>
          <a:xfrm>
            <a:off x="3579710" y="4344960"/>
            <a:ext cx="175559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269FC7F6-8015-488A-B55A-71EA63AE6DB0}"/>
              </a:ext>
            </a:extLst>
          </p:cNvPr>
          <p:cNvCxnSpPr/>
          <p:nvPr/>
        </p:nvCxnSpPr>
        <p:spPr>
          <a:xfrm flipV="1">
            <a:off x="3579710" y="434496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8ADA727E-BFB6-4DFA-B392-451E21316F12}"/>
              </a:ext>
            </a:extLst>
          </p:cNvPr>
          <p:cNvSpPr txBox="1"/>
          <p:nvPr/>
        </p:nvSpPr>
        <p:spPr>
          <a:xfrm>
            <a:off x="1747790" y="304735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Clk</a:t>
            </a:r>
            <a:endParaRPr lang="de-DE" sz="1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10189EC-B638-47A6-A456-B10FA5442C1A}"/>
              </a:ext>
            </a:extLst>
          </p:cNvPr>
          <p:cNvSpPr txBox="1"/>
          <p:nvPr/>
        </p:nvSpPr>
        <p:spPr>
          <a:xfrm>
            <a:off x="1747790" y="365799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Particle</a:t>
            </a:r>
            <a:r>
              <a:rPr lang="de-DE" sz="1400" dirty="0"/>
              <a:t> </a:t>
            </a:r>
            <a:r>
              <a:rPr lang="de-DE" sz="1400" dirty="0" err="1"/>
              <a:t>hit</a:t>
            </a:r>
            <a:endParaRPr lang="de-DE" sz="1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88290EB-705C-4A8F-AA4A-3695AB88BCED}"/>
              </a:ext>
            </a:extLst>
          </p:cNvPr>
          <p:cNvSpPr txBox="1"/>
          <p:nvPr/>
        </p:nvSpPr>
        <p:spPr>
          <a:xfrm>
            <a:off x="1747790" y="442129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HitSync</a:t>
            </a:r>
            <a:endParaRPr lang="de-DE" sz="1400" dirty="0"/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E7314C22-603B-4A55-BD0F-8DCF3F44D16C}"/>
              </a:ext>
            </a:extLst>
          </p:cNvPr>
          <p:cNvCxnSpPr>
            <a:cxnSpLocks/>
          </p:cNvCxnSpPr>
          <p:nvPr/>
        </p:nvCxnSpPr>
        <p:spPr>
          <a:xfrm>
            <a:off x="3274390" y="4039640"/>
            <a:ext cx="0" cy="13739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AF90932-E634-4909-8167-1D5E7FBACF67}"/>
              </a:ext>
            </a:extLst>
          </p:cNvPr>
          <p:cNvCxnSpPr>
            <a:cxnSpLocks/>
          </p:cNvCxnSpPr>
          <p:nvPr/>
        </p:nvCxnSpPr>
        <p:spPr>
          <a:xfrm>
            <a:off x="3579710" y="4650280"/>
            <a:ext cx="3053200" cy="7633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87FB20A2-5AD6-4065-8EE0-E9591E354BD4}"/>
              </a:ext>
            </a:extLst>
          </p:cNvPr>
          <p:cNvSpPr/>
          <p:nvPr/>
        </p:nvSpPr>
        <p:spPr>
          <a:xfrm>
            <a:off x="235843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45E85E13-5AAD-458D-A668-C1DC35326891}"/>
              </a:ext>
            </a:extLst>
          </p:cNvPr>
          <p:cNvSpPr/>
          <p:nvPr/>
        </p:nvSpPr>
        <p:spPr>
          <a:xfrm>
            <a:off x="296907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61C19BA2-E321-4AC7-8C07-858C8E186FC4}"/>
              </a:ext>
            </a:extLst>
          </p:cNvPr>
          <p:cNvSpPr/>
          <p:nvPr/>
        </p:nvSpPr>
        <p:spPr>
          <a:xfrm>
            <a:off x="357971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693AB74D-75AE-4478-B982-3DCFA1CAE0D9}"/>
              </a:ext>
            </a:extLst>
          </p:cNvPr>
          <p:cNvSpPr/>
          <p:nvPr/>
        </p:nvSpPr>
        <p:spPr>
          <a:xfrm>
            <a:off x="419035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F205E500-7A7D-4D4F-A2FD-0D4A1AD64B9B}"/>
              </a:ext>
            </a:extLst>
          </p:cNvPr>
          <p:cNvSpPr/>
          <p:nvPr/>
        </p:nvSpPr>
        <p:spPr>
          <a:xfrm>
            <a:off x="480099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8F0C29F2-D7DD-456C-B976-0630EB63B3DE}"/>
              </a:ext>
            </a:extLst>
          </p:cNvPr>
          <p:cNvSpPr/>
          <p:nvPr/>
        </p:nvSpPr>
        <p:spPr>
          <a:xfrm>
            <a:off x="541163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3" name="Rechteck: abgerundete Ecken 82">
            <a:extLst>
              <a:ext uri="{FF2B5EF4-FFF2-40B4-BE49-F238E27FC236}">
                <a16:creationId xmlns:a16="http://schemas.microsoft.com/office/drawing/2014/main" id="{E57580B6-CF26-413E-B5EE-21AE71A4E94C}"/>
              </a:ext>
            </a:extLst>
          </p:cNvPr>
          <p:cNvSpPr/>
          <p:nvPr/>
        </p:nvSpPr>
        <p:spPr>
          <a:xfrm>
            <a:off x="602227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730E7659-D947-4935-9360-425A841CF7C8}"/>
              </a:ext>
            </a:extLst>
          </p:cNvPr>
          <p:cNvSpPr/>
          <p:nvPr/>
        </p:nvSpPr>
        <p:spPr>
          <a:xfrm>
            <a:off x="6632910" y="5566240"/>
            <a:ext cx="610640" cy="457980"/>
          </a:xfrm>
          <a:prstGeom prst="round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A31D9982-971B-42AE-8EB1-823852FBF07A}"/>
              </a:ext>
            </a:extLst>
          </p:cNvPr>
          <p:cNvSpPr txBox="1"/>
          <p:nvPr/>
        </p:nvSpPr>
        <p:spPr>
          <a:xfrm>
            <a:off x="1366140" y="220772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TS </a:t>
            </a:r>
            <a:r>
              <a:rPr lang="de-DE" sz="1400" dirty="0" err="1"/>
              <a:t>coarse</a:t>
            </a:r>
            <a:endParaRPr lang="de-DE" sz="14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7C5D3C59-1F18-4DE8-894D-08DC6006EB46}"/>
              </a:ext>
            </a:extLst>
          </p:cNvPr>
          <p:cNvSpPr txBox="1"/>
          <p:nvPr/>
        </p:nvSpPr>
        <p:spPr>
          <a:xfrm>
            <a:off x="1595130" y="564257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TS </a:t>
            </a:r>
            <a:r>
              <a:rPr lang="de-DE" sz="1400" dirty="0" err="1"/>
              <a:t>fine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3CE120-F50A-400C-801D-6B9E2BC93CC5}"/>
              </a:ext>
            </a:extLst>
          </p:cNvPr>
          <p:cNvSpPr/>
          <p:nvPr/>
        </p:nvSpPr>
        <p:spPr>
          <a:xfrm>
            <a:off x="5564290" y="472661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 stretching circuit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28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D4239ED-3224-4346-BB78-CDB60159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noProof="0" dirty="0"/>
              <a:t>Time to Digital Converter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73A5140-CA68-402A-89B4-541BBFCB9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3280"/>
          </a:xfrm>
        </p:spPr>
        <p:txBody>
          <a:bodyPr/>
          <a:lstStyle/>
          <a:p>
            <a:r>
              <a:rPr lang="en-GB" noProof="0" dirty="0"/>
              <a:t>Our circuit</a:t>
            </a:r>
          </a:p>
        </p:txBody>
      </p:sp>
      <p:grpSp>
        <p:nvGrpSpPr>
          <p:cNvPr id="64" name="Group 4">
            <a:extLst>
              <a:ext uri="{FF2B5EF4-FFF2-40B4-BE49-F238E27FC236}">
                <a16:creationId xmlns:a16="http://schemas.microsoft.com/office/drawing/2014/main" id="{55B23687-5396-1EB1-B210-F3A1A2D274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5500" y="978855"/>
            <a:ext cx="7404010" cy="5452310"/>
            <a:chOff x="852" y="1246"/>
            <a:chExt cx="4516" cy="2864"/>
          </a:xfrm>
        </p:grpSpPr>
        <p:sp>
          <p:nvSpPr>
            <p:cNvPr id="66" name="AutoShape 3">
              <a:extLst>
                <a:ext uri="{FF2B5EF4-FFF2-40B4-BE49-F238E27FC236}">
                  <a16:creationId xmlns:a16="http://schemas.microsoft.com/office/drawing/2014/main" id="{6A571A4A-F8E4-4260-CA44-BB9C800D9B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2" y="1246"/>
              <a:ext cx="4516" cy="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Line 5">
              <a:extLst>
                <a:ext uri="{FF2B5EF4-FFF2-40B4-BE49-F238E27FC236}">
                  <a16:creationId xmlns:a16="http://schemas.microsoft.com/office/drawing/2014/main" id="{EF850314-AD27-6E18-21D5-15A1C951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247"/>
              <a:ext cx="0" cy="10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Rectangle 6">
              <a:extLst>
                <a:ext uri="{FF2B5EF4-FFF2-40B4-BE49-F238E27FC236}">
                  <a16:creationId xmlns:a16="http://schemas.microsoft.com/office/drawing/2014/main" id="{66EA55C6-9513-E685-A6A3-A204A851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538"/>
              <a:ext cx="301" cy="316"/>
            </a:xfrm>
            <a:prstGeom prst="rect">
              <a:avLst/>
            </a:prstGeom>
            <a:solidFill>
              <a:srgbClr val="FB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Rectangle 7">
              <a:extLst>
                <a:ext uri="{FF2B5EF4-FFF2-40B4-BE49-F238E27FC236}">
                  <a16:creationId xmlns:a16="http://schemas.microsoft.com/office/drawing/2014/main" id="{DE7701C0-19F5-0783-2A95-941C529D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1538"/>
              <a:ext cx="301" cy="316"/>
            </a:xfrm>
            <a:prstGeom prst="rect">
              <a:avLst/>
            </a:pr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Rectangle 8">
              <a:extLst>
                <a:ext uri="{FF2B5EF4-FFF2-40B4-BE49-F238E27FC236}">
                  <a16:creationId xmlns:a16="http://schemas.microsoft.com/office/drawing/2014/main" id="{F9B49BAE-C5D4-94B7-6444-6719D2A6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668"/>
              <a:ext cx="9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FF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9">
              <a:extLst>
                <a:ext uri="{FF2B5EF4-FFF2-40B4-BE49-F238E27FC236}">
                  <a16:creationId xmlns:a16="http://schemas.microsoft.com/office/drawing/2014/main" id="{B5F58E7D-9FF7-F94E-C515-00A5CB02C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1" y="1749"/>
              <a:ext cx="34" cy="3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Line 10">
              <a:extLst>
                <a:ext uri="{FF2B5EF4-FFF2-40B4-BE49-F238E27FC236}">
                  <a16:creationId xmlns:a16="http://schemas.microsoft.com/office/drawing/2014/main" id="{891A141E-C8C4-FB2C-DE86-8F6D3687E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1" y="1784"/>
              <a:ext cx="34" cy="3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Line 11">
              <a:extLst>
                <a:ext uri="{FF2B5EF4-FFF2-40B4-BE49-F238E27FC236}">
                  <a16:creationId xmlns:a16="http://schemas.microsoft.com/office/drawing/2014/main" id="{AD087B22-3EB9-31E2-FF8B-8BE26C35F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784"/>
              <a:ext cx="2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Line 12">
              <a:extLst>
                <a:ext uri="{FF2B5EF4-FFF2-40B4-BE49-F238E27FC236}">
                  <a16:creationId xmlns:a16="http://schemas.microsoft.com/office/drawing/2014/main" id="{1C826019-34C0-48A6-2307-1F0CE966A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608"/>
              <a:ext cx="2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Rectangle 13">
              <a:extLst>
                <a:ext uri="{FF2B5EF4-FFF2-40B4-BE49-F238E27FC236}">
                  <a16:creationId xmlns:a16="http://schemas.microsoft.com/office/drawing/2014/main" id="{F88B488F-99A8-6842-DFCA-FBA3201FA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709"/>
              <a:ext cx="18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Clk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14">
              <a:extLst>
                <a:ext uri="{FF2B5EF4-FFF2-40B4-BE49-F238E27FC236}">
                  <a16:creationId xmlns:a16="http://schemas.microsoft.com/office/drawing/2014/main" id="{006087B9-5CD9-5D32-FA2E-A7670341D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33"/>
              <a:ext cx="14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Oval 15">
              <a:extLst>
                <a:ext uri="{FF2B5EF4-FFF2-40B4-BE49-F238E27FC236}">
                  <a16:creationId xmlns:a16="http://schemas.microsoft.com/office/drawing/2014/main" id="{5A9A98B6-CACD-867D-C3BE-F16DCEFE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1352"/>
              <a:ext cx="133" cy="141"/>
            </a:xfrm>
            <a:prstGeom prst="ellipse">
              <a:avLst/>
            </a:pr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Oval 16">
              <a:extLst>
                <a:ext uri="{FF2B5EF4-FFF2-40B4-BE49-F238E27FC236}">
                  <a16:creationId xmlns:a16="http://schemas.microsoft.com/office/drawing/2014/main" id="{3BDB8345-E00E-2EA6-4AAA-9AFC74001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1352"/>
              <a:ext cx="133" cy="141"/>
            </a:xfrm>
            <a:prstGeom prst="ellipse">
              <a:avLst/>
            </a:pr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Rectangle 17">
              <a:extLst>
                <a:ext uri="{FF2B5EF4-FFF2-40B4-BE49-F238E27FC236}">
                  <a16:creationId xmlns:a16="http://schemas.microsoft.com/office/drawing/2014/main" id="{B32DA606-0917-23F3-36C2-6093A8694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393"/>
              <a:ext cx="11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Ibig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3FE961CD-CAB8-9F9C-78C6-B06C57F08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493"/>
              <a:ext cx="0" cy="10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Oval 19">
              <a:extLst>
                <a:ext uri="{FF2B5EF4-FFF2-40B4-BE49-F238E27FC236}">
                  <a16:creationId xmlns:a16="http://schemas.microsoft.com/office/drawing/2014/main" id="{50FB964B-44F2-4851-EE0D-EB320F0F2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528"/>
              <a:ext cx="134" cy="140"/>
            </a:xfrm>
            <a:prstGeom prst="ellipse">
              <a:avLst/>
            </a:pr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Oval 20">
              <a:extLst>
                <a:ext uri="{FF2B5EF4-FFF2-40B4-BE49-F238E27FC236}">
                  <a16:creationId xmlns:a16="http://schemas.microsoft.com/office/drawing/2014/main" id="{C5922831-736A-0C35-4688-6FD92F03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528"/>
              <a:ext cx="134" cy="140"/>
            </a:xfrm>
            <a:prstGeom prst="ellipse">
              <a:avLst/>
            </a:pr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5B88C64A-F687-DE86-0F43-487473B5C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" y="1570"/>
              <a:ext cx="16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Ismall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22">
              <a:extLst>
                <a:ext uri="{FF2B5EF4-FFF2-40B4-BE49-F238E27FC236}">
                  <a16:creationId xmlns:a16="http://schemas.microsoft.com/office/drawing/2014/main" id="{2AD204A9-EA7C-2763-B548-5BA4C20BA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9" y="1668"/>
              <a:ext cx="0" cy="10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1" name="Line 23">
              <a:extLst>
                <a:ext uri="{FF2B5EF4-FFF2-40B4-BE49-F238E27FC236}">
                  <a16:creationId xmlns:a16="http://schemas.microsoft.com/office/drawing/2014/main" id="{2CB241E1-D876-93A9-FE99-2C85A8CAD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9" y="1422"/>
              <a:ext cx="0" cy="10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2" name="Line 24">
              <a:extLst>
                <a:ext uri="{FF2B5EF4-FFF2-40B4-BE49-F238E27FC236}">
                  <a16:creationId xmlns:a16="http://schemas.microsoft.com/office/drawing/2014/main" id="{27DF546D-123F-57A6-943F-A548ABA70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774"/>
              <a:ext cx="80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B9EA9A20-94BC-28C1-BA22-A81BA3F4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598"/>
              <a:ext cx="403" cy="491"/>
            </a:xfrm>
            <a:custGeom>
              <a:avLst/>
              <a:gdLst>
                <a:gd name="T0" fmla="*/ 0 w 403"/>
                <a:gd name="T1" fmla="*/ 0 h 491"/>
                <a:gd name="T2" fmla="*/ 403 w 403"/>
                <a:gd name="T3" fmla="*/ 246 h 491"/>
                <a:gd name="T4" fmla="*/ 0 w 403"/>
                <a:gd name="T5" fmla="*/ 491 h 491"/>
                <a:gd name="T6" fmla="*/ 0 w 403"/>
                <a:gd name="T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91">
                  <a:moveTo>
                    <a:pt x="0" y="0"/>
                  </a:moveTo>
                  <a:lnTo>
                    <a:pt x="403" y="246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79C3566A-3E5C-75FE-F4D7-5D90CB68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598"/>
              <a:ext cx="403" cy="491"/>
            </a:xfrm>
            <a:custGeom>
              <a:avLst/>
              <a:gdLst>
                <a:gd name="T0" fmla="*/ 0 w 403"/>
                <a:gd name="T1" fmla="*/ 0 h 491"/>
                <a:gd name="T2" fmla="*/ 403 w 403"/>
                <a:gd name="T3" fmla="*/ 246 h 491"/>
                <a:gd name="T4" fmla="*/ 0 w 403"/>
                <a:gd name="T5" fmla="*/ 491 h 491"/>
                <a:gd name="T6" fmla="*/ 0 w 403"/>
                <a:gd name="T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91">
                  <a:moveTo>
                    <a:pt x="0" y="0"/>
                  </a:moveTo>
                  <a:lnTo>
                    <a:pt x="403" y="246"/>
                  </a:lnTo>
                  <a:lnTo>
                    <a:pt x="0" y="4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CA444D81-DB0A-E4CB-5AB6-BE1FC37D7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2054"/>
              <a:ext cx="2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12A93E20-78EC-4BAB-517E-183F8BBB7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2020"/>
              <a:ext cx="20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3" name="Line 29">
              <a:extLst>
                <a:ext uri="{FF2B5EF4-FFF2-40B4-BE49-F238E27FC236}">
                  <a16:creationId xmlns:a16="http://schemas.microsoft.com/office/drawing/2014/main" id="{D73DADB8-CAA8-A2A7-24F3-47EE7228F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5" y="1774"/>
              <a:ext cx="0" cy="24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6" name="Line 30">
              <a:extLst>
                <a:ext uri="{FF2B5EF4-FFF2-40B4-BE49-F238E27FC236}">
                  <a16:creationId xmlns:a16="http://schemas.microsoft.com/office/drawing/2014/main" id="{7C12D650-52A5-3A51-C638-31ABDAA22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05" y="2054"/>
              <a:ext cx="0" cy="24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5E61E493-5088-E11F-CD42-D59145DBE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2300"/>
              <a:ext cx="13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" name="Line 32">
              <a:extLst>
                <a:ext uri="{FF2B5EF4-FFF2-40B4-BE49-F238E27FC236}">
                  <a16:creationId xmlns:a16="http://schemas.microsoft.com/office/drawing/2014/main" id="{7E57534F-4E67-4872-D4CA-34FB74382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598"/>
              <a:ext cx="67" cy="7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5" name="Line 33">
              <a:extLst>
                <a:ext uri="{FF2B5EF4-FFF2-40B4-BE49-F238E27FC236}">
                  <a16:creationId xmlns:a16="http://schemas.microsoft.com/office/drawing/2014/main" id="{ECF7D3AF-0A37-A107-1470-49B1AF0EB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668"/>
              <a:ext cx="0" cy="10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6" name="Line 34">
              <a:extLst>
                <a:ext uri="{FF2B5EF4-FFF2-40B4-BE49-F238E27FC236}">
                  <a16:creationId xmlns:a16="http://schemas.microsoft.com/office/drawing/2014/main" id="{3D8495EF-4D8A-3083-64B8-74CA5A37B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913"/>
              <a:ext cx="0" cy="10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8" name="Line 35">
              <a:extLst>
                <a:ext uri="{FF2B5EF4-FFF2-40B4-BE49-F238E27FC236}">
                  <a16:creationId xmlns:a16="http://schemas.microsoft.com/office/drawing/2014/main" id="{1517E732-7A46-081B-84C4-D31F9B984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20"/>
              <a:ext cx="67" cy="7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9" name="Line 36">
              <a:extLst>
                <a:ext uri="{FF2B5EF4-FFF2-40B4-BE49-F238E27FC236}">
                  <a16:creationId xmlns:a16="http://schemas.microsoft.com/office/drawing/2014/main" id="{D2EF736E-A684-1BF4-13DA-6FC3C6FDC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89"/>
              <a:ext cx="0" cy="10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0DE7F900-047B-BF99-C29E-A500258B1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913"/>
              <a:ext cx="30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Line 38">
              <a:extLst>
                <a:ext uri="{FF2B5EF4-FFF2-40B4-BE49-F238E27FC236}">
                  <a16:creationId xmlns:a16="http://schemas.microsoft.com/office/drawing/2014/main" id="{68C179D8-ECF1-D478-4EBA-B017C279B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195"/>
              <a:ext cx="30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39">
              <a:extLst>
                <a:ext uri="{FF2B5EF4-FFF2-40B4-BE49-F238E27FC236}">
                  <a16:creationId xmlns:a16="http://schemas.microsoft.com/office/drawing/2014/main" id="{B151336A-1F34-FD89-2F7E-532352B57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2034"/>
              <a:ext cx="201" cy="39"/>
            </a:xfrm>
            <a:custGeom>
              <a:avLst/>
              <a:gdLst>
                <a:gd name="T0" fmla="*/ 0 w 201"/>
                <a:gd name="T1" fmla="*/ 18 h 39"/>
                <a:gd name="T2" fmla="*/ 168 w 201"/>
                <a:gd name="T3" fmla="*/ 18 h 39"/>
                <a:gd name="T4" fmla="*/ 168 w 201"/>
                <a:gd name="T5" fmla="*/ 22 h 39"/>
                <a:gd name="T6" fmla="*/ 0 w 201"/>
                <a:gd name="T7" fmla="*/ 22 h 39"/>
                <a:gd name="T8" fmla="*/ 0 w 201"/>
                <a:gd name="T9" fmla="*/ 18 h 39"/>
                <a:gd name="T10" fmla="*/ 162 w 201"/>
                <a:gd name="T11" fmla="*/ 0 h 39"/>
                <a:gd name="T12" fmla="*/ 201 w 201"/>
                <a:gd name="T13" fmla="*/ 20 h 39"/>
                <a:gd name="T14" fmla="*/ 162 w 201"/>
                <a:gd name="T15" fmla="*/ 39 h 39"/>
                <a:gd name="T16" fmla="*/ 162 w 20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39">
                  <a:moveTo>
                    <a:pt x="0" y="18"/>
                  </a:moveTo>
                  <a:lnTo>
                    <a:pt x="168" y="18"/>
                  </a:lnTo>
                  <a:lnTo>
                    <a:pt x="168" y="22"/>
                  </a:lnTo>
                  <a:lnTo>
                    <a:pt x="0" y="22"/>
                  </a:lnTo>
                  <a:lnTo>
                    <a:pt x="0" y="18"/>
                  </a:lnTo>
                  <a:close/>
                  <a:moveTo>
                    <a:pt x="162" y="0"/>
                  </a:moveTo>
                  <a:lnTo>
                    <a:pt x="201" y="20"/>
                  </a:lnTo>
                  <a:lnTo>
                    <a:pt x="162" y="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Rectangle 40">
              <a:extLst>
                <a:ext uri="{FF2B5EF4-FFF2-40B4-BE49-F238E27FC236}">
                  <a16:creationId xmlns:a16="http://schemas.microsoft.com/office/drawing/2014/main" id="{D635E534-B94B-F596-6FE0-399F57789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1980"/>
              <a:ext cx="14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Freeform 41">
              <a:extLst>
                <a:ext uri="{FF2B5EF4-FFF2-40B4-BE49-F238E27FC236}">
                  <a16:creationId xmlns:a16="http://schemas.microsoft.com/office/drawing/2014/main" id="{40229BBB-2D64-2D29-4EE9-8CCE77C8E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1" y="1614"/>
              <a:ext cx="404" cy="39"/>
            </a:xfrm>
            <a:custGeom>
              <a:avLst/>
              <a:gdLst>
                <a:gd name="T0" fmla="*/ 0 w 404"/>
                <a:gd name="T1" fmla="*/ 17 h 39"/>
                <a:gd name="T2" fmla="*/ 372 w 404"/>
                <a:gd name="T3" fmla="*/ 17 h 39"/>
                <a:gd name="T4" fmla="*/ 372 w 404"/>
                <a:gd name="T5" fmla="*/ 22 h 39"/>
                <a:gd name="T6" fmla="*/ 0 w 404"/>
                <a:gd name="T7" fmla="*/ 22 h 39"/>
                <a:gd name="T8" fmla="*/ 0 w 404"/>
                <a:gd name="T9" fmla="*/ 17 h 39"/>
                <a:gd name="T10" fmla="*/ 365 w 404"/>
                <a:gd name="T11" fmla="*/ 0 h 39"/>
                <a:gd name="T12" fmla="*/ 404 w 404"/>
                <a:gd name="T13" fmla="*/ 19 h 39"/>
                <a:gd name="T14" fmla="*/ 365 w 404"/>
                <a:gd name="T15" fmla="*/ 39 h 39"/>
                <a:gd name="T16" fmla="*/ 365 w 40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39">
                  <a:moveTo>
                    <a:pt x="0" y="17"/>
                  </a:moveTo>
                  <a:lnTo>
                    <a:pt x="372" y="17"/>
                  </a:lnTo>
                  <a:lnTo>
                    <a:pt x="372" y="22"/>
                  </a:lnTo>
                  <a:lnTo>
                    <a:pt x="0" y="22"/>
                  </a:lnTo>
                  <a:lnTo>
                    <a:pt x="0" y="17"/>
                  </a:lnTo>
                  <a:close/>
                  <a:moveTo>
                    <a:pt x="365" y="0"/>
                  </a:moveTo>
                  <a:lnTo>
                    <a:pt x="404" y="19"/>
                  </a:lnTo>
                  <a:lnTo>
                    <a:pt x="365" y="39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9" name="Rectangle 42">
              <a:extLst>
                <a:ext uri="{FF2B5EF4-FFF2-40B4-BE49-F238E27FC236}">
                  <a16:creationId xmlns:a16="http://schemas.microsoft.com/office/drawing/2014/main" id="{9F2DB5FD-55DA-3B55-A1DB-32F651F69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1510"/>
              <a:ext cx="3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hitSync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43">
              <a:extLst>
                <a:ext uri="{FF2B5EF4-FFF2-40B4-BE49-F238E27FC236}">
                  <a16:creationId xmlns:a16="http://schemas.microsoft.com/office/drawing/2014/main" id="{F4886865-130F-AA57-1533-627BC2DAE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" y="1949"/>
              <a:ext cx="26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5" name="Line 44">
              <a:extLst>
                <a:ext uri="{FF2B5EF4-FFF2-40B4-BE49-F238E27FC236}">
                  <a16:creationId xmlns:a16="http://schemas.microsoft.com/office/drawing/2014/main" id="{A40E23BD-18F9-487A-7F08-7577C84D3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44"/>
              <a:ext cx="33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6" name="Line 45">
              <a:extLst>
                <a:ext uri="{FF2B5EF4-FFF2-40B4-BE49-F238E27FC236}">
                  <a16:creationId xmlns:a16="http://schemas.microsoft.com/office/drawing/2014/main" id="{96684E10-D3F2-1F60-9DC2-97F08AA33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" y="1787"/>
              <a:ext cx="40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8" name="Line 46">
              <a:extLst>
                <a:ext uri="{FF2B5EF4-FFF2-40B4-BE49-F238E27FC236}">
                  <a16:creationId xmlns:a16="http://schemas.microsoft.com/office/drawing/2014/main" id="{0FC22226-BEE3-CB46-47F5-CA8EADDC6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4" y="1648"/>
              <a:ext cx="80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9" name="Line 47">
              <a:extLst>
                <a:ext uri="{FF2B5EF4-FFF2-40B4-BE49-F238E27FC236}">
                  <a16:creationId xmlns:a16="http://schemas.microsoft.com/office/drawing/2014/main" id="{95A4669E-E637-395E-1EBB-96A993389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4" y="1648"/>
              <a:ext cx="0" cy="14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0" name="Line 48">
              <a:extLst>
                <a:ext uri="{FF2B5EF4-FFF2-40B4-BE49-F238E27FC236}">
                  <a16:creationId xmlns:a16="http://schemas.microsoft.com/office/drawing/2014/main" id="{11C484D8-4CA5-27F7-740C-D0E5C41A9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" y="2104"/>
              <a:ext cx="43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1" name="Line 49">
              <a:extLst>
                <a:ext uri="{FF2B5EF4-FFF2-40B4-BE49-F238E27FC236}">
                  <a16:creationId xmlns:a16="http://schemas.microsoft.com/office/drawing/2014/main" id="{2F8DD7F4-0BCC-667E-126D-052DAC23F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1963"/>
              <a:ext cx="76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2" name="Line 50">
              <a:extLst>
                <a:ext uri="{FF2B5EF4-FFF2-40B4-BE49-F238E27FC236}">
                  <a16:creationId xmlns:a16="http://schemas.microsoft.com/office/drawing/2014/main" id="{3B82F653-E9A0-7D90-8AC4-1A9F32906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7" y="1963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3" name="Rectangle 51">
              <a:extLst>
                <a:ext uri="{FF2B5EF4-FFF2-40B4-BE49-F238E27FC236}">
                  <a16:creationId xmlns:a16="http://schemas.microsoft.com/office/drawing/2014/main" id="{38CAC5F7-3C2A-446A-6DEF-676D6D1AF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1713"/>
              <a:ext cx="14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52">
              <a:extLst>
                <a:ext uri="{FF2B5EF4-FFF2-40B4-BE49-F238E27FC236}">
                  <a16:creationId xmlns:a16="http://schemas.microsoft.com/office/drawing/2014/main" id="{E2F73198-75A3-1B99-82E6-CC610771E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2029"/>
              <a:ext cx="36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hitSync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53">
              <a:extLst>
                <a:ext uri="{FF2B5EF4-FFF2-40B4-BE49-F238E27FC236}">
                  <a16:creationId xmlns:a16="http://schemas.microsoft.com/office/drawing/2014/main" id="{DF86F762-8633-1CDF-1CB6-99C5905BC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" y="1659"/>
              <a:ext cx="24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vcap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54">
              <a:extLst>
                <a:ext uri="{FF2B5EF4-FFF2-40B4-BE49-F238E27FC236}">
                  <a16:creationId xmlns:a16="http://schemas.microsoft.com/office/drawing/2014/main" id="{3C3410DA-6519-393B-8E21-27412AC98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" y="1769"/>
              <a:ext cx="28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Line 55">
              <a:extLst>
                <a:ext uri="{FF2B5EF4-FFF2-40B4-BE49-F238E27FC236}">
                  <a16:creationId xmlns:a16="http://schemas.microsoft.com/office/drawing/2014/main" id="{C7616521-F3A7-82E4-B6A4-349F277CD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4" y="1787"/>
              <a:ext cx="0" cy="632"/>
            </a:xfrm>
            <a:prstGeom prst="line">
              <a:avLst/>
            </a:prstGeom>
            <a:noFill/>
            <a:ln w="7938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8" name="Line 56">
              <a:extLst>
                <a:ext uri="{FF2B5EF4-FFF2-40B4-BE49-F238E27FC236}">
                  <a16:creationId xmlns:a16="http://schemas.microsoft.com/office/drawing/2014/main" id="{9EC11CAC-A12C-F04D-B4A4-EFFAF38F2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7" y="2104"/>
              <a:ext cx="0" cy="316"/>
            </a:xfrm>
            <a:prstGeom prst="line">
              <a:avLst/>
            </a:prstGeom>
            <a:noFill/>
            <a:ln w="7938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9" name="Line 57">
              <a:extLst>
                <a:ext uri="{FF2B5EF4-FFF2-40B4-BE49-F238E27FC236}">
                  <a16:creationId xmlns:a16="http://schemas.microsoft.com/office/drawing/2014/main" id="{D9771AF9-8444-08DD-3ED1-989E5700B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2736"/>
              <a:ext cx="4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0" name="Line 58">
              <a:extLst>
                <a:ext uri="{FF2B5EF4-FFF2-40B4-BE49-F238E27FC236}">
                  <a16:creationId xmlns:a16="http://schemas.microsoft.com/office/drawing/2014/main" id="{4C5EA110-753D-BEDA-DF4C-8946373BD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4" y="2560"/>
              <a:ext cx="100" cy="17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2" name="Line 59">
              <a:extLst>
                <a:ext uri="{FF2B5EF4-FFF2-40B4-BE49-F238E27FC236}">
                  <a16:creationId xmlns:a16="http://schemas.microsoft.com/office/drawing/2014/main" id="{EBB35639-BB1E-6DB0-92D0-77B521337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4" y="2349"/>
              <a:ext cx="1337" cy="21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3" name="Line 60">
              <a:extLst>
                <a:ext uri="{FF2B5EF4-FFF2-40B4-BE49-F238E27FC236}">
                  <a16:creationId xmlns:a16="http://schemas.microsoft.com/office/drawing/2014/main" id="{13E8CDC9-DF63-9835-90B1-5F290E084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3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4" name="Line 61">
              <a:extLst>
                <a:ext uri="{FF2B5EF4-FFF2-40B4-BE49-F238E27FC236}">
                  <a16:creationId xmlns:a16="http://schemas.microsoft.com/office/drawing/2014/main" id="{B90BD365-885F-A484-3513-06B240876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7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0" name="Line 62">
              <a:extLst>
                <a:ext uri="{FF2B5EF4-FFF2-40B4-BE49-F238E27FC236}">
                  <a16:creationId xmlns:a16="http://schemas.microsoft.com/office/drawing/2014/main" id="{D279041B-B8E6-6E2D-7E07-391B29055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1" name="Line 63">
              <a:extLst>
                <a:ext uri="{FF2B5EF4-FFF2-40B4-BE49-F238E27FC236}">
                  <a16:creationId xmlns:a16="http://schemas.microsoft.com/office/drawing/2014/main" id="{0C94412C-9BC5-74E5-8C7A-DC7925B18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3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2" name="Line 64">
              <a:extLst>
                <a:ext uri="{FF2B5EF4-FFF2-40B4-BE49-F238E27FC236}">
                  <a16:creationId xmlns:a16="http://schemas.microsoft.com/office/drawing/2014/main" id="{98BEF022-E51C-D187-7A96-21EE22FA8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7" y="3192"/>
              <a:ext cx="13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4" name="Line 65">
              <a:extLst>
                <a:ext uri="{FF2B5EF4-FFF2-40B4-BE49-F238E27FC236}">
                  <a16:creationId xmlns:a16="http://schemas.microsoft.com/office/drawing/2014/main" id="{3BE6E26D-8FBC-337E-0CDF-B620604E0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5" name="Line 66">
              <a:extLst>
                <a:ext uri="{FF2B5EF4-FFF2-40B4-BE49-F238E27FC236}">
                  <a16:creationId xmlns:a16="http://schemas.microsoft.com/office/drawing/2014/main" id="{BE1256C4-D507-84FC-2B00-CC13BBF18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4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6" name="Line 67">
              <a:extLst>
                <a:ext uri="{FF2B5EF4-FFF2-40B4-BE49-F238E27FC236}">
                  <a16:creationId xmlns:a16="http://schemas.microsoft.com/office/drawing/2014/main" id="{65120838-F0BF-41CC-7B04-CB023FC27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7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8" name="Line 68">
              <a:extLst>
                <a:ext uri="{FF2B5EF4-FFF2-40B4-BE49-F238E27FC236}">
                  <a16:creationId xmlns:a16="http://schemas.microsoft.com/office/drawing/2014/main" id="{DE2DC633-EB00-2D32-8493-03FD69D0E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1" name="Line 69">
              <a:extLst>
                <a:ext uri="{FF2B5EF4-FFF2-40B4-BE49-F238E27FC236}">
                  <a16:creationId xmlns:a16="http://schemas.microsoft.com/office/drawing/2014/main" id="{ED6F5C82-A169-EEB0-F6BC-5F882AD65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4" y="3192"/>
              <a:ext cx="13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3" name="Line 70">
              <a:extLst>
                <a:ext uri="{FF2B5EF4-FFF2-40B4-BE49-F238E27FC236}">
                  <a16:creationId xmlns:a16="http://schemas.microsoft.com/office/drawing/2014/main" id="{822141E2-4766-7F7B-FA41-8BFE40587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7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4" name="Line 71">
              <a:extLst>
                <a:ext uri="{FF2B5EF4-FFF2-40B4-BE49-F238E27FC236}">
                  <a16:creationId xmlns:a16="http://schemas.microsoft.com/office/drawing/2014/main" id="{C2FB2EEF-14FA-0B11-AB3E-1D2E8BA45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5" name="Line 72">
              <a:extLst>
                <a:ext uri="{FF2B5EF4-FFF2-40B4-BE49-F238E27FC236}">
                  <a16:creationId xmlns:a16="http://schemas.microsoft.com/office/drawing/2014/main" id="{A9236714-B729-B0D9-8B1B-2AFEF347F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4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Line 73">
              <a:extLst>
                <a:ext uri="{FF2B5EF4-FFF2-40B4-BE49-F238E27FC236}">
                  <a16:creationId xmlns:a16="http://schemas.microsoft.com/office/drawing/2014/main" id="{BF277446-177F-3544-34F4-6154F3A0C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7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7" name="Line 74">
              <a:extLst>
                <a:ext uri="{FF2B5EF4-FFF2-40B4-BE49-F238E27FC236}">
                  <a16:creationId xmlns:a16="http://schemas.microsoft.com/office/drawing/2014/main" id="{9A8632C6-2519-2F85-F7E7-8EB6243F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8" name="Line 75">
              <a:extLst>
                <a:ext uri="{FF2B5EF4-FFF2-40B4-BE49-F238E27FC236}">
                  <a16:creationId xmlns:a16="http://schemas.microsoft.com/office/drawing/2014/main" id="{CBF0A8E6-0CA8-9D51-9C14-C755BC482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4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9" name="Line 76">
              <a:extLst>
                <a:ext uri="{FF2B5EF4-FFF2-40B4-BE49-F238E27FC236}">
                  <a16:creationId xmlns:a16="http://schemas.microsoft.com/office/drawing/2014/main" id="{9420B82B-345F-8B51-176A-DF60148D2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9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0" name="Line 77">
              <a:extLst>
                <a:ext uri="{FF2B5EF4-FFF2-40B4-BE49-F238E27FC236}">
                  <a16:creationId xmlns:a16="http://schemas.microsoft.com/office/drawing/2014/main" id="{5DFB84E0-5490-A8C2-009E-A13B26E2E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1" name="Line 78">
              <a:extLst>
                <a:ext uri="{FF2B5EF4-FFF2-40B4-BE49-F238E27FC236}">
                  <a16:creationId xmlns:a16="http://schemas.microsoft.com/office/drawing/2014/main" id="{4976C50C-A623-3100-66DB-EA10E763D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4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2" name="Line 79">
              <a:extLst>
                <a:ext uri="{FF2B5EF4-FFF2-40B4-BE49-F238E27FC236}">
                  <a16:creationId xmlns:a16="http://schemas.microsoft.com/office/drawing/2014/main" id="{6DFFB359-B316-F4B8-D017-87BB715D7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9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3" name="Line 80">
              <a:extLst>
                <a:ext uri="{FF2B5EF4-FFF2-40B4-BE49-F238E27FC236}">
                  <a16:creationId xmlns:a16="http://schemas.microsoft.com/office/drawing/2014/main" id="{C14F3F7C-A767-FB6D-E2A4-41D3A0DC6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4" name="Line 81">
              <a:extLst>
                <a:ext uri="{FF2B5EF4-FFF2-40B4-BE49-F238E27FC236}">
                  <a16:creationId xmlns:a16="http://schemas.microsoft.com/office/drawing/2014/main" id="{ABB9A558-B9CD-C27C-7CBF-3499FA71EC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5" name="Line 82">
              <a:extLst>
                <a:ext uri="{FF2B5EF4-FFF2-40B4-BE49-F238E27FC236}">
                  <a16:creationId xmlns:a16="http://schemas.microsoft.com/office/drawing/2014/main" id="{68E2D170-E25E-D201-1190-DCD9A3E56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2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6" name="Line 83">
              <a:extLst>
                <a:ext uri="{FF2B5EF4-FFF2-40B4-BE49-F238E27FC236}">
                  <a16:creationId xmlns:a16="http://schemas.microsoft.com/office/drawing/2014/main" id="{18A37C7D-E396-8D94-F49D-D7C9E6D5B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7" name="Line 84">
              <a:extLst>
                <a:ext uri="{FF2B5EF4-FFF2-40B4-BE49-F238E27FC236}">
                  <a16:creationId xmlns:a16="http://schemas.microsoft.com/office/drawing/2014/main" id="{CAC741A8-2E6C-4DA7-4727-9611C47BD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89"/>
              <a:ext cx="0" cy="106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8" name="Line 85">
              <a:extLst>
                <a:ext uri="{FF2B5EF4-FFF2-40B4-BE49-F238E27FC236}">
                  <a16:creationId xmlns:a16="http://schemas.microsoft.com/office/drawing/2014/main" id="{0D2C647B-FE7C-76E0-C93A-61B6810D5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9" y="2349"/>
              <a:ext cx="2172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9" name="Line 86">
              <a:extLst>
                <a:ext uri="{FF2B5EF4-FFF2-40B4-BE49-F238E27FC236}">
                  <a16:creationId xmlns:a16="http://schemas.microsoft.com/office/drawing/2014/main" id="{C001AB10-99B0-98E6-6F9B-3847F492D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2" y="2877"/>
              <a:ext cx="173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0" name="Line 87">
              <a:extLst>
                <a:ext uri="{FF2B5EF4-FFF2-40B4-BE49-F238E27FC236}">
                  <a16:creationId xmlns:a16="http://schemas.microsoft.com/office/drawing/2014/main" id="{A61421CE-0B05-FE57-D456-82F638C5E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2736"/>
              <a:ext cx="76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1" name="Line 88">
              <a:extLst>
                <a:ext uri="{FF2B5EF4-FFF2-40B4-BE49-F238E27FC236}">
                  <a16:creationId xmlns:a16="http://schemas.microsoft.com/office/drawing/2014/main" id="{3FD85903-043A-D307-6169-CED8F6893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1" y="2736"/>
              <a:ext cx="0" cy="14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Rectangle 89">
              <a:extLst>
                <a:ext uri="{FF2B5EF4-FFF2-40B4-BE49-F238E27FC236}">
                  <a16:creationId xmlns:a16="http://schemas.microsoft.com/office/drawing/2014/main" id="{54409B5C-F269-CED8-FE22-C3F642716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2801"/>
              <a:ext cx="281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Line 90">
              <a:extLst>
                <a:ext uri="{FF2B5EF4-FFF2-40B4-BE49-F238E27FC236}">
                  <a16:creationId xmlns:a16="http://schemas.microsoft.com/office/drawing/2014/main" id="{05593C6A-2E53-1D22-5150-6AE4C11AD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1" y="2349"/>
              <a:ext cx="0" cy="562"/>
            </a:xfrm>
            <a:prstGeom prst="line">
              <a:avLst/>
            </a:prstGeom>
            <a:noFill/>
            <a:ln w="7938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4" name="Line 91">
              <a:extLst>
                <a:ext uri="{FF2B5EF4-FFF2-40B4-BE49-F238E27FC236}">
                  <a16:creationId xmlns:a16="http://schemas.microsoft.com/office/drawing/2014/main" id="{31303964-452D-7202-7A3E-288F9118D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1" y="2314"/>
              <a:ext cx="200" cy="3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5" name="Rectangle 92">
              <a:extLst>
                <a:ext uri="{FF2B5EF4-FFF2-40B4-BE49-F238E27FC236}">
                  <a16:creationId xmlns:a16="http://schemas.microsoft.com/office/drawing/2014/main" id="{39010BCD-23AB-8B66-F274-D89ED2D1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2661"/>
              <a:ext cx="24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vcap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Freeform 93">
              <a:extLst>
                <a:ext uri="{FF2B5EF4-FFF2-40B4-BE49-F238E27FC236}">
                  <a16:creationId xmlns:a16="http://schemas.microsoft.com/office/drawing/2014/main" id="{722B332C-53C4-550F-B805-498DC4285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087"/>
              <a:ext cx="267" cy="210"/>
            </a:xfrm>
            <a:custGeom>
              <a:avLst/>
              <a:gdLst>
                <a:gd name="T0" fmla="*/ 0 w 3008"/>
                <a:gd name="T1" fmla="*/ 395 h 2368"/>
                <a:gd name="T2" fmla="*/ 395 w 3008"/>
                <a:gd name="T3" fmla="*/ 0 h 2368"/>
                <a:gd name="T4" fmla="*/ 2614 w 3008"/>
                <a:gd name="T5" fmla="*/ 0 h 2368"/>
                <a:gd name="T6" fmla="*/ 3008 w 3008"/>
                <a:gd name="T7" fmla="*/ 395 h 2368"/>
                <a:gd name="T8" fmla="*/ 3008 w 3008"/>
                <a:gd name="T9" fmla="*/ 1974 h 2368"/>
                <a:gd name="T10" fmla="*/ 2614 w 3008"/>
                <a:gd name="T11" fmla="*/ 2368 h 2368"/>
                <a:gd name="T12" fmla="*/ 395 w 3008"/>
                <a:gd name="T13" fmla="*/ 2368 h 2368"/>
                <a:gd name="T14" fmla="*/ 0 w 3008"/>
                <a:gd name="T15" fmla="*/ 1974 h 2368"/>
                <a:gd name="T16" fmla="*/ 0 w 3008"/>
                <a:gd name="T17" fmla="*/ 395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68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lnTo>
                    <a:pt x="2614" y="0"/>
                  </a:lnTo>
                  <a:cubicBezTo>
                    <a:pt x="2832" y="0"/>
                    <a:pt x="3008" y="177"/>
                    <a:pt x="3008" y="395"/>
                  </a:cubicBezTo>
                  <a:lnTo>
                    <a:pt x="3008" y="1974"/>
                  </a:lnTo>
                  <a:cubicBezTo>
                    <a:pt x="3008" y="2192"/>
                    <a:pt x="2832" y="2368"/>
                    <a:pt x="2614" y="2368"/>
                  </a:cubicBezTo>
                  <a:lnTo>
                    <a:pt x="395" y="2368"/>
                  </a:lnTo>
                  <a:cubicBezTo>
                    <a:pt x="177" y="2368"/>
                    <a:pt x="0" y="2192"/>
                    <a:pt x="0" y="1974"/>
                  </a:cubicBezTo>
                  <a:lnTo>
                    <a:pt x="0" y="395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7" name="Freeform 94">
              <a:extLst>
                <a:ext uri="{FF2B5EF4-FFF2-40B4-BE49-F238E27FC236}">
                  <a16:creationId xmlns:a16="http://schemas.microsoft.com/office/drawing/2014/main" id="{E66BC073-E370-AC5D-3736-F4F5CE2C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087"/>
              <a:ext cx="267" cy="210"/>
            </a:xfrm>
            <a:custGeom>
              <a:avLst/>
              <a:gdLst>
                <a:gd name="T0" fmla="*/ 0 w 3008"/>
                <a:gd name="T1" fmla="*/ 395 h 2368"/>
                <a:gd name="T2" fmla="*/ 395 w 3008"/>
                <a:gd name="T3" fmla="*/ 0 h 2368"/>
                <a:gd name="T4" fmla="*/ 2614 w 3008"/>
                <a:gd name="T5" fmla="*/ 0 h 2368"/>
                <a:gd name="T6" fmla="*/ 3008 w 3008"/>
                <a:gd name="T7" fmla="*/ 395 h 2368"/>
                <a:gd name="T8" fmla="*/ 3008 w 3008"/>
                <a:gd name="T9" fmla="*/ 1974 h 2368"/>
                <a:gd name="T10" fmla="*/ 2614 w 3008"/>
                <a:gd name="T11" fmla="*/ 2368 h 2368"/>
                <a:gd name="T12" fmla="*/ 395 w 3008"/>
                <a:gd name="T13" fmla="*/ 2368 h 2368"/>
                <a:gd name="T14" fmla="*/ 0 w 3008"/>
                <a:gd name="T15" fmla="*/ 1974 h 2368"/>
                <a:gd name="T16" fmla="*/ 0 w 3008"/>
                <a:gd name="T17" fmla="*/ 395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68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lnTo>
                    <a:pt x="2614" y="0"/>
                  </a:lnTo>
                  <a:cubicBezTo>
                    <a:pt x="2832" y="0"/>
                    <a:pt x="3008" y="177"/>
                    <a:pt x="3008" y="395"/>
                  </a:cubicBezTo>
                  <a:lnTo>
                    <a:pt x="3008" y="1974"/>
                  </a:lnTo>
                  <a:cubicBezTo>
                    <a:pt x="3008" y="2192"/>
                    <a:pt x="2832" y="2368"/>
                    <a:pt x="2614" y="2368"/>
                  </a:cubicBezTo>
                  <a:lnTo>
                    <a:pt x="395" y="2368"/>
                  </a:lnTo>
                  <a:cubicBezTo>
                    <a:pt x="177" y="2368"/>
                    <a:pt x="0" y="2192"/>
                    <a:pt x="0" y="1974"/>
                  </a:cubicBezTo>
                  <a:lnTo>
                    <a:pt x="0" y="395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8" name="Rectangle 95">
              <a:extLst>
                <a:ext uri="{FF2B5EF4-FFF2-40B4-BE49-F238E27FC236}">
                  <a16:creationId xmlns:a16="http://schemas.microsoft.com/office/drawing/2014/main" id="{CC71BFC1-D916-60A6-A855-50F94710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3164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9" name="Line 96">
              <a:extLst>
                <a:ext uri="{FF2B5EF4-FFF2-40B4-BE49-F238E27FC236}">
                  <a16:creationId xmlns:a16="http://schemas.microsoft.com/office/drawing/2014/main" id="{D518A09E-51B2-9C6A-88E6-FF13536CC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9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0" name="Line 97">
              <a:extLst>
                <a:ext uri="{FF2B5EF4-FFF2-40B4-BE49-F238E27FC236}">
                  <a16:creationId xmlns:a16="http://schemas.microsoft.com/office/drawing/2014/main" id="{4EF1D9F1-7D9B-1A69-A2AE-D10503C97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3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1" name="Line 98">
              <a:extLst>
                <a:ext uri="{FF2B5EF4-FFF2-40B4-BE49-F238E27FC236}">
                  <a16:creationId xmlns:a16="http://schemas.microsoft.com/office/drawing/2014/main" id="{AFA9DE93-2261-AC2B-2067-13EC90182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6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2" name="Line 99">
              <a:extLst>
                <a:ext uri="{FF2B5EF4-FFF2-40B4-BE49-F238E27FC236}">
                  <a16:creationId xmlns:a16="http://schemas.microsoft.com/office/drawing/2014/main" id="{5441C085-B023-F7B4-CA4B-D7B4E2857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9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3" name="Line 100">
              <a:extLst>
                <a:ext uri="{FF2B5EF4-FFF2-40B4-BE49-F238E27FC236}">
                  <a16:creationId xmlns:a16="http://schemas.microsoft.com/office/drawing/2014/main" id="{B5E11E28-1004-74BB-7E46-2DA99625F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3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4" name="Line 101">
              <a:extLst>
                <a:ext uri="{FF2B5EF4-FFF2-40B4-BE49-F238E27FC236}">
                  <a16:creationId xmlns:a16="http://schemas.microsoft.com/office/drawing/2014/main" id="{C67CF4D2-BDF8-869B-6967-27A33027A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6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5" name="Line 102">
              <a:extLst>
                <a:ext uri="{FF2B5EF4-FFF2-40B4-BE49-F238E27FC236}">
                  <a16:creationId xmlns:a16="http://schemas.microsoft.com/office/drawing/2014/main" id="{4082603D-CD22-27A4-79F0-F3DDF7224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0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6" name="Line 103">
              <a:extLst>
                <a:ext uri="{FF2B5EF4-FFF2-40B4-BE49-F238E27FC236}">
                  <a16:creationId xmlns:a16="http://schemas.microsoft.com/office/drawing/2014/main" id="{37EA6425-CB35-B861-9BA3-701C87D30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3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7" name="Line 104">
              <a:extLst>
                <a:ext uri="{FF2B5EF4-FFF2-40B4-BE49-F238E27FC236}">
                  <a16:creationId xmlns:a16="http://schemas.microsoft.com/office/drawing/2014/main" id="{97BBB3FC-335F-6ED9-8F0F-DBB15B2A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8" name="Line 105">
              <a:extLst>
                <a:ext uri="{FF2B5EF4-FFF2-40B4-BE49-F238E27FC236}">
                  <a16:creationId xmlns:a16="http://schemas.microsoft.com/office/drawing/2014/main" id="{642012D6-87B3-7961-8CF6-F51C222E8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9" name="Line 106">
              <a:extLst>
                <a:ext uri="{FF2B5EF4-FFF2-40B4-BE49-F238E27FC236}">
                  <a16:creationId xmlns:a16="http://schemas.microsoft.com/office/drawing/2014/main" id="{49EF811B-D5F6-4875-A83F-742E60F83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3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0" name="Line 107">
              <a:extLst>
                <a:ext uri="{FF2B5EF4-FFF2-40B4-BE49-F238E27FC236}">
                  <a16:creationId xmlns:a16="http://schemas.microsoft.com/office/drawing/2014/main" id="{456749B0-74FD-C140-9CF3-079158151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8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1" name="Line 108">
              <a:extLst>
                <a:ext uri="{FF2B5EF4-FFF2-40B4-BE49-F238E27FC236}">
                  <a16:creationId xmlns:a16="http://schemas.microsoft.com/office/drawing/2014/main" id="{55EBB83D-984B-EDDB-FDEC-9E925096B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2" name="Line 109">
              <a:extLst>
                <a:ext uri="{FF2B5EF4-FFF2-40B4-BE49-F238E27FC236}">
                  <a16:creationId xmlns:a16="http://schemas.microsoft.com/office/drawing/2014/main" id="{5BEB9BE2-3FC9-2633-959C-93AE7DE8C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" y="3051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3" name="Line 110">
              <a:extLst>
                <a:ext uri="{FF2B5EF4-FFF2-40B4-BE49-F238E27FC236}">
                  <a16:creationId xmlns:a16="http://schemas.microsoft.com/office/drawing/2014/main" id="{F60DC8F1-1F21-7E60-9CAD-B9A8ACDC4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4" name="Line 111">
              <a:extLst>
                <a:ext uri="{FF2B5EF4-FFF2-40B4-BE49-F238E27FC236}">
                  <a16:creationId xmlns:a16="http://schemas.microsoft.com/office/drawing/2014/main" id="{DE091D00-86D0-A24E-8B4A-2E2987DFA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5" name="Line 112">
              <a:extLst>
                <a:ext uri="{FF2B5EF4-FFF2-40B4-BE49-F238E27FC236}">
                  <a16:creationId xmlns:a16="http://schemas.microsoft.com/office/drawing/2014/main" id="{40198B6D-8958-985C-F27D-0EC20958A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5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6" name="Line 113">
              <a:extLst>
                <a:ext uri="{FF2B5EF4-FFF2-40B4-BE49-F238E27FC236}">
                  <a16:creationId xmlns:a16="http://schemas.microsoft.com/office/drawing/2014/main" id="{66B599CA-FD77-E9A1-7D09-DD642E3EB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9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7" name="Line 114">
              <a:extLst>
                <a:ext uri="{FF2B5EF4-FFF2-40B4-BE49-F238E27FC236}">
                  <a16:creationId xmlns:a16="http://schemas.microsoft.com/office/drawing/2014/main" id="{E5011141-6197-86AB-86A0-86F044018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3051"/>
              <a:ext cx="13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8" name="Line 115">
              <a:extLst>
                <a:ext uri="{FF2B5EF4-FFF2-40B4-BE49-F238E27FC236}">
                  <a16:creationId xmlns:a16="http://schemas.microsoft.com/office/drawing/2014/main" id="{B051036C-8431-3A9C-8594-02EE631CE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9" name="Line 116">
              <a:extLst>
                <a:ext uri="{FF2B5EF4-FFF2-40B4-BE49-F238E27FC236}">
                  <a16:creationId xmlns:a16="http://schemas.microsoft.com/office/drawing/2014/main" id="{97E6ABAE-B5A3-530B-C4F3-5876230DB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9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0" name="Line 117">
              <a:extLst>
                <a:ext uri="{FF2B5EF4-FFF2-40B4-BE49-F238E27FC236}">
                  <a16:creationId xmlns:a16="http://schemas.microsoft.com/office/drawing/2014/main" id="{97503857-2DF1-61A0-16A6-0EAE0541B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2" y="3051"/>
              <a:ext cx="0" cy="14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1" name="Line 118">
              <a:extLst>
                <a:ext uri="{FF2B5EF4-FFF2-40B4-BE49-F238E27FC236}">
                  <a16:creationId xmlns:a16="http://schemas.microsoft.com/office/drawing/2014/main" id="{D65A65F3-A639-EBBA-DE69-124A77D7A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3051"/>
              <a:ext cx="13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2" name="Line 119">
              <a:extLst>
                <a:ext uri="{FF2B5EF4-FFF2-40B4-BE49-F238E27FC236}">
                  <a16:creationId xmlns:a16="http://schemas.microsoft.com/office/drawing/2014/main" id="{3CD097E3-2DFE-2698-06AC-F073AAB5D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2" y="3192"/>
              <a:ext cx="13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3" name="Freeform 120">
              <a:extLst>
                <a:ext uri="{FF2B5EF4-FFF2-40B4-BE49-F238E27FC236}">
                  <a16:creationId xmlns:a16="http://schemas.microsoft.com/office/drawing/2014/main" id="{FBD0A6EC-B93D-DFB6-34F5-022873F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087"/>
              <a:ext cx="267" cy="210"/>
            </a:xfrm>
            <a:custGeom>
              <a:avLst/>
              <a:gdLst>
                <a:gd name="T0" fmla="*/ 0 w 3008"/>
                <a:gd name="T1" fmla="*/ 395 h 2368"/>
                <a:gd name="T2" fmla="*/ 395 w 3008"/>
                <a:gd name="T3" fmla="*/ 0 h 2368"/>
                <a:gd name="T4" fmla="*/ 2614 w 3008"/>
                <a:gd name="T5" fmla="*/ 0 h 2368"/>
                <a:gd name="T6" fmla="*/ 3008 w 3008"/>
                <a:gd name="T7" fmla="*/ 395 h 2368"/>
                <a:gd name="T8" fmla="*/ 3008 w 3008"/>
                <a:gd name="T9" fmla="*/ 1974 h 2368"/>
                <a:gd name="T10" fmla="*/ 2614 w 3008"/>
                <a:gd name="T11" fmla="*/ 2368 h 2368"/>
                <a:gd name="T12" fmla="*/ 395 w 3008"/>
                <a:gd name="T13" fmla="*/ 2368 h 2368"/>
                <a:gd name="T14" fmla="*/ 0 w 3008"/>
                <a:gd name="T15" fmla="*/ 1974 h 2368"/>
                <a:gd name="T16" fmla="*/ 0 w 3008"/>
                <a:gd name="T17" fmla="*/ 395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68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lnTo>
                    <a:pt x="2614" y="0"/>
                  </a:lnTo>
                  <a:cubicBezTo>
                    <a:pt x="2832" y="0"/>
                    <a:pt x="3008" y="177"/>
                    <a:pt x="3008" y="395"/>
                  </a:cubicBezTo>
                  <a:lnTo>
                    <a:pt x="3008" y="1974"/>
                  </a:lnTo>
                  <a:cubicBezTo>
                    <a:pt x="3008" y="2192"/>
                    <a:pt x="2832" y="2368"/>
                    <a:pt x="2614" y="2368"/>
                  </a:cubicBezTo>
                  <a:lnTo>
                    <a:pt x="395" y="2368"/>
                  </a:lnTo>
                  <a:cubicBezTo>
                    <a:pt x="177" y="2368"/>
                    <a:pt x="0" y="2192"/>
                    <a:pt x="0" y="1974"/>
                  </a:cubicBezTo>
                  <a:lnTo>
                    <a:pt x="0" y="395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4" name="Freeform 121">
              <a:extLst>
                <a:ext uri="{FF2B5EF4-FFF2-40B4-BE49-F238E27FC236}">
                  <a16:creationId xmlns:a16="http://schemas.microsoft.com/office/drawing/2014/main" id="{6288D2AA-AC88-3AC4-DEDA-27B15E12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087"/>
              <a:ext cx="267" cy="210"/>
            </a:xfrm>
            <a:custGeom>
              <a:avLst/>
              <a:gdLst>
                <a:gd name="T0" fmla="*/ 0 w 3008"/>
                <a:gd name="T1" fmla="*/ 395 h 2368"/>
                <a:gd name="T2" fmla="*/ 395 w 3008"/>
                <a:gd name="T3" fmla="*/ 0 h 2368"/>
                <a:gd name="T4" fmla="*/ 2614 w 3008"/>
                <a:gd name="T5" fmla="*/ 0 h 2368"/>
                <a:gd name="T6" fmla="*/ 3008 w 3008"/>
                <a:gd name="T7" fmla="*/ 395 h 2368"/>
                <a:gd name="T8" fmla="*/ 3008 w 3008"/>
                <a:gd name="T9" fmla="*/ 1974 h 2368"/>
                <a:gd name="T10" fmla="*/ 2614 w 3008"/>
                <a:gd name="T11" fmla="*/ 2368 h 2368"/>
                <a:gd name="T12" fmla="*/ 395 w 3008"/>
                <a:gd name="T13" fmla="*/ 2368 h 2368"/>
                <a:gd name="T14" fmla="*/ 0 w 3008"/>
                <a:gd name="T15" fmla="*/ 1974 h 2368"/>
                <a:gd name="T16" fmla="*/ 0 w 3008"/>
                <a:gd name="T17" fmla="*/ 395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68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lnTo>
                    <a:pt x="2614" y="0"/>
                  </a:lnTo>
                  <a:cubicBezTo>
                    <a:pt x="2832" y="0"/>
                    <a:pt x="3008" y="177"/>
                    <a:pt x="3008" y="395"/>
                  </a:cubicBezTo>
                  <a:lnTo>
                    <a:pt x="3008" y="1974"/>
                  </a:lnTo>
                  <a:cubicBezTo>
                    <a:pt x="3008" y="2192"/>
                    <a:pt x="2832" y="2368"/>
                    <a:pt x="2614" y="2368"/>
                  </a:cubicBezTo>
                  <a:lnTo>
                    <a:pt x="395" y="2368"/>
                  </a:lnTo>
                  <a:cubicBezTo>
                    <a:pt x="177" y="2368"/>
                    <a:pt x="0" y="2192"/>
                    <a:pt x="0" y="1974"/>
                  </a:cubicBezTo>
                  <a:lnTo>
                    <a:pt x="0" y="395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5" name="Rectangle 122">
              <a:extLst>
                <a:ext uri="{FF2B5EF4-FFF2-40B4-BE49-F238E27FC236}">
                  <a16:creationId xmlns:a16="http://schemas.microsoft.com/office/drawing/2014/main" id="{A91712C1-8DD3-9B5B-51B1-26C634CDB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3164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123">
              <a:extLst>
                <a:ext uri="{FF2B5EF4-FFF2-40B4-BE49-F238E27FC236}">
                  <a16:creationId xmlns:a16="http://schemas.microsoft.com/office/drawing/2014/main" id="{9CF73553-8FB7-BBA2-D59D-20770730E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3239"/>
              <a:ext cx="19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 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Rectangle 124">
              <a:extLst>
                <a:ext uri="{FF2B5EF4-FFF2-40B4-BE49-F238E27FC236}">
                  <a16:creationId xmlns:a16="http://schemas.microsoft.com/office/drawing/2014/main" id="{00BDEB6A-2076-1170-C1C1-D0C310BF7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239"/>
              <a:ext cx="33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coarse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8" name="Rectangle 125">
              <a:extLst>
                <a:ext uri="{FF2B5EF4-FFF2-40B4-BE49-F238E27FC236}">
                  <a16:creationId xmlns:a16="http://schemas.microsoft.com/office/drawing/2014/main" id="{9332A5F1-E942-2D1F-10EB-E42DDD77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3248"/>
              <a:ext cx="1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126">
              <a:extLst>
                <a:ext uri="{FF2B5EF4-FFF2-40B4-BE49-F238E27FC236}">
                  <a16:creationId xmlns:a16="http://schemas.microsoft.com/office/drawing/2014/main" id="{AE26E9DD-E92F-BC8B-9F92-FC94B75EA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" y="3248"/>
              <a:ext cx="20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Freeform 127">
              <a:extLst>
                <a:ext uri="{FF2B5EF4-FFF2-40B4-BE49-F238E27FC236}">
                  <a16:creationId xmlns:a16="http://schemas.microsoft.com/office/drawing/2014/main" id="{CF9952A4-9A2D-3B60-C84C-CE5E65654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365"/>
              <a:ext cx="1370" cy="108"/>
            </a:xfrm>
            <a:custGeom>
              <a:avLst/>
              <a:gdLst>
                <a:gd name="T0" fmla="*/ 0 w 1370"/>
                <a:gd name="T1" fmla="*/ 54 h 108"/>
                <a:gd name="T2" fmla="*/ 54 w 1370"/>
                <a:gd name="T3" fmla="*/ 0 h 108"/>
                <a:gd name="T4" fmla="*/ 54 w 1370"/>
                <a:gd name="T5" fmla="*/ 27 h 108"/>
                <a:gd name="T6" fmla="*/ 1316 w 1370"/>
                <a:gd name="T7" fmla="*/ 27 h 108"/>
                <a:gd name="T8" fmla="*/ 1316 w 1370"/>
                <a:gd name="T9" fmla="*/ 0 h 108"/>
                <a:gd name="T10" fmla="*/ 1370 w 1370"/>
                <a:gd name="T11" fmla="*/ 54 h 108"/>
                <a:gd name="T12" fmla="*/ 1316 w 1370"/>
                <a:gd name="T13" fmla="*/ 108 h 108"/>
                <a:gd name="T14" fmla="*/ 1316 w 1370"/>
                <a:gd name="T15" fmla="*/ 81 h 108"/>
                <a:gd name="T16" fmla="*/ 54 w 1370"/>
                <a:gd name="T17" fmla="*/ 81 h 108"/>
                <a:gd name="T18" fmla="*/ 54 w 1370"/>
                <a:gd name="T19" fmla="*/ 108 h 108"/>
                <a:gd name="T20" fmla="*/ 0 w 1370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0" h="108">
                  <a:moveTo>
                    <a:pt x="0" y="54"/>
                  </a:moveTo>
                  <a:lnTo>
                    <a:pt x="54" y="0"/>
                  </a:lnTo>
                  <a:lnTo>
                    <a:pt x="54" y="27"/>
                  </a:lnTo>
                  <a:lnTo>
                    <a:pt x="1316" y="27"/>
                  </a:lnTo>
                  <a:lnTo>
                    <a:pt x="1316" y="0"/>
                  </a:lnTo>
                  <a:lnTo>
                    <a:pt x="1370" y="54"/>
                  </a:lnTo>
                  <a:lnTo>
                    <a:pt x="1316" y="108"/>
                  </a:lnTo>
                  <a:lnTo>
                    <a:pt x="1316" y="81"/>
                  </a:lnTo>
                  <a:lnTo>
                    <a:pt x="54" y="81"/>
                  </a:lnTo>
                  <a:lnTo>
                    <a:pt x="54" y="10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BF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1" name="Freeform 128">
              <a:extLst>
                <a:ext uri="{FF2B5EF4-FFF2-40B4-BE49-F238E27FC236}">
                  <a16:creationId xmlns:a16="http://schemas.microsoft.com/office/drawing/2014/main" id="{07D3D264-0639-03A8-8C76-831BFE55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365"/>
              <a:ext cx="1370" cy="108"/>
            </a:xfrm>
            <a:custGeom>
              <a:avLst/>
              <a:gdLst>
                <a:gd name="T0" fmla="*/ 0 w 1370"/>
                <a:gd name="T1" fmla="*/ 54 h 108"/>
                <a:gd name="T2" fmla="*/ 54 w 1370"/>
                <a:gd name="T3" fmla="*/ 0 h 108"/>
                <a:gd name="T4" fmla="*/ 54 w 1370"/>
                <a:gd name="T5" fmla="*/ 27 h 108"/>
                <a:gd name="T6" fmla="*/ 1316 w 1370"/>
                <a:gd name="T7" fmla="*/ 27 h 108"/>
                <a:gd name="T8" fmla="*/ 1316 w 1370"/>
                <a:gd name="T9" fmla="*/ 0 h 108"/>
                <a:gd name="T10" fmla="*/ 1370 w 1370"/>
                <a:gd name="T11" fmla="*/ 54 h 108"/>
                <a:gd name="T12" fmla="*/ 1316 w 1370"/>
                <a:gd name="T13" fmla="*/ 108 h 108"/>
                <a:gd name="T14" fmla="*/ 1316 w 1370"/>
                <a:gd name="T15" fmla="*/ 81 h 108"/>
                <a:gd name="T16" fmla="*/ 54 w 1370"/>
                <a:gd name="T17" fmla="*/ 81 h 108"/>
                <a:gd name="T18" fmla="*/ 54 w 1370"/>
                <a:gd name="T19" fmla="*/ 108 h 108"/>
                <a:gd name="T20" fmla="*/ 0 w 1370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0" h="108">
                  <a:moveTo>
                    <a:pt x="0" y="54"/>
                  </a:moveTo>
                  <a:lnTo>
                    <a:pt x="54" y="0"/>
                  </a:lnTo>
                  <a:lnTo>
                    <a:pt x="54" y="27"/>
                  </a:lnTo>
                  <a:lnTo>
                    <a:pt x="1316" y="27"/>
                  </a:lnTo>
                  <a:lnTo>
                    <a:pt x="1316" y="0"/>
                  </a:lnTo>
                  <a:lnTo>
                    <a:pt x="1370" y="54"/>
                  </a:lnTo>
                  <a:lnTo>
                    <a:pt x="1316" y="108"/>
                  </a:lnTo>
                  <a:lnTo>
                    <a:pt x="1316" y="81"/>
                  </a:lnTo>
                  <a:lnTo>
                    <a:pt x="54" y="81"/>
                  </a:lnTo>
                  <a:lnTo>
                    <a:pt x="54" y="108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2" name="Rectangle 129">
              <a:extLst>
                <a:ext uri="{FF2B5EF4-FFF2-40B4-BE49-F238E27FC236}">
                  <a16:creationId xmlns:a16="http://schemas.microsoft.com/office/drawing/2014/main" id="{28F9DD33-0AC7-E78F-6266-19E67352D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3328"/>
              <a:ext cx="44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Amplified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130">
              <a:extLst>
                <a:ext uri="{FF2B5EF4-FFF2-40B4-BE49-F238E27FC236}">
                  <a16:creationId xmlns:a16="http://schemas.microsoft.com/office/drawing/2014/main" id="{07F12A06-2700-B94F-5A99-D00A5976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3328"/>
              <a:ext cx="22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131">
              <a:extLst>
                <a:ext uri="{FF2B5EF4-FFF2-40B4-BE49-F238E27FC236}">
                  <a16:creationId xmlns:a16="http://schemas.microsoft.com/office/drawing/2014/main" id="{1D2F11F0-917C-FF68-29D2-D55EBF48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2449"/>
              <a:ext cx="65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Amplified time = (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Rectangle 132">
              <a:extLst>
                <a:ext uri="{FF2B5EF4-FFF2-40B4-BE49-F238E27FC236}">
                  <a16:creationId xmlns:a16="http://schemas.microsoft.com/office/drawing/2014/main" id="{526648B1-D5EF-5362-612C-1C41E6DB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449"/>
              <a:ext cx="3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TDCfine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Rectangle 133">
              <a:extLst>
                <a:ext uri="{FF2B5EF4-FFF2-40B4-BE49-F238E27FC236}">
                  <a16:creationId xmlns:a16="http://schemas.microsoft.com/office/drawing/2014/main" id="{6078436D-FEC8-9968-B4C7-DCB7A7039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2449"/>
              <a:ext cx="7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–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Rectangle 134">
              <a:extLst>
                <a:ext uri="{FF2B5EF4-FFF2-40B4-BE49-F238E27FC236}">
                  <a16:creationId xmlns:a16="http://schemas.microsoft.com/office/drawing/2014/main" id="{E4D78DF7-6463-125B-7593-38EB7AFC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449"/>
              <a:ext cx="4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TDCcoarse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Rectangle 135">
              <a:extLst>
                <a:ext uri="{FF2B5EF4-FFF2-40B4-BE49-F238E27FC236}">
                  <a16:creationId xmlns:a16="http://schemas.microsoft.com/office/drawing/2014/main" id="{75E5FB9C-69D0-5AB7-844D-5CA59C0D6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" y="2449"/>
              <a:ext cx="14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 x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Rectangle 136">
              <a:extLst>
                <a:ext uri="{FF2B5EF4-FFF2-40B4-BE49-F238E27FC236}">
                  <a16:creationId xmlns:a16="http://schemas.microsoft.com/office/drawing/2014/main" id="{2519874E-A496-B417-19CF-B6572D50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2449"/>
              <a:ext cx="1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Tclk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" name="Rectangle 137">
              <a:extLst>
                <a:ext uri="{FF2B5EF4-FFF2-40B4-BE49-F238E27FC236}">
                  <a16:creationId xmlns:a16="http://schemas.microsoft.com/office/drawing/2014/main" id="{E9788229-113C-0385-BC64-0C4906C53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3102"/>
              <a:ext cx="18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Clk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138">
              <a:extLst>
                <a:ext uri="{FF2B5EF4-FFF2-40B4-BE49-F238E27FC236}">
                  <a16:creationId xmlns:a16="http://schemas.microsoft.com/office/drawing/2014/main" id="{F65B511E-35C3-D7CC-483E-C6409C746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3639"/>
              <a:ext cx="1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Rectangle 139">
              <a:extLst>
                <a:ext uri="{FF2B5EF4-FFF2-40B4-BE49-F238E27FC236}">
                  <a16:creationId xmlns:a16="http://schemas.microsoft.com/office/drawing/2014/main" id="{7121EB1E-B878-DC93-8003-5BC56016B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3639"/>
              <a:ext cx="3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coarse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Freeform 140">
              <a:extLst>
                <a:ext uri="{FF2B5EF4-FFF2-40B4-BE49-F238E27FC236}">
                  <a16:creationId xmlns:a16="http://schemas.microsoft.com/office/drawing/2014/main" id="{5731D751-4E49-52D8-BE6D-29D4C5F9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4" name="Freeform 141">
              <a:extLst>
                <a:ext uri="{FF2B5EF4-FFF2-40B4-BE49-F238E27FC236}">
                  <a16:creationId xmlns:a16="http://schemas.microsoft.com/office/drawing/2014/main" id="{469D1CE5-BA43-2307-429A-C5663714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5" name="Rectangle 142">
              <a:extLst>
                <a:ext uri="{FF2B5EF4-FFF2-40B4-BE49-F238E27FC236}">
                  <a16:creationId xmlns:a16="http://schemas.microsoft.com/office/drawing/2014/main" id="{167DD3D3-B6CA-A4D2-E1AE-FB778F8EC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652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Freeform 143">
              <a:extLst>
                <a:ext uri="{FF2B5EF4-FFF2-40B4-BE49-F238E27FC236}">
                  <a16:creationId xmlns:a16="http://schemas.microsoft.com/office/drawing/2014/main" id="{6725DDC2-F282-6FAF-6DCE-099AE684B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7" name="Freeform 144">
              <a:extLst>
                <a:ext uri="{FF2B5EF4-FFF2-40B4-BE49-F238E27FC236}">
                  <a16:creationId xmlns:a16="http://schemas.microsoft.com/office/drawing/2014/main" id="{1B619720-CFFD-B0E7-0903-AF11D895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8" name="Rectangle 145">
              <a:extLst>
                <a:ext uri="{FF2B5EF4-FFF2-40B4-BE49-F238E27FC236}">
                  <a16:creationId xmlns:a16="http://schemas.microsoft.com/office/drawing/2014/main" id="{C048B2CF-6461-F0EB-6C86-EC828785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3652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Freeform 146">
              <a:extLst>
                <a:ext uri="{FF2B5EF4-FFF2-40B4-BE49-F238E27FC236}">
                  <a16:creationId xmlns:a16="http://schemas.microsoft.com/office/drawing/2014/main" id="{CD0321B5-672E-199C-6D7E-0D9566A6E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0" name="Freeform 147">
              <a:extLst>
                <a:ext uri="{FF2B5EF4-FFF2-40B4-BE49-F238E27FC236}">
                  <a16:creationId xmlns:a16="http://schemas.microsoft.com/office/drawing/2014/main" id="{9972C9FF-4F54-0CCC-BF63-20599B107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1" name="Rectangle 148">
              <a:extLst>
                <a:ext uri="{FF2B5EF4-FFF2-40B4-BE49-F238E27FC236}">
                  <a16:creationId xmlns:a16="http://schemas.microsoft.com/office/drawing/2014/main" id="{1C3D18EE-81F8-D579-06B1-5B8E01FEC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3652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Freeform 149">
              <a:extLst>
                <a:ext uri="{FF2B5EF4-FFF2-40B4-BE49-F238E27FC236}">
                  <a16:creationId xmlns:a16="http://schemas.microsoft.com/office/drawing/2014/main" id="{67217D31-D2AA-BF5F-A64F-5AAA6FD1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574"/>
              <a:ext cx="268" cy="212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3" name="Freeform 150">
              <a:extLst>
                <a:ext uri="{FF2B5EF4-FFF2-40B4-BE49-F238E27FC236}">
                  <a16:creationId xmlns:a16="http://schemas.microsoft.com/office/drawing/2014/main" id="{7305CD66-4D3B-7D4D-801E-0C4A15B76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574"/>
              <a:ext cx="268" cy="212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4" name="Rectangle 151">
              <a:extLst>
                <a:ext uri="{FF2B5EF4-FFF2-40B4-BE49-F238E27FC236}">
                  <a16:creationId xmlns:a16="http://schemas.microsoft.com/office/drawing/2014/main" id="{034DFAD1-D318-BFF4-E90A-A4FF52407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3652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Freeform 152">
              <a:extLst>
                <a:ext uri="{FF2B5EF4-FFF2-40B4-BE49-F238E27FC236}">
                  <a16:creationId xmlns:a16="http://schemas.microsoft.com/office/drawing/2014/main" id="{EA0BAC15-298D-8E48-4D62-52013256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6" name="Freeform 153">
              <a:extLst>
                <a:ext uri="{FF2B5EF4-FFF2-40B4-BE49-F238E27FC236}">
                  <a16:creationId xmlns:a16="http://schemas.microsoft.com/office/drawing/2014/main" id="{7CF58B58-8748-BEA0-3105-7C5BAF1D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7" name="Rectangle 154">
              <a:extLst>
                <a:ext uri="{FF2B5EF4-FFF2-40B4-BE49-F238E27FC236}">
                  <a16:creationId xmlns:a16="http://schemas.microsoft.com/office/drawing/2014/main" id="{EAE1F3B8-60E3-252E-E306-AA93D1633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3652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155">
              <a:extLst>
                <a:ext uri="{FF2B5EF4-FFF2-40B4-BE49-F238E27FC236}">
                  <a16:creationId xmlns:a16="http://schemas.microsoft.com/office/drawing/2014/main" id="{96B665C1-45FF-57FC-1EAA-6AB0405B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9" name="Freeform 156">
              <a:extLst>
                <a:ext uri="{FF2B5EF4-FFF2-40B4-BE49-F238E27FC236}">
                  <a16:creationId xmlns:a16="http://schemas.microsoft.com/office/drawing/2014/main" id="{BDB11978-9B3F-BE8B-62D4-39AF30254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0" name="Rectangle 157">
              <a:extLst>
                <a:ext uri="{FF2B5EF4-FFF2-40B4-BE49-F238E27FC236}">
                  <a16:creationId xmlns:a16="http://schemas.microsoft.com/office/drawing/2014/main" id="{E62EEAE6-D4DE-4F66-8C4E-7EE6667C5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3652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Freeform 158">
              <a:extLst>
                <a:ext uri="{FF2B5EF4-FFF2-40B4-BE49-F238E27FC236}">
                  <a16:creationId xmlns:a16="http://schemas.microsoft.com/office/drawing/2014/main" id="{0FC03ECC-7350-F34A-343D-F00EACD91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2" name="Freeform 159">
              <a:extLst>
                <a:ext uri="{FF2B5EF4-FFF2-40B4-BE49-F238E27FC236}">
                  <a16:creationId xmlns:a16="http://schemas.microsoft.com/office/drawing/2014/main" id="{BE7A88B0-7D74-86AD-9302-566F7E81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574"/>
              <a:ext cx="267" cy="212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Rectangle 160">
              <a:extLst>
                <a:ext uri="{FF2B5EF4-FFF2-40B4-BE49-F238E27FC236}">
                  <a16:creationId xmlns:a16="http://schemas.microsoft.com/office/drawing/2014/main" id="{65C12506-2FB8-82C1-09EC-08BC5760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3652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Freeform 161">
              <a:extLst>
                <a:ext uri="{FF2B5EF4-FFF2-40B4-BE49-F238E27FC236}">
                  <a16:creationId xmlns:a16="http://schemas.microsoft.com/office/drawing/2014/main" id="{B2DEADB4-960A-EA13-AD87-B62E00C5A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574"/>
              <a:ext cx="269" cy="212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5" name="Freeform 162">
              <a:extLst>
                <a:ext uri="{FF2B5EF4-FFF2-40B4-BE49-F238E27FC236}">
                  <a16:creationId xmlns:a16="http://schemas.microsoft.com/office/drawing/2014/main" id="{0D6767CE-D4D2-CAF9-B699-4A9BAD562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574"/>
              <a:ext cx="269" cy="212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6" name="Rectangle 163">
              <a:extLst>
                <a:ext uri="{FF2B5EF4-FFF2-40B4-BE49-F238E27FC236}">
                  <a16:creationId xmlns:a16="http://schemas.microsoft.com/office/drawing/2014/main" id="{B8293A44-6D1D-DC0D-6E26-48AA731D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652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7" name="Freeform 164">
              <a:extLst>
                <a:ext uri="{FF2B5EF4-FFF2-40B4-BE49-F238E27FC236}">
                  <a16:creationId xmlns:a16="http://schemas.microsoft.com/office/drawing/2014/main" id="{7FC36C24-F9AC-788B-F19C-DB09E51B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8" name="Freeform 165">
              <a:extLst>
                <a:ext uri="{FF2B5EF4-FFF2-40B4-BE49-F238E27FC236}">
                  <a16:creationId xmlns:a16="http://schemas.microsoft.com/office/drawing/2014/main" id="{4C3D96BB-CE01-4DE2-6CD5-2F27913F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9" name="Rectangle 166">
              <a:extLst>
                <a:ext uri="{FF2B5EF4-FFF2-40B4-BE49-F238E27FC236}">
                  <a16:creationId xmlns:a16="http://schemas.microsoft.com/office/drawing/2014/main" id="{59CB713A-5451-BF07-B533-FC87BE033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973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Freeform 167">
              <a:extLst>
                <a:ext uri="{FF2B5EF4-FFF2-40B4-BE49-F238E27FC236}">
                  <a16:creationId xmlns:a16="http://schemas.microsoft.com/office/drawing/2014/main" id="{AE6BDF73-C04F-3129-55EE-439C1159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1" name="Freeform 168">
              <a:extLst>
                <a:ext uri="{FF2B5EF4-FFF2-40B4-BE49-F238E27FC236}">
                  <a16:creationId xmlns:a16="http://schemas.microsoft.com/office/drawing/2014/main" id="{D7437E11-E808-88AE-5A9A-43DB0FF6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2" name="Rectangle 169">
              <a:extLst>
                <a:ext uri="{FF2B5EF4-FFF2-40B4-BE49-F238E27FC236}">
                  <a16:creationId xmlns:a16="http://schemas.microsoft.com/office/drawing/2014/main" id="{42EB7188-7688-92B7-7B8F-B99532EF6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3973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Freeform 170">
              <a:extLst>
                <a:ext uri="{FF2B5EF4-FFF2-40B4-BE49-F238E27FC236}">
                  <a16:creationId xmlns:a16="http://schemas.microsoft.com/office/drawing/2014/main" id="{4A2AE9D9-21AA-1FDF-5747-A2B2B181E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Freeform 171">
              <a:extLst>
                <a:ext uri="{FF2B5EF4-FFF2-40B4-BE49-F238E27FC236}">
                  <a16:creationId xmlns:a16="http://schemas.microsoft.com/office/drawing/2014/main" id="{98F2599A-DD34-213C-FD87-9180684C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5" name="Rectangle 172">
              <a:extLst>
                <a:ext uri="{FF2B5EF4-FFF2-40B4-BE49-F238E27FC236}">
                  <a16:creationId xmlns:a16="http://schemas.microsoft.com/office/drawing/2014/main" id="{0A744FF2-B924-FE45-6A17-D21DF17C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3973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Freeform 173">
              <a:extLst>
                <a:ext uri="{FF2B5EF4-FFF2-40B4-BE49-F238E27FC236}">
                  <a16:creationId xmlns:a16="http://schemas.microsoft.com/office/drawing/2014/main" id="{4AF82DCD-4B31-DF7A-3C38-57815566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897"/>
              <a:ext cx="268" cy="211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7" name="Freeform 174">
              <a:extLst>
                <a:ext uri="{FF2B5EF4-FFF2-40B4-BE49-F238E27FC236}">
                  <a16:creationId xmlns:a16="http://schemas.microsoft.com/office/drawing/2014/main" id="{2F52B04E-46B0-2DAC-567E-73BCE308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3897"/>
              <a:ext cx="268" cy="211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8" name="Rectangle 175">
              <a:extLst>
                <a:ext uri="{FF2B5EF4-FFF2-40B4-BE49-F238E27FC236}">
                  <a16:creationId xmlns:a16="http://schemas.microsoft.com/office/drawing/2014/main" id="{2A9C239B-C932-3A48-E8DF-C94E9FA4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3973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Freeform 176">
              <a:extLst>
                <a:ext uri="{FF2B5EF4-FFF2-40B4-BE49-F238E27FC236}">
                  <a16:creationId xmlns:a16="http://schemas.microsoft.com/office/drawing/2014/main" id="{479E8331-9AFB-6CBC-5F98-64EE3DF1B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0" name="Freeform 177">
              <a:extLst>
                <a:ext uri="{FF2B5EF4-FFF2-40B4-BE49-F238E27FC236}">
                  <a16:creationId xmlns:a16="http://schemas.microsoft.com/office/drawing/2014/main" id="{20E0D203-D56E-30F1-AFB0-3AE9258C8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1" name="Rectangle 178">
              <a:extLst>
                <a:ext uri="{FF2B5EF4-FFF2-40B4-BE49-F238E27FC236}">
                  <a16:creationId xmlns:a16="http://schemas.microsoft.com/office/drawing/2014/main" id="{EF4F7043-3BED-D6F7-E877-AB2E53D79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3973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Freeform 179">
              <a:extLst>
                <a:ext uri="{FF2B5EF4-FFF2-40B4-BE49-F238E27FC236}">
                  <a16:creationId xmlns:a16="http://schemas.microsoft.com/office/drawing/2014/main" id="{53A50866-F654-A246-B1FC-97DD0011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3" name="Freeform 180">
              <a:extLst>
                <a:ext uri="{FF2B5EF4-FFF2-40B4-BE49-F238E27FC236}">
                  <a16:creationId xmlns:a16="http://schemas.microsoft.com/office/drawing/2014/main" id="{3FD223B9-C667-CA79-8BA1-D438F108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4" name="Rectangle 181">
              <a:extLst>
                <a:ext uri="{FF2B5EF4-FFF2-40B4-BE49-F238E27FC236}">
                  <a16:creationId xmlns:a16="http://schemas.microsoft.com/office/drawing/2014/main" id="{5AD16E62-E289-560D-8E47-7D27F6A9C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3973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Freeform 182">
              <a:extLst>
                <a:ext uri="{FF2B5EF4-FFF2-40B4-BE49-F238E27FC236}">
                  <a16:creationId xmlns:a16="http://schemas.microsoft.com/office/drawing/2014/main" id="{34AECA93-6EC6-8636-FAFE-1BB7F80C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6" name="Freeform 183">
              <a:extLst>
                <a:ext uri="{FF2B5EF4-FFF2-40B4-BE49-F238E27FC236}">
                  <a16:creationId xmlns:a16="http://schemas.microsoft.com/office/drawing/2014/main" id="{4777EB3F-200E-4855-F706-AC3D67456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3897"/>
              <a:ext cx="267" cy="211"/>
            </a:xfrm>
            <a:custGeom>
              <a:avLst/>
              <a:gdLst>
                <a:gd name="T0" fmla="*/ 0 w 3008"/>
                <a:gd name="T1" fmla="*/ 398 h 2384"/>
                <a:gd name="T2" fmla="*/ 398 w 3008"/>
                <a:gd name="T3" fmla="*/ 0 h 2384"/>
                <a:gd name="T4" fmla="*/ 2611 w 3008"/>
                <a:gd name="T5" fmla="*/ 0 h 2384"/>
                <a:gd name="T6" fmla="*/ 3008 w 3008"/>
                <a:gd name="T7" fmla="*/ 398 h 2384"/>
                <a:gd name="T8" fmla="*/ 3008 w 3008"/>
                <a:gd name="T9" fmla="*/ 1987 h 2384"/>
                <a:gd name="T10" fmla="*/ 2611 w 3008"/>
                <a:gd name="T11" fmla="*/ 2384 h 2384"/>
                <a:gd name="T12" fmla="*/ 398 w 3008"/>
                <a:gd name="T13" fmla="*/ 2384 h 2384"/>
                <a:gd name="T14" fmla="*/ 0 w 3008"/>
                <a:gd name="T15" fmla="*/ 1987 h 2384"/>
                <a:gd name="T16" fmla="*/ 0 w 3008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8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11" y="0"/>
                  </a:lnTo>
                  <a:cubicBezTo>
                    <a:pt x="2831" y="0"/>
                    <a:pt x="3008" y="178"/>
                    <a:pt x="3008" y="398"/>
                  </a:cubicBezTo>
                  <a:lnTo>
                    <a:pt x="3008" y="1987"/>
                  </a:lnTo>
                  <a:cubicBezTo>
                    <a:pt x="3008" y="2207"/>
                    <a:pt x="2831" y="2384"/>
                    <a:pt x="2611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7" name="Rectangle 184">
              <a:extLst>
                <a:ext uri="{FF2B5EF4-FFF2-40B4-BE49-F238E27FC236}">
                  <a16:creationId xmlns:a16="http://schemas.microsoft.com/office/drawing/2014/main" id="{1F353170-4487-08D5-CA28-05D260417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3973"/>
              <a:ext cx="5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Freeform 185">
              <a:extLst>
                <a:ext uri="{FF2B5EF4-FFF2-40B4-BE49-F238E27FC236}">
                  <a16:creationId xmlns:a16="http://schemas.microsoft.com/office/drawing/2014/main" id="{B4368214-DF88-84E7-E81D-D509E25A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897"/>
              <a:ext cx="269" cy="211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solidFill>
              <a:srgbClr val="FBFE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9" name="Freeform 186">
              <a:extLst>
                <a:ext uri="{FF2B5EF4-FFF2-40B4-BE49-F238E27FC236}">
                  <a16:creationId xmlns:a16="http://schemas.microsoft.com/office/drawing/2014/main" id="{9923035C-F296-2802-8C20-8B77A739E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3897"/>
              <a:ext cx="269" cy="211"/>
            </a:xfrm>
            <a:custGeom>
              <a:avLst/>
              <a:gdLst>
                <a:gd name="T0" fmla="*/ 0 w 3024"/>
                <a:gd name="T1" fmla="*/ 398 h 2384"/>
                <a:gd name="T2" fmla="*/ 398 w 3024"/>
                <a:gd name="T3" fmla="*/ 0 h 2384"/>
                <a:gd name="T4" fmla="*/ 2627 w 3024"/>
                <a:gd name="T5" fmla="*/ 0 h 2384"/>
                <a:gd name="T6" fmla="*/ 3024 w 3024"/>
                <a:gd name="T7" fmla="*/ 398 h 2384"/>
                <a:gd name="T8" fmla="*/ 3024 w 3024"/>
                <a:gd name="T9" fmla="*/ 1987 h 2384"/>
                <a:gd name="T10" fmla="*/ 2627 w 3024"/>
                <a:gd name="T11" fmla="*/ 2384 h 2384"/>
                <a:gd name="T12" fmla="*/ 398 w 3024"/>
                <a:gd name="T13" fmla="*/ 2384 h 2384"/>
                <a:gd name="T14" fmla="*/ 0 w 3024"/>
                <a:gd name="T15" fmla="*/ 1987 h 2384"/>
                <a:gd name="T16" fmla="*/ 0 w 3024"/>
                <a:gd name="T17" fmla="*/ 398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4" h="2384">
                  <a:moveTo>
                    <a:pt x="0" y="398"/>
                  </a:moveTo>
                  <a:cubicBezTo>
                    <a:pt x="0" y="178"/>
                    <a:pt x="178" y="0"/>
                    <a:pt x="398" y="0"/>
                  </a:cubicBezTo>
                  <a:lnTo>
                    <a:pt x="2627" y="0"/>
                  </a:lnTo>
                  <a:cubicBezTo>
                    <a:pt x="2847" y="0"/>
                    <a:pt x="3024" y="178"/>
                    <a:pt x="3024" y="398"/>
                  </a:cubicBezTo>
                  <a:lnTo>
                    <a:pt x="3024" y="1987"/>
                  </a:lnTo>
                  <a:cubicBezTo>
                    <a:pt x="3024" y="2207"/>
                    <a:pt x="2847" y="2384"/>
                    <a:pt x="2627" y="2384"/>
                  </a:cubicBezTo>
                  <a:lnTo>
                    <a:pt x="398" y="2384"/>
                  </a:lnTo>
                  <a:cubicBezTo>
                    <a:pt x="178" y="2384"/>
                    <a:pt x="0" y="2207"/>
                    <a:pt x="0" y="1987"/>
                  </a:cubicBezTo>
                  <a:lnTo>
                    <a:pt x="0" y="398"/>
                  </a:lnTo>
                  <a:close/>
                </a:path>
              </a:pathLst>
            </a:custGeom>
            <a:noFill/>
            <a:ln w="7938" cap="flat">
              <a:solidFill>
                <a:srgbClr val="006D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0" name="Rectangle 187">
              <a:extLst>
                <a:ext uri="{FF2B5EF4-FFF2-40B4-BE49-F238E27FC236}">
                  <a16:creationId xmlns:a16="http://schemas.microsoft.com/office/drawing/2014/main" id="{C7A63997-7876-5D65-B74D-2139854E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973"/>
              <a:ext cx="5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188">
              <a:extLst>
                <a:ext uri="{FF2B5EF4-FFF2-40B4-BE49-F238E27FC236}">
                  <a16:creationId xmlns:a16="http://schemas.microsoft.com/office/drawing/2014/main" id="{37BD55CD-A8BE-39AF-82DD-C393E0806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3951"/>
              <a:ext cx="19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189">
              <a:extLst>
                <a:ext uri="{FF2B5EF4-FFF2-40B4-BE49-F238E27FC236}">
                  <a16:creationId xmlns:a16="http://schemas.microsoft.com/office/drawing/2014/main" id="{3A7FFB0B-1BE2-A5A7-C9F4-39EF4A543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3951"/>
              <a:ext cx="20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190">
              <a:extLst>
                <a:ext uri="{FF2B5EF4-FFF2-40B4-BE49-F238E27FC236}">
                  <a16:creationId xmlns:a16="http://schemas.microsoft.com/office/drawing/2014/main" id="{C363446C-0C6A-F411-7B80-8E9756DFA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837"/>
              <a:ext cx="18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Vth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64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450" y="111125"/>
            <a:ext cx="7499350" cy="346075"/>
          </a:xfrm>
        </p:spPr>
        <p:txBody>
          <a:bodyPr/>
          <a:lstStyle/>
          <a:p>
            <a:r>
              <a:rPr lang="de-DE" sz="2400" b="1" dirty="0"/>
              <a:t>End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Column</a:t>
            </a:r>
            <a:r>
              <a:rPr lang="de-DE" sz="2400" b="1" dirty="0"/>
              <a:t> </a:t>
            </a:r>
            <a:endParaRPr lang="en-US" sz="2400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CAB354-30EE-2C74-1476-EAEC249D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155711" cy="1601874"/>
          </a:xfrm>
        </p:spPr>
        <p:txBody>
          <a:bodyPr/>
          <a:lstStyle/>
          <a:p>
            <a:pPr algn="just"/>
            <a:r>
              <a:rPr lang="en-AU" dirty="0"/>
              <a:t>Data for each event </a:t>
            </a:r>
            <a:r>
              <a:rPr lang="en-US" dirty="0"/>
              <a:t>has 55 bits</a:t>
            </a:r>
          </a:p>
          <a:p>
            <a:pPr lvl="1" algn="just"/>
            <a:r>
              <a:rPr lang="en-AU" sz="1400" dirty="0"/>
              <a:t>Coarse time stamp (20 bits TS1)</a:t>
            </a:r>
          </a:p>
          <a:p>
            <a:pPr lvl="1" algn="just"/>
            <a:r>
              <a:rPr lang="en-AU" sz="1400" dirty="0"/>
              <a:t>Energy measurement (10 bits TS2)</a:t>
            </a:r>
          </a:p>
          <a:p>
            <a:pPr lvl="1" algn="just"/>
            <a:r>
              <a:rPr lang="en-AU" sz="1400" dirty="0"/>
              <a:t>Fine time stamp (7 bits TS3)</a:t>
            </a:r>
          </a:p>
          <a:p>
            <a:pPr lvl="1" algn="just"/>
            <a:r>
              <a:rPr lang="en-AU" sz="1400" dirty="0"/>
              <a:t>Row Address (10 bits)</a:t>
            </a:r>
          </a:p>
          <a:p>
            <a:pPr lvl="1" algn="just"/>
            <a:r>
              <a:rPr lang="en-AU" sz="1400" dirty="0"/>
              <a:t>Column Address (8 bits)</a:t>
            </a:r>
            <a:endParaRPr lang="en-US" sz="1400" dirty="0"/>
          </a:p>
          <a:p>
            <a:pPr algn="just"/>
            <a:r>
              <a:rPr lang="en-US" dirty="0"/>
              <a:t>The time stamp frequency: 100MHz</a:t>
            </a:r>
          </a:p>
          <a:p>
            <a:pPr algn="just"/>
            <a:r>
              <a:rPr lang="en-US" dirty="0"/>
              <a:t>TS1 uses two 10-bit counters, one clocked with positive edge and the other with the negative edge</a:t>
            </a:r>
            <a:endParaRPr lang="de-DE" dirty="0"/>
          </a:p>
          <a:p>
            <a:pPr algn="just"/>
            <a:endParaRPr lang="en-US" dirty="0"/>
          </a:p>
          <a:p>
            <a:pPr algn="just"/>
            <a:endParaRPr lang="en-AU" sz="16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647CBCF-0539-5782-F7A1-700F3267CC56}"/>
              </a:ext>
            </a:extLst>
          </p:cNvPr>
          <p:cNvGrpSpPr/>
          <p:nvPr/>
        </p:nvGrpSpPr>
        <p:grpSpPr>
          <a:xfrm>
            <a:off x="3808700" y="2987907"/>
            <a:ext cx="5115559" cy="3749772"/>
            <a:chOff x="3808700" y="2724032"/>
            <a:chExt cx="5115559" cy="3749772"/>
          </a:xfrm>
        </p:grpSpPr>
        <p:sp>
          <p:nvSpPr>
            <p:cNvPr id="178" name="Abgerundetes Rechteck 198">
              <a:extLst>
                <a:ext uri="{FF2B5EF4-FFF2-40B4-BE49-F238E27FC236}">
                  <a16:creationId xmlns:a16="http://schemas.microsoft.com/office/drawing/2014/main" id="{D873605D-FCE2-5030-210F-1E2F1FC19EBB}"/>
                </a:ext>
              </a:extLst>
            </p:cNvPr>
            <p:cNvSpPr/>
            <p:nvPr/>
          </p:nvSpPr>
          <p:spPr>
            <a:xfrm>
              <a:off x="6876928" y="3791226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79" name="Abgerundetes Rechteck 199">
              <a:extLst>
                <a:ext uri="{FF2B5EF4-FFF2-40B4-BE49-F238E27FC236}">
                  <a16:creationId xmlns:a16="http://schemas.microsoft.com/office/drawing/2014/main" id="{BEBB71B3-5632-1366-9617-B50F6C242E98}"/>
                </a:ext>
              </a:extLst>
            </p:cNvPr>
            <p:cNvSpPr/>
            <p:nvPr/>
          </p:nvSpPr>
          <p:spPr>
            <a:xfrm>
              <a:off x="6876928" y="3485906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3" name="Abgerundetes Rechteck 206">
              <a:extLst>
                <a:ext uri="{FF2B5EF4-FFF2-40B4-BE49-F238E27FC236}">
                  <a16:creationId xmlns:a16="http://schemas.microsoft.com/office/drawing/2014/main" id="{50F69709-F999-3D40-5CB9-CF4091553D8F}"/>
                </a:ext>
              </a:extLst>
            </p:cNvPr>
            <p:cNvSpPr/>
            <p:nvPr/>
          </p:nvSpPr>
          <p:spPr>
            <a:xfrm>
              <a:off x="6876928" y="4096546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4" name="Abgerundetes Rechteck 172">
              <a:extLst>
                <a:ext uri="{FF2B5EF4-FFF2-40B4-BE49-F238E27FC236}">
                  <a16:creationId xmlns:a16="http://schemas.microsoft.com/office/drawing/2014/main" id="{73141324-1511-9FA5-9706-90983B46F603}"/>
                </a:ext>
              </a:extLst>
            </p:cNvPr>
            <p:cNvSpPr/>
            <p:nvPr/>
          </p:nvSpPr>
          <p:spPr>
            <a:xfrm>
              <a:off x="4266680" y="3703867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5" name="Abgerundetes Rechteck 173">
              <a:extLst>
                <a:ext uri="{FF2B5EF4-FFF2-40B4-BE49-F238E27FC236}">
                  <a16:creationId xmlns:a16="http://schemas.microsoft.com/office/drawing/2014/main" id="{BC376D28-92B1-8753-6780-F5455C92EB26}"/>
                </a:ext>
              </a:extLst>
            </p:cNvPr>
            <p:cNvSpPr/>
            <p:nvPr/>
          </p:nvSpPr>
          <p:spPr>
            <a:xfrm>
              <a:off x="4266680" y="3398547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8" name="Abgerundetes Rechteck 171">
              <a:extLst>
                <a:ext uri="{FF2B5EF4-FFF2-40B4-BE49-F238E27FC236}">
                  <a16:creationId xmlns:a16="http://schemas.microsoft.com/office/drawing/2014/main" id="{5904D1B2-F6C1-537B-5421-FF02378DFC61}"/>
                </a:ext>
              </a:extLst>
            </p:cNvPr>
            <p:cNvSpPr/>
            <p:nvPr/>
          </p:nvSpPr>
          <p:spPr>
            <a:xfrm>
              <a:off x="4266680" y="4009187"/>
              <a:ext cx="1755590" cy="305320"/>
            </a:xfrm>
            <a:prstGeom prst="roundRect">
              <a:avLst/>
            </a:prstGeom>
            <a:solidFill>
              <a:srgbClr val="FBFE80"/>
            </a:solidFill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7A793AF1-FE4E-6FC4-9113-BB221489EF28}"/>
                </a:ext>
              </a:extLst>
            </p:cNvPr>
            <p:cNvSpPr/>
            <p:nvPr/>
          </p:nvSpPr>
          <p:spPr>
            <a:xfrm>
              <a:off x="4266680" y="3200010"/>
              <a:ext cx="1755590" cy="3186435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FD09BE37-8BA5-8B94-BA46-72027FD52D89}"/>
                </a:ext>
              </a:extLst>
            </p:cNvPr>
            <p:cNvSpPr/>
            <p:nvPr/>
          </p:nvSpPr>
          <p:spPr>
            <a:xfrm>
              <a:off x="4343010" y="4543497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1B1F7184-DCB1-F33B-B6E7-1EE247B9BF89}"/>
                </a:ext>
              </a:extLst>
            </p:cNvPr>
            <p:cNvSpPr/>
            <p:nvPr/>
          </p:nvSpPr>
          <p:spPr>
            <a:xfrm>
              <a:off x="4419340" y="4619827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col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47A66EF9-3F04-AA27-E31F-82C0F0158C74}"/>
                </a:ext>
              </a:extLst>
            </p:cNvPr>
            <p:cNvSpPr/>
            <p:nvPr/>
          </p:nvSpPr>
          <p:spPr>
            <a:xfrm>
              <a:off x="4800990" y="4619827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93" name="Gerader Verbinder 192">
              <a:extLst>
                <a:ext uri="{FF2B5EF4-FFF2-40B4-BE49-F238E27FC236}">
                  <a16:creationId xmlns:a16="http://schemas.microsoft.com/office/drawing/2014/main" id="{5E01A7A1-E08A-CF96-9553-CD9185CFF592}"/>
                </a:ext>
              </a:extLst>
            </p:cNvPr>
            <p:cNvCxnSpPr/>
            <p:nvPr/>
          </p:nvCxnSpPr>
          <p:spPr>
            <a:xfrm flipV="1">
              <a:off x="4953650" y="4161847"/>
              <a:ext cx="0" cy="45798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58BEC376-F587-D93E-1930-3B62D924A35A}"/>
                </a:ext>
              </a:extLst>
            </p:cNvPr>
            <p:cNvSpPr/>
            <p:nvPr/>
          </p:nvSpPr>
          <p:spPr>
            <a:xfrm>
              <a:off x="5182640" y="4619827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787D78C8-086D-F082-E426-CE7FAA8C2DBB}"/>
                </a:ext>
              </a:extLst>
            </p:cNvPr>
            <p:cNvCxnSpPr/>
            <p:nvPr/>
          </p:nvCxnSpPr>
          <p:spPr>
            <a:xfrm flipV="1">
              <a:off x="5335300" y="3856527"/>
              <a:ext cx="0" cy="76330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0A3E4279-0EFD-0DB3-30C5-D3DFAFD0466B}"/>
                </a:ext>
              </a:extLst>
            </p:cNvPr>
            <p:cNvSpPr/>
            <p:nvPr/>
          </p:nvSpPr>
          <p:spPr>
            <a:xfrm>
              <a:off x="5564290" y="4619827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97" name="Gerader Verbinder 196">
              <a:extLst>
                <a:ext uri="{FF2B5EF4-FFF2-40B4-BE49-F238E27FC236}">
                  <a16:creationId xmlns:a16="http://schemas.microsoft.com/office/drawing/2014/main" id="{592E6FFB-D288-5479-C3C4-9677CA9FE74E}"/>
                </a:ext>
              </a:extLst>
            </p:cNvPr>
            <p:cNvCxnSpPr/>
            <p:nvPr/>
          </p:nvCxnSpPr>
          <p:spPr>
            <a:xfrm flipV="1">
              <a:off x="5716950" y="3551207"/>
              <a:ext cx="0" cy="1068620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178CECE5-E75D-F324-5794-3CC5A77A7B3D}"/>
                </a:ext>
              </a:extLst>
            </p:cNvPr>
            <p:cNvSpPr/>
            <p:nvPr/>
          </p:nvSpPr>
          <p:spPr>
            <a:xfrm>
              <a:off x="4343010" y="5154137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124 Hit </a:t>
              </a:r>
              <a:r>
                <a:rPr lang="de-DE" sz="800" dirty="0" err="1">
                  <a:solidFill>
                    <a:schemeClr val="tx1"/>
                  </a:solidFill>
                </a:rPr>
                <a:t>buffers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012D2827-A442-F160-E3CA-3C2364E8E4C3}"/>
                </a:ext>
              </a:extLst>
            </p:cNvPr>
            <p:cNvSpPr/>
            <p:nvPr/>
          </p:nvSpPr>
          <p:spPr>
            <a:xfrm>
              <a:off x="4343010" y="5764777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EoC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00" name="Textfeld 199">
              <a:extLst>
                <a:ext uri="{FF2B5EF4-FFF2-40B4-BE49-F238E27FC236}">
                  <a16:creationId xmlns:a16="http://schemas.microsoft.com/office/drawing/2014/main" id="{A7BC5BC7-FF17-03D3-7F54-C804A452AE6A}"/>
                </a:ext>
              </a:extLst>
            </p:cNvPr>
            <p:cNvSpPr txBox="1"/>
            <p:nvPr/>
          </p:nvSpPr>
          <p:spPr>
            <a:xfrm rot="16200000">
              <a:off x="3924940" y="3292777"/>
              <a:ext cx="13837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Column</a:t>
              </a:r>
              <a:r>
                <a:rPr lang="de-DE" sz="1000" dirty="0"/>
                <a:t> </a:t>
              </a:r>
              <a:r>
                <a:rPr lang="de-DE" sz="1000" dirty="0" err="1"/>
                <a:t>control</a:t>
              </a:r>
              <a:r>
                <a:rPr lang="de-DE" sz="1000" dirty="0"/>
                <a:t> </a:t>
              </a:r>
              <a:r>
                <a:rPr lang="de-DE" sz="1000" dirty="0" err="1"/>
                <a:t>line</a:t>
              </a:r>
              <a:r>
                <a:rPr lang="de-DE" sz="1000" dirty="0"/>
                <a:t> 0</a:t>
              </a:r>
            </a:p>
          </p:txBody>
        </p:sp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E4683302-AD58-E07B-6C71-3AE92296825F}"/>
                </a:ext>
              </a:extLst>
            </p:cNvPr>
            <p:cNvSpPr txBox="1"/>
            <p:nvPr/>
          </p:nvSpPr>
          <p:spPr>
            <a:xfrm>
              <a:off x="3808700" y="3932857"/>
              <a:ext cx="511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Row0</a:t>
              </a:r>
            </a:p>
          </p:txBody>
        </p:sp>
        <p:sp>
          <p:nvSpPr>
            <p:cNvPr id="213" name="Textfeld 212">
              <a:extLst>
                <a:ext uri="{FF2B5EF4-FFF2-40B4-BE49-F238E27FC236}">
                  <a16:creationId xmlns:a16="http://schemas.microsoft.com/office/drawing/2014/main" id="{E34CA0EE-2281-F948-CD30-952899E1944C}"/>
                </a:ext>
              </a:extLst>
            </p:cNvPr>
            <p:cNvSpPr txBox="1"/>
            <p:nvPr/>
          </p:nvSpPr>
          <p:spPr>
            <a:xfrm>
              <a:off x="3808700" y="3627537"/>
              <a:ext cx="511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Row1</a:t>
              </a:r>
            </a:p>
          </p:txBody>
        </p:sp>
        <p:sp>
          <p:nvSpPr>
            <p:cNvPr id="214" name="Textfeld 213">
              <a:extLst>
                <a:ext uri="{FF2B5EF4-FFF2-40B4-BE49-F238E27FC236}">
                  <a16:creationId xmlns:a16="http://schemas.microsoft.com/office/drawing/2014/main" id="{8F3E7667-AC87-AE98-0874-1F3DB9583CC1}"/>
                </a:ext>
              </a:extLst>
            </p:cNvPr>
            <p:cNvSpPr txBox="1"/>
            <p:nvPr/>
          </p:nvSpPr>
          <p:spPr>
            <a:xfrm>
              <a:off x="3808700" y="3322217"/>
              <a:ext cx="5116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Row2</a:t>
              </a: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0B80F721-09C0-01E1-F950-9FC741D1734E}"/>
                </a:ext>
              </a:extLst>
            </p:cNvPr>
            <p:cNvSpPr/>
            <p:nvPr/>
          </p:nvSpPr>
          <p:spPr>
            <a:xfrm>
              <a:off x="6876928" y="3200009"/>
              <a:ext cx="1755590" cy="3273795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DE28B781-4DA7-3CEC-04FD-2A02D2C0E5E1}"/>
                </a:ext>
              </a:extLst>
            </p:cNvPr>
            <p:cNvSpPr/>
            <p:nvPr/>
          </p:nvSpPr>
          <p:spPr>
            <a:xfrm>
              <a:off x="6953258" y="4630856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A21F7DD6-4BDC-4DA8-8297-63F70CFEFA95}"/>
                </a:ext>
              </a:extLst>
            </p:cNvPr>
            <p:cNvSpPr/>
            <p:nvPr/>
          </p:nvSpPr>
          <p:spPr>
            <a:xfrm>
              <a:off x="7029588" y="4707186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col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A05E79A1-0814-DCC4-0920-72854CE62CDE}"/>
                </a:ext>
              </a:extLst>
            </p:cNvPr>
            <p:cNvSpPr/>
            <p:nvPr/>
          </p:nvSpPr>
          <p:spPr>
            <a:xfrm>
              <a:off x="7411238" y="4707186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220" name="Gruppieren 219">
              <a:extLst>
                <a:ext uri="{FF2B5EF4-FFF2-40B4-BE49-F238E27FC236}">
                  <a16:creationId xmlns:a16="http://schemas.microsoft.com/office/drawing/2014/main" id="{190DB97E-08CA-7173-AC68-153A362957D6}"/>
                </a:ext>
              </a:extLst>
            </p:cNvPr>
            <p:cNvGrpSpPr/>
            <p:nvPr/>
          </p:nvGrpSpPr>
          <p:grpSpPr>
            <a:xfrm>
              <a:off x="4534586" y="3047350"/>
              <a:ext cx="2657887" cy="1965156"/>
              <a:chOff x="906710" y="2465461"/>
              <a:chExt cx="4535948" cy="3614824"/>
            </a:xfrm>
          </p:grpSpPr>
          <p:cxnSp>
            <p:nvCxnSpPr>
              <p:cNvPr id="243" name="Gerader Verbinder 242">
                <a:extLst>
                  <a:ext uri="{FF2B5EF4-FFF2-40B4-BE49-F238E27FC236}">
                    <a16:creationId xmlns:a16="http://schemas.microsoft.com/office/drawing/2014/main" id="{A54E9B7B-BA2B-6FF4-E0C6-7A92A2D3B1F9}"/>
                  </a:ext>
                </a:extLst>
              </p:cNvPr>
              <p:cNvCxnSpPr/>
              <p:nvPr/>
            </p:nvCxnSpPr>
            <p:spPr>
              <a:xfrm flipV="1">
                <a:off x="906710" y="3027085"/>
                <a:ext cx="0" cy="30532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r Verbinder 244">
                <a:extLst>
                  <a:ext uri="{FF2B5EF4-FFF2-40B4-BE49-F238E27FC236}">
                    <a16:creationId xmlns:a16="http://schemas.microsoft.com/office/drawing/2014/main" id="{9C384E86-45E0-8D43-2D3B-E875A2BDB2C0}"/>
                  </a:ext>
                </a:extLst>
              </p:cNvPr>
              <p:cNvCxnSpPr>
                <a:stCxn id="218" idx="0"/>
              </p:cNvCxnSpPr>
              <p:nvPr/>
            </p:nvCxnSpPr>
            <p:spPr>
              <a:xfrm flipV="1">
                <a:off x="5442658" y="2465461"/>
                <a:ext cx="0" cy="30532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Gerader Verbinder 220">
              <a:extLst>
                <a:ext uri="{FF2B5EF4-FFF2-40B4-BE49-F238E27FC236}">
                  <a16:creationId xmlns:a16="http://schemas.microsoft.com/office/drawing/2014/main" id="{E3AA750C-D4C7-36C7-1ACC-E45A727D851A}"/>
                </a:ext>
              </a:extLst>
            </p:cNvPr>
            <p:cNvCxnSpPr/>
            <p:nvPr/>
          </p:nvCxnSpPr>
          <p:spPr>
            <a:xfrm flipV="1">
              <a:off x="7563898" y="4325536"/>
              <a:ext cx="0" cy="3816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FA3ACB11-0D57-5201-C75D-776FEDB3A0F5}"/>
                </a:ext>
              </a:extLst>
            </p:cNvPr>
            <p:cNvSpPr/>
            <p:nvPr/>
          </p:nvSpPr>
          <p:spPr>
            <a:xfrm>
              <a:off x="7792888" y="4707186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23" name="Gerader Verbinder 222">
              <a:extLst>
                <a:ext uri="{FF2B5EF4-FFF2-40B4-BE49-F238E27FC236}">
                  <a16:creationId xmlns:a16="http://schemas.microsoft.com/office/drawing/2014/main" id="{C6E2CFA2-4223-31A4-272D-05330B7DE3DE}"/>
                </a:ext>
              </a:extLst>
            </p:cNvPr>
            <p:cNvCxnSpPr/>
            <p:nvPr/>
          </p:nvCxnSpPr>
          <p:spPr>
            <a:xfrm flipV="1">
              <a:off x="7945548" y="4325536"/>
              <a:ext cx="0" cy="3816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A7D835DA-0F8E-28DF-A5BF-F36AEFE72E36}"/>
                </a:ext>
              </a:extLst>
            </p:cNvPr>
            <p:cNvSpPr/>
            <p:nvPr/>
          </p:nvSpPr>
          <p:spPr>
            <a:xfrm>
              <a:off x="8174538" y="4707186"/>
              <a:ext cx="305320" cy="38165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row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25" name="Gerader Verbinder 224">
              <a:extLst>
                <a:ext uri="{FF2B5EF4-FFF2-40B4-BE49-F238E27FC236}">
                  <a16:creationId xmlns:a16="http://schemas.microsoft.com/office/drawing/2014/main" id="{AFFA96B8-7703-E50A-37B1-958CDA0EE74B}"/>
                </a:ext>
              </a:extLst>
            </p:cNvPr>
            <p:cNvCxnSpPr/>
            <p:nvPr/>
          </p:nvCxnSpPr>
          <p:spPr>
            <a:xfrm flipV="1">
              <a:off x="8327198" y="4325536"/>
              <a:ext cx="0" cy="3816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BE4BD33D-BC7F-6A50-E4FA-B72916B806D8}"/>
                </a:ext>
              </a:extLst>
            </p:cNvPr>
            <p:cNvSpPr/>
            <p:nvPr/>
          </p:nvSpPr>
          <p:spPr>
            <a:xfrm>
              <a:off x="6953258" y="5241496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Hit </a:t>
              </a:r>
              <a:r>
                <a:rPr lang="de-DE" sz="800" dirty="0" err="1">
                  <a:solidFill>
                    <a:schemeClr val="tx1"/>
                  </a:solidFill>
                </a:rPr>
                <a:t>buffers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1ED88430-D3AD-5F62-2BE2-1C0F444D2CFB}"/>
                </a:ext>
              </a:extLst>
            </p:cNvPr>
            <p:cNvSpPr/>
            <p:nvPr/>
          </p:nvSpPr>
          <p:spPr>
            <a:xfrm>
              <a:off x="6953258" y="5852136"/>
              <a:ext cx="1602930" cy="53431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EoC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A17965BD-E99D-7C0B-9863-0FAE99D05C8E}"/>
                </a:ext>
              </a:extLst>
            </p:cNvPr>
            <p:cNvSpPr txBox="1"/>
            <p:nvPr/>
          </p:nvSpPr>
          <p:spPr>
            <a:xfrm rot="16200000">
              <a:off x="6499923" y="3356706"/>
              <a:ext cx="1454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Column</a:t>
              </a:r>
              <a:r>
                <a:rPr lang="de-DE" sz="1000" dirty="0"/>
                <a:t> </a:t>
              </a:r>
              <a:r>
                <a:rPr lang="de-DE" sz="1000" dirty="0" err="1"/>
                <a:t>control</a:t>
              </a:r>
              <a:r>
                <a:rPr lang="de-DE" sz="1000" dirty="0"/>
                <a:t> </a:t>
              </a:r>
              <a:r>
                <a:rPr lang="de-DE" sz="1000" dirty="0" err="1"/>
                <a:t>line</a:t>
              </a:r>
              <a:r>
                <a:rPr lang="de-DE" sz="1000" dirty="0"/>
                <a:t> 28</a:t>
              </a:r>
            </a:p>
          </p:txBody>
        </p:sp>
        <p:grpSp>
          <p:nvGrpSpPr>
            <p:cNvPr id="229" name="Gruppieren 228">
              <a:extLst>
                <a:ext uri="{FF2B5EF4-FFF2-40B4-BE49-F238E27FC236}">
                  <a16:creationId xmlns:a16="http://schemas.microsoft.com/office/drawing/2014/main" id="{56064BB9-2E91-804B-71DF-E36F932FA518}"/>
                </a:ext>
              </a:extLst>
            </p:cNvPr>
            <p:cNvGrpSpPr/>
            <p:nvPr/>
          </p:nvGrpSpPr>
          <p:grpSpPr>
            <a:xfrm>
              <a:off x="3808700" y="3638566"/>
              <a:ext cx="5115559" cy="610640"/>
              <a:chOff x="448730" y="5011665"/>
              <a:chExt cx="8548960" cy="610640"/>
            </a:xfrm>
          </p:grpSpPr>
          <p:cxnSp>
            <p:nvCxnSpPr>
              <p:cNvPr id="238" name="Gerader Verbinder 237">
                <a:extLst>
                  <a:ext uri="{FF2B5EF4-FFF2-40B4-BE49-F238E27FC236}">
                    <a16:creationId xmlns:a16="http://schemas.microsoft.com/office/drawing/2014/main" id="{14713A7B-289B-65B2-54D1-61F8008F3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30" y="5316985"/>
                <a:ext cx="854896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r Verbinder 238">
                <a:extLst>
                  <a:ext uri="{FF2B5EF4-FFF2-40B4-BE49-F238E27FC236}">
                    <a16:creationId xmlns:a16="http://schemas.microsoft.com/office/drawing/2014/main" id="{202D5780-CCD7-F785-8AE5-5B2EC164C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30" y="5011665"/>
                <a:ext cx="854896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r Verbinder 240">
                <a:extLst>
                  <a:ext uri="{FF2B5EF4-FFF2-40B4-BE49-F238E27FC236}">
                    <a16:creationId xmlns:a16="http://schemas.microsoft.com/office/drawing/2014/main" id="{6592F8CA-F469-4603-2553-1284156AE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730" y="5622305"/>
                <a:ext cx="854896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D295DC36-E0D8-B156-5FD8-1003CFAF7238}"/>
                </a:ext>
              </a:extLst>
            </p:cNvPr>
            <p:cNvSpPr txBox="1"/>
            <p:nvPr/>
          </p:nvSpPr>
          <p:spPr>
            <a:xfrm>
              <a:off x="6022270" y="547048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(…)</a:t>
              </a: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CCF38A65-8C9E-CAF5-1B30-0A68E10DA7CC}"/>
                </a:ext>
              </a:extLst>
            </p:cNvPr>
            <p:cNvSpPr txBox="1"/>
            <p:nvPr/>
          </p:nvSpPr>
          <p:spPr>
            <a:xfrm>
              <a:off x="4343010" y="4314507"/>
              <a:ext cx="1141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Config</a:t>
              </a:r>
              <a:r>
                <a:rPr lang="de-DE" sz="1000" dirty="0"/>
                <a:t>. reg block</a:t>
              </a:r>
            </a:p>
          </p:txBody>
        </p:sp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0373AFC8-C73B-071B-6E94-192F3CDE828D}"/>
                </a:ext>
              </a:extLst>
            </p:cNvPr>
            <p:cNvSpPr txBox="1"/>
            <p:nvPr/>
          </p:nvSpPr>
          <p:spPr>
            <a:xfrm>
              <a:off x="6953258" y="4401866"/>
              <a:ext cx="1141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Config</a:t>
              </a:r>
              <a:r>
                <a:rPr lang="de-DE" sz="1000" dirty="0"/>
                <a:t>. reg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57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450" y="111125"/>
            <a:ext cx="7499350" cy="346075"/>
          </a:xfrm>
        </p:spPr>
        <p:txBody>
          <a:bodyPr/>
          <a:lstStyle/>
          <a:p>
            <a:r>
              <a:rPr lang="en-US" sz="2400" b="1" dirty="0"/>
              <a:t>Readout control unit</a:t>
            </a:r>
          </a:p>
        </p:txBody>
      </p:sp>
      <p:sp>
        <p:nvSpPr>
          <p:cNvPr id="188" name="Inhaltsplatzhalter 187">
            <a:extLst>
              <a:ext uri="{FF2B5EF4-FFF2-40B4-BE49-F238E27FC236}">
                <a16:creationId xmlns:a16="http://schemas.microsoft.com/office/drawing/2014/main" id="{F32F53EB-EDFA-79D7-EA8B-65BA556D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76938"/>
          </a:xfrm>
        </p:spPr>
        <p:txBody>
          <a:bodyPr/>
          <a:lstStyle/>
          <a:p>
            <a:r>
              <a:rPr lang="en-AU" dirty="0"/>
              <a:t>Readout block, data formatting block, time stamp counter, Phase locked loop</a:t>
            </a:r>
          </a:p>
          <a:p>
            <a:endParaRPr lang="en-AU" dirty="0"/>
          </a:p>
          <a:p>
            <a:r>
              <a:rPr lang="en-AU" dirty="0"/>
              <a:t>Readout block </a:t>
            </a:r>
            <a:r>
              <a:rPr lang="en-US" dirty="0"/>
              <a:t>comprises a state machine</a:t>
            </a:r>
          </a:p>
          <a:p>
            <a:r>
              <a:rPr lang="en-US" dirty="0"/>
              <a:t>Data formatting block performs 8-bit to 10-bit conversion and transmits the data serially</a:t>
            </a:r>
          </a:p>
          <a:p>
            <a:r>
              <a:rPr lang="en-US" dirty="0"/>
              <a:t>Serializer is based on a binary tree, and transmits a bit on the rising and falling output clock edge</a:t>
            </a:r>
          </a:p>
          <a:p>
            <a:r>
              <a:rPr lang="en-US" dirty="0"/>
              <a:t>PLL input clock of 250 MHz and output clock of maximal 800 MHz</a:t>
            </a:r>
          </a:p>
          <a:p>
            <a:r>
              <a:rPr lang="en-AU" dirty="0"/>
              <a:t>Maximal data rate: 1.6Gbps</a:t>
            </a:r>
          </a:p>
          <a:p>
            <a:endParaRPr lang="en-AU" dirty="0"/>
          </a:p>
        </p:txBody>
      </p:sp>
      <p:sp>
        <p:nvSpPr>
          <p:cNvPr id="71" name="Rechteck 70"/>
          <p:cNvSpPr/>
          <p:nvPr/>
        </p:nvSpPr>
        <p:spPr>
          <a:xfrm>
            <a:off x="6947622" y="3810650"/>
            <a:ext cx="1679260" cy="1391166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Data formatting block</a:t>
            </a:r>
          </a:p>
        </p:txBody>
      </p:sp>
      <p:sp>
        <p:nvSpPr>
          <p:cNvPr id="180" name="Abgerundetes Rechteck 4">
            <a:extLst>
              <a:ext uri="{FF2B5EF4-FFF2-40B4-BE49-F238E27FC236}">
                <a16:creationId xmlns:a16="http://schemas.microsoft.com/office/drawing/2014/main" id="{414B0589-69A4-A465-DD4A-C0730C2AECC5}"/>
              </a:ext>
            </a:extLst>
          </p:cNvPr>
          <p:cNvSpPr/>
          <p:nvPr/>
        </p:nvSpPr>
        <p:spPr>
          <a:xfrm>
            <a:off x="4937125" y="3429000"/>
            <a:ext cx="3892831" cy="312953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F5968C6F-DF97-6509-6381-A5B1F1E34601}"/>
              </a:ext>
            </a:extLst>
          </p:cNvPr>
          <p:cNvSpPr txBox="1"/>
          <p:nvPr/>
        </p:nvSpPr>
        <p:spPr>
          <a:xfrm>
            <a:off x="6623878" y="3189707"/>
            <a:ext cx="519323" cy="240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RCU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709636-B978-80CC-BC36-14F11733EC8B}"/>
              </a:ext>
            </a:extLst>
          </p:cNvPr>
          <p:cNvSpPr/>
          <p:nvPr/>
        </p:nvSpPr>
        <p:spPr>
          <a:xfrm>
            <a:off x="5089786" y="3810650"/>
            <a:ext cx="1552516" cy="1391166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Readout block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AA27D9-33F1-E10F-0D33-D5AFE77CB4F0}"/>
              </a:ext>
            </a:extLst>
          </p:cNvPr>
          <p:cNvSpPr/>
          <p:nvPr/>
        </p:nvSpPr>
        <p:spPr>
          <a:xfrm>
            <a:off x="5089786" y="5688453"/>
            <a:ext cx="1552516" cy="658313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Time stamp counter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C8C119-69E2-B479-DA85-EC76EADE23EF}"/>
              </a:ext>
            </a:extLst>
          </p:cNvPr>
          <p:cNvSpPr/>
          <p:nvPr/>
        </p:nvSpPr>
        <p:spPr>
          <a:xfrm>
            <a:off x="6947622" y="5688453"/>
            <a:ext cx="1679260" cy="658313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Phase locked loop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6542DD8-621F-E1E5-ED14-BF2B6587E244}"/>
              </a:ext>
            </a:extLst>
          </p:cNvPr>
          <p:cNvSpPr/>
          <p:nvPr/>
        </p:nvSpPr>
        <p:spPr>
          <a:xfrm>
            <a:off x="5572427" y="4673368"/>
            <a:ext cx="941876" cy="440808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State machine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650C52B-C0EA-73F2-9A13-B4AF226DB020}"/>
              </a:ext>
            </a:extLst>
          </p:cNvPr>
          <p:cNvSpPr/>
          <p:nvPr/>
        </p:nvSpPr>
        <p:spPr>
          <a:xfrm>
            <a:off x="7558262" y="4673368"/>
            <a:ext cx="941876" cy="440808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</a:rPr>
              <a:t>Serializer</a:t>
            </a:r>
          </a:p>
        </p:txBody>
      </p:sp>
    </p:spTree>
    <p:extLst>
      <p:ext uri="{BB962C8B-B14F-4D97-AF65-F5344CB8AC3E}">
        <p14:creationId xmlns:p14="http://schemas.microsoft.com/office/powerpoint/2010/main" val="141804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450" y="111125"/>
            <a:ext cx="7499350" cy="346075"/>
          </a:xfrm>
        </p:spPr>
        <p:txBody>
          <a:bodyPr/>
          <a:lstStyle/>
          <a:p>
            <a:r>
              <a:rPr lang="de-DE" sz="2400" b="1" dirty="0"/>
              <a:t>Measurement </a:t>
            </a:r>
            <a:r>
              <a:rPr lang="de-DE" sz="2400" b="1" dirty="0" err="1"/>
              <a:t>system</a:t>
            </a:r>
            <a:endParaRPr lang="de-DE" sz="2400" b="1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76938"/>
          </a:xfrm>
        </p:spPr>
        <p:txBody>
          <a:bodyPr/>
          <a:lstStyle/>
          <a:p>
            <a:r>
              <a:rPr lang="en-US" dirty="0"/>
              <a:t>Test system </a:t>
            </a:r>
          </a:p>
          <a:p>
            <a:endParaRPr lang="en-US" dirty="0"/>
          </a:p>
          <a:p>
            <a:r>
              <a:rPr lang="en-US" dirty="0"/>
              <a:t>Signal source for measurements is a test signal circuit – a capacitor placed in every pixel</a:t>
            </a:r>
          </a:p>
          <a:p>
            <a:r>
              <a:rPr lang="en-US" dirty="0"/>
              <a:t>The test circuit is calibrated with radioactive source</a:t>
            </a:r>
          </a:p>
        </p:txBody>
      </p:sp>
      <p:pic>
        <p:nvPicPr>
          <p:cNvPr id="6" name="Grafik 5" descr="Ein Bild, das Elektronik, Schaltung, Elektronisches Bauteil, Elektrisches Bauelement enthält.&#10;&#10;Automatisch generierte Beschreibung">
            <a:extLst>
              <a:ext uri="{FF2B5EF4-FFF2-40B4-BE49-F238E27FC236}">
                <a16:creationId xmlns:a16="http://schemas.microsoft.com/office/drawing/2014/main" id="{88E4B214-4D8C-9E52-1792-A50C69906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2706" y="1851794"/>
            <a:ext cx="3967476" cy="5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5D621-CBF8-4220-B487-855E001A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988981-7754-46B8-8C05-072B789E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/>
              <a:t>Pulse width measurement</a:t>
            </a:r>
          </a:p>
          <a:p>
            <a:r>
              <a:rPr lang="en-AU" sz="1400" dirty="0"/>
              <a:t>The pulse width of slow signal is larger than the fast signal. The sigma value for slow channel is smaller, leading to significantly larger SNR.</a:t>
            </a:r>
          </a:p>
          <a:p>
            <a:r>
              <a:rPr lang="en-GB" dirty="0"/>
              <a:t>Energy resolution with SNR&gt;1000 possible, </a:t>
            </a:r>
            <a:r>
              <a:rPr lang="de-DE" altLang="zh-CN" dirty="0"/>
              <a:t>t</a:t>
            </a:r>
            <a:r>
              <a:rPr lang="en-AU" sz="1400" dirty="0"/>
              <a:t>he maximum signal limited by the injection circuit</a:t>
            </a:r>
          </a:p>
          <a:p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59A2AB-2762-4E2A-9A8B-30C7D0D49711}"/>
              </a:ext>
            </a:extLst>
          </p:cNvPr>
          <p:cNvSpPr txBox="1"/>
          <p:nvPr/>
        </p:nvSpPr>
        <p:spPr>
          <a:xfrm>
            <a:off x="2129440" y="5337250"/>
            <a:ext cx="4961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- For 32ke amplifier does not saturate, maximum signal limited by injection circuit</a:t>
            </a:r>
          </a:p>
          <a:p>
            <a:r>
              <a:rPr lang="en-US" sz="1000" dirty="0"/>
              <a:t>- The average </a:t>
            </a:r>
            <a:r>
              <a:rPr lang="en-US" sz="1000" dirty="0" err="1"/>
              <a:t>ToT</a:t>
            </a:r>
            <a:r>
              <a:rPr lang="en-US" sz="1000" dirty="0"/>
              <a:t> noise is about 48 ns for slow comparator. Its gain can be obtained by fit and it is 0.413 ns/e. If we divide the </a:t>
            </a:r>
            <a:r>
              <a:rPr lang="en-US" sz="1000" dirty="0" err="1"/>
              <a:t>ToT</a:t>
            </a:r>
            <a:r>
              <a:rPr lang="en-US" sz="1000" dirty="0"/>
              <a:t> by gain, we obtain the noise in electrons as 116 e.</a:t>
            </a:r>
            <a:endParaRPr lang="en-GB" sz="1000" dirty="0"/>
          </a:p>
          <a:p>
            <a:endParaRPr lang="en-GB" sz="1000" dirty="0"/>
          </a:p>
        </p:txBody>
      </p:sp>
      <p:pic>
        <p:nvPicPr>
          <p:cNvPr id="13" name="Grafik 2">
            <a:extLst>
              <a:ext uri="{FF2B5EF4-FFF2-40B4-BE49-F238E27FC236}">
                <a16:creationId xmlns:a16="http://schemas.microsoft.com/office/drawing/2014/main" id="{3E49EC15-0C5A-47A8-962A-3A247E08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40" y="2207720"/>
            <a:ext cx="3600000" cy="314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5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5D621-CBF8-4220-B487-855E001A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988981-7754-46B8-8C05-072B789E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Comparator response time and pulse width</a:t>
            </a:r>
          </a:p>
          <a:p>
            <a:r>
              <a:rPr lang="en-US" dirty="0"/>
              <a:t>The time of threshold crossing is smaller when measured </a:t>
            </a:r>
            <a:r>
              <a:rPr lang="en-US" dirty="0" err="1"/>
              <a:t>ToT</a:t>
            </a:r>
            <a:r>
              <a:rPr lang="en-US" dirty="0"/>
              <a:t> is larger. Exponential function has been fitted to the data and it is used for the time walk correction.</a:t>
            </a:r>
          </a:p>
          <a:p>
            <a:r>
              <a:rPr lang="en-GB" dirty="0"/>
              <a:t>Time resolution &lt;1ns should be possible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75CCF4-45B4-12A7-4004-9B2E1A844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1" y="3734320"/>
            <a:ext cx="3240000" cy="26847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5223A0-D2A8-5B49-D45F-41FB9472A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50" y="3734320"/>
            <a:ext cx="3240000" cy="26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7A4C4-3DA0-46E2-B27A-A885EDBB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089202-EE5D-40C9-91EA-E7A13296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3280"/>
          </a:xfrm>
        </p:spPr>
        <p:txBody>
          <a:bodyPr/>
          <a:lstStyle/>
          <a:p>
            <a:r>
              <a:rPr lang="en-US" dirty="0"/>
              <a:t>Threshold dispersion is &lt;60e, both comparators can be tuned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CFBA6-346B-494C-BE0C-89796AFFD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0" y="3123680"/>
            <a:ext cx="3333180" cy="24998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E79748-C166-40F9-A864-7C6BE9FE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20" y="3123680"/>
            <a:ext cx="3282190" cy="24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F62C0-5022-DA9B-2F26-DC32E5EF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5874"/>
            <a:ext cx="7499350" cy="346075"/>
          </a:xfrm>
        </p:spPr>
        <p:txBody>
          <a:bodyPr/>
          <a:lstStyle/>
          <a:p>
            <a:r>
              <a:rPr lang="de-DE" sz="2400" b="1" dirty="0"/>
              <a:t>Outlook</a:t>
            </a:r>
            <a:endParaRPr lang="en-CA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BBCD0-BE8F-6724-A491-FF1519756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Planned design improvements include:</a:t>
            </a:r>
          </a:p>
          <a:p>
            <a:pPr lvl="1" algn="just"/>
            <a:r>
              <a:rPr lang="en-AU" sz="1400" dirty="0"/>
              <a:t>reduce detector capacitance, reduce noise</a:t>
            </a:r>
          </a:p>
          <a:p>
            <a:pPr lvl="1" algn="just"/>
            <a:r>
              <a:rPr lang="en-AU" sz="1400" dirty="0"/>
              <a:t>optimize layout design</a:t>
            </a:r>
          </a:p>
          <a:p>
            <a:pPr algn="just"/>
            <a:r>
              <a:rPr lang="en-AU" dirty="0"/>
              <a:t>Next prototype (named </a:t>
            </a:r>
            <a:r>
              <a:rPr lang="en-AU" dirty="0" err="1"/>
              <a:t>MiniPANDA</a:t>
            </a:r>
            <a:r>
              <a:rPr lang="en-AU" dirty="0"/>
              <a:t>), with 80 </a:t>
            </a:r>
            <a:r>
              <a:rPr lang="en-AU" dirty="0" err="1"/>
              <a:t>μm</a:t>
            </a:r>
            <a:r>
              <a:rPr lang="en-AU" dirty="0"/>
              <a:t> x 80 </a:t>
            </a:r>
            <a:r>
              <a:rPr lang="en-AU" dirty="0" err="1"/>
              <a:t>μm</a:t>
            </a:r>
            <a:r>
              <a:rPr lang="en-AU" dirty="0"/>
              <a:t> pixel size has been completed. </a:t>
            </a:r>
          </a:p>
          <a:p>
            <a:pPr lvl="1"/>
            <a:r>
              <a:rPr lang="en-GB" dirty="0"/>
              <a:t>Uses two stage amplifier and one comparator</a:t>
            </a:r>
          </a:p>
          <a:p>
            <a:pPr lvl="1"/>
            <a:r>
              <a:rPr lang="en-GB" dirty="0"/>
              <a:t>Second amplifier improves energy resolution by TOT </a:t>
            </a:r>
          </a:p>
          <a:p>
            <a:pPr lvl="1"/>
            <a:r>
              <a:rPr lang="en-GB" dirty="0"/>
              <a:t>Uses deep p-well and isolated amplifier</a:t>
            </a:r>
          </a:p>
          <a:p>
            <a:pPr lvl="1"/>
            <a:r>
              <a:rPr lang="en-GB" dirty="0"/>
              <a:t>Test system ready, results soon</a:t>
            </a:r>
            <a:endParaRPr lang="en-AU" dirty="0"/>
          </a:p>
          <a:p>
            <a:pPr algn="just"/>
            <a:r>
              <a:rPr lang="en-AU" dirty="0"/>
              <a:t>Following testing of the </a:t>
            </a:r>
            <a:r>
              <a:rPr lang="en-AU" dirty="0" err="1"/>
              <a:t>MiniPANDA</a:t>
            </a:r>
            <a:r>
              <a:rPr lang="en-AU" dirty="0"/>
              <a:t> ASIC, the full-size sensor will be designed.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826CFDB9-E9EB-4E55-C5E4-2F28CB6924E2}"/>
              </a:ext>
            </a:extLst>
          </p:cNvPr>
          <p:cNvGrpSpPr/>
          <p:nvPr/>
        </p:nvGrpSpPr>
        <p:grpSpPr>
          <a:xfrm>
            <a:off x="459800" y="3123680"/>
            <a:ext cx="7861990" cy="3434850"/>
            <a:chOff x="297520" y="2894690"/>
            <a:chExt cx="8243640" cy="3511180"/>
          </a:xfrm>
        </p:grpSpPr>
        <p:sp>
          <p:nvSpPr>
            <p:cNvPr id="4" name="Gleichschenkliges Dreieck 3">
              <a:extLst>
                <a:ext uri="{FF2B5EF4-FFF2-40B4-BE49-F238E27FC236}">
                  <a16:creationId xmlns:a16="http://schemas.microsoft.com/office/drawing/2014/main" id="{76B0A543-D634-6D74-0E98-4F6219BE683E}"/>
                </a:ext>
              </a:extLst>
            </p:cNvPr>
            <p:cNvSpPr/>
            <p:nvPr/>
          </p:nvSpPr>
          <p:spPr>
            <a:xfrm rot="5400000">
              <a:off x="1747790" y="3886980"/>
              <a:ext cx="1373940" cy="1221280"/>
            </a:xfrm>
            <a:prstGeom prst="triangl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39F99185-6F9F-A3DB-70E4-6BC8A49A0891}"/>
                </a:ext>
              </a:extLst>
            </p:cNvPr>
            <p:cNvCxnSpPr/>
            <p:nvPr/>
          </p:nvCxnSpPr>
          <p:spPr>
            <a:xfrm flipV="1">
              <a:off x="1137150" y="3276340"/>
              <a:ext cx="0" cy="12212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4A3234B0-533E-8668-7D7B-EC7B8B02F8CC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297520" y="4497620"/>
              <a:ext cx="152660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E02255E-4297-D8F7-6EBF-59119CA4D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7150" y="3276340"/>
              <a:ext cx="68697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07AAFB6-E644-8962-656C-2379AA12F98D}"/>
                </a:ext>
              </a:extLst>
            </p:cNvPr>
            <p:cNvSpPr/>
            <p:nvPr/>
          </p:nvSpPr>
          <p:spPr>
            <a:xfrm>
              <a:off x="2129440" y="3123680"/>
              <a:ext cx="30532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C432E9E-E37F-CF7C-3298-1909EA6DE8AF}"/>
                </a:ext>
              </a:extLst>
            </p:cNvPr>
            <p:cNvSpPr/>
            <p:nvPr/>
          </p:nvSpPr>
          <p:spPr>
            <a:xfrm>
              <a:off x="2282100" y="3123680"/>
              <a:ext cx="30532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CE7927F-0CDE-5866-0B33-058D6559144D}"/>
                </a:ext>
              </a:extLst>
            </p:cNvPr>
            <p:cNvCxnSpPr>
              <a:cxnSpLocks/>
              <a:endCxn id="9" idx="6"/>
            </p:cNvCxnSpPr>
            <p:nvPr/>
          </p:nvCxnSpPr>
          <p:spPr>
            <a:xfrm flipH="1">
              <a:off x="2587420" y="3276340"/>
              <a:ext cx="91596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7CD1D025-F2B7-8F8F-CBE6-FC96F7CEFCBE}"/>
                </a:ext>
              </a:extLst>
            </p:cNvPr>
            <p:cNvCxnSpPr/>
            <p:nvPr/>
          </p:nvCxnSpPr>
          <p:spPr>
            <a:xfrm flipV="1">
              <a:off x="3503380" y="3276340"/>
              <a:ext cx="0" cy="12212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41024328-B9D7-AF0A-1D1F-446DE78A2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400" y="4497620"/>
              <a:ext cx="122128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3E1C2A76-D052-3978-4A2E-66341A205406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1518800" y="3276340"/>
              <a:ext cx="6106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B675D273-BD9D-0F11-6303-7D6DFB6912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7150" y="365799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A9B72CF6-C14C-0B36-3C6B-6AE58ED0C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2100" y="350533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214BD6E-FA6A-106A-CA60-11A8661248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8430" y="350533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80BD207-EBEA-B265-DDA7-11AB75E25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8430" y="365799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6D38F0C-1F8D-F476-00D4-684E847BFF40}"/>
                </a:ext>
              </a:extLst>
            </p:cNvPr>
            <p:cNvSpPr txBox="1"/>
            <p:nvPr/>
          </p:nvSpPr>
          <p:spPr>
            <a:xfrm>
              <a:off x="2511090" y="3657990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2.5fF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91A72EB-30CE-7BDB-3F25-BEB834186741}"/>
                </a:ext>
              </a:extLst>
            </p:cNvPr>
            <p:cNvSpPr txBox="1"/>
            <p:nvPr/>
          </p:nvSpPr>
          <p:spPr>
            <a:xfrm>
              <a:off x="2511090" y="2894690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25pA</a:t>
              </a:r>
            </a:p>
          </p:txBody>
        </p:sp>
        <p:sp>
          <p:nvSpPr>
            <p:cNvPr id="20" name="Gleichschenkliges Dreieck 19">
              <a:extLst>
                <a:ext uri="{FF2B5EF4-FFF2-40B4-BE49-F238E27FC236}">
                  <a16:creationId xmlns:a16="http://schemas.microsoft.com/office/drawing/2014/main" id="{D5DF4E8D-745D-2BAF-490B-17C4AB415EB3}"/>
                </a:ext>
              </a:extLst>
            </p:cNvPr>
            <p:cNvSpPr/>
            <p:nvPr/>
          </p:nvSpPr>
          <p:spPr>
            <a:xfrm rot="5400000">
              <a:off x="6022270" y="3886980"/>
              <a:ext cx="1373940" cy="1221280"/>
            </a:xfrm>
            <a:prstGeom prst="triangl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6048D768-7292-9323-BFCA-D5C958C1D6A1}"/>
                </a:ext>
              </a:extLst>
            </p:cNvPr>
            <p:cNvCxnSpPr/>
            <p:nvPr/>
          </p:nvCxnSpPr>
          <p:spPr>
            <a:xfrm flipV="1">
              <a:off x="5411630" y="3276340"/>
              <a:ext cx="0" cy="12212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20FB52AE-1B3E-23F1-E3B2-0E399DA5F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1630" y="3276340"/>
              <a:ext cx="68697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BD7959C-8BC0-091D-4D60-D9BB3300DF37}"/>
                </a:ext>
              </a:extLst>
            </p:cNvPr>
            <p:cNvSpPr/>
            <p:nvPr/>
          </p:nvSpPr>
          <p:spPr>
            <a:xfrm>
              <a:off x="6403920" y="3123680"/>
              <a:ext cx="30532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C0814A6-C987-7ECA-A268-A5F5B83DA2AD}"/>
                </a:ext>
              </a:extLst>
            </p:cNvPr>
            <p:cNvSpPr/>
            <p:nvPr/>
          </p:nvSpPr>
          <p:spPr>
            <a:xfrm>
              <a:off x="6556580" y="3123680"/>
              <a:ext cx="30532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26514D85-8688-DD2A-3A64-49C59878FEAC}"/>
                </a:ext>
              </a:extLst>
            </p:cNvPr>
            <p:cNvCxnSpPr>
              <a:cxnSpLocks/>
              <a:endCxn id="24" idx="6"/>
            </p:cNvCxnSpPr>
            <p:nvPr/>
          </p:nvCxnSpPr>
          <p:spPr>
            <a:xfrm flipH="1">
              <a:off x="6861900" y="3276340"/>
              <a:ext cx="91596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0936F763-1EDD-E1D4-2C04-15A60399CF1F}"/>
                </a:ext>
              </a:extLst>
            </p:cNvPr>
            <p:cNvCxnSpPr/>
            <p:nvPr/>
          </p:nvCxnSpPr>
          <p:spPr>
            <a:xfrm flipV="1">
              <a:off x="7777860" y="3276340"/>
              <a:ext cx="0" cy="12212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4868BAA9-FD62-7B6B-3034-749A51A751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9880" y="4497620"/>
              <a:ext cx="122128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1083C177-07BF-A1BC-2C81-B443661B730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5793280" y="3276340"/>
              <a:ext cx="61064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496B4BA1-A8AB-3E33-1831-8AEBD4167A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1630" y="365799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B511C4-1076-42A2-A9BC-37C589859D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6580" y="350533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D1B1294-9E88-2338-F22B-C0E311FC3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2910" y="350533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05EBC38-07EF-9AAF-74D0-96AED17F2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2910" y="365799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D66317E-076E-A933-135E-799D3AE8C3F0}"/>
                </a:ext>
              </a:extLst>
            </p:cNvPr>
            <p:cNvSpPr txBox="1"/>
            <p:nvPr/>
          </p:nvSpPr>
          <p:spPr>
            <a:xfrm>
              <a:off x="6785570" y="3657990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10fF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AA26C80-31AC-41C9-76D9-EBE5EDB75252}"/>
                </a:ext>
              </a:extLst>
            </p:cNvPr>
            <p:cNvSpPr txBox="1"/>
            <p:nvPr/>
          </p:nvSpPr>
          <p:spPr>
            <a:xfrm>
              <a:off x="6785570" y="2894690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200pA</a:t>
              </a:r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6560667-FEC5-66CE-881B-C7307B606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7320" y="4497620"/>
              <a:ext cx="122128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4C2BD4A-8B27-F2EB-23E4-4513E73881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0720" y="449762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FFC6D851-5B60-15BB-5BB2-8BECDA53C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670" y="434496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1949DC7D-6DDF-D5D2-6921-5A21D6552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434496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19AEC8C1-288F-A9F4-286A-59CAA10616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4497620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446E0CF3-EE61-B83D-E75F-466ED82D853B}"/>
                </a:ext>
              </a:extLst>
            </p:cNvPr>
            <p:cNvSpPr txBox="1"/>
            <p:nvPr/>
          </p:nvSpPr>
          <p:spPr>
            <a:xfrm>
              <a:off x="4572000" y="4497620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20fF</a:t>
              </a: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DD6D047E-8DEE-AF54-F2D3-EE7DC98A6F88}"/>
                </a:ext>
              </a:extLst>
            </p:cNvPr>
            <p:cNvCxnSpPr/>
            <p:nvPr/>
          </p:nvCxnSpPr>
          <p:spPr>
            <a:xfrm>
              <a:off x="4114020" y="5718900"/>
              <a:ext cx="45798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83C60A5-085B-20EF-036F-1C76F2559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5031930"/>
              <a:ext cx="76330" cy="6869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EBDD3E76-0832-4C5A-C217-E633D34F2F65}"/>
                </a:ext>
              </a:extLst>
            </p:cNvPr>
            <p:cNvCxnSpPr/>
            <p:nvPr/>
          </p:nvCxnSpPr>
          <p:spPr>
            <a:xfrm>
              <a:off x="4114020" y="5337250"/>
              <a:ext cx="183192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1BBEF88A-20C4-E575-CA92-2A974DAA3BDC}"/>
                </a:ext>
              </a:extLst>
            </p:cNvPr>
            <p:cNvCxnSpPr/>
            <p:nvPr/>
          </p:nvCxnSpPr>
          <p:spPr>
            <a:xfrm>
              <a:off x="4648330" y="5031930"/>
              <a:ext cx="1144950" cy="6869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6409F79D-08BD-492F-B1D8-08B9AB08DA2C}"/>
                </a:ext>
              </a:extLst>
            </p:cNvPr>
            <p:cNvCxnSpPr>
              <a:cxnSpLocks/>
            </p:cNvCxnSpPr>
            <p:nvPr/>
          </p:nvCxnSpPr>
          <p:spPr>
            <a:xfrm>
              <a:off x="4648330" y="5031930"/>
              <a:ext cx="1297610" cy="6869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8A57A7E-9AF7-7808-41A9-FE0BFF110BB9}"/>
                </a:ext>
              </a:extLst>
            </p:cNvPr>
            <p:cNvCxnSpPr>
              <a:cxnSpLocks/>
            </p:cNvCxnSpPr>
            <p:nvPr/>
          </p:nvCxnSpPr>
          <p:spPr>
            <a:xfrm>
              <a:off x="4648330" y="5031930"/>
              <a:ext cx="1526600" cy="6869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5D6A6F98-44C2-B43A-D721-085FC2969802}"/>
                </a:ext>
              </a:extLst>
            </p:cNvPr>
            <p:cNvGrpSpPr/>
            <p:nvPr/>
          </p:nvGrpSpPr>
          <p:grpSpPr>
            <a:xfrm>
              <a:off x="4114020" y="5718900"/>
              <a:ext cx="1831920" cy="686970"/>
              <a:chOff x="6174930" y="3429000"/>
              <a:chExt cx="1831920" cy="686970"/>
            </a:xfrm>
          </p:grpSpPr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AC3DE0FA-3C0B-DA63-F8E1-2A0EDB9B120C}"/>
                  </a:ext>
                </a:extLst>
              </p:cNvPr>
              <p:cNvCxnSpPr/>
              <p:nvPr/>
            </p:nvCxnSpPr>
            <p:spPr>
              <a:xfrm>
                <a:off x="6174930" y="4115970"/>
                <a:ext cx="457980" cy="0"/>
              </a:xfrm>
              <a:prstGeom prst="line">
                <a:avLst/>
              </a:prstGeom>
              <a:ln w="25400">
                <a:solidFill>
                  <a:srgbClr val="0000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D2040588-A100-3274-F7E6-4AB3D8AD51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32910" y="3429000"/>
                <a:ext cx="76330" cy="686970"/>
              </a:xfrm>
              <a:prstGeom prst="line">
                <a:avLst/>
              </a:prstGeom>
              <a:ln w="25400">
                <a:solidFill>
                  <a:srgbClr val="0000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>
                <a:extLst>
                  <a:ext uri="{FF2B5EF4-FFF2-40B4-BE49-F238E27FC236}">
                    <a16:creationId xmlns:a16="http://schemas.microsoft.com/office/drawing/2014/main" id="{71A05CFB-CB32-69E9-9929-701B3E399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240" y="3429000"/>
                <a:ext cx="839630" cy="686970"/>
              </a:xfrm>
              <a:prstGeom prst="line">
                <a:avLst/>
              </a:prstGeom>
              <a:ln w="25400">
                <a:solidFill>
                  <a:srgbClr val="0000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3B77F079-92CC-CCFF-91F5-D93D5DE34D6B}"/>
                  </a:ext>
                </a:extLst>
              </p:cNvPr>
              <p:cNvCxnSpPr/>
              <p:nvPr/>
            </p:nvCxnSpPr>
            <p:spPr>
              <a:xfrm>
                <a:off x="7548870" y="4115970"/>
                <a:ext cx="457980" cy="0"/>
              </a:xfrm>
              <a:prstGeom prst="line">
                <a:avLst/>
              </a:prstGeom>
              <a:ln w="25400">
                <a:solidFill>
                  <a:srgbClr val="0000C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08B37973-DD0F-50E5-A5ED-105F068BB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1360" y="4497620"/>
              <a:ext cx="686970" cy="53431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9336327E-E56F-17AD-2778-3676EAD2F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3280" y="4497620"/>
              <a:ext cx="1984580" cy="190825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341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" y="3123680"/>
            <a:ext cx="8365803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30A79-971E-E392-F191-AE5E0078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58" y="36278"/>
            <a:ext cx="7499350" cy="346075"/>
          </a:xfrm>
        </p:spPr>
        <p:txBody>
          <a:bodyPr/>
          <a:lstStyle/>
          <a:p>
            <a:r>
              <a:rPr lang="de-DE" sz="2400" b="1" dirty="0"/>
              <a:t>PANDA Micro Vertex </a:t>
            </a:r>
            <a:r>
              <a:rPr lang="de-DE" sz="2400" b="1" dirty="0" err="1"/>
              <a:t>Detector</a:t>
            </a:r>
            <a:endParaRPr lang="en-AU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F55FD4-9CF2-2EF9-D554-F769448E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/>
              <a:t>The PANDA detector is composed of several subdetectors</a:t>
            </a:r>
          </a:p>
          <a:p>
            <a:r>
              <a:rPr lang="en-US" altLang="zh-CN" sz="1600" dirty="0"/>
              <a:t>The Micro Vertex Detector (MVD) is a tracking device for charged particles. It is the innermost sub-detector system of the target spectrometer</a:t>
            </a:r>
          </a:p>
          <a:p>
            <a:r>
              <a:rPr lang="en-US" altLang="zh-CN" sz="1600" dirty="0"/>
              <a:t>Main tasks of the MVD are: </a:t>
            </a:r>
          </a:p>
          <a:p>
            <a:pPr lvl="1"/>
            <a:r>
              <a:rPr lang="en-US" altLang="zh-CN" sz="1400" dirty="0"/>
              <a:t>High vertex resolution for primary and secondary vertices of short-lived particles </a:t>
            </a:r>
          </a:p>
          <a:p>
            <a:pPr lvl="1"/>
            <a:r>
              <a:rPr lang="en-US" altLang="zh-CN" sz="1400" dirty="0"/>
              <a:t>Improvement of momentum resolution</a:t>
            </a:r>
          </a:p>
          <a:p>
            <a:pPr lvl="1"/>
            <a:r>
              <a:rPr lang="en-US" altLang="zh-CN" sz="1400" dirty="0"/>
              <a:t>Additional input for particle identification</a:t>
            </a:r>
          </a:p>
          <a:p>
            <a:pPr marL="457200" lvl="1" indent="0">
              <a:buNone/>
            </a:pPr>
            <a:endParaRPr lang="en-US" altLang="zh-CN" sz="1400" dirty="0"/>
          </a:p>
          <a:p>
            <a:r>
              <a:rPr lang="en-US" altLang="zh-CN" sz="1600" dirty="0"/>
              <a:t>High time resolution of 1ns RMS enables efficient track reconstruction and possibly particle identification by time of flight </a:t>
            </a:r>
          </a:p>
          <a:p>
            <a:r>
              <a:rPr lang="en-US" altLang="zh-CN" sz="1600" dirty="0"/>
              <a:t>Energy resolution in wide dynamic range 100ke with 100e noise for </a:t>
            </a:r>
            <a:r>
              <a:rPr lang="en-US" altLang="zh-CN" sz="1600" dirty="0" err="1"/>
              <a:t>dE</a:t>
            </a:r>
            <a:r>
              <a:rPr lang="en-US" altLang="zh-CN" sz="1600" dirty="0"/>
              <a:t>/</a:t>
            </a:r>
            <a:r>
              <a:rPr lang="en-US" altLang="zh-CN" sz="1600" dirty="0" err="1"/>
              <a:t>dX</a:t>
            </a:r>
            <a:r>
              <a:rPr lang="en-US" altLang="zh-CN" sz="1600" dirty="0"/>
              <a:t> measurements and particle identification</a:t>
            </a:r>
          </a:p>
          <a:p>
            <a:r>
              <a:rPr lang="en-US" altLang="zh-CN" sz="1600" dirty="0"/>
              <a:t>Pixel size: 80 µm x 80 µm</a:t>
            </a:r>
          </a:p>
          <a:p>
            <a:r>
              <a:rPr lang="en-US" altLang="zh-CN" sz="1600" dirty="0"/>
              <a:t>Chip size: 1 cm x 2 cm</a:t>
            </a:r>
          </a:p>
          <a:p>
            <a:endParaRPr lang="en-CA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25A5F1-D88D-D1AD-6BF7-6C0C2188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10" y="4115149"/>
            <a:ext cx="4578304" cy="25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BF70A-5F32-4AF9-2416-79ACF2A3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5874"/>
            <a:ext cx="7499350" cy="346075"/>
          </a:xfrm>
        </p:spPr>
        <p:txBody>
          <a:bodyPr/>
          <a:lstStyle/>
          <a:p>
            <a:r>
              <a:rPr lang="de-DE" sz="2400" b="1" dirty="0"/>
              <a:t>Chip Architecture</a:t>
            </a:r>
            <a:endParaRPr lang="en-CA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8B3A20-F102-7CBE-33E5-D9BEAC26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92150"/>
            <a:ext cx="4260745" cy="5976938"/>
          </a:xfrm>
        </p:spPr>
        <p:txBody>
          <a:bodyPr/>
          <a:lstStyle/>
          <a:p>
            <a:pPr algn="just"/>
            <a:r>
              <a:rPr lang="en-AU" altLang="zh-CN" dirty="0"/>
              <a:t>HVCMOS 180 nm technology with MPW run </a:t>
            </a:r>
          </a:p>
          <a:p>
            <a:pPr algn="just"/>
            <a:r>
              <a:rPr lang="en-AU" altLang="zh-CN" dirty="0"/>
              <a:t>Chip </a:t>
            </a:r>
            <a:r>
              <a:rPr lang="en-AU" dirty="0"/>
              <a:t>Size:  ~ 5 mm x  5 mm </a:t>
            </a:r>
            <a:endParaRPr lang="en-AU" altLang="zh-CN" dirty="0"/>
          </a:p>
          <a:p>
            <a:pPr algn="just"/>
            <a:r>
              <a:rPr lang="en-AU" altLang="zh-CN" dirty="0"/>
              <a:t>Pixel Matrix: </a:t>
            </a:r>
            <a:r>
              <a:rPr lang="en-AU" dirty="0"/>
              <a:t>29 columns x 62 rows</a:t>
            </a:r>
          </a:p>
          <a:p>
            <a:pPr algn="just"/>
            <a:r>
              <a:rPr lang="en-AU" dirty="0"/>
              <a:t>Pixel Size: 50 µm x 165 µm</a:t>
            </a:r>
          </a:p>
          <a:p>
            <a:pPr algn="just"/>
            <a:r>
              <a:rPr lang="en-AU" dirty="0"/>
              <a:t>Configuration register</a:t>
            </a:r>
          </a:p>
          <a:p>
            <a:pPr algn="just"/>
            <a:r>
              <a:rPr lang="en-AU" dirty="0"/>
              <a:t>Readout Cell</a:t>
            </a:r>
          </a:p>
          <a:p>
            <a:pPr algn="just"/>
            <a:r>
              <a:rPr lang="en-AU" dirty="0"/>
              <a:t>End of Column</a:t>
            </a:r>
          </a:p>
          <a:p>
            <a:pPr algn="just"/>
            <a:r>
              <a:rPr lang="en-AU" dirty="0"/>
              <a:t>Synthesized Digital</a:t>
            </a:r>
          </a:p>
          <a:p>
            <a:pPr algn="just"/>
            <a:r>
              <a:rPr lang="en-AU" dirty="0"/>
              <a:t>Bias Block</a:t>
            </a:r>
          </a:p>
          <a:p>
            <a:pPr algn="just"/>
            <a:r>
              <a:rPr lang="en-AU" dirty="0"/>
              <a:t>Pads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E1DF22-85C2-D553-3E98-A94D1BBE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90" y="39584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56EEA37-3D5B-DAE2-55E6-FFBD60A19BF8}"/>
              </a:ext>
            </a:extLst>
          </p:cNvPr>
          <p:cNvGrpSpPr/>
          <p:nvPr/>
        </p:nvGrpSpPr>
        <p:grpSpPr>
          <a:xfrm>
            <a:off x="4061455" y="1139100"/>
            <a:ext cx="4861355" cy="5301805"/>
            <a:chOff x="1508876" y="-1547912"/>
            <a:chExt cx="8058540" cy="814900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91535B9-5C1A-953E-0AE3-5B489F311E6B}"/>
                </a:ext>
              </a:extLst>
            </p:cNvPr>
            <p:cNvSpPr txBox="1"/>
            <p:nvPr/>
          </p:nvSpPr>
          <p:spPr>
            <a:xfrm>
              <a:off x="2179213" y="4330651"/>
              <a:ext cx="1703832" cy="37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HK" sz="1000" dirty="0"/>
                <a:t>End of Column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0C55339-DB48-E766-F08C-5DA47F019B00}"/>
                </a:ext>
              </a:extLst>
            </p:cNvPr>
            <p:cNvSpPr txBox="1"/>
            <p:nvPr/>
          </p:nvSpPr>
          <p:spPr>
            <a:xfrm>
              <a:off x="1508876" y="4941940"/>
              <a:ext cx="2374170" cy="729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AU" sz="1000" dirty="0"/>
                <a:t>Synthesized</a:t>
              </a:r>
              <a:r>
                <a:rPr lang="de-DE" sz="1000" dirty="0"/>
                <a:t> Digital </a:t>
              </a:r>
            </a:p>
            <a:p>
              <a:pPr algn="r"/>
              <a:r>
                <a:rPr lang="de-DE" sz="1000" dirty="0"/>
                <a:t>+ Bias Block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9CFA980-A20E-A1ED-7F29-E3665EA75D66}"/>
                </a:ext>
              </a:extLst>
            </p:cNvPr>
            <p:cNvSpPr txBox="1"/>
            <p:nvPr/>
          </p:nvSpPr>
          <p:spPr>
            <a:xfrm>
              <a:off x="3019338" y="5879351"/>
              <a:ext cx="863707" cy="44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Pads</a:t>
              </a:r>
            </a:p>
          </p:txBody>
        </p:sp>
        <p:pic>
          <p:nvPicPr>
            <p:cNvPr id="13" name="Grafik 12" descr="Ein Bild, das Muster, Screenshot, Rechteck, Farbigkeit enthält.&#10;&#10;Automatisch generierte Beschreibung">
              <a:extLst>
                <a:ext uri="{FF2B5EF4-FFF2-40B4-BE49-F238E27FC236}">
                  <a16:creationId xmlns:a16="http://schemas.microsoft.com/office/drawing/2014/main" id="{891E8438-74C1-0CAB-41DB-8AFFF1E54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004" y="-1547912"/>
              <a:ext cx="2889571" cy="2820858"/>
            </a:xfrm>
            <a:prstGeom prst="rect">
              <a:avLst/>
            </a:prstGeom>
          </p:spPr>
        </p:pic>
        <p:pic>
          <p:nvPicPr>
            <p:cNvPr id="14" name="Grafik 13" descr="Ein Bild, das Screenshot, Farbigkeit, Softdrink, Kunst enthält.&#10;&#10;Automatisch generierte Beschreibung">
              <a:extLst>
                <a:ext uri="{FF2B5EF4-FFF2-40B4-BE49-F238E27FC236}">
                  <a16:creationId xmlns:a16="http://schemas.microsoft.com/office/drawing/2014/main" id="{68FB2A1E-4FDC-E7DD-C7E6-088CA3AB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86" y="1820109"/>
              <a:ext cx="5497806" cy="4780984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D353D98-83F9-A12E-6DD9-B3D97F806070}"/>
                </a:ext>
              </a:extLst>
            </p:cNvPr>
            <p:cNvSpPr txBox="1"/>
            <p:nvPr/>
          </p:nvSpPr>
          <p:spPr>
            <a:xfrm>
              <a:off x="2342838" y="1820110"/>
              <a:ext cx="1540208" cy="44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/>
                <a:t>Pixel Matrix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75EDAC6-635E-B2DB-6DA2-B113C2A7DA6B}"/>
                </a:ext>
              </a:extLst>
            </p:cNvPr>
            <p:cNvSpPr/>
            <p:nvPr/>
          </p:nvSpPr>
          <p:spPr>
            <a:xfrm>
              <a:off x="5916964" y="126720"/>
              <a:ext cx="1424940" cy="11255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260A70-F8A8-5AAB-96D8-0BBAA67C5D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2886" y="1252309"/>
              <a:ext cx="1964078" cy="603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C0A391E-2234-5A9C-DE98-7BD37E533880}"/>
                </a:ext>
              </a:extLst>
            </p:cNvPr>
            <p:cNvCxnSpPr>
              <a:cxnSpLocks/>
            </p:cNvCxnSpPr>
            <p:nvPr/>
          </p:nvCxnSpPr>
          <p:spPr>
            <a:xfrm>
              <a:off x="7348689" y="1252309"/>
              <a:ext cx="2102003" cy="588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6C4B8D4-4D99-19F9-8388-BDEF218A53F8}"/>
                </a:ext>
              </a:extLst>
            </p:cNvPr>
            <p:cNvSpPr/>
            <p:nvPr/>
          </p:nvSpPr>
          <p:spPr>
            <a:xfrm>
              <a:off x="3868683" y="2423248"/>
              <a:ext cx="5666212" cy="27230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06745BC-D5C4-B520-1BBC-729D518389D7}"/>
                </a:ext>
              </a:extLst>
            </p:cNvPr>
            <p:cNvSpPr/>
            <p:nvPr/>
          </p:nvSpPr>
          <p:spPr>
            <a:xfrm>
              <a:off x="3868683" y="4210602"/>
              <a:ext cx="5666212" cy="734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CF84EEE-68C1-9BF4-7C99-37BDE4671574}"/>
                </a:ext>
              </a:extLst>
            </p:cNvPr>
            <p:cNvSpPr/>
            <p:nvPr/>
          </p:nvSpPr>
          <p:spPr>
            <a:xfrm>
              <a:off x="3868683" y="5741342"/>
              <a:ext cx="5698733" cy="7058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C66F6B9-56AB-C561-BA59-6EF65FC2E6E8}"/>
                </a:ext>
              </a:extLst>
            </p:cNvPr>
            <p:cNvSpPr txBox="1"/>
            <p:nvPr/>
          </p:nvSpPr>
          <p:spPr>
            <a:xfrm>
              <a:off x="2243965" y="2285026"/>
              <a:ext cx="1562997" cy="37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00" dirty="0"/>
                <a:t>Configuration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B3E73E2-06FD-1C12-3A2B-59E1CA72FE41}"/>
                </a:ext>
              </a:extLst>
            </p:cNvPr>
            <p:cNvSpPr txBox="1"/>
            <p:nvPr/>
          </p:nvSpPr>
          <p:spPr>
            <a:xfrm>
              <a:off x="2569829" y="3129113"/>
              <a:ext cx="1313217" cy="614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000" dirty="0"/>
                <a:t>+Hit Buffer</a:t>
              </a:r>
            </a:p>
            <a:p>
              <a:pPr algn="r"/>
              <a:r>
                <a:rPr lang="de-DE" sz="1000" dirty="0"/>
                <a:t> TDC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3D40F12-4BE7-5F68-35D0-40A9DC1AD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974" y="3287441"/>
            <a:ext cx="2461330" cy="30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A9A1B-19DA-B426-C187-5E88D729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5874"/>
            <a:ext cx="7499350" cy="346075"/>
          </a:xfrm>
        </p:spPr>
        <p:txBody>
          <a:bodyPr/>
          <a:lstStyle/>
          <a:p>
            <a:r>
              <a:rPr lang="de-DE" sz="2400" b="1" dirty="0"/>
              <a:t>HVCMOS Technology</a:t>
            </a:r>
            <a:endParaRPr lang="en-CA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5B421-E6BD-28BD-8F37-C815ACB7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zh-CN" dirty="0"/>
              <a:t>HVCMOS Sensor, a new generation of particle detectors</a:t>
            </a:r>
          </a:p>
          <a:p>
            <a:r>
              <a:rPr lang="en-AU" dirty="0"/>
              <a:t>Commercial technology, not expensive</a:t>
            </a:r>
          </a:p>
          <a:p>
            <a:r>
              <a:rPr lang="en-AU" dirty="0"/>
              <a:t>The sensor and readout electronics in the same die</a:t>
            </a:r>
          </a:p>
          <a:p>
            <a:r>
              <a:rPr lang="en-AU" dirty="0"/>
              <a:t>Use external negative bias voltage</a:t>
            </a:r>
          </a:p>
          <a:p>
            <a:r>
              <a:rPr lang="en-AU" dirty="0"/>
              <a:t>Pixel is based on a deep n well with electronics inside, isolated against HV</a:t>
            </a:r>
          </a:p>
          <a:p>
            <a:r>
              <a:rPr lang="en-AU" dirty="0"/>
              <a:t>Charge collection by drift</a:t>
            </a:r>
          </a:p>
          <a:p>
            <a:r>
              <a:rPr lang="en-AU" dirty="0"/>
              <a:t>Substrates from 300Ωcm to ~20kΩcm </a:t>
            </a:r>
          </a:p>
          <a:p>
            <a:r>
              <a:rPr lang="en-AU" dirty="0"/>
              <a:t>Good time resolution, detection efficiency and radiation tolerance</a:t>
            </a:r>
          </a:p>
          <a:p>
            <a:r>
              <a:rPr lang="en-AU" dirty="0"/>
              <a:t>Can be thin </a:t>
            </a:r>
          </a:p>
          <a:p>
            <a:r>
              <a:rPr lang="en-AU" dirty="0"/>
              <a:t>Radiation tolerant technology, further increased by special design</a:t>
            </a:r>
          </a:p>
          <a:p>
            <a:pPr lvl="1"/>
            <a:r>
              <a:rPr lang="en-AU" sz="1400" dirty="0"/>
              <a:t>Radiation tolerant PMOS transistors</a:t>
            </a:r>
          </a:p>
          <a:p>
            <a:pPr lvl="1"/>
            <a:r>
              <a:rPr lang="en-AU" sz="1400" dirty="0"/>
              <a:t>Deep submicron </a:t>
            </a:r>
          </a:p>
          <a:p>
            <a:pPr lvl="1"/>
            <a:r>
              <a:rPr lang="en-AU" sz="1400" dirty="0"/>
              <a:t>Guard Ring</a:t>
            </a:r>
          </a:p>
          <a:p>
            <a:pPr lvl="1"/>
            <a:r>
              <a:rPr lang="en-US" sz="1400" dirty="0"/>
              <a:t>Shielding</a:t>
            </a:r>
          </a:p>
        </p:txBody>
      </p:sp>
      <p:pic>
        <p:nvPicPr>
          <p:cNvPr id="1025" name="图片 208" descr="Fig1new">
            <a:extLst>
              <a:ext uri="{FF2B5EF4-FFF2-40B4-BE49-F238E27FC236}">
                <a16:creationId xmlns:a16="http://schemas.microsoft.com/office/drawing/2014/main" id="{A7D16CA5-753F-6C6F-2CD0-E599279A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90" y="3907358"/>
            <a:ext cx="8046887" cy="29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E9D47-E8AD-7152-2526-B159AA1C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6" y="61262"/>
            <a:ext cx="7499350" cy="346075"/>
          </a:xfrm>
        </p:spPr>
        <p:txBody>
          <a:bodyPr/>
          <a:lstStyle/>
          <a:p>
            <a:r>
              <a:rPr lang="de-DE" sz="2400" b="1" dirty="0"/>
              <a:t>Pixel Electronics</a:t>
            </a:r>
            <a:endParaRPr lang="en-CA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EACDF3-C29C-3FA9-7139-BF670ED3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86111"/>
          </a:xfrm>
        </p:spPr>
        <p:txBody>
          <a:bodyPr/>
          <a:lstStyle/>
          <a:p>
            <a:r>
              <a:rPr lang="en-AU" dirty="0"/>
              <a:t>Charge sensitive amplifier with variable gain</a:t>
            </a:r>
          </a:p>
          <a:p>
            <a:r>
              <a:rPr lang="en-AU" dirty="0"/>
              <a:t>Feedback circuit</a:t>
            </a:r>
          </a:p>
          <a:p>
            <a:r>
              <a:rPr lang="en-AU" dirty="0"/>
              <a:t>Two comparators</a:t>
            </a:r>
          </a:p>
          <a:p>
            <a:pPr lvl="1"/>
            <a:r>
              <a:rPr lang="en-AU" sz="1400" dirty="0"/>
              <a:t>Fast</a:t>
            </a:r>
            <a:r>
              <a:rPr lang="en-AU" altLang="zh-CN" sz="1400" dirty="0"/>
              <a:t> comparator: enable accurate time measurement</a:t>
            </a:r>
          </a:p>
          <a:p>
            <a:pPr lvl="1"/>
            <a:r>
              <a:rPr lang="en-AU" sz="1400" dirty="0"/>
              <a:t>Slow comparator: </a:t>
            </a:r>
            <a:r>
              <a:rPr lang="en-AU" altLang="zh-CN" sz="1400" dirty="0"/>
              <a:t>enable </a:t>
            </a:r>
            <a:r>
              <a:rPr lang="en-AU" sz="1400" dirty="0"/>
              <a:t>precise amplitude measurement </a:t>
            </a:r>
          </a:p>
          <a:p>
            <a:pPr lvl="1"/>
            <a:endParaRPr lang="en-CA" sz="1400" dirty="0"/>
          </a:p>
        </p:txBody>
      </p:sp>
      <p:sp>
        <p:nvSpPr>
          <p:cNvPr id="6" name="Gleichschenkliges Dreieck 2">
            <a:extLst>
              <a:ext uri="{FF2B5EF4-FFF2-40B4-BE49-F238E27FC236}">
                <a16:creationId xmlns:a16="http://schemas.microsoft.com/office/drawing/2014/main" id="{3758BF3C-0F77-AD7B-FC46-721CA98AD9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23900" y="3084670"/>
            <a:ext cx="914400" cy="9906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1000"/>
          </a:p>
        </p:txBody>
      </p:sp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809FD8FE-A42F-F60D-AEF7-48783705D6AA}"/>
              </a:ext>
            </a:extLst>
          </p:cNvPr>
          <p:cNvCxnSpPr>
            <a:cxnSpLocks noChangeShapeType="1"/>
            <a:stCxn id="6" idx="0"/>
          </p:cNvCxnSpPr>
          <p:nvPr/>
        </p:nvCxnSpPr>
        <p:spPr bwMode="auto">
          <a:xfrm>
            <a:off x="5176400" y="357997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r Verbinder 86">
            <a:extLst>
              <a:ext uri="{FF2B5EF4-FFF2-40B4-BE49-F238E27FC236}">
                <a16:creationId xmlns:a16="http://schemas.microsoft.com/office/drawing/2014/main" id="{5FC5C402-6F71-D0B5-CEEF-4546FDD4BA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3800" y="3579970"/>
            <a:ext cx="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90">
            <a:extLst>
              <a:ext uri="{FF2B5EF4-FFF2-40B4-BE49-F238E27FC236}">
                <a16:creationId xmlns:a16="http://schemas.microsoft.com/office/drawing/2014/main" id="{CF536623-44CF-C620-9101-199144E8EF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5200" y="4113370"/>
            <a:ext cx="45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Gleichschenkliges Dreieck 2065">
            <a:extLst>
              <a:ext uri="{FF2B5EF4-FFF2-40B4-BE49-F238E27FC236}">
                <a16:creationId xmlns:a16="http://schemas.microsoft.com/office/drawing/2014/main" id="{CC32C2C7-BF9B-4C4B-F2CD-142D57C3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200" y="4113370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1000"/>
          </a:p>
        </p:txBody>
      </p:sp>
      <p:cxnSp>
        <p:nvCxnSpPr>
          <p:cNvPr id="11" name="Gerader Verbinder 93">
            <a:extLst>
              <a:ext uri="{FF2B5EF4-FFF2-40B4-BE49-F238E27FC236}">
                <a16:creationId xmlns:a16="http://schemas.microsoft.com/office/drawing/2014/main" id="{2D55F1B5-14A0-50FD-74EB-82A4DA1BAB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23800" y="441817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02">
            <a:extLst>
              <a:ext uri="{FF2B5EF4-FFF2-40B4-BE49-F238E27FC236}">
                <a16:creationId xmlns:a16="http://schemas.microsoft.com/office/drawing/2014/main" id="{B05B3A7E-D7C3-C640-9DB1-58A7F296D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9400" y="3579970"/>
            <a:ext cx="121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03">
            <a:extLst>
              <a:ext uri="{FF2B5EF4-FFF2-40B4-BE49-F238E27FC236}">
                <a16:creationId xmlns:a16="http://schemas.microsoft.com/office/drawing/2014/main" id="{0F92D63E-2537-EEBB-C621-E90DD0199F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8600" y="342757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04">
            <a:extLst>
              <a:ext uri="{FF2B5EF4-FFF2-40B4-BE49-F238E27FC236}">
                <a16:creationId xmlns:a16="http://schemas.microsoft.com/office/drawing/2014/main" id="{43E2D23A-F2CB-0DB7-4EB6-5C7479585E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4800" y="342757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r Verbinder 105">
            <a:extLst>
              <a:ext uri="{FF2B5EF4-FFF2-40B4-BE49-F238E27FC236}">
                <a16:creationId xmlns:a16="http://schemas.microsoft.com/office/drawing/2014/main" id="{FAF418DD-5287-4094-1841-460D7E3616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4800" y="3579970"/>
            <a:ext cx="38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38">
            <a:extLst>
              <a:ext uri="{FF2B5EF4-FFF2-40B4-BE49-F238E27FC236}">
                <a16:creationId xmlns:a16="http://schemas.microsoft.com/office/drawing/2014/main" id="{9E6B0C04-CC37-A2EA-C544-DCB4F677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426" y="3427570"/>
            <a:ext cx="68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Amplifier</a:t>
            </a:r>
          </a:p>
        </p:txBody>
      </p:sp>
      <p:sp>
        <p:nvSpPr>
          <p:cNvPr id="17" name="Textfeld 153">
            <a:extLst>
              <a:ext uri="{FF2B5EF4-FFF2-40B4-BE49-F238E27FC236}">
                <a16:creationId xmlns:a16="http://schemas.microsoft.com/office/drawing/2014/main" id="{C8753DC2-5D9B-7895-624B-2C98E8F7F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106" y="3884770"/>
            <a:ext cx="5886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Sensor</a:t>
            </a:r>
          </a:p>
        </p:txBody>
      </p:sp>
      <p:sp>
        <p:nvSpPr>
          <p:cNvPr id="18" name="Gleichschenkliges Dreieck 2">
            <a:extLst>
              <a:ext uri="{FF2B5EF4-FFF2-40B4-BE49-F238E27FC236}">
                <a16:creationId xmlns:a16="http://schemas.microsoft.com/office/drawing/2014/main" id="{F55C2FD8-8A00-0922-A9DA-9537CC9EA5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81300" y="3313270"/>
            <a:ext cx="914400" cy="9906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1000" dirty="0"/>
          </a:p>
        </p:txBody>
      </p:sp>
      <p:cxnSp>
        <p:nvCxnSpPr>
          <p:cNvPr id="19" name="Gerader Verbinder 5">
            <a:extLst>
              <a:ext uri="{FF2B5EF4-FFF2-40B4-BE49-F238E27FC236}">
                <a16:creationId xmlns:a16="http://schemas.microsoft.com/office/drawing/2014/main" id="{E98354AE-F134-03F6-BD73-2DBC6AA417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6400" y="3579970"/>
            <a:ext cx="304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5">
            <a:extLst>
              <a:ext uri="{FF2B5EF4-FFF2-40B4-BE49-F238E27FC236}">
                <a16:creationId xmlns:a16="http://schemas.microsoft.com/office/drawing/2014/main" id="{2AB55306-B0D8-0D11-1A52-5ECCE5DAC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200" y="342757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r Verbinder 5">
            <a:extLst>
              <a:ext uri="{FF2B5EF4-FFF2-40B4-BE49-F238E27FC236}">
                <a16:creationId xmlns:a16="http://schemas.microsoft.com/office/drawing/2014/main" id="{4054D34D-22DF-815E-2102-B25B973997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7400" y="3427570"/>
            <a:ext cx="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5">
            <a:extLst>
              <a:ext uri="{FF2B5EF4-FFF2-40B4-BE49-F238E27FC236}">
                <a16:creationId xmlns:a16="http://schemas.microsoft.com/office/drawing/2014/main" id="{A85A8AE6-1F58-E588-DB8A-34D257A47F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57400" y="3579970"/>
            <a:ext cx="68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8CD7F965-D859-329C-0A83-5D068B03D88D}"/>
              </a:ext>
            </a:extLst>
          </p:cNvPr>
          <p:cNvSpPr/>
          <p:nvPr/>
        </p:nvSpPr>
        <p:spPr bwMode="auto">
          <a:xfrm>
            <a:off x="5786000" y="3046570"/>
            <a:ext cx="152400" cy="3048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835D91F-A73D-38ED-5DE1-1DD861BCCA0E}"/>
              </a:ext>
            </a:extLst>
          </p:cNvPr>
          <p:cNvCxnSpPr>
            <a:stCxn id="23" idx="2"/>
          </p:cNvCxnSpPr>
          <p:nvPr/>
        </p:nvCxnSpPr>
        <p:spPr bwMode="auto">
          <a:xfrm>
            <a:off x="5862200" y="335137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E7EFC9D6-CA12-9592-1B1E-6BED09E87923}"/>
              </a:ext>
            </a:extLst>
          </p:cNvPr>
          <p:cNvCxnSpPr/>
          <p:nvPr/>
        </p:nvCxnSpPr>
        <p:spPr bwMode="auto">
          <a:xfrm>
            <a:off x="5862200" y="281797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BF98E21C-E811-7EBE-682B-D879EE45AFBB}"/>
              </a:ext>
            </a:extLst>
          </p:cNvPr>
          <p:cNvSpPr/>
          <p:nvPr/>
        </p:nvSpPr>
        <p:spPr bwMode="auto">
          <a:xfrm>
            <a:off x="6090800" y="396097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" name="Gerader Verbinder 5">
            <a:extLst>
              <a:ext uri="{FF2B5EF4-FFF2-40B4-BE49-F238E27FC236}">
                <a16:creationId xmlns:a16="http://schemas.microsoft.com/office/drawing/2014/main" id="{A7CA9AF7-0718-1D26-F4C4-3C6C206695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05000" y="4037170"/>
            <a:ext cx="68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138">
            <a:extLst>
              <a:ext uri="{FF2B5EF4-FFF2-40B4-BE49-F238E27FC236}">
                <a16:creationId xmlns:a16="http://schemas.microsoft.com/office/drawing/2014/main" id="{7B06EE58-D47A-23E8-6150-01CAD619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26" y="3656170"/>
            <a:ext cx="859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Comparator</a:t>
            </a:r>
          </a:p>
        </p:txBody>
      </p:sp>
      <p:sp>
        <p:nvSpPr>
          <p:cNvPr id="29" name="Textfeld 138">
            <a:extLst>
              <a:ext uri="{FF2B5EF4-FFF2-40B4-BE49-F238E27FC236}">
                <a16:creationId xmlns:a16="http://schemas.microsoft.com/office/drawing/2014/main" id="{AB24E971-1164-7616-74DC-DA935BAA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952" y="3808570"/>
            <a:ext cx="3337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Th</a:t>
            </a:r>
            <a:endParaRPr lang="en-US" altLang="de-DE" sz="1000" dirty="0"/>
          </a:p>
        </p:txBody>
      </p:sp>
      <p:sp>
        <p:nvSpPr>
          <p:cNvPr id="30" name="Textfeld 138">
            <a:extLst>
              <a:ext uri="{FF2B5EF4-FFF2-40B4-BE49-F238E27FC236}">
                <a16:creationId xmlns:a16="http://schemas.microsoft.com/office/drawing/2014/main" id="{D5D1F64B-E581-9257-A6E4-51C6A641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610" y="2739170"/>
            <a:ext cx="340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BL</a:t>
            </a:r>
          </a:p>
        </p:txBody>
      </p:sp>
      <p:sp>
        <p:nvSpPr>
          <p:cNvPr id="31" name="Richtungspfeil 30">
            <a:extLst>
              <a:ext uri="{FF2B5EF4-FFF2-40B4-BE49-F238E27FC236}">
                <a16:creationId xmlns:a16="http://schemas.microsoft.com/office/drawing/2014/main" id="{4319F5B6-7E2B-301D-4145-B07C9DA87173}"/>
              </a:ext>
            </a:extLst>
          </p:cNvPr>
          <p:cNvSpPr/>
          <p:nvPr/>
        </p:nvSpPr>
        <p:spPr bwMode="auto">
          <a:xfrm>
            <a:off x="5328800" y="4646770"/>
            <a:ext cx="990600" cy="609600"/>
          </a:xfrm>
          <a:prstGeom prst="homePlate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TDAC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7131011-6550-80EE-5C19-7C8B72717CFF}"/>
              </a:ext>
            </a:extLst>
          </p:cNvPr>
          <p:cNvGrpSpPr/>
          <p:nvPr/>
        </p:nvGrpSpPr>
        <p:grpSpPr>
          <a:xfrm rot="5400000">
            <a:off x="2242700" y="3846670"/>
            <a:ext cx="838200" cy="304800"/>
            <a:chOff x="5410200" y="2362200"/>
            <a:chExt cx="838200" cy="304800"/>
          </a:xfrm>
        </p:grpSpPr>
        <p:cxnSp>
          <p:nvCxnSpPr>
            <p:cNvPr id="100" name="Gerader Verbinder 102">
              <a:extLst>
                <a:ext uri="{FF2B5EF4-FFF2-40B4-BE49-F238E27FC236}">
                  <a16:creationId xmlns:a16="http://schemas.microsoft.com/office/drawing/2014/main" id="{E2BCDB4C-E0A1-5CA6-AF52-46CE196FE7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200" y="251460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r Verbinder 103">
              <a:extLst>
                <a:ext uri="{FF2B5EF4-FFF2-40B4-BE49-F238E27FC236}">
                  <a16:creationId xmlns:a16="http://schemas.microsoft.com/office/drawing/2014/main" id="{FEDF136C-B634-3F3A-47D7-41DC9FEBF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91200" y="2362200"/>
              <a:ext cx="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r Verbinder 104">
              <a:extLst>
                <a:ext uri="{FF2B5EF4-FFF2-40B4-BE49-F238E27FC236}">
                  <a16:creationId xmlns:a16="http://schemas.microsoft.com/office/drawing/2014/main" id="{01459731-7FA0-81C1-DC57-417205F3A0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2362200"/>
              <a:ext cx="0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r Verbinder 105">
              <a:extLst>
                <a:ext uri="{FF2B5EF4-FFF2-40B4-BE49-F238E27FC236}">
                  <a16:creationId xmlns:a16="http://schemas.microsoft.com/office/drawing/2014/main" id="{0E07579D-AB13-F910-AED0-7D7E9C63FA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2514600"/>
              <a:ext cx="381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F16357A-B897-6A24-3A5D-A4C033D24958}"/>
              </a:ext>
            </a:extLst>
          </p:cNvPr>
          <p:cNvCxnSpPr>
            <a:stCxn id="18" idx="0"/>
          </p:cNvCxnSpPr>
          <p:nvPr/>
        </p:nvCxnSpPr>
        <p:spPr bwMode="auto">
          <a:xfrm>
            <a:off x="7233800" y="380857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01720DD-99C1-9472-7C39-AA976AEFDD19}"/>
              </a:ext>
            </a:extLst>
          </p:cNvPr>
          <p:cNvCxnSpPr/>
          <p:nvPr/>
        </p:nvCxnSpPr>
        <p:spPr bwMode="auto">
          <a:xfrm flipV="1">
            <a:off x="2661800" y="472297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E1451431-9F51-4E3D-0971-B340B4F4FC90}"/>
              </a:ext>
            </a:extLst>
          </p:cNvPr>
          <p:cNvCxnSpPr/>
          <p:nvPr/>
        </p:nvCxnSpPr>
        <p:spPr bwMode="auto">
          <a:xfrm flipH="1">
            <a:off x="2511090" y="4418430"/>
            <a:ext cx="152660" cy="2289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138">
            <a:extLst>
              <a:ext uri="{FF2B5EF4-FFF2-40B4-BE49-F238E27FC236}">
                <a16:creationId xmlns:a16="http://schemas.microsoft.com/office/drawing/2014/main" id="{7D5403EB-7CF8-72D2-F001-5F14920B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90" y="4951570"/>
            <a:ext cx="6591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Injection</a:t>
            </a:r>
          </a:p>
        </p:txBody>
      </p:sp>
      <p:sp>
        <p:nvSpPr>
          <p:cNvPr id="45" name="Textfeld 138">
            <a:extLst>
              <a:ext uri="{FF2B5EF4-FFF2-40B4-BE49-F238E27FC236}">
                <a16:creationId xmlns:a16="http://schemas.microsoft.com/office/drawing/2014/main" id="{B37A4587-8116-655E-8657-3942B9C3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13" y="4265770"/>
            <a:ext cx="11913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EnInjection_row_i</a:t>
            </a:r>
            <a:endParaRPr lang="en-US" altLang="de-DE" sz="10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28E1163-EFA2-067B-C474-FCD5538523E1}"/>
              </a:ext>
            </a:extLst>
          </p:cNvPr>
          <p:cNvSpPr/>
          <p:nvPr/>
        </p:nvSpPr>
        <p:spPr bwMode="auto">
          <a:xfrm>
            <a:off x="4566800" y="4646770"/>
            <a:ext cx="304800" cy="6096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RAM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2829A0E1-928F-74DD-74CE-57B73D37C8C4}"/>
              </a:ext>
            </a:extLst>
          </p:cNvPr>
          <p:cNvCxnSpPr>
            <a:cxnSpLocks/>
            <a:stCxn id="46" idx="3"/>
            <a:endCxn id="31" idx="1"/>
          </p:cNvCxnSpPr>
          <p:nvPr/>
        </p:nvCxnSpPr>
        <p:spPr bwMode="auto">
          <a:xfrm>
            <a:off x="4871600" y="495157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A717C56-D7ED-71FB-E22D-B06336067D79}"/>
              </a:ext>
            </a:extLst>
          </p:cNvPr>
          <p:cNvCxnSpPr/>
          <p:nvPr/>
        </p:nvCxnSpPr>
        <p:spPr bwMode="auto">
          <a:xfrm flipH="1">
            <a:off x="5100200" y="4875370"/>
            <a:ext cx="65026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feld 138">
            <a:extLst>
              <a:ext uri="{FF2B5EF4-FFF2-40B4-BE49-F238E27FC236}">
                <a16:creationId xmlns:a16="http://schemas.microsoft.com/office/drawing/2014/main" id="{96845B4F-CA28-E7C0-B9C0-D6CFBC71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990" y="4647420"/>
            <a:ext cx="5469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Q(0:2)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C0C00891-424D-193E-7573-F891896E5433}"/>
              </a:ext>
            </a:extLst>
          </p:cNvPr>
          <p:cNvCxnSpPr/>
          <p:nvPr/>
        </p:nvCxnSpPr>
        <p:spPr bwMode="auto">
          <a:xfrm flipV="1">
            <a:off x="1442470" y="4494760"/>
            <a:ext cx="0" cy="15999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E716749B-85B5-EB9D-0077-08B67D67CBB1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>
            <a:off x="4338200" y="495157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CB35C10-8DAF-2A09-5D5C-394AFA40F5F7}"/>
              </a:ext>
            </a:extLst>
          </p:cNvPr>
          <p:cNvCxnSpPr/>
          <p:nvPr/>
        </p:nvCxnSpPr>
        <p:spPr bwMode="auto">
          <a:xfrm flipH="1">
            <a:off x="1969306" y="5868570"/>
            <a:ext cx="1524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feld 138">
            <a:extLst>
              <a:ext uri="{FF2B5EF4-FFF2-40B4-BE49-F238E27FC236}">
                <a16:creationId xmlns:a16="http://schemas.microsoft.com/office/drawing/2014/main" id="{EB9B67AB-20AF-9A44-323E-58F48B94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120" y="5792370"/>
            <a:ext cx="2551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4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E387BF54-CA58-BDD1-3DF5-FC17854260C7}"/>
              </a:ext>
            </a:extLst>
          </p:cNvPr>
          <p:cNvCxnSpPr/>
          <p:nvPr/>
        </p:nvCxnSpPr>
        <p:spPr bwMode="auto">
          <a:xfrm flipV="1">
            <a:off x="1747790" y="5408770"/>
            <a:ext cx="3504810" cy="19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B39363E4-AA2D-DB59-828B-0DB5FCAE741C}"/>
              </a:ext>
            </a:extLst>
          </p:cNvPr>
          <p:cNvCxnSpPr/>
          <p:nvPr/>
        </p:nvCxnSpPr>
        <p:spPr bwMode="auto">
          <a:xfrm flipV="1">
            <a:off x="4719200" y="5256370"/>
            <a:ext cx="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138">
            <a:extLst>
              <a:ext uri="{FF2B5EF4-FFF2-40B4-BE49-F238E27FC236}">
                <a16:creationId xmlns:a16="http://schemas.microsoft.com/office/drawing/2014/main" id="{D66DA51C-4D42-6C49-D983-A20D3A5C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350" y="5789770"/>
            <a:ext cx="604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RAM in</a:t>
            </a:r>
          </a:p>
        </p:txBody>
      </p:sp>
      <p:sp>
        <p:nvSpPr>
          <p:cNvPr id="57" name="Textfeld 138">
            <a:extLst>
              <a:ext uri="{FF2B5EF4-FFF2-40B4-BE49-F238E27FC236}">
                <a16:creationId xmlns:a16="http://schemas.microsoft.com/office/drawing/2014/main" id="{3C577DBD-0FDA-5F4D-EC23-5EA9DD2A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519" y="5408770"/>
            <a:ext cx="12747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WrRAM</a:t>
            </a:r>
            <a:r>
              <a:rPr lang="en-US" altLang="de-DE" sz="1000" dirty="0"/>
              <a:t>(0:3)_</a:t>
            </a:r>
            <a:r>
              <a:rPr lang="en-US" altLang="de-DE" sz="1000" dirty="0" err="1"/>
              <a:t>row_i</a:t>
            </a:r>
            <a:endParaRPr lang="en-US" altLang="de-DE" sz="1000" dirty="0"/>
          </a:p>
        </p:txBody>
      </p: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F3771E26-24B3-F8ED-58EC-070AD9CEA32A}"/>
              </a:ext>
            </a:extLst>
          </p:cNvPr>
          <p:cNvCxnSpPr/>
          <p:nvPr/>
        </p:nvCxnSpPr>
        <p:spPr bwMode="auto">
          <a:xfrm>
            <a:off x="7538600" y="3808570"/>
            <a:ext cx="0" cy="228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DB9C0F3E-371E-1911-9D6D-01E6A21186CB}"/>
              </a:ext>
            </a:extLst>
          </p:cNvPr>
          <p:cNvCxnSpPr/>
          <p:nvPr/>
        </p:nvCxnSpPr>
        <p:spPr bwMode="auto">
          <a:xfrm>
            <a:off x="2433200" y="5408770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feld 153">
            <a:extLst>
              <a:ext uri="{FF2B5EF4-FFF2-40B4-BE49-F238E27FC236}">
                <a16:creationId xmlns:a16="http://schemas.microsoft.com/office/drawing/2014/main" id="{F24485E4-ADFA-DC8F-6813-4E2DBB0ED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320" y="4036780"/>
            <a:ext cx="3642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C</a:t>
            </a:r>
            <a:r>
              <a:rPr lang="en-US" altLang="de-DE" sz="1000" baseline="-25000" dirty="0" err="1"/>
              <a:t>inj</a:t>
            </a:r>
            <a:endParaRPr lang="en-US" altLang="de-DE" sz="1000" baseline="-250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3096859-63E9-375F-DE23-FC3B267C99BA}"/>
              </a:ext>
            </a:extLst>
          </p:cNvPr>
          <p:cNvSpPr/>
          <p:nvPr/>
        </p:nvSpPr>
        <p:spPr bwMode="auto">
          <a:xfrm>
            <a:off x="3347600" y="3046570"/>
            <a:ext cx="152400" cy="3048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78E1669A-759D-EB54-0A55-1CCB0FC92B04}"/>
              </a:ext>
            </a:extLst>
          </p:cNvPr>
          <p:cNvCxnSpPr>
            <a:stCxn id="61" idx="2"/>
          </p:cNvCxnSpPr>
          <p:nvPr/>
        </p:nvCxnSpPr>
        <p:spPr bwMode="auto">
          <a:xfrm>
            <a:off x="3423800" y="335137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F8B8FD6-5264-8586-4C18-5B214EFFD964}"/>
              </a:ext>
            </a:extLst>
          </p:cNvPr>
          <p:cNvCxnSpPr/>
          <p:nvPr/>
        </p:nvCxnSpPr>
        <p:spPr bwMode="auto">
          <a:xfrm>
            <a:off x="3423800" y="281797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feld 138">
            <a:extLst>
              <a:ext uri="{FF2B5EF4-FFF2-40B4-BE49-F238E27FC236}">
                <a16:creationId xmlns:a16="http://schemas.microsoft.com/office/drawing/2014/main" id="{9A2940CD-E470-6BE3-6D71-AA90A0FC9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363" y="2894170"/>
            <a:ext cx="10502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Bias resistance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C13489F-94D7-D773-EF1A-BA6B05777F1C}"/>
              </a:ext>
            </a:extLst>
          </p:cNvPr>
          <p:cNvSpPr txBox="1"/>
          <p:nvPr/>
        </p:nvSpPr>
        <p:spPr>
          <a:xfrm>
            <a:off x="6852800" y="4799170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transfer line</a:t>
            </a:r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DFCB9F5-C19D-FF30-4201-4A51C3C4041E}"/>
              </a:ext>
            </a:extLst>
          </p:cNvPr>
          <p:cNvCxnSpPr/>
          <p:nvPr/>
        </p:nvCxnSpPr>
        <p:spPr bwMode="auto">
          <a:xfrm flipV="1">
            <a:off x="2053110" y="5410720"/>
            <a:ext cx="0" cy="6869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CC05D732-7DC1-6F22-9053-B0FAE57B68E3}"/>
              </a:ext>
            </a:extLst>
          </p:cNvPr>
          <p:cNvCxnSpPr/>
          <p:nvPr/>
        </p:nvCxnSpPr>
        <p:spPr bwMode="auto">
          <a:xfrm>
            <a:off x="7538600" y="5939571"/>
            <a:ext cx="0" cy="154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A19020C3-1998-9A5A-7212-622FFABEFD24}"/>
              </a:ext>
            </a:extLst>
          </p:cNvPr>
          <p:cNvSpPr/>
          <p:nvPr/>
        </p:nvSpPr>
        <p:spPr bwMode="auto">
          <a:xfrm>
            <a:off x="2661800" y="6094570"/>
            <a:ext cx="313148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column control (in CRB)</a:t>
            </a:r>
          </a:p>
        </p:txBody>
      </p:sp>
      <p:sp>
        <p:nvSpPr>
          <p:cNvPr id="70" name="Textfeld 153">
            <a:extLst>
              <a:ext uri="{FF2B5EF4-FFF2-40B4-BE49-F238E27FC236}">
                <a16:creationId xmlns:a16="http://schemas.microsoft.com/office/drawing/2014/main" id="{0360B1CC-2C1A-F8AC-DEFE-A7CE6508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441" y="4494370"/>
            <a:ext cx="4058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-HV</a:t>
            </a:r>
          </a:p>
        </p:txBody>
      </p:sp>
      <p:sp>
        <p:nvSpPr>
          <p:cNvPr id="71" name="Textfeld 138">
            <a:extLst>
              <a:ext uri="{FF2B5EF4-FFF2-40B4-BE49-F238E27FC236}">
                <a16:creationId xmlns:a16="http://schemas.microsoft.com/office/drawing/2014/main" id="{0F2AA1E0-68E3-2084-2F70-8AEE21D3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931" y="2741770"/>
            <a:ext cx="4459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1.8V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877F052F-4D68-396F-EB0F-6E91BD23EB0F}"/>
              </a:ext>
            </a:extLst>
          </p:cNvPr>
          <p:cNvSpPr/>
          <p:nvPr/>
        </p:nvSpPr>
        <p:spPr bwMode="auto">
          <a:xfrm>
            <a:off x="6395600" y="6094570"/>
            <a:ext cx="1981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Hit buffer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8FA926AC-6631-714E-FA00-B9448B218ACD}"/>
              </a:ext>
            </a:extLst>
          </p:cNvPr>
          <p:cNvSpPr/>
          <p:nvPr/>
        </p:nvSpPr>
        <p:spPr bwMode="auto">
          <a:xfrm>
            <a:off x="2280800" y="2589370"/>
            <a:ext cx="5813684" cy="207242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A1FC4242-361D-3AC5-B8A9-018AE1DF942C}"/>
              </a:ext>
            </a:extLst>
          </p:cNvPr>
          <p:cNvCxnSpPr/>
          <p:nvPr/>
        </p:nvCxnSpPr>
        <p:spPr bwMode="auto">
          <a:xfrm>
            <a:off x="984490" y="4494760"/>
            <a:ext cx="152439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1A212D8C-53C9-F151-4A8C-6DB3257A5791}"/>
              </a:ext>
            </a:extLst>
          </p:cNvPr>
          <p:cNvSpPr txBox="1"/>
          <p:nvPr/>
        </p:nvSpPr>
        <p:spPr>
          <a:xfrm>
            <a:off x="7595044" y="2625281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Pixel</a:t>
            </a:r>
          </a:p>
        </p:txBody>
      </p: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6ABD1393-C2EE-C561-3F24-CBDA4ADE9627}"/>
              </a:ext>
            </a:extLst>
          </p:cNvPr>
          <p:cNvCxnSpPr/>
          <p:nvPr/>
        </p:nvCxnSpPr>
        <p:spPr bwMode="auto">
          <a:xfrm flipV="1">
            <a:off x="6624200" y="411337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CBE110F4-1000-5142-1070-AE8D087393DB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>
            <a:off x="6319400" y="495157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BEBCCF24-852E-048C-416B-BEE93BE0E1D6}"/>
              </a:ext>
            </a:extLst>
          </p:cNvPr>
          <p:cNvSpPr txBox="1"/>
          <p:nvPr/>
        </p:nvSpPr>
        <p:spPr>
          <a:xfrm>
            <a:off x="6624200" y="4189570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Offset</a:t>
            </a:r>
          </a:p>
        </p:txBody>
      </p:sp>
      <p:sp>
        <p:nvSpPr>
          <p:cNvPr id="79" name="Textfeld 138">
            <a:extLst>
              <a:ext uri="{FF2B5EF4-FFF2-40B4-BE49-F238E27FC236}">
                <a16:creationId xmlns:a16="http://schemas.microsoft.com/office/drawing/2014/main" id="{F5F243E8-18B4-BD55-9B14-DF487AF1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03" y="4265770"/>
            <a:ext cx="9428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Disable=Q(3)</a:t>
            </a:r>
          </a:p>
        </p:txBody>
      </p:sp>
      <p:sp>
        <p:nvSpPr>
          <p:cNvPr id="80" name="Textfeld 138">
            <a:extLst>
              <a:ext uri="{FF2B5EF4-FFF2-40B4-BE49-F238E27FC236}">
                <a16:creationId xmlns:a16="http://schemas.microsoft.com/office/drawing/2014/main" id="{DE512E5F-3B66-B4CC-541A-DD4659F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639" y="2968160"/>
            <a:ext cx="6110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Disable</a:t>
            </a:r>
          </a:p>
        </p:txBody>
      </p: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57965D3C-F647-3ACE-F645-118832C55CB4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718550" y="4342100"/>
            <a:ext cx="650" cy="3046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6BEAC13B-5004-4203-BCEA-EECF84214BBA}"/>
              </a:ext>
            </a:extLst>
          </p:cNvPr>
          <p:cNvCxnSpPr/>
          <p:nvPr/>
        </p:nvCxnSpPr>
        <p:spPr>
          <a:xfrm>
            <a:off x="5258970" y="3120820"/>
            <a:ext cx="76330" cy="15266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CA099340-1362-EDD5-DB91-5947534E4F74}"/>
              </a:ext>
            </a:extLst>
          </p:cNvPr>
          <p:cNvCxnSpPr/>
          <p:nvPr/>
        </p:nvCxnSpPr>
        <p:spPr>
          <a:xfrm flipH="1">
            <a:off x="5329190" y="3197150"/>
            <a:ext cx="30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CF9C1623-2D6E-9FB2-9B55-9064C6BC91A0}"/>
              </a:ext>
            </a:extLst>
          </p:cNvPr>
          <p:cNvCxnSpPr/>
          <p:nvPr/>
        </p:nvCxnSpPr>
        <p:spPr>
          <a:xfrm>
            <a:off x="5411630" y="3578800"/>
            <a:ext cx="0" cy="2518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138">
            <a:extLst>
              <a:ext uri="{FF2B5EF4-FFF2-40B4-BE49-F238E27FC236}">
                <a16:creationId xmlns:a16="http://schemas.microsoft.com/office/drawing/2014/main" id="{B29EC00F-2B0F-9E9E-E760-21D9AF0E7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560" y="3880350"/>
            <a:ext cx="785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AnalogOut</a:t>
            </a:r>
            <a:endParaRPr lang="en-US" altLang="de-DE" sz="10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E0027D01-B330-F75F-12C2-F7DC4E34D17A}"/>
              </a:ext>
            </a:extLst>
          </p:cNvPr>
          <p:cNvSpPr/>
          <p:nvPr/>
        </p:nvSpPr>
        <p:spPr bwMode="auto">
          <a:xfrm>
            <a:off x="602840" y="6097690"/>
            <a:ext cx="19812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000" dirty="0"/>
              <a:t>row control (in CRB)</a:t>
            </a:r>
          </a:p>
        </p:txBody>
      </p: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E2E1FB81-7257-9AF7-C184-2CF4B983FB4A}"/>
              </a:ext>
            </a:extLst>
          </p:cNvPr>
          <p:cNvCxnSpPr/>
          <p:nvPr/>
        </p:nvCxnSpPr>
        <p:spPr bwMode="auto">
          <a:xfrm>
            <a:off x="2663750" y="4952740"/>
            <a:ext cx="68697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C47E324C-6B74-6869-9808-019FE509732F}"/>
              </a:ext>
            </a:extLst>
          </p:cNvPr>
          <p:cNvCxnSpPr/>
          <p:nvPr/>
        </p:nvCxnSpPr>
        <p:spPr bwMode="auto">
          <a:xfrm flipV="1">
            <a:off x="3350720" y="4952740"/>
            <a:ext cx="0" cy="11449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5BBF6D9D-4466-A595-B637-56CB74C826F3}"/>
              </a:ext>
            </a:extLst>
          </p:cNvPr>
          <p:cNvCxnSpPr/>
          <p:nvPr/>
        </p:nvCxnSpPr>
        <p:spPr bwMode="auto">
          <a:xfrm flipV="1">
            <a:off x="4343010" y="4952740"/>
            <a:ext cx="0" cy="11449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95F89B2D-BF2E-E146-04A5-A0F14DF6624C}"/>
              </a:ext>
            </a:extLst>
          </p:cNvPr>
          <p:cNvCxnSpPr/>
          <p:nvPr/>
        </p:nvCxnSpPr>
        <p:spPr>
          <a:xfrm flipH="1">
            <a:off x="5182640" y="2815500"/>
            <a:ext cx="76330" cy="15266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138">
            <a:extLst>
              <a:ext uri="{FF2B5EF4-FFF2-40B4-BE49-F238E27FC236}">
                <a16:creationId xmlns:a16="http://schemas.microsoft.com/office/drawing/2014/main" id="{07FC8935-65FE-00BA-08E9-53BFC880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60" y="2662840"/>
            <a:ext cx="830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AlwaysEnB</a:t>
            </a:r>
            <a:endParaRPr lang="en-US" altLang="de-DE" sz="1000" dirty="0"/>
          </a:p>
        </p:txBody>
      </p: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71DD0541-D7EE-A90A-72A6-E46049BDCC95}"/>
              </a:ext>
            </a:extLst>
          </p:cNvPr>
          <p:cNvCxnSpPr/>
          <p:nvPr/>
        </p:nvCxnSpPr>
        <p:spPr>
          <a:xfrm>
            <a:off x="4877320" y="2891830"/>
            <a:ext cx="3053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52DDB57-AEE7-0F28-CC59-FC809B22728F}"/>
              </a:ext>
            </a:extLst>
          </p:cNvPr>
          <p:cNvCxnSpPr/>
          <p:nvPr/>
        </p:nvCxnSpPr>
        <p:spPr>
          <a:xfrm>
            <a:off x="5258970" y="2662840"/>
            <a:ext cx="0" cy="15266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A98324DE-63B4-D028-E9FF-187732CDC3A5}"/>
              </a:ext>
            </a:extLst>
          </p:cNvPr>
          <p:cNvCxnSpPr/>
          <p:nvPr/>
        </p:nvCxnSpPr>
        <p:spPr>
          <a:xfrm>
            <a:off x="5258970" y="3273480"/>
            <a:ext cx="0" cy="30532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BB73FDD8-0775-14FF-597D-E2C8611FBB34}"/>
              </a:ext>
            </a:extLst>
          </p:cNvPr>
          <p:cNvCxnSpPr/>
          <p:nvPr/>
        </p:nvCxnSpPr>
        <p:spPr>
          <a:xfrm>
            <a:off x="5258970" y="2968160"/>
            <a:ext cx="0" cy="15266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5">
            <a:extLst>
              <a:ext uri="{FF2B5EF4-FFF2-40B4-BE49-F238E27FC236}">
                <a16:creationId xmlns:a16="http://schemas.microsoft.com/office/drawing/2014/main" id="{373FCB98-35D1-8596-9705-07F5990639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2640" y="2662840"/>
            <a:ext cx="1526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Textfeld 138">
            <a:extLst>
              <a:ext uri="{FF2B5EF4-FFF2-40B4-BE49-F238E27FC236}">
                <a16:creationId xmlns:a16="http://schemas.microsoft.com/office/drawing/2014/main" id="{F78FFF50-4468-906C-6D4D-53D6D8D84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720" y="5792370"/>
            <a:ext cx="6591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/>
              <a:t>Injection</a:t>
            </a:r>
          </a:p>
        </p:txBody>
      </p:sp>
      <p:sp>
        <p:nvSpPr>
          <p:cNvPr id="99" name="Textfeld 138">
            <a:extLst>
              <a:ext uri="{FF2B5EF4-FFF2-40B4-BE49-F238E27FC236}">
                <a16:creationId xmlns:a16="http://schemas.microsoft.com/office/drawing/2014/main" id="{F6DF1AA5-FC22-78FB-D7B4-90DFEAA8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836" y="5792370"/>
            <a:ext cx="6527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err="1"/>
              <a:t>AmpOut</a:t>
            </a:r>
            <a:endParaRPr lang="en-US" altLang="de-DE" sz="1000" dirty="0"/>
          </a:p>
        </p:txBody>
      </p:sp>
    </p:spTree>
    <p:extLst>
      <p:ext uri="{BB962C8B-B14F-4D97-AF65-F5344CB8AC3E}">
        <p14:creationId xmlns:p14="http://schemas.microsoft.com/office/powerpoint/2010/main" val="37449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E9D47-E8AD-7152-2526-B159AA1C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26" y="61262"/>
            <a:ext cx="7499350" cy="346075"/>
          </a:xfrm>
        </p:spPr>
        <p:txBody>
          <a:bodyPr/>
          <a:lstStyle/>
          <a:p>
            <a:r>
              <a:rPr lang="de-DE" sz="2400" b="1" dirty="0"/>
              <a:t>Pixel Electronics</a:t>
            </a:r>
            <a:endParaRPr lang="en-CA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EACDF3-C29C-3FA9-7139-BF670ED3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/>
              <a:t>The first stage is a standard folded </a:t>
            </a:r>
            <a:r>
              <a:rPr lang="en-AU" sz="1400" dirty="0" err="1"/>
              <a:t>cascode</a:t>
            </a:r>
            <a:r>
              <a:rPr lang="en-AU" sz="1400" dirty="0"/>
              <a:t> amplifier</a:t>
            </a:r>
          </a:p>
          <a:p>
            <a:pPr lvl="1"/>
            <a:r>
              <a:rPr lang="en-AU" dirty="0"/>
              <a:t>Implement variable gain</a:t>
            </a:r>
          </a:p>
          <a:p>
            <a:endParaRPr lang="en-AU" sz="1400" dirty="0"/>
          </a:p>
          <a:p>
            <a:r>
              <a:rPr lang="en-AU" dirty="0"/>
              <a:t>The second stage are the two source followers</a:t>
            </a:r>
          </a:p>
          <a:p>
            <a:pPr lvl="1"/>
            <a:r>
              <a:rPr lang="en-US" dirty="0">
                <a:ea typeface="+mn-ea"/>
                <a:cs typeface="+mn-cs"/>
              </a:rPr>
              <a:t>It provides fast time constant and voltage level shifting</a:t>
            </a:r>
          </a:p>
          <a:p>
            <a:pPr lvl="1"/>
            <a:r>
              <a:rPr lang="en-US" dirty="0">
                <a:ea typeface="+mn-ea"/>
                <a:cs typeface="+mn-cs"/>
              </a:rPr>
              <a:t>The bias current of the second source follower is smaller than that of the first</a:t>
            </a:r>
          </a:p>
          <a:p>
            <a:pPr lvl="1"/>
            <a:r>
              <a:rPr lang="en-US" dirty="0">
                <a:ea typeface="+mn-ea"/>
                <a:cs typeface="+mn-cs"/>
              </a:rPr>
              <a:t>The second source follower acts as a low pass filter</a:t>
            </a:r>
            <a:endParaRPr lang="en-AU" dirty="0">
              <a:ea typeface="+mn-ea"/>
              <a:cs typeface="+mn-cs"/>
            </a:endParaRPr>
          </a:p>
          <a:p>
            <a:endParaRPr lang="en-AU" sz="1400" dirty="0"/>
          </a:p>
          <a:p>
            <a:r>
              <a:rPr lang="en-AU" sz="1400" dirty="0"/>
              <a:t>Each pixel has two comparators and two readout channels</a:t>
            </a:r>
          </a:p>
          <a:p>
            <a:pPr lvl="1"/>
            <a:endParaRPr lang="en-CA" sz="1600" dirty="0"/>
          </a:p>
        </p:txBody>
      </p:sp>
      <p:pic>
        <p:nvPicPr>
          <p:cNvPr id="105" name="Grafik 104">
            <a:extLst>
              <a:ext uri="{FF2B5EF4-FFF2-40B4-BE49-F238E27FC236}">
                <a16:creationId xmlns:a16="http://schemas.microsoft.com/office/drawing/2014/main" id="{17F36601-0CDA-E371-FA45-C50933A96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2826831"/>
            <a:ext cx="4883765" cy="39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7450" y="111125"/>
            <a:ext cx="7499350" cy="346075"/>
          </a:xfrm>
        </p:spPr>
        <p:txBody>
          <a:bodyPr/>
          <a:lstStyle/>
          <a:p>
            <a:r>
              <a:rPr lang="en-US" sz="2400" b="1" dirty="0"/>
              <a:t>Readout control unit</a:t>
            </a:r>
          </a:p>
        </p:txBody>
      </p:sp>
      <p:grpSp>
        <p:nvGrpSpPr>
          <p:cNvPr id="189" name="Gruppieren 188">
            <a:extLst>
              <a:ext uri="{FF2B5EF4-FFF2-40B4-BE49-F238E27FC236}">
                <a16:creationId xmlns:a16="http://schemas.microsoft.com/office/drawing/2014/main" id="{86EE930F-F6F5-73A7-5FCC-E4C863BFAECA}"/>
              </a:ext>
            </a:extLst>
          </p:cNvPr>
          <p:cNvGrpSpPr/>
          <p:nvPr/>
        </p:nvGrpSpPr>
        <p:grpSpPr>
          <a:xfrm>
            <a:off x="159964" y="1137642"/>
            <a:ext cx="8824071" cy="5531446"/>
            <a:chOff x="193027" y="1169364"/>
            <a:chExt cx="8775904" cy="5577512"/>
          </a:xfrm>
        </p:grpSpPr>
        <p:sp>
          <p:nvSpPr>
            <p:cNvPr id="130" name="Pfeil nach unten 129"/>
            <p:cNvSpPr/>
            <p:nvPr/>
          </p:nvSpPr>
          <p:spPr>
            <a:xfrm rot="16200000" flipH="1">
              <a:off x="5656638" y="498358"/>
              <a:ext cx="305320" cy="6319264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Pfeil nach unten 54"/>
            <p:cNvSpPr/>
            <p:nvPr/>
          </p:nvSpPr>
          <p:spPr>
            <a:xfrm>
              <a:off x="7702664" y="2432169"/>
              <a:ext cx="305320" cy="2137240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6604481" y="2432808"/>
              <a:ext cx="1068620" cy="68697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1289810" y="2589370"/>
              <a:ext cx="305320" cy="305320"/>
            </a:xfrm>
            <a:prstGeom prst="ellipse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426116" y="2809514"/>
              <a:ext cx="304691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h1</a:t>
              </a:r>
            </a:p>
          </p:txBody>
        </p:sp>
        <p:cxnSp>
          <p:nvCxnSpPr>
            <p:cNvPr id="21" name="Gerade Verbindung mit Pfeil 20"/>
            <p:cNvCxnSpPr>
              <a:cxnSpLocks/>
            </p:cNvCxnSpPr>
            <p:nvPr/>
          </p:nvCxnSpPr>
          <p:spPr>
            <a:xfrm>
              <a:off x="4195364" y="2962174"/>
              <a:ext cx="230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cxnSpLocks/>
            </p:cNvCxnSpPr>
            <p:nvPr/>
          </p:nvCxnSpPr>
          <p:spPr>
            <a:xfrm>
              <a:off x="4724660" y="2980625"/>
              <a:ext cx="2214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/>
            <p:nvPr/>
          </p:nvSpPr>
          <p:spPr>
            <a:xfrm>
              <a:off x="4946080" y="2884145"/>
              <a:ext cx="152660" cy="15266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&amp;</a:t>
              </a:r>
            </a:p>
          </p:txBody>
        </p:sp>
        <p:cxnSp>
          <p:nvCxnSpPr>
            <p:cNvPr id="27" name="Gerade Verbindung mit Pfeil 26"/>
            <p:cNvCxnSpPr>
              <a:cxnSpLocks/>
            </p:cNvCxnSpPr>
            <p:nvPr/>
          </p:nvCxnSpPr>
          <p:spPr>
            <a:xfrm flipV="1">
              <a:off x="5022410" y="3042576"/>
              <a:ext cx="0" cy="839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cxnSpLocks/>
            </p:cNvCxnSpPr>
            <p:nvPr/>
          </p:nvCxnSpPr>
          <p:spPr>
            <a:xfrm>
              <a:off x="5106310" y="2962174"/>
              <a:ext cx="130855" cy="30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5243791" y="2816299"/>
              <a:ext cx="305320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h2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5757359" y="2814458"/>
              <a:ext cx="389141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>
              <a:off x="5917511" y="2127488"/>
              <a:ext cx="0" cy="686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>
              <a:off x="5939425" y="3123679"/>
              <a:ext cx="0" cy="76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cxnSpLocks/>
              <a:endCxn id="31" idx="1"/>
            </p:cNvCxnSpPr>
            <p:nvPr/>
          </p:nvCxnSpPr>
          <p:spPr>
            <a:xfrm>
              <a:off x="5550206" y="2967118"/>
              <a:ext cx="2071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6146501" y="2967118"/>
              <a:ext cx="4579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V="1">
              <a:off x="6308088" y="3044278"/>
              <a:ext cx="0" cy="839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>
              <a:cxnSpLocks/>
            </p:cNvCxnSpPr>
            <p:nvPr/>
          </p:nvCxnSpPr>
          <p:spPr>
            <a:xfrm>
              <a:off x="4800990" y="2661798"/>
              <a:ext cx="187982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 flipV="1">
              <a:off x="4800990" y="2665700"/>
              <a:ext cx="0" cy="30532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6222831" y="2890788"/>
              <a:ext cx="152660" cy="15266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&amp;</a:t>
              </a:r>
            </a:p>
          </p:txBody>
        </p:sp>
        <p:cxnSp>
          <p:nvCxnSpPr>
            <p:cNvPr id="53" name="Gerade Verbindung mit Pfeil 52"/>
            <p:cNvCxnSpPr/>
            <p:nvPr/>
          </p:nvCxnSpPr>
          <p:spPr>
            <a:xfrm flipV="1">
              <a:off x="6299161" y="2127488"/>
              <a:ext cx="0" cy="76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>
              <a:off x="7673101" y="2967118"/>
              <a:ext cx="1526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>
              <a:off x="6451821" y="2967118"/>
              <a:ext cx="0" cy="3816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>
              <a:off x="5306871" y="3348768"/>
              <a:ext cx="11449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>
              <a:endCxn id="30" idx="2"/>
            </p:cNvCxnSpPr>
            <p:nvPr/>
          </p:nvCxnSpPr>
          <p:spPr>
            <a:xfrm flipV="1">
              <a:off x="5396451" y="3121619"/>
              <a:ext cx="0" cy="2289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/>
            <p:cNvCxnSpPr>
              <a:cxnSpLocks/>
            </p:cNvCxnSpPr>
            <p:nvPr/>
          </p:nvCxnSpPr>
          <p:spPr>
            <a:xfrm flipH="1">
              <a:off x="4572000" y="3348768"/>
              <a:ext cx="811201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>
            <a:xfrm flipV="1">
              <a:off x="4572000" y="3119778"/>
              <a:ext cx="0" cy="2289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cxnSpLocks/>
            </p:cNvCxnSpPr>
            <p:nvPr/>
          </p:nvCxnSpPr>
          <p:spPr>
            <a:xfrm flipV="1">
              <a:off x="5022410" y="2117771"/>
              <a:ext cx="0" cy="76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/>
            <p:nvPr/>
          </p:nvCxnSpPr>
          <p:spPr>
            <a:xfrm>
              <a:off x="5939425" y="3898628"/>
              <a:ext cx="0" cy="76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lipse 77"/>
            <p:cNvSpPr/>
            <p:nvPr/>
          </p:nvSpPr>
          <p:spPr>
            <a:xfrm>
              <a:off x="5863095" y="4661928"/>
              <a:ext cx="152660" cy="15266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Gerade Verbindung mit Pfeil 79"/>
            <p:cNvCxnSpPr/>
            <p:nvPr/>
          </p:nvCxnSpPr>
          <p:spPr>
            <a:xfrm>
              <a:off x="2886225" y="4509268"/>
              <a:ext cx="55720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r Verbinder 81"/>
            <p:cNvCxnSpPr>
              <a:stCxn id="78" idx="6"/>
            </p:cNvCxnSpPr>
            <p:nvPr/>
          </p:nvCxnSpPr>
          <p:spPr>
            <a:xfrm>
              <a:off x="6015755" y="4738258"/>
              <a:ext cx="30532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r Verbinder 83"/>
            <p:cNvCxnSpPr/>
            <p:nvPr/>
          </p:nvCxnSpPr>
          <p:spPr>
            <a:xfrm flipV="1">
              <a:off x="6308658" y="3886979"/>
              <a:ext cx="0" cy="83963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hteck 86"/>
            <p:cNvSpPr/>
            <p:nvPr/>
          </p:nvSpPr>
          <p:spPr>
            <a:xfrm>
              <a:off x="6473735" y="4585598"/>
              <a:ext cx="305320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h1</a:t>
              </a:r>
            </a:p>
          </p:txBody>
        </p:sp>
        <p:sp>
          <p:nvSpPr>
            <p:cNvPr id="88" name="Rechteck 87"/>
            <p:cNvSpPr/>
            <p:nvPr/>
          </p:nvSpPr>
          <p:spPr>
            <a:xfrm>
              <a:off x="7389695" y="4585598"/>
              <a:ext cx="763300" cy="68697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meoc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hteck 90"/>
            <p:cNvSpPr/>
            <p:nvPr/>
          </p:nvSpPr>
          <p:spPr>
            <a:xfrm>
              <a:off x="6473735" y="5425228"/>
              <a:ext cx="305320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93" name="Gerade Verbindung mit Pfeil 92"/>
            <p:cNvCxnSpPr>
              <a:endCxn id="91" idx="3"/>
            </p:cNvCxnSpPr>
            <p:nvPr/>
          </p:nvCxnSpPr>
          <p:spPr>
            <a:xfrm flipH="1">
              <a:off x="6779055" y="5577888"/>
              <a:ext cx="16792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>
            <a:xfrm flipH="1">
              <a:off x="2886225" y="5577888"/>
              <a:ext cx="35875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/>
          </p:nvCxnSpPr>
          <p:spPr>
            <a:xfrm>
              <a:off x="6626395" y="4890918"/>
              <a:ext cx="0" cy="5343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Ellipse 98"/>
            <p:cNvSpPr/>
            <p:nvPr/>
          </p:nvSpPr>
          <p:spPr>
            <a:xfrm>
              <a:off x="6550065" y="5883208"/>
              <a:ext cx="152660" cy="15266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&amp;</a:t>
              </a:r>
            </a:p>
          </p:txBody>
        </p:sp>
        <p:cxnSp>
          <p:nvCxnSpPr>
            <p:cNvPr id="100" name="Gerade Verbindung mit Pfeil 99"/>
            <p:cNvCxnSpPr/>
            <p:nvPr/>
          </p:nvCxnSpPr>
          <p:spPr>
            <a:xfrm>
              <a:off x="2886225" y="6112198"/>
              <a:ext cx="55720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/>
            <p:cNvCxnSpPr>
              <a:endCxn id="99" idx="0"/>
            </p:cNvCxnSpPr>
            <p:nvPr/>
          </p:nvCxnSpPr>
          <p:spPr>
            <a:xfrm>
              <a:off x="6626395" y="5730548"/>
              <a:ext cx="0" cy="1526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>
              <a:stCxn id="99" idx="4"/>
            </p:cNvCxnSpPr>
            <p:nvPr/>
          </p:nvCxnSpPr>
          <p:spPr>
            <a:xfrm>
              <a:off x="6626395" y="6035868"/>
              <a:ext cx="0" cy="7633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>
            <a:xfrm>
              <a:off x="6702725" y="5959538"/>
              <a:ext cx="3816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 flipV="1">
              <a:off x="7084375" y="4738258"/>
              <a:ext cx="0" cy="12212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>
              <a:stCxn id="88" idx="2"/>
            </p:cNvCxnSpPr>
            <p:nvPr/>
          </p:nvCxnSpPr>
          <p:spPr>
            <a:xfrm>
              <a:off x="7771345" y="5272568"/>
              <a:ext cx="0" cy="11449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>
              <a:endCxn id="87" idx="3"/>
            </p:cNvCxnSpPr>
            <p:nvPr/>
          </p:nvCxnSpPr>
          <p:spPr>
            <a:xfrm flipH="1">
              <a:off x="6779055" y="4738258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mit Pfeil 118"/>
            <p:cNvCxnSpPr/>
            <p:nvPr/>
          </p:nvCxnSpPr>
          <p:spPr>
            <a:xfrm>
              <a:off x="7084375" y="4738258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Pfeil nach unten 119"/>
            <p:cNvSpPr/>
            <p:nvPr/>
          </p:nvSpPr>
          <p:spPr>
            <a:xfrm rot="5400000">
              <a:off x="5636286" y="3315760"/>
              <a:ext cx="305320" cy="6359971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Gerade Verbindung mit Pfeil 121"/>
            <p:cNvCxnSpPr/>
            <p:nvPr/>
          </p:nvCxnSpPr>
          <p:spPr>
            <a:xfrm>
              <a:off x="6168415" y="4738258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/>
            <p:cNvCxnSpPr/>
            <p:nvPr/>
          </p:nvCxnSpPr>
          <p:spPr>
            <a:xfrm flipH="1">
              <a:off x="5939425" y="5043578"/>
              <a:ext cx="68697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mit Pfeil 125"/>
            <p:cNvCxnSpPr>
              <a:endCxn id="78" idx="4"/>
            </p:cNvCxnSpPr>
            <p:nvPr/>
          </p:nvCxnSpPr>
          <p:spPr>
            <a:xfrm flipH="1" flipV="1">
              <a:off x="5939425" y="4814588"/>
              <a:ext cx="1" cy="228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mit Pfeil 116"/>
            <p:cNvCxnSpPr/>
            <p:nvPr/>
          </p:nvCxnSpPr>
          <p:spPr>
            <a:xfrm>
              <a:off x="297520" y="4268630"/>
              <a:ext cx="3894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feld 124"/>
            <p:cNvSpPr txBox="1"/>
            <p:nvPr/>
          </p:nvSpPr>
          <p:spPr>
            <a:xfrm>
              <a:off x="1838970" y="2550676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Ld</a:t>
              </a:r>
              <a:r>
                <a:rPr lang="en-US" sz="900" dirty="0"/>
                <a:t> column</a:t>
              </a:r>
            </a:p>
          </p:txBody>
        </p:sp>
        <p:cxnSp>
          <p:nvCxnSpPr>
            <p:cNvPr id="127" name="Gerade Verbindung mit Pfeil 126"/>
            <p:cNvCxnSpPr/>
            <p:nvPr/>
          </p:nvCxnSpPr>
          <p:spPr>
            <a:xfrm>
              <a:off x="1976780" y="1978730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feld 127"/>
            <p:cNvSpPr txBox="1"/>
            <p:nvPr/>
          </p:nvSpPr>
          <p:spPr>
            <a:xfrm>
              <a:off x="1762640" y="4077276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Rd column</a:t>
              </a:r>
            </a:p>
          </p:txBody>
        </p:sp>
        <p:sp>
          <p:nvSpPr>
            <p:cNvPr id="129" name="Ellipse 128"/>
            <p:cNvSpPr/>
            <p:nvPr/>
          </p:nvSpPr>
          <p:spPr>
            <a:xfrm>
              <a:off x="679170" y="258937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LdCol1</a:t>
              </a:r>
            </a:p>
          </p:txBody>
        </p:sp>
        <p:sp>
          <p:nvSpPr>
            <p:cNvPr id="131" name="Ellipse 130"/>
            <p:cNvSpPr/>
            <p:nvPr/>
          </p:nvSpPr>
          <p:spPr>
            <a:xfrm>
              <a:off x="679170" y="297102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LdCol2</a:t>
              </a:r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9170" y="182607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PD1</a:t>
              </a:r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79170" y="220772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PD2</a:t>
              </a:r>
            </a:p>
          </p:txBody>
        </p:sp>
        <p:sp>
          <p:nvSpPr>
            <p:cNvPr id="134" name="Ellipse 133"/>
            <p:cNvSpPr/>
            <p:nvPr/>
          </p:nvSpPr>
          <p:spPr>
            <a:xfrm>
              <a:off x="679170" y="335267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LdPix1</a:t>
              </a:r>
            </a:p>
          </p:txBody>
        </p:sp>
        <p:sp>
          <p:nvSpPr>
            <p:cNvPr id="135" name="Ellipse 134"/>
            <p:cNvSpPr/>
            <p:nvPr/>
          </p:nvSpPr>
          <p:spPr>
            <a:xfrm>
              <a:off x="679170" y="373432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LdPix2</a:t>
              </a:r>
            </a:p>
          </p:txBody>
        </p:sp>
        <p:sp>
          <p:nvSpPr>
            <p:cNvPr id="136" name="Ellipse 135"/>
            <p:cNvSpPr/>
            <p:nvPr/>
          </p:nvSpPr>
          <p:spPr>
            <a:xfrm>
              <a:off x="679170" y="411597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RdCol1</a:t>
              </a:r>
            </a:p>
          </p:txBody>
        </p:sp>
        <p:sp>
          <p:nvSpPr>
            <p:cNvPr id="137" name="Ellipse 136"/>
            <p:cNvSpPr/>
            <p:nvPr/>
          </p:nvSpPr>
          <p:spPr>
            <a:xfrm>
              <a:off x="679170" y="449762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RdCol2</a:t>
              </a:r>
            </a:p>
          </p:txBody>
        </p:sp>
        <p:sp>
          <p:nvSpPr>
            <p:cNvPr id="138" name="Ellipse 137"/>
            <p:cNvSpPr/>
            <p:nvPr/>
          </p:nvSpPr>
          <p:spPr>
            <a:xfrm>
              <a:off x="679170" y="487927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RdCol3</a:t>
              </a:r>
            </a:p>
          </p:txBody>
        </p:sp>
        <p:sp>
          <p:nvSpPr>
            <p:cNvPr id="139" name="Ellipse 138"/>
            <p:cNvSpPr/>
            <p:nvPr/>
          </p:nvSpPr>
          <p:spPr>
            <a:xfrm>
              <a:off x="679170" y="5260920"/>
              <a:ext cx="763300" cy="30532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RdCol4</a:t>
              </a:r>
            </a:p>
          </p:txBody>
        </p:sp>
        <p:cxnSp>
          <p:nvCxnSpPr>
            <p:cNvPr id="15" name="Gerader Verbinder 14"/>
            <p:cNvCxnSpPr>
              <a:stCxn id="135" idx="6"/>
            </p:cNvCxnSpPr>
            <p:nvPr/>
          </p:nvCxnSpPr>
          <p:spPr>
            <a:xfrm>
              <a:off x="1442470" y="3886980"/>
              <a:ext cx="3816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 flipV="1">
              <a:off x="1824120" y="1978730"/>
              <a:ext cx="0" cy="19082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>
              <a:endCxn id="132" idx="6"/>
            </p:cNvCxnSpPr>
            <p:nvPr/>
          </p:nvCxnSpPr>
          <p:spPr>
            <a:xfrm flipH="1">
              <a:off x="1442470" y="1978730"/>
              <a:ext cx="3816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/>
            <p:cNvCxnSpPr>
              <a:stCxn id="135" idx="4"/>
              <a:endCxn id="136" idx="0"/>
            </p:cNvCxnSpPr>
            <p:nvPr/>
          </p:nvCxnSpPr>
          <p:spPr>
            <a:xfrm>
              <a:off x="1060820" y="4039640"/>
              <a:ext cx="0" cy="7633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39"/>
            <p:cNvCxnSpPr/>
            <p:nvPr/>
          </p:nvCxnSpPr>
          <p:spPr>
            <a:xfrm>
              <a:off x="1442470" y="5413580"/>
              <a:ext cx="3816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40"/>
            <p:cNvCxnSpPr/>
            <p:nvPr/>
          </p:nvCxnSpPr>
          <p:spPr>
            <a:xfrm flipV="1">
              <a:off x="1824120" y="3886980"/>
              <a:ext cx="0" cy="15266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141"/>
            <p:cNvCxnSpPr/>
            <p:nvPr/>
          </p:nvCxnSpPr>
          <p:spPr>
            <a:xfrm>
              <a:off x="297520" y="5413580"/>
              <a:ext cx="38165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142"/>
            <p:cNvCxnSpPr/>
            <p:nvPr/>
          </p:nvCxnSpPr>
          <p:spPr>
            <a:xfrm flipV="1">
              <a:off x="297520" y="4268630"/>
              <a:ext cx="0" cy="114495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/>
            <p:nvPr/>
          </p:nvCxnSpPr>
          <p:spPr>
            <a:xfrm>
              <a:off x="1976780" y="2742030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mit Pfeil 144"/>
            <p:cNvCxnSpPr/>
            <p:nvPr/>
          </p:nvCxnSpPr>
          <p:spPr>
            <a:xfrm>
              <a:off x="1976780" y="3505330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/>
            <p:nvPr/>
          </p:nvCxnSpPr>
          <p:spPr>
            <a:xfrm>
              <a:off x="1976780" y="4268630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mit Pfeil 146"/>
            <p:cNvCxnSpPr/>
            <p:nvPr/>
          </p:nvCxnSpPr>
          <p:spPr>
            <a:xfrm>
              <a:off x="1976780" y="5031930"/>
              <a:ext cx="305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feld 147"/>
            <p:cNvSpPr txBox="1"/>
            <p:nvPr/>
          </p:nvSpPr>
          <p:spPr>
            <a:xfrm>
              <a:off x="1780837" y="4819504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Rd column</a:t>
              </a: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1838970" y="3313976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Ld</a:t>
              </a:r>
              <a:r>
                <a:rPr lang="en-US" sz="900" dirty="0"/>
                <a:t> pixel</a:t>
              </a:r>
            </a:p>
          </p:txBody>
        </p:sp>
        <p:sp>
          <p:nvSpPr>
            <p:cNvPr id="150" name="Textfeld 149"/>
            <p:cNvSpPr txBox="1"/>
            <p:nvPr/>
          </p:nvSpPr>
          <p:spPr>
            <a:xfrm>
              <a:off x="1838970" y="1787376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pd</a:t>
              </a:r>
              <a:endParaRPr lang="en-US" sz="900" dirty="0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1671460" y="6275057"/>
              <a:ext cx="610639" cy="43429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DataOut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679170" y="6253210"/>
              <a:ext cx="610640" cy="45798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 err="1">
                  <a:solidFill>
                    <a:schemeClr val="tx1"/>
                  </a:solidFill>
                </a:rPr>
                <a:t>Serializer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Gerade Verbindung mit Pfeil 72"/>
            <p:cNvCxnSpPr/>
            <p:nvPr/>
          </p:nvCxnSpPr>
          <p:spPr>
            <a:xfrm flipH="1">
              <a:off x="1289810" y="6482200"/>
              <a:ext cx="3816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mit Pfeil 151"/>
            <p:cNvCxnSpPr>
              <a:cxnSpLocks/>
            </p:cNvCxnSpPr>
            <p:nvPr/>
          </p:nvCxnSpPr>
          <p:spPr>
            <a:xfrm flipH="1">
              <a:off x="381650" y="6482200"/>
              <a:ext cx="2975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feld 152"/>
            <p:cNvSpPr txBox="1"/>
            <p:nvPr/>
          </p:nvSpPr>
          <p:spPr>
            <a:xfrm>
              <a:off x="2497006" y="4497620"/>
              <a:ext cx="7168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Ld</a:t>
              </a:r>
              <a:r>
                <a:rPr lang="en-US" sz="900" dirty="0"/>
                <a:t> column</a:t>
              </a:r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6321075" y="3974958"/>
              <a:ext cx="6142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Rd Pixel</a:t>
              </a:r>
            </a:p>
          </p:txBody>
        </p:sp>
        <p:cxnSp>
          <p:nvCxnSpPr>
            <p:cNvPr id="155" name="Gerade Verbindung mit Pfeil 154"/>
            <p:cNvCxnSpPr/>
            <p:nvPr/>
          </p:nvCxnSpPr>
          <p:spPr>
            <a:xfrm>
              <a:off x="2886225" y="3898628"/>
              <a:ext cx="55720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feld 155"/>
            <p:cNvSpPr txBox="1"/>
            <p:nvPr/>
          </p:nvSpPr>
          <p:spPr>
            <a:xfrm>
              <a:off x="2573387" y="3878656"/>
              <a:ext cx="6014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/>
                <a:t>Ld</a:t>
              </a:r>
              <a:r>
                <a:rPr lang="en-US" sz="900" dirty="0"/>
                <a:t> pixel</a:t>
              </a: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5383201" y="2203818"/>
              <a:ext cx="5757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Scan In</a:t>
              </a:r>
            </a:p>
          </p:txBody>
        </p:sp>
        <p:sp>
          <p:nvSpPr>
            <p:cNvPr id="103" name="Textfeld 102"/>
            <p:cNvSpPr txBox="1"/>
            <p:nvPr/>
          </p:nvSpPr>
          <p:spPr>
            <a:xfrm>
              <a:off x="6528151" y="3425098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TS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6986131" y="3425098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TS2</a:t>
              </a: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5328785" y="3974958"/>
              <a:ext cx="6655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Scan Out</a:t>
              </a:r>
            </a:p>
          </p:txBody>
        </p:sp>
        <p:sp>
          <p:nvSpPr>
            <p:cNvPr id="107" name="Textfeld 106"/>
            <p:cNvSpPr txBox="1"/>
            <p:nvPr/>
          </p:nvSpPr>
          <p:spPr>
            <a:xfrm>
              <a:off x="2733565" y="5348898"/>
              <a:ext cx="6655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Scan Out</a:t>
              </a: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7924005" y="5348898"/>
              <a:ext cx="5757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Scan In</a:t>
              </a:r>
            </a:p>
          </p:txBody>
        </p:sp>
        <p:sp>
          <p:nvSpPr>
            <p:cNvPr id="5" name="Abgerundetes Rechteck 4"/>
            <p:cNvSpPr/>
            <p:nvPr/>
          </p:nvSpPr>
          <p:spPr>
            <a:xfrm>
              <a:off x="2628510" y="2051158"/>
              <a:ext cx="6127291" cy="1373940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13" name="Abgerundetes Rechteck 112"/>
            <p:cNvSpPr/>
            <p:nvPr/>
          </p:nvSpPr>
          <p:spPr>
            <a:xfrm>
              <a:off x="3420535" y="4280278"/>
              <a:ext cx="4885120" cy="2060910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feld 114"/>
            <p:cNvSpPr txBox="1"/>
            <p:nvPr/>
          </p:nvSpPr>
          <p:spPr>
            <a:xfrm>
              <a:off x="2733565" y="5883208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Rd column</a:t>
              </a:r>
            </a:p>
          </p:txBody>
        </p:sp>
        <p:cxnSp>
          <p:nvCxnSpPr>
            <p:cNvPr id="28" name="Gerader Verbinder 27"/>
            <p:cNvCxnSpPr/>
            <p:nvPr/>
          </p:nvCxnSpPr>
          <p:spPr>
            <a:xfrm>
              <a:off x="5710435" y="4509268"/>
              <a:ext cx="0" cy="2289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>
              <a:endCxn id="78" idx="2"/>
            </p:cNvCxnSpPr>
            <p:nvPr/>
          </p:nvCxnSpPr>
          <p:spPr>
            <a:xfrm>
              <a:off x="5710435" y="4738258"/>
              <a:ext cx="15266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Pfeil nach unten 156"/>
            <p:cNvSpPr/>
            <p:nvPr/>
          </p:nvSpPr>
          <p:spPr>
            <a:xfrm flipV="1">
              <a:off x="6757141" y="3119778"/>
              <a:ext cx="305320" cy="457980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9" name="Pfeil nach unten 158"/>
            <p:cNvSpPr/>
            <p:nvPr/>
          </p:nvSpPr>
          <p:spPr>
            <a:xfrm flipV="1">
              <a:off x="7215121" y="3119778"/>
              <a:ext cx="305320" cy="457980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7138791" y="2432808"/>
              <a:ext cx="457980" cy="686970"/>
            </a:xfrm>
            <a:prstGeom prst="round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160" name="Abgerundetes Rechteck 159"/>
            <p:cNvSpPr/>
            <p:nvPr/>
          </p:nvSpPr>
          <p:spPr>
            <a:xfrm>
              <a:off x="6680811" y="2432808"/>
              <a:ext cx="457980" cy="686970"/>
            </a:xfrm>
            <a:prstGeom prst="round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393644" y="4021459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EOC</a:t>
              </a:r>
            </a:p>
          </p:txBody>
        </p:sp>
        <p:sp>
          <p:nvSpPr>
            <p:cNvPr id="162" name="Textfeld 161"/>
            <p:cNvSpPr txBox="1"/>
            <p:nvPr/>
          </p:nvSpPr>
          <p:spPr>
            <a:xfrm>
              <a:off x="4356901" y="1708152"/>
              <a:ext cx="971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Hit buffer</a:t>
              </a:r>
            </a:p>
          </p:txBody>
        </p:sp>
        <p:sp>
          <p:nvSpPr>
            <p:cNvPr id="8" name="Richtungspfeil 30">
              <a:extLst>
                <a:ext uri="{FF2B5EF4-FFF2-40B4-BE49-F238E27FC236}">
                  <a16:creationId xmlns:a16="http://schemas.microsoft.com/office/drawing/2014/main" id="{E1EAC00D-A7C0-9D8E-B184-77B475618233}"/>
                </a:ext>
              </a:extLst>
            </p:cNvPr>
            <p:cNvSpPr/>
            <p:nvPr/>
          </p:nvSpPr>
          <p:spPr bwMode="auto">
            <a:xfrm rot="16200000">
              <a:off x="3038969" y="2805927"/>
              <a:ext cx="597165" cy="266754"/>
            </a:xfrm>
            <a:prstGeom prst="homePlat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TDAC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2E04C30-1D1C-740D-46B8-594FEB29B409}"/>
                </a:ext>
              </a:extLst>
            </p:cNvPr>
            <p:cNvSpPr/>
            <p:nvPr/>
          </p:nvSpPr>
          <p:spPr bwMode="auto">
            <a:xfrm>
              <a:off x="2653961" y="3071133"/>
              <a:ext cx="409435" cy="176878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RAM</a:t>
              </a:r>
            </a:p>
          </p:txBody>
        </p:sp>
        <p:sp>
          <p:nvSpPr>
            <p:cNvPr id="10" name="Pfeil nach unten 158">
              <a:extLst>
                <a:ext uri="{FF2B5EF4-FFF2-40B4-BE49-F238E27FC236}">
                  <a16:creationId xmlns:a16="http://schemas.microsoft.com/office/drawing/2014/main" id="{A4D7EAB9-B5A6-132B-23A7-C9B6DBD8E4DC}"/>
                </a:ext>
              </a:extLst>
            </p:cNvPr>
            <p:cNvSpPr/>
            <p:nvPr/>
          </p:nvSpPr>
          <p:spPr>
            <a:xfrm flipV="1">
              <a:off x="8221756" y="3108074"/>
              <a:ext cx="305320" cy="457980"/>
            </a:xfrm>
            <a:prstGeom prst="downArrow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Abgerundetes Rechteck 43">
              <a:extLst>
                <a:ext uri="{FF2B5EF4-FFF2-40B4-BE49-F238E27FC236}">
                  <a16:creationId xmlns:a16="http://schemas.microsoft.com/office/drawing/2014/main" id="{AF3DBBFE-CC4E-9934-59C2-C70044D7981F}"/>
                </a:ext>
              </a:extLst>
            </p:cNvPr>
            <p:cNvSpPr/>
            <p:nvPr/>
          </p:nvSpPr>
          <p:spPr>
            <a:xfrm>
              <a:off x="8145426" y="2421104"/>
              <a:ext cx="457980" cy="686970"/>
            </a:xfrm>
            <a:prstGeom prst="round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TDC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146C965-07E5-8255-2423-459DB9895F3F}"/>
                </a:ext>
              </a:extLst>
            </p:cNvPr>
            <p:cNvSpPr txBox="1"/>
            <p:nvPr/>
          </p:nvSpPr>
          <p:spPr>
            <a:xfrm>
              <a:off x="7998059" y="3418315"/>
              <a:ext cx="3738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TS3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5948FBED-CC41-F043-DD8E-7A09DC10B07B}"/>
                </a:ext>
              </a:extLst>
            </p:cNvPr>
            <p:cNvCxnSpPr/>
            <p:nvPr/>
          </p:nvCxnSpPr>
          <p:spPr>
            <a:xfrm flipV="1">
              <a:off x="8743361" y="3321759"/>
              <a:ext cx="0" cy="2289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F31190E-B522-DE57-BF9F-D1150DD69ECF}"/>
                </a:ext>
              </a:extLst>
            </p:cNvPr>
            <p:cNvSpPr txBox="1"/>
            <p:nvPr/>
          </p:nvSpPr>
          <p:spPr>
            <a:xfrm>
              <a:off x="8416763" y="3399251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TS</a:t>
              </a:r>
              <a:r>
                <a:rPr lang="de-DE" altLang="zh-CN" sz="800" dirty="0" err="1"/>
                <a:t>Ck</a:t>
              </a:r>
              <a:endParaRPr lang="en-US" sz="800" dirty="0"/>
            </a:p>
          </p:txBody>
        </p:sp>
        <p:sp>
          <p:nvSpPr>
            <p:cNvPr id="38" name="Gleichschenkliges Dreieck 37">
              <a:extLst>
                <a:ext uri="{FF2B5EF4-FFF2-40B4-BE49-F238E27FC236}">
                  <a16:creationId xmlns:a16="http://schemas.microsoft.com/office/drawing/2014/main" id="{BBAB8432-BA30-1351-4EA7-C5C9197CB3A1}"/>
                </a:ext>
              </a:extLst>
            </p:cNvPr>
            <p:cNvSpPr/>
            <p:nvPr/>
          </p:nvSpPr>
          <p:spPr>
            <a:xfrm rot="10800000">
              <a:off x="3421938" y="2368309"/>
              <a:ext cx="312906" cy="273856"/>
            </a:xfrm>
            <a:prstGeom prst="triangl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B19B398C-A1A5-B42D-9526-E2E3A58CBDEE}"/>
                </a:ext>
              </a:extLst>
            </p:cNvPr>
            <p:cNvCxnSpPr/>
            <p:nvPr/>
          </p:nvCxnSpPr>
          <p:spPr>
            <a:xfrm flipV="1">
              <a:off x="3331455" y="1890493"/>
              <a:ext cx="0" cy="76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3EFA9266-3533-1B21-993B-9403061A5325}"/>
                </a:ext>
              </a:extLst>
            </p:cNvPr>
            <p:cNvCxnSpPr>
              <a:cxnSpLocks/>
              <a:endCxn id="38" idx="5"/>
            </p:cNvCxnSpPr>
            <p:nvPr/>
          </p:nvCxnSpPr>
          <p:spPr>
            <a:xfrm flipV="1">
              <a:off x="3331455" y="2505237"/>
              <a:ext cx="168709" cy="78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629E732A-7291-E8A5-9792-D99F2CF70256}"/>
                </a:ext>
              </a:extLst>
            </p:cNvPr>
            <p:cNvSpPr/>
            <p:nvPr/>
          </p:nvSpPr>
          <p:spPr>
            <a:xfrm>
              <a:off x="3645424" y="2876098"/>
              <a:ext cx="152660" cy="152660"/>
            </a:xfrm>
            <a:prstGeom prst="ellipse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A5547744-4224-4742-7371-3C5D5F66386A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3063396" y="3159572"/>
              <a:ext cx="1407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Verbinder: gewinkelt 58">
              <a:extLst>
                <a:ext uri="{FF2B5EF4-FFF2-40B4-BE49-F238E27FC236}">
                  <a16:creationId xmlns:a16="http://schemas.microsoft.com/office/drawing/2014/main" id="{CBD4F10B-69C3-2FD8-F7D2-1195B3EF72B0}"/>
                </a:ext>
              </a:extLst>
            </p:cNvPr>
            <p:cNvCxnSpPr>
              <a:stCxn id="38" idx="0"/>
              <a:endCxn id="45" idx="2"/>
            </p:cNvCxnSpPr>
            <p:nvPr/>
          </p:nvCxnSpPr>
          <p:spPr>
            <a:xfrm rot="16200000" flipH="1">
              <a:off x="3456776" y="2763779"/>
              <a:ext cx="310263" cy="67033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E7F1655B-6162-F77E-72B5-BB3D7130283B}"/>
                </a:ext>
              </a:extLst>
            </p:cNvPr>
            <p:cNvSpPr/>
            <p:nvPr/>
          </p:nvSpPr>
          <p:spPr>
            <a:xfrm>
              <a:off x="3977485" y="2814458"/>
              <a:ext cx="304691" cy="305320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edge</a:t>
              </a:r>
            </a:p>
          </p:txBody>
        </p:sp>
        <p:cxnSp>
          <p:nvCxnSpPr>
            <p:cNvPr id="83" name="Gerade Verbindung mit Pfeil 82">
              <a:extLst>
                <a:ext uri="{FF2B5EF4-FFF2-40B4-BE49-F238E27FC236}">
                  <a16:creationId xmlns:a16="http://schemas.microsoft.com/office/drawing/2014/main" id="{DD63B182-EAAE-2841-5DB8-33FAEC591ED6}"/>
                </a:ext>
              </a:extLst>
            </p:cNvPr>
            <p:cNvCxnSpPr>
              <a:cxnSpLocks/>
              <a:stCxn id="45" idx="6"/>
            </p:cNvCxnSpPr>
            <p:nvPr/>
          </p:nvCxnSpPr>
          <p:spPr>
            <a:xfrm flipV="1">
              <a:off x="3798084" y="2952427"/>
              <a:ext cx="16338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7A515066-C772-CEC6-A3E1-8B4AA1FC221E}"/>
                </a:ext>
              </a:extLst>
            </p:cNvPr>
            <p:cNvCxnSpPr>
              <a:cxnSpLocks/>
            </p:cNvCxnSpPr>
            <p:nvPr/>
          </p:nvCxnSpPr>
          <p:spPr>
            <a:xfrm>
              <a:off x="3856601" y="2589370"/>
              <a:ext cx="42888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5E215709-7A7E-BFBC-2397-13EC7FA85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6601" y="2589370"/>
              <a:ext cx="0" cy="35667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mit Pfeil 122">
              <a:extLst>
                <a:ext uri="{FF2B5EF4-FFF2-40B4-BE49-F238E27FC236}">
                  <a16:creationId xmlns:a16="http://schemas.microsoft.com/office/drawing/2014/main" id="{B7E9E5E2-F3A6-E173-471C-48B064204570}"/>
                </a:ext>
              </a:extLst>
            </p:cNvPr>
            <p:cNvCxnSpPr>
              <a:cxnSpLocks/>
            </p:cNvCxnSpPr>
            <p:nvPr/>
          </p:nvCxnSpPr>
          <p:spPr>
            <a:xfrm>
              <a:off x="2608960" y="1978730"/>
              <a:ext cx="60896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C8E5CC08-5847-F4ED-6B8B-C896EB418B15}"/>
                </a:ext>
              </a:extLst>
            </p:cNvPr>
            <p:cNvSpPr/>
            <p:nvPr/>
          </p:nvSpPr>
          <p:spPr bwMode="auto">
            <a:xfrm>
              <a:off x="809008" y="1169364"/>
              <a:ext cx="1982887" cy="23559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/>
                <a:t>row control (in pixel control reg)</a:t>
              </a:r>
            </a:p>
          </p:txBody>
        </p:sp>
        <p:cxnSp>
          <p:nvCxnSpPr>
            <p:cNvPr id="165" name="Gerade Verbindung mit Pfeil 164">
              <a:extLst>
                <a:ext uri="{FF2B5EF4-FFF2-40B4-BE49-F238E27FC236}">
                  <a16:creationId xmlns:a16="http://schemas.microsoft.com/office/drawing/2014/main" id="{5E662935-C8AE-A0C7-0381-4FA7AF189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9232" y="2203818"/>
              <a:ext cx="4333" cy="839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mit Pfeil 167">
              <a:extLst>
                <a:ext uri="{FF2B5EF4-FFF2-40B4-BE49-F238E27FC236}">
                  <a16:creationId xmlns:a16="http://schemas.microsoft.com/office/drawing/2014/main" id="{CF525416-F8D1-759F-9847-BAFF2939B280}"/>
                </a:ext>
              </a:extLst>
            </p:cNvPr>
            <p:cNvCxnSpPr>
              <a:cxnSpLocks/>
            </p:cNvCxnSpPr>
            <p:nvPr/>
          </p:nvCxnSpPr>
          <p:spPr>
            <a:xfrm>
              <a:off x="2725996" y="1409554"/>
              <a:ext cx="3236" cy="5691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EE171A72-585E-57D2-B9D2-6336FF761CA3}"/>
                </a:ext>
              </a:extLst>
            </p:cNvPr>
            <p:cNvSpPr/>
            <p:nvPr/>
          </p:nvSpPr>
          <p:spPr bwMode="auto">
            <a:xfrm>
              <a:off x="2886225" y="1169364"/>
              <a:ext cx="2173769" cy="23559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/>
                <a:t>column control (in pixel control reg)</a:t>
              </a:r>
            </a:p>
          </p:txBody>
        </p:sp>
        <p:cxnSp>
          <p:nvCxnSpPr>
            <p:cNvPr id="171" name="Gerade Verbindung mit Pfeil 170">
              <a:extLst>
                <a:ext uri="{FF2B5EF4-FFF2-40B4-BE49-F238E27FC236}">
                  <a16:creationId xmlns:a16="http://schemas.microsoft.com/office/drawing/2014/main" id="{25FC894C-C465-6A65-046C-12AAF4864FBC}"/>
                </a:ext>
              </a:extLst>
            </p:cNvPr>
            <p:cNvCxnSpPr>
              <a:cxnSpLocks/>
            </p:cNvCxnSpPr>
            <p:nvPr/>
          </p:nvCxnSpPr>
          <p:spPr>
            <a:xfrm>
              <a:off x="2969070" y="1409554"/>
              <a:ext cx="0" cy="16338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id="{B5ACA04D-29B0-DA46-B69D-2394382279C6}"/>
                </a:ext>
              </a:extLst>
            </p:cNvPr>
            <p:cNvCxnSpPr/>
            <p:nvPr/>
          </p:nvCxnSpPr>
          <p:spPr>
            <a:xfrm flipV="1">
              <a:off x="3721754" y="3036805"/>
              <a:ext cx="0" cy="2289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feld 173">
              <a:extLst>
                <a:ext uri="{FF2B5EF4-FFF2-40B4-BE49-F238E27FC236}">
                  <a16:creationId xmlns:a16="http://schemas.microsoft.com/office/drawing/2014/main" id="{17164E91-F8B0-D450-33C5-67232FFD78E8}"/>
                </a:ext>
              </a:extLst>
            </p:cNvPr>
            <p:cNvSpPr txBox="1"/>
            <p:nvPr/>
          </p:nvSpPr>
          <p:spPr>
            <a:xfrm>
              <a:off x="3572630" y="3211597"/>
              <a:ext cx="3802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EnB</a:t>
              </a:r>
              <a:endParaRPr lang="en-US" sz="800" dirty="0"/>
            </a:p>
          </p:txBody>
        </p:sp>
        <p:cxnSp>
          <p:nvCxnSpPr>
            <p:cNvPr id="175" name="Gerader Verbinder 174">
              <a:extLst>
                <a:ext uri="{FF2B5EF4-FFF2-40B4-BE49-F238E27FC236}">
                  <a16:creationId xmlns:a16="http://schemas.microsoft.com/office/drawing/2014/main" id="{EF67D83E-58C5-13F4-6E49-25CA81201D55}"/>
                </a:ext>
              </a:extLst>
            </p:cNvPr>
            <p:cNvCxnSpPr>
              <a:cxnSpLocks/>
              <a:endCxn id="38" idx="3"/>
            </p:cNvCxnSpPr>
            <p:nvPr/>
          </p:nvCxnSpPr>
          <p:spPr>
            <a:xfrm>
              <a:off x="3578391" y="1863134"/>
              <a:ext cx="0" cy="50517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feld 177">
              <a:extLst>
                <a:ext uri="{FF2B5EF4-FFF2-40B4-BE49-F238E27FC236}">
                  <a16:creationId xmlns:a16="http://schemas.microsoft.com/office/drawing/2014/main" id="{85A0EABF-DA83-37AE-5BA0-BCAFA55A9591}"/>
                </a:ext>
              </a:extLst>
            </p:cNvPr>
            <p:cNvSpPr txBox="1"/>
            <p:nvPr/>
          </p:nvSpPr>
          <p:spPr>
            <a:xfrm>
              <a:off x="3331455" y="1684997"/>
              <a:ext cx="6751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From Pixel</a:t>
              </a:r>
            </a:p>
          </p:txBody>
        </p:sp>
        <p:sp>
          <p:nvSpPr>
            <p:cNvPr id="180" name="Abgerundetes Rechteck 4">
              <a:extLst>
                <a:ext uri="{FF2B5EF4-FFF2-40B4-BE49-F238E27FC236}">
                  <a16:creationId xmlns:a16="http://schemas.microsoft.com/office/drawing/2014/main" id="{414B0589-69A4-A465-DD4A-C0730C2AECC5}"/>
                </a:ext>
              </a:extLst>
            </p:cNvPr>
            <p:cNvSpPr/>
            <p:nvPr/>
          </p:nvSpPr>
          <p:spPr>
            <a:xfrm>
              <a:off x="193027" y="1784460"/>
              <a:ext cx="2260987" cy="4962416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181" name="Textfeld 180">
              <a:extLst>
                <a:ext uri="{FF2B5EF4-FFF2-40B4-BE49-F238E27FC236}">
                  <a16:creationId xmlns:a16="http://schemas.microsoft.com/office/drawing/2014/main" id="{F5968C6F-DF97-6509-6381-A5B1F1E34601}"/>
                </a:ext>
              </a:extLst>
            </p:cNvPr>
            <p:cNvSpPr txBox="1"/>
            <p:nvPr/>
          </p:nvSpPr>
          <p:spPr>
            <a:xfrm>
              <a:off x="865807" y="1540313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RCU</a:t>
              </a:r>
            </a:p>
          </p:txBody>
        </p: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3701A185-3534-EEFD-8C56-62822471B4C7}"/>
                </a:ext>
              </a:extLst>
            </p:cNvPr>
            <p:cNvSpPr txBox="1"/>
            <p:nvPr/>
          </p:nvSpPr>
          <p:spPr>
            <a:xfrm>
              <a:off x="2394378" y="2408951"/>
              <a:ext cx="5709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RAM </a:t>
              </a:r>
              <a:r>
                <a:rPr lang="en-US" sz="800" dirty="0" err="1"/>
                <a:t>Wr</a:t>
              </a:r>
              <a:endParaRPr lang="en-US" sz="800" dirty="0"/>
            </a:p>
          </p:txBody>
        </p:sp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77985A0F-6F9D-03E3-61CE-BDB6FBD5A6C6}"/>
                </a:ext>
              </a:extLst>
            </p:cNvPr>
            <p:cNvSpPr txBox="1"/>
            <p:nvPr/>
          </p:nvSpPr>
          <p:spPr>
            <a:xfrm>
              <a:off x="2915285" y="2143221"/>
              <a:ext cx="7617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RAMIn</a:t>
              </a:r>
              <a:r>
                <a:rPr lang="en-US" sz="800" dirty="0"/>
                <a:t>&lt;0:3&gt;</a:t>
              </a:r>
            </a:p>
          </p:txBody>
        </p:sp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FFBCD252-8E5A-7D78-AE38-7817818E5F37}"/>
                </a:ext>
              </a:extLst>
            </p:cNvPr>
            <p:cNvSpPr txBox="1"/>
            <p:nvPr/>
          </p:nvSpPr>
          <p:spPr>
            <a:xfrm>
              <a:off x="3546503" y="2066709"/>
              <a:ext cx="6848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Regulated </a:t>
              </a:r>
            </a:p>
            <a:p>
              <a:r>
                <a:rPr lang="en-US" sz="800" dirty="0" err="1"/>
                <a:t>cascode</a:t>
              </a:r>
              <a:endParaRPr lang="en-US" sz="800" dirty="0"/>
            </a:p>
          </p:txBody>
        </p:sp>
      </p:grpSp>
      <p:sp>
        <p:nvSpPr>
          <p:cNvPr id="188" name="Inhaltsplatzhalter 187">
            <a:extLst>
              <a:ext uri="{FF2B5EF4-FFF2-40B4-BE49-F238E27FC236}">
                <a16:creationId xmlns:a16="http://schemas.microsoft.com/office/drawing/2014/main" id="{F32F53EB-EDFA-79D7-EA8B-65BA556DF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Hit Buffer, End of Column, Readout Control Unit</a:t>
            </a:r>
          </a:p>
        </p:txBody>
      </p:sp>
    </p:spTree>
    <p:extLst>
      <p:ext uri="{BB962C8B-B14F-4D97-AF65-F5344CB8AC3E}">
        <p14:creationId xmlns:p14="http://schemas.microsoft.com/office/powerpoint/2010/main" val="17749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70" y="70480"/>
            <a:ext cx="7652010" cy="346075"/>
          </a:xfrm>
        </p:spPr>
        <p:txBody>
          <a:bodyPr/>
          <a:lstStyle/>
          <a:p>
            <a:r>
              <a:rPr lang="en-US" altLang="de-DE" sz="2400" b="1" dirty="0"/>
              <a:t>Hit buffer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88A6A1-BC73-D052-3AAA-FA79C22A67E6}"/>
              </a:ext>
            </a:extLst>
          </p:cNvPr>
          <p:cNvSpPr txBox="1">
            <a:spLocks/>
          </p:cNvSpPr>
          <p:nvPr/>
        </p:nvSpPr>
        <p:spPr>
          <a:xfrm>
            <a:off x="457200" y="692150"/>
            <a:ext cx="8126995" cy="16250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AU" kern="0" dirty="0"/>
              <a:t>Hit buffer logic</a:t>
            </a:r>
          </a:p>
          <a:p>
            <a:pPr lvl="1" algn="just"/>
            <a:r>
              <a:rPr lang="en-AU" sz="1400" kern="0" dirty="0"/>
              <a:t>RAM cell</a:t>
            </a:r>
          </a:p>
          <a:p>
            <a:pPr lvl="1" algn="just"/>
            <a:r>
              <a:rPr lang="en-AU" sz="1400" kern="0" dirty="0"/>
              <a:t>4-bit Tune DAC</a:t>
            </a:r>
          </a:p>
          <a:p>
            <a:pPr lvl="1" algn="just"/>
            <a:r>
              <a:rPr lang="en-AU" sz="1400" kern="0" dirty="0"/>
              <a:t>Regulated </a:t>
            </a:r>
            <a:r>
              <a:rPr lang="en-AU" sz="1400" kern="0" dirty="0" err="1"/>
              <a:t>cascode</a:t>
            </a:r>
            <a:r>
              <a:rPr lang="en-AU" sz="1400" kern="0" dirty="0"/>
              <a:t> receiver</a:t>
            </a:r>
          </a:p>
          <a:p>
            <a:pPr lvl="1" algn="just"/>
            <a:r>
              <a:rPr lang="en-AU" sz="1400" kern="0" dirty="0"/>
              <a:t>Time to digital converter </a:t>
            </a:r>
          </a:p>
          <a:p>
            <a:pPr lvl="1" algn="just"/>
            <a:r>
              <a:rPr lang="en-AU" sz="1400" kern="0" dirty="0"/>
              <a:t>Main hit buffer logic</a:t>
            </a:r>
          </a:p>
          <a:p>
            <a:pPr marL="0" indent="0" algn="just">
              <a:buNone/>
            </a:pPr>
            <a:endParaRPr lang="en-AU" sz="1600" kern="0" dirty="0"/>
          </a:p>
        </p:txBody>
      </p:sp>
      <p:sp>
        <p:nvSpPr>
          <p:cNvPr id="33825" name="Rectangle 57"/>
          <p:cNvSpPr>
            <a:spLocks noChangeArrowheads="1"/>
          </p:cNvSpPr>
          <p:nvPr/>
        </p:nvSpPr>
        <p:spPr bwMode="auto">
          <a:xfrm>
            <a:off x="6765296" y="4032192"/>
            <a:ext cx="520204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LE</a:t>
            </a:r>
          </a:p>
          <a:p>
            <a:pPr eaLnBrk="1" hangingPunct="1"/>
            <a:r>
              <a:rPr lang="de-DE" altLang="de-DE" dirty="0"/>
              <a:t>RAM</a:t>
            </a:r>
          </a:p>
        </p:txBody>
      </p:sp>
      <p:sp>
        <p:nvSpPr>
          <p:cNvPr id="33826" name="Rectangle 58"/>
          <p:cNvSpPr>
            <a:spLocks noChangeArrowheads="1"/>
          </p:cNvSpPr>
          <p:nvPr/>
        </p:nvSpPr>
        <p:spPr bwMode="auto">
          <a:xfrm>
            <a:off x="8050771" y="4696147"/>
            <a:ext cx="520204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 err="1"/>
              <a:t>Addr</a:t>
            </a:r>
            <a:endParaRPr lang="de-DE" altLang="de-DE" dirty="0"/>
          </a:p>
          <a:p>
            <a:pPr eaLnBrk="1" hangingPunct="1"/>
            <a:r>
              <a:rPr lang="de-DE" altLang="de-DE" dirty="0"/>
              <a:t>ROM</a:t>
            </a:r>
          </a:p>
        </p:txBody>
      </p:sp>
      <p:sp>
        <p:nvSpPr>
          <p:cNvPr id="33827" name="Line 59"/>
          <p:cNvSpPr>
            <a:spLocks noChangeShapeType="1"/>
          </p:cNvSpPr>
          <p:nvPr/>
        </p:nvSpPr>
        <p:spPr bwMode="auto">
          <a:xfrm>
            <a:off x="7665498" y="2569338"/>
            <a:ext cx="0" cy="338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8" name="Line 60"/>
          <p:cNvSpPr>
            <a:spLocks noChangeShapeType="1"/>
          </p:cNvSpPr>
          <p:nvPr/>
        </p:nvSpPr>
        <p:spPr bwMode="auto">
          <a:xfrm flipH="1">
            <a:off x="7530566" y="4297773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9" name="Line 61"/>
          <p:cNvSpPr>
            <a:spLocks noChangeShapeType="1"/>
          </p:cNvSpPr>
          <p:nvPr/>
        </p:nvSpPr>
        <p:spPr bwMode="auto">
          <a:xfrm flipH="1">
            <a:off x="7400515" y="4297773"/>
            <a:ext cx="130051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0" name="Line 62"/>
          <p:cNvSpPr>
            <a:spLocks noChangeShapeType="1"/>
          </p:cNvSpPr>
          <p:nvPr/>
        </p:nvSpPr>
        <p:spPr bwMode="auto">
          <a:xfrm flipH="1">
            <a:off x="7270464" y="4297773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1" name="Line 63"/>
          <p:cNvSpPr>
            <a:spLocks noChangeShapeType="1"/>
          </p:cNvSpPr>
          <p:nvPr/>
        </p:nvSpPr>
        <p:spPr bwMode="auto">
          <a:xfrm flipH="1">
            <a:off x="7920720" y="4961729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2" name="Line 64"/>
          <p:cNvSpPr>
            <a:spLocks noChangeShapeType="1"/>
          </p:cNvSpPr>
          <p:nvPr/>
        </p:nvSpPr>
        <p:spPr bwMode="auto">
          <a:xfrm flipH="1">
            <a:off x="7790668" y="4961729"/>
            <a:ext cx="130051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3" name="Line 65"/>
          <p:cNvSpPr>
            <a:spLocks noChangeShapeType="1"/>
          </p:cNvSpPr>
          <p:nvPr/>
        </p:nvSpPr>
        <p:spPr bwMode="auto">
          <a:xfrm flipH="1">
            <a:off x="7660617" y="4961729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4" name="Line 66"/>
          <p:cNvSpPr>
            <a:spLocks noChangeShapeType="1"/>
          </p:cNvSpPr>
          <p:nvPr/>
        </p:nvSpPr>
        <p:spPr bwMode="auto">
          <a:xfrm rot="10800000">
            <a:off x="6274714" y="3234326"/>
            <a:ext cx="0" cy="27222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5" name="Line 67"/>
          <p:cNvSpPr>
            <a:spLocks noChangeShapeType="1"/>
          </p:cNvSpPr>
          <p:nvPr/>
        </p:nvSpPr>
        <p:spPr bwMode="auto">
          <a:xfrm flipH="1">
            <a:off x="6620210" y="4297773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6" name="Line 68"/>
          <p:cNvSpPr>
            <a:spLocks noChangeShapeType="1"/>
          </p:cNvSpPr>
          <p:nvPr/>
        </p:nvSpPr>
        <p:spPr bwMode="auto">
          <a:xfrm flipH="1" flipV="1">
            <a:off x="6490158" y="4164983"/>
            <a:ext cx="130051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7" name="Line 69"/>
          <p:cNvSpPr>
            <a:spLocks noChangeShapeType="1"/>
          </p:cNvSpPr>
          <p:nvPr/>
        </p:nvSpPr>
        <p:spPr bwMode="auto">
          <a:xfrm flipH="1">
            <a:off x="6274712" y="4297773"/>
            <a:ext cx="2154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0" name="Line 72"/>
          <p:cNvSpPr>
            <a:spLocks noChangeShapeType="1"/>
          </p:cNvSpPr>
          <p:nvPr/>
        </p:nvSpPr>
        <p:spPr bwMode="auto">
          <a:xfrm>
            <a:off x="6555184" y="3766609"/>
            <a:ext cx="0" cy="331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1" name="Line 73"/>
          <p:cNvSpPr>
            <a:spLocks noChangeShapeType="1"/>
          </p:cNvSpPr>
          <p:nvPr/>
        </p:nvSpPr>
        <p:spPr bwMode="auto">
          <a:xfrm flipV="1">
            <a:off x="7465541" y="5360102"/>
            <a:ext cx="0" cy="19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2" name="Line 74"/>
          <p:cNvSpPr>
            <a:spLocks noChangeShapeType="1"/>
          </p:cNvSpPr>
          <p:nvPr/>
        </p:nvSpPr>
        <p:spPr bwMode="auto">
          <a:xfrm flipV="1">
            <a:off x="7855694" y="5094520"/>
            <a:ext cx="0" cy="531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3" name="Line 75"/>
          <p:cNvSpPr>
            <a:spLocks noChangeShapeType="1"/>
          </p:cNvSpPr>
          <p:nvPr/>
        </p:nvSpPr>
        <p:spPr bwMode="auto">
          <a:xfrm>
            <a:off x="7465541" y="5526090"/>
            <a:ext cx="0" cy="995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6" name="Text Box 78"/>
          <p:cNvSpPr txBox="1">
            <a:spLocks noChangeArrowheads="1"/>
          </p:cNvSpPr>
          <p:nvPr/>
        </p:nvSpPr>
        <p:spPr bwMode="auto">
          <a:xfrm>
            <a:off x="6097787" y="5688475"/>
            <a:ext cx="4667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TS1</a:t>
            </a:r>
          </a:p>
        </p:txBody>
      </p:sp>
      <p:sp>
        <p:nvSpPr>
          <p:cNvPr id="33847" name="Text Box 79"/>
          <p:cNvSpPr txBox="1">
            <a:spLocks noChangeArrowheads="1"/>
          </p:cNvSpPr>
          <p:nvPr/>
        </p:nvSpPr>
        <p:spPr bwMode="auto">
          <a:xfrm>
            <a:off x="7668498" y="5875666"/>
            <a:ext cx="8162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Data Bus</a:t>
            </a:r>
          </a:p>
        </p:txBody>
      </p:sp>
      <p:sp>
        <p:nvSpPr>
          <p:cNvPr id="33863" name="Line 114"/>
          <p:cNvSpPr>
            <a:spLocks noChangeShapeType="1"/>
          </p:cNvSpPr>
          <p:nvPr/>
        </p:nvSpPr>
        <p:spPr bwMode="auto">
          <a:xfrm>
            <a:off x="2273133" y="4233306"/>
            <a:ext cx="543845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6" name="Line 66">
            <a:extLst>
              <a:ext uri="{FF2B5EF4-FFF2-40B4-BE49-F238E27FC236}">
                <a16:creationId xmlns:a16="http://schemas.microsoft.com/office/drawing/2014/main" id="{DD1443D4-EF8A-4D50-9828-066016852CB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081967" y="2302183"/>
            <a:ext cx="0" cy="36533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7" name="Rectangle 57">
            <a:extLst>
              <a:ext uri="{FF2B5EF4-FFF2-40B4-BE49-F238E27FC236}">
                <a16:creationId xmlns:a16="http://schemas.microsoft.com/office/drawing/2014/main" id="{ACDC3B8F-1D7E-4CB0-B1EF-9B981182C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296" y="2635847"/>
            <a:ext cx="520204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LE</a:t>
            </a:r>
          </a:p>
          <a:p>
            <a:pPr eaLnBrk="1" hangingPunct="1"/>
            <a:r>
              <a:rPr lang="de-DE" altLang="de-DE" dirty="0"/>
              <a:t>RAM</a:t>
            </a:r>
          </a:p>
        </p:txBody>
      </p:sp>
      <p:sp>
        <p:nvSpPr>
          <p:cNvPr id="108" name="Line 62">
            <a:extLst>
              <a:ext uri="{FF2B5EF4-FFF2-40B4-BE49-F238E27FC236}">
                <a16:creationId xmlns:a16="http://schemas.microsoft.com/office/drawing/2014/main" id="{07B428EF-B181-4DC6-AA67-B0FF2D749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3792" y="2901428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9" name="Line 67">
            <a:extLst>
              <a:ext uri="{FF2B5EF4-FFF2-40B4-BE49-F238E27FC236}">
                <a16:creationId xmlns:a16="http://schemas.microsoft.com/office/drawing/2014/main" id="{6FF9FA79-AF19-4D1A-B97D-0D8D91AFD8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3537" y="2901428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0" name="Line 68">
            <a:extLst>
              <a:ext uri="{FF2B5EF4-FFF2-40B4-BE49-F238E27FC236}">
                <a16:creationId xmlns:a16="http://schemas.microsoft.com/office/drawing/2014/main" id="{301F33A8-E6CB-4BED-A41B-C44B7C7E74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3486" y="2768637"/>
            <a:ext cx="130051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1" name="Line 69">
            <a:extLst>
              <a:ext uri="{FF2B5EF4-FFF2-40B4-BE49-F238E27FC236}">
                <a16:creationId xmlns:a16="http://schemas.microsoft.com/office/drawing/2014/main" id="{F132DDD1-1DE9-480E-B03E-17EE2AAFDA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1077" y="2901209"/>
            <a:ext cx="412408" cy="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4" name="Line 60">
            <a:extLst>
              <a:ext uri="{FF2B5EF4-FFF2-40B4-BE49-F238E27FC236}">
                <a16:creationId xmlns:a16="http://schemas.microsoft.com/office/drawing/2014/main" id="{85A94C7E-AEC7-43C0-9AEE-160F51083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4783" y="2902108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5" name="Line 61">
            <a:extLst>
              <a:ext uri="{FF2B5EF4-FFF2-40B4-BE49-F238E27FC236}">
                <a16:creationId xmlns:a16="http://schemas.microsoft.com/office/drawing/2014/main" id="{D2B77432-DC06-4508-B463-8D0E7AD19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4731" y="2902108"/>
            <a:ext cx="130051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6" name="Line 62">
            <a:extLst>
              <a:ext uri="{FF2B5EF4-FFF2-40B4-BE49-F238E27FC236}">
                <a16:creationId xmlns:a16="http://schemas.microsoft.com/office/drawing/2014/main" id="{75E525A6-497E-4737-8A1D-C9349C23AA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4680" y="2902108"/>
            <a:ext cx="130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7" name="Text Box 78">
            <a:extLst>
              <a:ext uri="{FF2B5EF4-FFF2-40B4-BE49-F238E27FC236}">
                <a16:creationId xmlns:a16="http://schemas.microsoft.com/office/drawing/2014/main" id="{EC2735C8-BAB6-4497-AB75-B27EED2B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757" y="5694399"/>
            <a:ext cx="4667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TS2</a:t>
            </a:r>
          </a:p>
        </p:txBody>
      </p:sp>
      <p:sp>
        <p:nvSpPr>
          <p:cNvPr id="33913" name="Richtungspfeil 30">
            <a:extLst>
              <a:ext uri="{FF2B5EF4-FFF2-40B4-BE49-F238E27FC236}">
                <a16:creationId xmlns:a16="http://schemas.microsoft.com/office/drawing/2014/main" id="{2ABDAC2A-2467-1763-B95C-5348C2E10ED1}"/>
              </a:ext>
            </a:extLst>
          </p:cNvPr>
          <p:cNvSpPr/>
          <p:nvPr/>
        </p:nvSpPr>
        <p:spPr bwMode="auto">
          <a:xfrm rot="16200000">
            <a:off x="1477553" y="4074413"/>
            <a:ext cx="640391" cy="271084"/>
          </a:xfrm>
          <a:prstGeom prst="homePlate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TDAC</a:t>
            </a:r>
          </a:p>
        </p:txBody>
      </p:sp>
      <p:sp>
        <p:nvSpPr>
          <p:cNvPr id="33914" name="Rechteck 33913">
            <a:extLst>
              <a:ext uri="{FF2B5EF4-FFF2-40B4-BE49-F238E27FC236}">
                <a16:creationId xmlns:a16="http://schemas.microsoft.com/office/drawing/2014/main" id="{B9339E93-1007-D323-DD92-0E759793A5FA}"/>
              </a:ext>
            </a:extLst>
          </p:cNvPr>
          <p:cNvSpPr/>
          <p:nvPr/>
        </p:nvSpPr>
        <p:spPr bwMode="auto">
          <a:xfrm>
            <a:off x="1103063" y="4351326"/>
            <a:ext cx="416080" cy="189681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RAM</a:t>
            </a:r>
          </a:p>
        </p:txBody>
      </p:sp>
      <p:sp>
        <p:nvSpPr>
          <p:cNvPr id="33915" name="Gleichschenkliges Dreieck 33914">
            <a:extLst>
              <a:ext uri="{FF2B5EF4-FFF2-40B4-BE49-F238E27FC236}">
                <a16:creationId xmlns:a16="http://schemas.microsoft.com/office/drawing/2014/main" id="{31C29DEA-0E70-DE90-D672-A4250DB2E5DB}"/>
              </a:ext>
            </a:extLst>
          </p:cNvPr>
          <p:cNvSpPr/>
          <p:nvPr/>
        </p:nvSpPr>
        <p:spPr>
          <a:xfrm rot="10800000">
            <a:off x="1883505" y="3597628"/>
            <a:ext cx="317985" cy="293679"/>
          </a:xfrm>
          <a:prstGeom prst="triangl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00" dirty="0">
              <a:solidFill>
                <a:schemeClr val="tx1"/>
              </a:solidFill>
            </a:endParaRPr>
          </a:p>
        </p:txBody>
      </p:sp>
      <p:cxnSp>
        <p:nvCxnSpPr>
          <p:cNvPr id="33916" name="Gerade Verbindung mit Pfeil 33915">
            <a:extLst>
              <a:ext uri="{FF2B5EF4-FFF2-40B4-BE49-F238E27FC236}">
                <a16:creationId xmlns:a16="http://schemas.microsoft.com/office/drawing/2014/main" id="{E475FF87-297D-E494-F8FC-72944CD8538F}"/>
              </a:ext>
            </a:extLst>
          </p:cNvPr>
          <p:cNvCxnSpPr/>
          <p:nvPr/>
        </p:nvCxnSpPr>
        <p:spPr>
          <a:xfrm flipV="1">
            <a:off x="1791553" y="3085225"/>
            <a:ext cx="0" cy="818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17" name="Gerade Verbindung mit Pfeil 33916">
            <a:extLst>
              <a:ext uri="{FF2B5EF4-FFF2-40B4-BE49-F238E27FC236}">
                <a16:creationId xmlns:a16="http://schemas.microsoft.com/office/drawing/2014/main" id="{EBB43936-F85B-5F03-1E35-D86750DF8F9D}"/>
              </a:ext>
            </a:extLst>
          </p:cNvPr>
          <p:cNvCxnSpPr>
            <a:cxnSpLocks/>
            <a:endCxn id="33915" idx="5"/>
          </p:cNvCxnSpPr>
          <p:nvPr/>
        </p:nvCxnSpPr>
        <p:spPr>
          <a:xfrm flipV="1">
            <a:off x="1791553" y="3744468"/>
            <a:ext cx="171447" cy="8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18" name="Ellipse 33917">
            <a:extLst>
              <a:ext uri="{FF2B5EF4-FFF2-40B4-BE49-F238E27FC236}">
                <a16:creationId xmlns:a16="http://schemas.microsoft.com/office/drawing/2014/main" id="{4178A09C-5A44-69BE-E108-D086999DB8FE}"/>
              </a:ext>
            </a:extLst>
          </p:cNvPr>
          <p:cNvSpPr/>
          <p:nvPr/>
        </p:nvSpPr>
        <p:spPr>
          <a:xfrm>
            <a:off x="2110618" y="4142173"/>
            <a:ext cx="155138" cy="163710"/>
          </a:xfrm>
          <a:prstGeom prst="ellips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33919" name="Gerade Verbindung mit Pfeil 33918">
            <a:extLst>
              <a:ext uri="{FF2B5EF4-FFF2-40B4-BE49-F238E27FC236}">
                <a16:creationId xmlns:a16="http://schemas.microsoft.com/office/drawing/2014/main" id="{375D4262-8045-DB56-70B5-D27BABE7ECE2}"/>
              </a:ext>
            </a:extLst>
          </p:cNvPr>
          <p:cNvCxnSpPr>
            <a:cxnSpLocks/>
            <a:stCxn id="33914" idx="3"/>
          </p:cNvCxnSpPr>
          <p:nvPr/>
        </p:nvCxnSpPr>
        <p:spPr>
          <a:xfrm>
            <a:off x="1519144" y="4446167"/>
            <a:ext cx="1430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20" name="Verbinder: gewinkelt 33919">
            <a:extLst>
              <a:ext uri="{FF2B5EF4-FFF2-40B4-BE49-F238E27FC236}">
                <a16:creationId xmlns:a16="http://schemas.microsoft.com/office/drawing/2014/main" id="{CE14DEA2-FA69-AF16-4F72-C60BB3BB4A8A}"/>
              </a:ext>
            </a:extLst>
          </p:cNvPr>
          <p:cNvCxnSpPr>
            <a:stCxn id="33915" idx="0"/>
            <a:endCxn id="33918" idx="2"/>
          </p:cNvCxnSpPr>
          <p:nvPr/>
        </p:nvCxnSpPr>
        <p:spPr>
          <a:xfrm rot="16200000" flipH="1">
            <a:off x="1910197" y="4023606"/>
            <a:ext cx="332721" cy="68121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23" name="Gerade Verbindung mit Pfeil 33922">
            <a:extLst>
              <a:ext uri="{FF2B5EF4-FFF2-40B4-BE49-F238E27FC236}">
                <a16:creationId xmlns:a16="http://schemas.microsoft.com/office/drawing/2014/main" id="{8C5B8EEB-6678-A578-B346-E0042FB8A771}"/>
              </a:ext>
            </a:extLst>
          </p:cNvPr>
          <p:cNvCxnSpPr>
            <a:cxnSpLocks/>
          </p:cNvCxnSpPr>
          <p:nvPr/>
        </p:nvCxnSpPr>
        <p:spPr>
          <a:xfrm flipH="1">
            <a:off x="1179556" y="3421230"/>
            <a:ext cx="4403" cy="9004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24" name="Gerade Verbindung mit Pfeil 33923">
            <a:extLst>
              <a:ext uri="{FF2B5EF4-FFF2-40B4-BE49-F238E27FC236}">
                <a16:creationId xmlns:a16="http://schemas.microsoft.com/office/drawing/2014/main" id="{68DDA035-8CA5-6672-CB91-70682866B399}"/>
              </a:ext>
            </a:extLst>
          </p:cNvPr>
          <p:cNvCxnSpPr/>
          <p:nvPr/>
        </p:nvCxnSpPr>
        <p:spPr>
          <a:xfrm flipV="1">
            <a:off x="2188187" y="4314513"/>
            <a:ext cx="0" cy="245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25" name="Textfeld 33924">
            <a:extLst>
              <a:ext uri="{FF2B5EF4-FFF2-40B4-BE49-F238E27FC236}">
                <a16:creationId xmlns:a16="http://schemas.microsoft.com/office/drawing/2014/main" id="{480B897D-FB2F-E8C5-ADF8-75E171CC430A}"/>
              </a:ext>
            </a:extLst>
          </p:cNvPr>
          <p:cNvSpPr txBox="1"/>
          <p:nvPr/>
        </p:nvSpPr>
        <p:spPr>
          <a:xfrm>
            <a:off x="2036643" y="4501957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EnB</a:t>
            </a:r>
            <a:endParaRPr lang="en-US" sz="1200" dirty="0"/>
          </a:p>
        </p:txBody>
      </p:sp>
      <p:cxnSp>
        <p:nvCxnSpPr>
          <p:cNvPr id="33926" name="Gerader Verbinder 33925">
            <a:extLst>
              <a:ext uri="{FF2B5EF4-FFF2-40B4-BE49-F238E27FC236}">
                <a16:creationId xmlns:a16="http://schemas.microsoft.com/office/drawing/2014/main" id="{97F02A7F-FB0E-B10F-BFFD-ACE344D1EF3A}"/>
              </a:ext>
            </a:extLst>
          </p:cNvPr>
          <p:cNvCxnSpPr>
            <a:cxnSpLocks/>
            <a:stCxn id="33929" idx="2"/>
            <a:endCxn id="33915" idx="3"/>
          </p:cNvCxnSpPr>
          <p:nvPr/>
        </p:nvCxnSpPr>
        <p:spPr>
          <a:xfrm flipH="1">
            <a:off x="2042497" y="2887458"/>
            <a:ext cx="17019" cy="7101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27" name="Textfeld 33926">
            <a:extLst>
              <a:ext uri="{FF2B5EF4-FFF2-40B4-BE49-F238E27FC236}">
                <a16:creationId xmlns:a16="http://schemas.microsoft.com/office/drawing/2014/main" id="{E214763F-60C1-6DDA-2289-5D8A440EC2DC}"/>
              </a:ext>
            </a:extLst>
          </p:cNvPr>
          <p:cNvSpPr txBox="1"/>
          <p:nvPr/>
        </p:nvSpPr>
        <p:spPr>
          <a:xfrm>
            <a:off x="839267" y="3641212"/>
            <a:ext cx="763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RAM </a:t>
            </a:r>
            <a:r>
              <a:rPr lang="en-US" sz="1200" dirty="0" err="1"/>
              <a:t>Wr</a:t>
            </a:r>
            <a:endParaRPr lang="en-US" sz="1200" dirty="0"/>
          </a:p>
        </p:txBody>
      </p:sp>
      <p:sp>
        <p:nvSpPr>
          <p:cNvPr id="33928" name="Textfeld 33927">
            <a:extLst>
              <a:ext uri="{FF2B5EF4-FFF2-40B4-BE49-F238E27FC236}">
                <a16:creationId xmlns:a16="http://schemas.microsoft.com/office/drawing/2014/main" id="{D273C4AF-24A0-2433-98F7-BD209B744ACF}"/>
              </a:ext>
            </a:extLst>
          </p:cNvPr>
          <p:cNvSpPr txBox="1"/>
          <p:nvPr/>
        </p:nvSpPr>
        <p:spPr>
          <a:xfrm>
            <a:off x="1277832" y="3294014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RAMIn</a:t>
            </a:r>
            <a:r>
              <a:rPr lang="en-US" sz="1200" dirty="0"/>
              <a:t>&lt;0:3&gt;</a:t>
            </a:r>
          </a:p>
        </p:txBody>
      </p:sp>
      <p:sp>
        <p:nvSpPr>
          <p:cNvPr id="33929" name="Text Box 85">
            <a:extLst>
              <a:ext uri="{FF2B5EF4-FFF2-40B4-BE49-F238E27FC236}">
                <a16:creationId xmlns:a16="http://schemas.microsoft.com/office/drawing/2014/main" id="{EF3F66C0-72FE-8474-A8F6-C67D1CA3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143" y="2610459"/>
            <a:ext cx="10807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Hit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dirty="0" err="1"/>
              <a:t>pixel</a:t>
            </a:r>
            <a:endParaRPr lang="de-DE" altLang="de-DE" dirty="0"/>
          </a:p>
        </p:txBody>
      </p:sp>
      <p:sp>
        <p:nvSpPr>
          <p:cNvPr id="33932" name="Rectangle 57">
            <a:extLst>
              <a:ext uri="{FF2B5EF4-FFF2-40B4-BE49-F238E27FC236}">
                <a16:creationId xmlns:a16="http://schemas.microsoft.com/office/drawing/2014/main" id="{FB4525FF-7DA0-D11F-639F-42ADC810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296" y="4994926"/>
            <a:ext cx="520204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LE</a:t>
            </a:r>
          </a:p>
          <a:p>
            <a:pPr eaLnBrk="1" hangingPunct="1"/>
            <a:r>
              <a:rPr lang="de-DE" altLang="de-DE" dirty="0"/>
              <a:t>RAM</a:t>
            </a:r>
          </a:p>
        </p:txBody>
      </p:sp>
      <p:sp>
        <p:nvSpPr>
          <p:cNvPr id="33933" name="Line 66">
            <a:extLst>
              <a:ext uri="{FF2B5EF4-FFF2-40B4-BE49-F238E27FC236}">
                <a16:creationId xmlns:a16="http://schemas.microsoft.com/office/drawing/2014/main" id="{E027D902-128B-1777-3B5C-09BCBF9DA7B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494742" y="4817116"/>
            <a:ext cx="6411" cy="11384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934" name="Text Box 78">
            <a:extLst>
              <a:ext uri="{FF2B5EF4-FFF2-40B4-BE49-F238E27FC236}">
                <a16:creationId xmlns:a16="http://schemas.microsoft.com/office/drawing/2014/main" id="{5B6F274D-CBDD-FDE6-5854-D2D9EBE7D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689" y="5933467"/>
            <a:ext cx="4667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/>
              <a:t>TS3</a:t>
            </a:r>
          </a:p>
        </p:txBody>
      </p:sp>
      <p:grpSp>
        <p:nvGrpSpPr>
          <p:cNvPr id="33938" name="Gruppieren 33937">
            <a:extLst>
              <a:ext uri="{FF2B5EF4-FFF2-40B4-BE49-F238E27FC236}">
                <a16:creationId xmlns:a16="http://schemas.microsoft.com/office/drawing/2014/main" id="{F1352D96-6754-34F0-EDE4-69C698650FB0}"/>
              </a:ext>
            </a:extLst>
          </p:cNvPr>
          <p:cNvGrpSpPr/>
          <p:nvPr/>
        </p:nvGrpSpPr>
        <p:grpSpPr>
          <a:xfrm>
            <a:off x="6501155" y="5194692"/>
            <a:ext cx="249106" cy="94457"/>
            <a:chOff x="6748480" y="5913381"/>
            <a:chExt cx="506359" cy="123828"/>
          </a:xfrm>
        </p:grpSpPr>
        <p:sp>
          <p:nvSpPr>
            <p:cNvPr id="33935" name="Line 67">
              <a:extLst>
                <a:ext uri="{FF2B5EF4-FFF2-40B4-BE49-F238E27FC236}">
                  <a16:creationId xmlns:a16="http://schemas.microsoft.com/office/drawing/2014/main" id="{B6F94C6F-7ED6-55CF-5643-F44291D26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865" y="6037208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36" name="Line 68">
              <a:extLst>
                <a:ext uri="{FF2B5EF4-FFF2-40B4-BE49-F238E27FC236}">
                  <a16:creationId xmlns:a16="http://schemas.microsoft.com/office/drawing/2014/main" id="{2638FE9B-F236-6E6A-3843-9437768FA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98891" y="5913381"/>
              <a:ext cx="127974" cy="12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37" name="Line 69">
              <a:extLst>
                <a:ext uri="{FF2B5EF4-FFF2-40B4-BE49-F238E27FC236}">
                  <a16:creationId xmlns:a16="http://schemas.microsoft.com/office/drawing/2014/main" id="{F574B11C-1508-1D04-0395-AE141DECA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8480" y="6037208"/>
              <a:ext cx="250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grpSp>
        <p:nvGrpSpPr>
          <p:cNvPr id="33942" name="Gruppieren 33941">
            <a:extLst>
              <a:ext uri="{FF2B5EF4-FFF2-40B4-BE49-F238E27FC236}">
                <a16:creationId xmlns:a16="http://schemas.microsoft.com/office/drawing/2014/main" id="{A50A150E-E64F-3024-3448-8B2E7AA2B88E}"/>
              </a:ext>
            </a:extLst>
          </p:cNvPr>
          <p:cNvGrpSpPr/>
          <p:nvPr/>
        </p:nvGrpSpPr>
        <p:grpSpPr>
          <a:xfrm>
            <a:off x="7300535" y="5194692"/>
            <a:ext cx="324942" cy="165410"/>
            <a:chOff x="7550721" y="6037191"/>
            <a:chExt cx="383922" cy="123828"/>
          </a:xfrm>
        </p:grpSpPr>
        <p:sp>
          <p:nvSpPr>
            <p:cNvPr id="33939" name="Line 60">
              <a:extLst>
                <a:ext uri="{FF2B5EF4-FFF2-40B4-BE49-F238E27FC236}">
                  <a16:creationId xmlns:a16="http://schemas.microsoft.com/office/drawing/2014/main" id="{362DF557-9A55-6C67-5C7D-E262D5365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6669" y="6037191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40" name="Line 61">
              <a:extLst>
                <a:ext uri="{FF2B5EF4-FFF2-40B4-BE49-F238E27FC236}">
                  <a16:creationId xmlns:a16="http://schemas.microsoft.com/office/drawing/2014/main" id="{6D86675D-6B24-4694-8502-0E6985A6C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8695" y="6037191"/>
              <a:ext cx="127974" cy="12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41" name="Line 62">
              <a:extLst>
                <a:ext uri="{FF2B5EF4-FFF2-40B4-BE49-F238E27FC236}">
                  <a16:creationId xmlns:a16="http://schemas.microsoft.com/office/drawing/2014/main" id="{CA8E18EC-FDBA-2A7E-9F35-F881BA55A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0721" y="6037191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grpSp>
        <p:nvGrpSpPr>
          <p:cNvPr id="33946" name="Gruppieren 33945">
            <a:extLst>
              <a:ext uri="{FF2B5EF4-FFF2-40B4-BE49-F238E27FC236}">
                <a16:creationId xmlns:a16="http://schemas.microsoft.com/office/drawing/2014/main" id="{916F7F03-912C-EAEF-A1F1-CED10E09A1B1}"/>
              </a:ext>
            </a:extLst>
          </p:cNvPr>
          <p:cNvGrpSpPr/>
          <p:nvPr/>
        </p:nvGrpSpPr>
        <p:grpSpPr>
          <a:xfrm>
            <a:off x="4236816" y="6060863"/>
            <a:ext cx="595070" cy="288006"/>
            <a:chOff x="3475406" y="3324436"/>
            <a:chExt cx="599594" cy="288006"/>
          </a:xfrm>
        </p:grpSpPr>
        <p:sp>
          <p:nvSpPr>
            <p:cNvPr id="33944" name="Rechteck 33943">
              <a:extLst>
                <a:ext uri="{FF2B5EF4-FFF2-40B4-BE49-F238E27FC236}">
                  <a16:creationId xmlns:a16="http://schemas.microsoft.com/office/drawing/2014/main" id="{CAF3D5A0-2965-F9D8-8435-7ED76B3910B9}"/>
                </a:ext>
              </a:extLst>
            </p:cNvPr>
            <p:cNvSpPr/>
            <p:nvPr/>
          </p:nvSpPr>
          <p:spPr>
            <a:xfrm>
              <a:off x="3475406" y="3324436"/>
              <a:ext cx="599594" cy="288006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3945" name="Text Box 81">
              <a:extLst>
                <a:ext uri="{FF2B5EF4-FFF2-40B4-BE49-F238E27FC236}">
                  <a16:creationId xmlns:a16="http://schemas.microsoft.com/office/drawing/2014/main" id="{B8BB933D-C8D8-D5E5-3804-0E5B3E731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40" y="3324436"/>
              <a:ext cx="50426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dirty="0"/>
                <a:t>TDC</a:t>
              </a:r>
            </a:p>
          </p:txBody>
        </p:sp>
      </p:grpSp>
      <p:sp>
        <p:nvSpPr>
          <p:cNvPr id="33949" name="Line 72">
            <a:extLst>
              <a:ext uri="{FF2B5EF4-FFF2-40B4-BE49-F238E27FC236}">
                <a16:creationId xmlns:a16="http://schemas.microsoft.com/office/drawing/2014/main" id="{5338C807-EF49-D99C-22C9-9B85F2EF8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434" y="2519287"/>
            <a:ext cx="0" cy="199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sp>
        <p:nvSpPr>
          <p:cNvPr id="33955" name="Line 72">
            <a:extLst>
              <a:ext uri="{FF2B5EF4-FFF2-40B4-BE49-F238E27FC236}">
                <a16:creationId xmlns:a16="http://schemas.microsoft.com/office/drawing/2014/main" id="{B6933C44-590D-8262-F50B-02C2DA2062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6555" y="5393299"/>
            <a:ext cx="13715" cy="792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8ED5BB7-C04E-CD31-2622-AF5FF4531A83}"/>
              </a:ext>
            </a:extLst>
          </p:cNvPr>
          <p:cNvGrpSpPr/>
          <p:nvPr/>
        </p:nvGrpSpPr>
        <p:grpSpPr>
          <a:xfrm>
            <a:off x="2795651" y="3893892"/>
            <a:ext cx="2088277" cy="995931"/>
            <a:chOff x="3485973" y="3294042"/>
            <a:chExt cx="599594" cy="28800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DF927DC-F564-9B6D-59EA-AAFDBEED9238}"/>
                </a:ext>
              </a:extLst>
            </p:cNvPr>
            <p:cNvSpPr/>
            <p:nvPr/>
          </p:nvSpPr>
          <p:spPr>
            <a:xfrm>
              <a:off x="3485973" y="3294042"/>
              <a:ext cx="599594" cy="288006"/>
            </a:xfrm>
            <a:prstGeom prst="rect">
              <a:avLst/>
            </a:prstGeom>
            <a:solidFill>
              <a:srgbClr val="FBFE8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 Box 81">
              <a:extLst>
                <a:ext uri="{FF2B5EF4-FFF2-40B4-BE49-F238E27FC236}">
                  <a16:creationId xmlns:a16="http://schemas.microsoft.com/office/drawing/2014/main" id="{94FDE4AC-B463-77D2-CFC1-C705FFB7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626" y="3345193"/>
              <a:ext cx="447127" cy="80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de-DE" dirty="0"/>
                <a:t>Main hit buffer logic</a:t>
              </a:r>
            </a:p>
          </p:txBody>
        </p:sp>
      </p:grpSp>
      <p:cxnSp>
        <p:nvCxnSpPr>
          <p:cNvPr id="12" name="Verbinder: gewinkelt 11">
            <a:extLst>
              <a:ext uri="{FF2B5EF4-FFF2-40B4-BE49-F238E27FC236}">
                <a16:creationId xmlns:a16="http://schemas.microsoft.com/office/drawing/2014/main" id="{7732D376-E90E-E629-15BB-F7FEB30D7638}"/>
              </a:ext>
            </a:extLst>
          </p:cNvPr>
          <p:cNvCxnSpPr>
            <a:stCxn id="4" idx="2"/>
            <a:endCxn id="33945" idx="1"/>
          </p:cNvCxnSpPr>
          <p:nvPr/>
        </p:nvCxnSpPr>
        <p:spPr>
          <a:xfrm rot="16200000" flipH="1">
            <a:off x="3380782" y="5348831"/>
            <a:ext cx="1315043" cy="397026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0A50A26-1277-E48E-5CF8-A457869C6B22}"/>
              </a:ext>
            </a:extLst>
          </p:cNvPr>
          <p:cNvCxnSpPr>
            <a:stCxn id="33944" idx="3"/>
          </p:cNvCxnSpPr>
          <p:nvPr/>
        </p:nvCxnSpPr>
        <p:spPr>
          <a:xfrm flipV="1">
            <a:off x="4831886" y="6199362"/>
            <a:ext cx="1868384" cy="550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er: gewinkelt 15">
            <a:extLst>
              <a:ext uri="{FF2B5EF4-FFF2-40B4-BE49-F238E27FC236}">
                <a16:creationId xmlns:a16="http://schemas.microsoft.com/office/drawing/2014/main" id="{95F690D4-436E-4ED0-97AB-8191CA373982}"/>
              </a:ext>
            </a:extLst>
          </p:cNvPr>
          <p:cNvCxnSpPr>
            <a:cxnSpLocks/>
          </p:cNvCxnSpPr>
          <p:nvPr/>
        </p:nvCxnSpPr>
        <p:spPr>
          <a:xfrm>
            <a:off x="4534351" y="4889822"/>
            <a:ext cx="3321342" cy="749161"/>
          </a:xfrm>
          <a:prstGeom prst="bentConnector3">
            <a:avLst>
              <a:gd name="adj1" fmla="val 7354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EF20D82E-18B9-F6F5-4B12-F2A1383D5C51}"/>
              </a:ext>
            </a:extLst>
          </p:cNvPr>
          <p:cNvCxnSpPr>
            <a:stCxn id="4" idx="0"/>
          </p:cNvCxnSpPr>
          <p:nvPr/>
        </p:nvCxnSpPr>
        <p:spPr>
          <a:xfrm rot="5400000" flipH="1" flipV="1">
            <a:off x="5122400" y="2461858"/>
            <a:ext cx="149424" cy="2714644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F7639091-1354-4AEE-E5F9-F178A6AAEA1D}"/>
              </a:ext>
            </a:extLst>
          </p:cNvPr>
          <p:cNvCxnSpPr>
            <a:cxnSpLocks/>
          </p:cNvCxnSpPr>
          <p:nvPr/>
        </p:nvCxnSpPr>
        <p:spPr>
          <a:xfrm flipV="1">
            <a:off x="2599888" y="2515855"/>
            <a:ext cx="3958623" cy="1715523"/>
          </a:xfrm>
          <a:prstGeom prst="bentConnector3">
            <a:avLst>
              <a:gd name="adj1" fmla="val -48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49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70" y="70480"/>
            <a:ext cx="7652010" cy="346075"/>
          </a:xfrm>
        </p:spPr>
        <p:txBody>
          <a:bodyPr/>
          <a:lstStyle/>
          <a:p>
            <a:r>
              <a:rPr lang="en-US" altLang="de-DE" sz="2400" b="1" dirty="0"/>
              <a:t>Hit buffer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688A6A1-BC73-D052-3AAA-FA79C22A67E6}"/>
              </a:ext>
            </a:extLst>
          </p:cNvPr>
          <p:cNvSpPr txBox="1">
            <a:spLocks/>
          </p:cNvSpPr>
          <p:nvPr/>
        </p:nvSpPr>
        <p:spPr>
          <a:xfrm>
            <a:off x="457200" y="692150"/>
            <a:ext cx="8126995" cy="16250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AU" kern="0" dirty="0"/>
              <a:t>Main hit buffer</a:t>
            </a:r>
          </a:p>
          <a:p>
            <a:pPr lvl="1" algn="just"/>
            <a:r>
              <a:rPr lang="en-AU" sz="1400" kern="0" dirty="0"/>
              <a:t>Edge detector</a:t>
            </a:r>
          </a:p>
          <a:p>
            <a:pPr lvl="1" algn="just"/>
            <a:r>
              <a:rPr lang="en-AU" sz="1400" kern="0" dirty="0"/>
              <a:t>Priority logic</a:t>
            </a:r>
          </a:p>
          <a:p>
            <a:pPr lvl="1" algn="just"/>
            <a:r>
              <a:rPr lang="en-AU" sz="1400" kern="0" dirty="0"/>
              <a:t>Address ROM cells</a:t>
            </a:r>
          </a:p>
          <a:p>
            <a:pPr lvl="1" algn="just"/>
            <a:r>
              <a:rPr lang="en-AU" sz="1400" kern="0" dirty="0"/>
              <a:t>Time stamp RAM cells </a:t>
            </a:r>
          </a:p>
          <a:p>
            <a:pPr marL="0" indent="0" algn="just">
              <a:buNone/>
            </a:pPr>
            <a:endParaRPr lang="en-AU" sz="1600" kern="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A74EAD-7D2A-4BE8-96B2-CF53E02A70BF}"/>
              </a:ext>
            </a:extLst>
          </p:cNvPr>
          <p:cNvSpPr/>
          <p:nvPr/>
        </p:nvSpPr>
        <p:spPr>
          <a:xfrm>
            <a:off x="3593698" y="3709321"/>
            <a:ext cx="1181370" cy="1396685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grpSp>
        <p:nvGrpSpPr>
          <p:cNvPr id="33796" name="Group 97"/>
          <p:cNvGrpSpPr>
            <a:grpSpLocks/>
          </p:cNvGrpSpPr>
          <p:nvPr/>
        </p:nvGrpSpPr>
        <p:grpSpPr bwMode="auto">
          <a:xfrm>
            <a:off x="1171588" y="4108034"/>
            <a:ext cx="458639" cy="398373"/>
            <a:chOff x="192" y="2304"/>
            <a:chExt cx="576" cy="288"/>
          </a:xfrm>
        </p:grpSpPr>
        <p:sp>
          <p:nvSpPr>
            <p:cNvPr id="33878" name="Rectangle 3"/>
            <p:cNvSpPr>
              <a:spLocks noChangeArrowheads="1"/>
            </p:cNvSpPr>
            <p:nvPr/>
          </p:nvSpPr>
          <p:spPr bwMode="auto">
            <a:xfrm>
              <a:off x="192" y="2304"/>
              <a:ext cx="576" cy="288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100"/>
            </a:p>
          </p:txBody>
        </p:sp>
        <p:grpSp>
          <p:nvGrpSpPr>
            <p:cNvPr id="33879" name="Group 4"/>
            <p:cNvGrpSpPr>
              <a:grpSpLocks/>
            </p:cNvGrpSpPr>
            <p:nvPr/>
          </p:nvGrpSpPr>
          <p:grpSpPr bwMode="auto">
            <a:xfrm>
              <a:off x="240" y="2400"/>
              <a:ext cx="432" cy="96"/>
              <a:chOff x="1776" y="1632"/>
              <a:chExt cx="912" cy="96"/>
            </a:xfrm>
          </p:grpSpPr>
          <p:grpSp>
            <p:nvGrpSpPr>
              <p:cNvPr id="33880" name="Group 5"/>
              <p:cNvGrpSpPr>
                <a:grpSpLocks/>
              </p:cNvGrpSpPr>
              <p:nvPr/>
            </p:nvGrpSpPr>
            <p:grpSpPr bwMode="auto">
              <a:xfrm>
                <a:off x="1776" y="1632"/>
                <a:ext cx="288" cy="96"/>
                <a:chOff x="1776" y="1632"/>
                <a:chExt cx="288" cy="144"/>
              </a:xfrm>
            </p:grpSpPr>
            <p:sp>
              <p:nvSpPr>
                <p:cNvPr id="33891" name="Line 6"/>
                <p:cNvSpPr>
                  <a:spLocks noChangeShapeType="1"/>
                </p:cNvSpPr>
                <p:nvPr/>
              </p:nvSpPr>
              <p:spPr bwMode="auto">
                <a:xfrm>
                  <a:off x="177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9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920" y="163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93" name="Line 8"/>
                <p:cNvSpPr>
                  <a:spLocks noChangeShapeType="1"/>
                </p:cNvSpPr>
                <p:nvPr/>
              </p:nvSpPr>
              <p:spPr bwMode="auto">
                <a:xfrm>
                  <a:off x="1920" y="16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</p:grpSp>
          <p:sp>
            <p:nvSpPr>
              <p:cNvPr id="33881" name="Line 9"/>
              <p:cNvSpPr>
                <a:spLocks noChangeShapeType="1"/>
              </p:cNvSpPr>
              <p:nvPr/>
            </p:nvSpPr>
            <p:spPr bwMode="auto">
              <a:xfrm>
                <a:off x="2064" y="168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 sz="1100"/>
              </a:p>
            </p:txBody>
          </p:sp>
          <p:sp>
            <p:nvSpPr>
              <p:cNvPr id="33882" name="Line 10"/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de-DE" sz="1100"/>
              </a:p>
            </p:txBody>
          </p:sp>
          <p:grpSp>
            <p:nvGrpSpPr>
              <p:cNvPr id="33883" name="Group 11"/>
              <p:cNvGrpSpPr>
                <a:grpSpLocks/>
              </p:cNvGrpSpPr>
              <p:nvPr/>
            </p:nvGrpSpPr>
            <p:grpSpPr bwMode="auto">
              <a:xfrm>
                <a:off x="2256" y="1632"/>
                <a:ext cx="288" cy="96"/>
                <a:chOff x="1776" y="1632"/>
                <a:chExt cx="288" cy="144"/>
              </a:xfrm>
            </p:grpSpPr>
            <p:sp>
              <p:nvSpPr>
                <p:cNvPr id="33888" name="Line 12"/>
                <p:cNvSpPr>
                  <a:spLocks noChangeShapeType="1"/>
                </p:cNvSpPr>
                <p:nvPr/>
              </p:nvSpPr>
              <p:spPr bwMode="auto">
                <a:xfrm>
                  <a:off x="177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8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920" y="163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90" name="Line 14"/>
                <p:cNvSpPr>
                  <a:spLocks noChangeShapeType="1"/>
                </p:cNvSpPr>
                <p:nvPr/>
              </p:nvSpPr>
              <p:spPr bwMode="auto">
                <a:xfrm>
                  <a:off x="1920" y="16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</p:grpSp>
          <p:grpSp>
            <p:nvGrpSpPr>
              <p:cNvPr id="33884" name="Group 15"/>
              <p:cNvGrpSpPr>
                <a:grpSpLocks/>
              </p:cNvGrpSpPr>
              <p:nvPr/>
            </p:nvGrpSpPr>
            <p:grpSpPr bwMode="auto">
              <a:xfrm flipH="1">
                <a:off x="2400" y="1632"/>
                <a:ext cx="288" cy="96"/>
                <a:chOff x="1776" y="1632"/>
                <a:chExt cx="288" cy="144"/>
              </a:xfrm>
            </p:grpSpPr>
            <p:sp>
              <p:nvSpPr>
                <p:cNvPr id="33885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86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920" y="163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  <p:sp>
              <p:nvSpPr>
                <p:cNvPr id="33887" name="Line 18"/>
                <p:cNvSpPr>
                  <a:spLocks noChangeShapeType="1"/>
                </p:cNvSpPr>
                <p:nvPr/>
              </p:nvSpPr>
              <p:spPr bwMode="auto">
                <a:xfrm>
                  <a:off x="1920" y="163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de-DE" sz="1100"/>
                </a:p>
              </p:txBody>
            </p:sp>
          </p:grpSp>
        </p:grpSp>
      </p:grpSp>
      <p:sp>
        <p:nvSpPr>
          <p:cNvPr id="33797" name="Line 19"/>
          <p:cNvSpPr>
            <a:spLocks noChangeShapeType="1"/>
          </p:cNvSpPr>
          <p:nvPr/>
        </p:nvSpPr>
        <p:spPr bwMode="auto">
          <a:xfrm>
            <a:off x="2678545" y="4307221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3006143" y="4174429"/>
            <a:ext cx="393119" cy="6639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100"/>
          </a:p>
        </p:txBody>
      </p:sp>
      <p:sp>
        <p:nvSpPr>
          <p:cNvPr id="33799" name="Text Box 21"/>
          <p:cNvSpPr txBox="1">
            <a:spLocks noChangeArrowheads="1"/>
          </p:cNvSpPr>
          <p:nvPr/>
        </p:nvSpPr>
        <p:spPr bwMode="auto">
          <a:xfrm>
            <a:off x="3008874" y="4174429"/>
            <a:ext cx="240105" cy="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/>
              <a:t>S</a:t>
            </a:r>
          </a:p>
        </p:txBody>
      </p:sp>
      <p:sp>
        <p:nvSpPr>
          <p:cNvPr id="33800" name="Text Box 22"/>
          <p:cNvSpPr txBox="1">
            <a:spLocks noChangeArrowheads="1"/>
          </p:cNvSpPr>
          <p:nvPr/>
        </p:nvSpPr>
        <p:spPr bwMode="auto">
          <a:xfrm>
            <a:off x="3006143" y="4572802"/>
            <a:ext cx="246996" cy="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/>
              <a:t>R</a:t>
            </a:r>
          </a:p>
        </p:txBody>
      </p:sp>
      <p:grpSp>
        <p:nvGrpSpPr>
          <p:cNvPr id="33801" name="Group 23"/>
          <p:cNvGrpSpPr>
            <a:grpSpLocks/>
          </p:cNvGrpSpPr>
          <p:nvPr/>
        </p:nvGrpSpPr>
        <p:grpSpPr bwMode="auto">
          <a:xfrm rot="5400000">
            <a:off x="4346674" y="4011505"/>
            <a:ext cx="398373" cy="458639"/>
            <a:chOff x="3216" y="2352"/>
            <a:chExt cx="288" cy="336"/>
          </a:xfrm>
        </p:grpSpPr>
        <p:sp>
          <p:nvSpPr>
            <p:cNvPr id="33873" name="Arc 24"/>
            <p:cNvSpPr>
              <a:spLocks/>
            </p:cNvSpPr>
            <p:nvPr/>
          </p:nvSpPr>
          <p:spPr bwMode="auto">
            <a:xfrm>
              <a:off x="3360" y="235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74" name="Arc 25"/>
            <p:cNvSpPr>
              <a:spLocks/>
            </p:cNvSpPr>
            <p:nvPr/>
          </p:nvSpPr>
          <p:spPr bwMode="auto">
            <a:xfrm flipH="1">
              <a:off x="3216" y="235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75" name="Line 26"/>
            <p:cNvSpPr>
              <a:spLocks noChangeShapeType="1"/>
            </p:cNvSpPr>
            <p:nvPr/>
          </p:nvSpPr>
          <p:spPr bwMode="auto">
            <a:xfrm>
              <a:off x="3216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876" name="Line 27"/>
            <p:cNvSpPr>
              <a:spLocks noChangeShapeType="1"/>
            </p:cNvSpPr>
            <p:nvPr/>
          </p:nvSpPr>
          <p:spPr bwMode="auto">
            <a:xfrm>
              <a:off x="3216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877" name="Line 28"/>
            <p:cNvSpPr>
              <a:spLocks noChangeShapeType="1"/>
            </p:cNvSpPr>
            <p:nvPr/>
          </p:nvSpPr>
          <p:spPr bwMode="auto">
            <a:xfrm>
              <a:off x="350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sp>
        <p:nvSpPr>
          <p:cNvPr id="33802" name="Line 29"/>
          <p:cNvSpPr>
            <a:spLocks noChangeShapeType="1"/>
          </p:cNvSpPr>
          <p:nvPr/>
        </p:nvSpPr>
        <p:spPr bwMode="auto">
          <a:xfrm>
            <a:off x="3399262" y="4307221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3" name="Line 30"/>
          <p:cNvSpPr>
            <a:spLocks noChangeShapeType="1"/>
          </p:cNvSpPr>
          <p:nvPr/>
        </p:nvSpPr>
        <p:spPr bwMode="auto">
          <a:xfrm rot="10800000">
            <a:off x="3726862" y="4307221"/>
            <a:ext cx="0" cy="19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4" name="Line 31"/>
          <p:cNvSpPr>
            <a:spLocks noChangeShapeType="1"/>
          </p:cNvSpPr>
          <p:nvPr/>
        </p:nvSpPr>
        <p:spPr bwMode="auto">
          <a:xfrm>
            <a:off x="3857901" y="3975243"/>
            <a:ext cx="0" cy="531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5" name="Line 32"/>
          <p:cNvSpPr>
            <a:spLocks noChangeShapeType="1"/>
          </p:cNvSpPr>
          <p:nvPr/>
        </p:nvSpPr>
        <p:spPr bwMode="auto">
          <a:xfrm rot="10800000">
            <a:off x="3857901" y="4174429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6" name="Line 33"/>
          <p:cNvSpPr>
            <a:spLocks noChangeShapeType="1"/>
          </p:cNvSpPr>
          <p:nvPr/>
        </p:nvSpPr>
        <p:spPr bwMode="auto">
          <a:xfrm>
            <a:off x="3726862" y="4307221"/>
            <a:ext cx="5896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7" name="Oval 34"/>
          <p:cNvSpPr>
            <a:spLocks noChangeArrowheads="1"/>
          </p:cNvSpPr>
          <p:nvPr/>
        </p:nvSpPr>
        <p:spPr bwMode="auto">
          <a:xfrm>
            <a:off x="4185501" y="4108034"/>
            <a:ext cx="131040" cy="132791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100"/>
          </a:p>
        </p:txBody>
      </p:sp>
      <p:sp>
        <p:nvSpPr>
          <p:cNvPr id="33808" name="Line 35"/>
          <p:cNvSpPr>
            <a:spLocks noChangeShapeType="1"/>
          </p:cNvSpPr>
          <p:nvPr/>
        </p:nvSpPr>
        <p:spPr bwMode="auto">
          <a:xfrm>
            <a:off x="4775179" y="4240825"/>
            <a:ext cx="196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09" name="Line 36"/>
          <p:cNvSpPr>
            <a:spLocks noChangeShapeType="1"/>
          </p:cNvSpPr>
          <p:nvPr/>
        </p:nvSpPr>
        <p:spPr bwMode="auto">
          <a:xfrm flipV="1">
            <a:off x="3792382" y="4904780"/>
            <a:ext cx="0" cy="531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0" name="Line 37"/>
          <p:cNvSpPr>
            <a:spLocks noChangeShapeType="1"/>
          </p:cNvSpPr>
          <p:nvPr/>
        </p:nvSpPr>
        <p:spPr bwMode="auto">
          <a:xfrm>
            <a:off x="4775179" y="4240825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1" name="Line 38"/>
          <p:cNvSpPr>
            <a:spLocks noChangeShapeType="1"/>
          </p:cNvSpPr>
          <p:nvPr/>
        </p:nvSpPr>
        <p:spPr bwMode="auto">
          <a:xfrm flipV="1">
            <a:off x="5102779" y="4108034"/>
            <a:ext cx="262079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2" name="Line 39"/>
          <p:cNvSpPr>
            <a:spLocks noChangeShapeType="1"/>
          </p:cNvSpPr>
          <p:nvPr/>
        </p:nvSpPr>
        <p:spPr bwMode="auto">
          <a:xfrm>
            <a:off x="5364858" y="4240825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grpSp>
        <p:nvGrpSpPr>
          <p:cNvPr id="33813" name="Group 40"/>
          <p:cNvGrpSpPr>
            <a:grpSpLocks/>
          </p:cNvGrpSpPr>
          <p:nvPr/>
        </p:nvGrpSpPr>
        <p:grpSpPr bwMode="auto">
          <a:xfrm rot="16200000" flipH="1">
            <a:off x="5132912" y="4741856"/>
            <a:ext cx="398373" cy="458639"/>
            <a:chOff x="3216" y="2352"/>
            <a:chExt cx="288" cy="336"/>
          </a:xfrm>
        </p:grpSpPr>
        <p:sp>
          <p:nvSpPr>
            <p:cNvPr id="33868" name="Arc 41"/>
            <p:cNvSpPr>
              <a:spLocks/>
            </p:cNvSpPr>
            <p:nvPr/>
          </p:nvSpPr>
          <p:spPr bwMode="auto">
            <a:xfrm>
              <a:off x="3360" y="235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69" name="Arc 42"/>
            <p:cNvSpPr>
              <a:spLocks/>
            </p:cNvSpPr>
            <p:nvPr/>
          </p:nvSpPr>
          <p:spPr bwMode="auto">
            <a:xfrm flipH="1">
              <a:off x="3216" y="235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70" name="Line 43"/>
            <p:cNvSpPr>
              <a:spLocks noChangeShapeType="1"/>
            </p:cNvSpPr>
            <p:nvPr/>
          </p:nvSpPr>
          <p:spPr bwMode="auto">
            <a:xfrm>
              <a:off x="3216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871" name="Line 44"/>
            <p:cNvSpPr>
              <a:spLocks noChangeShapeType="1"/>
            </p:cNvSpPr>
            <p:nvPr/>
          </p:nvSpPr>
          <p:spPr bwMode="auto">
            <a:xfrm>
              <a:off x="3216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872" name="Line 45"/>
            <p:cNvSpPr>
              <a:spLocks noChangeShapeType="1"/>
            </p:cNvSpPr>
            <p:nvPr/>
          </p:nvSpPr>
          <p:spPr bwMode="auto">
            <a:xfrm>
              <a:off x="3504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sp>
        <p:nvSpPr>
          <p:cNvPr id="33814" name="Line 46"/>
          <p:cNvSpPr>
            <a:spLocks noChangeShapeType="1"/>
          </p:cNvSpPr>
          <p:nvPr/>
        </p:nvSpPr>
        <p:spPr bwMode="auto">
          <a:xfrm>
            <a:off x="5692457" y="4240825"/>
            <a:ext cx="0" cy="597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5" name="Line 47"/>
          <p:cNvSpPr>
            <a:spLocks noChangeShapeType="1"/>
          </p:cNvSpPr>
          <p:nvPr/>
        </p:nvSpPr>
        <p:spPr bwMode="auto">
          <a:xfrm flipH="1">
            <a:off x="5561418" y="4838385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6" name="Line 48"/>
          <p:cNvSpPr>
            <a:spLocks noChangeShapeType="1"/>
          </p:cNvSpPr>
          <p:nvPr/>
        </p:nvSpPr>
        <p:spPr bwMode="auto">
          <a:xfrm flipV="1">
            <a:off x="5889017" y="3311287"/>
            <a:ext cx="0" cy="27222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7" name="Line 49"/>
          <p:cNvSpPr>
            <a:spLocks noChangeShapeType="1"/>
          </p:cNvSpPr>
          <p:nvPr/>
        </p:nvSpPr>
        <p:spPr bwMode="auto">
          <a:xfrm rot="10800000" flipH="1">
            <a:off x="5561418" y="5037571"/>
            <a:ext cx="327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8" name="Line 50"/>
          <p:cNvSpPr>
            <a:spLocks noChangeShapeType="1"/>
          </p:cNvSpPr>
          <p:nvPr/>
        </p:nvSpPr>
        <p:spPr bwMode="auto">
          <a:xfrm flipH="1">
            <a:off x="1761267" y="4971176"/>
            <a:ext cx="3341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19" name="Line 51"/>
          <p:cNvSpPr>
            <a:spLocks noChangeShapeType="1"/>
          </p:cNvSpPr>
          <p:nvPr/>
        </p:nvSpPr>
        <p:spPr bwMode="auto">
          <a:xfrm flipV="1">
            <a:off x="2875105" y="4705593"/>
            <a:ext cx="0" cy="265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0" name="Line 52"/>
          <p:cNvSpPr>
            <a:spLocks noChangeShapeType="1"/>
          </p:cNvSpPr>
          <p:nvPr/>
        </p:nvSpPr>
        <p:spPr bwMode="auto">
          <a:xfrm>
            <a:off x="2875105" y="4705593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1" name="Line 53"/>
          <p:cNvSpPr>
            <a:spLocks noChangeShapeType="1"/>
          </p:cNvSpPr>
          <p:nvPr/>
        </p:nvSpPr>
        <p:spPr bwMode="auto">
          <a:xfrm rot="10800000" flipH="1">
            <a:off x="5233818" y="4506407"/>
            <a:ext cx="6551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2" name="Line 54"/>
          <p:cNvSpPr>
            <a:spLocks noChangeShapeType="1"/>
          </p:cNvSpPr>
          <p:nvPr/>
        </p:nvSpPr>
        <p:spPr bwMode="auto">
          <a:xfrm flipV="1">
            <a:off x="5233818" y="4240825"/>
            <a:ext cx="0" cy="265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3" name="Line 55"/>
          <p:cNvSpPr>
            <a:spLocks noChangeShapeType="1"/>
          </p:cNvSpPr>
          <p:nvPr/>
        </p:nvSpPr>
        <p:spPr bwMode="auto">
          <a:xfrm>
            <a:off x="3857901" y="3311287"/>
            <a:ext cx="0" cy="663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4" name="Line 56"/>
          <p:cNvSpPr>
            <a:spLocks noChangeShapeType="1"/>
          </p:cNvSpPr>
          <p:nvPr/>
        </p:nvSpPr>
        <p:spPr bwMode="auto">
          <a:xfrm>
            <a:off x="3792382" y="5236757"/>
            <a:ext cx="0" cy="796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5" name="Rectangle 57"/>
          <p:cNvSpPr>
            <a:spLocks noChangeArrowheads="1"/>
          </p:cNvSpPr>
          <p:nvPr/>
        </p:nvSpPr>
        <p:spPr bwMode="auto">
          <a:xfrm>
            <a:off x="6821444" y="4108034"/>
            <a:ext cx="524159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LE</a:t>
            </a:r>
          </a:p>
          <a:p>
            <a:pPr eaLnBrk="1" hangingPunct="1"/>
            <a:r>
              <a:rPr lang="de-DE" altLang="de-DE" sz="800" dirty="0"/>
              <a:t>RAM</a:t>
            </a:r>
          </a:p>
        </p:txBody>
      </p:sp>
      <p:sp>
        <p:nvSpPr>
          <p:cNvPr id="33826" name="Rectangle 58"/>
          <p:cNvSpPr>
            <a:spLocks noChangeArrowheads="1"/>
          </p:cNvSpPr>
          <p:nvPr/>
        </p:nvSpPr>
        <p:spPr bwMode="auto">
          <a:xfrm>
            <a:off x="8116691" y="4771989"/>
            <a:ext cx="524159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Addr</a:t>
            </a:r>
            <a:endParaRPr lang="de-DE" altLang="de-DE" sz="800" dirty="0"/>
          </a:p>
          <a:p>
            <a:pPr eaLnBrk="1" hangingPunct="1"/>
            <a:r>
              <a:rPr lang="de-DE" altLang="de-DE" sz="800" dirty="0"/>
              <a:t>ROM</a:t>
            </a:r>
          </a:p>
        </p:txBody>
      </p:sp>
      <p:sp>
        <p:nvSpPr>
          <p:cNvPr id="33827" name="Line 59"/>
          <p:cNvSpPr>
            <a:spLocks noChangeShapeType="1"/>
          </p:cNvSpPr>
          <p:nvPr/>
        </p:nvSpPr>
        <p:spPr bwMode="auto">
          <a:xfrm>
            <a:off x="7728490" y="2645180"/>
            <a:ext cx="0" cy="338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8" name="Line 60"/>
          <p:cNvSpPr>
            <a:spLocks noChangeShapeType="1"/>
          </p:cNvSpPr>
          <p:nvPr/>
        </p:nvSpPr>
        <p:spPr bwMode="auto">
          <a:xfrm flipH="1">
            <a:off x="7592532" y="4373615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29" name="Line 61"/>
          <p:cNvSpPr>
            <a:spLocks noChangeShapeType="1"/>
          </p:cNvSpPr>
          <p:nvPr/>
        </p:nvSpPr>
        <p:spPr bwMode="auto">
          <a:xfrm flipH="1">
            <a:off x="7461493" y="4373615"/>
            <a:ext cx="131040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0" name="Line 62"/>
          <p:cNvSpPr>
            <a:spLocks noChangeShapeType="1"/>
          </p:cNvSpPr>
          <p:nvPr/>
        </p:nvSpPr>
        <p:spPr bwMode="auto">
          <a:xfrm flipH="1">
            <a:off x="7330453" y="4373615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1" name="Line 63"/>
          <p:cNvSpPr>
            <a:spLocks noChangeShapeType="1"/>
          </p:cNvSpPr>
          <p:nvPr/>
        </p:nvSpPr>
        <p:spPr bwMode="auto">
          <a:xfrm flipH="1">
            <a:off x="7985651" y="5037571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2" name="Line 64"/>
          <p:cNvSpPr>
            <a:spLocks noChangeShapeType="1"/>
          </p:cNvSpPr>
          <p:nvPr/>
        </p:nvSpPr>
        <p:spPr bwMode="auto">
          <a:xfrm flipH="1">
            <a:off x="7854612" y="5037571"/>
            <a:ext cx="131040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3" name="Line 65"/>
          <p:cNvSpPr>
            <a:spLocks noChangeShapeType="1"/>
          </p:cNvSpPr>
          <p:nvPr/>
        </p:nvSpPr>
        <p:spPr bwMode="auto">
          <a:xfrm flipH="1">
            <a:off x="7723572" y="5037571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4" name="Line 66"/>
          <p:cNvSpPr>
            <a:spLocks noChangeShapeType="1"/>
          </p:cNvSpPr>
          <p:nvPr/>
        </p:nvSpPr>
        <p:spPr bwMode="auto">
          <a:xfrm rot="10800000">
            <a:off x="6327134" y="3310168"/>
            <a:ext cx="0" cy="27222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5" name="Line 67"/>
          <p:cNvSpPr>
            <a:spLocks noChangeShapeType="1"/>
          </p:cNvSpPr>
          <p:nvPr/>
        </p:nvSpPr>
        <p:spPr bwMode="auto">
          <a:xfrm flipH="1">
            <a:off x="6675255" y="4373615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6" name="Line 68"/>
          <p:cNvSpPr>
            <a:spLocks noChangeShapeType="1"/>
          </p:cNvSpPr>
          <p:nvPr/>
        </p:nvSpPr>
        <p:spPr bwMode="auto">
          <a:xfrm flipH="1" flipV="1">
            <a:off x="6544216" y="4240825"/>
            <a:ext cx="131040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7" name="Line 69"/>
          <p:cNvSpPr>
            <a:spLocks noChangeShapeType="1"/>
          </p:cNvSpPr>
          <p:nvPr/>
        </p:nvSpPr>
        <p:spPr bwMode="auto">
          <a:xfrm flipH="1">
            <a:off x="6327132" y="4373615"/>
            <a:ext cx="2170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38" name="Line 70"/>
          <p:cNvSpPr>
            <a:spLocks noChangeShapeType="1"/>
          </p:cNvSpPr>
          <p:nvPr/>
        </p:nvSpPr>
        <p:spPr bwMode="auto">
          <a:xfrm rot="10800000" flipV="1">
            <a:off x="1761267" y="3842451"/>
            <a:ext cx="0" cy="464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sp>
        <p:nvSpPr>
          <p:cNvPr id="33839" name="Line 71"/>
          <p:cNvSpPr>
            <a:spLocks noChangeShapeType="1"/>
          </p:cNvSpPr>
          <p:nvPr/>
        </p:nvSpPr>
        <p:spPr bwMode="auto">
          <a:xfrm>
            <a:off x="1761267" y="3842451"/>
            <a:ext cx="4848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sp>
        <p:nvSpPr>
          <p:cNvPr id="33840" name="Line 72"/>
          <p:cNvSpPr>
            <a:spLocks noChangeShapeType="1"/>
          </p:cNvSpPr>
          <p:nvPr/>
        </p:nvSpPr>
        <p:spPr bwMode="auto">
          <a:xfrm>
            <a:off x="6609735" y="3842451"/>
            <a:ext cx="0" cy="331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1" name="Line 73"/>
          <p:cNvSpPr>
            <a:spLocks noChangeShapeType="1"/>
          </p:cNvSpPr>
          <p:nvPr/>
        </p:nvSpPr>
        <p:spPr bwMode="auto">
          <a:xfrm flipV="1">
            <a:off x="7527012" y="5435944"/>
            <a:ext cx="0" cy="19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2" name="Line 74"/>
          <p:cNvSpPr>
            <a:spLocks noChangeShapeType="1"/>
          </p:cNvSpPr>
          <p:nvPr/>
        </p:nvSpPr>
        <p:spPr bwMode="auto">
          <a:xfrm flipV="1">
            <a:off x="7920132" y="5170362"/>
            <a:ext cx="0" cy="531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3" name="Line 75"/>
          <p:cNvSpPr>
            <a:spLocks noChangeShapeType="1"/>
          </p:cNvSpPr>
          <p:nvPr/>
        </p:nvSpPr>
        <p:spPr bwMode="auto">
          <a:xfrm>
            <a:off x="7527012" y="5601932"/>
            <a:ext cx="0" cy="995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4" name="Line 76"/>
          <p:cNvSpPr>
            <a:spLocks noChangeShapeType="1"/>
          </p:cNvSpPr>
          <p:nvPr/>
        </p:nvSpPr>
        <p:spPr bwMode="auto">
          <a:xfrm>
            <a:off x="4840699" y="4971176"/>
            <a:ext cx="0" cy="730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5" name="Line 77"/>
          <p:cNvSpPr>
            <a:spLocks noChangeShapeType="1"/>
          </p:cNvSpPr>
          <p:nvPr/>
        </p:nvSpPr>
        <p:spPr bwMode="auto">
          <a:xfrm>
            <a:off x="4840699" y="5701526"/>
            <a:ext cx="30794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46" name="Text Box 78"/>
          <p:cNvSpPr txBox="1">
            <a:spLocks noChangeArrowheads="1"/>
          </p:cNvSpPr>
          <p:nvPr/>
        </p:nvSpPr>
        <p:spPr bwMode="auto">
          <a:xfrm>
            <a:off x="6260149" y="5766802"/>
            <a:ext cx="382775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TS1</a:t>
            </a:r>
          </a:p>
        </p:txBody>
      </p:sp>
      <p:sp>
        <p:nvSpPr>
          <p:cNvPr id="33847" name="Text Box 79"/>
          <p:cNvSpPr txBox="1">
            <a:spLocks noChangeArrowheads="1"/>
          </p:cNvSpPr>
          <p:nvPr/>
        </p:nvSpPr>
        <p:spPr bwMode="auto">
          <a:xfrm>
            <a:off x="7723572" y="5767921"/>
            <a:ext cx="624062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Data Bus</a:t>
            </a:r>
          </a:p>
        </p:txBody>
      </p:sp>
      <p:sp>
        <p:nvSpPr>
          <p:cNvPr id="33848" name="Text Box 80"/>
          <p:cNvSpPr txBox="1">
            <a:spLocks noChangeArrowheads="1"/>
          </p:cNvSpPr>
          <p:nvPr/>
        </p:nvSpPr>
        <p:spPr bwMode="auto">
          <a:xfrm>
            <a:off x="3792382" y="5701526"/>
            <a:ext cx="630628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Scan Out</a:t>
            </a:r>
          </a:p>
        </p:txBody>
      </p:sp>
      <p:sp>
        <p:nvSpPr>
          <p:cNvPr id="33849" name="Text Box 81"/>
          <p:cNvSpPr txBox="1">
            <a:spLocks noChangeArrowheads="1"/>
          </p:cNvSpPr>
          <p:nvPr/>
        </p:nvSpPr>
        <p:spPr bwMode="auto">
          <a:xfrm>
            <a:off x="3909772" y="3311287"/>
            <a:ext cx="548558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Scan In</a:t>
            </a:r>
          </a:p>
        </p:txBody>
      </p:sp>
      <p:sp>
        <p:nvSpPr>
          <p:cNvPr id="33850" name="Text Box 82"/>
          <p:cNvSpPr txBox="1">
            <a:spLocks noChangeArrowheads="1"/>
          </p:cNvSpPr>
          <p:nvPr/>
        </p:nvSpPr>
        <p:spPr bwMode="auto">
          <a:xfrm>
            <a:off x="5430378" y="5767921"/>
            <a:ext cx="469770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RdPix</a:t>
            </a:r>
            <a:endParaRPr lang="de-DE" altLang="de-DE" sz="800" dirty="0"/>
          </a:p>
        </p:txBody>
      </p:sp>
      <p:grpSp>
        <p:nvGrpSpPr>
          <p:cNvPr id="33854" name="Group 87"/>
          <p:cNvGrpSpPr>
            <a:grpSpLocks/>
          </p:cNvGrpSpPr>
          <p:nvPr/>
        </p:nvGrpSpPr>
        <p:grpSpPr bwMode="auto">
          <a:xfrm rot="5400000">
            <a:off x="3569679" y="4485520"/>
            <a:ext cx="445403" cy="393119"/>
            <a:chOff x="2736" y="1008"/>
            <a:chExt cx="322" cy="288"/>
          </a:xfrm>
        </p:grpSpPr>
        <p:sp>
          <p:nvSpPr>
            <p:cNvPr id="33864" name="Arc 88"/>
            <p:cNvSpPr>
              <a:spLocks/>
            </p:cNvSpPr>
            <p:nvPr/>
          </p:nvSpPr>
          <p:spPr bwMode="auto">
            <a:xfrm>
              <a:off x="2736" y="1008"/>
              <a:ext cx="322" cy="192"/>
            </a:xfrm>
            <a:custGeom>
              <a:avLst/>
              <a:gdLst>
                <a:gd name="T0" fmla="*/ 0 w 20696"/>
                <a:gd name="T1" fmla="*/ 0 h 21600"/>
                <a:gd name="T2" fmla="*/ 322 w 20696"/>
                <a:gd name="T3" fmla="*/ 137 h 21600"/>
                <a:gd name="T4" fmla="*/ 0 w 20696"/>
                <a:gd name="T5" fmla="*/ 1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96" h="21600" fill="none" extrusionOk="0">
                  <a:moveTo>
                    <a:pt x="-1" y="0"/>
                  </a:moveTo>
                  <a:cubicBezTo>
                    <a:pt x="9547" y="0"/>
                    <a:pt x="17963" y="6268"/>
                    <a:pt x="20696" y="15416"/>
                  </a:cubicBezTo>
                </a:path>
                <a:path w="20696" h="21600" stroke="0" extrusionOk="0">
                  <a:moveTo>
                    <a:pt x="-1" y="0"/>
                  </a:moveTo>
                  <a:cubicBezTo>
                    <a:pt x="9547" y="0"/>
                    <a:pt x="17963" y="6268"/>
                    <a:pt x="20696" y="1541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65" name="Arc 89"/>
            <p:cNvSpPr>
              <a:spLocks/>
            </p:cNvSpPr>
            <p:nvPr/>
          </p:nvSpPr>
          <p:spPr bwMode="auto">
            <a:xfrm flipV="1">
              <a:off x="2736" y="1104"/>
              <a:ext cx="322" cy="192"/>
            </a:xfrm>
            <a:custGeom>
              <a:avLst/>
              <a:gdLst>
                <a:gd name="T0" fmla="*/ 0 w 20696"/>
                <a:gd name="T1" fmla="*/ 0 h 21600"/>
                <a:gd name="T2" fmla="*/ 322 w 20696"/>
                <a:gd name="T3" fmla="*/ 137 h 21600"/>
                <a:gd name="T4" fmla="*/ 0 w 20696"/>
                <a:gd name="T5" fmla="*/ 19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96" h="21600" fill="none" extrusionOk="0">
                  <a:moveTo>
                    <a:pt x="-1" y="0"/>
                  </a:moveTo>
                  <a:cubicBezTo>
                    <a:pt x="9547" y="0"/>
                    <a:pt x="17963" y="6268"/>
                    <a:pt x="20696" y="15416"/>
                  </a:cubicBezTo>
                </a:path>
                <a:path w="20696" h="21600" stroke="0" extrusionOk="0">
                  <a:moveTo>
                    <a:pt x="-1" y="0"/>
                  </a:moveTo>
                  <a:cubicBezTo>
                    <a:pt x="9547" y="0"/>
                    <a:pt x="17963" y="6268"/>
                    <a:pt x="20696" y="1541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66" name="Arc 90"/>
            <p:cNvSpPr>
              <a:spLocks/>
            </p:cNvSpPr>
            <p:nvPr/>
          </p:nvSpPr>
          <p:spPr bwMode="auto">
            <a:xfrm>
              <a:off x="2736" y="1008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48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  <p:sp>
          <p:nvSpPr>
            <p:cNvPr id="33867" name="Arc 91"/>
            <p:cNvSpPr>
              <a:spLocks/>
            </p:cNvSpPr>
            <p:nvPr/>
          </p:nvSpPr>
          <p:spPr bwMode="auto">
            <a:xfrm flipV="1">
              <a:off x="2736" y="1152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48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sp>
        <p:nvSpPr>
          <p:cNvPr id="33855" name="Rectangle 92"/>
          <p:cNvSpPr>
            <a:spLocks noChangeArrowheads="1"/>
          </p:cNvSpPr>
          <p:nvPr/>
        </p:nvSpPr>
        <p:spPr bwMode="auto">
          <a:xfrm>
            <a:off x="1892307" y="4174429"/>
            <a:ext cx="393119" cy="66395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100"/>
          </a:p>
        </p:txBody>
      </p:sp>
      <p:sp>
        <p:nvSpPr>
          <p:cNvPr id="33856" name="Text Box 93"/>
          <p:cNvSpPr txBox="1">
            <a:spLocks noChangeArrowheads="1"/>
          </p:cNvSpPr>
          <p:nvPr/>
        </p:nvSpPr>
        <p:spPr bwMode="auto">
          <a:xfrm>
            <a:off x="1895037" y="4174429"/>
            <a:ext cx="240105" cy="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/>
              <a:t>S</a:t>
            </a:r>
          </a:p>
        </p:txBody>
      </p:sp>
      <p:sp>
        <p:nvSpPr>
          <p:cNvPr id="33857" name="Text Box 94"/>
          <p:cNvSpPr txBox="1">
            <a:spLocks noChangeArrowheads="1"/>
          </p:cNvSpPr>
          <p:nvPr/>
        </p:nvSpPr>
        <p:spPr bwMode="auto">
          <a:xfrm>
            <a:off x="1892307" y="4572802"/>
            <a:ext cx="246996" cy="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/>
              <a:t>R</a:t>
            </a:r>
          </a:p>
        </p:txBody>
      </p:sp>
      <p:sp>
        <p:nvSpPr>
          <p:cNvPr id="33858" name="Line 95"/>
          <p:cNvSpPr>
            <a:spLocks noChangeShapeType="1"/>
          </p:cNvSpPr>
          <p:nvPr/>
        </p:nvSpPr>
        <p:spPr bwMode="auto">
          <a:xfrm flipV="1">
            <a:off x="1761267" y="4705593"/>
            <a:ext cx="0" cy="265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59" name="Line 96"/>
          <p:cNvSpPr>
            <a:spLocks noChangeShapeType="1"/>
          </p:cNvSpPr>
          <p:nvPr/>
        </p:nvSpPr>
        <p:spPr bwMode="auto">
          <a:xfrm>
            <a:off x="1761267" y="4705593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60" name="Line 104"/>
          <p:cNvSpPr>
            <a:spLocks noChangeShapeType="1"/>
          </p:cNvSpPr>
          <p:nvPr/>
        </p:nvSpPr>
        <p:spPr bwMode="auto">
          <a:xfrm>
            <a:off x="1630227" y="4307221"/>
            <a:ext cx="2620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61" name="Line 105"/>
          <p:cNvSpPr>
            <a:spLocks noChangeShapeType="1"/>
          </p:cNvSpPr>
          <p:nvPr/>
        </p:nvSpPr>
        <p:spPr bwMode="auto">
          <a:xfrm>
            <a:off x="2285426" y="4307221"/>
            <a:ext cx="196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62" name="Line 106"/>
          <p:cNvSpPr>
            <a:spLocks noChangeShapeType="1"/>
          </p:cNvSpPr>
          <p:nvPr/>
        </p:nvSpPr>
        <p:spPr bwMode="auto">
          <a:xfrm>
            <a:off x="2481985" y="4307221"/>
            <a:ext cx="176904" cy="1128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863" name="Line 114"/>
          <p:cNvSpPr>
            <a:spLocks noChangeShapeType="1"/>
          </p:cNvSpPr>
          <p:nvPr/>
        </p:nvSpPr>
        <p:spPr bwMode="auto">
          <a:xfrm>
            <a:off x="1002042" y="4307220"/>
            <a:ext cx="16954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AA3C2009-D916-4CCC-AD96-74669E75CA1F}"/>
              </a:ext>
            </a:extLst>
          </p:cNvPr>
          <p:cNvSpPr txBox="1"/>
          <p:nvPr/>
        </p:nvSpPr>
        <p:spPr>
          <a:xfrm>
            <a:off x="1821645" y="5039497"/>
            <a:ext cx="918843" cy="23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SR latch</a:t>
            </a:r>
            <a:endParaRPr lang="en-GB" sz="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54B00BDE-49B6-4FDE-B531-FDFD2F4D61CD}"/>
              </a:ext>
            </a:extLst>
          </p:cNvPr>
          <p:cNvSpPr txBox="1"/>
          <p:nvPr/>
        </p:nvSpPr>
        <p:spPr>
          <a:xfrm>
            <a:off x="1756013" y="3975356"/>
            <a:ext cx="918843" cy="23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sz="8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GB" sz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hit flag</a:t>
            </a:r>
            <a:endParaRPr lang="en-GB" sz="800" dirty="0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0724F0D0-A7E8-477E-B001-7F3283881993}"/>
              </a:ext>
            </a:extLst>
          </p:cNvPr>
          <p:cNvSpPr txBox="1"/>
          <p:nvPr/>
        </p:nvSpPr>
        <p:spPr>
          <a:xfrm>
            <a:off x="2871751" y="3975356"/>
            <a:ext cx="918843" cy="24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GB" sz="1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hit flag</a:t>
            </a:r>
            <a:endParaRPr lang="en-GB" sz="1200" dirty="0"/>
          </a:p>
        </p:txBody>
      </p:sp>
      <p:sp>
        <p:nvSpPr>
          <p:cNvPr id="105" name="Text Box 80">
            <a:extLst>
              <a:ext uri="{FF2B5EF4-FFF2-40B4-BE49-F238E27FC236}">
                <a16:creationId xmlns:a16="http://schemas.microsoft.com/office/drawing/2014/main" id="{180EE15D-61A3-4538-90AD-B9A4A4D4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2" y="4041864"/>
            <a:ext cx="560047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Enable</a:t>
            </a:r>
            <a:r>
              <a:rPr lang="de-DE" altLang="de-DE" sz="800" dirty="0"/>
              <a:t>*</a:t>
            </a:r>
          </a:p>
        </p:txBody>
      </p:sp>
      <p:sp>
        <p:nvSpPr>
          <p:cNvPr id="106" name="Line 66">
            <a:extLst>
              <a:ext uri="{FF2B5EF4-FFF2-40B4-BE49-F238E27FC236}">
                <a16:creationId xmlns:a16="http://schemas.microsoft.com/office/drawing/2014/main" id="{DD1443D4-EF8A-4D50-9828-066016852CB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132921" y="2378025"/>
            <a:ext cx="0" cy="36533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7" name="Rectangle 57">
            <a:extLst>
              <a:ext uri="{FF2B5EF4-FFF2-40B4-BE49-F238E27FC236}">
                <a16:creationId xmlns:a16="http://schemas.microsoft.com/office/drawing/2014/main" id="{ACDC3B8F-1D7E-4CB0-B1EF-9B981182C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44" y="2711689"/>
            <a:ext cx="524159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LE</a:t>
            </a:r>
          </a:p>
          <a:p>
            <a:pPr eaLnBrk="1" hangingPunct="1"/>
            <a:r>
              <a:rPr lang="de-DE" altLang="de-DE" sz="800" dirty="0"/>
              <a:t>RAM</a:t>
            </a:r>
          </a:p>
        </p:txBody>
      </p:sp>
      <p:sp>
        <p:nvSpPr>
          <p:cNvPr id="108" name="Line 62">
            <a:extLst>
              <a:ext uri="{FF2B5EF4-FFF2-40B4-BE49-F238E27FC236}">
                <a16:creationId xmlns:a16="http://schemas.microsoft.com/office/drawing/2014/main" id="{07B428EF-B181-4DC6-AA67-B0FF2D7492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3806" y="2977270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09" name="Line 67">
            <a:extLst>
              <a:ext uri="{FF2B5EF4-FFF2-40B4-BE49-F238E27FC236}">
                <a16:creationId xmlns:a16="http://schemas.microsoft.com/office/drawing/2014/main" id="{6FF9FA79-AF19-4D1A-B97D-0D8D91AFD8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8608" y="2977270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0" name="Line 68">
            <a:extLst>
              <a:ext uri="{FF2B5EF4-FFF2-40B4-BE49-F238E27FC236}">
                <a16:creationId xmlns:a16="http://schemas.microsoft.com/office/drawing/2014/main" id="{301F33A8-E6CB-4BED-A41B-C44B7C7E74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7568" y="2844479"/>
            <a:ext cx="131040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1" name="Line 69">
            <a:extLst>
              <a:ext uri="{FF2B5EF4-FFF2-40B4-BE49-F238E27FC236}">
                <a16:creationId xmlns:a16="http://schemas.microsoft.com/office/drawing/2014/main" id="{F132DDD1-1DE9-480E-B03E-17EE2AAFDA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32024" y="2977051"/>
            <a:ext cx="415543" cy="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4" name="Line 60">
            <a:extLst>
              <a:ext uri="{FF2B5EF4-FFF2-40B4-BE49-F238E27FC236}">
                <a16:creationId xmlns:a16="http://schemas.microsoft.com/office/drawing/2014/main" id="{85A94C7E-AEC7-43C0-9AEE-160F51083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781" y="2977950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5" name="Line 61">
            <a:extLst>
              <a:ext uri="{FF2B5EF4-FFF2-40B4-BE49-F238E27FC236}">
                <a16:creationId xmlns:a16="http://schemas.microsoft.com/office/drawing/2014/main" id="{D2B77432-DC06-4508-B463-8D0E7AD19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5741" y="2977950"/>
            <a:ext cx="131040" cy="132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6" name="Line 62">
            <a:extLst>
              <a:ext uri="{FF2B5EF4-FFF2-40B4-BE49-F238E27FC236}">
                <a16:creationId xmlns:a16="http://schemas.microsoft.com/office/drawing/2014/main" id="{75E525A6-497E-4737-8A1D-C9349C23AA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701" y="2977950"/>
            <a:ext cx="13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7" name="Text Box 78">
            <a:extLst>
              <a:ext uri="{FF2B5EF4-FFF2-40B4-BE49-F238E27FC236}">
                <a16:creationId xmlns:a16="http://schemas.microsoft.com/office/drawing/2014/main" id="{EC2735C8-BAB6-4497-AB75-B27EED2B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763" y="5769974"/>
            <a:ext cx="382775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TS2</a:t>
            </a:r>
          </a:p>
        </p:txBody>
      </p:sp>
      <p:sp>
        <p:nvSpPr>
          <p:cNvPr id="118" name="Line 48">
            <a:extLst>
              <a:ext uri="{FF2B5EF4-FFF2-40B4-BE49-F238E27FC236}">
                <a16:creationId xmlns:a16="http://schemas.microsoft.com/office/drawing/2014/main" id="{DF37FD37-0149-4B0D-A563-367C499BF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9224" y="4507426"/>
            <a:ext cx="0" cy="1525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119" name="Text Box 80">
            <a:extLst>
              <a:ext uri="{FF2B5EF4-FFF2-40B4-BE49-F238E27FC236}">
                <a16:creationId xmlns:a16="http://schemas.microsoft.com/office/drawing/2014/main" id="{81D4B23B-1B64-49D6-B008-B96135E9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224" y="5704584"/>
            <a:ext cx="740602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LdPix</a:t>
            </a:r>
            <a:r>
              <a:rPr lang="de-DE" altLang="de-DE" sz="800" dirty="0"/>
              <a:t> &amp; !Hit</a:t>
            </a:r>
          </a:p>
        </p:txBody>
      </p:sp>
      <p:sp>
        <p:nvSpPr>
          <p:cNvPr id="120" name="Text Box 81">
            <a:extLst>
              <a:ext uri="{FF2B5EF4-FFF2-40B4-BE49-F238E27FC236}">
                <a16:creationId xmlns:a16="http://schemas.microsoft.com/office/drawing/2014/main" id="{42397DA8-AAF4-42EE-8080-511716A7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488" y="3509794"/>
            <a:ext cx="798052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Priority</a:t>
            </a:r>
            <a:r>
              <a:rPr lang="de-DE" altLang="de-DE" sz="800" dirty="0"/>
              <a:t> </a:t>
            </a:r>
            <a:r>
              <a:rPr lang="de-DE" altLang="de-DE" sz="800" dirty="0" err="1"/>
              <a:t>Logic</a:t>
            </a:r>
            <a:endParaRPr lang="de-DE" altLang="de-DE" sz="800" dirty="0"/>
          </a:p>
        </p:txBody>
      </p:sp>
      <p:sp>
        <p:nvSpPr>
          <p:cNvPr id="121" name="Text Box 80">
            <a:extLst>
              <a:ext uri="{FF2B5EF4-FFF2-40B4-BE49-F238E27FC236}">
                <a16:creationId xmlns:a16="http://schemas.microsoft.com/office/drawing/2014/main" id="{8FB665F8-DCAD-4303-84B3-1E7EA3869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805" y="4041864"/>
            <a:ext cx="519012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 err="1"/>
              <a:t>Enable</a:t>
            </a:r>
            <a:endParaRPr lang="de-DE" altLang="de-DE" sz="800" dirty="0"/>
          </a:p>
        </p:txBody>
      </p:sp>
      <p:sp>
        <p:nvSpPr>
          <p:cNvPr id="122" name="Text Box 82">
            <a:extLst>
              <a:ext uri="{FF2B5EF4-FFF2-40B4-BE49-F238E27FC236}">
                <a16:creationId xmlns:a16="http://schemas.microsoft.com/office/drawing/2014/main" id="{A4AEECB1-9487-43FA-9CAB-C6D204D3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647" y="4773461"/>
            <a:ext cx="448233" cy="22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 dirty="0" err="1"/>
              <a:t>RdInt</a:t>
            </a:r>
            <a:endParaRPr lang="de-DE" altLang="de-DE" sz="1100" dirty="0"/>
          </a:p>
        </p:txBody>
      </p:sp>
      <p:sp>
        <p:nvSpPr>
          <p:cNvPr id="33918" name="Ellipse 33917">
            <a:extLst>
              <a:ext uri="{FF2B5EF4-FFF2-40B4-BE49-F238E27FC236}">
                <a16:creationId xmlns:a16="http://schemas.microsoft.com/office/drawing/2014/main" id="{4178A09C-5A44-69BE-E108-D086999DB8FE}"/>
              </a:ext>
            </a:extLst>
          </p:cNvPr>
          <p:cNvSpPr/>
          <p:nvPr/>
        </p:nvSpPr>
        <p:spPr>
          <a:xfrm>
            <a:off x="838292" y="4216088"/>
            <a:ext cx="156317" cy="163710"/>
          </a:xfrm>
          <a:prstGeom prst="ellips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33920" name="Verbinder: gewinkelt 33919">
            <a:extLst>
              <a:ext uri="{FF2B5EF4-FFF2-40B4-BE49-F238E27FC236}">
                <a16:creationId xmlns:a16="http://schemas.microsoft.com/office/drawing/2014/main" id="{CE14DEA2-FA69-AF16-4F72-C60BB3BB4A8A}"/>
              </a:ext>
            </a:extLst>
          </p:cNvPr>
          <p:cNvCxnSpPr>
            <a:cxnSpLocks/>
            <a:endCxn id="33918" idx="2"/>
          </p:cNvCxnSpPr>
          <p:nvPr/>
        </p:nvCxnSpPr>
        <p:spPr>
          <a:xfrm rot="16200000" flipH="1">
            <a:off x="637612" y="4097262"/>
            <a:ext cx="332721" cy="68639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24" name="Gerade Verbindung mit Pfeil 33923">
            <a:extLst>
              <a:ext uri="{FF2B5EF4-FFF2-40B4-BE49-F238E27FC236}">
                <a16:creationId xmlns:a16="http://schemas.microsoft.com/office/drawing/2014/main" id="{68DDA035-8CA5-6672-CB91-70682866B399}"/>
              </a:ext>
            </a:extLst>
          </p:cNvPr>
          <p:cNvCxnSpPr/>
          <p:nvPr/>
        </p:nvCxnSpPr>
        <p:spPr>
          <a:xfrm flipV="1">
            <a:off x="916450" y="4388428"/>
            <a:ext cx="0" cy="245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25" name="Textfeld 33924">
            <a:extLst>
              <a:ext uri="{FF2B5EF4-FFF2-40B4-BE49-F238E27FC236}">
                <a16:creationId xmlns:a16="http://schemas.microsoft.com/office/drawing/2014/main" id="{480B897D-FB2F-E8C5-ADF8-75E171CC430A}"/>
              </a:ext>
            </a:extLst>
          </p:cNvPr>
          <p:cNvSpPr txBox="1"/>
          <p:nvPr/>
        </p:nvSpPr>
        <p:spPr>
          <a:xfrm>
            <a:off x="763754" y="4575872"/>
            <a:ext cx="389341" cy="23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EnB</a:t>
            </a:r>
            <a:endParaRPr lang="en-US" sz="800" dirty="0"/>
          </a:p>
        </p:txBody>
      </p:sp>
      <p:sp>
        <p:nvSpPr>
          <p:cNvPr id="33929" name="Text Box 85">
            <a:extLst>
              <a:ext uri="{FF2B5EF4-FFF2-40B4-BE49-F238E27FC236}">
                <a16:creationId xmlns:a16="http://schemas.microsoft.com/office/drawing/2014/main" id="{EF3F66C0-72FE-8474-A8F6-C67D1CA3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5" y="3749777"/>
            <a:ext cx="3385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Hit </a:t>
            </a:r>
          </a:p>
        </p:txBody>
      </p:sp>
      <p:sp>
        <p:nvSpPr>
          <p:cNvPr id="33932" name="Rectangle 57">
            <a:extLst>
              <a:ext uri="{FF2B5EF4-FFF2-40B4-BE49-F238E27FC236}">
                <a16:creationId xmlns:a16="http://schemas.microsoft.com/office/drawing/2014/main" id="{FB4525FF-7DA0-D11F-639F-42ADC810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444" y="5070768"/>
            <a:ext cx="524159" cy="53116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LE</a:t>
            </a:r>
          </a:p>
          <a:p>
            <a:pPr eaLnBrk="1" hangingPunct="1"/>
            <a:r>
              <a:rPr lang="de-DE" altLang="de-DE" sz="800" dirty="0"/>
              <a:t>RAM</a:t>
            </a:r>
          </a:p>
        </p:txBody>
      </p:sp>
      <p:sp>
        <p:nvSpPr>
          <p:cNvPr id="33933" name="Line 66">
            <a:extLst>
              <a:ext uri="{FF2B5EF4-FFF2-40B4-BE49-F238E27FC236}">
                <a16:creationId xmlns:a16="http://schemas.microsoft.com/office/drawing/2014/main" id="{E027D902-128B-1777-3B5C-09BCBF9DA7B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548834" y="4892958"/>
            <a:ext cx="6460" cy="11384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/>
          </a:p>
        </p:txBody>
      </p:sp>
      <p:sp>
        <p:nvSpPr>
          <p:cNvPr id="33934" name="Text Box 78">
            <a:extLst>
              <a:ext uri="{FF2B5EF4-FFF2-40B4-BE49-F238E27FC236}">
                <a16:creationId xmlns:a16="http://schemas.microsoft.com/office/drawing/2014/main" id="{5B6F274D-CBDD-FDE6-5854-D2D9EBE7D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572" y="5759272"/>
            <a:ext cx="382775" cy="23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800" dirty="0"/>
              <a:t>TS3</a:t>
            </a:r>
          </a:p>
        </p:txBody>
      </p:sp>
      <p:grpSp>
        <p:nvGrpSpPr>
          <p:cNvPr id="33938" name="Gruppieren 33937">
            <a:extLst>
              <a:ext uri="{FF2B5EF4-FFF2-40B4-BE49-F238E27FC236}">
                <a16:creationId xmlns:a16="http://schemas.microsoft.com/office/drawing/2014/main" id="{F1352D96-6754-34F0-EDE4-69C698650FB0}"/>
              </a:ext>
            </a:extLst>
          </p:cNvPr>
          <p:cNvGrpSpPr/>
          <p:nvPr/>
        </p:nvGrpSpPr>
        <p:grpSpPr>
          <a:xfrm>
            <a:off x="6555296" y="5270534"/>
            <a:ext cx="250999" cy="94457"/>
            <a:chOff x="6748480" y="5913381"/>
            <a:chExt cx="506359" cy="123828"/>
          </a:xfrm>
        </p:grpSpPr>
        <p:sp>
          <p:nvSpPr>
            <p:cNvPr id="33935" name="Line 67">
              <a:extLst>
                <a:ext uri="{FF2B5EF4-FFF2-40B4-BE49-F238E27FC236}">
                  <a16:creationId xmlns:a16="http://schemas.microsoft.com/office/drawing/2014/main" id="{B6F94C6F-7ED6-55CF-5643-F44291D26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6865" y="6037208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36" name="Line 68">
              <a:extLst>
                <a:ext uri="{FF2B5EF4-FFF2-40B4-BE49-F238E27FC236}">
                  <a16:creationId xmlns:a16="http://schemas.microsoft.com/office/drawing/2014/main" id="{2638FE9B-F236-6E6A-3843-9437768FA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98891" y="5913381"/>
              <a:ext cx="127974" cy="12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37" name="Line 69">
              <a:extLst>
                <a:ext uri="{FF2B5EF4-FFF2-40B4-BE49-F238E27FC236}">
                  <a16:creationId xmlns:a16="http://schemas.microsoft.com/office/drawing/2014/main" id="{F574B11C-1508-1D04-0395-AE141DECA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48480" y="6037208"/>
              <a:ext cx="250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grpSp>
        <p:nvGrpSpPr>
          <p:cNvPr id="33942" name="Gruppieren 33941">
            <a:extLst>
              <a:ext uri="{FF2B5EF4-FFF2-40B4-BE49-F238E27FC236}">
                <a16:creationId xmlns:a16="http://schemas.microsoft.com/office/drawing/2014/main" id="{A50A150E-E64F-3024-3448-8B2E7AA2B88E}"/>
              </a:ext>
            </a:extLst>
          </p:cNvPr>
          <p:cNvGrpSpPr/>
          <p:nvPr/>
        </p:nvGrpSpPr>
        <p:grpSpPr>
          <a:xfrm>
            <a:off x="7360753" y="5270534"/>
            <a:ext cx="327412" cy="165410"/>
            <a:chOff x="7550721" y="6037191"/>
            <a:chExt cx="383922" cy="123828"/>
          </a:xfrm>
        </p:grpSpPr>
        <p:sp>
          <p:nvSpPr>
            <p:cNvPr id="33939" name="Line 60">
              <a:extLst>
                <a:ext uri="{FF2B5EF4-FFF2-40B4-BE49-F238E27FC236}">
                  <a16:creationId xmlns:a16="http://schemas.microsoft.com/office/drawing/2014/main" id="{362DF557-9A55-6C67-5C7D-E262D5365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6669" y="6037191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40" name="Line 61">
              <a:extLst>
                <a:ext uri="{FF2B5EF4-FFF2-40B4-BE49-F238E27FC236}">
                  <a16:creationId xmlns:a16="http://schemas.microsoft.com/office/drawing/2014/main" id="{6D86675D-6B24-4694-8502-0E6985A6C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8695" y="6037191"/>
              <a:ext cx="127974" cy="123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  <p:sp>
          <p:nvSpPr>
            <p:cNvPr id="33941" name="Line 62">
              <a:extLst>
                <a:ext uri="{FF2B5EF4-FFF2-40B4-BE49-F238E27FC236}">
                  <a16:creationId xmlns:a16="http://schemas.microsoft.com/office/drawing/2014/main" id="{CA8E18EC-FDBA-2A7E-9F35-F881BA55A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50721" y="6037191"/>
              <a:ext cx="1279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de-DE" sz="1100"/>
            </a:p>
          </p:txBody>
        </p:sp>
      </p:grpSp>
      <p:sp>
        <p:nvSpPr>
          <p:cNvPr id="33947" name="Line 70">
            <a:extLst>
              <a:ext uri="{FF2B5EF4-FFF2-40B4-BE49-F238E27FC236}">
                <a16:creationId xmlns:a16="http://schemas.microsoft.com/office/drawing/2014/main" id="{91F2389D-1DC3-C3F5-8747-5839C4DF1C5E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040549" y="2597182"/>
            <a:ext cx="11488" cy="1700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sp>
        <p:nvSpPr>
          <p:cNvPr id="33948" name="Line 71">
            <a:extLst>
              <a:ext uri="{FF2B5EF4-FFF2-40B4-BE49-F238E27FC236}">
                <a16:creationId xmlns:a16="http://schemas.microsoft.com/office/drawing/2014/main" id="{42506DBF-7129-69D4-BA81-541EDFC04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526" y="2595127"/>
            <a:ext cx="5546207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  <p:sp>
        <p:nvSpPr>
          <p:cNvPr id="33949" name="Line 72">
            <a:extLst>
              <a:ext uri="{FF2B5EF4-FFF2-40B4-BE49-F238E27FC236}">
                <a16:creationId xmlns:a16="http://schemas.microsoft.com/office/drawing/2014/main" id="{5338C807-EF49-D99C-22C9-9B85F2EF8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980" y="2595129"/>
            <a:ext cx="0" cy="199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30488869"/>
      </p:ext>
    </p:extLst>
  </p:cSld>
  <p:clrMapOvr>
    <a:masterClrMapping/>
  </p:clrMapOvr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FE80"/>
        </a:solidFill>
        <a:ln w="9525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4F3EF-CA98-432C-BF1E-0F68A3EE9E9E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1381</Words>
  <Application>Microsoft Office PowerPoint</Application>
  <PresentationFormat>Bildschirmpräsentation (4:3)</PresentationFormat>
  <Paragraphs>400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KIT_master_ppt2003_de</vt:lpstr>
      <vt:lpstr>1_KIT_master_ppt2003_de</vt:lpstr>
      <vt:lpstr>A high time resolution and high dynamic range ASIC for the micro vertex detector in the PANDA experiment</vt:lpstr>
      <vt:lpstr>PANDA Micro Vertex Detector</vt:lpstr>
      <vt:lpstr>Chip Architecture</vt:lpstr>
      <vt:lpstr>HVCMOS Technology</vt:lpstr>
      <vt:lpstr>Pixel Electronics</vt:lpstr>
      <vt:lpstr>Pixel Electronics</vt:lpstr>
      <vt:lpstr>Readout control unit</vt:lpstr>
      <vt:lpstr>Hit buffer</vt:lpstr>
      <vt:lpstr>Hit buffer</vt:lpstr>
      <vt:lpstr>Time to Digital Converter</vt:lpstr>
      <vt:lpstr>Time to Digital Converter</vt:lpstr>
      <vt:lpstr>End of Column </vt:lpstr>
      <vt:lpstr>Readout control unit</vt:lpstr>
      <vt:lpstr>Measurement system</vt:lpstr>
      <vt:lpstr>Measurements</vt:lpstr>
      <vt:lpstr>Measurements</vt:lpstr>
      <vt:lpstr>Measurements</vt:lpstr>
      <vt:lpstr>Outlook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Hui Zhang</cp:lastModifiedBy>
  <cp:revision>1510</cp:revision>
  <cp:lastPrinted>2024-06-21T13:40:15Z</cp:lastPrinted>
  <dcterms:created xsi:type="dcterms:W3CDTF">2009-10-06T08:56:36Z</dcterms:created>
  <dcterms:modified xsi:type="dcterms:W3CDTF">2024-06-24T09:51:14Z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