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slideLayouts/slideLayout65.xml" ContentType="application/vnd.openxmlformats-officedocument.presentationml.slideLayout+xml"/>
  <Override PartName="/ppt/theme/theme9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0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1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2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4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5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6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92" r:id="rId2"/>
    <p:sldMasterId id="2147483795" r:id="rId3"/>
    <p:sldMasterId id="2147483807" r:id="rId4"/>
    <p:sldMasterId id="2147483809" r:id="rId5"/>
    <p:sldMasterId id="2147483811" r:id="rId6"/>
    <p:sldMasterId id="2147483829" r:id="rId7"/>
    <p:sldMasterId id="2147483852" r:id="rId8"/>
    <p:sldMasterId id="2147483908" r:id="rId9"/>
    <p:sldMasterId id="2147483935" r:id="rId10"/>
    <p:sldMasterId id="2147483944" r:id="rId11"/>
    <p:sldMasterId id="2147483947" r:id="rId12"/>
    <p:sldMasterId id="2147483959" r:id="rId13"/>
    <p:sldMasterId id="2147483971" r:id="rId14"/>
    <p:sldMasterId id="2147483983" r:id="rId15"/>
    <p:sldMasterId id="2147484008" r:id="rId16"/>
    <p:sldMasterId id="2147484012" r:id="rId17"/>
  </p:sldMasterIdLst>
  <p:notesMasterIdLst>
    <p:notesMasterId r:id="rId44"/>
  </p:notesMasterIdLst>
  <p:sldIdLst>
    <p:sldId id="405" r:id="rId18"/>
    <p:sldId id="406" r:id="rId19"/>
    <p:sldId id="472" r:id="rId20"/>
    <p:sldId id="483" r:id="rId21"/>
    <p:sldId id="473" r:id="rId22"/>
    <p:sldId id="475" r:id="rId23"/>
    <p:sldId id="474" r:id="rId24"/>
    <p:sldId id="478" r:id="rId25"/>
    <p:sldId id="412" r:id="rId26"/>
    <p:sldId id="414" r:id="rId27"/>
    <p:sldId id="415" r:id="rId28"/>
    <p:sldId id="416" r:id="rId29"/>
    <p:sldId id="417" r:id="rId30"/>
    <p:sldId id="418" r:id="rId31"/>
    <p:sldId id="476" r:id="rId32"/>
    <p:sldId id="477" r:id="rId33"/>
    <p:sldId id="484" r:id="rId34"/>
    <p:sldId id="479" r:id="rId35"/>
    <p:sldId id="422" r:id="rId36"/>
    <p:sldId id="423" r:id="rId37"/>
    <p:sldId id="481" r:id="rId38"/>
    <p:sldId id="424" r:id="rId39"/>
    <p:sldId id="428" r:id="rId40"/>
    <p:sldId id="429" r:id="rId41"/>
    <p:sldId id="430" r:id="rId42"/>
    <p:sldId id="482" r:id="rId43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92" autoAdjust="0"/>
    <p:restoredTop sz="94660"/>
  </p:normalViewPr>
  <p:slideViewPr>
    <p:cSldViewPr>
      <p:cViewPr varScale="1">
        <p:scale>
          <a:sx n="155" d="100"/>
          <a:sy n="155" d="100"/>
        </p:scale>
        <p:origin x="1896" y="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-Arbeitsblat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-Arbeitsblatt1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49284685849265281"/>
          <c:y val="0"/>
          <c:w val="0.54016985788605321"/>
          <c:h val="0.89550245349766067"/>
        </c:manualLayout>
      </c:layout>
      <c:barChart>
        <c:barDir val="bar"/>
        <c:grouping val="stacked"/>
        <c:varyColors val="0"/>
        <c:ser>
          <c:idx val="0"/>
          <c:order val="0"/>
          <c:tx>
            <c:v>secured</c:v>
          </c:tx>
          <c:spPr>
            <a:solidFill>
              <a:srgbClr val="009900"/>
            </a:solidFill>
          </c:spPr>
          <c:invertIfNegative val="0"/>
          <c:cat>
            <c:strRef>
              <c:f>Tabelle1!$A$3:$A$13</c:f>
              <c:strCache>
                <c:ptCount val="11"/>
                <c:pt idx="0">
                  <c:v>Micro Vertex Detector (MVD)</c:v>
                </c:pt>
                <c:pt idx="1">
                  <c:v>Silicon Tracking System (STS)</c:v>
                </c:pt>
                <c:pt idx="2">
                  <c:v>Ring Image Cherenkov Detector (RICH)</c:v>
                </c:pt>
                <c:pt idx="3">
                  <c:v>Muon Detector (MUCH) </c:v>
                </c:pt>
                <c:pt idx="4">
                  <c:v>Transition Radiation Detector (TRD)</c:v>
                </c:pt>
                <c:pt idx="5">
                  <c:v>Time of Flight System (TOF)</c:v>
                </c:pt>
                <c:pt idx="6">
                  <c:v>Forward Spectator Detector (FSD) former PSD)</c:v>
                </c:pt>
                <c:pt idx="7">
                  <c:v>Dipol MAGNET</c:v>
                </c:pt>
                <c:pt idx="8">
                  <c:v>Online Systems (DAQ and FLES)</c:v>
                </c:pt>
                <c:pt idx="9">
                  <c:v>Beam Monitoring System</c:v>
                </c:pt>
                <c:pt idx="10">
                  <c:v>Infrastructure</c:v>
                </c:pt>
              </c:strCache>
            </c:strRef>
          </c:cat>
          <c:val>
            <c:numRef>
              <c:f>Tabelle1!$B$3:$B$13</c:f>
              <c:numCache>
                <c:formatCode>0</c:formatCode>
                <c:ptCount val="11"/>
                <c:pt idx="0">
                  <c:v>582</c:v>
                </c:pt>
                <c:pt idx="1">
                  <c:v>9100</c:v>
                </c:pt>
                <c:pt idx="2">
                  <c:v>2102</c:v>
                </c:pt>
                <c:pt idx="3">
                  <c:v>3826</c:v>
                </c:pt>
                <c:pt idx="4">
                  <c:v>2284</c:v>
                </c:pt>
                <c:pt idx="5">
                  <c:v>4941</c:v>
                </c:pt>
                <c:pt idx="6">
                  <c:v>266</c:v>
                </c:pt>
                <c:pt idx="7">
                  <c:v>3058</c:v>
                </c:pt>
                <c:pt idx="8">
                  <c:v>1698</c:v>
                </c:pt>
                <c:pt idx="9">
                  <c:v>119.6428571428572</c:v>
                </c:pt>
                <c:pt idx="10">
                  <c:v>1753.704206279946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23-4323-9704-B012C632C055}"/>
            </c:ext>
          </c:extLst>
        </c:ser>
        <c:ser>
          <c:idx val="1"/>
          <c:order val="1"/>
          <c:tx>
            <c:v>Expression of Interest</c:v>
          </c:tx>
          <c:spPr>
            <a:solidFill>
              <a:srgbClr val="0070C0"/>
            </a:solidFill>
          </c:spPr>
          <c:invertIfNegative val="0"/>
          <c:cat>
            <c:strRef>
              <c:f>Tabelle1!$A$3:$A$13</c:f>
              <c:strCache>
                <c:ptCount val="11"/>
                <c:pt idx="0">
                  <c:v>Micro Vertex Detector (MVD)</c:v>
                </c:pt>
                <c:pt idx="1">
                  <c:v>Silicon Tracking System (STS)</c:v>
                </c:pt>
                <c:pt idx="2">
                  <c:v>Ring Image Cherenkov Detector (RICH)</c:v>
                </c:pt>
                <c:pt idx="3">
                  <c:v>Muon Detector (MUCH) </c:v>
                </c:pt>
                <c:pt idx="4">
                  <c:v>Transition Radiation Detector (TRD)</c:v>
                </c:pt>
                <c:pt idx="5">
                  <c:v>Time of Flight System (TOF)</c:v>
                </c:pt>
                <c:pt idx="6">
                  <c:v>Forward Spectator Detector (FSD) former PSD)</c:v>
                </c:pt>
                <c:pt idx="7">
                  <c:v>Dipol MAGNET</c:v>
                </c:pt>
                <c:pt idx="8">
                  <c:v>Online Systems (DAQ and FLES)</c:v>
                </c:pt>
                <c:pt idx="9">
                  <c:v>Beam Monitoring System</c:v>
                </c:pt>
                <c:pt idx="10">
                  <c:v>Infrastructure</c:v>
                </c:pt>
              </c:strCache>
            </c:strRef>
          </c:cat>
          <c:val>
            <c:numRef>
              <c:f>Tabelle1!$C$3:$C$13</c:f>
              <c:numCache>
                <c:formatCode>0</c:formatCode>
                <c:ptCount val="11"/>
                <c:pt idx="0">
                  <c:v>71.428571428571431</c:v>
                </c:pt>
                <c:pt idx="1">
                  <c:v>93.513365435131107</c:v>
                </c:pt>
                <c:pt idx="2">
                  <c:v>784.6829880728186</c:v>
                </c:pt>
                <c:pt idx="3">
                  <c:v>1569.3659761456372</c:v>
                </c:pt>
                <c:pt idx="4">
                  <c:v>142.86000000000001</c:v>
                </c:pt>
                <c:pt idx="5">
                  <c:v>0</c:v>
                </c:pt>
                <c:pt idx="6">
                  <c:v>439</c:v>
                </c:pt>
                <c:pt idx="8">
                  <c:v>0</c:v>
                </c:pt>
                <c:pt idx="9">
                  <c:v>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23-4323-9704-B012C632C055}"/>
            </c:ext>
          </c:extLst>
        </c:ser>
        <c:ser>
          <c:idx val="2"/>
          <c:order val="2"/>
          <c:tx>
            <c:v>to be assigned</c:v>
          </c:tx>
          <c:spPr>
            <a:solidFill>
              <a:srgbClr val="FF0000"/>
            </a:solidFill>
          </c:spPr>
          <c:invertIfNegative val="0"/>
          <c:cat>
            <c:strRef>
              <c:f>Tabelle1!$A$3:$A$13</c:f>
              <c:strCache>
                <c:ptCount val="11"/>
                <c:pt idx="0">
                  <c:v>Micro Vertex Detector (MVD)</c:v>
                </c:pt>
                <c:pt idx="1">
                  <c:v>Silicon Tracking System (STS)</c:v>
                </c:pt>
                <c:pt idx="2">
                  <c:v>Ring Image Cherenkov Detector (RICH)</c:v>
                </c:pt>
                <c:pt idx="3">
                  <c:v>Muon Detector (MUCH) </c:v>
                </c:pt>
                <c:pt idx="4">
                  <c:v>Transition Radiation Detector (TRD)</c:v>
                </c:pt>
                <c:pt idx="5">
                  <c:v>Time of Flight System (TOF)</c:v>
                </c:pt>
                <c:pt idx="6">
                  <c:v>Forward Spectator Detector (FSD) former PSD)</c:v>
                </c:pt>
                <c:pt idx="7">
                  <c:v>Dipol MAGNET</c:v>
                </c:pt>
                <c:pt idx="8">
                  <c:v>Online Systems (DAQ and FLES)</c:v>
                </c:pt>
                <c:pt idx="9">
                  <c:v>Beam Monitoring System</c:v>
                </c:pt>
                <c:pt idx="10">
                  <c:v>Infrastructure</c:v>
                </c:pt>
              </c:strCache>
            </c:strRef>
          </c:cat>
          <c:val>
            <c:numRef>
              <c:f>Tabelle1!$D$3:$D$13</c:f>
              <c:numCache>
                <c:formatCode>0</c:formatCode>
                <c:ptCount val="11"/>
                <c:pt idx="0">
                  <c:v>162.857142857143</c:v>
                </c:pt>
                <c:pt idx="1">
                  <c:v>93</c:v>
                </c:pt>
                <c:pt idx="2">
                  <c:v>201.42857142857139</c:v>
                </c:pt>
                <c:pt idx="4">
                  <c:v>417.85714285714232</c:v>
                </c:pt>
                <c:pt idx="5">
                  <c:v>998.71428571428612</c:v>
                </c:pt>
                <c:pt idx="8">
                  <c:v>362.85714285714329</c:v>
                </c:pt>
                <c:pt idx="10">
                  <c:v>438.4260515699865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23-4323-9704-B012C632C0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9587712"/>
        <c:axId val="89589248"/>
      </c:barChart>
      <c:catAx>
        <c:axId val="8958771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12700"/>
        </c:spPr>
        <c:txPr>
          <a:bodyPr/>
          <a:lstStyle/>
          <a:p>
            <a:pPr>
              <a:defRPr sz="1600" b="1" i="0" baseline="0"/>
            </a:pPr>
            <a:endParaRPr lang="de-DE"/>
          </a:p>
        </c:txPr>
        <c:crossAx val="89589248"/>
        <c:crossesAt val="0"/>
        <c:auto val="0"/>
        <c:lblAlgn val="ctr"/>
        <c:lblOffset val="100"/>
        <c:noMultiLvlLbl val="0"/>
      </c:catAx>
      <c:valAx>
        <c:axId val="89589248"/>
        <c:scaling>
          <c:orientation val="minMax"/>
        </c:scaling>
        <c:delete val="0"/>
        <c:axPos val="b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de-DE"/>
          </a:p>
        </c:txPr>
        <c:crossAx val="895877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867158407623805"/>
          <c:y val="0.20140812125959343"/>
          <c:w val="0.20894707916726865"/>
          <c:h val="0.36959802924316865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600" b="1" i="0" baseline="0"/>
          </a:pPr>
          <a:endParaRPr lang="de-DE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49284685849265281"/>
          <c:y val="0"/>
          <c:w val="0.54016985788605321"/>
          <c:h val="0.89550245349766067"/>
        </c:manualLayout>
      </c:layout>
      <c:barChart>
        <c:barDir val="bar"/>
        <c:grouping val="stacked"/>
        <c:varyColors val="0"/>
        <c:ser>
          <c:idx val="0"/>
          <c:order val="0"/>
          <c:tx>
            <c:v>secured</c:v>
          </c:tx>
          <c:spPr>
            <a:solidFill>
              <a:srgbClr val="009900"/>
            </a:solidFill>
          </c:spPr>
          <c:invertIfNegative val="0"/>
          <c:cat>
            <c:strRef>
              <c:f>Tabelle1!$A$3:$A$13</c:f>
              <c:strCache>
                <c:ptCount val="11"/>
                <c:pt idx="0">
                  <c:v>Micro Vertex Detector (MVD)</c:v>
                </c:pt>
                <c:pt idx="1">
                  <c:v>Silicon Tracking System (STS)</c:v>
                </c:pt>
                <c:pt idx="2">
                  <c:v>Ring Image Cherenkov Detector (RICH)</c:v>
                </c:pt>
                <c:pt idx="3">
                  <c:v>Muon Detector (MUCH) </c:v>
                </c:pt>
                <c:pt idx="4">
                  <c:v>Transition Radiation Detector (TRD)</c:v>
                </c:pt>
                <c:pt idx="5">
                  <c:v>Time of Flight System (TOF)</c:v>
                </c:pt>
                <c:pt idx="6">
                  <c:v>Forward Spectator Detector (FSD) former PSD)</c:v>
                </c:pt>
                <c:pt idx="7">
                  <c:v>Dipol MAGNET</c:v>
                </c:pt>
                <c:pt idx="8">
                  <c:v>Online Systems (DAQ and FLES)</c:v>
                </c:pt>
                <c:pt idx="9">
                  <c:v>Beam Monitoring System</c:v>
                </c:pt>
                <c:pt idx="10">
                  <c:v>Infrastructure</c:v>
                </c:pt>
              </c:strCache>
            </c:strRef>
          </c:cat>
          <c:val>
            <c:numRef>
              <c:f>Tabelle1!$B$3:$B$13</c:f>
              <c:numCache>
                <c:formatCode>0</c:formatCode>
                <c:ptCount val="11"/>
                <c:pt idx="0">
                  <c:v>582</c:v>
                </c:pt>
                <c:pt idx="1">
                  <c:v>9100</c:v>
                </c:pt>
                <c:pt idx="2">
                  <c:v>2102</c:v>
                </c:pt>
                <c:pt idx="3">
                  <c:v>3826</c:v>
                </c:pt>
                <c:pt idx="4">
                  <c:v>2284</c:v>
                </c:pt>
                <c:pt idx="5">
                  <c:v>4941</c:v>
                </c:pt>
                <c:pt idx="6">
                  <c:v>266</c:v>
                </c:pt>
                <c:pt idx="7">
                  <c:v>3058</c:v>
                </c:pt>
                <c:pt idx="8">
                  <c:v>1698</c:v>
                </c:pt>
                <c:pt idx="9">
                  <c:v>119.6428571428572</c:v>
                </c:pt>
                <c:pt idx="10">
                  <c:v>1753.704206279946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23-4323-9704-B012C632C055}"/>
            </c:ext>
          </c:extLst>
        </c:ser>
        <c:ser>
          <c:idx val="1"/>
          <c:order val="1"/>
          <c:tx>
            <c:v>Expression of Interest</c:v>
          </c:tx>
          <c:spPr>
            <a:solidFill>
              <a:srgbClr val="0070C0"/>
            </a:solidFill>
          </c:spPr>
          <c:invertIfNegative val="0"/>
          <c:cat>
            <c:strRef>
              <c:f>Tabelle1!$A$3:$A$13</c:f>
              <c:strCache>
                <c:ptCount val="11"/>
                <c:pt idx="0">
                  <c:v>Micro Vertex Detector (MVD)</c:v>
                </c:pt>
                <c:pt idx="1">
                  <c:v>Silicon Tracking System (STS)</c:v>
                </c:pt>
                <c:pt idx="2">
                  <c:v>Ring Image Cherenkov Detector (RICH)</c:v>
                </c:pt>
                <c:pt idx="3">
                  <c:v>Muon Detector (MUCH) </c:v>
                </c:pt>
                <c:pt idx="4">
                  <c:v>Transition Radiation Detector (TRD)</c:v>
                </c:pt>
                <c:pt idx="5">
                  <c:v>Time of Flight System (TOF)</c:v>
                </c:pt>
                <c:pt idx="6">
                  <c:v>Forward Spectator Detector (FSD) former PSD)</c:v>
                </c:pt>
                <c:pt idx="7">
                  <c:v>Dipol MAGNET</c:v>
                </c:pt>
                <c:pt idx="8">
                  <c:v>Online Systems (DAQ and FLES)</c:v>
                </c:pt>
                <c:pt idx="9">
                  <c:v>Beam Monitoring System</c:v>
                </c:pt>
                <c:pt idx="10">
                  <c:v>Infrastructure</c:v>
                </c:pt>
              </c:strCache>
            </c:strRef>
          </c:cat>
          <c:val>
            <c:numRef>
              <c:f>Tabelle1!$C$3:$C$13</c:f>
              <c:numCache>
                <c:formatCode>0</c:formatCode>
                <c:ptCount val="11"/>
                <c:pt idx="0">
                  <c:v>71.428571428571431</c:v>
                </c:pt>
                <c:pt idx="1">
                  <c:v>93.513365435131107</c:v>
                </c:pt>
                <c:pt idx="2">
                  <c:v>784.6829880728186</c:v>
                </c:pt>
                <c:pt idx="3">
                  <c:v>1569.3659761456372</c:v>
                </c:pt>
                <c:pt idx="4">
                  <c:v>142.86000000000001</c:v>
                </c:pt>
                <c:pt idx="5">
                  <c:v>0</c:v>
                </c:pt>
                <c:pt idx="6">
                  <c:v>439</c:v>
                </c:pt>
                <c:pt idx="8">
                  <c:v>0</c:v>
                </c:pt>
                <c:pt idx="9">
                  <c:v>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23-4323-9704-B012C632C055}"/>
            </c:ext>
          </c:extLst>
        </c:ser>
        <c:ser>
          <c:idx val="2"/>
          <c:order val="2"/>
          <c:tx>
            <c:v>to be assigned</c:v>
          </c:tx>
          <c:spPr>
            <a:solidFill>
              <a:srgbClr val="FF0000"/>
            </a:solidFill>
          </c:spPr>
          <c:invertIfNegative val="0"/>
          <c:cat>
            <c:strRef>
              <c:f>Tabelle1!$A$3:$A$13</c:f>
              <c:strCache>
                <c:ptCount val="11"/>
                <c:pt idx="0">
                  <c:v>Micro Vertex Detector (MVD)</c:v>
                </c:pt>
                <c:pt idx="1">
                  <c:v>Silicon Tracking System (STS)</c:v>
                </c:pt>
                <c:pt idx="2">
                  <c:v>Ring Image Cherenkov Detector (RICH)</c:v>
                </c:pt>
                <c:pt idx="3">
                  <c:v>Muon Detector (MUCH) </c:v>
                </c:pt>
                <c:pt idx="4">
                  <c:v>Transition Radiation Detector (TRD)</c:v>
                </c:pt>
                <c:pt idx="5">
                  <c:v>Time of Flight System (TOF)</c:v>
                </c:pt>
                <c:pt idx="6">
                  <c:v>Forward Spectator Detector (FSD) former PSD)</c:v>
                </c:pt>
                <c:pt idx="7">
                  <c:v>Dipol MAGNET</c:v>
                </c:pt>
                <c:pt idx="8">
                  <c:v>Online Systems (DAQ and FLES)</c:v>
                </c:pt>
                <c:pt idx="9">
                  <c:v>Beam Monitoring System</c:v>
                </c:pt>
                <c:pt idx="10">
                  <c:v>Infrastructure</c:v>
                </c:pt>
              </c:strCache>
            </c:strRef>
          </c:cat>
          <c:val>
            <c:numRef>
              <c:f>Tabelle1!$D$3:$D$13</c:f>
              <c:numCache>
                <c:formatCode>0</c:formatCode>
                <c:ptCount val="11"/>
                <c:pt idx="0">
                  <c:v>162.857142857143</c:v>
                </c:pt>
                <c:pt idx="1">
                  <c:v>93</c:v>
                </c:pt>
                <c:pt idx="2">
                  <c:v>201.42857142857139</c:v>
                </c:pt>
                <c:pt idx="4">
                  <c:v>417.85714285714232</c:v>
                </c:pt>
                <c:pt idx="5">
                  <c:v>998.71428571428612</c:v>
                </c:pt>
                <c:pt idx="8">
                  <c:v>362.85714285714329</c:v>
                </c:pt>
                <c:pt idx="10">
                  <c:v>438.4260515699865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23-4323-9704-B012C632C0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9587712"/>
        <c:axId val="89589248"/>
      </c:barChart>
      <c:catAx>
        <c:axId val="8958771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12700"/>
        </c:spPr>
        <c:txPr>
          <a:bodyPr/>
          <a:lstStyle/>
          <a:p>
            <a:pPr>
              <a:defRPr sz="1600" b="1" i="0" baseline="0"/>
            </a:pPr>
            <a:endParaRPr lang="de-DE"/>
          </a:p>
        </c:txPr>
        <c:crossAx val="89589248"/>
        <c:crossesAt val="0"/>
        <c:auto val="0"/>
        <c:lblAlgn val="ctr"/>
        <c:lblOffset val="100"/>
        <c:noMultiLvlLbl val="0"/>
      </c:catAx>
      <c:valAx>
        <c:axId val="89589248"/>
        <c:scaling>
          <c:orientation val="minMax"/>
        </c:scaling>
        <c:delete val="0"/>
        <c:axPos val="b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de-DE"/>
          </a:p>
        </c:txPr>
        <c:crossAx val="895877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867158407623805"/>
          <c:y val="0.20140812125959343"/>
          <c:w val="0.20894707916726865"/>
          <c:h val="0.36959802924316865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600" b="1" i="0" baseline="0"/>
          </a:pPr>
          <a:endParaRPr lang="de-DE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0.80875</cdr:x>
      <cdr:y>0.93404</cdr:y>
    </cdr:from>
    <cdr:to>
      <cdr:x>0.85048</cdr:x>
      <cdr:y>0.99533</cdr:y>
    </cdr:to>
    <cdr:sp macro="" textlink="">
      <cdr:nvSpPr>
        <cdr:cNvPr id="2" name="Foliennummernplatzhalter 3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7308304" y="5564086"/>
          <a:ext cx="377093" cy="3651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/>
        <a:lstStyle xmlns:a="http://schemas.openxmlformats.org/drawingml/2006/main">
          <a:defPPr>
            <a:defRPr lang="de-DE"/>
          </a:defPPr>
          <a:lvl1pPr marL="0" algn="r" defTabSz="914400" rtl="0" eaLnBrk="1" latinLnBrk="0" hangingPunct="1">
            <a:defRPr sz="12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de-DE" dirty="0">
            <a:solidFill>
              <a:prstClr val="black">
                <a:tint val="75000"/>
              </a:prstClr>
            </a:solidFill>
          </a:endParaRPr>
        </a:p>
      </cdr:txBody>
    </cdr:sp>
  </cdr:relSizeAnchor>
  <cdr:relSizeAnchor xmlns:cdr="http://schemas.openxmlformats.org/drawingml/2006/chartDrawing">
    <cdr:from>
      <cdr:x>0.65295</cdr:x>
      <cdr:y>0.58803</cdr:y>
    </cdr:from>
    <cdr:to>
      <cdr:x>0.73064</cdr:x>
      <cdr:y>0.63671</cdr:y>
    </cdr:to>
    <cdr:sp macro="" textlink="">
      <cdr:nvSpPr>
        <cdr:cNvPr id="3" name="Rechteck 2"/>
        <cdr:cNvSpPr/>
      </cdr:nvSpPr>
      <cdr:spPr>
        <a:xfrm xmlns:a="http://schemas.openxmlformats.org/drawingml/2006/main">
          <a:off x="5148064" y="2609493"/>
          <a:ext cx="612576" cy="21602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de-DE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Calibri"/>
            <a:ea typeface="+mn-ea"/>
            <a:cs typeface="+mn-cs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0.80875</cdr:x>
      <cdr:y>0.93404</cdr:y>
    </cdr:from>
    <cdr:to>
      <cdr:x>0.85048</cdr:x>
      <cdr:y>0.99533</cdr:y>
    </cdr:to>
    <cdr:sp macro="" textlink="">
      <cdr:nvSpPr>
        <cdr:cNvPr id="2" name="Foliennummernplatzhalter 3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7308304" y="5564086"/>
          <a:ext cx="377093" cy="3651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/>
        <a:lstStyle xmlns:a="http://schemas.openxmlformats.org/drawingml/2006/main">
          <a:defPPr>
            <a:defRPr lang="de-DE"/>
          </a:defPPr>
          <a:lvl1pPr marL="0" algn="r" defTabSz="914400" rtl="0" eaLnBrk="1" latinLnBrk="0" hangingPunct="1">
            <a:defRPr sz="12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de-DE" dirty="0">
            <a:solidFill>
              <a:prstClr val="black">
                <a:tint val="75000"/>
              </a:prstClr>
            </a:solidFill>
          </a:endParaRPr>
        </a:p>
      </cdr:txBody>
    </cdr:sp>
  </cdr:relSizeAnchor>
  <cdr:relSizeAnchor xmlns:cdr="http://schemas.openxmlformats.org/drawingml/2006/chartDrawing">
    <cdr:from>
      <cdr:x>0.65295</cdr:x>
      <cdr:y>0.58803</cdr:y>
    </cdr:from>
    <cdr:to>
      <cdr:x>0.73064</cdr:x>
      <cdr:y>0.63671</cdr:y>
    </cdr:to>
    <cdr:sp macro="" textlink="">
      <cdr:nvSpPr>
        <cdr:cNvPr id="3" name="Rechteck 2"/>
        <cdr:cNvSpPr/>
      </cdr:nvSpPr>
      <cdr:spPr>
        <a:xfrm xmlns:a="http://schemas.openxmlformats.org/drawingml/2006/main">
          <a:off x="5148064" y="2609493"/>
          <a:ext cx="612576" cy="21602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de-DE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Calibri"/>
            <a:ea typeface="+mn-ea"/>
            <a:cs typeface="+mn-cs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AB1C0-9330-4BB6-8475-5765F135EEA1}" type="datetimeFigureOut">
              <a:rPr lang="de-DE" smtClean="0"/>
              <a:t>14.05.2024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360CF-8456-452B-A107-FCA81DDD79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8282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FA922-6CC1-44BF-AF70-B968A935A78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436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FA922-6CC1-44BF-AF70-B968A935A78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558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 txBox="1">
            <a:spLocks noGrp="1"/>
          </p:cNvSpPr>
          <p:nvPr>
            <p:ph type="body" idx="1"/>
          </p:nvPr>
        </p:nvSpPr>
        <p:spPr>
          <a:xfrm>
            <a:off x="673000" y="5120355"/>
            <a:ext cx="5383999" cy="48508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GB" dirty="0" smtClean="0"/>
              <a:t>one can edit/change</a:t>
            </a:r>
            <a:r>
              <a:rPr lang="en-GB" baseline="0" dirty="0" smtClean="0"/>
              <a:t> the numbers is table</a:t>
            </a:r>
            <a:endParaRPr lang="en-GB" dirty="0" smtClean="0"/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GB" dirty="0" smtClean="0"/>
              <a:t>numbers</a:t>
            </a:r>
            <a:r>
              <a:rPr lang="en-GB" baseline="0" dirty="0" smtClean="0"/>
              <a:t> seems to be OK.</a:t>
            </a:r>
            <a:endParaRPr lang="en-GB" dirty="0"/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dirty="0"/>
          </a:p>
        </p:txBody>
      </p:sp>
      <p:sp>
        <p:nvSpPr>
          <p:cNvPr id="436" name="Shape 436"/>
          <p:cNvSpPr>
            <a:spLocks noGrp="1" noRot="1" noChangeAspect="1"/>
          </p:cNvSpPr>
          <p:nvPr>
            <p:ph type="sldImg" idx="2"/>
          </p:nvPr>
        </p:nvSpPr>
        <p:spPr>
          <a:xfrm>
            <a:off x="669925" y="808038"/>
            <a:ext cx="5389563" cy="40433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93241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FA922-6CC1-44BF-AF70-B968A935A78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204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FA922-6CC1-44BF-AF70-B968A935A78E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808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FA922-6CC1-44BF-AF70-B968A935A78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528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FA922-6CC1-44BF-AF70-B968A935A78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591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FA922-6CC1-44BF-AF70-B968A935A78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011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FA922-6CC1-44BF-AF70-B968A935A78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296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FA922-6CC1-44BF-AF70-B968A935A78E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012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>
            <a:spLocks noGrp="1"/>
          </p:cNvSpPr>
          <p:nvPr>
            <p:ph type="body" idx="1"/>
          </p:nvPr>
        </p:nvSpPr>
        <p:spPr>
          <a:xfrm>
            <a:off x="673002" y="5120361"/>
            <a:ext cx="5384010" cy="485086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XB</a:t>
            </a:r>
          </a:p>
        </p:txBody>
      </p:sp>
      <p:sp>
        <p:nvSpPr>
          <p:cNvPr id="363" name="Shape 363"/>
          <p:cNvSpPr>
            <a:spLocks noGrp="1" noRot="1" noChangeAspect="1"/>
          </p:cNvSpPr>
          <p:nvPr>
            <p:ph type="sldImg" idx="2"/>
          </p:nvPr>
        </p:nvSpPr>
        <p:spPr>
          <a:xfrm>
            <a:off x="669925" y="808038"/>
            <a:ext cx="5389563" cy="40433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641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9.pn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1.tiff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16C4-0B42-4F6B-9872-1CA29D8FAE3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87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16C4-0B42-4F6B-9872-1CA29D8FAE3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027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de-DE" smtClean="0"/>
              <a:t>26.11.2018</a:t>
            </a:r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8th CBM RRB                                              Jürgen Eschke, CBM RC</a:t>
            </a:r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93083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12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19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12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19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de-DE" smtClean="0"/>
              <a:t>26.11.2018</a:t>
            </a:r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8th CBM RRB                                              Jürgen Eschke, CBM RC</a:t>
            </a:r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78129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81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3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3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81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de-DE" smtClean="0"/>
              <a:t>26.11.2018</a:t>
            </a:r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8th CBM RRB                                              Jürgen Eschke, CBM RC</a:t>
            </a:r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790871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de-DE" smtClean="0"/>
              <a:t>26.11.2018</a:t>
            </a:r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8th CBM RRB                                              Jürgen Eschke, CBM RC</a:t>
            </a:r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199462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de-DE" smtClean="0"/>
              <a:t>26.11.2018</a:t>
            </a:r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8th CBM RRB                                              Jürgen Eschke, CBM RC</a:t>
            </a:r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41717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de-DE" smtClean="0"/>
              <a:t>26.11.2018</a:t>
            </a:r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8th CBM RRB                                              Jürgen Eschke, CBM RC</a:t>
            </a:r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33214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de-DE" smtClean="0"/>
              <a:t>26.11.2018</a:t>
            </a:r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8th CBM RRB                                              Jürgen Eschke, CBM RC</a:t>
            </a:r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51861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 rot="5400000">
            <a:off x="2309017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de-DE" smtClean="0"/>
              <a:t>26.11.2018</a:t>
            </a:r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8th CBM RRB                                              Jürgen Eschke, CBM RC</a:t>
            </a:r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09128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 rot="5400000">
            <a:off x="4732336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 rot="5400000">
            <a:off x="541336" y="190500"/>
            <a:ext cx="5851525" cy="6019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de-DE" smtClean="0"/>
              <a:t>26.11.2018</a:t>
            </a:r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8th CBM RRB                                              Jürgen Eschke, CBM RC</a:t>
            </a:r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592462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7" y="0"/>
            <a:ext cx="7732107" cy="692150"/>
          </a:xfrm>
        </p:spPr>
        <p:txBody>
          <a:bodyPr/>
          <a:lstStyle>
            <a:lvl1pPr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56DE996-16A3-2342-9313-48918C6ABB1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574544"/>
            <a:ext cx="30067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/>
              <a:t>09.02.2020</a:t>
            </a:r>
            <a:endParaRPr lang="en-US" altLang="de-DE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AF36675-7D0A-1546-A2C8-28E35089152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71800" y="6573751"/>
            <a:ext cx="42754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/>
              <a:t>10th CBM RRB                                              Jürgen Eschke, CBM RC</a:t>
            </a:r>
            <a:endParaRPr lang="de-DE" altLang="de-DE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01CAFD0-94A8-0746-9C67-C637D427F14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7988" y="6595976"/>
            <a:ext cx="1008062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96A2FF-3747-482E-814E-E2B02659E543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3807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16C4-0B42-4F6B-9872-1CA29D8FAE3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82548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>
          <a:xfrm>
            <a:off x="196851" y="968376"/>
            <a:ext cx="8691563" cy="548212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first 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D204C12-03D8-9445-A990-C0E715A1428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574544"/>
            <a:ext cx="30067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/>
              <a:t>09.02.2020</a:t>
            </a:r>
            <a:endParaRPr lang="en-US" altLang="de-DE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6490D09-92CB-5644-8902-37650705021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71800" y="6573751"/>
            <a:ext cx="42754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/>
              <a:t>10th CBM RRB                                              Jürgen Eschke, CBM RC</a:t>
            </a:r>
            <a:endParaRPr lang="de-DE" altLang="de-DE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24F5883A-E64A-B04B-A9CA-D02761B5900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7988" y="6595976"/>
            <a:ext cx="1008062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96A2FF-3747-482E-814E-E2B02659E543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895500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134541" y="284163"/>
            <a:ext cx="8855402" cy="1949184"/>
          </a:xfrm>
          <a:prstGeom prst="rect">
            <a:avLst/>
          </a:prstGeom>
          <a:solidFill>
            <a:srgbClr val="194E73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defRPr/>
            </a:pPr>
            <a:endParaRPr lang="de-DE" sz="1350">
              <a:ea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4058" y="284164"/>
            <a:ext cx="8835885" cy="1566862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11" name="Subtitle 2"/>
          <p:cNvSpPr txBox="1"/>
          <p:nvPr userDrawn="1"/>
        </p:nvSpPr>
        <p:spPr bwMode="auto">
          <a:xfrm>
            <a:off x="136695" y="2462621"/>
            <a:ext cx="8853248" cy="103387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vert="horz" lIns="68580" tIns="34290" rIns="68580" bIns="34290" rtlCol="0" anchor="ctr">
            <a:normAutofit/>
          </a:bodyPr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Clr>
                <a:schemeClr val="accent5">
                  <a:lumMod val="75000"/>
                </a:schemeClr>
              </a:buClr>
              <a:buFont typeface="Apple Symbols"/>
              <a:buNone/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Arial"/>
              </a:defRPr>
            </a:lvl1pPr>
            <a:lvl2pPr marL="389209" indent="0" algn="ctr" defTabSz="9144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Courier New"/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778421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167629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556841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946051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35262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24472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113681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15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4058" y="2609332"/>
            <a:ext cx="8835885" cy="81966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de-DE"/>
          </a:p>
        </p:txBody>
      </p:sp>
      <p:pic>
        <p:nvPicPr>
          <p:cNvPr id="12" name="Picture 11" descr="gsi_logo.gif"/>
          <p:cNvPicPr>
            <a:picLocks noChangeAspect="1"/>
          </p:cNvPicPr>
          <p:nvPr userDrawn="1"/>
        </p:nvPicPr>
        <p:blipFill>
          <a:blip r:embed="rId2"/>
          <a:srcRect r="43333" b="54560"/>
          <a:stretch/>
        </p:blipFill>
        <p:spPr bwMode="auto">
          <a:xfrm>
            <a:off x="7807397" y="6487644"/>
            <a:ext cx="609003" cy="3472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8615642" y="6449790"/>
            <a:ext cx="375125" cy="413180"/>
          </a:xfrm>
          <a:prstGeom prst="rect">
            <a:avLst/>
          </a:prstGeom>
        </p:spPr>
      </p:pic>
      <p:sp>
        <p:nvSpPr>
          <p:cNvPr id="14" name="Line 15"/>
          <p:cNvSpPr>
            <a:spLocks noChangeShapeType="1"/>
          </p:cNvSpPr>
          <p:nvPr userDrawn="1"/>
        </p:nvSpPr>
        <p:spPr bwMode="auto">
          <a:xfrm>
            <a:off x="134540" y="6721476"/>
            <a:ext cx="6372000" cy="5317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6574753" y="6179120"/>
            <a:ext cx="1164431" cy="61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3309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8871521-6850-AE4B-A2EF-52F17896DA6D}" type="datetimeFigureOut">
              <a:rPr lang="en-DE"/>
              <a:t>05/14/2024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862BA2F-93B5-BA43-8332-715C1399436F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632021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2464642" y="247137"/>
            <a:ext cx="4287033" cy="15343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 anchorCtr="0"/>
          <a:lstStyle>
            <a:lvl1pPr algn="ctr">
              <a:defRPr sz="675" b="0" i="0">
                <a:solidFill>
                  <a:schemeClr val="tx1"/>
                </a:solidFill>
                <a:latin typeface="Avenir"/>
                <a:ea typeface="Avenir"/>
                <a:cs typeface="Avenir"/>
              </a:defRPr>
            </a:lvl1pPr>
          </a:lstStyle>
          <a:p>
            <a:pPr>
              <a:defRPr/>
            </a:pPr>
            <a:r>
              <a:rPr lang="en-GB"/>
              <a:t>12th RRB Meeting | HADES Collaboration</a:t>
            </a:r>
            <a:endParaRPr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385956" y="247137"/>
            <a:ext cx="1024185" cy="153433"/>
          </a:xfrm>
          <a:prstGeom prst="rect">
            <a:avLst/>
          </a:prstGeom>
          <a:noFill/>
          <a:ln>
            <a:noFill/>
          </a:ln>
        </p:spPr>
        <p:txBody>
          <a:bodyPr anchor="ctr" anchorCtr="0"/>
          <a:lstStyle>
            <a:lvl1pPr algn="l">
              <a:defRPr sz="675" b="0" i="0">
                <a:solidFill>
                  <a:schemeClr val="tx1"/>
                </a:solidFill>
                <a:latin typeface="Avenir"/>
                <a:ea typeface="Avenir"/>
                <a:cs typeface="Avenir"/>
              </a:defRPr>
            </a:lvl1pPr>
          </a:lstStyle>
          <a:p>
            <a:pPr>
              <a:defRPr/>
            </a:pPr>
            <a:r>
              <a:rPr lang="de-DE"/>
              <a:t>05.06.2023</a:t>
            </a: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867625" y="247137"/>
            <a:ext cx="979205" cy="1534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 b="0" i="0">
                <a:solidFill>
                  <a:schemeClr val="tx1">
                    <a:tint val="75000"/>
                  </a:schemeClr>
                </a:solidFill>
                <a:latin typeface="Avenir"/>
              </a:defRPr>
            </a:lvl1pPr>
          </a:lstStyle>
          <a:p>
            <a:pPr>
              <a:defRPr/>
            </a:pPr>
            <a:fld id="{4690ED68-62F7-8640-9279-36EC65278306}" type="slidenum">
              <a:rPr lang="en-US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570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5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76"/>
          <p:cNvSpPr>
            <a:spLocks noChangeShapeType="1"/>
          </p:cNvSpPr>
          <p:nvPr userDrawn="1"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Line 75"/>
          <p:cNvSpPr>
            <a:spLocks noChangeShapeType="1"/>
          </p:cNvSpPr>
          <p:nvPr userDrawn="1"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ectangle 69"/>
          <p:cNvSpPr>
            <a:spLocks noChangeArrowheads="1"/>
          </p:cNvSpPr>
          <p:nvPr userDrawn="1"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tangle 78"/>
          <p:cNvSpPr>
            <a:spLocks noChangeArrowheads="1"/>
          </p:cNvSpPr>
          <p:nvPr userDrawn="1"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tangle 62"/>
          <p:cNvSpPr>
            <a:spLocks noChangeArrowheads="1"/>
          </p:cNvSpPr>
          <p:nvPr userDrawn="1"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Line 82"/>
          <p:cNvSpPr>
            <a:spLocks noChangeShapeType="1"/>
          </p:cNvSpPr>
          <p:nvPr userDrawn="1"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GB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7970254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PPM – 15th May 2024 – CBM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03137-464F-4AD9-9C73-465AF891D32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228304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PPM – 15th May 2024 – CBM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6A7C3-8D5F-4A54-B89D-17817AB69CB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131823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PPM – 14th May 2024 – CBM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456ED-1A1E-4806-A2C8-4D0291D6C04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75305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pPr lvl="0"/>
            <a:endParaRPr lang="de-DE" noProof="0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PPM – 14th May 2024 – CBM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60780-A5A7-4142-9B37-9DDEF383F35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03785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287338" y="1125538"/>
            <a:ext cx="4225925" cy="255111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65663" y="1125538"/>
            <a:ext cx="4227512" cy="255111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287338" y="3829050"/>
            <a:ext cx="4225925" cy="25527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65663" y="3829050"/>
            <a:ext cx="4227512" cy="25527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PPM – 14th May 2024 – CBM</a:t>
            </a:r>
            <a:endParaRPr lang="de-DE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D240F-37A6-4A1B-BB69-71F0C96C730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882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16C4-0B42-4F6B-9872-1CA29D8FAE3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4139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Line 76"/>
          <p:cNvSpPr>
            <a:spLocks noChangeShapeType="1"/>
          </p:cNvSpPr>
          <p:nvPr/>
        </p:nvSpPr>
        <p:spPr bwMode="auto">
          <a:xfrm>
            <a:off x="6056313" y="-15875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Line 75"/>
          <p:cNvSpPr>
            <a:spLocks noChangeShapeType="1"/>
          </p:cNvSpPr>
          <p:nvPr/>
        </p:nvSpPr>
        <p:spPr bwMode="auto">
          <a:xfrm>
            <a:off x="3090863" y="-15875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Line 82"/>
          <p:cNvSpPr>
            <a:spLocks noChangeShapeType="1"/>
          </p:cNvSpPr>
          <p:nvPr/>
        </p:nvSpPr>
        <p:spPr bwMode="auto">
          <a:xfrm rot="16200000">
            <a:off x="4579938" y="-2649537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6" name="Picture 87" descr="FAIR_farb_RGB_3c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Line 76"/>
          <p:cNvSpPr>
            <a:spLocks noChangeShapeType="1"/>
          </p:cNvSpPr>
          <p:nvPr userDrawn="1"/>
        </p:nvSpPr>
        <p:spPr bwMode="auto">
          <a:xfrm>
            <a:off x="6042660" y="4345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1" name="Line 75"/>
          <p:cNvSpPr>
            <a:spLocks noChangeShapeType="1"/>
          </p:cNvSpPr>
          <p:nvPr userDrawn="1"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2" name="Line 82"/>
          <p:cNvSpPr>
            <a:spLocks noChangeShapeType="1"/>
          </p:cNvSpPr>
          <p:nvPr userDrawn="1"/>
        </p:nvSpPr>
        <p:spPr bwMode="auto">
          <a:xfrm rot="16200000" flipH="1">
            <a:off x="4569453" y="-2631444"/>
            <a:ext cx="5093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90" name="Line 76"/>
          <p:cNvSpPr>
            <a:spLocks noChangeShapeType="1"/>
          </p:cNvSpPr>
          <p:nvPr userDrawn="1"/>
        </p:nvSpPr>
        <p:spPr bwMode="auto">
          <a:xfrm>
            <a:off x="2907332" y="20163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1" name="Line 76"/>
          <p:cNvSpPr>
            <a:spLocks noChangeShapeType="1"/>
          </p:cNvSpPr>
          <p:nvPr userDrawn="1"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" name="Line 75"/>
          <p:cNvSpPr>
            <a:spLocks noChangeShapeType="1"/>
          </p:cNvSpPr>
          <p:nvPr userDrawn="1"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3" name="Line 76"/>
          <p:cNvSpPr>
            <a:spLocks noChangeShapeType="1"/>
          </p:cNvSpPr>
          <p:nvPr userDrawn="1"/>
        </p:nvSpPr>
        <p:spPr bwMode="auto">
          <a:xfrm>
            <a:off x="6042660" y="4345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4" name="Line 75"/>
          <p:cNvSpPr>
            <a:spLocks noChangeShapeType="1"/>
          </p:cNvSpPr>
          <p:nvPr userDrawn="1"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5" name="Line 82"/>
          <p:cNvSpPr>
            <a:spLocks noChangeShapeType="1"/>
          </p:cNvSpPr>
          <p:nvPr userDrawn="1"/>
        </p:nvSpPr>
        <p:spPr bwMode="auto">
          <a:xfrm rot="16200000">
            <a:off x="4572000" y="-2628898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97" name="Line 76"/>
          <p:cNvSpPr>
            <a:spLocks noChangeShapeType="1"/>
          </p:cNvSpPr>
          <p:nvPr userDrawn="1"/>
        </p:nvSpPr>
        <p:spPr bwMode="auto">
          <a:xfrm>
            <a:off x="2907332" y="20163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FD225FC-6622-ABE1-4E11-A7A0219212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8" y="-84455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72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16C4-0B42-4F6B-9872-1CA29D8FAE3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699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16C4-0B42-4F6B-9872-1CA29D8FAE3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6917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16C4-0B42-4F6B-9872-1CA29D8FAE3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24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16C4-0B42-4F6B-9872-1CA29D8FAE3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325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16C4-0B42-4F6B-9872-1CA29D8FAE3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052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16C4-0B42-4F6B-9872-1CA29D8FAE3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248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16C4-0B42-4F6B-9872-1CA29D8FAE3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264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16C4-0B42-4F6B-9872-1CA29D8FAE3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641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16C4-0B42-4F6B-9872-1CA29D8FAE3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025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16C4-0B42-4F6B-9872-1CA29D8FAE3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936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7" y="0"/>
            <a:ext cx="7732107" cy="692150"/>
          </a:xfrm>
        </p:spPr>
        <p:txBody>
          <a:bodyPr/>
          <a:lstStyle>
            <a:lvl1pPr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34925" y="6597650"/>
            <a:ext cx="3096915" cy="260350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de-DE" smtClean="0">
                <a:solidFill>
                  <a:srgbClr val="000000"/>
                </a:solidFill>
              </a:rPr>
              <a:t>N.Herrmann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726795" y="6596063"/>
            <a:ext cx="4275475" cy="261937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6th FAIR/GSI Joint Scientific Council, Darmstadt, Nov.8, 2018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027988" y="6596063"/>
            <a:ext cx="1008062" cy="2174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3D1B2B-A9C5-490E-B396-B442927CC45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61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>
          <a:xfrm>
            <a:off x="196851" y="968376"/>
            <a:ext cx="8691563" cy="548212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first 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N.Herrmann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2726795" y="6596063"/>
            <a:ext cx="3960440" cy="261937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6th FAIR/GSI Joint Scientific Council, Darmstadt, Nov.8, 2018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4"/>
          <p:cNvSpPr txBox="1">
            <a:spLocks/>
          </p:cNvSpPr>
          <p:nvPr userDrawn="1"/>
        </p:nvSpPr>
        <p:spPr bwMode="auto">
          <a:xfrm>
            <a:off x="7992380" y="6596063"/>
            <a:ext cx="1008062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14400" rtl="0" eaLnBrk="1" latinLnBrk="0" hangingPunct="1">
              <a:defRPr sz="10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A3D1B2B-A9C5-490E-B396-B442927CC45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260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FEB4-717A-42C6-9C02-88F1E5F5F4C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210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FEB4-717A-42C6-9C02-88F1E5F5F4C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6314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FEB4-717A-42C6-9C02-88F1E5F5F4C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18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FEB4-717A-42C6-9C02-88F1E5F5F4C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610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FEB4-717A-42C6-9C02-88F1E5F5F4C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5873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FEB4-717A-42C6-9C02-88F1E5F5F4C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31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16C4-0B42-4F6B-9872-1CA29D8FAE3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675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FEB4-717A-42C6-9C02-88F1E5F5F4C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616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FEB4-717A-42C6-9C02-88F1E5F5F4C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478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FEB4-717A-42C6-9C02-88F1E5F5F4C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8698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FEB4-717A-42C6-9C02-88F1E5F5F4C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1532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FEB4-717A-42C6-9C02-88F1E5F5F4C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0278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7" y="0"/>
            <a:ext cx="7732107" cy="692150"/>
          </a:xfrm>
        </p:spPr>
        <p:txBody>
          <a:bodyPr/>
          <a:lstStyle>
            <a:lvl1pPr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34925" y="6597650"/>
            <a:ext cx="3096915" cy="260350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de-DE" smtClean="0">
                <a:solidFill>
                  <a:srgbClr val="000000"/>
                </a:solidFill>
              </a:rPr>
              <a:t>N.Herrmann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321749" y="6597650"/>
            <a:ext cx="5265585" cy="2603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FAIR Round Table, Bonn, Sep. 27, 2018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027988" y="6640513"/>
            <a:ext cx="1008062" cy="2174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3D1B2B-A9C5-490E-B396-B442927CC45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6603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7" y="0"/>
            <a:ext cx="7732107" cy="692150"/>
          </a:xfrm>
        </p:spPr>
        <p:txBody>
          <a:bodyPr/>
          <a:lstStyle>
            <a:lvl1pPr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34925" y="6597650"/>
            <a:ext cx="3096915" cy="260350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de-DE" smtClean="0">
                <a:solidFill>
                  <a:srgbClr val="000000"/>
                </a:solidFill>
              </a:rPr>
              <a:t>N.Herrmann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321749" y="6597650"/>
            <a:ext cx="5265585" cy="2603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9th RRB Meeting, GSI, Nov. 26 - 27, 2019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027988" y="6640513"/>
            <a:ext cx="1008062" cy="2174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3D1B2B-A9C5-490E-B396-B442927CC45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0481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5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76"/>
          <p:cNvSpPr>
            <a:spLocks noChangeShapeType="1"/>
          </p:cNvSpPr>
          <p:nvPr userDrawn="1"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Line 75"/>
          <p:cNvSpPr>
            <a:spLocks noChangeShapeType="1"/>
          </p:cNvSpPr>
          <p:nvPr userDrawn="1"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ectangle 69"/>
          <p:cNvSpPr>
            <a:spLocks noChangeArrowheads="1"/>
          </p:cNvSpPr>
          <p:nvPr userDrawn="1"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tangle 78"/>
          <p:cNvSpPr>
            <a:spLocks noChangeArrowheads="1"/>
          </p:cNvSpPr>
          <p:nvPr userDrawn="1"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tangle 62"/>
          <p:cNvSpPr>
            <a:spLocks noChangeArrowheads="1"/>
          </p:cNvSpPr>
          <p:nvPr userDrawn="1"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Line 82"/>
          <p:cNvSpPr>
            <a:spLocks noChangeShapeType="1"/>
          </p:cNvSpPr>
          <p:nvPr userDrawn="1"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GB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689921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PPQM – 27th January 2021 – CBM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03137-464F-4AD9-9C73-465AF891D32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02860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PPQM – 27th January 2021 – CBM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6A7C3-8D5F-4A54-B89D-17817AB69CB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5336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16C4-0B42-4F6B-9872-1CA29D8FAE3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9162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PPQM – 27th January 2021 – CBM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CE0E0-A5D1-4101-8052-FB53C536402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03746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PPQM – 27th January 2021 – CBM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E9725-06EC-4467-969D-76630C33826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71750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PPQM – 27th January 2021 – CBM</a:t>
            </a:r>
            <a:endParaRPr lang="de-DE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7AE9F-ABF5-42BC-883F-BEA53BF397A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95197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PPQM – 27th January 2021 – CBM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A0154-561E-4C5F-BFBC-B60DE1D36C6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36684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PPQM – 27th January 2021 – CBM</a:t>
            </a:r>
            <a:endParaRPr lang="de-DE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B536F-118C-48DF-B346-38E5E90C7A5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45205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PPQM – 27th January 2021 – CBM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398EE-C449-4D3C-BF20-9BA3D3C278B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00990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PPQM – 27th January 2021 – CBM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AF158-3215-4C73-BA7D-5B60EAA942B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23957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PPQM – 27th January 2021 – CBM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2032E-F86E-4C5E-AA16-F4DCFE9C6ED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19354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PPQM – 27th January 2021 – CBM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EBF31-9F6A-4D9E-900D-D318B297AFD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02115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PPQM – 27th January 2021 – CBM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456ED-1A1E-4806-A2C8-4D0291D6C04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2764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16C4-0B42-4F6B-9872-1CA29D8FAE3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5159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pPr lvl="0"/>
            <a:endParaRPr lang="de-DE" noProof="0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PPQM – 27th January 2021 – CBM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60780-A5A7-4142-9B37-9DDEF383F35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94928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287338" y="1125538"/>
            <a:ext cx="4225925" cy="255111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65663" y="1125538"/>
            <a:ext cx="4227512" cy="255111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287338" y="3829050"/>
            <a:ext cx="4225925" cy="25527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65663" y="3829050"/>
            <a:ext cx="4227512" cy="25527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PPQM – 27th January 2021 – CBM</a:t>
            </a:r>
            <a:endParaRPr lang="de-DE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D240F-37A6-4A1B-BB69-71F0C96C730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47447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614687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PPQM – 27th January 2021 – CBM</a:t>
            </a:r>
            <a:endParaRPr lang="de-DE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5C1B02-F210-4738-8EE1-B1EA961C3AC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64132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pl-PL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Click to edit Master subtitle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BED204B-7FAB-4C4D-BEBF-537E934417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086" y="6566681"/>
            <a:ext cx="2133600" cy="291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de-DE"/>
              <a:t>26.10.2020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56FA8E0-8355-714B-BC53-06DE1DF169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3372" y="6566681"/>
            <a:ext cx="3955143" cy="291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P. Gasik - ECE and ECSG meeting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E0FF94B-0066-F14E-8B75-B6A190F61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08801" y="6566681"/>
            <a:ext cx="2133600" cy="291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CD4D6-CEBA-244B-964B-18F77BCC6F7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015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538161"/>
          </a:xfrm>
          <a:prstGeom prst="rect">
            <a:avLst/>
          </a:prstGeom>
        </p:spPr>
        <p:txBody>
          <a:bodyPr anchor="ctr"/>
          <a:lstStyle>
            <a:lvl1pPr algn="l">
              <a:defRPr sz="1800" b="1"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0497"/>
            <a:ext cx="8229600" cy="4945669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text</a:t>
            </a:r>
            <a:r>
              <a:rPr lang="pl-PL" dirty="0"/>
              <a:t> </a:t>
            </a:r>
            <a:r>
              <a:rPr lang="pl-PL" dirty="0" err="1"/>
              <a:t>styles</a:t>
            </a:r>
            <a:endParaRPr lang="pl-PL" dirty="0"/>
          </a:p>
          <a:p>
            <a:pPr lvl="1"/>
            <a:r>
              <a:rPr lang="pl-PL" dirty="0"/>
              <a:t>Second </a:t>
            </a:r>
            <a:r>
              <a:rPr lang="pl-PL" dirty="0" err="1"/>
              <a:t>level</a:t>
            </a:r>
            <a:endParaRPr lang="pl-PL" dirty="0"/>
          </a:p>
          <a:p>
            <a:pPr lvl="2"/>
            <a:r>
              <a:rPr lang="pl-PL" dirty="0"/>
              <a:t>Third </a:t>
            </a:r>
            <a:r>
              <a:rPr lang="pl-PL" dirty="0" err="1"/>
              <a:t>level</a:t>
            </a:r>
            <a:endParaRPr lang="pl-PL" dirty="0"/>
          </a:p>
          <a:p>
            <a:pPr lvl="3"/>
            <a:r>
              <a:rPr lang="pl-PL" dirty="0" err="1"/>
              <a:t>Fourth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4"/>
            <a:r>
              <a:rPr lang="pl-PL" dirty="0" err="1"/>
              <a:t>Fifth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1EABF99-3965-D042-914B-BC1C1092AC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086" y="6566681"/>
            <a:ext cx="2133600" cy="291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de-DE"/>
              <a:t>26.10.2020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554C6EE-F557-6F4F-A950-29AAEBA1C6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3372" y="6566681"/>
            <a:ext cx="3955143" cy="291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P. Gasik - ECE and ECSG meeting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50DECA2-7D2E-1942-8916-D5E55AE772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08801" y="6566681"/>
            <a:ext cx="2133600" cy="291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CD4D6-CEBA-244B-964B-18F77BCC6F7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081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8AB069B-9F4D-5F4F-A2A0-DF94024591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086" y="6566681"/>
            <a:ext cx="2133600" cy="291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de-DE"/>
              <a:t>26.10.2020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6903968-E446-3F49-99D7-348BA31253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3372" y="6566681"/>
            <a:ext cx="3955143" cy="291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P. Gasik - ECE and ECSG meeting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C1082BC-1A3B-8048-9943-DA71AE36D5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08801" y="6566681"/>
            <a:ext cx="2133600" cy="291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CD4D6-CEBA-244B-964B-18F77BCC6F7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510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538161"/>
          </a:xfrm>
          <a:prstGeom prst="rect">
            <a:avLst/>
          </a:prstGeom>
        </p:spPr>
        <p:txBody>
          <a:bodyPr anchor="ctr"/>
          <a:lstStyle>
            <a:lvl1pPr algn="l">
              <a:defRPr sz="2400"/>
            </a:lvl1pPr>
          </a:lstStyle>
          <a:p>
            <a:r>
              <a:rPr lang="pl-PL"/>
              <a:t>Click to edit Master 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EA172A1-EBE7-1244-8F48-F760E13063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086" y="6566681"/>
            <a:ext cx="2133600" cy="291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de-DE"/>
              <a:t>26.10.2020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566B1D2-B8B7-7C47-BF67-BC482E9E7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3372" y="6566681"/>
            <a:ext cx="3955143" cy="291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P. Gasik - ECE and ECSG meeting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B1A96C9-E5F1-944D-BCCE-CC37A97FDF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08801" y="6566681"/>
            <a:ext cx="2133600" cy="291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CD4D6-CEBA-244B-964B-18F77BCC6F7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823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42AB6BB-BB38-C44C-B2C6-E3FAC0680E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086" y="6566681"/>
            <a:ext cx="2133600" cy="291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de-DE"/>
              <a:t>26.10.2020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B4FAA7D-9A12-5441-9408-214B260C56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3372" y="6566681"/>
            <a:ext cx="3955143" cy="291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P. Gasik - ECE and ECSG meeting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69E0DD9-8639-E44D-A5EA-B88E77C491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08801" y="6566681"/>
            <a:ext cx="2133600" cy="291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CD4D6-CEBA-244B-964B-18F77BCC6F7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05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34926" y="6597650"/>
            <a:ext cx="3681980" cy="260350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de-DE">
                <a:solidFill>
                  <a:srgbClr val="000000"/>
                </a:solidFill>
              </a:rPr>
              <a:t>26.10.2020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067176" y="6597650"/>
            <a:ext cx="1008063" cy="260350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de-DE">
                <a:solidFill>
                  <a:srgbClr val="000000"/>
                </a:solidFill>
              </a:rPr>
              <a:t>P. Gasik - ECE and ECSG meeting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622450" y="6631895"/>
            <a:ext cx="540060" cy="2174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3D1B2B-A9C5-490E-B396-B442927CC45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9" y="2"/>
            <a:ext cx="6481762" cy="59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30606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16C4-0B42-4F6B-9872-1CA29D8FAE3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646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olien-Untertitel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452438" y="1186481"/>
            <a:ext cx="3667125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</a:lstStyle>
          <a:p>
            <a:r>
              <a:t>Folien-Untertitel</a:t>
            </a:r>
          </a:p>
        </p:txBody>
      </p:sp>
      <p:sp>
        <p:nvSpPr>
          <p:cNvPr id="61" name="Textebe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52438" y="2124252"/>
            <a:ext cx="3667125" cy="4128315"/>
          </a:xfrm>
          <a:prstGeom prst="rect">
            <a:avLst/>
          </a:prstGeom>
        </p:spPr>
        <p:txBody>
          <a:bodyPr/>
          <a:lstStyle/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14"/>
          </p:nvPr>
        </p:nvSpPr>
        <p:spPr>
          <a:xfrm>
            <a:off x="4572000" y="-203633"/>
            <a:ext cx="4093828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452438" y="539750"/>
            <a:ext cx="3667125" cy="717550"/>
          </a:xfrm>
          <a:prstGeom prst="rect">
            <a:avLst/>
          </a:prstGeom>
        </p:spPr>
        <p:txBody>
          <a:bodyPr/>
          <a:lstStyle/>
          <a:p>
            <a:r>
              <a:t>Folientitel</a:t>
            </a:r>
          </a:p>
        </p:txBody>
      </p:sp>
      <p:sp>
        <p:nvSpPr>
          <p:cNvPr id="6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437244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alt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4" name="Textebene 1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5" name="Folien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4662083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6804" y="247137"/>
            <a:ext cx="4334870" cy="15343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 anchorCtr="0"/>
          <a:lstStyle>
            <a:lvl1pPr algn="ctr">
              <a:defRPr sz="750" b="0" i="0">
                <a:solidFill>
                  <a:schemeClr val="tx1"/>
                </a:solidFill>
                <a:latin typeface="MS Reference Sans Serif" charset="0"/>
                <a:ea typeface="MS Reference Sans Serif" charset="0"/>
                <a:cs typeface="MS Reference Sans Serif" charset="0"/>
              </a:defRPr>
            </a:lvl1pPr>
          </a:lstStyle>
          <a:p>
            <a:r>
              <a:rPr lang="en-US" noProof="0"/>
              <a:t>P. Gasik - ECE and ECSG meeting</a:t>
            </a:r>
            <a:endParaRPr lang="en-US" noProof="0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544DD23-033E-5D40-A46F-BA236767BE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5955" y="247137"/>
            <a:ext cx="907540" cy="153433"/>
          </a:xfrm>
          <a:prstGeom prst="rect">
            <a:avLst/>
          </a:prstGeom>
          <a:noFill/>
          <a:ln>
            <a:noFill/>
          </a:ln>
        </p:spPr>
        <p:txBody>
          <a:bodyPr anchor="ctr" anchorCtr="0"/>
          <a:lstStyle>
            <a:lvl1pPr algn="l">
              <a:defRPr sz="750" b="0" i="0">
                <a:solidFill>
                  <a:schemeClr val="tx1"/>
                </a:solidFill>
                <a:latin typeface="Avenir Roman" panose="02000503020000020003" pitchFamily="2" charset="0"/>
                <a:ea typeface="Avenir Roman" panose="02000503020000020003" pitchFamily="2" charset="0"/>
                <a:cs typeface="Avenir Roman" panose="02000503020000020003" pitchFamily="2" charset="0"/>
              </a:defRPr>
            </a:lvl1pPr>
          </a:lstStyle>
          <a:p>
            <a:r>
              <a:rPr lang="de-DE" noProof="0"/>
              <a:t>26.10.2020</a:t>
            </a:r>
            <a:endParaRPr lang="en-US" noProof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5D6E7285-D16C-9B40-8FA7-4682CA72B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67624" y="247137"/>
            <a:ext cx="979205" cy="1534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latin typeface="Avenir Roman" panose="02000503020000020003" pitchFamily="2" charset="0"/>
              </a:defRPr>
            </a:lvl1pPr>
          </a:lstStyle>
          <a:p>
            <a:fld id="{4690ED68-62F7-8640-9279-36EC6527830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128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268" y="2"/>
            <a:ext cx="6448927" cy="78377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88496" y="6356352"/>
            <a:ext cx="7588718" cy="365125"/>
          </a:xfrm>
        </p:spPr>
        <p:txBody>
          <a:bodyPr/>
          <a:lstStyle/>
          <a:p>
            <a:r>
              <a:rPr lang="en-US"/>
              <a:t>P. Gasik - ECE and ECSG meeting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046720" y="6356352"/>
            <a:ext cx="640080" cy="365125"/>
          </a:xfrm>
        </p:spPr>
        <p:txBody>
          <a:bodyPr/>
          <a:lstStyle/>
          <a:p>
            <a:fld id="{3011DA1D-7319-4A38-BECC-A2BD080A36D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2159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0"/>
            <a:ext cx="7732107" cy="692150"/>
          </a:xfrm>
        </p:spPr>
        <p:txBody>
          <a:bodyPr/>
          <a:lstStyle>
            <a:lvl1pPr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34925" y="6597650"/>
            <a:ext cx="3096915" cy="260350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de-DE" smtClean="0">
                <a:solidFill>
                  <a:srgbClr val="000000"/>
                </a:solidFill>
              </a:rPr>
              <a:t>N.Herrmann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321750" y="6597650"/>
            <a:ext cx="5265585" cy="2603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FAIR Round Table, Bonn, Sep. 27, 2018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027989" y="6640514"/>
            <a:ext cx="1008062" cy="2174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3D1B2B-A9C5-490E-B396-B442927CC45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1467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7" y="0"/>
            <a:ext cx="7732107" cy="692150"/>
          </a:xfrm>
        </p:spPr>
        <p:txBody>
          <a:bodyPr/>
          <a:lstStyle>
            <a:lvl1pPr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56DE996-16A3-2342-9313-48918C6ABB1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574544"/>
            <a:ext cx="30067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/>
              <a:t>09.02.2020</a:t>
            </a:r>
            <a:endParaRPr lang="en-US" altLang="de-DE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AF36675-7D0A-1546-A2C8-28E35089152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71800" y="6573751"/>
            <a:ext cx="42754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/>
              <a:t>10th CBM RRB                                              Jürgen Eschke, CBM RC</a:t>
            </a:r>
            <a:endParaRPr lang="de-DE" altLang="de-DE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01CAFD0-94A8-0746-9C67-C637D427F14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7988" y="6595976"/>
            <a:ext cx="1008062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96A2FF-3747-482E-814E-E2B02659E543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59041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27464"/>
            <a:ext cx="7848600" cy="1927225"/>
          </a:xfrm>
        </p:spPr>
        <p:txBody>
          <a:bodyPr anchor="b">
            <a:noAutofit/>
          </a:bodyPr>
          <a:lstStyle>
            <a:lvl1pPr>
              <a:defRPr sz="405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461063"/>
            <a:ext cx="6004112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4262725"/>
            <a:ext cx="7848600" cy="1588"/>
          </a:xfrm>
          <a:prstGeom prst="line">
            <a:avLst/>
          </a:prstGeom>
          <a:ln w="19050">
            <a:solidFill>
              <a:srgbClr val="F07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30042EF5-2B03-D51B-35BA-A2F20DB92186}"/>
              </a:ext>
            </a:extLst>
          </p:cNvPr>
          <p:cNvSpPr/>
          <p:nvPr userDrawn="1"/>
        </p:nvSpPr>
        <p:spPr>
          <a:xfrm>
            <a:off x="8110728" y="-1"/>
            <a:ext cx="1033272" cy="1892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800" dirty="0"/>
          </a:p>
        </p:txBody>
      </p:sp>
      <p:pic>
        <p:nvPicPr>
          <p:cNvPr id="9" name="Picture 8" descr="A picture containing colorful&#10;&#10;Description automatically generated">
            <a:extLst>
              <a:ext uri="{FF2B5EF4-FFF2-40B4-BE49-F238E27FC236}">
                <a16:creationId xmlns:a16="http://schemas.microsoft.com/office/drawing/2014/main" id="{7DE00C27-CE7B-FE39-580F-137E29F372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188" b="9487"/>
          <a:stretch/>
        </p:blipFill>
        <p:spPr>
          <a:xfrm flipH="1">
            <a:off x="4610100" y="4272349"/>
            <a:ext cx="4768252" cy="2756655"/>
          </a:xfrm>
          <a:prstGeom prst="rect">
            <a:avLst/>
          </a:prstGeom>
          <a:effectLst>
            <a:softEdge rad="4191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C93CD4-5A56-7B53-6FF3-EDB11EBF7A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4144" y="252623"/>
            <a:ext cx="890256" cy="160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65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5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9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186117C-BBCD-5111-FD45-5824293062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0929" y="250402"/>
            <a:ext cx="4025044" cy="15016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/>
          <a:lstStyle>
            <a:lvl1pPr algn="ctr">
              <a:defRPr sz="750" b="0" i="0">
                <a:solidFill>
                  <a:schemeClr val="tx1"/>
                </a:solidFill>
                <a:latin typeface="MS Reference Sans Serif" charset="0"/>
                <a:ea typeface="MS Reference Sans Serif" charset="0"/>
                <a:cs typeface="MS Reference Sans Serif" charset="0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13A7AAA-C620-BCA6-2B66-BFA666171A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619664"/>
            <a:ext cx="1261804" cy="153433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algn="l">
              <a:defRPr sz="750" b="0" i="0">
                <a:latin typeface="MS Reference Sans Serif" charset="0"/>
                <a:ea typeface="MS Reference Sans Serif" charset="0"/>
                <a:cs typeface="MS Reference Sans Serif" charset="0"/>
              </a:defRPr>
            </a:lvl1pPr>
          </a:lstStyle>
          <a:p>
            <a:fld id="{43F68F6D-9AF8-E540-87F7-C95C01389A35}" type="datetime1">
              <a:rPr lang="de-DE" smtClean="0"/>
              <a:t>14.05.2024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7815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140832B-4D99-D62B-C572-B28ECA87AF06}"/>
              </a:ext>
            </a:extLst>
          </p:cNvPr>
          <p:cNvSpPr/>
          <p:nvPr userDrawn="1"/>
        </p:nvSpPr>
        <p:spPr>
          <a:xfrm>
            <a:off x="8247888" y="414484"/>
            <a:ext cx="896112" cy="1293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5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9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59098-81F4-6FCE-2C1D-F78CEB56E438}"/>
              </a:ext>
            </a:extLst>
          </p:cNvPr>
          <p:cNvSpPr txBox="1">
            <a:spLocks/>
          </p:cNvSpPr>
          <p:nvPr userDrawn="1"/>
        </p:nvSpPr>
        <p:spPr>
          <a:xfrm>
            <a:off x="457200" y="6619664"/>
            <a:ext cx="1261804" cy="153433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750" b="0" i="0" kern="1200">
                <a:solidFill>
                  <a:schemeClr val="tx1"/>
                </a:solidFill>
                <a:latin typeface="MS Reference Sans Serif" charset="0"/>
                <a:ea typeface="MS Reference Sans Serif" charset="0"/>
                <a:cs typeface="MS Reference Sans Serif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9D1469-D3A6-A243-9420-9B526AEB5687}" type="datetime1">
              <a:rPr lang="de-DE" sz="750" smtClean="0"/>
              <a:pPr/>
              <a:t>14.05.2024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7817625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140832B-4D99-D62B-C572-B28ECA87AF06}"/>
              </a:ext>
            </a:extLst>
          </p:cNvPr>
          <p:cNvSpPr/>
          <p:nvPr userDrawn="1"/>
        </p:nvSpPr>
        <p:spPr>
          <a:xfrm>
            <a:off x="8220456" y="0"/>
            <a:ext cx="923544" cy="1491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5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9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686F5-5745-7E40-D697-4C586C52C9C6}"/>
              </a:ext>
            </a:extLst>
          </p:cNvPr>
          <p:cNvSpPr txBox="1">
            <a:spLocks/>
          </p:cNvSpPr>
          <p:nvPr userDrawn="1"/>
        </p:nvSpPr>
        <p:spPr>
          <a:xfrm>
            <a:off x="457200" y="6619664"/>
            <a:ext cx="1261804" cy="153433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750" b="0" i="0" kern="1200">
                <a:solidFill>
                  <a:schemeClr val="tx1"/>
                </a:solidFill>
                <a:latin typeface="MS Reference Sans Serif" charset="0"/>
                <a:ea typeface="MS Reference Sans Serif" charset="0"/>
                <a:cs typeface="MS Reference Sans Serif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9D1469-D3A6-A243-9420-9B526AEB5687}" type="datetime1">
              <a:rPr lang="de-DE" sz="750" smtClean="0"/>
              <a:pPr/>
              <a:t>14.05.2024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258370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16C4-0B42-4F6B-9872-1CA29D8FAE3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6505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140832B-4D99-D62B-C572-B28ECA87AF06}"/>
              </a:ext>
            </a:extLst>
          </p:cNvPr>
          <p:cNvSpPr/>
          <p:nvPr userDrawn="1"/>
        </p:nvSpPr>
        <p:spPr>
          <a:xfrm>
            <a:off x="7946858" y="0"/>
            <a:ext cx="1197143" cy="1609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5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9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45408-37B6-C352-6B12-E711CF3BA4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619664"/>
            <a:ext cx="1261804" cy="153433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algn="l">
              <a:defRPr sz="750" b="0" i="0">
                <a:latin typeface="MS Reference Sans Serif" charset="0"/>
                <a:ea typeface="MS Reference Sans Serif" charset="0"/>
                <a:cs typeface="MS Reference Sans Serif" charset="0"/>
              </a:defRPr>
            </a:lvl1pPr>
          </a:lstStyle>
          <a:p>
            <a:fld id="{AF0D325B-EAFB-654F-97C9-7E70DC08906B}" type="datetime1">
              <a:rPr lang="de-DE" smtClean="0"/>
              <a:t>14.05.2024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9780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42AB6BB-BB38-C44C-B2C6-E3FAC0680E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086" y="6566681"/>
            <a:ext cx="2133600" cy="291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B4FAA7D-9A12-5441-9408-214B260C56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3373" y="6566681"/>
            <a:ext cx="3955143" cy="291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P. Gasik (GSI/FAIR)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69E0DD9-8639-E44D-A5EA-B88E77C491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08801" y="6566681"/>
            <a:ext cx="2133600" cy="291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CD4D6-CEBA-244B-964B-18F77BCC6F7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7620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538161"/>
          </a:xfrm>
          <a:prstGeom prst="rect">
            <a:avLst/>
          </a:prstGeom>
        </p:spPr>
        <p:txBody>
          <a:bodyPr anchor="ctr"/>
          <a:lstStyle>
            <a:lvl1pPr algn="l">
              <a:defRPr sz="2400"/>
            </a:lvl1pPr>
          </a:lstStyle>
          <a:p>
            <a:r>
              <a:rPr lang="pl-PL"/>
              <a:t>Click to edit Master 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EA172A1-EBE7-1244-8F48-F760E13063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086" y="6566681"/>
            <a:ext cx="2133600" cy="291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566B1D2-B8B7-7C47-BF67-BC482E9E7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3373" y="6566681"/>
            <a:ext cx="3955143" cy="291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P. Gasik (GSI/FAIR) 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B1A96C9-E5F1-944D-BCCE-CC37A97FDF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08801" y="6566681"/>
            <a:ext cx="2133600" cy="291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CD4D6-CEBA-244B-964B-18F77BCC6F7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488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110" y="592085"/>
            <a:ext cx="8229330" cy="50783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33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57110" y="3408495"/>
            <a:ext cx="8229330" cy="369332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36670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de-DE"/>
              <a:t>Formatvorlage des Untertitelmasters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8460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E67DB-3F5A-400D-8115-4A6680BE68C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599D"/>
                </a:solidFill>
              </a:defRPr>
            </a:lvl1pPr>
          </a:lstStyle>
          <a:p>
            <a:pPr>
              <a:defRPr/>
            </a:pPr>
            <a:r>
              <a:rPr lang="en-GB"/>
              <a:t>IKMG, Termination experiments' CC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9390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26.11.2018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8th CBM RRB                                              Jürgen Eschke, CBM RC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D81673C-1767-4EDF-A14D-CE4F3681521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53049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26.11.2018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8th CBM RRB                                              Jürgen Eschke, CBM RC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99ACA5E-DAE1-445C-BD20-7D2C7F7D4F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21942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26.11.2018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8th CBM RRB                                              Jürgen Eschke, CBM RC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AF42FEC-8D8D-41A8-AFFF-AFA4CC0918F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97622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26.11.2018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8th CBM RRB                                              Jürgen Eschke, CBM RC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B324631-78E5-42BD-8585-141C1DCEA6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0760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16C4-0B42-4F6B-9872-1CA29D8FAE3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5201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26.11.2018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8th CBM RRB                                              Jürgen Eschke, CBM RC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0DBE8AC-65B5-45BD-A6EB-545043D097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39855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26.11.2018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8th CBM RRB                                              Jürgen Eschke, CBM RC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E795540-3D76-4C1C-9B07-308DCC7621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1741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26.11.2018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8th CBM RRB                                              Jürgen Eschke, CBM RC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5F5C264-46AB-4B31-8F78-F720C8F9FE1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04644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26.11.2018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8th CBM RRB                                              Jürgen Eschke, CBM RC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C8956C0-0F0D-4154-9D66-6051AAFC00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29393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26.11.2018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8th CBM RRB                                              Jürgen Eschke, CBM RC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DF3CE4C-A722-4A41-A79B-EE72DBB8471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61981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26.11.2018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8th CBM RRB                                              Jürgen Eschke, CBM RC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666C6FD-28D2-48C7-8304-600831603B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01300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26.11.2018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8th CBM RRB                                              Jürgen Eschke, CBM RC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53752BD-3748-4402-A28E-8D0B3B2F89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86400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23EE-1D6D-41F4-9F8B-3D933DA2594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7842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23EE-1D6D-41F4-9F8B-3D933DA2594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9550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23EE-1D6D-41F4-9F8B-3D933DA2594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733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16C4-0B42-4F6B-9872-1CA29D8FAE3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2151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23EE-1D6D-41F4-9F8B-3D933DA2594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843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23EE-1D6D-41F4-9F8B-3D933DA2594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2461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23EE-1D6D-41F4-9F8B-3D933DA2594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6708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23EE-1D6D-41F4-9F8B-3D933DA2594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693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23EE-1D6D-41F4-9F8B-3D933DA2594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1832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23EE-1D6D-41F4-9F8B-3D933DA2594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581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23EE-1D6D-41F4-9F8B-3D933DA2594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0664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23EE-1D6D-41F4-9F8B-3D933DA2594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1986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de-DE" smtClean="0"/>
              <a:t>26.11.2018</a:t>
            </a:r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8th CBM RRB                                              Jürgen Eschke, CBM RC</a:t>
            </a:r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14734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de-DE" smtClean="0"/>
              <a:t>26.11.2018</a:t>
            </a:r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8th CBM RRB                                              Jürgen Eschke, CBM RC</a:t>
            </a:r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31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9.emf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8.gif"/><Relationship Id="rId4" Type="http://schemas.openxmlformats.org/officeDocument/2006/relationships/slideLayout" Target="../slideLayouts/slideLayout69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1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theme" Target="../theme/theme17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image" Target="../media/image6.tiff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6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27784" y="6381328"/>
            <a:ext cx="4184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56376" y="6381328"/>
            <a:ext cx="765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C16C4-0B42-4F6B-9872-1CA29D8FAE3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744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30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91088"/>
            <a:ext cx="8229600" cy="4985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499EA1-6155-184D-BB79-EE4B77955D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89" r="42582" b="62466"/>
          <a:stretch/>
        </p:blipFill>
        <p:spPr>
          <a:xfrm>
            <a:off x="83710" y="77973"/>
            <a:ext cx="669025" cy="2696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C58216-05E4-3F47-8590-5753DB3A0A7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857" y="-16915"/>
            <a:ext cx="612000" cy="543360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596F58C-4F56-EA6A-9862-F6D5B061E1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0929" y="250402"/>
            <a:ext cx="4025044" cy="15016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/>
          <a:lstStyle>
            <a:lvl1pPr algn="ctr">
              <a:defRPr sz="750" b="0" i="0">
                <a:solidFill>
                  <a:schemeClr val="tx1"/>
                </a:solidFill>
                <a:latin typeface="MS Reference Sans Serif" charset="0"/>
                <a:ea typeface="MS Reference Sans Serif" charset="0"/>
                <a:cs typeface="MS Reference Sans Serif" charset="0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C65AD9D-1441-7C44-6FA9-395FFBF7DB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7955" y="6664317"/>
            <a:ext cx="1261804" cy="153433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algn="l">
              <a:defRPr sz="750" b="0" i="0">
                <a:latin typeface="MS Reference Sans Serif" charset="0"/>
                <a:ea typeface="MS Reference Sans Serif" charset="0"/>
                <a:cs typeface="MS Reference Sans Serif" charset="0"/>
              </a:defRPr>
            </a:lvl1pPr>
          </a:lstStyle>
          <a:p>
            <a:fld id="{AC97A855-245A-A94A-8808-A4843AC18536}" type="datetime1">
              <a:rPr lang="de-DE" smtClean="0"/>
              <a:t>14.05.2024</a:t>
            </a:fld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7BD808B9-D200-8F1D-AEE5-49E6F68C3384}"/>
              </a:ext>
            </a:extLst>
          </p:cNvPr>
          <p:cNvSpPr txBox="1">
            <a:spLocks/>
          </p:cNvSpPr>
          <p:nvPr userDrawn="1"/>
        </p:nvSpPr>
        <p:spPr>
          <a:xfrm>
            <a:off x="8686800" y="6606725"/>
            <a:ext cx="504168" cy="1663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84983F-52EE-A945-8659-9BA8404B6FF6}" type="slidenum">
              <a:rPr lang="de-DE" sz="800" smtClean="0"/>
              <a:pPr/>
              <a:t>‹Nr.›</a:t>
            </a:fld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9717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</p:sldLayoutIdLst>
  <p:hf sldNum="0" hdr="0" ft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b="0" i="0" kern="1200" spc="-75" baseline="0">
          <a:solidFill>
            <a:srgbClr val="005AA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137160" indent="-137160" algn="l" defTabSz="685800" rtl="0" eaLnBrk="1" latinLnBrk="0" hangingPunct="1">
        <a:spcBef>
          <a:spcPct val="20000"/>
        </a:spcBef>
        <a:buClr>
          <a:srgbClr val="005AA0"/>
        </a:buClr>
        <a:buSzPct val="110000"/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342900" indent="-137160" algn="l" defTabSz="685800" rtl="0" eaLnBrk="1" latinLnBrk="0" hangingPunct="1">
        <a:spcBef>
          <a:spcPct val="20000"/>
        </a:spcBef>
        <a:buClr>
          <a:srgbClr val="005AA0"/>
        </a:buClr>
        <a:buSzPct val="85000"/>
        <a:buFont typeface="Symbol" pitchFamily="2" charset="2"/>
        <a:buChar char="-"/>
        <a:defRPr sz="12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548640" indent="-137160" algn="l" defTabSz="685800" rtl="0" eaLnBrk="1" latinLnBrk="0" hangingPunct="1">
        <a:spcBef>
          <a:spcPct val="20000"/>
        </a:spcBef>
        <a:buClr>
          <a:srgbClr val="005AA0"/>
        </a:buClr>
        <a:buSzPct val="90000"/>
        <a:buFont typeface="Symbol" pitchFamily="2" charset="2"/>
        <a:buChar char="-"/>
        <a:defRPr sz="11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754380" indent="-137160" algn="l" defTabSz="685800" rtl="0" eaLnBrk="1" latinLnBrk="0" hangingPunct="1">
        <a:spcBef>
          <a:spcPct val="20000"/>
        </a:spcBef>
        <a:buClr>
          <a:srgbClr val="005AA0"/>
        </a:buClr>
        <a:buFont typeface="Symbol" pitchFamily="2" charset="2"/>
        <a:buChar char="-"/>
        <a:defRPr sz="105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891540" indent="-102870" algn="l" defTabSz="685800" rtl="0" eaLnBrk="1" latinLnBrk="0" hangingPunct="1">
        <a:spcBef>
          <a:spcPct val="20000"/>
        </a:spcBef>
        <a:buClr>
          <a:srgbClr val="005AA0"/>
        </a:buClr>
        <a:buSzPct val="100000"/>
        <a:buFont typeface="Symbol" pitchFamily="2" charset="2"/>
        <a:buChar char="-"/>
        <a:defRPr sz="900" b="0" i="0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1028700" indent="-13716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6pPr>
      <a:lvl7pPr marL="1165860" indent="-13716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7pPr>
      <a:lvl8pPr marL="1303020" indent="-13716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8pPr>
      <a:lvl9pPr marL="1440180" indent="-13716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Textmasterformate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IKMG, Termination experiments' CC</a:t>
            </a:r>
            <a:endParaRPr lang="de-DE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837C9B-6D25-44C5-9880-48640EF0EB05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037" name="Picture 13" descr="FAIR_Logo_rgb_frei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0988" y="38100"/>
            <a:ext cx="992187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004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4099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de-DE" smtClean="0"/>
              <a:t>26.11.2018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n-US" smtClean="0"/>
              <a:t>8th CBM RRB                                              Jürgen Eschke, CBM RC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CF2F0C3-5CF2-4D25-A8BB-BB233FF85B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2982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523EE-1D6D-41F4-9F8B-3D933DA2594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76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hf hdr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de-DE" kern="0" smtClean="0"/>
              <a:t>26.11.2018</a:t>
            </a:r>
            <a:endParaRPr kern="0"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kern="0" smtClean="0"/>
              <a:t>8th CBM RRB                                              Jürgen Eschke, CBM RC</a:t>
            </a:r>
            <a:endParaRPr kern="0"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 ker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‹Nr.›</a:t>
            </a:fld>
            <a:endParaRPr lang="en-GB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98554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0" y="-26988"/>
            <a:ext cx="9144000" cy="792163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de-DE">
              <a:solidFill>
                <a:srgbClr val="566ABE"/>
              </a:solidFill>
              <a:latin typeface="Arial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0"/>
            <a:ext cx="804714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Titelmasterformat durch Klicken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574544"/>
            <a:ext cx="30067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/>
              <a:t>09.02.2020</a:t>
            </a:r>
            <a:endParaRPr lang="en-US" altLang="de-DE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71800" y="6573751"/>
            <a:ext cx="42754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/>
              <a:t>10th CBM RRB                                              Jürgen Eschke, CBM RC</a:t>
            </a:r>
            <a:endParaRPr lang="de-DE" altLang="de-DE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7988" y="6595976"/>
            <a:ext cx="1008062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96A2FF-3747-482E-814E-E2B02659E543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-56590"/>
            <a:ext cx="611187" cy="82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0870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34541" y="365126"/>
            <a:ext cx="8856000" cy="560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34541" y="1825625"/>
            <a:ext cx="8856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28650" y="6572250"/>
            <a:ext cx="2057400" cy="2983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2F0A55A1-4869-454A-AE7F-AA6519CD52E9}" type="datetime1">
              <a:rPr lang="de-DE"/>
              <a:t>14.05.2024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028950" y="6572250"/>
            <a:ext cx="3086100" cy="2983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457950" y="6572250"/>
            <a:ext cx="2057400" cy="2983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9F6FD622-94D8-4231-B6B8-19723B3252DC}" type="slidenum">
              <a:rPr lang="de-DE"/>
              <a:t>‹Nr.›</a:t>
            </a:fld>
            <a:endParaRPr lang="de-DE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134541" y="155575"/>
            <a:ext cx="8856000" cy="109538"/>
          </a:xfrm>
          <a:prstGeom prst="rect">
            <a:avLst/>
          </a:prstGeom>
          <a:solidFill>
            <a:srgbClr val="194E73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>
              <a:defRPr/>
            </a:pPr>
            <a:endParaRPr lang="de-DE" sz="1350">
              <a:ea typeface="Arial"/>
              <a:cs typeface="Tahoma"/>
            </a:endParaRPr>
          </a:p>
        </p:txBody>
      </p:sp>
      <p:sp>
        <p:nvSpPr>
          <p:cNvPr id="8" name="Line 14"/>
          <p:cNvSpPr>
            <a:spLocks noChangeShapeType="1"/>
          </p:cNvSpPr>
          <p:nvPr userDrawn="1"/>
        </p:nvSpPr>
        <p:spPr bwMode="auto">
          <a:xfrm>
            <a:off x="134541" y="285750"/>
            <a:ext cx="8856000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006643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</p:sldLayoutIdLst>
  <p:hf hdr="0" ftr="0" dt="0"/>
  <p:txStyles>
    <p:titleStyle>
      <a:lvl1pPr algn="l" defTabSz="685800">
        <a:lnSpc>
          <a:spcPct val="90000"/>
        </a:lnSpc>
        <a:spcBef>
          <a:spcPts val="0"/>
        </a:spcBef>
        <a:buNone/>
        <a:defRPr sz="2400" b="1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71450" indent="-171450" algn="l" defTabSz="685800">
        <a:lnSpc>
          <a:spcPct val="90000"/>
        </a:lnSpc>
        <a:spcBef>
          <a:spcPts val="750"/>
        </a:spcBef>
        <a:buClr>
          <a:schemeClr val="accent5">
            <a:lumMod val="75000"/>
          </a:schemeClr>
        </a:buClr>
        <a:buFont typeface="Apple Symbols"/>
        <a:buChar char="☐"/>
        <a:defRPr sz="2100">
          <a:solidFill>
            <a:schemeClr val="tx1"/>
          </a:solidFill>
          <a:latin typeface="Arial"/>
          <a:ea typeface="+mn-ea"/>
          <a:cs typeface="Arial"/>
        </a:defRPr>
      </a:lvl1pPr>
      <a:lvl2pPr marL="514350" indent="-171450" algn="l" defTabSz="685800">
        <a:lnSpc>
          <a:spcPct val="90000"/>
        </a:lnSpc>
        <a:spcBef>
          <a:spcPts val="375"/>
        </a:spcBef>
        <a:buClr>
          <a:schemeClr val="accent2"/>
        </a:buClr>
        <a:buFont typeface="Courier New"/>
        <a:buChar char="o"/>
        <a:defRPr sz="1800">
          <a:solidFill>
            <a:schemeClr val="tx1"/>
          </a:solidFill>
          <a:latin typeface="Arial"/>
          <a:ea typeface="+mn-ea"/>
          <a:cs typeface="Arial"/>
        </a:defRPr>
      </a:lvl2pPr>
      <a:lvl3pPr marL="8572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500">
          <a:solidFill>
            <a:schemeClr val="tx1"/>
          </a:solidFill>
          <a:latin typeface="Arial"/>
          <a:ea typeface="+mn-ea"/>
          <a:cs typeface="Arial"/>
        </a:defRPr>
      </a:lvl3pPr>
      <a:lvl4pPr marL="12001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Arial"/>
          <a:ea typeface="+mn-ea"/>
          <a:cs typeface="Arial"/>
        </a:defRPr>
      </a:lvl4pPr>
      <a:lvl5pPr marL="15430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Titelmasterformat durch Klicken bearbeiten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Textmasterformate durch Klicken bearbeiten</a:t>
            </a:r>
          </a:p>
          <a:p>
            <a:pPr lvl="1"/>
            <a:r>
              <a:rPr lang="en-GB" altLang="ru-RU"/>
              <a:t>Zweite Ebene</a:t>
            </a:r>
          </a:p>
          <a:p>
            <a:pPr lvl="2"/>
            <a:r>
              <a:rPr lang="en-GB" altLang="ru-RU"/>
              <a:t>Dritte Ebene</a:t>
            </a:r>
          </a:p>
          <a:p>
            <a:pPr lvl="3"/>
            <a:r>
              <a:rPr lang="en-GB" altLang="ru-RU"/>
              <a:t>Vierte Ebene</a:t>
            </a:r>
          </a:p>
          <a:p>
            <a:pPr lvl="4"/>
            <a:r>
              <a:rPr lang="en-GB" altLang="ru-RU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dirty="0"/>
              <a:t>PPM – 15th May 2024 – CBM</a:t>
            </a:r>
            <a:endParaRPr lang="de-DE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>
              <a:defRPr/>
            </a:pPr>
            <a:fld id="{3A7F9B92-8915-4E0F-A168-73306231B84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3080" name="Rectangle 8"/>
          <p:cNvSpPr>
            <a:spLocks noChangeArrowheads="1"/>
          </p:cNvSpPr>
          <p:nvPr userDrawn="1"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 userDrawn="1"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2" name="Rectangle 10"/>
          <p:cNvSpPr>
            <a:spLocks noChangeArrowheads="1"/>
          </p:cNvSpPr>
          <p:nvPr userDrawn="1"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3" name="Rectangle 11"/>
          <p:cNvSpPr>
            <a:spLocks noChangeArrowheads="1"/>
          </p:cNvSpPr>
          <p:nvPr userDrawn="1"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4" name="Rectangle 12"/>
          <p:cNvSpPr>
            <a:spLocks noChangeArrowheads="1"/>
          </p:cNvSpPr>
          <p:nvPr userDrawn="1"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5" name="Rectangle 13"/>
          <p:cNvSpPr>
            <a:spLocks noChangeArrowheads="1"/>
          </p:cNvSpPr>
          <p:nvPr userDrawn="1"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336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buChar char="•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buChar char="–"/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0" y="-26988"/>
            <a:ext cx="9144000" cy="792163"/>
          </a:xfrm>
          <a:prstGeom prst="rect">
            <a:avLst/>
          </a:prstGeom>
          <a:solidFill>
            <a:srgbClr val="0033CC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de-DE">
              <a:solidFill>
                <a:srgbClr val="566ABE"/>
              </a:solidFill>
              <a:latin typeface="Arial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0"/>
            <a:ext cx="804714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Titelmasterformat durch Klicken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597650"/>
            <a:ext cx="30067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</a:rPr>
              <a:t>N.Herrmann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26795" y="6596063"/>
            <a:ext cx="42754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mtClean="0">
                <a:solidFill>
                  <a:srgbClr val="000000"/>
                </a:solidFill>
              </a:rPr>
              <a:t>6th FAIR/GSI Joint Scientific Council, Darmstadt, Nov.8, 2018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7988" y="6596063"/>
            <a:ext cx="1008062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96A2FF-3747-482E-814E-E2B02659E543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-56590"/>
            <a:ext cx="611187" cy="82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8778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26.11.2018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8th CBM RRB                                              Jürgen Eschke, CBM RC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FFEB4-717A-42C6-9C02-88F1E5F5F4C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579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0" y="-26988"/>
            <a:ext cx="9144000" cy="792163"/>
          </a:xfrm>
          <a:prstGeom prst="rect">
            <a:avLst/>
          </a:prstGeom>
          <a:solidFill>
            <a:srgbClr val="0033CC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de-DE">
              <a:solidFill>
                <a:srgbClr val="566ABE"/>
              </a:solidFill>
              <a:latin typeface="Arial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0"/>
            <a:ext cx="804714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Titelmasterformat durch Klicken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597650"/>
            <a:ext cx="30067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</a:rPr>
              <a:t>N.Herrmann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9497" y="6596063"/>
            <a:ext cx="212500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mtClean="0">
                <a:solidFill>
                  <a:srgbClr val="000000"/>
                </a:solidFill>
              </a:rPr>
              <a:t>FAIR Round Table, Bonn, Sep. 27, 2018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7988" y="6596063"/>
            <a:ext cx="1008062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96A2FF-3747-482E-814E-E2B02659E543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-56590"/>
            <a:ext cx="611187" cy="82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09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0" y="-26988"/>
            <a:ext cx="9144000" cy="792163"/>
          </a:xfrm>
          <a:prstGeom prst="rect">
            <a:avLst/>
          </a:prstGeom>
          <a:solidFill>
            <a:srgbClr val="0033CC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de-DE">
              <a:solidFill>
                <a:srgbClr val="566ABE"/>
              </a:solidFill>
              <a:latin typeface="Arial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0"/>
            <a:ext cx="804714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Titelmasterformat durch Klicken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597650"/>
            <a:ext cx="30067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</a:rPr>
              <a:t>N.Herrmann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9497" y="6596063"/>
            <a:ext cx="212500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mtClean="0">
                <a:solidFill>
                  <a:srgbClr val="000000"/>
                </a:solidFill>
              </a:rPr>
              <a:t>9th RRB Meeting, GSI, Nov. 26 - 27, 2019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7988" y="6596063"/>
            <a:ext cx="1008062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96A2FF-3747-482E-814E-E2B02659E543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-56590"/>
            <a:ext cx="611187" cy="82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192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Titelmasterformat durch Klicken bearbeiten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Textmasterformate durch Klicken bearbeiten</a:t>
            </a:r>
          </a:p>
          <a:p>
            <a:pPr lvl="1"/>
            <a:r>
              <a:rPr lang="en-GB" altLang="ru-RU"/>
              <a:t>Zweite Ebene</a:t>
            </a:r>
          </a:p>
          <a:p>
            <a:pPr lvl="2"/>
            <a:r>
              <a:rPr lang="en-GB" altLang="ru-RU"/>
              <a:t>Dritte Ebene</a:t>
            </a:r>
          </a:p>
          <a:p>
            <a:pPr lvl="3"/>
            <a:r>
              <a:rPr lang="en-GB" altLang="ru-RU"/>
              <a:t>Vierte Ebene</a:t>
            </a:r>
          </a:p>
          <a:p>
            <a:pPr lvl="4"/>
            <a:r>
              <a:rPr lang="en-GB" altLang="ru-RU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PPQM – 27th January 2021 – CBM</a:t>
            </a:r>
            <a:endParaRPr lang="de-DE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>
              <a:defRPr/>
            </a:pPr>
            <a:fld id="{3A7F9B92-8915-4E0F-A168-73306231B84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3080" name="Rectangle 8"/>
          <p:cNvSpPr>
            <a:spLocks noChangeArrowheads="1"/>
          </p:cNvSpPr>
          <p:nvPr userDrawn="1"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 userDrawn="1"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2" name="Rectangle 10"/>
          <p:cNvSpPr>
            <a:spLocks noChangeArrowheads="1"/>
          </p:cNvSpPr>
          <p:nvPr userDrawn="1"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3" name="Rectangle 11"/>
          <p:cNvSpPr>
            <a:spLocks noChangeArrowheads="1"/>
          </p:cNvSpPr>
          <p:nvPr userDrawn="1"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4" name="Rectangle 12"/>
          <p:cNvSpPr>
            <a:spLocks noChangeArrowheads="1"/>
          </p:cNvSpPr>
          <p:nvPr userDrawn="1"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5" name="Rectangle 13"/>
          <p:cNvSpPr>
            <a:spLocks noChangeArrowheads="1"/>
          </p:cNvSpPr>
          <p:nvPr userDrawn="1"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76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  <p:sldLayoutId id="2147483826" r:id="rId15"/>
    <p:sldLayoutId id="2147483827" r:id="rId16"/>
    <p:sldLayoutId id="2147483828" r:id="rId17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buChar char="•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buChar char="–"/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086" y="6566681"/>
            <a:ext cx="2133600" cy="291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de-DE"/>
              <a:t>26.10.2020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63372" y="6566681"/>
            <a:ext cx="3955143" cy="291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P. Gasik - ECE and ECSG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08801" y="6566681"/>
            <a:ext cx="2133600" cy="291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CD4D6-CEBA-244B-964B-18F77BCC6F7C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57203" y="822475"/>
            <a:ext cx="78449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7C97F66-220F-6347-AFFE-FA6FE26FAE4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4663" y="110309"/>
            <a:ext cx="508260" cy="91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31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</p:sldLayoutIdLst>
  <p:hf hdr="0" ftr="0" dt="0"/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0" y="-26987"/>
            <a:ext cx="9144000" cy="792163"/>
          </a:xfrm>
          <a:prstGeom prst="rect">
            <a:avLst/>
          </a:prstGeom>
          <a:solidFill>
            <a:srgbClr val="0033CC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de-DE" sz="1697">
              <a:solidFill>
                <a:srgbClr val="566ABE"/>
              </a:solidFill>
              <a:latin typeface="Arial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0"/>
            <a:ext cx="804714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Titelmasterformat durch Klicken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597650"/>
            <a:ext cx="30067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43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</a:rPr>
              <a:t>N.Herrmann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9498" y="6596063"/>
            <a:ext cx="212500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43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mtClean="0">
                <a:solidFill>
                  <a:srgbClr val="000000"/>
                </a:solidFill>
              </a:rPr>
              <a:t>FAIR Round Table, Bonn, Sep. 27, 2018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7989" y="6596063"/>
            <a:ext cx="1008062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43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96A2FF-3747-482E-814E-E2B02659E543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4" y="-56590"/>
            <a:ext cx="611187" cy="82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533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4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63">
          <a:solidFill>
            <a:srgbClr val="F8EC9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63">
          <a:solidFill>
            <a:srgbClr val="F8EC9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63">
          <a:solidFill>
            <a:srgbClr val="F8EC9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63">
          <a:solidFill>
            <a:srgbClr val="F8EC90"/>
          </a:solidFill>
          <a:latin typeface="Arial" charset="0"/>
        </a:defRPr>
      </a:lvl5pPr>
      <a:lvl6pPr marL="431141" algn="l" rtl="0" fontAlgn="base">
        <a:spcBef>
          <a:spcPct val="0"/>
        </a:spcBef>
        <a:spcAft>
          <a:spcPct val="0"/>
        </a:spcAft>
        <a:defRPr sz="2263">
          <a:solidFill>
            <a:srgbClr val="F8EC90"/>
          </a:solidFill>
          <a:latin typeface="Arial" charset="0"/>
        </a:defRPr>
      </a:lvl6pPr>
      <a:lvl7pPr marL="862283" algn="l" rtl="0" fontAlgn="base">
        <a:spcBef>
          <a:spcPct val="0"/>
        </a:spcBef>
        <a:spcAft>
          <a:spcPct val="0"/>
        </a:spcAft>
        <a:defRPr sz="2263">
          <a:solidFill>
            <a:srgbClr val="F8EC90"/>
          </a:solidFill>
          <a:latin typeface="Arial" charset="0"/>
        </a:defRPr>
      </a:lvl7pPr>
      <a:lvl8pPr marL="1293424" algn="l" rtl="0" fontAlgn="base">
        <a:spcBef>
          <a:spcPct val="0"/>
        </a:spcBef>
        <a:spcAft>
          <a:spcPct val="0"/>
        </a:spcAft>
        <a:defRPr sz="2263">
          <a:solidFill>
            <a:srgbClr val="F8EC90"/>
          </a:solidFill>
          <a:latin typeface="Arial" charset="0"/>
        </a:defRPr>
      </a:lvl8pPr>
      <a:lvl9pPr marL="1724567" algn="l" rtl="0" fontAlgn="base">
        <a:spcBef>
          <a:spcPct val="0"/>
        </a:spcBef>
        <a:spcAft>
          <a:spcPct val="0"/>
        </a:spcAft>
        <a:defRPr sz="2263">
          <a:solidFill>
            <a:srgbClr val="F8EC90"/>
          </a:solidFill>
          <a:latin typeface="Arial" charset="0"/>
        </a:defRPr>
      </a:lvl9pPr>
    </p:titleStyle>
    <p:bodyStyle>
      <a:lvl1pPr marL="323356" indent="-323356" algn="l" rtl="0" eaLnBrk="0" fontAlgn="base" hangingPunct="0">
        <a:spcBef>
          <a:spcPct val="20000"/>
        </a:spcBef>
        <a:spcAft>
          <a:spcPct val="0"/>
        </a:spcAft>
        <a:buChar char="•"/>
        <a:defRPr sz="2263">
          <a:solidFill>
            <a:schemeClr val="tx1"/>
          </a:solidFill>
          <a:latin typeface="+mn-lt"/>
          <a:ea typeface="+mn-ea"/>
          <a:cs typeface="+mn-cs"/>
        </a:defRPr>
      </a:lvl1pPr>
      <a:lvl2pPr marL="700605" indent="-269463" algn="l" rtl="0" eaLnBrk="0" fontAlgn="base" hangingPunct="0">
        <a:spcBef>
          <a:spcPct val="20000"/>
        </a:spcBef>
        <a:spcAft>
          <a:spcPct val="0"/>
        </a:spcAft>
        <a:buChar char="–"/>
        <a:defRPr sz="1886">
          <a:solidFill>
            <a:schemeClr val="tx1"/>
          </a:solidFill>
          <a:latin typeface="+mn-lt"/>
        </a:defRPr>
      </a:lvl2pPr>
      <a:lvl3pPr marL="1077854" indent="-215571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508996" indent="-215571" algn="l" rtl="0" eaLnBrk="0" fontAlgn="base" hangingPunct="0">
        <a:spcBef>
          <a:spcPct val="20000"/>
        </a:spcBef>
        <a:spcAft>
          <a:spcPct val="0"/>
        </a:spcAft>
        <a:buChar char="–"/>
        <a:defRPr sz="1508">
          <a:solidFill>
            <a:schemeClr val="tx1"/>
          </a:solidFill>
          <a:latin typeface="+mn-lt"/>
        </a:defRPr>
      </a:lvl4pPr>
      <a:lvl5pPr marL="1940137" indent="-215571" algn="l" rtl="0" eaLnBrk="0" fontAlgn="base" hangingPunct="0">
        <a:spcBef>
          <a:spcPct val="20000"/>
        </a:spcBef>
        <a:spcAft>
          <a:spcPct val="0"/>
        </a:spcAft>
        <a:buChar char="»"/>
        <a:defRPr sz="1508">
          <a:solidFill>
            <a:schemeClr val="tx1"/>
          </a:solidFill>
          <a:latin typeface="+mn-lt"/>
        </a:defRPr>
      </a:lvl5pPr>
      <a:lvl6pPr marL="2371279" indent="-215571" algn="l" rtl="0" fontAlgn="base">
        <a:spcBef>
          <a:spcPct val="20000"/>
        </a:spcBef>
        <a:spcAft>
          <a:spcPct val="0"/>
        </a:spcAft>
        <a:buChar char="»"/>
        <a:defRPr sz="1508">
          <a:solidFill>
            <a:schemeClr val="tx1"/>
          </a:solidFill>
          <a:latin typeface="+mn-lt"/>
        </a:defRPr>
      </a:lvl6pPr>
      <a:lvl7pPr marL="2802420" indent="-215571" algn="l" rtl="0" fontAlgn="base">
        <a:spcBef>
          <a:spcPct val="20000"/>
        </a:spcBef>
        <a:spcAft>
          <a:spcPct val="0"/>
        </a:spcAft>
        <a:buChar char="»"/>
        <a:defRPr sz="1508">
          <a:solidFill>
            <a:schemeClr val="tx1"/>
          </a:solidFill>
          <a:latin typeface="+mn-lt"/>
        </a:defRPr>
      </a:lvl7pPr>
      <a:lvl8pPr marL="3233562" indent="-215571" algn="l" rtl="0" fontAlgn="base">
        <a:spcBef>
          <a:spcPct val="20000"/>
        </a:spcBef>
        <a:spcAft>
          <a:spcPct val="0"/>
        </a:spcAft>
        <a:buChar char="»"/>
        <a:defRPr sz="1508">
          <a:solidFill>
            <a:schemeClr val="tx1"/>
          </a:solidFill>
          <a:latin typeface="+mn-lt"/>
        </a:defRPr>
      </a:lvl8pPr>
      <a:lvl9pPr marL="3664703" indent="-215571" algn="l" rtl="0" fontAlgn="base">
        <a:spcBef>
          <a:spcPct val="20000"/>
        </a:spcBef>
        <a:spcAft>
          <a:spcPct val="0"/>
        </a:spcAft>
        <a:buChar char="»"/>
        <a:defRPr sz="1508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1pPr>
      <a:lvl2pPr marL="431141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2pPr>
      <a:lvl3pPr marL="862283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3pPr>
      <a:lvl4pPr marL="1293424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4pPr>
      <a:lvl5pPr marL="1724567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5pPr>
      <a:lvl6pPr marL="2155708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6pPr>
      <a:lvl7pPr marL="2586849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7pPr>
      <a:lvl8pPr marL="3017991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8pPr>
      <a:lvl9pPr marL="3449132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0" y="-26988"/>
            <a:ext cx="9144000" cy="792163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de-DE">
              <a:solidFill>
                <a:srgbClr val="566ABE"/>
              </a:solidFill>
              <a:latin typeface="Arial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0"/>
            <a:ext cx="804714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Titelmasterformat durch Klicken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574544"/>
            <a:ext cx="30067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/>
              <a:t>09.02.2020</a:t>
            </a:r>
            <a:endParaRPr lang="en-US" altLang="de-DE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71800" y="6573751"/>
            <a:ext cx="42754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/>
              <a:t>10th CBM RRB                                              Jürgen Eschke, CBM RC</a:t>
            </a:r>
            <a:endParaRPr lang="de-DE" altLang="de-DE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7988" y="6595976"/>
            <a:ext cx="1008062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96A2FF-3747-482E-814E-E2B02659E543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-56590"/>
            <a:ext cx="611187" cy="82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14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12" Type="http://schemas.openxmlformats.org/officeDocument/2006/relationships/image" Target="../media/image52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6.xml"/><Relationship Id="rId6" Type="http://schemas.microsoft.com/office/2007/relationships/hdphoto" Target="../media/hdphoto3.wdp"/><Relationship Id="rId11" Type="http://schemas.openxmlformats.org/officeDocument/2006/relationships/image" Target="../media/image51.jpeg"/><Relationship Id="rId5" Type="http://schemas.openxmlformats.org/officeDocument/2006/relationships/image" Target="../media/image46.png"/><Relationship Id="rId10" Type="http://schemas.openxmlformats.org/officeDocument/2006/relationships/image" Target="../media/image50.jpg"/><Relationship Id="rId4" Type="http://schemas.microsoft.com/office/2007/relationships/hdphoto" Target="../media/hdphoto2.wdp"/><Relationship Id="rId9" Type="http://schemas.openxmlformats.org/officeDocument/2006/relationships/image" Target="../media/image49.png"/><Relationship Id="rId1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6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Jürgen Eschke, CBM RC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523EE-1D6D-41F4-9F8B-3D933DA2594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13" descr="FAIR_Logo_rgb_fre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5388"/>
            <a:ext cx="1381452" cy="115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9557"/>
            <a:ext cx="9144793" cy="609652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39552" y="2044503"/>
            <a:ext cx="8264624" cy="4478149"/>
          </a:xfrm>
          <a:prstGeom prst="rect">
            <a:avLst/>
          </a:prstGeom>
          <a:solidFill>
            <a:srgbClr val="0070C0">
              <a:alpha val="61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Content: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CBM Collaboration </a:t>
            </a:r>
            <a:r>
              <a:rPr lang="en-US" sz="19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without Russian participation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9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Consequences of the termination of all In-Kind contracts with Russian institutes (strategy for re-procurement)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Status funding of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the CBM day 1 </a:t>
            </a: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setup  and of the CBM start version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Status IKCs</a:t>
            </a:r>
            <a:endParaRPr lang="en-US" sz="1900" noProof="0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CBM construction timeline and funding</a:t>
            </a:r>
            <a:r>
              <a:rPr kumimoji="0" lang="en-US" sz="1900" b="0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strategy </a:t>
            </a: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Status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Funding of </a:t>
            </a: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HADES@SIS18 (FAIR Phase 0)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and of HADES@SIS100 (FAIR Phase 1)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HADES </a:t>
            </a:r>
            <a:r>
              <a:rPr kumimoji="0" lang="en-U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MoUs</a:t>
            </a: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3999" cy="1999115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Status Funding </a:t>
            </a:r>
            <a:b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CBM and HADES 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experiment</a:t>
            </a:r>
            <a:r>
              <a:rPr kumimoji="0" lang="de-DE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de-DE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</a:t>
            </a:r>
            <a:r>
              <a:rPr kumimoji="0" lang="de-DE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de-DE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kumimoji="0" lang="en-GB" altLang="de-DE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-246477" y="1112354"/>
            <a:ext cx="9144000" cy="97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73" tIns="45588" rIns="91173" bIns="45588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Tx/>
              <a:buNone/>
              <a:defRPr sz="2000" baseline="0">
                <a:solidFill>
                  <a:srgbClr val="0000B2"/>
                </a:solidFill>
                <a:latin typeface="+mn-lt"/>
                <a:ea typeface="+mn-ea"/>
                <a:cs typeface="+mn-cs"/>
              </a:defRPr>
            </a:lvl1pPr>
            <a:lvl2pPr marL="740234" indent="-2837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rgbClr val="0000B2"/>
                </a:solidFill>
                <a:latin typeface="+mn-lt"/>
                <a:ea typeface="+mn-ea"/>
                <a:cs typeface="ＭＳ Ｐゴシック"/>
              </a:defRPr>
            </a:lvl2pPr>
            <a:lvl3pPr marL="1139680" indent="-22667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3pPr>
            <a:lvl4pPr marL="1594598" indent="-22667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>
                <a:solidFill>
                  <a:srgbClr val="0000B2"/>
                </a:solidFill>
                <a:latin typeface="+mn-lt"/>
                <a:ea typeface="+mn-ea"/>
                <a:cs typeface="ＭＳ Ｐゴシック"/>
              </a:defRPr>
            </a:lvl4pPr>
            <a:lvl5pPr marL="2051104" indent="-22667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5pPr>
            <a:lvl6pPr marL="2507319" indent="-22794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63186" indent="-22794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19068" indent="-22794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74935" indent="-22794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B2"/>
                </a:solidFill>
                <a:effectLst/>
                <a:uLnTx/>
                <a:uFillTx/>
                <a:latin typeface="Arial Rounded MT Bold"/>
                <a:ea typeface="ＭＳ Ｐゴシック"/>
                <a:cs typeface="+mn-cs"/>
              </a:rPr>
              <a:t>13th </a:t>
            </a:r>
            <a:r>
              <a:rPr kumimoji="0" lang="en-US" alt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B2"/>
                </a:solidFill>
                <a:effectLst/>
                <a:uLnTx/>
                <a:uFillTx/>
                <a:latin typeface="Arial Rounded MT Bold"/>
                <a:ea typeface="ＭＳ Ｐゴシック"/>
                <a:cs typeface="+mn-cs"/>
              </a:rPr>
              <a:t>CBM Resource Review Board </a:t>
            </a:r>
            <a:r>
              <a:rPr kumimoji="0" lang="en-US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B2"/>
                </a:solidFill>
                <a:effectLst/>
                <a:uLnTx/>
                <a:uFillTx/>
                <a:latin typeface="Arial Rounded MT Bold"/>
                <a:ea typeface="ＭＳ Ｐゴシック"/>
                <a:cs typeface="+mn-cs"/>
              </a:rPr>
              <a:t>meeting –</a:t>
            </a:r>
            <a:r>
              <a:rPr kumimoji="0" lang="en-US" altLang="de-DE" sz="2000" b="0" i="0" u="none" strike="noStrike" kern="0" cap="none" spc="0" normalizeH="0" noProof="0" dirty="0" smtClean="0">
                <a:ln>
                  <a:noFill/>
                </a:ln>
                <a:solidFill>
                  <a:srgbClr val="0000B2"/>
                </a:solidFill>
                <a:effectLst/>
                <a:uLnTx/>
                <a:uFillTx/>
                <a:latin typeface="Arial Rounded MT Bold"/>
                <a:ea typeface="ＭＳ Ｐゴシック"/>
                <a:cs typeface="+mn-cs"/>
              </a:rPr>
              <a:t> 1</a:t>
            </a:r>
            <a:r>
              <a:rPr kumimoji="0" lang="en-US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B2"/>
                </a:solidFill>
                <a:effectLst/>
                <a:uLnTx/>
                <a:uFillTx/>
                <a:latin typeface="Arial Rounded MT Bold"/>
                <a:ea typeface="ＭＳ Ｐゴシック"/>
                <a:cs typeface="+mn-cs"/>
              </a:rPr>
              <a:t>6</a:t>
            </a:r>
            <a:r>
              <a:rPr kumimoji="0" lang="en-US" altLang="de-DE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B2"/>
                </a:solidFill>
                <a:effectLst/>
                <a:uLnTx/>
                <a:uFillTx/>
                <a:latin typeface="Arial Rounded MT Bold"/>
                <a:ea typeface="ＭＳ Ｐゴシック"/>
                <a:cs typeface="+mn-cs"/>
              </a:rPr>
              <a:t>th </a:t>
            </a:r>
            <a:r>
              <a:rPr lang="en-US" altLang="de-DE" kern="0" dirty="0" smtClean="0">
                <a:latin typeface="Arial Rounded MT Bold"/>
                <a:ea typeface="ＭＳ Ｐゴシック"/>
              </a:rPr>
              <a:t>May</a:t>
            </a:r>
            <a:r>
              <a:rPr kumimoji="0" lang="en-US" altLang="de-DE" sz="2000" b="0" i="0" u="none" strike="noStrike" kern="0" cap="none" spc="0" normalizeH="0" noProof="0" dirty="0" smtClean="0">
                <a:ln>
                  <a:noFill/>
                </a:ln>
                <a:solidFill>
                  <a:srgbClr val="0000B2"/>
                </a:solidFill>
                <a:effectLst/>
                <a:uLnTx/>
                <a:uFillTx/>
                <a:latin typeface="Arial Rounded MT Bold"/>
                <a:ea typeface="ＭＳ Ｐゴシック"/>
                <a:cs typeface="+mn-cs"/>
              </a:rPr>
              <a:t> 2024</a:t>
            </a:r>
            <a:endParaRPr kumimoji="0" lang="en-US" altLang="de-DE" sz="2000" b="0" i="0" u="none" strike="noStrike" kern="0" cap="none" spc="0" normalizeH="0" baseline="0" noProof="0" dirty="0">
              <a:ln>
                <a:noFill/>
              </a:ln>
              <a:solidFill>
                <a:srgbClr val="0000B2"/>
              </a:solidFill>
              <a:effectLst/>
              <a:uLnTx/>
              <a:uFillTx/>
              <a:latin typeface="Arial Rounded MT Bold"/>
              <a:ea typeface="ＭＳ Ｐゴシック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B2"/>
                </a:solidFill>
                <a:effectLst/>
                <a:uLnTx/>
                <a:uFillTx/>
                <a:latin typeface="Arial Rounded MT Bold"/>
                <a:ea typeface="ＭＳ Ｐゴシック"/>
                <a:cs typeface="+mn-cs"/>
              </a:rPr>
              <a:t>Report CBM </a:t>
            </a:r>
            <a:r>
              <a:rPr kumimoji="0" lang="en-US" alt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B2"/>
                </a:solidFill>
                <a:effectLst/>
                <a:uLnTx/>
                <a:uFillTx/>
                <a:latin typeface="Arial Rounded MT Bold"/>
                <a:ea typeface="ＭＳ Ｐゴシック"/>
                <a:cs typeface="+mn-cs"/>
              </a:rPr>
              <a:t>and HADES Resource </a:t>
            </a:r>
            <a:r>
              <a:rPr kumimoji="0" lang="en-US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B2"/>
                </a:solidFill>
                <a:effectLst/>
                <a:uLnTx/>
                <a:uFillTx/>
                <a:latin typeface="Arial Rounded MT Bold"/>
                <a:ea typeface="ＭＳ Ｐゴシック"/>
                <a:cs typeface="+mn-cs"/>
              </a:rPr>
              <a:t>Coordinator, Jürgen </a:t>
            </a:r>
            <a:r>
              <a:rPr kumimoji="0" lang="en-US" alt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B2"/>
                </a:solidFill>
                <a:effectLst/>
                <a:uLnTx/>
                <a:uFillTx/>
                <a:latin typeface="Arial Rounded MT Bold"/>
                <a:ea typeface="ＭＳ Ｐゴシック"/>
                <a:cs typeface="+mn-cs"/>
              </a:rPr>
              <a:t>Eschke</a:t>
            </a:r>
          </a:p>
        </p:txBody>
      </p:sp>
    </p:spTree>
    <p:extLst>
      <p:ext uri="{BB962C8B-B14F-4D97-AF65-F5344CB8AC3E}">
        <p14:creationId xmlns:p14="http://schemas.microsoft.com/office/powerpoint/2010/main" val="199400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748465" y="6333410"/>
            <a:ext cx="3955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523EE-1D6D-41F4-9F8B-3D933DA25940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0" y="0"/>
            <a:ext cx="9144000" cy="124649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Experiment funding                                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CBM day 1 setup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r>
              <a:rPr kumimoji="0" lang="en-US" sz="2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RRB     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1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6.05.2024 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2005 and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2024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prices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[k€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])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777793" y="620219"/>
            <a:ext cx="5078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CBM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setup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(CBM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version@SIS100)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6.05.2024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267744" y="6356350"/>
            <a:ext cx="4896544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13th CBM RRB                                              Jürgen Eschke, CBM RC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46495"/>
            <a:ext cx="9144001" cy="375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5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1"/>
          <p:cNvSpPr txBox="1"/>
          <p:nvPr/>
        </p:nvSpPr>
        <p:spPr>
          <a:xfrm>
            <a:off x="7579623" y="5657848"/>
            <a:ext cx="443108" cy="342902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k€</a:t>
            </a:r>
          </a:p>
        </p:txBody>
      </p:sp>
      <p:sp>
        <p:nvSpPr>
          <p:cNvPr id="8" name="Rechteck 3"/>
          <p:cNvSpPr>
            <a:spLocks noChangeArrowheads="1"/>
          </p:cNvSpPr>
          <p:nvPr/>
        </p:nvSpPr>
        <p:spPr bwMode="auto">
          <a:xfrm>
            <a:off x="0" y="-54486"/>
            <a:ext cx="9144000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Funding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CBM day-1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setup                </a:t>
            </a:r>
            <a:r>
              <a:rPr lang="en-US" sz="15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16 May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2024</a:t>
            </a: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graphicFrame>
        <p:nvGraphicFramePr>
          <p:cNvPr id="9" name="Diagramm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4687108"/>
              </p:ext>
            </p:extLst>
          </p:nvPr>
        </p:nvGraphicFramePr>
        <p:xfrm>
          <a:off x="323528" y="2043643"/>
          <a:ext cx="7884368" cy="4437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943100" y="6386627"/>
            <a:ext cx="2106234" cy="273844"/>
          </a:xfr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Jürgen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Eschke, CBM RC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5FFEB4-717A-42C6-9C02-88F1E5F5F4C3}" type="slidenum"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799967" y="5648578"/>
            <a:ext cx="1287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[2005 </a:t>
            </a:r>
            <a:r>
              <a:rPr kumimoji="0" 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prices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]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5471592" y="501385"/>
            <a:ext cx="3672408" cy="138499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total cost: 35,27 M€ (2005 EURO)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secured:   </a:t>
            </a:r>
            <a:r>
              <a:rPr lang="en-GB" sz="14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29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,73 M€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EoI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:              3,22 M€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t.b.a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.             2,31 M€ 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84,3 %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secured 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funding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932040" y="1942332"/>
            <a:ext cx="38639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Common Fund: 22% </a:t>
            </a:r>
            <a:r>
              <a:rPr kumimoji="0" lang="en-GB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t.b.a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by collaboration due 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smtClean="0">
                <a:solidFill>
                  <a:prstClr val="black"/>
                </a:solidFill>
                <a:latin typeface="Calibri"/>
              </a:rPr>
              <a:t>termination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membership of Russian Institutes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smtClean="0">
                <a:solidFill>
                  <a:prstClr val="black"/>
                </a:solidFill>
                <a:latin typeface="Calibri"/>
              </a:rPr>
              <a:t>plus cost increase due to inflation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07504" y="524466"/>
            <a:ext cx="57764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de-DE" sz="1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stimated</a:t>
            </a:r>
            <a:r>
              <a:rPr kumimoji="0" lang="de-DE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re-procurement</a:t>
            </a:r>
            <a:r>
              <a:rPr kumimoji="0" lang="de-DE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costs</a:t>
            </a:r>
            <a:r>
              <a:rPr kumimoji="0" lang="de-DE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[2024 EUROS]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Magnet: 			     </a:t>
            </a:r>
            <a:r>
              <a:rPr lang="de-DE" b="1" noProof="0" dirty="0" smtClean="0">
                <a:solidFill>
                  <a:prstClr val="black"/>
                </a:solidFill>
                <a:latin typeface="Calibri"/>
              </a:rPr>
              <a:t>5,13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M€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Forward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Spectator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Detector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lang="de-DE" b="1" dirty="0" smtClean="0">
                <a:solidFill>
                  <a:prstClr val="black"/>
                </a:solidFill>
                <a:latin typeface="Calibri"/>
              </a:rPr>
              <a:t>ex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PSD):  0,74 M€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RICH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mechanics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gassystem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	     1,32 M€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MUCH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absorbers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mechanics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	     2,63 M€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804248" y="3184289"/>
            <a:ext cx="1361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re-procurement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6703199" y="3271042"/>
            <a:ext cx="117727" cy="1579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4072183" y="3573016"/>
            <a:ext cx="227936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3995936" y="3168075"/>
            <a:ext cx="1224136" cy="2609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4788024" y="5013176"/>
            <a:ext cx="288032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32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17960"/>
            <a:ext cx="9144000" cy="93871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Country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funding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(in 2024 prices [M€])           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CBM day 1 setup                13</a:t>
            </a:r>
            <a:r>
              <a:rPr kumimoji="0" 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RRB  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1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6.05.2024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788641" y="6566406"/>
            <a:ext cx="35535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523EE-1D6D-41F4-9F8B-3D933DA25940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Datumsplatzhalter 1"/>
          <p:cNvSpPr>
            <a:spLocks noGrp="1"/>
          </p:cNvSpPr>
          <p:nvPr>
            <p:ph type="dt" sz="half" idx="10"/>
          </p:nvPr>
        </p:nvSpPr>
        <p:spPr>
          <a:xfrm>
            <a:off x="107504" y="6553584"/>
            <a:ext cx="21336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6.05.2024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23728" y="6550594"/>
            <a:ext cx="4896544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13th CBM RRB                                              Jürgen Eschke, CBM RC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771800" y="488678"/>
            <a:ext cx="3792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CBM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setup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(CBM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version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5" y="820759"/>
            <a:ext cx="9097027" cy="575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7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-19286" y="0"/>
            <a:ext cx="9144000" cy="1031051"/>
          </a:xfrm>
          <a:prstGeom prst="rect">
            <a:avLst/>
          </a:prstGeom>
          <a:solidFill>
            <a:srgbClr val="92D050">
              <a:alpha val="26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Country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funding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(in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2005 prices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[M€])         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CBM day 1 setup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r>
              <a:rPr kumimoji="0" lang="en-US" sz="2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RRB  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1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6.05.2024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771800" y="488678"/>
            <a:ext cx="3792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CBM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setup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(CBM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version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748464" y="6430947"/>
            <a:ext cx="40845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523EE-1D6D-41F4-9F8B-3D933DA25940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umsplatzhalter 1"/>
          <p:cNvSpPr>
            <a:spLocks noGrp="1"/>
          </p:cNvSpPr>
          <p:nvPr>
            <p:ph type="dt" sz="half" idx="10"/>
          </p:nvPr>
        </p:nvSpPr>
        <p:spPr>
          <a:xfrm>
            <a:off x="179512" y="6430946"/>
            <a:ext cx="21336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6.05.2024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219944" y="6466467"/>
            <a:ext cx="4896544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13th CBM RRB                                              Jürgen Eschke, CBM RC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5896"/>
            <a:ext cx="9124714" cy="53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7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364503" y="6489339"/>
            <a:ext cx="765448" cy="14910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CC16C4-0B42-4F6B-9872-1CA29D8FAE3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de-DE" sz="4000" dirty="0" smtClean="0"/>
              <a:t>                                         CBM </a:t>
            </a:r>
            <a:r>
              <a:rPr lang="de-DE" sz="4000" dirty="0" err="1" smtClean="0"/>
              <a:t>Cost</a:t>
            </a:r>
            <a:r>
              <a:rPr lang="de-DE" sz="4000" dirty="0" smtClean="0"/>
              <a:t> Matrix &amp;</a:t>
            </a:r>
            <a:br>
              <a:rPr lang="de-DE" sz="4000" dirty="0" smtClean="0"/>
            </a:br>
            <a:r>
              <a:rPr lang="de-DE" sz="4000" dirty="0" smtClean="0"/>
              <a:t>                                      </a:t>
            </a:r>
            <a:r>
              <a:rPr lang="de-DE" sz="2400" dirty="0"/>
              <a:t> </a:t>
            </a:r>
            <a:r>
              <a:rPr lang="de-DE" sz="2400" dirty="0" smtClean="0"/>
              <a:t>               HADES </a:t>
            </a:r>
            <a:r>
              <a:rPr lang="de-DE" sz="2400" dirty="0" err="1" smtClean="0"/>
              <a:t>Cost</a:t>
            </a:r>
            <a:r>
              <a:rPr lang="de-DE" sz="2400" dirty="0" smtClean="0"/>
              <a:t> Matrix  (16.05.2024)</a:t>
            </a:r>
            <a:endParaRPr lang="de-DE" sz="4000" dirty="0"/>
          </a:p>
        </p:txBody>
      </p:sp>
      <p:sp>
        <p:nvSpPr>
          <p:cNvPr id="2" name="Textfeld 1"/>
          <p:cNvSpPr txBox="1"/>
          <p:nvPr/>
        </p:nvSpPr>
        <p:spPr>
          <a:xfrm>
            <a:off x="5041508" y="1253143"/>
            <a:ext cx="354075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please consult distributed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cost matrix for all details!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6.05.2024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13th CBM RRB                                              Jürgen Eschke, CBM RC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53143"/>
            <a:ext cx="3970784" cy="517177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819" y="2708920"/>
            <a:ext cx="4256490" cy="317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7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3"/>
          <p:cNvSpPr txBox="1">
            <a:spLocks/>
          </p:cNvSpPr>
          <p:nvPr/>
        </p:nvSpPr>
        <p:spPr bwMode="auto">
          <a:xfrm>
            <a:off x="7044630" y="649128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BB65C-C17B-4A76-BE14-B23E6873CB29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Rechteck 3"/>
          <p:cNvSpPr>
            <a:spLocks noChangeArrowheads="1"/>
          </p:cNvSpPr>
          <p:nvPr/>
        </p:nvSpPr>
        <p:spPr bwMode="auto">
          <a:xfrm>
            <a:off x="0" y="13030"/>
            <a:ext cx="9144000" cy="64633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Status CBM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in-kind contracts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680698"/>
              </p:ext>
            </p:extLst>
          </p:nvPr>
        </p:nvGraphicFramePr>
        <p:xfrm>
          <a:off x="-17300" y="336195"/>
          <a:ext cx="9143999" cy="6566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3638">
                  <a:extLst>
                    <a:ext uri="{9D8B030D-6E8A-4147-A177-3AD203B41FA5}">
                      <a16:colId xmlns:a16="http://schemas.microsoft.com/office/drawing/2014/main" val="3008355099"/>
                    </a:ext>
                  </a:extLst>
                </a:gridCol>
                <a:gridCol w="1727791">
                  <a:extLst>
                    <a:ext uri="{9D8B030D-6E8A-4147-A177-3AD203B41FA5}">
                      <a16:colId xmlns:a16="http://schemas.microsoft.com/office/drawing/2014/main" val="2997614841"/>
                    </a:ext>
                  </a:extLst>
                </a:gridCol>
                <a:gridCol w="1900570">
                  <a:extLst>
                    <a:ext uri="{9D8B030D-6E8A-4147-A177-3AD203B41FA5}">
                      <a16:colId xmlns:a16="http://schemas.microsoft.com/office/drawing/2014/main" val="3458981950"/>
                    </a:ext>
                  </a:extLst>
                </a:gridCol>
                <a:gridCol w="1283952">
                  <a:extLst>
                    <a:ext uri="{9D8B030D-6E8A-4147-A177-3AD203B41FA5}">
                      <a16:colId xmlns:a16="http://schemas.microsoft.com/office/drawing/2014/main" val="63756899"/>
                    </a:ext>
                  </a:extLst>
                </a:gridCol>
                <a:gridCol w="1392342">
                  <a:extLst>
                    <a:ext uri="{9D8B030D-6E8A-4147-A177-3AD203B41FA5}">
                      <a16:colId xmlns:a16="http://schemas.microsoft.com/office/drawing/2014/main" val="3037786961"/>
                    </a:ext>
                  </a:extLst>
                </a:gridCol>
                <a:gridCol w="1895706">
                  <a:extLst>
                    <a:ext uri="{9D8B030D-6E8A-4147-A177-3AD203B41FA5}">
                      <a16:colId xmlns:a16="http://schemas.microsoft.com/office/drawing/2014/main" val="1049862298"/>
                    </a:ext>
                  </a:extLst>
                </a:gridCol>
              </a:tblGrid>
              <a:tr h="2905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Project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91436" marR="91436" marT="45730" marB="4573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Partner Institution</a:t>
                      </a: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Task</a:t>
                      </a: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Costs</a:t>
                      </a:r>
                      <a:r>
                        <a:rPr kumimoji="0" lang="de-DE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k€  2005 </a:t>
                      </a: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Council </a:t>
                      </a:r>
                      <a:r>
                        <a:rPr kumimoji="0" lang="de-DE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decision</a:t>
                      </a:r>
                      <a:endParaRPr kumimoji="0" lang="de-DE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Status In-Kind </a:t>
                      </a:r>
                      <a:r>
                        <a:rPr kumimoji="0" lang="de-DE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contract</a:t>
                      </a:r>
                      <a:endParaRPr kumimoji="0" lang="de-DE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6" marR="91436" marT="45730" marB="45730"/>
                </a:tc>
                <a:extLst>
                  <a:ext uri="{0D108BD9-81ED-4DB2-BD59-A6C34878D82A}">
                    <a16:rowId xmlns:a16="http://schemas.microsoft.com/office/drawing/2014/main" val="2942565019"/>
                  </a:ext>
                </a:extLst>
              </a:tr>
              <a:tr h="6710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STS</a:t>
                      </a:r>
                      <a:endParaRPr kumimoji="0" lang="it-IT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91436" marR="91436" marT="45730" marB="4573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AGH,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</a:rPr>
                        <a:t>Crakow</a:t>
                      </a:r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</a:rPr>
                        <a:t>Poland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Design</a:t>
                      </a:r>
                      <a:r>
                        <a:rPr lang="de-DE" sz="1400" baseline="0" dirty="0" smtClean="0"/>
                        <a:t>  </a:t>
                      </a:r>
                      <a:r>
                        <a:rPr lang="de-DE" sz="1400" baseline="0" dirty="0" err="1" smtClean="0"/>
                        <a:t>and</a:t>
                      </a:r>
                      <a:r>
                        <a:rPr lang="de-DE" sz="1400" baseline="0" dirty="0" smtClean="0"/>
                        <a:t> </a:t>
                      </a:r>
                    </a:p>
                    <a:p>
                      <a:pPr algn="ctr"/>
                      <a:r>
                        <a:rPr lang="de-DE" sz="1400" baseline="0" dirty="0" err="1" smtClean="0"/>
                        <a:t>Construction</a:t>
                      </a:r>
                      <a:r>
                        <a:rPr lang="de-DE" sz="1400" baseline="0" dirty="0" smtClean="0"/>
                        <a:t> </a:t>
                      </a:r>
                    </a:p>
                    <a:p>
                      <a:pPr algn="ctr"/>
                      <a:r>
                        <a:rPr lang="de-DE" sz="1400" baseline="0" dirty="0" err="1" smtClean="0"/>
                        <a:t>of</a:t>
                      </a:r>
                      <a:r>
                        <a:rPr lang="de-DE" sz="1400" baseline="0" dirty="0" smtClean="0"/>
                        <a:t> STS-XYTER </a:t>
                      </a:r>
                      <a:r>
                        <a:rPr lang="de-DE" sz="1400" baseline="0" dirty="0" err="1" smtClean="0"/>
                        <a:t>chip</a:t>
                      </a:r>
                      <a:endParaRPr lang="de-DE" sz="1400" dirty="0"/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572</a:t>
                      </a: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30.06.2015</a:t>
                      </a:r>
                    </a:p>
                    <a:p>
                      <a:pPr algn="ctr"/>
                      <a:endParaRPr lang="de-DE" sz="1400" dirty="0"/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 smtClean="0">
                          <a:solidFill>
                            <a:schemeClr val="tx1"/>
                          </a:solidFill>
                        </a:rPr>
                        <a:t>Signed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30" marB="45730"/>
                </a:tc>
                <a:extLst>
                  <a:ext uri="{0D108BD9-81ED-4DB2-BD59-A6C34878D82A}">
                    <a16:rowId xmlns:a16="http://schemas.microsoft.com/office/drawing/2014/main" val="2327228902"/>
                  </a:ext>
                </a:extLst>
              </a:tr>
              <a:tr h="16353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STS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STS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STS</a:t>
                      </a:r>
                      <a:endParaRPr kumimoji="0" lang="it-IT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91436" marR="91436" marT="45730" marB="4573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JU,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</a:rPr>
                        <a:t>Crakow</a:t>
                      </a:r>
                      <a:endParaRPr lang="de-DE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de-DE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de-DE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de-DE" sz="1800" strike="noStrike" dirty="0" smtClean="0">
                          <a:solidFill>
                            <a:schemeClr val="tx1"/>
                          </a:solidFill>
                        </a:rPr>
                        <a:t>JU,</a:t>
                      </a:r>
                      <a:r>
                        <a:rPr lang="de-DE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800" baseline="0" dirty="0" err="1" smtClean="0">
                          <a:solidFill>
                            <a:schemeClr val="tx1"/>
                          </a:solidFill>
                        </a:rPr>
                        <a:t>Crakow</a:t>
                      </a:r>
                      <a:endParaRPr lang="de-DE" sz="18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de-DE" sz="18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de-DE" sz="18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de-DE" sz="1800" baseline="0" dirty="0" smtClean="0">
                          <a:solidFill>
                            <a:schemeClr val="tx1"/>
                          </a:solidFill>
                        </a:rPr>
                        <a:t>GSI, Germany</a:t>
                      </a:r>
                      <a:endParaRPr lang="de-DE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Sensors </a:t>
                      </a:r>
                      <a:r>
                        <a:rPr lang="de-DE" sz="1400" dirty="0" err="1" smtClean="0"/>
                        <a:t>and</a:t>
                      </a:r>
                      <a:r>
                        <a:rPr lang="de-DE" sz="1400" dirty="0" smtClean="0"/>
                        <a:t> QA</a:t>
                      </a:r>
                    </a:p>
                    <a:p>
                      <a:pPr algn="ctr"/>
                      <a:endParaRPr lang="de-DE" sz="1400" dirty="0" smtClean="0"/>
                    </a:p>
                    <a:p>
                      <a:pPr algn="ctr"/>
                      <a:endParaRPr lang="de-DE" sz="800" dirty="0" smtClean="0"/>
                    </a:p>
                    <a:p>
                      <a:pPr algn="ctr"/>
                      <a:r>
                        <a:rPr lang="de-DE" sz="1400" dirty="0" smtClean="0"/>
                        <a:t>Front End</a:t>
                      </a:r>
                      <a:r>
                        <a:rPr lang="de-DE" sz="1400" baseline="0" dirty="0" smtClean="0"/>
                        <a:t> Boards,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err="1" smtClean="0"/>
                        <a:t>test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err="1" smtClean="0"/>
                        <a:t>procedures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err="1" smtClean="0"/>
                        <a:t>for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baseline="0" dirty="0" smtClean="0"/>
                        <a:t> STS-XYTER </a:t>
                      </a:r>
                      <a:r>
                        <a:rPr lang="de-DE" sz="1400" baseline="0" dirty="0" err="1" smtClean="0"/>
                        <a:t>chip</a:t>
                      </a:r>
                      <a:r>
                        <a:rPr lang="de-DE" sz="1400" baseline="0" dirty="0" smtClean="0"/>
                        <a:t> </a:t>
                      </a:r>
                      <a:r>
                        <a:rPr lang="de-DE" sz="1400" baseline="0" dirty="0" err="1" smtClean="0"/>
                        <a:t>and</a:t>
                      </a:r>
                      <a:r>
                        <a:rPr lang="de-DE" sz="1400" baseline="0" dirty="0" smtClean="0"/>
                        <a:t> FEE</a:t>
                      </a:r>
                    </a:p>
                    <a:p>
                      <a:pPr algn="ctr"/>
                      <a:endParaRPr lang="de-DE" sz="1400" baseline="0" dirty="0" smtClean="0"/>
                    </a:p>
                    <a:p>
                      <a:pPr algn="ctr"/>
                      <a:r>
                        <a:rPr lang="de-DE" sz="1400" baseline="0" dirty="0" smtClean="0"/>
                        <a:t>STS </a:t>
                      </a:r>
                      <a:r>
                        <a:rPr lang="de-DE" sz="1400" baseline="0" dirty="0" err="1" smtClean="0"/>
                        <a:t>system</a:t>
                      </a:r>
                      <a:endParaRPr lang="de-DE" sz="1400" dirty="0"/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707</a:t>
                      </a:r>
                    </a:p>
                    <a:p>
                      <a:pPr algn="ctr"/>
                      <a:endParaRPr lang="de-DE" sz="1800" dirty="0" smtClean="0"/>
                    </a:p>
                    <a:p>
                      <a:pPr algn="ctr"/>
                      <a:endParaRPr lang="de-DE" sz="1000" dirty="0" smtClean="0"/>
                    </a:p>
                    <a:p>
                      <a:pPr algn="ctr"/>
                      <a:r>
                        <a:rPr lang="de-DE" sz="1800" dirty="0" smtClean="0"/>
                        <a:t>261</a:t>
                      </a:r>
                    </a:p>
                    <a:p>
                      <a:pPr algn="ctr"/>
                      <a:endParaRPr lang="de-DE" sz="1800" dirty="0" smtClean="0"/>
                    </a:p>
                    <a:p>
                      <a:pPr algn="ctr"/>
                      <a:endParaRPr lang="de-DE" sz="1100" dirty="0" smtClean="0"/>
                    </a:p>
                    <a:p>
                      <a:pPr algn="ctr"/>
                      <a:r>
                        <a:rPr lang="de-DE" sz="1800" dirty="0" smtClean="0"/>
                        <a:t>4630</a:t>
                      </a: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28.06.2016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28.06.2016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28.06.2016</a:t>
                      </a: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0" dirty="0" err="1" smtClean="0">
                          <a:solidFill>
                            <a:schemeClr val="tx1"/>
                          </a:solidFill>
                        </a:rPr>
                        <a:t>Signed</a:t>
                      </a:r>
                      <a:endParaRPr lang="de-DE" sz="20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de-DE" sz="1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de-DE" sz="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Signed</a:t>
                      </a:r>
                      <a:endParaRPr kumimoji="0" lang="de-DE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Signed</a:t>
                      </a:r>
                      <a:endParaRPr kumimoji="0" lang="de-DE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6" marR="91436" marT="45730" marB="45730"/>
                </a:tc>
                <a:extLst>
                  <a:ext uri="{0D108BD9-81ED-4DB2-BD59-A6C34878D82A}">
                    <a16:rowId xmlns:a16="http://schemas.microsoft.com/office/drawing/2014/main" val="3226736032"/>
                  </a:ext>
                </a:extLst>
              </a:tr>
              <a:tr h="5870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HADES</a:t>
                      </a:r>
                    </a:p>
                  </a:txBody>
                  <a:tcPr marL="91436" marR="91436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JU, </a:t>
                      </a: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Crakow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Poland</a:t>
                      </a:r>
                      <a:endParaRPr kumimoji="0" lang="de-DE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HADES ECAL</a:t>
                      </a:r>
                    </a:p>
                    <a:p>
                      <a:pPr algn="ctr"/>
                      <a:r>
                        <a:rPr lang="de-DE" sz="1400" dirty="0" err="1" smtClean="0"/>
                        <a:t>Mechanical</a:t>
                      </a:r>
                      <a:r>
                        <a:rPr lang="de-DE" sz="1400" baseline="0" dirty="0" smtClean="0"/>
                        <a:t> </a:t>
                      </a:r>
                      <a:r>
                        <a:rPr lang="de-DE" sz="1400" dirty="0" err="1" smtClean="0"/>
                        <a:t>frame</a:t>
                      </a:r>
                      <a:endParaRPr lang="de-DE" sz="1400" dirty="0"/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200</a:t>
                      </a: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30.06.2015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Signed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de-DE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frame</a:t>
                      </a:r>
                      <a:r>
                        <a:rPr kumimoji="0" lang="de-DE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delivered</a:t>
                      </a:r>
                      <a:r>
                        <a:rPr kumimoji="0" lang="de-DE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kumimoji="0" lang="de-DE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installed</a:t>
                      </a:r>
                      <a:r>
                        <a:rPr kumimoji="0" lang="de-DE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in HADES cave)</a:t>
                      </a:r>
                    </a:p>
                  </a:txBody>
                  <a:tcPr marL="91436" marR="91436" marT="45730" marB="45730"/>
                </a:tc>
                <a:extLst>
                  <a:ext uri="{0D108BD9-81ED-4DB2-BD59-A6C34878D82A}">
                    <a16:rowId xmlns:a16="http://schemas.microsoft.com/office/drawing/2014/main" val="1825600624"/>
                  </a:ext>
                </a:extLst>
              </a:tr>
              <a:tr h="6709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STS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&amp;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DAQ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91436" marR="91436" marT="45730" marB="4573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WUT,</a:t>
                      </a:r>
                    </a:p>
                    <a:p>
                      <a:pPr algn="ctr"/>
                      <a:r>
                        <a:rPr lang="de-DE" sz="1800" dirty="0" err="1" smtClean="0">
                          <a:solidFill>
                            <a:schemeClr val="tx1"/>
                          </a:solidFill>
                        </a:rPr>
                        <a:t>Warsaw</a:t>
                      </a:r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</a:rPr>
                        <a:t>Poland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aseline="0" dirty="0" smtClean="0"/>
                        <a:t>DAQ Data Processing Boards (DPBs) &amp;</a:t>
                      </a:r>
                    </a:p>
                    <a:p>
                      <a:pPr algn="ctr"/>
                      <a:r>
                        <a:rPr lang="en-US" sz="1400" dirty="0" smtClean="0"/>
                        <a:t> </a:t>
                      </a:r>
                      <a:r>
                        <a:rPr lang="en-US" sz="1400" dirty="0" smtClean="0">
                          <a:solidFill>
                            <a:srgbClr val="0070C0"/>
                          </a:solidFill>
                        </a:rPr>
                        <a:t>Data Acquisition and Controls (DAQ)</a:t>
                      </a:r>
                      <a:endParaRPr lang="de-DE" sz="1400" dirty="0">
                        <a:solidFill>
                          <a:srgbClr val="0070C0"/>
                        </a:solidFill>
                      </a:endParaRP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260</a:t>
                      </a:r>
                    </a:p>
                    <a:p>
                      <a:pPr algn="ctr"/>
                      <a:endParaRPr lang="de-DE" sz="1800" dirty="0" smtClean="0"/>
                    </a:p>
                    <a:p>
                      <a:pPr algn="ctr"/>
                      <a:r>
                        <a:rPr lang="de-DE" sz="1800" dirty="0" smtClean="0">
                          <a:solidFill>
                            <a:srgbClr val="0070C0"/>
                          </a:solidFill>
                        </a:rPr>
                        <a:t>200</a:t>
                      </a: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30.06.2015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06.07.2023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Joint IKC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 </a:t>
                      </a: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preparation</a:t>
                      </a:r>
                      <a:endParaRPr kumimoji="0" lang="de-DE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6" marR="91436" marT="45730" marB="45730"/>
                </a:tc>
                <a:extLst>
                  <a:ext uri="{0D108BD9-81ED-4DB2-BD59-A6C34878D82A}">
                    <a16:rowId xmlns:a16="http://schemas.microsoft.com/office/drawing/2014/main" val="2873541266"/>
                  </a:ext>
                </a:extLst>
              </a:tr>
              <a:tr h="6988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TOF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91436" marR="91436" marT="45730" marB="4573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IFIN-HH,</a:t>
                      </a:r>
                    </a:p>
                    <a:p>
                      <a:pPr algn="ctr"/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Bukarest, Romania</a:t>
                      </a: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RPC </a:t>
                      </a:r>
                      <a:r>
                        <a:rPr lang="de-DE" sz="1400" dirty="0" err="1" smtClean="0"/>
                        <a:t>chambers</a:t>
                      </a:r>
                      <a:r>
                        <a:rPr lang="de-DE" sz="1400" baseline="0" dirty="0" smtClean="0"/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baseline="0" dirty="0" smtClean="0"/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748</a:t>
                      </a:r>
                    </a:p>
                    <a:p>
                      <a:pPr algn="ctr"/>
                      <a:endParaRPr lang="de-DE" sz="800" dirty="0" smtClean="0"/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30.06.2015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28.06.2016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In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</a:rPr>
                        <a:t>preparation</a:t>
                      </a:r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endParaRPr lang="de-DE" sz="800" dirty="0" smtClean="0"/>
                    </a:p>
                  </a:txBody>
                  <a:tcPr marL="91436" marR="91436" marT="45730" marB="45730"/>
                </a:tc>
                <a:extLst>
                  <a:ext uri="{0D108BD9-81ED-4DB2-BD59-A6C34878D82A}">
                    <a16:rowId xmlns:a16="http://schemas.microsoft.com/office/drawing/2014/main" val="355316651"/>
                  </a:ext>
                </a:extLst>
              </a:tr>
              <a:tr h="7547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TOF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TRD</a:t>
                      </a:r>
                    </a:p>
                  </a:txBody>
                  <a:tcPr marL="91436" marR="91436" marT="45730" marB="4573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GSI, Germany</a:t>
                      </a:r>
                    </a:p>
                    <a:p>
                      <a:pPr algn="ctr"/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IFIN-HH</a:t>
                      </a:r>
                      <a:r>
                        <a:rPr lang="de-DE" sz="1200" baseline="0" dirty="0" smtClean="0">
                          <a:solidFill>
                            <a:schemeClr val="tx1"/>
                          </a:solidFill>
                        </a:rPr>
                        <a:t>, Bukarest</a:t>
                      </a:r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FEE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TRD Chambers</a:t>
                      </a: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740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752</a:t>
                      </a: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28.06.2016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29.4.2019 </a:t>
                      </a:r>
                    </a:p>
                  </a:txBody>
                  <a:tcPr marL="91436" marR="91436" marT="45730" marB="45730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/>
                        <a:t>In</a:t>
                      </a:r>
                      <a:r>
                        <a:rPr lang="de-DE" sz="1800" baseline="0" dirty="0" smtClean="0"/>
                        <a:t> </a:t>
                      </a:r>
                      <a:r>
                        <a:rPr lang="de-DE" sz="1800" dirty="0" err="1" smtClean="0"/>
                        <a:t>preparation</a:t>
                      </a:r>
                      <a:endParaRPr lang="de-DE" sz="18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/>
                        <a:t>In</a:t>
                      </a:r>
                      <a:r>
                        <a:rPr lang="de-DE" sz="1800" baseline="0" dirty="0" smtClean="0"/>
                        <a:t> </a:t>
                      </a:r>
                      <a:r>
                        <a:rPr lang="de-DE" sz="1800" baseline="0" dirty="0" err="1" smtClean="0"/>
                        <a:t>preparation</a:t>
                      </a:r>
                      <a:endParaRPr lang="de-DE" sz="1800" dirty="0" smtClean="0"/>
                    </a:p>
                  </a:txBody>
                  <a:tcPr marL="91436" marR="91436" marT="45730" marB="45730"/>
                </a:tc>
                <a:extLst>
                  <a:ext uri="{0D108BD9-81ED-4DB2-BD59-A6C34878D82A}">
                    <a16:rowId xmlns:a16="http://schemas.microsoft.com/office/drawing/2014/main" val="2687670953"/>
                  </a:ext>
                </a:extLst>
              </a:tr>
              <a:tr h="5870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MUCH</a:t>
                      </a:r>
                    </a:p>
                  </a:txBody>
                  <a:tcPr marL="91436" marR="91436" marT="45730" marB="4573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BOSE,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</a:rPr>
                        <a:t>Kolkata</a:t>
                      </a:r>
                      <a:endParaRPr lang="de-DE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000" dirty="0" smtClean="0">
                          <a:solidFill>
                            <a:schemeClr val="tx1"/>
                          </a:solidFill>
                        </a:rPr>
                        <a:t>VECC +12 Indian Institutes</a:t>
                      </a:r>
                      <a:endParaRPr lang="de-DE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GEM </a:t>
                      </a:r>
                      <a:r>
                        <a:rPr kumimoji="0" lang="de-DE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chambers</a:t>
                      </a:r>
                      <a:endParaRPr kumimoji="0" lang="de-DE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FEE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3790</a:t>
                      </a: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10.12.2015</a:t>
                      </a:r>
                    </a:p>
                  </a:txBody>
                  <a:tcPr marL="91436" marR="91436" marT="45730" marB="45730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err="1" smtClean="0">
                          <a:solidFill>
                            <a:schemeClr val="tx1"/>
                          </a:solidFill>
                        </a:rPr>
                        <a:t>Signed</a:t>
                      </a:r>
                      <a:endParaRPr lang="de-DE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30" marB="45730"/>
                </a:tc>
                <a:extLst>
                  <a:ext uri="{0D108BD9-81ED-4DB2-BD59-A6C34878D82A}">
                    <a16:rowId xmlns:a16="http://schemas.microsoft.com/office/drawing/2014/main" val="2984289907"/>
                  </a:ext>
                </a:extLst>
              </a:tr>
            </a:tbl>
          </a:graphicData>
        </a:graphic>
      </p:graphicFrame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993099" y="6433533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5FFEB4-717A-42C6-9C02-88F1E5F5F4C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Geschweifte Klammer rechts 2"/>
          <p:cNvSpPr/>
          <p:nvPr/>
        </p:nvSpPr>
        <p:spPr>
          <a:xfrm>
            <a:off x="7308304" y="3789040"/>
            <a:ext cx="155448" cy="914400"/>
          </a:xfrm>
          <a:prstGeom prst="rightBrac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94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1"/>
          <p:cNvSpPr txBox="1"/>
          <p:nvPr/>
        </p:nvSpPr>
        <p:spPr>
          <a:xfrm>
            <a:off x="7579623" y="5657848"/>
            <a:ext cx="443108" cy="342902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k€</a:t>
            </a:r>
          </a:p>
        </p:txBody>
      </p:sp>
      <p:sp>
        <p:nvSpPr>
          <p:cNvPr id="8" name="Rechteck 3"/>
          <p:cNvSpPr>
            <a:spLocks noChangeArrowheads="1"/>
          </p:cNvSpPr>
          <p:nvPr/>
        </p:nvSpPr>
        <p:spPr bwMode="auto">
          <a:xfrm>
            <a:off x="0" y="-54486"/>
            <a:ext cx="9144000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Funding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CBM day-1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setup               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16 May 2024</a:t>
            </a: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graphicFrame>
        <p:nvGraphicFramePr>
          <p:cNvPr id="9" name="Diagramm 8"/>
          <p:cNvGraphicFramePr>
            <a:graphicFrameLocks/>
          </p:cNvGraphicFramePr>
          <p:nvPr>
            <p:extLst/>
          </p:nvPr>
        </p:nvGraphicFramePr>
        <p:xfrm>
          <a:off x="323528" y="2043643"/>
          <a:ext cx="7884368" cy="4437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943100" y="6386627"/>
            <a:ext cx="2106234" cy="273844"/>
          </a:xfr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Jürgen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Eschke, CBM RC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5FFEB4-717A-42C6-9C02-88F1E5F5F4C3}" type="slidenum"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799967" y="5648578"/>
            <a:ext cx="1287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[2005 </a:t>
            </a:r>
            <a:r>
              <a:rPr kumimoji="0" 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prices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]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5471592" y="501385"/>
            <a:ext cx="3672408" cy="138499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total cost: 35,27 M€ (2005 EURO)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secured:   29,73 M€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EoI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:              3,22 M€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t.b.a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.             2,31 M€ 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84,3 %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secured 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funding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932040" y="1942332"/>
            <a:ext cx="38639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Common Fund: 22% </a:t>
            </a:r>
            <a:r>
              <a:rPr kumimoji="0" lang="en-GB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t.b.a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by collaboration due 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termination of membership of Russian Institutes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plus cost increase due to inflation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07504" y="524466"/>
            <a:ext cx="57764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de-DE" sz="1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stimated</a:t>
            </a:r>
            <a:r>
              <a:rPr kumimoji="0" lang="de-DE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re-procurement</a:t>
            </a:r>
            <a:r>
              <a:rPr kumimoji="0" lang="de-DE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costs</a:t>
            </a:r>
            <a:r>
              <a:rPr kumimoji="0" lang="de-DE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[2024 EUROS]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Magnet: 			     5,13 M€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Forward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Spectator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Detector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(ex PSD):  0,74 M€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RICH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mechanics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gassystem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	     1,32 M€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MUCH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absorbers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mechanics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	     2,63 M€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804248" y="3184289"/>
            <a:ext cx="1361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re-procurement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6703199" y="3271042"/>
            <a:ext cx="117727" cy="1579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4072183" y="3573016"/>
            <a:ext cx="227936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3995936" y="3168075"/>
            <a:ext cx="1224136" cy="2609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4788024" y="5013176"/>
            <a:ext cx="288032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251520" y="836712"/>
            <a:ext cx="8885100" cy="6008033"/>
            <a:chOff x="470880" y="1104481"/>
            <a:chExt cx="8597068" cy="5395838"/>
          </a:xfrm>
        </p:grpSpPr>
        <p:sp>
          <p:nvSpPr>
            <p:cNvPr id="19" name="Rechteck 18"/>
            <p:cNvSpPr/>
            <p:nvPr/>
          </p:nvSpPr>
          <p:spPr>
            <a:xfrm>
              <a:off x="470880" y="1104481"/>
              <a:ext cx="8277584" cy="5235728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656415" y="1276069"/>
              <a:ext cx="8411533" cy="5224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How to close the funding gap ?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depends on council decision on FS+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GB" sz="2400" b="1" dirty="0" smtClean="0">
                  <a:solidFill>
                    <a:prstClr val="black"/>
                  </a:solidFill>
                  <a:latin typeface="Calibri"/>
                </a:rPr>
                <a:t>    and</a:t>
              </a: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green light for re-procurement for RICH, FSD and MUCH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2400" b="1" noProof="0" dirty="0" smtClean="0">
                  <a:solidFill>
                    <a:prstClr val="black"/>
                  </a:solidFill>
                  <a:latin typeface="Calibri"/>
                </a:rPr>
                <a:t>Agree on Amendment Construction </a:t>
              </a:r>
              <a:r>
                <a:rPr lang="en-GB" sz="2400" b="1" noProof="0" dirty="0" err="1" smtClean="0">
                  <a:solidFill>
                    <a:prstClr val="black"/>
                  </a:solidFill>
                  <a:latin typeface="Calibri"/>
                </a:rPr>
                <a:t>MoU</a:t>
              </a:r>
              <a:r>
                <a:rPr lang="en-GB" sz="2400" b="1" noProof="0" dirty="0" smtClean="0">
                  <a:solidFill>
                    <a:prstClr val="black"/>
                  </a:solidFill>
                  <a:latin typeface="Calibri"/>
                </a:rPr>
                <a:t> to compensate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GB" sz="2400" b="1" dirty="0" smtClean="0">
                  <a:solidFill>
                    <a:prstClr val="black"/>
                  </a:solidFill>
                  <a:latin typeface="Calibri"/>
                </a:rPr>
                <a:t>   </a:t>
              </a:r>
              <a:r>
                <a:rPr lang="en-GB" sz="2400" b="1" noProof="0" dirty="0" smtClean="0">
                  <a:solidFill>
                    <a:prstClr val="black"/>
                  </a:solidFill>
                  <a:latin typeface="Calibri"/>
                </a:rPr>
                <a:t> missing Common Fund contribution from Russia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GB" sz="2400" b="1" dirty="0" smtClean="0">
                  <a:solidFill>
                    <a:prstClr val="black"/>
                  </a:solidFill>
                  <a:latin typeface="Calibri"/>
                </a:rPr>
                <a:t>   </a:t>
              </a:r>
              <a:r>
                <a:rPr lang="en-GB" sz="2400" b="1" noProof="0" dirty="0" smtClean="0">
                  <a:solidFill>
                    <a:prstClr val="black"/>
                  </a:solidFill>
                  <a:latin typeface="Calibri"/>
                </a:rPr>
                <a:t> plus for cost increase due to inflation (next talk)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Look for additional partner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new CBM members Bochum and GSI FFN group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√</a:t>
              </a: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GB" sz="2400" b="1" dirty="0" smtClean="0">
                  <a:solidFill>
                    <a:prstClr val="black"/>
                  </a:solidFill>
                  <a:latin typeface="Calibri"/>
                </a:rPr>
                <a:t>    </a:t>
              </a: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Hiroshima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(√) </a:t>
              </a:r>
              <a:r>
                <a:rPr kumimoji="0" lang="en-US" sz="2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joined the CBM collaboration in September 2023</a:t>
              </a:r>
              <a:endParaRPr kumimoji="0" lang="en-GB" sz="2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US groups</a:t>
              </a:r>
              <a:r>
                <a:rPr lang="en-GB" sz="24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GB" sz="2400" b="1" dirty="0" smtClean="0">
                  <a:solidFill>
                    <a:prstClr val="black"/>
                  </a:solidFill>
                  <a:latin typeface="Calibri"/>
                </a:rPr>
                <a:t>are interested in CBM….</a:t>
              </a:r>
              <a:endPara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Try to construct more cost effective, look for further synergies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2400" b="1" dirty="0" smtClean="0">
                  <a:solidFill>
                    <a:prstClr val="black"/>
                  </a:solidFill>
                  <a:latin typeface="Calibri"/>
                </a:rPr>
                <a:t>Further funding applications</a:t>
              </a:r>
              <a:endPara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83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818905-6B63-21AD-AA1D-54229043F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CBM system mass production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51BA74-3731-9B5B-7E37-AD50236C5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STS module production</a:t>
            </a:r>
          </a:p>
          <a:p>
            <a:pPr lvl="1">
              <a:lnSpc>
                <a:spcPct val="150000"/>
              </a:lnSpc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&gt; 100 modules assembled </a:t>
            </a:r>
            <a:endParaRPr lang="en-GB" sz="1200" dirty="0">
              <a:solidFill>
                <a:srgbClr val="008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Ladder assembly ongoing (first 3 ladders ready!)</a:t>
            </a:r>
          </a:p>
          <a:p>
            <a:pPr lvl="1">
              <a:lnSpc>
                <a:spcPct val="150000"/>
              </a:lnSpc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PRR in Spring 2024</a:t>
            </a:r>
          </a:p>
          <a:p>
            <a:r>
              <a:rPr lang="en-GB" sz="1800" dirty="0"/>
              <a:t> RICH</a:t>
            </a:r>
          </a:p>
          <a:p>
            <a:pPr lvl="1">
              <a:lnSpc>
                <a:spcPct val="150000"/>
              </a:lnSpc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1 of 2 photo cameras ready!</a:t>
            </a:r>
            <a:endParaRPr lang="en-GB" sz="1200" dirty="0">
              <a:solidFill>
                <a:srgbClr val="008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50% FEE produced!</a:t>
            </a:r>
          </a:p>
          <a:p>
            <a:r>
              <a:rPr lang="en-GB" sz="1800" dirty="0"/>
              <a:t> TOF</a:t>
            </a:r>
          </a:p>
          <a:p>
            <a:pPr lvl="1">
              <a:lnSpc>
                <a:spcPct val="150000"/>
              </a:lnSpc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Counter pre-production concluded. PRR in May/June</a:t>
            </a:r>
          </a:p>
          <a:p>
            <a:pPr lvl="1">
              <a:lnSpc>
                <a:spcPct val="150000"/>
              </a:lnSpc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Module pre-production ongoing</a:t>
            </a:r>
          </a:p>
          <a:p>
            <a:r>
              <a:rPr lang="en-GB" sz="1800" dirty="0"/>
              <a:t> TRD</a:t>
            </a:r>
          </a:p>
          <a:p>
            <a:pPr lvl="1">
              <a:lnSpc>
                <a:spcPct val="150000"/>
              </a:lnSpc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First pre-production modules of 1D and 2D options ready!</a:t>
            </a:r>
          </a:p>
          <a:p>
            <a:endParaRPr lang="en-GB" sz="20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FFDE231-D7B5-DAC1-B183-BDA38AF258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599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F7C31A7-02E2-E4D1-4CE8-6BAC907B9E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96A7C3-8D5F-4A54-B89D-17817AB69CB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99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599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" name="Picture 39">
            <a:extLst>
              <a:ext uri="{FF2B5EF4-FFF2-40B4-BE49-F238E27FC236}">
                <a16:creationId xmlns:a16="http://schemas.microsoft.com/office/drawing/2014/main" id="{24081C9F-3670-6D29-749F-9D981FE8C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733" y="1154860"/>
            <a:ext cx="2681230" cy="729066"/>
          </a:xfrm>
          <a:prstGeom prst="rect">
            <a:avLst/>
          </a:prstGeom>
        </p:spPr>
      </p:pic>
      <p:grpSp>
        <p:nvGrpSpPr>
          <p:cNvPr id="7" name="Group 1">
            <a:extLst>
              <a:ext uri="{FF2B5EF4-FFF2-40B4-BE49-F238E27FC236}">
                <a16:creationId xmlns:a16="http://schemas.microsoft.com/office/drawing/2014/main" id="{AE3A5733-55B9-418F-5583-1EFEBA7C85BA}"/>
              </a:ext>
            </a:extLst>
          </p:cNvPr>
          <p:cNvGrpSpPr>
            <a:grpSpLocks noChangeAspect="1"/>
          </p:cNvGrpSpPr>
          <p:nvPr/>
        </p:nvGrpSpPr>
        <p:grpSpPr>
          <a:xfrm>
            <a:off x="4957873" y="1956200"/>
            <a:ext cx="1634032" cy="1882216"/>
            <a:chOff x="4569037" y="2847390"/>
            <a:chExt cx="1797435" cy="2070438"/>
          </a:xfrm>
        </p:grpSpPr>
        <p:pic>
          <p:nvPicPr>
            <p:cNvPr id="12" name="Picture 19">
              <a:extLst>
                <a:ext uri="{FF2B5EF4-FFF2-40B4-BE49-F238E27FC236}">
                  <a16:creationId xmlns:a16="http://schemas.microsoft.com/office/drawing/2014/main" id="{33CE167B-81B7-9DD5-6219-19963438B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9037" y="2847390"/>
              <a:ext cx="1164621" cy="2070438"/>
            </a:xfrm>
            <a:prstGeom prst="rect">
              <a:avLst/>
            </a:prstGeom>
          </p:spPr>
        </p:pic>
        <p:pic>
          <p:nvPicPr>
            <p:cNvPr id="13" name="Picture 16">
              <a:extLst>
                <a:ext uri="{FF2B5EF4-FFF2-40B4-BE49-F238E27FC236}">
                  <a16:creationId xmlns:a16="http://schemas.microsoft.com/office/drawing/2014/main" id="{E285C609-F9E8-F282-C7B2-0C2EF6980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0751" y="3127687"/>
              <a:ext cx="1095721" cy="146096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pic>
        <p:nvPicPr>
          <p:cNvPr id="8" name="Picture 28">
            <a:extLst>
              <a:ext uri="{FF2B5EF4-FFF2-40B4-BE49-F238E27FC236}">
                <a16:creationId xmlns:a16="http://schemas.microsoft.com/office/drawing/2014/main" id="{F67F9FC4-EEDF-DB4A-9CB3-DEC0AA33CFC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767412" y="1169825"/>
            <a:ext cx="2259632" cy="2429465"/>
          </a:xfrm>
          <a:prstGeom prst="rect">
            <a:avLst/>
          </a:prstGeom>
        </p:spPr>
      </p:pic>
      <p:sp>
        <p:nvSpPr>
          <p:cNvPr id="9" name="Textfeld 3">
            <a:extLst>
              <a:ext uri="{FF2B5EF4-FFF2-40B4-BE49-F238E27FC236}">
                <a16:creationId xmlns:a16="http://schemas.microsoft.com/office/drawing/2014/main" id="{640B9553-D276-86A5-230C-07C95B04F65B}"/>
              </a:ext>
            </a:extLst>
          </p:cNvPr>
          <p:cNvSpPr txBox="1"/>
          <p:nvPr/>
        </p:nvSpPr>
        <p:spPr>
          <a:xfrm>
            <a:off x="7030683" y="1522433"/>
            <a:ext cx="1322850" cy="57708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throughput</a:t>
            </a:r>
            <a:r>
              <a:rPr kumimoji="0" lang="de-DE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de-DE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matches</a:t>
            </a:r>
            <a:r>
              <a:rPr kumimoji="0" lang="de-DE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br>
              <a:rPr kumimoji="0" lang="de-DE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de-DE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project</a:t>
            </a:r>
            <a:r>
              <a:rPr kumimoji="0" lang="de-DE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plan 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02859C8F-898B-FC49-B937-F192E760AF96}"/>
              </a:ext>
            </a:extLst>
          </p:cNvPr>
          <p:cNvSpPr txBox="1"/>
          <p:nvPr/>
        </p:nvSpPr>
        <p:spPr>
          <a:xfrm>
            <a:off x="7644969" y="2648741"/>
            <a:ext cx="886048" cy="41549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25% of GSI production</a:t>
            </a:r>
          </a:p>
        </p:txBody>
      </p:sp>
      <p:sp>
        <p:nvSpPr>
          <p:cNvPr id="11" name="Textfeld 3">
            <a:extLst>
              <a:ext uri="{FF2B5EF4-FFF2-40B4-BE49-F238E27FC236}">
                <a16:creationId xmlns:a16="http://schemas.microsoft.com/office/drawing/2014/main" id="{8B26FD8F-8AF2-E1A2-B16F-404BBA95FA69}"/>
              </a:ext>
            </a:extLst>
          </p:cNvPr>
          <p:cNvSpPr txBox="1"/>
          <p:nvPr/>
        </p:nvSpPr>
        <p:spPr>
          <a:xfrm>
            <a:off x="7066310" y="1104977"/>
            <a:ext cx="1780296" cy="246221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Module </a:t>
            </a:r>
            <a:r>
              <a:rPr kumimoji="0" lang="de-DE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production</a:t>
            </a: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at GSI 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F3CDA5CE-A752-A6AA-C5F1-E0D52CC73D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8789" y="4905447"/>
            <a:ext cx="1740068" cy="130342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394FE01-A35E-435F-F3EB-F6059814AD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905447"/>
            <a:ext cx="1540412" cy="1154199"/>
          </a:xfrm>
          <a:prstGeom prst="rect">
            <a:avLst/>
          </a:prstGeom>
        </p:spPr>
      </p:pic>
      <p:sp>
        <p:nvSpPr>
          <p:cNvPr id="16" name="Textfeld 3">
            <a:extLst>
              <a:ext uri="{FF2B5EF4-FFF2-40B4-BE49-F238E27FC236}">
                <a16:creationId xmlns:a16="http://schemas.microsoft.com/office/drawing/2014/main" id="{8BFF8B68-E3E2-DD8D-182F-311AA17420A7}"/>
              </a:ext>
            </a:extLst>
          </p:cNvPr>
          <p:cNvSpPr txBox="1"/>
          <p:nvPr/>
        </p:nvSpPr>
        <p:spPr>
          <a:xfrm>
            <a:off x="428037" y="6237574"/>
            <a:ext cx="2626040" cy="25391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50% of RICH FEE and CAMERAs ready!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104E4B2B-DAC6-C604-F5C8-B8DFB0FAB5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814" r="22759" b="12280"/>
          <a:stretch/>
        </p:blipFill>
        <p:spPr>
          <a:xfrm>
            <a:off x="4742162" y="4125724"/>
            <a:ext cx="2028550" cy="1508539"/>
          </a:xfrm>
          <a:prstGeom prst="rect">
            <a:avLst/>
          </a:prstGeom>
        </p:spPr>
      </p:pic>
      <p:sp>
        <p:nvSpPr>
          <p:cNvPr id="18" name="Textfeld 2">
            <a:extLst>
              <a:ext uri="{FF2B5EF4-FFF2-40B4-BE49-F238E27FC236}">
                <a16:creationId xmlns:a16="http://schemas.microsoft.com/office/drawing/2014/main" id="{761B2EAF-AEA3-EB96-B732-56A7567DDE29}"/>
              </a:ext>
            </a:extLst>
          </p:cNvPr>
          <p:cNvSpPr txBox="1"/>
          <p:nvPr/>
        </p:nvSpPr>
        <p:spPr>
          <a:xfrm>
            <a:off x="4317790" y="6254792"/>
            <a:ext cx="1919115" cy="25391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TRD pre-production modules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0FABF7FB-60B5-DF45-0F6D-122BCEAA5E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99006" y="5090055"/>
            <a:ext cx="1370835" cy="102812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A961A77-F3DF-A14D-6FDA-CD29440A434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27563" y="5094379"/>
            <a:ext cx="1370835" cy="102812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B540ABF8-F459-DF47-7DA3-D07E070646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42228" y="3719553"/>
            <a:ext cx="2067585" cy="1148285"/>
          </a:xfrm>
          <a:prstGeom prst="rect">
            <a:avLst/>
          </a:prstGeom>
        </p:spPr>
      </p:pic>
      <p:sp>
        <p:nvSpPr>
          <p:cNvPr id="22" name="Textfeld 3">
            <a:extLst>
              <a:ext uri="{FF2B5EF4-FFF2-40B4-BE49-F238E27FC236}">
                <a16:creationId xmlns:a16="http://schemas.microsoft.com/office/drawing/2014/main" id="{7C103EEB-2959-91E0-6D0D-74CD74646C78}"/>
              </a:ext>
            </a:extLst>
          </p:cNvPr>
          <p:cNvSpPr txBox="1"/>
          <p:nvPr/>
        </p:nvSpPr>
        <p:spPr>
          <a:xfrm>
            <a:off x="6890757" y="6305654"/>
            <a:ext cx="1909497" cy="25391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TOF modules pre-production</a:t>
            </a:r>
          </a:p>
        </p:txBody>
      </p:sp>
      <p:sp>
        <p:nvSpPr>
          <p:cNvPr id="23" name="Textfeld 2">
            <a:extLst>
              <a:ext uri="{FF2B5EF4-FFF2-40B4-BE49-F238E27FC236}">
                <a16:creationId xmlns:a16="http://schemas.microsoft.com/office/drawing/2014/main" id="{07217FC4-DEFC-A66C-FB18-79AEBBD99A7D}"/>
              </a:ext>
            </a:extLst>
          </p:cNvPr>
          <p:cNvSpPr txBox="1"/>
          <p:nvPr/>
        </p:nvSpPr>
        <p:spPr>
          <a:xfrm>
            <a:off x="5529939" y="915460"/>
            <a:ext cx="2999539" cy="25391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STS module production, Ladder pre-production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5AF7FEA7-3B24-4A4B-5CDE-3D7EEBF696B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95" y="4988847"/>
            <a:ext cx="1626698" cy="122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5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                                            Jürgen Eschke, CBM RC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23EE-1D6D-41F4-9F8B-3D933DA2594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46" y="0"/>
            <a:ext cx="9144000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CBM construction timeline and progress</a:t>
            </a:r>
            <a:endParaRPr lang="en-GB" sz="28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8" y="595468"/>
            <a:ext cx="5593637" cy="280440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3619607"/>
            <a:ext cx="6191427" cy="2736745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627784" y="6054114"/>
            <a:ext cx="6832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smtClean="0"/>
              <a:t>March 2024</a:t>
            </a:r>
            <a:endParaRPr lang="de-DE" sz="800" dirty="0"/>
          </a:p>
        </p:txBody>
      </p:sp>
      <p:sp>
        <p:nvSpPr>
          <p:cNvPr id="12" name="Textfeld 11"/>
          <p:cNvSpPr txBox="1"/>
          <p:nvPr/>
        </p:nvSpPr>
        <p:spPr>
          <a:xfrm>
            <a:off x="5700895" y="6068660"/>
            <a:ext cx="364202" cy="2154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800" dirty="0" smtClean="0"/>
              <a:t>        </a:t>
            </a:r>
            <a:endParaRPr lang="de-DE" sz="800" dirty="0"/>
          </a:p>
        </p:txBody>
      </p:sp>
      <p:sp>
        <p:nvSpPr>
          <p:cNvPr id="13" name="Textfeld 12"/>
          <p:cNvSpPr txBox="1"/>
          <p:nvPr/>
        </p:nvSpPr>
        <p:spPr>
          <a:xfrm>
            <a:off x="323528" y="4221088"/>
            <a:ext cx="21141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CBM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started</a:t>
            </a:r>
            <a:endParaRPr lang="de-DE" dirty="0" smtClean="0"/>
          </a:p>
          <a:p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mass</a:t>
            </a:r>
            <a:r>
              <a:rPr lang="de-DE" dirty="0" smtClean="0"/>
              <a:t> </a:t>
            </a:r>
            <a:r>
              <a:rPr lang="de-DE" dirty="0" err="1" smtClean="0"/>
              <a:t>production</a:t>
            </a:r>
            <a:endParaRPr lang="de-DE" dirty="0" smtClean="0"/>
          </a:p>
          <a:p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detectors</a:t>
            </a:r>
            <a:endParaRPr lang="de-DE" dirty="0" smtClean="0"/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err="1" smtClean="0">
                <a:sym typeface="Wingdings" panose="05000000000000000000" pitchFamily="2" charset="2"/>
              </a:rPr>
              <a:t>to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be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completed</a:t>
            </a:r>
            <a:endParaRPr lang="de-DE" dirty="0" smtClean="0">
              <a:sym typeface="Wingdings" panose="05000000000000000000" pitchFamily="2" charset="2"/>
            </a:endParaRPr>
          </a:p>
          <a:p>
            <a:r>
              <a:rPr lang="de-DE" dirty="0" err="1" smtClean="0">
                <a:sym typeface="Wingdings" panose="05000000000000000000" pitchFamily="2" charset="2"/>
              </a:rPr>
              <a:t>until</a:t>
            </a:r>
            <a:r>
              <a:rPr lang="de-DE" dirty="0" smtClean="0">
                <a:sym typeface="Wingdings" panose="05000000000000000000" pitchFamily="2" charset="2"/>
              </a:rPr>
              <a:t> end </a:t>
            </a:r>
            <a:r>
              <a:rPr lang="de-DE" dirty="0" err="1" smtClean="0">
                <a:sym typeface="Wingdings" panose="05000000000000000000" pitchFamily="2" charset="2"/>
              </a:rPr>
              <a:t>of</a:t>
            </a:r>
            <a:r>
              <a:rPr lang="de-DE" dirty="0" smtClean="0">
                <a:sym typeface="Wingdings" panose="05000000000000000000" pitchFamily="2" charset="2"/>
              </a:rPr>
              <a:t> 2027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2996" y="1101249"/>
            <a:ext cx="3261004" cy="169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7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Tx/>
              <a:buFont typeface="Calibri"/>
              <a:buNone/>
              <a:tabLst/>
              <a:defRPr/>
            </a:pPr>
            <a:r>
              <a:rPr lang="de-DE" dirty="0"/>
              <a:t>1</a:t>
            </a:r>
            <a:r>
              <a:rPr lang="de-DE" dirty="0" smtClean="0"/>
              <a:t>6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.05.2024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>
          <a:xfrm>
            <a:off x="3124200" y="6356350"/>
            <a:ext cx="432812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Tx/>
              <a:buFont typeface="Calibri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13th CBM RRB                                              Jürgen Eschke, CBM RC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51520" y="188640"/>
            <a:ext cx="8697804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Summary CBM Costs and Funding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-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CBM collaboration has define the “day 1“ setup, which will be operational, when the SIS100 beam will be switched on.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The total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cost of the CBM day 1 version (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35,27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M€ in 2005 prices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70C0"/>
                </a:solidFill>
                <a:latin typeface="Arial"/>
                <a:ea typeface="Times New Roman"/>
                <a:cs typeface="Times New Roman"/>
              </a:rPr>
              <a:t>(-0,7M€)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compared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to the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RRB12.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  <a:p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</a:rPr>
              <a:t>- Czech 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</a:rPr>
              <a:t>Technical University received additional funding (</a:t>
            </a:r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</a:rPr>
              <a:t>164 T€ - 2024 prices) 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</a:rPr>
              <a:t>for </a:t>
            </a:r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</a:rPr>
              <a:t>the construction 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</a:rPr>
              <a:t>of the new Forward Spectator Detector (PSP 1.1.1.6.2.3</a:t>
            </a:r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</a:rPr>
              <a:t>).</a:t>
            </a:r>
          </a:p>
          <a:p>
            <a:endParaRPr kumimoji="0" lang="en-GB" sz="1800" b="1" i="0" u="sng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i="0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- The</a:t>
            </a:r>
            <a:r>
              <a:rPr kumimoji="0" lang="en-GB" sz="1800" i="0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 CBM Collaboration is preparing the re-procurement of the missing Russian In-Kind contributions</a:t>
            </a:r>
            <a:endParaRPr kumimoji="0" lang="en-GB" sz="1800" i="0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CBM collaboration has implemented a Common Fund for covering the costs of the common infrastructure 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3,68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M€ (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2024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prices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</a:rPr>
              <a:t>Missing contributions of Russian institutions of 22% need to be compensated plus cost increase due to inflation.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</a:rPr>
              <a:t>(Amendment to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CBM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Construction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 – next presentation) </a:t>
            </a:r>
            <a:endParaRPr kumimoji="0" lang="en-GB" sz="1800" b="1" i="0" u="sng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"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CBM day 1 setup has </a:t>
            </a:r>
            <a:r>
              <a:rPr lang="en-GB" sz="24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84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,3%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secured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funding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en-GB" sz="24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  </a:t>
            </a:r>
            <a:r>
              <a:rPr lang="en-GB" sz="2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(secured funding will increase after expected council decisions)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/>
              <a:buChar char="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The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CBM start version (including ECAL and the full bandwidth of the DAQ/FLES) has </a:t>
            </a:r>
            <a:r>
              <a:rPr lang="en-GB" sz="140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77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,4%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secured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funding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283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/>
              </a:rPr>
              <a:t>1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6.05.2024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Jürgen Eschke, CBM RC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5FFEB4-717A-42C6-9C02-88F1E5F5F4C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98" y="3392707"/>
            <a:ext cx="7368900" cy="226937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87298" y="3006244"/>
            <a:ext cx="289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CBM CB decision 18.05.2022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88639"/>
            <a:ext cx="3672408" cy="3117407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11560" y="620688"/>
            <a:ext cx="355328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 smtClean="0">
                <a:solidFill>
                  <a:prstClr val="black"/>
                </a:solidFill>
                <a:latin typeface="Calibri"/>
              </a:rPr>
              <a:t>March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Stop of communication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cooperation with Russian Institutes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CBM Collaboration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6536724" y="2392966"/>
            <a:ext cx="17826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28. Februar 2022</a:t>
            </a:r>
          </a:p>
        </p:txBody>
      </p:sp>
      <p:sp>
        <p:nvSpPr>
          <p:cNvPr id="7" name="Rechteck 6"/>
          <p:cNvSpPr/>
          <p:nvPr/>
        </p:nvSpPr>
        <p:spPr>
          <a:xfrm>
            <a:off x="387298" y="4694094"/>
            <a:ext cx="7848872" cy="16927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Termination (6.12.2022) of 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 collaboration 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contracts with 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Russian 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institutions by Council 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executed by FAIR management</a:t>
            </a:r>
          </a:p>
          <a:p>
            <a:pPr lvl="0"/>
            <a:endParaRPr kumimoji="0" lang="de-DE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CBM CB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decision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04.04.2023 (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e-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voting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CBM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CB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decided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terminate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membership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institutions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Russia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includes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JINR) in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CBM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collaboration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07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34925" y="742639"/>
            <a:ext cx="8229600" cy="58404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6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Upgrade </a:t>
            </a:r>
            <a:r>
              <a:rPr lang="en-GB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phase, preparation for </a:t>
            </a:r>
            <a:r>
              <a:rPr lang="en-GB" sz="16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SIS18 (FAIR </a:t>
            </a:r>
            <a:r>
              <a:rPr lang="en-GB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phase </a:t>
            </a:r>
            <a:r>
              <a:rPr lang="en-GB" sz="16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0))  </a:t>
            </a:r>
            <a:r>
              <a:rPr lang="en-GB" sz="1400" dirty="0" smtClean="0">
                <a:solidFill>
                  <a:srgbClr val="000000"/>
                </a:solidFill>
              </a:rPr>
              <a:t> </a:t>
            </a:r>
          </a:p>
          <a:p>
            <a:pPr marL="393700" lvl="1" indent="0">
              <a:spcBef>
                <a:spcPts val="320"/>
              </a:spcBef>
              <a:buClr>
                <a:srgbClr val="000000"/>
              </a:buClr>
              <a:buNone/>
            </a:pPr>
            <a:r>
              <a:rPr lang="en-GB" sz="1200" b="1" dirty="0" smtClean="0">
                <a:solidFill>
                  <a:srgbClr val="000000"/>
                </a:solidFill>
              </a:rPr>
              <a:t>2022:</a:t>
            </a:r>
            <a:r>
              <a:rPr lang="en-GB" sz="1200" dirty="0" smtClean="0">
                <a:solidFill>
                  <a:srgbClr val="000000"/>
                </a:solidFill>
              </a:rPr>
              <a:t> </a:t>
            </a:r>
            <a:r>
              <a:rPr lang="en-GB" sz="1200" dirty="0">
                <a:solidFill>
                  <a:srgbClr val="000000"/>
                </a:solidFill>
              </a:rPr>
              <a:t>- RICH </a:t>
            </a:r>
            <a:r>
              <a:rPr lang="en-GB" sz="1200" dirty="0"/>
              <a:t>UV photo-detector – ready</a:t>
            </a:r>
          </a:p>
          <a:p>
            <a:pPr marL="793750" lvl="2" indent="0">
              <a:spcBef>
                <a:spcPts val="320"/>
              </a:spcBef>
              <a:buClr>
                <a:srgbClr val="000000"/>
              </a:buClr>
              <a:buNone/>
            </a:pPr>
            <a:r>
              <a:rPr lang="en-GB" sz="1200" dirty="0" smtClean="0">
                <a:solidFill>
                  <a:srgbClr val="000000"/>
                </a:solidFill>
              </a:rPr>
              <a:t>   - Forward </a:t>
            </a:r>
            <a:r>
              <a:rPr lang="en-GB" sz="1200" dirty="0">
                <a:solidFill>
                  <a:srgbClr val="000000"/>
                </a:solidFill>
              </a:rPr>
              <a:t>detector – ready </a:t>
            </a:r>
            <a:endParaRPr lang="en-GB" sz="1200" dirty="0"/>
          </a:p>
          <a:p>
            <a:pPr marL="793750" lvl="2" indent="0">
              <a:spcBef>
                <a:spcPts val="320"/>
              </a:spcBef>
              <a:buClr>
                <a:srgbClr val="000000"/>
              </a:buClr>
              <a:buNone/>
            </a:pPr>
            <a:r>
              <a:rPr lang="en-GB" sz="1200" dirty="0" smtClean="0">
                <a:solidFill>
                  <a:srgbClr val="000000"/>
                </a:solidFill>
              </a:rPr>
              <a:t>   - ECAL </a:t>
            </a:r>
            <a:r>
              <a:rPr lang="en-GB" sz="1200" dirty="0">
                <a:solidFill>
                  <a:srgbClr val="000000"/>
                </a:solidFill>
              </a:rPr>
              <a:t>5 sectors - ready </a:t>
            </a:r>
          </a:p>
          <a:p>
            <a:pPr marL="793750" lvl="2" indent="0">
              <a:spcBef>
                <a:spcPts val="320"/>
              </a:spcBef>
              <a:buClr>
                <a:srgbClr val="000000"/>
              </a:buClr>
              <a:buNone/>
            </a:pPr>
            <a:r>
              <a:rPr lang="en-GB" sz="1200" dirty="0" smtClean="0">
                <a:solidFill>
                  <a:srgbClr val="000000"/>
                </a:solidFill>
              </a:rPr>
              <a:t>   - MDC </a:t>
            </a:r>
            <a:r>
              <a:rPr lang="en-GB" sz="1200" dirty="0">
                <a:solidFill>
                  <a:srgbClr val="000000"/>
                </a:solidFill>
              </a:rPr>
              <a:t>readout upgrade – in progress</a:t>
            </a:r>
          </a:p>
          <a:p>
            <a:pPr marL="850900" lvl="2" indent="0">
              <a:spcBef>
                <a:spcPts val="320"/>
              </a:spcBef>
              <a:buClr>
                <a:srgbClr val="000000"/>
              </a:buClr>
              <a:buNone/>
            </a:pPr>
            <a:r>
              <a:rPr lang="en-GB" sz="1200" dirty="0" smtClean="0">
                <a:solidFill>
                  <a:srgbClr val="000000"/>
                </a:solidFill>
              </a:rPr>
              <a:t>  - T0 </a:t>
            </a:r>
            <a:r>
              <a:rPr lang="en-GB" sz="1200" dirty="0">
                <a:solidFill>
                  <a:srgbClr val="000000"/>
                </a:solidFill>
              </a:rPr>
              <a:t>prototype LGAD based </a:t>
            </a:r>
          </a:p>
          <a:p>
            <a:pPr marL="393700" lvl="1" indent="0">
              <a:spcBef>
                <a:spcPts val="320"/>
              </a:spcBef>
              <a:buClr>
                <a:srgbClr val="000000"/>
              </a:buClr>
              <a:buNone/>
            </a:pPr>
            <a:r>
              <a:rPr lang="en-GB" sz="1200" b="1" dirty="0" smtClean="0">
                <a:solidFill>
                  <a:srgbClr val="00B050"/>
                </a:solidFill>
              </a:rPr>
              <a:t>2023:</a:t>
            </a:r>
            <a:r>
              <a:rPr lang="en-GB" sz="1200" dirty="0" smtClean="0">
                <a:solidFill>
                  <a:srgbClr val="00B050"/>
                </a:solidFill>
              </a:rPr>
              <a:t> - ECAL last sector ready</a:t>
            </a:r>
          </a:p>
          <a:p>
            <a:pPr marL="393700" lvl="1" indent="0">
              <a:spcBef>
                <a:spcPts val="320"/>
              </a:spcBef>
              <a:buClr>
                <a:srgbClr val="000000"/>
              </a:buClr>
              <a:buNone/>
            </a:pPr>
            <a:r>
              <a:rPr lang="en-GB" sz="1200" dirty="0">
                <a:solidFill>
                  <a:srgbClr val="00B050"/>
                </a:solidFill>
              </a:rPr>
              <a:t> </a:t>
            </a:r>
            <a:r>
              <a:rPr lang="en-GB" sz="1200" dirty="0" smtClean="0">
                <a:solidFill>
                  <a:srgbClr val="00B050"/>
                </a:solidFill>
              </a:rPr>
              <a:t>         - improved target</a:t>
            </a:r>
          </a:p>
          <a:p>
            <a:pPr marL="393700" lvl="1" indent="0">
              <a:spcBef>
                <a:spcPts val="320"/>
              </a:spcBef>
              <a:buClr>
                <a:srgbClr val="000000"/>
              </a:buClr>
              <a:buNone/>
            </a:pPr>
            <a:r>
              <a:rPr lang="en-GB" sz="1200" dirty="0">
                <a:solidFill>
                  <a:srgbClr val="00B050"/>
                </a:solidFill>
              </a:rPr>
              <a:t> </a:t>
            </a:r>
            <a:r>
              <a:rPr lang="en-GB" sz="1200" dirty="0" smtClean="0">
                <a:solidFill>
                  <a:srgbClr val="00B050"/>
                </a:solidFill>
              </a:rPr>
              <a:t>         - MDC </a:t>
            </a:r>
            <a:r>
              <a:rPr lang="en-GB" sz="1200" dirty="0">
                <a:solidFill>
                  <a:srgbClr val="00B050"/>
                </a:solidFill>
              </a:rPr>
              <a:t>FEE </a:t>
            </a:r>
            <a:r>
              <a:rPr lang="en-GB" sz="1200" dirty="0" smtClean="0">
                <a:solidFill>
                  <a:srgbClr val="00B050"/>
                </a:solidFill>
              </a:rPr>
              <a:t>Upgrade</a:t>
            </a:r>
          </a:p>
          <a:p>
            <a:pPr marL="393700" lvl="1" indent="0">
              <a:spcBef>
                <a:spcPts val="320"/>
              </a:spcBef>
              <a:buClr>
                <a:srgbClr val="000000"/>
              </a:buClr>
              <a:buNone/>
            </a:pPr>
            <a:r>
              <a:rPr lang="en-GB" sz="1200" dirty="0">
                <a:solidFill>
                  <a:srgbClr val="00B050"/>
                </a:solidFill>
              </a:rPr>
              <a:t> </a:t>
            </a:r>
            <a:r>
              <a:rPr lang="en-GB" sz="1200" dirty="0" smtClean="0">
                <a:solidFill>
                  <a:srgbClr val="00B050"/>
                </a:solidFill>
              </a:rPr>
              <a:t>	- T0 </a:t>
            </a:r>
            <a:r>
              <a:rPr lang="en-GB" sz="1200" dirty="0">
                <a:solidFill>
                  <a:srgbClr val="00B050"/>
                </a:solidFill>
              </a:rPr>
              <a:t>LGAD+ASIC based </a:t>
            </a:r>
            <a:r>
              <a:rPr lang="en-GB" sz="1200" dirty="0" smtClean="0">
                <a:solidFill>
                  <a:srgbClr val="00B050"/>
                </a:solidFill>
              </a:rPr>
              <a:t>Upgrade</a:t>
            </a:r>
          </a:p>
          <a:p>
            <a:pPr marL="393700" lvl="1" indent="0">
              <a:spcBef>
                <a:spcPts val="320"/>
              </a:spcBef>
              <a:buClr>
                <a:srgbClr val="000000"/>
              </a:buClr>
              <a:buNone/>
            </a:pPr>
            <a:r>
              <a:rPr lang="en-GB" sz="1400" b="1" dirty="0" smtClean="0">
                <a:solidFill>
                  <a:srgbClr val="00B050"/>
                </a:solidFill>
              </a:rPr>
              <a:t>2024: - setup for Carbon beam run,</a:t>
            </a:r>
          </a:p>
          <a:p>
            <a:pPr marL="393700" lvl="1" indent="0">
              <a:spcBef>
                <a:spcPts val="320"/>
              </a:spcBef>
              <a:buClr>
                <a:srgbClr val="000000"/>
              </a:buClr>
              <a:buNone/>
            </a:pPr>
            <a:r>
              <a:rPr lang="en-GB" sz="1400" b="1" dirty="0">
                <a:solidFill>
                  <a:srgbClr val="00B050"/>
                </a:solidFill>
              </a:rPr>
              <a:t> </a:t>
            </a:r>
            <a:r>
              <a:rPr lang="en-GB" sz="1400" b="1" dirty="0" smtClean="0">
                <a:solidFill>
                  <a:srgbClr val="00B050"/>
                </a:solidFill>
              </a:rPr>
              <a:t>           time-zero detector with segmented diamond counter,</a:t>
            </a:r>
          </a:p>
          <a:p>
            <a:pPr marL="393700" lvl="1" indent="0">
              <a:spcBef>
                <a:spcPts val="320"/>
              </a:spcBef>
              <a:buClr>
                <a:srgbClr val="000000"/>
              </a:buClr>
              <a:buNone/>
            </a:pPr>
            <a:r>
              <a:rPr lang="en-GB" sz="1400" b="1" dirty="0">
                <a:solidFill>
                  <a:srgbClr val="00B050"/>
                </a:solidFill>
              </a:rPr>
              <a:t> </a:t>
            </a:r>
            <a:r>
              <a:rPr lang="en-GB" sz="1400" b="1" dirty="0" smtClean="0">
                <a:solidFill>
                  <a:srgbClr val="00B050"/>
                </a:solidFill>
              </a:rPr>
              <a:t>           all 6 sectors of ECAL in operation</a:t>
            </a:r>
          </a:p>
          <a:p>
            <a:pPr marL="0" indent="-6350">
              <a:spcBef>
                <a:spcPts val="320"/>
              </a:spcBef>
              <a:buClr>
                <a:srgbClr val="000000"/>
              </a:buClr>
              <a:buNone/>
            </a:pPr>
            <a:r>
              <a:rPr lang="en-GB" sz="1600" b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2022-2028?… </a:t>
            </a:r>
            <a:r>
              <a:rPr lang="en-GB" sz="1600" b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(experiment campaign at SIS18</a:t>
            </a:r>
            <a:r>
              <a:rPr lang="en-GB" sz="1600" b="1" dirty="0"/>
              <a:t> - FAIR phase 0</a:t>
            </a:r>
            <a:r>
              <a:rPr lang="en-GB" sz="1600" b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742950" marR="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</a:pPr>
            <a:r>
              <a:rPr lang="en-GB" sz="1400" b="0" i="0" u="none" strike="noStrike" cap="none" dirty="0">
                <a:solidFill>
                  <a:schemeClr val="dk1"/>
                </a:solidFill>
              </a:rPr>
              <a:t>we </a:t>
            </a:r>
            <a:r>
              <a:rPr lang="en-GB" sz="1400" dirty="0" smtClean="0"/>
              <a:t>plan </a:t>
            </a:r>
            <a:r>
              <a:rPr lang="en-GB" sz="1400" b="0" i="0" u="none" strike="noStrike" cap="none" dirty="0" smtClean="0">
                <a:solidFill>
                  <a:schemeClr val="dk1"/>
                </a:solidFill>
              </a:rPr>
              <a:t>three </a:t>
            </a:r>
            <a:r>
              <a:rPr lang="en-GB" sz="1400" b="0" i="0" u="none" strike="noStrike" cap="none" dirty="0">
                <a:solidFill>
                  <a:schemeClr val="dk1"/>
                </a:solidFill>
              </a:rPr>
              <a:t>long runs, e.g.:</a:t>
            </a:r>
          </a:p>
          <a:p>
            <a:pPr lvl="2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</a:pPr>
            <a:r>
              <a:rPr lang="en-GB" sz="1400" dirty="0">
                <a:latin typeface="Noto Sans Symbols"/>
                <a:ea typeface="Noto Sans Symbols"/>
                <a:cs typeface="Noto Sans Symbols"/>
                <a:sym typeface="Noto Sans Symbols"/>
              </a:rPr>
              <a:t>- </a:t>
            </a:r>
            <a:r>
              <a:rPr lang="en-GB" sz="1400" dirty="0" err="1">
                <a:latin typeface="Noto Sans Symbols"/>
                <a:ea typeface="Noto Sans Symbols"/>
                <a:cs typeface="Noto Sans Symbols"/>
                <a:sym typeface="Noto Sans Symbols"/>
              </a:rPr>
              <a:t>Au+Au</a:t>
            </a:r>
            <a:r>
              <a:rPr lang="en-GB" sz="1400" dirty="0">
                <a:latin typeface="Noto Sans Symbols"/>
                <a:ea typeface="Noto Sans Symbols"/>
                <a:cs typeface="Noto Sans Symbols"/>
                <a:sym typeface="Noto Sans Symbols"/>
              </a:rPr>
              <a:t> Beam Energy Scan (200-400-600-800 MeV) </a:t>
            </a:r>
          </a:p>
          <a:p>
            <a:pPr marL="1143000" marR="0" lvl="2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</a:pPr>
            <a:r>
              <a:rPr lang="en-GB" sz="1400" dirty="0" smtClean="0">
                <a:latin typeface="Noto Sans Symbols"/>
                <a:ea typeface="Noto Sans Symbols"/>
                <a:cs typeface="Noto Sans Symbols"/>
                <a:sym typeface="Noto Sans Symbols"/>
              </a:rPr>
              <a:t>𝜋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GB" sz="1400" dirty="0"/>
              <a:t>(CH</a:t>
            </a:r>
            <a:r>
              <a:rPr lang="en-GB" sz="1400" baseline="-25000" dirty="0"/>
              <a:t>2</a:t>
            </a:r>
            <a:r>
              <a:rPr lang="en-GB" sz="1400" dirty="0"/>
              <a:t>)</a:t>
            </a:r>
            <a:r>
              <a:rPr lang="en-GB" sz="1400" baseline="-25000" dirty="0"/>
              <a:t>n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GB" sz="1400" dirty="0"/>
              <a:t>L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GB" sz="1400" b="0" i="0" u="none" strike="noStrike" cap="none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baryon </a:t>
            </a:r>
            <a:r>
              <a:rPr lang="en-GB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transition form factors</a:t>
            </a:r>
            <a:r>
              <a:rPr lang="en-GB" sz="1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</a:p>
          <a:p>
            <a:pPr marL="914400" marR="0" lvl="2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 sz="1400" dirty="0"/>
              <a:t> </a:t>
            </a:r>
            <a:r>
              <a:rPr lang="en-GB" sz="1400" dirty="0" smtClean="0"/>
              <a:t>    </a:t>
            </a:r>
            <a:r>
              <a:rPr lang="en-GB" sz="1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baryonic resonances with strangeness</a:t>
            </a:r>
          </a:p>
          <a:p>
            <a:pPr marL="1143000" marR="0" lvl="2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</a:pPr>
            <a:r>
              <a:rPr lang="en-GB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p+A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GB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p+p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strangeness/vector mesons in </a:t>
            </a:r>
            <a:r>
              <a:rPr lang="en-GB" sz="1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medium</a:t>
            </a:r>
            <a:endParaRPr lang="en-GB" sz="800" b="1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indent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 sz="14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~2030</a:t>
            </a:r>
            <a:r>
              <a:rPr lang="en-GB" sz="1400" b="1" dirty="0" smtClean="0"/>
              <a:t>…</a:t>
            </a:r>
            <a:r>
              <a:rPr lang="en-GB" sz="14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(HADES at SIS100)</a:t>
            </a:r>
          </a:p>
          <a:p>
            <a:pPr marL="742950" marR="0" lvl="1" indent="-3492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</a:pPr>
            <a:r>
              <a:rPr lang="en-GB" sz="1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Transfer spectrometer to new experimental hall</a:t>
            </a:r>
          </a:p>
          <a:p>
            <a:pPr marL="742950" marR="0" lvl="1" indent="-3492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</a:pPr>
            <a:r>
              <a:rPr lang="en-GB" sz="1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Cold 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matter physics (</a:t>
            </a:r>
            <a:r>
              <a:rPr lang="en-GB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p+A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742950" marR="0" lvl="1" indent="-3492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</a:pPr>
            <a:r>
              <a:rPr lang="en-GB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Exclusive measurements (</a:t>
            </a:r>
            <a:r>
              <a:rPr lang="en-GB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p+p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 </a:t>
            </a:r>
          </a:p>
          <a:p>
            <a:pPr lvl="1" indent="-349250">
              <a:spcBef>
                <a:spcPts val="320"/>
              </a:spcBef>
              <a:buClr>
                <a:schemeClr val="dk1"/>
              </a:buClr>
              <a:buSzPct val="100000"/>
              <a:buFont typeface="Courier New"/>
            </a:pPr>
            <a:r>
              <a:rPr lang="en-GB" sz="1400" dirty="0" err="1" smtClean="0"/>
              <a:t>Ag+Ag</a:t>
            </a:r>
            <a:r>
              <a:rPr lang="en-GB" sz="1400" dirty="0" smtClean="0"/>
              <a:t> </a:t>
            </a:r>
            <a:r>
              <a:rPr lang="en-GB" sz="1400" dirty="0"/>
              <a:t>system at 4.5 GeV beam </a:t>
            </a:r>
            <a:r>
              <a:rPr lang="en-GB" sz="1400" dirty="0" smtClean="0"/>
              <a:t>energy</a:t>
            </a:r>
            <a:endParaRPr lang="en-GB" sz="1400" dirty="0"/>
          </a:p>
        </p:txBody>
      </p:sp>
      <p:sp>
        <p:nvSpPr>
          <p:cNvPr id="367" name="Shape 367"/>
          <p:cNvSpPr txBox="1">
            <a:spLocks noGrp="1"/>
          </p:cNvSpPr>
          <p:nvPr>
            <p:ph type="sldNum" idx="4294967295"/>
          </p:nvPr>
        </p:nvSpPr>
        <p:spPr>
          <a:xfrm>
            <a:off x="6876256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" name="Shape 3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2240" y="90965"/>
            <a:ext cx="1758900" cy="4937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umsplatzhalter 1"/>
          <p:cNvSpPr>
            <a:spLocks noGrp="1"/>
          </p:cNvSpPr>
          <p:nvPr>
            <p:ph type="dt" idx="429496729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srgbClr val="FFFFFF">
                    <a:lumMod val="50000"/>
                  </a:srgbClr>
                </a:solidFill>
              </a:rPr>
              <a:t>1</a:t>
            </a: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6.05.2024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idx="429496729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13</a:t>
            </a:r>
            <a:r>
              <a:rPr kumimoji="0" lang="en-US" sz="1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CBM RRB , Jürgen Eschke RC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2195736" y="6"/>
            <a:ext cx="31758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HADES Timeline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371605" y="908720"/>
            <a:ext cx="3520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HADES collaboration has also terminated the membership of institutions in Russia (this includes JINR) in the collaboration</a:t>
            </a:r>
            <a:endParaRPr lang="en-GB" sz="1200" dirty="0"/>
          </a:p>
        </p:txBody>
      </p:sp>
      <p:sp>
        <p:nvSpPr>
          <p:cNvPr id="11" name="Textfeld 10"/>
          <p:cNvSpPr txBox="1"/>
          <p:nvPr/>
        </p:nvSpPr>
        <p:spPr>
          <a:xfrm>
            <a:off x="5488291" y="3511982"/>
            <a:ext cx="3716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HADES collaboration has 134 members (May 2024)</a:t>
            </a:r>
            <a:endParaRPr lang="en-GB" sz="12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1917" y="1535070"/>
            <a:ext cx="3011556" cy="201325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3779" y="3774977"/>
            <a:ext cx="2949694" cy="301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1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3ECFB-D7F8-5853-8A73-541C1C04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520" dirty="0"/>
              <a:t>The upgraded HADES detector (five new detector systems)</a:t>
            </a:r>
            <a:endParaRPr lang="en-DE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51F3F25-873B-6BCA-D932-E925916758F3}"/>
              </a:ext>
            </a:extLst>
          </p:cNvPr>
          <p:cNvSpPr txBox="1">
            <a:spLocks/>
          </p:cNvSpPr>
          <p:nvPr/>
        </p:nvSpPr>
        <p:spPr bwMode="auto">
          <a:xfrm>
            <a:off x="2670193" y="1744013"/>
            <a:ext cx="4239014" cy="4143054"/>
          </a:xfrm>
          <a:prstGeom prst="rect">
            <a:avLst/>
          </a:prstGeom>
        </p:spPr>
        <p:txBody>
          <a:bodyPr vert="horz" lIns="82296" tIns="41148" rIns="82296" bIns="41148" rtlCol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4305" marR="0" lvl="0" indent="-154305" algn="l" defTabSz="617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4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26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Arial"/>
              </a:rPr>
              <a:t>Improved physics performance through instrumentation of the very forward hemisphere using FAIR technology.</a:t>
            </a:r>
            <a:endParaRPr kumimoji="0" lang="en-US" sz="189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154305" marR="0" lvl="0" indent="-154305" algn="l" defTabSz="617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4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26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Arial"/>
              </a:rPr>
              <a:t>In particular important for the Hyperon Program.</a:t>
            </a:r>
            <a:endParaRPr kumimoji="0" lang="en-US" sz="189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D705CE71-6DA2-CE25-3C37-B8B7A5DB7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769110" y="2568358"/>
            <a:ext cx="2832726" cy="2124917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9D63B27A-178D-2F29-BDFA-1E209D0A9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04165" y="1818080"/>
            <a:ext cx="1856910" cy="2475302"/>
          </a:xfrm>
          <a:prstGeom prst="rect">
            <a:avLst/>
          </a:prstGeom>
          <a:ln w="38100">
            <a:solidFill>
              <a:srgbClr val="4472C4"/>
            </a:solidFill>
          </a:ln>
        </p:spPr>
      </p:pic>
      <p:pic>
        <p:nvPicPr>
          <p:cNvPr id="22" name="Picture 12">
            <a:extLst>
              <a:ext uri="{FF2B5EF4-FFF2-40B4-BE49-F238E27FC236}">
                <a16:creationId xmlns:a16="http://schemas.microsoft.com/office/drawing/2014/main" id="{F63DEDA2-488C-B3C8-3093-46A235A9F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094732" y="1823211"/>
            <a:ext cx="1494595" cy="1992329"/>
          </a:xfrm>
          <a:prstGeom prst="rect">
            <a:avLst/>
          </a:prstGeom>
          <a:ln w="38100">
            <a:solidFill>
              <a:srgbClr val="ED7D31">
                <a:lumMod val="75000"/>
              </a:srgbClr>
            </a:solidFill>
          </a:ln>
        </p:spPr>
      </p:pic>
      <p:sp>
        <p:nvSpPr>
          <p:cNvPr id="23" name="TextBox 7">
            <a:extLst>
              <a:ext uri="{FF2B5EF4-FFF2-40B4-BE49-F238E27FC236}">
                <a16:creationId xmlns:a16="http://schemas.microsoft.com/office/drawing/2014/main" id="{14B106C8-5C0C-8EF8-871F-5E52DF59613B}"/>
              </a:ext>
            </a:extLst>
          </p:cNvPr>
          <p:cNvSpPr>
            <a:spLocks/>
          </p:cNvSpPr>
          <p:nvPr/>
        </p:nvSpPr>
        <p:spPr bwMode="auto">
          <a:xfrm>
            <a:off x="618666" y="4317635"/>
            <a:ext cx="18569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1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cs typeface="Arial"/>
              </a:rPr>
              <a:t>Forward RPC</a:t>
            </a:r>
            <a:endParaRPr kumimoji="0" sz="162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LIP Coimbra</a:t>
            </a:r>
            <a:endParaRPr kumimoji="0" sz="162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125730" marR="0" lvl="0" indent="-12573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08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Based on R&amp;D for neuLAND </a:t>
            </a:r>
            <a:endParaRPr kumimoji="0" sz="162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125730" marR="0" lvl="0" indent="-12573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08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TRB3 read-out</a:t>
            </a:r>
            <a:endParaRPr kumimoji="0" sz="162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33AA560C-F197-FC90-1DE9-5443CE09CC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527135" y="4097488"/>
            <a:ext cx="1580417" cy="1781352"/>
          </a:xfrm>
          <a:prstGeom prst="rect">
            <a:avLst/>
          </a:prstGeom>
          <a:ln w="38100">
            <a:solidFill>
              <a:srgbClr val="70AD47">
                <a:lumMod val="75000"/>
              </a:srgbClr>
            </a:solidFill>
          </a:ln>
        </p:spPr>
      </p:pic>
      <p:pic>
        <p:nvPicPr>
          <p:cNvPr id="25" name="Picture 14">
            <a:extLst>
              <a:ext uri="{FF2B5EF4-FFF2-40B4-BE49-F238E27FC236}">
                <a16:creationId xmlns:a16="http://schemas.microsoft.com/office/drawing/2014/main" id="{48167B0B-E55B-6B3B-123D-F57A7F525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786813" y="3940026"/>
            <a:ext cx="1738522" cy="130357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26" name="TextBox 17">
            <a:extLst>
              <a:ext uri="{FF2B5EF4-FFF2-40B4-BE49-F238E27FC236}">
                <a16:creationId xmlns:a16="http://schemas.microsoft.com/office/drawing/2014/main" id="{A9794E5B-2157-F4B7-93FC-3DE8385D8436}"/>
              </a:ext>
            </a:extLst>
          </p:cNvPr>
          <p:cNvSpPr>
            <a:spLocks/>
          </p:cNvSpPr>
          <p:nvPr/>
        </p:nvSpPr>
        <p:spPr bwMode="auto">
          <a:xfrm>
            <a:off x="647585" y="5136555"/>
            <a:ext cx="18470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1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t>STS2</a:t>
            </a:r>
            <a:endParaRPr kumimoji="0" sz="162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Jagiellonian Univ.</a:t>
            </a:r>
            <a:endParaRPr kumimoji="0" sz="162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125730" marR="0" lvl="0" indent="-12573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08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PANDA straw technology</a:t>
            </a:r>
            <a:endParaRPr kumimoji="0" sz="162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125730" marR="0" lvl="0" indent="-12573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08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PANDA PASTTREC FEE chip </a:t>
            </a:r>
            <a:endParaRPr kumimoji="0" sz="162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DDA520DE-9ABB-306F-3866-D0FAF95CDE16}"/>
              </a:ext>
            </a:extLst>
          </p:cNvPr>
          <p:cNvSpPr>
            <a:spLocks/>
          </p:cNvSpPr>
          <p:nvPr/>
        </p:nvSpPr>
        <p:spPr bwMode="auto">
          <a:xfrm>
            <a:off x="7195186" y="5253162"/>
            <a:ext cx="14317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/>
              </a:rPr>
              <a:t>T0</a:t>
            </a:r>
            <a:endParaRPr kumimoji="0" sz="162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GSI, TU Darmstadt</a:t>
            </a:r>
            <a:endParaRPr kumimoji="0" sz="162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125730" marR="0" lvl="0" indent="-12573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08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LGAD technology</a:t>
            </a:r>
            <a:endParaRPr kumimoji="0" sz="162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125730" marR="0" lvl="0" indent="-12573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08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In-beam detector </a:t>
            </a:r>
            <a:endParaRPr kumimoji="0" sz="162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0E207B5B-457F-092F-1692-AF80E1FCEA38}"/>
              </a:ext>
            </a:extLst>
          </p:cNvPr>
          <p:cNvSpPr>
            <a:spLocks/>
          </p:cNvSpPr>
          <p:nvPr/>
        </p:nvSpPr>
        <p:spPr bwMode="auto">
          <a:xfrm>
            <a:off x="4465543" y="5188354"/>
            <a:ext cx="18470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1" u="none" strike="noStrike" kern="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t>STS1</a:t>
            </a:r>
            <a:endParaRPr kumimoji="0" sz="162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TransFAIR, Jülich</a:t>
            </a:r>
          </a:p>
          <a:p>
            <a:pPr marL="125730" marR="0" lvl="0" indent="-12573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08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PANDA straw technology</a:t>
            </a:r>
            <a:endParaRPr kumimoji="0" sz="162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125730" marR="0" lvl="0" indent="-12573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08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PANDA PASTTREC FEE chip </a:t>
            </a:r>
            <a:endParaRPr kumimoji="0" sz="162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9" name="TextBox 20">
            <a:extLst>
              <a:ext uri="{FF2B5EF4-FFF2-40B4-BE49-F238E27FC236}">
                <a16:creationId xmlns:a16="http://schemas.microsoft.com/office/drawing/2014/main" id="{36131945-5733-E24E-269A-91386929C917}"/>
              </a:ext>
            </a:extLst>
          </p:cNvPr>
          <p:cNvSpPr>
            <a:spLocks/>
          </p:cNvSpPr>
          <p:nvPr/>
        </p:nvSpPr>
        <p:spPr bwMode="auto">
          <a:xfrm>
            <a:off x="5960746" y="2436276"/>
            <a:ext cx="1124249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1" u="none" strike="noStrike" kern="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/>
                <a:cs typeface="Arial"/>
              </a:rPr>
              <a:t>iTOF</a:t>
            </a:r>
            <a:endParaRPr kumimoji="0" sz="162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TransFAIR, Jülich</a:t>
            </a:r>
            <a:endParaRPr kumimoji="0" sz="162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125730" marR="0" lvl="0" indent="-12573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08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APD read-out</a:t>
            </a:r>
            <a:endParaRPr kumimoji="0" sz="162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125730" marR="0" lvl="0" indent="-12573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08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Enhances trigger purity</a:t>
            </a:r>
            <a:endParaRPr kumimoji="0" sz="162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30" name="Left Arrow 22">
            <a:extLst>
              <a:ext uri="{FF2B5EF4-FFF2-40B4-BE49-F238E27FC236}">
                <a16:creationId xmlns:a16="http://schemas.microsoft.com/office/drawing/2014/main" id="{DC6272DF-E13C-6013-83F3-35E8A5CA8638}"/>
              </a:ext>
            </a:extLst>
          </p:cNvPr>
          <p:cNvSpPr/>
          <p:nvPr/>
        </p:nvSpPr>
        <p:spPr bwMode="auto">
          <a:xfrm rot="11849781">
            <a:off x="2527432" y="2933543"/>
            <a:ext cx="948732" cy="147962"/>
          </a:xfrm>
          <a:prstGeom prst="leftArrow">
            <a:avLst>
              <a:gd name="adj1" fmla="val 50000"/>
              <a:gd name="adj2" fmla="val 87444"/>
            </a:avLst>
          </a:pr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31" name="Left Arrow 23">
            <a:extLst>
              <a:ext uri="{FF2B5EF4-FFF2-40B4-BE49-F238E27FC236}">
                <a16:creationId xmlns:a16="http://schemas.microsoft.com/office/drawing/2014/main" id="{D7B74D07-19B2-45DB-1B5C-71DBA02DA49D}"/>
              </a:ext>
            </a:extLst>
          </p:cNvPr>
          <p:cNvSpPr/>
          <p:nvPr/>
        </p:nvSpPr>
        <p:spPr bwMode="auto">
          <a:xfrm rot="5173874">
            <a:off x="3646119" y="3871031"/>
            <a:ext cx="827078" cy="179937"/>
          </a:xfrm>
          <a:prstGeom prst="leftArrow">
            <a:avLst>
              <a:gd name="adj1" fmla="val 50000"/>
              <a:gd name="adj2" fmla="val 87444"/>
            </a:avLst>
          </a:prstGeom>
          <a:solidFill>
            <a:sysClr val="window" lastClr="FFFFFF"/>
          </a:solidFill>
          <a:ln w="28575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32" name="Left Arrow 28">
            <a:extLst>
              <a:ext uri="{FF2B5EF4-FFF2-40B4-BE49-F238E27FC236}">
                <a16:creationId xmlns:a16="http://schemas.microsoft.com/office/drawing/2014/main" id="{6F54EEE2-3235-C86A-223F-0D3E96F2CE57}"/>
              </a:ext>
            </a:extLst>
          </p:cNvPr>
          <p:cNvSpPr/>
          <p:nvPr/>
        </p:nvSpPr>
        <p:spPr bwMode="auto">
          <a:xfrm rot="1536972">
            <a:off x="4295184" y="3611674"/>
            <a:ext cx="374386" cy="168628"/>
          </a:xfrm>
          <a:prstGeom prst="leftArrow">
            <a:avLst>
              <a:gd name="adj1" fmla="val 50000"/>
              <a:gd name="adj2" fmla="val 87444"/>
            </a:avLst>
          </a:prstGeom>
          <a:solidFill>
            <a:sysClr val="window" lastClr="FFFFFF"/>
          </a:solidFill>
          <a:ln w="28575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5FFEB4-717A-42C6-9C02-88F1E5F5F4C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052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69A2E-B049-CA40-BA45-1F8566B89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 smtClean="0"/>
              <a:t>HADES </a:t>
            </a:r>
            <a:r>
              <a:rPr lang="en-DE" dirty="0"/>
              <a:t>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31CE9-43E7-584F-979F-33DEBC352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764704"/>
            <a:ext cx="8810278" cy="3312368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DE" sz="2000" dirty="0"/>
              <a:t>The HADES Phase-0 activity has attracted new members with own funding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DE" sz="1200" dirty="0"/>
              <a:t>Polish initiative to increase participation </a:t>
            </a:r>
            <a:r>
              <a:rPr lang="en-GB" sz="1200" dirty="0"/>
              <a:t>in</a:t>
            </a:r>
            <a:r>
              <a:rPr lang="en-DE" sz="1200" dirty="0"/>
              <a:t> HADES </a:t>
            </a:r>
            <a:br>
              <a:rPr lang="en-DE" sz="1200" dirty="0"/>
            </a:br>
            <a:r>
              <a:rPr lang="en-DE" sz="1200" dirty="0"/>
              <a:t>(coordinated by Prof. Salabura)</a:t>
            </a:r>
          </a:p>
          <a:p>
            <a:pPr lvl="1"/>
            <a:r>
              <a:rPr lang="en-GB" sz="1200" dirty="0"/>
              <a:t>Institute of Nuclear Physics, Polish Academy of Sciences, Cracow (5)</a:t>
            </a:r>
          </a:p>
          <a:p>
            <a:pPr lvl="1"/>
            <a:r>
              <a:rPr lang="en-GB" sz="1200" dirty="0"/>
              <a:t>AGH University of Science and Technology, Cracow (6)</a:t>
            </a:r>
          </a:p>
          <a:p>
            <a:pPr lvl="1"/>
            <a:r>
              <a:rPr lang="en-GB" sz="1200" dirty="0"/>
              <a:t>University of Warsaw - Institute of Experimental Physics</a:t>
            </a:r>
            <a:r>
              <a:rPr lang="en-DE" sz="1200" dirty="0"/>
              <a:t> (3)</a:t>
            </a:r>
          </a:p>
          <a:p>
            <a:pPr lvl="1"/>
            <a:r>
              <a:rPr lang="en-DE" sz="1200" dirty="0"/>
              <a:t>Warsaw Techical University (</a:t>
            </a:r>
            <a:r>
              <a:rPr lang="en-DE" sz="1200" dirty="0" smtClean="0"/>
              <a:t>8)</a:t>
            </a:r>
            <a:endParaRPr lang="en-DE" sz="12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1200" dirty="0"/>
              <a:t>New Czech group: </a:t>
            </a:r>
            <a:r>
              <a:rPr lang="en-US" sz="1200" dirty="0" smtClean="0"/>
              <a:t>Department </a:t>
            </a:r>
            <a:r>
              <a:rPr lang="en-US" sz="1200" dirty="0"/>
              <a:t>of Experimental Physics of Faculty of Science</a:t>
            </a:r>
            <a:r>
              <a:rPr lang="en-US" sz="1200" dirty="0" smtClean="0"/>
              <a:t>,</a:t>
            </a:r>
          </a:p>
          <a:p>
            <a:pPr marL="0" indent="0">
              <a:buNone/>
            </a:pPr>
            <a:r>
              <a:rPr lang="en-US" sz="1200" dirty="0" smtClean="0"/>
              <a:t>      </a:t>
            </a:r>
            <a:r>
              <a:rPr lang="en-US" sz="1200" dirty="0" err="1" smtClean="0"/>
              <a:t>Palacky</a:t>
            </a:r>
            <a:r>
              <a:rPr lang="en-US" sz="1200" dirty="0" smtClean="0"/>
              <a:t> </a:t>
            </a:r>
            <a:r>
              <a:rPr lang="en-US" sz="1200" dirty="0"/>
              <a:t>University, Olomouc (3</a:t>
            </a:r>
            <a:r>
              <a:rPr lang="en-US" sz="1200" dirty="0" smtClean="0"/>
              <a:t>)</a:t>
            </a:r>
            <a:endParaRPr lang="de-DE" sz="12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DE" sz="1200" dirty="0" smtClean="0"/>
              <a:t>FZJülich</a:t>
            </a:r>
            <a:r>
              <a:rPr lang="de-DE" sz="1200" dirty="0" smtClean="0"/>
              <a:t>/Bochum</a:t>
            </a:r>
            <a:r>
              <a:rPr lang="en-DE" sz="1200" dirty="0" smtClean="0"/>
              <a:t> </a:t>
            </a:r>
            <a:r>
              <a:rPr lang="en-DE" sz="1200" dirty="0"/>
              <a:t>(Prof. Ritmans </a:t>
            </a:r>
            <a:r>
              <a:rPr lang="en-DE" sz="1200" dirty="0" smtClean="0"/>
              <a:t>group</a:t>
            </a:r>
            <a:r>
              <a:rPr lang="de-DE" sz="1200" dirty="0" smtClean="0"/>
              <a:t>s</a:t>
            </a:r>
            <a:r>
              <a:rPr lang="en-DE" sz="1200" dirty="0" smtClean="0"/>
              <a:t>) </a:t>
            </a:r>
            <a:r>
              <a:rPr lang="en-DE" sz="1200" dirty="0"/>
              <a:t>– now </a:t>
            </a:r>
            <a:r>
              <a:rPr lang="de-DE" sz="1200" dirty="0" smtClean="0"/>
              <a:t>GSI FFN</a:t>
            </a:r>
            <a:r>
              <a:rPr lang="en-DE" sz="1200" dirty="0" smtClean="0"/>
              <a:t> </a:t>
            </a:r>
            <a:r>
              <a:rPr lang="en-DE" sz="1200" dirty="0"/>
              <a:t>(10)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DE" sz="1200" dirty="0" smtClean="0"/>
              <a:t>Swedish </a:t>
            </a:r>
            <a:r>
              <a:rPr lang="en-DE" sz="1200" dirty="0"/>
              <a:t>PANDA colleagues (through PANDA.HADES MoU, </a:t>
            </a:r>
            <a:br>
              <a:rPr lang="en-DE" sz="1200" dirty="0"/>
            </a:br>
            <a:r>
              <a:rPr lang="en-DE" sz="1200" dirty="0"/>
              <a:t>coord. Prof  Schönning)</a:t>
            </a:r>
          </a:p>
          <a:p>
            <a:pPr lvl="1">
              <a:buFont typeface="System Font Regular"/>
              <a:buChar char="–"/>
            </a:pPr>
            <a:r>
              <a:rPr lang="en-GB" sz="1200" dirty="0"/>
              <a:t>Department of Physics and Astronomy, Uppsala University</a:t>
            </a:r>
            <a:r>
              <a:rPr lang="en-DE" sz="1200" dirty="0"/>
              <a:t> (5)</a:t>
            </a:r>
          </a:p>
          <a:p>
            <a:pPr lvl="1">
              <a:buFont typeface="System Font Regular"/>
              <a:buChar char="–"/>
            </a:pPr>
            <a:r>
              <a:rPr lang="en-DE" sz="1200" dirty="0"/>
              <a:t>University of Stockholm </a:t>
            </a:r>
          </a:p>
          <a:p>
            <a:pPr marL="0" indent="0">
              <a:buNone/>
            </a:pPr>
            <a:endParaRPr lang="en-DE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43ADB-7438-594C-A9DB-DFCA82FEC6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dirty="0">
                <a:solidFill>
                  <a:srgbClr val="FFFFFF">
                    <a:lumMod val="50000"/>
                  </a:srgbClr>
                </a:solidFill>
              </a:rPr>
              <a:t>1</a:t>
            </a:r>
            <a:r>
              <a:rPr kumimoji="0" lang="de-DE" alt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6.05.2024</a:t>
            </a:r>
            <a:endParaRPr kumimoji="0" lang="en-US" altLang="de-DE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181CF-D56E-3C47-9AD7-87F60C82E6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13th </a:t>
            </a:r>
            <a:r>
              <a:rPr kumimoji="0" lang="en-US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CBM RRB                                              Jürgen Eschke, CBM RC</a:t>
            </a:r>
            <a:endParaRPr kumimoji="0" lang="de-DE" altLang="de-DE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7" descr="logo_hades_text.jpg">
            <a:extLst>
              <a:ext uri="{FF2B5EF4-FFF2-40B4-BE49-F238E27FC236}">
                <a16:creationId xmlns:a16="http://schemas.microsoft.com/office/drawing/2014/main" id="{0C173AFF-D763-B94B-95F7-720A2B8C35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988" y="209830"/>
            <a:ext cx="1351444" cy="410858"/>
          </a:xfrm>
          <a:prstGeom prst="rect">
            <a:avLst/>
          </a:prstGeom>
        </p:spPr>
      </p:pic>
      <p:sp>
        <p:nvSpPr>
          <p:cNvPr id="7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5FFEB4-717A-42C6-9C02-88F1E5F5F4C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788024" y="4221088"/>
            <a:ext cx="39974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The </a:t>
            </a:r>
            <a:r>
              <a:rPr lang="en-US" b="1" dirty="0" smtClean="0">
                <a:solidFill>
                  <a:srgbClr val="0070C0"/>
                </a:solidFill>
              </a:rPr>
              <a:t>HADES spokesperson </a:t>
            </a:r>
            <a:r>
              <a:rPr lang="en-US" b="1" dirty="0" smtClean="0">
                <a:solidFill>
                  <a:srgbClr val="0070C0"/>
                </a:solidFill>
              </a:rPr>
              <a:t>Prof. Joachim </a:t>
            </a:r>
            <a:r>
              <a:rPr lang="en-US" b="1" dirty="0" err="1" smtClean="0">
                <a:solidFill>
                  <a:srgbClr val="0070C0"/>
                </a:solidFill>
              </a:rPr>
              <a:t>Stroth</a:t>
            </a:r>
            <a:r>
              <a:rPr lang="en-US" b="1" dirty="0" smtClean="0">
                <a:solidFill>
                  <a:srgbClr val="0070C0"/>
                </a:solidFill>
              </a:rPr>
              <a:t> (Goethe University Frankfurt)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and </a:t>
            </a:r>
            <a:r>
              <a:rPr lang="en-US" b="1" dirty="0">
                <a:solidFill>
                  <a:srgbClr val="0070C0"/>
                </a:solidFill>
              </a:rPr>
              <a:t>Pavel </a:t>
            </a:r>
            <a:r>
              <a:rPr lang="en-US" b="1" dirty="0" err="1">
                <a:solidFill>
                  <a:srgbClr val="0070C0"/>
                </a:solidFill>
              </a:rPr>
              <a:t>Tlusty</a:t>
            </a:r>
            <a:r>
              <a:rPr lang="en-US" b="1" dirty="0">
                <a:solidFill>
                  <a:srgbClr val="0070C0"/>
                </a:solidFill>
              </a:rPr>
              <a:t> (deputy) have been re-elected for another period of </a:t>
            </a:r>
            <a:r>
              <a:rPr lang="en-US" b="1" dirty="0" smtClean="0">
                <a:solidFill>
                  <a:srgbClr val="0070C0"/>
                </a:solidFill>
              </a:rPr>
              <a:t>three years </a:t>
            </a:r>
            <a:r>
              <a:rPr lang="en-US" b="1" dirty="0">
                <a:solidFill>
                  <a:srgbClr val="0070C0"/>
                </a:solidFill>
              </a:rPr>
              <a:t>in April </a:t>
            </a:r>
            <a:r>
              <a:rPr lang="en-US" b="1" dirty="0" smtClean="0">
                <a:solidFill>
                  <a:srgbClr val="0070C0"/>
                </a:solidFill>
              </a:rPr>
              <a:t>2024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during </a:t>
            </a:r>
            <a:r>
              <a:rPr lang="en-US" b="1" dirty="0">
                <a:solidFill>
                  <a:srgbClr val="0070C0"/>
                </a:solidFill>
              </a:rPr>
              <a:t>the collaboration meeting HADES-XLVI.</a:t>
            </a:r>
            <a:endParaRPr lang="de-DE" b="1" dirty="0">
              <a:solidFill>
                <a:srgbClr val="0070C0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781" y="4077072"/>
            <a:ext cx="1864870" cy="237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3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0" y="-4317"/>
            <a:ext cx="9144000" cy="107721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HADES upgrade </a:t>
            </a:r>
            <a:r>
              <a:rPr kumimoji="0" lang="de-D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costs</a:t>
            </a:r>
            <a:endParaRPr kumimoji="0" lang="de-DE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Tx/>
              <a:buFont typeface="Calibri"/>
              <a:buNone/>
              <a:tabLst/>
              <a:defRPr/>
            </a:pPr>
            <a:r>
              <a:rPr lang="de-DE" dirty="0"/>
              <a:t>1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6.05.2024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>
          <a:xfrm>
            <a:off x="2411760" y="6356350"/>
            <a:ext cx="4392488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Tx/>
              <a:buFont typeface="Calibri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13h CBM RRB                                              Jürgen Eschke, CBM RC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36" y="592430"/>
            <a:ext cx="9162236" cy="3533066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271962" y="4653136"/>
            <a:ext cx="88569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costs of the HADES experiment at SIS18 (FAIR phase 0) amount to 1,17 M€ (2005 prices). </a:t>
            </a:r>
            <a:r>
              <a:rPr lang="en-US" dirty="0" smtClean="0"/>
              <a:t>The funding </a:t>
            </a:r>
            <a:r>
              <a:rPr lang="en-US" dirty="0"/>
              <a:t>is almost assured (91,9% secured funding</a:t>
            </a:r>
            <a:r>
              <a:rPr lang="en-US" dirty="0" smtClean="0"/>
              <a:t>).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200" dirty="0" smtClean="0"/>
              <a:t>The </a:t>
            </a:r>
            <a:r>
              <a:rPr lang="en-US" sz="1200" dirty="0"/>
              <a:t>costs of the HADES experiment at SIS100 (FAIR phase 1) amount to 2,67 M€ (2005 prices). The</a:t>
            </a:r>
          </a:p>
          <a:p>
            <a:r>
              <a:rPr lang="en-US" sz="1200" dirty="0"/>
              <a:t>level of secured funding amounts to 82,1 % at this time.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99224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 txBox="1">
            <a:spLocks noGrp="1"/>
          </p:cNvSpPr>
          <p:nvPr>
            <p:ph type="title"/>
          </p:nvPr>
        </p:nvSpPr>
        <p:spPr>
          <a:xfrm>
            <a:off x="456177" y="6100"/>
            <a:ext cx="6904036" cy="10574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-GB" sz="3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HADES </a:t>
            </a:r>
            <a:r>
              <a:rPr lang="en-GB" sz="3400" b="1" dirty="0" smtClean="0"/>
              <a:t>upgrade </a:t>
            </a:r>
            <a:r>
              <a:rPr lang="en-GB" sz="3400" b="1" dirty="0"/>
              <a:t>for </a:t>
            </a:r>
            <a:r>
              <a:rPr lang="en-GB" sz="3400" b="1" dirty="0" smtClean="0"/>
              <a:t/>
            </a:r>
            <a:br>
              <a:rPr lang="en-GB" sz="3400" b="1" dirty="0" smtClean="0"/>
            </a:br>
            <a:r>
              <a:rPr lang="en-GB" sz="2400" b="1" dirty="0" smtClean="0"/>
              <a:t>FAIR Phase 0 (SIS18</a:t>
            </a:r>
            <a:r>
              <a:rPr lang="en-GB" sz="2400" b="1" dirty="0"/>
              <a:t>) </a:t>
            </a:r>
            <a:r>
              <a:rPr lang="en-GB" sz="2400" b="1" dirty="0" smtClean="0"/>
              <a:t>&amp; FAIR </a:t>
            </a:r>
            <a:r>
              <a:rPr lang="en-GB" sz="2400" b="1" dirty="0"/>
              <a:t>Phase </a:t>
            </a:r>
            <a:r>
              <a:rPr lang="en-GB" sz="2400" b="1" dirty="0" smtClean="0"/>
              <a:t>1 </a:t>
            </a:r>
            <a:r>
              <a:rPr lang="en-GB" sz="2400" b="1" dirty="0"/>
              <a:t>(</a:t>
            </a:r>
            <a:r>
              <a:rPr lang="en-GB" sz="2400" b="1" dirty="0" smtClean="0"/>
              <a:t>SIS100) </a:t>
            </a:r>
            <a:endParaRPr lang="en-GB" sz="2400" b="1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GB" sz="14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GB" sz="1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Shape 440"/>
          <p:cNvSpPr/>
          <p:nvPr/>
        </p:nvSpPr>
        <p:spPr>
          <a:xfrm>
            <a:off x="970408" y="4366121"/>
            <a:ext cx="184149" cy="3667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441" name="Shape 4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3442" y="116631"/>
            <a:ext cx="1758949" cy="49371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Shape 445"/>
          <p:cNvSpPr/>
          <p:nvPr/>
        </p:nvSpPr>
        <p:spPr>
          <a:xfrm>
            <a:off x="4716016" y="5767851"/>
            <a:ext cx="457200" cy="19466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Shape 446"/>
          <p:cNvSpPr txBox="1"/>
          <p:nvPr/>
        </p:nvSpPr>
        <p:spPr>
          <a:xfrm>
            <a:off x="8244407" y="6492875"/>
            <a:ext cx="76544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Gerader Verbinder 5"/>
          <p:cNvCxnSpPr/>
          <p:nvPr/>
        </p:nvCxnSpPr>
        <p:spPr>
          <a:xfrm>
            <a:off x="7353442" y="1106934"/>
            <a:ext cx="266557" cy="3762226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 flipH="1">
            <a:off x="7353442" y="1124744"/>
            <a:ext cx="170886" cy="3744416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8" y="972571"/>
            <a:ext cx="9036901" cy="4559362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32067" y="5694630"/>
            <a:ext cx="90803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rgbClr val="00B050"/>
                </a:solidFill>
              </a:rPr>
              <a:t>There are additionally secured contribution by NPI, Czech Republic of 195T€ (2024 prices) for the PMTs for the HADES ECAL and 40,5T€ (2024 prices) from TU Darmstadt for the HADES beam monitoring system.</a:t>
            </a:r>
          </a:p>
        </p:txBody>
      </p:sp>
    </p:spTree>
    <p:extLst>
      <p:ext uri="{BB962C8B-B14F-4D97-AF65-F5344CB8AC3E}">
        <p14:creationId xmlns:p14="http://schemas.microsoft.com/office/powerpoint/2010/main" val="31885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6763"/>
            <a:ext cx="9144000" cy="685933"/>
          </a:xfrm>
          <a:solidFill>
            <a:srgbClr val="0070C0"/>
          </a:solidFill>
        </p:spPr>
        <p:txBody>
          <a:bodyPr/>
          <a:lstStyle/>
          <a:p>
            <a:r>
              <a:rPr lang="de-DE" sz="3200" dirty="0" smtClean="0"/>
              <a:t>HADES </a:t>
            </a:r>
            <a:r>
              <a:rPr lang="de-DE" sz="3200" dirty="0" err="1" smtClean="0"/>
              <a:t>MoUs</a:t>
            </a:r>
            <a:endParaRPr lang="de-DE" sz="32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Tx/>
              <a:buFont typeface="Calibri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13th CBM RRB                                              Jürgen Eschke, CBM RC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300521" y="692696"/>
            <a:ext cx="8784976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Addendum 1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the “Update HADES Memorandum Of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Understanding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execution of 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HADES experiment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during FAIR Phase-0”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FAIR GmbH and GSI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Helmholtzzentrum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GmbH jointly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representing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Host Laboratories of the FAIR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project certify by signing Addendum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present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 the HADES experiment the following: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 The upgraded HADES detector is a FAIR experiment at SIS18 and at SIS100.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 The  HADES  collaboration  operating  the  HADES  experiment  is  part  of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C.B.M. research pillar of the FAIR science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programme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The financial resources for the upgrade of the HADES experiment, including the contributions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FAIR shareholders and from other countries, are monitored by the FAIR Resource Review Board.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FAIR GmbH and GSI are appreciating the efforts of the HADES collaboration to produce physics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from the data taking at SIS18 and later at SIS100.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A separate Construction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MoU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like for other FAIR collaboration is not required, since the upgrade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the HADES experiment is almost completed.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 For the operation phase of FAIR the present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MoU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will be superseded by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Maintenance &amp; Operation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MoU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 the HADES experiment.</a:t>
            </a:r>
          </a:p>
        </p:txBody>
      </p:sp>
      <p:sp>
        <p:nvSpPr>
          <p:cNvPr id="10" name="Rechteck 9"/>
          <p:cNvSpPr/>
          <p:nvPr/>
        </p:nvSpPr>
        <p:spPr>
          <a:xfrm>
            <a:off x="0" y="5235127"/>
            <a:ext cx="9144000" cy="94882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136052" y="5272002"/>
            <a:ext cx="1517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Addendum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2022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32524" y="5235127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MoU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1999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572000" y="5260619"/>
            <a:ext cx="22365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Addendum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extension until 2030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srgbClr val="000000"/>
                </a:solidFill>
                <a:latin typeface="Arial"/>
              </a:rPr>
              <a:t>(in preparation)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046636" y="5249236"/>
            <a:ext cx="2121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HADES M&amp;O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MoU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solidFill>
                  <a:srgbClr val="000000"/>
                </a:solidFill>
                <a:latin typeface="Arial"/>
              </a:rPr>
              <a:t>2030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899943" y="5249236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2012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556" y="4907523"/>
            <a:ext cx="1478509" cy="1911521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1657563" y="5273266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update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MoU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2018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915" y="6763"/>
            <a:ext cx="2200232" cy="302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6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Tx/>
              <a:buFont typeface="Calibri"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1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6.05.2024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Tx/>
              <a:buFont typeface="Calibri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13th CBM RRB                                              Jürgen Eschke, CBM RC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" y="0"/>
            <a:ext cx="9143999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Thank you for your attention 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13" descr="FAIR_Logo_rgb_fre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5388"/>
            <a:ext cx="1381452" cy="115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2" y="1196753"/>
            <a:ext cx="9151312" cy="515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5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Jürgen Eschke, CBM RC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5FFEB4-717A-42C6-9C02-88F1E5F5F4C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727" y="0"/>
            <a:ext cx="5121467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Composition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CBM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Collaboration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December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2023)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5495" y="387241"/>
            <a:ext cx="37401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47 full member institutions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associated member institutions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10 countries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~400 full member – ~22% from Russia = 305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019800" y="60275"/>
            <a:ext cx="2961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CBM </a:t>
            </a:r>
            <a:r>
              <a:rPr kumimoji="0" lang="de-DE" sz="16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without</a:t>
            </a:r>
            <a:r>
              <a:rPr kumimoji="0" lang="de-DE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Russia</a:t>
            </a:r>
            <a:r>
              <a:rPr kumimoji="0" lang="de-DE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(06.12.2023)</a:t>
            </a:r>
            <a:endParaRPr kumimoji="0" lang="de-DE" sz="1600" b="0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3654461"/>
            <a:ext cx="4389319" cy="269079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12" y="1412776"/>
            <a:ext cx="3303767" cy="209126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387241"/>
            <a:ext cx="3290253" cy="607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3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11201"/>
            <a:ext cx="9144000" cy="11430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de-DE" sz="3200" dirty="0" err="1" smtClean="0"/>
              <a:t>new</a:t>
            </a:r>
            <a:r>
              <a:rPr lang="de-DE" sz="3200" dirty="0" smtClean="0"/>
              <a:t> CBM </a:t>
            </a:r>
            <a:r>
              <a:rPr lang="de-DE" sz="3200" dirty="0" err="1" smtClean="0"/>
              <a:t>spokesperson</a:t>
            </a:r>
            <a:endParaRPr lang="de-DE" sz="32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1</a:t>
            </a:r>
            <a:r>
              <a:rPr lang="de-DE" dirty="0" smtClean="0">
                <a:solidFill>
                  <a:prstClr val="black">
                    <a:tint val="75000"/>
                  </a:prstClr>
                </a:solidFill>
              </a:rPr>
              <a:t>6.05.2024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13th CBM RRB                                              Jürgen Eschke, CBM RC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FEB4-717A-42C6-9C02-88F1E5F5F4C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1628800"/>
            <a:ext cx="2110552" cy="281347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956282" y="4653136"/>
            <a:ext cx="2306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Prof. Tetyana Galatyuk</a:t>
            </a:r>
          </a:p>
          <a:p>
            <a:r>
              <a:rPr lang="de-DE" dirty="0" smtClean="0"/>
              <a:t>(University Darmstadt)</a:t>
            </a:r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98" y="1628800"/>
            <a:ext cx="2586204" cy="291421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531398" y="4653136"/>
            <a:ext cx="24705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Prof. Norbert Herrmann</a:t>
            </a:r>
          </a:p>
          <a:p>
            <a:r>
              <a:rPr lang="de-DE" dirty="0" smtClean="0"/>
              <a:t>(University Heidelberg)</a:t>
            </a:r>
          </a:p>
          <a:p>
            <a:endParaRPr lang="de-DE" dirty="0"/>
          </a:p>
          <a:p>
            <a:r>
              <a:rPr lang="de-DE" dirty="0" smtClean="0"/>
              <a:t>CBM </a:t>
            </a:r>
            <a:r>
              <a:rPr lang="de-DE" dirty="0" err="1" smtClean="0"/>
              <a:t>spokesperson</a:t>
            </a:r>
            <a:endParaRPr lang="de-DE" dirty="0" smtClean="0"/>
          </a:p>
          <a:p>
            <a:r>
              <a:rPr lang="de-DE" dirty="0" smtClean="0"/>
              <a:t>(April 2017 – April 2024)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5796136" y="5385143"/>
            <a:ext cx="2674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70C0"/>
                </a:solidFill>
              </a:rPr>
              <a:t>elected</a:t>
            </a:r>
            <a:r>
              <a:rPr lang="de-DE" dirty="0" smtClean="0">
                <a:solidFill>
                  <a:srgbClr val="0070C0"/>
                </a:solidFill>
              </a:rPr>
              <a:t> on 12th April 2024</a:t>
            </a:r>
          </a:p>
          <a:p>
            <a:r>
              <a:rPr lang="de-DE" dirty="0" err="1" smtClean="0">
                <a:solidFill>
                  <a:srgbClr val="0070C0"/>
                </a:solidFill>
              </a:rPr>
              <a:t>as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new</a:t>
            </a:r>
            <a:r>
              <a:rPr lang="de-DE" dirty="0" smtClean="0">
                <a:solidFill>
                  <a:srgbClr val="0070C0"/>
                </a:solidFill>
              </a:rPr>
              <a:t> CBM </a:t>
            </a:r>
            <a:r>
              <a:rPr lang="de-DE" dirty="0" err="1" smtClean="0">
                <a:solidFill>
                  <a:srgbClr val="0070C0"/>
                </a:solidFill>
              </a:rPr>
              <a:t>spokesperson</a:t>
            </a:r>
            <a:endParaRPr lang="de-DE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06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Jürgen Eschke, CBM RC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5FFEB4-717A-42C6-9C02-88F1E5F5F4C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10619" y="692696"/>
            <a:ext cx="85891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Decision of FAIR Shareholders (council) executed on 06.10.2022 by FAIR 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terminate all collaboration contracts with Russian institutions.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Collaboration Contracts (CC) for the accelerator In-Kind components have been terminated.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 also all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Collaboration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Contracts (CC)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Russian Institutions for In-Kind components for the NUSTAR, APPA, PANDA and CBM have been terminated.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CBM four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important Collaboration Contracts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have been terminated.</a:t>
            </a:r>
            <a:endParaRPr kumimoji="0" lang="en-GB" sz="12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termination of the CCs is a prerequisite to procure these items from alternative vendors or receive them from other In-Kind partners.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hteck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Termination of In-Kind contracts with Russia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915" y="3003252"/>
            <a:ext cx="4593085" cy="321986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9" y="3861048"/>
            <a:ext cx="4355619" cy="326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2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8" y="620688"/>
            <a:ext cx="9141179" cy="511256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2406"/>
            <a:ext cx="9143999" cy="695102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en-GB" sz="2400" dirty="0" smtClean="0"/>
              <a:t>Re-procurement CBM Magnet – experiment project funds released by council</a:t>
            </a:r>
            <a:endParaRPr lang="en-GB" sz="24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13th CBM RRB                                              Jürgen Eschke, CBM RC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FEB4-717A-42C6-9C02-88F1E5F5F4C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51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140968"/>
            <a:ext cx="8874596" cy="3348391"/>
          </a:xfrm>
          <a:prstGeom prst="rect">
            <a:avLst/>
          </a:prstGeom>
        </p:spPr>
      </p:pic>
      <p:pic>
        <p:nvPicPr>
          <p:cNvPr id="6" name="Inhaltsplatzhalt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07904" y="732110"/>
            <a:ext cx="5346204" cy="214278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907704" y="112801"/>
            <a:ext cx="8316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Additional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Costs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FS+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3851920" y="1124744"/>
            <a:ext cx="5040560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818392"/>
            <a:ext cx="2611586" cy="203353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5662" y="1958318"/>
            <a:ext cx="1072242" cy="908979"/>
          </a:xfrm>
          <a:prstGeom prst="rect">
            <a:avLst/>
          </a:prstGeom>
        </p:spPr>
      </p:pic>
      <p:cxnSp>
        <p:nvCxnSpPr>
          <p:cNvPr id="9" name="Gerader Verbinder 8"/>
          <p:cNvCxnSpPr/>
          <p:nvPr/>
        </p:nvCxnSpPr>
        <p:spPr>
          <a:xfrm>
            <a:off x="8460432" y="1124744"/>
            <a:ext cx="144016" cy="144016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 flipV="1">
            <a:off x="8612832" y="980728"/>
            <a:ext cx="279648" cy="296416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10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72456" y="858829"/>
            <a:ext cx="90010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/>
              <a:t>CBM </a:t>
            </a:r>
            <a:r>
              <a:rPr lang="en-US" b="1" u="sng" dirty="0"/>
              <a:t>RICH mechanical structures and gas </a:t>
            </a:r>
            <a:r>
              <a:rPr lang="en-US" b="1" u="sng" dirty="0" smtClean="0"/>
              <a:t>system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>
                <a:solidFill>
                  <a:srgbClr val="0070C0"/>
                </a:solidFill>
              </a:rPr>
              <a:t>Wuppertal and Giessen </a:t>
            </a:r>
            <a:r>
              <a:rPr lang="en-US" dirty="0"/>
              <a:t>groups have started to prepare the finalization of the </a:t>
            </a:r>
            <a:r>
              <a:rPr lang="en-US" dirty="0" smtClean="0"/>
              <a:t>engineering design </a:t>
            </a:r>
            <a:r>
              <a:rPr lang="en-US" dirty="0"/>
              <a:t>of the RICH mechanical structures, which can be built by a company, if the FAIR </a:t>
            </a:r>
            <a:r>
              <a:rPr lang="en-US" dirty="0" smtClean="0"/>
              <a:t>council gives </a:t>
            </a:r>
            <a:r>
              <a:rPr lang="en-US" dirty="0"/>
              <a:t>the green light for the release of </a:t>
            </a:r>
            <a:r>
              <a:rPr lang="en-US" dirty="0" smtClean="0"/>
              <a:t>FAIR </a:t>
            </a:r>
            <a:r>
              <a:rPr lang="en-US" dirty="0"/>
              <a:t>project funds for experiments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b="1" u="sng" dirty="0" smtClean="0"/>
              <a:t>CBM </a:t>
            </a:r>
            <a:r>
              <a:rPr lang="en-US" b="1" u="sng" dirty="0"/>
              <a:t>MUCH mechanical structures/absorbers and gas </a:t>
            </a:r>
            <a:r>
              <a:rPr lang="en-US" b="1" u="sng" dirty="0" smtClean="0"/>
              <a:t>system</a:t>
            </a:r>
          </a:p>
          <a:p>
            <a:endParaRPr lang="en-US" b="1" u="sng" dirty="0"/>
          </a:p>
          <a:p>
            <a:r>
              <a:rPr lang="en-US" dirty="0">
                <a:solidFill>
                  <a:srgbClr val="0070C0"/>
                </a:solidFill>
              </a:rPr>
              <a:t>VECC in India </a:t>
            </a:r>
            <a:r>
              <a:rPr lang="en-US" dirty="0"/>
              <a:t>is prepared to take over the responsibility for the MUCH mechanical </a:t>
            </a:r>
            <a:r>
              <a:rPr lang="en-US" dirty="0" smtClean="0"/>
              <a:t>structures, which </a:t>
            </a:r>
            <a:r>
              <a:rPr lang="en-US" dirty="0"/>
              <a:t>can be built by a company, if the FAIR council gives the green light for the release of </a:t>
            </a:r>
            <a:r>
              <a:rPr lang="en-US" dirty="0" smtClean="0"/>
              <a:t>the </a:t>
            </a:r>
            <a:r>
              <a:rPr lang="en-US" dirty="0"/>
              <a:t>FAIR project funds for experiments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b="1" u="sng" dirty="0" smtClean="0"/>
              <a:t>new </a:t>
            </a:r>
            <a:r>
              <a:rPr lang="en-US" b="1" u="sng" dirty="0"/>
              <a:t>Forward Spectator Detector (</a:t>
            </a:r>
            <a:r>
              <a:rPr lang="en-US" b="1" u="sng" dirty="0" smtClean="0"/>
              <a:t>FSD) (ex PSD)</a:t>
            </a:r>
          </a:p>
          <a:p>
            <a:endParaRPr lang="en-US" b="1" u="sng" dirty="0"/>
          </a:p>
          <a:p>
            <a:r>
              <a:rPr lang="en-US" dirty="0">
                <a:solidFill>
                  <a:srgbClr val="0070C0"/>
                </a:solidFill>
              </a:rPr>
              <a:t>CTU, Prague in the Czech Republic </a:t>
            </a:r>
            <a:r>
              <a:rPr lang="en-US" dirty="0"/>
              <a:t>has taken over the preparations for the construction of </a:t>
            </a:r>
            <a:r>
              <a:rPr lang="en-US" dirty="0" smtClean="0"/>
              <a:t>the new </a:t>
            </a:r>
            <a:r>
              <a:rPr lang="en-US" dirty="0"/>
              <a:t>Forward Spectator Detector (FSD). CTU is working on the concept and design and will </a:t>
            </a:r>
            <a:r>
              <a:rPr lang="en-US" dirty="0" smtClean="0"/>
              <a:t>provide additional </a:t>
            </a:r>
            <a:r>
              <a:rPr lang="en-US" dirty="0"/>
              <a:t>CZ funds for the construction of the FSD. </a:t>
            </a:r>
            <a:r>
              <a:rPr lang="en-US" dirty="0">
                <a:solidFill>
                  <a:srgbClr val="0070C0"/>
                </a:solidFill>
              </a:rPr>
              <a:t>NPI, </a:t>
            </a:r>
            <a:r>
              <a:rPr lang="en-US" dirty="0" err="1">
                <a:solidFill>
                  <a:srgbClr val="0070C0"/>
                </a:solidFill>
              </a:rPr>
              <a:t>Rez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is also contributing. </a:t>
            </a:r>
            <a:r>
              <a:rPr lang="en-US" dirty="0" smtClean="0"/>
              <a:t>Recently the </a:t>
            </a:r>
            <a:r>
              <a:rPr lang="en-US" dirty="0">
                <a:solidFill>
                  <a:srgbClr val="0070C0"/>
                </a:solidFill>
              </a:rPr>
              <a:t>Univ. Bochum and the GSI-FFN </a:t>
            </a:r>
            <a:r>
              <a:rPr lang="en-US" dirty="0"/>
              <a:t>group joined the FSD </a:t>
            </a:r>
            <a:r>
              <a:rPr lang="en-US" dirty="0" smtClean="0"/>
              <a:t>team. However</a:t>
            </a:r>
            <a:r>
              <a:rPr lang="en-US" dirty="0"/>
              <a:t>, for the construction of the FSD additional funds are required. 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907704" y="0"/>
            <a:ext cx="5492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solidFill>
                  <a:srgbClr val="0070C0"/>
                </a:solidFill>
              </a:rPr>
              <a:t>R</a:t>
            </a:r>
            <a:r>
              <a:rPr lang="de-DE" sz="2400" dirty="0" err="1" smtClean="0">
                <a:solidFill>
                  <a:srgbClr val="0070C0"/>
                </a:solidFill>
              </a:rPr>
              <a:t>esponsibilities</a:t>
            </a:r>
            <a:r>
              <a:rPr lang="de-DE" sz="2400" dirty="0" smtClean="0">
                <a:solidFill>
                  <a:srgbClr val="0070C0"/>
                </a:solidFill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</a:rPr>
              <a:t>for</a:t>
            </a:r>
            <a:r>
              <a:rPr lang="de-DE" sz="2400" dirty="0" smtClean="0">
                <a:solidFill>
                  <a:srgbClr val="0070C0"/>
                </a:solidFill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</a:rPr>
              <a:t>re-procurement</a:t>
            </a:r>
            <a:r>
              <a:rPr lang="de-DE" sz="2400" dirty="0" smtClean="0">
                <a:solidFill>
                  <a:srgbClr val="0070C0"/>
                </a:solidFill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</a:rPr>
              <a:t>for</a:t>
            </a:r>
            <a:r>
              <a:rPr lang="de-DE" sz="2400" dirty="0" smtClean="0">
                <a:solidFill>
                  <a:srgbClr val="0070C0"/>
                </a:solidFill>
              </a:rPr>
              <a:t> </a:t>
            </a:r>
          </a:p>
          <a:p>
            <a:r>
              <a:rPr lang="de-DE" sz="2400" dirty="0" smtClean="0">
                <a:solidFill>
                  <a:srgbClr val="0070C0"/>
                </a:solidFill>
              </a:rPr>
              <a:t>RICH, MUCH </a:t>
            </a:r>
            <a:r>
              <a:rPr lang="de-DE" sz="2400" dirty="0" err="1" smtClean="0">
                <a:solidFill>
                  <a:srgbClr val="0070C0"/>
                </a:solidFill>
              </a:rPr>
              <a:t>and</a:t>
            </a:r>
            <a:r>
              <a:rPr lang="de-DE" sz="2400" dirty="0" smtClean="0">
                <a:solidFill>
                  <a:srgbClr val="0070C0"/>
                </a:solidFill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</a:rPr>
              <a:t>for</a:t>
            </a:r>
            <a:r>
              <a:rPr lang="de-DE" sz="2400" dirty="0" smtClean="0">
                <a:solidFill>
                  <a:srgbClr val="0070C0"/>
                </a:solidFill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</a:rPr>
              <a:t>building</a:t>
            </a:r>
            <a:r>
              <a:rPr lang="de-DE" sz="2400" dirty="0" smtClean="0">
                <a:solidFill>
                  <a:srgbClr val="0070C0"/>
                </a:solidFill>
              </a:rPr>
              <a:t> FSD </a:t>
            </a:r>
            <a:endParaRPr lang="de-DE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3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17960"/>
            <a:ext cx="9144000" cy="106182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Country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funding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(in 2022 prices [M€])         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CBM day 1 setup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r>
              <a:rPr kumimoji="0" lang="en-US" sz="2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RRB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23.02.2022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748465" y="6566406"/>
            <a:ext cx="3955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523EE-1D6D-41F4-9F8B-3D933DA25940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Datumsplatzhalter 1"/>
          <p:cNvSpPr>
            <a:spLocks noGrp="1"/>
          </p:cNvSpPr>
          <p:nvPr>
            <p:ph type="dt" sz="half" idx="10"/>
          </p:nvPr>
        </p:nvSpPr>
        <p:spPr>
          <a:xfrm>
            <a:off x="107504" y="6553584"/>
            <a:ext cx="21336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23.02.2022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23728" y="6550594"/>
            <a:ext cx="4896544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11th CBM RRB                                              Jürgen Eschke, CBM RC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771800" y="488678"/>
            <a:ext cx="3792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CBM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setup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(CBM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version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" y="943869"/>
            <a:ext cx="9160903" cy="572214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 rot="-660000">
            <a:off x="794512" y="4260477"/>
            <a:ext cx="7747405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 of costs and funding matrix required without Russian In-Kind contributions (cancellation of In-Kind Contracts) and due to termination of Russian (plus JINR) membership in CBM Collaboration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Gerader Verbinder 6"/>
          <p:cNvCxnSpPr/>
          <p:nvPr/>
        </p:nvCxnSpPr>
        <p:spPr>
          <a:xfrm>
            <a:off x="3347864" y="980728"/>
            <a:ext cx="864096" cy="31683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 flipH="1">
            <a:off x="3419872" y="980728"/>
            <a:ext cx="792088" cy="31683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55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My-HADES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-HADES-wide-new-HGF" id="{98EB2A10-D748-744C-9C7E-3519C25B98D2}" vid="{7164188B-1F82-0D4E-9FA3-155D883F1DDC}"/>
    </a:ext>
  </a:extLst>
</a:theme>
</file>

<file path=ppt/theme/theme11.xml><?xml version="1.0" encoding="utf-8"?>
<a:theme xmlns:a="http://schemas.openxmlformats.org/drawingml/2006/main" name="Template_FAIR_Power_Point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bg1">
              <a:lumMod val="6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9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bg1">
              <a:lumMod val="6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bg1">
              <a:lumMod val="6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bg1">
              <a:lumMod val="6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ALICE_own_16-9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lice16-9" id="{5F4209C4-504F-F14C-B350-41E86D492D0D}" vid="{9466F39D-475A-804D-9B27-93E6AD09E376}"/>
    </a:ext>
  </a:extLst>
</a:theme>
</file>

<file path=ppt/theme/theme8.xml><?xml version="1.0" encoding="utf-8"?>
<a:theme xmlns:a="http://schemas.openxmlformats.org/drawingml/2006/main" name="3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bg1">
              <a:lumMod val="6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bg1">
              <a:lumMod val="6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2567</Words>
  <Application>Microsoft Office PowerPoint</Application>
  <PresentationFormat>Bildschirmpräsentation (4:3)</PresentationFormat>
  <Paragraphs>471</Paragraphs>
  <Slides>26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17</vt:i4>
      </vt:variant>
      <vt:variant>
        <vt:lpstr>Design</vt:lpstr>
      </vt:variant>
      <vt:variant>
        <vt:i4>17</vt:i4>
      </vt:variant>
      <vt:variant>
        <vt:lpstr>Folientitel</vt:lpstr>
      </vt:variant>
      <vt:variant>
        <vt:i4>26</vt:i4>
      </vt:variant>
    </vt:vector>
  </HeadingPairs>
  <TitlesOfParts>
    <vt:vector size="60" baseType="lpstr">
      <vt:lpstr>ＭＳ Ｐゴシック</vt:lpstr>
      <vt:lpstr>Apple Symbols</vt:lpstr>
      <vt:lpstr>Arial</vt:lpstr>
      <vt:lpstr>Arial Narrow</vt:lpstr>
      <vt:lpstr>Arial Rounded MT Bold</vt:lpstr>
      <vt:lpstr>Avenir</vt:lpstr>
      <vt:lpstr>Avenir Roman</vt:lpstr>
      <vt:lpstr>Calibri</vt:lpstr>
      <vt:lpstr>Courier New</vt:lpstr>
      <vt:lpstr>Garamond</vt:lpstr>
      <vt:lpstr>MS Reference Sans Serif</vt:lpstr>
      <vt:lpstr>Noto Sans Symbols</vt:lpstr>
      <vt:lpstr>Symbol</vt:lpstr>
      <vt:lpstr>System Font Regular</vt:lpstr>
      <vt:lpstr>Tahoma</vt:lpstr>
      <vt:lpstr>Times New Roman</vt:lpstr>
      <vt:lpstr>Wingdings</vt:lpstr>
      <vt:lpstr>1_Larissa</vt:lpstr>
      <vt:lpstr>Standarddesign</vt:lpstr>
      <vt:lpstr>4_Larissa</vt:lpstr>
      <vt:lpstr>1_Standarddesign</vt:lpstr>
      <vt:lpstr>2_Standarddesign</vt:lpstr>
      <vt:lpstr>8_Benutzerdefiniertes Design</vt:lpstr>
      <vt:lpstr>ALICE_own_16-9</vt:lpstr>
      <vt:lpstr>3_Standarddesign</vt:lpstr>
      <vt:lpstr>4_Standarddesign</vt:lpstr>
      <vt:lpstr>My-HADES</vt:lpstr>
      <vt:lpstr>Template_FAIR_Power_Point</vt:lpstr>
      <vt:lpstr>6_Larissa</vt:lpstr>
      <vt:lpstr>12_Larissa</vt:lpstr>
      <vt:lpstr>2_Office Theme</vt:lpstr>
      <vt:lpstr>5_Standarddesign</vt:lpstr>
      <vt:lpstr>3_Office Theme</vt:lpstr>
      <vt:lpstr>9_Benutzerdefiniertes Design</vt:lpstr>
      <vt:lpstr>PowerPoint-Präsentation</vt:lpstr>
      <vt:lpstr>PowerPoint-Präsentation</vt:lpstr>
      <vt:lpstr>PowerPoint-Präsentation</vt:lpstr>
      <vt:lpstr>new CBM spokesperson</vt:lpstr>
      <vt:lpstr>PowerPoint-Präsentation</vt:lpstr>
      <vt:lpstr>Re-procurement CBM Magnet – experiment project funds released by council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                                        CBM Cost Matrix &amp;                                                       HADES Cost Matrix  (16.05.2024)</vt:lpstr>
      <vt:lpstr>PowerPoint-Präsentation</vt:lpstr>
      <vt:lpstr>PowerPoint-Präsentation</vt:lpstr>
      <vt:lpstr>CBM system mass production</vt:lpstr>
      <vt:lpstr>PowerPoint-Präsentation</vt:lpstr>
      <vt:lpstr>PowerPoint-Präsentation</vt:lpstr>
      <vt:lpstr>PowerPoint-Präsentation</vt:lpstr>
      <vt:lpstr>The upgraded HADES detector (five new detector systems)</vt:lpstr>
      <vt:lpstr>HADES members</vt:lpstr>
      <vt:lpstr>PowerPoint-Präsentation</vt:lpstr>
      <vt:lpstr>HADES upgrade for  FAIR Phase 0 (SIS18) &amp; FAIR Phase 1 (SIS100)   </vt:lpstr>
      <vt:lpstr>HADES MoUs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Construction MoU</dc:title>
  <dc:creator>Juergen Eschke</dc:creator>
  <cp:lastModifiedBy>Eschke, Juergen Dr.</cp:lastModifiedBy>
  <cp:revision>776</cp:revision>
  <cp:lastPrinted>2023-05-31T15:03:02Z</cp:lastPrinted>
  <dcterms:created xsi:type="dcterms:W3CDTF">2018-11-23T10:45:28Z</dcterms:created>
  <dcterms:modified xsi:type="dcterms:W3CDTF">2024-05-14T12:58:33Z</dcterms:modified>
</cp:coreProperties>
</file>