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  <p:sldMasterId id="2147483671" r:id="rId3"/>
  </p:sldMasterIdLst>
  <p:notesMasterIdLst>
    <p:notesMasterId r:id="rId30"/>
  </p:notesMasterIdLst>
  <p:sldIdLst>
    <p:sldId id="599" r:id="rId4"/>
    <p:sldId id="280" r:id="rId5"/>
    <p:sldId id="275" r:id="rId6"/>
    <p:sldId id="483" r:id="rId7"/>
    <p:sldId id="632" r:id="rId8"/>
    <p:sldId id="687" r:id="rId9"/>
    <p:sldId id="695" r:id="rId10"/>
    <p:sldId id="484" r:id="rId11"/>
    <p:sldId id="266" r:id="rId12"/>
    <p:sldId id="813" r:id="rId13"/>
    <p:sldId id="320" r:id="rId14"/>
    <p:sldId id="269" r:id="rId15"/>
    <p:sldId id="808" r:id="rId16"/>
    <p:sldId id="699" r:id="rId17"/>
    <p:sldId id="700" r:id="rId18"/>
    <p:sldId id="792" r:id="rId19"/>
    <p:sldId id="702" r:id="rId20"/>
    <p:sldId id="703" r:id="rId21"/>
    <p:sldId id="805" r:id="rId22"/>
    <p:sldId id="803" r:id="rId23"/>
    <p:sldId id="804" r:id="rId24"/>
    <p:sldId id="812" r:id="rId25"/>
    <p:sldId id="606" r:id="rId26"/>
    <p:sldId id="811" r:id="rId27"/>
    <p:sldId id="793" r:id="rId28"/>
    <p:sldId id="67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68"/>
    <a:srgbClr val="9BBB59"/>
    <a:srgbClr val="698136"/>
    <a:srgbClr val="C0504D"/>
    <a:srgbClr val="FFFFFF"/>
    <a:srgbClr val="358C85"/>
    <a:srgbClr val="289285"/>
    <a:srgbClr val="B29897"/>
    <a:srgbClr val="FAD9DA"/>
    <a:srgbClr val="E3E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4B128-CBD6-41E9-801E-0DBEF41703CC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F4261-C06F-4201-84DA-452A9DBC4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0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1:00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Einzig stabile </a:t>
            </a:r>
            <a:r>
              <a:rPr lang="de-DE" dirty="0" err="1"/>
              <a:t>Hadron</a:t>
            </a:r>
            <a:r>
              <a:rPr lang="de-DE" dirty="0"/>
              <a:t> / leichteste</a:t>
            </a:r>
            <a:r>
              <a:rPr lang="de-DE" baseline="0" dirty="0"/>
              <a:t> Baryon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Ungefähr 1 % der Masse des Protons kommt von den Massen der Valenzquarks, der Rest stammt von der Bewegungs- und Bindungsenergie zwischen Quarks und den </a:t>
            </a:r>
            <a:r>
              <a:rPr lang="de-DE" dirty="0" err="1"/>
              <a:t>Gluonen</a:t>
            </a:r>
            <a:r>
              <a:rPr lang="de-DE" dirty="0"/>
              <a:t>.</a:t>
            </a:r>
            <a:endParaRPr lang="en-US" sz="1200" dirty="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Correlation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coefficient: r(</a:t>
            </a:r>
            <a:r>
              <a:rPr lang="en-US" sz="1200" baseline="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mp,Rinf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)=-0.0058 (</a:t>
            </a:r>
            <a:r>
              <a:rPr lang="en-US" sz="1200" baseline="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siehe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: https://physics.nist.gov/cgi-bin/cuu/CCValue?ryd|ShowSecond=rydberg+constant&amp;First=mpu) -&gt; </a:t>
            </a:r>
            <a:r>
              <a:rPr lang="en-US" sz="1200" baseline="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Ungenauigkeit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von </a:t>
            </a:r>
            <a:r>
              <a:rPr lang="en-US" sz="1200" baseline="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Rinf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aseline="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müsste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aseline="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Faktor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180 mal </a:t>
            </a:r>
            <a:r>
              <a:rPr lang="en-US" sz="1200" baseline="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schrumpfen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00" baseline="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dann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aseline="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wäre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aseline="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Unsicherheit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aseline="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durch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1E-10 </a:t>
            </a:r>
            <a:r>
              <a:rPr lang="en-US" sz="1200" baseline="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Protonmasse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200" baseline="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VanDyck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1200" baseline="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dominierend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und </a:t>
            </a:r>
            <a:r>
              <a:rPr lang="en-US" sz="1200" baseline="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verbesserte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aseline="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Elektronenmasse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aseline="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wird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aseline="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benötigt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Erklärung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r: </a:t>
            </a:r>
            <a:r>
              <a:rPr lang="en-US" sz="1200" baseline="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Wenn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aseline="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sich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aseline="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mp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um </a:t>
            </a:r>
            <a:r>
              <a:rPr lang="en-US" sz="1200" baseline="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ein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Sigma (</a:t>
            </a:r>
            <a:r>
              <a:rPr lang="en-US" sz="1200" baseline="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delta_mp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1200" baseline="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verschieben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aseline="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würde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00" baseline="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dann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aseline="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würde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aseline="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sich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aseline="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Rinf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um r*</a:t>
            </a:r>
            <a:r>
              <a:rPr lang="en-US" sz="1200" baseline="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delta_Rinf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aseline="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verschieben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CPT-Test (</a:t>
            </a:r>
            <a:r>
              <a:rPr lang="en-US" sz="1200" baseline="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siehe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: https://www.nature.com/articles/nature14861): </a:t>
            </a:r>
            <a:r>
              <a:rPr lang="en-US" sz="1200" baseline="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Messe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R==(q/m)_antiproton/(q/m)_hydrogen-anion und </a:t>
            </a:r>
            <a:r>
              <a:rPr lang="en-US" sz="1200" baseline="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vergleiche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aseline="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zu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R, wo CPT </a:t>
            </a:r>
            <a:r>
              <a:rPr lang="en-US" sz="1200" baseline="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als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aseline="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richtig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aseline="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angenommen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00" baseline="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dann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200" baseline="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R_theo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=(1+2*me/</a:t>
            </a:r>
            <a:r>
              <a:rPr lang="en-US" sz="1200" baseline="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mp+polarizability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shift/</a:t>
            </a:r>
            <a:r>
              <a:rPr lang="en-US" sz="1200" baseline="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mp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-electron binding energy/</a:t>
            </a:r>
            <a:r>
              <a:rPr lang="en-US" sz="1200" baseline="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mp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-electron affinity of hydrogen) und </a:t>
            </a:r>
            <a:r>
              <a:rPr lang="en-US" sz="1200" baseline="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hier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aseline="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ist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aseline="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Unsicherheit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von </a:t>
            </a:r>
            <a:r>
              <a:rPr lang="en-US" sz="1200" baseline="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R_theo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=2E-13. Und </a:t>
            </a:r>
            <a:r>
              <a:rPr lang="en-US" sz="1200" baseline="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Unsicherheit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von </a:t>
            </a:r>
            <a:r>
              <a:rPr lang="en-US" sz="1200" baseline="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R_exp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=69E-12. </a:t>
            </a:r>
            <a:r>
              <a:rPr lang="en-US" sz="1200" baseline="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Damit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aseline="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müsste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Experiment um </a:t>
            </a:r>
            <a:r>
              <a:rPr lang="en-US" sz="1200" baseline="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Faktor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345 </a:t>
            </a:r>
            <a:r>
              <a:rPr lang="en-US" sz="1200" baseline="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verbessert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aseline="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werden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00" baseline="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damit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aseline="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verbesserte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aseline="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Protonmasse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aseline="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benötigt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aseline="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wird</a:t>
            </a:r>
            <a:r>
              <a:rPr lang="en-US" sz="1200" baseline="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74603-82C6-4115-85D0-C456A964F55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519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-6:40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74603-82C6-4115-85D0-C456A964F55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453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-6:40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74603-82C6-4115-85D0-C456A964F55D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1688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-230 nu </a:t>
            </a:r>
          </a:p>
          <a:p>
            <a:r>
              <a:rPr lang="en-US" dirty="0"/>
              <a:t>056(16) nu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74603-82C6-4115-85D0-C456A964F55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541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0.47(10) nu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74603-82C6-4115-85D0-C456A964F55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90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2:20</a:t>
            </a:r>
          </a:p>
          <a:p>
            <a:r>
              <a:rPr lang="en-US" dirty="0"/>
              <a:t>Wire Radius:</a:t>
            </a:r>
          </a:p>
          <a:p>
            <a:r>
              <a:rPr lang="en-US" dirty="0" err="1"/>
              <a:t>Acetylenflamme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Schutzgas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74603-82C6-4115-85D0-C456A964F55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304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014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1541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E65B6-3743-4318-AFC2-2B87676C0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379D86-9369-4ED0-BDBD-E8B40B3F2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18758-C697-48DE-8531-C6243D30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15.03.2024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C64B9-76ED-45DF-90B8-7F8AC06AA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DPG Spring Meeting 2024 , S. Sasidharan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914C5-AB38-4431-98F9-C01DC36EE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EBF72-0ABE-4122-A18B-9992ADB4E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57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5898A-3FC7-45AA-838E-4C8CED24E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653B4-C55E-4D9D-BA44-C2623CA6EB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AB066-7EDF-43DE-891E-C05CDD67F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15.03.2024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98075-2573-4384-A24C-76FE7CDDC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DPG Spring Meeting 2024 , S. Sasidharan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F13E0-B3F4-41D8-A104-97DBABDD1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EBF72-0ABE-4122-A18B-9992ADB4E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11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207A17-DE35-4567-8DB5-44B7EA642B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2FC0A1-9FE3-4640-BB49-C602DE69D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9AE88-5EC3-4946-A5BB-E1263F729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15.03.2024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CD4C2-8FBC-4D15-888E-3A0C74A2F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DPG Spring Meeting 2024 , S. Sasidharan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5B0B9-FB8D-4555-9A2C-256E250B6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EBF72-0ABE-4122-A18B-9992ADB4E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06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sz="3733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err="1"/>
              <a:t>Subtitle</a:t>
            </a:r>
            <a:endParaRPr lang="de-DE" dirty="0"/>
          </a:p>
          <a:p>
            <a:r>
              <a:rPr lang="de-DE" dirty="0"/>
              <a:t>Speaker</a:t>
            </a:r>
          </a:p>
        </p:txBody>
      </p:sp>
    </p:spTree>
    <p:extLst>
      <p:ext uri="{BB962C8B-B14F-4D97-AF65-F5344CB8AC3E}">
        <p14:creationId xmlns:p14="http://schemas.microsoft.com/office/powerpoint/2010/main" val="3959679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609600" y="6576444"/>
            <a:ext cx="2844800" cy="288000"/>
          </a:xfrm>
        </p:spPr>
        <p:txBody>
          <a:bodyPr/>
          <a:lstStyle>
            <a:lvl1pPr>
              <a:defRPr sz="1333"/>
            </a:lvl1pPr>
          </a:lstStyle>
          <a:p>
            <a:r>
              <a:rPr lang="en-US"/>
              <a:t>15.03.2024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165600" y="6576444"/>
            <a:ext cx="3860800" cy="288000"/>
          </a:xfrm>
        </p:spPr>
        <p:txBody>
          <a:bodyPr/>
          <a:lstStyle>
            <a:lvl1pPr>
              <a:defRPr sz="1333"/>
            </a:lvl1pPr>
          </a:lstStyle>
          <a:p>
            <a:r>
              <a:rPr lang="de-DE"/>
              <a:t>DPG Spring Meeting 2024 , S. Sasidharan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737600" y="6576444"/>
            <a:ext cx="2844800" cy="288000"/>
          </a:xfrm>
        </p:spPr>
        <p:txBody>
          <a:bodyPr/>
          <a:lstStyle>
            <a:lvl1pPr>
              <a:defRPr sz="1333"/>
            </a:lvl1pPr>
          </a:lstStyle>
          <a:p>
            <a:fld id="{51D15D83-5BC4-4FF7-8407-2D41C280221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4195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PI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609600" y="6576444"/>
            <a:ext cx="2844800" cy="288000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15.03.2024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165600" y="6576444"/>
            <a:ext cx="3860800" cy="288000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DPG Spring Meeting 2024 , S. Sasidharan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737600" y="6576444"/>
            <a:ext cx="2844800" cy="288000"/>
          </a:xfrm>
        </p:spPr>
        <p:txBody>
          <a:bodyPr/>
          <a:lstStyle>
            <a:lvl1pPr>
              <a:defRPr sz="10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1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7A57DB-F249-4F8C-B32A-C4BAFAD25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15.03.2024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23D8AB-66DE-46C9-BFA2-5AE503A6A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DPG Spring Meeting 2024 , S. Sasidharan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5CCB9-E57B-4297-B59D-DAAE02966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CC48-A0B8-4A07-8EC1-9605E5B05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61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C8E59-BD2F-4C67-B875-03CE17769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EB59F-2673-492E-AAE3-00620B2EA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B37B8-CA2C-4E71-AB04-11E46F0FF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15.03.2024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D5139-FFB1-4304-BB66-52CC2DE4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DPG Spring Meeting 2024 , S. Sasidharan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3921F-B2CA-4F2A-9C70-92810790A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CC48-A0B8-4A07-8EC1-9605E5B05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76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sz="3733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err="1"/>
              <a:t>Subtitle</a:t>
            </a:r>
            <a:endParaRPr lang="de-DE" dirty="0"/>
          </a:p>
          <a:p>
            <a:r>
              <a:rPr lang="de-DE" dirty="0"/>
              <a:t>Speaker</a:t>
            </a:r>
          </a:p>
        </p:txBody>
      </p:sp>
    </p:spTree>
    <p:extLst>
      <p:ext uri="{BB962C8B-B14F-4D97-AF65-F5344CB8AC3E}">
        <p14:creationId xmlns:p14="http://schemas.microsoft.com/office/powerpoint/2010/main" val="1261074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609600" y="6576444"/>
            <a:ext cx="2844800" cy="288000"/>
          </a:xfrm>
        </p:spPr>
        <p:txBody>
          <a:bodyPr/>
          <a:lstStyle>
            <a:lvl1pPr>
              <a:defRPr sz="1333"/>
            </a:lvl1pPr>
          </a:lstStyle>
          <a:p>
            <a:r>
              <a:rPr lang="en-DE"/>
              <a:t>29.09.2022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165600" y="6576444"/>
            <a:ext cx="3860800" cy="288000"/>
          </a:xfrm>
        </p:spPr>
        <p:txBody>
          <a:bodyPr/>
          <a:lstStyle>
            <a:lvl1pPr>
              <a:defRPr sz="1333"/>
            </a:lvl1pPr>
          </a:lstStyle>
          <a:p>
            <a:r>
              <a:rPr lang="de-DE"/>
              <a:t>TCP 2022 - Glashütten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737600" y="6576444"/>
            <a:ext cx="2844800" cy="288000"/>
          </a:xfrm>
        </p:spPr>
        <p:txBody>
          <a:bodyPr/>
          <a:lstStyle>
            <a:lvl1pPr>
              <a:defRPr sz="1333"/>
            </a:lvl1pPr>
          </a:lstStyle>
          <a:p>
            <a:fld id="{51D15D83-5BC4-4FF7-8407-2D41C280221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241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C8E59-BD2F-4C67-B875-03CE17769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EB59F-2673-492E-AAE3-00620B2EA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B37B8-CA2C-4E71-AB04-11E46F0FF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E"/>
              <a:t>29.09.2022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D5139-FFB1-4304-BB66-52CC2DE4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TCP 2022 - Glashütten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3921F-B2CA-4F2A-9C70-92810790A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CC48-A0B8-4A07-8EC1-9605E5B05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54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E1476-0339-425F-9418-EA4CE760C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4B445-C0A1-4E74-B71D-91D61C46D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3EB55-5EC0-4E56-9CD9-6E66B6BAC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15.03.2024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345D7-7894-4BEB-8AD4-FD19B46FF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DPG Spring Meeting 2024 , S. Sasidharan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96496-39BC-40C2-A343-FFFA7D3AE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EBF72-0ABE-4122-A18B-9992ADB4E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01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PI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609600" y="6576444"/>
            <a:ext cx="2844800" cy="288000"/>
          </a:xfrm>
        </p:spPr>
        <p:txBody>
          <a:bodyPr/>
          <a:lstStyle>
            <a:lvl1pPr>
              <a:defRPr sz="1000"/>
            </a:lvl1pPr>
          </a:lstStyle>
          <a:p>
            <a:r>
              <a:rPr lang="en-DE"/>
              <a:t>29.09.2022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165600" y="6576444"/>
            <a:ext cx="3860800" cy="288000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TCP 2022 - Glashütten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737600" y="6576444"/>
            <a:ext cx="2844800" cy="288000"/>
          </a:xfrm>
        </p:spPr>
        <p:txBody>
          <a:bodyPr/>
          <a:lstStyle>
            <a:lvl1pPr>
              <a:defRPr sz="10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84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DF7C33-330D-4B9A-BF66-777874B75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E"/>
              <a:t>29.09.2022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0BD0CE-FBEF-48B1-997A-8933899B5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TCP 2022 - Glashütten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CBB88F-0B2C-4EDA-8E41-505F79E1F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D9D8-2359-4843-928B-BAAFFE3FE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5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867A3-1F1B-4A42-B5F7-17978F326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A1539-3A5B-4C22-9C19-26E0312FA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EC78A-AB23-4D43-AA6E-6C074A4D8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15.03.2024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FA8BA-8750-4B40-AC95-076D7ED47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DPG Spring Meeting 2024 , S. Sasidharan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38366-2C16-4C8C-9425-FA08ED450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EBF72-0ABE-4122-A18B-9992ADB4E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93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5F6E-C96E-4582-9E1B-E81824E80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5BB73-D4C9-40D9-8BA7-B73BA4053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7088CE-BE75-4843-8435-76FE1F512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965F9A-3A4E-484B-B0CB-42F6E440E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15.03.2024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1299BF-B1FB-4AE7-A62E-CEFCD58EB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DPG Spring Meeting 2024 , S. Sasidharan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6BBDE-4BC8-4259-BBD3-07F28C1A3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EBF72-0ABE-4122-A18B-9992ADB4E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6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955D4-0C5D-475B-975D-5D7B1150D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DBF963-934A-4CB7-A756-CF855DFC5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FC863-9BB3-47EE-8789-CC6E75891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CB54D5-92F0-4C26-BDE3-E1C5610475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C4C298-AA7A-4105-BBCF-2A7BAF13B1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B126A9-513A-40E6-A2E6-6E2C2644A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15.03.2024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E6DBB9-BE52-4DEE-8751-9A6FC6CCB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DPG Spring Meeting 2024 , S. Sasidharan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523C8C-7758-4D1F-BA53-F8C0B3E8F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EBF72-0ABE-4122-A18B-9992ADB4E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39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99D41-CC78-4E02-B93A-9D80A0C92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A8EDED-0E4A-422E-9962-01EF2835C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15.03.2024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EEBD0-DAC5-49F6-B0A9-FBAFC6B48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DPG Spring Meeting 2024 , S. Sasidharan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BFB2C8-B3AA-48AF-A554-2519DDADC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EBF72-0ABE-4122-A18B-9992ADB4E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C223C3-4917-43D8-9F35-24CB6EED9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15.03.2024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69D8F3-6DBB-40E7-A923-A7BBB7758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DPG Spring Meeting 2024 , S. Sasidharan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80779C-7CE9-4C0F-9B36-0B9412CA7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EBF72-0ABE-4122-A18B-9992ADB4E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1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99C55-A6BE-4A15-867B-2A61B1C1F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B1941-739F-4DB0-AA3D-97BA2D7A3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0C1B3B-23CA-4320-942C-BFB347BE4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286BAD-CFE3-40A5-86E7-6B08EF588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15.03.2024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FCCF12-10FC-4788-984F-FC298D641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DPG Spring Meeting 2024 , S. Sasidharan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F54620-58BF-4429-AB1E-97E6098D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EBF72-0ABE-4122-A18B-9992ADB4E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2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2B18C-66DE-458F-81E4-044672245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EB1D1C-C665-4E72-AB6A-6F22DDAA8C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D9CC62-6CB3-492E-AD59-EFA0D6BDF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84C3B-886A-44E6-952E-34101DA4D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15.03.2024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59F816-B78A-433A-BF7A-3B1CF64E6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DPG Spring Meeting 2024 , S. Sasidharan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B6FBD3-92CD-4A57-94D8-5EDFB1CB0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EBF72-0ABE-4122-A18B-9992ADB4E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77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655AFF-422F-4A89-88B2-8222871C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1E130-C0AD-4EED-A71C-2F58A5FF9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98878-0714-4A98-A9AD-359E4B208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15.03.2024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88D7E-6425-4C01-B502-8E36643E78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DPG Spring Meeting 2024 , S. Sasidharan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8A4BB-229E-43A2-84E7-30B1882B55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EBF72-0ABE-4122-A18B-9992ADB4E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5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15.03.2024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DPG Spring Meeting 2024 , S. Sasidharan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15D83-5BC4-4FF7-8407-2D41C280221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88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6" r:id="rId3"/>
    <p:sldLayoutId id="2147483667" r:id="rId4"/>
    <p:sldLayoutId id="2147483669" r:id="rId5"/>
  </p:sldLayoutIdLst>
  <p:hf hdr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DE"/>
              <a:t>29.09.2022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TCP 2022 - Glashütten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15D83-5BC4-4FF7-8407-2D41C280221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05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hf hdr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microsoft.com/office/2007/relationships/hdphoto" Target="../media/hdphoto3.wdp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10" Type="http://schemas.openxmlformats.org/officeDocument/2006/relationships/image" Target="NUL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58.png"/><Relationship Id="rId7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2.png"/><Relationship Id="rId11" Type="http://schemas.openxmlformats.org/officeDocument/2006/relationships/image" Target="../media/image64.png"/><Relationship Id="rId5" Type="http://schemas.openxmlformats.org/officeDocument/2006/relationships/image" Target="../media/image430.png"/><Relationship Id="rId10" Type="http://schemas.openxmlformats.org/officeDocument/2006/relationships/image" Target="../media/image55.png"/><Relationship Id="rId9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0.png"/><Relationship Id="rId5" Type="http://schemas.openxmlformats.org/officeDocument/2006/relationships/image" Target="../media/image57.png"/><Relationship Id="rId4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5.jpe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image" Target="../media/image26.png"/><Relationship Id="rId4" Type="http://schemas.openxmlformats.org/officeDocument/2006/relationships/image" Target="../media/image170.png"/><Relationship Id="rId9" Type="http://schemas.openxmlformats.org/officeDocument/2006/relationships/image" Target="../media/image19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2.wdp"/><Relationship Id="rId7" Type="http://schemas.openxmlformats.org/officeDocument/2006/relationships/image" Target="../media/image3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192786-66AE-4640-B1AD-50A989C9F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140" y="655885"/>
            <a:ext cx="11296649" cy="1111469"/>
          </a:xfrm>
        </p:spPr>
        <p:txBody>
          <a:bodyPr>
            <a:noAutofit/>
          </a:bodyPr>
          <a:lstStyle/>
          <a:p>
            <a:r>
              <a:rPr lang="en-US" sz="5000" dirty="0">
                <a:latin typeface="Century Gothic" panose="020B0502020202020204" pitchFamily="34" charset="0"/>
              </a:rPr>
              <a:t>High-precision mass measurements of light ion species</a:t>
            </a:r>
            <a:endParaRPr lang="en-GB" sz="5000" dirty="0"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91F7D2-C255-431E-A002-7A02352386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4" y="4578096"/>
            <a:ext cx="1876189" cy="20147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99BC8B-0871-451D-937D-BDCBB588F546}"/>
              </a:ext>
            </a:extLst>
          </p:cNvPr>
          <p:cNvSpPr txBox="1"/>
          <p:nvPr/>
        </p:nvSpPr>
        <p:spPr>
          <a:xfrm>
            <a:off x="2027908" y="3927432"/>
            <a:ext cx="805741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DPG Spring Meeting 2024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 </a:t>
            </a:r>
            <a:endParaRPr lang="en-GB" sz="3200" dirty="0">
              <a:latin typeface="Century Gothic" panose="020B0502020202020204" pitchFamily="34" charset="0"/>
            </a:endParaRPr>
          </a:p>
          <a:p>
            <a:pPr algn="ctr"/>
            <a:r>
              <a:rPr lang="en-GB" sz="2600" dirty="0">
                <a:solidFill>
                  <a:srgbClr val="00766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Sangeetha Sasidharan</a:t>
            </a:r>
          </a:p>
        </p:txBody>
      </p:sp>
      <p:pic>
        <p:nvPicPr>
          <p:cNvPr id="10" name="Grafik 15">
            <a:extLst>
              <a:ext uri="{FF2B5EF4-FFF2-40B4-BE49-F238E27FC236}">
                <a16:creationId xmlns:a16="http://schemas.microsoft.com/office/drawing/2014/main" id="{85A17973-6339-4706-BA83-ADD01F65D1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357" y="4821490"/>
            <a:ext cx="2677432" cy="14980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0B6FD4-6597-4C8A-88C1-82229D7E6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112" y="1908836"/>
            <a:ext cx="6697886" cy="187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62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 bwMode="auto">
          <a:xfrm>
            <a:off x="2448576" y="786689"/>
            <a:ext cx="1346269" cy="22172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176609" fontAlgn="base">
              <a:spcBef>
                <a:spcPct val="0"/>
              </a:spcBef>
              <a:spcAft>
                <a:spcPct val="0"/>
              </a:spcAft>
            </a:pPr>
            <a:endParaRPr lang="en-US" sz="8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0195" y="1347998"/>
            <a:ext cx="516389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defTabSz="1219170">
              <a:buFontTx/>
              <a:buChar char="-"/>
            </a:pPr>
            <a:r>
              <a:rPr lang="en-US" sz="22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Offline experiment</a:t>
            </a:r>
            <a:br>
              <a:rPr lang="en-US" sz="22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en-US" sz="22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44" indent="-285744" defTabSz="1219170">
              <a:buFontTx/>
              <a:buChar char="-"/>
            </a:pPr>
            <a:r>
              <a:rPr lang="en-US" sz="22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Liquid helium temperature</a:t>
            </a:r>
            <a:br>
              <a:rPr lang="en-US" sz="22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en-US" sz="22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44" indent="-285744" defTabSz="1219170">
              <a:buFontTx/>
              <a:buChar char="-"/>
            </a:pPr>
            <a:r>
              <a:rPr lang="en-US" sz="22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Hermetically sealed</a:t>
            </a:r>
            <a:br>
              <a:rPr lang="en-US" sz="22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trap chamber, 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Ultra-high vacuum (</a:t>
            </a:r>
            <a:r>
              <a:rPr lang="de-DE" sz="24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Pressure</a:t>
            </a:r>
            <a:r>
              <a:rPr lang="de-DE" sz="2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&lt; 10</a:t>
            </a:r>
            <a:r>
              <a:rPr lang="de-DE" sz="2400" baseline="300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-16</a:t>
            </a:r>
            <a:r>
              <a:rPr lang="de-DE" sz="2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mbar)</a:t>
            </a:r>
          </a:p>
          <a:p>
            <a:pPr marL="285744" indent="-285744" defTabSz="1219170">
              <a:buFontTx/>
              <a:buChar char="-"/>
            </a:pPr>
            <a:endParaRPr lang="de-DE" sz="2400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defTabSz="1219170"/>
            <a:r>
              <a:rPr lang="de-DE" sz="22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Storage time </a:t>
            </a:r>
            <a:r>
              <a:rPr lang="de-DE" sz="2200" dirty="0" err="1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several</a:t>
            </a:r>
            <a:r>
              <a:rPr lang="de-DE" sz="22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months</a:t>
            </a:r>
            <a:r>
              <a:rPr lang="de-DE" sz="22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!</a:t>
            </a:r>
            <a:br>
              <a:rPr lang="en-US" sz="22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en-US" sz="22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44" indent="-285744" defTabSz="1219170">
              <a:buFontTx/>
              <a:buChar char="-"/>
            </a:pPr>
            <a:r>
              <a:rPr lang="en-US" sz="22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 situ ion creation</a:t>
            </a:r>
            <a:br>
              <a:rPr lang="en-US" sz="22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using miniature</a:t>
            </a:r>
            <a:br>
              <a:rPr lang="en-US" sz="22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EBIT/S</a:t>
            </a:r>
          </a:p>
        </p:txBody>
      </p:sp>
      <p:pic>
        <p:nvPicPr>
          <p:cNvPr id="24" name="Picture 8">
            <a:extLst>
              <a:ext uri="{FF2B5EF4-FFF2-40B4-BE49-F238E27FC236}">
                <a16:creationId xmlns:a16="http://schemas.microsoft.com/office/drawing/2014/main" id="{17CE0B1C-BBAA-4288-8DF8-99D5ADF2A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288" y="731873"/>
            <a:ext cx="5315656" cy="529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80F79BE5-C2F5-0E9E-92BD-50CBE96FEBC4}"/>
              </a:ext>
            </a:extLst>
          </p:cNvPr>
          <p:cNvGrpSpPr/>
          <p:nvPr/>
        </p:nvGrpSpPr>
        <p:grpSpPr>
          <a:xfrm>
            <a:off x="7728181" y="266668"/>
            <a:ext cx="4571936" cy="6034841"/>
            <a:chOff x="5796136" y="200000"/>
            <a:chExt cx="3428952" cy="4526131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DD0947E-839C-EF6D-96E6-365209877659}"/>
                </a:ext>
              </a:extLst>
            </p:cNvPr>
            <p:cNvGrpSpPr/>
            <p:nvPr/>
          </p:nvGrpSpPr>
          <p:grpSpPr>
            <a:xfrm>
              <a:off x="5796136" y="200000"/>
              <a:ext cx="3312289" cy="4526131"/>
              <a:chOff x="6226643" y="125402"/>
              <a:chExt cx="3312289" cy="4526131"/>
            </a:xfrm>
          </p:grpSpPr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052FD810-0FFD-0133-9F54-083CD859B50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26643" y="2078812"/>
                <a:ext cx="1317222" cy="1192668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599CC006-79CE-B08F-3C8E-757D8EDE787F}"/>
                  </a:ext>
                </a:extLst>
              </p:cNvPr>
              <p:cNvGrpSpPr/>
              <p:nvPr/>
            </p:nvGrpSpPr>
            <p:grpSpPr>
              <a:xfrm>
                <a:off x="7096283" y="125402"/>
                <a:ext cx="2442649" cy="4526131"/>
                <a:chOff x="7096283" y="125402"/>
                <a:chExt cx="2442649" cy="4526131"/>
              </a:xfrm>
            </p:grpSpPr>
            <p:grpSp>
              <p:nvGrpSpPr>
                <p:cNvPr id="29" name="Gruppieren 28"/>
                <p:cNvGrpSpPr>
                  <a:grpSpLocks noChangeAspect="1"/>
                </p:cNvGrpSpPr>
                <p:nvPr/>
              </p:nvGrpSpPr>
              <p:grpSpPr>
                <a:xfrm flipH="1">
                  <a:off x="8071453" y="577482"/>
                  <a:ext cx="363928" cy="3971024"/>
                  <a:chOff x="482269" y="893995"/>
                  <a:chExt cx="190476" cy="2692777"/>
                </a:xfrm>
              </p:grpSpPr>
              <p:sp>
                <p:nvSpPr>
                  <p:cNvPr id="30" name="Textfeld 29"/>
                  <p:cNvSpPr txBox="1"/>
                  <p:nvPr/>
                </p:nvSpPr>
                <p:spPr>
                  <a:xfrm rot="16200000">
                    <a:off x="37178" y="1827487"/>
                    <a:ext cx="1059323" cy="1691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t">
                    <a:spAutoFit/>
                  </a:bodyPr>
                  <a:lstStyle/>
                  <a:p>
                    <a:pPr defTabSz="2322455" latinLnBrk="1" hangingPunct="0"/>
                    <a:r>
                      <a:rPr lang="de-DE" sz="2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             2.3</a:t>
                    </a:r>
                    <a:r>
                      <a:rPr lang="de-DE" sz="11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de-DE" sz="2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</a:t>
                    </a:r>
                    <a:endParaRPr lang="de-DE" sz="220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Helvetica"/>
                    </a:endParaRPr>
                  </a:p>
                </p:txBody>
              </p:sp>
              <p:cxnSp>
                <p:nvCxnSpPr>
                  <p:cNvPr id="42" name="Gerade Verbindung mit Pfeil 41"/>
                  <p:cNvCxnSpPr/>
                  <p:nvPr/>
                </p:nvCxnSpPr>
                <p:spPr>
                  <a:xfrm flipH="1">
                    <a:off x="667244" y="893995"/>
                    <a:ext cx="5501" cy="2692777"/>
                  </a:xfrm>
                  <a:prstGeom prst="straightConnector1">
                    <a:avLst/>
                  </a:prstGeom>
                  <a:noFill/>
                  <a:ln w="12700" cap="flat">
                    <a:solidFill>
                      <a:schemeClr val="tx1"/>
                    </a:solidFill>
                    <a:prstDash val="solid"/>
                    <a:miter lim="800000"/>
                    <a:headEnd type="triangle"/>
                    <a:tailEnd type="triangle"/>
                  </a:ln>
                  <a:effectLst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7B19DB74-B3C5-4E95-BFC8-89E5429E59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1349" b="96369" l="9375" r="89509">
                              <a14:foregroundMark x1="26116" y1="4357" x2="52009" y2="8299"/>
                              <a14:foregroundMark x1="52009" y1="8299" x2="63839" y2="6017"/>
                              <a14:foregroundMark x1="63839" y1="6017" x2="76116" y2="6432"/>
                              <a14:foregroundMark x1="77902" y1="3527" x2="21652" y2="2178"/>
                              <a14:foregroundMark x1="21652" y1="2178" x2="20759" y2="1867"/>
                              <a14:foregroundMark x1="58929" y1="1349" x2="58929" y2="1349"/>
                              <a14:foregroundMark x1="79911" y1="1452" x2="79911" y2="1452"/>
                              <a14:foregroundMark x1="47991" y1="91701" x2="47991" y2="91701"/>
                              <a14:foregroundMark x1="49554" y1="96369" x2="49554" y2="96369"/>
                              <a14:foregroundMark x1="64286" y1="41183" x2="64286" y2="41183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6283" y="125402"/>
                  <a:ext cx="2307342" cy="4526131"/>
                </a:xfrm>
                <a:prstGeom prst="rect">
                  <a:avLst/>
                </a:prstGeom>
              </p:spPr>
            </p:pic>
            <p:sp>
              <p:nvSpPr>
                <p:cNvPr id="32" name="Right Brace 31">
                  <a:extLst>
                    <a:ext uri="{FF2B5EF4-FFF2-40B4-BE49-F238E27FC236}">
                      <a16:creationId xmlns:a16="http://schemas.microsoft.com/office/drawing/2014/main" id="{8361DACC-2BC3-901C-5384-0184C2AB0742}"/>
                    </a:ext>
                  </a:extLst>
                </p:cNvPr>
                <p:cNvSpPr/>
                <p:nvPr/>
              </p:nvSpPr>
              <p:spPr>
                <a:xfrm>
                  <a:off x="8446507" y="1347614"/>
                  <a:ext cx="443108" cy="493096"/>
                </a:xfrm>
                <a:prstGeom prst="rightBrace">
                  <a:avLst>
                    <a:gd name="adj1" fmla="val 0"/>
                    <a:gd name="adj2" fmla="val 50000"/>
                  </a:avLst>
                </a:prstGeom>
                <a:ln w="38100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DE" sz="24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" name="Right Brace 33">
                  <a:extLst>
                    <a:ext uri="{FF2B5EF4-FFF2-40B4-BE49-F238E27FC236}">
                      <a16:creationId xmlns:a16="http://schemas.microsoft.com/office/drawing/2014/main" id="{59FCFD9F-4AFD-802B-9E70-F51B84708B29}"/>
                    </a:ext>
                  </a:extLst>
                </p:cNvPr>
                <p:cNvSpPr/>
                <p:nvPr/>
              </p:nvSpPr>
              <p:spPr>
                <a:xfrm>
                  <a:off x="8446508" y="1005495"/>
                  <a:ext cx="457200" cy="291350"/>
                </a:xfrm>
                <a:prstGeom prst="rightBrace">
                  <a:avLst>
                    <a:gd name="adj1" fmla="val 0"/>
                    <a:gd name="adj2" fmla="val 55215"/>
                  </a:avLst>
                </a:prstGeom>
                <a:ln w="38100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DE" sz="24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5" name="Right Brace 34">
                  <a:extLst>
                    <a:ext uri="{FF2B5EF4-FFF2-40B4-BE49-F238E27FC236}">
                      <a16:creationId xmlns:a16="http://schemas.microsoft.com/office/drawing/2014/main" id="{EA0082FA-1C83-F1DD-FBEE-726FDB03E4F6}"/>
                    </a:ext>
                  </a:extLst>
                </p:cNvPr>
                <p:cNvSpPr/>
                <p:nvPr/>
              </p:nvSpPr>
              <p:spPr>
                <a:xfrm>
                  <a:off x="8446507" y="1897423"/>
                  <a:ext cx="443107" cy="149489"/>
                </a:xfrm>
                <a:prstGeom prst="rightBrace">
                  <a:avLst>
                    <a:gd name="adj1" fmla="val 0"/>
                    <a:gd name="adj2" fmla="val 50000"/>
                  </a:avLst>
                </a:prstGeom>
                <a:ln w="38100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DE" sz="24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" name="Right Brace 35">
                  <a:extLst>
                    <a:ext uri="{FF2B5EF4-FFF2-40B4-BE49-F238E27FC236}">
                      <a16:creationId xmlns:a16="http://schemas.microsoft.com/office/drawing/2014/main" id="{7AC7DAF4-4ECA-1D0F-F8ED-8680E1AA61D3}"/>
                    </a:ext>
                  </a:extLst>
                </p:cNvPr>
                <p:cNvSpPr/>
                <p:nvPr/>
              </p:nvSpPr>
              <p:spPr>
                <a:xfrm>
                  <a:off x="8903708" y="1840819"/>
                  <a:ext cx="122278" cy="441502"/>
                </a:xfrm>
                <a:prstGeom prst="rightBrace">
                  <a:avLst>
                    <a:gd name="adj1" fmla="val 0"/>
                    <a:gd name="adj2" fmla="val 50000"/>
                  </a:avLst>
                </a:prstGeom>
                <a:ln w="38100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DE" sz="24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" name="Right Brace 36">
                  <a:extLst>
                    <a:ext uri="{FF2B5EF4-FFF2-40B4-BE49-F238E27FC236}">
                      <a16:creationId xmlns:a16="http://schemas.microsoft.com/office/drawing/2014/main" id="{F5EA02BF-BC0D-A0CD-1BEE-C95E97DF1CD7}"/>
                    </a:ext>
                  </a:extLst>
                </p:cNvPr>
                <p:cNvSpPr/>
                <p:nvPr/>
              </p:nvSpPr>
              <p:spPr>
                <a:xfrm>
                  <a:off x="8507646" y="2656102"/>
                  <a:ext cx="323164" cy="885166"/>
                </a:xfrm>
                <a:prstGeom prst="rightBrace">
                  <a:avLst>
                    <a:gd name="adj1" fmla="val 0"/>
                    <a:gd name="adj2" fmla="val 50000"/>
                  </a:avLst>
                </a:prstGeom>
                <a:ln w="38100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DE" sz="24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" name="Right Brace 37">
                  <a:extLst>
                    <a:ext uri="{FF2B5EF4-FFF2-40B4-BE49-F238E27FC236}">
                      <a16:creationId xmlns:a16="http://schemas.microsoft.com/office/drawing/2014/main" id="{9EA8DD7E-6FD6-8248-782F-CFB2EAC83C92}"/>
                    </a:ext>
                  </a:extLst>
                </p:cNvPr>
                <p:cNvSpPr/>
                <p:nvPr/>
              </p:nvSpPr>
              <p:spPr>
                <a:xfrm>
                  <a:off x="8451794" y="2108384"/>
                  <a:ext cx="451913" cy="271472"/>
                </a:xfrm>
                <a:prstGeom prst="rightBrace">
                  <a:avLst>
                    <a:gd name="adj1" fmla="val 0"/>
                    <a:gd name="adj2" fmla="val 50000"/>
                  </a:avLst>
                </a:prstGeom>
                <a:ln w="38100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DE" sz="24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06405E6A-78CD-D436-7829-AA2D714A7D1E}"/>
                    </a:ext>
                  </a:extLst>
                </p:cNvPr>
                <p:cNvSpPr txBox="1"/>
                <p:nvPr/>
              </p:nvSpPr>
              <p:spPr>
                <a:xfrm>
                  <a:off x="8813510" y="1005494"/>
                  <a:ext cx="695798" cy="3462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170"/>
                  <a:r>
                    <a:rPr lang="en-GB" sz="2400" b="1" dirty="0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latin typeface="Calibri"/>
                    </a:rPr>
                    <a:t>ST1</a:t>
                  </a:r>
                  <a:endParaRPr lang="en-DE" sz="2400" b="1" dirty="0">
                    <a:solidFill>
                      <a:srgbClr val="1F497D">
                        <a:lumMod val="60000"/>
                        <a:lumOff val="40000"/>
                      </a:srgbClr>
                    </a:solidFill>
                    <a:latin typeface="Calibri"/>
                  </a:endParaRP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8AE5AFA3-A37E-8171-E171-B89386D17954}"/>
                    </a:ext>
                  </a:extLst>
                </p:cNvPr>
                <p:cNvSpPr txBox="1"/>
                <p:nvPr/>
              </p:nvSpPr>
              <p:spPr>
                <a:xfrm>
                  <a:off x="8799417" y="1466674"/>
                  <a:ext cx="695798" cy="3462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170"/>
                  <a:r>
                    <a:rPr lang="en-GB" sz="2400" b="1" dirty="0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latin typeface="Calibri"/>
                    </a:rPr>
                    <a:t>PT</a:t>
                  </a:r>
                  <a:endParaRPr lang="en-DE" sz="2400" b="1" dirty="0">
                    <a:solidFill>
                      <a:srgbClr val="1F497D">
                        <a:lumMod val="60000"/>
                        <a:lumOff val="40000"/>
                      </a:srgbClr>
                    </a:solidFill>
                    <a:latin typeface="Calibri"/>
                  </a:endParaRP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D996893-E090-FDAB-E158-07AA2BA33D46}"/>
                    </a:ext>
                  </a:extLst>
                </p:cNvPr>
                <p:cNvSpPr txBox="1"/>
                <p:nvPr/>
              </p:nvSpPr>
              <p:spPr>
                <a:xfrm>
                  <a:off x="8818708" y="1777150"/>
                  <a:ext cx="695798" cy="3462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170"/>
                  <a:r>
                    <a:rPr lang="en-GB" sz="2400" b="1" dirty="0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latin typeface="Calibri"/>
                    </a:rPr>
                    <a:t>ST2</a:t>
                  </a:r>
                  <a:endParaRPr lang="en-DE" sz="2400" b="1" dirty="0">
                    <a:solidFill>
                      <a:srgbClr val="1F497D">
                        <a:lumMod val="60000"/>
                        <a:lumOff val="40000"/>
                      </a:srgbClr>
                    </a:solidFill>
                    <a:latin typeface="Calibri"/>
                  </a:endParaRP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7E06206-BB54-04BE-6514-7589247E628F}"/>
                    </a:ext>
                  </a:extLst>
                </p:cNvPr>
                <p:cNvSpPr txBox="1"/>
                <p:nvPr/>
              </p:nvSpPr>
              <p:spPr>
                <a:xfrm>
                  <a:off x="8843134" y="2055703"/>
                  <a:ext cx="695798" cy="3462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170"/>
                  <a:r>
                    <a:rPr lang="en-GB" sz="2400" b="1" dirty="0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latin typeface="Calibri"/>
                    </a:rPr>
                    <a:t>MT</a:t>
                  </a:r>
                  <a:endParaRPr lang="en-DE" sz="2400" b="1" dirty="0">
                    <a:solidFill>
                      <a:srgbClr val="1F497D">
                        <a:lumMod val="60000"/>
                        <a:lumOff val="40000"/>
                      </a:srgbClr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E3DAF97-41E6-2907-B555-A50A2C084242}"/>
                </a:ext>
              </a:extLst>
            </p:cNvPr>
            <p:cNvSpPr txBox="1"/>
            <p:nvPr/>
          </p:nvSpPr>
          <p:spPr>
            <a:xfrm>
              <a:off x="8341842" y="2976746"/>
              <a:ext cx="88324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GB" sz="2400" b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mEBIS</a:t>
              </a:r>
              <a:endParaRPr lang="en-DE" sz="2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endParaRPr>
            </a:p>
          </p:txBody>
        </p:sp>
      </p:grpSp>
      <p:sp>
        <p:nvSpPr>
          <p:cNvPr id="33" name="Date Placeholder 1">
            <a:extLst>
              <a:ext uri="{FF2B5EF4-FFF2-40B4-BE49-F238E27FC236}">
                <a16:creationId xmlns:a16="http://schemas.microsoft.com/office/drawing/2014/main" id="{3C9F2530-AFBA-4479-981B-91D9401CCE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7528" y="6576444"/>
            <a:ext cx="2844800" cy="288000"/>
          </a:xfrm>
        </p:spPr>
        <p:txBody>
          <a:bodyPr/>
          <a:lstStyle/>
          <a:p>
            <a:r>
              <a:rPr lang="en-US" sz="1400" dirty="0"/>
              <a:t>15.03.2024</a:t>
            </a:r>
          </a:p>
        </p:txBody>
      </p:sp>
      <p:sp>
        <p:nvSpPr>
          <p:cNvPr id="43" name="Footer Placeholder 2">
            <a:extLst>
              <a:ext uri="{FF2B5EF4-FFF2-40B4-BE49-F238E27FC236}">
                <a16:creationId xmlns:a16="http://schemas.microsoft.com/office/drawing/2014/main" id="{00293647-84BA-4A44-AB07-CE5220E91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3528" y="6576444"/>
            <a:ext cx="3860800" cy="288000"/>
          </a:xfrm>
        </p:spPr>
        <p:txBody>
          <a:bodyPr/>
          <a:lstStyle/>
          <a:p>
            <a:r>
              <a:rPr lang="en-US" sz="1400"/>
              <a:t>DPG Spring Meeting 2024 , S. Sasidharan</a:t>
            </a:r>
            <a:endParaRPr lang="en-US" sz="1400" dirty="0"/>
          </a:p>
        </p:txBody>
      </p:sp>
      <p:sp>
        <p:nvSpPr>
          <p:cNvPr id="49" name="Slide Number Placeholder 5">
            <a:extLst>
              <a:ext uri="{FF2B5EF4-FFF2-40B4-BE49-F238E27FC236}">
                <a16:creationId xmlns:a16="http://schemas.microsoft.com/office/drawing/2014/main" id="{4AA979AA-7F7B-4E6B-9EBD-1D54CF9AC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5528" y="6576444"/>
            <a:ext cx="2844800" cy="288000"/>
          </a:xfrm>
        </p:spPr>
        <p:txBody>
          <a:bodyPr/>
          <a:lstStyle/>
          <a:p>
            <a:fld id="{B6F15528-21DE-4FAA-801E-634DDDAF4B2B}" type="slidenum">
              <a:rPr lang="en-US" sz="1400" smtClean="0"/>
              <a:pPr/>
              <a:t>10</a:t>
            </a:fld>
            <a:endParaRPr lang="en-US" sz="1400"/>
          </a:p>
        </p:txBody>
      </p:sp>
      <p:sp>
        <p:nvSpPr>
          <p:cNvPr id="50" name="Shape 82">
            <a:extLst>
              <a:ext uri="{FF2B5EF4-FFF2-40B4-BE49-F238E27FC236}">
                <a16:creationId xmlns:a16="http://schemas.microsoft.com/office/drawing/2014/main" id="{1E71AA8B-4ABA-4C62-B426-2524E0A28C5B}"/>
              </a:ext>
            </a:extLst>
          </p:cNvPr>
          <p:cNvSpPr/>
          <p:nvPr/>
        </p:nvSpPr>
        <p:spPr>
          <a:xfrm>
            <a:off x="1377696" y="-34908"/>
            <a:ext cx="8995392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/>
            <a:r>
              <a:rPr lang="de-DE" sz="4000" b="1" dirty="0">
                <a:solidFill>
                  <a:srgbClr val="007668"/>
                </a:solidFill>
                <a:latin typeface="Century Gothic" panose="020B0502020202020204" pitchFamily="34" charset="0"/>
              </a:rPr>
              <a:t>Setup</a:t>
            </a:r>
          </a:p>
        </p:txBody>
      </p:sp>
    </p:spTree>
    <p:extLst>
      <p:ext uri="{BB962C8B-B14F-4D97-AF65-F5344CB8AC3E}">
        <p14:creationId xmlns:p14="http://schemas.microsoft.com/office/powerpoint/2010/main" val="27586089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uppieren 5">
            <a:extLst>
              <a:ext uri="{FF2B5EF4-FFF2-40B4-BE49-F238E27FC236}">
                <a16:creationId xmlns:a16="http://schemas.microsoft.com/office/drawing/2014/main" id="{46A36508-18CE-49EF-B0C9-404E94F9DD9D}"/>
              </a:ext>
            </a:extLst>
          </p:cNvPr>
          <p:cNvGrpSpPr/>
          <p:nvPr/>
        </p:nvGrpSpPr>
        <p:grpSpPr>
          <a:xfrm>
            <a:off x="2400886" y="983196"/>
            <a:ext cx="5669899" cy="2213322"/>
            <a:chOff x="2938803" y="1600200"/>
            <a:chExt cx="6012237" cy="2259466"/>
          </a:xfrm>
        </p:grpSpPr>
        <p:sp>
          <p:nvSpPr>
            <p:cNvPr id="63" name="Rechteck 59">
              <a:extLst>
                <a:ext uri="{FF2B5EF4-FFF2-40B4-BE49-F238E27FC236}">
                  <a16:creationId xmlns:a16="http://schemas.microsoft.com/office/drawing/2014/main" id="{FB61B2F0-D674-412B-8C94-508A16CDA65E}"/>
                </a:ext>
              </a:extLst>
            </p:cNvPr>
            <p:cNvSpPr/>
            <p:nvPr/>
          </p:nvSpPr>
          <p:spPr bwMode="auto">
            <a:xfrm rot="5400000">
              <a:off x="5597706" y="1183497"/>
              <a:ext cx="1504793" cy="2470208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176713" fontAlgn="base">
                <a:spcBef>
                  <a:spcPct val="0"/>
                </a:spcBef>
                <a:spcAft>
                  <a:spcPct val="0"/>
                </a:spcAft>
              </a:pPr>
              <a:endParaRPr lang="de-DE" sz="820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4" name="Rechteck 60">
              <a:extLst>
                <a:ext uri="{FF2B5EF4-FFF2-40B4-BE49-F238E27FC236}">
                  <a16:creationId xmlns:a16="http://schemas.microsoft.com/office/drawing/2014/main" id="{3BA23543-A1AA-48DF-91B6-87B68D2F6E85}"/>
                </a:ext>
              </a:extLst>
            </p:cNvPr>
            <p:cNvSpPr/>
            <p:nvPr/>
          </p:nvSpPr>
          <p:spPr bwMode="auto">
            <a:xfrm rot="5400000">
              <a:off x="2942230" y="1748999"/>
              <a:ext cx="1504793" cy="13320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176713" fontAlgn="base">
                <a:spcBef>
                  <a:spcPct val="0"/>
                </a:spcBef>
                <a:spcAft>
                  <a:spcPct val="0"/>
                </a:spcAft>
              </a:pPr>
              <a:endParaRPr lang="de-DE" sz="820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5" name="Rechteck 62">
              <a:extLst>
                <a:ext uri="{FF2B5EF4-FFF2-40B4-BE49-F238E27FC236}">
                  <a16:creationId xmlns:a16="http://schemas.microsoft.com/office/drawing/2014/main" id="{1AA4B29E-E4EC-4F75-A003-78204384951F}"/>
                </a:ext>
              </a:extLst>
            </p:cNvPr>
            <p:cNvSpPr/>
            <p:nvPr/>
          </p:nvSpPr>
          <p:spPr bwMode="auto">
            <a:xfrm rot="5400000">
              <a:off x="7418941" y="1763399"/>
              <a:ext cx="1504793" cy="129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176713" fontAlgn="base">
                <a:spcBef>
                  <a:spcPct val="0"/>
                </a:spcBef>
                <a:spcAft>
                  <a:spcPct val="0"/>
                </a:spcAft>
              </a:pPr>
              <a:endParaRPr lang="de-DE" sz="820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6" name="Rechteck 61">
              <a:extLst>
                <a:ext uri="{FF2B5EF4-FFF2-40B4-BE49-F238E27FC236}">
                  <a16:creationId xmlns:a16="http://schemas.microsoft.com/office/drawing/2014/main" id="{3613A57A-B165-4392-AE89-AB82A90A495F}"/>
                </a:ext>
              </a:extLst>
            </p:cNvPr>
            <p:cNvSpPr/>
            <p:nvPr/>
          </p:nvSpPr>
          <p:spPr bwMode="auto">
            <a:xfrm rot="5400000">
              <a:off x="3982410" y="2019002"/>
              <a:ext cx="1504800" cy="792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176713" fontAlgn="base">
                <a:spcBef>
                  <a:spcPct val="0"/>
                </a:spcBef>
                <a:spcAft>
                  <a:spcPct val="0"/>
                </a:spcAft>
              </a:pPr>
              <a:endParaRPr lang="de-DE" sz="8200">
                <a:solidFill>
                  <a:prstClr val="black"/>
                </a:solidFill>
                <a:latin typeface="Arial" pitchFamily="34" charset="0"/>
              </a:endParaRPr>
            </a:p>
          </p:txBody>
        </p:sp>
        <p:pic>
          <p:nvPicPr>
            <p:cNvPr id="67" name="Grafik 74">
              <a:extLst>
                <a:ext uri="{FF2B5EF4-FFF2-40B4-BE49-F238E27FC236}">
                  <a16:creationId xmlns:a16="http://schemas.microsoft.com/office/drawing/2014/main" id="{B44BDA38-126A-4817-A25D-C0C19B47C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8803" y="1600200"/>
              <a:ext cx="6012237" cy="1612481"/>
            </a:xfrm>
            <a:prstGeom prst="rect">
              <a:avLst/>
            </a:prstGeom>
          </p:spPr>
        </p:pic>
        <p:sp>
          <p:nvSpPr>
            <p:cNvPr id="68" name="Textfeld 12">
              <a:extLst>
                <a:ext uri="{FF2B5EF4-FFF2-40B4-BE49-F238E27FC236}">
                  <a16:creationId xmlns:a16="http://schemas.microsoft.com/office/drawing/2014/main" id="{539A8AB6-C922-44DE-B579-871AB0D4159F}"/>
                </a:ext>
              </a:extLst>
            </p:cNvPr>
            <p:cNvSpPr txBox="1"/>
            <p:nvPr/>
          </p:nvSpPr>
          <p:spPr>
            <a:xfrm>
              <a:off x="5520161" y="3137024"/>
              <a:ext cx="1701963" cy="7226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ctr" latinLnBrk="1" hangingPunct="0"/>
              <a:r>
                <a:rPr lang="de-DE" sz="2000" dirty="0">
                  <a:solidFill>
                    <a:srgbClr val="00B0F0"/>
                  </a:solidFill>
                  <a:latin typeface="Calibri"/>
                  <a:ea typeface="Arial"/>
                  <a:cs typeface="Arial"/>
                  <a:sym typeface="Arial"/>
                </a:rPr>
                <a:t>Precision Trap </a:t>
              </a:r>
              <a:br>
                <a:rPr lang="de-DE" sz="2000" dirty="0">
                  <a:solidFill>
                    <a:srgbClr val="00B0F0"/>
                  </a:solidFill>
                  <a:latin typeface="Calibri"/>
                  <a:ea typeface="Arial"/>
                  <a:cs typeface="Arial"/>
                  <a:sym typeface="Arial"/>
                </a:rPr>
              </a:br>
              <a:r>
                <a:rPr lang="de-DE" sz="2000" dirty="0">
                  <a:solidFill>
                    <a:srgbClr val="00B0F0"/>
                  </a:solidFill>
                  <a:latin typeface="Calibri"/>
                  <a:ea typeface="Arial"/>
                  <a:cs typeface="Arial"/>
                  <a:sym typeface="Arial"/>
                </a:rPr>
                <a:t>(PT)</a:t>
              </a:r>
              <a:endParaRPr lang="de-DE" sz="2000" dirty="0">
                <a:solidFill>
                  <a:srgbClr val="00B0F0"/>
                </a:solidFill>
                <a:latin typeface="Calibri"/>
                <a:sym typeface="Helvetica"/>
              </a:endParaRPr>
            </a:p>
          </p:txBody>
        </p:sp>
        <p:sp>
          <p:nvSpPr>
            <p:cNvPr id="69" name="Textfeld 15">
              <a:extLst>
                <a:ext uri="{FF2B5EF4-FFF2-40B4-BE49-F238E27FC236}">
                  <a16:creationId xmlns:a16="http://schemas.microsoft.com/office/drawing/2014/main" id="{3C337CBC-17B6-49EA-99EF-93D5EC89D962}"/>
                </a:ext>
              </a:extLst>
            </p:cNvPr>
            <p:cNvSpPr txBox="1"/>
            <p:nvPr/>
          </p:nvSpPr>
          <p:spPr>
            <a:xfrm>
              <a:off x="4051787" y="3149561"/>
              <a:ext cx="1397769" cy="6179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ctr" latinLnBrk="1" hangingPunct="0">
                <a:lnSpc>
                  <a:spcPts val="2000"/>
                </a:lnSpc>
              </a:pPr>
              <a:r>
                <a:rPr lang="de-DE" sz="2000" dirty="0">
                  <a:solidFill>
                    <a:srgbClr val="FFC000"/>
                  </a:solidFill>
                  <a:latin typeface="Calibri"/>
                  <a:ea typeface="Arial"/>
                  <a:cs typeface="Arial"/>
                  <a:sym typeface="Arial"/>
                </a:rPr>
                <a:t>Storage</a:t>
              </a:r>
            </a:p>
            <a:p>
              <a:pPr algn="ctr" latinLnBrk="1" hangingPunct="0">
                <a:lnSpc>
                  <a:spcPts val="2000"/>
                </a:lnSpc>
              </a:pPr>
              <a:r>
                <a:rPr lang="de-DE" sz="2000" dirty="0">
                  <a:solidFill>
                    <a:srgbClr val="FFC000"/>
                  </a:solidFill>
                  <a:latin typeface="Calibri"/>
                  <a:ea typeface="Arial"/>
                  <a:cs typeface="Arial"/>
                  <a:sym typeface="Arial"/>
                </a:rPr>
                <a:t>Trap 2 (ST2)</a:t>
              </a:r>
              <a:endParaRPr lang="de-DE" sz="2000" dirty="0">
                <a:solidFill>
                  <a:srgbClr val="FFC000"/>
                </a:solidFill>
                <a:latin typeface="Calibri"/>
                <a:sym typeface="Helvetica"/>
              </a:endParaRPr>
            </a:p>
          </p:txBody>
        </p:sp>
        <p:sp>
          <p:nvSpPr>
            <p:cNvPr id="70" name="Textfeld 52">
              <a:extLst>
                <a:ext uri="{FF2B5EF4-FFF2-40B4-BE49-F238E27FC236}">
                  <a16:creationId xmlns:a16="http://schemas.microsoft.com/office/drawing/2014/main" id="{4B62FD26-3434-4BB4-9B2F-C258F52DCD7D}"/>
                </a:ext>
              </a:extLst>
            </p:cNvPr>
            <p:cNvSpPr txBox="1"/>
            <p:nvPr/>
          </p:nvSpPr>
          <p:spPr>
            <a:xfrm>
              <a:off x="7463931" y="3192576"/>
              <a:ext cx="1397769" cy="6179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ctr" latinLnBrk="1" hangingPunct="0">
                <a:lnSpc>
                  <a:spcPts val="2000"/>
                </a:lnSpc>
              </a:pPr>
              <a:r>
                <a:rPr lang="de-DE" sz="2000" dirty="0">
                  <a:solidFill>
                    <a:srgbClr val="FFC000"/>
                  </a:solidFill>
                  <a:latin typeface="Calibri"/>
                  <a:ea typeface="Arial"/>
                  <a:cs typeface="Arial"/>
                  <a:sym typeface="Arial"/>
                </a:rPr>
                <a:t>Storage</a:t>
              </a:r>
            </a:p>
            <a:p>
              <a:pPr algn="ctr" latinLnBrk="1" hangingPunct="0">
                <a:lnSpc>
                  <a:spcPts val="2000"/>
                </a:lnSpc>
              </a:pPr>
              <a:r>
                <a:rPr lang="de-DE" sz="2000" dirty="0">
                  <a:solidFill>
                    <a:srgbClr val="FFC000"/>
                  </a:solidFill>
                  <a:latin typeface="Calibri"/>
                  <a:ea typeface="Arial"/>
                  <a:cs typeface="Arial"/>
                  <a:sym typeface="Arial"/>
                </a:rPr>
                <a:t>Trap 1 (ST1)</a:t>
              </a:r>
              <a:endParaRPr lang="de-DE" sz="2000" dirty="0">
                <a:solidFill>
                  <a:srgbClr val="FFC000"/>
                </a:solidFill>
                <a:latin typeface="Calibri"/>
                <a:sym typeface="Helvetica"/>
              </a:endParaRPr>
            </a:p>
          </p:txBody>
        </p:sp>
      </p:grpSp>
      <p:grpSp>
        <p:nvGrpSpPr>
          <p:cNvPr id="71" name="Gruppieren 17">
            <a:extLst>
              <a:ext uri="{FF2B5EF4-FFF2-40B4-BE49-F238E27FC236}">
                <a16:creationId xmlns:a16="http://schemas.microsoft.com/office/drawing/2014/main" id="{F01233E6-DA8A-4180-A075-A86D2E0114E3}"/>
              </a:ext>
            </a:extLst>
          </p:cNvPr>
          <p:cNvGrpSpPr/>
          <p:nvPr/>
        </p:nvGrpSpPr>
        <p:grpSpPr>
          <a:xfrm>
            <a:off x="5519768" y="1728537"/>
            <a:ext cx="478244" cy="392337"/>
            <a:chOff x="6115777" y="1660270"/>
            <a:chExt cx="433552" cy="29665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Shape 255">
                  <a:extLst>
                    <a:ext uri="{FF2B5EF4-FFF2-40B4-BE49-F238E27FC236}">
                      <a16:creationId xmlns:a16="http://schemas.microsoft.com/office/drawing/2014/main" id="{BC355191-99C5-45D7-BEFD-12421C5D1EEF}"/>
                    </a:ext>
                  </a:extLst>
                </p:cNvPr>
                <p:cNvSpPr/>
                <p:nvPr/>
              </p:nvSpPr>
              <p:spPr>
                <a:xfrm>
                  <a:off x="6249100" y="1882232"/>
                  <a:ext cx="300229" cy="274461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none" lIns="45719" tIns="45719" rIns="45719" bIns="45719" numCol="1" anchor="t">
                  <a:spAutoFit/>
                </a:bodyPr>
                <a:lstStyle>
                  <a:lvl1pPr>
                    <a:defRPr sz="2100"/>
                  </a:lvl1pPr>
                </a:lstStyle>
                <a:p>
                  <a:pPr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baseline="30000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𝒊𝒐𝒊</m:t>
                        </m:r>
                      </m:oMath>
                    </m:oMathPara>
                  </a14:m>
                  <a:endParaRPr lang="de-DE" b="1" baseline="30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72" name="Shape 255">
                  <a:extLst>
                    <a:ext uri="{FF2B5EF4-FFF2-40B4-BE49-F238E27FC236}">
                      <a16:creationId xmlns:a16="http://schemas.microsoft.com/office/drawing/2014/main" id="{BC355191-99C5-45D7-BEFD-12421C5D1E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9100" y="1882232"/>
                  <a:ext cx="300229" cy="2744614"/>
                </a:xfrm>
                <a:prstGeom prst="rect">
                  <a:avLst/>
                </a:prstGeom>
                <a:blipFill>
                  <a:blip r:embed="rId4"/>
                  <a:stretch>
                    <a:fillRect r="-1852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Ellipse 100">
              <a:extLst>
                <a:ext uri="{FF2B5EF4-FFF2-40B4-BE49-F238E27FC236}">
                  <a16:creationId xmlns:a16="http://schemas.microsoft.com/office/drawing/2014/main" id="{60E93BC4-E4A2-4F6C-83AD-E67EA326814D}"/>
                </a:ext>
              </a:extLst>
            </p:cNvPr>
            <p:cNvSpPr/>
            <p:nvPr/>
          </p:nvSpPr>
          <p:spPr>
            <a:xfrm>
              <a:off x="6115777" y="1660270"/>
              <a:ext cx="132977" cy="112525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>
              <a:noFill/>
              <a:prstDash val="solid"/>
              <a:miter lim="800000"/>
            </a:ln>
            <a:effectLst>
              <a:outerShdw blurRad="38100" dist="23000" dir="5400000" rotWithShape="0">
                <a:srgbClr val="000000">
                  <a:alpha val="34999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defTabSz="2322513" latinLnBrk="1" hangingPunct="0"/>
              <a:endParaRPr lang="en-GB" sz="4600" dirty="0">
                <a:solidFill>
                  <a:srgbClr val="000000"/>
                </a:solidFill>
                <a:latin typeface="Calibri"/>
                <a:sym typeface="Helvetica"/>
              </a:endParaRPr>
            </a:p>
          </p:txBody>
        </p:sp>
      </p:grpSp>
      <p:grpSp>
        <p:nvGrpSpPr>
          <p:cNvPr id="74" name="Gruppieren 18">
            <a:extLst>
              <a:ext uri="{FF2B5EF4-FFF2-40B4-BE49-F238E27FC236}">
                <a16:creationId xmlns:a16="http://schemas.microsoft.com/office/drawing/2014/main" id="{F8604CC6-9182-4C13-95D5-3DE31C5A5CB6}"/>
              </a:ext>
            </a:extLst>
          </p:cNvPr>
          <p:cNvGrpSpPr/>
          <p:nvPr/>
        </p:nvGrpSpPr>
        <p:grpSpPr>
          <a:xfrm>
            <a:off x="7265203" y="1705223"/>
            <a:ext cx="797193" cy="149930"/>
            <a:chOff x="7871237" y="1471043"/>
            <a:chExt cx="654774" cy="1125254"/>
          </a:xfrm>
        </p:grpSpPr>
        <p:sp>
          <p:nvSpPr>
            <p:cNvPr id="75" name="Shape 255">
              <a:extLst>
                <a:ext uri="{FF2B5EF4-FFF2-40B4-BE49-F238E27FC236}">
                  <a16:creationId xmlns:a16="http://schemas.microsoft.com/office/drawing/2014/main" id="{E3CF0ADD-956E-4F3C-9ACD-08D833C4F287}"/>
                </a:ext>
              </a:extLst>
            </p:cNvPr>
            <p:cNvSpPr/>
            <p:nvPr/>
          </p:nvSpPr>
          <p:spPr>
            <a:xfrm>
              <a:off x="7999266" y="1893185"/>
              <a:ext cx="526745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100"/>
              </a:lvl1pPr>
            </a:lstStyle>
            <a:p>
              <a:pPr>
                <a:defRPr sz="1800"/>
              </a:pPr>
              <a:r>
                <a:rPr lang="de-DE" b="1" baseline="30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12</a:t>
              </a:r>
              <a:r>
                <a:rPr lang="de-DE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C</a:t>
              </a:r>
              <a:r>
                <a:rPr lang="de-DE" b="1" baseline="30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6+</a:t>
              </a:r>
              <a:endParaRPr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76" name="Ellipse 102">
              <a:extLst>
                <a:ext uri="{FF2B5EF4-FFF2-40B4-BE49-F238E27FC236}">
                  <a16:creationId xmlns:a16="http://schemas.microsoft.com/office/drawing/2014/main" id="{29BAFF07-6061-4215-957E-61D36EEFDD07}"/>
                </a:ext>
              </a:extLst>
            </p:cNvPr>
            <p:cNvSpPr/>
            <p:nvPr/>
          </p:nvSpPr>
          <p:spPr>
            <a:xfrm>
              <a:off x="7871237" y="1471043"/>
              <a:ext cx="132977" cy="1125254"/>
            </a:xfrm>
            <a:prstGeom prst="ellipse">
              <a:avLst/>
            </a:prstGeom>
            <a:solidFill>
              <a:srgbClr val="FFCCCC"/>
            </a:solidFill>
            <a:ln w="12700" cap="flat">
              <a:noFill/>
              <a:prstDash val="solid"/>
              <a:miter lim="800000"/>
            </a:ln>
            <a:effectLst>
              <a:outerShdw blurRad="38100" dist="23000" dir="5400000" rotWithShape="0">
                <a:srgbClr val="000000">
                  <a:alpha val="34999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defTabSz="2322513" latinLnBrk="1" hangingPunct="0"/>
              <a:endParaRPr lang="en-GB" sz="4600">
                <a:solidFill>
                  <a:srgbClr val="000000"/>
                </a:solidFill>
                <a:latin typeface="Calibri"/>
                <a:sym typeface="Helvetica"/>
              </a:endParaRPr>
            </a:p>
          </p:txBody>
        </p:sp>
      </p:grpSp>
      <p:sp>
        <p:nvSpPr>
          <p:cNvPr id="77" name="Rechteck 7">
            <a:extLst>
              <a:ext uri="{FF2B5EF4-FFF2-40B4-BE49-F238E27FC236}">
                <a16:creationId xmlns:a16="http://schemas.microsoft.com/office/drawing/2014/main" id="{9DCC1E75-A77D-4CEF-B4C5-D8953D6EB097}"/>
              </a:ext>
            </a:extLst>
          </p:cNvPr>
          <p:cNvSpPr/>
          <p:nvPr/>
        </p:nvSpPr>
        <p:spPr bwMode="auto">
          <a:xfrm>
            <a:off x="2374907" y="317222"/>
            <a:ext cx="1346269" cy="22172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176713" fontAlgn="base">
              <a:spcBef>
                <a:spcPct val="0"/>
              </a:spcBef>
              <a:spcAft>
                <a:spcPct val="0"/>
              </a:spcAft>
            </a:pPr>
            <a:endParaRPr lang="en-US" sz="8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8" name="Rechteck 27">
            <a:extLst>
              <a:ext uri="{FF2B5EF4-FFF2-40B4-BE49-F238E27FC236}">
                <a16:creationId xmlns:a16="http://schemas.microsoft.com/office/drawing/2014/main" id="{396BC0B0-D075-4AB0-957A-694B69EDE7FF}"/>
              </a:ext>
            </a:extLst>
          </p:cNvPr>
          <p:cNvSpPr/>
          <p:nvPr/>
        </p:nvSpPr>
        <p:spPr bwMode="auto">
          <a:xfrm>
            <a:off x="7930545" y="698315"/>
            <a:ext cx="1346269" cy="22172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176713" fontAlgn="base">
              <a:spcBef>
                <a:spcPct val="0"/>
              </a:spcBef>
              <a:spcAft>
                <a:spcPct val="0"/>
              </a:spcAft>
            </a:pPr>
            <a:endParaRPr lang="en-US" sz="8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Shape 82"/>
          <p:cNvSpPr/>
          <p:nvPr/>
        </p:nvSpPr>
        <p:spPr>
          <a:xfrm>
            <a:off x="1524000" y="-66175"/>
            <a:ext cx="8995392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/>
            <a:r>
              <a:rPr lang="de-DE" sz="4000" b="1" dirty="0">
                <a:solidFill>
                  <a:srgbClr val="007668"/>
                </a:solidFill>
                <a:latin typeface="Century Gothic" panose="020B0502020202020204" pitchFamily="34" charset="0"/>
              </a:rPr>
              <a:t>Measurement</a:t>
            </a:r>
            <a:r>
              <a:rPr lang="de-DE" sz="4000" b="1" dirty="0">
                <a:solidFill>
                  <a:srgbClr val="358C85"/>
                </a:solidFill>
                <a:latin typeface="Century Gothic" panose="020B0502020202020204" pitchFamily="34" charset="0"/>
              </a:rPr>
              <a:t> </a:t>
            </a:r>
            <a:r>
              <a:rPr lang="de-DE" sz="4000" b="1" dirty="0" err="1">
                <a:solidFill>
                  <a:srgbClr val="358C85"/>
                </a:solidFill>
                <a:latin typeface="Century Gothic" panose="020B0502020202020204" pitchFamily="34" charset="0"/>
              </a:rPr>
              <a:t>Procedure</a:t>
            </a:r>
            <a:endParaRPr lang="de-DE" sz="4000" b="1" dirty="0">
              <a:solidFill>
                <a:srgbClr val="358C85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D5E3081-B9DA-43DF-89D0-3286536710D8}"/>
              </a:ext>
            </a:extLst>
          </p:cNvPr>
          <p:cNvGrpSpPr/>
          <p:nvPr/>
        </p:nvGrpSpPr>
        <p:grpSpPr>
          <a:xfrm>
            <a:off x="5779804" y="2163621"/>
            <a:ext cx="5571340" cy="4385635"/>
            <a:chOff x="6335631" y="2286955"/>
            <a:chExt cx="6441987" cy="5407176"/>
          </a:xfrm>
        </p:grpSpPr>
        <p:sp>
          <p:nvSpPr>
            <p:cNvPr id="161" name="Rectangle 86">
              <a:extLst>
                <a:ext uri="{FF2B5EF4-FFF2-40B4-BE49-F238E27FC236}">
                  <a16:creationId xmlns:a16="http://schemas.microsoft.com/office/drawing/2014/main" id="{2B642F56-67B6-4596-AC83-234C9B53D8C2}"/>
                </a:ext>
              </a:extLst>
            </p:cNvPr>
            <p:cNvSpPr/>
            <p:nvPr/>
          </p:nvSpPr>
          <p:spPr bwMode="auto">
            <a:xfrm>
              <a:off x="9543226" y="2294858"/>
              <a:ext cx="1121627" cy="17479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176713" eaLnBrk="1" hangingPunct="1">
                <a:defRPr/>
              </a:pPr>
              <a:endParaRPr lang="en-US" sz="800">
                <a:latin typeface="Century Gothic" panose="020B0502020202020204" pitchFamily="34" charset="0"/>
              </a:endParaRPr>
            </a:p>
          </p:txBody>
        </p:sp>
        <p:grpSp>
          <p:nvGrpSpPr>
            <p:cNvPr id="162" name="Group 43">
              <a:extLst>
                <a:ext uri="{FF2B5EF4-FFF2-40B4-BE49-F238E27FC236}">
                  <a16:creationId xmlns:a16="http://schemas.microsoft.com/office/drawing/2014/main" id="{EE32F191-E918-4A0C-9CA3-D8BAE685A8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62908" y="3177870"/>
              <a:ext cx="343387" cy="667933"/>
              <a:chOff x="3116580" y="1554480"/>
              <a:chExt cx="561340" cy="889635"/>
            </a:xfrm>
          </p:grpSpPr>
          <p:sp>
            <p:nvSpPr>
              <p:cNvPr id="240" name="Oval 31">
                <a:extLst>
                  <a:ext uri="{FF2B5EF4-FFF2-40B4-BE49-F238E27FC236}">
                    <a16:creationId xmlns:a16="http://schemas.microsoft.com/office/drawing/2014/main" id="{A5326CD5-5E5E-4273-A159-E85FA10888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8485" y="1554480"/>
                <a:ext cx="556260" cy="152400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 sz="8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1" name="Oval 32">
                <a:extLst>
                  <a:ext uri="{FF2B5EF4-FFF2-40B4-BE49-F238E27FC236}">
                    <a16:creationId xmlns:a16="http://schemas.microsoft.com/office/drawing/2014/main" id="{E3AFB117-50DA-4289-A47E-82A0BF9EF6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6580" y="1623060"/>
                <a:ext cx="556260" cy="152400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 sz="8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2" name="Oval 33">
                <a:extLst>
                  <a:ext uri="{FF2B5EF4-FFF2-40B4-BE49-F238E27FC236}">
                    <a16:creationId xmlns:a16="http://schemas.microsoft.com/office/drawing/2014/main" id="{17290305-C129-40F2-9DF6-CC9BB0B024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6580" y="1691640"/>
                <a:ext cx="556260" cy="152400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 sz="8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3" name="Oval 34">
                <a:extLst>
                  <a:ext uri="{FF2B5EF4-FFF2-40B4-BE49-F238E27FC236}">
                    <a16:creationId xmlns:a16="http://schemas.microsoft.com/office/drawing/2014/main" id="{112E6929-EDA7-4C0F-9F1A-F5F5FC852C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8485" y="1754505"/>
                <a:ext cx="556260" cy="152400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 sz="8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4" name="Oval 35">
                <a:extLst>
                  <a:ext uri="{FF2B5EF4-FFF2-40B4-BE49-F238E27FC236}">
                    <a16:creationId xmlns:a16="http://schemas.microsoft.com/office/drawing/2014/main" id="{ACE873BA-1FCF-41FE-92A2-E677C855D3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6580" y="1823085"/>
                <a:ext cx="556260" cy="152400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 sz="8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5" name="Oval 36">
                <a:extLst>
                  <a:ext uri="{FF2B5EF4-FFF2-40B4-BE49-F238E27FC236}">
                    <a16:creationId xmlns:a16="http://schemas.microsoft.com/office/drawing/2014/main" id="{80DF81C8-CBBB-495D-8E67-9CBEDE559E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6580" y="1891665"/>
                <a:ext cx="556260" cy="152400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 sz="8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6" name="Oval 37">
                <a:extLst>
                  <a:ext uri="{FF2B5EF4-FFF2-40B4-BE49-F238E27FC236}">
                    <a16:creationId xmlns:a16="http://schemas.microsoft.com/office/drawing/2014/main" id="{8952BAD6-2E50-43D5-8B11-3B9BFDFEA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1660" y="1954530"/>
                <a:ext cx="556260" cy="152400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 sz="8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7" name="Oval 38">
                <a:extLst>
                  <a:ext uri="{FF2B5EF4-FFF2-40B4-BE49-F238E27FC236}">
                    <a16:creationId xmlns:a16="http://schemas.microsoft.com/office/drawing/2014/main" id="{2393ADC7-CC61-444F-BF39-258F2FBE18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9755" y="2023110"/>
                <a:ext cx="556260" cy="152400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 sz="8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8" name="Oval 39">
                <a:extLst>
                  <a:ext uri="{FF2B5EF4-FFF2-40B4-BE49-F238E27FC236}">
                    <a16:creationId xmlns:a16="http://schemas.microsoft.com/office/drawing/2014/main" id="{782357A3-26B4-4F12-BD5E-BDD8467AC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9755" y="2091690"/>
                <a:ext cx="556260" cy="152400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 sz="8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9" name="Oval 40">
                <a:extLst>
                  <a:ext uri="{FF2B5EF4-FFF2-40B4-BE49-F238E27FC236}">
                    <a16:creationId xmlns:a16="http://schemas.microsoft.com/office/drawing/2014/main" id="{E6AF29FE-48BD-4FF4-A826-3F507D9CA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1660" y="2154555"/>
                <a:ext cx="556260" cy="152400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 sz="8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50" name="Oval 41">
                <a:extLst>
                  <a:ext uri="{FF2B5EF4-FFF2-40B4-BE49-F238E27FC236}">
                    <a16:creationId xmlns:a16="http://schemas.microsoft.com/office/drawing/2014/main" id="{85DF00B1-E266-445C-BF51-204D72353A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9755" y="2223135"/>
                <a:ext cx="556260" cy="152400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 sz="8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51" name="Oval 42">
                <a:extLst>
                  <a:ext uri="{FF2B5EF4-FFF2-40B4-BE49-F238E27FC236}">
                    <a16:creationId xmlns:a16="http://schemas.microsoft.com/office/drawing/2014/main" id="{E5D71055-D274-4681-8AC3-7A84298A32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9755" y="2291715"/>
                <a:ext cx="556260" cy="152400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 sz="800">
                  <a:latin typeface="Century Gothic" panose="020B0502020202020204" pitchFamily="34" charset="0"/>
                </a:endParaRPr>
              </a:p>
            </p:txBody>
          </p:sp>
        </p:grpSp>
        <p:cxnSp>
          <p:nvCxnSpPr>
            <p:cNvPr id="163" name="Elbow Connector 47">
              <a:extLst>
                <a:ext uri="{FF2B5EF4-FFF2-40B4-BE49-F238E27FC236}">
                  <a16:creationId xmlns:a16="http://schemas.microsoft.com/office/drawing/2014/main" id="{5E29CE81-6D1F-4C61-83BF-FEF8352F43A6}"/>
                </a:ext>
              </a:extLst>
            </p:cNvPr>
            <p:cNvCxnSpPr>
              <a:cxnSpLocks noChangeShapeType="1"/>
              <a:endCxn id="251" idx="4"/>
            </p:cNvCxnSpPr>
            <p:nvPr/>
          </p:nvCxnSpPr>
          <p:spPr bwMode="auto">
            <a:xfrm rot="10800000">
              <a:off x="9934990" y="3845803"/>
              <a:ext cx="463733" cy="49216"/>
            </a:xfrm>
            <a:prstGeom prst="bentConnector2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" name="Oval 62">
              <a:extLst>
                <a:ext uri="{FF2B5EF4-FFF2-40B4-BE49-F238E27FC236}">
                  <a16:creationId xmlns:a16="http://schemas.microsoft.com/office/drawing/2014/main" id="{1D30C5F6-1AE9-4973-81D8-13911DCB3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7742" y="3068235"/>
              <a:ext cx="44825" cy="61404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41767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1767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1767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1767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1767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800">
                <a:latin typeface="Century Gothic" panose="020B0502020202020204" pitchFamily="34" charset="0"/>
              </a:endParaRPr>
            </a:p>
          </p:txBody>
        </p:sp>
        <p:sp>
          <p:nvSpPr>
            <p:cNvPr id="165" name="Rectangle 71">
              <a:extLst>
                <a:ext uri="{FF2B5EF4-FFF2-40B4-BE49-F238E27FC236}">
                  <a16:creationId xmlns:a16="http://schemas.microsoft.com/office/drawing/2014/main" id="{0610B133-013B-4C95-AA09-A891EEE56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4897" y="3411218"/>
              <a:ext cx="175137" cy="428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41767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1767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1767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1767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1767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800">
                <a:latin typeface="Century Gothic" panose="020B0502020202020204" pitchFamily="34" charset="0"/>
              </a:endParaRPr>
            </a:p>
          </p:txBody>
        </p:sp>
        <p:sp>
          <p:nvSpPr>
            <p:cNvPr id="166" name="Rectangle 72">
              <a:extLst>
                <a:ext uri="{FF2B5EF4-FFF2-40B4-BE49-F238E27FC236}">
                  <a16:creationId xmlns:a16="http://schemas.microsoft.com/office/drawing/2014/main" id="{5F79070C-668E-429B-910F-3F431ACA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4897" y="3474004"/>
              <a:ext cx="175137" cy="428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41767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1767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1767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1767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1767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800">
                <a:latin typeface="Century Gothic" panose="020B0502020202020204" pitchFamily="34" charset="0"/>
              </a:endParaRPr>
            </a:p>
          </p:txBody>
        </p:sp>
        <p:cxnSp>
          <p:nvCxnSpPr>
            <p:cNvPr id="167" name="Shape 59">
              <a:extLst>
                <a:ext uri="{FF2B5EF4-FFF2-40B4-BE49-F238E27FC236}">
                  <a16:creationId xmlns:a16="http://schemas.microsoft.com/office/drawing/2014/main" id="{2C68966C-B4BC-4F82-9D83-023B0D02E66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V="1">
              <a:off x="9965696" y="3084450"/>
              <a:ext cx="317270" cy="336268"/>
            </a:xfrm>
            <a:prstGeom prst="bentConnector2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8" name="Oval 83">
              <a:extLst>
                <a:ext uri="{FF2B5EF4-FFF2-40B4-BE49-F238E27FC236}">
                  <a16:creationId xmlns:a16="http://schemas.microsoft.com/office/drawing/2014/main" id="{49A81673-499A-40FC-9F3F-20254399B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0053" y="3048805"/>
              <a:ext cx="44825" cy="61404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41767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1767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1767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1767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1767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800">
                <a:latin typeface="Century Gothic" panose="020B0502020202020204" pitchFamily="34" charset="0"/>
              </a:endParaRPr>
            </a:p>
          </p:txBody>
        </p:sp>
        <p:sp>
          <p:nvSpPr>
            <p:cNvPr id="169" name="TextBox 88">
              <a:extLst>
                <a:ext uri="{FF2B5EF4-FFF2-40B4-BE49-F238E27FC236}">
                  <a16:creationId xmlns:a16="http://schemas.microsoft.com/office/drawing/2014/main" id="{1B235835-0A9D-47D9-B573-9AECF49B2318}"/>
                </a:ext>
              </a:extLst>
            </p:cNvPr>
            <p:cNvSpPr txBox="1"/>
            <p:nvPr/>
          </p:nvSpPr>
          <p:spPr>
            <a:xfrm>
              <a:off x="9269448" y="2318254"/>
              <a:ext cx="1658294" cy="4174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 dirty="0">
                  <a:latin typeface="Century Gothic" panose="020B0502020202020204" pitchFamily="34" charset="0"/>
                  <a:cs typeface="Helvetica" pitchFamily="34" charset="0"/>
                </a:rPr>
                <a:t>superconducting</a:t>
              </a:r>
              <a:br>
                <a:rPr lang="en-US" sz="800" kern="0" dirty="0">
                  <a:latin typeface="Century Gothic" panose="020B0502020202020204" pitchFamily="34" charset="0"/>
                  <a:cs typeface="Helvetica" pitchFamily="34" charset="0"/>
                </a:rPr>
              </a:br>
              <a:r>
                <a:rPr lang="en-US" sz="800" kern="0" dirty="0">
                  <a:latin typeface="Century Gothic" panose="020B0502020202020204" pitchFamily="34" charset="0"/>
                  <a:cs typeface="Helvetica" pitchFamily="34" charset="0"/>
                </a:rPr>
                <a:t> tank circuit</a:t>
              </a:r>
            </a:p>
          </p:txBody>
        </p:sp>
        <p:sp>
          <p:nvSpPr>
            <p:cNvPr id="170" name="Rectangle 87">
              <a:extLst>
                <a:ext uri="{FF2B5EF4-FFF2-40B4-BE49-F238E27FC236}">
                  <a16:creationId xmlns:a16="http://schemas.microsoft.com/office/drawing/2014/main" id="{A37230D9-EA11-4DDB-B379-7CE53B42A87C}"/>
                </a:ext>
              </a:extLst>
            </p:cNvPr>
            <p:cNvSpPr/>
            <p:nvPr/>
          </p:nvSpPr>
          <p:spPr bwMode="auto">
            <a:xfrm>
              <a:off x="11237966" y="2307268"/>
              <a:ext cx="1117982" cy="17355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176713" eaLnBrk="1" hangingPunct="1">
                <a:defRPr/>
              </a:pPr>
              <a:endParaRPr lang="en-US" sz="800">
                <a:latin typeface="Century Gothic" panose="020B0502020202020204" pitchFamily="34" charset="0"/>
              </a:endParaRPr>
            </a:p>
          </p:txBody>
        </p:sp>
        <p:sp>
          <p:nvSpPr>
            <p:cNvPr id="171" name="Isosceles Triangle 13">
              <a:extLst>
                <a:ext uri="{FF2B5EF4-FFF2-40B4-BE49-F238E27FC236}">
                  <a16:creationId xmlns:a16="http://schemas.microsoft.com/office/drawing/2014/main" id="{C2DADF7E-25DA-4FFE-B55C-1F25AA71BD8C}"/>
                </a:ext>
              </a:extLst>
            </p:cNvPr>
            <p:cNvSpPr/>
            <p:nvPr/>
          </p:nvSpPr>
          <p:spPr bwMode="auto">
            <a:xfrm rot="5400000">
              <a:off x="11393635" y="3143800"/>
              <a:ext cx="638993" cy="456486"/>
            </a:xfrm>
            <a:prstGeom prst="triangle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/>
            <a:lstStyle/>
            <a:p>
              <a:pPr defTabSz="4176713" eaLnBrk="1" hangingPunct="1">
                <a:defRPr/>
              </a:pPr>
              <a:endParaRPr lang="en-US" sz="800" dirty="0">
                <a:latin typeface="Century Gothic" panose="020B0502020202020204" pitchFamily="34" charset="0"/>
              </a:endParaRPr>
            </a:p>
          </p:txBody>
        </p:sp>
        <p:sp>
          <p:nvSpPr>
            <p:cNvPr id="172" name="TextBox 64">
              <a:extLst>
                <a:ext uri="{FF2B5EF4-FFF2-40B4-BE49-F238E27FC236}">
                  <a16:creationId xmlns:a16="http://schemas.microsoft.com/office/drawing/2014/main" id="{55A6C91E-698D-4A23-9298-0EA7B492C5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6620" y="3174727"/>
              <a:ext cx="300640" cy="265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800">
                  <a:solidFill>
                    <a:schemeClr val="bg1"/>
                  </a:solidFill>
                  <a:latin typeface="Century Gothic" panose="020B0502020202020204" pitchFamily="34" charset="0"/>
                </a:rPr>
                <a:t>A</a:t>
              </a:r>
              <a:endParaRPr lang="en-US" altLang="de-DE" sz="80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73" name="Shape 79">
              <a:extLst>
                <a:ext uri="{FF2B5EF4-FFF2-40B4-BE49-F238E27FC236}">
                  <a16:creationId xmlns:a16="http://schemas.microsoft.com/office/drawing/2014/main" id="{9A347304-4E49-49AA-807F-D69B6FB394F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314060" y="3093387"/>
              <a:ext cx="1182560" cy="34"/>
            </a:xfrm>
            <a:prstGeom prst="bentConnector3">
              <a:avLst>
                <a:gd name="adj1" fmla="val 50000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" name="TextBox 88">
              <a:extLst>
                <a:ext uri="{FF2B5EF4-FFF2-40B4-BE49-F238E27FC236}">
                  <a16:creationId xmlns:a16="http://schemas.microsoft.com/office/drawing/2014/main" id="{6B3C2806-AD05-45B8-80DD-F4A130D6D307}"/>
                </a:ext>
              </a:extLst>
            </p:cNvPr>
            <p:cNvSpPr txBox="1"/>
            <p:nvPr/>
          </p:nvSpPr>
          <p:spPr>
            <a:xfrm>
              <a:off x="11237333" y="2286955"/>
              <a:ext cx="1138938" cy="569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800" kern="0" dirty="0" err="1">
                  <a:latin typeface="Century Gothic" panose="020B0502020202020204" pitchFamily="34" charset="0"/>
                  <a:cs typeface="Helvetica" pitchFamily="34" charset="0"/>
                </a:rPr>
                <a:t>ultra</a:t>
              </a:r>
              <a:r>
                <a:rPr lang="de-DE" sz="800" kern="0" dirty="0">
                  <a:latin typeface="Century Gothic" panose="020B0502020202020204" pitchFamily="34" charset="0"/>
                  <a:cs typeface="Helvetica" pitchFamily="34" charset="0"/>
                </a:rPr>
                <a:t> low noise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 dirty="0">
                  <a:latin typeface="Century Gothic" panose="020B0502020202020204" pitchFamily="34" charset="0"/>
                  <a:cs typeface="Helvetica" pitchFamily="34" charset="0"/>
                </a:rPr>
                <a:t>cryogenic amplifiers</a:t>
              </a:r>
            </a:p>
          </p:txBody>
        </p:sp>
        <p:cxnSp>
          <p:nvCxnSpPr>
            <p:cNvPr id="175" name="Gerader Verbinder 357">
              <a:extLst>
                <a:ext uri="{FF2B5EF4-FFF2-40B4-BE49-F238E27FC236}">
                  <a16:creationId xmlns:a16="http://schemas.microsoft.com/office/drawing/2014/main" id="{E7B39743-B378-4BC6-AEF3-F03B4578070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302215" y="3479657"/>
              <a:ext cx="1822" cy="414843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76" name="Gruppieren 358">
              <a:extLst>
                <a:ext uri="{FF2B5EF4-FFF2-40B4-BE49-F238E27FC236}">
                  <a16:creationId xmlns:a16="http://schemas.microsoft.com/office/drawing/2014/main" id="{CA278C71-05EC-40F0-A42C-DEB6E0482EB1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 flipV="1">
              <a:off x="10302417" y="3806318"/>
              <a:ext cx="147202" cy="178592"/>
              <a:chOff x="5105400" y="5111528"/>
              <a:chExt cx="154841" cy="302719"/>
            </a:xfrm>
          </p:grpSpPr>
          <p:sp>
            <p:nvSpPr>
              <p:cNvPr id="238" name="Isosceles Triangle 28">
                <a:extLst>
                  <a:ext uri="{FF2B5EF4-FFF2-40B4-BE49-F238E27FC236}">
                    <a16:creationId xmlns:a16="http://schemas.microsoft.com/office/drawing/2014/main" id="{F113482A-294C-4BFB-B41B-743C8AEFEB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105400" y="5257812"/>
                <a:ext cx="154841" cy="156435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 sz="8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9" name="Oval 77">
                <a:extLst>
                  <a:ext uri="{FF2B5EF4-FFF2-40B4-BE49-F238E27FC236}">
                    <a16:creationId xmlns:a16="http://schemas.microsoft.com/office/drawing/2014/main" id="{0413D27E-556A-4BB0-9160-D24E8DF5AC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2738" y="5111528"/>
                <a:ext cx="78070" cy="87381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41767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 sz="800">
                  <a:latin typeface="Century Gothic" panose="020B0502020202020204" pitchFamily="34" charset="0"/>
                </a:endParaRPr>
              </a:p>
            </p:txBody>
          </p:sp>
        </p:grpSp>
        <p:cxnSp>
          <p:nvCxnSpPr>
            <p:cNvPr id="177" name="Gewinkelter Verbinder 97">
              <a:extLst>
                <a:ext uri="{FF2B5EF4-FFF2-40B4-BE49-F238E27FC236}">
                  <a16:creationId xmlns:a16="http://schemas.microsoft.com/office/drawing/2014/main" id="{5CA55AC2-9234-499A-8AFF-A52496526DA9}"/>
                </a:ext>
              </a:extLst>
            </p:cNvPr>
            <p:cNvCxnSpPr>
              <a:cxnSpLocks noChangeShapeType="1"/>
              <a:stCxn id="171" idx="0"/>
            </p:cNvCxnSpPr>
            <p:nvPr/>
          </p:nvCxnSpPr>
          <p:spPr bwMode="auto">
            <a:xfrm flipH="1">
              <a:off x="9522903" y="3372043"/>
              <a:ext cx="2418472" cy="1112859"/>
            </a:xfrm>
            <a:prstGeom prst="bentConnector3">
              <a:avLst>
                <a:gd name="adj1" fmla="val -6781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8" name="Gerader Verbinder 361">
              <a:extLst>
                <a:ext uri="{FF2B5EF4-FFF2-40B4-BE49-F238E27FC236}">
                  <a16:creationId xmlns:a16="http://schemas.microsoft.com/office/drawing/2014/main" id="{F46DE6A8-CCDB-4FC7-80BA-72AAA32A343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335631" y="3096141"/>
              <a:ext cx="3552844" cy="17379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9" name="Gerader Verbinder 362">
              <a:extLst>
                <a:ext uri="{FF2B5EF4-FFF2-40B4-BE49-F238E27FC236}">
                  <a16:creationId xmlns:a16="http://schemas.microsoft.com/office/drawing/2014/main" id="{45B98590-99A2-42C4-A941-1DD9BBB546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936065" y="3087420"/>
              <a:ext cx="911" cy="10036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2" name="Gerader Verbinder 141">
              <a:extLst>
                <a:ext uri="{FF2B5EF4-FFF2-40B4-BE49-F238E27FC236}">
                  <a16:creationId xmlns:a16="http://schemas.microsoft.com/office/drawing/2014/main" id="{F5A8EF3D-C4C1-4FE9-AA10-5762C13313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30002" y="4479415"/>
              <a:ext cx="1" cy="3734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3" name="Picture 182">
              <a:extLst>
                <a:ext uri="{FF2B5EF4-FFF2-40B4-BE49-F238E27FC236}">
                  <a16:creationId xmlns:a16="http://schemas.microsoft.com/office/drawing/2014/main" id="{5F2FE5A4-E12C-483F-9B5B-DC3487C739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971" b="6045"/>
            <a:stretch/>
          </p:blipFill>
          <p:spPr>
            <a:xfrm>
              <a:off x="8242177" y="4819264"/>
              <a:ext cx="2133296" cy="2074564"/>
            </a:xfrm>
            <a:prstGeom prst="rect">
              <a:avLst/>
            </a:prstGeom>
          </p:spPr>
        </p:pic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1579B13F-95A2-46FE-8E91-B994371A92CC}"/>
                </a:ext>
              </a:extLst>
            </p:cNvPr>
            <p:cNvSpPr txBox="1"/>
            <p:nvPr/>
          </p:nvSpPr>
          <p:spPr>
            <a:xfrm rot="16200000">
              <a:off x="7004607" y="5467301"/>
              <a:ext cx="2224885" cy="249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 err="1">
                  <a:latin typeface="Century Gothic" panose="020B0502020202020204" pitchFamily="34" charset="0"/>
                </a:rPr>
                <a:t>Detected</a:t>
              </a:r>
              <a:r>
                <a:rPr lang="de-DE" sz="800" dirty="0">
                  <a:latin typeface="Century Gothic" panose="020B0502020202020204" pitchFamily="34" charset="0"/>
                </a:rPr>
                <a:t> </a:t>
              </a:r>
              <a:r>
                <a:rPr lang="de-DE" sz="800" dirty="0" err="1">
                  <a:latin typeface="Century Gothic" panose="020B0502020202020204" pitchFamily="34" charset="0"/>
                </a:rPr>
                <a:t>signal</a:t>
              </a:r>
              <a:r>
                <a:rPr lang="de-DE" sz="800" dirty="0">
                  <a:latin typeface="Century Gothic" panose="020B0502020202020204" pitchFamily="34" charset="0"/>
                </a:rPr>
                <a:t> (</a:t>
              </a:r>
              <a:r>
                <a:rPr lang="de-DE" sz="800" dirty="0" err="1">
                  <a:latin typeface="Century Gothic" panose="020B0502020202020204" pitchFamily="34" charset="0"/>
                </a:rPr>
                <a:t>dBV</a:t>
              </a:r>
              <a:r>
                <a:rPr lang="de-DE" sz="800" baseline="-25000" dirty="0" err="1">
                  <a:latin typeface="Century Gothic" panose="020B0502020202020204" pitchFamily="34" charset="0"/>
                </a:rPr>
                <a:t>rms</a:t>
              </a:r>
              <a:r>
                <a:rPr lang="de-DE" sz="800" dirty="0">
                  <a:latin typeface="Century Gothic" panose="020B0502020202020204" pitchFamily="34" charset="0"/>
                </a:rPr>
                <a:t>/√Hz)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9BDEB9E7-E02B-4790-B21A-4C0B356D9C14}"/>
                </a:ext>
              </a:extLst>
            </p:cNvPr>
            <p:cNvSpPr txBox="1"/>
            <p:nvPr/>
          </p:nvSpPr>
          <p:spPr>
            <a:xfrm>
              <a:off x="8771778" y="6917574"/>
              <a:ext cx="1068356" cy="265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>
                  <a:latin typeface="Century Gothic" panose="020B0502020202020204" pitchFamily="34" charset="0"/>
                </a:rPr>
                <a:t>ν-460800 (Hz)</a:t>
              </a:r>
            </a:p>
          </p:txBody>
        </p:sp>
        <p:pic>
          <p:nvPicPr>
            <p:cNvPr id="186" name="Picture 185">
              <a:extLst>
                <a:ext uri="{FF2B5EF4-FFF2-40B4-BE49-F238E27FC236}">
                  <a16:creationId xmlns:a16="http://schemas.microsoft.com/office/drawing/2014/main" id="{A5B99F38-45B8-4413-A5E0-4BEF5E9106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971" b="5472"/>
            <a:stretch/>
          </p:blipFill>
          <p:spPr>
            <a:xfrm>
              <a:off x="10625062" y="4819264"/>
              <a:ext cx="2133296" cy="2074564"/>
            </a:xfrm>
            <a:prstGeom prst="rect">
              <a:avLst/>
            </a:prstGeom>
          </p:spPr>
        </p:pic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2A333FEA-FB6D-4E56-BC05-9A8E318E0167}"/>
                </a:ext>
              </a:extLst>
            </p:cNvPr>
            <p:cNvSpPr txBox="1"/>
            <p:nvPr/>
          </p:nvSpPr>
          <p:spPr>
            <a:xfrm>
              <a:off x="11032769" y="6894869"/>
              <a:ext cx="1068355" cy="265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>
                  <a:latin typeface="Century Gothic" panose="020B0502020202020204" pitchFamily="34" charset="0"/>
                </a:rPr>
                <a:t>ν-460838 (Hz)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8EB3B46C-4278-44B9-AD3E-26D52C828D74}"/>
                </a:ext>
              </a:extLst>
            </p:cNvPr>
            <p:cNvSpPr txBox="1"/>
            <p:nvPr/>
          </p:nvSpPr>
          <p:spPr>
            <a:xfrm rot="16200000">
              <a:off x="9494513" y="5522686"/>
              <a:ext cx="2074563" cy="249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 err="1">
                  <a:latin typeface="Century Gothic" panose="020B0502020202020204" pitchFamily="34" charset="0"/>
                </a:rPr>
                <a:t>Detected</a:t>
              </a:r>
              <a:r>
                <a:rPr lang="de-DE" sz="800" dirty="0">
                  <a:latin typeface="Century Gothic" panose="020B0502020202020204" pitchFamily="34" charset="0"/>
                </a:rPr>
                <a:t> </a:t>
              </a:r>
              <a:r>
                <a:rPr lang="de-DE" sz="800" dirty="0" err="1">
                  <a:latin typeface="Century Gothic" panose="020B0502020202020204" pitchFamily="34" charset="0"/>
                </a:rPr>
                <a:t>signal</a:t>
              </a:r>
              <a:r>
                <a:rPr lang="de-DE" sz="800" dirty="0">
                  <a:latin typeface="Century Gothic" panose="020B0502020202020204" pitchFamily="34" charset="0"/>
                </a:rPr>
                <a:t> (</a:t>
              </a:r>
              <a:r>
                <a:rPr lang="de-DE" sz="800" dirty="0" err="1">
                  <a:latin typeface="Century Gothic" panose="020B0502020202020204" pitchFamily="34" charset="0"/>
                </a:rPr>
                <a:t>dBV</a:t>
              </a:r>
              <a:r>
                <a:rPr lang="de-DE" sz="800" baseline="-25000" dirty="0" err="1">
                  <a:latin typeface="Century Gothic" panose="020B0502020202020204" pitchFamily="34" charset="0"/>
                </a:rPr>
                <a:t>rms</a:t>
              </a:r>
              <a:r>
                <a:rPr lang="de-DE" sz="800" dirty="0">
                  <a:latin typeface="Century Gothic" panose="020B0502020202020204" pitchFamily="34" charset="0"/>
                </a:rPr>
                <a:t>/√Hz)</a:t>
              </a:r>
            </a:p>
          </p:txBody>
        </p:sp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id="{660E66B1-09F1-4958-AA9D-3D5CC22B01C4}"/>
                </a:ext>
              </a:extLst>
            </p:cNvPr>
            <p:cNvCxnSpPr/>
            <p:nvPr/>
          </p:nvCxnSpPr>
          <p:spPr>
            <a:xfrm>
              <a:off x="9515138" y="6125641"/>
              <a:ext cx="190401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TextBox 88">
              <a:extLst>
                <a:ext uri="{FF2B5EF4-FFF2-40B4-BE49-F238E27FC236}">
                  <a16:creationId xmlns:a16="http://schemas.microsoft.com/office/drawing/2014/main" id="{5C16B8EA-5E58-4A2A-A222-A5C86FBE6585}"/>
                </a:ext>
              </a:extLst>
            </p:cNvPr>
            <p:cNvSpPr txBox="1"/>
            <p:nvPr/>
          </p:nvSpPr>
          <p:spPr>
            <a:xfrm>
              <a:off x="9885242" y="4158656"/>
              <a:ext cx="2138359" cy="2656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800" kern="0" dirty="0">
                  <a:latin typeface="Century Gothic" panose="020B0502020202020204" pitchFamily="34" charset="0"/>
                  <a:cs typeface="Helvetica" pitchFamily="34" charset="0"/>
                </a:rPr>
                <a:t>Fourier </a:t>
              </a:r>
              <a:r>
                <a:rPr lang="de-DE" sz="800" kern="0" dirty="0" err="1">
                  <a:latin typeface="Century Gothic" panose="020B0502020202020204" pitchFamily="34" charset="0"/>
                  <a:cs typeface="Helvetica" pitchFamily="34" charset="0"/>
                </a:rPr>
                <a:t>transformation</a:t>
              </a:r>
              <a:endParaRPr lang="en-US" sz="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anose="020B0502020202020204" pitchFamily="34" charset="0"/>
                <a:cs typeface="Helvetica" pitchFamily="34" charset="0"/>
              </a:endParaRP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E79DD162-42FA-4B4B-BBAF-92FD52599EC0}"/>
                </a:ext>
              </a:extLst>
            </p:cNvPr>
            <p:cNvSpPr txBox="1"/>
            <p:nvPr/>
          </p:nvSpPr>
          <p:spPr>
            <a:xfrm>
              <a:off x="10955317" y="7276718"/>
              <a:ext cx="1822301" cy="417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>
                  <a:latin typeface="Century Gothic" panose="020B0502020202020204" pitchFamily="34" charset="0"/>
                </a:rPr>
                <a:t>Eg</a:t>
              </a:r>
              <a:r>
                <a:rPr lang="en-US" sz="800" dirty="0">
                  <a:latin typeface="Century Gothic" panose="020B0502020202020204" pitchFamily="34" charset="0"/>
                </a:rPr>
                <a:t> Dip signal of a single deuteron</a:t>
              </a:r>
              <a:endParaRPr lang="de-DE" sz="8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33" name="Gerader Verbinder 141">
            <a:extLst>
              <a:ext uri="{FF2B5EF4-FFF2-40B4-BE49-F238E27FC236}">
                <a16:creationId xmlns:a16="http://schemas.microsoft.com/office/drawing/2014/main" id="{9F1BC410-7C05-4FC7-B18E-AED5C4DB3CE7}"/>
              </a:ext>
            </a:extLst>
          </p:cNvPr>
          <p:cNvCxnSpPr>
            <a:cxnSpLocks/>
          </p:cNvCxnSpPr>
          <p:nvPr/>
        </p:nvCxnSpPr>
        <p:spPr>
          <a:xfrm>
            <a:off x="5779805" y="2469981"/>
            <a:ext cx="0" cy="3838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6" name="Textfeld 50">
                <a:extLst>
                  <a:ext uri="{FF2B5EF4-FFF2-40B4-BE49-F238E27FC236}">
                    <a16:creationId xmlns:a16="http://schemas.microsoft.com/office/drawing/2014/main" id="{758E630E-8A03-4A61-A8C3-083DA896465B}"/>
                  </a:ext>
                </a:extLst>
              </p:cNvPr>
              <p:cNvSpPr txBox="1"/>
              <p:nvPr/>
            </p:nvSpPr>
            <p:spPr>
              <a:xfrm>
                <a:off x="458864" y="3681714"/>
                <a:ext cx="477697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>
                    <a:latin typeface="Century Gothic" panose="020B0502020202020204" pitchFamily="34" charset="0"/>
                  </a:rPr>
                  <a:t>Compare </a:t>
                </a:r>
                <a:r>
                  <a:rPr lang="de-DE" dirty="0" err="1">
                    <a:latin typeface="Century Gothic" panose="020B0502020202020204" pitchFamily="34" charset="0"/>
                  </a:rPr>
                  <a:t>cyclotron</a:t>
                </a:r>
                <a:r>
                  <a:rPr lang="de-DE" dirty="0">
                    <a:latin typeface="Century Gothic" panose="020B0502020202020204" pitchFamily="34" charset="0"/>
                  </a:rPr>
                  <a:t> </a:t>
                </a:r>
                <a:r>
                  <a:rPr lang="de-DE" dirty="0" err="1">
                    <a:latin typeface="Century Gothic" panose="020B0502020202020204" pitchFamily="34" charset="0"/>
                  </a:rPr>
                  <a:t>frequencies</a:t>
                </a:r>
                <a:r>
                  <a:rPr lang="de-DE" dirty="0">
                    <a:latin typeface="Century Gothic" panose="020B0502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ν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de-DE" dirty="0">
                    <a:latin typeface="Century Gothic" panose="020B0502020202020204" pitchFamily="34" charset="0"/>
                  </a:rPr>
                  <a:t> </a:t>
                </a:r>
                <a:r>
                  <a:rPr lang="de-DE" dirty="0" err="1">
                    <a:latin typeface="Century Gothic" panose="020B0502020202020204" pitchFamily="34" charset="0"/>
                  </a:rPr>
                  <a:t>of</a:t>
                </a:r>
                <a:r>
                  <a:rPr lang="de-DE" dirty="0">
                    <a:latin typeface="Century Gothic" panose="020B0502020202020204" pitchFamily="34" charset="0"/>
                  </a:rPr>
                  <a:t> </a:t>
                </a:r>
                <a:r>
                  <a:rPr lang="de-DE" dirty="0" err="1">
                    <a:latin typeface="Century Gothic" panose="020B0502020202020204" pitchFamily="34" charset="0"/>
                  </a:rPr>
                  <a:t>two</a:t>
                </a:r>
                <a:r>
                  <a:rPr lang="de-DE" dirty="0">
                    <a:latin typeface="Century Gothic" panose="020B0502020202020204" pitchFamily="34" charset="0"/>
                  </a:rPr>
                  <a:t> </a:t>
                </a:r>
                <a:r>
                  <a:rPr lang="de-DE" dirty="0" err="1">
                    <a:latin typeface="Century Gothic" panose="020B0502020202020204" pitchFamily="34" charset="0"/>
                  </a:rPr>
                  <a:t>ions</a:t>
                </a:r>
                <a:r>
                  <a:rPr lang="de-DE" dirty="0">
                    <a:latin typeface="Century Gothic" panose="020B0502020202020204" pitchFamily="34" charset="0"/>
                  </a:rPr>
                  <a:t> in </a:t>
                </a:r>
                <a:r>
                  <a:rPr lang="de-DE" dirty="0" err="1">
                    <a:latin typeface="Century Gothic" panose="020B0502020202020204" pitchFamily="34" charset="0"/>
                  </a:rPr>
                  <a:t>the</a:t>
                </a:r>
                <a:r>
                  <a:rPr lang="de-DE" dirty="0">
                    <a:latin typeface="Century Gothic" panose="020B0502020202020204" pitchFamily="34" charset="0"/>
                  </a:rPr>
                  <a:t> </a:t>
                </a:r>
                <a:r>
                  <a:rPr lang="de-DE" b="1" dirty="0">
                    <a:latin typeface="Century Gothic" panose="020B0502020202020204" pitchFamily="34" charset="0"/>
                  </a:rPr>
                  <a:t>same </a:t>
                </a:r>
                <a:r>
                  <a:rPr lang="de-DE" b="1" dirty="0" err="1">
                    <a:latin typeface="Century Gothic" panose="020B0502020202020204" pitchFamily="34" charset="0"/>
                  </a:rPr>
                  <a:t>magnetic</a:t>
                </a:r>
                <a:r>
                  <a:rPr lang="de-DE" b="1" dirty="0">
                    <a:latin typeface="Century Gothic" panose="020B0502020202020204" pitchFamily="34" charset="0"/>
                  </a:rPr>
                  <a:t> </a:t>
                </a:r>
                <a:r>
                  <a:rPr lang="de-DE" b="1" dirty="0" err="1">
                    <a:latin typeface="Century Gothic" panose="020B0502020202020204" pitchFamily="34" charset="0"/>
                  </a:rPr>
                  <a:t>field</a:t>
                </a:r>
                <a:r>
                  <a:rPr lang="de-DE" b="1" dirty="0">
                    <a:latin typeface="Century Gothic" panose="020B0502020202020204" pitchFamily="34" charset="0"/>
                  </a:rPr>
                  <a:t> B</a:t>
                </a:r>
                <a:br>
                  <a:rPr lang="de-DE" b="1" dirty="0">
                    <a:latin typeface="Century Gothic" panose="020B0502020202020204" pitchFamily="34" charset="0"/>
                  </a:rPr>
                </a:br>
                <a:r>
                  <a:rPr lang="de-DE" b="1" dirty="0">
                    <a:latin typeface="Century Gothic" panose="020B0502020202020204" pitchFamily="34" charset="0"/>
                  </a:rPr>
                  <a:t>→ same </a:t>
                </a:r>
                <a:r>
                  <a:rPr lang="de-DE" b="1" dirty="0" err="1">
                    <a:latin typeface="Century Gothic" panose="020B0502020202020204" pitchFamily="34" charset="0"/>
                  </a:rPr>
                  <a:t>place</a:t>
                </a:r>
                <a:br>
                  <a:rPr lang="de-DE" b="1" dirty="0">
                    <a:latin typeface="Century Gothic" panose="020B0502020202020204" pitchFamily="34" charset="0"/>
                  </a:rPr>
                </a:br>
                <a:r>
                  <a:rPr lang="de-DE" b="1" dirty="0">
                    <a:latin typeface="Century Gothic" panose="020B0502020202020204" pitchFamily="34" charset="0"/>
                  </a:rPr>
                  <a:t>→ (</a:t>
                </a:r>
                <a:r>
                  <a:rPr lang="de-DE" b="1" dirty="0" err="1">
                    <a:latin typeface="Century Gothic" panose="020B0502020202020204" pitchFamily="34" charset="0"/>
                  </a:rPr>
                  <a:t>almost</a:t>
                </a:r>
                <a:r>
                  <a:rPr lang="de-DE" b="1" dirty="0">
                    <a:latin typeface="Century Gothic" panose="020B0502020202020204" pitchFamily="34" charset="0"/>
                  </a:rPr>
                  <a:t>) same time</a:t>
                </a:r>
              </a:p>
            </p:txBody>
          </p:sp>
        </mc:Choice>
        <mc:Fallback xmlns="">
          <p:sp>
            <p:nvSpPr>
              <p:cNvPr id="336" name="Textfeld 50">
                <a:extLst>
                  <a:ext uri="{FF2B5EF4-FFF2-40B4-BE49-F238E27FC236}">
                    <a16:creationId xmlns:a16="http://schemas.microsoft.com/office/drawing/2014/main" id="{758E630E-8A03-4A61-A8C3-083DA8964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64" y="3681714"/>
                <a:ext cx="4776971" cy="1200329"/>
              </a:xfrm>
              <a:prstGeom prst="rect">
                <a:avLst/>
              </a:prstGeom>
              <a:blipFill>
                <a:blip r:embed="rId7"/>
                <a:stretch>
                  <a:fillRect l="-765" t="-304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9" name="TextBox 388">
                <a:extLst>
                  <a:ext uri="{FF2B5EF4-FFF2-40B4-BE49-F238E27FC236}">
                    <a16:creationId xmlns:a16="http://schemas.microsoft.com/office/drawing/2014/main" id="{947CB2CB-351F-429D-B0BE-30BA9F6EC746}"/>
                  </a:ext>
                </a:extLst>
              </p:cNvPr>
              <p:cNvSpPr txBox="1"/>
              <p:nvPr/>
            </p:nvSpPr>
            <p:spPr>
              <a:xfrm>
                <a:off x="8476893" y="1442974"/>
                <a:ext cx="387020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1800" kern="0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entury Gothic" panose="020B0502020202020204" pitchFamily="34" charset="0"/>
                    <a:cs typeface="Helvetica" pitchFamily="34" charset="0"/>
                  </a:rPr>
                  <a:t>measurement of induced image currents (</a:t>
                </a:r>
                <a14:m>
                  <m:oMath xmlns:m="http://schemas.openxmlformats.org/officeDocument/2006/math">
                    <m:r>
                      <a:rPr lang="en-US" sz="1800" i="1" kern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itchFamily="34" charset="0"/>
                      </a:rPr>
                      <m:t>~</m:t>
                    </m:r>
                    <m:r>
                      <m:rPr>
                        <m:sty m:val="p"/>
                      </m:rPr>
                      <a:rPr lang="de-DE" sz="1800" kern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itchFamily="34" charset="0"/>
                      </a:rPr>
                      <m:t>fA</m:t>
                    </m:r>
                  </m:oMath>
                </a14:m>
                <a:r>
                  <a:rPr lang="en-US" sz="1800" kern="0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entury Gothic" panose="020B0502020202020204" pitchFamily="34" charset="0"/>
                    <a:cs typeface="Helvetica" pitchFamily="34" charset="0"/>
                  </a:rPr>
                  <a:t>) on trap electrodes</a:t>
                </a:r>
              </a:p>
            </p:txBody>
          </p:sp>
        </mc:Choice>
        <mc:Fallback xmlns="">
          <p:sp>
            <p:nvSpPr>
              <p:cNvPr id="389" name="TextBox 388">
                <a:extLst>
                  <a:ext uri="{FF2B5EF4-FFF2-40B4-BE49-F238E27FC236}">
                    <a16:creationId xmlns:a16="http://schemas.microsoft.com/office/drawing/2014/main" id="{947CB2CB-351F-429D-B0BE-30BA9F6EC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6893" y="1442974"/>
                <a:ext cx="3870209" cy="646331"/>
              </a:xfrm>
              <a:prstGeom prst="rect">
                <a:avLst/>
              </a:prstGeom>
              <a:blipFill>
                <a:blip r:embed="rId10"/>
                <a:stretch>
                  <a:fillRect l="-1577" t="-6604" r="-1735" b="-17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EDD0CD-D22E-4EE5-9BAF-AF72A7CE41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70000"/>
            <a:ext cx="2844800" cy="288000"/>
          </a:xfrm>
        </p:spPr>
        <p:txBody>
          <a:bodyPr/>
          <a:lstStyle/>
          <a:p>
            <a:r>
              <a:rPr lang="en-US" sz="1400"/>
              <a:t>15.03.2024</a:t>
            </a:r>
            <a:endParaRPr lang="en-US" sz="1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43A213-E3DA-436D-AA94-B0A4D3A76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570000"/>
            <a:ext cx="3860800" cy="288000"/>
          </a:xfrm>
        </p:spPr>
        <p:txBody>
          <a:bodyPr/>
          <a:lstStyle/>
          <a:p>
            <a:r>
              <a:rPr lang="en-US" sz="1400"/>
              <a:t>DPG Spring Meeting 2024 , S. Sasidharan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BA293-9504-44A3-9D50-0C36FF3F5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570000"/>
            <a:ext cx="2844800" cy="288000"/>
          </a:xfrm>
        </p:spPr>
        <p:txBody>
          <a:bodyPr/>
          <a:lstStyle/>
          <a:p>
            <a:fld id="{B6F15528-21DE-4FAA-801E-634DDDAF4B2B}" type="slidenum">
              <a:rPr lang="en-US" sz="1400" smtClean="0"/>
              <a:pPr/>
              <a:t>11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1532403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14493 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3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44444E-6 L -0.12279 -0.0027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6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79 -0.00278 L 0.0013 4.44444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13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414 0.00116 L 0.00078 -7.40741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gen 4">
            <a:extLst>
              <a:ext uri="{FF2B5EF4-FFF2-40B4-BE49-F238E27FC236}">
                <a16:creationId xmlns:a16="http://schemas.microsoft.com/office/drawing/2014/main" id="{C27FE92B-71BB-48F9-8788-F38977F7522B}"/>
              </a:ext>
            </a:extLst>
          </p:cNvPr>
          <p:cNvSpPr/>
          <p:nvPr/>
        </p:nvSpPr>
        <p:spPr>
          <a:xfrm>
            <a:off x="3970289" y="3843018"/>
            <a:ext cx="1211263" cy="1191857"/>
          </a:xfrm>
          <a:prstGeom prst="arc">
            <a:avLst>
              <a:gd name="adj1" fmla="val 2875419"/>
              <a:gd name="adj2" fmla="val 0"/>
            </a:avLst>
          </a:prstGeom>
          <a:ln w="25400">
            <a:solidFill>
              <a:srgbClr val="64A4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6" name="Gerader Verbinder 32">
            <a:extLst>
              <a:ext uri="{FF2B5EF4-FFF2-40B4-BE49-F238E27FC236}">
                <a16:creationId xmlns:a16="http://schemas.microsoft.com/office/drawing/2014/main" id="{D8ACA529-5283-46EA-983D-EF3554314CE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573199" y="4434667"/>
            <a:ext cx="619616" cy="0"/>
          </a:xfrm>
          <a:prstGeom prst="line">
            <a:avLst/>
          </a:prstGeom>
          <a:noFill/>
          <a:ln w="28575" algn="ctr">
            <a:solidFill>
              <a:srgbClr val="D6873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7">
            <a:extLst>
              <a:ext uri="{FF2B5EF4-FFF2-40B4-BE49-F238E27FC236}">
                <a16:creationId xmlns:a16="http://schemas.microsoft.com/office/drawing/2014/main" id="{1ECD5B4F-9A6D-49E0-9060-BDDFBFC84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6235" y="3117750"/>
            <a:ext cx="5299581" cy="184701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121892" tIns="60945" rIns="121892" bIns="60945">
            <a:spAutoFit/>
          </a:bodyPr>
          <a:lstStyle/>
          <a:p>
            <a:pPr marL="609585" lvl="2">
              <a:buSzPct val="150000"/>
              <a:tabLst>
                <a:tab pos="239178" algn="l"/>
              </a:tabLst>
              <a:defRPr/>
            </a:pPr>
            <a:r>
              <a:rPr lang="en-US" sz="1867" b="1" dirty="0">
                <a:latin typeface="Century Gothic" panose="020B0502020202020204" pitchFamily="34" charset="0"/>
                <a:cs typeface="Helvetica" pitchFamily="34" charset="0"/>
              </a:rPr>
              <a:t>Advantages:</a:t>
            </a:r>
          </a:p>
          <a:p>
            <a:pPr marL="609585" lvl="2">
              <a:buSzPct val="150000"/>
              <a:tabLst>
                <a:tab pos="239178" algn="l"/>
              </a:tabLst>
              <a:defRPr/>
            </a:pPr>
            <a:r>
              <a:rPr lang="en-US" sz="1867" dirty="0">
                <a:latin typeface="Century Gothic" panose="020B0502020202020204" pitchFamily="34" charset="0"/>
                <a:cs typeface="Helvetica" pitchFamily="34" charset="0"/>
              </a:rPr>
              <a:t>-Linear scaling with Measurement Time</a:t>
            </a:r>
          </a:p>
          <a:p>
            <a:pPr marL="609585" lvl="2">
              <a:buSzPct val="150000"/>
              <a:tabLst>
                <a:tab pos="239178" algn="l"/>
              </a:tabLst>
              <a:defRPr/>
            </a:pPr>
            <a:r>
              <a:rPr lang="en-US" sz="1867" dirty="0">
                <a:latin typeface="Century Gothic" panose="020B0502020202020204" pitchFamily="34" charset="0"/>
                <a:cs typeface="Helvetica" pitchFamily="34" charset="0"/>
              </a:rPr>
              <a:t>-No </a:t>
            </a:r>
            <a:r>
              <a:rPr lang="en-US" sz="1867" dirty="0" err="1">
                <a:latin typeface="Century Gothic" panose="020B0502020202020204" pitchFamily="34" charset="0"/>
                <a:cs typeface="Helvetica" pitchFamily="34" charset="0"/>
              </a:rPr>
              <a:t>lineshape</a:t>
            </a:r>
            <a:r>
              <a:rPr lang="en-US" sz="1867" dirty="0">
                <a:latin typeface="Century Gothic" panose="020B0502020202020204" pitchFamily="34" charset="0"/>
                <a:cs typeface="Helvetica" pitchFamily="34" charset="0"/>
              </a:rPr>
              <a:t> model needed </a:t>
            </a:r>
          </a:p>
          <a:p>
            <a:pPr marL="609585" lvl="2">
              <a:buSzPct val="150000"/>
              <a:tabLst>
                <a:tab pos="239178" algn="l"/>
              </a:tabLst>
              <a:defRPr/>
            </a:pPr>
            <a:br>
              <a:rPr lang="en-US" sz="1867" b="1" dirty="0">
                <a:latin typeface="Century Gothic" panose="020B0502020202020204" pitchFamily="34" charset="0"/>
                <a:cs typeface="Helvetica" pitchFamily="34" charset="0"/>
              </a:rPr>
            </a:br>
            <a:r>
              <a:rPr lang="en-US" sz="1867" b="1" dirty="0">
                <a:latin typeface="Century Gothic" panose="020B0502020202020204" pitchFamily="34" charset="0"/>
                <a:cs typeface="Helvetica" pitchFamily="34" charset="0"/>
              </a:rPr>
              <a:t>BUT: at (small) excited radius</a:t>
            </a:r>
            <a:br>
              <a:rPr lang="en-US" sz="1867" dirty="0">
                <a:latin typeface="Century Gothic" panose="020B0502020202020204" pitchFamily="34" charset="0"/>
                <a:cs typeface="Helvetica" pitchFamily="34" charset="0"/>
              </a:rPr>
            </a:br>
            <a:r>
              <a:rPr lang="en-US" sz="1867" dirty="0">
                <a:latin typeface="Century Gothic" panose="020B0502020202020204" pitchFamily="34" charset="0"/>
                <a:cs typeface="Helvetica" pitchFamily="34" charset="0"/>
              </a:rPr>
              <a:t>                            </a:t>
            </a:r>
            <a:r>
              <a:rPr lang="en-US" sz="1467" dirty="0">
                <a:latin typeface="Century Gothic" panose="020B0502020202020204" pitchFamily="34" charset="0"/>
                <a:cs typeface="Helvetica" pitchFamily="34" charset="0"/>
              </a:rPr>
              <a:t>		 </a:t>
            </a:r>
          </a:p>
        </p:txBody>
      </p:sp>
      <p:sp>
        <p:nvSpPr>
          <p:cNvPr id="12" name="Rad 7">
            <a:extLst>
              <a:ext uri="{FF2B5EF4-FFF2-40B4-BE49-F238E27FC236}">
                <a16:creationId xmlns:a16="http://schemas.microsoft.com/office/drawing/2014/main" id="{723FDE70-424C-4A23-8DE0-0CD230BC5AE9}"/>
              </a:ext>
            </a:extLst>
          </p:cNvPr>
          <p:cNvSpPr/>
          <p:nvPr/>
        </p:nvSpPr>
        <p:spPr bwMode="auto">
          <a:xfrm>
            <a:off x="2832184" y="2849980"/>
            <a:ext cx="3407833" cy="3407833"/>
          </a:xfrm>
          <a:prstGeom prst="donut">
            <a:avLst>
              <a:gd name="adj" fmla="val 8389"/>
            </a:avLst>
          </a:prstGeom>
          <a:solidFill>
            <a:srgbClr val="FFD7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5568811">
              <a:defRPr/>
            </a:pPr>
            <a:endParaRPr lang="en-US" sz="880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2A2D833-731E-46A5-8D65-681F9C6A2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419" y="5342351"/>
            <a:ext cx="17556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1600" dirty="0"/>
              <a:t>Dipolar excitation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E44F1F7-ECF7-429B-8BE2-D8BF8D3348AF}"/>
              </a:ext>
            </a:extLst>
          </p:cNvPr>
          <p:cNvGrpSpPr>
            <a:grpSpLocks/>
          </p:cNvGrpSpPr>
          <p:nvPr/>
        </p:nvGrpSpPr>
        <p:grpSpPr bwMode="auto">
          <a:xfrm rot="16704533">
            <a:off x="2621124" y="4956082"/>
            <a:ext cx="2228851" cy="1107687"/>
            <a:chOff x="-1547432" y="3604950"/>
            <a:chExt cx="1671625" cy="830719"/>
          </a:xfrm>
        </p:grpSpPr>
        <p:pic>
          <p:nvPicPr>
            <p:cNvPr id="15" name="Grafik 54">
              <a:extLst>
                <a:ext uri="{FF2B5EF4-FFF2-40B4-BE49-F238E27FC236}">
                  <a16:creationId xmlns:a16="http://schemas.microsoft.com/office/drawing/2014/main" id="{59E1264D-4B0F-4423-A793-4FCE45441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72" t="17674" r="23434" b="15250"/>
            <a:stretch>
              <a:fillRect/>
            </a:stretch>
          </p:blipFill>
          <p:spPr bwMode="auto">
            <a:xfrm rot="2521293">
              <a:off x="-1547432" y="3604950"/>
              <a:ext cx="1671625" cy="286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Isosceles Triangle 28">
              <a:extLst>
                <a:ext uri="{FF2B5EF4-FFF2-40B4-BE49-F238E27FC236}">
                  <a16:creationId xmlns:a16="http://schemas.microsoft.com/office/drawing/2014/main" id="{70B7679E-A454-4BFF-91FA-993DC92895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42386" flipV="1">
              <a:off x="-74765" y="4240867"/>
              <a:ext cx="165927" cy="223677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41767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1767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1767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1767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1767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8800"/>
            </a:p>
          </p:txBody>
        </p:sp>
      </p:grpSp>
      <p:sp>
        <p:nvSpPr>
          <p:cNvPr id="17" name="Textfeld 58">
            <a:extLst>
              <a:ext uri="{FF2B5EF4-FFF2-40B4-BE49-F238E27FC236}">
                <a16:creationId xmlns:a16="http://schemas.microsoft.com/office/drawing/2014/main" id="{4EEFC875-C533-4708-AE6C-3890727AF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544" y="2430879"/>
            <a:ext cx="10502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1600"/>
              <a:t>Electrode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90851208-4B86-4655-AFF7-6A11479C7F4D}"/>
                  </a:ext>
                </a:extLst>
              </p:cNvPr>
              <p:cNvSpPr txBox="1"/>
              <p:nvPr/>
            </p:nvSpPr>
            <p:spPr>
              <a:xfrm>
                <a:off x="768847" y="5951636"/>
                <a:ext cx="15451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1600">
                              <a:latin typeface="Cambria Math" panose="02040503050406030204" pitchFamily="18" charset="0"/>
                            </a:rPr>
                            <m:t>evol</m:t>
                          </m:r>
                        </m:sub>
                      </m:sSub>
                      <m:r>
                        <a:rPr lang="de-DE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1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90851208-4B86-4655-AFF7-6A11479C7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847" y="5951636"/>
                <a:ext cx="1545167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015F3494-A7DA-4590-8D61-0E93E6592BDA}"/>
                  </a:ext>
                </a:extLst>
              </p:cNvPr>
              <p:cNvSpPr txBox="1"/>
              <p:nvPr/>
            </p:nvSpPr>
            <p:spPr>
              <a:xfrm>
                <a:off x="7857921" y="1100306"/>
                <a:ext cx="1856854" cy="611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1">
                          <a:latin typeface="Cambria Math" panose="02040503050406030204" pitchFamily="18" charset="0"/>
                        </a:rPr>
                        <m:t>ν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de-D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de-D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de-D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360</m:t>
                          </m:r>
                          <m:r>
                            <a:rPr lang="de-D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°∙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1600">
                                  <a:latin typeface="Cambria Math" panose="02040503050406030204" pitchFamily="18" charset="0"/>
                                </a:rPr>
                                <m:t>evol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015F3494-A7DA-4590-8D61-0E93E6592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921" y="1100306"/>
                <a:ext cx="1856854" cy="6117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Gerader Verbinder 32">
            <a:extLst>
              <a:ext uri="{FF2B5EF4-FFF2-40B4-BE49-F238E27FC236}">
                <a16:creationId xmlns:a16="http://schemas.microsoft.com/office/drawing/2014/main" id="{BB7CBDCA-E379-48E3-83DA-10606B723D93}"/>
              </a:ext>
            </a:extLst>
          </p:cNvPr>
          <p:cNvCxnSpPr>
            <a:cxnSpLocks noChangeShapeType="1"/>
            <a:stCxn id="22" idx="0"/>
          </p:cNvCxnSpPr>
          <p:nvPr/>
        </p:nvCxnSpPr>
        <p:spPr bwMode="auto">
          <a:xfrm flipH="1">
            <a:off x="4582155" y="4026121"/>
            <a:ext cx="419640" cy="409179"/>
          </a:xfrm>
          <a:prstGeom prst="line">
            <a:avLst/>
          </a:prstGeom>
          <a:noFill/>
          <a:ln w="28575" algn="ctr">
            <a:solidFill>
              <a:srgbClr val="D6873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Bogen 21">
            <a:extLst>
              <a:ext uri="{FF2B5EF4-FFF2-40B4-BE49-F238E27FC236}">
                <a16:creationId xmlns:a16="http://schemas.microsoft.com/office/drawing/2014/main" id="{A46C0717-AD15-48A0-B7C6-7A23E59429EA}"/>
              </a:ext>
            </a:extLst>
          </p:cNvPr>
          <p:cNvSpPr/>
          <p:nvPr/>
        </p:nvSpPr>
        <p:spPr>
          <a:xfrm>
            <a:off x="3970288" y="3843017"/>
            <a:ext cx="1200000" cy="1200000"/>
          </a:xfrm>
          <a:prstGeom prst="arc">
            <a:avLst>
              <a:gd name="adj1" fmla="val 18959193"/>
              <a:gd name="adj2" fmla="val 21545003"/>
            </a:avLst>
          </a:prstGeom>
          <a:ln w="25400" cap="rnd">
            <a:solidFill>
              <a:srgbClr val="D68731">
                <a:alpha val="80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6CC3CC18-8FE5-46A4-8668-282C9E50FCBD}"/>
              </a:ext>
            </a:extLst>
          </p:cNvPr>
          <p:cNvSpPr txBox="1"/>
          <p:nvPr/>
        </p:nvSpPr>
        <p:spPr>
          <a:xfrm>
            <a:off x="5637445" y="3611979"/>
            <a:ext cx="6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5F7ADEF7-8DE6-4095-84DA-2B38135FBD3D}"/>
                  </a:ext>
                </a:extLst>
              </p:cNvPr>
              <p:cNvSpPr txBox="1"/>
              <p:nvPr/>
            </p:nvSpPr>
            <p:spPr>
              <a:xfrm>
                <a:off x="5034079" y="3860130"/>
                <a:ext cx="6646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D6873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de-DE" sz="1400" i="1">
                          <a:solidFill>
                            <a:srgbClr val="D6873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de-DE" sz="1400" i="1">
                              <a:solidFill>
                                <a:srgbClr val="D6873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>
                              <a:solidFill>
                                <a:srgbClr val="D6873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sz="1400" i="1">
                              <a:solidFill>
                                <a:srgbClr val="D6873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sz="1400" i="1">
                          <a:solidFill>
                            <a:srgbClr val="D6873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>
                  <a:solidFill>
                    <a:srgbClr val="D68731"/>
                  </a:solidFill>
                </a:endParaRPr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5F7ADEF7-8DE6-4095-84DA-2B38135FB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079" y="3860130"/>
                <a:ext cx="664605" cy="307777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5310253C-CB3E-4797-AE8A-AFEDFC9EED5F}"/>
              </a:ext>
            </a:extLst>
          </p:cNvPr>
          <p:cNvCxnSpPr/>
          <p:nvPr/>
        </p:nvCxnSpPr>
        <p:spPr>
          <a:xfrm flipH="1" flipV="1">
            <a:off x="4573199" y="4434670"/>
            <a:ext cx="428596" cy="456189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9D4B92FD-B27B-4F5D-868F-7AC6378371E8}"/>
                  </a:ext>
                </a:extLst>
              </p:cNvPr>
              <p:cNvSpPr txBox="1"/>
              <p:nvPr/>
            </p:nvSpPr>
            <p:spPr>
              <a:xfrm>
                <a:off x="3744480" y="5028625"/>
                <a:ext cx="6687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64A45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de-DE" sz="1400" i="1">
                          <a:solidFill>
                            <a:srgbClr val="64A45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de-DE" sz="1400" i="1">
                              <a:solidFill>
                                <a:srgbClr val="64A45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>
                              <a:solidFill>
                                <a:srgbClr val="64A45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sz="1400" i="1">
                              <a:solidFill>
                                <a:srgbClr val="64A45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1400" i="1">
                          <a:solidFill>
                            <a:srgbClr val="64A45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>
                  <a:solidFill>
                    <a:srgbClr val="64A45C"/>
                  </a:solidFill>
                </a:endParaRPr>
              </a:p>
            </p:txBody>
          </p:sp>
        </mc:Choice>
        <mc:Fallback xmlns="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9D4B92FD-B27B-4F5D-868F-7AC637837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480" y="5028625"/>
                <a:ext cx="668773" cy="307777"/>
              </a:xfrm>
              <a:prstGeom prst="rect">
                <a:avLst/>
              </a:prstGeom>
              <a:blipFill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Ellipse 26">
            <a:extLst>
              <a:ext uri="{FF2B5EF4-FFF2-40B4-BE49-F238E27FC236}">
                <a16:creationId xmlns:a16="http://schemas.microsoft.com/office/drawing/2014/main" id="{0D50C706-CE9E-4986-A675-FF545C6684A9}"/>
              </a:ext>
            </a:extLst>
          </p:cNvPr>
          <p:cNvSpPr/>
          <p:nvPr/>
        </p:nvSpPr>
        <p:spPr bwMode="auto">
          <a:xfrm>
            <a:off x="4472843" y="4339356"/>
            <a:ext cx="196992" cy="19062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5568811">
              <a:defRPr/>
            </a:pPr>
            <a:endParaRPr lang="en-US" sz="880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82C3A7FE-9F3A-4316-89F1-C1B2D08469E6}"/>
              </a:ext>
            </a:extLst>
          </p:cNvPr>
          <p:cNvSpPr txBox="1"/>
          <p:nvPr/>
        </p:nvSpPr>
        <p:spPr>
          <a:xfrm>
            <a:off x="4666545" y="521513"/>
            <a:ext cx="3406700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1067" i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S. Sturm et al.</a:t>
            </a:r>
            <a:r>
              <a:rPr lang="de-DE" altLang="de-DE" sz="1067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de-DE" sz="1067" dirty="0">
                <a:solidFill>
                  <a:schemeClr val="bg1">
                    <a:lumMod val="50000"/>
                  </a:schemeClr>
                </a:solidFill>
              </a:rPr>
              <a:t>PRL </a:t>
            </a:r>
            <a:r>
              <a:rPr lang="de-DE" sz="1067" b="1" dirty="0">
                <a:solidFill>
                  <a:schemeClr val="bg1">
                    <a:lumMod val="50000"/>
                  </a:schemeClr>
                </a:solidFill>
              </a:rPr>
              <a:t>107</a:t>
            </a:r>
            <a:r>
              <a:rPr lang="de-DE" sz="1067" dirty="0">
                <a:solidFill>
                  <a:schemeClr val="bg1">
                    <a:lumMod val="50000"/>
                  </a:schemeClr>
                </a:solidFill>
              </a:rPr>
              <a:t>, 143003 (2011)</a:t>
            </a:r>
            <a:endParaRPr lang="de-DE" altLang="de-DE" sz="1067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55C5CFD0-C109-4D47-BB3F-6A2E45A8278E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-41576"/>
            <a:ext cx="12192000" cy="639481"/>
          </a:xfrm>
          <a:prstGeom prst="rect">
            <a:avLst/>
          </a:prstGeom>
        </p:spPr>
        <p:txBody>
          <a:bodyPr/>
          <a:lstStyle/>
          <a:p>
            <a:pPr algn="ctr" defTabSz="1201193">
              <a:defRPr/>
            </a:pPr>
            <a:r>
              <a:rPr lang="en-US" sz="4000" b="1" kern="0" dirty="0">
                <a:solidFill>
                  <a:srgbClr val="007668"/>
                </a:solidFill>
                <a:latin typeface="Century Gothic" panose="020B0502020202020204" pitchFamily="34" charset="0"/>
                <a:ea typeface="+mj-ea"/>
                <a:cs typeface="Helvetica" pitchFamily="34" charset="0"/>
              </a:rPr>
              <a:t>Phase-Sensitive Detection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13">
                <a:extLst>
                  <a:ext uri="{FF2B5EF4-FFF2-40B4-BE49-F238E27FC236}">
                    <a16:creationId xmlns:a16="http://schemas.microsoft.com/office/drawing/2014/main" id="{62418F86-B910-4A7A-B1F0-9B26AEAFEC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3216" y="780834"/>
                <a:ext cx="10763251" cy="1570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1892" tIns="60945" rIns="121892" bIns="60945">
                <a:spAutoFit/>
              </a:bodyPr>
              <a:lstStyle/>
              <a:p>
                <a:pPr marL="457189" indent="-457189">
                  <a:lnSpc>
                    <a:spcPts val="2884"/>
                  </a:lnSpc>
                  <a:buFontTx/>
                  <a:buChar char="-"/>
                  <a:defRPr/>
                </a:pPr>
                <a:r>
                  <a:rPr lang="de-DE" sz="2000" dirty="0">
                    <a:latin typeface="Century Gothic" panose="020B0502020202020204" pitchFamily="34" charset="0"/>
                    <a:cs typeface="Helvetica" pitchFamily="34" charset="0"/>
                  </a:rPr>
                  <a:t>phase-sensitive </a:t>
                </a:r>
                <a:r>
                  <a:rPr lang="de-DE" sz="2000" dirty="0" err="1">
                    <a:latin typeface="Century Gothic" panose="020B0502020202020204" pitchFamily="34" charset="0"/>
                    <a:cs typeface="Helvetica" pitchFamily="34" charset="0"/>
                  </a:rPr>
                  <a:t>measurement</a:t>
                </a:r>
                <a:r>
                  <a:rPr lang="de-DE" sz="2000" dirty="0">
                    <a:latin typeface="Century Gothic" panose="020B0502020202020204" pitchFamily="34" charset="0"/>
                    <a:cs typeface="Helvetica" pitchFamily="34" charset="0"/>
                  </a:rPr>
                  <a:t> </a:t>
                </a:r>
                <a:r>
                  <a:rPr lang="de-DE" sz="2000" dirty="0" err="1">
                    <a:latin typeface="Century Gothic" panose="020B0502020202020204" pitchFamily="34" charset="0"/>
                    <a:cs typeface="Helvetica" pitchFamily="34" charset="0"/>
                  </a:rPr>
                  <a:t>scheme</a:t>
                </a:r>
                <a:endParaRPr lang="de-DE" sz="2000" dirty="0">
                  <a:latin typeface="Century Gothic" panose="020B0502020202020204" pitchFamily="34" charset="0"/>
                  <a:cs typeface="Helvetica" pitchFamily="34" charset="0"/>
                </a:endParaRPr>
              </a:p>
              <a:p>
                <a:pPr marL="457189" indent="-457189">
                  <a:lnSpc>
                    <a:spcPts val="2884"/>
                  </a:lnSpc>
                  <a:buFontTx/>
                  <a:buChar char="-"/>
                  <a:defRPr/>
                </a:pPr>
                <a:r>
                  <a:rPr lang="de-DE" sz="2000" dirty="0" err="1">
                    <a:latin typeface="Century Gothic" panose="020B0502020202020204" pitchFamily="34" charset="0"/>
                    <a:cs typeface="Helvetica" pitchFamily="34" charset="0"/>
                  </a:rPr>
                  <a:t>phase</a:t>
                </a:r>
                <a:r>
                  <a:rPr lang="de-DE" sz="2000" dirty="0">
                    <a:latin typeface="Century Gothic" panose="020B0502020202020204" pitchFamily="34" charset="0"/>
                    <a:cs typeface="Helvetica" pitchFamily="34" charset="0"/>
                  </a:rPr>
                  <a:t> </a:t>
                </a:r>
                <a:r>
                  <a:rPr lang="de-DE" sz="2000" dirty="0" err="1">
                    <a:latin typeface="Century Gothic" panose="020B0502020202020204" pitchFamily="34" charset="0"/>
                    <a:cs typeface="Helvetica" pitchFamily="34" charset="0"/>
                  </a:rPr>
                  <a:t>of</a:t>
                </a:r>
                <a:r>
                  <a:rPr lang="de-DE" sz="2000" dirty="0">
                    <a:latin typeface="Century Gothic" panose="020B0502020202020204" pitchFamily="34" charset="0"/>
                    <a:cs typeface="Helvetic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  <a:cs typeface="Helvetica" pitchFamily="34" charset="0"/>
                          </a:rPr>
                        </m:ctrlPr>
                      </m:sSubPr>
                      <m:e>
                        <m:r>
                          <a:rPr lang="el-GR" sz="2000" i="1">
                            <a:latin typeface="Cambria Math" panose="02040503050406030204" pitchFamily="18" charset="0"/>
                            <a:cs typeface="Helvetica" pitchFamily="34" charset="0"/>
                          </a:rPr>
                          <m:t>𝜈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  <a:cs typeface="Helvetica" pitchFamily="34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de-DE" sz="2000" dirty="0">
                    <a:latin typeface="Century Gothic" panose="020B0502020202020204" pitchFamily="34" charset="0"/>
                    <a:cs typeface="Helvetica" pitchFamily="34" charset="0"/>
                  </a:rPr>
                  <a:t> </a:t>
                </a:r>
                <a:r>
                  <a:rPr lang="de-DE" sz="2000" dirty="0" err="1">
                    <a:latin typeface="Century Gothic" panose="020B0502020202020204" pitchFamily="34" charset="0"/>
                    <a:cs typeface="Helvetica" pitchFamily="34" charset="0"/>
                  </a:rPr>
                  <a:t>mapped</a:t>
                </a:r>
                <a:r>
                  <a:rPr lang="de-DE" sz="2000" dirty="0">
                    <a:latin typeface="Century Gothic" panose="020B0502020202020204" pitchFamily="34" charset="0"/>
                    <a:cs typeface="Helvetica" pitchFamily="34" charset="0"/>
                  </a:rPr>
                  <a:t> </a:t>
                </a:r>
                <a:r>
                  <a:rPr lang="de-DE" sz="2000" dirty="0" err="1">
                    <a:latin typeface="Century Gothic" panose="020B0502020202020204" pitchFamily="34" charset="0"/>
                    <a:cs typeface="Helvetica" pitchFamily="34" charset="0"/>
                  </a:rPr>
                  <a:t>to</a:t>
                </a:r>
                <a:r>
                  <a:rPr lang="de-DE" sz="2000" dirty="0">
                    <a:latin typeface="Century Gothic" panose="020B0502020202020204" pitchFamily="34" charset="0"/>
                    <a:cs typeface="Helvetic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  <a:cs typeface="Helvetica" pitchFamily="34" charset="0"/>
                          </a:rPr>
                        </m:ctrlPr>
                      </m:sSubPr>
                      <m:e>
                        <m:r>
                          <a:rPr lang="el-GR" sz="2000" i="1">
                            <a:latin typeface="Cambria Math" panose="02040503050406030204" pitchFamily="18" charset="0"/>
                            <a:cs typeface="Helvetica" pitchFamily="34" charset="0"/>
                          </a:rPr>
                          <m:t>𝜈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  <a:cs typeface="Helvetica" pitchFamily="34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de-DE" sz="2000" dirty="0">
                    <a:latin typeface="Century Gothic" panose="020B0502020202020204" pitchFamily="34" charset="0"/>
                    <a:cs typeface="Helvetica" pitchFamily="34" charset="0"/>
                  </a:rPr>
                  <a:t> </a:t>
                </a:r>
                <a:r>
                  <a:rPr lang="de-DE" sz="2000" dirty="0" err="1">
                    <a:latin typeface="Century Gothic" panose="020B0502020202020204" pitchFamily="34" charset="0"/>
                    <a:cs typeface="Helvetica" pitchFamily="34" charset="0"/>
                  </a:rPr>
                  <a:t>by</a:t>
                </a:r>
                <a:r>
                  <a:rPr lang="de-DE" sz="2000" dirty="0">
                    <a:latin typeface="Century Gothic" panose="020B0502020202020204" pitchFamily="34" charset="0"/>
                    <a:cs typeface="Helvetica" pitchFamily="34" charset="0"/>
                  </a:rPr>
                  <a:t> a pulse </a:t>
                </a:r>
                <a:r>
                  <a:rPr lang="de-DE" sz="2000" dirty="0" err="1">
                    <a:latin typeface="Century Gothic" panose="020B0502020202020204" pitchFamily="34" charset="0"/>
                    <a:cs typeface="Helvetica" pitchFamily="34" charset="0"/>
                  </a:rPr>
                  <a:t>with</a:t>
                </a:r>
                <a:r>
                  <a:rPr lang="de-DE" sz="2000" dirty="0">
                    <a:latin typeface="Century Gothic" panose="020B0502020202020204" pitchFamily="34" charset="0"/>
                    <a:cs typeface="Helvetic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000" i="1">
                        <a:latin typeface="Cambria Math" panose="02040503050406030204" pitchFamily="18" charset="0"/>
                        <a:cs typeface="Helvetica" pitchFamily="34" charset="0"/>
                      </a:rPr>
                      <m:t>𝜈</m:t>
                    </m:r>
                    <m:r>
                      <a:rPr lang="de-DE" sz="2000">
                        <a:latin typeface="Cambria Math" panose="02040503050406030204" pitchFamily="18" charset="0"/>
                        <a:cs typeface="Helvetica" pitchFamily="34" charset="0"/>
                      </a:rPr>
                      <m:t>=</m:t>
                    </m:r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  <a:cs typeface="Helvetica" pitchFamily="34" charset="0"/>
                          </a:rPr>
                        </m:ctrlPr>
                      </m:sSubPr>
                      <m:e>
                        <m:r>
                          <a:rPr lang="el-GR" sz="2000" i="1">
                            <a:latin typeface="Cambria Math" panose="02040503050406030204" pitchFamily="18" charset="0"/>
                            <a:cs typeface="Helvetica" pitchFamily="34" charset="0"/>
                          </a:rPr>
                          <m:t>𝜈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  <a:cs typeface="Helvetica" pitchFamily="34" charset="0"/>
                          </a:rPr>
                          <m:t>+</m:t>
                        </m:r>
                      </m:sub>
                    </m:sSub>
                    <m:r>
                      <a:rPr lang="de-DE" sz="2000" i="1">
                        <a:latin typeface="Cambria Math" panose="02040503050406030204" pitchFamily="18" charset="0"/>
                        <a:cs typeface="Helvetica" pitchFamily="34" charset="0"/>
                      </a:rPr>
                      <m:t>+</m:t>
                    </m:r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  <a:cs typeface="Helvetica" pitchFamily="34" charset="0"/>
                          </a:rPr>
                        </m:ctrlPr>
                      </m:sSubPr>
                      <m:e>
                        <m:r>
                          <a:rPr lang="el-GR" sz="2000" i="1">
                            <a:latin typeface="Cambria Math" panose="02040503050406030204" pitchFamily="18" charset="0"/>
                            <a:cs typeface="Helvetica" pitchFamily="34" charset="0"/>
                          </a:rPr>
                          <m:t>𝜈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  <a:cs typeface="Helvetica" pitchFamily="34" charset="0"/>
                          </a:rPr>
                          <m:t>𝑧</m:t>
                        </m:r>
                      </m:sub>
                    </m:sSub>
                  </m:oMath>
                </a14:m>
                <a:br>
                  <a:rPr lang="de-DE" sz="2000" dirty="0">
                    <a:latin typeface="Century Gothic" panose="020B0502020202020204" pitchFamily="34" charset="0"/>
                    <a:cs typeface="Helvetica" pitchFamily="34" charset="0"/>
                  </a:rPr>
                </a:br>
                <a:r>
                  <a:rPr lang="de-DE" sz="2000" dirty="0">
                    <a:latin typeface="Century Gothic" panose="020B0502020202020204" pitchFamily="34" charset="0"/>
                    <a:cs typeface="Helvetica" pitchFamily="34" charset="0"/>
                  </a:rPr>
                  <a:t>→ </a:t>
                </a:r>
                <a:r>
                  <a:rPr lang="de-DE" sz="2000" dirty="0" err="1">
                    <a:latin typeface="Century Gothic" panose="020B0502020202020204" pitchFamily="34" charset="0"/>
                    <a:cs typeface="Helvetica" pitchFamily="34" charset="0"/>
                  </a:rPr>
                  <a:t>amplifies</a:t>
                </a:r>
                <a:r>
                  <a:rPr lang="de-DE" sz="2000" dirty="0">
                    <a:latin typeface="Century Gothic" panose="020B0502020202020204" pitchFamily="34" charset="0"/>
                    <a:cs typeface="Helvetica" pitchFamily="34" charset="0"/>
                  </a:rPr>
                  <a:t> </a:t>
                </a:r>
                <a:r>
                  <a:rPr lang="de-DE" sz="2000" dirty="0" err="1">
                    <a:latin typeface="Century Gothic" panose="020B0502020202020204" pitchFamily="34" charset="0"/>
                    <a:cs typeface="Helvetica" pitchFamily="34" charset="0"/>
                  </a:rPr>
                  <a:t>both</a:t>
                </a:r>
                <a:r>
                  <a:rPr lang="de-DE" sz="2000" dirty="0">
                    <a:latin typeface="Century Gothic" panose="020B0502020202020204" pitchFamily="34" charset="0"/>
                    <a:cs typeface="Helvetica" pitchFamily="34" charset="0"/>
                  </a:rPr>
                  <a:t> </a:t>
                </a:r>
                <a:r>
                  <a:rPr lang="de-DE" sz="2000" dirty="0" err="1">
                    <a:latin typeface="Century Gothic" panose="020B0502020202020204" pitchFamily="34" charset="0"/>
                    <a:cs typeface="Helvetica" pitchFamily="34" charset="0"/>
                  </a:rPr>
                  <a:t>modes</a:t>
                </a:r>
                <a:endParaRPr lang="de-DE" sz="2000" dirty="0">
                  <a:latin typeface="Century Gothic" panose="020B0502020202020204" pitchFamily="34" charset="0"/>
                  <a:cs typeface="Helvetica" pitchFamily="34" charset="0"/>
                </a:endParaRPr>
              </a:p>
              <a:p>
                <a:pPr marL="457189" indent="-457189">
                  <a:lnSpc>
                    <a:spcPts val="2884"/>
                  </a:lnSpc>
                  <a:buFontTx/>
                  <a:buChar char="-"/>
                  <a:defRPr/>
                </a:pPr>
                <a:r>
                  <a:rPr lang="de-DE" sz="2000" dirty="0" err="1">
                    <a:latin typeface="Century Gothic" panose="020B0502020202020204" pitchFamily="34" charset="0"/>
                    <a:cs typeface="Helvetica" pitchFamily="34" charset="0"/>
                  </a:rPr>
                  <a:t>the</a:t>
                </a:r>
                <a:r>
                  <a:rPr lang="de-DE" sz="2000" dirty="0">
                    <a:latin typeface="Century Gothic" panose="020B0502020202020204" pitchFamily="34" charset="0"/>
                    <a:cs typeface="Helvetica" pitchFamily="34" charset="0"/>
                  </a:rPr>
                  <a:t> Fourier </a:t>
                </a:r>
                <a:r>
                  <a:rPr lang="de-DE" sz="2000" dirty="0" err="1">
                    <a:latin typeface="Century Gothic" panose="020B0502020202020204" pitchFamily="34" charset="0"/>
                    <a:cs typeface="Helvetica" pitchFamily="34" charset="0"/>
                  </a:rPr>
                  <a:t>spectrum</a:t>
                </a:r>
                <a:r>
                  <a:rPr lang="de-DE" sz="2000" dirty="0">
                    <a:latin typeface="Century Gothic" panose="020B0502020202020204" pitchFamily="34" charset="0"/>
                    <a:cs typeface="Helvetica" pitchFamily="34" charset="0"/>
                  </a:rPr>
                  <a:t> </a:t>
                </a:r>
                <a:r>
                  <a:rPr lang="de-DE" sz="2000" dirty="0" err="1">
                    <a:latin typeface="Century Gothic" panose="020B0502020202020204" pitchFamily="34" charset="0"/>
                    <a:cs typeface="Helvetica" pitchFamily="34" charset="0"/>
                  </a:rPr>
                  <a:t>provides</a:t>
                </a:r>
                <a:r>
                  <a:rPr lang="de-DE" sz="2000" dirty="0">
                    <a:latin typeface="Century Gothic" panose="020B0502020202020204" pitchFamily="34" charset="0"/>
                    <a:cs typeface="Helvetica" pitchFamily="34" charset="0"/>
                  </a:rPr>
                  <a:t> </a:t>
                </a:r>
                <a:r>
                  <a:rPr lang="de-DE" sz="2000" dirty="0" err="1">
                    <a:latin typeface="Century Gothic" panose="020B0502020202020204" pitchFamily="34" charset="0"/>
                    <a:cs typeface="Helvetica" pitchFamily="34" charset="0"/>
                  </a:rPr>
                  <a:t>phase</a:t>
                </a:r>
                <a:r>
                  <a:rPr lang="de-DE" sz="2000" dirty="0">
                    <a:latin typeface="Century Gothic" panose="020B0502020202020204" pitchFamily="34" charset="0"/>
                    <a:cs typeface="Helvetica" pitchFamily="34" charset="0"/>
                  </a:rPr>
                  <a:t> </a:t>
                </a:r>
                <a:r>
                  <a:rPr lang="de-DE" sz="2000" dirty="0" err="1">
                    <a:latin typeface="Century Gothic" panose="020B0502020202020204" pitchFamily="34" charset="0"/>
                    <a:cs typeface="Helvetica" pitchFamily="34" charset="0"/>
                  </a:rPr>
                  <a:t>of</a:t>
                </a:r>
                <a:r>
                  <a:rPr lang="de-DE" sz="2000" dirty="0">
                    <a:latin typeface="Century Gothic" panose="020B0502020202020204" pitchFamily="34" charset="0"/>
                    <a:cs typeface="Helvetica" pitchFamily="34" charset="0"/>
                  </a:rPr>
                  <a:t> </a:t>
                </a:r>
                <a:r>
                  <a:rPr lang="de-DE" sz="2000" dirty="0" err="1">
                    <a:latin typeface="Century Gothic" panose="020B0502020202020204" pitchFamily="34" charset="0"/>
                    <a:cs typeface="Helvetica" pitchFamily="34" charset="0"/>
                  </a:rPr>
                  <a:t>the</a:t>
                </a:r>
                <a:r>
                  <a:rPr lang="de-DE" sz="2000" dirty="0">
                    <a:latin typeface="Century Gothic" panose="020B0502020202020204" pitchFamily="34" charset="0"/>
                    <a:cs typeface="Helvetica" pitchFamily="34" charset="0"/>
                  </a:rPr>
                  <a:t> </a:t>
                </a:r>
                <a:r>
                  <a:rPr lang="de-DE" sz="2000" dirty="0" err="1">
                    <a:latin typeface="Century Gothic" panose="020B0502020202020204" pitchFamily="34" charset="0"/>
                    <a:cs typeface="Helvetica" pitchFamily="34" charset="0"/>
                  </a:rPr>
                  <a:t>ion</a:t>
                </a:r>
                <a:endParaRPr lang="de-DE" sz="2000" i="1" dirty="0">
                  <a:latin typeface="Century Gothic" panose="020B0502020202020204" pitchFamily="34" charset="0"/>
                  <a:ea typeface="Cambria Math" panose="02040503050406030204" pitchFamily="18" charset="0"/>
                  <a:cs typeface="Helvetica" pitchFamily="34" charset="0"/>
                </a:endParaRPr>
              </a:p>
            </p:txBody>
          </p:sp>
        </mc:Choice>
        <mc:Fallback xmlns="">
          <p:sp>
            <p:nvSpPr>
              <p:cNvPr id="33" name="Textfeld 13">
                <a:extLst>
                  <a:ext uri="{FF2B5EF4-FFF2-40B4-BE49-F238E27FC236}">
                    <a16:creationId xmlns:a16="http://schemas.microsoft.com/office/drawing/2014/main" id="{62418F86-B910-4A7A-B1F0-9B26AEAFEC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3216" y="780834"/>
                <a:ext cx="10763251" cy="1570784"/>
              </a:xfrm>
              <a:prstGeom prst="rect">
                <a:avLst/>
              </a:prstGeom>
              <a:blipFill>
                <a:blip r:embed="rId7"/>
                <a:stretch>
                  <a:fillRect l="-340" b="-542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Date Placeholder 1">
            <a:extLst>
              <a:ext uri="{FF2B5EF4-FFF2-40B4-BE49-F238E27FC236}">
                <a16:creationId xmlns:a16="http://schemas.microsoft.com/office/drawing/2014/main" id="{7410C0F5-A14A-4D38-9E8C-DA8FEC1892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76444"/>
            <a:ext cx="2844800" cy="288000"/>
          </a:xfrm>
        </p:spPr>
        <p:txBody>
          <a:bodyPr/>
          <a:lstStyle/>
          <a:p>
            <a:r>
              <a:rPr lang="en-US" sz="1400" dirty="0"/>
              <a:t>15.03.2024</a:t>
            </a:r>
          </a:p>
        </p:txBody>
      </p:sp>
      <p:sp>
        <p:nvSpPr>
          <p:cNvPr id="35" name="Footer Placeholder 2">
            <a:extLst>
              <a:ext uri="{FF2B5EF4-FFF2-40B4-BE49-F238E27FC236}">
                <a16:creationId xmlns:a16="http://schemas.microsoft.com/office/drawing/2014/main" id="{4D0DD95D-01AF-4045-9B88-51A9E04D1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576444"/>
            <a:ext cx="3860800" cy="288000"/>
          </a:xfrm>
        </p:spPr>
        <p:txBody>
          <a:bodyPr/>
          <a:lstStyle/>
          <a:p>
            <a:r>
              <a:rPr lang="en-US" sz="1400"/>
              <a:t>DPG Spring Meeting 2024 , S. Sasidharan</a:t>
            </a:r>
            <a:endParaRPr lang="en-US" sz="1400" dirty="0"/>
          </a:p>
        </p:txBody>
      </p:sp>
      <p:sp>
        <p:nvSpPr>
          <p:cNvPr id="36" name="Slide Number Placeholder 3">
            <a:extLst>
              <a:ext uri="{FF2B5EF4-FFF2-40B4-BE49-F238E27FC236}">
                <a16:creationId xmlns:a16="http://schemas.microsoft.com/office/drawing/2014/main" id="{E8F73BD0-629A-4F5B-B07A-3D7A513EB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576444"/>
            <a:ext cx="2844800" cy="288000"/>
          </a:xfrm>
        </p:spPr>
        <p:txBody>
          <a:bodyPr/>
          <a:lstStyle/>
          <a:p>
            <a:pPr>
              <a:defRPr/>
            </a:pPr>
            <a:fld id="{95273EA8-326D-4C4F-9FD5-9166701F1A3D}" type="slidenum">
              <a:rPr lang="en-US" sz="1400" smtClean="0"/>
              <a:pPr>
                <a:defRPr/>
              </a:pPr>
              <a:t>12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14560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93827E-6 L 0.03593 -0.06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85 0.06389 C 0.0125 0.0892 -0.01007 0.09599 -0.0316 0.06482 C -0.05382 0.03087 -0.05625 -0.01141 -0.03802 -0.05648 C -0.01164 -0.10339 0.01944 -0.09104 0.0368 -0.05895 " pathEditMode="relative" rAng="2820000" ptsTypes="AAAA">
                                      <p:cBhvr>
                                        <p:cTn id="3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-6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3" grpId="0"/>
      <p:bldP spid="13" grpId="1"/>
      <p:bldP spid="18" grpId="0"/>
      <p:bldP spid="19" grpId="0"/>
      <p:bldP spid="22" grpId="0" animBg="1"/>
      <p:bldP spid="24" grpId="0"/>
      <p:bldP spid="26" grpId="0"/>
      <p:bldP spid="27" grpId="0" animBg="1"/>
      <p:bldP spid="2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1E45B5-611F-44D2-A160-8E7202364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/>
              <a:t>15.03.2024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DD5C09-B86D-4F6D-876B-5EDCF463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/>
              <a:t>DPG Spring Meeting 2024 , S. Sasidharan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E775C-A68C-483F-989E-8ED301093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smtClean="0"/>
              <a:pPr/>
              <a:t>13</a:t>
            </a:fld>
            <a:endParaRPr lang="en-US" sz="1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2773A3-A345-4835-B89C-67FA2571BB42}"/>
              </a:ext>
            </a:extLst>
          </p:cNvPr>
          <p:cNvSpPr txBox="1"/>
          <p:nvPr/>
        </p:nvSpPr>
        <p:spPr>
          <a:xfrm>
            <a:off x="3454400" y="11664"/>
            <a:ext cx="60960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dirty="0">
                <a:solidFill>
                  <a:srgbClr val="007668"/>
                </a:solidFill>
                <a:latin typeface="Century Gothic" panose="020B0502020202020204" pitchFamily="34" charset="0"/>
              </a:rPr>
              <a:t>Systematic Uncertainties</a:t>
            </a:r>
          </a:p>
        </p:txBody>
      </p:sp>
      <p:sp>
        <p:nvSpPr>
          <p:cNvPr id="43" name="Rechteck 19">
            <a:extLst>
              <a:ext uri="{FF2B5EF4-FFF2-40B4-BE49-F238E27FC236}">
                <a16:creationId xmlns:a16="http://schemas.microsoft.com/office/drawing/2014/main" id="{617067CE-FDD1-41A0-9F01-B87CED4EB416}"/>
              </a:ext>
            </a:extLst>
          </p:cNvPr>
          <p:cNvSpPr/>
          <p:nvPr/>
        </p:nvSpPr>
        <p:spPr>
          <a:xfrm>
            <a:off x="101972" y="2441374"/>
            <a:ext cx="3762187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dirty="0">
                <a:latin typeface="Century Gothic" panose="020B0502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Magnetic inhomogeneity :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92714466-BFB3-4B8D-8DB6-C94CC6FC8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748" y="3270105"/>
            <a:ext cx="4103477" cy="2967066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ADDDABD4-198B-487E-ABA1-8B6AD7F39366}"/>
              </a:ext>
            </a:extLst>
          </p:cNvPr>
          <p:cNvSpPr txBox="1"/>
          <p:nvPr/>
        </p:nvSpPr>
        <p:spPr>
          <a:xfrm>
            <a:off x="8201660" y="6237171"/>
            <a:ext cx="2427103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</a:rPr>
              <a:t>An axial dip spectrum of </a:t>
            </a:r>
            <a:r>
              <a:rPr lang="en-US" sz="13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300" dirty="0">
                <a:cs typeface="Arial" panose="020B0604020202020204" pitchFamily="34" charset="0"/>
              </a:rPr>
              <a:t>He</a:t>
            </a:r>
            <a:r>
              <a:rPr lang="en-US" sz="1300" baseline="30000" dirty="0">
                <a:cs typeface="Arial" panose="020B0604020202020204" pitchFamily="34" charset="0"/>
              </a:rPr>
              <a:t>2+</a:t>
            </a:r>
            <a:endParaRPr lang="en-US" sz="13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92DE98D-5BEF-47AA-8EB5-BFCE73556799}"/>
              </a:ext>
            </a:extLst>
          </p:cNvPr>
          <p:cNvSpPr txBox="1"/>
          <p:nvPr/>
        </p:nvSpPr>
        <p:spPr>
          <a:xfrm>
            <a:off x="97219" y="872915"/>
            <a:ext cx="295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Field Imperfections: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AF715EA-45A2-473D-AABA-FDE6C88C5C5A}"/>
              </a:ext>
            </a:extLst>
          </p:cNvPr>
          <p:cNvSpPr txBox="1"/>
          <p:nvPr/>
        </p:nvSpPr>
        <p:spPr>
          <a:xfrm>
            <a:off x="97218" y="1316586"/>
            <a:ext cx="38395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dirty="0">
                <a:latin typeface="Century Gothic" panose="020B0502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Electric field anharmonicity: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203A3D-E473-4AC0-8FDB-C056DA90B3D9}"/>
              </a:ext>
            </a:extLst>
          </p:cNvPr>
          <p:cNvSpPr txBox="1"/>
          <p:nvPr/>
        </p:nvSpPr>
        <p:spPr>
          <a:xfrm>
            <a:off x="85556" y="3906118"/>
            <a:ext cx="295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Special relativistic: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9C52808-CE71-456A-AF0E-0D16A89B7D3C}"/>
              </a:ext>
            </a:extLst>
          </p:cNvPr>
          <p:cNvSpPr txBox="1"/>
          <p:nvPr/>
        </p:nvSpPr>
        <p:spPr>
          <a:xfrm>
            <a:off x="6723380" y="872915"/>
            <a:ext cx="295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Interaction of ion: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918E81-FF4C-4A6F-9BF6-22860C5DE549}"/>
              </a:ext>
            </a:extLst>
          </p:cNvPr>
          <p:cNvSpPr txBox="1"/>
          <p:nvPr/>
        </p:nvSpPr>
        <p:spPr>
          <a:xfrm>
            <a:off x="6697746" y="1217430"/>
            <a:ext cx="508441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de-DE" dirty="0">
                <a:latin typeface="Century Gothic" panose="020B0502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With the electrodes:</a:t>
            </a:r>
          </a:p>
          <a:p>
            <a:pPr>
              <a:spcAft>
                <a:spcPts val="600"/>
              </a:spcAft>
            </a:pPr>
            <a:r>
              <a:rPr lang="en-US" altLang="de-DE" dirty="0">
                <a:latin typeface="Century Gothic" panose="020B0502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Image charge effect dominantly shifts radial frequencies</a:t>
            </a:r>
          </a:p>
          <a:p>
            <a:r>
              <a:rPr lang="en-US" altLang="de-DE" dirty="0">
                <a:latin typeface="Century Gothic" panose="020B0502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Simulated and measured to a relative uncertainty of 4%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266E98-FE29-4659-9E7A-52C4C959139D}"/>
              </a:ext>
            </a:extLst>
          </p:cNvPr>
          <p:cNvSpPr txBox="1"/>
          <p:nvPr/>
        </p:nvSpPr>
        <p:spPr>
          <a:xfrm>
            <a:off x="6650755" y="3100353"/>
            <a:ext cx="36267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dirty="0">
                <a:latin typeface="Century Gothic" panose="020B0502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With the detection system: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DBBCE9-284F-45AC-8B84-A4613C904FE8}"/>
              </a:ext>
            </a:extLst>
          </p:cNvPr>
          <p:cNvSpPr txBox="1"/>
          <p:nvPr/>
        </p:nvSpPr>
        <p:spPr>
          <a:xfrm>
            <a:off x="186897" y="5195316"/>
            <a:ext cx="7424636" cy="836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Century Gothic" panose="020B0502020202020204" pitchFamily="34" charset="0"/>
              </a:rPr>
              <a:t>Shifts are </a:t>
            </a:r>
            <a:r>
              <a:rPr lang="en-US" b="0" i="0" u="none" strike="noStrike" baseline="0" dirty="0">
                <a:latin typeface="Century Gothic" panose="020B0502020202020204" pitchFamily="34" charset="0"/>
              </a:rPr>
              <a:t>large for lighter ions</a:t>
            </a:r>
          </a:p>
          <a:p>
            <a:pPr algn="l">
              <a:lnSpc>
                <a:spcPct val="200000"/>
              </a:lnSpc>
            </a:pPr>
            <a:r>
              <a:rPr lang="en-US" b="0" i="0" u="none" strike="noStrike" baseline="0" dirty="0">
                <a:latin typeface="Century Gothic" panose="020B0502020202020204" pitchFamily="34" charset="0"/>
              </a:rPr>
              <a:t>Finite temperature of the ion → finite thermal radius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629A6B-EC73-4ADF-B77C-DC4970A30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97" y="4364066"/>
            <a:ext cx="2450359" cy="73218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004889F-7002-48F5-A111-B25AD4487E94}"/>
              </a:ext>
            </a:extLst>
          </p:cNvPr>
          <p:cNvSpPr txBox="1"/>
          <p:nvPr/>
        </p:nvSpPr>
        <p:spPr>
          <a:xfrm>
            <a:off x="136320" y="2954996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de-DE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B(z)=B</a:t>
            </a:r>
            <a:r>
              <a:rPr lang="en-US" altLang="de-DE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0</a:t>
            </a:r>
            <a:r>
              <a:rPr lang="en-US" altLang="de-DE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+B</a:t>
            </a:r>
            <a:r>
              <a:rPr lang="en-US" altLang="de-DE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r>
              <a:rPr lang="en-US" altLang="de-DE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z+B</a:t>
            </a:r>
            <a:r>
              <a:rPr lang="en-US" altLang="de-DE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altLang="de-DE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z</a:t>
            </a:r>
            <a:r>
              <a:rPr lang="en-US" altLang="de-DE" baseline="30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altLang="de-DE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+…</a:t>
            </a:r>
          </a:p>
          <a:p>
            <a:r>
              <a:rPr lang="en-US" altLang="de-DE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      </a:t>
            </a:r>
          </a:p>
          <a:p>
            <a:r>
              <a:rPr lang="en-US" altLang="de-DE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&lt;B&gt;=B</a:t>
            </a:r>
            <a:r>
              <a:rPr lang="en-US" altLang="de-DE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0</a:t>
            </a:r>
            <a:r>
              <a:rPr lang="en-US" altLang="de-DE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+B</a:t>
            </a:r>
            <a:r>
              <a:rPr lang="en-US" altLang="de-DE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de-DE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&lt;z</a:t>
            </a:r>
            <a:r>
              <a:rPr lang="en-US" altLang="de-DE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0</a:t>
            </a:r>
            <a:r>
              <a:rPr lang="en-US" altLang="de-DE" baseline="30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de-DE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&gt;/2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6D9459C-5B4B-4727-85CB-ACB4D543741B}"/>
                  </a:ext>
                </a:extLst>
              </p:cNvPr>
              <p:cNvSpPr txBox="1"/>
              <p:nvPr/>
            </p:nvSpPr>
            <p:spPr>
              <a:xfrm>
                <a:off x="-92687" y="1644125"/>
                <a:ext cx="5825068" cy="7204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U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b="0" i="0" baseline="-2500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b="0" i="0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>
                            <m:fPr>
                              <m:ctrlPr>
                                <a:rPr lang="en-US" i="1" baseline="-2500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  <m:r>
                                <a:rPr lang="en-US" b="0" i="0" baseline="30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char</m:t>
                                  </m:r>
                                </m:sub>
                                <m:sup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b="0" i="0" baseline="-2500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f>
                            <m:fPr>
                              <m:ctrlPr>
                                <a:rPr lang="en-US" i="1" baseline="-2500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  <m:r>
                                <a:rPr lang="en-US" b="0" i="0" baseline="3000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char</m:t>
                                  </m:r>
                                </m:sub>
                                <m:sup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b="0" i="0" baseline="-25000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f>
                            <m:fPr>
                              <m:ctrlPr>
                                <a:rPr lang="en-US" i="1" baseline="-2500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  <m:r>
                                <a:rPr lang="en-US" b="0" i="0" baseline="3000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char</m:t>
                                  </m:r>
                                </m:sub>
                                <m:sup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+…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6D9459C-5B4B-4727-85CB-ACB4D5437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2687" y="1644125"/>
                <a:ext cx="5825068" cy="7204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C2B00A32-C625-4110-89A9-C6B4FC426095}"/>
              </a:ext>
            </a:extLst>
          </p:cNvPr>
          <p:cNvSpPr txBox="1"/>
          <p:nvPr/>
        </p:nvSpPr>
        <p:spPr>
          <a:xfrm>
            <a:off x="3620475" y="1120021"/>
            <a:ext cx="2734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Ultra harmonic doubly compensated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57A28FA-7584-482E-AB27-B7D340300D0E}"/>
              </a:ext>
            </a:extLst>
          </p:cNvPr>
          <p:cNvSpPr txBox="1"/>
          <p:nvPr/>
        </p:nvSpPr>
        <p:spPr>
          <a:xfrm>
            <a:off x="3480330" y="2376742"/>
            <a:ext cx="1794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Superconducting B</a:t>
            </a:r>
            <a:r>
              <a:rPr lang="en-US" baseline="-25000" dirty="0">
                <a:solidFill>
                  <a:srgbClr val="00B050"/>
                </a:solidFill>
              </a:rPr>
              <a:t>2</a:t>
            </a:r>
            <a:r>
              <a:rPr lang="en-US" dirty="0">
                <a:solidFill>
                  <a:srgbClr val="00B050"/>
                </a:solidFill>
              </a:rPr>
              <a:t> shim coil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3907354-CB13-453C-9B18-01B6C1DE4712}"/>
              </a:ext>
            </a:extLst>
          </p:cNvPr>
          <p:cNvSpPr txBox="1"/>
          <p:nvPr/>
        </p:nvSpPr>
        <p:spPr>
          <a:xfrm>
            <a:off x="1784104" y="5985085"/>
            <a:ext cx="3141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Electronic feedback cooling</a:t>
            </a:r>
          </a:p>
        </p:txBody>
      </p:sp>
    </p:spTree>
    <p:extLst>
      <p:ext uri="{BB962C8B-B14F-4D97-AF65-F5344CB8AC3E}">
        <p14:creationId xmlns:p14="http://schemas.microsoft.com/office/powerpoint/2010/main" val="1405513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6FB8E5-8C3E-4E01-8285-E0789C15D391}"/>
              </a:ext>
            </a:extLst>
          </p:cNvPr>
          <p:cNvSpPr txBox="1"/>
          <p:nvPr/>
        </p:nvSpPr>
        <p:spPr>
          <a:xfrm>
            <a:off x="693922" y="-98580"/>
            <a:ext cx="11145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668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Results of Previous Measurements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9BF2BE-C153-4CFC-98E4-827B25A88D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3838" y="6576444"/>
            <a:ext cx="2844800" cy="288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t>15.03.2024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11C070-ABAC-4321-8A01-61A2A52E3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9838" y="6576444"/>
            <a:ext cx="3860800" cy="288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t>DPG Spring Meeting 2024 , S. Sasidharan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4758E6-57EA-42F6-A6B2-443FCFEA0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1838" y="6576444"/>
            <a:ext cx="2844800" cy="288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13" name="Textfeld 23">
            <a:extLst>
              <a:ext uri="{FF2B5EF4-FFF2-40B4-BE49-F238E27FC236}">
                <a16:creationId xmlns:a16="http://schemas.microsoft.com/office/drawing/2014/main" id="{4FBD04CB-6805-4729-9200-ED1E0E94F3C2}"/>
              </a:ext>
            </a:extLst>
          </p:cNvPr>
          <p:cNvSpPr txBox="1"/>
          <p:nvPr/>
        </p:nvSpPr>
        <p:spPr>
          <a:xfrm>
            <a:off x="-394548" y="621915"/>
            <a:ext cx="65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sym typeface="Helvetica"/>
            </a:endParaRPr>
          </a:p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sym typeface="Helvetica"/>
            </a:endParaRPr>
          </a:p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sym typeface="Helvet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elle 24">
                <a:extLst>
                  <a:ext uri="{FF2B5EF4-FFF2-40B4-BE49-F238E27FC236}">
                    <a16:creationId xmlns:a16="http://schemas.microsoft.com/office/drawing/2014/main" id="{4728503F-5749-447E-9FA9-E6B9417A9A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495064"/>
                  </p:ext>
                </p:extLst>
              </p:nvPr>
            </p:nvGraphicFramePr>
            <p:xfrm>
              <a:off x="33438" y="2510578"/>
              <a:ext cx="4538562" cy="34116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26368">
                      <a:extLst>
                        <a:ext uri="{9D8B030D-6E8A-4147-A177-3AD203B41FA5}">
                          <a16:colId xmlns:a16="http://schemas.microsoft.com/office/drawing/2014/main" val="87695099"/>
                        </a:ext>
                      </a:extLst>
                    </a:gridCol>
                    <a:gridCol w="1222409">
                      <a:extLst>
                        <a:ext uri="{9D8B030D-6E8A-4147-A177-3AD203B41FA5}">
                          <a16:colId xmlns:a16="http://schemas.microsoft.com/office/drawing/2014/main" val="4063086710"/>
                        </a:ext>
                      </a:extLst>
                    </a:gridCol>
                    <a:gridCol w="1289785">
                      <a:extLst>
                        <a:ext uri="{9D8B030D-6E8A-4147-A177-3AD203B41FA5}">
                          <a16:colId xmlns:a16="http://schemas.microsoft.com/office/drawing/2014/main" val="934751096"/>
                        </a:ext>
                      </a:extLst>
                    </a:gridCol>
                  </a:tblGrid>
                  <a:tr h="386343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entury Gothic" panose="020B0502020202020204" pitchFamily="34" charset="0"/>
                            </a:rPr>
                            <a:t>Effect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66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entury Gothic" panose="020B0502020202020204" pitchFamily="34" charset="0"/>
                            </a:rPr>
                            <a:t>Rel. </a:t>
                          </a:r>
                          <a:r>
                            <a:rPr lang="en-US" sz="1600" dirty="0" err="1">
                              <a:latin typeface="Century Gothic" panose="020B0502020202020204" pitchFamily="34" charset="0"/>
                            </a:rPr>
                            <a:t>Unc</a:t>
                          </a:r>
                          <a:r>
                            <a:rPr lang="en-US" sz="1600" dirty="0">
                              <a:latin typeface="Century Gothic" panose="020B0502020202020204" pitchFamily="34" charset="0"/>
                            </a:rPr>
                            <a:t>.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600" b="1" i="1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de-DE" sz="16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1600" b="1" i="1" smtClean="0">
                                      <a:latin typeface="Cambria Math" panose="02040503050406030204" pitchFamily="18" charset="0"/>
                                    </a:rPr>
                                    <m:t>𝟏𝟐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600" dirty="0">
                              <a:latin typeface="Century Gothic" panose="020B0502020202020204" pitchFamily="34" charset="0"/>
                            </a:rPr>
                            <a:t>)</a:t>
                          </a:r>
                          <a:br>
                            <a:rPr lang="en-US" sz="1600" dirty="0">
                              <a:latin typeface="Century Gothic" panose="020B0502020202020204" pitchFamily="34" charset="0"/>
                            </a:rPr>
                          </a:br>
                          <a:r>
                            <a:rPr lang="en-US" sz="1600" dirty="0">
                              <a:latin typeface="Century Gothic" panose="020B0502020202020204" pitchFamily="34" charset="0"/>
                            </a:rPr>
                            <a:t>Proton Mass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66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entury Gothic" panose="020B0502020202020204" pitchFamily="34" charset="0"/>
                            </a:rPr>
                            <a:t>Rel. </a:t>
                          </a:r>
                          <a:r>
                            <a:rPr lang="en-US" sz="1600" dirty="0" err="1">
                              <a:latin typeface="Century Gothic" panose="020B0502020202020204" pitchFamily="34" charset="0"/>
                            </a:rPr>
                            <a:t>Unc</a:t>
                          </a:r>
                          <a:r>
                            <a:rPr lang="en-US" sz="1600" dirty="0">
                              <a:latin typeface="Century Gothic" panose="020B0502020202020204" pitchFamily="34" charset="0"/>
                            </a:rPr>
                            <a:t>. 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600" b="1" i="1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de-DE" sz="16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1600" b="1" i="1" smtClean="0">
                                      <a:latin typeface="Cambria Math" panose="02040503050406030204" pitchFamily="18" charset="0"/>
                                    </a:rPr>
                                    <m:t>𝟏𝟐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600" dirty="0">
                              <a:latin typeface="Century Gothic" panose="020B0502020202020204" pitchFamily="34" charset="0"/>
                            </a:rPr>
                            <a:t>) Deuteron Mass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66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2845582"/>
                      </a:ext>
                    </a:extLst>
                  </a:tr>
                  <a:tr h="534021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rgbClr val="FF0000"/>
                              </a:solidFill>
                              <a:latin typeface="Century Gothic" panose="020B0502020202020204" pitchFamily="34" charset="0"/>
                            </a:rPr>
                            <a:t>Magnetostatic</a:t>
                          </a:r>
                          <a:r>
                            <a:rPr lang="en-US" sz="1600" baseline="0" dirty="0">
                              <a:solidFill>
                                <a:srgbClr val="FF0000"/>
                              </a:solidFill>
                              <a:latin typeface="Century Gothic" panose="020B0502020202020204" pitchFamily="34" charset="0"/>
                            </a:rPr>
                            <a:t> Inhomogeneity</a:t>
                          </a:r>
                          <a:endParaRPr lang="en-US" sz="1600" dirty="0">
                            <a:solidFill>
                              <a:srgbClr val="FF0000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solidFill>
                              <a:srgbClr val="FF0000"/>
                            </a:solidFill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:r>
                            <a:rPr lang="en-US" sz="1600" b="1" dirty="0">
                              <a:solidFill>
                                <a:srgbClr val="FF0000"/>
                              </a:solidFill>
                              <a:latin typeface="Century Gothic" panose="020B0502020202020204" pitchFamily="34" charset="0"/>
                            </a:rPr>
                            <a:t>27.5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solidFill>
                              <a:srgbClr val="FF0000"/>
                            </a:solidFill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:r>
                            <a:rPr lang="en-US" sz="1600" b="1" dirty="0">
                              <a:solidFill>
                                <a:srgbClr val="00B050"/>
                              </a:solidFill>
                              <a:latin typeface="Century Gothic" panose="020B0502020202020204" pitchFamily="34" charset="0"/>
                            </a:rPr>
                            <a:t>0.6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0946888"/>
                      </a:ext>
                    </a:extLst>
                  </a:tr>
                  <a:tr h="24414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rgbClr val="FF0000"/>
                              </a:solidFill>
                              <a:latin typeface="Century Gothic" panose="020B0502020202020204" pitchFamily="34" charset="0"/>
                            </a:rPr>
                            <a:t>Electrostatic anharmonicity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:r>
                            <a:rPr lang="en-US" sz="1600" b="1" dirty="0">
                              <a:latin typeface="Century Gothic" panose="020B0502020202020204" pitchFamily="34" charset="0"/>
                            </a:rPr>
                            <a:t>0.1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:r>
                            <a:rPr lang="en-US" sz="1600" b="1" dirty="0">
                              <a:latin typeface="Century Gothic" panose="020B0502020202020204" pitchFamily="34" charset="0"/>
                            </a:rPr>
                            <a:t>0.3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7912459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entury Gothic" panose="020B0502020202020204" pitchFamily="34" charset="0"/>
                            </a:rPr>
                            <a:t>Special Relativity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Century Gothic" panose="020B0502020202020204" pitchFamily="34" charset="0"/>
                            </a:rPr>
                            <a:t>7.1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rgbClr val="00B050"/>
                              </a:solidFill>
                              <a:latin typeface="Century Gothic" panose="020B0502020202020204" pitchFamily="34" charset="0"/>
                            </a:rPr>
                            <a:t>1.2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5128396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entury Gothic" panose="020B0502020202020204" pitchFamily="34" charset="0"/>
                            </a:rPr>
                            <a:t>Image Charge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Century Gothic" panose="020B0502020202020204" pitchFamily="34" charset="0"/>
                            </a:rPr>
                            <a:t>4.6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Century Gothic" panose="020B0502020202020204" pitchFamily="34" charset="0"/>
                            </a:rPr>
                            <a:t>4.1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6123199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entury Gothic" panose="020B0502020202020204" pitchFamily="34" charset="0"/>
                            </a:rPr>
                            <a:t>Dip </a:t>
                          </a:r>
                          <a:r>
                            <a:rPr lang="en-US" sz="1600" dirty="0" err="1">
                              <a:latin typeface="Century Gothic" panose="020B0502020202020204" pitchFamily="34" charset="0"/>
                            </a:rPr>
                            <a:t>Lineshape</a:t>
                          </a:r>
                          <a:endParaRPr lang="en-US" sz="1600" dirty="0"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Century Gothic" panose="020B0502020202020204" pitchFamily="34" charset="0"/>
                            </a:rPr>
                            <a:t>3.0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Century Gothic" panose="020B0502020202020204" pitchFamily="34" charset="0"/>
                            </a:rPr>
                            <a:t>4.7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3852945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entury Gothic" panose="020B0502020202020204" pitchFamily="34" charset="0"/>
                            </a:rPr>
                            <a:t>Quadratic Sum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Century Gothic" panose="020B0502020202020204" pitchFamily="34" charset="0"/>
                            </a:rPr>
                            <a:t>≈29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Century Gothic" panose="020B0502020202020204" pitchFamily="34" charset="0"/>
                            </a:rPr>
                            <a:t>≈6.5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655386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elle 24">
                <a:extLst>
                  <a:ext uri="{FF2B5EF4-FFF2-40B4-BE49-F238E27FC236}">
                    <a16:creationId xmlns:a16="http://schemas.microsoft.com/office/drawing/2014/main" id="{4728503F-5749-447E-9FA9-E6B9417A9A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495064"/>
                  </p:ext>
                </p:extLst>
              </p:nvPr>
            </p:nvGraphicFramePr>
            <p:xfrm>
              <a:off x="33438" y="2510578"/>
              <a:ext cx="4538562" cy="34116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26368">
                      <a:extLst>
                        <a:ext uri="{9D8B030D-6E8A-4147-A177-3AD203B41FA5}">
                          <a16:colId xmlns:a16="http://schemas.microsoft.com/office/drawing/2014/main" val="87695099"/>
                        </a:ext>
                      </a:extLst>
                    </a:gridCol>
                    <a:gridCol w="1222409">
                      <a:extLst>
                        <a:ext uri="{9D8B030D-6E8A-4147-A177-3AD203B41FA5}">
                          <a16:colId xmlns:a16="http://schemas.microsoft.com/office/drawing/2014/main" val="4063086710"/>
                        </a:ext>
                      </a:extLst>
                    </a:gridCol>
                    <a:gridCol w="1289785">
                      <a:extLst>
                        <a:ext uri="{9D8B030D-6E8A-4147-A177-3AD203B41FA5}">
                          <a16:colId xmlns:a16="http://schemas.microsoft.com/office/drawing/2014/main" val="934751096"/>
                        </a:ext>
                      </a:extLst>
                    </a:gridCol>
                  </a:tblGrid>
                  <a:tr h="1049465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entury Gothic" panose="020B0502020202020204" pitchFamily="34" charset="0"/>
                            </a:rPr>
                            <a:t>Effect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66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7000" t="-2312" r="-107500" b="-232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1887" t="-2312" r="-1415" b="-2323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2845582"/>
                      </a:ext>
                    </a:extLst>
                  </a:tr>
                  <a:tr h="55626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rgbClr val="FF0000"/>
                              </a:solidFill>
                              <a:latin typeface="Century Gothic" panose="020B0502020202020204" pitchFamily="34" charset="0"/>
                            </a:rPr>
                            <a:t>Magnetostatic</a:t>
                          </a:r>
                          <a:r>
                            <a:rPr lang="en-US" sz="1600" baseline="0" dirty="0">
                              <a:solidFill>
                                <a:srgbClr val="FF0000"/>
                              </a:solidFill>
                              <a:latin typeface="Century Gothic" panose="020B0502020202020204" pitchFamily="34" charset="0"/>
                            </a:rPr>
                            <a:t> Inhomogeneity</a:t>
                          </a:r>
                          <a:endParaRPr lang="en-US" sz="1600" dirty="0">
                            <a:solidFill>
                              <a:srgbClr val="FF0000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solidFill>
                              <a:srgbClr val="FF0000"/>
                            </a:solidFill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:r>
                            <a:rPr lang="en-US" sz="1600" b="1" dirty="0">
                              <a:solidFill>
                                <a:srgbClr val="FF0000"/>
                              </a:solidFill>
                              <a:latin typeface="Century Gothic" panose="020B0502020202020204" pitchFamily="34" charset="0"/>
                            </a:rPr>
                            <a:t>27.5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solidFill>
                              <a:srgbClr val="FF0000"/>
                            </a:solidFill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:r>
                            <a:rPr lang="en-US" sz="1600" b="1" dirty="0">
                              <a:solidFill>
                                <a:srgbClr val="00B050"/>
                              </a:solidFill>
                              <a:latin typeface="Century Gothic" panose="020B0502020202020204" pitchFamily="34" charset="0"/>
                            </a:rPr>
                            <a:t>0.6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0946888"/>
                      </a:ext>
                    </a:extLst>
                  </a:tr>
                  <a:tr h="55626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rgbClr val="FF0000"/>
                              </a:solidFill>
                              <a:latin typeface="Century Gothic" panose="020B0502020202020204" pitchFamily="34" charset="0"/>
                            </a:rPr>
                            <a:t>Electrostatic anharmonicity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:r>
                            <a:rPr lang="en-US" sz="1600" b="1" dirty="0">
                              <a:latin typeface="Century Gothic" panose="020B0502020202020204" pitchFamily="34" charset="0"/>
                            </a:rPr>
                            <a:t>0.1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:r>
                            <a:rPr lang="en-US" sz="1600" b="1" dirty="0">
                              <a:latin typeface="Century Gothic" panose="020B0502020202020204" pitchFamily="34" charset="0"/>
                            </a:rPr>
                            <a:t>0.3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79124593"/>
                      </a:ext>
                    </a:extLst>
                  </a:tr>
                  <a:tr h="31242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entury Gothic" panose="020B0502020202020204" pitchFamily="34" charset="0"/>
                            </a:rPr>
                            <a:t>Special Relativity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Century Gothic" panose="020B0502020202020204" pitchFamily="34" charset="0"/>
                            </a:rPr>
                            <a:t>7.1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rgbClr val="00B050"/>
                              </a:solidFill>
                              <a:latin typeface="Century Gothic" panose="020B0502020202020204" pitchFamily="34" charset="0"/>
                            </a:rPr>
                            <a:t>1.2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51283962"/>
                      </a:ext>
                    </a:extLst>
                  </a:tr>
                  <a:tr h="31242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entury Gothic" panose="020B0502020202020204" pitchFamily="34" charset="0"/>
                            </a:rPr>
                            <a:t>Image Charge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Century Gothic" panose="020B0502020202020204" pitchFamily="34" charset="0"/>
                            </a:rPr>
                            <a:t>4.6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Century Gothic" panose="020B0502020202020204" pitchFamily="34" charset="0"/>
                            </a:rPr>
                            <a:t>4.1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61231995"/>
                      </a:ext>
                    </a:extLst>
                  </a:tr>
                  <a:tr h="31242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entury Gothic" panose="020B0502020202020204" pitchFamily="34" charset="0"/>
                            </a:rPr>
                            <a:t>Dip </a:t>
                          </a:r>
                          <a:r>
                            <a:rPr lang="en-US" sz="1600" dirty="0" err="1">
                              <a:latin typeface="Century Gothic" panose="020B0502020202020204" pitchFamily="34" charset="0"/>
                            </a:rPr>
                            <a:t>Lineshape</a:t>
                          </a:r>
                          <a:endParaRPr lang="en-US" sz="1600" dirty="0"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Century Gothic" panose="020B0502020202020204" pitchFamily="34" charset="0"/>
                            </a:rPr>
                            <a:t>3.0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Century Gothic" panose="020B0502020202020204" pitchFamily="34" charset="0"/>
                            </a:rPr>
                            <a:t>4.7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38529452"/>
                      </a:ext>
                    </a:extLst>
                  </a:tr>
                  <a:tr h="31242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entury Gothic" panose="020B0502020202020204" pitchFamily="34" charset="0"/>
                            </a:rPr>
                            <a:t>Quadratic Sum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Century Gothic" panose="020B0502020202020204" pitchFamily="34" charset="0"/>
                            </a:rPr>
                            <a:t>≈29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Century Gothic" panose="020B0502020202020204" pitchFamily="34" charset="0"/>
                            </a:rPr>
                            <a:t>≈6.5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6553864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AA593EAB-936F-465E-BEC4-4C84DA00C135}"/>
              </a:ext>
            </a:extLst>
          </p:cNvPr>
          <p:cNvSpPr txBox="1"/>
          <p:nvPr/>
        </p:nvSpPr>
        <p:spPr>
          <a:xfrm>
            <a:off x="0" y="2257394"/>
            <a:ext cx="471830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b="1" dirty="0">
                <a:solidFill>
                  <a:prstClr val="black"/>
                </a:solidFill>
                <a:latin typeface="Century Gothic" panose="020B0502020202020204" pitchFamily="34" charset="0"/>
                <a:ea typeface="Calibri"/>
                <a:cs typeface="Arial" panose="020B0604020202020204" pitchFamily="34" charset="0"/>
                <a:sym typeface="Calibri"/>
              </a:rPr>
              <a:t>Systematics</a:t>
            </a:r>
            <a:endParaRPr lang="en-US" sz="1350" dirty="0">
              <a:latin typeface="Century Gothic" panose="020B0502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EBEE695-C53B-4966-9D2E-941C60570DBB}"/>
              </a:ext>
            </a:extLst>
          </p:cNvPr>
          <p:cNvGrpSpPr/>
          <p:nvPr/>
        </p:nvGrpSpPr>
        <p:grpSpPr>
          <a:xfrm>
            <a:off x="-144524" y="797885"/>
            <a:ext cx="8886362" cy="1217417"/>
            <a:chOff x="-832141" y="34787170"/>
            <a:chExt cx="15920225" cy="1217417"/>
          </a:xfrm>
        </p:grpSpPr>
        <p:sp>
          <p:nvSpPr>
            <p:cNvPr id="28" name="Rechteck 16">
              <a:extLst>
                <a:ext uri="{FF2B5EF4-FFF2-40B4-BE49-F238E27FC236}">
                  <a16:creationId xmlns:a16="http://schemas.microsoft.com/office/drawing/2014/main" id="{77AB411A-5D7F-42E7-BA00-8471808AB98F}"/>
                </a:ext>
              </a:extLst>
            </p:cNvPr>
            <p:cNvSpPr/>
            <p:nvPr/>
          </p:nvSpPr>
          <p:spPr bwMode="auto">
            <a:xfrm>
              <a:off x="2836449" y="35507499"/>
              <a:ext cx="9183415" cy="49708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53865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07730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261595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015460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769325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523190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277054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4030919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313253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 panose="020B0604020202020204" pitchFamily="34" charset="0"/>
                </a:rPr>
                <a:t>m</a:t>
              </a:r>
              <a:r>
                <a:rPr kumimoji="0" lang="nl-NL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 panose="020B0604020202020204" pitchFamily="34" charset="0"/>
                </a:rPr>
                <a:t>d</a:t>
              </a: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 panose="020B0604020202020204" pitchFamily="34" charset="0"/>
                </a:rPr>
                <a:t> = 2.013 553 212 535 (11)</a:t>
              </a:r>
              <a:r>
                <a:rPr kumimoji="0" lang="nl-NL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 panose="020B0604020202020204" pitchFamily="34" charset="0"/>
                </a:rPr>
                <a:t>stat </a:t>
              </a: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 panose="020B0604020202020204" pitchFamily="34" charset="0"/>
                </a:rPr>
                <a:t>(13)</a:t>
              </a:r>
              <a:r>
                <a:rPr kumimoji="0" lang="nl-NL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 panose="020B0604020202020204" pitchFamily="34" charset="0"/>
                </a:rPr>
                <a:t>sys </a:t>
              </a: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 panose="020B0604020202020204" pitchFamily="34" charset="0"/>
                </a:rPr>
                <a:t>(17)</a:t>
              </a:r>
              <a:r>
                <a:rPr kumimoji="0" lang="nl-NL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 panose="020B0604020202020204" pitchFamily="34" charset="0"/>
                </a:rPr>
                <a:t>tot</a:t>
              </a: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 panose="020B0604020202020204" pitchFamily="34" charset="0"/>
                </a:rPr>
                <a:t> u,  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316">
                  <a:extLst>
                    <a:ext uri="{FF2B5EF4-FFF2-40B4-BE49-F238E27FC236}">
                      <a16:creationId xmlns:a16="http://schemas.microsoft.com/office/drawing/2014/main" id="{BF15F999-EF30-4E83-8E16-B98EF25133EE}"/>
                    </a:ext>
                  </a:extLst>
                </p:cNvPr>
                <p:cNvSpPr txBox="1"/>
                <p:nvPr/>
              </p:nvSpPr>
              <p:spPr>
                <a:xfrm>
                  <a:off x="11393476" y="34807065"/>
                  <a:ext cx="3694608" cy="39401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3507730" rtl="0" eaLnBrk="1" latinLnBrk="0" hangingPunct="1">
                    <a:defRPr sz="69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753865" algn="l" defTabSz="3507730" rtl="0" eaLnBrk="1" latinLnBrk="0" hangingPunct="1">
                    <a:defRPr sz="69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3507730" algn="l" defTabSz="3507730" rtl="0" eaLnBrk="1" latinLnBrk="0" hangingPunct="1">
                    <a:defRPr sz="69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5261595" algn="l" defTabSz="3507730" rtl="0" eaLnBrk="1" latinLnBrk="0" hangingPunct="1">
                    <a:defRPr sz="69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7015460" algn="l" defTabSz="3507730" rtl="0" eaLnBrk="1" latinLnBrk="0" hangingPunct="1">
                    <a:defRPr sz="69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8769325" algn="l" defTabSz="3507730" rtl="0" eaLnBrk="1" latinLnBrk="0" hangingPunct="1">
                    <a:defRPr sz="69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0523190" algn="l" defTabSz="3507730" rtl="0" eaLnBrk="1" latinLnBrk="0" hangingPunct="1">
                    <a:defRPr sz="69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2277054" algn="l" defTabSz="3507730" rtl="0" eaLnBrk="1" latinLnBrk="0" hangingPunct="1">
                    <a:defRPr sz="69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4030919" algn="l" defTabSz="3507730" rtl="0" eaLnBrk="1" latinLnBrk="0" hangingPunct="1">
                    <a:defRPr sz="69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kumimoji="0" lang="de-DE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m:rPr>
                                    <m:sty m:val="p"/>
                                  </m:rPr>
                                  <a:rPr lang="de-DE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kumimoji="0" lang="de-DE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GB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sub>
                            </m:sSub>
                          </m:den>
                        </m:f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de-D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32</m:t>
                        </m:r>
                        <m:r>
                          <a:rPr kumimoji="0" lang="de-DE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de-D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ppt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</mc:Choice>
          <mc:Fallback xmlns="">
            <p:sp>
              <p:nvSpPr>
                <p:cNvPr id="30" name="TextBox 316">
                  <a:extLst>
                    <a:ext uri="{FF2B5EF4-FFF2-40B4-BE49-F238E27FC236}">
                      <a16:creationId xmlns:a16="http://schemas.microsoft.com/office/drawing/2014/main" id="{BF15F999-EF30-4E83-8E16-B98EF25133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93476" y="34807065"/>
                  <a:ext cx="3694608" cy="394019"/>
                </a:xfrm>
                <a:prstGeom prst="rect">
                  <a:avLst/>
                </a:prstGeom>
                <a:blipFill>
                  <a:blip r:embed="rId3"/>
                  <a:stretch>
                    <a:fillRect t="-109375" b="-1640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TextBox 318">
              <a:extLst>
                <a:ext uri="{FF2B5EF4-FFF2-40B4-BE49-F238E27FC236}">
                  <a16:creationId xmlns:a16="http://schemas.microsoft.com/office/drawing/2014/main" id="{FDC191CD-0C8C-4891-9EC9-EE646DD722ED}"/>
                </a:ext>
              </a:extLst>
            </p:cNvPr>
            <p:cNvSpPr txBox="1"/>
            <p:nvPr/>
          </p:nvSpPr>
          <p:spPr>
            <a:xfrm>
              <a:off x="-534463" y="35507499"/>
              <a:ext cx="369437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53865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07730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261595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015460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769325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523190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277054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4030919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 panose="020B0604020202020204" pitchFamily="34" charset="0"/>
                </a:rPr>
                <a:t>Deuteron mass:</a:t>
              </a:r>
            </a:p>
          </p:txBody>
        </p:sp>
        <p:sp>
          <p:nvSpPr>
            <p:cNvPr id="32" name="TextBox 319">
              <a:extLst>
                <a:ext uri="{FF2B5EF4-FFF2-40B4-BE49-F238E27FC236}">
                  <a16:creationId xmlns:a16="http://schemas.microsoft.com/office/drawing/2014/main" id="{154FF367-592E-4261-A658-66543A4E44BB}"/>
                </a:ext>
              </a:extLst>
            </p:cNvPr>
            <p:cNvSpPr txBox="1"/>
            <p:nvPr/>
          </p:nvSpPr>
          <p:spPr>
            <a:xfrm>
              <a:off x="-832141" y="34795212"/>
              <a:ext cx="369437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53865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07730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261595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015460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769325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523190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277054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4030919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 panose="020B0604020202020204" pitchFamily="34" charset="0"/>
                </a:rPr>
                <a:t>Proton mass: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2">
                  <a:extLst>
                    <a:ext uri="{FF2B5EF4-FFF2-40B4-BE49-F238E27FC236}">
                      <a16:creationId xmlns:a16="http://schemas.microsoft.com/office/drawing/2014/main" id="{20B9D794-255B-4A88-BDD6-D198B9126A27}"/>
                    </a:ext>
                  </a:extLst>
                </p:cNvPr>
                <p:cNvSpPr txBox="1"/>
                <p:nvPr/>
              </p:nvSpPr>
              <p:spPr>
                <a:xfrm>
                  <a:off x="2436286" y="34787170"/>
                  <a:ext cx="93192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3507730" rtl="0" eaLnBrk="1" latinLnBrk="0" hangingPunct="1">
                    <a:defRPr sz="69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753865" algn="l" defTabSz="3507730" rtl="0" eaLnBrk="1" latinLnBrk="0" hangingPunct="1">
                    <a:defRPr sz="69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3507730" algn="l" defTabSz="3507730" rtl="0" eaLnBrk="1" latinLnBrk="0" hangingPunct="1">
                    <a:defRPr sz="69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5261595" algn="l" defTabSz="3507730" rtl="0" eaLnBrk="1" latinLnBrk="0" hangingPunct="1">
                    <a:defRPr sz="69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7015460" algn="l" defTabSz="3507730" rtl="0" eaLnBrk="1" latinLnBrk="0" hangingPunct="1">
                    <a:defRPr sz="69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8769325" algn="l" defTabSz="3507730" rtl="0" eaLnBrk="1" latinLnBrk="0" hangingPunct="1">
                    <a:defRPr sz="69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0523190" algn="l" defTabSz="3507730" rtl="0" eaLnBrk="1" latinLnBrk="0" hangingPunct="1">
                    <a:defRPr sz="69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2277054" algn="l" defTabSz="3507730" rtl="0" eaLnBrk="1" latinLnBrk="0" hangingPunct="1">
                    <a:defRPr sz="69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4030919" algn="l" defTabSz="3507730" rtl="0" eaLnBrk="1" latinLnBrk="0" hangingPunct="1">
                    <a:defRPr sz="69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35077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m</a:t>
                  </a:r>
                  <a:r>
                    <a:rPr kumimoji="0" 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p </a:t>
                  </a:r>
                  <a14:m>
                    <m:oMath xmlns:m="http://schemas.openxmlformats.org/officeDocument/2006/math">
                      <m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a14:m>
                  <a:r>
                    <a:rPr kumimoji="0" lang="nl-NL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 1</a:t>
                  </a: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</a:rPr>
                    <a:t>.007 276 466 583</a:t>
                  </a:r>
                  <a:r>
                    <a:rPr kumimoji="0" lang="nl-NL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kumimoji="0" lang="nl-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m:t>(1</m:t>
                      </m:r>
                      <m:r>
                        <m:rPr>
                          <m:nor/>
                        </m:rP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m:t>5</m:t>
                      </m:r>
                      <m:r>
                        <m:rPr>
                          <m:nor/>
                        </m:rPr>
                        <a:rPr kumimoji="0" lang="nl-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kumimoji="0" lang="nl-NL" sz="18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m:t>stat</m:t>
                      </m:r>
                      <m:r>
                        <m:rPr>
                          <m:nor/>
                        </m:rPr>
                        <a:rPr kumimoji="0" lang="nl-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m:t>29</m:t>
                      </m:r>
                      <m:r>
                        <m:rPr>
                          <m:nor/>
                        </m:rPr>
                        <a:rPr kumimoji="0" lang="nl-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kumimoji="0" lang="nl-NL" sz="18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m:t>sys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</a:rPr>
                    <a:t> (32)</a:t>
                  </a:r>
                  <a:r>
                    <a:rPr kumimoji="0" lang="nl-NL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 tot </a:t>
                  </a: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</a:rPr>
                    <a:t>u,</a:t>
                  </a:r>
                </a:p>
              </p:txBody>
            </p:sp>
          </mc:Choice>
          <mc:Fallback xmlns="">
            <p:sp>
              <p:nvSpPr>
                <p:cNvPr id="30" name="TextBox 322">
                  <a:extLst>
                    <a:ext uri="{FF2B5EF4-FFF2-40B4-BE49-F238E27FC236}">
                      <a16:creationId xmlns:a16="http://schemas.microsoft.com/office/drawing/2014/main" id="{CAFAA298-265F-4F86-85A3-3205DFD8F6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6286" y="34787170"/>
                  <a:ext cx="9319296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055" t="-11475" b="-21311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316">
                <a:extLst>
                  <a:ext uri="{FF2B5EF4-FFF2-40B4-BE49-F238E27FC236}">
                    <a16:creationId xmlns:a16="http://schemas.microsoft.com/office/drawing/2014/main" id="{CDE06F01-F89B-4695-8F35-737AE76F4D7A}"/>
                  </a:ext>
                </a:extLst>
              </p:cNvPr>
              <p:cNvSpPr txBox="1"/>
              <p:nvPr/>
            </p:nvSpPr>
            <p:spPr>
              <a:xfrm>
                <a:off x="6743884" y="1496188"/>
                <a:ext cx="22373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53865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507730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261595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015460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8769325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523190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277054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4030919" algn="l" defTabSz="3507730" rtl="0" eaLnBrk="1" latinLnBrk="0" hangingPunct="1">
                  <a:defRPr sz="69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kumimoji="0" lang="de-DE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m:rPr>
                                  <m:sty m:val="p"/>
                                </m:rPr>
                                <a:rPr lang="de-DE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18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de-DE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GB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18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sub>
                          </m:sSub>
                        </m:den>
                      </m:f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de-DE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kumimoji="0" lang="en-GB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.5 </m:t>
                      </m:r>
                      <m:r>
                        <m:rPr>
                          <m:sty m:val="p"/>
                        </m:rPr>
                        <a:rPr kumimoji="0" lang="de-D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ppt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46" name="TextBox 316">
                <a:extLst>
                  <a:ext uri="{FF2B5EF4-FFF2-40B4-BE49-F238E27FC236}">
                    <a16:creationId xmlns:a16="http://schemas.microsoft.com/office/drawing/2014/main" id="{CDE06F01-F89B-4695-8F35-737AE76F4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884" y="1496188"/>
                <a:ext cx="2237336" cy="369332"/>
              </a:xfrm>
              <a:prstGeom prst="rect">
                <a:avLst/>
              </a:prstGeom>
              <a:blipFill>
                <a:blip r:embed="rId6"/>
                <a:stretch>
                  <a:fillRect t="-113115" b="-178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FC1D078D-1596-4FC6-AB32-6F4B125C05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1170" y="2463911"/>
            <a:ext cx="3523793" cy="2633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27FAFD-635E-4127-9C4F-0F65C55519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0673" y="2061530"/>
            <a:ext cx="4128964" cy="34866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feld 27">
                <a:extLst>
                  <a:ext uri="{FF2B5EF4-FFF2-40B4-BE49-F238E27FC236}">
                    <a16:creationId xmlns:a16="http://schemas.microsoft.com/office/drawing/2014/main" id="{A2FF5D4F-2507-4A5F-AA6A-9E6263ED43DF}"/>
                  </a:ext>
                </a:extLst>
              </p:cNvPr>
              <p:cNvSpPr txBox="1"/>
              <p:nvPr/>
            </p:nvSpPr>
            <p:spPr>
              <a:xfrm>
                <a:off x="5483034" y="5583826"/>
                <a:ext cx="2227674" cy="4924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0" tIns="0" rIns="0" bIns="0" numCol="1" spcCol="38100" rtlCol="0" anchor="t">
                <a:sp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𝐃𝐢𝐬𝐜𝐫𝐞𝐩𝐚𝐧𝐜𝐲</m:t>
                      </m:r>
                    </m:oMath>
                  </m:oMathPara>
                </a14:m>
                <a:endParaRPr lang="de-DE" sz="1600" b="1" i="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 latinLnBrk="1" hangingPunct="0"/>
                <a14:m>
                  <m:oMath xmlns:m="http://schemas.openxmlformats.org/officeDocument/2006/math">
                    <m:r>
                      <a:rPr lang="de-DE" sz="1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𝐨𝐟</m:t>
                    </m:r>
                    <m:r>
                      <a:rPr lang="de-DE" sz="1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de-DE" sz="1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de-DE" sz="1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de-DE" sz="1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𝛔</m:t>
                    </m:r>
                  </m:oMath>
                </a14:m>
                <a:r>
                  <a:rPr kumimoji="0" lang="en-US" sz="1600" b="1" u="none" strike="noStrike" cap="none" spc="0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sym typeface="Helvetica"/>
                  </a:rPr>
                  <a:t> (previously)</a:t>
                </a:r>
              </a:p>
            </p:txBody>
          </p:sp>
        </mc:Choice>
        <mc:Fallback xmlns="">
          <p:sp>
            <p:nvSpPr>
              <p:cNvPr id="47" name="Textfeld 27">
                <a:extLst>
                  <a:ext uri="{FF2B5EF4-FFF2-40B4-BE49-F238E27FC236}">
                    <a16:creationId xmlns:a16="http://schemas.microsoft.com/office/drawing/2014/main" id="{A2FF5D4F-2507-4A5F-AA6A-9E6263ED4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034" y="5583826"/>
                <a:ext cx="2227674" cy="492443"/>
              </a:xfrm>
              <a:prstGeom prst="rect">
                <a:avLst/>
              </a:prstGeom>
              <a:blipFill>
                <a:blip r:embed="rId9"/>
                <a:stretch>
                  <a:fillRect b="-2345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feld 24">
                <a:extLst>
                  <a:ext uri="{FF2B5EF4-FFF2-40B4-BE49-F238E27FC236}">
                    <a16:creationId xmlns:a16="http://schemas.microsoft.com/office/drawing/2014/main" id="{2A0BA0E0-906B-4BAB-BA89-6543D9AEF9AE}"/>
                  </a:ext>
                </a:extLst>
              </p:cNvPr>
              <p:cNvSpPr txBox="1"/>
              <p:nvPr/>
            </p:nvSpPr>
            <p:spPr>
              <a:xfrm>
                <a:off x="9279637" y="5167722"/>
                <a:ext cx="2421034" cy="3804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1200" dirty="0"/>
                  <a:t>*FSU: </a:t>
                </a:r>
                <a:r>
                  <a:rPr lang="de-DE" sz="1200" dirty="0" err="1"/>
                  <a:t>measurement</a:t>
                </a:r>
                <a:r>
                  <a:rPr lang="de-DE" sz="1200" dirty="0"/>
                  <a:t> </a:t>
                </a:r>
                <a:r>
                  <a:rPr lang="de-DE" sz="1200" dirty="0" err="1"/>
                  <a:t>of</a:t>
                </a:r>
                <a:r>
                  <a:rPr lang="de-DE" sz="12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sz="1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sz="1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endParaRPr lang="de-DE" sz="1200" dirty="0"/>
              </a:p>
            </p:txBody>
          </p:sp>
        </mc:Choice>
        <mc:Fallback xmlns="">
          <p:sp>
            <p:nvSpPr>
              <p:cNvPr id="48" name="Textfeld 24">
                <a:extLst>
                  <a:ext uri="{FF2B5EF4-FFF2-40B4-BE49-F238E27FC236}">
                    <a16:creationId xmlns:a16="http://schemas.microsoft.com/office/drawing/2014/main" id="{2A0BA0E0-906B-4BAB-BA89-6543D9AEF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9637" y="5167722"/>
                <a:ext cx="2421034" cy="38048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feld 27">
                <a:extLst>
                  <a:ext uri="{FF2B5EF4-FFF2-40B4-BE49-F238E27FC236}">
                    <a16:creationId xmlns:a16="http://schemas.microsoft.com/office/drawing/2014/main" id="{D70EBDF0-65B6-4F5A-97CF-BCE0B25C0A24}"/>
                  </a:ext>
                </a:extLst>
              </p:cNvPr>
              <p:cNvSpPr txBox="1"/>
              <p:nvPr/>
            </p:nvSpPr>
            <p:spPr>
              <a:xfrm>
                <a:off x="9279637" y="5633401"/>
                <a:ext cx="2227674" cy="4924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0" tIns="0" rIns="0" bIns="0" numCol="1" spcCol="38100" rtlCol="0" anchor="t">
                <a:sp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𝐃𝐢𝐬𝐜𝐫𝐞𝐩𝐚𝐧𝐜𝐲</m:t>
                      </m:r>
                    </m:oMath>
                  </m:oMathPara>
                </a14:m>
                <a:endParaRPr lang="de-DE" sz="1600" b="1" i="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 latinLnBrk="1" hangingPunct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DE" sz="1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𝐨𝐟</m:t>
                      </m:r>
                      <m:r>
                        <a:rPr lang="de-DE" sz="1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de-DE" sz="1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𝛔</m:t>
                      </m:r>
                    </m:oMath>
                  </m:oMathPara>
                </a14:m>
                <a:endParaRPr kumimoji="0" lang="en-US" sz="1600" b="1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sym typeface="Helvetica"/>
                </a:endParaRPr>
              </a:p>
            </p:txBody>
          </p:sp>
        </mc:Choice>
        <mc:Fallback xmlns="">
          <p:sp>
            <p:nvSpPr>
              <p:cNvPr id="49" name="Textfeld 27">
                <a:extLst>
                  <a:ext uri="{FF2B5EF4-FFF2-40B4-BE49-F238E27FC236}">
                    <a16:creationId xmlns:a16="http://schemas.microsoft.com/office/drawing/2014/main" id="{D70EBDF0-65B6-4F5A-97CF-BCE0B25C0A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9637" y="5633401"/>
                <a:ext cx="2227674" cy="492443"/>
              </a:xfrm>
              <a:prstGeom prst="rect">
                <a:avLst/>
              </a:prstGeom>
              <a:blipFill>
                <a:blip r:embed="rId11"/>
                <a:stretch>
                  <a:fillRect b="-246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feld 11">
            <a:extLst>
              <a:ext uri="{FF2B5EF4-FFF2-40B4-BE49-F238E27FC236}">
                <a16:creationId xmlns:a16="http://schemas.microsoft.com/office/drawing/2014/main" id="{1FC8071E-0D1B-4E3A-AE8E-104D4BDEA510}"/>
              </a:ext>
            </a:extLst>
          </p:cNvPr>
          <p:cNvSpPr txBox="1"/>
          <p:nvPr/>
        </p:nvSpPr>
        <p:spPr>
          <a:xfrm>
            <a:off x="118313" y="1801214"/>
            <a:ext cx="4673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S. Rau </a:t>
            </a:r>
            <a:r>
              <a:rPr lang="de-DE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et al.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Nature </a:t>
            </a:r>
            <a:r>
              <a:rPr lang="de-DE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585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, 43–47 (2020)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E5411D2-78BA-45F4-9F8C-64748B3249DA}"/>
              </a:ext>
            </a:extLst>
          </p:cNvPr>
          <p:cNvSpPr txBox="1"/>
          <p:nvPr/>
        </p:nvSpPr>
        <p:spPr>
          <a:xfrm>
            <a:off x="132980" y="1118119"/>
            <a:ext cx="43445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F. Heiße </a:t>
            </a:r>
            <a:r>
              <a:rPr lang="de-DE" altLang="de-DE" i="1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et al.</a:t>
            </a:r>
            <a:r>
              <a:rPr lang="de-DE" altLang="de-DE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de-DE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PRL 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119</a:t>
            </a:r>
            <a:r>
              <a:rPr lang="de-DE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, 033001 (2017)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3" name="TextBox 318">
            <a:extLst>
              <a:ext uri="{FF2B5EF4-FFF2-40B4-BE49-F238E27FC236}">
                <a16:creationId xmlns:a16="http://schemas.microsoft.com/office/drawing/2014/main" id="{6F34E31A-5E0B-4654-8D39-6C0896DC9CD3}"/>
              </a:ext>
            </a:extLst>
          </p:cNvPr>
          <p:cNvSpPr txBox="1"/>
          <p:nvPr/>
        </p:nvSpPr>
        <p:spPr>
          <a:xfrm>
            <a:off x="9315959" y="2141246"/>
            <a:ext cx="20621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3507730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865" algn="l" defTabSz="3507730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7730" algn="l" defTabSz="3507730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1595" algn="l" defTabSz="3507730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5460" algn="l" defTabSz="3507730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9325" algn="l" defTabSz="3507730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3190" algn="l" defTabSz="3507730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7054" algn="l" defTabSz="3507730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30919" algn="l" defTabSz="3507730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Deuteron mass:</a:t>
            </a:r>
          </a:p>
        </p:txBody>
      </p:sp>
      <p:sp>
        <p:nvSpPr>
          <p:cNvPr id="24" name="TextBox 319">
            <a:extLst>
              <a:ext uri="{FF2B5EF4-FFF2-40B4-BE49-F238E27FC236}">
                <a16:creationId xmlns:a16="http://schemas.microsoft.com/office/drawing/2014/main" id="{DEA61CD8-C8E9-4747-9D9B-42F3119FEE0B}"/>
              </a:ext>
            </a:extLst>
          </p:cNvPr>
          <p:cNvSpPr txBox="1"/>
          <p:nvPr/>
        </p:nvSpPr>
        <p:spPr>
          <a:xfrm>
            <a:off x="5712819" y="2141246"/>
            <a:ext cx="20621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3507730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865" algn="l" defTabSz="3507730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7730" algn="l" defTabSz="3507730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1595" algn="l" defTabSz="3507730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5460" algn="l" defTabSz="3507730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9325" algn="l" defTabSz="3507730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3190" algn="l" defTabSz="3507730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7054" algn="l" defTabSz="3507730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30919" algn="l" defTabSz="3507730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Proton mass:</a:t>
            </a:r>
          </a:p>
        </p:txBody>
      </p:sp>
      <p:sp>
        <p:nvSpPr>
          <p:cNvPr id="29" name="Rechteck 45">
            <a:extLst>
              <a:ext uri="{FF2B5EF4-FFF2-40B4-BE49-F238E27FC236}">
                <a16:creationId xmlns:a16="http://schemas.microsoft.com/office/drawing/2014/main" id="{8EC369CB-C880-46B5-8E0D-7BF0FEC7AC67}"/>
              </a:ext>
            </a:extLst>
          </p:cNvPr>
          <p:cNvSpPr/>
          <p:nvPr/>
        </p:nvSpPr>
        <p:spPr>
          <a:xfrm>
            <a:off x="2761005" y="3550954"/>
            <a:ext cx="2328156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altLang="de-DE" sz="1050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B</a:t>
            </a:r>
            <a:r>
              <a:rPr lang="de-DE" altLang="de-DE" sz="1050" baseline="-25000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de-DE" altLang="de-DE" sz="1050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-shim </a:t>
            </a:r>
            <a:r>
              <a:rPr lang="de-DE" altLang="de-DE" sz="1050" dirty="0" err="1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coil</a:t>
            </a:r>
            <a:endParaRPr lang="de-DE" altLang="de-DE" sz="105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377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528" y="1366504"/>
            <a:ext cx="8664872" cy="3457537"/>
          </a:xfrm>
          <a:prstGeom prst="rect">
            <a:avLst/>
          </a:prstGeom>
        </p:spPr>
      </p:pic>
      <p:sp>
        <p:nvSpPr>
          <p:cNvPr id="19" name="Pfeil nach links und rechts 18"/>
          <p:cNvSpPr/>
          <p:nvPr/>
        </p:nvSpPr>
        <p:spPr>
          <a:xfrm rot="3600000">
            <a:off x="3612682" y="3168886"/>
            <a:ext cx="1316383" cy="304800"/>
          </a:xfrm>
          <a:prstGeom prst="leftRightArrow">
            <a:avLst/>
          </a:prstGeom>
          <a:solidFill>
            <a:srgbClr val="F79646"/>
          </a:solidFill>
          <a:ln>
            <a:solidFill>
              <a:srgbClr val="F7964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Pfeil nach links und rechts 19"/>
          <p:cNvSpPr/>
          <p:nvPr/>
        </p:nvSpPr>
        <p:spPr>
          <a:xfrm rot="18000000">
            <a:off x="2026860" y="3115142"/>
            <a:ext cx="1316383" cy="304800"/>
          </a:xfrm>
          <a:prstGeom prst="leftRightArrow">
            <a:avLst/>
          </a:prstGeom>
          <a:solidFill>
            <a:srgbClr val="F79646"/>
          </a:solidFill>
          <a:ln>
            <a:solidFill>
              <a:srgbClr val="F7964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1920966" y="897947"/>
            <a:ext cx="358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580">
              <a:spcBef>
                <a:spcPts val="1000"/>
              </a:spcBef>
              <a:defRPr sz="1800"/>
            </a:pPr>
            <a:r>
              <a:rPr lang="en-GB" sz="2000" b="1" dirty="0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R.S. Van </a:t>
            </a:r>
            <a:r>
              <a:rPr lang="en-GB" sz="2000" b="1" dirty="0" err="1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Dyck</a:t>
            </a:r>
            <a:r>
              <a:rPr lang="en-GB" sz="2000" b="1" dirty="0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GB" sz="2000" b="1" dirty="0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UW</a:t>
            </a:r>
            <a:endParaRPr lang="en-US" sz="2000" b="1" dirty="0">
              <a:solidFill>
                <a:srgbClr val="F79646"/>
              </a:solidFill>
              <a:uFill>
                <a:solidFill/>
              </a:u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7304484" y="897947"/>
            <a:ext cx="2880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E. Myers </a:t>
            </a:r>
            <a:r>
              <a:rPr lang="de-DE" sz="2000" b="1" i="1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et al. </a:t>
            </a:r>
            <a:r>
              <a:rPr lang="de-DE" sz="2000" b="1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@ FSU</a:t>
            </a:r>
            <a:endParaRPr lang="en-US" sz="2000" b="1" dirty="0">
              <a:solidFill>
                <a:srgbClr val="4F81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Pfeil nach links und rechts 22"/>
          <p:cNvSpPr/>
          <p:nvPr/>
        </p:nvSpPr>
        <p:spPr>
          <a:xfrm>
            <a:off x="4212928" y="1939185"/>
            <a:ext cx="3962401" cy="304800"/>
          </a:xfrm>
          <a:prstGeom prst="leftRightArrow">
            <a:avLst/>
          </a:prstGeom>
          <a:solidFill>
            <a:srgbClr val="F79646"/>
          </a:solidFill>
          <a:ln>
            <a:solidFill>
              <a:srgbClr val="F7964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Pfeil nach links und rechts 23"/>
          <p:cNvSpPr/>
          <p:nvPr/>
        </p:nvSpPr>
        <p:spPr>
          <a:xfrm>
            <a:off x="8175329" y="4185903"/>
            <a:ext cx="1316383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Pfeil nach links und rechts 25"/>
          <p:cNvSpPr/>
          <p:nvPr/>
        </p:nvSpPr>
        <p:spPr>
          <a:xfrm rot="18000000">
            <a:off x="7527289" y="2903034"/>
            <a:ext cx="1316383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Plus 26"/>
          <p:cNvSpPr/>
          <p:nvPr/>
        </p:nvSpPr>
        <p:spPr>
          <a:xfrm>
            <a:off x="3140569" y="3982199"/>
            <a:ext cx="720000" cy="720000"/>
          </a:xfrm>
          <a:prstGeom prst="mathPlu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Nach oben gekrümmter Pfeil 27"/>
          <p:cNvSpPr/>
          <p:nvPr/>
        </p:nvSpPr>
        <p:spPr>
          <a:xfrm>
            <a:off x="3364826" y="4939114"/>
            <a:ext cx="4296153" cy="1004486"/>
          </a:xfrm>
          <a:prstGeom prst="curvedUp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4443898" y="5373987"/>
            <a:ext cx="33261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49580">
              <a:spcBef>
                <a:spcPts val="1000"/>
              </a:spcBef>
              <a:defRPr sz="1800"/>
            </a:pP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+ Binding Energy [4]</a:t>
            </a:r>
            <a:endParaRPr lang="en-US" sz="1600" b="1" dirty="0">
              <a:solidFill>
                <a:prstClr val="black"/>
              </a:solidFill>
              <a:uFill>
                <a:solidFill/>
              </a:u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1603162" y="6251619"/>
            <a:ext cx="44208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580">
              <a:spcBef>
                <a:spcPts val="1000"/>
              </a:spcBef>
              <a:defRPr sz="1800"/>
            </a:pP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 S. L. </a:t>
            </a:r>
            <a:r>
              <a:rPr lang="en-GB" sz="120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Zafonte</a:t>
            </a: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Metrologia</a:t>
            </a: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280 (2015)</a:t>
            </a:r>
            <a:endParaRPr lang="en-US" sz="1200" dirty="0">
              <a:solidFill>
                <a:prstClr val="white">
                  <a:lumMod val="50000"/>
                </a:prstClr>
              </a:solidFill>
              <a:uFill>
                <a:solidFill/>
              </a:u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6" name="Rechteck 35"/>
          <p:cNvSpPr/>
          <p:nvPr/>
        </p:nvSpPr>
        <p:spPr>
          <a:xfrm rot="3600000">
            <a:off x="3664440" y="3361169"/>
            <a:ext cx="71690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49580">
              <a:spcBef>
                <a:spcPts val="1000"/>
              </a:spcBef>
              <a:defRPr sz="1800"/>
            </a:pP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[1]</a:t>
            </a:r>
            <a:endParaRPr lang="en-US" sz="1600" b="1" dirty="0">
              <a:solidFill>
                <a:prstClr val="black"/>
              </a:solidFill>
              <a:uFill>
                <a:solidFill/>
              </a:u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8665365" y="3883515"/>
            <a:ext cx="71690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49580">
              <a:spcBef>
                <a:spcPts val="1000"/>
              </a:spcBef>
              <a:defRPr sz="1800"/>
            </a:pP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[3]</a:t>
            </a:r>
            <a:endParaRPr lang="en-US" sz="1600" b="1" dirty="0">
              <a:solidFill>
                <a:prstClr val="black"/>
              </a:solidFill>
              <a:uFill>
                <a:solidFill/>
              </a:u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8" name="Rechteck 37"/>
          <p:cNvSpPr/>
          <p:nvPr/>
        </p:nvSpPr>
        <p:spPr>
          <a:xfrm rot="18000000">
            <a:off x="7511174" y="2571035"/>
            <a:ext cx="71690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49580">
              <a:spcBef>
                <a:spcPts val="1000"/>
              </a:spcBef>
              <a:defRPr sz="1800"/>
            </a:pP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[3]</a:t>
            </a:r>
            <a:endParaRPr lang="en-US" sz="1600" b="1" dirty="0">
              <a:solidFill>
                <a:prstClr val="black"/>
              </a:solidFill>
              <a:uFill>
                <a:solidFill/>
              </a:u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5999854" y="1371600"/>
            <a:ext cx="71690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49580">
              <a:spcBef>
                <a:spcPts val="1000"/>
              </a:spcBef>
              <a:defRPr sz="1800"/>
            </a:pP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[2]</a:t>
            </a:r>
            <a:endParaRPr lang="en-US" sz="1600" b="1" dirty="0">
              <a:solidFill>
                <a:prstClr val="black"/>
              </a:solidFill>
              <a:uFill>
                <a:solidFill/>
              </a:u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3711666" y="2463012"/>
            <a:ext cx="50865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600" b="1" dirty="0">
                <a:solidFill>
                  <a:srgbClr val="C0504D"/>
                </a:solidFill>
                <a:uFill>
                  <a:solidFill/>
                </a:u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4.4 </a:t>
            </a:r>
            <a:r>
              <a:rPr lang="el-GR" sz="3600" b="1" dirty="0">
                <a:solidFill>
                  <a:srgbClr val="C0504D"/>
                </a:solidFill>
                <a:uFill>
                  <a:solidFill/>
                </a:u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σ</a:t>
            </a:r>
            <a:endParaRPr lang="de-DE" sz="3600" b="1" dirty="0">
              <a:solidFill>
                <a:srgbClr val="C0504D"/>
              </a:solidFill>
              <a:uFill>
                <a:solidFill/>
              </a:u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algn="ctr"/>
            <a:r>
              <a:rPr lang="de-DE" sz="3600" b="1" dirty="0">
                <a:solidFill>
                  <a:srgbClr val="C0504D"/>
                </a:solidFill>
                <a:uFill>
                  <a:solidFill/>
                </a:u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790(180) </a:t>
            </a:r>
            <a:r>
              <a:rPr lang="de-DE" sz="3600" b="1" dirty="0" err="1">
                <a:solidFill>
                  <a:srgbClr val="C0504D"/>
                </a:solidFill>
                <a:uFill>
                  <a:solidFill/>
                </a:u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pu</a:t>
            </a:r>
            <a:r>
              <a:rPr lang="de-DE" sz="3600" b="1" dirty="0">
                <a:solidFill>
                  <a:srgbClr val="C0504D"/>
                </a:solidFill>
                <a:uFill>
                  <a:solidFill/>
                </a:u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</a:p>
          <a:p>
            <a:pPr algn="ctr"/>
            <a:r>
              <a:rPr lang="de-DE" sz="3600" b="1" dirty="0">
                <a:solidFill>
                  <a:srgbClr val="C0504D"/>
                </a:solidFill>
                <a:uFill>
                  <a:solidFill/>
                </a:u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Deviation</a:t>
            </a:r>
            <a:endParaRPr lang="de-DE" sz="3600" b="1" dirty="0">
              <a:solidFill>
                <a:srgbClr val="C050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hteck 44"/>
          <p:cNvSpPr/>
          <p:nvPr/>
        </p:nvSpPr>
        <p:spPr>
          <a:xfrm rot="18000000">
            <a:off x="1982725" y="2740390"/>
            <a:ext cx="71690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49580">
              <a:spcBef>
                <a:spcPts val="1000"/>
              </a:spcBef>
              <a:defRPr sz="1800"/>
            </a:pP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[2]</a:t>
            </a:r>
            <a:endParaRPr lang="en-US" sz="1600" b="1" dirty="0">
              <a:solidFill>
                <a:prstClr val="black"/>
              </a:solidFill>
              <a:uFill>
                <a:solidFill/>
              </a:u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5" name="Textfeld 34"/>
          <p:cNvSpPr txBox="1">
            <a:spLocks noChangeArrowheads="1"/>
          </p:cNvSpPr>
          <p:nvPr/>
        </p:nvSpPr>
        <p:spPr bwMode="auto">
          <a:xfrm>
            <a:off x="1603162" y="6000288"/>
            <a:ext cx="43282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[1</a:t>
            </a:r>
            <a:r>
              <a:rPr lang="de-DE" altLang="de-DE" sz="1200" dirty="0">
                <a:solidFill>
                  <a:srgbClr val="7F7F7F"/>
                </a:solidFill>
                <a:cs typeface="Arial" panose="020B0604020202020204" pitchFamily="34" charset="0"/>
              </a:rPr>
              <a:t>] </a:t>
            </a:r>
            <a:r>
              <a:rPr lang="de-DE" sz="1200" dirty="0">
                <a:solidFill>
                  <a:srgbClr val="7F7F7F"/>
                </a:solidFill>
              </a:rPr>
              <a:t>R. S. Van Dyck Jr. </a:t>
            </a:r>
            <a:r>
              <a:rPr lang="de-DE" sz="1200" i="1" dirty="0">
                <a:solidFill>
                  <a:srgbClr val="7F7F7F"/>
                </a:solidFill>
              </a:rPr>
              <a:t>et al., </a:t>
            </a:r>
            <a:r>
              <a:rPr lang="de-DE" altLang="de-DE" sz="1200" dirty="0">
                <a:solidFill>
                  <a:srgbClr val="7F7F7F"/>
                </a:solidFill>
                <a:cs typeface="Arial" panose="020B0604020202020204" pitchFamily="34" charset="0"/>
              </a:rPr>
              <a:t>AIP </a:t>
            </a:r>
            <a:r>
              <a:rPr lang="de-DE" altLang="de-DE" sz="1200" dirty="0" err="1">
                <a:solidFill>
                  <a:srgbClr val="7F7F7F"/>
                </a:solidFill>
                <a:cs typeface="Arial" panose="020B0604020202020204" pitchFamily="34" charset="0"/>
              </a:rPr>
              <a:t>Conf</a:t>
            </a:r>
            <a:r>
              <a:rPr lang="de-DE" altLang="de-DE" sz="12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. </a:t>
            </a:r>
            <a:r>
              <a:rPr lang="de-DE" altLang="de-DE" sz="1200" dirty="0" err="1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Proc</a:t>
            </a:r>
            <a:r>
              <a:rPr lang="de-DE" altLang="de-DE" sz="12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. </a:t>
            </a:r>
            <a:r>
              <a:rPr lang="de-DE" altLang="de-DE" sz="1200" b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457</a:t>
            </a:r>
            <a:r>
              <a:rPr lang="de-DE" altLang="de-DE" sz="12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, 101 (1999)</a:t>
            </a:r>
          </a:p>
        </p:txBody>
      </p:sp>
      <p:sp>
        <p:nvSpPr>
          <p:cNvPr id="42" name="Rechteck 41"/>
          <p:cNvSpPr/>
          <p:nvPr/>
        </p:nvSpPr>
        <p:spPr>
          <a:xfrm>
            <a:off x="7391401" y="6021289"/>
            <a:ext cx="42532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[4] Yan </a:t>
            </a:r>
            <a:r>
              <a:rPr lang="en-US" sz="12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PRA </a:t>
            </a:r>
            <a:r>
              <a:rPr lang="en-US" sz="12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062504 (2003)</a:t>
            </a:r>
          </a:p>
        </p:txBody>
      </p:sp>
      <p:sp>
        <p:nvSpPr>
          <p:cNvPr id="43" name="Rechteck 42"/>
          <p:cNvSpPr/>
          <p:nvPr/>
        </p:nvSpPr>
        <p:spPr>
          <a:xfrm>
            <a:off x="7391401" y="5769261"/>
            <a:ext cx="38779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[3] E. Myers </a:t>
            </a:r>
            <a:r>
              <a:rPr lang="de-DE" sz="12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et al.</a:t>
            </a:r>
            <a:r>
              <a:rPr lang="de-DE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, PRL </a:t>
            </a:r>
            <a:r>
              <a:rPr lang="de-DE" sz="12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114</a:t>
            </a:r>
            <a:r>
              <a:rPr lang="de-DE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, 013003 (2015)	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20967" y="1652705"/>
            <a:ext cx="936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9198126" y="1652705"/>
            <a:ext cx="10310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9748048" y="4572000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4495800" y="4572000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52" name="Textfeld 51"/>
          <p:cNvSpPr txBox="1"/>
          <p:nvPr/>
        </p:nvSpPr>
        <p:spPr>
          <a:xfrm>
            <a:off x="1828800" y="4572000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6324601" y="4579611"/>
            <a:ext cx="9252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B38838-1963-469C-947C-0EA3C8847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/>
              <a:t>15.03.2024</a:t>
            </a:r>
            <a:endParaRPr lang="en-US" sz="1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ACE71A-B9F5-47BC-AE21-6944BC947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/>
              <a:t>DPG Spring Meeting 2024 , S. Sasidharan</a:t>
            </a: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1304E-B080-49FC-AF5D-C1ED1B26A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smtClean="0"/>
              <a:pPr/>
              <a:t>15</a:t>
            </a:fld>
            <a:endParaRPr lang="en-US" sz="14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35199C4-9DB6-A41A-3B77-B370D3043650}"/>
              </a:ext>
            </a:extLst>
          </p:cNvPr>
          <p:cNvSpPr txBox="1"/>
          <p:nvPr/>
        </p:nvSpPr>
        <p:spPr>
          <a:xfrm>
            <a:off x="4212928" y="2234413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D76213"/>
                </a:solidFill>
                <a:latin typeface="LMMathItalic12-Regular"/>
              </a:rPr>
              <a:t>m(H)</a:t>
            </a:r>
            <a:r>
              <a:rPr lang="en-US" sz="1800" b="0" i="1" u="none" strike="noStrike" baseline="0" dirty="0">
                <a:solidFill>
                  <a:srgbClr val="D76213"/>
                </a:solidFill>
                <a:latin typeface="LMMathItalic12-Regular"/>
              </a:rPr>
              <a:t> </a:t>
            </a:r>
            <a:r>
              <a:rPr lang="en-US" sz="1800" b="0" i="0" u="none" strike="noStrike" baseline="0" dirty="0">
                <a:solidFill>
                  <a:srgbClr val="D76213"/>
                </a:solidFill>
                <a:latin typeface="LMRoman12-Regular"/>
              </a:rPr>
              <a:t>+ </a:t>
            </a:r>
            <a:r>
              <a:rPr lang="en-US" i="1" dirty="0">
                <a:solidFill>
                  <a:srgbClr val="D76213"/>
                </a:solidFill>
                <a:latin typeface="LMMathItalic12-Regular"/>
              </a:rPr>
              <a:t>m(D)</a:t>
            </a:r>
            <a:r>
              <a:rPr lang="en-US" sz="1050" b="0" i="0" u="none" strike="noStrike" baseline="0" dirty="0">
                <a:solidFill>
                  <a:srgbClr val="D76213"/>
                </a:solidFill>
                <a:latin typeface="LMRoman8-Regular"/>
              </a:rPr>
              <a:t> </a:t>
            </a:r>
            <a:r>
              <a:rPr lang="en-US" sz="1800" b="0" i="0" u="none" strike="noStrike" baseline="0" dirty="0">
                <a:solidFill>
                  <a:srgbClr val="D76213"/>
                </a:solidFill>
                <a:latin typeface="LMMathSymbols10-Regular"/>
              </a:rPr>
              <a:t>− </a:t>
            </a:r>
            <a:r>
              <a:rPr lang="en-US" sz="1800" b="0" i="1" u="none" strike="noStrike" baseline="0" dirty="0">
                <a:solidFill>
                  <a:srgbClr val="D76213"/>
                </a:solidFill>
                <a:latin typeface="LMMathItalic12-Regular"/>
              </a:rPr>
              <a:t>m(</a:t>
            </a:r>
            <a:r>
              <a:rPr lang="en-US" sz="1800" b="0" i="1" u="none" strike="noStrike" baseline="30000" dirty="0">
                <a:solidFill>
                  <a:srgbClr val="D76213"/>
                </a:solidFill>
                <a:latin typeface="LMMathItalic12-Regular"/>
              </a:rPr>
              <a:t>3</a:t>
            </a:r>
            <a:r>
              <a:rPr lang="en-US" sz="1800" b="0" i="1" u="none" strike="noStrike" baseline="0" dirty="0">
                <a:solidFill>
                  <a:srgbClr val="D76213"/>
                </a:solidFill>
                <a:latin typeface="LMMathItalic12-Regular"/>
              </a:rPr>
              <a:t>He) </a:t>
            </a:r>
            <a:r>
              <a:rPr lang="en-US" sz="1800" b="0" i="1" u="none" strike="noStrike" baseline="0" dirty="0">
                <a:latin typeface="LMMathItalic12-Regular"/>
              </a:rPr>
              <a:t>Vs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LMMathItalic12-Regular"/>
              </a:rPr>
              <a:t>m(HD)</a:t>
            </a:r>
            <a:r>
              <a:rPr lang="en-US" sz="105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LMRoman8-Regular"/>
              </a:rPr>
              <a:t> </a:t>
            </a:r>
            <a:r>
              <a:rPr lang="en-US" sz="18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LMMathSymbols10-Regular"/>
              </a:rPr>
              <a:t>− </a:t>
            </a:r>
            <a:r>
              <a:rPr lang="en-US" sz="1800" b="0" i="1" u="none" strike="noStrike" baseline="0" dirty="0">
                <a:solidFill>
                  <a:schemeClr val="accent1">
                    <a:lumMod val="75000"/>
                  </a:schemeClr>
                </a:solidFill>
                <a:latin typeface="LMMathItalic12-Regular"/>
              </a:rPr>
              <a:t>m(</a:t>
            </a:r>
            <a:r>
              <a:rPr lang="en-US" sz="1800" b="0" i="1" u="none" strike="noStrike" baseline="30000" dirty="0">
                <a:solidFill>
                  <a:schemeClr val="accent1">
                    <a:lumMod val="75000"/>
                  </a:schemeClr>
                </a:solidFill>
                <a:latin typeface="LMMathItalic12-Regular"/>
              </a:rPr>
              <a:t>3</a:t>
            </a:r>
            <a:r>
              <a:rPr lang="en-US" sz="1800" b="0" i="1" u="none" strike="noStrike" baseline="0" dirty="0">
                <a:solidFill>
                  <a:schemeClr val="accent1">
                    <a:lumMod val="75000"/>
                  </a:schemeClr>
                </a:solidFill>
                <a:latin typeface="LMMathItalic12-Regular"/>
              </a:rPr>
              <a:t>He)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4EA9A1F-4F92-4F4A-96B2-204A7C8EE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9177" y="833598"/>
            <a:ext cx="1892606" cy="841158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13FE2DB-09DA-43EB-B919-A18BF00C3547}"/>
              </a:ext>
            </a:extLst>
          </p:cNvPr>
          <p:cNvSpPr txBox="1"/>
          <p:nvPr/>
        </p:nvSpPr>
        <p:spPr>
          <a:xfrm>
            <a:off x="4165600" y="5334225"/>
            <a:ext cx="2506486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50" dirty="0"/>
              <a:t>+ </a:t>
            </a:r>
            <a:r>
              <a:rPr lang="de-DE" sz="1450" dirty="0" err="1"/>
              <a:t>Molecular</a:t>
            </a:r>
            <a:r>
              <a:rPr lang="de-DE" sz="1450" dirty="0"/>
              <a:t> Binding Energy [4]</a:t>
            </a:r>
            <a:endParaRPr lang="en-GB" sz="145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B4226C5-76E8-482C-91FB-C237D19ED4A1}"/>
              </a:ext>
            </a:extLst>
          </p:cNvPr>
          <p:cNvSpPr txBox="1"/>
          <p:nvPr/>
        </p:nvSpPr>
        <p:spPr>
          <a:xfrm>
            <a:off x="2759245" y="-37429"/>
            <a:ext cx="7486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668"/>
                </a:solidFill>
                <a:latin typeface="Century Gothic" panose="020B0502020202020204" pitchFamily="34" charset="0"/>
              </a:rPr>
              <a:t>Puzzle of Light Ion Masses</a:t>
            </a:r>
          </a:p>
        </p:txBody>
      </p:sp>
    </p:spTree>
    <p:extLst>
      <p:ext uri="{BB962C8B-B14F-4D97-AF65-F5344CB8AC3E}">
        <p14:creationId xmlns:p14="http://schemas.microsoft.com/office/powerpoint/2010/main" val="3564252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528" y="1366504"/>
            <a:ext cx="8664872" cy="3457537"/>
          </a:xfrm>
          <a:prstGeom prst="rect">
            <a:avLst/>
          </a:prstGeom>
        </p:spPr>
      </p:pic>
      <p:sp>
        <p:nvSpPr>
          <p:cNvPr id="19" name="Pfeil nach links und rechts 18"/>
          <p:cNvSpPr/>
          <p:nvPr/>
        </p:nvSpPr>
        <p:spPr>
          <a:xfrm rot="3600000">
            <a:off x="3612682" y="3168886"/>
            <a:ext cx="1316383" cy="304800"/>
          </a:xfrm>
          <a:prstGeom prst="leftRightArrow">
            <a:avLst/>
          </a:prstGeom>
          <a:solidFill>
            <a:srgbClr val="9BBB59"/>
          </a:solidFill>
          <a:ln>
            <a:solidFill>
              <a:srgbClr val="69813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668"/>
              </a:solidFill>
              <a:latin typeface="Calibri"/>
            </a:endParaRPr>
          </a:p>
        </p:txBody>
      </p:sp>
      <p:sp>
        <p:nvSpPr>
          <p:cNvPr id="20" name="Pfeil nach links und rechts 19"/>
          <p:cNvSpPr/>
          <p:nvPr/>
        </p:nvSpPr>
        <p:spPr>
          <a:xfrm rot="18000000">
            <a:off x="2026860" y="3115142"/>
            <a:ext cx="1316383" cy="304800"/>
          </a:xfrm>
          <a:prstGeom prst="leftRightArrow">
            <a:avLst/>
          </a:prstGeom>
          <a:solidFill>
            <a:srgbClr val="F79646"/>
          </a:solidFill>
          <a:ln>
            <a:solidFill>
              <a:srgbClr val="F7964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1920966" y="897947"/>
            <a:ext cx="358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580">
              <a:spcBef>
                <a:spcPts val="1000"/>
              </a:spcBef>
              <a:defRPr sz="1800"/>
            </a:pPr>
            <a:r>
              <a:rPr lang="en-GB" sz="2000" b="1" dirty="0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R.S. Van </a:t>
            </a:r>
            <a:r>
              <a:rPr lang="en-GB" sz="2000" b="1" dirty="0" err="1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Dyck</a:t>
            </a:r>
            <a:r>
              <a:rPr lang="en-GB" sz="2000" b="1" dirty="0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GB" sz="2000" b="1" dirty="0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UW</a:t>
            </a:r>
            <a:endParaRPr lang="en-US" sz="2000" b="1" dirty="0">
              <a:solidFill>
                <a:srgbClr val="F79646"/>
              </a:solidFill>
              <a:uFill>
                <a:solidFill/>
              </a:u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7304484" y="897947"/>
            <a:ext cx="2880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E. Myers </a:t>
            </a:r>
            <a:r>
              <a:rPr lang="de-DE" sz="2000" b="1" i="1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et al. </a:t>
            </a:r>
            <a:r>
              <a:rPr lang="de-DE" sz="2000" b="1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@ FSU</a:t>
            </a:r>
            <a:endParaRPr lang="en-US" sz="2000" b="1" dirty="0">
              <a:solidFill>
                <a:srgbClr val="4F81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Pfeil nach links und rechts 22"/>
          <p:cNvSpPr/>
          <p:nvPr/>
        </p:nvSpPr>
        <p:spPr>
          <a:xfrm>
            <a:off x="4212928" y="1939185"/>
            <a:ext cx="3962401" cy="304800"/>
          </a:xfrm>
          <a:prstGeom prst="leftRightArrow">
            <a:avLst/>
          </a:prstGeom>
          <a:solidFill>
            <a:srgbClr val="F79646"/>
          </a:solidFill>
          <a:ln>
            <a:solidFill>
              <a:srgbClr val="F7964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Pfeil nach links und rechts 23"/>
          <p:cNvSpPr/>
          <p:nvPr/>
        </p:nvSpPr>
        <p:spPr>
          <a:xfrm>
            <a:off x="8175329" y="4185903"/>
            <a:ext cx="1316383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Pfeil nach links und rechts 25"/>
          <p:cNvSpPr/>
          <p:nvPr/>
        </p:nvSpPr>
        <p:spPr>
          <a:xfrm rot="18000000">
            <a:off x="7527289" y="2903034"/>
            <a:ext cx="1316383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Plus 26"/>
          <p:cNvSpPr/>
          <p:nvPr/>
        </p:nvSpPr>
        <p:spPr>
          <a:xfrm>
            <a:off x="3140569" y="3982199"/>
            <a:ext cx="720000" cy="720000"/>
          </a:xfrm>
          <a:prstGeom prst="mathPlu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Nach oben gekrümmter Pfeil 27"/>
          <p:cNvSpPr/>
          <p:nvPr/>
        </p:nvSpPr>
        <p:spPr>
          <a:xfrm>
            <a:off x="3364826" y="4939114"/>
            <a:ext cx="4296153" cy="1004486"/>
          </a:xfrm>
          <a:prstGeom prst="curvedUp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4443898" y="5373987"/>
            <a:ext cx="33261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49580">
              <a:spcBef>
                <a:spcPts val="1000"/>
              </a:spcBef>
              <a:defRPr sz="1800"/>
            </a:pP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+ Binding Energy [4]</a:t>
            </a:r>
            <a:endParaRPr lang="en-US" sz="1600" b="1" dirty="0">
              <a:solidFill>
                <a:prstClr val="black"/>
              </a:solidFill>
              <a:uFill>
                <a:solidFill/>
              </a:u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1603162" y="6251619"/>
            <a:ext cx="44208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580">
              <a:spcBef>
                <a:spcPts val="1000"/>
              </a:spcBef>
              <a:defRPr sz="1800"/>
            </a:pP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 S. L. </a:t>
            </a:r>
            <a:r>
              <a:rPr lang="en-GB" sz="120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Zafonte</a:t>
            </a: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Metrologia</a:t>
            </a: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280 (2015)</a:t>
            </a:r>
            <a:endParaRPr lang="en-US" sz="1200" dirty="0">
              <a:solidFill>
                <a:prstClr val="white">
                  <a:lumMod val="50000"/>
                </a:prstClr>
              </a:solidFill>
              <a:uFill>
                <a:solidFill/>
              </a:u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3" name="Textfeld 32"/>
          <p:cNvSpPr txBox="1">
            <a:spLocks noChangeArrowheads="1"/>
          </p:cNvSpPr>
          <p:nvPr/>
        </p:nvSpPr>
        <p:spPr bwMode="auto">
          <a:xfrm>
            <a:off x="1603163" y="6000288"/>
            <a:ext cx="30997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[1] F. Heiße </a:t>
            </a:r>
            <a:r>
              <a:rPr lang="de-DE" altLang="de-DE" sz="1200" i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et al.</a:t>
            </a:r>
            <a:r>
              <a:rPr lang="de-DE" altLang="de-DE" sz="12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, </a:t>
            </a:r>
            <a:r>
              <a:rPr lang="de-DE" sz="1200" dirty="0">
                <a:solidFill>
                  <a:prstClr val="white">
                    <a:lumMod val="50000"/>
                  </a:prstClr>
                </a:solidFill>
              </a:rPr>
              <a:t>PRL </a:t>
            </a:r>
            <a:r>
              <a:rPr lang="de-DE" sz="1200" b="1" dirty="0">
                <a:solidFill>
                  <a:prstClr val="white">
                    <a:lumMod val="50000"/>
                  </a:prstClr>
                </a:solidFill>
              </a:rPr>
              <a:t>119</a:t>
            </a:r>
            <a:r>
              <a:rPr lang="de-DE" sz="1200" dirty="0">
                <a:solidFill>
                  <a:prstClr val="white">
                    <a:lumMod val="50000"/>
                  </a:prstClr>
                </a:solidFill>
              </a:rPr>
              <a:t>, 033001 (2017)</a:t>
            </a:r>
            <a:endParaRPr lang="de-DE" altLang="de-DE" sz="12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34" name="Rechteck 33"/>
          <p:cNvSpPr/>
          <p:nvPr/>
        </p:nvSpPr>
        <p:spPr>
          <a:xfrm rot="3600000">
            <a:off x="3358656" y="3631986"/>
            <a:ext cx="33261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49580">
              <a:spcBef>
                <a:spcPts val="1000"/>
              </a:spcBef>
              <a:defRPr sz="1800"/>
            </a:pPr>
            <a:r>
              <a:rPr lang="en-GB" sz="1600" b="1" dirty="0">
                <a:solidFill>
                  <a:srgbClr val="9BB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Measurement</a:t>
            </a:r>
            <a:endParaRPr lang="en-US" sz="1600" b="1" dirty="0">
              <a:solidFill>
                <a:srgbClr val="9BBB59"/>
              </a:solidFill>
              <a:uFill>
                <a:solidFill/>
              </a:u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6" name="Rechteck 35"/>
          <p:cNvSpPr/>
          <p:nvPr/>
        </p:nvSpPr>
        <p:spPr>
          <a:xfrm rot="3600000">
            <a:off x="3664440" y="3361169"/>
            <a:ext cx="71690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49580">
              <a:spcBef>
                <a:spcPts val="1000"/>
              </a:spcBef>
              <a:defRPr sz="1800"/>
            </a:pP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[1]</a:t>
            </a:r>
            <a:endParaRPr lang="en-US" sz="1600" b="1" dirty="0">
              <a:solidFill>
                <a:prstClr val="black"/>
              </a:solidFill>
              <a:uFill>
                <a:solidFill/>
              </a:u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8665365" y="3883515"/>
            <a:ext cx="71690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49580">
              <a:spcBef>
                <a:spcPts val="1000"/>
              </a:spcBef>
              <a:defRPr sz="1800"/>
            </a:pP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[3]</a:t>
            </a:r>
            <a:endParaRPr lang="en-US" sz="1600" b="1" dirty="0">
              <a:solidFill>
                <a:prstClr val="black"/>
              </a:solidFill>
              <a:uFill>
                <a:solidFill/>
              </a:u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8" name="Rechteck 37"/>
          <p:cNvSpPr/>
          <p:nvPr/>
        </p:nvSpPr>
        <p:spPr>
          <a:xfrm rot="18000000">
            <a:off x="7511174" y="2571035"/>
            <a:ext cx="71690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49580">
              <a:spcBef>
                <a:spcPts val="1000"/>
              </a:spcBef>
              <a:defRPr sz="1800"/>
            </a:pP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[3]</a:t>
            </a:r>
            <a:endParaRPr lang="en-US" sz="1600" b="1" dirty="0">
              <a:solidFill>
                <a:prstClr val="black"/>
              </a:solidFill>
              <a:uFill>
                <a:solidFill/>
              </a:u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5999854" y="1371600"/>
            <a:ext cx="71690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49580">
              <a:spcBef>
                <a:spcPts val="1000"/>
              </a:spcBef>
              <a:defRPr sz="1800"/>
            </a:pP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[2]</a:t>
            </a:r>
            <a:endParaRPr lang="en-US" sz="1600" b="1" dirty="0">
              <a:solidFill>
                <a:prstClr val="black"/>
              </a:solidFill>
              <a:uFill>
                <a:solidFill/>
              </a:u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3711666" y="2463012"/>
            <a:ext cx="50865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600" b="1" dirty="0">
                <a:solidFill>
                  <a:srgbClr val="C0504D"/>
                </a:solidFill>
                <a:uFill>
                  <a:solidFill/>
                </a:u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3.5 </a:t>
            </a:r>
            <a:r>
              <a:rPr lang="el-GR" sz="3600" b="1" dirty="0">
                <a:solidFill>
                  <a:srgbClr val="C0504D"/>
                </a:solidFill>
                <a:uFill>
                  <a:solidFill/>
                </a:u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σ</a:t>
            </a:r>
            <a:endParaRPr lang="de-DE" sz="3600" b="1" dirty="0">
              <a:solidFill>
                <a:srgbClr val="C0504D"/>
              </a:solidFill>
              <a:uFill>
                <a:solidFill/>
              </a:u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algn="ctr"/>
            <a:r>
              <a:rPr lang="de-DE" sz="3600" b="1" dirty="0">
                <a:solidFill>
                  <a:srgbClr val="C0504D"/>
                </a:solidFill>
                <a:uFill>
                  <a:solidFill/>
                </a:u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560(160) </a:t>
            </a:r>
            <a:r>
              <a:rPr lang="de-DE" sz="3600" b="1" dirty="0" err="1">
                <a:solidFill>
                  <a:srgbClr val="C0504D"/>
                </a:solidFill>
                <a:uFill>
                  <a:solidFill/>
                </a:u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pu</a:t>
            </a:r>
            <a:r>
              <a:rPr lang="de-DE" sz="3600" b="1" dirty="0">
                <a:solidFill>
                  <a:srgbClr val="C0504D"/>
                </a:solidFill>
                <a:uFill>
                  <a:solidFill/>
                </a:u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</a:p>
          <a:p>
            <a:pPr algn="ctr"/>
            <a:r>
              <a:rPr lang="de-DE" sz="3600" b="1" dirty="0">
                <a:solidFill>
                  <a:srgbClr val="C0504D"/>
                </a:solidFill>
                <a:uFill>
                  <a:solidFill/>
                </a:u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Deviation</a:t>
            </a:r>
            <a:endParaRPr lang="de-DE" sz="3600" b="1" dirty="0">
              <a:solidFill>
                <a:srgbClr val="C050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hteck 44"/>
          <p:cNvSpPr/>
          <p:nvPr/>
        </p:nvSpPr>
        <p:spPr>
          <a:xfrm rot="18000000">
            <a:off x="1982725" y="2740390"/>
            <a:ext cx="71690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49580">
              <a:spcBef>
                <a:spcPts val="1000"/>
              </a:spcBef>
              <a:defRPr sz="1800"/>
            </a:pP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[2]</a:t>
            </a:r>
            <a:endParaRPr lang="en-US" sz="1600" b="1" dirty="0">
              <a:solidFill>
                <a:prstClr val="black"/>
              </a:solidFill>
              <a:uFill>
                <a:solidFill/>
              </a:u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7391401" y="6021289"/>
            <a:ext cx="42532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[4] Yan </a:t>
            </a:r>
            <a:r>
              <a:rPr lang="en-US" sz="12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PRA </a:t>
            </a:r>
            <a:r>
              <a:rPr lang="en-US" sz="12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062504 (2003)</a:t>
            </a:r>
          </a:p>
        </p:txBody>
      </p:sp>
      <p:sp>
        <p:nvSpPr>
          <p:cNvPr id="51" name="Rechteck 50"/>
          <p:cNvSpPr/>
          <p:nvPr/>
        </p:nvSpPr>
        <p:spPr>
          <a:xfrm>
            <a:off x="7391401" y="5769261"/>
            <a:ext cx="38779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[3] E. Myers </a:t>
            </a:r>
            <a:r>
              <a:rPr lang="de-DE" sz="12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et al.</a:t>
            </a:r>
            <a:r>
              <a:rPr lang="de-DE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, PRL </a:t>
            </a:r>
            <a:r>
              <a:rPr lang="de-DE" sz="12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114</a:t>
            </a:r>
            <a:r>
              <a:rPr lang="de-DE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, 013003 (2015)	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1920967" y="1652705"/>
            <a:ext cx="936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9198126" y="1652705"/>
            <a:ext cx="10310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</a:p>
        </p:txBody>
      </p:sp>
      <p:sp>
        <p:nvSpPr>
          <p:cNvPr id="54" name="Textfeld 53"/>
          <p:cNvSpPr txBox="1"/>
          <p:nvPr/>
        </p:nvSpPr>
        <p:spPr>
          <a:xfrm>
            <a:off x="9748048" y="4572000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495800" y="4572000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56" name="Textfeld 55"/>
          <p:cNvSpPr txBox="1"/>
          <p:nvPr/>
        </p:nvSpPr>
        <p:spPr>
          <a:xfrm>
            <a:off x="1828800" y="4572000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57" name="Textfeld 56"/>
          <p:cNvSpPr txBox="1"/>
          <p:nvPr/>
        </p:nvSpPr>
        <p:spPr>
          <a:xfrm>
            <a:off x="6324601" y="4579611"/>
            <a:ext cx="9252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C9ED1C-3AD4-4DC5-9EBC-94EFACE79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/>
              <a:t>15.03.2024</a:t>
            </a:r>
            <a:endParaRPr lang="en-US" sz="1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06F14-49EA-473B-B9FC-D14F43323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/>
              <a:t>DPG Spring Meeting 2024 , S. Sasidharan</a:t>
            </a: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19446-2B47-4216-969C-7D0E59D38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smtClean="0"/>
              <a:pPr/>
              <a:t>16</a:t>
            </a:fld>
            <a:endParaRPr lang="en-US" sz="14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B4C9157-6FD3-BE50-9E81-67E06E2E8110}"/>
              </a:ext>
            </a:extLst>
          </p:cNvPr>
          <p:cNvSpPr txBox="1"/>
          <p:nvPr/>
        </p:nvSpPr>
        <p:spPr>
          <a:xfrm>
            <a:off x="4303306" y="2199781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9BBB59"/>
                </a:solidFill>
                <a:latin typeface="LMMathItalic12-Regular"/>
              </a:rPr>
              <a:t>m(H)</a:t>
            </a:r>
            <a:r>
              <a:rPr lang="en-US" sz="1800" b="0" i="1" u="none" strike="noStrike" baseline="0" dirty="0">
                <a:solidFill>
                  <a:srgbClr val="9BBB59"/>
                </a:solidFill>
                <a:latin typeface="LMMathItalic12-Regular"/>
              </a:rPr>
              <a:t> </a:t>
            </a:r>
            <a:r>
              <a:rPr lang="en-US" sz="1800" b="0" i="0" u="none" strike="noStrike" baseline="0" dirty="0">
                <a:solidFill>
                  <a:srgbClr val="D76213"/>
                </a:solidFill>
                <a:latin typeface="LMRoman12-Regular"/>
              </a:rPr>
              <a:t>+ </a:t>
            </a:r>
            <a:r>
              <a:rPr lang="en-US" i="1" dirty="0">
                <a:solidFill>
                  <a:srgbClr val="D76213"/>
                </a:solidFill>
                <a:latin typeface="LMMathItalic12-Regular"/>
              </a:rPr>
              <a:t>m(D)</a:t>
            </a:r>
            <a:r>
              <a:rPr lang="en-US" sz="1050" b="0" i="0" u="none" strike="noStrike" baseline="0" dirty="0">
                <a:solidFill>
                  <a:srgbClr val="D76213"/>
                </a:solidFill>
                <a:latin typeface="LMRoman8-Regular"/>
              </a:rPr>
              <a:t> </a:t>
            </a:r>
            <a:r>
              <a:rPr lang="en-US" sz="1800" b="0" i="0" u="none" strike="noStrike" baseline="0" dirty="0">
                <a:solidFill>
                  <a:srgbClr val="D76213"/>
                </a:solidFill>
                <a:latin typeface="LMMathSymbols10-Regular"/>
              </a:rPr>
              <a:t>− </a:t>
            </a:r>
            <a:r>
              <a:rPr lang="en-US" sz="1800" b="0" i="1" u="none" strike="noStrike" baseline="0" dirty="0">
                <a:solidFill>
                  <a:srgbClr val="D76213"/>
                </a:solidFill>
                <a:latin typeface="LMMathItalic12-Regular"/>
              </a:rPr>
              <a:t>m(</a:t>
            </a:r>
            <a:r>
              <a:rPr lang="en-US" sz="1800" b="0" i="1" u="none" strike="noStrike" baseline="30000" dirty="0">
                <a:solidFill>
                  <a:srgbClr val="D76213"/>
                </a:solidFill>
                <a:latin typeface="LMMathItalic12-Regular"/>
              </a:rPr>
              <a:t>3</a:t>
            </a:r>
            <a:r>
              <a:rPr lang="en-US" sz="1800" b="0" i="1" u="none" strike="noStrike" baseline="0" dirty="0">
                <a:solidFill>
                  <a:srgbClr val="D76213"/>
                </a:solidFill>
                <a:latin typeface="LMMathItalic12-Regular"/>
              </a:rPr>
              <a:t>He) </a:t>
            </a:r>
            <a:r>
              <a:rPr lang="en-US" sz="1800" b="0" i="1" u="none" strike="noStrike" baseline="0" dirty="0">
                <a:latin typeface="LMMathItalic12-Regular"/>
              </a:rPr>
              <a:t>Vs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LMMathItalic12-Regular"/>
              </a:rPr>
              <a:t>m(HD)</a:t>
            </a:r>
            <a:r>
              <a:rPr lang="en-US" sz="105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LMRoman8-Regular"/>
              </a:rPr>
              <a:t> </a:t>
            </a:r>
            <a:r>
              <a:rPr lang="en-US" sz="18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LMMathSymbols10-Regular"/>
              </a:rPr>
              <a:t>− </a:t>
            </a:r>
            <a:r>
              <a:rPr lang="en-US" sz="1800" b="0" i="1" u="none" strike="noStrike" baseline="0" dirty="0">
                <a:solidFill>
                  <a:schemeClr val="accent1">
                    <a:lumMod val="75000"/>
                  </a:schemeClr>
                </a:solidFill>
                <a:latin typeface="LMMathItalic12-Regular"/>
              </a:rPr>
              <a:t>m(</a:t>
            </a:r>
            <a:r>
              <a:rPr lang="en-US" sz="1800" b="0" i="1" u="none" strike="noStrike" baseline="30000" dirty="0">
                <a:solidFill>
                  <a:schemeClr val="accent1">
                    <a:lumMod val="75000"/>
                  </a:schemeClr>
                </a:solidFill>
                <a:latin typeface="LMMathItalic12-Regular"/>
              </a:rPr>
              <a:t>3</a:t>
            </a:r>
            <a:r>
              <a:rPr lang="en-US" sz="1800" b="0" i="1" u="none" strike="noStrike" baseline="0" dirty="0">
                <a:solidFill>
                  <a:schemeClr val="accent1">
                    <a:lumMod val="75000"/>
                  </a:schemeClr>
                </a:solidFill>
                <a:latin typeface="LMMathItalic12-Regular"/>
              </a:rPr>
              <a:t>He)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5385FAE-8624-4106-80A8-FCB5A83D3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0534" y="1002790"/>
            <a:ext cx="1892606" cy="841158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6B599C0A-CA24-4FD9-85A9-112C64034337}"/>
              </a:ext>
            </a:extLst>
          </p:cNvPr>
          <p:cNvSpPr txBox="1"/>
          <p:nvPr/>
        </p:nvSpPr>
        <p:spPr>
          <a:xfrm>
            <a:off x="4212928" y="5326605"/>
            <a:ext cx="2506486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50" dirty="0"/>
              <a:t>+ </a:t>
            </a:r>
            <a:r>
              <a:rPr lang="de-DE" sz="1450" dirty="0" err="1"/>
              <a:t>Molecular</a:t>
            </a:r>
            <a:r>
              <a:rPr lang="de-DE" sz="1450" dirty="0"/>
              <a:t> Binding Energy [4]</a:t>
            </a:r>
            <a:endParaRPr lang="en-GB" sz="145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56990DF-D55E-456C-9F77-611EAD8417FB}"/>
              </a:ext>
            </a:extLst>
          </p:cNvPr>
          <p:cNvSpPr txBox="1"/>
          <p:nvPr/>
        </p:nvSpPr>
        <p:spPr>
          <a:xfrm>
            <a:off x="2759245" y="-37429"/>
            <a:ext cx="7486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668"/>
                </a:solidFill>
                <a:latin typeface="Century Gothic" panose="020B0502020202020204" pitchFamily="34" charset="0"/>
              </a:rPr>
              <a:t>Puzzle of Light Ion Masses</a:t>
            </a:r>
          </a:p>
        </p:txBody>
      </p:sp>
    </p:spTree>
    <p:extLst>
      <p:ext uri="{BB962C8B-B14F-4D97-AF65-F5344CB8AC3E}">
        <p14:creationId xmlns:p14="http://schemas.microsoft.com/office/powerpoint/2010/main" val="249766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528" y="1366504"/>
            <a:ext cx="8664872" cy="3457537"/>
          </a:xfrm>
          <a:prstGeom prst="rect">
            <a:avLst/>
          </a:prstGeom>
        </p:spPr>
      </p:pic>
      <p:sp>
        <p:nvSpPr>
          <p:cNvPr id="19" name="Pfeil nach links und rechts 18"/>
          <p:cNvSpPr/>
          <p:nvPr/>
        </p:nvSpPr>
        <p:spPr>
          <a:xfrm rot="3600000">
            <a:off x="3612682" y="3168886"/>
            <a:ext cx="1316383" cy="304800"/>
          </a:xfrm>
          <a:prstGeom prst="leftRightArrow">
            <a:avLst/>
          </a:prstGeom>
          <a:solidFill>
            <a:srgbClr val="9BBB59"/>
          </a:solidFill>
          <a:ln>
            <a:solidFill>
              <a:srgbClr val="69813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Pfeil nach links und rechts 19"/>
          <p:cNvSpPr/>
          <p:nvPr/>
        </p:nvSpPr>
        <p:spPr>
          <a:xfrm rot="18000000">
            <a:off x="2026860" y="3115142"/>
            <a:ext cx="1316383" cy="304800"/>
          </a:xfrm>
          <a:prstGeom prst="leftRightArrow">
            <a:avLst/>
          </a:prstGeom>
          <a:solidFill>
            <a:srgbClr val="F79646"/>
          </a:solidFill>
          <a:ln>
            <a:solidFill>
              <a:srgbClr val="F7964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1920966" y="897947"/>
            <a:ext cx="358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580">
              <a:spcBef>
                <a:spcPts val="1000"/>
              </a:spcBef>
              <a:defRPr sz="1800"/>
            </a:pPr>
            <a:r>
              <a:rPr lang="en-GB" sz="2000" b="1" dirty="0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R.S. Van </a:t>
            </a:r>
            <a:r>
              <a:rPr lang="en-GB" sz="2000" b="1" dirty="0" err="1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Dyck</a:t>
            </a:r>
            <a:r>
              <a:rPr lang="en-GB" sz="2000" b="1" dirty="0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GB" sz="2000" b="1" dirty="0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UW</a:t>
            </a:r>
            <a:endParaRPr lang="en-US" sz="2000" b="1" dirty="0">
              <a:solidFill>
                <a:srgbClr val="F79646"/>
              </a:solidFill>
              <a:uFill>
                <a:solidFill/>
              </a:u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7304484" y="897947"/>
            <a:ext cx="2880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E. Myers </a:t>
            </a:r>
            <a:r>
              <a:rPr lang="de-DE" sz="2000" b="1" i="1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et al. </a:t>
            </a:r>
            <a:r>
              <a:rPr lang="de-DE" sz="2000" b="1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@ FSU</a:t>
            </a:r>
            <a:endParaRPr lang="en-US" sz="2000" b="1" dirty="0">
              <a:solidFill>
                <a:srgbClr val="4F81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Pfeil nach links und rechts 22"/>
          <p:cNvSpPr/>
          <p:nvPr/>
        </p:nvSpPr>
        <p:spPr>
          <a:xfrm>
            <a:off x="4212928" y="1939185"/>
            <a:ext cx="3962401" cy="304800"/>
          </a:xfrm>
          <a:prstGeom prst="leftRightArrow">
            <a:avLst/>
          </a:prstGeom>
          <a:solidFill>
            <a:srgbClr val="F79646"/>
          </a:solidFill>
          <a:ln>
            <a:solidFill>
              <a:srgbClr val="F7964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Pfeil nach links und rechts 23"/>
          <p:cNvSpPr/>
          <p:nvPr/>
        </p:nvSpPr>
        <p:spPr>
          <a:xfrm>
            <a:off x="8175329" y="4185903"/>
            <a:ext cx="1316383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Pfeil nach links und rechts 25"/>
          <p:cNvSpPr/>
          <p:nvPr/>
        </p:nvSpPr>
        <p:spPr>
          <a:xfrm rot="18000000">
            <a:off x="7527289" y="2903034"/>
            <a:ext cx="1316383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Plus 26"/>
          <p:cNvSpPr/>
          <p:nvPr/>
        </p:nvSpPr>
        <p:spPr>
          <a:xfrm>
            <a:off x="3140569" y="3982199"/>
            <a:ext cx="720000" cy="720000"/>
          </a:xfrm>
          <a:prstGeom prst="mathPlu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Nach oben gekrümmter Pfeil 27"/>
          <p:cNvSpPr/>
          <p:nvPr/>
        </p:nvSpPr>
        <p:spPr>
          <a:xfrm>
            <a:off x="3364826" y="4939114"/>
            <a:ext cx="4296153" cy="1004486"/>
          </a:xfrm>
          <a:prstGeom prst="curvedUp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4443898" y="5373987"/>
            <a:ext cx="33261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49580">
              <a:spcBef>
                <a:spcPts val="1000"/>
              </a:spcBef>
              <a:defRPr sz="1800"/>
            </a:pP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+ Binding Energy [4]</a:t>
            </a:r>
            <a:endParaRPr lang="en-US" sz="1600" b="1" dirty="0">
              <a:solidFill>
                <a:prstClr val="black"/>
              </a:solidFill>
              <a:uFill>
                <a:solidFill/>
              </a:u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1603162" y="6251619"/>
            <a:ext cx="44208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580">
              <a:spcBef>
                <a:spcPts val="1000"/>
              </a:spcBef>
              <a:defRPr sz="1800"/>
            </a:pP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 S. L. </a:t>
            </a:r>
            <a:r>
              <a:rPr lang="en-GB" sz="120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Zafonte</a:t>
            </a: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Metrologia</a:t>
            </a: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280 (2015)</a:t>
            </a:r>
            <a:endParaRPr lang="en-US" sz="1200" dirty="0">
              <a:solidFill>
                <a:prstClr val="white">
                  <a:lumMod val="50000"/>
                </a:prstClr>
              </a:solidFill>
              <a:uFill>
                <a:solidFill/>
              </a:u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3" name="Textfeld 32"/>
          <p:cNvSpPr txBox="1">
            <a:spLocks noChangeArrowheads="1"/>
          </p:cNvSpPr>
          <p:nvPr/>
        </p:nvSpPr>
        <p:spPr bwMode="auto">
          <a:xfrm>
            <a:off x="1603163" y="6000288"/>
            <a:ext cx="30997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[1] F. Heiße </a:t>
            </a:r>
            <a:r>
              <a:rPr lang="de-DE" altLang="de-DE" sz="1200" i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et al.</a:t>
            </a:r>
            <a:r>
              <a:rPr lang="de-DE" altLang="de-DE" sz="12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, </a:t>
            </a:r>
            <a:r>
              <a:rPr lang="de-DE" sz="1200" dirty="0">
                <a:solidFill>
                  <a:prstClr val="white">
                    <a:lumMod val="50000"/>
                  </a:prstClr>
                </a:solidFill>
              </a:rPr>
              <a:t>PRL </a:t>
            </a:r>
            <a:r>
              <a:rPr lang="de-DE" sz="1200" b="1" dirty="0">
                <a:solidFill>
                  <a:prstClr val="white">
                    <a:lumMod val="50000"/>
                  </a:prstClr>
                </a:solidFill>
              </a:rPr>
              <a:t>119</a:t>
            </a:r>
            <a:r>
              <a:rPr lang="de-DE" sz="1200" dirty="0">
                <a:solidFill>
                  <a:prstClr val="white">
                    <a:lumMod val="50000"/>
                  </a:prstClr>
                </a:solidFill>
              </a:rPr>
              <a:t>, 033001 (2017)</a:t>
            </a:r>
            <a:endParaRPr lang="de-DE" altLang="de-DE" sz="12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34" name="Rechteck 33"/>
          <p:cNvSpPr/>
          <p:nvPr/>
        </p:nvSpPr>
        <p:spPr>
          <a:xfrm rot="3600000">
            <a:off x="3358656" y="3631986"/>
            <a:ext cx="33261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49580">
              <a:spcBef>
                <a:spcPts val="1000"/>
              </a:spcBef>
              <a:defRPr sz="1800"/>
            </a:pPr>
            <a:r>
              <a:rPr lang="en-GB" sz="1600" b="1" dirty="0">
                <a:solidFill>
                  <a:srgbClr val="9BB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Measurement</a:t>
            </a:r>
            <a:endParaRPr lang="en-US" sz="1600" b="1" dirty="0">
              <a:solidFill>
                <a:srgbClr val="9BBB59"/>
              </a:solidFill>
              <a:uFill>
                <a:solidFill/>
              </a:u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5" name="Rechteck 34"/>
          <p:cNvSpPr/>
          <p:nvPr/>
        </p:nvSpPr>
        <p:spPr>
          <a:xfrm rot="18000000">
            <a:off x="1982725" y="2740390"/>
            <a:ext cx="71690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49580">
              <a:spcBef>
                <a:spcPts val="1000"/>
              </a:spcBef>
              <a:defRPr sz="1800"/>
            </a:pP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[2]</a:t>
            </a:r>
            <a:endParaRPr lang="en-US" sz="1600" b="1" dirty="0">
              <a:solidFill>
                <a:prstClr val="black"/>
              </a:solidFill>
              <a:uFill>
                <a:solidFill/>
              </a:u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6" name="Rechteck 35"/>
          <p:cNvSpPr/>
          <p:nvPr/>
        </p:nvSpPr>
        <p:spPr>
          <a:xfrm rot="3600000">
            <a:off x="3664440" y="3361169"/>
            <a:ext cx="71690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49580">
              <a:spcBef>
                <a:spcPts val="1000"/>
              </a:spcBef>
              <a:defRPr sz="1800"/>
            </a:pP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[1]</a:t>
            </a:r>
            <a:endParaRPr lang="en-US" sz="1600" b="1" dirty="0">
              <a:solidFill>
                <a:prstClr val="black"/>
              </a:solidFill>
              <a:uFill>
                <a:solidFill/>
              </a:u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8665365" y="3883515"/>
            <a:ext cx="71690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49580">
              <a:spcBef>
                <a:spcPts val="1000"/>
              </a:spcBef>
              <a:defRPr sz="1800"/>
            </a:pP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[3]</a:t>
            </a:r>
            <a:endParaRPr lang="en-US" sz="1600" b="1" dirty="0">
              <a:solidFill>
                <a:prstClr val="black"/>
              </a:solidFill>
              <a:uFill>
                <a:solidFill/>
              </a:u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8" name="Rechteck 37"/>
          <p:cNvSpPr/>
          <p:nvPr/>
        </p:nvSpPr>
        <p:spPr>
          <a:xfrm rot="18000000">
            <a:off x="7511174" y="2571035"/>
            <a:ext cx="71690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49580">
              <a:spcBef>
                <a:spcPts val="1000"/>
              </a:spcBef>
              <a:defRPr sz="1800"/>
            </a:pP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[5]</a:t>
            </a:r>
            <a:endParaRPr lang="en-US" sz="1600" b="1" dirty="0">
              <a:solidFill>
                <a:prstClr val="black"/>
              </a:solidFill>
              <a:uFill>
                <a:solidFill/>
              </a:u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5999854" y="1371600"/>
            <a:ext cx="71690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49580">
              <a:spcBef>
                <a:spcPts val="1000"/>
              </a:spcBef>
              <a:defRPr sz="1800"/>
            </a:pP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[2]</a:t>
            </a:r>
            <a:endParaRPr lang="en-US" sz="1600" b="1" dirty="0">
              <a:solidFill>
                <a:prstClr val="black"/>
              </a:solidFill>
              <a:uFill>
                <a:solidFill/>
              </a:u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3711666" y="2463012"/>
            <a:ext cx="50865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600" b="1" dirty="0">
                <a:solidFill>
                  <a:srgbClr val="C0504D"/>
                </a:solidFill>
                <a:uFill>
                  <a:solidFill/>
                </a:u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4.8 </a:t>
            </a:r>
            <a:r>
              <a:rPr lang="el-GR" sz="3600" b="1" dirty="0">
                <a:solidFill>
                  <a:srgbClr val="C0504D"/>
                </a:solidFill>
                <a:uFill>
                  <a:solidFill/>
                </a:u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σ</a:t>
            </a:r>
            <a:endParaRPr lang="de-DE" sz="3600" b="1" dirty="0">
              <a:solidFill>
                <a:srgbClr val="C0504D"/>
              </a:solidFill>
              <a:uFill>
                <a:solidFill/>
              </a:u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algn="ctr"/>
            <a:r>
              <a:rPr lang="de-DE" sz="3600" b="1" dirty="0">
                <a:solidFill>
                  <a:srgbClr val="C0504D"/>
                </a:solidFill>
                <a:uFill>
                  <a:solidFill/>
                </a:u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484(97) </a:t>
            </a:r>
            <a:r>
              <a:rPr lang="de-DE" sz="3600" b="1" dirty="0" err="1">
                <a:solidFill>
                  <a:srgbClr val="C0504D"/>
                </a:solidFill>
                <a:uFill>
                  <a:solidFill/>
                </a:u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pu</a:t>
            </a:r>
            <a:r>
              <a:rPr lang="de-DE" sz="3600" b="1" dirty="0">
                <a:solidFill>
                  <a:srgbClr val="C0504D"/>
                </a:solidFill>
                <a:uFill>
                  <a:solidFill/>
                </a:u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</a:p>
          <a:p>
            <a:pPr algn="ctr"/>
            <a:r>
              <a:rPr lang="de-DE" sz="3600" b="1" dirty="0">
                <a:solidFill>
                  <a:srgbClr val="C0504D"/>
                </a:solidFill>
                <a:uFill>
                  <a:solidFill/>
                </a:u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Deviation</a:t>
            </a:r>
            <a:endParaRPr lang="de-DE" sz="3600" b="1" dirty="0">
              <a:solidFill>
                <a:srgbClr val="C050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hteck 44"/>
          <p:cNvSpPr/>
          <p:nvPr/>
        </p:nvSpPr>
        <p:spPr>
          <a:xfrm>
            <a:off x="7388583" y="6206885"/>
            <a:ext cx="42532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[5] S. </a:t>
            </a:r>
            <a:r>
              <a:rPr lang="en-US" sz="120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Hamzeloui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PRA </a:t>
            </a:r>
            <a:r>
              <a:rPr lang="en-US" sz="12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060501 (2017)</a:t>
            </a:r>
          </a:p>
        </p:txBody>
      </p:sp>
      <p:sp>
        <p:nvSpPr>
          <p:cNvPr id="46" name="Rechteck 45"/>
          <p:cNvSpPr/>
          <p:nvPr/>
        </p:nvSpPr>
        <p:spPr>
          <a:xfrm>
            <a:off x="7391401" y="5947527"/>
            <a:ext cx="42532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[4] </a:t>
            </a:r>
            <a:r>
              <a:rPr lang="en-US" sz="1200" dirty="0" err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Korobov</a:t>
            </a:r>
            <a:r>
              <a:rPr lang="en-US" sz="12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sz="12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PRL. 118, 233001 (2017) </a:t>
            </a:r>
          </a:p>
        </p:txBody>
      </p:sp>
      <p:sp>
        <p:nvSpPr>
          <p:cNvPr id="47" name="Rechteck 46"/>
          <p:cNvSpPr/>
          <p:nvPr/>
        </p:nvSpPr>
        <p:spPr>
          <a:xfrm>
            <a:off x="7391401" y="5727636"/>
            <a:ext cx="38779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[3] E. Myers </a:t>
            </a:r>
            <a:r>
              <a:rPr lang="de-DE" sz="12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et al.</a:t>
            </a:r>
            <a:r>
              <a:rPr lang="de-DE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, PRL </a:t>
            </a:r>
            <a:r>
              <a:rPr lang="de-DE" sz="12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114</a:t>
            </a:r>
            <a:r>
              <a:rPr lang="de-DE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, 013003 (2015)	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hteck 47"/>
          <p:cNvSpPr/>
          <p:nvPr/>
        </p:nvSpPr>
        <p:spPr>
          <a:xfrm rot="18000000" flipH="1">
            <a:off x="7319646" y="2408889"/>
            <a:ext cx="332613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49580">
              <a:spcBef>
                <a:spcPts val="1000"/>
              </a:spcBef>
              <a:defRPr sz="1800"/>
            </a:pPr>
            <a:r>
              <a:rPr lang="en-GB" sz="1400" b="1" dirty="0">
                <a:solidFill>
                  <a:srgbClr val="1F497D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Measurement</a:t>
            </a:r>
            <a:endParaRPr lang="en-US" sz="1400" b="1" dirty="0">
              <a:solidFill>
                <a:srgbClr val="1F497D">
                  <a:lumMod val="40000"/>
                  <a:lumOff val="60000"/>
                </a:srgbClr>
              </a:solidFill>
              <a:uFill>
                <a:solidFill/>
              </a:u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1920967" y="1652705"/>
            <a:ext cx="936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9198126" y="1652705"/>
            <a:ext cx="10310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9748048" y="4572000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52" name="Textfeld 51"/>
          <p:cNvSpPr txBox="1"/>
          <p:nvPr/>
        </p:nvSpPr>
        <p:spPr>
          <a:xfrm>
            <a:off x="4495800" y="4572000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1828800" y="4572000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54" name="Textfeld 53"/>
          <p:cNvSpPr txBox="1"/>
          <p:nvPr/>
        </p:nvSpPr>
        <p:spPr>
          <a:xfrm>
            <a:off x="6324601" y="4579611"/>
            <a:ext cx="9252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ECA06E-AB77-4A9E-88D3-3A2A4FF6A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/>
              <a:t>15.03.2024</a:t>
            </a:r>
            <a:endParaRPr lang="en-US" sz="1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5E92FC-84C8-4D64-AAB1-32D493F07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/>
              <a:t>DPG Spring Meeting 2024 , S. Sasidharan</a:t>
            </a: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14351-09DC-4331-AAAA-39E5BD2F9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smtClean="0"/>
              <a:pPr/>
              <a:t>17</a:t>
            </a:fld>
            <a:endParaRPr lang="en-US" sz="14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9EFE209-46E5-64FA-67E7-2C5032E6A375}"/>
              </a:ext>
            </a:extLst>
          </p:cNvPr>
          <p:cNvSpPr txBox="1"/>
          <p:nvPr/>
        </p:nvSpPr>
        <p:spPr>
          <a:xfrm>
            <a:off x="4308305" y="2199781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92D050"/>
                </a:solidFill>
                <a:latin typeface="LMMathItalic12-Regular"/>
              </a:rPr>
              <a:t>m(H)</a:t>
            </a:r>
            <a:r>
              <a:rPr lang="en-US" sz="1800" b="0" i="1" u="none" strike="noStrike" baseline="0" dirty="0">
                <a:solidFill>
                  <a:srgbClr val="D76213"/>
                </a:solidFill>
                <a:latin typeface="LMMathItalic12-Regular"/>
              </a:rPr>
              <a:t> </a:t>
            </a:r>
            <a:r>
              <a:rPr lang="en-US" sz="1800" b="0" i="0" u="none" strike="noStrike" baseline="0" dirty="0">
                <a:solidFill>
                  <a:srgbClr val="D76213"/>
                </a:solidFill>
                <a:latin typeface="LMRoman12-Regular"/>
              </a:rPr>
              <a:t>+ </a:t>
            </a:r>
            <a:r>
              <a:rPr lang="en-US" i="1" dirty="0">
                <a:solidFill>
                  <a:srgbClr val="D76213"/>
                </a:solidFill>
                <a:latin typeface="LMMathItalic12-Regular"/>
              </a:rPr>
              <a:t>m(D)</a:t>
            </a:r>
            <a:r>
              <a:rPr lang="en-US" sz="1050" b="0" i="0" u="none" strike="noStrike" baseline="0" dirty="0">
                <a:solidFill>
                  <a:srgbClr val="D76213"/>
                </a:solidFill>
                <a:latin typeface="LMRoman8-Regular"/>
              </a:rPr>
              <a:t> </a:t>
            </a:r>
            <a:r>
              <a:rPr lang="en-US" sz="1800" b="0" i="0" u="none" strike="noStrike" baseline="0" dirty="0">
                <a:solidFill>
                  <a:srgbClr val="D76213"/>
                </a:solidFill>
                <a:latin typeface="LMMathSymbols10-Regular"/>
              </a:rPr>
              <a:t>− </a:t>
            </a:r>
            <a:r>
              <a:rPr lang="en-US" sz="1800" b="0" i="1" u="none" strike="noStrike" baseline="0" dirty="0">
                <a:solidFill>
                  <a:srgbClr val="D76213"/>
                </a:solidFill>
                <a:latin typeface="LMMathItalic12-Regular"/>
              </a:rPr>
              <a:t>m(</a:t>
            </a:r>
            <a:r>
              <a:rPr lang="en-US" sz="1800" b="0" i="1" u="none" strike="noStrike" baseline="30000" dirty="0">
                <a:solidFill>
                  <a:srgbClr val="D76213"/>
                </a:solidFill>
                <a:latin typeface="LMMathItalic12-Regular"/>
              </a:rPr>
              <a:t>3</a:t>
            </a:r>
            <a:r>
              <a:rPr lang="en-US" sz="1800" b="0" i="1" u="none" strike="noStrike" baseline="0" dirty="0">
                <a:solidFill>
                  <a:srgbClr val="D76213"/>
                </a:solidFill>
                <a:latin typeface="LMMathItalic12-Regular"/>
              </a:rPr>
              <a:t>He) </a:t>
            </a:r>
            <a:r>
              <a:rPr lang="en-US" sz="1800" b="0" i="1" u="none" strike="noStrike" baseline="0" dirty="0">
                <a:latin typeface="LMMathItalic12-Regular"/>
              </a:rPr>
              <a:t>Vs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LMMathItalic12-Regular"/>
              </a:rPr>
              <a:t>m(HD)</a:t>
            </a:r>
            <a:r>
              <a:rPr lang="en-US" sz="105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LMRoman8-Regular"/>
              </a:rPr>
              <a:t> </a:t>
            </a:r>
            <a:r>
              <a:rPr lang="en-US" sz="18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LMMathSymbols10-Regular"/>
              </a:rPr>
              <a:t>− </a:t>
            </a:r>
            <a:r>
              <a:rPr lang="en-US" sz="1800" b="1" i="1" u="none" strike="noStrike" baseline="0" dirty="0">
                <a:solidFill>
                  <a:schemeClr val="accent1">
                    <a:lumMod val="75000"/>
                  </a:schemeClr>
                </a:solidFill>
                <a:latin typeface="LMMathItalic12-Regular"/>
              </a:rPr>
              <a:t>m(</a:t>
            </a:r>
            <a:r>
              <a:rPr lang="en-US" sz="1800" b="1" i="1" u="none" strike="noStrike" baseline="30000" dirty="0">
                <a:solidFill>
                  <a:schemeClr val="accent1">
                    <a:lumMod val="75000"/>
                  </a:schemeClr>
                </a:solidFill>
                <a:latin typeface="LMMathItalic12-Regular"/>
              </a:rPr>
              <a:t>3</a:t>
            </a:r>
            <a:r>
              <a:rPr lang="en-US" sz="1800" b="1" i="1" u="none" strike="noStrike" baseline="0" dirty="0">
                <a:solidFill>
                  <a:schemeClr val="accent1">
                    <a:lumMod val="75000"/>
                  </a:schemeClr>
                </a:solidFill>
                <a:latin typeface="LMMathItalic12-Regular"/>
              </a:rPr>
              <a:t>He)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6FCFF23-BBD5-497F-81F7-D952E09E66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1034" y="624996"/>
            <a:ext cx="1892606" cy="84115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9020883B-EEC4-45BB-B236-0D7E26DD6D4B}"/>
              </a:ext>
            </a:extLst>
          </p:cNvPr>
          <p:cNvSpPr txBox="1"/>
          <p:nvPr/>
        </p:nvSpPr>
        <p:spPr>
          <a:xfrm>
            <a:off x="4210271" y="5341908"/>
            <a:ext cx="2506486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50" dirty="0"/>
              <a:t>+ </a:t>
            </a:r>
            <a:r>
              <a:rPr lang="de-DE" sz="1450" dirty="0" err="1"/>
              <a:t>Molecular</a:t>
            </a:r>
            <a:r>
              <a:rPr lang="de-DE" sz="1450" dirty="0"/>
              <a:t> Binding Energy [4]</a:t>
            </a:r>
            <a:endParaRPr lang="en-GB" sz="145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3DC694F-3C7E-48DF-A34D-65F681784E8A}"/>
              </a:ext>
            </a:extLst>
          </p:cNvPr>
          <p:cNvSpPr txBox="1"/>
          <p:nvPr/>
        </p:nvSpPr>
        <p:spPr>
          <a:xfrm>
            <a:off x="2759245" y="-37429"/>
            <a:ext cx="7486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668"/>
                </a:solidFill>
                <a:latin typeface="Century Gothic" panose="020B0502020202020204" pitchFamily="34" charset="0"/>
              </a:rPr>
              <a:t>Puzzle of Light Ion Masses</a:t>
            </a:r>
          </a:p>
        </p:txBody>
      </p:sp>
    </p:spTree>
    <p:extLst>
      <p:ext uri="{BB962C8B-B14F-4D97-AF65-F5344CB8AC3E}">
        <p14:creationId xmlns:p14="http://schemas.microsoft.com/office/powerpoint/2010/main" val="2080702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DA1F407-CAB8-4321-BC9C-CBB744265F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64"/>
          <a:stretch/>
        </p:blipFill>
        <p:spPr>
          <a:xfrm>
            <a:off x="1499092" y="608722"/>
            <a:ext cx="8660908" cy="502047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1BE9F-E910-4643-BD14-E7C58AFD2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15.03.2024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E93C85-922C-492F-9C0B-BCDE77D01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DPG Spring Meeting 2024 , S. Sasidharan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56A04-68BA-467B-B5E2-AF46AE29B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D78109-7086-48BF-99CC-6FD1D709DB2E}"/>
              </a:ext>
            </a:extLst>
          </p:cNvPr>
          <p:cNvSpPr txBox="1"/>
          <p:nvPr/>
        </p:nvSpPr>
        <p:spPr>
          <a:xfrm>
            <a:off x="9096248" y="4695568"/>
            <a:ext cx="4253251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M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otivation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for 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+mn-cs"/>
              </a:rPr>
              <a:t>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+mn-cs"/>
              </a:rPr>
              <a:t>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mass measurement!!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mbria Math" panose="02040503050406030204" pitchFamily="18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E98E75-97D3-4157-8E58-E93CDCF26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9394" y="575654"/>
            <a:ext cx="1892606" cy="84115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6D9A45D-28A5-4FFA-ABCA-A65E8B33915C}"/>
              </a:ext>
            </a:extLst>
          </p:cNvPr>
          <p:cNvGrpSpPr/>
          <p:nvPr/>
        </p:nvGrpSpPr>
        <p:grpSpPr>
          <a:xfrm>
            <a:off x="0" y="5549867"/>
            <a:ext cx="8413858" cy="961041"/>
            <a:chOff x="781544" y="5440231"/>
            <a:chExt cx="8413858" cy="961041"/>
          </a:xfrm>
        </p:grpSpPr>
        <p:sp>
          <p:nvSpPr>
            <p:cNvPr id="17" name="Rechteck 30">
              <a:extLst>
                <a:ext uri="{FF2B5EF4-FFF2-40B4-BE49-F238E27FC236}">
                  <a16:creationId xmlns:a16="http://schemas.microsoft.com/office/drawing/2014/main" id="{E5291598-618B-45E3-B57A-78ED330447EF}"/>
                </a:ext>
              </a:extLst>
            </p:cNvPr>
            <p:cNvSpPr/>
            <p:nvPr/>
          </p:nvSpPr>
          <p:spPr>
            <a:xfrm>
              <a:off x="781544" y="5681743"/>
              <a:ext cx="442083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4958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[2] S. L. Zafonte </a:t>
              </a:r>
              <a:r>
                <a:rPr kumimoji="0" lang="en-GB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et al.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Metrologia </a:t>
              </a: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52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280 (2015)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>
                  <a:solidFill/>
                </a:u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8" name="Textfeld 32">
              <a:extLst>
                <a:ext uri="{FF2B5EF4-FFF2-40B4-BE49-F238E27FC236}">
                  <a16:creationId xmlns:a16="http://schemas.microsoft.com/office/drawing/2014/main" id="{007CECE4-4319-4B42-8C9D-02B02BD54E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1544" y="5440231"/>
              <a:ext cx="309975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[1] F. Heiße </a:t>
              </a:r>
              <a:r>
                <a:rPr kumimoji="0" lang="de-DE" altLang="de-DE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et al.</a:t>
              </a:r>
              <a:r>
                <a:rPr kumimoji="0" lang="de-DE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PRL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119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, 033001 (2017)</a:t>
              </a:r>
              <a:endPara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Rechteck 44">
              <a:extLst>
                <a:ext uri="{FF2B5EF4-FFF2-40B4-BE49-F238E27FC236}">
                  <a16:creationId xmlns:a16="http://schemas.microsoft.com/office/drawing/2014/main" id="{83C536D9-BF82-4AAA-9838-6E792DFD658E}"/>
                </a:ext>
              </a:extLst>
            </p:cNvPr>
            <p:cNvSpPr/>
            <p:nvPr/>
          </p:nvSpPr>
          <p:spPr>
            <a:xfrm>
              <a:off x="4659529" y="5440231"/>
              <a:ext cx="425325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[5] S. Hamzeloui </a:t>
              </a: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et al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PRA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96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060501 (2017)</a:t>
              </a:r>
            </a:p>
          </p:txBody>
        </p:sp>
        <p:sp>
          <p:nvSpPr>
            <p:cNvPr id="20" name="Rechteck 45">
              <a:extLst>
                <a:ext uri="{FF2B5EF4-FFF2-40B4-BE49-F238E27FC236}">
                  <a16:creationId xmlns:a16="http://schemas.microsoft.com/office/drawing/2014/main" id="{A61C6854-0F27-4A83-9648-28EF6BB4633C}"/>
                </a:ext>
              </a:extLst>
            </p:cNvPr>
            <p:cNvSpPr/>
            <p:nvPr/>
          </p:nvSpPr>
          <p:spPr>
            <a:xfrm>
              <a:off x="781544" y="6124273"/>
              <a:ext cx="425325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[4] V. 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Korobov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et al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., PRL. 118, 233001 (2017) </a:t>
              </a:r>
            </a:p>
          </p:txBody>
        </p:sp>
        <p:sp>
          <p:nvSpPr>
            <p:cNvPr id="21" name="Rechteck 46">
              <a:extLst>
                <a:ext uri="{FF2B5EF4-FFF2-40B4-BE49-F238E27FC236}">
                  <a16:creationId xmlns:a16="http://schemas.microsoft.com/office/drawing/2014/main" id="{E46C05B2-70D5-4DFF-AC63-8DA81335FBB0}"/>
                </a:ext>
              </a:extLst>
            </p:cNvPr>
            <p:cNvSpPr/>
            <p:nvPr/>
          </p:nvSpPr>
          <p:spPr>
            <a:xfrm>
              <a:off x="781544" y="5894793"/>
              <a:ext cx="387798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"/>
                </a:rPr>
                <a:t>[3] E. Myers </a:t>
              </a:r>
              <a:r>
                <a:rPr kumimoji="0" lang="de-DE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"/>
                </a:rPr>
                <a:t>et al.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"/>
                </a:rPr>
                <a:t>, PRL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"/>
                </a:rPr>
                <a:t>114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"/>
                </a:rPr>
                <a:t>, 013003 (2015)	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8333079-358B-45DC-B49E-C60F89B945EF}"/>
                </a:ext>
              </a:extLst>
            </p:cNvPr>
            <p:cNvSpPr txBox="1"/>
            <p:nvPr/>
          </p:nvSpPr>
          <p:spPr>
            <a:xfrm>
              <a:off x="4659529" y="5681742"/>
              <a:ext cx="327660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[6] S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Rau </a:t>
              </a: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et al., Nature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 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585, 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43–47 (2020)</a:t>
              </a:r>
              <a:endPara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DB8632D-50B1-43B4-A2B7-CC1869FFBF3A}"/>
                </a:ext>
              </a:extLst>
            </p:cNvPr>
            <p:cNvSpPr txBox="1"/>
            <p:nvPr/>
          </p:nvSpPr>
          <p:spPr>
            <a:xfrm>
              <a:off x="4659529" y="5937644"/>
              <a:ext cx="453587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[7]  D. J. Fink, E. Myers, PRL 127, 243001 (2021)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1D52EDA-301C-4846-6BA1-A045F15EE29B}"/>
              </a:ext>
            </a:extLst>
          </p:cNvPr>
          <p:cNvSpPr txBox="1"/>
          <p:nvPr/>
        </p:nvSpPr>
        <p:spPr>
          <a:xfrm>
            <a:off x="4252568" y="1887932"/>
            <a:ext cx="4013967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92D050"/>
                </a:solidFill>
                <a:latin typeface="LMMathItalic12-Regular"/>
              </a:rPr>
              <a:t>m(H)</a:t>
            </a:r>
            <a:r>
              <a:rPr lang="en-US" sz="1600" b="0" i="1" u="none" strike="noStrike" baseline="0" dirty="0">
                <a:solidFill>
                  <a:srgbClr val="92D050"/>
                </a:solidFill>
                <a:latin typeface="LMMathItalic12-Regular"/>
              </a:rPr>
              <a:t> </a:t>
            </a:r>
            <a:r>
              <a:rPr lang="en-US" sz="1600" b="0" i="0" u="none" strike="noStrike" baseline="0" dirty="0">
                <a:solidFill>
                  <a:srgbClr val="92D050"/>
                </a:solidFill>
                <a:latin typeface="LMRoman12-Regular"/>
              </a:rPr>
              <a:t>+ </a:t>
            </a:r>
            <a:r>
              <a:rPr lang="en-US" sz="1600" i="1" dirty="0">
                <a:solidFill>
                  <a:srgbClr val="92D050"/>
                </a:solidFill>
                <a:latin typeface="LMMathItalic12-Regular"/>
              </a:rPr>
              <a:t>m(D)</a:t>
            </a:r>
            <a:r>
              <a:rPr lang="en-US" sz="1600" b="0" i="0" u="none" strike="noStrike" baseline="0" dirty="0">
                <a:solidFill>
                  <a:srgbClr val="92D050"/>
                </a:solidFill>
                <a:latin typeface="LMRoman8-Regular"/>
              </a:rPr>
              <a:t> </a:t>
            </a:r>
            <a:r>
              <a:rPr lang="en-US" sz="1600" b="0" i="0" u="none" strike="noStrike" baseline="0" dirty="0">
                <a:solidFill>
                  <a:srgbClr val="D76213"/>
                </a:solidFill>
                <a:latin typeface="LMMathSymbols10-Regular"/>
              </a:rPr>
              <a:t>− </a:t>
            </a:r>
            <a:r>
              <a:rPr lang="en-US" sz="1600" b="0" i="1" u="none" strike="noStrike" baseline="0" dirty="0">
                <a:solidFill>
                  <a:srgbClr val="D76213"/>
                </a:solidFill>
                <a:latin typeface="LMMathItalic12-Regular"/>
              </a:rPr>
              <a:t>m(</a:t>
            </a:r>
            <a:r>
              <a:rPr lang="en-US" sz="1600" b="0" i="1" u="none" strike="noStrike" baseline="30000" dirty="0">
                <a:solidFill>
                  <a:srgbClr val="D76213"/>
                </a:solidFill>
                <a:latin typeface="LMMathItalic12-Regular"/>
              </a:rPr>
              <a:t>3</a:t>
            </a:r>
            <a:r>
              <a:rPr lang="en-US" sz="1600" b="0" i="1" u="none" strike="noStrike" baseline="0" dirty="0">
                <a:solidFill>
                  <a:srgbClr val="D76213"/>
                </a:solidFill>
                <a:latin typeface="LMMathItalic12-Regular"/>
              </a:rPr>
              <a:t>He) </a:t>
            </a:r>
            <a:r>
              <a:rPr lang="en-US" sz="1600" b="0" i="1" u="none" strike="noStrike" baseline="0" dirty="0">
                <a:latin typeface="LMMathItalic12-Regular"/>
              </a:rPr>
              <a:t>Vs 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latin typeface="LMMathItalic12-Regular"/>
              </a:rPr>
              <a:t>m(HD)</a:t>
            </a:r>
            <a:r>
              <a:rPr lang="en-US" sz="16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LMRoman8-Regular"/>
              </a:rPr>
              <a:t> </a:t>
            </a:r>
            <a:r>
              <a:rPr lang="en-US" sz="16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LMMathSymbols10-Regular"/>
              </a:rPr>
              <a:t>− </a:t>
            </a:r>
            <a:r>
              <a:rPr lang="en-US" sz="1600" b="0" i="1" u="none" strike="noStrike" baseline="0" dirty="0">
                <a:solidFill>
                  <a:schemeClr val="accent1">
                    <a:lumMod val="75000"/>
                  </a:schemeClr>
                </a:solidFill>
                <a:latin typeface="LMMathItalic12-Regular"/>
              </a:rPr>
              <a:t>m(</a:t>
            </a:r>
            <a:r>
              <a:rPr lang="en-US" sz="1600" b="0" i="1" u="none" strike="noStrike" baseline="30000" dirty="0">
                <a:solidFill>
                  <a:schemeClr val="accent1">
                    <a:lumMod val="75000"/>
                  </a:schemeClr>
                </a:solidFill>
                <a:latin typeface="LMMathItalic12-Regular"/>
              </a:rPr>
              <a:t>3</a:t>
            </a:r>
            <a:r>
              <a:rPr lang="en-US" sz="1600" b="0" i="1" u="none" strike="noStrike" baseline="0" dirty="0">
                <a:solidFill>
                  <a:schemeClr val="accent1">
                    <a:lumMod val="75000"/>
                  </a:schemeClr>
                </a:solidFill>
                <a:latin typeface="LMMathItalic12-Regular"/>
              </a:rPr>
              <a:t>He)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2C7DF4-9424-48F3-AFD8-5A541267C52C}"/>
              </a:ext>
            </a:extLst>
          </p:cNvPr>
          <p:cNvSpPr txBox="1"/>
          <p:nvPr/>
        </p:nvSpPr>
        <p:spPr>
          <a:xfrm>
            <a:off x="4084814" y="4938222"/>
            <a:ext cx="2506486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50" dirty="0"/>
              <a:t>+ </a:t>
            </a:r>
            <a:r>
              <a:rPr lang="de-DE" sz="1450" dirty="0" err="1"/>
              <a:t>Molecular</a:t>
            </a:r>
            <a:r>
              <a:rPr lang="de-DE" sz="1450" dirty="0"/>
              <a:t> Binding Energy [4]</a:t>
            </a:r>
            <a:endParaRPr lang="en-GB" sz="145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FCD839-977C-438E-A70C-0F1EB7239925}"/>
              </a:ext>
            </a:extLst>
          </p:cNvPr>
          <p:cNvSpPr txBox="1"/>
          <p:nvPr/>
        </p:nvSpPr>
        <p:spPr>
          <a:xfrm>
            <a:off x="2673945" y="-132232"/>
            <a:ext cx="7486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668"/>
                </a:solidFill>
                <a:latin typeface="Century Gothic" panose="020B0502020202020204" pitchFamily="34" charset="0"/>
              </a:rPr>
              <a:t>Puzzle of Light Ion Masses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8CFF05-4C90-450F-B9E0-5F6491D73EE3}"/>
              </a:ext>
            </a:extLst>
          </p:cNvPr>
          <p:cNvSpPr txBox="1"/>
          <p:nvPr/>
        </p:nvSpPr>
        <p:spPr>
          <a:xfrm>
            <a:off x="4853940" y="2652269"/>
            <a:ext cx="178816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504D"/>
                </a:solidFill>
                <a:latin typeface="+mj-lt"/>
              </a:rPr>
              <a:t>255(84</a:t>
            </a:r>
            <a:r>
              <a:rPr lang="en-US" sz="4000" dirty="0">
                <a:solidFill>
                  <a:srgbClr val="C0504D"/>
                </a:solidFill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73021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75B818-46C0-58B8-275E-DBB460EB8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/>
              <a:t>DPG Spring Meeting 2024 , S. Sasidharan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508A59D-0001-83FB-0230-4FDD9B3215E8}"/>
              </a:ext>
            </a:extLst>
          </p:cNvPr>
          <p:cNvSpPr/>
          <p:nvPr/>
        </p:nvSpPr>
        <p:spPr>
          <a:xfrm>
            <a:off x="95251" y="166732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7668"/>
                </a:solidFill>
                <a:latin typeface="Century Gothic" panose="020B0502020202020204" pitchFamily="34" charset="0"/>
              </a:rPr>
              <a:t>Latest Published Results</a:t>
            </a:r>
            <a:r>
              <a:rPr lang="de-DE" sz="4000" b="1" dirty="0">
                <a:solidFill>
                  <a:srgbClr val="007668"/>
                </a:solidFill>
                <a:latin typeface="Century Gothic" panose="020B0502020202020204" pitchFamily="34" charset="0"/>
              </a:rPr>
              <a:t>: Helium-4 </a:t>
            </a:r>
            <a:r>
              <a:rPr lang="de-DE" sz="4000" b="1" dirty="0" err="1">
                <a:solidFill>
                  <a:srgbClr val="007668"/>
                </a:solidFill>
                <a:latin typeface="Century Gothic" panose="020B0502020202020204" pitchFamily="34" charset="0"/>
              </a:rPr>
              <a:t>Mass</a:t>
            </a:r>
            <a:endParaRPr lang="de-DE" sz="4000" b="1" dirty="0">
              <a:solidFill>
                <a:srgbClr val="00766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1449ED-3A01-189D-9B70-64D288D7B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0" y="1760659"/>
            <a:ext cx="6991350" cy="3831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6C4D74B-18D0-8D98-F059-F06C0EEAB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/>
              <a:t>15.03.2024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CA22E0D-5898-D4A0-2B33-FC74AD743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73EA8-326D-4C4F-9FD5-9166701F1A3D}" type="slidenum">
              <a:rPr lang="en-US" sz="1400" smtClean="0"/>
              <a:pPr>
                <a:defRPr/>
              </a:pPr>
              <a:t>19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472594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913569-3DC9-4672-9366-806AFA0B1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5D83-5BC4-4FF7-8407-2D41C2802218}" type="slidenum">
              <a:rPr lang="de-DE" sz="1400" smtClean="0">
                <a:ea typeface="Cambria Math" panose="02040503050406030204" pitchFamily="18" charset="0"/>
              </a:rPr>
              <a:pPr/>
              <a:t>2</a:t>
            </a:fld>
            <a:endParaRPr lang="de-DE" sz="1400" dirty="0">
              <a:ea typeface="Cambria Math" panose="02040503050406030204" pitchFamily="18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9545C4B-A732-4AC0-BC9F-136E60571BE2}"/>
              </a:ext>
            </a:extLst>
          </p:cNvPr>
          <p:cNvSpPr/>
          <p:nvPr/>
        </p:nvSpPr>
        <p:spPr>
          <a:xfrm>
            <a:off x="0" y="28875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7668"/>
                </a:solidFill>
                <a:latin typeface="Century Gothic" panose="020B0502020202020204" pitchFamily="34" charset="0"/>
              </a:rPr>
              <a:t>High-precision Mass Spectrometry</a:t>
            </a:r>
            <a:endParaRPr lang="de-DE" sz="4000" b="1" dirty="0">
              <a:solidFill>
                <a:srgbClr val="007668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A00E801-C80D-4095-B52C-423775121EDF}"/>
              </a:ext>
            </a:extLst>
          </p:cNvPr>
          <p:cNvSpPr txBox="1"/>
          <p:nvPr/>
        </p:nvSpPr>
        <p:spPr>
          <a:xfrm>
            <a:off x="7285445" y="3987552"/>
            <a:ext cx="6121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Century Gothic" panose="020B0502020202020204" pitchFamily="34" charset="0"/>
              </a:rPr>
              <a:t>Bee (60mg) on Eiffel </a:t>
            </a:r>
            <a:r>
              <a:rPr lang="de-DE" sz="2000" dirty="0" err="1">
                <a:latin typeface="Century Gothic" panose="020B0502020202020204" pitchFamily="34" charset="0"/>
              </a:rPr>
              <a:t>tower</a:t>
            </a:r>
            <a:r>
              <a:rPr lang="de-DE" sz="2000" dirty="0">
                <a:latin typeface="Century Gothic" panose="020B0502020202020204" pitchFamily="34" charset="0"/>
              </a:rPr>
              <a:t> (7300000Kg)</a:t>
            </a:r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4B7C1D48-E6B3-4119-B1B1-0D749886A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576444"/>
            <a:ext cx="3860800" cy="288000"/>
          </a:xfrm>
        </p:spPr>
        <p:txBody>
          <a:bodyPr/>
          <a:lstStyle/>
          <a:p>
            <a:r>
              <a:rPr lang="en-US" sz="1400">
                <a:ea typeface="Cambria Math" panose="02040503050406030204" pitchFamily="18" charset="0"/>
              </a:rPr>
              <a:t>DPG Spring Meeting 2024 , S. Sasidharan</a:t>
            </a:r>
            <a:endParaRPr lang="en-US" sz="1400" dirty="0">
              <a:ea typeface="Cambria Math" panose="02040503050406030204" pitchFamily="18" charset="0"/>
            </a:endParaRPr>
          </a:p>
        </p:txBody>
      </p:sp>
      <p:sp>
        <p:nvSpPr>
          <p:cNvPr id="21" name="Date Placeholder 4">
            <a:extLst>
              <a:ext uri="{FF2B5EF4-FFF2-40B4-BE49-F238E27FC236}">
                <a16:creationId xmlns:a16="http://schemas.microsoft.com/office/drawing/2014/main" id="{4422BBFC-E3E5-4BDD-B2E6-5DB2A048B7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7629" y="6499319"/>
            <a:ext cx="2743200" cy="365125"/>
          </a:xfrm>
        </p:spPr>
        <p:txBody>
          <a:bodyPr/>
          <a:lstStyle/>
          <a:p>
            <a:r>
              <a:rPr lang="en-US" sz="1400" dirty="0">
                <a:ea typeface="Cambria Math" panose="02040503050406030204" pitchFamily="18" charset="0"/>
              </a:rPr>
              <a:t>15.03.2024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4A239CE1-98A0-4A98-A9E8-ABFB060F0C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417562"/>
              </p:ext>
            </p:extLst>
          </p:nvPr>
        </p:nvGraphicFramePr>
        <p:xfrm>
          <a:off x="311954" y="865593"/>
          <a:ext cx="6802705" cy="2985175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097889">
                  <a:extLst>
                    <a:ext uri="{9D8B030D-6E8A-4147-A177-3AD203B41FA5}">
                      <a16:colId xmlns:a16="http://schemas.microsoft.com/office/drawing/2014/main" val="3772116673"/>
                    </a:ext>
                  </a:extLst>
                </a:gridCol>
                <a:gridCol w="1797203">
                  <a:extLst>
                    <a:ext uri="{9D8B030D-6E8A-4147-A177-3AD203B41FA5}">
                      <a16:colId xmlns:a16="http://schemas.microsoft.com/office/drawing/2014/main" val="868822397"/>
                    </a:ext>
                  </a:extLst>
                </a:gridCol>
                <a:gridCol w="1907613">
                  <a:extLst>
                    <a:ext uri="{9D8B030D-6E8A-4147-A177-3AD203B41FA5}">
                      <a16:colId xmlns:a16="http://schemas.microsoft.com/office/drawing/2014/main" val="3351406367"/>
                    </a:ext>
                  </a:extLst>
                </a:gridCol>
              </a:tblGrid>
              <a:tr h="425315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latin typeface="Century Gothic" panose="020B0502020202020204" pitchFamily="34" charset="0"/>
                        </a:rPr>
                        <a:t>Field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0" dirty="0">
                          <a:latin typeface="Century Gothic" panose="020B0502020202020204" pitchFamily="34" charset="0"/>
                        </a:rPr>
                        <a:t>δ</a:t>
                      </a:r>
                      <a:r>
                        <a:rPr lang="en-GB" sz="1600" b="0" dirty="0">
                          <a:latin typeface="Century Gothic" panose="020B0502020202020204" pitchFamily="34" charset="0"/>
                        </a:rPr>
                        <a:t>m/m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dirty="0">
                          <a:latin typeface="Century Gothic" panose="020B0502020202020204" pitchFamily="34" charset="0"/>
                        </a:rPr>
                        <a:t>δ</a:t>
                      </a:r>
                      <a:r>
                        <a:rPr lang="en-GB" sz="1600" b="0" dirty="0">
                          <a:latin typeface="Century Gothic" panose="020B0502020202020204" pitchFamily="34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5439900"/>
                  </a:ext>
                </a:extLst>
              </a:tr>
              <a:tr h="361811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latin typeface="Century Gothic" panose="020B0502020202020204" pitchFamily="34" charset="0"/>
                        </a:rPr>
                        <a:t>General chemistry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Century Gothic" panose="020B0502020202020204" pitchFamily="34" charset="0"/>
                        </a:rPr>
                        <a:t>≤ 10</a:t>
                      </a:r>
                      <a:r>
                        <a:rPr lang="en-GB" sz="1600" b="0" baseline="30000" dirty="0">
                          <a:latin typeface="Century Gothic" panose="020B0502020202020204" pitchFamily="34" charset="0"/>
                        </a:rPr>
                        <a:t>-5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latin typeface="Century Gothic" panose="020B0502020202020204" pitchFamily="34" charset="0"/>
                        </a:rPr>
                        <a:t>1 MeV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472462"/>
                  </a:ext>
                </a:extLst>
              </a:tr>
              <a:tr h="417094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Century Gothic" panose="020B0502020202020204" pitchFamily="34" charset="0"/>
                        </a:rPr>
                        <a:t>Nuclear Structure Physics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Century Gothic" panose="020B0502020202020204" pitchFamily="34" charset="0"/>
                        </a:rPr>
                        <a:t>≤ 10</a:t>
                      </a:r>
                      <a:r>
                        <a:rPr lang="en-GB" sz="1600" b="0" baseline="30000" dirty="0">
                          <a:latin typeface="Century Gothic" panose="020B0502020202020204" pitchFamily="34" charset="0"/>
                        </a:rPr>
                        <a:t>-6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Century Gothic" panose="020B0502020202020204" pitchFamily="34" charset="0"/>
                        </a:rPr>
                        <a:t>100 keV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4561909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latin typeface="Century Gothic" panose="020B0502020202020204" pitchFamily="34" charset="0"/>
                        </a:rPr>
                        <a:t>Astrophysics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Century Gothic" panose="020B0502020202020204" pitchFamily="34" charset="0"/>
                        </a:rPr>
                        <a:t>≤ 10</a:t>
                      </a:r>
                      <a:r>
                        <a:rPr lang="en-GB" sz="1600" b="0" baseline="30000" dirty="0">
                          <a:latin typeface="Century Gothic" panose="020B0502020202020204" pitchFamily="34" charset="0"/>
                        </a:rPr>
                        <a:t>-7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Century Gothic" panose="020B0502020202020204" pitchFamily="34" charset="0"/>
                        </a:rPr>
                        <a:t>10 keV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1787868"/>
                  </a:ext>
                </a:extLst>
              </a:tr>
              <a:tr h="413886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latin typeface="Century Gothic" panose="020B0502020202020204" pitchFamily="34" charset="0"/>
                        </a:rPr>
                        <a:t>Weak interaction studies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Century Gothic" panose="020B0502020202020204" pitchFamily="34" charset="0"/>
                        </a:rPr>
                        <a:t>≤ 10</a:t>
                      </a:r>
                      <a:r>
                        <a:rPr lang="en-GB" sz="1600" b="0" baseline="30000" dirty="0">
                          <a:latin typeface="Century Gothic" panose="020B0502020202020204" pitchFamily="34" charset="0"/>
                        </a:rPr>
                        <a:t>-9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Century Gothic" panose="020B0502020202020204" pitchFamily="34" charset="0"/>
                        </a:rPr>
                        <a:t>100 eV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491081"/>
                  </a:ext>
                </a:extLst>
              </a:tr>
              <a:tr h="425315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Century Gothic" panose="020B0502020202020204" pitchFamily="34" charset="0"/>
                        </a:rPr>
                        <a:t>Metrology, Fundamental constants, </a:t>
                      </a:r>
                      <a:r>
                        <a:rPr lang="en-GB" sz="1600" b="0" baseline="0" dirty="0">
                          <a:latin typeface="Century Gothic" panose="020B0502020202020204" pitchFamily="34" charset="0"/>
                        </a:rPr>
                        <a:t>Neutrino physics</a:t>
                      </a:r>
                      <a:endParaRPr lang="en-GB" sz="1600" b="0" i="0" baseline="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Century Gothic" panose="020B0502020202020204" pitchFamily="34" charset="0"/>
                        </a:rPr>
                        <a:t>≤ 10</a:t>
                      </a:r>
                      <a:r>
                        <a:rPr lang="en-GB" sz="1600" b="0" baseline="30000" dirty="0">
                          <a:latin typeface="Century Gothic" panose="020B0502020202020204" pitchFamily="34" charset="0"/>
                        </a:rPr>
                        <a:t>-10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latin typeface="Century Gothic" panose="020B0502020202020204" pitchFamily="34" charset="0"/>
                        </a:rPr>
                        <a:t>eV – </a:t>
                      </a:r>
                      <a:r>
                        <a:rPr lang="en-GB" sz="1600" b="0" dirty="0" err="1">
                          <a:latin typeface="Century Gothic" panose="020B0502020202020204" pitchFamily="34" charset="0"/>
                        </a:rPr>
                        <a:t>meV</a:t>
                      </a:r>
                      <a:endParaRPr lang="en-GB" sz="1600" b="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90692"/>
                  </a:ext>
                </a:extLst>
              </a:tr>
              <a:tr h="361229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latin typeface="Century Gothic" panose="020B0502020202020204" pitchFamily="34" charset="0"/>
                        </a:rPr>
                        <a:t>CPT tests, QED in HCI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Century Gothic" panose="020B0502020202020204" pitchFamily="34" charset="0"/>
                        </a:rPr>
                        <a:t>≤ 10</a:t>
                      </a:r>
                      <a:r>
                        <a:rPr lang="en-GB" sz="1600" b="0" baseline="30000" dirty="0">
                          <a:latin typeface="Century Gothic" panose="020B0502020202020204" pitchFamily="34" charset="0"/>
                        </a:rPr>
                        <a:t>-11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err="1">
                          <a:latin typeface="Century Gothic" panose="020B0502020202020204" pitchFamily="34" charset="0"/>
                        </a:rPr>
                        <a:t>meV</a:t>
                      </a:r>
                      <a:r>
                        <a:rPr lang="en-GB" sz="1600" b="0" dirty="0">
                          <a:latin typeface="Century Gothic" panose="020B0502020202020204" pitchFamily="34" charset="0"/>
                        </a:rPr>
                        <a:t>, eV - </a:t>
                      </a:r>
                      <a:r>
                        <a:rPr lang="en-GB" sz="1600" b="0" dirty="0" err="1">
                          <a:latin typeface="Century Gothic" panose="020B0502020202020204" pitchFamily="34" charset="0"/>
                        </a:rPr>
                        <a:t>meV</a:t>
                      </a:r>
                      <a:endParaRPr lang="en-GB" sz="1600" b="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8640"/>
                  </a:ext>
                </a:extLst>
              </a:tr>
            </a:tbl>
          </a:graphicData>
        </a:graphic>
      </p:graphicFrame>
      <p:pic>
        <p:nvPicPr>
          <p:cNvPr id="6148" name="Picture 4" descr="A brief history of the Eiffel Tower - Planet Rail">
            <a:extLst>
              <a:ext uri="{FF2B5EF4-FFF2-40B4-BE49-F238E27FC236}">
                <a16:creationId xmlns:a16="http://schemas.microsoft.com/office/drawing/2014/main" id="{7756EE65-3800-467B-A62D-302C1629E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874" y="4403877"/>
            <a:ext cx="3054366" cy="202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ee Bilder – Durchsuchen 1,309,133 Archivfotos, Vektorgrafiken und Videos |  Adobe Stock">
            <a:extLst>
              <a:ext uri="{FF2B5EF4-FFF2-40B4-BE49-F238E27FC236}">
                <a16:creationId xmlns:a16="http://schemas.microsoft.com/office/drawing/2014/main" id="{E07F6849-C1FA-4998-A3B1-8F9B7D448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659" y="4946869"/>
            <a:ext cx="1622941" cy="10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FFCC697-2750-467E-9A73-0C339B19C1C8}"/>
              </a:ext>
            </a:extLst>
          </p:cNvPr>
          <p:cNvSpPr txBox="1"/>
          <p:nvPr/>
        </p:nvSpPr>
        <p:spPr>
          <a:xfrm>
            <a:off x="203474" y="4472026"/>
            <a:ext cx="57853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R="12280" algn="ctr"/>
            <a:r>
              <a:rPr lang="en-US" sz="1800" b="1" i="0" u="none" strike="noStrike" baseline="0" dirty="0">
                <a:latin typeface="Century Gothic" panose="020B0502020202020204" pitchFamily="34" charset="0"/>
              </a:rPr>
              <a:t>Relative mass precision of 10</a:t>
            </a:r>
            <a:r>
              <a:rPr lang="en-US" sz="1800" b="1" i="0" u="none" strike="noStrike" baseline="30000" dirty="0">
                <a:latin typeface="Century Gothic" panose="020B0502020202020204" pitchFamily="34" charset="0"/>
              </a:rPr>
              <a:t>-9 </a:t>
            </a:r>
            <a:r>
              <a:rPr lang="en-US" sz="1800" b="1" i="0" u="none" strike="noStrike" baseline="0" dirty="0">
                <a:latin typeface="Century Gothic" panose="020B0502020202020204" pitchFamily="34" charset="0"/>
              </a:rPr>
              <a:t>and below can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sz="1800" b="1" i="0" u="none" strike="noStrike" baseline="0" dirty="0">
                <a:latin typeface="Century Gothic" panose="020B0502020202020204" pitchFamily="34" charset="0"/>
              </a:rPr>
              <a:t>be reached by Penning-trap mass spectrometry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DD86433-5E13-4261-8837-0E036A081E7B}"/>
              </a:ext>
            </a:extLst>
          </p:cNvPr>
          <p:cNvSpPr txBox="1"/>
          <p:nvPr/>
        </p:nvSpPr>
        <p:spPr>
          <a:xfrm>
            <a:off x="539015" y="5554949"/>
            <a:ext cx="46943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latin typeface="Century Gothic" panose="020B0502020202020204" pitchFamily="34" charset="0"/>
              </a:rPr>
              <a:t>Focus: Simple and </a:t>
            </a:r>
            <a:r>
              <a:rPr lang="de-DE" sz="1800" dirty="0" err="1">
                <a:latin typeface="Century Gothic" panose="020B0502020202020204" pitchFamily="34" charset="0"/>
              </a:rPr>
              <a:t>stable</a:t>
            </a:r>
            <a:r>
              <a:rPr lang="de-DE" sz="1800" dirty="0">
                <a:latin typeface="Century Gothic" panose="020B0502020202020204" pitchFamily="34" charset="0"/>
              </a:rPr>
              <a:t> </a:t>
            </a:r>
            <a:r>
              <a:rPr lang="de-DE" sz="1800" dirty="0" err="1">
                <a:latin typeface="Century Gothic" panose="020B0502020202020204" pitchFamily="34" charset="0"/>
              </a:rPr>
              <a:t>atomic</a:t>
            </a:r>
            <a:r>
              <a:rPr lang="de-DE" sz="1800" dirty="0">
                <a:latin typeface="Century Gothic" panose="020B0502020202020204" pitchFamily="34" charset="0"/>
              </a:rPr>
              <a:t> </a:t>
            </a:r>
            <a:r>
              <a:rPr lang="de-DE" sz="1800" dirty="0" err="1">
                <a:latin typeface="Century Gothic" panose="020B0502020202020204" pitchFamily="34" charset="0"/>
              </a:rPr>
              <a:t>systems</a:t>
            </a:r>
            <a:endParaRPr lang="de-DE" sz="1800" dirty="0">
              <a:latin typeface="Century Gothic" panose="020B0502020202020204" pitchFamily="34" charset="0"/>
            </a:endParaRPr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FA86AA6F-CF39-4A84-B5C5-96DCAFEDD476}"/>
              </a:ext>
            </a:extLst>
          </p:cNvPr>
          <p:cNvSpPr/>
          <p:nvPr/>
        </p:nvSpPr>
        <p:spPr>
          <a:xfrm>
            <a:off x="7163616" y="1896546"/>
            <a:ext cx="160330" cy="94258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CBDD44DC-D669-4BDA-AB41-CFF474472F14}"/>
              </a:ext>
            </a:extLst>
          </p:cNvPr>
          <p:cNvSpPr/>
          <p:nvPr/>
        </p:nvSpPr>
        <p:spPr>
          <a:xfrm>
            <a:off x="7169199" y="2884653"/>
            <a:ext cx="154747" cy="935635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5D229C3-D781-4796-AD96-9C664EAE2DAE}"/>
              </a:ext>
            </a:extLst>
          </p:cNvPr>
          <p:cNvSpPr txBox="1"/>
          <p:nvPr/>
        </p:nvSpPr>
        <p:spPr>
          <a:xfrm>
            <a:off x="7363357" y="2108714"/>
            <a:ext cx="25987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Short </a:t>
            </a:r>
            <a:r>
              <a:rPr lang="de-DE" dirty="0" err="1">
                <a:latin typeface="Century Gothic" panose="020B0502020202020204" pitchFamily="34" charset="0"/>
              </a:rPr>
              <a:t>lived</a:t>
            </a:r>
            <a:r>
              <a:rPr lang="de-DE" dirty="0">
                <a:latin typeface="Century Gothic" panose="020B0502020202020204" pitchFamily="34" charset="0"/>
              </a:rPr>
              <a:t> </a:t>
            </a:r>
            <a:r>
              <a:rPr lang="de-DE" dirty="0" err="1">
                <a:latin typeface="Century Gothic" panose="020B0502020202020204" pitchFamily="34" charset="0"/>
              </a:rPr>
              <a:t>nuclides</a:t>
            </a:r>
            <a:r>
              <a:rPr lang="de-DE" dirty="0">
                <a:latin typeface="Century Gothic" panose="020B0502020202020204" pitchFamily="34" charset="0"/>
              </a:rPr>
              <a:t> /</a:t>
            </a:r>
          </a:p>
          <a:p>
            <a:r>
              <a:rPr lang="de-DE" dirty="0">
                <a:latin typeface="Century Gothic" panose="020B0502020202020204" pitchFamily="34" charset="0"/>
              </a:rPr>
              <a:t>Online </a:t>
            </a:r>
            <a:r>
              <a:rPr lang="de-DE" dirty="0" err="1">
                <a:latin typeface="Century Gothic" panose="020B0502020202020204" pitchFamily="34" charset="0"/>
              </a:rPr>
              <a:t>facilities</a:t>
            </a:r>
            <a:endParaRPr lang="de-DE" dirty="0">
              <a:latin typeface="Century Gothic" panose="020B0502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FB106F7-24C1-4C98-8C87-B692DD898A57}"/>
              </a:ext>
            </a:extLst>
          </p:cNvPr>
          <p:cNvSpPr txBox="1"/>
          <p:nvPr/>
        </p:nvSpPr>
        <p:spPr>
          <a:xfrm>
            <a:off x="7363357" y="3117607"/>
            <a:ext cx="22167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 err="1">
                <a:latin typeface="Century Gothic" panose="020B0502020202020204" pitchFamily="34" charset="0"/>
              </a:rPr>
              <a:t>Stable</a:t>
            </a:r>
            <a:r>
              <a:rPr lang="de-DE" dirty="0">
                <a:latin typeface="Century Gothic" panose="020B0502020202020204" pitchFamily="34" charset="0"/>
              </a:rPr>
              <a:t> </a:t>
            </a:r>
            <a:r>
              <a:rPr lang="de-DE" dirty="0" err="1">
                <a:latin typeface="Century Gothic" panose="020B0502020202020204" pitchFamily="34" charset="0"/>
              </a:rPr>
              <a:t>nuclides</a:t>
            </a:r>
            <a:r>
              <a:rPr lang="de-DE" dirty="0">
                <a:latin typeface="Century Gothic" panose="020B0502020202020204" pitchFamily="34" charset="0"/>
              </a:rPr>
              <a:t> /</a:t>
            </a:r>
          </a:p>
          <a:p>
            <a:r>
              <a:rPr lang="de-DE" dirty="0">
                <a:latin typeface="Century Gothic" panose="020B0502020202020204" pitchFamily="34" charset="0"/>
              </a:rPr>
              <a:t>Offline </a:t>
            </a:r>
            <a:r>
              <a:rPr lang="de-DE" dirty="0" err="1">
                <a:latin typeface="Century Gothic" panose="020B0502020202020204" pitchFamily="34" charset="0"/>
              </a:rPr>
              <a:t>setups</a:t>
            </a:r>
            <a:endParaRPr lang="de-DE" dirty="0"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6102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82"/>
          <p:cNvSpPr/>
          <p:nvPr/>
        </p:nvSpPr>
        <p:spPr>
          <a:xfrm>
            <a:off x="1527099" y="0"/>
            <a:ext cx="9137801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ctr" defTabSz="8905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668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Arial" panose="020B0604020202020204" pitchFamily="34" charset="0"/>
                <a:sym typeface="Calibri"/>
              </a:rPr>
              <a:t>Error Budget Helium-4</a:t>
            </a:r>
            <a:endParaRPr kumimoji="0" lang="de-DE" sz="4000" b="1" i="0" u="none" strike="noStrike" kern="1200" cap="none" spc="0" normalizeH="0" baseline="0" noProof="0" dirty="0">
              <a:ln>
                <a:noFill/>
              </a:ln>
              <a:solidFill>
                <a:srgbClr val="007668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el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6266601"/>
                  </p:ext>
                </p:extLst>
              </p:nvPr>
            </p:nvGraphicFramePr>
            <p:xfrm>
              <a:off x="310896" y="1777060"/>
              <a:ext cx="5785104" cy="28857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84152">
                      <a:extLst>
                        <a:ext uri="{9D8B030D-6E8A-4147-A177-3AD203B41FA5}">
                          <a16:colId xmlns:a16="http://schemas.microsoft.com/office/drawing/2014/main" val="87695099"/>
                        </a:ext>
                      </a:extLst>
                    </a:gridCol>
                    <a:gridCol w="2200952">
                      <a:extLst>
                        <a:ext uri="{9D8B030D-6E8A-4147-A177-3AD203B41FA5}">
                          <a16:colId xmlns:a16="http://schemas.microsoft.com/office/drawing/2014/main" val="2383601281"/>
                        </a:ext>
                      </a:extLst>
                    </a:gridCol>
                  </a:tblGrid>
                  <a:tr h="3274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Effect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66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Rel. </a:t>
                          </a:r>
                          <a:r>
                            <a:rPr lang="en-US" sz="2000" dirty="0" err="1"/>
                            <a:t>Unc</a:t>
                          </a:r>
                          <a:r>
                            <a:rPr lang="en-US" sz="2000" dirty="0"/>
                            <a:t>. 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000" b="1" i="1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de-DE" sz="2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2000" b="1" i="1" smtClean="0">
                                      <a:latin typeface="Cambria Math" panose="02040503050406030204" pitchFamily="18" charset="0"/>
                                    </a:rPr>
                                    <m:t>𝟏𝟐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000" dirty="0"/>
                            <a:t>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66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2845582"/>
                      </a:ext>
                    </a:extLst>
                  </a:tr>
                  <a:tr h="3558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Magnetostatic</a:t>
                          </a:r>
                          <a:r>
                            <a:rPr lang="en-US" sz="2000" baseline="0" dirty="0">
                              <a:solidFill>
                                <a:schemeClr val="tx1"/>
                              </a:solidFill>
                            </a:rPr>
                            <a:t> Inhomogeneity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24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0946888"/>
                      </a:ext>
                    </a:extLst>
                  </a:tr>
                  <a:tr h="2812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Electrostatic anharmonicity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0.1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54129709"/>
                      </a:ext>
                    </a:extLst>
                  </a:tr>
                  <a:tr h="2812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Special Relativity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1" dirty="0">
                              <a:solidFill>
                                <a:schemeClr val="tx1"/>
                              </a:solidFill>
                            </a:rPr>
                            <a:t>0.3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51283962"/>
                      </a:ext>
                    </a:extLst>
                  </a:tr>
                  <a:tr h="2812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Image Charge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/>
                            <a:t>3.3</a:t>
                          </a:r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61231995"/>
                      </a:ext>
                    </a:extLst>
                  </a:tr>
                  <a:tr h="2812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Dip </a:t>
                          </a:r>
                          <a:r>
                            <a:rPr lang="en-US" sz="2000" dirty="0" err="1"/>
                            <a:t>Lineshape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FF0000"/>
                              </a:solidFill>
                            </a:rPr>
                            <a:t>7.1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38529452"/>
                      </a:ext>
                    </a:extLst>
                  </a:tr>
                  <a:tr h="2812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Quadratic Sum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/>
                            <a:t>≈8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655386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el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6266601"/>
                  </p:ext>
                </p:extLst>
              </p:nvPr>
            </p:nvGraphicFramePr>
            <p:xfrm>
              <a:off x="310896" y="1777060"/>
              <a:ext cx="5785104" cy="28857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84152">
                      <a:extLst>
                        <a:ext uri="{9D8B030D-6E8A-4147-A177-3AD203B41FA5}">
                          <a16:colId xmlns:a16="http://schemas.microsoft.com/office/drawing/2014/main" val="87695099"/>
                        </a:ext>
                      </a:extLst>
                    </a:gridCol>
                    <a:gridCol w="2200952">
                      <a:extLst>
                        <a:ext uri="{9D8B030D-6E8A-4147-A177-3AD203B41FA5}">
                          <a16:colId xmlns:a16="http://schemas.microsoft.com/office/drawing/2014/main" val="2383601281"/>
                        </a:ext>
                      </a:extLst>
                    </a:gridCol>
                  </a:tblGrid>
                  <a:tr h="4031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Effect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66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3435" t="-7576" r="-831" b="-64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2845582"/>
                      </a:ext>
                    </a:extLst>
                  </a:tr>
                  <a:tr h="5013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Magnetostatic</a:t>
                          </a:r>
                          <a:r>
                            <a:rPr lang="en-US" sz="2000" baseline="0" dirty="0">
                              <a:solidFill>
                                <a:schemeClr val="tx1"/>
                              </a:solidFill>
                            </a:rPr>
                            <a:t> Inhomogeneity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24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094688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Electrostatic anharmonicity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0.1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5412970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Special Relativity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1" dirty="0">
                              <a:solidFill>
                                <a:schemeClr val="tx1"/>
                              </a:solidFill>
                            </a:rPr>
                            <a:t>0.3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5128396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Image Charge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/>
                            <a:t>3.3</a:t>
                          </a:r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6123199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Dip </a:t>
                          </a:r>
                          <a:r>
                            <a:rPr lang="en-US" sz="2000" dirty="0" err="1"/>
                            <a:t>Lineshape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FF0000"/>
                              </a:solidFill>
                            </a:rPr>
                            <a:t>7.1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3852945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Quadratic Sum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/>
                            <a:t>≈8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6553864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Shape 82">
            <a:extLst>
              <a:ext uri="{FF2B5EF4-FFF2-40B4-BE49-F238E27FC236}">
                <a16:creationId xmlns:a16="http://schemas.microsoft.com/office/drawing/2014/main" id="{A7890E0A-3089-40DD-B781-3F287CCA48C9}"/>
              </a:ext>
            </a:extLst>
          </p:cNvPr>
          <p:cNvSpPr/>
          <p:nvPr/>
        </p:nvSpPr>
        <p:spPr>
          <a:xfrm>
            <a:off x="-2893523" y="4761390"/>
            <a:ext cx="9137801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ctr" defTabSz="8905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Arial" panose="020B0604020202020204" pitchFamily="34" charset="0"/>
                <a:sym typeface="Calibri"/>
              </a:rPr>
              <a:t>Statistical Error</a:t>
            </a:r>
            <a:endParaRPr kumimoji="0" lang="de-DE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3503079-8F29-4254-9026-61FA365C0458}"/>
                  </a:ext>
                </a:extLst>
              </p:cNvPr>
              <p:cNvSpPr txBox="1"/>
              <p:nvPr/>
            </p:nvSpPr>
            <p:spPr>
              <a:xfrm>
                <a:off x="-1808967" y="5441901"/>
                <a:ext cx="6096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     </m:t>
                          </m:r>
                          <m: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𝛿</m:t>
                          </m:r>
                          <m:sSub>
                            <m:sSubPr>
                              <m:ctrlPr>
                                <a:rPr kumimoji="0" lang="de-D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de-D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𝑅</m:t>
                              </m:r>
                            </m:e>
                            <m:sub>
                              <m:r>
                                <a:rPr kumimoji="0" lang="de-D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de-D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de-D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𝑅</m:t>
                              </m:r>
                            </m:e>
                            <m:sub>
                              <m:r>
                                <a:rPr kumimoji="0" lang="de-D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de-D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9</m:t>
                      </m:r>
                      <m:r>
                        <a:rPr kumimoji="0" lang="de-D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sSup>
                        <m:sSupPr>
                          <m:ctrlP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−12</m:t>
                          </m:r>
                        </m:sup>
                      </m:sSup>
                    </m:oMath>
                  </m:oMathPara>
                </a14:m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3503079-8F29-4254-9026-61FA365C0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8967" y="5441901"/>
                <a:ext cx="6096000" cy="646331"/>
              </a:xfrm>
              <a:prstGeom prst="rect">
                <a:avLst/>
              </a:prstGeom>
              <a:blipFill>
                <a:blip r:embed="rId4"/>
                <a:stretch>
                  <a:fillRect t="-65094" b="-6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1FA053D7-584A-448F-BC0D-A0EA9F5C5903}"/>
              </a:ext>
            </a:extLst>
          </p:cNvPr>
          <p:cNvSpPr txBox="1"/>
          <p:nvPr/>
        </p:nvSpPr>
        <p:spPr>
          <a:xfrm>
            <a:off x="310896" y="1092933"/>
            <a:ext cx="606848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Arial" panose="020B0604020202020204" pitchFamily="34" charset="0"/>
                <a:sym typeface="Calibri"/>
              </a:rPr>
              <a:t>Systematic Error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92F7C7-7B47-4188-AA52-14444D1E8D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7655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15.03.2024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65044-8A0F-467C-A254-A9F40A6C0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7655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DPG Spring Meeting 2024 , S. Sasidharan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94019-7E24-4FB8-A0C9-6D78503AB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765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4ACC48-A0B8-4A07-8EC1-9605E5B05D4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0FB314-FF8A-4C1F-9E3F-8088E4116FDF}"/>
              </a:ext>
            </a:extLst>
          </p:cNvPr>
          <p:cNvSpPr txBox="1"/>
          <p:nvPr/>
        </p:nvSpPr>
        <p:spPr>
          <a:xfrm>
            <a:off x="6955547" y="3428104"/>
            <a:ext cx="450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35077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total relative uncertainty is 12ppt 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FB587C-69C3-4DFC-A303-BBDC5E4E2ADC}"/>
              </a:ext>
            </a:extLst>
          </p:cNvPr>
          <p:cNvSpPr txBox="1"/>
          <p:nvPr/>
        </p:nvSpPr>
        <p:spPr>
          <a:xfrm>
            <a:off x="6448927" y="2789592"/>
            <a:ext cx="7546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1" u="none" strike="noStrike" baseline="0" dirty="0">
                <a:latin typeface="Century Gothic" panose="020B0502020202020204" pitchFamily="34" charset="0"/>
              </a:rPr>
              <a:t>m</a:t>
            </a:r>
            <a:r>
              <a:rPr lang="en-US" b="0" i="0" u="none" strike="noStrike" baseline="0" dirty="0">
                <a:latin typeface="Century Gothic" panose="020B0502020202020204" pitchFamily="34" charset="0"/>
              </a:rPr>
              <a:t>(</a:t>
            </a:r>
            <a:r>
              <a:rPr lang="en-US" b="0" i="0" u="none" strike="noStrike" baseline="30000" dirty="0">
                <a:latin typeface="Century Gothic" panose="020B0502020202020204" pitchFamily="34" charset="0"/>
              </a:rPr>
              <a:t>4</a:t>
            </a:r>
            <a:r>
              <a:rPr lang="en-US" b="0" i="0" u="none" strike="noStrike" baseline="0" dirty="0">
                <a:latin typeface="Century Gothic" panose="020B0502020202020204" pitchFamily="34" charset="0"/>
              </a:rPr>
              <a:t>He</a:t>
            </a:r>
            <a:r>
              <a:rPr lang="en-US" b="0" i="0" u="none" strike="noStrike" baseline="30000" dirty="0">
                <a:latin typeface="Century Gothic" panose="020B0502020202020204" pitchFamily="34" charset="0"/>
              </a:rPr>
              <a:t>2+</a:t>
            </a:r>
            <a:r>
              <a:rPr lang="en-US" b="0" i="0" u="none" strike="noStrike" baseline="0" dirty="0">
                <a:latin typeface="Century Gothic" panose="020B0502020202020204" pitchFamily="34" charset="0"/>
              </a:rPr>
              <a:t>) = 4</a:t>
            </a:r>
            <a:r>
              <a:rPr lang="en-US" b="0" i="1" u="none" strike="noStrike" baseline="0" dirty="0">
                <a:latin typeface="Century Gothic" panose="020B0502020202020204" pitchFamily="34" charset="0"/>
              </a:rPr>
              <a:t>.</a:t>
            </a:r>
            <a:r>
              <a:rPr lang="en-US" b="0" i="0" u="none" strike="noStrike" baseline="0" dirty="0">
                <a:latin typeface="Century Gothic" panose="020B0502020202020204" pitchFamily="34" charset="0"/>
              </a:rPr>
              <a:t>001 506 179 651(36)</a:t>
            </a:r>
            <a:r>
              <a:rPr lang="en-US" b="0" i="0" u="none" strike="noStrike" baseline="-25000" dirty="0">
                <a:latin typeface="Century Gothic" panose="020B0502020202020204" pitchFamily="34" charset="0"/>
              </a:rPr>
              <a:t>stat</a:t>
            </a:r>
            <a:r>
              <a:rPr lang="en-US" b="0" i="0" u="none" strike="noStrike" baseline="0" dirty="0">
                <a:latin typeface="Century Gothic" panose="020B0502020202020204" pitchFamily="34" charset="0"/>
              </a:rPr>
              <a:t>(31)</a:t>
            </a:r>
            <a:r>
              <a:rPr lang="en-US" b="0" i="0" u="none" strike="noStrike" baseline="-25000" dirty="0">
                <a:latin typeface="Century Gothic" panose="020B0502020202020204" pitchFamily="34" charset="0"/>
              </a:rPr>
              <a:t>sys</a:t>
            </a:r>
            <a:r>
              <a:rPr lang="en-US" b="0" i="0" u="none" strike="noStrike" baseline="0" dirty="0">
                <a:latin typeface="Century Gothic" panose="020B0502020202020204" pitchFamily="34" charset="0"/>
              </a:rPr>
              <a:t>(48)</a:t>
            </a:r>
            <a:r>
              <a:rPr lang="en-US" b="0" i="0" u="none" strike="noStrike" baseline="-25000" dirty="0">
                <a:latin typeface="Century Gothic" panose="020B0502020202020204" pitchFamily="34" charset="0"/>
              </a:rPr>
              <a:t>tot</a:t>
            </a:r>
            <a:r>
              <a:rPr lang="en-US" b="0" i="0" u="none" strike="noStrike" baseline="0" dirty="0">
                <a:latin typeface="Century Gothic" panose="020B0502020202020204" pitchFamily="34" charset="0"/>
              </a:rPr>
              <a:t> u</a:t>
            </a:r>
            <a:r>
              <a:rPr lang="en-US" b="0" i="1" u="none" strike="noStrike" baseline="0" dirty="0">
                <a:latin typeface="Century Gothic" panose="020B0502020202020204" pitchFamily="34" charset="0"/>
              </a:rPr>
              <a:t>.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736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8C62EE32-8EF3-43C8-8BE2-EBDB63F3C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618" y="617495"/>
            <a:ext cx="7225430" cy="4873257"/>
          </a:xfrm>
          <a:prstGeom prst="rect">
            <a:avLst/>
          </a:prstGeom>
        </p:spPr>
      </p:pic>
      <p:sp>
        <p:nvSpPr>
          <p:cNvPr id="6" name="Shape 82">
            <a:extLst>
              <a:ext uri="{FF2B5EF4-FFF2-40B4-BE49-F238E27FC236}">
                <a16:creationId xmlns:a16="http://schemas.microsoft.com/office/drawing/2014/main" id="{79A08D9E-E944-44D3-9F0C-BF1B731DB054}"/>
              </a:ext>
            </a:extLst>
          </p:cNvPr>
          <p:cNvSpPr/>
          <p:nvPr/>
        </p:nvSpPr>
        <p:spPr>
          <a:xfrm>
            <a:off x="1596875" y="2568"/>
            <a:ext cx="9137801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ctr" defTabSz="8905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668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Arial" panose="020B0604020202020204" pitchFamily="34" charset="0"/>
                <a:sym typeface="Calibri"/>
              </a:rPr>
              <a:t>Results – Discrepancy</a:t>
            </a:r>
            <a:endParaRPr kumimoji="0" lang="de-DE" sz="4000" b="1" i="0" u="none" strike="noStrike" kern="1200" cap="none" spc="0" normalizeH="0" baseline="0" noProof="0" dirty="0">
              <a:ln>
                <a:noFill/>
              </a:ln>
              <a:solidFill>
                <a:srgbClr val="007668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4D6E0D-F3B1-4EF3-BF9A-A6BBB9FE8D56}"/>
              </a:ext>
            </a:extLst>
          </p:cNvPr>
          <p:cNvSpPr txBox="1"/>
          <p:nvPr/>
        </p:nvSpPr>
        <p:spPr>
          <a:xfrm>
            <a:off x="624893" y="5595815"/>
            <a:ext cx="6944855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[1] 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R.S. Van Dyck Jr </a:t>
            </a: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et al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., Phys. Scripta A T59, 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134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(1995)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[2]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Brunner. S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et al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., Eur. Phys. J. D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15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181 (2001)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[3] T.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Fritioff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et al</a:t>
            </a: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.,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Eur. Phys. J. D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15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, 141-143 (2001)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[4] R. S. Van Dyck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et al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.,  Int. J. Mass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Spectrom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.,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251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,(2006)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[5] 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S. Sasidharan </a:t>
            </a:r>
            <a:r>
              <a:rPr kumimoji="0" lang="it-IT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et al</a:t>
            </a: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.,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PRL </a:t>
            </a:r>
            <a:r>
              <a:rPr kumimoji="0" lang="da-DK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131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093201 (2023)</a:t>
            </a:r>
            <a:endParaRPr lang="en-US" sz="9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6083664-2EAC-4DF8-BD53-D375DDE07CC7}"/>
              </a:ext>
            </a:extLst>
          </p:cNvPr>
          <p:cNvSpPr txBox="1"/>
          <p:nvPr/>
        </p:nvSpPr>
        <p:spPr>
          <a:xfrm>
            <a:off x="624893" y="6274478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[6]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E.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Tiesinga</a:t>
            </a:r>
            <a:r>
              <a:rPr lang="en-US" sz="9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kumimoji="0" lang="it-IT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et al</a:t>
            </a: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.,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Rev. Mod. Phys. 93 (2021) 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E1D14416-A5A9-4F4B-A5A0-C7B9ABB74A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893" y="6540907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15.03.2024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6931EA9F-17E8-4F82-9FED-73394674C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0908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DPG Spring Meeting 2024 , S. Sasidharan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0AA0479-8DA2-4F13-8357-8E64CCA38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4090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4ACC48-A0B8-4A07-8EC1-9605E5B05D4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55C93E3-1DE6-4AE9-B725-6C6884C1583D}"/>
              </a:ext>
            </a:extLst>
          </p:cNvPr>
          <p:cNvSpPr txBox="1"/>
          <p:nvPr/>
        </p:nvSpPr>
        <p:spPr>
          <a:xfrm>
            <a:off x="3235874" y="2810718"/>
            <a:ext cx="13743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UW</a:t>
            </a:r>
          </a:p>
          <a:p>
            <a:r>
              <a:rPr lang="en-US" sz="1400" dirty="0" err="1"/>
              <a:t>wrt</a:t>
            </a:r>
            <a:r>
              <a:rPr lang="en-US" sz="1400" dirty="0"/>
              <a:t> m(</a:t>
            </a:r>
            <a:r>
              <a:rPr lang="en-US" sz="1400" baseline="30000" dirty="0"/>
              <a:t>12</a:t>
            </a:r>
            <a:r>
              <a:rPr lang="en-US" sz="1400" dirty="0"/>
              <a:t>C)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AAE5E00-F987-405B-A8D0-00D27EE3B9B5}"/>
              </a:ext>
            </a:extLst>
          </p:cNvPr>
          <p:cNvSpPr txBox="1"/>
          <p:nvPr/>
        </p:nvSpPr>
        <p:spPr>
          <a:xfrm>
            <a:off x="4447710" y="2669639"/>
            <a:ext cx="14714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Mainz</a:t>
            </a:r>
          </a:p>
          <a:p>
            <a:r>
              <a:rPr lang="en-US" sz="1400" dirty="0" err="1"/>
              <a:t>wrt</a:t>
            </a:r>
            <a:r>
              <a:rPr lang="en-US" sz="1400" dirty="0"/>
              <a:t> m(p), m(d)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629885B-8E62-438B-A9AF-E27AC68DC911}"/>
              </a:ext>
            </a:extLst>
          </p:cNvPr>
          <p:cNvSpPr txBox="1"/>
          <p:nvPr/>
        </p:nvSpPr>
        <p:spPr>
          <a:xfrm>
            <a:off x="4997466" y="1306624"/>
            <a:ext cx="17466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SMILETRAP</a:t>
            </a:r>
          </a:p>
          <a:p>
            <a:r>
              <a:rPr lang="en-US" sz="1400" dirty="0" err="1"/>
              <a:t>wrt</a:t>
            </a:r>
            <a:r>
              <a:rPr lang="en-US" sz="1400" dirty="0"/>
              <a:t> m(p)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22B3243-7C50-4BEA-80D0-5B634E8D045F}"/>
              </a:ext>
            </a:extLst>
          </p:cNvPr>
          <p:cNvSpPr txBox="1"/>
          <p:nvPr/>
        </p:nvSpPr>
        <p:spPr>
          <a:xfrm>
            <a:off x="5441879" y="2298258"/>
            <a:ext cx="11404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UW</a:t>
            </a:r>
          </a:p>
          <a:p>
            <a:r>
              <a:rPr lang="en-US" sz="1400" dirty="0" err="1"/>
              <a:t>wrt</a:t>
            </a:r>
            <a:r>
              <a:rPr lang="en-US" sz="1400" dirty="0"/>
              <a:t> m(</a:t>
            </a:r>
            <a:r>
              <a:rPr lang="en-US" sz="1400" baseline="30000" dirty="0"/>
              <a:t>12</a:t>
            </a:r>
            <a:r>
              <a:rPr lang="en-US" sz="1400" dirty="0"/>
              <a:t>C)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B479D89-5A0B-4026-A360-2863637C80C6}"/>
              </a:ext>
            </a:extLst>
          </p:cNvPr>
          <p:cNvSpPr txBox="1"/>
          <p:nvPr/>
        </p:nvSpPr>
        <p:spPr>
          <a:xfrm>
            <a:off x="7516469" y="1544809"/>
            <a:ext cx="11717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LIONTRAP </a:t>
            </a:r>
            <a:r>
              <a:rPr lang="en-US" sz="1400" dirty="0" err="1"/>
              <a:t>wrt</a:t>
            </a:r>
            <a:r>
              <a:rPr lang="en-US" sz="1400" dirty="0"/>
              <a:t> m(</a:t>
            </a:r>
            <a:r>
              <a:rPr lang="en-US" sz="1400" baseline="30000" dirty="0"/>
              <a:t>12</a:t>
            </a:r>
            <a:r>
              <a:rPr lang="en-US" sz="1400" dirty="0"/>
              <a:t>C)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266E4C5-5153-4741-886D-7C0762AFE4DD}"/>
              </a:ext>
            </a:extLst>
          </p:cNvPr>
          <p:cNvSpPr txBox="1"/>
          <p:nvPr/>
        </p:nvSpPr>
        <p:spPr>
          <a:xfrm>
            <a:off x="3561643" y="2821478"/>
            <a:ext cx="405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[1]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74266C9-C88F-4EA3-98BD-32D8CD90E420}"/>
              </a:ext>
            </a:extLst>
          </p:cNvPr>
          <p:cNvSpPr txBox="1"/>
          <p:nvPr/>
        </p:nvSpPr>
        <p:spPr>
          <a:xfrm>
            <a:off x="4927936" y="2685104"/>
            <a:ext cx="405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[2]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5986A6D-CD0E-4499-B714-BAC151D9E53B}"/>
              </a:ext>
            </a:extLst>
          </p:cNvPr>
          <p:cNvSpPr txBox="1"/>
          <p:nvPr/>
        </p:nvSpPr>
        <p:spPr>
          <a:xfrm>
            <a:off x="5753756" y="2325970"/>
            <a:ext cx="405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[4]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8C23B1F-B6CC-4F9F-8C1D-BBA3853E6375}"/>
              </a:ext>
            </a:extLst>
          </p:cNvPr>
          <p:cNvSpPr txBox="1"/>
          <p:nvPr/>
        </p:nvSpPr>
        <p:spPr>
          <a:xfrm>
            <a:off x="5834618" y="1316914"/>
            <a:ext cx="405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[3]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60A6062-3328-4606-9F83-AD4F964DEB86}"/>
              </a:ext>
            </a:extLst>
          </p:cNvPr>
          <p:cNvSpPr txBox="1"/>
          <p:nvPr/>
        </p:nvSpPr>
        <p:spPr>
          <a:xfrm>
            <a:off x="8288240" y="1544809"/>
            <a:ext cx="5340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[5]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B20C0F-94C5-484D-A7A2-5463D847FCE8}"/>
              </a:ext>
            </a:extLst>
          </p:cNvPr>
          <p:cNvSpPr txBox="1"/>
          <p:nvPr/>
        </p:nvSpPr>
        <p:spPr>
          <a:xfrm>
            <a:off x="8919607" y="2136433"/>
            <a:ext cx="14006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CODATA18 [6]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E5615B9-C950-42FD-9AEB-7BFD7DE346CE}"/>
              </a:ext>
            </a:extLst>
          </p:cNvPr>
          <p:cNvCxnSpPr>
            <a:cxnSpLocks/>
          </p:cNvCxnSpPr>
          <p:nvPr/>
        </p:nvCxnSpPr>
        <p:spPr>
          <a:xfrm>
            <a:off x="8648678" y="2298258"/>
            <a:ext cx="3217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236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DA1F407-CAB8-4321-BC9C-CBB744265F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64"/>
          <a:stretch/>
        </p:blipFill>
        <p:spPr>
          <a:xfrm>
            <a:off x="1549879" y="671670"/>
            <a:ext cx="8660908" cy="502047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1BE9F-E910-4643-BD14-E7C58AFD2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15.03.2024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E93C85-922C-492F-9C0B-BCDE77D01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DPG Spring Meeting 2024 , S. Sasidharan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56A04-68BA-467B-B5E2-AF46AE29B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D78109-7086-48BF-99CC-6FD1D709DB2E}"/>
              </a:ext>
            </a:extLst>
          </p:cNvPr>
          <p:cNvSpPr txBox="1"/>
          <p:nvPr/>
        </p:nvSpPr>
        <p:spPr>
          <a:xfrm>
            <a:off x="9096248" y="4695568"/>
            <a:ext cx="4253251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M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otivation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for 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He mass measurement!!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mbria Math" panose="02040503050406030204" pitchFamily="18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E98E75-97D3-4157-8E58-E93CDCF26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6610" y="1467353"/>
            <a:ext cx="1892606" cy="84115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6D9A45D-28A5-4FFA-ABCA-A65E8B33915C}"/>
              </a:ext>
            </a:extLst>
          </p:cNvPr>
          <p:cNvGrpSpPr/>
          <p:nvPr/>
        </p:nvGrpSpPr>
        <p:grpSpPr>
          <a:xfrm>
            <a:off x="0" y="5549867"/>
            <a:ext cx="8413858" cy="961041"/>
            <a:chOff x="781544" y="5440231"/>
            <a:chExt cx="8413858" cy="961041"/>
          </a:xfrm>
        </p:grpSpPr>
        <p:sp>
          <p:nvSpPr>
            <p:cNvPr id="17" name="Rechteck 30">
              <a:extLst>
                <a:ext uri="{FF2B5EF4-FFF2-40B4-BE49-F238E27FC236}">
                  <a16:creationId xmlns:a16="http://schemas.microsoft.com/office/drawing/2014/main" id="{E5291598-618B-45E3-B57A-78ED330447EF}"/>
                </a:ext>
              </a:extLst>
            </p:cNvPr>
            <p:cNvSpPr/>
            <p:nvPr/>
          </p:nvSpPr>
          <p:spPr>
            <a:xfrm>
              <a:off x="781544" y="5681743"/>
              <a:ext cx="442083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4958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[2] S. L. Zafonte </a:t>
              </a:r>
              <a:r>
                <a:rPr kumimoji="0" lang="en-GB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et al.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Metrologia </a:t>
              </a: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52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280 (2015)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>
                  <a:solidFill/>
                </a:u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8" name="Textfeld 32">
              <a:extLst>
                <a:ext uri="{FF2B5EF4-FFF2-40B4-BE49-F238E27FC236}">
                  <a16:creationId xmlns:a16="http://schemas.microsoft.com/office/drawing/2014/main" id="{007CECE4-4319-4B42-8C9D-02B02BD54E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1544" y="5440231"/>
              <a:ext cx="309975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[1] F. Heiße </a:t>
              </a:r>
              <a:r>
                <a:rPr kumimoji="0" lang="de-DE" altLang="de-DE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et al.</a:t>
              </a:r>
              <a:r>
                <a:rPr kumimoji="0" lang="de-DE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PRL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119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, 033001 (2017)</a:t>
              </a:r>
              <a:endPara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Rechteck 44">
              <a:extLst>
                <a:ext uri="{FF2B5EF4-FFF2-40B4-BE49-F238E27FC236}">
                  <a16:creationId xmlns:a16="http://schemas.microsoft.com/office/drawing/2014/main" id="{83C536D9-BF82-4AAA-9838-6E792DFD658E}"/>
                </a:ext>
              </a:extLst>
            </p:cNvPr>
            <p:cNvSpPr/>
            <p:nvPr/>
          </p:nvSpPr>
          <p:spPr>
            <a:xfrm>
              <a:off x="4659529" y="5440231"/>
              <a:ext cx="425325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[5] S. Hamzeloui </a:t>
              </a: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et al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PRA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96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060501 (2017)</a:t>
              </a:r>
            </a:p>
          </p:txBody>
        </p:sp>
        <p:sp>
          <p:nvSpPr>
            <p:cNvPr id="20" name="Rechteck 45">
              <a:extLst>
                <a:ext uri="{FF2B5EF4-FFF2-40B4-BE49-F238E27FC236}">
                  <a16:creationId xmlns:a16="http://schemas.microsoft.com/office/drawing/2014/main" id="{A61C6854-0F27-4A83-9648-28EF6BB4633C}"/>
                </a:ext>
              </a:extLst>
            </p:cNvPr>
            <p:cNvSpPr/>
            <p:nvPr/>
          </p:nvSpPr>
          <p:spPr>
            <a:xfrm>
              <a:off x="781544" y="6124273"/>
              <a:ext cx="425325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[4] V. 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Korobov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et al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., PRL. 118, 233001 (2017) </a:t>
              </a:r>
            </a:p>
          </p:txBody>
        </p:sp>
        <p:sp>
          <p:nvSpPr>
            <p:cNvPr id="21" name="Rechteck 46">
              <a:extLst>
                <a:ext uri="{FF2B5EF4-FFF2-40B4-BE49-F238E27FC236}">
                  <a16:creationId xmlns:a16="http://schemas.microsoft.com/office/drawing/2014/main" id="{E46C05B2-70D5-4DFF-AC63-8DA81335FBB0}"/>
                </a:ext>
              </a:extLst>
            </p:cNvPr>
            <p:cNvSpPr/>
            <p:nvPr/>
          </p:nvSpPr>
          <p:spPr>
            <a:xfrm>
              <a:off x="781544" y="5894793"/>
              <a:ext cx="387798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"/>
                </a:rPr>
                <a:t>[3] E. Myers </a:t>
              </a:r>
              <a:r>
                <a:rPr kumimoji="0" lang="de-DE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"/>
                </a:rPr>
                <a:t>et al.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"/>
                </a:rPr>
                <a:t>, PRL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"/>
                </a:rPr>
                <a:t>114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"/>
                </a:rPr>
                <a:t>, 013003 (2015)	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8333079-358B-45DC-B49E-C60F89B945EF}"/>
                </a:ext>
              </a:extLst>
            </p:cNvPr>
            <p:cNvSpPr txBox="1"/>
            <p:nvPr/>
          </p:nvSpPr>
          <p:spPr>
            <a:xfrm>
              <a:off x="4659529" y="5681742"/>
              <a:ext cx="327660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[6] S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Rau </a:t>
              </a: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et al., Nature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 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585, 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43–47 (2020)</a:t>
              </a:r>
              <a:endPara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DB8632D-50B1-43B4-A2B7-CC1869FFBF3A}"/>
                </a:ext>
              </a:extLst>
            </p:cNvPr>
            <p:cNvSpPr txBox="1"/>
            <p:nvPr/>
          </p:nvSpPr>
          <p:spPr>
            <a:xfrm>
              <a:off x="4659529" y="5937644"/>
              <a:ext cx="453587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[7] D. J. Fink, E. Myers, PRL 127, 243001 (2021)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1D52EDA-301C-4846-6BA1-A045F15EE29B}"/>
              </a:ext>
            </a:extLst>
          </p:cNvPr>
          <p:cNvSpPr txBox="1"/>
          <p:nvPr/>
        </p:nvSpPr>
        <p:spPr>
          <a:xfrm>
            <a:off x="4252568" y="1887932"/>
            <a:ext cx="4013967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92D050"/>
                </a:solidFill>
                <a:latin typeface="LMMathItalic12-Regular"/>
              </a:rPr>
              <a:t>m(H)</a:t>
            </a:r>
            <a:r>
              <a:rPr lang="en-US" sz="1600" b="0" i="1" u="none" strike="noStrike" baseline="0" dirty="0">
                <a:solidFill>
                  <a:srgbClr val="92D050"/>
                </a:solidFill>
                <a:latin typeface="LMMathItalic12-Regular"/>
              </a:rPr>
              <a:t> </a:t>
            </a:r>
            <a:r>
              <a:rPr lang="en-US" sz="1600" b="0" i="0" u="none" strike="noStrike" baseline="0" dirty="0">
                <a:solidFill>
                  <a:srgbClr val="92D050"/>
                </a:solidFill>
                <a:latin typeface="LMRoman12-Regular"/>
              </a:rPr>
              <a:t>+ </a:t>
            </a:r>
            <a:r>
              <a:rPr lang="en-US" sz="1600" i="1" dirty="0">
                <a:solidFill>
                  <a:srgbClr val="92D050"/>
                </a:solidFill>
                <a:latin typeface="LMMathItalic12-Regular"/>
              </a:rPr>
              <a:t>m(D)</a:t>
            </a:r>
            <a:r>
              <a:rPr lang="en-US" sz="1600" b="0" i="0" u="none" strike="noStrike" baseline="0" dirty="0">
                <a:solidFill>
                  <a:srgbClr val="92D050"/>
                </a:solidFill>
                <a:latin typeface="LMRoman8-Regular"/>
              </a:rPr>
              <a:t> </a:t>
            </a:r>
            <a:r>
              <a:rPr lang="en-US" sz="1600" b="0" i="0" u="none" strike="noStrike" baseline="0" dirty="0">
                <a:solidFill>
                  <a:srgbClr val="D76213"/>
                </a:solidFill>
                <a:latin typeface="LMMathSymbols10-Regular"/>
              </a:rPr>
              <a:t>− </a:t>
            </a:r>
            <a:r>
              <a:rPr lang="en-US" sz="1600" b="0" i="1" u="none" strike="noStrike" baseline="0" dirty="0">
                <a:solidFill>
                  <a:srgbClr val="D76213"/>
                </a:solidFill>
                <a:latin typeface="LMMathItalic12-Regular"/>
              </a:rPr>
              <a:t>m(</a:t>
            </a:r>
            <a:r>
              <a:rPr lang="en-US" sz="1600" b="0" i="1" u="none" strike="noStrike" baseline="30000" dirty="0">
                <a:solidFill>
                  <a:srgbClr val="D76213"/>
                </a:solidFill>
                <a:latin typeface="LMMathItalic12-Regular"/>
              </a:rPr>
              <a:t>3</a:t>
            </a:r>
            <a:r>
              <a:rPr lang="en-US" sz="1600" b="0" i="1" u="none" strike="noStrike" baseline="0" dirty="0">
                <a:solidFill>
                  <a:srgbClr val="D76213"/>
                </a:solidFill>
                <a:latin typeface="LMMathItalic12-Regular"/>
              </a:rPr>
              <a:t>He) </a:t>
            </a:r>
            <a:r>
              <a:rPr lang="en-US" sz="1600" b="0" i="1" u="none" strike="noStrike" baseline="0" dirty="0">
                <a:latin typeface="LMMathItalic12-Regular"/>
              </a:rPr>
              <a:t>Vs 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latin typeface="LMMathItalic12-Regular"/>
              </a:rPr>
              <a:t>m(HD)</a:t>
            </a:r>
            <a:r>
              <a:rPr lang="en-US" sz="16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LMRoman8-Regular"/>
              </a:rPr>
              <a:t> </a:t>
            </a:r>
            <a:r>
              <a:rPr lang="en-US" sz="16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LMMathSymbols10-Regular"/>
              </a:rPr>
              <a:t>− </a:t>
            </a:r>
            <a:r>
              <a:rPr lang="en-US" sz="1600" b="0" i="1" u="none" strike="noStrike" baseline="0" dirty="0">
                <a:solidFill>
                  <a:schemeClr val="accent1">
                    <a:lumMod val="75000"/>
                  </a:schemeClr>
                </a:solidFill>
                <a:latin typeface="LMMathItalic12-Regular"/>
              </a:rPr>
              <a:t>m(</a:t>
            </a:r>
            <a:r>
              <a:rPr lang="en-US" sz="1600" b="0" i="1" u="none" strike="noStrike" baseline="30000" dirty="0">
                <a:solidFill>
                  <a:schemeClr val="accent1">
                    <a:lumMod val="75000"/>
                  </a:schemeClr>
                </a:solidFill>
                <a:latin typeface="LMMathItalic12-Regular"/>
              </a:rPr>
              <a:t>3</a:t>
            </a:r>
            <a:r>
              <a:rPr lang="en-US" sz="1600" b="0" i="1" u="none" strike="noStrike" baseline="0" dirty="0">
                <a:solidFill>
                  <a:schemeClr val="accent1">
                    <a:lumMod val="75000"/>
                  </a:schemeClr>
                </a:solidFill>
                <a:latin typeface="LMMathItalic12-Regular"/>
              </a:rPr>
              <a:t>He)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2C7DF4-9424-48F3-AFD8-5A541267C52C}"/>
              </a:ext>
            </a:extLst>
          </p:cNvPr>
          <p:cNvSpPr txBox="1"/>
          <p:nvPr/>
        </p:nvSpPr>
        <p:spPr>
          <a:xfrm>
            <a:off x="4084814" y="4962606"/>
            <a:ext cx="2506486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50" dirty="0"/>
              <a:t>+ </a:t>
            </a:r>
            <a:r>
              <a:rPr lang="de-DE" sz="1450" dirty="0" err="1"/>
              <a:t>Molecular</a:t>
            </a:r>
            <a:r>
              <a:rPr lang="de-DE" sz="1450" dirty="0"/>
              <a:t> Binding Energy [4]</a:t>
            </a:r>
            <a:endParaRPr lang="en-GB" sz="14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hteck 53">
                <a:extLst>
                  <a:ext uri="{FF2B5EF4-FFF2-40B4-BE49-F238E27FC236}">
                    <a16:creationId xmlns:a16="http://schemas.microsoft.com/office/drawing/2014/main" id="{F13CF376-6379-4434-BBDF-8D67EDE49E76}"/>
                  </a:ext>
                </a:extLst>
              </p:cNvPr>
              <p:cNvSpPr/>
              <p:nvPr/>
            </p:nvSpPr>
            <p:spPr>
              <a:xfrm>
                <a:off x="609600" y="-80129"/>
                <a:ext cx="12789408" cy="702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de-DE" sz="3500" b="1" i="1" smtClean="0">
                            <a:solidFill>
                              <a:srgbClr val="007668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de-DE" sz="3500" b="1" i="1">
                            <a:solidFill>
                              <a:srgbClr val="007668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de-DE" sz="3500" b="1" i="0">
                            <a:solidFill>
                              <a:srgbClr val="007668"/>
                            </a:solidFill>
                            <a:latin typeface="Cambria Math" panose="02040503050406030204" pitchFamily="18" charset="0"/>
                          </a:rPr>
                          <m:t>𝐇</m:t>
                        </m:r>
                        <m:r>
                          <a:rPr lang="de-DE" sz="3500" b="1" i="0" smtClean="0">
                            <a:solidFill>
                              <a:srgbClr val="007668"/>
                            </a:solidFill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</m:sPre>
                    <m:r>
                      <m:rPr>
                        <m:nor/>
                      </m:rPr>
                      <a:rPr lang="en-US" sz="3500" b="1" dirty="0">
                        <a:solidFill>
                          <a:srgbClr val="007668"/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500" b="1" i="0" dirty="0" smtClean="0">
                        <a:solidFill>
                          <a:srgbClr val="007668"/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500" b="1" dirty="0">
                        <a:solidFill>
                          <a:srgbClr val="007668"/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rPr>
                      <m:t>ass</m:t>
                    </m:r>
                  </m:oMath>
                </a14:m>
                <a:r>
                  <a:rPr lang="en-US" sz="3500" b="1" dirty="0">
                    <a:solidFill>
                      <a:srgbClr val="007668"/>
                    </a:solidFill>
                    <a:latin typeface="Century Gothic" panose="020B0502020202020204" pitchFamily="34" charset="0"/>
                    <a:cs typeface="Times New Roman" panose="02020603050405020304" pitchFamily="18" charset="0"/>
                  </a:rPr>
                  <a:t> - </a:t>
                </a:r>
                <a:r>
                  <a:rPr lang="en-US" sz="3500" b="1" kern="0" dirty="0">
                    <a:solidFill>
                      <a:srgbClr val="007668"/>
                    </a:solidFill>
                    <a:latin typeface="Century Gothic" panose="020B0502020202020204" pitchFamily="34" charset="0"/>
                    <a:cs typeface="Helvetica" pitchFamily="34" charset="0"/>
                  </a:rPr>
                  <a:t>Last Piece in the Light Ion Mass Puzzle?</a:t>
                </a:r>
                <a:endParaRPr lang="en-US" sz="3500" b="1" dirty="0">
                  <a:solidFill>
                    <a:srgbClr val="007668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27" name="Rechteck 53">
                <a:extLst>
                  <a:ext uri="{FF2B5EF4-FFF2-40B4-BE49-F238E27FC236}">
                    <a16:creationId xmlns:a16="http://schemas.microsoft.com/office/drawing/2014/main" id="{F13CF376-6379-4434-BBDF-8D67EDE49E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-80129"/>
                <a:ext cx="12789408" cy="702180"/>
              </a:xfrm>
              <a:prstGeom prst="rect">
                <a:avLst/>
              </a:prstGeom>
              <a:blipFill>
                <a:blip r:embed="rId4"/>
                <a:stretch>
                  <a:fillRect t="-6957" b="-2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5A9F99F5-F0A7-4561-8E00-58DBC91A7DF1}"/>
              </a:ext>
            </a:extLst>
          </p:cNvPr>
          <p:cNvSpPr txBox="1"/>
          <p:nvPr/>
        </p:nvSpPr>
        <p:spPr>
          <a:xfrm>
            <a:off x="4884420" y="2705273"/>
            <a:ext cx="1821180" cy="692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900" b="1" dirty="0">
                <a:solidFill>
                  <a:srgbClr val="C0504D"/>
                </a:solidFill>
                <a:latin typeface="+mj-lt"/>
              </a:rPr>
              <a:t>255(84</a:t>
            </a:r>
            <a:r>
              <a:rPr lang="en-US" sz="3900" dirty="0">
                <a:solidFill>
                  <a:srgbClr val="C0504D"/>
                </a:solidFill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44941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3A97E3F-5F1F-450B-B0D9-ED279945C386}"/>
              </a:ext>
            </a:extLst>
          </p:cNvPr>
          <p:cNvSpPr txBox="1"/>
          <p:nvPr/>
        </p:nvSpPr>
        <p:spPr>
          <a:xfrm rot="20008106">
            <a:off x="4930447" y="4295466"/>
            <a:ext cx="2958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507730"/>
            <a:r>
              <a:rPr lang="en-US" sz="4400" b="1" dirty="0">
                <a:solidFill>
                  <a:srgbClr val="FF0000">
                    <a:alpha val="11000"/>
                  </a:srgbClr>
                </a:solidFill>
              </a:rPr>
              <a:t>Preliminary</a:t>
            </a:r>
            <a:r>
              <a:rPr lang="en-US" sz="4400" b="1" dirty="0">
                <a:solidFill>
                  <a:srgbClr val="FF0000">
                    <a:alpha val="25000"/>
                  </a:srgbClr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02" name="Shape 82"/>
          <p:cNvSpPr/>
          <p:nvPr/>
        </p:nvSpPr>
        <p:spPr>
          <a:xfrm>
            <a:off x="1815178" y="-31237"/>
            <a:ext cx="9137801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 defTabSz="890587">
              <a:defRPr sz="1800"/>
            </a:pPr>
            <a:r>
              <a:rPr lang="en-US" sz="4000" b="1" dirty="0">
                <a:solidFill>
                  <a:srgbClr val="007668"/>
                </a:solidFill>
                <a:latin typeface="Century Gothic" panose="020B0502020202020204" pitchFamily="34" charset="0"/>
                <a:ea typeface="Calibri"/>
                <a:cs typeface="Arial" panose="020B0604020202020204" pitchFamily="34" charset="0"/>
                <a:sym typeface="Calibri"/>
              </a:rPr>
              <a:t>Estimated Error Budget</a:t>
            </a:r>
            <a:endParaRPr lang="de-DE" sz="4000" b="1" dirty="0">
              <a:solidFill>
                <a:srgbClr val="007668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el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3069301"/>
                  </p:ext>
                </p:extLst>
              </p:nvPr>
            </p:nvGraphicFramePr>
            <p:xfrm>
              <a:off x="3034458" y="2494907"/>
              <a:ext cx="6224686" cy="3158154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3725885">
                      <a:extLst>
                        <a:ext uri="{9D8B030D-6E8A-4147-A177-3AD203B41FA5}">
                          <a16:colId xmlns:a16="http://schemas.microsoft.com/office/drawing/2014/main" val="87695099"/>
                        </a:ext>
                      </a:extLst>
                    </a:gridCol>
                    <a:gridCol w="2498801">
                      <a:extLst>
                        <a:ext uri="{9D8B030D-6E8A-4147-A177-3AD203B41FA5}">
                          <a16:colId xmlns:a16="http://schemas.microsoft.com/office/drawing/2014/main" val="2383601281"/>
                        </a:ext>
                      </a:extLst>
                    </a:gridCol>
                  </a:tblGrid>
                  <a:tr h="5590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bg1"/>
                              </a:solidFill>
                              <a:latin typeface="Century Gothic" panose="020B0502020202020204" pitchFamily="34" charset="0"/>
                            </a:rPr>
                            <a:t>Effect</a:t>
                          </a:r>
                        </a:p>
                      </a:txBody>
                      <a:tcPr>
                        <a:solidFill>
                          <a:srgbClr val="00766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chemeClr val="bg1"/>
                              </a:solidFill>
                              <a:latin typeface="Century Gothic" panose="020B0502020202020204" pitchFamily="34" charset="0"/>
                            </a:rPr>
                            <a:t>Rel. </a:t>
                          </a:r>
                          <a:r>
                            <a:rPr lang="en-US" sz="1800" b="1" dirty="0" err="1">
                              <a:solidFill>
                                <a:schemeClr val="bg1"/>
                              </a:solidFill>
                              <a:latin typeface="Century Gothic" panose="020B0502020202020204" pitchFamily="34" charset="0"/>
                            </a:rPr>
                            <a:t>Unc</a:t>
                          </a:r>
                          <a:r>
                            <a:rPr lang="en-US" sz="1800" b="1" dirty="0">
                              <a:solidFill>
                                <a:schemeClr val="bg1"/>
                              </a:solidFill>
                              <a:latin typeface="Century Gothic" panose="020B0502020202020204" pitchFamily="34" charset="0"/>
                            </a:rPr>
                            <a:t>. 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800" b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de-DE" sz="1800" b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1800" b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b="1" dirty="0">
                              <a:solidFill>
                                <a:schemeClr val="bg1"/>
                              </a:solidFill>
                              <a:latin typeface="Century Gothic" panose="020B0502020202020204" pitchFamily="34" charset="0"/>
                            </a:rPr>
                            <a:t>)</a:t>
                          </a:r>
                        </a:p>
                      </a:txBody>
                      <a:tcPr>
                        <a:solidFill>
                          <a:srgbClr val="00766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2845582"/>
                      </a:ext>
                    </a:extLst>
                  </a:tr>
                  <a:tr h="587449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Century Gothic" panose="020B0502020202020204" pitchFamily="34" charset="0"/>
                            </a:rPr>
                            <a:t>Residual Magnetostatic</a:t>
                          </a:r>
                          <a:r>
                            <a:rPr lang="en-US" sz="1800" baseline="0" dirty="0">
                              <a:latin typeface="Century Gothic" panose="020B0502020202020204" pitchFamily="34" charset="0"/>
                            </a:rPr>
                            <a:t> Inhomogeneity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24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Century Gothic" panose="020B0502020202020204" pitchFamily="34" charset="0"/>
                            </a:rPr>
                            <a:t>1.2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0946888"/>
                      </a:ext>
                    </a:extLst>
                  </a:tr>
                  <a:tr h="587449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Century Gothic" panose="020B0502020202020204" pitchFamily="34" charset="0"/>
                            </a:rPr>
                            <a:t>Electrostatic anharmonicity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24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Century Gothic" panose="020B0502020202020204" pitchFamily="34" charset="0"/>
                            </a:rPr>
                            <a:t>0.01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6367360"/>
                      </a:ext>
                    </a:extLst>
                  </a:tr>
                  <a:tr h="352896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Century Gothic" panose="020B0502020202020204" pitchFamily="34" charset="0"/>
                            </a:rPr>
                            <a:t>Special Relativity (thermal)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Century Gothic" panose="020B0502020202020204" pitchFamily="34" charset="0"/>
                            </a:rPr>
                            <a:t>0.24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1283962"/>
                      </a:ext>
                    </a:extLst>
                  </a:tr>
                  <a:tr h="352896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Century Gothic" panose="020B0502020202020204" pitchFamily="34" charset="0"/>
                            </a:rPr>
                            <a:t>Image Charge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entury Gothic" panose="020B0502020202020204" pitchFamily="34" charset="0"/>
                            </a:rPr>
                            <a:t>3.69</a:t>
                          </a:r>
                          <a:endParaRPr lang="en-US" sz="18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1231995"/>
                      </a:ext>
                    </a:extLst>
                  </a:tr>
                  <a:tr h="352896"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rgbClr val="C00000"/>
                              </a:solidFill>
                              <a:latin typeface="Century Gothic" panose="020B0502020202020204" pitchFamily="34" charset="0"/>
                            </a:rPr>
                            <a:t>Axial frequency determination/ Dip </a:t>
                          </a:r>
                          <a:r>
                            <a:rPr lang="en-US" sz="1800" b="0" dirty="0" err="1">
                              <a:solidFill>
                                <a:srgbClr val="C00000"/>
                              </a:solidFill>
                              <a:latin typeface="Century Gothic" panose="020B0502020202020204" pitchFamily="34" charset="0"/>
                            </a:rPr>
                            <a:t>lineshape</a:t>
                          </a:r>
                          <a:endParaRPr lang="en-US" sz="1800" b="0" dirty="0">
                            <a:solidFill>
                              <a:srgbClr val="C00000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rgbClr val="C00000"/>
                              </a:solidFill>
                              <a:latin typeface="Century Gothic" panose="020B0502020202020204" pitchFamily="34" charset="0"/>
                            </a:rPr>
                            <a:t>?</a:t>
                          </a:r>
                          <a:endParaRPr lang="en-US" sz="1800" b="1" dirty="0">
                            <a:solidFill>
                              <a:srgbClr val="C00000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55386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el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3069301"/>
                  </p:ext>
                </p:extLst>
              </p:nvPr>
            </p:nvGraphicFramePr>
            <p:xfrm>
              <a:off x="3034458" y="2494907"/>
              <a:ext cx="6224686" cy="3158154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3725885">
                      <a:extLst>
                        <a:ext uri="{9D8B030D-6E8A-4147-A177-3AD203B41FA5}">
                          <a16:colId xmlns:a16="http://schemas.microsoft.com/office/drawing/2014/main" val="87695099"/>
                        </a:ext>
                      </a:extLst>
                    </a:gridCol>
                    <a:gridCol w="2498801">
                      <a:extLst>
                        <a:ext uri="{9D8B030D-6E8A-4147-A177-3AD203B41FA5}">
                          <a16:colId xmlns:a16="http://schemas.microsoft.com/office/drawing/2014/main" val="2383601281"/>
                        </a:ext>
                      </a:extLst>
                    </a:gridCol>
                  </a:tblGrid>
                  <a:tr h="5590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bg1"/>
                              </a:solidFill>
                              <a:latin typeface="Century Gothic" panose="020B0502020202020204" pitchFamily="34" charset="0"/>
                            </a:rPr>
                            <a:t>Effect</a:t>
                          </a:r>
                        </a:p>
                      </a:txBody>
                      <a:tcPr>
                        <a:solidFill>
                          <a:srgbClr val="00766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9512" t="-5435" r="-488" b="-4804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284558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Century Gothic" panose="020B0502020202020204" pitchFamily="34" charset="0"/>
                            </a:rPr>
                            <a:t>Residual Magnetostatic</a:t>
                          </a:r>
                          <a:r>
                            <a:rPr lang="en-US" sz="1800" baseline="0" dirty="0">
                              <a:latin typeface="Century Gothic" panose="020B0502020202020204" pitchFamily="34" charset="0"/>
                            </a:rPr>
                            <a:t> Inhomogeneity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24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Century Gothic" panose="020B0502020202020204" pitchFamily="34" charset="0"/>
                            </a:rPr>
                            <a:t>1.2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0946888"/>
                      </a:ext>
                    </a:extLst>
                  </a:tr>
                  <a:tr h="587449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Century Gothic" panose="020B0502020202020204" pitchFamily="34" charset="0"/>
                            </a:rPr>
                            <a:t>Electrostatic anharmonicity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24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Century Gothic" panose="020B0502020202020204" pitchFamily="34" charset="0"/>
                            </a:rPr>
                            <a:t>0.01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636736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Century Gothic" panose="020B0502020202020204" pitchFamily="34" charset="0"/>
                            </a:rPr>
                            <a:t>Special Relativity (thermal)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Century Gothic" panose="020B0502020202020204" pitchFamily="34" charset="0"/>
                            </a:rPr>
                            <a:t>0.24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128396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Century Gothic" panose="020B0502020202020204" pitchFamily="34" charset="0"/>
                            </a:rPr>
                            <a:t>Image Charge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entury Gothic" panose="020B0502020202020204" pitchFamily="34" charset="0"/>
                            </a:rPr>
                            <a:t>3.69</a:t>
                          </a:r>
                          <a:endParaRPr lang="en-US" sz="18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123199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rgbClr val="C00000"/>
                              </a:solidFill>
                              <a:latin typeface="Century Gothic" panose="020B0502020202020204" pitchFamily="34" charset="0"/>
                            </a:rPr>
                            <a:t>Axial frequency determination/ Dip </a:t>
                          </a:r>
                          <a:r>
                            <a:rPr lang="en-US" sz="1800" b="0" dirty="0" err="1">
                              <a:solidFill>
                                <a:srgbClr val="C00000"/>
                              </a:solidFill>
                              <a:latin typeface="Century Gothic" panose="020B0502020202020204" pitchFamily="34" charset="0"/>
                            </a:rPr>
                            <a:t>lineshape</a:t>
                          </a:r>
                          <a:endParaRPr lang="en-US" sz="1800" b="0" dirty="0">
                            <a:solidFill>
                              <a:srgbClr val="C00000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rgbClr val="C00000"/>
                              </a:solidFill>
                              <a:latin typeface="Century Gothic" panose="020B0502020202020204" pitchFamily="34" charset="0"/>
                            </a:rPr>
                            <a:t>?</a:t>
                          </a:r>
                          <a:endParaRPr lang="en-US" sz="1800" b="1" dirty="0">
                            <a:solidFill>
                              <a:srgbClr val="C00000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553864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3E2220-C186-43AC-9231-95317DD46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16402" y="6576444"/>
            <a:ext cx="3860800" cy="288000"/>
          </a:xfrm>
        </p:spPr>
        <p:txBody>
          <a:bodyPr/>
          <a:lstStyle/>
          <a:p>
            <a:r>
              <a:rPr lang="en-US" sz="1400"/>
              <a:t>DPG Spring Meeting 2024 , S. Sasidharan</a:t>
            </a:r>
            <a:endParaRPr lang="en-US" sz="1400" dirty="0"/>
          </a:p>
        </p:txBody>
      </p:sp>
      <p:sp>
        <p:nvSpPr>
          <p:cNvPr id="11" name="Shape 82">
            <a:extLst>
              <a:ext uri="{FF2B5EF4-FFF2-40B4-BE49-F238E27FC236}">
                <a16:creationId xmlns:a16="http://schemas.microsoft.com/office/drawing/2014/main" id="{A7890E0A-3089-40DD-B781-3F287CCA48C9}"/>
              </a:ext>
            </a:extLst>
          </p:cNvPr>
          <p:cNvSpPr/>
          <p:nvPr/>
        </p:nvSpPr>
        <p:spPr>
          <a:xfrm>
            <a:off x="1577901" y="812796"/>
            <a:ext cx="9137801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 defTabSz="890587">
              <a:defRPr sz="1800"/>
            </a:pPr>
            <a:r>
              <a:rPr lang="en-US" sz="3000" dirty="0">
                <a:solidFill>
                  <a:prstClr val="black"/>
                </a:solidFill>
                <a:ea typeface="Calibri"/>
                <a:cs typeface="Arial" panose="020B0604020202020204" pitchFamily="34" charset="0"/>
                <a:sym typeface="Calibri"/>
              </a:rPr>
              <a:t>Statistical Error</a:t>
            </a:r>
            <a:endParaRPr lang="de-DE" sz="3000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3503079-8F29-4254-9026-61FA365C0458}"/>
                  </a:ext>
                </a:extLst>
              </p:cNvPr>
              <p:cNvSpPr txBox="1"/>
              <p:nvPr/>
            </p:nvSpPr>
            <p:spPr>
              <a:xfrm>
                <a:off x="2943606" y="1330686"/>
                <a:ext cx="6096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9×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−12</m:t>
                          </m:r>
                        </m:sup>
                      </m:sSup>
                    </m:oMath>
                  </m:oMathPara>
                </a14:m>
                <a:endParaRPr lang="de-DE" dirty="0">
                  <a:latin typeface="Century Gothic" panose="020B0502020202020204" pitchFamily="34" charset="0"/>
                </a:endParaRPr>
              </a:p>
              <a:p>
                <a:endParaRPr lang="de-DE" sz="1800" b="1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3503079-8F29-4254-9026-61FA365C0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606" y="1330686"/>
                <a:ext cx="6096000" cy="646331"/>
              </a:xfrm>
              <a:prstGeom prst="rect">
                <a:avLst/>
              </a:prstGeom>
              <a:blipFill>
                <a:blip r:embed="rId4"/>
                <a:stretch>
                  <a:fillRect t="-65094" b="-6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1FA053D7-584A-448F-BC0D-A0EA9F5C5903}"/>
              </a:ext>
            </a:extLst>
          </p:cNvPr>
          <p:cNvSpPr txBox="1"/>
          <p:nvPr/>
        </p:nvSpPr>
        <p:spPr>
          <a:xfrm>
            <a:off x="4789247" y="1866725"/>
            <a:ext cx="6096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prstClr val="black"/>
                </a:solidFill>
                <a:latin typeface="+mj-lt"/>
                <a:ea typeface="Calibri"/>
                <a:cs typeface="Arial" panose="020B0604020202020204" pitchFamily="34" charset="0"/>
                <a:sym typeface="Calibri"/>
              </a:rPr>
              <a:t>Systematic Error</a:t>
            </a:r>
            <a:endParaRPr lang="en-US" sz="3000" dirty="0">
              <a:latin typeface="+mj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DC29C8-805A-E65D-99C1-07E2EA5696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16689"/>
            <a:ext cx="2844800" cy="365125"/>
          </a:xfrm>
        </p:spPr>
        <p:txBody>
          <a:bodyPr/>
          <a:lstStyle/>
          <a:p>
            <a:r>
              <a:rPr lang="en-US" sz="1400" dirty="0"/>
              <a:t>15.03.2024</a:t>
            </a:r>
            <a:endParaRPr lang="de-DE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42474-AE82-D2B8-E3DB-E99208069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492875"/>
            <a:ext cx="2844800" cy="365125"/>
          </a:xfrm>
        </p:spPr>
        <p:txBody>
          <a:bodyPr/>
          <a:lstStyle/>
          <a:p>
            <a:fld id="{DD5E50C4-7436-47AA-B19F-D7653C7D9A02}" type="slidenum">
              <a:rPr lang="de-DE" sz="1400" smtClean="0"/>
              <a:t>23</a:t>
            </a:fld>
            <a:endParaRPr lang="de-DE" sz="1400"/>
          </a:p>
        </p:txBody>
      </p:sp>
      <p:sp>
        <p:nvSpPr>
          <p:cNvPr id="12" name="Shape 82">
            <a:extLst>
              <a:ext uri="{FF2B5EF4-FFF2-40B4-BE49-F238E27FC236}">
                <a16:creationId xmlns:a16="http://schemas.microsoft.com/office/drawing/2014/main" id="{CBAB3343-43ED-4E57-8556-D8600E8F0624}"/>
              </a:ext>
            </a:extLst>
          </p:cNvPr>
          <p:cNvSpPr/>
          <p:nvPr/>
        </p:nvSpPr>
        <p:spPr>
          <a:xfrm>
            <a:off x="9039606" y="4822597"/>
            <a:ext cx="284480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 defTabSz="890587">
              <a:defRPr sz="1800"/>
            </a:pPr>
            <a:r>
              <a:rPr lang="en-US" sz="3000" dirty="0">
                <a:solidFill>
                  <a:prstClr val="black"/>
                </a:solidFill>
                <a:ea typeface="Calibri"/>
                <a:cs typeface="Arial" panose="020B0604020202020204" pitchFamily="34" charset="0"/>
                <a:sym typeface="Calibri"/>
              </a:rPr>
              <a:t>Improved hardware</a:t>
            </a:r>
            <a:endParaRPr lang="de-DE" sz="3000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500C8FF-0E67-4BF6-90EE-C657B388FB91}"/>
              </a:ext>
            </a:extLst>
          </p:cNvPr>
          <p:cNvCxnSpPr/>
          <p:nvPr/>
        </p:nvCxnSpPr>
        <p:spPr>
          <a:xfrm>
            <a:off x="8737600" y="5309550"/>
            <a:ext cx="812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722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984052-CB8F-4318-BFFC-F240B846C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5054" y="6576444"/>
            <a:ext cx="3860800" cy="288000"/>
          </a:xfrm>
        </p:spPr>
        <p:txBody>
          <a:bodyPr/>
          <a:lstStyle/>
          <a:p>
            <a:r>
              <a:rPr lang="en-US" sz="1400"/>
              <a:t>DPG Spring Meeting 2024 , S. Sasidharan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E99D1A-1789-ECD2-B012-B77BED84DAAD}"/>
              </a:ext>
            </a:extLst>
          </p:cNvPr>
          <p:cNvSpPr txBox="1"/>
          <p:nvPr/>
        </p:nvSpPr>
        <p:spPr>
          <a:xfrm>
            <a:off x="2947014" y="264960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5</a:t>
            </a:r>
            <a:r>
              <a:rPr lang="el-GR" dirty="0">
                <a:solidFill>
                  <a:srgbClr val="C00000"/>
                </a:solidFill>
              </a:rPr>
              <a:t>σ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FAF793-5EF7-F720-EC03-B5C696341241}"/>
              </a:ext>
            </a:extLst>
          </p:cNvPr>
          <p:cNvSpPr/>
          <p:nvPr/>
        </p:nvSpPr>
        <p:spPr>
          <a:xfrm>
            <a:off x="3029989" y="2725783"/>
            <a:ext cx="361577" cy="1948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Up-Down 39">
            <a:extLst>
              <a:ext uri="{FF2B5EF4-FFF2-40B4-BE49-F238E27FC236}">
                <a16:creationId xmlns:a16="http://schemas.microsoft.com/office/drawing/2014/main" id="{89B44EF8-EA37-B88E-F45A-C885624B3458}"/>
              </a:ext>
            </a:extLst>
          </p:cNvPr>
          <p:cNvSpPr/>
          <p:nvPr/>
        </p:nvSpPr>
        <p:spPr>
          <a:xfrm rot="16200000">
            <a:off x="9416417" y="341013"/>
            <a:ext cx="188018" cy="1955327"/>
          </a:xfrm>
          <a:prstGeom prst="up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4D8562D-E6B3-65C8-9A7F-E5270AD211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6766" y="6531289"/>
            <a:ext cx="2844800" cy="288000"/>
          </a:xfrm>
        </p:spPr>
        <p:txBody>
          <a:bodyPr/>
          <a:lstStyle/>
          <a:p>
            <a:r>
              <a:rPr lang="en-US" sz="1400" dirty="0"/>
              <a:t>15.03.2024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0D74CD-8586-89BF-59D9-723034F30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smtClean="0"/>
              <a:pPr/>
              <a:t>24</a:t>
            </a:fld>
            <a:endParaRPr lang="en-US" sz="1400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B865D40F-A6E8-4B08-A648-E72388F0A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388" y="751368"/>
            <a:ext cx="6855322" cy="5582309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7A7D11EA-413B-415E-A325-B11F7F9CC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388" y="760271"/>
            <a:ext cx="6855322" cy="5571678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8D5796AD-18DE-4669-A79D-4E6762950C09}"/>
              </a:ext>
            </a:extLst>
          </p:cNvPr>
          <p:cNvSpPr txBox="1"/>
          <p:nvPr/>
        </p:nvSpPr>
        <p:spPr>
          <a:xfrm>
            <a:off x="6072762" y="3715927"/>
            <a:ext cx="9191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FSU2015</a:t>
            </a:r>
            <a:endParaRPr lang="en-US" sz="16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586B0F3-2E37-48D2-B3E9-43559CFDB905}"/>
              </a:ext>
            </a:extLst>
          </p:cNvPr>
          <p:cNvSpPr txBox="1"/>
          <p:nvPr/>
        </p:nvSpPr>
        <p:spPr>
          <a:xfrm>
            <a:off x="6577169" y="714026"/>
            <a:ext cx="1749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UW1999+UW2015</a:t>
            </a:r>
            <a:endParaRPr lang="en-US" sz="16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52853CE-5C66-429B-A705-A80DCB5BE10F}"/>
              </a:ext>
            </a:extLst>
          </p:cNvPr>
          <p:cNvSpPr txBox="1"/>
          <p:nvPr/>
        </p:nvSpPr>
        <p:spPr>
          <a:xfrm>
            <a:off x="7370077" y="2112410"/>
            <a:ext cx="18742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UW2015+MPIK2017</a:t>
            </a:r>
            <a:endParaRPr lang="en-US" sz="16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AC27F0E-CA64-4FF2-9978-FC13DE4E8DF0}"/>
              </a:ext>
            </a:extLst>
          </p:cNvPr>
          <p:cNvSpPr txBox="1"/>
          <p:nvPr/>
        </p:nvSpPr>
        <p:spPr>
          <a:xfrm>
            <a:off x="7458611" y="3692424"/>
            <a:ext cx="9191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FSU2017</a:t>
            </a:r>
            <a:endParaRPr lang="en-US" sz="16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5C72007-EFEC-435F-856F-E88E08E39C97}"/>
              </a:ext>
            </a:extLst>
          </p:cNvPr>
          <p:cNvSpPr txBox="1"/>
          <p:nvPr/>
        </p:nvSpPr>
        <p:spPr>
          <a:xfrm>
            <a:off x="8674086" y="2976636"/>
            <a:ext cx="2832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UW2015+MPIK2017+MPIK2020</a:t>
            </a:r>
            <a:endParaRPr lang="en-US" sz="16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F451520-971D-480C-B2DF-6FE402AC712E}"/>
              </a:ext>
            </a:extLst>
          </p:cNvPr>
          <p:cNvSpPr txBox="1"/>
          <p:nvPr/>
        </p:nvSpPr>
        <p:spPr>
          <a:xfrm>
            <a:off x="10470367" y="4793771"/>
            <a:ext cx="963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FSU2023</a:t>
            </a:r>
          </a:p>
          <a:p>
            <a:r>
              <a:rPr lang="de-DE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stat</a:t>
            </a:r>
            <a:r>
              <a:rPr lang="de-DE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only</a:t>
            </a:r>
            <a:r>
              <a:rPr lang="de-DE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!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160B2C8-30A5-47BA-B68C-95A32861EDF3}"/>
              </a:ext>
            </a:extLst>
          </p:cNvPr>
          <p:cNvSpPr txBox="1"/>
          <p:nvPr/>
        </p:nvSpPr>
        <p:spPr>
          <a:xfrm>
            <a:off x="11014264" y="3638982"/>
            <a:ext cx="1177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9BBB59"/>
                </a:solidFill>
              </a:rPr>
              <a:t>MPIK2024</a:t>
            </a:r>
          </a:p>
          <a:p>
            <a:r>
              <a:rPr lang="de-DE" sz="1600" dirty="0" err="1">
                <a:solidFill>
                  <a:srgbClr val="9BBB59"/>
                </a:solidFill>
              </a:rPr>
              <a:t>Prelim</a:t>
            </a:r>
            <a:r>
              <a:rPr lang="de-DE" sz="1600" dirty="0">
                <a:solidFill>
                  <a:srgbClr val="9BBB59"/>
                </a:solidFill>
              </a:rPr>
              <a:t>!</a:t>
            </a:r>
            <a:endParaRPr lang="en-US" sz="1600" dirty="0">
              <a:solidFill>
                <a:srgbClr val="9BBB59"/>
              </a:solidFill>
            </a:endParaRPr>
          </a:p>
          <a:p>
            <a:r>
              <a:rPr lang="de-DE" sz="1600" dirty="0" err="1">
                <a:solidFill>
                  <a:srgbClr val="9BBB59"/>
                </a:solidFill>
              </a:rPr>
              <a:t>stat</a:t>
            </a:r>
            <a:r>
              <a:rPr lang="de-DE" sz="1600" dirty="0">
                <a:solidFill>
                  <a:srgbClr val="9BBB59"/>
                </a:solidFill>
              </a:rPr>
              <a:t> </a:t>
            </a:r>
            <a:r>
              <a:rPr lang="de-DE" sz="1600" dirty="0" err="1">
                <a:solidFill>
                  <a:srgbClr val="9BBB59"/>
                </a:solidFill>
              </a:rPr>
              <a:t>only</a:t>
            </a:r>
            <a:endParaRPr lang="de-DE" sz="1600" dirty="0">
              <a:solidFill>
                <a:srgbClr val="9BBB5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908D449-B2DD-2307-73A2-8A28884B8726}"/>
                  </a:ext>
                </a:extLst>
              </p:cNvPr>
              <p:cNvSpPr txBox="1"/>
              <p:nvPr/>
            </p:nvSpPr>
            <p:spPr>
              <a:xfrm>
                <a:off x="9678527" y="1138485"/>
                <a:ext cx="2076529" cy="3575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𝐻𝑒</m:t>
                          </m:r>
                        </m:sub>
                      </m:sSub>
                    </m:oMath>
                  </m:oMathPara>
                </a14:m>
                <a:endParaRPr lang="de-DE" sz="1600" b="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908D449-B2DD-2307-73A2-8A28884B8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8527" y="1138485"/>
                <a:ext cx="2076529" cy="357534"/>
              </a:xfrm>
              <a:prstGeom prst="rect">
                <a:avLst/>
              </a:prstGeom>
              <a:blipFill>
                <a:blip r:embed="rId4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2" name="Picture 71">
            <a:extLst>
              <a:ext uri="{FF2B5EF4-FFF2-40B4-BE49-F238E27FC236}">
                <a16:creationId xmlns:a16="http://schemas.microsoft.com/office/drawing/2014/main" id="{F8439056-AD5D-4169-A2C9-4B49E53AB2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64"/>
          <a:stretch/>
        </p:blipFill>
        <p:spPr>
          <a:xfrm>
            <a:off x="0" y="1857047"/>
            <a:ext cx="5066198" cy="2936724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E781B040-913D-489E-B1F3-C0203995BD97}"/>
              </a:ext>
            </a:extLst>
          </p:cNvPr>
          <p:cNvSpPr txBox="1"/>
          <p:nvPr/>
        </p:nvSpPr>
        <p:spPr>
          <a:xfrm>
            <a:off x="1515785" y="2586628"/>
            <a:ext cx="232426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 dirty="0">
                <a:solidFill>
                  <a:srgbClr val="92D050"/>
                </a:solidFill>
                <a:latin typeface="LMMathItalic12-Regular"/>
              </a:rPr>
              <a:t>m(H)</a:t>
            </a:r>
            <a:r>
              <a:rPr lang="en-US" sz="1000" b="0" i="1" u="none" strike="noStrike" baseline="0" dirty="0">
                <a:solidFill>
                  <a:srgbClr val="92D050"/>
                </a:solidFill>
                <a:latin typeface="LMMathItalic12-Regular"/>
              </a:rPr>
              <a:t> </a:t>
            </a:r>
            <a:r>
              <a:rPr lang="en-US" sz="1000" b="0" i="0" u="none" strike="noStrike" baseline="0" dirty="0">
                <a:solidFill>
                  <a:srgbClr val="92D050"/>
                </a:solidFill>
                <a:latin typeface="LMRoman12-Regular"/>
              </a:rPr>
              <a:t>+ </a:t>
            </a:r>
            <a:r>
              <a:rPr lang="en-US" sz="1000" i="1" dirty="0">
                <a:solidFill>
                  <a:srgbClr val="92D050"/>
                </a:solidFill>
                <a:latin typeface="LMMathItalic12-Regular"/>
              </a:rPr>
              <a:t>m(D)</a:t>
            </a:r>
            <a:r>
              <a:rPr lang="en-US" sz="1000" b="0" i="0" u="none" strike="noStrike" baseline="0" dirty="0">
                <a:solidFill>
                  <a:srgbClr val="92D050"/>
                </a:solidFill>
                <a:latin typeface="LMRoman8-Regular"/>
              </a:rPr>
              <a:t> </a:t>
            </a:r>
            <a:r>
              <a:rPr lang="en-US" sz="1000" b="0" i="0" u="none" strike="noStrike" baseline="0" dirty="0">
                <a:solidFill>
                  <a:srgbClr val="92D050"/>
                </a:solidFill>
                <a:latin typeface="LMMathSymbols10-Regular"/>
              </a:rPr>
              <a:t>− </a:t>
            </a:r>
            <a:r>
              <a:rPr lang="en-US" sz="1000" b="0" i="1" u="none" strike="noStrike" baseline="0" dirty="0">
                <a:solidFill>
                  <a:srgbClr val="92D050"/>
                </a:solidFill>
                <a:latin typeface="LMMathItalic12-Regular"/>
              </a:rPr>
              <a:t>m(</a:t>
            </a:r>
            <a:r>
              <a:rPr lang="en-US" sz="1000" b="0" i="1" u="none" strike="noStrike" baseline="30000" dirty="0">
                <a:solidFill>
                  <a:srgbClr val="92D050"/>
                </a:solidFill>
                <a:latin typeface="LMMathItalic12-Regular"/>
              </a:rPr>
              <a:t>3</a:t>
            </a:r>
            <a:r>
              <a:rPr lang="en-US" sz="1000" b="0" i="1" u="none" strike="noStrike" baseline="0" dirty="0">
                <a:solidFill>
                  <a:srgbClr val="92D050"/>
                </a:solidFill>
                <a:latin typeface="LMMathItalic12-Regular"/>
              </a:rPr>
              <a:t>He) </a:t>
            </a:r>
            <a:r>
              <a:rPr lang="en-US" sz="1000" b="0" i="1" u="none" strike="noStrike" baseline="0" dirty="0">
                <a:latin typeface="LMMathItalic12-Regular"/>
              </a:rPr>
              <a:t>Vs </a:t>
            </a:r>
            <a:r>
              <a:rPr lang="en-US" sz="1000" i="1" dirty="0">
                <a:solidFill>
                  <a:schemeClr val="accent1">
                    <a:lumMod val="75000"/>
                  </a:schemeClr>
                </a:solidFill>
                <a:latin typeface="LMMathItalic12-Regular"/>
              </a:rPr>
              <a:t>m(HD)</a:t>
            </a:r>
            <a:r>
              <a:rPr lang="en-US" sz="10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LMRoman8-Regular"/>
              </a:rPr>
              <a:t> </a:t>
            </a:r>
            <a:r>
              <a:rPr lang="en-US" sz="10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LMMathSymbols10-Regular"/>
              </a:rPr>
              <a:t>− </a:t>
            </a:r>
            <a:r>
              <a:rPr lang="en-US" sz="1000" b="0" i="1" u="none" strike="noStrike" baseline="0" dirty="0">
                <a:solidFill>
                  <a:schemeClr val="accent1">
                    <a:lumMod val="75000"/>
                  </a:schemeClr>
                </a:solidFill>
                <a:latin typeface="LMMathItalic12-Regular"/>
              </a:rPr>
              <a:t>m(</a:t>
            </a:r>
            <a:r>
              <a:rPr lang="en-US" sz="1000" b="0" i="1" u="none" strike="noStrike" baseline="30000" dirty="0">
                <a:solidFill>
                  <a:schemeClr val="accent1">
                    <a:lumMod val="75000"/>
                  </a:schemeClr>
                </a:solidFill>
                <a:latin typeface="LMMathItalic12-Regular"/>
              </a:rPr>
              <a:t>3</a:t>
            </a:r>
            <a:r>
              <a:rPr lang="en-US" sz="1000" b="0" i="1" u="none" strike="noStrike" baseline="0" dirty="0">
                <a:solidFill>
                  <a:schemeClr val="accent1">
                    <a:lumMod val="75000"/>
                  </a:schemeClr>
                </a:solidFill>
                <a:latin typeface="LMMathItalic12-Regular"/>
              </a:rPr>
              <a:t>He)</a:t>
            </a:r>
            <a:endParaRPr lang="en-US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C5FBA42-C88E-43B1-B682-DD526A225183}"/>
              </a:ext>
            </a:extLst>
          </p:cNvPr>
          <p:cNvSpPr txBox="1"/>
          <p:nvPr/>
        </p:nvSpPr>
        <p:spPr>
          <a:xfrm>
            <a:off x="1477668" y="4346859"/>
            <a:ext cx="14915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+ </a:t>
            </a:r>
            <a:r>
              <a:rPr lang="de-DE" sz="800" dirty="0" err="1"/>
              <a:t>Molecular</a:t>
            </a:r>
            <a:r>
              <a:rPr lang="de-DE" sz="800" dirty="0"/>
              <a:t> Binding Energy [4]</a:t>
            </a:r>
            <a:endParaRPr lang="en-GB" sz="800" dirty="0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C716E82-269F-496C-B973-D8C97D39A525}"/>
              </a:ext>
            </a:extLst>
          </p:cNvPr>
          <p:cNvGrpSpPr/>
          <p:nvPr/>
        </p:nvGrpSpPr>
        <p:grpSpPr>
          <a:xfrm>
            <a:off x="29290" y="4941451"/>
            <a:ext cx="4535873" cy="1513609"/>
            <a:chOff x="777595" y="5440231"/>
            <a:chExt cx="4535873" cy="1513609"/>
          </a:xfrm>
        </p:grpSpPr>
        <p:sp>
          <p:nvSpPr>
            <p:cNvPr id="77" name="Rechteck 30">
              <a:extLst>
                <a:ext uri="{FF2B5EF4-FFF2-40B4-BE49-F238E27FC236}">
                  <a16:creationId xmlns:a16="http://schemas.microsoft.com/office/drawing/2014/main" id="{8E354CF0-ABA7-4699-B48D-03482BA3B26C}"/>
                </a:ext>
              </a:extLst>
            </p:cNvPr>
            <p:cNvSpPr/>
            <p:nvPr/>
          </p:nvSpPr>
          <p:spPr>
            <a:xfrm>
              <a:off x="781544" y="5681743"/>
              <a:ext cx="442083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4958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[2] S. L. Zafonte </a:t>
              </a:r>
              <a:r>
                <a:rPr kumimoji="0" lang="en-GB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et al.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Metrologia </a:t>
              </a: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52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280 (2015)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>
                  <a:solidFill/>
                </a:u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8" name="Textfeld 32">
              <a:extLst>
                <a:ext uri="{FF2B5EF4-FFF2-40B4-BE49-F238E27FC236}">
                  <a16:creationId xmlns:a16="http://schemas.microsoft.com/office/drawing/2014/main" id="{325AD015-06D8-4C1D-B697-C7A7E21E67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1544" y="5440231"/>
              <a:ext cx="26260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[1] F. Heiße </a:t>
              </a:r>
              <a:r>
                <a:rPr kumimoji="0" lang="de-DE" altLang="de-DE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et al.</a:t>
              </a:r>
              <a:r>
                <a:rPr kumimoji="0" lang="de-DE" alt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</a:rPr>
                <a:t>PRL </a:t>
              </a: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</a:rPr>
                <a:t>119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</a:rPr>
                <a:t>, 033001 (2017)</a:t>
              </a:r>
              <a:endParaRPr kumimoji="0" lang="de-DE" alt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9" name="Rechteck 44">
              <a:extLst>
                <a:ext uri="{FF2B5EF4-FFF2-40B4-BE49-F238E27FC236}">
                  <a16:creationId xmlns:a16="http://schemas.microsoft.com/office/drawing/2014/main" id="{61924E5B-B442-4F9C-A0D7-ED9437BA4DEA}"/>
                </a:ext>
              </a:extLst>
            </p:cNvPr>
            <p:cNvSpPr/>
            <p:nvPr/>
          </p:nvSpPr>
          <p:spPr>
            <a:xfrm>
              <a:off x="781543" y="6334149"/>
              <a:ext cx="425325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[5] S. Hamzeloui </a:t>
              </a:r>
              <a:r>
                <a:rPr kumimoji="0" lang="en-US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et al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PRA 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96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060501 (2017)</a:t>
              </a:r>
            </a:p>
          </p:txBody>
        </p:sp>
        <p:sp>
          <p:nvSpPr>
            <p:cNvPr id="80" name="Rechteck 45">
              <a:extLst>
                <a:ext uri="{FF2B5EF4-FFF2-40B4-BE49-F238E27FC236}">
                  <a16:creationId xmlns:a16="http://schemas.microsoft.com/office/drawing/2014/main" id="{F9E70438-FB53-4F95-840E-EC7915A9959A}"/>
                </a:ext>
              </a:extLst>
            </p:cNvPr>
            <p:cNvSpPr/>
            <p:nvPr/>
          </p:nvSpPr>
          <p:spPr>
            <a:xfrm>
              <a:off x="781544" y="6124273"/>
              <a:ext cx="425325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[4] V.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Korobov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et al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., PRL. 118, 233001 (2017) </a:t>
              </a:r>
            </a:p>
          </p:txBody>
        </p:sp>
        <p:sp>
          <p:nvSpPr>
            <p:cNvPr id="81" name="Rechteck 46">
              <a:extLst>
                <a:ext uri="{FF2B5EF4-FFF2-40B4-BE49-F238E27FC236}">
                  <a16:creationId xmlns:a16="http://schemas.microsoft.com/office/drawing/2014/main" id="{9E9A4AF6-3CA8-40FD-A536-C085CA680B98}"/>
                </a:ext>
              </a:extLst>
            </p:cNvPr>
            <p:cNvSpPr/>
            <p:nvPr/>
          </p:nvSpPr>
          <p:spPr>
            <a:xfrm>
              <a:off x="781544" y="5894793"/>
              <a:ext cx="295465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"/>
                </a:rPr>
                <a:t>[3] E. Myers </a:t>
              </a:r>
              <a:r>
                <a:rPr kumimoji="0" lang="de-DE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"/>
                </a:rPr>
                <a:t>et al.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"/>
                </a:rPr>
                <a:t>, PRL </a:t>
              </a: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"/>
                </a:rPr>
                <a:t>114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"/>
                </a:rPr>
                <a:t>, 013003 (2015)	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F2F70CF6-F96C-4BC5-A111-271169D784A2}"/>
                </a:ext>
              </a:extLst>
            </p:cNvPr>
            <p:cNvSpPr txBox="1"/>
            <p:nvPr/>
          </p:nvSpPr>
          <p:spPr>
            <a:xfrm>
              <a:off x="777595" y="6528398"/>
              <a:ext cx="3276601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[6] S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Rau </a:t>
              </a:r>
              <a:r>
                <a:rPr kumimoji="0" lang="en-US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et al., Nature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 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585, 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43–47 (2020)</a:t>
              </a:r>
              <a:endPara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2F9B33B-D906-4DD0-A303-BB1DF9C83E3B}"/>
                </a:ext>
              </a:extLst>
            </p:cNvPr>
            <p:cNvSpPr txBox="1"/>
            <p:nvPr/>
          </p:nvSpPr>
          <p:spPr>
            <a:xfrm>
              <a:off x="777595" y="6707619"/>
              <a:ext cx="453587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[7] D. J. Fink, E. Myers, PRL 127, 243001 (2021)</a:t>
              </a:r>
            </a:p>
          </p:txBody>
        </p:sp>
      </p:grpSp>
      <p:sp>
        <p:nvSpPr>
          <p:cNvPr id="31" name="Pfeil nach links und rechts 18">
            <a:extLst>
              <a:ext uri="{FF2B5EF4-FFF2-40B4-BE49-F238E27FC236}">
                <a16:creationId xmlns:a16="http://schemas.microsoft.com/office/drawing/2014/main" id="{52090D95-326D-4AF2-934C-4D2067CF4E8E}"/>
              </a:ext>
            </a:extLst>
          </p:cNvPr>
          <p:cNvSpPr/>
          <p:nvPr/>
        </p:nvSpPr>
        <p:spPr>
          <a:xfrm>
            <a:off x="1500528" y="2447436"/>
            <a:ext cx="2259517" cy="213146"/>
          </a:xfrm>
          <a:prstGeom prst="leftRightArrow">
            <a:avLst/>
          </a:prstGeom>
          <a:solidFill>
            <a:srgbClr val="9BBB59"/>
          </a:solidFill>
          <a:ln w="3175">
            <a:solidFill>
              <a:srgbClr val="69813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7F9303C-A6E5-4C26-8251-E65A50A9069A}"/>
              </a:ext>
            </a:extLst>
          </p:cNvPr>
          <p:cNvSpPr txBox="1"/>
          <p:nvPr/>
        </p:nvSpPr>
        <p:spPr>
          <a:xfrm>
            <a:off x="9357338" y="1425161"/>
            <a:ext cx="2958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507730"/>
            <a:r>
              <a:rPr lang="en-US" sz="4400" b="1" dirty="0">
                <a:solidFill>
                  <a:srgbClr val="FF0000">
                    <a:alpha val="11000"/>
                  </a:srgbClr>
                </a:solidFill>
              </a:rPr>
              <a:t>Preliminary</a:t>
            </a:r>
            <a:r>
              <a:rPr lang="en-US" sz="4400" b="1" dirty="0">
                <a:solidFill>
                  <a:srgbClr val="FF0000">
                    <a:alpha val="25000"/>
                  </a:srgbClr>
                </a:solidFill>
                <a:latin typeface="Century Gothic" panose="020B0502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hteck 53">
                <a:extLst>
                  <a:ext uri="{FF2B5EF4-FFF2-40B4-BE49-F238E27FC236}">
                    <a16:creationId xmlns:a16="http://schemas.microsoft.com/office/drawing/2014/main" id="{7FEC8B6C-FB08-4285-819A-9A207BCDA818}"/>
                  </a:ext>
                </a:extLst>
              </p:cNvPr>
              <p:cNvSpPr/>
              <p:nvPr/>
            </p:nvSpPr>
            <p:spPr>
              <a:xfrm>
                <a:off x="609600" y="-80129"/>
                <a:ext cx="11264828" cy="702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de-DE" sz="3500" b="1" i="1" smtClean="0">
                            <a:solidFill>
                              <a:srgbClr val="007668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de-DE" sz="3500" b="1" i="1">
                            <a:solidFill>
                              <a:srgbClr val="007668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de-DE" sz="3500" b="1" i="0">
                            <a:solidFill>
                              <a:srgbClr val="007668"/>
                            </a:solidFill>
                            <a:latin typeface="Cambria Math" panose="02040503050406030204" pitchFamily="18" charset="0"/>
                          </a:rPr>
                          <m:t>𝐇</m:t>
                        </m:r>
                        <m:r>
                          <a:rPr lang="de-DE" sz="3500" b="1" i="0" smtClean="0">
                            <a:solidFill>
                              <a:srgbClr val="007668"/>
                            </a:solidFill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</m:sPre>
                    <m:r>
                      <m:rPr>
                        <m:nor/>
                      </m:rPr>
                      <a:rPr lang="en-US" sz="3500" b="1" dirty="0">
                        <a:solidFill>
                          <a:srgbClr val="007668"/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500" b="1" i="0" dirty="0" smtClean="0">
                        <a:solidFill>
                          <a:srgbClr val="007668"/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500" b="1" dirty="0">
                        <a:solidFill>
                          <a:srgbClr val="007668"/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rPr>
                      <m:t>ass</m:t>
                    </m:r>
                  </m:oMath>
                </a14:m>
                <a:r>
                  <a:rPr lang="en-US" sz="3500" b="1" dirty="0">
                    <a:solidFill>
                      <a:srgbClr val="007668"/>
                    </a:solidFill>
                    <a:latin typeface="Century Gothic" panose="020B0502020202020204" pitchFamily="34" charset="0"/>
                    <a:cs typeface="Times New Roman" panose="02020603050405020304" pitchFamily="18" charset="0"/>
                  </a:rPr>
                  <a:t> - </a:t>
                </a:r>
                <a:r>
                  <a:rPr lang="en-US" sz="3500" b="1" kern="0" dirty="0">
                    <a:solidFill>
                      <a:srgbClr val="007668"/>
                    </a:solidFill>
                    <a:latin typeface="Century Gothic" panose="020B0502020202020204" pitchFamily="34" charset="0"/>
                    <a:cs typeface="Helvetica" pitchFamily="34" charset="0"/>
                  </a:rPr>
                  <a:t>Last Piece in the Light Ion Mass Puzzle?</a:t>
                </a:r>
                <a:endParaRPr lang="en-US" sz="3500" b="1" dirty="0">
                  <a:solidFill>
                    <a:srgbClr val="007668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36" name="Rechteck 53">
                <a:extLst>
                  <a:ext uri="{FF2B5EF4-FFF2-40B4-BE49-F238E27FC236}">
                    <a16:creationId xmlns:a16="http://schemas.microsoft.com/office/drawing/2014/main" id="{7FEC8B6C-FB08-4285-819A-9A207BCDA8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-80129"/>
                <a:ext cx="11264828" cy="702180"/>
              </a:xfrm>
              <a:prstGeom prst="rect">
                <a:avLst/>
              </a:prstGeom>
              <a:blipFill>
                <a:blip r:embed="rId6"/>
                <a:stretch>
                  <a:fillRect t="-6957" b="-2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FD71DC45-D4C5-4005-A184-8BF60FD95DF5}"/>
              </a:ext>
            </a:extLst>
          </p:cNvPr>
          <p:cNvSpPr/>
          <p:nvPr/>
        </p:nvSpPr>
        <p:spPr>
          <a:xfrm>
            <a:off x="2040468" y="2839803"/>
            <a:ext cx="1265424" cy="8170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42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0DEA356-20F4-43FD-A428-1FD83A823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293" y="1737117"/>
            <a:ext cx="680213" cy="680213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435A211E-1DAB-47B9-B53F-CABD5807E313}"/>
              </a:ext>
            </a:extLst>
          </p:cNvPr>
          <p:cNvSpPr txBox="1">
            <a:spLocks noChangeArrowheads="1"/>
          </p:cNvSpPr>
          <p:nvPr/>
        </p:nvSpPr>
        <p:spPr>
          <a:xfrm>
            <a:off x="4466284" y="-104351"/>
            <a:ext cx="3596743" cy="105621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007668"/>
                </a:solidFill>
                <a:effectLst/>
                <a:uLnTx/>
                <a:uFillTx/>
                <a:latin typeface="Century Gothic" panose="020B0502020202020204" pitchFamily="34" charset="0"/>
              </a:rPr>
              <a:t>Summary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F4C93F-919B-4922-B66B-A848F06283E8}"/>
              </a:ext>
            </a:extLst>
          </p:cNvPr>
          <p:cNvSpPr txBox="1"/>
          <p:nvPr/>
        </p:nvSpPr>
        <p:spPr>
          <a:xfrm>
            <a:off x="5324266" y="2567766"/>
            <a:ext cx="1846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668"/>
                </a:solidFill>
                <a:effectLst/>
                <a:uLnTx/>
                <a:uFillTx/>
                <a:latin typeface="Century Gothic" panose="020B0502020202020204" pitchFamily="34" charset="0"/>
              </a:rPr>
              <a:t>Future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8EC2853-F5AF-49B2-98A5-044198588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15.03.2024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BCA170-0B99-4DDD-AEC2-D2AA26A4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DPG Spring Meeting 2024 , S. Sasidharan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2D1693E-2776-49DA-939E-0CE66CE0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73EA8-326D-4C4F-9FD5-9166701F1A3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5E54EEF-F266-483F-9B37-D3D6FF875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70" y="3343332"/>
            <a:ext cx="2302636" cy="307018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381A3E9-0364-4DF4-B6B3-C9006F19B3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578" y="3457287"/>
            <a:ext cx="2531946" cy="7846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1B3A64E-6EA8-4D0D-97E1-9A34652F73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839" y="4490134"/>
            <a:ext cx="2844800" cy="1955479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093E923-695C-493A-B548-6F7FE01E7C12}"/>
              </a:ext>
            </a:extLst>
          </p:cNvPr>
          <p:cNvCxnSpPr>
            <a:cxnSpLocks/>
          </p:cNvCxnSpPr>
          <p:nvPr/>
        </p:nvCxnSpPr>
        <p:spPr>
          <a:xfrm>
            <a:off x="6204112" y="4797605"/>
            <a:ext cx="114927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CE35FB3-9DE6-4605-986C-89FCCE1A2B5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t="21689" r="9586" b="13956"/>
          <a:stretch/>
        </p:blipFill>
        <p:spPr>
          <a:xfrm>
            <a:off x="2922016" y="3345885"/>
            <a:ext cx="2302636" cy="3081531"/>
          </a:xfrm>
          <a:prstGeom prst="rect">
            <a:avLst/>
          </a:prstGeom>
        </p:spPr>
      </p:pic>
      <p:sp>
        <p:nvSpPr>
          <p:cNvPr id="33" name="Shape 82">
            <a:extLst>
              <a:ext uri="{FF2B5EF4-FFF2-40B4-BE49-F238E27FC236}">
                <a16:creationId xmlns:a16="http://schemas.microsoft.com/office/drawing/2014/main" id="{B73F18C5-90E2-40D9-A405-C16C1759CFA9}"/>
              </a:ext>
            </a:extLst>
          </p:cNvPr>
          <p:cNvSpPr/>
          <p:nvPr/>
        </p:nvSpPr>
        <p:spPr>
          <a:xfrm>
            <a:off x="2209851" y="4928437"/>
            <a:ext cx="913780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 defTabSz="890587">
              <a:defRPr sz="1800"/>
            </a:pPr>
            <a:r>
              <a:rPr lang="en-US" dirty="0">
                <a:solidFill>
                  <a:srgbClr val="007668"/>
                </a:solidFill>
                <a:latin typeface="+mj-lt"/>
                <a:ea typeface="Calibri"/>
                <a:cs typeface="Arial" panose="020B0604020202020204" pitchFamily="34" charset="0"/>
                <a:sym typeface="Calibri"/>
              </a:rPr>
              <a:t>The magnet is moving to </a:t>
            </a:r>
            <a:r>
              <a:rPr lang="en-US" dirty="0" err="1">
                <a:solidFill>
                  <a:srgbClr val="007668"/>
                </a:solidFill>
                <a:latin typeface="+mj-lt"/>
                <a:ea typeface="Calibri"/>
                <a:cs typeface="Arial" panose="020B0604020202020204" pitchFamily="34" charset="0"/>
                <a:sym typeface="Calibri"/>
              </a:rPr>
              <a:t>MPIK</a:t>
            </a:r>
            <a:endParaRPr lang="de-DE" dirty="0">
              <a:solidFill>
                <a:srgbClr val="007668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2A147A-D385-4952-9623-D708FC12C426}"/>
              </a:ext>
            </a:extLst>
          </p:cNvPr>
          <p:cNvSpPr txBox="1"/>
          <p:nvPr/>
        </p:nvSpPr>
        <p:spPr>
          <a:xfrm>
            <a:off x="576378" y="541915"/>
            <a:ext cx="4232656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Proton mass measurement </a:t>
            </a:r>
          </a:p>
          <a:p>
            <a:pPr>
              <a:lnSpc>
                <a:spcPct val="150000"/>
              </a:lnSpc>
            </a:pPr>
            <a:r>
              <a:rPr lang="en-US" dirty="0"/>
              <a:t>Deuteron mass measurement</a:t>
            </a:r>
          </a:p>
          <a:p>
            <a:pPr>
              <a:lnSpc>
                <a:spcPct val="150000"/>
              </a:lnSpc>
            </a:pPr>
            <a:r>
              <a:rPr lang="en-US" dirty="0"/>
              <a:t>Alpha particle mass measurement</a:t>
            </a:r>
          </a:p>
          <a:p>
            <a:pPr>
              <a:lnSpc>
                <a:spcPct val="150000"/>
              </a:lnSpc>
            </a:pPr>
            <a:r>
              <a:rPr lang="en-US" dirty="0"/>
              <a:t>Helion mass measurement</a:t>
            </a:r>
          </a:p>
          <a:p>
            <a:pPr>
              <a:lnSpc>
                <a:spcPct val="150000"/>
              </a:lnSpc>
            </a:pPr>
            <a:r>
              <a:rPr lang="en-US" dirty="0"/>
              <a:t>Light Ion mass puzzle solved, 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95F8F44-E2EA-4385-A6D1-A23EA08CD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955" y="319047"/>
            <a:ext cx="680213" cy="68021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D2BC533-16F7-4F29-9521-4A8E5C2F0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387" y="831398"/>
            <a:ext cx="680213" cy="68021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EE975A2-5778-44FD-8052-0D45B39FD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189" y="1330423"/>
            <a:ext cx="680213" cy="68021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D442C50D-D415-4526-875A-53EF075C4992}"/>
              </a:ext>
            </a:extLst>
          </p:cNvPr>
          <p:cNvSpPr txBox="1"/>
          <p:nvPr/>
        </p:nvSpPr>
        <p:spPr>
          <a:xfrm>
            <a:off x="3284421" y="22994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hopefully!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10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3" grpId="0" animBg="1"/>
      <p:bldP spid="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7"/>
          <p:cNvSpPr txBox="1">
            <a:spLocks noChangeArrowheads="1"/>
          </p:cNvSpPr>
          <p:nvPr/>
        </p:nvSpPr>
        <p:spPr bwMode="auto">
          <a:xfrm>
            <a:off x="2316302" y="1682254"/>
            <a:ext cx="7917358" cy="92330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91419" tIns="45709" rIns="91419" bIns="45709">
            <a:spAutoFit/>
          </a:bodyPr>
          <a:lstStyle/>
          <a:p>
            <a:r>
              <a:rPr lang="en-US" i="1" baseline="30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Division of Stored and Cooled Ions at MPIK, Heidelberg  </a:t>
            </a:r>
          </a:p>
          <a:p>
            <a:endParaRPr lang="en-US" i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en-US" i="1" baseline="30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Atomic Physics Division at GSI Helmholtzzentrum, Darmstadt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363980" y="-83801"/>
            <a:ext cx="9144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9" tIns="45709" rIns="91419" bIns="45709" anchor="ctr"/>
          <a:lstStyle/>
          <a:p>
            <a:pPr algn="ctr">
              <a:tabLst>
                <a:tab pos="1431925" algn="l"/>
              </a:tabLst>
              <a:defRPr/>
            </a:pPr>
            <a:r>
              <a:rPr lang="en-US" sz="4000" b="1" dirty="0">
                <a:solidFill>
                  <a:srgbClr val="007668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Acknowledgement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355788" y="4010795"/>
            <a:ext cx="13524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Funding</a:t>
            </a:r>
            <a:r>
              <a:rPr lang="de-DE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231" y="3614602"/>
            <a:ext cx="2673769" cy="1501163"/>
          </a:xfrm>
          <a:prstGeom prst="rect">
            <a:avLst/>
          </a:prstGeom>
        </p:spPr>
      </p:pic>
      <p:graphicFrame>
        <p:nvGraphicFramePr>
          <p:cNvPr id="29" name="Tabel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938075"/>
              </p:ext>
            </p:extLst>
          </p:nvPr>
        </p:nvGraphicFramePr>
        <p:xfrm>
          <a:off x="1363980" y="834247"/>
          <a:ext cx="8311577" cy="918085"/>
        </p:xfrm>
        <a:graphic>
          <a:graphicData uri="http://schemas.openxmlformats.org/drawingml/2006/table">
            <a:tbl>
              <a:tblPr firstRow="1" lastCol="1" bandRow="1">
                <a:tableStyleId>{5C22544A-7EE6-4342-B048-85BDC9FD1C3A}</a:tableStyleId>
              </a:tblPr>
              <a:tblGrid>
                <a:gridCol w="2502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8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8085">
                <a:tc>
                  <a:txBody>
                    <a:bodyPr/>
                    <a:lstStyle/>
                    <a:p>
                      <a:pPr marL="0" marR="0" indent="0" algn="l" defTabSz="1972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b="1" i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Work Group:</a:t>
                      </a:r>
                      <a:endParaRPr lang="de-DE" sz="2200" b="1" i="0" baseline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0" kern="0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Sangeetha Sasidharan</a:t>
                      </a:r>
                      <a:r>
                        <a:rPr lang="de-DE" sz="1800" b="0" kern="0" baseline="300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1,2</a:t>
                      </a:r>
                      <a:r>
                        <a:rPr lang="de-DE" sz="1800" b="0" kern="0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, Olesia Bezrodnova</a:t>
                      </a:r>
                      <a:r>
                        <a:rPr lang="de-DE" sz="1800" b="0" kern="0" baseline="300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de-DE" sz="1800" b="0" kern="0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800" b="0" kern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Wolfgang Quint</a:t>
                      </a:r>
                      <a:r>
                        <a:rPr lang="de-DE" sz="1800" b="0" kern="0" baseline="300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de-DE" sz="1800" b="0" kern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de-DE" sz="1800" b="0" kern="0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 S</a:t>
                      </a:r>
                      <a:r>
                        <a:rPr lang="de-DE" sz="1800" b="0" kern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ven Sturm</a:t>
                      </a:r>
                      <a:r>
                        <a:rPr lang="de-DE" sz="1800" b="0" kern="0" baseline="300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de-DE" sz="1800" b="0" kern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 and Klaus Blaum</a:t>
                      </a:r>
                      <a:r>
                        <a:rPr lang="de-DE" sz="1800" b="0" kern="0" baseline="300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de-DE" sz="1800" b="0" kern="0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" name="Picture 4" descr="https://upload.wikimedia.org/wikipedia/commons/thumb/6/6f/GSI_Logo.svg/295px-GSI_Logo.svg.png">
            <a:extLst>
              <a:ext uri="{FF2B5EF4-FFF2-40B4-BE49-F238E27FC236}">
                <a16:creationId xmlns:a16="http://schemas.microsoft.com/office/drawing/2014/main" id="{FB73E9C2-3A73-42EA-9A83-B29506436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973" y="3847627"/>
            <a:ext cx="2265134" cy="71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0C7052-1715-427B-B974-FD62785B8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/>
              <a:t>15.03.2024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26601-2CE9-4E9C-BAF6-FA80F4F4C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/>
              <a:t>DPG Spring Meeting 2024 , S. Sasidharan</a:t>
            </a:r>
            <a:endParaRPr lang="en-US" sz="14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65057E-E541-4158-B4BB-76F079AF9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smtClean="0"/>
              <a:pPr/>
              <a:t>26</a:t>
            </a:fld>
            <a:endParaRPr lang="en-US" sz="1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41C515-7A91-4637-9AF3-3E6905FE2F10}"/>
              </a:ext>
            </a:extLst>
          </p:cNvPr>
          <p:cNvSpPr txBox="1"/>
          <p:nvPr/>
        </p:nvSpPr>
        <p:spPr>
          <a:xfrm>
            <a:off x="1363980" y="3043445"/>
            <a:ext cx="8686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defTabSz="1972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200" b="1" i="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Former members:      </a:t>
            </a:r>
            <a:r>
              <a:rPr lang="de-DE" b="0" kern="0" baseline="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Sascha </a:t>
            </a:r>
            <a:r>
              <a:rPr lang="de-DE" b="0" kern="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Rau</a:t>
            </a:r>
            <a:r>
              <a:rPr lang="de-DE" kern="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de-DE" i="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Fabian </a:t>
            </a:r>
            <a:r>
              <a:rPr lang="de-DE" i="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Heisse</a:t>
            </a:r>
            <a:r>
              <a:rPr lang="de-DE" i="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Florian Koehler-Langes</a:t>
            </a:r>
            <a:endParaRPr lang="de-DE" i="0" baseline="0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Shape 82">
            <a:extLst>
              <a:ext uri="{FF2B5EF4-FFF2-40B4-BE49-F238E27FC236}">
                <a16:creationId xmlns:a16="http://schemas.microsoft.com/office/drawing/2014/main" id="{2D78C2D0-EF4A-4B92-A82B-E2428A2F3236}"/>
              </a:ext>
            </a:extLst>
          </p:cNvPr>
          <p:cNvSpPr/>
          <p:nvPr/>
        </p:nvSpPr>
        <p:spPr>
          <a:xfrm>
            <a:off x="1426196" y="5669810"/>
            <a:ext cx="9137801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 defTabSz="890587">
              <a:defRPr sz="1800"/>
            </a:pPr>
            <a:r>
              <a:rPr lang="en-US" sz="4000" dirty="0">
                <a:solidFill>
                  <a:srgbClr val="007668"/>
                </a:solidFill>
                <a:latin typeface="+mj-lt"/>
                <a:ea typeface="Calibri"/>
                <a:cs typeface="Arial" panose="020B0604020202020204" pitchFamily="34" charset="0"/>
                <a:sym typeface="Calibri"/>
              </a:rPr>
              <a:t>Thank you for your attention!</a:t>
            </a:r>
            <a:endParaRPr lang="de-DE" sz="4000" dirty="0">
              <a:solidFill>
                <a:srgbClr val="007668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456823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09E12B-F7E5-4175-9238-41578571FD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4969" y="912776"/>
                <a:ext cx="10917451" cy="4886044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Acronym for </a:t>
                </a:r>
                <a:r>
                  <a:rPr lang="en-US" sz="2000" b="1" dirty="0">
                    <a:latin typeface="Century Gothic" panose="020B050202020202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en-US" sz="2000" dirty="0">
                    <a:latin typeface="Century Gothic" panose="020B0502020202020204" pitchFamily="34" charset="0"/>
                    <a:cs typeface="Times New Roman" panose="02020603050405020304" pitchFamily="18" charset="0"/>
                  </a:rPr>
                  <a:t>ight </a:t>
                </a:r>
                <a:r>
                  <a:rPr lang="en-US" sz="2000" b="1" dirty="0">
                    <a:latin typeface="Century Gothic" panose="020B0502020202020204" pitchFamily="34" charset="0"/>
                    <a:cs typeface="Times New Roman" panose="02020603050405020304" pitchFamily="18" charset="0"/>
                  </a:rPr>
                  <a:t>ION TRAP </a:t>
                </a:r>
                <a:r>
                  <a:rPr lang="en-US" sz="2000" dirty="0">
                    <a:latin typeface="Century Gothic" panose="020B0502020202020204" pitchFamily="34" charset="0"/>
                    <a:cs typeface="Times New Roman" panose="02020603050405020304" pitchFamily="18" charset="0"/>
                  </a:rPr>
                  <a:t>experiment situated in Mainz.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000" dirty="0">
                    <a:latin typeface="Century Gothic" panose="020B0502020202020204" pitchFamily="34" charset="0"/>
                    <a:cs typeface="Times New Roman" panose="02020603050405020304" pitchFamily="18" charset="0"/>
                  </a:rPr>
                  <a:t>High precision Penning-trap mass spectrometer for light ions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000" dirty="0">
                    <a:uFill>
                      <a:solidFill/>
                    </a:uFill>
                    <a:latin typeface="Century Gothic" panose="020B0502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Precision goal: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000" i="1">
                            <a:uFill>
                              <a:solidFill/>
                            </a:u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e-DE" sz="2000">
                            <a:uFill>
                              <a:solidFill/>
                            </a:uFill>
                            <a:latin typeface="Century Gothic" panose="020B0502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  <m:t>δm</m:t>
                        </m:r>
                      </m:num>
                      <m:den>
                        <m:r>
                          <m:rPr>
                            <m:nor/>
                          </m:rPr>
                          <a:rPr lang="de-DE" sz="2000">
                            <a:uFill>
                              <a:solidFill/>
                            </a:uFill>
                            <a:latin typeface="Century Gothic" panose="020B0502020202020204" pitchFamily="34" charset="0"/>
                            <a:cs typeface="Arial" panose="020B0604020202020204" pitchFamily="34" charset="0"/>
                            <a:sym typeface="Arial"/>
                          </a:rPr>
                          <m:t>m</m:t>
                        </m:r>
                      </m:den>
                    </m:f>
                    <m:r>
                      <m:rPr>
                        <m:nor/>
                      </m:rPr>
                      <a:rPr lang="de-DE" sz="2000">
                        <a:uFill>
                          <a:solidFill/>
                        </a:uFill>
                        <a:latin typeface="Century Gothic" panose="020B0502020202020204" pitchFamily="34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de-DE" sz="2000">
                        <a:uFill>
                          <a:solidFill/>
                        </a:uFill>
                        <a:latin typeface="Century Gothic" panose="020B0502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&lt; </m:t>
                    </m:r>
                    <m:sSup>
                      <m:sSupPr>
                        <m:ctrlPr>
                          <a:rPr lang="de-DE" sz="2000" i="1">
                            <a:uFill>
                              <a:solidFill/>
                            </a:u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de-DE" sz="2000">
                            <a:uFill>
                              <a:solidFill/>
                            </a:uFill>
                            <a:latin typeface="Century Gothic" panose="020B0502020202020204" pitchFamily="34" charset="0"/>
                            <a:cs typeface="Arial" panose="020B0604020202020204" pitchFamily="34" charset="0"/>
                            <a:sym typeface="Arial"/>
                          </a:rPr>
                          <m:t>10</m:t>
                        </m:r>
                      </m:e>
                      <m:sup>
                        <m:r>
                          <m:rPr>
                            <m:nor/>
                          </m:rPr>
                          <a:rPr lang="de-DE" sz="2000">
                            <a:uFill>
                              <a:solidFill/>
                            </a:uFill>
                            <a:latin typeface="Century Gothic" panose="020B0502020202020204" pitchFamily="34" charset="0"/>
                            <a:cs typeface="Arial" panose="020B0604020202020204" pitchFamily="34" charset="0"/>
                            <a:sym typeface="Arial"/>
                          </a:rPr>
                          <m:t>−</m:t>
                        </m:r>
                        <m:r>
                          <a:rPr lang="en-GB" sz="2000" i="1">
                            <a:uFill>
                              <a:solidFill/>
                            </a:u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  <m:t>1</m:t>
                        </m:r>
                        <m:r>
                          <a:rPr lang="de-DE" sz="2000" i="1">
                            <a:uFill>
                              <a:solidFill/>
                            </a:u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  <m:t>1</m:t>
                        </m:r>
                      </m:sup>
                    </m:sSup>
                  </m:oMath>
                </a14:m>
                <a:endParaRPr lang="en-US" sz="2000" i="1" dirty="0">
                  <a:latin typeface="Century Gothic" panose="020B0502020202020204" pitchFamily="34" charset="0"/>
                </a:endParaRP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000" dirty="0">
                    <a:latin typeface="Century Gothic" panose="020B0502020202020204" pitchFamily="34" charset="0"/>
                    <a:cs typeface="Arial" panose="020B0604020202020204" pitchFamily="34" charset="0"/>
                  </a:rPr>
                  <a:t>Measure directly in atomic mass units,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e>
                          <m:sup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12</m:t>
                            </m:r>
                          </m:sup>
                        </m:sSup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2000" i="1" dirty="0">
                  <a:latin typeface="Century Gothic" panose="020B0502020202020204" pitchFamily="34" charset="0"/>
                </a:endParaRP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000" dirty="0">
                    <a:latin typeface="Century Gothic" panose="020B0502020202020204" pitchFamily="34" charset="0"/>
                  </a:rPr>
                  <a:t>Specialized trap : Measuring light ions is difficult because of relatively small signals and high relativistic shifts</a:t>
                </a:r>
                <a:endParaRPr lang="en-US" sz="1000" dirty="0">
                  <a:latin typeface="Century Gothic" panose="020B0502020202020204" pitchFamily="34" charset="0"/>
                </a:endParaRP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endParaRPr lang="en-US" sz="2000" i="1" dirty="0">
                  <a:latin typeface="Century Gothic" panose="020B0502020202020204" pitchFamily="34" charset="0"/>
                </a:endParaRPr>
              </a:p>
              <a:p>
                <a:pPr marL="0" indent="0">
                  <a:buNone/>
                </a:pPr>
                <a:endParaRPr lang="en-US" sz="2000" i="1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09E12B-F7E5-4175-9238-41578571FD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4969" y="912776"/>
                <a:ext cx="10917451" cy="4886044"/>
              </a:xfrm>
              <a:blipFill>
                <a:blip r:embed="rId2"/>
                <a:stretch>
                  <a:fillRect l="-503" t="-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8012E8D-6B05-48BE-BE87-3D0F6D57C198}"/>
              </a:ext>
            </a:extLst>
          </p:cNvPr>
          <p:cNvSpPr txBox="1"/>
          <p:nvPr/>
        </p:nvSpPr>
        <p:spPr>
          <a:xfrm>
            <a:off x="3813216" y="71020"/>
            <a:ext cx="3577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668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LIONTRAP</a:t>
            </a:r>
            <a:endParaRPr lang="de-DE" sz="4000" b="1" dirty="0">
              <a:solidFill>
                <a:srgbClr val="007668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Grafik 16">
            <a:extLst>
              <a:ext uri="{FF2B5EF4-FFF2-40B4-BE49-F238E27FC236}">
                <a16:creationId xmlns:a16="http://schemas.microsoft.com/office/drawing/2014/main" id="{E1025D44-8AFC-4EA7-8B3F-2B28953B38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38" t="16051" r="42519" b="48950"/>
          <a:stretch/>
        </p:blipFill>
        <p:spPr>
          <a:xfrm>
            <a:off x="10737942" y="71020"/>
            <a:ext cx="1341490" cy="918828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D88CE9-7BBA-4B63-8C48-3F0CCD3F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663" y="6492875"/>
            <a:ext cx="2743200" cy="365125"/>
          </a:xfrm>
        </p:spPr>
        <p:txBody>
          <a:bodyPr/>
          <a:lstStyle/>
          <a:p>
            <a:r>
              <a:rPr lang="en-US" sz="1400" dirty="0"/>
              <a:t>15.03.2024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698F2CD-41C2-453C-B8E0-378AFDE47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8268"/>
            <a:ext cx="4114800" cy="365125"/>
          </a:xfrm>
        </p:spPr>
        <p:txBody>
          <a:bodyPr/>
          <a:lstStyle/>
          <a:p>
            <a:r>
              <a:rPr lang="en-US" sz="1400" dirty="0"/>
              <a:t>DPG Spring Meeting 2024 , S. Sasidharan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007658-F875-4E6A-A347-2AFF2D342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5487" y="6553185"/>
            <a:ext cx="2743200" cy="365125"/>
          </a:xfrm>
        </p:spPr>
        <p:txBody>
          <a:bodyPr/>
          <a:lstStyle/>
          <a:p>
            <a:fld id="{EF4ACC48-A0B8-4A07-8EC1-9605E5B05D44}" type="slidenum">
              <a:rPr lang="en-US" sz="1400" smtClean="0"/>
              <a:t>3</a:t>
            </a:fld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413EA9-44B3-4117-A9B7-B522918A3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000" r="90000">
                        <a14:foregroundMark x1="9250" y1="28222" x2="9875" y2="50222"/>
                        <a14:foregroundMark x1="9250" y1="47111" x2="9250" y2="47111"/>
                        <a14:foregroundMark x1="9000" y1="25778" x2="9000" y2="25778"/>
                        <a14:backgroundMark x1="58000" y1="29556" x2="58000" y2="29556"/>
                        <a14:backgroundMark x1="56250" y1="26667" x2="71125" y2="20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672" y="3037249"/>
            <a:ext cx="8018408" cy="451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06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044372" y="-16588"/>
            <a:ext cx="10349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7668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Light Ion Masses for Fundamental Physics</a:t>
            </a:r>
            <a:endParaRPr lang="de-DE" sz="4000" b="1" dirty="0">
              <a:solidFill>
                <a:srgbClr val="007668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EE30529-4DB7-4F03-B060-5F76C15D07B4}"/>
                  </a:ext>
                </a:extLst>
              </p:cNvPr>
              <p:cNvSpPr txBox="1"/>
              <p:nvPr/>
            </p:nvSpPr>
            <p:spPr>
              <a:xfrm>
                <a:off x="609600" y="1109564"/>
                <a:ext cx="11219297" cy="48460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:endParaRPr lang="en-US" sz="2000" i="1" dirty="0">
                  <a:solidFill>
                    <a:prstClr val="black"/>
                  </a:solidFill>
                  <a:uFill>
                    <a:solidFill/>
                  </a:uFill>
                  <a:latin typeface="Century Gothic" panose="020B0502020202020204" pitchFamily="34" charset="0"/>
                  <a:cs typeface="Arial"/>
                  <a:sym typeface="Arial"/>
                </a:endParaRPr>
              </a:p>
              <a:p>
                <a:pPr marL="285750" indent="-285750"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uFill>
                              <a:solidFill/>
                            </a:u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uFill>
                              <a:solidFill/>
                            </a:u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  </m:t>
                        </m:r>
                        <m:r>
                          <a:rPr lang="de-DE" sz="2000" i="1">
                            <a:solidFill>
                              <a:prstClr val="black"/>
                            </a:solidFill>
                            <a:uFill>
                              <a:solidFill/>
                            </a:u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𝑚</m:t>
                        </m:r>
                      </m:e>
                      <m:sub>
                        <m:r>
                          <a:rPr lang="de-DE" sz="2000" i="1">
                            <a:solidFill>
                              <a:prstClr val="black"/>
                            </a:solidFill>
                            <a:uFill>
                              <a:solidFill/>
                            </a:u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  <a:uFill>
                      <a:solidFill/>
                    </a:uFill>
                    <a:latin typeface="Century Gothic" panose="020B0502020202020204" pitchFamily="34" charset="0"/>
                    <a:ea typeface="Arial"/>
                    <a:cs typeface="Times New Roman" panose="02020603050405020304" pitchFamily="18" charset="0"/>
                    <a:sym typeface="Arial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uFill>
                              <a:solidFill/>
                            </a:u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bPr>
                      <m:e>
                        <m:r>
                          <a:rPr lang="de-DE" sz="2000" i="1">
                            <a:solidFill>
                              <a:prstClr val="black"/>
                            </a:solidFill>
                            <a:uFill>
                              <a:solidFill/>
                            </a:u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𝑚</m:t>
                        </m:r>
                      </m:e>
                      <m:sub>
                        <m:r>
                          <a:rPr lang="de-DE" sz="2000" i="1">
                            <a:solidFill>
                              <a:prstClr val="black"/>
                            </a:solidFill>
                            <a:uFill>
                              <a:solidFill/>
                            </a:u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  <a:uFill>
                      <a:solidFill/>
                    </a:uFill>
                    <a:latin typeface="Century Gothic" panose="020B0502020202020204" pitchFamily="34" charset="0"/>
                    <a:ea typeface="Arial"/>
                    <a:cs typeface="Times New Roman" panose="02020603050405020304" pitchFamily="18" charset="0"/>
                    <a:sym typeface="Arial"/>
                  </a:rPr>
                  <a:t> are fundamental properties of the basic building blocks of matter</a:t>
                </a:r>
              </a:p>
              <a:p>
                <a:pPr>
                  <a:spcBef>
                    <a:spcPts val="1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uFill>
                                <a:solidFill/>
                              </a:u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uFill>
                                <a:solidFill/>
                              </a:u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𝑚</m:t>
                          </m:r>
                        </m:e>
                        <m:sub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uFill>
                                <a:solidFill/>
                              </a:u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𝐴𝑡𝑜𝑚</m:t>
                          </m:r>
                        </m:sub>
                      </m:sSub>
                      <m:r>
                        <a:rPr lang="de-DE" sz="2000" b="0" i="1" smtClean="0">
                          <a:solidFill>
                            <a:schemeClr val="tx1"/>
                          </a:solidFill>
                          <a:uFill>
                            <a:solidFill/>
                          </a:u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=</m:t>
                      </m:r>
                      <m:r>
                        <a:rPr lang="de-DE" sz="2000" b="0" i="1" smtClean="0">
                          <a:solidFill>
                            <a:schemeClr val="tx1"/>
                          </a:solidFill>
                          <a:uFill>
                            <a:solidFill/>
                          </a:u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𝑁</m:t>
                      </m:r>
                      <m:sSub>
                        <m:sSubPr>
                          <m:ctrlPr>
                            <a:rPr lang="de-DE" sz="2000" i="1" smtClean="0">
                              <a:solidFill>
                                <a:schemeClr val="tx1"/>
                              </a:solidFill>
                              <a:uFill>
                                <a:solidFill/>
                              </a:u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uFill>
                                <a:solidFill/>
                              </a:u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𝑚</m:t>
                          </m:r>
                        </m:e>
                        <m:sub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uFill>
                                <a:solidFill/>
                              </a:u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𝑁𝑒𝑢𝑡𝑟𝑜𝑛</m:t>
                          </m:r>
                        </m:sub>
                      </m:sSub>
                      <m:r>
                        <a:rPr lang="de-DE" sz="2000" b="0" i="1" smtClean="0">
                          <a:solidFill>
                            <a:schemeClr val="tx1"/>
                          </a:solidFill>
                          <a:uFill>
                            <a:solidFill/>
                          </a:u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+</m:t>
                      </m:r>
                      <m:r>
                        <a:rPr lang="de-DE" sz="2000" b="0" i="1" smtClean="0">
                          <a:solidFill>
                            <a:schemeClr val="tx1"/>
                          </a:solidFill>
                          <a:uFill>
                            <a:solidFill/>
                          </a:u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𝑍</m:t>
                      </m:r>
                      <m:r>
                        <a:rPr lang="de-DE" sz="2000" b="0" i="1" smtClean="0">
                          <a:solidFill>
                            <a:schemeClr val="tx1"/>
                          </a:solidFill>
                          <a:uFill>
                            <a:solidFill/>
                          </a:u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 </m:t>
                      </m:r>
                      <m:sSub>
                        <m:sSubPr>
                          <m:ctrlPr>
                            <a:rPr lang="de-DE" sz="2000" i="1" smtClean="0">
                              <a:solidFill>
                                <a:schemeClr val="tx1"/>
                              </a:solidFill>
                              <a:uFill>
                                <a:solidFill/>
                              </a:u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uFill>
                                <a:solidFill/>
                              </a:u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𝑚</m:t>
                          </m:r>
                        </m:e>
                        <m:sub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uFill>
                                <a:solidFill/>
                              </a:u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𝑃𝑟𝑜𝑡𝑜𝑛</m:t>
                          </m:r>
                        </m:sub>
                      </m:sSub>
                      <m:r>
                        <a:rPr lang="de-DE" sz="2000" b="0" i="1" smtClean="0">
                          <a:solidFill>
                            <a:schemeClr val="tx1"/>
                          </a:solidFill>
                          <a:uFill>
                            <a:solidFill/>
                          </a:u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+</m:t>
                      </m:r>
                      <m:r>
                        <a:rPr lang="de-DE" sz="2000" b="0" i="1" smtClean="0">
                          <a:solidFill>
                            <a:schemeClr val="tx1"/>
                          </a:solidFill>
                          <a:uFill>
                            <a:solidFill/>
                          </a:u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𝑍</m:t>
                      </m:r>
                      <m:r>
                        <a:rPr lang="de-DE" sz="2000" b="0" i="1" smtClean="0">
                          <a:solidFill>
                            <a:schemeClr val="tx1"/>
                          </a:solidFill>
                          <a:uFill>
                            <a:solidFill/>
                          </a:u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 </m:t>
                      </m:r>
                      <m:sSub>
                        <m:sSubPr>
                          <m:ctrlPr>
                            <a:rPr lang="de-DE" sz="2000" i="1" smtClean="0">
                              <a:solidFill>
                                <a:schemeClr val="tx1"/>
                              </a:solidFill>
                              <a:uFill>
                                <a:solidFill/>
                              </a:u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uFill>
                                <a:solidFill/>
                              </a:u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𝑚</m:t>
                          </m:r>
                        </m:e>
                        <m:sub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uFill>
                                <a:solidFill/>
                              </a:u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𝐸𝑙𝑒𝑐𝑡𝑟𝑜𝑛</m:t>
                          </m:r>
                        </m:sub>
                      </m:sSub>
                      <m:r>
                        <a:rPr lang="de-DE" sz="2000" b="0" i="1" smtClean="0">
                          <a:solidFill>
                            <a:schemeClr val="tx1"/>
                          </a:solidFill>
                          <a:uFill>
                            <a:solidFill/>
                          </a:u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lang="de-DE" sz="2000" i="1" smtClean="0">
                              <a:solidFill>
                                <a:schemeClr val="tx1"/>
                              </a:solidFill>
                              <a:uFill>
                                <a:solidFill/>
                              </a:u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000" i="1" smtClean="0">
                                  <a:solidFill>
                                    <a:schemeClr val="tx1"/>
                                  </a:solidFill>
                                  <a:uFill>
                                    <a:solidFill/>
                                  </a:u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uFill>
                                    <a:solidFill/>
                                  </a:u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uFill>
                                    <a:solidFill/>
                                  </a:u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  <m:t>𝐴𝑡𝑜𝑚</m:t>
                              </m:r>
                            </m:sub>
                          </m:sSub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uFill>
                                <a:solidFill/>
                              </a:uFill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2000" i="1" smtClean="0">
                                  <a:solidFill>
                                    <a:schemeClr val="tx1"/>
                                  </a:solidFill>
                                  <a:uFill>
                                    <a:solidFill/>
                                  </a:u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uFill>
                                    <a:solidFill/>
                                  </a:u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uFill>
                                    <a:solidFill/>
                                  </a:u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  <m:t>𝑛𝑢𝑐𝑙𝑒𝑢𝑠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sz="2000" i="1" smtClean="0">
                                  <a:solidFill>
                                    <a:schemeClr val="tx1"/>
                                  </a:solidFill>
                                  <a:uFill>
                                    <a:solidFill/>
                                  </a:u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uFill>
                                    <a:solidFill/>
                                  </a:u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uFill>
                                    <a:solidFill/>
                                  </a:uFill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>
                  <a:latin typeface="Century Gothic" panose="020B0502020202020204" pitchFamily="34" charset="0"/>
                </a:endParaRPr>
              </a:p>
              <a:p>
                <a:pPr marL="285750" indent="-285750" algn="l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000" b="0" i="0" u="none" strike="noStrike" baseline="0" dirty="0">
                    <a:solidFill>
                      <a:srgbClr val="000000"/>
                    </a:solidFill>
                    <a:latin typeface="Century Gothic" panose="020B0502020202020204" pitchFamily="34" charset="0"/>
                  </a:rPr>
                  <a:t>m</a:t>
                </a:r>
                <a:r>
                  <a:rPr lang="en-US" sz="2000" b="0" i="0" u="none" strike="noStrike" baseline="-25000" dirty="0">
                    <a:solidFill>
                      <a:srgbClr val="000000"/>
                    </a:solidFill>
                    <a:latin typeface="Century Gothic" panose="020B0502020202020204" pitchFamily="34" charset="0"/>
                  </a:rPr>
                  <a:t>d</a:t>
                </a:r>
                <a:r>
                  <a:rPr lang="en-US" sz="2000" b="0" i="0" u="none" strike="noStrike" baseline="0" dirty="0">
                    <a:solidFill>
                      <a:srgbClr val="000000"/>
                    </a:solidFill>
                    <a:latin typeface="Century Gothic" panose="020B0502020202020204" pitchFamily="34" charset="0"/>
                  </a:rPr>
                  <a:t> is the starting point for the determination of the atomic mass of the neutron:</a:t>
                </a:r>
                <a:br>
                  <a:rPr lang="en-US" sz="2000" b="0" i="0" u="none" strike="noStrike" baseline="0" dirty="0">
                    <a:solidFill>
                      <a:srgbClr val="000000"/>
                    </a:solidFill>
                    <a:latin typeface="Century Gothic" panose="020B0502020202020204" pitchFamily="34" charset="0"/>
                  </a:rPr>
                </a:br>
                <a:br>
                  <a:rPr lang="en-US" sz="2000" b="0" i="0" u="none" strike="noStrike" baseline="0" dirty="0">
                    <a:solidFill>
                      <a:srgbClr val="000000"/>
                    </a:solidFill>
                    <a:latin typeface="Century Gothic" panose="020B0502020202020204" pitchFamily="34" charset="0"/>
                  </a:rPr>
                </a:br>
                <a:endParaRPr lang="en-US" sz="2000" b="0" i="0" u="none" strike="noStrike" baseline="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  <a:p>
                <a:pPr marL="285750" indent="-285750" algn="l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  <a:p>
                <a:pPr marL="28575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de-DE" sz="2000" dirty="0">
                    <a:latin typeface="Century Gothic" panose="020B0502020202020204" pitchFamily="34" charset="0"/>
                  </a:rPr>
                  <a:t>Simple </a:t>
                </a:r>
                <a:r>
                  <a:rPr lang="de-DE" sz="2000" dirty="0" err="1">
                    <a:latin typeface="Century Gothic" panose="020B0502020202020204" pitchFamily="34" charset="0"/>
                  </a:rPr>
                  <a:t>atomic</a:t>
                </a:r>
                <a:r>
                  <a:rPr lang="de-DE" sz="2000" dirty="0">
                    <a:latin typeface="Century Gothic" panose="020B0502020202020204" pitchFamily="34" charset="0"/>
                  </a:rPr>
                  <a:t> </a:t>
                </a:r>
                <a:r>
                  <a:rPr lang="de-DE" sz="2000" dirty="0" err="1">
                    <a:latin typeface="Century Gothic" panose="020B0502020202020204" pitchFamily="34" charset="0"/>
                  </a:rPr>
                  <a:t>systems</a:t>
                </a:r>
                <a:endParaRPr lang="en-GB" sz="2000" b="0" dirty="0">
                  <a:uFill>
                    <a:solidFill/>
                  </a:uFill>
                  <a:latin typeface="Century Gothic" panose="020B0502020202020204" pitchFamily="34" charset="0"/>
                  <a:ea typeface="Cambria Math" panose="02040503050406030204" pitchFamily="18" charset="0"/>
                  <a:cs typeface="Arial"/>
                  <a:sym typeface="Arial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solidFill>
                      <a:schemeClr val="tx1"/>
                    </a:solidFill>
                    <a:uFill>
                      <a:solidFill/>
                    </a:uFill>
                    <a:latin typeface="Century Gothic" panose="020B0502020202020204" pitchFamily="34" charset="0"/>
                    <a:ea typeface="Arial"/>
                    <a:cs typeface="Arial"/>
                    <a:sym typeface="Arial"/>
                  </a:rPr>
                  <a:t>Ro-vibrational spectroscopy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uFill>
                              <a:solidFill/>
                            </a:u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z="2000" b="0" i="0">
                            <a:solidFill>
                              <a:schemeClr val="tx1"/>
                            </a:solidFill>
                            <a:uFill>
                              <a:solidFill/>
                            </a:u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HD</m:t>
                        </m:r>
                      </m:e>
                      <m:sup>
                        <m:r>
                          <a:rPr lang="de-DE" sz="2000" b="0" i="1">
                            <a:solidFill>
                              <a:schemeClr val="tx1"/>
                            </a:solidFill>
                            <a:uFill>
                              <a:solidFill/>
                            </a:u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uFill>
                      <a:solidFill/>
                    </a:uFill>
                    <a:latin typeface="Century Gothic" panose="020B0502020202020204" pitchFamily="34" charset="0"/>
                    <a:ea typeface="Arial"/>
                    <a:cs typeface="Arial"/>
                    <a:sym typeface="Arial"/>
                  </a:rPr>
                  <a:t> molecular ions: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den>
                        </m:f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de-DE" sz="2000" b="1" dirty="0">
                  <a:latin typeface="Century Gothic" panose="020B0502020202020204" pitchFamily="34" charset="0"/>
                </a:endParaRPr>
              </a:p>
              <a:p>
                <a:pPr algn="l">
                  <a:spcBef>
                    <a:spcPts val="1200"/>
                  </a:spcBef>
                </a:pPr>
                <a:endParaRPr lang="en-US" sz="20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EE30529-4DB7-4F03-B060-5F76C15D0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09564"/>
                <a:ext cx="11219297" cy="4846007"/>
              </a:xfrm>
              <a:prstGeom prst="rect">
                <a:avLst/>
              </a:prstGeom>
              <a:blipFill>
                <a:blip r:embed="rId3"/>
                <a:stretch>
                  <a:fillRect l="-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9">
                <a:extLst>
                  <a:ext uri="{FF2B5EF4-FFF2-40B4-BE49-F238E27FC236}">
                    <a16:creationId xmlns:a16="http://schemas.microsoft.com/office/drawing/2014/main" id="{35770A3E-629A-44F6-A440-B8ABD6EF320E}"/>
                  </a:ext>
                </a:extLst>
              </p:cNvPr>
              <p:cNvSpPr txBox="1"/>
              <p:nvPr/>
            </p:nvSpPr>
            <p:spPr>
              <a:xfrm>
                <a:off x="2360764" y="3347829"/>
                <a:ext cx="3118619" cy="546688"/>
              </a:xfrm>
              <a:prstGeom prst="rect">
                <a:avLst/>
              </a:prstGeom>
              <a:solidFill>
                <a:srgbClr val="D3D3D3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type m:val="lin"/>
                          <m:ctrlP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=2.388 170 08</m:t>
                          </m:r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42</m:t>
                              </m:r>
                            </m:e>
                          </m:d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de-DE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u</m:t>
                          </m:r>
                        </m:den>
                      </m:f>
                    </m:oMath>
                  </m:oMathPara>
                </a14:m>
                <a:br>
                  <a:rPr lang="de-DE" sz="1400" b="0" dirty="0">
                    <a:solidFill>
                      <a:schemeClr val="tx1"/>
                    </a:solidFill>
                  </a:rPr>
                </a:br>
                <a:endParaRPr lang="de-DE" sz="1400" b="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Textfeld 9">
                <a:extLst>
                  <a:ext uri="{FF2B5EF4-FFF2-40B4-BE49-F238E27FC236}">
                    <a16:creationId xmlns:a16="http://schemas.microsoft.com/office/drawing/2014/main" id="{35770A3E-629A-44F6-A440-B8ABD6EF3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764" y="3347829"/>
                <a:ext cx="3118619" cy="546688"/>
              </a:xfrm>
              <a:prstGeom prst="rect">
                <a:avLst/>
              </a:prstGeom>
              <a:blipFill>
                <a:blip r:embed="rId4"/>
                <a:stretch>
                  <a:fillRect t="-52222" b="-8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feld 12">
            <a:extLst>
              <a:ext uri="{FF2B5EF4-FFF2-40B4-BE49-F238E27FC236}">
                <a16:creationId xmlns:a16="http://schemas.microsoft.com/office/drawing/2014/main" id="{DA738C06-CC3D-4743-BD10-A557633AB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2584" y="3383204"/>
            <a:ext cx="35716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1200" dirty="0">
                <a:solidFill>
                  <a:srgbClr val="898989"/>
                </a:solidFill>
              </a:rPr>
              <a:t>M.S. Dewey et al. Phys. Rev. C73, 044303 (2006)</a:t>
            </a:r>
            <a:br>
              <a:rPr lang="de-DE" sz="1200" dirty="0">
                <a:solidFill>
                  <a:srgbClr val="898989"/>
                </a:solidFill>
              </a:rPr>
            </a:br>
            <a:r>
              <a:rPr lang="de-DE" sz="1200" dirty="0">
                <a:solidFill>
                  <a:srgbClr val="898989"/>
                </a:solidFill>
              </a:rPr>
              <a:t>S. Rau et al. </a:t>
            </a:r>
            <a:r>
              <a:rPr lang="fr-FR" sz="1200" dirty="0">
                <a:solidFill>
                  <a:srgbClr val="898989"/>
                </a:solidFill>
              </a:rPr>
              <a:t>Nature 585, 43–47 (2020)</a:t>
            </a:r>
            <a:endParaRPr lang="de-DE" altLang="de-DE" sz="1200" dirty="0">
              <a:solidFill>
                <a:srgbClr val="898989"/>
              </a:solidFill>
              <a:sym typeface="Helvetica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5BCE56-71C9-481A-84F8-9033C9041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/>
              <a:t>15.03.2024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DDC1BB-426F-4C20-8F33-BAE437BF7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/>
              <a:t>DPG Spring Meeting 2024 , S. Sasidharan</a:t>
            </a:r>
            <a:endParaRPr lang="en-US" sz="14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532EB8-B990-4D17-AB0F-3190B978B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smtClean="0"/>
              <a:pPr/>
              <a:t>4</a:t>
            </a:fld>
            <a:endParaRPr lang="en-US" sz="14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C70DBAC-5753-462F-821C-2940F950110D}"/>
              </a:ext>
            </a:extLst>
          </p:cNvPr>
          <p:cNvSpPr/>
          <p:nvPr/>
        </p:nvSpPr>
        <p:spPr>
          <a:xfrm>
            <a:off x="1129838" y="1038130"/>
            <a:ext cx="317500" cy="317500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glow rad="76200">
              <a:srgbClr val="C00000">
                <a:alpha val="14000"/>
              </a:srgbClr>
            </a:glow>
          </a:effectLst>
          <a:scene3d>
            <a:camera prst="orthographicFront"/>
            <a:lightRig rig="threePt" dir="t">
              <a:rot lat="0" lon="0" rev="2400000"/>
            </a:lightRig>
          </a:scene3d>
          <a:sp3d extrusionH="95250" prstMaterial="metal">
            <a:bevelT w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9106F4F-7658-4937-AAA2-E607DB43CC69}"/>
              </a:ext>
            </a:extLst>
          </p:cNvPr>
          <p:cNvGrpSpPr/>
          <p:nvPr/>
        </p:nvGrpSpPr>
        <p:grpSpPr>
          <a:xfrm>
            <a:off x="3250636" y="990441"/>
            <a:ext cx="476250" cy="412878"/>
            <a:chOff x="2162391" y="1182108"/>
            <a:chExt cx="476250" cy="41287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D6CBC8E-0D38-4818-A3C0-0F9892F115C2}"/>
                </a:ext>
              </a:extLst>
            </p:cNvPr>
            <p:cNvSpPr/>
            <p:nvPr/>
          </p:nvSpPr>
          <p:spPr>
            <a:xfrm>
              <a:off x="2321141" y="1277486"/>
              <a:ext cx="317500" cy="3175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glow rad="76200">
                <a:schemeClr val="accent1">
                  <a:lumMod val="75000"/>
                  <a:alpha val="14000"/>
                </a:schemeClr>
              </a:glow>
            </a:effectLst>
            <a:scene3d>
              <a:camera prst="orthographicFront"/>
              <a:lightRig rig="threePt" dir="t">
                <a:rot lat="0" lon="0" rev="2400000"/>
              </a:lightRig>
            </a:scene3d>
            <a:sp3d extrusionH="95250" prstMaterial="metal">
              <a:bevelT w="1397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D25E77-F4B4-4A0C-AEA7-73603204728F}"/>
                </a:ext>
              </a:extLst>
            </p:cNvPr>
            <p:cNvSpPr/>
            <p:nvPr/>
          </p:nvSpPr>
          <p:spPr>
            <a:xfrm>
              <a:off x="2162391" y="1182108"/>
              <a:ext cx="317500" cy="317500"/>
            </a:xfrm>
            <a:prstGeom prst="ellipse">
              <a:avLst/>
            </a:prstGeom>
            <a:solidFill>
              <a:srgbClr val="CC0000"/>
            </a:solidFill>
            <a:ln>
              <a:solidFill>
                <a:srgbClr val="CC0000"/>
              </a:solidFill>
            </a:ln>
            <a:effectLst>
              <a:glow rad="76200">
                <a:srgbClr val="C00000">
                  <a:alpha val="14000"/>
                </a:srgbClr>
              </a:glow>
            </a:effectLst>
            <a:scene3d>
              <a:camera prst="orthographicFront"/>
              <a:lightRig rig="threePt" dir="t">
                <a:rot lat="0" lon="0" rev="2400000"/>
              </a:lightRig>
            </a:scene3d>
            <a:sp3d extrusionH="95250" prstMaterial="metal">
              <a:bevelT w="1397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EDF307-CCE5-4508-A605-0C233C3D2A0E}"/>
              </a:ext>
            </a:extLst>
          </p:cNvPr>
          <p:cNvGrpSpPr/>
          <p:nvPr/>
        </p:nvGrpSpPr>
        <p:grpSpPr>
          <a:xfrm>
            <a:off x="7885932" y="936500"/>
            <a:ext cx="482527" cy="520761"/>
            <a:chOff x="3546619" y="1227335"/>
            <a:chExt cx="482527" cy="52076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33A0AAC-555E-4F36-BE18-32507D831402}"/>
                </a:ext>
              </a:extLst>
            </p:cNvPr>
            <p:cNvSpPr/>
            <p:nvPr/>
          </p:nvSpPr>
          <p:spPr>
            <a:xfrm>
              <a:off x="3552896" y="1430596"/>
              <a:ext cx="317500" cy="3175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glow rad="76200">
                <a:schemeClr val="accent1">
                  <a:lumMod val="75000"/>
                  <a:alpha val="14000"/>
                </a:schemeClr>
              </a:glow>
            </a:effectLst>
            <a:scene3d>
              <a:camera prst="orthographicFront"/>
              <a:lightRig rig="threePt" dir="t">
                <a:rot lat="0" lon="0" rev="2400000"/>
              </a:lightRig>
            </a:scene3d>
            <a:sp3d extrusionH="95250" prstMaterial="metal">
              <a:bevelT w="1397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092E42-735B-4104-BD62-6E0D541F0D22}"/>
                </a:ext>
              </a:extLst>
            </p:cNvPr>
            <p:cNvSpPr/>
            <p:nvPr/>
          </p:nvSpPr>
          <p:spPr>
            <a:xfrm>
              <a:off x="3711646" y="1340233"/>
              <a:ext cx="317500" cy="317500"/>
            </a:xfrm>
            <a:prstGeom prst="ellipse">
              <a:avLst/>
            </a:prstGeom>
            <a:solidFill>
              <a:srgbClr val="CC0000"/>
            </a:solidFill>
            <a:ln>
              <a:solidFill>
                <a:srgbClr val="CC0000"/>
              </a:solidFill>
            </a:ln>
            <a:effectLst>
              <a:glow rad="76200">
                <a:srgbClr val="C00000">
                  <a:alpha val="14000"/>
                </a:srgbClr>
              </a:glow>
            </a:effectLst>
            <a:scene3d>
              <a:camera prst="orthographicFront"/>
              <a:lightRig rig="threePt" dir="t">
                <a:rot lat="0" lon="0" rev="2400000"/>
              </a:lightRig>
            </a:scene3d>
            <a:sp3d extrusionH="95250" prstMaterial="metal">
              <a:bevelT w="1397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BD26EC2-7A8F-4533-A2DF-8CEB369AB660}"/>
                </a:ext>
              </a:extLst>
            </p:cNvPr>
            <p:cNvSpPr/>
            <p:nvPr/>
          </p:nvSpPr>
          <p:spPr>
            <a:xfrm>
              <a:off x="3546619" y="1227335"/>
              <a:ext cx="317500" cy="317500"/>
            </a:xfrm>
            <a:prstGeom prst="ellipse">
              <a:avLst/>
            </a:prstGeom>
            <a:solidFill>
              <a:srgbClr val="CC0000"/>
            </a:solidFill>
            <a:ln>
              <a:solidFill>
                <a:srgbClr val="CC0000"/>
              </a:solidFill>
            </a:ln>
            <a:effectLst>
              <a:glow rad="76200">
                <a:srgbClr val="C00000">
                  <a:alpha val="14000"/>
                </a:srgbClr>
              </a:glow>
            </a:effectLst>
            <a:scene3d>
              <a:camera prst="orthographicFront"/>
              <a:lightRig rig="threePt" dir="t">
                <a:rot lat="0" lon="0" rev="2400000"/>
              </a:lightRig>
            </a:scene3d>
            <a:sp3d extrusionH="95250" prstMaterial="metal">
              <a:bevelT w="1397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01C7AE8-E519-4CB9-BC5E-FF35A3626F6C}"/>
              </a:ext>
            </a:extLst>
          </p:cNvPr>
          <p:cNvGrpSpPr/>
          <p:nvPr/>
        </p:nvGrpSpPr>
        <p:grpSpPr>
          <a:xfrm>
            <a:off x="5530184" y="951429"/>
            <a:ext cx="552450" cy="490903"/>
            <a:chOff x="2394960" y="1858031"/>
            <a:chExt cx="552450" cy="490903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0603AF9-D368-4788-BD70-FE217372580C}"/>
                </a:ext>
              </a:extLst>
            </p:cNvPr>
            <p:cNvSpPr/>
            <p:nvPr/>
          </p:nvSpPr>
          <p:spPr>
            <a:xfrm>
              <a:off x="2629910" y="1858031"/>
              <a:ext cx="317500" cy="317500"/>
            </a:xfrm>
            <a:prstGeom prst="ellipse">
              <a:avLst/>
            </a:prstGeom>
            <a:solidFill>
              <a:srgbClr val="CC0000"/>
            </a:solidFill>
            <a:ln>
              <a:solidFill>
                <a:srgbClr val="CC0000"/>
              </a:solidFill>
            </a:ln>
            <a:effectLst>
              <a:glow rad="76200">
                <a:srgbClr val="C00000">
                  <a:alpha val="14000"/>
                </a:srgbClr>
              </a:glow>
            </a:effectLst>
            <a:scene3d>
              <a:camera prst="orthographicFront"/>
              <a:lightRig rig="threePt" dir="t">
                <a:rot lat="0" lon="0" rev="2400000"/>
              </a:lightRig>
            </a:scene3d>
            <a:sp3d extrusionH="95250" prstMaterial="metal">
              <a:bevelT w="1397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4C73FB5-348E-45D1-B23A-2DD528B04976}"/>
                </a:ext>
              </a:extLst>
            </p:cNvPr>
            <p:cNvSpPr/>
            <p:nvPr/>
          </p:nvSpPr>
          <p:spPr>
            <a:xfrm>
              <a:off x="2394960" y="1879034"/>
              <a:ext cx="317500" cy="3175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glow rad="76200">
                <a:schemeClr val="accent1">
                  <a:lumMod val="75000"/>
                  <a:alpha val="14000"/>
                </a:schemeClr>
              </a:glow>
            </a:effectLst>
            <a:scene3d>
              <a:camera prst="orthographicFront"/>
              <a:lightRig rig="threePt" dir="t">
                <a:rot lat="0" lon="0" rev="2400000"/>
              </a:lightRig>
            </a:scene3d>
            <a:sp3d extrusionH="95250" prstMaterial="metal">
              <a:bevelT w="1397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2279784-5488-431C-992B-C7E7892CF88D}"/>
                </a:ext>
              </a:extLst>
            </p:cNvPr>
            <p:cNvSpPr/>
            <p:nvPr/>
          </p:nvSpPr>
          <p:spPr>
            <a:xfrm>
              <a:off x="2547360" y="2031434"/>
              <a:ext cx="317500" cy="3175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glow rad="76200">
                <a:schemeClr val="accent1">
                  <a:lumMod val="75000"/>
                  <a:alpha val="14000"/>
                </a:schemeClr>
              </a:glow>
            </a:effectLst>
            <a:scene3d>
              <a:camera prst="orthographicFront"/>
              <a:lightRig rig="threePt" dir="t">
                <a:rot lat="0" lon="0" rev="2400000"/>
              </a:lightRig>
            </a:scene3d>
            <a:sp3d extrusionH="95250" prstMaterial="metal">
              <a:bevelT w="1397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7CFA91C-84F1-4318-B3FC-DE8DA1BFFC41}"/>
              </a:ext>
            </a:extLst>
          </p:cNvPr>
          <p:cNvGrpSpPr/>
          <p:nvPr/>
        </p:nvGrpSpPr>
        <p:grpSpPr>
          <a:xfrm>
            <a:off x="10171758" y="925328"/>
            <a:ext cx="614337" cy="543104"/>
            <a:chOff x="5890661" y="1340858"/>
            <a:chExt cx="614337" cy="54310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BCCA634-A914-45DD-99D2-E5E715E0F00C}"/>
                </a:ext>
              </a:extLst>
            </p:cNvPr>
            <p:cNvSpPr/>
            <p:nvPr/>
          </p:nvSpPr>
          <p:spPr>
            <a:xfrm>
              <a:off x="5990973" y="1566462"/>
              <a:ext cx="317500" cy="3175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glow rad="76200">
                <a:schemeClr val="accent1">
                  <a:lumMod val="75000"/>
                  <a:alpha val="14000"/>
                </a:schemeClr>
              </a:glow>
            </a:effectLst>
            <a:scene3d>
              <a:camera prst="orthographicFront"/>
              <a:lightRig rig="threePt" dir="t">
                <a:rot lat="0" lon="0" rev="2400000"/>
              </a:lightRig>
            </a:scene3d>
            <a:sp3d extrusionH="95250" prstMaterial="metal">
              <a:bevelT w="1397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A8D9737-B1ED-4FC3-A6E2-DCE99B92EF51}"/>
                </a:ext>
              </a:extLst>
            </p:cNvPr>
            <p:cNvSpPr/>
            <p:nvPr/>
          </p:nvSpPr>
          <p:spPr>
            <a:xfrm>
              <a:off x="6187498" y="1508053"/>
              <a:ext cx="317500" cy="317500"/>
            </a:xfrm>
            <a:prstGeom prst="ellipse">
              <a:avLst/>
            </a:prstGeom>
            <a:solidFill>
              <a:srgbClr val="CC0000"/>
            </a:solidFill>
            <a:ln>
              <a:solidFill>
                <a:srgbClr val="CC0000"/>
              </a:solidFill>
            </a:ln>
            <a:effectLst>
              <a:glow rad="76200">
                <a:srgbClr val="C00000">
                  <a:alpha val="14000"/>
                </a:srgbClr>
              </a:glow>
            </a:effectLst>
            <a:scene3d>
              <a:camera prst="orthographicFront"/>
              <a:lightRig rig="threePt" dir="t">
                <a:rot lat="0" lon="0" rev="2400000"/>
              </a:lightRig>
            </a:scene3d>
            <a:sp3d extrusionH="95250" prstMaterial="metal">
              <a:bevelT w="1397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5BED46C-DD2F-4774-A5E7-3C7154AECCE7}"/>
                </a:ext>
              </a:extLst>
            </p:cNvPr>
            <p:cNvSpPr/>
            <p:nvPr/>
          </p:nvSpPr>
          <p:spPr>
            <a:xfrm>
              <a:off x="5890661" y="1410129"/>
              <a:ext cx="317500" cy="317500"/>
            </a:xfrm>
            <a:prstGeom prst="ellipse">
              <a:avLst/>
            </a:prstGeom>
            <a:solidFill>
              <a:srgbClr val="CC0000"/>
            </a:solidFill>
            <a:ln>
              <a:solidFill>
                <a:srgbClr val="CC0000"/>
              </a:solidFill>
            </a:ln>
            <a:effectLst>
              <a:glow rad="76200">
                <a:srgbClr val="C00000">
                  <a:alpha val="14000"/>
                </a:srgbClr>
              </a:glow>
            </a:effectLst>
            <a:scene3d>
              <a:camera prst="orthographicFront"/>
              <a:lightRig rig="threePt" dir="t">
                <a:rot lat="0" lon="0" rev="2400000"/>
              </a:lightRig>
            </a:scene3d>
            <a:sp3d extrusionH="95250" prstMaterial="metal">
              <a:bevelT w="1397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09897EC-9667-439E-AC59-DC31AE8F6F33}"/>
                </a:ext>
              </a:extLst>
            </p:cNvPr>
            <p:cNvSpPr/>
            <p:nvPr/>
          </p:nvSpPr>
          <p:spPr>
            <a:xfrm>
              <a:off x="6104442" y="1340858"/>
              <a:ext cx="317500" cy="3175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glow rad="76200">
                <a:schemeClr val="accent1">
                  <a:lumMod val="75000"/>
                  <a:alpha val="14000"/>
                </a:schemeClr>
              </a:glow>
            </a:effectLst>
            <a:scene3d>
              <a:camera prst="orthographicFront"/>
              <a:lightRig rig="threePt" dir="t">
                <a:rot lat="0" lon="0" rev="2400000"/>
              </a:lightRig>
            </a:scene3d>
            <a:sp3d extrusionH="95250" prstMaterial="metal">
              <a:bevelT w="1397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883CF02-6FEF-455B-82A7-8934B99B7056}"/>
              </a:ext>
            </a:extLst>
          </p:cNvPr>
          <p:cNvSpPr txBox="1"/>
          <p:nvPr/>
        </p:nvSpPr>
        <p:spPr>
          <a:xfrm>
            <a:off x="6277121" y="101221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T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D33E9E5-4A7A-40EB-94C0-EFD5ABF20326}"/>
                  </a:ext>
                </a:extLst>
              </p:cNvPr>
              <p:cNvSpPr txBox="1"/>
              <p:nvPr/>
            </p:nvSpPr>
            <p:spPr>
              <a:xfrm>
                <a:off x="8348898" y="993908"/>
                <a:ext cx="699166" cy="405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de-DE" sz="18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de-DE" sz="1800" b="1" i="0" smtClean="0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  <m:e>
                          <m:r>
                            <a:rPr lang="de-DE" sz="1800" b="1" i="0" smtClean="0">
                              <a:effectLst/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</m:sPre>
                      <m:r>
                        <a:rPr lang="de-DE" sz="1800" b="1" i="0" smtClean="0">
                          <a:effectLst/>
                          <a:latin typeface="Cambria Math" panose="02040503050406030204" pitchFamily="18" charset="0"/>
                        </a:rPr>
                        <m:t>𝐞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D33E9E5-4A7A-40EB-94C0-EFD5ABF20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898" y="993908"/>
                <a:ext cx="699166" cy="4059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2CE3F94-1641-4958-ABA5-E669E97B56E4}"/>
                  </a:ext>
                </a:extLst>
              </p:cNvPr>
              <p:cNvSpPr txBox="1"/>
              <p:nvPr/>
            </p:nvSpPr>
            <p:spPr>
              <a:xfrm>
                <a:off x="10847759" y="1012214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800" b="1" i="0" smtClean="0">
                          <a:effectLst/>
                          <a:latin typeface="Cambria Math" panose="02040503050406030204" pitchFamily="18" charset="0"/>
                        </a:rPr>
                        <m:t>𝛂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2CE3F94-1641-4958-ABA5-E669E97B5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7759" y="1012214"/>
                <a:ext cx="38241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243FF685-1523-440E-ACD4-CCE687DEA8EC}"/>
              </a:ext>
            </a:extLst>
          </p:cNvPr>
          <p:cNvSpPr txBox="1"/>
          <p:nvPr/>
        </p:nvSpPr>
        <p:spPr>
          <a:xfrm>
            <a:off x="1594688" y="101221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p</a:t>
            </a:r>
            <a:endParaRPr lang="en-US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21EFB5-ED1B-4F2C-9818-928CE2279353}"/>
              </a:ext>
            </a:extLst>
          </p:cNvPr>
          <p:cNvSpPr txBox="1"/>
          <p:nvPr/>
        </p:nvSpPr>
        <p:spPr>
          <a:xfrm>
            <a:off x="3863230" y="101221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2517160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7D412-41ED-F772-5DA1-2FBBB87A8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/>
              <a:t>DPG Spring Meeting 2024 , S. Sasidharan</a:t>
            </a:r>
          </a:p>
        </p:txBody>
      </p:sp>
      <p:sp>
        <p:nvSpPr>
          <p:cNvPr id="9" name="Rechteck 4">
            <a:extLst>
              <a:ext uri="{FF2B5EF4-FFF2-40B4-BE49-F238E27FC236}">
                <a16:creationId xmlns:a16="http://schemas.microsoft.com/office/drawing/2014/main" id="{6B28EF5D-1DA6-394B-4AFA-4A3AF45F8658}"/>
              </a:ext>
            </a:extLst>
          </p:cNvPr>
          <p:cNvSpPr/>
          <p:nvPr/>
        </p:nvSpPr>
        <p:spPr>
          <a:xfrm>
            <a:off x="68408" y="-19007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7668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Light Ion Masses for </a:t>
            </a:r>
            <a:r>
              <a:rPr lang="en-US" sz="4000" b="1" dirty="0">
                <a:solidFill>
                  <a:srgbClr val="007668"/>
                </a:solidFill>
                <a:latin typeface="Century Gothic" panose="020B0502020202020204" pitchFamily="34" charset="0"/>
              </a:rPr>
              <a:t>Neutrino physics</a:t>
            </a:r>
            <a:endParaRPr lang="de-DE" sz="4000" b="1" dirty="0">
              <a:solidFill>
                <a:srgbClr val="007668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511CBEE5-145D-446A-1369-378905B67A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5641" y="6576444"/>
            <a:ext cx="2844800" cy="288000"/>
          </a:xfrm>
        </p:spPr>
        <p:txBody>
          <a:bodyPr/>
          <a:lstStyle/>
          <a:p>
            <a:r>
              <a:rPr lang="en-US" sz="1400"/>
              <a:t>15.03.2024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2849E-4839-6D2F-A29E-A8B4B26DEA85}"/>
              </a:ext>
            </a:extLst>
          </p:cNvPr>
          <p:cNvSpPr txBox="1"/>
          <p:nvPr/>
        </p:nvSpPr>
        <p:spPr>
          <a:xfrm>
            <a:off x="6795532" y="5519317"/>
            <a:ext cx="64960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100" b="0" i="0" u="none" strike="noStrike" baseline="0" dirty="0">
                <a:solidFill>
                  <a:schemeClr val="bg1">
                    <a:lumMod val="50000"/>
                  </a:schemeClr>
                </a:solidFill>
              </a:rPr>
              <a:t>[1] </a:t>
            </a:r>
            <a:r>
              <a:rPr lang="en-US" sz="1100" b="0" i="0" u="none" strike="noStrike" baseline="0" dirty="0">
                <a:solidFill>
                  <a:schemeClr val="bg1">
                    <a:lumMod val="50000"/>
                  </a:schemeClr>
                </a:solidFill>
              </a:rPr>
              <a:t>The KATRIN collab., Nat. </a:t>
            </a:r>
            <a:r>
              <a:rPr lang="en-GB" sz="1100" b="0" i="0" u="none" strike="noStrike" baseline="0" dirty="0">
                <a:solidFill>
                  <a:schemeClr val="bg1">
                    <a:lumMod val="50000"/>
                  </a:schemeClr>
                </a:solidFill>
              </a:rPr>
              <a:t>Phys., </a:t>
            </a:r>
            <a:r>
              <a:rPr lang="en-GB" sz="1100" b="1" i="0" u="none" strike="noStrike" baseline="0" dirty="0">
                <a:solidFill>
                  <a:schemeClr val="bg1">
                    <a:lumMod val="50000"/>
                  </a:schemeClr>
                </a:solidFill>
              </a:rPr>
              <a:t>18</a:t>
            </a:r>
            <a:r>
              <a:rPr lang="en-GB" sz="1100" b="0" i="0" u="none" strike="noStrike" baseline="0" dirty="0">
                <a:solidFill>
                  <a:schemeClr val="bg1">
                    <a:lumMod val="50000"/>
                  </a:schemeClr>
                </a:solidFill>
              </a:rPr>
              <a:t>, 160 (2022)</a:t>
            </a:r>
          </a:p>
          <a:p>
            <a:pPr algn="l"/>
            <a:r>
              <a:rPr lang="en-GB" sz="1100" dirty="0">
                <a:solidFill>
                  <a:schemeClr val="bg1">
                    <a:lumMod val="50000"/>
                  </a:schemeClr>
                </a:solidFill>
              </a:rPr>
              <a:t>[2]</a:t>
            </a:r>
            <a:r>
              <a:rPr lang="en-GB" sz="1100" b="0" i="0" u="none" strike="noStrike" baseline="0" dirty="0">
                <a:solidFill>
                  <a:schemeClr val="bg1">
                    <a:lumMod val="50000"/>
                  </a:schemeClr>
                </a:solidFill>
              </a:rPr>
              <a:t> M. Restrepo et al., Phys. Rev. Lett. </a:t>
            </a:r>
            <a:r>
              <a:rPr lang="en-US" sz="1100" b="1" i="0" u="none" strike="noStrike" baseline="0" dirty="0">
                <a:solidFill>
                  <a:schemeClr val="bg1">
                    <a:lumMod val="50000"/>
                  </a:schemeClr>
                </a:solidFill>
              </a:rPr>
              <a:t>131</a:t>
            </a:r>
            <a:r>
              <a:rPr lang="en-US" sz="1100" b="0" i="0" u="none" strike="noStrike" baseline="0" dirty="0">
                <a:solidFill>
                  <a:schemeClr val="bg1">
                    <a:lumMod val="50000"/>
                  </a:schemeClr>
                </a:solidFill>
              </a:rPr>
              <a:t>, 243002 (2023)</a:t>
            </a:r>
            <a:endParaRPr lang="en-GB" sz="1100" b="0" i="0" u="none" strike="noStrike" baseline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222E6C52-D538-72F5-6AEB-49A9B04E0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smtClean="0"/>
              <a:pPr/>
              <a:t>5</a:t>
            </a:fld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2D377D0-06AB-F70A-4581-747F959AEDAC}"/>
                  </a:ext>
                </a:extLst>
              </p:cNvPr>
              <p:cNvSpPr txBox="1"/>
              <p:nvPr/>
            </p:nvSpPr>
            <p:spPr>
              <a:xfrm>
                <a:off x="7441808" y="2641781"/>
                <a:ext cx="4411252" cy="1383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b="0" dirty="0">
                  <a:effectLst/>
                  <a:latin typeface="Century Gothic" panose="020B0502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b="0" dirty="0">
                    <a:effectLst/>
                    <a:latin typeface="Century Gothic" panose="020B0502020202020204" pitchFamily="34" charset="0"/>
                  </a:rPr>
                  <a:t>Independent </a:t>
                </a:r>
                <a14:m>
                  <m:oMath xmlns:m="http://schemas.openxmlformats.org/officeDocument/2006/math">
                    <m:r>
                      <a:rPr lang="en-GB" b="0" i="1" smtClean="0">
                        <a:effectLst/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b="0" i="1" smtClean="0">
                        <a:effectLst/>
                        <a:latin typeface="Cambria Math" panose="02040503050406030204" pitchFamily="18" charset="0"/>
                      </a:rPr>
                      <m:t>=∆</m:t>
                    </m:r>
                    <m:r>
                      <a:rPr lang="en-GB" b="0" i="1" smtClean="0">
                        <a:effectLst/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b="0" i="1" smtClean="0"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Pre>
                      <m:sPre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He</m:t>
                        </m:r>
                      </m:e>
                    </m:sPre>
                  </m:oMath>
                </a14:m>
                <a:r>
                  <a:rPr lang="en-GB" b="0" dirty="0">
                    <a:effectLst/>
                    <a:latin typeface="Century Gothic" panose="020B0502020202020204" pitchFamily="34" charset="0"/>
                  </a:rPr>
                  <a:t>) as a consistency check is required</a:t>
                </a:r>
                <a:endParaRPr lang="en-GB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𝐹𝑆𝑈</m:t>
                        </m:r>
                      </m:sub>
                    </m:sSub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GB">
                        <a:solidFill>
                          <a:schemeClr val="tx1"/>
                        </a:solidFill>
                        <a:latin typeface="Century Gothic" panose="020B0502020202020204" pitchFamily="34" charset="0"/>
                      </a:rPr>
                      <m:t>18592.071(22) </m:t>
                    </m:r>
                    <m:r>
                      <m:rPr>
                        <m:nor/>
                      </m:rPr>
                      <a:rPr lang="en-GB">
                        <a:solidFill>
                          <a:schemeClr val="tx1"/>
                        </a:solidFill>
                        <a:latin typeface="Century Gothic" panose="020B0502020202020204" pitchFamily="34" charset="0"/>
                      </a:rPr>
                      <m:t>eV</m:t>
                    </m:r>
                  </m:oMath>
                </a14:m>
                <a:r>
                  <a:rPr lang="en-GB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 [2]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2D377D0-06AB-F70A-4581-747F959AED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808" y="2641781"/>
                <a:ext cx="4411252" cy="1383840"/>
              </a:xfrm>
              <a:prstGeom prst="rect">
                <a:avLst/>
              </a:prstGeom>
              <a:blipFill>
                <a:blip r:embed="rId2"/>
                <a:stretch>
                  <a:fillRect l="-968" r="-1107" b="-5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B583F91E-B7EC-31E5-5693-05A70D2B595C}"/>
              </a:ext>
            </a:extLst>
          </p:cNvPr>
          <p:cNvGrpSpPr/>
          <p:nvPr/>
        </p:nvGrpSpPr>
        <p:grpSpPr>
          <a:xfrm>
            <a:off x="4369349" y="1021212"/>
            <a:ext cx="4148535" cy="1233002"/>
            <a:chOff x="6619873" y="850312"/>
            <a:chExt cx="3988409" cy="125127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699F5F0-B4AA-ABC0-5741-17AEF2502223}"/>
                </a:ext>
              </a:extLst>
            </p:cNvPr>
            <p:cNvSpPr txBox="1"/>
            <p:nvPr/>
          </p:nvSpPr>
          <p:spPr>
            <a:xfrm>
              <a:off x="6619873" y="850312"/>
              <a:ext cx="3746500" cy="4588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kern="0" dirty="0">
                  <a:latin typeface="+mj-lt"/>
                  <a:ea typeface="+mj-ea"/>
                  <a:cs typeface="Helvetica" pitchFamily="34" charset="0"/>
                </a:rPr>
                <a:t>KATRIN </a:t>
              </a:r>
              <a:r>
                <a:rPr lang="en-US" sz="2800" b="1" kern="0" dirty="0">
                  <a:latin typeface="Century Gothic" panose="020B0502020202020204" pitchFamily="34" charset="0"/>
                  <a:ea typeface="+mj-ea"/>
                  <a:cs typeface="Helvetica" pitchFamily="34" charset="0"/>
                </a:rPr>
                <a:t>experiment</a:t>
              </a:r>
              <a:endParaRPr lang="en-US" dirty="0">
                <a:latin typeface="Century Gothic" panose="020B0502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E3D05BA-7CD5-CC7F-032B-FB0A6050231F}"/>
                    </a:ext>
                  </a:extLst>
                </p:cNvPr>
                <p:cNvSpPr txBox="1"/>
                <p:nvPr/>
              </p:nvSpPr>
              <p:spPr>
                <a:xfrm>
                  <a:off x="6651162" y="1415615"/>
                  <a:ext cx="3957120" cy="68597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GB" b="0" u="none" strike="noStrike" baseline="0" dirty="0">
                      <a:latin typeface="Century Gothic" panose="020B0502020202020204" pitchFamily="34" charset="0"/>
                    </a:rPr>
                    <a:t>Aim at</a:t>
                  </a:r>
                  <a:r>
                    <a:rPr lang="en-GB" b="0" i="1" u="none" strike="noStrike" baseline="0" dirty="0">
                      <a:latin typeface="Century Gothic" panose="020B0502020202020204" pitchFamily="34" charset="0"/>
                    </a:rPr>
                    <a:t> m(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bar>
                            <m:barPr>
                              <m:pos m:val="top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ν</m:t>
                              </m:r>
                            </m:e>
                          </m:ba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a14:m>
                  <a:r>
                    <a:rPr lang="en-GB" b="0" i="1" u="none" strike="noStrike" baseline="0" dirty="0">
                      <a:latin typeface="Century Gothic" panose="020B0502020202020204" pitchFamily="34" charset="0"/>
                    </a:rPr>
                    <a:t>) </a:t>
                  </a:r>
                  <a:r>
                    <a:rPr lang="en-GB" b="0" i="0" u="none" strike="noStrike" baseline="0" dirty="0">
                      <a:latin typeface="Century Gothic" panose="020B0502020202020204" pitchFamily="34" charset="0"/>
                    </a:rPr>
                    <a:t>&lt; </a:t>
                  </a:r>
                  <a:r>
                    <a:rPr lang="en-GB" dirty="0">
                      <a:latin typeface="Century Gothic" panose="020B0502020202020204" pitchFamily="34" charset="0"/>
                    </a:rPr>
                    <a:t>0.2 </a:t>
                  </a:r>
                  <a:r>
                    <a:rPr lang="en-GB" b="0" i="0" u="none" strike="noStrike" baseline="0" dirty="0">
                      <a:latin typeface="Century Gothic" panose="020B0502020202020204" pitchFamily="34" charset="0"/>
                    </a:rPr>
                    <a:t>eV</a:t>
                  </a:r>
                  <a:r>
                    <a:rPr lang="en-GB" sz="1800" b="0" i="0" u="none" strike="noStrike" baseline="0" dirty="0">
                      <a:latin typeface="Century Gothic" panose="020B0502020202020204" pitchFamily="34" charset="0"/>
                    </a:rPr>
                    <a:t>/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GB" dirty="0">
                      <a:latin typeface="Century Gothic" panose="020B0502020202020204" pitchFamily="34" charset="0"/>
                    </a:rPr>
                    <a:t> </a:t>
                  </a:r>
                  <a:r>
                    <a:rPr lang="en-GB" dirty="0">
                      <a:solidFill>
                        <a:schemeClr val="bg1">
                          <a:lumMod val="50000"/>
                        </a:schemeClr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[1]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GB" dirty="0">
                      <a:effectLst/>
                    </a:rPr>
                    <a:t>T</a:t>
                  </a:r>
                  <a14:m>
                    <m:oMath xmlns:m="http://schemas.openxmlformats.org/officeDocument/2006/math">
                      <m:r>
                        <a:rPr lang="en-GB" i="1" smtClean="0">
                          <a:effectLst/>
                          <a:latin typeface="Cambria Math" panose="02040503050406030204" pitchFamily="18" charset="0"/>
                        </a:rPr>
                        <m:t>→</m:t>
                      </m:r>
                      <m:sPre>
                        <m:sPre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GB" i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</m:sPre>
                      <m:r>
                        <a:rPr lang="en-GB" i="1" smtClean="0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effectLst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/>
                        <m:sup>
                          <m:r>
                            <a:rPr lang="en-GB" b="0" i="1" smtClean="0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GB" i="1" smtClean="0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ν</m:t>
                              </m:r>
                            </m:e>
                          </m:ba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a14:m>
                  <a:r>
                    <a:rPr lang="en-GB" dirty="0">
                      <a:latin typeface="Century Gothic" panose="020B0502020202020204" pitchFamily="34" charset="0"/>
                    </a:rPr>
                    <a:t> </a:t>
                  </a:r>
                  <a:endParaRPr lang="en-US" dirty="0">
                    <a:latin typeface="Century Gothic" panose="020B050202020202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E3D05BA-7CD5-CC7F-032B-FB0A605023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1162" y="1415615"/>
                  <a:ext cx="3957120" cy="685970"/>
                </a:xfrm>
                <a:prstGeom prst="rect">
                  <a:avLst/>
                </a:prstGeom>
                <a:blipFill>
                  <a:blip r:embed="rId3"/>
                  <a:stretch>
                    <a:fillRect l="-889" t="-5405" b="-126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uppieren 15">
            <a:extLst>
              <a:ext uri="{FF2B5EF4-FFF2-40B4-BE49-F238E27FC236}">
                <a16:creationId xmlns:a16="http://schemas.microsoft.com/office/drawing/2014/main" id="{1E5052D6-BBC7-4CAB-84E9-D24D1702CE68}"/>
              </a:ext>
            </a:extLst>
          </p:cNvPr>
          <p:cNvGrpSpPr>
            <a:grpSpLocks noChangeAspect="1"/>
          </p:cNvGrpSpPr>
          <p:nvPr/>
        </p:nvGrpSpPr>
        <p:grpSpPr>
          <a:xfrm>
            <a:off x="338940" y="2840009"/>
            <a:ext cx="6463137" cy="2779280"/>
            <a:chOff x="627364" y="1115422"/>
            <a:chExt cx="5986119" cy="2896065"/>
          </a:xfrm>
        </p:grpSpPr>
        <p:pic>
          <p:nvPicPr>
            <p:cNvPr id="24" name="Grafik 16">
              <a:extLst>
                <a:ext uri="{FF2B5EF4-FFF2-40B4-BE49-F238E27FC236}">
                  <a16:creationId xmlns:a16="http://schemas.microsoft.com/office/drawing/2014/main" id="{8737829A-B5EB-44A4-BB2F-CE47771F7C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86" b="7887"/>
            <a:stretch/>
          </p:blipFill>
          <p:spPr>
            <a:xfrm>
              <a:off x="627364" y="1115422"/>
              <a:ext cx="5986119" cy="2896065"/>
            </a:xfrm>
            <a:prstGeom prst="rect">
              <a:avLst/>
            </a:prstGeom>
          </p:spPr>
        </p:pic>
        <p:sp>
          <p:nvSpPr>
            <p:cNvPr id="25" name="Rechteck 17">
              <a:extLst>
                <a:ext uri="{FF2B5EF4-FFF2-40B4-BE49-F238E27FC236}">
                  <a16:creationId xmlns:a16="http://schemas.microsoft.com/office/drawing/2014/main" id="{C0188ED5-1BB8-44D4-803C-307F528A8DBF}"/>
                </a:ext>
              </a:extLst>
            </p:cNvPr>
            <p:cNvSpPr/>
            <p:nvPr/>
          </p:nvSpPr>
          <p:spPr>
            <a:xfrm>
              <a:off x="5328084" y="2456892"/>
              <a:ext cx="1080120" cy="480690"/>
            </a:xfrm>
            <a:prstGeom prst="rect">
              <a:avLst/>
            </a:prstGeom>
            <a:solidFill>
              <a:srgbClr val="D9ED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Rechteck 18">
              <a:extLst>
                <a:ext uri="{FF2B5EF4-FFF2-40B4-BE49-F238E27FC236}">
                  <a16:creationId xmlns:a16="http://schemas.microsoft.com/office/drawing/2014/main" id="{FFEE4D57-2412-401D-BF09-219002AB8E09}"/>
                </a:ext>
              </a:extLst>
            </p:cNvPr>
            <p:cNvSpPr/>
            <p:nvPr/>
          </p:nvSpPr>
          <p:spPr>
            <a:xfrm rot="19358363">
              <a:off x="5423098" y="2860759"/>
              <a:ext cx="398725" cy="50146"/>
            </a:xfrm>
            <a:prstGeom prst="rect">
              <a:avLst/>
            </a:prstGeom>
            <a:solidFill>
              <a:srgbClr val="D9ED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Rechteck 20">
              <a:extLst>
                <a:ext uri="{FF2B5EF4-FFF2-40B4-BE49-F238E27FC236}">
                  <a16:creationId xmlns:a16="http://schemas.microsoft.com/office/drawing/2014/main" id="{E13795CC-A3C8-4EDE-9FD3-BC46D958DEE3}"/>
                </a:ext>
              </a:extLst>
            </p:cNvPr>
            <p:cNvSpPr/>
            <p:nvPr/>
          </p:nvSpPr>
          <p:spPr>
            <a:xfrm rot="19358363">
              <a:off x="5446413" y="2866975"/>
              <a:ext cx="398725" cy="50146"/>
            </a:xfrm>
            <a:prstGeom prst="rect">
              <a:avLst/>
            </a:prstGeom>
            <a:solidFill>
              <a:srgbClr val="D9ED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Ellipse 21">
              <a:extLst>
                <a:ext uri="{FF2B5EF4-FFF2-40B4-BE49-F238E27FC236}">
                  <a16:creationId xmlns:a16="http://schemas.microsoft.com/office/drawing/2014/main" id="{3B82B8FF-FA20-422A-B482-4EB980DC3CD0}"/>
                </a:ext>
              </a:extLst>
            </p:cNvPr>
            <p:cNvSpPr/>
            <p:nvPr/>
          </p:nvSpPr>
          <p:spPr>
            <a:xfrm>
              <a:off x="5366032" y="3032956"/>
              <a:ext cx="118757" cy="75074"/>
            </a:xfrm>
            <a:prstGeom prst="ellipse">
              <a:avLst/>
            </a:prstGeom>
            <a:solidFill>
              <a:srgbClr val="989A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9" name="Textfeld 1">
            <a:extLst>
              <a:ext uri="{FF2B5EF4-FFF2-40B4-BE49-F238E27FC236}">
                <a16:creationId xmlns:a16="http://schemas.microsoft.com/office/drawing/2014/main" id="{C18ED029-2A92-497C-9A7B-C699E288515F}"/>
              </a:ext>
            </a:extLst>
          </p:cNvPr>
          <p:cNvSpPr txBox="1"/>
          <p:nvPr/>
        </p:nvSpPr>
        <p:spPr>
          <a:xfrm>
            <a:off x="3674340" y="5683551"/>
            <a:ext cx="20945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prstClr val="black"/>
                </a:solidFill>
                <a:latin typeface="Calibri"/>
              </a:rPr>
              <a:t>From: http://www.katrin.kit.edu</a:t>
            </a:r>
            <a:endParaRPr lang="de-DE" sz="900" i="1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4533E34-FBB1-45FE-B5E4-1ECB446179D6}"/>
                  </a:ext>
                </a:extLst>
              </p:cNvPr>
              <p:cNvSpPr txBox="1"/>
              <p:nvPr/>
            </p:nvSpPr>
            <p:spPr>
              <a:xfrm>
                <a:off x="7441808" y="4152279"/>
                <a:ext cx="3691073" cy="372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14313" indent="-214313" defTabSz="337185">
                  <a:spcBef>
                    <a:spcPts val="900"/>
                  </a:spcBef>
                  <a:buFont typeface="Arial" panose="020B0604020202020204" pitchFamily="34" charset="0"/>
                  <a:buChar char="•"/>
                  <a:defRPr sz="1800"/>
                </a:pPr>
                <a:r>
                  <a:rPr lang="el-GR" sz="1800" dirty="0">
                    <a:latin typeface="Century Gothic" panose="020B0502020202020204" pitchFamily="34" charset="0"/>
                    <a:cs typeface="Times New Roman" panose="02020603050405020304" pitchFamily="18" charset="0"/>
                  </a:rPr>
                  <a:t>δ</a:t>
                </a:r>
                <a:r>
                  <a:rPr lang="de-DE" sz="1800" dirty="0">
                    <a:latin typeface="Century Gothic" panose="020B050202020202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l-GR" sz="1800" dirty="0">
                    <a:latin typeface="Century Gothic" panose="020B0502020202020204" pitchFamily="34" charset="0"/>
                    <a:cs typeface="Times New Roman" panose="02020603050405020304" pitchFamily="18" charset="0"/>
                  </a:rPr>
                  <a:t>Δ</a:t>
                </a:r>
                <a:r>
                  <a:rPr lang="de-DE" sz="1800" dirty="0">
                    <a:latin typeface="Century Gothic" panose="020B0502020202020204" pitchFamily="34" charset="0"/>
                    <a:cs typeface="Times New Roman" panose="02020603050405020304" pitchFamily="18" charset="0"/>
                  </a:rPr>
                  <a:t>M)&lt; 20meV [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m:rPr>
                        <m:nor/>
                      </m:rPr>
                      <a:rPr lang="de-DE" altLang="de-DE" sz="1800" dirty="0">
                        <a:latin typeface="Century Gothic" panose="020B0502020202020204" pitchFamily="34" charset="0"/>
                        <a:cs typeface="Times New Roman" panose="02020603050405020304" pitchFamily="18" charset="0"/>
                      </a:rPr>
                      <m:t>~</m:t>
                    </m:r>
                    <m:r>
                      <a:rPr lang="en-US" altLang="de-DE" sz="1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1800">
                        <a:latin typeface="Cambria Math" panose="02040503050406030204" pitchFamily="18" charset="0"/>
                      </a:rPr>
                      <m:t>ppt</m:t>
                    </m:r>
                  </m:oMath>
                </a14:m>
                <a:r>
                  <a:rPr lang="en-US" sz="1800" dirty="0">
                    <a:latin typeface="Century Gothic" panose="020B0502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e-DE" sz="1800" dirty="0">
                    <a:latin typeface="Century Gothic" panose="020B0502020202020204" pitchFamily="34" charset="0"/>
                    <a:cs typeface="Times New Roman" panose="02020603050405020304" pitchFamily="18" charset="0"/>
                  </a:rPr>
                  <a:t>]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4533E34-FBB1-45FE-B5E4-1ECB44617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808" y="4152279"/>
                <a:ext cx="3691073" cy="372923"/>
              </a:xfrm>
              <a:prstGeom prst="rect">
                <a:avLst/>
              </a:prstGeom>
              <a:blipFill>
                <a:blip r:embed="rId5"/>
                <a:stretch>
                  <a:fillRect l="-1157" t="-116393" b="-175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8431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feld 40">
            <a:extLst>
              <a:ext uri="{FF2B5EF4-FFF2-40B4-BE49-F238E27FC236}">
                <a16:creationId xmlns:a16="http://schemas.microsoft.com/office/drawing/2014/main" id="{FB5014FD-93A7-4A1E-BD57-CC5FC7DD8A7C}"/>
              </a:ext>
            </a:extLst>
          </p:cNvPr>
          <p:cNvSpPr txBox="1"/>
          <p:nvPr/>
        </p:nvSpPr>
        <p:spPr>
          <a:xfrm>
            <a:off x="5810788" y="2231648"/>
            <a:ext cx="65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latinLnBrk="1" hangingPunct="0"/>
            <a:endParaRPr lang="en-US" sz="2400" dirty="0">
              <a:solidFill>
                <a:srgbClr val="FF0000"/>
              </a:solidFill>
              <a:latin typeface="Calibri"/>
              <a:sym typeface="Helvetica"/>
            </a:endParaRPr>
          </a:p>
        </p:txBody>
      </p:sp>
      <p:sp>
        <p:nvSpPr>
          <p:cNvPr id="34" name="Rechteck 19">
            <a:extLst>
              <a:ext uri="{FF2B5EF4-FFF2-40B4-BE49-F238E27FC236}">
                <a16:creationId xmlns:a16="http://schemas.microsoft.com/office/drawing/2014/main" id="{1EB5B8F7-4F59-4BE9-BD6E-556561C5D37E}"/>
              </a:ext>
            </a:extLst>
          </p:cNvPr>
          <p:cNvSpPr/>
          <p:nvPr/>
        </p:nvSpPr>
        <p:spPr>
          <a:xfrm>
            <a:off x="1775177" y="2773181"/>
            <a:ext cx="8612748" cy="897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49580">
              <a:spcBef>
                <a:spcPts val="1000"/>
              </a:spcBef>
              <a:buFont typeface="Arial" panose="020B0604020202020204" pitchFamily="34" charset="0"/>
              <a:buChar char="•"/>
              <a:defRPr sz="1800"/>
            </a:pPr>
            <a:endParaRPr lang="en-US" sz="2200" b="1" dirty="0">
              <a:solidFill>
                <a:prstClr val="black"/>
              </a:solidFill>
              <a:uFill>
                <a:solidFill/>
              </a:uFill>
              <a:latin typeface="Calibri"/>
              <a:ea typeface="Arial"/>
              <a:cs typeface="Arial"/>
              <a:sym typeface="Arial"/>
            </a:endParaRPr>
          </a:p>
          <a:p>
            <a:pPr defTabSz="449580">
              <a:spcBef>
                <a:spcPts val="1000"/>
              </a:spcBef>
              <a:defRPr sz="1800"/>
            </a:pPr>
            <a:endParaRPr lang="en-US" sz="2200" dirty="0">
              <a:solidFill>
                <a:prstClr val="black"/>
              </a:solidFill>
              <a:uFill>
                <a:solidFill/>
              </a:uFill>
              <a:latin typeface="Calibri"/>
              <a:ea typeface="Arial"/>
              <a:cs typeface="Arial"/>
              <a:sym typeface="Arial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95CEEDA-2DEF-4D33-B11F-3F8824B8C7CA}"/>
              </a:ext>
            </a:extLst>
          </p:cNvPr>
          <p:cNvSpPr txBox="1"/>
          <p:nvPr/>
        </p:nvSpPr>
        <p:spPr>
          <a:xfrm>
            <a:off x="322815" y="5232362"/>
            <a:ext cx="35501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900" b="0" i="0" u="none" dirty="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[1] </a:t>
            </a:r>
            <a:r>
              <a:rPr lang="fr-FR" sz="900" b="0" i="0" u="none" dirty="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R.S. Van Dyck Jr </a:t>
            </a:r>
            <a:r>
              <a:rPr lang="fr-FR" sz="900" b="0" i="1" u="none" dirty="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et al</a:t>
            </a:r>
            <a:r>
              <a:rPr lang="fr-FR" sz="900" b="0" i="0" u="none" dirty="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., Phys. Scripta A T59, </a:t>
            </a:r>
            <a:r>
              <a:rPr lang="fr-FR" sz="900" b="1" i="0" u="none" dirty="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134</a:t>
            </a:r>
            <a:r>
              <a:rPr lang="fr-FR" sz="900" b="0" i="0" u="none" dirty="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 (1995)</a:t>
            </a:r>
          </a:p>
          <a:p>
            <a:r>
              <a:rPr lang="en-US" sz="900" b="0" i="0" u="none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[2]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Brunner. S </a:t>
            </a:r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et al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., Eur. Phys. J. D 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15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, 181 (2001)</a:t>
            </a:r>
          </a:p>
          <a:p>
            <a:r>
              <a:rPr lang="en-US" sz="900" b="0" i="0" u="none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[3] T. </a:t>
            </a:r>
            <a:r>
              <a:rPr lang="en-US" sz="900" b="0" i="0" u="none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Fritioff</a:t>
            </a:r>
            <a:r>
              <a:rPr lang="en-US" sz="900" b="0" i="0" u="none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it-IT" sz="900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et al</a:t>
            </a:r>
            <a:r>
              <a:rPr lang="it-IT" sz="9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., </a:t>
            </a:r>
            <a:r>
              <a:rPr lang="en-US" sz="900" b="0" i="0" u="none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Eur. Phys. J. D </a:t>
            </a:r>
            <a:r>
              <a:rPr lang="en-US" sz="900" b="1" i="0" u="none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15</a:t>
            </a:r>
            <a:r>
              <a:rPr lang="en-US" sz="900" b="0" i="0" u="none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141-143 (2001)</a:t>
            </a:r>
            <a:endParaRPr lang="fr-FR" sz="9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900" b="0" i="0" u="none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[4] R. S. Van Dyck </a:t>
            </a:r>
            <a:r>
              <a:rPr lang="en-US" sz="900" b="0" i="1" u="none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et al</a:t>
            </a:r>
            <a:r>
              <a:rPr lang="en-US" sz="900" b="0" i="0" u="none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.,  Int. J. Mass </a:t>
            </a:r>
            <a:r>
              <a:rPr lang="en-US" sz="900" b="0" i="0" u="none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Spectrom</a:t>
            </a:r>
            <a:r>
              <a:rPr lang="en-US" sz="900" b="0" i="0" u="none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., </a:t>
            </a:r>
            <a:r>
              <a:rPr lang="en-US" sz="900" b="1" i="0" u="none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251</a:t>
            </a:r>
            <a:r>
              <a:rPr lang="en-US" sz="900" b="0" i="0" u="none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,(2006)</a:t>
            </a:r>
          </a:p>
          <a:p>
            <a:pPr algn="l"/>
            <a:r>
              <a:rPr lang="en-US" sz="900" b="0" i="0" u="none" dirty="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[5] A. Czarnecki, Phys. Rev. Lett. 120, 043203 (2018)</a:t>
            </a:r>
          </a:p>
          <a:p>
            <a:pPr algn="l"/>
            <a:endParaRPr lang="en-US" sz="900" b="0" i="0" u="none" dirty="0">
              <a:solidFill>
                <a:schemeClr val="bg1">
                  <a:lumMod val="50000"/>
                </a:schemeClr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823C1EC-5329-4117-A217-0D6D19722CDB}"/>
                  </a:ext>
                </a:extLst>
              </p:cNvPr>
              <p:cNvSpPr txBox="1"/>
              <p:nvPr/>
            </p:nvSpPr>
            <p:spPr>
              <a:xfrm>
                <a:off x="3843520" y="921105"/>
                <a:ext cx="8513275" cy="4504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chemeClr val="tx1"/>
                    </a:solidFill>
                    <a:uFill>
                      <a:solidFill/>
                    </a:uFill>
                    <a:latin typeface="Century Gothic" panose="020B0502020202020204" pitchFamily="34" charset="0"/>
                    <a:ea typeface="Cambria Math" panose="02040503050406030204" pitchFamily="18" charset="0"/>
                    <a:cs typeface="Arial"/>
                    <a:sym typeface="Arial"/>
                  </a:rPr>
                  <a:t>Bound electron </a:t>
                </a:r>
                <a:r>
                  <a:rPr lang="en-GB" i="1" dirty="0">
                    <a:solidFill>
                      <a:schemeClr val="tx1"/>
                    </a:solidFill>
                    <a:uFill>
                      <a:solidFill/>
                    </a:uFill>
                    <a:latin typeface="Century Gothic" panose="020B0502020202020204" pitchFamily="34" charset="0"/>
                    <a:ea typeface="Cambria Math" panose="02040503050406030204" pitchFamily="18" charset="0"/>
                    <a:cs typeface="Arial"/>
                    <a:sym typeface="Arial"/>
                  </a:rPr>
                  <a:t>g</a:t>
                </a:r>
                <a:r>
                  <a:rPr lang="en-GB" dirty="0">
                    <a:solidFill>
                      <a:schemeClr val="tx1"/>
                    </a:solidFill>
                    <a:uFill>
                      <a:solidFill/>
                    </a:uFill>
                    <a:latin typeface="Century Gothic" panose="020B0502020202020204" pitchFamily="34" charset="0"/>
                    <a:ea typeface="Cambria Math" panose="02040503050406030204" pitchFamily="18" charset="0"/>
                    <a:cs typeface="Arial"/>
                    <a:sym typeface="Arial"/>
                  </a:rPr>
                  <a:t>-factor measurements to obtain electron’s atomic mass</a:t>
                </a:r>
              </a:p>
              <a:p>
                <a:pPr marL="742950" lvl="1" indent="-285750">
                  <a:lnSpc>
                    <a:spcPct val="150000"/>
                  </a:lnSpc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uFill>
                              <a:solidFill/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tx1"/>
                            </a:solidFill>
                            <a:uFill>
                              <a:solidFill/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  <a:sym typeface="Arial"/>
                          </a:rPr>
                          <m:t>𝑚</m:t>
                        </m:r>
                      </m:e>
                      <m:sub>
                        <m:r>
                          <a:rPr lang="de-DE" i="1">
                            <a:solidFill>
                              <a:schemeClr val="tx1"/>
                            </a:solidFill>
                            <a:uFill>
                              <a:solidFill/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  <a:sym typeface="Arial"/>
                          </a:rPr>
                          <m:t>𝑒</m:t>
                        </m:r>
                      </m:sub>
                    </m:sSub>
                    <m:r>
                      <a:rPr lang="de-DE" i="1">
                        <a:solidFill>
                          <a:schemeClr val="tx1"/>
                        </a:solidFill>
                        <a:uFill>
                          <a:solidFill/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uFill>
                              <a:solidFill/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de-DE" i="0">
                            <a:solidFill>
                              <a:schemeClr val="tx1"/>
                            </a:solidFill>
                            <a:uFill>
                              <a:solidFill/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  <a:sym typeface="Arial"/>
                          </a:rPr>
                          <m:t>g</m:t>
                        </m:r>
                      </m:num>
                      <m:den>
                        <m:r>
                          <a:rPr lang="de-DE" i="1">
                            <a:solidFill>
                              <a:schemeClr val="tx1"/>
                            </a:solidFill>
                            <a:uFill>
                              <a:solidFill/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  <a:sym typeface="Arial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uFill>
                              <a:solidFill/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fPr>
                      <m:num>
                        <m:r>
                          <a:rPr lang="de-DE" i="1">
                            <a:solidFill>
                              <a:schemeClr val="tx1"/>
                            </a:solidFill>
                            <a:uFill>
                              <a:solidFill/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  <a:sym typeface="Arial"/>
                          </a:rPr>
                          <m:t>𝑒</m:t>
                        </m:r>
                      </m:num>
                      <m:den>
                        <m:r>
                          <a:rPr lang="de-DE" i="1">
                            <a:solidFill>
                              <a:schemeClr val="tx1"/>
                            </a:solidFill>
                            <a:uFill>
                              <a:solidFill/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  <a:sym typeface="Arial"/>
                          </a:rPr>
                          <m:t>𝑞</m:t>
                        </m:r>
                      </m:den>
                    </m:f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uFill>
                              <a:solidFill/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i="1">
                                <a:solidFill>
                                  <a:schemeClr val="tx1"/>
                                </a:solidFill>
                                <a:uFill>
                                  <a:solidFill/>
                                </a:u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  <a:sym typeface="Aria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schemeClr val="tx1"/>
                                </a:solidFill>
                                <a:uFill>
                                  <a:solidFill/>
                                </a:u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  <a:sym typeface="Arial"/>
                              </a:rPr>
                              <m:t>ν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uFill>
                                  <a:solidFill/>
                                </a:u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  <a:sym typeface="Arial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i="1">
                                <a:solidFill>
                                  <a:schemeClr val="tx1"/>
                                </a:solidFill>
                                <a:uFill>
                                  <a:solidFill/>
                                </a:u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  <a:sym typeface="Aria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schemeClr val="tx1"/>
                                </a:solidFill>
                                <a:uFill>
                                  <a:solidFill/>
                                </a:u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  <a:sym typeface="Arial"/>
                              </a:rPr>
                              <m:t>ν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uFill>
                                  <a:solidFill/>
                                </a:u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  <a:sym typeface="Arial"/>
                              </a:rPr>
                              <m:t>𝐿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  <a:uFill>
                      <a:solidFill/>
                    </a:uFill>
                    <a:latin typeface="Century Gothic" panose="020B0502020202020204" pitchFamily="34" charset="0"/>
                    <a:ea typeface="Cambria Math" panose="020405030504060302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uFill>
                              <a:solidFill/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tx1"/>
                            </a:solidFill>
                            <a:uFill>
                              <a:solidFill/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  <a:sym typeface="Arial"/>
                          </a:rPr>
                          <m:t>𝑚</m:t>
                        </m:r>
                      </m:e>
                      <m:sub>
                        <m:r>
                          <a:rPr lang="de-DE" i="1">
                            <a:solidFill>
                              <a:schemeClr val="tx1"/>
                            </a:solidFill>
                            <a:uFill>
                              <a:solidFill/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  <a:sym typeface="Arial"/>
                          </a:rPr>
                          <m:t>𝑖𝑜𝑛</m:t>
                        </m:r>
                      </m:sub>
                    </m:sSub>
                  </m:oMath>
                </a14:m>
                <a:endParaRPr lang="en-GB" dirty="0">
                  <a:solidFill>
                    <a:schemeClr val="tx1"/>
                  </a:solidFill>
                  <a:uFill>
                    <a:solidFill/>
                  </a:uFill>
                  <a:latin typeface="Century Gothic" panose="020B0502020202020204" pitchFamily="34" charset="0"/>
                  <a:ea typeface="Arial"/>
                  <a:cs typeface="Arial"/>
                  <a:sym typeface="Arial"/>
                </a:endParaRPr>
              </a:p>
              <a:p>
                <a:pPr marL="742950" lvl="1" indent="-285750">
                  <a:lnSpc>
                    <a:spcPct val="150000"/>
                  </a:lnSpc>
                  <a:buFontTx/>
                  <a:buChar char="-"/>
                </a:pPr>
                <a:r>
                  <a:rPr lang="en-GB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Higher</a:t>
                </a:r>
                <a:r>
                  <a:rPr lang="de-DE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(Z</a:t>
                </a:r>
                <a:r>
                  <a:rPr lang="el-GR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α</a:t>
                </a:r>
                <a:r>
                  <a:rPr lang="de-DE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)</a:t>
                </a:r>
                <a:r>
                  <a:rPr lang="en-GB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order contributions of QED &amp; nuclear size corrections </a:t>
                </a:r>
                <a:r>
                  <a:rPr lang="en-US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on the theoretical value of the </a:t>
                </a:r>
                <a:r>
                  <a:rPr lang="en-US" i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g</a:t>
                </a:r>
                <a:r>
                  <a:rPr lang="en-US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-factor </a:t>
                </a:r>
                <a:r>
                  <a:rPr lang="en-GB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scale rapidly with nuclear charge</a:t>
                </a:r>
                <a14:m>
                  <m:oMath xmlns:m="http://schemas.openxmlformats.org/officeDocument/2006/math">
                    <m:r>
                      <a:rPr lang="de-DE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marL="742950" lvl="1" indent="-285750">
                  <a:lnSpc>
                    <a:spcPct val="150000"/>
                  </a:lnSpc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d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m:rPr>
                                    <m:sty m:val="p"/>
                                  </m:rPr>
                                  <a:rPr lang="de-DE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de-DE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</m:den>
                            </m:f>
                          </m:e>
                        </m:d>
                      </m:e>
                      <m:sub>
                        <m:sPre>
                          <m:sPre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de-DE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sPre>
                        <m:sSup>
                          <m:sSupPr>
                            <m:ctrlPr>
                              <a:rPr lang="d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de-DE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de-DE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=2.8∙</m:t>
                    </m:r>
                    <m:sSup>
                      <m:sSupPr>
                        <m:ctrlP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−13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schemeClr val="tx1"/>
                    </a:solidFill>
                    <a:uFill>
                      <a:solidFill/>
                    </a:uFill>
                    <a:latin typeface="Century Gothic" panose="020B0502020202020204" pitchFamily="34" charset="0"/>
                    <a:ea typeface="Arial"/>
                    <a:cs typeface="Arial"/>
                    <a:sym typeface="Arial"/>
                  </a:rPr>
                  <a:t>, </a:t>
                </a:r>
                <a:r>
                  <a:rPr lang="en-US" dirty="0">
                    <a:solidFill>
                      <a:schemeClr val="tx1"/>
                    </a:solidFill>
                    <a:uFill>
                      <a:solidFill/>
                    </a:uFill>
                    <a:latin typeface="Century Gothic" panose="020B0502020202020204" pitchFamily="34" charset="0"/>
                    <a:ea typeface="Arial"/>
                    <a:cs typeface="Arial"/>
                    <a:sym typeface="Arial"/>
                  </a:rPr>
                  <a:t>2 orders of magnitude smaller than for</a:t>
                </a:r>
                <a:r>
                  <a:rPr lang="en-GB" dirty="0">
                    <a:solidFill>
                      <a:schemeClr val="tx1"/>
                    </a:solidFill>
                    <a:uFill>
                      <a:solidFill/>
                    </a:uFill>
                    <a:latin typeface="Century Gothic" panose="020B0502020202020204" pitchFamily="34" charset="0"/>
                    <a:ea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baseline="4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12</m:t>
                    </m:r>
                    <m:sSup>
                      <m:sSupPr>
                        <m:ctrlP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de-DE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de-DE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schemeClr val="tx1"/>
                    </a:solidFill>
                    <a:uFill>
                      <a:solidFill/>
                    </a:uFill>
                    <a:latin typeface="Century Gothic" panose="020B0502020202020204" pitchFamily="34" charset="0"/>
                    <a:ea typeface="Arial"/>
                    <a:cs typeface="Arial"/>
                    <a:sym typeface="Arial"/>
                  </a:rPr>
                  <a:t> [5]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	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Disagreement of the mass of alpha particle in the past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endParaRPr lang="en-US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823C1EC-5329-4117-A217-0D6D19722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520" y="921105"/>
                <a:ext cx="8513275" cy="4504631"/>
              </a:xfrm>
              <a:prstGeom prst="rect">
                <a:avLst/>
              </a:prstGeom>
              <a:blipFill>
                <a:blip r:embed="rId2"/>
                <a:stretch>
                  <a:fillRect l="-429" t="-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0AC86194-500B-4D7C-BEED-1F73482F3934}"/>
              </a:ext>
            </a:extLst>
          </p:cNvPr>
          <p:cNvGrpSpPr/>
          <p:nvPr/>
        </p:nvGrpSpPr>
        <p:grpSpPr>
          <a:xfrm>
            <a:off x="0" y="1554322"/>
            <a:ext cx="3843520" cy="3238199"/>
            <a:chOff x="7315200" y="1632093"/>
            <a:chExt cx="4457400" cy="3539741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D3593537-54B8-4CDE-9EE9-1CE3414C95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627" r="6385"/>
            <a:stretch/>
          </p:blipFill>
          <p:spPr>
            <a:xfrm>
              <a:off x="7315200" y="1632093"/>
              <a:ext cx="4457400" cy="3539741"/>
            </a:xfrm>
            <a:prstGeom prst="rect">
              <a:avLst/>
            </a:prstGeom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95C6A50-F88D-48FE-9012-A0C0F27E484C}"/>
                </a:ext>
              </a:extLst>
            </p:cNvPr>
            <p:cNvSpPr/>
            <p:nvPr/>
          </p:nvSpPr>
          <p:spPr>
            <a:xfrm>
              <a:off x="8526485" y="3830513"/>
              <a:ext cx="187366" cy="230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B463A63-9FF3-4E7C-85F5-3D58C2D03CC0}"/>
                </a:ext>
              </a:extLst>
            </p:cNvPr>
            <p:cNvSpPr/>
            <p:nvPr/>
          </p:nvSpPr>
          <p:spPr>
            <a:xfrm>
              <a:off x="10301541" y="4144489"/>
              <a:ext cx="231871" cy="130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E41A232-CF3D-4BA1-A007-74E785788840}"/>
                </a:ext>
              </a:extLst>
            </p:cNvPr>
            <p:cNvSpPr/>
            <p:nvPr/>
          </p:nvSpPr>
          <p:spPr>
            <a:xfrm>
              <a:off x="11237712" y="2966853"/>
              <a:ext cx="231871" cy="130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F79DA93-1513-47C7-8269-B1FB6B403DD4}"/>
                </a:ext>
              </a:extLst>
            </p:cNvPr>
            <p:cNvSpPr/>
            <p:nvPr/>
          </p:nvSpPr>
          <p:spPr>
            <a:xfrm>
              <a:off x="10731991" y="1998386"/>
              <a:ext cx="231871" cy="130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B3C3C78-F6D3-4226-B01F-83DD15854DE5}"/>
                </a:ext>
              </a:extLst>
            </p:cNvPr>
            <p:cNvSpPr txBox="1"/>
            <p:nvPr/>
          </p:nvSpPr>
          <p:spPr>
            <a:xfrm>
              <a:off x="8443341" y="3844807"/>
              <a:ext cx="5410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[1]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2D45982-FCD4-482D-9EC9-001F90C1F76E}"/>
                </a:ext>
              </a:extLst>
            </p:cNvPr>
            <p:cNvSpPr txBox="1"/>
            <p:nvPr/>
          </p:nvSpPr>
          <p:spPr>
            <a:xfrm>
              <a:off x="10219084" y="4062942"/>
              <a:ext cx="5410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[2]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B392BFF-4728-4634-A796-0567F60890CA}"/>
                </a:ext>
              </a:extLst>
            </p:cNvPr>
            <p:cNvSpPr txBox="1"/>
            <p:nvPr/>
          </p:nvSpPr>
          <p:spPr>
            <a:xfrm>
              <a:off x="11174821" y="2909056"/>
              <a:ext cx="5410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[4]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45868EF-1CDB-4138-AEFC-9C2E12EF649A}"/>
                </a:ext>
              </a:extLst>
            </p:cNvPr>
            <p:cNvSpPr txBox="1"/>
            <p:nvPr/>
          </p:nvSpPr>
          <p:spPr>
            <a:xfrm>
              <a:off x="10641994" y="1940589"/>
              <a:ext cx="5410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[3]</a:t>
              </a:r>
            </a:p>
          </p:txBody>
        </p:sp>
      </p:grpSp>
      <p:sp>
        <p:nvSpPr>
          <p:cNvPr id="61" name="Rechteck 2">
            <a:extLst>
              <a:ext uri="{FF2B5EF4-FFF2-40B4-BE49-F238E27FC236}">
                <a16:creationId xmlns:a16="http://schemas.microsoft.com/office/drawing/2014/main" id="{9B7F79D3-22C9-495C-A1AF-E9ED1C1B8CE6}"/>
              </a:ext>
            </a:extLst>
          </p:cNvPr>
          <p:cNvSpPr/>
          <p:nvPr/>
        </p:nvSpPr>
        <p:spPr>
          <a:xfrm>
            <a:off x="1509551" y="-162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7668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Light Ion Mass for Mass of electron</a:t>
            </a:r>
            <a:endParaRPr lang="de-DE" sz="4000" b="1" dirty="0">
              <a:solidFill>
                <a:srgbClr val="007668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2FABAB-1525-4AA4-B0B5-483F7A93F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/>
              <a:t>15.03.2024</a:t>
            </a:r>
            <a:endParaRPr lang="en-US" sz="14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2DC85-26FA-44EE-8149-9680BF783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/>
              <a:t>DPG Spring Meeting 2024 , S. Sasidharan</a:t>
            </a:r>
            <a:endParaRPr lang="en-US" sz="1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53BD6B-65ED-4B80-BABA-1FA8F2598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smtClean="0"/>
              <a:pPr/>
              <a:t>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32299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15992"/>
            <a:ext cx="8664872" cy="3457537"/>
          </a:xfrm>
          <a:prstGeom prst="rect">
            <a:avLst/>
          </a:prstGeom>
        </p:spPr>
      </p:pic>
      <p:sp>
        <p:nvSpPr>
          <p:cNvPr id="19" name="Pfeil nach links und rechts 18"/>
          <p:cNvSpPr/>
          <p:nvPr/>
        </p:nvSpPr>
        <p:spPr>
          <a:xfrm rot="3600000">
            <a:off x="3612682" y="3168886"/>
            <a:ext cx="1316383" cy="304800"/>
          </a:xfrm>
          <a:prstGeom prst="leftRightArrow">
            <a:avLst/>
          </a:prstGeom>
          <a:solidFill>
            <a:srgbClr val="F79646"/>
          </a:solidFill>
          <a:ln>
            <a:solidFill>
              <a:srgbClr val="F7964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Pfeil nach links und rechts 19"/>
          <p:cNvSpPr/>
          <p:nvPr/>
        </p:nvSpPr>
        <p:spPr>
          <a:xfrm rot="18000000">
            <a:off x="2026860" y="3115142"/>
            <a:ext cx="1316383" cy="304800"/>
          </a:xfrm>
          <a:prstGeom prst="leftRightArrow">
            <a:avLst/>
          </a:prstGeom>
          <a:solidFill>
            <a:srgbClr val="F79646"/>
          </a:solidFill>
          <a:ln>
            <a:solidFill>
              <a:srgbClr val="F7964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1920966" y="897947"/>
            <a:ext cx="358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580">
              <a:spcBef>
                <a:spcPts val="1000"/>
              </a:spcBef>
              <a:defRPr sz="1800"/>
            </a:pPr>
            <a:r>
              <a:rPr lang="en-GB" sz="2000" b="1" dirty="0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R.S. Van Dyck </a:t>
            </a:r>
            <a:r>
              <a:rPr lang="en-GB" sz="2000" b="1" i="1" dirty="0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GB" sz="2000" b="1" dirty="0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UW</a:t>
            </a:r>
            <a:endParaRPr lang="en-US" sz="2000" b="1" dirty="0">
              <a:solidFill>
                <a:srgbClr val="F79646"/>
              </a:solidFill>
              <a:uFill>
                <a:solidFill/>
              </a:u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7304484" y="897947"/>
            <a:ext cx="2880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E. Myers </a:t>
            </a:r>
            <a:r>
              <a:rPr lang="de-DE" sz="2000" b="1" i="1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et al. </a:t>
            </a:r>
            <a:r>
              <a:rPr lang="de-DE" sz="2000" b="1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@ FSU</a:t>
            </a:r>
            <a:endParaRPr lang="en-US" sz="2000" b="1" dirty="0">
              <a:solidFill>
                <a:srgbClr val="4F81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Pfeil nach links und rechts 22"/>
          <p:cNvSpPr/>
          <p:nvPr/>
        </p:nvSpPr>
        <p:spPr>
          <a:xfrm>
            <a:off x="4212928" y="1939185"/>
            <a:ext cx="3962401" cy="304800"/>
          </a:xfrm>
          <a:prstGeom prst="leftRightArrow">
            <a:avLst/>
          </a:prstGeom>
          <a:solidFill>
            <a:srgbClr val="F79646"/>
          </a:solidFill>
          <a:ln>
            <a:solidFill>
              <a:srgbClr val="F7964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Pfeil nach links und rechts 23"/>
          <p:cNvSpPr/>
          <p:nvPr/>
        </p:nvSpPr>
        <p:spPr>
          <a:xfrm>
            <a:off x="8175329" y="4185903"/>
            <a:ext cx="1316383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Pfeil nach links und rechts 25"/>
          <p:cNvSpPr/>
          <p:nvPr/>
        </p:nvSpPr>
        <p:spPr>
          <a:xfrm rot="18000000">
            <a:off x="7527289" y="2903034"/>
            <a:ext cx="1316383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Plus 26"/>
          <p:cNvSpPr/>
          <p:nvPr/>
        </p:nvSpPr>
        <p:spPr>
          <a:xfrm>
            <a:off x="3140569" y="3982199"/>
            <a:ext cx="720000" cy="720000"/>
          </a:xfrm>
          <a:prstGeom prst="mathPlu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Nach oben gekrümmter Pfeil 27"/>
          <p:cNvSpPr/>
          <p:nvPr/>
        </p:nvSpPr>
        <p:spPr>
          <a:xfrm>
            <a:off x="3364826" y="4939114"/>
            <a:ext cx="4296153" cy="1004486"/>
          </a:xfrm>
          <a:prstGeom prst="curvedUp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4443898" y="5373987"/>
            <a:ext cx="33261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49580">
              <a:spcBef>
                <a:spcPts val="1000"/>
              </a:spcBef>
              <a:defRPr sz="1800"/>
            </a:pP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+ Binding Energy [4]</a:t>
            </a:r>
            <a:endParaRPr lang="en-US" sz="1600" b="1" dirty="0">
              <a:solidFill>
                <a:prstClr val="black"/>
              </a:solidFill>
              <a:uFill>
                <a:solidFill/>
              </a:u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1603162" y="6251619"/>
            <a:ext cx="44208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580">
              <a:spcBef>
                <a:spcPts val="1000"/>
              </a:spcBef>
              <a:defRPr sz="1800"/>
            </a:pP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 S. L. </a:t>
            </a:r>
            <a:r>
              <a:rPr lang="en-GB" sz="120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Zafonte</a:t>
            </a: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Metrologia</a:t>
            </a: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280 (2015)</a:t>
            </a:r>
            <a:endParaRPr lang="en-US" sz="1200" dirty="0">
              <a:solidFill>
                <a:prstClr val="white">
                  <a:lumMod val="50000"/>
                </a:prstClr>
              </a:solidFill>
              <a:uFill>
                <a:solidFill/>
              </a:u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6" name="Rechteck 35"/>
          <p:cNvSpPr/>
          <p:nvPr/>
        </p:nvSpPr>
        <p:spPr>
          <a:xfrm rot="3600000">
            <a:off x="3664440" y="3361169"/>
            <a:ext cx="71690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49580">
              <a:spcBef>
                <a:spcPts val="1000"/>
              </a:spcBef>
              <a:defRPr sz="1800"/>
            </a:pP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[1]</a:t>
            </a:r>
            <a:endParaRPr lang="en-US" sz="1600" b="1" dirty="0">
              <a:solidFill>
                <a:prstClr val="black"/>
              </a:solidFill>
              <a:uFill>
                <a:solidFill/>
              </a:u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8665365" y="3883515"/>
            <a:ext cx="71690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49580">
              <a:spcBef>
                <a:spcPts val="1000"/>
              </a:spcBef>
              <a:defRPr sz="1800"/>
            </a:pP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[3]</a:t>
            </a:r>
            <a:endParaRPr lang="en-US" sz="1600" b="1" dirty="0">
              <a:solidFill>
                <a:prstClr val="black"/>
              </a:solidFill>
              <a:uFill>
                <a:solidFill/>
              </a:u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8" name="Rechteck 37"/>
          <p:cNvSpPr/>
          <p:nvPr/>
        </p:nvSpPr>
        <p:spPr>
          <a:xfrm rot="18000000">
            <a:off x="7511174" y="2571035"/>
            <a:ext cx="71690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49580">
              <a:spcBef>
                <a:spcPts val="1000"/>
              </a:spcBef>
              <a:defRPr sz="1800"/>
            </a:pP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[3]</a:t>
            </a:r>
            <a:endParaRPr lang="en-US" sz="1600" b="1" dirty="0">
              <a:solidFill>
                <a:prstClr val="black"/>
              </a:solidFill>
              <a:uFill>
                <a:solidFill/>
              </a:u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5999854" y="1371600"/>
            <a:ext cx="71690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49580">
              <a:spcBef>
                <a:spcPts val="1000"/>
              </a:spcBef>
              <a:defRPr sz="1800"/>
            </a:pP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[2]</a:t>
            </a:r>
            <a:endParaRPr lang="en-US" sz="1600" b="1" dirty="0">
              <a:solidFill>
                <a:prstClr val="black"/>
              </a:solidFill>
              <a:uFill>
                <a:solidFill/>
              </a:u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5" name="Rechteck 44"/>
          <p:cNvSpPr/>
          <p:nvPr/>
        </p:nvSpPr>
        <p:spPr>
          <a:xfrm rot="18000000">
            <a:off x="1982725" y="2740390"/>
            <a:ext cx="71690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49580">
              <a:spcBef>
                <a:spcPts val="1000"/>
              </a:spcBef>
              <a:defRPr sz="1800"/>
            </a:pP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[2]</a:t>
            </a:r>
            <a:endParaRPr lang="en-US" sz="1600" b="1" dirty="0">
              <a:solidFill>
                <a:prstClr val="black"/>
              </a:solidFill>
              <a:uFill>
                <a:solidFill/>
              </a:u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5" name="Textfeld 34"/>
          <p:cNvSpPr txBox="1">
            <a:spLocks noChangeArrowheads="1"/>
          </p:cNvSpPr>
          <p:nvPr/>
        </p:nvSpPr>
        <p:spPr bwMode="auto">
          <a:xfrm>
            <a:off x="1603162" y="6000288"/>
            <a:ext cx="43282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[1</a:t>
            </a:r>
            <a:r>
              <a:rPr lang="de-DE" altLang="de-DE" sz="1200" dirty="0">
                <a:solidFill>
                  <a:srgbClr val="7F7F7F"/>
                </a:solidFill>
                <a:cs typeface="Arial" panose="020B0604020202020204" pitchFamily="34" charset="0"/>
              </a:rPr>
              <a:t>] </a:t>
            </a:r>
            <a:r>
              <a:rPr lang="de-DE" sz="1200" dirty="0">
                <a:solidFill>
                  <a:srgbClr val="7F7F7F"/>
                </a:solidFill>
              </a:rPr>
              <a:t>R. S. Van Dyck Jr. </a:t>
            </a:r>
            <a:r>
              <a:rPr lang="de-DE" sz="1200" i="1" dirty="0">
                <a:solidFill>
                  <a:srgbClr val="7F7F7F"/>
                </a:solidFill>
              </a:rPr>
              <a:t>et al., </a:t>
            </a:r>
            <a:r>
              <a:rPr lang="de-DE" altLang="de-DE" sz="1200" dirty="0">
                <a:solidFill>
                  <a:srgbClr val="7F7F7F"/>
                </a:solidFill>
                <a:cs typeface="Arial" panose="020B0604020202020204" pitchFamily="34" charset="0"/>
              </a:rPr>
              <a:t>AIP </a:t>
            </a:r>
            <a:r>
              <a:rPr lang="de-DE" altLang="de-DE" sz="1200" dirty="0" err="1">
                <a:solidFill>
                  <a:srgbClr val="7F7F7F"/>
                </a:solidFill>
                <a:cs typeface="Arial" panose="020B0604020202020204" pitchFamily="34" charset="0"/>
              </a:rPr>
              <a:t>Conf</a:t>
            </a:r>
            <a:r>
              <a:rPr lang="de-DE" altLang="de-DE" sz="12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. </a:t>
            </a:r>
            <a:r>
              <a:rPr lang="de-DE" altLang="de-DE" sz="1200" dirty="0" err="1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Proc</a:t>
            </a:r>
            <a:r>
              <a:rPr lang="de-DE" altLang="de-DE" sz="12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. </a:t>
            </a:r>
            <a:r>
              <a:rPr lang="de-DE" altLang="de-DE" sz="1200" b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457</a:t>
            </a:r>
            <a:r>
              <a:rPr lang="de-DE" altLang="de-DE" sz="12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, 101 (1999)</a:t>
            </a:r>
          </a:p>
        </p:txBody>
      </p:sp>
      <p:sp>
        <p:nvSpPr>
          <p:cNvPr id="42" name="Rechteck 41"/>
          <p:cNvSpPr/>
          <p:nvPr/>
        </p:nvSpPr>
        <p:spPr>
          <a:xfrm>
            <a:off x="7391401" y="6021289"/>
            <a:ext cx="42532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[4] Yan </a:t>
            </a:r>
            <a:r>
              <a:rPr lang="en-US" sz="12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PRA </a:t>
            </a:r>
            <a:r>
              <a:rPr lang="en-US" sz="12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062504 (2003)</a:t>
            </a:r>
          </a:p>
        </p:txBody>
      </p:sp>
      <p:sp>
        <p:nvSpPr>
          <p:cNvPr id="43" name="Rechteck 42"/>
          <p:cNvSpPr/>
          <p:nvPr/>
        </p:nvSpPr>
        <p:spPr>
          <a:xfrm>
            <a:off x="7391401" y="5769261"/>
            <a:ext cx="38779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[3] E. Myers </a:t>
            </a:r>
            <a:r>
              <a:rPr lang="de-DE" sz="12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et al.</a:t>
            </a:r>
            <a:r>
              <a:rPr lang="de-DE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, PRL </a:t>
            </a:r>
            <a:r>
              <a:rPr lang="de-DE" sz="12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114</a:t>
            </a:r>
            <a:r>
              <a:rPr lang="de-DE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, 013003 (2015)	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20967" y="1652705"/>
            <a:ext cx="936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9198126" y="1652705"/>
            <a:ext cx="10310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9748048" y="4572000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4495800" y="4572000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52" name="Textfeld 51"/>
          <p:cNvSpPr txBox="1"/>
          <p:nvPr/>
        </p:nvSpPr>
        <p:spPr>
          <a:xfrm>
            <a:off x="1828800" y="4572000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6324601" y="4579611"/>
            <a:ext cx="9252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HD</a:t>
            </a:r>
          </a:p>
        </p:txBody>
      </p:sp>
      <p:sp>
        <p:nvSpPr>
          <p:cNvPr id="55" name="Rechteck 54"/>
          <p:cNvSpPr/>
          <p:nvPr/>
        </p:nvSpPr>
        <p:spPr>
          <a:xfrm>
            <a:off x="6817724" y="3663342"/>
            <a:ext cx="4803158" cy="1291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962F7F-FF31-4035-B80E-FB81DE889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/>
              <a:t>15.03.2024</a:t>
            </a: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5B88C2-6DEF-4CE1-8337-0F9701BC0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smtClean="0"/>
              <a:pPr/>
              <a:t>7</a:t>
            </a:fld>
            <a:endParaRPr lang="en-US" sz="1400"/>
          </a:p>
        </p:txBody>
      </p:sp>
      <p:sp>
        <p:nvSpPr>
          <p:cNvPr id="40" name="Rechteck 43">
            <a:extLst>
              <a:ext uri="{FF2B5EF4-FFF2-40B4-BE49-F238E27FC236}">
                <a16:creationId xmlns:a16="http://schemas.microsoft.com/office/drawing/2014/main" id="{53F26B88-C36A-4AF5-86EF-AF60BB445E95}"/>
              </a:ext>
            </a:extLst>
          </p:cNvPr>
          <p:cNvSpPr/>
          <p:nvPr/>
        </p:nvSpPr>
        <p:spPr>
          <a:xfrm>
            <a:off x="3658368" y="2580163"/>
            <a:ext cx="50865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600" b="1" dirty="0">
                <a:solidFill>
                  <a:srgbClr val="C0504D"/>
                </a:solidFill>
                <a:uFill>
                  <a:solidFill/>
                </a:u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4.4 </a:t>
            </a:r>
            <a:r>
              <a:rPr lang="el-GR" sz="3600" b="1" dirty="0">
                <a:solidFill>
                  <a:srgbClr val="C0504D"/>
                </a:solidFill>
                <a:uFill>
                  <a:solidFill/>
                </a:u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σ</a:t>
            </a:r>
            <a:endParaRPr lang="de-DE" sz="3600" b="1" dirty="0">
              <a:solidFill>
                <a:srgbClr val="C0504D"/>
              </a:solidFill>
              <a:uFill>
                <a:solidFill/>
              </a:u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algn="ctr"/>
            <a:r>
              <a:rPr lang="de-DE" sz="3600" b="1" dirty="0">
                <a:solidFill>
                  <a:srgbClr val="C0504D"/>
                </a:solidFill>
                <a:uFill>
                  <a:solidFill/>
                </a:u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790(180) </a:t>
            </a:r>
            <a:r>
              <a:rPr lang="de-DE" sz="3600" b="1" dirty="0" err="1">
                <a:solidFill>
                  <a:srgbClr val="C0504D"/>
                </a:solidFill>
                <a:uFill>
                  <a:solidFill/>
                </a:u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pu</a:t>
            </a:r>
            <a:r>
              <a:rPr lang="de-DE" sz="3600" b="1" dirty="0">
                <a:solidFill>
                  <a:srgbClr val="C0504D"/>
                </a:solidFill>
                <a:uFill>
                  <a:solidFill/>
                </a:u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</a:p>
          <a:p>
            <a:pPr algn="ctr"/>
            <a:r>
              <a:rPr lang="de-DE" sz="3600" b="1" dirty="0">
                <a:solidFill>
                  <a:srgbClr val="C0504D"/>
                </a:solidFill>
                <a:uFill>
                  <a:solidFill/>
                </a:u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Deviation</a:t>
            </a:r>
            <a:endParaRPr lang="de-DE" sz="3600" b="1" dirty="0">
              <a:solidFill>
                <a:srgbClr val="C050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47BB4B-CA24-F3C6-D254-137249BFD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/>
              <a:t>DPG Spring Meeting 2024 , S. Sasidharan</a:t>
            </a:r>
            <a:endParaRPr lang="en-US" sz="1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D97A1E4-58F2-A95E-59E1-CE102089D92B}"/>
              </a:ext>
            </a:extLst>
          </p:cNvPr>
          <p:cNvSpPr txBox="1"/>
          <p:nvPr/>
        </p:nvSpPr>
        <p:spPr>
          <a:xfrm>
            <a:off x="4282721" y="2238112"/>
            <a:ext cx="41663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D76213"/>
                </a:solidFill>
                <a:latin typeface="LMMathItalic12-Regular"/>
              </a:rPr>
              <a:t>m(H)</a:t>
            </a:r>
            <a:r>
              <a:rPr lang="en-US" sz="1800" b="0" i="1" u="none" strike="noStrike" baseline="0" dirty="0">
                <a:solidFill>
                  <a:srgbClr val="D76213"/>
                </a:solidFill>
                <a:latin typeface="LMMathItalic12-Regular"/>
              </a:rPr>
              <a:t> </a:t>
            </a:r>
            <a:r>
              <a:rPr lang="en-US" sz="1800" b="0" i="0" u="none" strike="noStrike" baseline="0" dirty="0">
                <a:solidFill>
                  <a:srgbClr val="D76213"/>
                </a:solidFill>
                <a:latin typeface="LMRoman12-Regular"/>
              </a:rPr>
              <a:t>+ </a:t>
            </a:r>
            <a:r>
              <a:rPr lang="en-US" i="1" dirty="0">
                <a:solidFill>
                  <a:srgbClr val="D76213"/>
                </a:solidFill>
                <a:latin typeface="LMMathItalic12-Regular"/>
              </a:rPr>
              <a:t>m(D)</a:t>
            </a:r>
            <a:r>
              <a:rPr lang="en-US" sz="1050" b="0" i="0" u="none" strike="noStrike" baseline="0" dirty="0">
                <a:solidFill>
                  <a:srgbClr val="D76213"/>
                </a:solidFill>
                <a:latin typeface="LMRoman8-Regular"/>
              </a:rPr>
              <a:t> </a:t>
            </a:r>
            <a:r>
              <a:rPr lang="en-US" sz="1800" b="0" i="0" u="none" strike="noStrike" baseline="0" dirty="0">
                <a:solidFill>
                  <a:srgbClr val="D76213"/>
                </a:solidFill>
                <a:latin typeface="LMMathSymbols10-Regular"/>
              </a:rPr>
              <a:t>− </a:t>
            </a:r>
            <a:r>
              <a:rPr lang="en-US" sz="1800" b="0" i="1" u="none" strike="noStrike" baseline="0" dirty="0">
                <a:solidFill>
                  <a:srgbClr val="D76213"/>
                </a:solidFill>
                <a:latin typeface="LMMathItalic12-Regular"/>
              </a:rPr>
              <a:t>m(</a:t>
            </a:r>
            <a:r>
              <a:rPr lang="en-US" sz="1800" b="0" i="1" u="none" strike="noStrike" baseline="30000" dirty="0">
                <a:solidFill>
                  <a:srgbClr val="D76213"/>
                </a:solidFill>
                <a:latin typeface="LMMathItalic12-Regular"/>
              </a:rPr>
              <a:t>3</a:t>
            </a:r>
            <a:r>
              <a:rPr lang="en-US" sz="1800" b="0" i="1" u="none" strike="noStrike" baseline="0" dirty="0">
                <a:solidFill>
                  <a:srgbClr val="D76213"/>
                </a:solidFill>
                <a:latin typeface="LMMathItalic12-Regular"/>
              </a:rPr>
              <a:t>He) </a:t>
            </a:r>
            <a:r>
              <a:rPr lang="en-US" sz="1800" b="0" i="1" u="none" strike="noStrike" baseline="0" dirty="0">
                <a:latin typeface="LMMathItalic12-Regular"/>
              </a:rPr>
              <a:t>Vs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LMMathItalic12-Regular"/>
              </a:rPr>
              <a:t>m(HD)</a:t>
            </a:r>
            <a:r>
              <a:rPr lang="en-US" sz="105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LMRoman8-Regular"/>
              </a:rPr>
              <a:t> </a:t>
            </a:r>
            <a:r>
              <a:rPr lang="en-US" sz="18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LMMathSymbols10-Regular"/>
              </a:rPr>
              <a:t>− </a:t>
            </a:r>
            <a:r>
              <a:rPr lang="en-US" sz="1800" b="0" i="1" u="none" strike="noStrike" baseline="0" dirty="0">
                <a:solidFill>
                  <a:schemeClr val="accent1">
                    <a:lumMod val="75000"/>
                  </a:schemeClr>
                </a:solidFill>
                <a:latin typeface="LMMathItalic12-Regular"/>
              </a:rPr>
              <a:t>m(</a:t>
            </a:r>
            <a:r>
              <a:rPr lang="en-US" sz="1800" b="0" i="1" u="none" strike="noStrike" baseline="30000" dirty="0">
                <a:solidFill>
                  <a:schemeClr val="accent1">
                    <a:lumMod val="75000"/>
                  </a:schemeClr>
                </a:solidFill>
                <a:latin typeface="LMMathItalic12-Regular"/>
              </a:rPr>
              <a:t>3</a:t>
            </a:r>
            <a:r>
              <a:rPr lang="en-US" sz="1800" b="0" i="1" u="none" strike="noStrike" baseline="0" dirty="0">
                <a:solidFill>
                  <a:schemeClr val="accent1">
                    <a:lumMod val="75000"/>
                  </a:schemeClr>
                </a:solidFill>
                <a:latin typeface="LMMathItalic12-Regular"/>
              </a:rPr>
              <a:t>He)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5377DD2-D272-47F8-8518-6DA833D7F3AF}"/>
              </a:ext>
            </a:extLst>
          </p:cNvPr>
          <p:cNvSpPr txBox="1"/>
          <p:nvPr/>
        </p:nvSpPr>
        <p:spPr>
          <a:xfrm>
            <a:off x="4210271" y="5334549"/>
            <a:ext cx="2506486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50" dirty="0"/>
              <a:t>+ </a:t>
            </a:r>
            <a:r>
              <a:rPr lang="de-DE" sz="1450" dirty="0" err="1"/>
              <a:t>Molecular</a:t>
            </a:r>
            <a:r>
              <a:rPr lang="de-DE" sz="1450" dirty="0"/>
              <a:t> Binding Energy [4]</a:t>
            </a:r>
            <a:endParaRPr lang="en-GB" sz="14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E12AB7-71DA-405E-AA91-12E4E34596FB}"/>
              </a:ext>
            </a:extLst>
          </p:cNvPr>
          <p:cNvSpPr txBox="1"/>
          <p:nvPr/>
        </p:nvSpPr>
        <p:spPr>
          <a:xfrm>
            <a:off x="2759245" y="1071"/>
            <a:ext cx="7486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668"/>
                </a:solidFill>
                <a:latin typeface="Century Gothic" panose="020B0502020202020204" pitchFamily="34" charset="0"/>
              </a:rPr>
              <a:t>Puzzle of Light Ion Masses</a:t>
            </a:r>
          </a:p>
        </p:txBody>
      </p:sp>
    </p:spTree>
    <p:extLst>
      <p:ext uri="{BB962C8B-B14F-4D97-AF65-F5344CB8AC3E}">
        <p14:creationId xmlns:p14="http://schemas.microsoft.com/office/powerpoint/2010/main" val="341140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 animBg="1"/>
      <p:bldP spid="27" grpId="0" animBg="1"/>
      <p:bldP spid="28" grpId="0" animBg="1"/>
      <p:bldP spid="29" grpId="0"/>
      <p:bldP spid="38" grpId="0"/>
      <p:bldP spid="42" grpId="0"/>
      <p:bldP spid="43" grpId="0"/>
      <p:bldP spid="50" grpId="0"/>
      <p:bldP spid="53" grpId="0"/>
      <p:bldP spid="55" grpId="0" animBg="1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6DF5AC9-D1B5-4BFE-9372-0D16D477B697}"/>
              </a:ext>
            </a:extLst>
          </p:cNvPr>
          <p:cNvGrpSpPr/>
          <p:nvPr/>
        </p:nvGrpSpPr>
        <p:grpSpPr>
          <a:xfrm>
            <a:off x="64845" y="2065087"/>
            <a:ext cx="5942730" cy="3410498"/>
            <a:chOff x="118511" y="9911171"/>
            <a:chExt cx="7687870" cy="4002211"/>
          </a:xfrm>
        </p:grpSpPr>
        <p:sp>
          <p:nvSpPr>
            <p:cNvPr id="24" name="Textfeld 15">
              <a:extLst>
                <a:ext uri="{FF2B5EF4-FFF2-40B4-BE49-F238E27FC236}">
                  <a16:creationId xmlns:a16="http://schemas.microsoft.com/office/drawing/2014/main" id="{55A2198C-D7AB-4ED6-A125-00E26C354B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0523" y="13570265"/>
              <a:ext cx="917162" cy="343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1cm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5A9EA1B-AF45-4AAE-A813-0A20481299E5}"/>
                </a:ext>
              </a:extLst>
            </p:cNvPr>
            <p:cNvGrpSpPr/>
            <p:nvPr/>
          </p:nvGrpSpPr>
          <p:grpSpPr>
            <a:xfrm>
              <a:off x="118511" y="9911171"/>
              <a:ext cx="7687870" cy="3874713"/>
              <a:chOff x="118511" y="9911171"/>
              <a:chExt cx="7687870" cy="3874713"/>
            </a:xfrm>
          </p:grpSpPr>
          <p:pic>
            <p:nvPicPr>
              <p:cNvPr id="26" name="Grafik 17">
                <a:extLst>
                  <a:ext uri="{FF2B5EF4-FFF2-40B4-BE49-F238E27FC236}">
                    <a16:creationId xmlns:a16="http://schemas.microsoft.com/office/drawing/2014/main" id="{18E4C61E-77F5-4FF5-B296-73E08F827F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162" r="23694"/>
              <a:stretch/>
            </p:blipFill>
            <p:spPr>
              <a:xfrm rot="16200000">
                <a:off x="830672" y="10553386"/>
                <a:ext cx="3563710" cy="2378050"/>
              </a:xfrm>
              <a:prstGeom prst="rect">
                <a:avLst/>
              </a:prstGeom>
            </p:spPr>
          </p:pic>
          <p:sp>
            <p:nvSpPr>
              <p:cNvPr id="27" name="Rechteck 33">
                <a:extLst>
                  <a:ext uri="{FF2B5EF4-FFF2-40B4-BE49-F238E27FC236}">
                    <a16:creationId xmlns:a16="http://schemas.microsoft.com/office/drawing/2014/main" id="{EFB2F948-4B17-4480-AD22-E3AB1069A691}"/>
                  </a:ext>
                </a:extLst>
              </p:cNvPr>
              <p:cNvSpPr/>
              <p:nvPr/>
            </p:nvSpPr>
            <p:spPr bwMode="auto">
              <a:xfrm>
                <a:off x="4736277" y="10006393"/>
                <a:ext cx="3028365" cy="3777990"/>
              </a:xfrm>
              <a:prstGeom prst="rect">
                <a:avLst/>
              </a:prstGeom>
              <a:solidFill>
                <a:schemeClr val="bg1">
                  <a:lumMod val="75000"/>
                  <a:alpha val="52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41767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8" name="Gruppieren 103">
                <a:extLst>
                  <a:ext uri="{FF2B5EF4-FFF2-40B4-BE49-F238E27FC236}">
                    <a16:creationId xmlns:a16="http://schemas.microsoft.com/office/drawing/2014/main" id="{9E7794DF-E368-4DA7-88A8-69CF0D817A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71549" y="11628263"/>
                <a:ext cx="1128726" cy="480264"/>
                <a:chOff x="3148314" y="4381042"/>
                <a:chExt cx="810579" cy="345356"/>
              </a:xfrm>
            </p:grpSpPr>
            <p:sp>
              <p:nvSpPr>
                <p:cNvPr id="37" name="Textfeld 100">
                  <a:extLst>
                    <a:ext uri="{FF2B5EF4-FFF2-40B4-BE49-F238E27FC236}">
                      <a16:creationId xmlns:a16="http://schemas.microsoft.com/office/drawing/2014/main" id="{518DD798-E67C-479B-B365-27E2E920EBD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48314" y="4479664"/>
                  <a:ext cx="810579" cy="2467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altLang="de-DE" sz="13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Ion </a:t>
                  </a:r>
                </a:p>
              </p:txBody>
            </p:sp>
            <p:sp>
              <p:nvSpPr>
                <p:cNvPr id="38" name="Ellipse 102">
                  <a:extLst>
                    <a:ext uri="{FF2B5EF4-FFF2-40B4-BE49-F238E27FC236}">
                      <a16:creationId xmlns:a16="http://schemas.microsoft.com/office/drawing/2014/main" id="{1883E421-9B3E-443C-8C51-1F2BE252000C}"/>
                    </a:ext>
                  </a:extLst>
                </p:cNvPr>
                <p:cNvSpPr/>
                <p:nvPr/>
              </p:nvSpPr>
              <p:spPr bwMode="auto">
                <a:xfrm>
                  <a:off x="3350843" y="4381042"/>
                  <a:ext cx="155205" cy="147382"/>
                </a:xfrm>
                <a:prstGeom prst="ellipse">
                  <a:avLst/>
                </a:prstGeom>
                <a:solidFill>
                  <a:srgbClr val="92D050"/>
                </a:solidFill>
                <a:ln w="9525" cap="flat" cmpd="sng" algn="ctr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41767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0" name="Pfeil nach oben 137">
                <a:extLst>
                  <a:ext uri="{FF2B5EF4-FFF2-40B4-BE49-F238E27FC236}">
                    <a16:creationId xmlns:a16="http://schemas.microsoft.com/office/drawing/2014/main" id="{8FC6313B-70E9-47D1-9377-58CA973EDD37}"/>
                  </a:ext>
                </a:extLst>
              </p:cNvPr>
              <p:cNvSpPr/>
              <p:nvPr/>
            </p:nvSpPr>
            <p:spPr bwMode="auto">
              <a:xfrm>
                <a:off x="1282213" y="10120710"/>
                <a:ext cx="199100" cy="601894"/>
              </a:xfrm>
              <a:prstGeom prst="upArrow">
                <a:avLst>
                  <a:gd name="adj1" fmla="val 50000"/>
                  <a:gd name="adj2" fmla="val 171701"/>
                </a:avLst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41767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Textfeld 138">
                <a:extLst>
                  <a:ext uri="{FF2B5EF4-FFF2-40B4-BE49-F238E27FC236}">
                    <a16:creationId xmlns:a16="http://schemas.microsoft.com/office/drawing/2014/main" id="{CAE74F14-E601-4075-9FCF-77C8420E7D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185" y="10258947"/>
                <a:ext cx="1566023" cy="3431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F7F7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B-field</a:t>
                </a:r>
                <a:endParaRPr kumimoji="0" lang="en-GB" altLang="de-DE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Rechteck 141">
                <a:extLst>
                  <a:ext uri="{FF2B5EF4-FFF2-40B4-BE49-F238E27FC236}">
                    <a16:creationId xmlns:a16="http://schemas.microsoft.com/office/drawing/2014/main" id="{0A0614A7-86EF-4A4E-8FB4-D6F375EC33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511" y="10930576"/>
                <a:ext cx="2010196" cy="1323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de-DE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U</a:t>
                </a:r>
                <a:r>
                  <a:rPr kumimoji="0" lang="en-US" altLang="de-DE" sz="13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UC2</a:t>
                </a:r>
                <a:r>
                  <a:rPr kumimoji="0" lang="en-US" altLang="de-DE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~ -6 V</a:t>
                </a:r>
              </a:p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de-DE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U</a:t>
                </a:r>
                <a:r>
                  <a:rPr kumimoji="0" lang="en-US" altLang="de-DE" sz="13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UC1</a:t>
                </a:r>
                <a:r>
                  <a:rPr kumimoji="0" lang="en-US" altLang="de-DE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~ -7 V</a:t>
                </a:r>
              </a:p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de-DE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U</a:t>
                </a:r>
                <a:r>
                  <a:rPr kumimoji="0" lang="en-US" altLang="de-DE" sz="13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</a:t>
                </a:r>
                <a:r>
                  <a:rPr kumimoji="0" lang="en-US" altLang="de-DE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 ~ -8 V</a:t>
                </a:r>
              </a:p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de-DE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U</a:t>
                </a:r>
                <a:r>
                  <a:rPr kumimoji="0" lang="en-US" altLang="de-DE" sz="13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LC1</a:t>
                </a:r>
                <a:r>
                  <a:rPr kumimoji="0" lang="en-US" altLang="de-DE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~ -7 V</a:t>
                </a:r>
              </a:p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de-DE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U</a:t>
                </a:r>
                <a:r>
                  <a:rPr kumimoji="0" lang="en-US" altLang="de-DE" sz="13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LC2</a:t>
                </a:r>
                <a:r>
                  <a:rPr kumimoji="0" lang="en-US" altLang="de-DE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~ -6 V</a:t>
                </a:r>
              </a:p>
            </p:txBody>
          </p:sp>
          <p:cxnSp>
            <p:nvCxnSpPr>
              <p:cNvPr id="33" name="Gerade Verbindung mit Pfeil 8">
                <a:extLst>
                  <a:ext uri="{FF2B5EF4-FFF2-40B4-BE49-F238E27FC236}">
                    <a16:creationId xmlns:a16="http://schemas.microsoft.com/office/drawing/2014/main" id="{C5D49660-CA98-4731-ABB9-E54EC4F0737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199700" y="13600225"/>
                <a:ext cx="887479" cy="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" name="Gleichschenkliges Dreieck 35">
                <a:extLst>
                  <a:ext uri="{FF2B5EF4-FFF2-40B4-BE49-F238E27FC236}">
                    <a16:creationId xmlns:a16="http://schemas.microsoft.com/office/drawing/2014/main" id="{48826376-A207-455D-A0D3-9EC46005946B}"/>
                  </a:ext>
                </a:extLst>
              </p:cNvPr>
              <p:cNvSpPr/>
              <p:nvPr/>
            </p:nvSpPr>
            <p:spPr bwMode="auto">
              <a:xfrm rot="16200000">
                <a:off x="1879084" y="10928690"/>
                <a:ext cx="3825329" cy="1889060"/>
              </a:xfrm>
              <a:prstGeom prst="triangle">
                <a:avLst>
                  <a:gd name="adj" fmla="val 55182"/>
                </a:avLst>
              </a:prstGeom>
              <a:solidFill>
                <a:schemeClr val="bg1">
                  <a:lumMod val="75000"/>
                  <a:alpha val="52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1767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5" name="Grafik 38">
                <a:extLst>
                  <a:ext uri="{FF2B5EF4-FFF2-40B4-BE49-F238E27FC236}">
                    <a16:creationId xmlns:a16="http://schemas.microsoft.com/office/drawing/2014/main" id="{F0EAF438-E923-46BC-BA2C-ED8DBC18B8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7489" y="10734276"/>
                <a:ext cx="3588892" cy="2675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feld 5">
                    <a:extLst>
                      <a:ext uri="{FF2B5EF4-FFF2-40B4-BE49-F238E27FC236}">
                        <a16:creationId xmlns:a16="http://schemas.microsoft.com/office/drawing/2014/main" id="{229BE36E-A7A4-4751-9EDE-22BD45DE1D0D}"/>
                      </a:ext>
                    </a:extLst>
                  </p:cNvPr>
                  <p:cNvSpPr txBox="1"/>
                  <p:nvPr/>
                </p:nvSpPr>
                <p:spPr>
                  <a:xfrm>
                    <a:off x="6080808" y="9911171"/>
                    <a:ext cx="1637939" cy="100118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l-GR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B76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l-GR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B76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ν</m:t>
                              </m:r>
                            </m:e>
                            <m:sub>
                              <m:r>
                                <a:rPr kumimoji="0" lang="de-DE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B76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</m:sub>
                          </m:sSub>
                          <m:r>
                            <a:rPr kumimoji="0" lang="el-GR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B76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~</m:t>
                          </m:r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B76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28</m:t>
                          </m:r>
                          <m:r>
                            <m:rPr>
                              <m:sty m:val="p"/>
                            </m:rPr>
                            <a:rPr kumimoji="0" lang="de-DE" sz="1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B76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MHz</m:t>
                          </m:r>
                        </m:oMath>
                      </m:oMathPara>
                    </a14:m>
                    <a:endParaRPr kumimoji="0" lang="de-DE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B7699"/>
                      </a:solidFill>
                      <a:effectLst/>
                      <a:uLnTx/>
                      <a:uFillTx/>
                      <a:latin typeface="Calibri" panose="020F0502020204030204"/>
                      <a:ea typeface="Cambria Math" panose="02040503050406030204" pitchFamily="18" charset="0"/>
                      <a:cs typeface="+mn-cs"/>
                    </a:endParaRPr>
                  </a:p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l-GR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6873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l-GR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6873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ν</m:t>
                              </m:r>
                            </m:e>
                            <m:sub>
                              <m:r>
                                <a:rPr kumimoji="0" lang="de-DE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6873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𝑧</m:t>
                              </m:r>
                            </m:sub>
                          </m:sSub>
                          <m:r>
                            <a:rPr kumimoji="0" lang="el-GR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6873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~</m:t>
                          </m:r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6873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46</m:t>
                          </m:r>
                          <m:r>
                            <a:rPr kumimoji="0" lang="en-US" sz="1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6873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0</m:t>
                          </m:r>
                          <m:r>
                            <m:rPr>
                              <m:sty m:val="p"/>
                            </m:rPr>
                            <a:rPr kumimoji="0" lang="de-DE" sz="1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6873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k</m:t>
                          </m:r>
                          <m:r>
                            <m:rPr>
                              <m:sty m:val="p"/>
                            </m:rPr>
                            <a:rPr kumimoji="0" lang="de-DE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6873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Hz</m:t>
                          </m:r>
                        </m:oMath>
                      </m:oMathPara>
                    </a14:m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D68731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mbria Math" panose="02040503050406030204" pitchFamily="18" charset="0"/>
                      <a:cs typeface="+mn-cs"/>
                    </a:endParaRPr>
                  </a:p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l-GR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4A45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l-GR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64A45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ν</m:t>
                              </m:r>
                            </m:e>
                            <m:sub>
                              <m:r>
                                <a:rPr kumimoji="0" lang="de-DE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4A45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</m:sub>
                          </m:sSub>
                          <m:r>
                            <a:rPr kumimoji="0" lang="el-GR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64A45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~</m:t>
                          </m:r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4A45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kumimoji="0" lang="de-DE" sz="1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4A45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k</m:t>
                          </m:r>
                          <m:r>
                            <m:rPr>
                              <m:sty m:val="p"/>
                            </m:rPr>
                            <a:rPr kumimoji="0" lang="de-DE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64A45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Hz</m:t>
                          </m:r>
                        </m:oMath>
                      </m:oMathPara>
                    </a14:m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4A45C"/>
                      </a:solidFill>
                      <a:effectLst/>
                      <a:uLnTx/>
                      <a:uFillTx/>
                      <a:latin typeface="Calibri" panose="020F0502020204030204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6" name="Textfeld 5">
                    <a:extLst>
                      <a:ext uri="{FF2B5EF4-FFF2-40B4-BE49-F238E27FC236}">
                        <a16:creationId xmlns:a16="http://schemas.microsoft.com/office/drawing/2014/main" id="{229BE36E-A7A4-4751-9EDE-22BD45DE1D0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0808" y="9911171"/>
                    <a:ext cx="1637939" cy="100118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1" name="Rechteck 77">
            <a:extLst>
              <a:ext uri="{FF2B5EF4-FFF2-40B4-BE49-F238E27FC236}">
                <a16:creationId xmlns:a16="http://schemas.microsoft.com/office/drawing/2014/main" id="{CF278331-2E7A-418E-878E-94056BCA98E7}"/>
              </a:ext>
            </a:extLst>
          </p:cNvPr>
          <p:cNvSpPr/>
          <p:nvPr/>
        </p:nvSpPr>
        <p:spPr>
          <a:xfrm>
            <a:off x="3496746" y="2053670"/>
            <a:ext cx="14081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580">
              <a:spcBef>
                <a:spcPts val="1000"/>
              </a:spcBef>
              <a:defRPr sz="1800"/>
            </a:pPr>
            <a:r>
              <a:rPr lang="en-US" sz="1400" dirty="0">
                <a:ea typeface="Calibri"/>
                <a:cs typeface="Arial" panose="020B0604020202020204" pitchFamily="34" charset="0"/>
                <a:sym typeface="Calibri"/>
              </a:rPr>
              <a:t>Deuteron:</a:t>
            </a:r>
            <a:endParaRPr lang="en-US" sz="1400" baseline="30000" dirty="0">
              <a:uFill>
                <a:solidFill/>
              </a:uFill>
              <a:ea typeface="Arial"/>
              <a:cs typeface="Arial"/>
              <a:sym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8B23EDF-A1D8-4440-ADEA-B0380597A748}"/>
              </a:ext>
            </a:extLst>
          </p:cNvPr>
          <p:cNvSpPr txBox="1"/>
          <p:nvPr/>
        </p:nvSpPr>
        <p:spPr>
          <a:xfrm>
            <a:off x="2360859" y="-78420"/>
            <a:ext cx="77038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7668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Measurement Tool</a:t>
            </a:r>
          </a:p>
        </p:txBody>
      </p:sp>
      <p:sp>
        <p:nvSpPr>
          <p:cNvPr id="49" name="Textfeld 10">
            <a:extLst>
              <a:ext uri="{FF2B5EF4-FFF2-40B4-BE49-F238E27FC236}">
                <a16:creationId xmlns:a16="http://schemas.microsoft.com/office/drawing/2014/main" id="{362BBA5A-1F61-46B7-AD29-F66DACDF8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985" y="6186169"/>
            <a:ext cx="293702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j-lt"/>
                <a:cs typeface="Helvetica" pitchFamily="34" charset="0"/>
              </a:rPr>
              <a:t>[1] L.S. Brown &amp; G. Gabrielse, PRA 25, 2423 (1982)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feld 29">
                <a:extLst>
                  <a:ext uri="{FF2B5EF4-FFF2-40B4-BE49-F238E27FC236}">
                    <a16:creationId xmlns:a16="http://schemas.microsoft.com/office/drawing/2014/main" id="{B83C5596-6312-4319-842F-0C1EE239D786}"/>
                  </a:ext>
                </a:extLst>
              </p:cNvPr>
              <p:cNvSpPr txBox="1"/>
              <p:nvPr/>
            </p:nvSpPr>
            <p:spPr>
              <a:xfrm>
                <a:off x="6415618" y="4211606"/>
                <a:ext cx="2491901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</a:rPr>
                            <m:t>ν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ν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i="1" smtClean="0">
                                  <a:solidFill>
                                    <a:srgbClr val="E19C2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rgbClr val="E19C2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solidFill>
                                        <a:srgbClr val="E19C24"/>
                                      </a:solidFill>
                                      <a:latin typeface="Cambria Math" panose="02040503050406030204" pitchFamily="18" charset="0"/>
                                    </a:rPr>
                                    <m:t>ν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E19C24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de-DE" i="1">
                                  <a:solidFill>
                                    <a:srgbClr val="E19C2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i="1" smtClean="0">
                                  <a:solidFill>
                                    <a:srgbClr val="64A45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rgbClr val="64A45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solidFill>
                                        <a:srgbClr val="64A45C"/>
                                      </a:solidFill>
                                      <a:latin typeface="Cambria Math" panose="02040503050406030204" pitchFamily="18" charset="0"/>
                                    </a:rPr>
                                    <m:t>ν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64A45C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de-DE" i="1">
                                  <a:solidFill>
                                    <a:srgbClr val="64A45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feld 29">
                <a:extLst>
                  <a:ext uri="{FF2B5EF4-FFF2-40B4-BE49-F238E27FC236}">
                    <a16:creationId xmlns:a16="http://schemas.microsoft.com/office/drawing/2014/main" id="{B83C5596-6312-4319-842F-0C1EE239D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618" y="4211606"/>
                <a:ext cx="2491901" cy="4277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bjekt 32">
                <a:extLst>
                  <a:ext uri="{FF2B5EF4-FFF2-40B4-BE49-F238E27FC236}">
                    <a16:creationId xmlns:a16="http://schemas.microsoft.com/office/drawing/2014/main" id="{7FAA6358-5E2C-4222-A659-6B509D5AC88A}"/>
                  </a:ext>
                </a:extLst>
              </p:cNvPr>
              <p:cNvSpPr txBox="1"/>
              <p:nvPr/>
            </p:nvSpPr>
            <p:spPr bwMode="auto">
              <a:xfrm>
                <a:off x="9442450" y="4247758"/>
                <a:ext cx="2749550" cy="44132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de-D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sSub>
                        <m:sSubPr>
                          <m:ctrlP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de-D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sSub>
                        <m:sSubPr>
                          <m:ctrlP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1" name="Objekt 32">
                <a:extLst>
                  <a:ext uri="{FF2B5EF4-FFF2-40B4-BE49-F238E27FC236}">
                    <a16:creationId xmlns:a16="http://schemas.microsoft.com/office/drawing/2014/main" id="{7FAA6358-5E2C-4222-A659-6B509D5AC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42450" y="4247758"/>
                <a:ext cx="2749550" cy="4413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AA4A76AC-92CD-4A7E-84FD-5C0F11804F18}"/>
              </a:ext>
            </a:extLst>
          </p:cNvPr>
          <p:cNvSpPr txBox="1"/>
          <p:nvPr/>
        </p:nvSpPr>
        <p:spPr>
          <a:xfrm>
            <a:off x="6058224" y="3768389"/>
            <a:ext cx="65670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entury Gothic" panose="020B0502020202020204" pitchFamily="34" charset="0"/>
                <a:cs typeface="Helvetica" pitchFamily="34" charset="0"/>
              </a:rPr>
              <a:t>Cyclotron frequency via invariance theorem [1]: </a:t>
            </a:r>
          </a:p>
        </p:txBody>
      </p:sp>
      <p:sp>
        <p:nvSpPr>
          <p:cNvPr id="42" name="Rechteck 6">
            <a:extLst>
              <a:ext uri="{FF2B5EF4-FFF2-40B4-BE49-F238E27FC236}">
                <a16:creationId xmlns:a16="http://schemas.microsoft.com/office/drawing/2014/main" id="{E31CEA11-E219-4430-A509-2801FCECD874}"/>
              </a:ext>
            </a:extLst>
          </p:cNvPr>
          <p:cNvSpPr/>
          <p:nvPr/>
        </p:nvSpPr>
        <p:spPr>
          <a:xfrm>
            <a:off x="279400" y="680364"/>
            <a:ext cx="8458200" cy="14568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defTabSz="449580" eaLnBrk="1" fontAlgn="auto" hangingPunct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pPr>
            <a:r>
              <a:rPr lang="en-US" dirty="0">
                <a:latin typeface="Century Gothic" panose="020B0502020202020204" pitchFamily="34" charset="0"/>
                <a:ea typeface="Calibri"/>
                <a:cs typeface="Arial" panose="020B0604020202020204" pitchFamily="34" charset="0"/>
                <a:sym typeface="Calibri"/>
              </a:rPr>
              <a:t>Ion stored in a Penning trap:</a:t>
            </a:r>
          </a:p>
          <a:p>
            <a:pPr marL="742950" lvl="1" indent="-285750" defTabSz="449580">
              <a:spcBef>
                <a:spcPts val="1000"/>
              </a:spcBef>
              <a:buFont typeface="Wingdings" panose="05000000000000000000" pitchFamily="2" charset="2"/>
              <a:buChar char="Ø"/>
              <a:defRPr sz="1800"/>
            </a:pPr>
            <a:r>
              <a:rPr lang="en-US" dirty="0">
                <a:latin typeface="Century Gothic" panose="020B0502020202020204" pitchFamily="34" charset="0"/>
                <a:ea typeface="Calibri"/>
                <a:cs typeface="Arial" panose="020B0604020202020204" pitchFamily="34" charset="0"/>
                <a:sym typeface="Wingdings" panose="05000000000000000000" pitchFamily="2" charset="2"/>
              </a:rPr>
              <a:t>homogenous static magnetic field</a:t>
            </a:r>
          </a:p>
          <a:p>
            <a:pPr marL="742950" lvl="1" indent="-285750" defTabSz="449580">
              <a:spcBef>
                <a:spcPts val="1000"/>
              </a:spcBef>
              <a:buFont typeface="Wingdings" panose="05000000000000000000" pitchFamily="2" charset="2"/>
              <a:buChar char="Ø"/>
              <a:defRPr sz="1800"/>
            </a:pPr>
            <a:r>
              <a:rPr lang="en-US" dirty="0">
                <a:latin typeface="Century Gothic" panose="020B0502020202020204" pitchFamily="34" charset="0"/>
                <a:ea typeface="Calibri"/>
                <a:cs typeface="Arial" panose="020B0604020202020204" pitchFamily="34" charset="0"/>
                <a:sym typeface="Wingdings" panose="05000000000000000000" pitchFamily="2" charset="2"/>
              </a:rPr>
              <a:t>electrostatic quadrupole potential for trapping</a:t>
            </a:r>
            <a:br>
              <a:rPr lang="en-US" dirty="0">
                <a:latin typeface="Century Gothic" panose="020B0502020202020204" pitchFamily="34" charset="0"/>
                <a:ea typeface="Calibri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dirty="0">
                <a:uFill>
                  <a:solidFill/>
                </a:u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  </a:t>
            </a:r>
            <a:endParaRPr lang="en-US" baseline="30000" dirty="0">
              <a:uFill>
                <a:solidFill/>
              </a:u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9CFD6C-D06A-4958-BF45-3499D86FE44D}"/>
              </a:ext>
            </a:extLst>
          </p:cNvPr>
          <p:cNvSpPr/>
          <p:nvPr/>
        </p:nvSpPr>
        <p:spPr>
          <a:xfrm>
            <a:off x="3624502" y="2119679"/>
            <a:ext cx="2350809" cy="605885"/>
          </a:xfrm>
          <a:prstGeom prst="rect">
            <a:avLst/>
          </a:prstGeom>
          <a:solidFill>
            <a:srgbClr val="DEDEDE"/>
          </a:soli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hteck 77">
            <a:extLst>
              <a:ext uri="{FF2B5EF4-FFF2-40B4-BE49-F238E27FC236}">
                <a16:creationId xmlns:a16="http://schemas.microsoft.com/office/drawing/2014/main" id="{9BD49FBD-28B1-4C9A-AB46-13C112FD0837}"/>
              </a:ext>
            </a:extLst>
          </p:cNvPr>
          <p:cNvSpPr/>
          <p:nvPr/>
        </p:nvSpPr>
        <p:spPr>
          <a:xfrm>
            <a:off x="3483341" y="2028735"/>
            <a:ext cx="15264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4958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Arial" panose="020B0604020202020204" pitchFamily="34" charset="0"/>
                <a:sym typeface="Calibri"/>
              </a:rPr>
              <a:t>Helium:</a:t>
            </a:r>
            <a:endParaRPr kumimoji="0" lang="en-US" sz="22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>
                <a:solidFill/>
              </a:uFill>
              <a:latin typeface="Calibri" panose="020F0502020204030204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feld 5">
                <a:extLst>
                  <a:ext uri="{FF2B5EF4-FFF2-40B4-BE49-F238E27FC236}">
                    <a16:creationId xmlns:a16="http://schemas.microsoft.com/office/drawing/2014/main" id="{90998D60-C289-4D4B-9A19-435CC90C46DA}"/>
                  </a:ext>
                </a:extLst>
              </p:cNvPr>
              <p:cNvSpPr txBox="1"/>
              <p:nvPr/>
            </p:nvSpPr>
            <p:spPr>
              <a:xfrm>
                <a:off x="4724355" y="2050745"/>
                <a:ext cx="142179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l-GR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B76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l-GR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B76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ν</m:t>
                          </m:r>
                        </m:e>
                        <m:sub>
                          <m:r>
                            <a:rPr kumimoji="0" lang="de-DE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B76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</m:sub>
                      </m:sSub>
                      <m:r>
                        <a:rPr kumimoji="0" lang="el-G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B769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~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B769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28</m:t>
                      </m:r>
                      <m:r>
                        <m:rPr>
                          <m:sty m:val="p"/>
                        </m:rPr>
                        <a:rPr kumimoji="0" lang="de-DE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B769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MHz</m:t>
                      </m:r>
                    </m:oMath>
                  </m:oMathPara>
                </a14:m>
                <a:endPara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B7699"/>
                  </a:solidFill>
                  <a:effectLst/>
                  <a:uLnTx/>
                  <a:uFillTx/>
                  <a:latin typeface="Calibri" panose="020F0502020204030204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l-GR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6873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l-GR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6873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ν</m:t>
                          </m:r>
                        </m:e>
                        <m:sub>
                          <m:r>
                            <a:rPr kumimoji="0" lang="de-DE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6873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l-G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D6873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~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D6873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468</m:t>
                      </m:r>
                      <m:r>
                        <m:rPr>
                          <m:sty m:val="p"/>
                        </m:rPr>
                        <a:rPr kumimoji="0" lang="de-DE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D6873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k</m:t>
                      </m:r>
                      <m:r>
                        <m:rPr>
                          <m:sty m:val="p"/>
                        </m:rP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D6873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Hz</m:t>
                      </m:r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D68731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l-GR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4A45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l-GR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64A45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ν</m:t>
                          </m:r>
                        </m:e>
                        <m:sub>
                          <m:r>
                            <a:rPr kumimoji="0" lang="de-DE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4A45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</m:sub>
                      </m:sSub>
                      <m:r>
                        <a:rPr kumimoji="0" lang="el-G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4A45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~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4A45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4</m:t>
                      </m:r>
                      <m:r>
                        <m:rPr>
                          <m:sty m:val="p"/>
                        </m:rPr>
                        <a:rPr kumimoji="0" lang="de-DE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4A45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k</m:t>
                      </m:r>
                      <m:r>
                        <m:rPr>
                          <m:sty m:val="p"/>
                        </m:rP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4A45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Hz</m:t>
                      </m:r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4A45C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</mc:Choice>
        <mc:Fallback xmlns="">
          <p:sp>
            <p:nvSpPr>
              <p:cNvPr id="39" name="Textfeld 5">
                <a:extLst>
                  <a:ext uri="{FF2B5EF4-FFF2-40B4-BE49-F238E27FC236}">
                    <a16:creationId xmlns:a16="http://schemas.microsoft.com/office/drawing/2014/main" id="{90998D60-C289-4D4B-9A19-435CC90C46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355" y="2050745"/>
                <a:ext cx="1421799" cy="7386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A03A92-40D5-4403-89D5-8F75128DD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/>
              <a:t>15.03.2024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3DEA23-7683-45ED-8B20-D2C6A3569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/>
              <a:t>DPG Spring Meeting 2024 , S. Sasidharan</a:t>
            </a:r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E73498-1C53-4CA5-B9AF-7616E2168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649596"/>
            <a:ext cx="2844800" cy="288000"/>
          </a:xfrm>
        </p:spPr>
        <p:txBody>
          <a:bodyPr/>
          <a:lstStyle/>
          <a:p>
            <a:fld id="{B6F15528-21DE-4FAA-801E-634DDDAF4B2B}" type="slidenum">
              <a:rPr lang="en-US" sz="1400" smtClean="0"/>
              <a:pPr/>
              <a:t>8</a:t>
            </a:fld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9EAF650-799A-40BD-AD47-F58D371860B7}"/>
                  </a:ext>
                </a:extLst>
              </p:cNvPr>
              <p:cNvSpPr txBox="1"/>
              <p:nvPr/>
            </p:nvSpPr>
            <p:spPr>
              <a:xfrm>
                <a:off x="7567079" y="4910068"/>
                <a:ext cx="499524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de-DE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entury Gothic" panose="020B0502020202020204" pitchFamily="34" charset="0"/>
                  </a:rPr>
                  <a:t>needs to be measured most precisely</a:t>
                </a:r>
                <a:endParaRPr lang="en-GB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9EAF650-799A-40BD-AD47-F58D37186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079" y="4910068"/>
                <a:ext cx="4995247" cy="369332"/>
              </a:xfrm>
              <a:prstGeom prst="rect">
                <a:avLst/>
              </a:prstGeom>
              <a:blipFill>
                <a:blip r:embed="rId10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A391019-2F62-4E6C-A515-8AEB9F2A2274}"/>
                  </a:ext>
                </a:extLst>
              </p:cNvPr>
              <p:cNvSpPr txBox="1"/>
              <p:nvPr/>
            </p:nvSpPr>
            <p:spPr>
              <a:xfrm>
                <a:off x="6007575" y="2418448"/>
                <a:ext cx="6119580" cy="900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Century Gothic" panose="020B0502020202020204" pitchFamily="34" charset="0"/>
                    <a:ea typeface="Calibri"/>
                    <a:cs typeface="Times New Roman" panose="02020603050405020304" pitchFamily="18" charset="0"/>
                    <a:sym typeface="Calibri"/>
                  </a:rPr>
                  <a:t>Cyclotron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ν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 </a:t>
                </a:r>
                <a:endParaRPr lang="en-US" dirty="0"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m:t>q</m:t>
                      </m:r>
                      <m:r>
                        <m:rPr>
                          <m:nor/>
                        </m:rPr>
                        <a:rPr lang="en-US" b="0" i="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m:t>: </m:t>
                      </m:r>
                      <m:r>
                        <m:rPr>
                          <m:nor/>
                        </m:rPr>
                        <a:rPr lang="en-US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m:t>charge</m:t>
                      </m:r>
                      <m:r>
                        <m:rPr>
                          <m:nor/>
                        </m:rPr>
                        <a:rPr lang="en-US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b="0" i="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m:t>: </m:t>
                      </m:r>
                      <m:r>
                        <m:rPr>
                          <m:nor/>
                        </m:rPr>
                        <a:rPr lang="en-US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m:t>mass</m:t>
                      </m:r>
                      <m:r>
                        <m:rPr>
                          <m:nor/>
                        </m:rPr>
                        <a:rPr lang="en-US" b="0" i="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m:t>homogeneous</m:t>
                      </m:r>
                      <m:r>
                        <m:rPr>
                          <m:nor/>
                        </m:rPr>
                        <a:rPr lang="en-US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m:t>magnetic</m:t>
                      </m:r>
                      <m:r>
                        <m:rPr>
                          <m:nor/>
                        </m:rPr>
                        <a:rPr lang="en-US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m:t>field</m:t>
                      </m:r>
                      <m:r>
                        <m:rPr>
                          <m:nor/>
                        </m:rPr>
                        <a:rPr lang="en-US" b="0" i="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m:t>B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A391019-2F62-4E6C-A515-8AEB9F2A2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575" y="2418448"/>
                <a:ext cx="6119580" cy="900439"/>
              </a:xfrm>
              <a:prstGeom prst="rect">
                <a:avLst/>
              </a:prstGeom>
              <a:blipFill>
                <a:blip r:embed="rId11"/>
                <a:stretch>
                  <a:fillRect l="-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5026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eck 7">
            <a:extLst>
              <a:ext uri="{FF2B5EF4-FFF2-40B4-BE49-F238E27FC236}">
                <a16:creationId xmlns:a16="http://schemas.microsoft.com/office/drawing/2014/main" id="{8DB16854-AE03-4186-8D0A-6E7CDE92CADA}"/>
              </a:ext>
            </a:extLst>
          </p:cNvPr>
          <p:cNvSpPr/>
          <p:nvPr/>
        </p:nvSpPr>
        <p:spPr bwMode="auto">
          <a:xfrm>
            <a:off x="3910965" y="3429001"/>
            <a:ext cx="266065" cy="320854"/>
          </a:xfrm>
          <a:prstGeom prst="rect">
            <a:avLst/>
          </a:prstGeom>
          <a:solidFill>
            <a:srgbClr val="ECECE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5568811" fontAlgn="base">
              <a:spcBef>
                <a:spcPct val="0"/>
              </a:spcBef>
              <a:spcAft>
                <a:spcPct val="0"/>
              </a:spcAft>
            </a:pPr>
            <a:endParaRPr lang="en-GB" sz="10933">
              <a:latin typeface="Arial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3C78AFC-D83B-4C64-A1F4-6FB1C33DCE04}"/>
              </a:ext>
            </a:extLst>
          </p:cNvPr>
          <p:cNvSpPr/>
          <p:nvPr/>
        </p:nvSpPr>
        <p:spPr bwMode="auto">
          <a:xfrm>
            <a:off x="3068884" y="4310221"/>
            <a:ext cx="4321023" cy="138981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5568811" fontAlgn="base">
              <a:spcBef>
                <a:spcPct val="0"/>
              </a:spcBef>
              <a:spcAft>
                <a:spcPct val="0"/>
              </a:spcAft>
            </a:pPr>
            <a:endParaRPr lang="en-GB" sz="10933">
              <a:latin typeface="Arial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7970D73-C28F-4AEF-82AF-C3B3DCB29547}"/>
              </a:ext>
            </a:extLst>
          </p:cNvPr>
          <p:cNvSpPr/>
          <p:nvPr/>
        </p:nvSpPr>
        <p:spPr bwMode="auto">
          <a:xfrm>
            <a:off x="6740862" y="1482032"/>
            <a:ext cx="3401740" cy="2572811"/>
          </a:xfrm>
          <a:prstGeom prst="rect">
            <a:avLst/>
          </a:prstGeom>
          <a:solidFill>
            <a:srgbClr val="ECECE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5568811" fontAlgn="base">
              <a:spcBef>
                <a:spcPct val="0"/>
              </a:spcBef>
              <a:spcAft>
                <a:spcPct val="0"/>
              </a:spcAft>
            </a:pPr>
            <a:endParaRPr lang="en-GB" sz="10933">
              <a:latin typeface="Arial" pitchFamily="34" charset="0"/>
            </a:endParaRPr>
          </a:p>
        </p:txBody>
      </p:sp>
      <p:grpSp>
        <p:nvGrpSpPr>
          <p:cNvPr id="10" name="Group 26">
            <a:extLst>
              <a:ext uri="{FF2B5EF4-FFF2-40B4-BE49-F238E27FC236}">
                <a16:creationId xmlns:a16="http://schemas.microsoft.com/office/drawing/2014/main" id="{228D157A-B239-4E5D-A4BF-96203150B769}"/>
              </a:ext>
            </a:extLst>
          </p:cNvPr>
          <p:cNvGrpSpPr/>
          <p:nvPr/>
        </p:nvGrpSpPr>
        <p:grpSpPr>
          <a:xfrm>
            <a:off x="7612717" y="1527278"/>
            <a:ext cx="1930400" cy="1574801"/>
            <a:chOff x="4762500" y="2171700"/>
            <a:chExt cx="1447800" cy="1181101"/>
          </a:xfrm>
        </p:grpSpPr>
        <p:pic>
          <p:nvPicPr>
            <p:cNvPr id="11" name="Grafik 10" descr="wcrot.png">
              <a:extLst>
                <a:ext uri="{FF2B5EF4-FFF2-40B4-BE49-F238E27FC236}">
                  <a16:creationId xmlns:a16="http://schemas.microsoft.com/office/drawing/2014/main" id="{E8749878-ACC8-4346-9BA6-94ADC0D3B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500"/>
                      </a14:imgEffect>
                    </a14:imgLayer>
                  </a14:imgProps>
                </a:ext>
              </a:extLst>
            </a:blip>
            <a:srcRect l="17226" t="30624" r="22558" b="12578"/>
            <a:stretch>
              <a:fillRect/>
            </a:stretch>
          </p:blipFill>
          <p:spPr>
            <a:xfrm flipH="1">
              <a:off x="4762500" y="2328565"/>
              <a:ext cx="1447800" cy="10242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TextBox 24">
              <a:extLst>
                <a:ext uri="{FF2B5EF4-FFF2-40B4-BE49-F238E27FC236}">
                  <a16:creationId xmlns:a16="http://schemas.microsoft.com/office/drawing/2014/main" id="{5EC0BFBE-00CA-49B4-8F42-1D04CCD9A1EA}"/>
                </a:ext>
              </a:extLst>
            </p:cNvPr>
            <p:cNvSpPr txBox="1"/>
            <p:nvPr/>
          </p:nvSpPr>
          <p:spPr>
            <a:xfrm>
              <a:off x="5435600" y="2171700"/>
              <a:ext cx="263534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/>
                <a:t>B</a:t>
              </a:r>
              <a:endParaRPr lang="en-US" sz="2400" dirty="0"/>
            </a:p>
          </p:txBody>
        </p:sp>
      </p:grpSp>
      <p:grpSp>
        <p:nvGrpSpPr>
          <p:cNvPr id="13" name="Group 26">
            <a:extLst>
              <a:ext uri="{FF2B5EF4-FFF2-40B4-BE49-F238E27FC236}">
                <a16:creationId xmlns:a16="http://schemas.microsoft.com/office/drawing/2014/main" id="{B77E71D7-CBB0-497F-A6B9-3637021885A7}"/>
              </a:ext>
            </a:extLst>
          </p:cNvPr>
          <p:cNvGrpSpPr/>
          <p:nvPr/>
        </p:nvGrpSpPr>
        <p:grpSpPr>
          <a:xfrm>
            <a:off x="1921777" y="1533070"/>
            <a:ext cx="1930400" cy="1574801"/>
            <a:chOff x="4762500" y="2171700"/>
            <a:chExt cx="1447800" cy="1181101"/>
          </a:xfrm>
        </p:grpSpPr>
        <p:pic>
          <p:nvPicPr>
            <p:cNvPr id="14" name="Grafik 13" descr="wcrot.png">
              <a:extLst>
                <a:ext uri="{FF2B5EF4-FFF2-40B4-BE49-F238E27FC236}">
                  <a16:creationId xmlns:a16="http://schemas.microsoft.com/office/drawing/2014/main" id="{65612716-EBF7-46A3-A52B-D5E157756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lum bright="-5000" contrast="11000"/>
            </a:blip>
            <a:srcRect l="17226" t="30624" r="22558" b="12578"/>
            <a:stretch>
              <a:fillRect/>
            </a:stretch>
          </p:blipFill>
          <p:spPr>
            <a:xfrm flipH="1">
              <a:off x="4762500" y="2328565"/>
              <a:ext cx="1447800" cy="10242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TextBox 24">
              <a:extLst>
                <a:ext uri="{FF2B5EF4-FFF2-40B4-BE49-F238E27FC236}">
                  <a16:creationId xmlns:a16="http://schemas.microsoft.com/office/drawing/2014/main" id="{54D95D80-0873-461B-B356-24ECA298C611}"/>
                </a:ext>
              </a:extLst>
            </p:cNvPr>
            <p:cNvSpPr txBox="1"/>
            <p:nvPr/>
          </p:nvSpPr>
          <p:spPr>
            <a:xfrm>
              <a:off x="5435600" y="2171700"/>
              <a:ext cx="263534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/>
                <a:t>B</a:t>
              </a:r>
              <a:endParaRPr lang="en-US" sz="2400" dirty="0"/>
            </a:p>
          </p:txBody>
        </p:sp>
      </p:grpSp>
      <p:sp>
        <p:nvSpPr>
          <p:cNvPr id="16" name="Rechteck 15">
            <a:extLst>
              <a:ext uri="{FF2B5EF4-FFF2-40B4-BE49-F238E27FC236}">
                <a16:creationId xmlns:a16="http://schemas.microsoft.com/office/drawing/2014/main" id="{AE2DF409-6777-40A0-9BEE-51B838023DD8}"/>
              </a:ext>
            </a:extLst>
          </p:cNvPr>
          <p:cNvSpPr/>
          <p:nvPr/>
        </p:nvSpPr>
        <p:spPr>
          <a:xfrm>
            <a:off x="90342" y="-66322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766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Basic Measurement Principle</a:t>
            </a:r>
            <a:endParaRPr lang="de-DE" sz="4000" b="1" dirty="0">
              <a:solidFill>
                <a:srgbClr val="007668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AD98335-5A5C-415C-AE2B-A61766B5D8B7}"/>
              </a:ext>
            </a:extLst>
          </p:cNvPr>
          <p:cNvSpPr/>
          <p:nvPr/>
        </p:nvSpPr>
        <p:spPr>
          <a:xfrm>
            <a:off x="-36576" y="748368"/>
            <a:ext cx="11277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99425">
              <a:spcBef>
                <a:spcPts val="1333"/>
              </a:spcBef>
              <a:defRPr sz="1800"/>
            </a:pPr>
            <a:r>
              <a:rPr lang="en-US" sz="2933" dirty="0">
                <a:latin typeface="Century Gothic" panose="020B0502020202020204" pitchFamily="34" charset="0"/>
                <a:ea typeface="Calibri"/>
                <a:cs typeface="Arial" panose="020B0604020202020204" pitchFamily="34" charset="0"/>
                <a:sym typeface="Calibri"/>
              </a:rPr>
              <a:t>Direct measurement of the atomic </a:t>
            </a:r>
            <a:r>
              <a:rPr lang="en-US" sz="3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mass of the ion </a:t>
            </a:r>
            <a:r>
              <a:rPr lang="en-US" sz="2933" dirty="0">
                <a:latin typeface="Century Gothic" panose="020B0502020202020204" pitchFamily="34" charset="0"/>
                <a:ea typeface="Calibri"/>
                <a:cs typeface="Arial" panose="020B0604020202020204" pitchFamily="34" charset="0"/>
                <a:sym typeface="Calibri"/>
              </a:rPr>
              <a:t>: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BB37BAEC-DF22-4DDA-B42B-735E24852D6B}"/>
              </a:ext>
            </a:extLst>
          </p:cNvPr>
          <p:cNvSpPr/>
          <p:nvPr/>
        </p:nvSpPr>
        <p:spPr>
          <a:xfrm>
            <a:off x="457201" y="6241803"/>
            <a:ext cx="11277599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99425">
              <a:spcBef>
                <a:spcPts val="1333"/>
              </a:spcBef>
              <a:defRPr sz="1800"/>
            </a:pPr>
            <a:r>
              <a:rPr lang="en-US" sz="2667" dirty="0">
                <a:uFill>
                  <a:solidFill/>
                </a:uFill>
                <a:ea typeface="Arial"/>
                <a:cs typeface="Arial"/>
                <a:sym typeface="Arial"/>
              </a:rPr>
              <a:t>   </a:t>
            </a:r>
            <a:endParaRPr lang="en-US" sz="2933" baseline="30000" dirty="0">
              <a:uFill>
                <a:solidFill/>
              </a:uFill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EA90935B-54AE-47E9-9541-4F86DFF43C16}"/>
                  </a:ext>
                </a:extLst>
              </p:cNvPr>
              <p:cNvSpPr txBox="1"/>
              <p:nvPr/>
            </p:nvSpPr>
            <p:spPr>
              <a:xfrm>
                <a:off x="3185712" y="1694964"/>
                <a:ext cx="3000630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"/>
                        </a:rPr>
                        <m:t>𝑖𝑜𝑛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"/>
                        </a:rPr>
                        <m:t>𝑜𝑓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"/>
                        </a:rPr>
                        <m:t>𝑖𝑛𝑡𝑒𝑟𝑒𝑠𝑡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"/>
                        </a:rPr>
                        <m:t> (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"/>
                        </a:rPr>
                        <m:t>𝑖𝑜𝑖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"/>
                        </a:rPr>
                        <m:t>)</m:t>
                      </m:r>
                    </m:oMath>
                  </m:oMathPara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(p, d, HD</a:t>
                </a:r>
                <a:r>
                  <a:rPr lang="en-GB" sz="14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GB" sz="14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He</a:t>
                </a:r>
                <a:r>
                  <a:rPr lang="en-GB" sz="14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2+</a:t>
                </a:r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GB" sz="14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 4</a:t>
                </a:r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He</a:t>
                </a:r>
                <a:r>
                  <a:rPr lang="en-GB" sz="14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2+</a:t>
                </a:r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...)</a:t>
                </a:r>
                <a:r>
                  <a:rPr lang="en-GB" sz="14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EA90935B-54AE-47E9-9541-4F86DFF43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712" y="1694964"/>
                <a:ext cx="3000630" cy="677108"/>
              </a:xfrm>
              <a:prstGeom prst="rect">
                <a:avLst/>
              </a:prstGeom>
              <a:blipFill>
                <a:blip r:embed="rId5"/>
                <a:stretch>
                  <a:fillRect b="-9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feld 20">
            <a:extLst>
              <a:ext uri="{FF2B5EF4-FFF2-40B4-BE49-F238E27FC236}">
                <a16:creationId xmlns:a16="http://schemas.microsoft.com/office/drawing/2014/main" id="{CF20FCA7-D374-40AE-BB99-5CCF16C2DFCD}"/>
              </a:ext>
            </a:extLst>
          </p:cNvPr>
          <p:cNvSpPr txBox="1"/>
          <p:nvPr/>
        </p:nvSpPr>
        <p:spPr>
          <a:xfrm>
            <a:off x="9158969" y="1681593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q+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23EE9E73-8F58-4DAF-8F8A-90D0605A9EB4}"/>
                  </a:ext>
                </a:extLst>
              </p:cNvPr>
              <p:cNvSpPr txBox="1"/>
              <p:nvPr/>
            </p:nvSpPr>
            <p:spPr>
              <a:xfrm>
                <a:off x="7406387" y="5392197"/>
                <a:ext cx="5594794" cy="941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500" b="1" i="1" baseline="-2500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320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l-GR" sz="2800" dirty="0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δ</m:t>
                            </m:r>
                            <m:r>
                              <m:rPr>
                                <m:nor/>
                              </m:rPr>
                              <a:rPr lang="en-US" sz="2800" b="1" dirty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sz="2800" b="1" i="1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𝒓𝒆𝒇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3200" b="1" i="1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1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sz="3200" b="1" i="1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𝒓𝒆𝒇</m:t>
                                </m:r>
                              </m:sub>
                            </m:sSub>
                          </m:den>
                        </m:f>
                      </m:e>
                    </m:d>
                    <m:sSub>
                      <m:sSubPr>
                        <m:ctrlPr>
                          <a:rPr lang="en-US" sz="2500" b="1" i="1" baseline="-2500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1" i="1" baseline="-2500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2500" b="1" i="1" baseline="-2500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𝒓𝒆𝒇</m:t>
                        </m:r>
                        <m:r>
                          <a:rPr lang="en-US" sz="2500" b="1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500" b="1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b="1" i="1" baseline="30000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𝟏𝟐</m:t>
                            </m:r>
                            <m:r>
                              <a:rPr lang="en-US" sz="2500" b="1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500" b="1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2500" b="1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GB" sz="2667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˂ 8.10</a:t>
                </a:r>
                <a:r>
                  <a:rPr lang="en-GB" sz="2667" baseline="30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-14</a:t>
                </a:r>
                <a:endParaRPr lang="en-GB" sz="2667" baseline="30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23EE9E73-8F58-4DAF-8F8A-90D0605A9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387" y="5392197"/>
                <a:ext cx="5594794" cy="941540"/>
              </a:xfrm>
              <a:prstGeom prst="rect">
                <a:avLst/>
              </a:prstGeom>
              <a:blipFill>
                <a:blip r:embed="rId6"/>
                <a:stretch>
                  <a:fillRect b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6605EEB1-C14A-41DF-AB16-5BCCC7F9D461}"/>
                  </a:ext>
                </a:extLst>
              </p:cNvPr>
              <p:cNvSpPr txBox="1"/>
              <p:nvPr/>
            </p:nvSpPr>
            <p:spPr>
              <a:xfrm>
                <a:off x="1800626" y="3148862"/>
                <a:ext cx="2364974" cy="8707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800" b="1" i="1" smtClean="0">
                              <a:latin typeface="Cambria Math" panose="02040503050406030204" pitchFamily="18" charset="0"/>
                              <a:sym typeface="Helvetica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800" b="1" i="1">
                              <a:latin typeface="Cambria Math" panose="02040503050406030204" pitchFamily="18" charset="0"/>
                              <a:sym typeface="Helvetica"/>
                            </a:rPr>
                            <m:t>ν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  <a:sym typeface="Helvetica"/>
                            </a:rPr>
                            <m:t>𝑪</m:t>
                          </m:r>
                        </m:sub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sym typeface="Helvetica"/>
                            </a:rPr>
                            <m:t>𝒊</m:t>
                          </m:r>
                          <m:r>
                            <a:rPr lang="en-GB" sz="2800" b="1" i="1">
                              <a:latin typeface="Cambria Math" panose="02040503050406030204" pitchFamily="18" charset="0"/>
                              <a:sym typeface="Helvetica"/>
                            </a:rPr>
                            <m:t>𝒐𝒊</m:t>
                          </m:r>
                        </m:sup>
                      </m:sSubSup>
                      <m:r>
                        <a:rPr lang="de-DE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"/>
                        </a:rPr>
                        <m:t>=</m:t>
                      </m:r>
                      <m:f>
                        <m:fPr>
                          <m:ctrlPr>
                            <a:rPr lang="de-DE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de-DE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6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"/>
                                </a:rPr>
                                <m:t>𝑖𝑜𝑖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26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6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"/>
                                </a:rPr>
                                <m:t>𝑖𝑜𝑖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lang="de-DE" sz="2667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"/>
                        </a:rPr>
                        <m:t>B</m:t>
                      </m:r>
                    </m:oMath>
                  </m:oMathPara>
                </a14:m>
                <a:endParaRPr lang="en-US" sz="2667" dirty="0">
                  <a:solidFill>
                    <a:srgbClr val="000000"/>
                  </a:solidFill>
                  <a:sym typeface="Helvetica"/>
                </a:endParaRPr>
              </a:p>
            </p:txBody>
          </p:sp>
        </mc:Choice>
        <mc:Fallback xmlns="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6605EEB1-C14A-41DF-AB16-5BCCC7F9D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626" y="3148862"/>
                <a:ext cx="2364974" cy="8707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0100C7F4-2726-40A8-8D7F-53771AE1AC58}"/>
                  </a:ext>
                </a:extLst>
              </p:cNvPr>
              <p:cNvSpPr txBox="1"/>
              <p:nvPr/>
            </p:nvSpPr>
            <p:spPr>
              <a:xfrm>
                <a:off x="7103704" y="3134311"/>
                <a:ext cx="2649571" cy="92570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800" b="1" i="1" smtClean="0">
                              <a:latin typeface="Cambria Math" panose="02040503050406030204" pitchFamily="18" charset="0"/>
                              <a:sym typeface="Helvetica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800" b="1" i="1">
                              <a:latin typeface="Cambria Math" panose="02040503050406030204" pitchFamily="18" charset="0"/>
                              <a:sym typeface="Helvetica"/>
                            </a:rPr>
                            <m:t>ν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  <a:sym typeface="Helvetica"/>
                            </a:rPr>
                            <m:t>𝑪</m:t>
                          </m:r>
                        </m:sub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sym typeface="Helvetica"/>
                            </a:rPr>
                            <m:t>𝒓𝒆𝒇</m:t>
                          </m:r>
                        </m:sup>
                      </m:sSubSup>
                      <m:r>
                        <a:rPr lang="de-DE" sz="2667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"/>
                        </a:rPr>
                        <m:t>=</m:t>
                      </m:r>
                      <m:f>
                        <m:fPr>
                          <m:ctrlPr>
                            <a:rPr lang="de-DE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de-DE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𝒓𝒆𝒇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𝒓𝒆𝒇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lang="de-DE" sz="2667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"/>
                        </a:rPr>
                        <m:t>B</m:t>
                      </m:r>
                    </m:oMath>
                  </m:oMathPara>
                </a14:m>
                <a:endParaRPr lang="en-US" sz="2933" dirty="0">
                  <a:solidFill>
                    <a:srgbClr val="000000"/>
                  </a:solidFill>
                  <a:sym typeface="Helvetica"/>
                </a:endParaRPr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0100C7F4-2726-40A8-8D7F-53771AE1A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704" y="3134311"/>
                <a:ext cx="2649571" cy="9257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17181F8E-F0BA-4E4B-888C-CDD24A41B337}"/>
                  </a:ext>
                </a:extLst>
              </p:cNvPr>
              <p:cNvSpPr txBox="1"/>
              <p:nvPr/>
            </p:nvSpPr>
            <p:spPr>
              <a:xfrm>
                <a:off x="4625997" y="6031710"/>
                <a:ext cx="290143" cy="4104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667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sym typeface="Helvetica"/>
                        </a:rPr>
                        <m:t>R</m:t>
                      </m:r>
                    </m:oMath>
                  </m:oMathPara>
                </a14:m>
                <a:endParaRPr lang="en-US" sz="2667" dirty="0">
                  <a:solidFill>
                    <a:srgbClr val="FFC000"/>
                  </a:solidFill>
                  <a:sym typeface="Helvetica"/>
                </a:endParaRPr>
              </a:p>
            </p:txBody>
          </p:sp>
        </mc:Choice>
        <mc:Fallback xmlns="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17181F8E-F0BA-4E4B-888C-CDD24A41B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997" y="6031710"/>
                <a:ext cx="290143" cy="4104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Pfeil nach unten 18">
            <a:extLst>
              <a:ext uri="{FF2B5EF4-FFF2-40B4-BE49-F238E27FC236}">
                <a16:creationId xmlns:a16="http://schemas.microsoft.com/office/drawing/2014/main" id="{72F555E6-C978-4CA3-8D2C-DBE3807AE44D}"/>
              </a:ext>
            </a:extLst>
          </p:cNvPr>
          <p:cNvSpPr/>
          <p:nvPr/>
        </p:nvSpPr>
        <p:spPr bwMode="auto">
          <a:xfrm rot="16200000" flipH="1">
            <a:off x="4569605" y="3121744"/>
            <a:ext cx="171914" cy="892003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5568811" fontAlgn="base">
              <a:spcBef>
                <a:spcPct val="0"/>
              </a:spcBef>
              <a:spcAft>
                <a:spcPct val="0"/>
              </a:spcAft>
            </a:pPr>
            <a:endParaRPr lang="en-GB" sz="10933">
              <a:latin typeface="Arial" pitchFamily="34" charset="0"/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3AF4FB7B-676D-4852-A8A3-395D59E3225D}"/>
              </a:ext>
            </a:extLst>
          </p:cNvPr>
          <p:cNvSpPr/>
          <p:nvPr/>
        </p:nvSpPr>
        <p:spPr bwMode="auto">
          <a:xfrm>
            <a:off x="5746915" y="4703236"/>
            <a:ext cx="802560" cy="553957"/>
          </a:xfrm>
          <a:prstGeom prst="ellipse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5568811" fontAlgn="base">
              <a:spcBef>
                <a:spcPct val="0"/>
              </a:spcBef>
              <a:spcAft>
                <a:spcPct val="0"/>
              </a:spcAft>
            </a:pPr>
            <a:endParaRPr lang="en-GB" sz="10933" dirty="0">
              <a:latin typeface="Arial" pitchFamily="34" charset="0"/>
            </a:endParaRPr>
          </a:p>
        </p:txBody>
      </p:sp>
      <p:sp>
        <p:nvSpPr>
          <p:cNvPr id="29" name="Pfeil nach unten 22">
            <a:extLst>
              <a:ext uri="{FF2B5EF4-FFF2-40B4-BE49-F238E27FC236}">
                <a16:creationId xmlns:a16="http://schemas.microsoft.com/office/drawing/2014/main" id="{83E1EA49-4108-4324-9DA6-E26EC9338CCF}"/>
              </a:ext>
            </a:extLst>
          </p:cNvPr>
          <p:cNvSpPr/>
          <p:nvPr/>
        </p:nvSpPr>
        <p:spPr bwMode="auto">
          <a:xfrm rot="7276498">
            <a:off x="6839749" y="4836974"/>
            <a:ext cx="323673" cy="1097183"/>
          </a:xfrm>
          <a:prstGeom prst="downArrow">
            <a:avLst>
              <a:gd name="adj1" fmla="val 35927"/>
              <a:gd name="adj2" fmla="val 50000"/>
            </a:avLst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5568811" fontAlgn="base">
              <a:spcBef>
                <a:spcPct val="0"/>
              </a:spcBef>
              <a:spcAft>
                <a:spcPct val="0"/>
              </a:spcAft>
            </a:pPr>
            <a:endParaRPr lang="en-GB" sz="10933">
              <a:latin typeface="Arial" pitchFamily="34" charset="0"/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F9BB4F93-755E-4CB2-876D-6F911DA416DA}"/>
              </a:ext>
            </a:extLst>
          </p:cNvPr>
          <p:cNvSpPr/>
          <p:nvPr/>
        </p:nvSpPr>
        <p:spPr bwMode="auto">
          <a:xfrm>
            <a:off x="5101564" y="4285837"/>
            <a:ext cx="666127" cy="1389816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5568811" fontAlgn="base">
              <a:spcBef>
                <a:spcPct val="0"/>
              </a:spcBef>
              <a:spcAft>
                <a:spcPct val="0"/>
              </a:spcAft>
            </a:pPr>
            <a:endParaRPr lang="en-GB" sz="10933">
              <a:latin typeface="Arial" pitchFamily="34" charset="0"/>
            </a:endParaRPr>
          </a:p>
        </p:txBody>
      </p:sp>
      <p:sp>
        <p:nvSpPr>
          <p:cNvPr id="31" name="Pfeil nach unten 40">
            <a:extLst>
              <a:ext uri="{FF2B5EF4-FFF2-40B4-BE49-F238E27FC236}">
                <a16:creationId xmlns:a16="http://schemas.microsoft.com/office/drawing/2014/main" id="{A30EA7BF-AC84-42BE-9841-8062E0617ABA}"/>
              </a:ext>
            </a:extLst>
          </p:cNvPr>
          <p:cNvSpPr/>
          <p:nvPr/>
        </p:nvSpPr>
        <p:spPr bwMode="auto">
          <a:xfrm rot="13535185">
            <a:off x="4961543" y="5552456"/>
            <a:ext cx="323673" cy="669324"/>
          </a:xfrm>
          <a:prstGeom prst="downArrow">
            <a:avLst>
              <a:gd name="adj1" fmla="val 34305"/>
              <a:gd name="adj2" fmla="val 50000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5568811" fontAlgn="base">
              <a:spcBef>
                <a:spcPct val="0"/>
              </a:spcBef>
              <a:spcAft>
                <a:spcPct val="0"/>
              </a:spcAft>
            </a:pPr>
            <a:endParaRPr lang="en-GB" sz="10933">
              <a:latin typeface="Arial" pitchFamily="34" charset="0"/>
            </a:endParaRP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4A03B2DC-5B77-4FFF-931D-5C0942D2031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0" t="74508" r="62080"/>
          <a:stretch/>
        </p:blipFill>
        <p:spPr>
          <a:xfrm>
            <a:off x="3190799" y="2122996"/>
            <a:ext cx="286908" cy="395989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0E7C8EEC-24FB-4933-A091-62A48158A69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-4783" r="72916" b="60706"/>
          <a:stretch/>
        </p:blipFill>
        <p:spPr>
          <a:xfrm>
            <a:off x="8685088" y="1880688"/>
            <a:ext cx="616209" cy="68468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388ACE-1AFB-402D-8048-32F2B023D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/>
              <a:t>15.03.2024</a:t>
            </a:r>
            <a:endParaRPr lang="en-US" sz="1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B8A62F-8E8E-47DD-9A86-D5AE23101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/>
              <a:t>DPG Spring Meeting 2024 , S. Sasidharan</a:t>
            </a: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5981D1-44DE-4141-AEC0-DF4EC922B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73EA8-326D-4C4F-9FD5-9166701F1A3D}" type="slidenum">
              <a:rPr lang="en-US" sz="1400" smtClean="0"/>
              <a:pPr>
                <a:defRPr/>
              </a:pPr>
              <a:t>9</a:t>
            </a:fld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82300DE-457E-4C3F-B757-B0434E7E6668}"/>
                  </a:ext>
                </a:extLst>
              </p:cNvPr>
              <p:cNvSpPr txBox="1"/>
              <p:nvPr/>
            </p:nvSpPr>
            <p:spPr>
              <a:xfrm>
                <a:off x="3205609" y="4421837"/>
                <a:ext cx="3623671" cy="10517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500" b="1" i="1" baseline="-2500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2500" b="1" i="1" baseline="-25000">
                          <a:latin typeface="Cambria Math" panose="02040503050406030204" pitchFamily="18" charset="0"/>
                        </a:rPr>
                        <m:t>𝒐𝒊</m:t>
                      </m:r>
                      <m:r>
                        <a:rPr lang="de-DE" sz="25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5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5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500" b="1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25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GB" sz="2500" b="1" i="1">
                                  <a:latin typeface="Cambria Math" panose="02040503050406030204" pitchFamily="18" charset="0"/>
                                </a:rPr>
                                <m:t>𝒐𝒊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25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500" b="1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2500" b="1" i="1">
                                  <a:latin typeface="Cambria Math" panose="02040503050406030204" pitchFamily="18" charset="0"/>
                                </a:rPr>
                                <m:t>𝒓𝒆𝒇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de-DE" sz="2500" b="1" i="1">
                              <a:latin typeface="Cambria Math" panose="02040503050406030204" pitchFamily="18" charset="0"/>
                              <a:sym typeface="Helvetica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DE" sz="2500" b="1" i="1">
                                  <a:latin typeface="Cambria Math" panose="02040503050406030204" pitchFamily="18" charset="0"/>
                                  <a:sym typeface="Helvetica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sz="2500" b="1" i="1">
                                  <a:latin typeface="Cambria Math" panose="02040503050406030204" pitchFamily="18" charset="0"/>
                                  <a:sym typeface="Helvetica"/>
                                </a:rPr>
                                <m:t>ν</m:t>
                              </m:r>
                            </m:e>
                            <m:sub>
                              <m:r>
                                <a:rPr lang="en-US" sz="2500" b="1" i="1">
                                  <a:latin typeface="Cambria Math" panose="02040503050406030204" pitchFamily="18" charset="0"/>
                                  <a:sym typeface="Helvetica"/>
                                </a:rPr>
                                <m:t>𝑪</m:t>
                              </m:r>
                            </m:sub>
                            <m:sup>
                              <m:r>
                                <a:rPr lang="en-US" sz="2500" b="1" i="1">
                                  <a:latin typeface="Cambria Math" panose="02040503050406030204" pitchFamily="18" charset="0"/>
                                  <a:sym typeface="Helvetica"/>
                                </a:rPr>
                                <m:t>𝒓𝒆𝒇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de-DE" sz="2500" b="1" i="1">
                                  <a:latin typeface="Cambria Math" panose="02040503050406030204" pitchFamily="18" charset="0"/>
                                  <a:sym typeface="Helvetica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sz="2500" b="1" i="1">
                                  <a:latin typeface="Cambria Math" panose="02040503050406030204" pitchFamily="18" charset="0"/>
                                  <a:sym typeface="Helvetica"/>
                                </a:rPr>
                                <m:t>ν</m:t>
                              </m:r>
                            </m:e>
                            <m:sub>
                              <m:r>
                                <a:rPr lang="en-US" sz="2500" b="1" i="1">
                                  <a:latin typeface="Cambria Math" panose="02040503050406030204" pitchFamily="18" charset="0"/>
                                  <a:sym typeface="Helvetica"/>
                                </a:rPr>
                                <m:t>𝑪</m:t>
                              </m:r>
                            </m:sub>
                            <m:sup>
                              <m:r>
                                <a:rPr lang="en-US" sz="2500" b="1" i="1">
                                  <a:latin typeface="Cambria Math" panose="02040503050406030204" pitchFamily="18" charset="0"/>
                                  <a:sym typeface="Helvetica"/>
                                </a:rPr>
                                <m:t>𝒊</m:t>
                              </m:r>
                              <m:r>
                                <a:rPr lang="en-GB" sz="2500" b="1" i="1">
                                  <a:latin typeface="Cambria Math" panose="02040503050406030204" pitchFamily="18" charset="0"/>
                                  <a:sym typeface="Helvetica"/>
                                </a:rPr>
                                <m:t>𝒐𝒊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en-US" sz="25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500" b="1" i="1">
                              <a:latin typeface="Cambria Math" panose="02040503050406030204" pitchFamily="18" charset="0"/>
                            </a:rPr>
                            <m:t>𝒓𝒆𝒇</m:t>
                          </m:r>
                        </m:sub>
                      </m:sSub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82300DE-457E-4C3F-B757-B0434E7E6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09" y="4421837"/>
                <a:ext cx="3623671" cy="10517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281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9" grpId="0" animBg="1"/>
      <p:bldP spid="8" grpId="0" animBg="1"/>
      <p:bldP spid="21" grpId="0"/>
      <p:bldP spid="22" grpId="0"/>
      <p:bldP spid="24" grpId="0"/>
      <p:bldP spid="25" grpId="0"/>
      <p:bldP spid="26" grpId="0" animBg="1"/>
      <p:bldP spid="28" grpId="0" animBg="1"/>
      <p:bldP spid="29" grpId="0" animBg="1"/>
      <p:bldP spid="30" grpId="0" animBg="1"/>
      <p:bldP spid="31" grpId="0" animBg="1"/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8.5|6.7|12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eueFolien17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NeueFolien17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3369</Words>
  <Application>Microsoft Office PowerPoint</Application>
  <PresentationFormat>Widescreen</PresentationFormat>
  <Paragraphs>565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Century Gothic</vt:lpstr>
      <vt:lpstr>LMMathItalic12-Regular</vt:lpstr>
      <vt:lpstr>LMMathSymbols10-Regular</vt:lpstr>
      <vt:lpstr>LMRoman12-Regular</vt:lpstr>
      <vt:lpstr>LMRoman8-Regular</vt:lpstr>
      <vt:lpstr>Trebuchet MS</vt:lpstr>
      <vt:lpstr>Wingdings</vt:lpstr>
      <vt:lpstr>Office Theme</vt:lpstr>
      <vt:lpstr>NeueFolien17</vt:lpstr>
      <vt:lpstr>1_NeueFolien17</vt:lpstr>
      <vt:lpstr>High-precision mass measurements of light ion species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Sangeetha Sasidharan</dc:creator>
  <cp:lastModifiedBy>Sangeetha Sasidharan</cp:lastModifiedBy>
  <cp:revision>143</cp:revision>
  <dcterms:created xsi:type="dcterms:W3CDTF">2024-02-08T10:43:01Z</dcterms:created>
  <dcterms:modified xsi:type="dcterms:W3CDTF">2024-04-05T07:25:52Z</dcterms:modified>
</cp:coreProperties>
</file>