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sldIdLst>
    <p:sldId id="287" r:id="rId2"/>
    <p:sldId id="256" r:id="rId3"/>
    <p:sldId id="259" r:id="rId4"/>
    <p:sldId id="266" r:id="rId5"/>
    <p:sldId id="264" r:id="rId6"/>
    <p:sldId id="284" r:id="rId7"/>
    <p:sldId id="258" r:id="rId8"/>
    <p:sldId id="265" r:id="rId9"/>
    <p:sldId id="285" r:id="rId10"/>
    <p:sldId id="267" r:id="rId11"/>
    <p:sldId id="269" r:id="rId12"/>
    <p:sldId id="286" r:id="rId13"/>
    <p:sldId id="278" r:id="rId14"/>
    <p:sldId id="274" r:id="rId15"/>
    <p:sldId id="275" r:id="rId16"/>
    <p:sldId id="272" r:id="rId17"/>
    <p:sldId id="279" r:id="rId18"/>
    <p:sldId id="281" r:id="rId19"/>
    <p:sldId id="273" r:id="rId20"/>
    <p:sldId id="277" r:id="rId21"/>
    <p:sldId id="28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F77B4"/>
    <a:srgbClr val="FF7A05"/>
    <a:srgbClr val="FFFFFF"/>
    <a:srgbClr val="9200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97020" autoAdjust="0"/>
  </p:normalViewPr>
  <p:slideViewPr>
    <p:cSldViewPr snapToGrid="0">
      <p:cViewPr varScale="1">
        <p:scale>
          <a:sx n="95" d="100"/>
          <a:sy n="95" d="100"/>
        </p:scale>
        <p:origin x="67" y="2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6C46F-AE34-43F0-AA91-3A9B2ADC95A8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3C46D-4657-42D6-AD72-4E5607FEC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382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F109E-91A2-D4CE-6A0E-FE5E3E131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56246-AB25-19B3-7BB4-57478C485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852A5-1280-143B-57BE-0876E673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8DBF-AD04-4806-8E24-6B78C557C8FA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DD805-5DDC-CF59-21EA-11D9541A4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57841-CC44-4D08-8DC0-42735802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962C-C4D4-4494-A042-E828AA607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311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4889-F256-22ED-E347-03537479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0CA4A5-5AC2-FC74-C854-E5F49F000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DB35B-B645-3C72-DFE3-E19985590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8DBF-AD04-4806-8E24-6B78C557C8FA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E99E6-D79E-D4D6-5837-32D7C470B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9B955-0A57-7FFE-A397-2D439C43E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962C-C4D4-4494-A042-E828AA607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275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DC8C24-0CFF-FCCD-5639-A9CFA7170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462FB4-D472-74B2-B49F-C7725A571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289DD-F119-C9FB-B662-A6E834B7C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8DBF-AD04-4806-8E24-6B78C557C8FA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3A01B-90D2-C918-BB5A-32AE65B0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AE36-6C6D-A5B6-8ED3-544AD4A4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962C-C4D4-4494-A042-E828AA607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46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768E-451C-8549-9F1F-D0F2FFBEA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45"/>
            <a:ext cx="10515600" cy="109182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C6C2E-79F3-E4B5-55BE-DF5D43D4E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4623"/>
            <a:ext cx="10515600" cy="4862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1D6B8-A664-DC04-9528-9610A4DFD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8DBF-AD04-4806-8E24-6B78C557C8FA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EBA46-87DF-E105-51B7-41321AC04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B16B0-5938-E0B0-2802-A83126507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962C-C4D4-4494-A042-E828AA607C9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1098450-5466-986C-92F6-31A16D079FE5}"/>
              </a:ext>
            </a:extLst>
          </p:cNvPr>
          <p:cNvSpPr/>
          <p:nvPr userDrawn="1"/>
        </p:nvSpPr>
        <p:spPr>
          <a:xfrm>
            <a:off x="0" y="6488667"/>
            <a:ext cx="12192000" cy="369333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CA8C05-6EAB-ED1C-C8C4-980539B7EAE8}"/>
              </a:ext>
            </a:extLst>
          </p:cNvPr>
          <p:cNvSpPr txBox="1"/>
          <p:nvPr userDrawn="1"/>
        </p:nvSpPr>
        <p:spPr>
          <a:xfrm>
            <a:off x="11555024" y="6496361"/>
            <a:ext cx="63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E43B26-A106-40A1-81BC-D6322AF2807B}" type="slidenum">
              <a:rPr lang="en-DE" sz="1600" smtClean="0">
                <a:solidFill>
                  <a:schemeClr val="bg1"/>
                </a:solidFill>
              </a:rPr>
              <a:t>‹#›</a:t>
            </a:fld>
            <a:endParaRPr lang="en-DE" sz="16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4500CF8-F4C4-F3CD-E046-45D4D0F1BCC3}"/>
              </a:ext>
            </a:extLst>
          </p:cNvPr>
          <p:cNvSpPr txBox="1"/>
          <p:nvPr userDrawn="1"/>
        </p:nvSpPr>
        <p:spPr>
          <a:xfrm>
            <a:off x="540591" y="6519446"/>
            <a:ext cx="1956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12/04/2024</a:t>
            </a:r>
            <a:endParaRPr lang="en-DE" sz="1600" dirty="0">
              <a:solidFill>
                <a:schemeClr val="bg1"/>
              </a:solidFill>
            </a:endParaRPr>
          </a:p>
        </p:txBody>
      </p:sp>
      <p:pic>
        <p:nvPicPr>
          <p:cNvPr id="10" name="Grafik 3">
            <a:extLst>
              <a:ext uri="{FF2B5EF4-FFF2-40B4-BE49-F238E27FC236}">
                <a16:creationId xmlns:a16="http://schemas.microsoft.com/office/drawing/2014/main" id="{B2558DAE-3B74-5B69-3278-8B4B2938E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8666"/>
            <a:ext cx="353944" cy="353944"/>
          </a:xfrm>
          <a:prstGeom prst="rect">
            <a:avLst/>
          </a:prstGeom>
        </p:spPr>
      </p:pic>
      <p:sp>
        <p:nvSpPr>
          <p:cNvPr id="16" name="Rechteck 6">
            <a:extLst>
              <a:ext uri="{FF2B5EF4-FFF2-40B4-BE49-F238E27FC236}">
                <a16:creationId xmlns:a16="http://schemas.microsoft.com/office/drawing/2014/main" id="{37668136-DBAD-ED11-B1A4-ED831A1FC758}"/>
              </a:ext>
            </a:extLst>
          </p:cNvPr>
          <p:cNvSpPr/>
          <p:nvPr userDrawn="1"/>
        </p:nvSpPr>
        <p:spPr>
          <a:xfrm>
            <a:off x="0" y="1118348"/>
            <a:ext cx="12192000" cy="63958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cxnSp>
        <p:nvCxnSpPr>
          <p:cNvPr id="17" name="Gerader Verbinder 9">
            <a:extLst>
              <a:ext uri="{FF2B5EF4-FFF2-40B4-BE49-F238E27FC236}">
                <a16:creationId xmlns:a16="http://schemas.microsoft.com/office/drawing/2014/main" id="{9D8BB058-BAA2-5DF1-13E5-5D07872BB0F4}"/>
              </a:ext>
            </a:extLst>
          </p:cNvPr>
          <p:cNvCxnSpPr>
            <a:cxnSpLocks/>
          </p:cNvCxnSpPr>
          <p:nvPr userDrawn="1"/>
        </p:nvCxnSpPr>
        <p:spPr>
          <a:xfrm>
            <a:off x="0" y="1182306"/>
            <a:ext cx="12192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35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9D32-ED70-380B-7275-F5F45527A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64569-1E2F-EE57-A1B7-239E4717A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2F2D6-B73C-0400-FB86-2F3669278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8DBF-AD04-4806-8E24-6B78C557C8FA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10A67-B15A-1F57-9F30-C3FB52C9C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64C48-719E-F140-3979-8903FCBEA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962C-C4D4-4494-A042-E828AA607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97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14072-2BFF-347D-F616-1C323187F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6C321-D062-BCCD-D695-C99B840B7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CCE9A-C567-C4F5-2BD7-D6C2BDA37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83A8B-5BFD-7C1A-ED42-B5ED40697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8DBF-AD04-4806-8E24-6B78C557C8FA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CBB6E-004A-2666-A8DC-7292F5254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5A545-E726-EA12-69F8-370A2ACD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962C-C4D4-4494-A042-E828AA607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00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26921-AA78-4886-F905-FC3089F53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22241-AB6F-83EA-8B5C-50230237D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8AA23F-F858-4251-2A84-12C9FDBD3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4BD8E4-6354-A684-A21E-67DA87702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7DB15-BF45-C19C-776E-777A49565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5DEEF4-61FA-8367-3A37-D720B634E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8DBF-AD04-4806-8E24-6B78C557C8FA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7EB330-E3A3-E58E-EE2A-796832212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3ED5E8-AE35-3A7E-BF89-9EC12229E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962C-C4D4-4494-A042-E828AA607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56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81940-A98C-D1FD-9373-BB54AD223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E6EDC-1E9F-16A4-4BD7-42EF2BEDF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8DBF-AD04-4806-8E24-6B78C557C8FA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5EABE0-5EDC-3CB1-4D7B-21BC29FAA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20DC0-F512-2098-F27A-1012B5B3D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962C-C4D4-4494-A042-E828AA607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33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BE0C66-FEC4-3EC0-9F3E-97147979E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8DBF-AD04-4806-8E24-6B78C557C8FA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9F749A-1AC3-0945-4493-047B87A3F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E321A-0CE1-2EBD-12C3-60F7BBD2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962C-C4D4-4494-A042-E828AA607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125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6B8A-745A-8C71-D81A-FA1EFC66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CDCD4-0B4F-6D07-59FA-5B8F5B6B9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7A34E-3240-8E02-4FB8-C40565102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08A0B-B26A-4E1B-1384-9C78AFA4E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8DBF-AD04-4806-8E24-6B78C557C8FA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D8493-2DC3-2331-5B29-FFF5126A1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AF091-7B25-8E03-CB3D-83A49809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962C-C4D4-4494-A042-E828AA607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4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596F2-2501-C515-686B-DD6077663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3F354F-E896-A1B9-77BC-3251BD05F7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E0692-40D9-D5CD-5B0E-EA90A7383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A39F6-C6ED-DDCA-1B25-B26E8C6B2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8DBF-AD04-4806-8E24-6B78C557C8FA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59F28-7CD1-55F0-30F8-5CFFE3D6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3C3A6-6B25-1CCC-FA53-8BE162DA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962C-C4D4-4494-A042-E828AA607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34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244000-A687-4BB0-75DF-6BB83519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48271-E343-3A79-1F97-2B4BD145F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5EDD0-0249-7885-96B0-09AFD7C8BE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88DBF-AD04-4806-8E24-6B78C557C8FA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5E9F4-42FE-0D5E-5A47-3C492975A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7ABB4-7873-CBBF-C2F2-025DA9805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3962C-C4D4-4494-A042-E828AA607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37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0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CC69BC-476F-4436-CC7D-BA22DE2EBB4D}"/>
              </a:ext>
            </a:extLst>
          </p:cNvPr>
          <p:cNvSpPr txBox="1"/>
          <p:nvPr/>
        </p:nvSpPr>
        <p:spPr>
          <a:xfrm>
            <a:off x="2482515" y="2197769"/>
            <a:ext cx="7226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Due to the data policy of the COLLAPS collaboration, some presented values that have not been published yet were removed or replaced with placeholder values.</a:t>
            </a:r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649548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30759-4840-4312-DEFE-0ECEEBBAD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Charge exchange as an electronic state detector</a:t>
            </a:r>
            <a:endParaRPr lang="en-GB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9DE833F-0FB1-FF41-7D2F-3D37C215C54D}"/>
              </a:ext>
            </a:extLst>
          </p:cNvPr>
          <p:cNvGrpSpPr/>
          <p:nvPr/>
        </p:nvGrpSpPr>
        <p:grpSpPr>
          <a:xfrm>
            <a:off x="1028700" y="2886787"/>
            <a:ext cx="10468876" cy="1875947"/>
            <a:chOff x="415907" y="2363209"/>
            <a:chExt cx="11562246" cy="2071871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43039F2-BF7A-A2D0-DBDD-DECA9A2045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07388" y="2672009"/>
              <a:ext cx="2371923" cy="785978"/>
            </a:xfrm>
            <a:prstGeom prst="line">
              <a:avLst/>
            </a:prstGeom>
            <a:ln w="28575">
              <a:solidFill>
                <a:srgbClr val="FF0000">
                  <a:alpha val="74902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69FA465-ECD9-FD6F-F8C9-2DE8092EA53A}"/>
                </a:ext>
              </a:extLst>
            </p:cNvPr>
            <p:cNvGrpSpPr/>
            <p:nvPr/>
          </p:nvGrpSpPr>
          <p:grpSpPr>
            <a:xfrm>
              <a:off x="5703439" y="3236822"/>
              <a:ext cx="1070354" cy="381862"/>
              <a:chOff x="6187440" y="2749537"/>
              <a:chExt cx="1070354" cy="381862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1053986-6F25-4CE5-7E75-9D730E43AA69}"/>
                  </a:ext>
                </a:extLst>
              </p:cNvPr>
              <p:cNvSpPr/>
              <p:nvPr/>
            </p:nvSpPr>
            <p:spPr>
              <a:xfrm>
                <a:off x="6315116" y="2909746"/>
                <a:ext cx="853440" cy="12191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4BB4898-C476-BB77-38E2-E6B591C24AD7}"/>
                  </a:ext>
                </a:extLst>
              </p:cNvPr>
              <p:cNvSpPr/>
              <p:nvPr/>
            </p:nvSpPr>
            <p:spPr>
              <a:xfrm>
                <a:off x="6187440" y="2810006"/>
                <a:ext cx="178476" cy="32139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9B778ED-C996-3620-BB98-571A00C8BA50}"/>
                  </a:ext>
                </a:extLst>
              </p:cNvPr>
              <p:cNvSpPr/>
              <p:nvPr/>
            </p:nvSpPr>
            <p:spPr>
              <a:xfrm>
                <a:off x="7079318" y="2810006"/>
                <a:ext cx="178476" cy="32139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62794C0-FBD1-E29E-5F74-EEB459F3C2B6}"/>
                  </a:ext>
                </a:extLst>
              </p:cNvPr>
              <p:cNvSpPr/>
              <p:nvPr/>
            </p:nvSpPr>
            <p:spPr>
              <a:xfrm>
                <a:off x="6560776" y="2799092"/>
                <a:ext cx="323681" cy="32139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B62BE7A-8DD1-30E7-7575-705C03A22E28}"/>
                  </a:ext>
                </a:extLst>
              </p:cNvPr>
              <p:cNvSpPr/>
              <p:nvPr/>
            </p:nvSpPr>
            <p:spPr>
              <a:xfrm>
                <a:off x="6596403" y="2749537"/>
                <a:ext cx="248875" cy="9355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EF40CC4-8B89-720F-E0FE-DE43816C6BB8}"/>
                  </a:ext>
                </a:extLst>
              </p:cNvPr>
              <p:cNvSpPr/>
              <p:nvPr/>
            </p:nvSpPr>
            <p:spPr>
              <a:xfrm>
                <a:off x="6596403" y="3031219"/>
                <a:ext cx="248875" cy="6861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054B474-A8F5-3438-B4A8-C1F52398CDF7}"/>
                  </a:ext>
                </a:extLst>
              </p:cNvPr>
              <p:cNvSpPr/>
              <p:nvPr/>
            </p:nvSpPr>
            <p:spPr>
              <a:xfrm>
                <a:off x="6629397" y="2948940"/>
                <a:ext cx="60963" cy="5701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1829764-264C-214C-C7B1-3634890F6A3E}"/>
                  </a:ext>
                </a:extLst>
              </p:cNvPr>
              <p:cNvSpPr/>
              <p:nvPr/>
            </p:nvSpPr>
            <p:spPr>
              <a:xfrm>
                <a:off x="6690360" y="2855730"/>
                <a:ext cx="60963" cy="5701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E03E924-CA63-31D9-C21A-DA8348A27D1E}"/>
                  </a:ext>
                </a:extLst>
              </p:cNvPr>
              <p:cNvSpPr/>
              <p:nvPr/>
            </p:nvSpPr>
            <p:spPr>
              <a:xfrm>
                <a:off x="6758981" y="2930962"/>
                <a:ext cx="60963" cy="5701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9E49538-77C4-90AD-34EB-D13A578CEFEF}"/>
                </a:ext>
              </a:extLst>
            </p:cNvPr>
            <p:cNvCxnSpPr>
              <a:cxnSpLocks/>
            </p:cNvCxnSpPr>
            <p:nvPr/>
          </p:nvCxnSpPr>
          <p:spPr>
            <a:xfrm>
              <a:off x="1401440" y="3458233"/>
              <a:ext cx="8977871" cy="16429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6EAD971-B608-8C27-E505-4D4D38584551}"/>
                </a:ext>
              </a:extLst>
            </p:cNvPr>
            <p:cNvSpPr/>
            <p:nvPr/>
          </p:nvSpPr>
          <p:spPr>
            <a:xfrm>
              <a:off x="2281550" y="3039134"/>
              <a:ext cx="853440" cy="12191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0546526-79C9-8F8A-5C02-A0376780ABB6}"/>
                </a:ext>
              </a:extLst>
            </p:cNvPr>
            <p:cNvSpPr/>
            <p:nvPr/>
          </p:nvSpPr>
          <p:spPr>
            <a:xfrm>
              <a:off x="2281550" y="3770659"/>
              <a:ext cx="853440" cy="12191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5259D9F-E6B9-A090-C4EC-99169868B352}"/>
                </a:ext>
              </a:extLst>
            </p:cNvPr>
            <p:cNvCxnSpPr>
              <a:cxnSpLocks/>
            </p:cNvCxnSpPr>
            <p:nvPr/>
          </p:nvCxnSpPr>
          <p:spPr>
            <a:xfrm>
              <a:off x="963290" y="2848633"/>
              <a:ext cx="1695450" cy="609600"/>
            </a:xfrm>
            <a:prstGeom prst="line">
              <a:avLst/>
            </a:prstGeom>
            <a:ln w="28575">
              <a:solidFill>
                <a:srgbClr val="FF0000">
                  <a:alpha val="7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5F91AA9-6D3B-9000-1E14-F0D8BD40F824}"/>
                </a:ext>
              </a:extLst>
            </p:cNvPr>
            <p:cNvCxnSpPr>
              <a:cxnSpLocks/>
            </p:cNvCxnSpPr>
            <p:nvPr/>
          </p:nvCxnSpPr>
          <p:spPr>
            <a:xfrm>
              <a:off x="2658740" y="3458233"/>
              <a:ext cx="5366682" cy="0"/>
            </a:xfrm>
            <a:prstGeom prst="line">
              <a:avLst/>
            </a:prstGeom>
            <a:ln w="28575">
              <a:solidFill>
                <a:srgbClr val="FF0000">
                  <a:alpha val="7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22D9CBD-F151-C07D-532A-7EEE52F90767}"/>
                </a:ext>
              </a:extLst>
            </p:cNvPr>
            <p:cNvCxnSpPr>
              <a:cxnSpLocks/>
            </p:cNvCxnSpPr>
            <p:nvPr/>
          </p:nvCxnSpPr>
          <p:spPr>
            <a:xfrm>
              <a:off x="6236839" y="3457987"/>
              <a:ext cx="4250625" cy="16675"/>
            </a:xfrm>
            <a:prstGeom prst="line">
              <a:avLst/>
            </a:prstGeom>
            <a:ln w="28575">
              <a:solidFill>
                <a:srgbClr val="92D050">
                  <a:alpha val="74902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F415A7E-DD39-B875-4C1B-097715E75EFF}"/>
                </a:ext>
              </a:extLst>
            </p:cNvPr>
            <p:cNvSpPr/>
            <p:nvPr/>
          </p:nvSpPr>
          <p:spPr>
            <a:xfrm>
              <a:off x="7555334" y="3039134"/>
              <a:ext cx="853440" cy="12191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B7ADB85-4CA9-E4BB-6CF8-971AE7806BAD}"/>
                </a:ext>
              </a:extLst>
            </p:cNvPr>
            <p:cNvSpPr/>
            <p:nvPr/>
          </p:nvSpPr>
          <p:spPr>
            <a:xfrm>
              <a:off x="7555334" y="3770659"/>
              <a:ext cx="853440" cy="12191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41A0D56-AFA5-175E-7B35-DDC5549392BF}"/>
                </a:ext>
              </a:extLst>
            </p:cNvPr>
            <p:cNvSpPr txBox="1"/>
            <p:nvPr/>
          </p:nvSpPr>
          <p:spPr>
            <a:xfrm>
              <a:off x="2191686" y="4013835"/>
              <a:ext cx="1033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deflector</a:t>
              </a:r>
              <a:endParaRPr lang="en-GB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E3E73F7-F41A-82D2-E94B-817BF40C4B3C}"/>
                </a:ext>
              </a:extLst>
            </p:cNvPr>
            <p:cNvSpPr txBox="1"/>
            <p:nvPr/>
          </p:nvSpPr>
          <p:spPr>
            <a:xfrm>
              <a:off x="7504566" y="2706757"/>
              <a:ext cx="1033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deflector</a:t>
              </a:r>
              <a:endParaRPr lang="en-GB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D099F26-9BC1-9F22-758D-165FCDF3A2C4}"/>
                </a:ext>
              </a:extLst>
            </p:cNvPr>
            <p:cNvSpPr txBox="1"/>
            <p:nvPr/>
          </p:nvSpPr>
          <p:spPr>
            <a:xfrm>
              <a:off x="5511780" y="3721246"/>
              <a:ext cx="1587360" cy="713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charge </a:t>
              </a:r>
            </a:p>
            <a:p>
              <a:pPr algn="ctr"/>
              <a:r>
                <a:rPr lang="en-US" dirty="0"/>
                <a:t>exchange cell</a:t>
              </a:r>
              <a:endParaRPr lang="en-GB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84ACF7D-2E97-1B17-AC13-BA67FE3C2324}"/>
                </a:ext>
              </a:extLst>
            </p:cNvPr>
            <p:cNvSpPr txBox="1"/>
            <p:nvPr/>
          </p:nvSpPr>
          <p:spPr>
            <a:xfrm>
              <a:off x="415907" y="2468297"/>
              <a:ext cx="1438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ISOLDE beam</a:t>
              </a:r>
              <a:endParaRPr lang="en-GB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8380479-70F4-6BB3-4924-B99637DF5C34}"/>
                </a:ext>
              </a:extLst>
            </p:cNvPr>
            <p:cNvSpPr txBox="1"/>
            <p:nvPr/>
          </p:nvSpPr>
          <p:spPr>
            <a:xfrm>
              <a:off x="416211" y="3431269"/>
              <a:ext cx="1263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Laser beam</a:t>
              </a:r>
              <a:endParaRPr lang="en-GB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1C0D47C-A33A-E3FE-E612-AFDEE0E4C441}"/>
                </a:ext>
              </a:extLst>
            </p:cNvPr>
            <p:cNvSpPr txBox="1"/>
            <p:nvPr/>
          </p:nvSpPr>
          <p:spPr>
            <a:xfrm>
              <a:off x="8613056" y="3532622"/>
              <a:ext cx="1821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neutralized beam</a:t>
              </a:r>
              <a:endParaRPr lang="en-GB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10C1F23-983F-4B44-7B4B-1FE11F8C683F}"/>
                </a:ext>
              </a:extLst>
            </p:cNvPr>
            <p:cNvSpPr txBox="1"/>
            <p:nvPr/>
          </p:nvSpPr>
          <p:spPr>
            <a:xfrm rot="20502009">
              <a:off x="8669322" y="2652963"/>
              <a:ext cx="1366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residual ions</a:t>
              </a:r>
              <a:endParaRPr lang="en-GB" dirty="0"/>
            </a:p>
          </p:txBody>
        </p:sp>
        <p:sp>
          <p:nvSpPr>
            <p:cNvPr id="87" name="Left Brace 86">
              <a:extLst>
                <a:ext uri="{FF2B5EF4-FFF2-40B4-BE49-F238E27FC236}">
                  <a16:creationId xmlns:a16="http://schemas.microsoft.com/office/drawing/2014/main" id="{592EC067-BAD3-EE54-B409-597B57A7FCAC}"/>
                </a:ext>
              </a:extLst>
            </p:cNvPr>
            <p:cNvSpPr/>
            <p:nvPr/>
          </p:nvSpPr>
          <p:spPr>
            <a:xfrm rot="5400000">
              <a:off x="4273563" y="1741509"/>
              <a:ext cx="295422" cy="2299829"/>
            </a:xfrm>
            <a:prstGeom prst="leftBrace">
              <a:avLst>
                <a:gd name="adj1" fmla="val 36904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100B8C5-937F-42AA-EF04-1D1F676496BF}"/>
                </a:ext>
              </a:extLst>
            </p:cNvPr>
            <p:cNvSpPr txBox="1"/>
            <p:nvPr/>
          </p:nvSpPr>
          <p:spPr>
            <a:xfrm>
              <a:off x="3256622" y="2374907"/>
              <a:ext cx="2357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laser interaction region</a:t>
              </a:r>
              <a:endParaRPr lang="en-GB" dirty="0"/>
            </a:p>
          </p:txBody>
        </p:sp>
        <p:sp>
          <p:nvSpPr>
            <p:cNvPr id="89" name="Cylinder 88">
              <a:extLst>
                <a:ext uri="{FF2B5EF4-FFF2-40B4-BE49-F238E27FC236}">
                  <a16:creationId xmlns:a16="http://schemas.microsoft.com/office/drawing/2014/main" id="{DBB596A9-3E48-DBBC-45CF-FFF39FB2F620}"/>
                </a:ext>
              </a:extLst>
            </p:cNvPr>
            <p:cNvSpPr/>
            <p:nvPr/>
          </p:nvSpPr>
          <p:spPr>
            <a:xfrm rot="4176514">
              <a:off x="10310099" y="2462628"/>
              <a:ext cx="515362" cy="316523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Cylinder 89">
              <a:extLst>
                <a:ext uri="{FF2B5EF4-FFF2-40B4-BE49-F238E27FC236}">
                  <a16:creationId xmlns:a16="http://schemas.microsoft.com/office/drawing/2014/main" id="{7BC4F6DA-0D09-DE9E-1D93-7A169FB794EF}"/>
                </a:ext>
              </a:extLst>
            </p:cNvPr>
            <p:cNvSpPr/>
            <p:nvPr/>
          </p:nvSpPr>
          <p:spPr>
            <a:xfrm rot="5400000">
              <a:off x="10413026" y="3334976"/>
              <a:ext cx="515362" cy="316523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CA035F5-45F9-08C5-011D-9A4A7088809D}"/>
                </a:ext>
              </a:extLst>
            </p:cNvPr>
            <p:cNvSpPr txBox="1"/>
            <p:nvPr/>
          </p:nvSpPr>
          <p:spPr>
            <a:xfrm>
              <a:off x="10907347" y="2684050"/>
              <a:ext cx="10708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particle</a:t>
              </a:r>
            </a:p>
            <a:p>
              <a:pPr algn="ctr"/>
              <a:r>
                <a:rPr lang="en-US" dirty="0"/>
                <a:t>detectors</a:t>
              </a:r>
              <a:endParaRPr lang="en-GB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29EFF26-16AB-ADF9-B663-20D5948C73B3}"/>
              </a:ext>
            </a:extLst>
          </p:cNvPr>
          <p:cNvSpPr txBox="1"/>
          <p:nvPr/>
        </p:nvSpPr>
        <p:spPr>
          <a:xfrm>
            <a:off x="753120" y="2004202"/>
            <a:ext cx="20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Minimal ROC setup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45405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30759-4840-4312-DEFE-0ECEEBBAD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Charge exchange as an electronic state detector</a:t>
            </a:r>
            <a:endParaRPr lang="en-GB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3E3BC2F-4013-2D0A-ADFD-6CC3F277F54C}"/>
              </a:ext>
            </a:extLst>
          </p:cNvPr>
          <p:cNvGrpSpPr/>
          <p:nvPr/>
        </p:nvGrpSpPr>
        <p:grpSpPr>
          <a:xfrm>
            <a:off x="1127136" y="2110344"/>
            <a:ext cx="9937727" cy="2281757"/>
            <a:chOff x="415907" y="1562852"/>
            <a:chExt cx="11113553" cy="255173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C1DAC36-643F-71FB-EB4A-8B1C3A586013}"/>
                </a:ext>
              </a:extLst>
            </p:cNvPr>
            <p:cNvGrpSpPr/>
            <p:nvPr/>
          </p:nvGrpSpPr>
          <p:grpSpPr>
            <a:xfrm>
              <a:off x="415907" y="1562852"/>
              <a:ext cx="11096298" cy="2551733"/>
              <a:chOff x="415907" y="1772824"/>
              <a:chExt cx="11096298" cy="2551733"/>
            </a:xfrm>
          </p:grpSpPr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69E49538-77C4-90AD-34EB-D13A578CE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1440" y="3224553"/>
                <a:ext cx="3259359" cy="1524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6EAD971-B608-8C27-E505-4D4D38584551}"/>
                  </a:ext>
                </a:extLst>
              </p:cNvPr>
              <p:cNvSpPr/>
              <p:nvPr/>
            </p:nvSpPr>
            <p:spPr>
              <a:xfrm>
                <a:off x="2281550" y="2805454"/>
                <a:ext cx="853440" cy="12191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0546526-79C9-8F8A-5C02-A0376780ABB6}"/>
                  </a:ext>
                </a:extLst>
              </p:cNvPr>
              <p:cNvSpPr/>
              <p:nvPr/>
            </p:nvSpPr>
            <p:spPr>
              <a:xfrm>
                <a:off x="2281550" y="3536979"/>
                <a:ext cx="853440" cy="12191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5259D9F-E6B9-A090-C4EC-99169868B3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290" y="2614953"/>
                <a:ext cx="1695450" cy="609600"/>
              </a:xfrm>
              <a:prstGeom prst="line">
                <a:avLst/>
              </a:prstGeom>
              <a:ln w="28575">
                <a:solidFill>
                  <a:srgbClr val="FF0000">
                    <a:alpha val="74902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5F91AA9-6D3B-9000-1E14-F0D8BD40F8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58740" y="3224553"/>
                <a:ext cx="1646111" cy="0"/>
              </a:xfrm>
              <a:prstGeom prst="line">
                <a:avLst/>
              </a:prstGeom>
              <a:ln w="28575">
                <a:solidFill>
                  <a:srgbClr val="FF0000">
                    <a:alpha val="74902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41A0D56-AFA5-175E-7B35-DDC5549392BF}"/>
                  </a:ext>
                </a:extLst>
              </p:cNvPr>
              <p:cNvSpPr txBox="1"/>
              <p:nvPr/>
            </p:nvSpPr>
            <p:spPr>
              <a:xfrm>
                <a:off x="2191686" y="3780155"/>
                <a:ext cx="10331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deflector</a:t>
                </a:r>
                <a:endParaRPr lang="en-GB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84ACF7D-2E97-1B17-AC13-BA67FE3C2324}"/>
                  </a:ext>
                </a:extLst>
              </p:cNvPr>
              <p:cNvSpPr txBox="1"/>
              <p:nvPr/>
            </p:nvSpPr>
            <p:spPr>
              <a:xfrm>
                <a:off x="415907" y="2234617"/>
                <a:ext cx="14382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ISOLDE beam</a:t>
                </a:r>
                <a:endParaRPr lang="en-GB" dirty="0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8380479-70F4-6BB3-4924-B99637DF5C34}"/>
                  </a:ext>
                </a:extLst>
              </p:cNvPr>
              <p:cNvSpPr txBox="1"/>
              <p:nvPr/>
            </p:nvSpPr>
            <p:spPr>
              <a:xfrm>
                <a:off x="416211" y="3197589"/>
                <a:ext cx="12634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Laser beam</a:t>
                </a:r>
                <a:endParaRPr lang="en-GB" dirty="0"/>
              </a:p>
            </p:txBody>
          </p:sp>
          <p:sp>
            <p:nvSpPr>
              <p:cNvPr id="87" name="Left Brace 86">
                <a:extLst>
                  <a:ext uri="{FF2B5EF4-FFF2-40B4-BE49-F238E27FC236}">
                    <a16:creationId xmlns:a16="http://schemas.microsoft.com/office/drawing/2014/main" id="{592EC067-BAD3-EE54-B409-597B57A7FCAC}"/>
                  </a:ext>
                </a:extLst>
              </p:cNvPr>
              <p:cNvSpPr/>
              <p:nvPr/>
            </p:nvSpPr>
            <p:spPr>
              <a:xfrm rot="5400000">
                <a:off x="3475538" y="2305855"/>
                <a:ext cx="295422" cy="703778"/>
              </a:xfrm>
              <a:prstGeom prst="leftBrace">
                <a:avLst>
                  <a:gd name="adj1" fmla="val 36904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100B8C5-937F-42AA-EF04-1D1F676496BF}"/>
                  </a:ext>
                </a:extLst>
              </p:cNvPr>
              <p:cNvSpPr txBox="1"/>
              <p:nvPr/>
            </p:nvSpPr>
            <p:spPr>
              <a:xfrm>
                <a:off x="2254321" y="2160701"/>
                <a:ext cx="23571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laser interaction region</a:t>
                </a:r>
                <a:endParaRPr lang="en-GB" dirty="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0456C46-FD22-0993-7B16-706F44FE7263}"/>
                  </a:ext>
                </a:extLst>
              </p:cNvPr>
              <p:cNvGrpSpPr/>
              <p:nvPr/>
            </p:nvGrpSpPr>
            <p:grpSpPr>
              <a:xfrm rot="21324870">
                <a:off x="6270071" y="1772824"/>
                <a:ext cx="5242134" cy="2004368"/>
                <a:chOff x="7416043" y="3803777"/>
                <a:chExt cx="5242134" cy="2004368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D43039F2-BF7A-A2D0-DBDD-DECA9A2045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36597" y="4112577"/>
                  <a:ext cx="2371923" cy="785978"/>
                </a:xfrm>
                <a:prstGeom prst="line">
                  <a:avLst/>
                </a:prstGeom>
                <a:ln w="28575">
                  <a:solidFill>
                    <a:srgbClr val="FF0000">
                      <a:alpha val="74902"/>
                    </a:srgb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869FA465-ECD9-FD6F-F8C9-2DE8092EA53A}"/>
                    </a:ext>
                  </a:extLst>
                </p:cNvPr>
                <p:cNvGrpSpPr/>
                <p:nvPr/>
              </p:nvGrpSpPr>
              <p:grpSpPr>
                <a:xfrm>
                  <a:off x="7532648" y="4677390"/>
                  <a:ext cx="1070354" cy="381862"/>
                  <a:chOff x="6187440" y="2749537"/>
                  <a:chExt cx="1070354" cy="381862"/>
                </a:xfrm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81053986-6F25-4CE5-7E75-9D730E43AA69}"/>
                      </a:ext>
                    </a:extLst>
                  </p:cNvPr>
                  <p:cNvSpPr/>
                  <p:nvPr/>
                </p:nvSpPr>
                <p:spPr>
                  <a:xfrm>
                    <a:off x="6315116" y="2909746"/>
                    <a:ext cx="853440" cy="12191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F4BB4898-C476-BB77-38E2-E6B591C24AD7}"/>
                      </a:ext>
                    </a:extLst>
                  </p:cNvPr>
                  <p:cNvSpPr/>
                  <p:nvPr/>
                </p:nvSpPr>
                <p:spPr>
                  <a:xfrm>
                    <a:off x="6187440" y="2810006"/>
                    <a:ext cx="178476" cy="32139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C9B778ED-C996-3620-BB98-571A00C8BA50}"/>
                      </a:ext>
                    </a:extLst>
                  </p:cNvPr>
                  <p:cNvSpPr/>
                  <p:nvPr/>
                </p:nvSpPr>
                <p:spPr>
                  <a:xfrm>
                    <a:off x="7079318" y="2810006"/>
                    <a:ext cx="178476" cy="32139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462794C0-FBD1-E29E-5F74-EEB459F3C2B6}"/>
                      </a:ext>
                    </a:extLst>
                  </p:cNvPr>
                  <p:cNvSpPr/>
                  <p:nvPr/>
                </p:nvSpPr>
                <p:spPr>
                  <a:xfrm>
                    <a:off x="6560776" y="2799092"/>
                    <a:ext cx="323681" cy="32139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CB62BE7A-8DD1-30E7-7575-705C03A22E28}"/>
                      </a:ext>
                    </a:extLst>
                  </p:cNvPr>
                  <p:cNvSpPr/>
                  <p:nvPr/>
                </p:nvSpPr>
                <p:spPr>
                  <a:xfrm>
                    <a:off x="6596403" y="2749537"/>
                    <a:ext cx="248875" cy="93559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4EF40CC4-8B89-720F-E0FE-DE43816C6BB8}"/>
                      </a:ext>
                    </a:extLst>
                  </p:cNvPr>
                  <p:cNvSpPr/>
                  <p:nvPr/>
                </p:nvSpPr>
                <p:spPr>
                  <a:xfrm>
                    <a:off x="6596403" y="3031219"/>
                    <a:ext cx="248875" cy="68619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A054B474-A8F5-3438-B4A8-C1F52398CDF7}"/>
                      </a:ext>
                    </a:extLst>
                  </p:cNvPr>
                  <p:cNvSpPr/>
                  <p:nvPr/>
                </p:nvSpPr>
                <p:spPr>
                  <a:xfrm>
                    <a:off x="6629397" y="2948940"/>
                    <a:ext cx="60963" cy="57012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A1829764-264C-214C-C7B1-3634890F6A3E}"/>
                      </a:ext>
                    </a:extLst>
                  </p:cNvPr>
                  <p:cNvSpPr/>
                  <p:nvPr/>
                </p:nvSpPr>
                <p:spPr>
                  <a:xfrm>
                    <a:off x="6690360" y="2855730"/>
                    <a:ext cx="60963" cy="57012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FE03E924-CA63-31D9-C21A-DA8348A27D1E}"/>
                      </a:ext>
                    </a:extLst>
                  </p:cNvPr>
                  <p:cNvSpPr/>
                  <p:nvPr/>
                </p:nvSpPr>
                <p:spPr>
                  <a:xfrm>
                    <a:off x="6758981" y="2930962"/>
                    <a:ext cx="60963" cy="57012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122D9CBD-F151-C07D-532A-7EEE52F907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66048" y="4898555"/>
                  <a:ext cx="4250625" cy="16675"/>
                </a:xfrm>
                <a:prstGeom prst="line">
                  <a:avLst/>
                </a:prstGeom>
                <a:ln w="28575">
                  <a:solidFill>
                    <a:srgbClr val="92D050">
                      <a:alpha val="74902"/>
                    </a:srgb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BF415A7E-DD39-B875-4C1B-097715E75EFF}"/>
                    </a:ext>
                  </a:extLst>
                </p:cNvPr>
                <p:cNvSpPr/>
                <p:nvPr/>
              </p:nvSpPr>
              <p:spPr>
                <a:xfrm>
                  <a:off x="9384543" y="4479702"/>
                  <a:ext cx="853440" cy="121914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6B7ADB85-4CA9-E4BB-6CF8-971AE7806BAD}"/>
                    </a:ext>
                  </a:extLst>
                </p:cNvPr>
                <p:cNvSpPr/>
                <p:nvPr/>
              </p:nvSpPr>
              <p:spPr>
                <a:xfrm>
                  <a:off x="9384543" y="5211227"/>
                  <a:ext cx="853440" cy="121914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7E3E73F7-F41A-82D2-E94B-817BF40C4B3C}"/>
                    </a:ext>
                  </a:extLst>
                </p:cNvPr>
                <p:cNvSpPr txBox="1"/>
                <p:nvPr/>
              </p:nvSpPr>
              <p:spPr>
                <a:xfrm>
                  <a:off x="9333775" y="4147325"/>
                  <a:ext cx="10331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deflector</a:t>
                  </a:r>
                  <a:endParaRPr lang="en-GB" dirty="0"/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AD099F26-9BC1-9F22-758D-165FCDF3A2C4}"/>
                    </a:ext>
                  </a:extLst>
                </p:cNvPr>
                <p:cNvSpPr txBox="1"/>
                <p:nvPr/>
              </p:nvSpPr>
              <p:spPr>
                <a:xfrm>
                  <a:off x="7416043" y="5161814"/>
                  <a:ext cx="143725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 Na charge </a:t>
                  </a:r>
                </a:p>
                <a:p>
                  <a:pPr algn="ctr"/>
                  <a:r>
                    <a:rPr lang="en-US" dirty="0"/>
                    <a:t>exchange cell</a:t>
                  </a:r>
                  <a:endParaRPr lang="en-GB" dirty="0"/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01C0D47C-A33A-E3FE-E612-AFDEE0E4C441}"/>
                    </a:ext>
                  </a:extLst>
                </p:cNvPr>
                <p:cNvSpPr txBox="1"/>
                <p:nvPr/>
              </p:nvSpPr>
              <p:spPr>
                <a:xfrm>
                  <a:off x="10315548" y="4996485"/>
                  <a:ext cx="18210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neutralized beam</a:t>
                  </a:r>
                  <a:endParaRPr lang="en-GB" dirty="0"/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810C1F23-983F-4B44-7B4B-1FE11F8C683F}"/>
                    </a:ext>
                  </a:extLst>
                </p:cNvPr>
                <p:cNvSpPr txBox="1"/>
                <p:nvPr/>
              </p:nvSpPr>
              <p:spPr>
                <a:xfrm rot="20502009">
                  <a:off x="10498531" y="4093531"/>
                  <a:ext cx="13662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residual ions</a:t>
                  </a:r>
                  <a:endParaRPr lang="en-GB" dirty="0"/>
                </a:p>
              </p:txBody>
            </p:sp>
            <p:sp>
              <p:nvSpPr>
                <p:cNvPr id="89" name="Cylinder 88">
                  <a:extLst>
                    <a:ext uri="{FF2B5EF4-FFF2-40B4-BE49-F238E27FC236}">
                      <a16:creationId xmlns:a16="http://schemas.microsoft.com/office/drawing/2014/main" id="{DBB596A9-3E48-DBBC-45CF-FFF39FB2F620}"/>
                    </a:ext>
                  </a:extLst>
                </p:cNvPr>
                <p:cNvSpPr/>
                <p:nvPr/>
              </p:nvSpPr>
              <p:spPr>
                <a:xfrm rot="4176514">
                  <a:off x="12139308" y="3903196"/>
                  <a:ext cx="515362" cy="316523"/>
                </a:xfrm>
                <a:prstGeom prst="ca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Cylinder 89">
                  <a:extLst>
                    <a:ext uri="{FF2B5EF4-FFF2-40B4-BE49-F238E27FC236}">
                      <a16:creationId xmlns:a16="http://schemas.microsoft.com/office/drawing/2014/main" id="{7BC4F6DA-0D09-DE9E-1D93-7A169FB794EF}"/>
                    </a:ext>
                  </a:extLst>
                </p:cNvPr>
                <p:cNvSpPr/>
                <p:nvPr/>
              </p:nvSpPr>
              <p:spPr>
                <a:xfrm rot="5400000">
                  <a:off x="12242235" y="4775544"/>
                  <a:ext cx="515362" cy="316523"/>
                </a:xfrm>
                <a:prstGeom prst="ca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89C0461-879A-A9C4-FBAB-0B6FC6D12278}"/>
                  </a:ext>
                </a:extLst>
              </p:cNvPr>
              <p:cNvSpPr/>
              <p:nvPr/>
            </p:nvSpPr>
            <p:spPr>
              <a:xfrm>
                <a:off x="4065002" y="2774438"/>
                <a:ext cx="487227" cy="13649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3F55211-FF4A-F8E6-65F8-D8577804F9F0}"/>
                  </a:ext>
                </a:extLst>
              </p:cNvPr>
              <p:cNvSpPr/>
              <p:nvPr/>
            </p:nvSpPr>
            <p:spPr>
              <a:xfrm>
                <a:off x="4065002" y="3505963"/>
                <a:ext cx="487227" cy="15292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A67A4B-7B62-1E14-F6BA-0FBA3A56DF6C}"/>
                  </a:ext>
                </a:extLst>
              </p:cNvPr>
              <p:cNvSpPr txBox="1"/>
              <p:nvPr/>
            </p:nvSpPr>
            <p:spPr>
              <a:xfrm>
                <a:off x="3627631" y="3631635"/>
                <a:ext cx="10331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deflector</a:t>
                </a:r>
                <a:endParaRPr lang="en-GB" dirty="0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41B01FE-F1AF-13AD-519D-145F102F66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4851" y="2883336"/>
                <a:ext cx="4398436" cy="341217"/>
              </a:xfrm>
              <a:prstGeom prst="line">
                <a:avLst/>
              </a:prstGeom>
              <a:ln w="28575">
                <a:solidFill>
                  <a:srgbClr val="FF0000">
                    <a:alpha val="74902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0F8D1DB-C088-967A-6CE2-F4568F593D9D}"/>
                  </a:ext>
                </a:extLst>
              </p:cNvPr>
              <p:cNvSpPr/>
              <p:nvPr/>
            </p:nvSpPr>
            <p:spPr>
              <a:xfrm rot="2454084">
                <a:off x="4656256" y="3222549"/>
                <a:ext cx="96726" cy="4571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D60F03D-B6E7-26D6-334D-1385C6B844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0799" y="3242828"/>
                <a:ext cx="39246" cy="1081729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6153BDD0-C78C-2ABD-160E-BD0F21B15B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9803" y="1715826"/>
              <a:ext cx="341643" cy="29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BCFD2FF9-49C3-0BD3-B301-AAAE725107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7817" y="2625017"/>
              <a:ext cx="341643" cy="29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7EAB7BB-F435-5D3E-857A-79E64DB39AB5}"/>
              </a:ext>
            </a:extLst>
          </p:cNvPr>
          <p:cNvSpPr txBox="1"/>
          <p:nvPr/>
        </p:nvSpPr>
        <p:spPr>
          <a:xfrm>
            <a:off x="1127136" y="4906935"/>
            <a:ext cx="82691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Improvements: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Additional deflector so that the laser beam doesn’t hit the neutral particle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Move to decay detection to eliminate stable beam contamination</a:t>
            </a:r>
          </a:p>
        </p:txBody>
      </p:sp>
    </p:spTree>
    <p:extLst>
      <p:ext uri="{BB962C8B-B14F-4D97-AF65-F5344CB8AC3E}">
        <p14:creationId xmlns:p14="http://schemas.microsoft.com/office/powerpoint/2010/main" val="1402638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30759-4840-4312-DEFE-0ECEEBBAD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Charge exchange as an electronic state detector</a:t>
            </a:r>
            <a:endParaRPr lang="en-GB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3E3BC2F-4013-2D0A-ADFD-6CC3F277F54C}"/>
              </a:ext>
            </a:extLst>
          </p:cNvPr>
          <p:cNvGrpSpPr/>
          <p:nvPr/>
        </p:nvGrpSpPr>
        <p:grpSpPr>
          <a:xfrm>
            <a:off x="1127136" y="1676164"/>
            <a:ext cx="9937727" cy="2281757"/>
            <a:chOff x="415907" y="1562852"/>
            <a:chExt cx="11113553" cy="255173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C1DAC36-643F-71FB-EB4A-8B1C3A586013}"/>
                </a:ext>
              </a:extLst>
            </p:cNvPr>
            <p:cNvGrpSpPr/>
            <p:nvPr/>
          </p:nvGrpSpPr>
          <p:grpSpPr>
            <a:xfrm>
              <a:off x="415907" y="1562852"/>
              <a:ext cx="11096298" cy="2551733"/>
              <a:chOff x="415907" y="1772824"/>
              <a:chExt cx="11096298" cy="2551733"/>
            </a:xfrm>
          </p:grpSpPr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69E49538-77C4-90AD-34EB-D13A578CE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1440" y="3224553"/>
                <a:ext cx="3259359" cy="1524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6EAD971-B608-8C27-E505-4D4D38584551}"/>
                  </a:ext>
                </a:extLst>
              </p:cNvPr>
              <p:cNvSpPr/>
              <p:nvPr/>
            </p:nvSpPr>
            <p:spPr>
              <a:xfrm>
                <a:off x="2281550" y="2805454"/>
                <a:ext cx="853440" cy="12191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0546526-79C9-8F8A-5C02-A0376780ABB6}"/>
                  </a:ext>
                </a:extLst>
              </p:cNvPr>
              <p:cNvSpPr/>
              <p:nvPr/>
            </p:nvSpPr>
            <p:spPr>
              <a:xfrm>
                <a:off x="2281550" y="3536979"/>
                <a:ext cx="853440" cy="12191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5259D9F-E6B9-A090-C4EC-99169868B3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290" y="2614953"/>
                <a:ext cx="1695450" cy="609600"/>
              </a:xfrm>
              <a:prstGeom prst="line">
                <a:avLst/>
              </a:prstGeom>
              <a:ln w="28575">
                <a:solidFill>
                  <a:srgbClr val="FF0000">
                    <a:alpha val="74902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5F91AA9-6D3B-9000-1E14-F0D8BD40F8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58740" y="3224553"/>
                <a:ext cx="1646111" cy="0"/>
              </a:xfrm>
              <a:prstGeom prst="line">
                <a:avLst/>
              </a:prstGeom>
              <a:ln w="28575">
                <a:solidFill>
                  <a:srgbClr val="FF0000">
                    <a:alpha val="74902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41A0D56-AFA5-175E-7B35-DDC5549392BF}"/>
                  </a:ext>
                </a:extLst>
              </p:cNvPr>
              <p:cNvSpPr txBox="1"/>
              <p:nvPr/>
            </p:nvSpPr>
            <p:spPr>
              <a:xfrm>
                <a:off x="2191686" y="3780155"/>
                <a:ext cx="10331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deflector</a:t>
                </a:r>
                <a:endParaRPr lang="en-GB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84ACF7D-2E97-1B17-AC13-BA67FE3C2324}"/>
                  </a:ext>
                </a:extLst>
              </p:cNvPr>
              <p:cNvSpPr txBox="1"/>
              <p:nvPr/>
            </p:nvSpPr>
            <p:spPr>
              <a:xfrm>
                <a:off x="415907" y="2234617"/>
                <a:ext cx="14382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ISOLDE beam</a:t>
                </a:r>
                <a:endParaRPr lang="en-GB" dirty="0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8380479-70F4-6BB3-4924-B99637DF5C34}"/>
                  </a:ext>
                </a:extLst>
              </p:cNvPr>
              <p:cNvSpPr txBox="1"/>
              <p:nvPr/>
            </p:nvSpPr>
            <p:spPr>
              <a:xfrm>
                <a:off x="416211" y="3197589"/>
                <a:ext cx="12634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Laser beam</a:t>
                </a:r>
                <a:endParaRPr lang="en-GB" dirty="0"/>
              </a:p>
            </p:txBody>
          </p:sp>
          <p:sp>
            <p:nvSpPr>
              <p:cNvPr id="87" name="Left Brace 86">
                <a:extLst>
                  <a:ext uri="{FF2B5EF4-FFF2-40B4-BE49-F238E27FC236}">
                    <a16:creationId xmlns:a16="http://schemas.microsoft.com/office/drawing/2014/main" id="{592EC067-BAD3-EE54-B409-597B57A7FCAC}"/>
                  </a:ext>
                </a:extLst>
              </p:cNvPr>
              <p:cNvSpPr/>
              <p:nvPr/>
            </p:nvSpPr>
            <p:spPr>
              <a:xfrm rot="5400000">
                <a:off x="3475538" y="2305855"/>
                <a:ext cx="295422" cy="703778"/>
              </a:xfrm>
              <a:prstGeom prst="leftBrace">
                <a:avLst>
                  <a:gd name="adj1" fmla="val 36904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100B8C5-937F-42AA-EF04-1D1F676496BF}"/>
                  </a:ext>
                </a:extLst>
              </p:cNvPr>
              <p:cNvSpPr txBox="1"/>
              <p:nvPr/>
            </p:nvSpPr>
            <p:spPr>
              <a:xfrm>
                <a:off x="2254321" y="2160701"/>
                <a:ext cx="23571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laser interaction region</a:t>
                </a:r>
                <a:endParaRPr lang="en-GB" dirty="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0456C46-FD22-0993-7B16-706F44FE7263}"/>
                  </a:ext>
                </a:extLst>
              </p:cNvPr>
              <p:cNvGrpSpPr/>
              <p:nvPr/>
            </p:nvGrpSpPr>
            <p:grpSpPr>
              <a:xfrm rot="21324870">
                <a:off x="6270071" y="1772824"/>
                <a:ext cx="5242134" cy="2004368"/>
                <a:chOff x="7416043" y="3803777"/>
                <a:chExt cx="5242134" cy="2004368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D43039F2-BF7A-A2D0-DBDD-DECA9A2045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36597" y="4112577"/>
                  <a:ext cx="2371923" cy="785978"/>
                </a:xfrm>
                <a:prstGeom prst="line">
                  <a:avLst/>
                </a:prstGeom>
                <a:ln w="28575">
                  <a:solidFill>
                    <a:srgbClr val="FF0000">
                      <a:alpha val="74902"/>
                    </a:srgb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869FA465-ECD9-FD6F-F8C9-2DE8092EA53A}"/>
                    </a:ext>
                  </a:extLst>
                </p:cNvPr>
                <p:cNvGrpSpPr/>
                <p:nvPr/>
              </p:nvGrpSpPr>
              <p:grpSpPr>
                <a:xfrm>
                  <a:off x="7532648" y="4677390"/>
                  <a:ext cx="1070354" cy="381862"/>
                  <a:chOff x="6187440" y="2749537"/>
                  <a:chExt cx="1070354" cy="381862"/>
                </a:xfrm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81053986-6F25-4CE5-7E75-9D730E43AA69}"/>
                      </a:ext>
                    </a:extLst>
                  </p:cNvPr>
                  <p:cNvSpPr/>
                  <p:nvPr/>
                </p:nvSpPr>
                <p:spPr>
                  <a:xfrm>
                    <a:off x="6315116" y="2909746"/>
                    <a:ext cx="853440" cy="12191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F4BB4898-C476-BB77-38E2-E6B591C24AD7}"/>
                      </a:ext>
                    </a:extLst>
                  </p:cNvPr>
                  <p:cNvSpPr/>
                  <p:nvPr/>
                </p:nvSpPr>
                <p:spPr>
                  <a:xfrm>
                    <a:off x="6187440" y="2810006"/>
                    <a:ext cx="178476" cy="32139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C9B778ED-C996-3620-BB98-571A00C8BA50}"/>
                      </a:ext>
                    </a:extLst>
                  </p:cNvPr>
                  <p:cNvSpPr/>
                  <p:nvPr/>
                </p:nvSpPr>
                <p:spPr>
                  <a:xfrm>
                    <a:off x="7079318" y="2810006"/>
                    <a:ext cx="178476" cy="32139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462794C0-FBD1-E29E-5F74-EEB459F3C2B6}"/>
                      </a:ext>
                    </a:extLst>
                  </p:cNvPr>
                  <p:cNvSpPr/>
                  <p:nvPr/>
                </p:nvSpPr>
                <p:spPr>
                  <a:xfrm>
                    <a:off x="6560776" y="2799092"/>
                    <a:ext cx="323681" cy="32139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CB62BE7A-8DD1-30E7-7575-705C03A22E28}"/>
                      </a:ext>
                    </a:extLst>
                  </p:cNvPr>
                  <p:cNvSpPr/>
                  <p:nvPr/>
                </p:nvSpPr>
                <p:spPr>
                  <a:xfrm>
                    <a:off x="6596403" y="2749537"/>
                    <a:ext cx="248875" cy="93559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4EF40CC4-8B89-720F-E0FE-DE43816C6BB8}"/>
                      </a:ext>
                    </a:extLst>
                  </p:cNvPr>
                  <p:cNvSpPr/>
                  <p:nvPr/>
                </p:nvSpPr>
                <p:spPr>
                  <a:xfrm>
                    <a:off x="6596403" y="3031219"/>
                    <a:ext cx="248875" cy="68619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A054B474-A8F5-3438-B4A8-C1F52398CDF7}"/>
                      </a:ext>
                    </a:extLst>
                  </p:cNvPr>
                  <p:cNvSpPr/>
                  <p:nvPr/>
                </p:nvSpPr>
                <p:spPr>
                  <a:xfrm>
                    <a:off x="6629397" y="2948940"/>
                    <a:ext cx="60963" cy="57012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A1829764-264C-214C-C7B1-3634890F6A3E}"/>
                      </a:ext>
                    </a:extLst>
                  </p:cNvPr>
                  <p:cNvSpPr/>
                  <p:nvPr/>
                </p:nvSpPr>
                <p:spPr>
                  <a:xfrm>
                    <a:off x="6690360" y="2855730"/>
                    <a:ext cx="60963" cy="57012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FE03E924-CA63-31D9-C21A-DA8348A27D1E}"/>
                      </a:ext>
                    </a:extLst>
                  </p:cNvPr>
                  <p:cNvSpPr/>
                  <p:nvPr/>
                </p:nvSpPr>
                <p:spPr>
                  <a:xfrm>
                    <a:off x="6758981" y="2930962"/>
                    <a:ext cx="60963" cy="57012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122D9CBD-F151-C07D-532A-7EEE52F907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66048" y="4898555"/>
                  <a:ext cx="4250625" cy="16675"/>
                </a:xfrm>
                <a:prstGeom prst="line">
                  <a:avLst/>
                </a:prstGeom>
                <a:ln w="28575">
                  <a:solidFill>
                    <a:srgbClr val="92D050">
                      <a:alpha val="74902"/>
                    </a:srgb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BF415A7E-DD39-B875-4C1B-097715E75EFF}"/>
                    </a:ext>
                  </a:extLst>
                </p:cNvPr>
                <p:cNvSpPr/>
                <p:nvPr/>
              </p:nvSpPr>
              <p:spPr>
                <a:xfrm>
                  <a:off x="9384543" y="4479702"/>
                  <a:ext cx="853440" cy="121914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6B7ADB85-4CA9-E4BB-6CF8-971AE7806BAD}"/>
                    </a:ext>
                  </a:extLst>
                </p:cNvPr>
                <p:cNvSpPr/>
                <p:nvPr/>
              </p:nvSpPr>
              <p:spPr>
                <a:xfrm>
                  <a:off x="9384543" y="5211227"/>
                  <a:ext cx="853440" cy="121914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7E3E73F7-F41A-82D2-E94B-817BF40C4B3C}"/>
                    </a:ext>
                  </a:extLst>
                </p:cNvPr>
                <p:cNvSpPr txBox="1"/>
                <p:nvPr/>
              </p:nvSpPr>
              <p:spPr>
                <a:xfrm>
                  <a:off x="9333775" y="4147325"/>
                  <a:ext cx="10331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deflector</a:t>
                  </a:r>
                  <a:endParaRPr lang="en-GB" dirty="0"/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AD099F26-9BC1-9F22-758D-165FCDF3A2C4}"/>
                    </a:ext>
                  </a:extLst>
                </p:cNvPr>
                <p:cNvSpPr txBox="1"/>
                <p:nvPr/>
              </p:nvSpPr>
              <p:spPr>
                <a:xfrm>
                  <a:off x="7416043" y="5161814"/>
                  <a:ext cx="143725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 Na charge </a:t>
                  </a:r>
                </a:p>
                <a:p>
                  <a:pPr algn="ctr"/>
                  <a:r>
                    <a:rPr lang="en-US" dirty="0"/>
                    <a:t>exchange cell</a:t>
                  </a:r>
                  <a:endParaRPr lang="en-GB" dirty="0"/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01C0D47C-A33A-E3FE-E612-AFDEE0E4C441}"/>
                    </a:ext>
                  </a:extLst>
                </p:cNvPr>
                <p:cNvSpPr txBox="1"/>
                <p:nvPr/>
              </p:nvSpPr>
              <p:spPr>
                <a:xfrm>
                  <a:off x="10408286" y="4952746"/>
                  <a:ext cx="18210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neutralized beam</a:t>
                  </a:r>
                  <a:endParaRPr lang="en-GB" dirty="0"/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810C1F23-983F-4B44-7B4B-1FE11F8C683F}"/>
                    </a:ext>
                  </a:extLst>
                </p:cNvPr>
                <p:cNvSpPr txBox="1"/>
                <p:nvPr/>
              </p:nvSpPr>
              <p:spPr>
                <a:xfrm rot="20502009">
                  <a:off x="10498531" y="4093531"/>
                  <a:ext cx="13662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residual ions</a:t>
                  </a:r>
                  <a:endParaRPr lang="en-GB" dirty="0"/>
                </a:p>
              </p:txBody>
            </p:sp>
            <p:sp>
              <p:nvSpPr>
                <p:cNvPr id="89" name="Cylinder 88">
                  <a:extLst>
                    <a:ext uri="{FF2B5EF4-FFF2-40B4-BE49-F238E27FC236}">
                      <a16:creationId xmlns:a16="http://schemas.microsoft.com/office/drawing/2014/main" id="{DBB596A9-3E48-DBBC-45CF-FFF39FB2F620}"/>
                    </a:ext>
                  </a:extLst>
                </p:cNvPr>
                <p:cNvSpPr/>
                <p:nvPr/>
              </p:nvSpPr>
              <p:spPr>
                <a:xfrm rot="4176514">
                  <a:off x="12139308" y="3903196"/>
                  <a:ext cx="515362" cy="316523"/>
                </a:xfrm>
                <a:prstGeom prst="ca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Cylinder 89">
                  <a:extLst>
                    <a:ext uri="{FF2B5EF4-FFF2-40B4-BE49-F238E27FC236}">
                      <a16:creationId xmlns:a16="http://schemas.microsoft.com/office/drawing/2014/main" id="{7BC4F6DA-0D09-DE9E-1D93-7A169FB794EF}"/>
                    </a:ext>
                  </a:extLst>
                </p:cNvPr>
                <p:cNvSpPr/>
                <p:nvPr/>
              </p:nvSpPr>
              <p:spPr>
                <a:xfrm rot="5400000">
                  <a:off x="12242235" y="4775544"/>
                  <a:ext cx="515362" cy="316523"/>
                </a:xfrm>
                <a:prstGeom prst="ca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89C0461-879A-A9C4-FBAB-0B6FC6D12278}"/>
                  </a:ext>
                </a:extLst>
              </p:cNvPr>
              <p:cNvSpPr/>
              <p:nvPr/>
            </p:nvSpPr>
            <p:spPr>
              <a:xfrm>
                <a:off x="4065002" y="2774438"/>
                <a:ext cx="487227" cy="13649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3F55211-FF4A-F8E6-65F8-D8577804F9F0}"/>
                  </a:ext>
                </a:extLst>
              </p:cNvPr>
              <p:cNvSpPr/>
              <p:nvPr/>
            </p:nvSpPr>
            <p:spPr>
              <a:xfrm>
                <a:off x="4065002" y="3505963"/>
                <a:ext cx="487227" cy="15292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A67A4B-7B62-1E14-F6BA-0FBA3A56DF6C}"/>
                  </a:ext>
                </a:extLst>
              </p:cNvPr>
              <p:cNvSpPr txBox="1"/>
              <p:nvPr/>
            </p:nvSpPr>
            <p:spPr>
              <a:xfrm>
                <a:off x="3627631" y="3631635"/>
                <a:ext cx="10331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deflector</a:t>
                </a:r>
                <a:endParaRPr lang="en-GB" dirty="0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41B01FE-F1AF-13AD-519D-145F102F66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4851" y="2883336"/>
                <a:ext cx="4398436" cy="341217"/>
              </a:xfrm>
              <a:prstGeom prst="line">
                <a:avLst/>
              </a:prstGeom>
              <a:ln w="28575">
                <a:solidFill>
                  <a:srgbClr val="FF0000">
                    <a:alpha val="74902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0F8D1DB-C088-967A-6CE2-F4568F593D9D}"/>
                  </a:ext>
                </a:extLst>
              </p:cNvPr>
              <p:cNvSpPr/>
              <p:nvPr/>
            </p:nvSpPr>
            <p:spPr>
              <a:xfrm rot="2454084">
                <a:off x="4656256" y="3222549"/>
                <a:ext cx="96726" cy="4571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D60F03D-B6E7-26D6-334D-1385C6B844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0799" y="3242828"/>
                <a:ext cx="39246" cy="1081729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6ABD34B-C0E0-99B1-44E6-3FCF3F082D1F}"/>
                  </a:ext>
                </a:extLst>
              </p:cNvPr>
              <p:cNvGrpSpPr/>
              <p:nvPr/>
            </p:nvGrpSpPr>
            <p:grpSpPr>
              <a:xfrm rot="21321774">
                <a:off x="5087669" y="2884957"/>
                <a:ext cx="1113397" cy="484399"/>
                <a:chOff x="5193513" y="5030012"/>
                <a:chExt cx="1113397" cy="484399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F8EFA65D-5C38-D661-67F3-2E39249FA26F}"/>
                    </a:ext>
                  </a:extLst>
                </p:cNvPr>
                <p:cNvGrpSpPr/>
                <p:nvPr/>
              </p:nvGrpSpPr>
              <p:grpSpPr>
                <a:xfrm>
                  <a:off x="5967080" y="5030012"/>
                  <a:ext cx="339830" cy="484399"/>
                  <a:chOff x="6003820" y="5153777"/>
                  <a:chExt cx="520670" cy="484399"/>
                </a:xfrm>
              </p:grpSpPr>
              <p:sp>
                <p:nvSpPr>
                  <p:cNvPr id="3" name="Rectangle 2">
                    <a:extLst>
                      <a:ext uri="{FF2B5EF4-FFF2-40B4-BE49-F238E27FC236}">
                        <a16:creationId xmlns:a16="http://schemas.microsoft.com/office/drawing/2014/main" id="{E02C88E7-34CA-952E-DE8B-DDD625802956}"/>
                      </a:ext>
                    </a:extLst>
                  </p:cNvPr>
                  <p:cNvSpPr/>
                  <p:nvPr/>
                </p:nvSpPr>
                <p:spPr>
                  <a:xfrm>
                    <a:off x="6003821" y="5484623"/>
                    <a:ext cx="487227" cy="70357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AE91DA2D-6188-B801-3AF9-41F258793356}"/>
                      </a:ext>
                    </a:extLst>
                  </p:cNvPr>
                  <p:cNvSpPr/>
                  <p:nvPr/>
                </p:nvSpPr>
                <p:spPr>
                  <a:xfrm>
                    <a:off x="6003820" y="5236973"/>
                    <a:ext cx="487227" cy="70357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73DF7980-9BA7-A11F-A2DC-3F07B9AE6D1C}"/>
                      </a:ext>
                    </a:extLst>
                  </p:cNvPr>
                  <p:cNvSpPr/>
                  <p:nvPr/>
                </p:nvSpPr>
                <p:spPr>
                  <a:xfrm>
                    <a:off x="6418998" y="5154930"/>
                    <a:ext cx="105492" cy="15355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34E09D0D-B7C1-87A9-D505-F1B7E260EAA4}"/>
                      </a:ext>
                    </a:extLst>
                  </p:cNvPr>
                  <p:cNvSpPr/>
                  <p:nvPr/>
                </p:nvSpPr>
                <p:spPr>
                  <a:xfrm>
                    <a:off x="6418998" y="5484623"/>
                    <a:ext cx="105492" cy="15355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D2A5EFD7-76CA-D65E-5FA0-661BB71C8097}"/>
                      </a:ext>
                    </a:extLst>
                  </p:cNvPr>
                  <p:cNvSpPr/>
                  <p:nvPr/>
                </p:nvSpPr>
                <p:spPr>
                  <a:xfrm>
                    <a:off x="6003820" y="5484623"/>
                    <a:ext cx="105492" cy="15355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0D233877-076D-D2C5-0B00-5708E7E6FF59}"/>
                      </a:ext>
                    </a:extLst>
                  </p:cNvPr>
                  <p:cNvSpPr/>
                  <p:nvPr/>
                </p:nvSpPr>
                <p:spPr>
                  <a:xfrm>
                    <a:off x="6003820" y="5153777"/>
                    <a:ext cx="105492" cy="15355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230E7A6E-7AE4-AB26-CC98-5F4A84BEB766}"/>
                    </a:ext>
                  </a:extLst>
                </p:cNvPr>
                <p:cNvGrpSpPr/>
                <p:nvPr/>
              </p:nvGrpSpPr>
              <p:grpSpPr>
                <a:xfrm>
                  <a:off x="5587596" y="5030012"/>
                  <a:ext cx="339830" cy="484399"/>
                  <a:chOff x="6003820" y="5153777"/>
                  <a:chExt cx="520670" cy="484399"/>
                </a:xfrm>
              </p:grpSpPr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5B20F679-0485-7262-3D3A-16861B492C5C}"/>
                      </a:ext>
                    </a:extLst>
                  </p:cNvPr>
                  <p:cNvSpPr/>
                  <p:nvPr/>
                </p:nvSpPr>
                <p:spPr>
                  <a:xfrm>
                    <a:off x="6003821" y="5484623"/>
                    <a:ext cx="487227" cy="70357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DCE85B74-1F3D-3E0D-E32A-39E602309B22}"/>
                      </a:ext>
                    </a:extLst>
                  </p:cNvPr>
                  <p:cNvSpPr/>
                  <p:nvPr/>
                </p:nvSpPr>
                <p:spPr>
                  <a:xfrm>
                    <a:off x="6003820" y="5236973"/>
                    <a:ext cx="487227" cy="70357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705DA238-1315-1355-C670-6CBA15C6C4D6}"/>
                      </a:ext>
                    </a:extLst>
                  </p:cNvPr>
                  <p:cNvSpPr/>
                  <p:nvPr/>
                </p:nvSpPr>
                <p:spPr>
                  <a:xfrm>
                    <a:off x="6418998" y="5154930"/>
                    <a:ext cx="105492" cy="15355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6ECE441D-8175-D8BB-D696-3DB99AC17CFE}"/>
                      </a:ext>
                    </a:extLst>
                  </p:cNvPr>
                  <p:cNvSpPr/>
                  <p:nvPr/>
                </p:nvSpPr>
                <p:spPr>
                  <a:xfrm>
                    <a:off x="6418998" y="5484623"/>
                    <a:ext cx="105492" cy="15355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469483F8-7305-0327-E8FB-4F4FCC56C7A6}"/>
                      </a:ext>
                    </a:extLst>
                  </p:cNvPr>
                  <p:cNvSpPr/>
                  <p:nvPr/>
                </p:nvSpPr>
                <p:spPr>
                  <a:xfrm>
                    <a:off x="6003820" y="5484623"/>
                    <a:ext cx="105492" cy="15355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F8749BB0-AAF5-B551-7CA8-CCBE8D8B9989}"/>
                      </a:ext>
                    </a:extLst>
                  </p:cNvPr>
                  <p:cNvSpPr/>
                  <p:nvPr/>
                </p:nvSpPr>
                <p:spPr>
                  <a:xfrm>
                    <a:off x="6003820" y="5153777"/>
                    <a:ext cx="105492" cy="15355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B1B47E1-8BF7-55D2-08EA-BB63CDB61C3C}"/>
                    </a:ext>
                  </a:extLst>
                </p:cNvPr>
                <p:cNvGrpSpPr/>
                <p:nvPr/>
              </p:nvGrpSpPr>
              <p:grpSpPr>
                <a:xfrm>
                  <a:off x="5193513" y="5030012"/>
                  <a:ext cx="339830" cy="484399"/>
                  <a:chOff x="6003820" y="5153777"/>
                  <a:chExt cx="520670" cy="484399"/>
                </a:xfrm>
              </p:grpSpPr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3F0EC3F4-E0E7-1DBC-1484-25A9D8BAB29C}"/>
                      </a:ext>
                    </a:extLst>
                  </p:cNvPr>
                  <p:cNvSpPr/>
                  <p:nvPr/>
                </p:nvSpPr>
                <p:spPr>
                  <a:xfrm>
                    <a:off x="6003821" y="5484623"/>
                    <a:ext cx="487227" cy="70357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F6020E9E-79D8-C491-00F2-BF2C0671B15D}"/>
                      </a:ext>
                    </a:extLst>
                  </p:cNvPr>
                  <p:cNvSpPr/>
                  <p:nvPr/>
                </p:nvSpPr>
                <p:spPr>
                  <a:xfrm>
                    <a:off x="6003820" y="5236973"/>
                    <a:ext cx="487227" cy="70357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04A46CC2-D76D-67B3-D7E2-39B5D14720D8}"/>
                      </a:ext>
                    </a:extLst>
                  </p:cNvPr>
                  <p:cNvSpPr/>
                  <p:nvPr/>
                </p:nvSpPr>
                <p:spPr>
                  <a:xfrm>
                    <a:off x="6418998" y="5154930"/>
                    <a:ext cx="105492" cy="15355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F92948BA-79E0-FC31-D6B2-BF7BCD2CE9A9}"/>
                      </a:ext>
                    </a:extLst>
                  </p:cNvPr>
                  <p:cNvSpPr/>
                  <p:nvPr/>
                </p:nvSpPr>
                <p:spPr>
                  <a:xfrm>
                    <a:off x="6418998" y="5484623"/>
                    <a:ext cx="105492" cy="15355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8C333BB6-1B5B-7960-CDFC-A3ADB58062A4}"/>
                      </a:ext>
                    </a:extLst>
                  </p:cNvPr>
                  <p:cNvSpPr/>
                  <p:nvPr/>
                </p:nvSpPr>
                <p:spPr>
                  <a:xfrm>
                    <a:off x="6003820" y="5484623"/>
                    <a:ext cx="105492" cy="15355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7D5B14A1-4F94-5AB4-8A27-ADBBA2ABD32D}"/>
                      </a:ext>
                    </a:extLst>
                  </p:cNvPr>
                  <p:cNvSpPr/>
                  <p:nvPr/>
                </p:nvSpPr>
                <p:spPr>
                  <a:xfrm>
                    <a:off x="6003820" y="5153777"/>
                    <a:ext cx="105492" cy="153553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32" name="Rechteck: abgerundete Ecken 88">
                <a:extLst>
                  <a:ext uri="{FF2B5EF4-FFF2-40B4-BE49-F238E27FC236}">
                    <a16:creationId xmlns:a16="http://schemas.microsoft.com/office/drawing/2014/main" id="{83E098E5-DBF5-5A59-6ED6-49D6411967B4}"/>
                  </a:ext>
                </a:extLst>
              </p:cNvPr>
              <p:cNvSpPr/>
              <p:nvPr/>
            </p:nvSpPr>
            <p:spPr>
              <a:xfrm rot="21297304">
                <a:off x="4988664" y="2128417"/>
                <a:ext cx="4362167" cy="1996981"/>
              </a:xfrm>
              <a:prstGeom prst="roundRect">
                <a:avLst>
                  <a:gd name="adj" fmla="val 1752"/>
                </a:avLst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046A250-6345-E8C6-2538-0DA456663D84}"/>
                  </a:ext>
                </a:extLst>
              </p:cNvPr>
              <p:cNvSpPr txBox="1"/>
              <p:nvPr/>
            </p:nvSpPr>
            <p:spPr>
              <a:xfrm rot="21324870">
                <a:off x="6376630" y="1779539"/>
                <a:ext cx="995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 HV cage</a:t>
                </a:r>
                <a:endParaRPr lang="en-GB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9B66F1D-A152-D432-CE24-723385A0A621}"/>
                  </a:ext>
                </a:extLst>
              </p:cNvPr>
              <p:cNvSpPr txBox="1"/>
              <p:nvPr/>
            </p:nvSpPr>
            <p:spPr>
              <a:xfrm rot="21324870">
                <a:off x="4963146" y="2502210"/>
                <a:ext cx="1264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decelerator</a:t>
                </a:r>
                <a:endParaRPr lang="en-GB" dirty="0"/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6153BDD0-C78C-2ABD-160E-BD0F21B15B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9803" y="1715826"/>
              <a:ext cx="341643" cy="29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BCFD2FF9-49C3-0BD3-B301-AAAE725107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7817" y="2625017"/>
              <a:ext cx="341643" cy="29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F058E55-8E85-E189-129F-024D207242E1}"/>
              </a:ext>
            </a:extLst>
          </p:cNvPr>
          <p:cNvSpPr txBox="1"/>
          <p:nvPr/>
        </p:nvSpPr>
        <p:spPr>
          <a:xfrm>
            <a:off x="4722381" y="4522532"/>
            <a:ext cx="71771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Charge exchange cross section only different at low beam energies!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anose="05000000000000000000" pitchFamily="2" charset="2"/>
              </a:rPr>
              <a:t>Decelerate the beam, then perform charge exchange at 4 keV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anose="05000000000000000000" pitchFamily="2" charset="2"/>
              </a:rPr>
              <a:t>CEC needs to be on HV platform!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anose="05000000000000000000" pitchFamily="2" charset="2"/>
              </a:rPr>
              <a:t>HV section also needs to be short, since neutralized beam can’t be refocussed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ym typeface="Wingdings" panose="05000000000000000000" pitchFamily="2" charset="2"/>
            </a:endParaRPr>
          </a:p>
          <a:p>
            <a:r>
              <a:rPr lang="en-GB" sz="1600" dirty="0">
                <a:sym typeface="Wingdings" panose="05000000000000000000" pitchFamily="2" charset="2"/>
              </a:rPr>
              <a:t> Principal engineering challenge of the technique</a:t>
            </a:r>
          </a:p>
        </p:txBody>
      </p:sp>
      <p:sp>
        <p:nvSpPr>
          <p:cNvPr id="34" name="TextBox 3">
            <a:extLst>
              <a:ext uri="{FF2B5EF4-FFF2-40B4-BE49-F238E27FC236}">
                <a16:creationId xmlns:a16="http://schemas.microsoft.com/office/drawing/2014/main" id="{D82EC971-C1B3-5C64-0CBD-4E6EF40D8C3B}"/>
              </a:ext>
            </a:extLst>
          </p:cNvPr>
          <p:cNvSpPr txBox="1"/>
          <p:nvPr/>
        </p:nvSpPr>
        <p:spPr>
          <a:xfrm>
            <a:off x="585480" y="1344653"/>
            <a:ext cx="1673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components</a:t>
            </a:r>
            <a:endParaRPr lang="en-GB" b="1" dirty="0"/>
          </a:p>
        </p:txBody>
      </p:sp>
      <p:pic>
        <p:nvPicPr>
          <p:cNvPr id="40" name="Picture 39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9C1889D-BACA-AB3B-0648-44E1F492C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6" y="3857484"/>
            <a:ext cx="4360235" cy="244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95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CAC25-24E8-8FA6-70F4-F2ABAF708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setup and beamtime summary</a:t>
            </a:r>
            <a:endParaRPr lang="en-GB" dirty="0"/>
          </a:p>
        </p:txBody>
      </p:sp>
      <p:pic>
        <p:nvPicPr>
          <p:cNvPr id="5" name="Content Placeholder 4" descr="A machine with many wires&#10;&#10;Description automatically generated">
            <a:extLst>
              <a:ext uri="{FF2B5EF4-FFF2-40B4-BE49-F238E27FC236}">
                <a16:creationId xmlns:a16="http://schemas.microsoft.com/office/drawing/2014/main" id="{428ACC26-CCC0-D11B-FF9F-6B6DDC68E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130561" y="-2136021"/>
            <a:ext cx="4082704" cy="11738913"/>
          </a:xfrm>
        </p:spPr>
      </p:pic>
      <p:pic>
        <p:nvPicPr>
          <p:cNvPr id="9" name="Picture 8" descr="A machine with a long pipe&#10;&#10;Description automatically generated">
            <a:extLst>
              <a:ext uri="{FF2B5EF4-FFF2-40B4-BE49-F238E27FC236}">
                <a16:creationId xmlns:a16="http://schemas.microsoft.com/office/drawing/2014/main" id="{CF28A1E3-DFA0-1BF6-5832-E400F5A51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6" y="1692083"/>
            <a:ext cx="11738914" cy="4217879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B54276A-B188-5F69-8B48-F1851AAD317E}"/>
              </a:ext>
            </a:extLst>
          </p:cNvPr>
          <p:cNvGrpSpPr/>
          <p:nvPr/>
        </p:nvGrpSpPr>
        <p:grpSpPr>
          <a:xfrm>
            <a:off x="961219" y="1704877"/>
            <a:ext cx="10928325" cy="4490928"/>
            <a:chOff x="961219" y="1704877"/>
            <a:chExt cx="10928325" cy="4490928"/>
          </a:xfrm>
        </p:grpSpPr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F52F2423-CDBB-5953-4879-3B3CFE1DC6B2}"/>
                </a:ext>
              </a:extLst>
            </p:cNvPr>
            <p:cNvSpPr/>
            <p:nvPr/>
          </p:nvSpPr>
          <p:spPr>
            <a:xfrm rot="16200000">
              <a:off x="2361653" y="5110366"/>
              <a:ext cx="315764" cy="967027"/>
            </a:xfrm>
            <a:prstGeom prst="leftBrac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78D4941-9068-B943-BCEC-164F39CF3BBC}"/>
                </a:ext>
              </a:extLst>
            </p:cNvPr>
            <p:cNvSpPr/>
            <p:nvPr/>
          </p:nvSpPr>
          <p:spPr>
            <a:xfrm>
              <a:off x="1815643" y="5848213"/>
              <a:ext cx="1427517" cy="347592"/>
            </a:xfrm>
            <a:prstGeom prst="roundRect">
              <a:avLst>
                <a:gd name="adj" fmla="val 4473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COLLAPS OD</a:t>
              </a:r>
              <a:endParaRPr lang="en-GB" sz="1600" dirty="0"/>
            </a:p>
          </p:txBody>
        </p:sp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7B6A91FE-B563-E975-4286-86A94B2AF5DD}"/>
                </a:ext>
              </a:extLst>
            </p:cNvPr>
            <p:cNvSpPr/>
            <p:nvPr/>
          </p:nvSpPr>
          <p:spPr>
            <a:xfrm rot="4809538">
              <a:off x="3227803" y="1442828"/>
              <a:ext cx="224887" cy="4758055"/>
            </a:xfrm>
            <a:prstGeom prst="leftBrac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45D1FC5-2884-ACDB-C815-AD0485B4DCBD}"/>
                </a:ext>
              </a:extLst>
            </p:cNvPr>
            <p:cNvSpPr/>
            <p:nvPr/>
          </p:nvSpPr>
          <p:spPr>
            <a:xfrm rot="20966142">
              <a:off x="2340240" y="3348828"/>
              <a:ext cx="1805840" cy="310114"/>
            </a:xfrm>
            <a:prstGeom prst="roundRect">
              <a:avLst>
                <a:gd name="adj" fmla="val 4473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optical interaction</a:t>
              </a:r>
              <a:endParaRPr lang="en-GB" sz="1600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0610A7E-8E87-E23C-6512-90D5E8734158}"/>
                </a:ext>
              </a:extLst>
            </p:cNvPr>
            <p:cNvSpPr/>
            <p:nvPr/>
          </p:nvSpPr>
          <p:spPr>
            <a:xfrm>
              <a:off x="4816001" y="5165917"/>
              <a:ext cx="1082152" cy="315765"/>
            </a:xfrm>
            <a:prstGeom prst="roundRect">
              <a:avLst>
                <a:gd name="adj" fmla="val 4473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5° bender</a:t>
              </a:r>
              <a:endParaRPr lang="en-GB" sz="1600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094C3B3-68F2-D54E-4CB8-87D163BC2C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9569" y="4289128"/>
              <a:ext cx="744143" cy="837745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2722C23-800B-A629-CEC9-4E321553DBB7}"/>
                </a:ext>
              </a:extLst>
            </p:cNvPr>
            <p:cNvSpPr/>
            <p:nvPr/>
          </p:nvSpPr>
          <p:spPr>
            <a:xfrm>
              <a:off x="6855998" y="5165917"/>
              <a:ext cx="1235411" cy="315765"/>
            </a:xfrm>
            <a:prstGeom prst="roundRect">
              <a:avLst>
                <a:gd name="adj" fmla="val 4473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decelerator</a:t>
              </a:r>
              <a:endParaRPr lang="en-GB" sz="16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F5AF725-5C4D-CDE6-A762-EDC08539F6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9567" y="3979942"/>
              <a:ext cx="611843" cy="1146931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59E9308-7874-4667-6D64-43FEF25F0923}"/>
                </a:ext>
              </a:extLst>
            </p:cNvPr>
            <p:cNvSpPr/>
            <p:nvPr/>
          </p:nvSpPr>
          <p:spPr>
            <a:xfrm>
              <a:off x="5898153" y="2446852"/>
              <a:ext cx="1795908" cy="315765"/>
            </a:xfrm>
            <a:prstGeom prst="roundRect">
              <a:avLst>
                <a:gd name="adj" fmla="val 4473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charge exchange</a:t>
              </a:r>
              <a:endParaRPr lang="en-GB" sz="1600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29D08BA-9401-1D1F-5E24-8D9D187CB876}"/>
                </a:ext>
              </a:extLst>
            </p:cNvPr>
            <p:cNvCxnSpPr>
              <a:cxnSpLocks/>
            </p:cNvCxnSpPr>
            <p:nvPr/>
          </p:nvCxnSpPr>
          <p:spPr>
            <a:xfrm>
              <a:off x="7203367" y="2808984"/>
              <a:ext cx="1552506" cy="87785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823094B-DCBF-9903-35B7-23B1CAFF8071}"/>
                </a:ext>
              </a:extLst>
            </p:cNvPr>
            <p:cNvSpPr/>
            <p:nvPr/>
          </p:nvSpPr>
          <p:spPr>
            <a:xfrm>
              <a:off x="8651862" y="5160579"/>
              <a:ext cx="1235411" cy="315765"/>
            </a:xfrm>
            <a:prstGeom prst="roundRect">
              <a:avLst>
                <a:gd name="adj" fmla="val 4473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35° bender</a:t>
              </a:r>
              <a:endParaRPr lang="en-GB" sz="1600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1C059DD-ECC3-2982-62C5-67FD81BB55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5431" y="3761230"/>
              <a:ext cx="98814" cy="1360305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E97C67F-AD16-05C0-A579-3D664BF17AC4}"/>
                </a:ext>
              </a:extLst>
            </p:cNvPr>
            <p:cNvSpPr/>
            <p:nvPr/>
          </p:nvSpPr>
          <p:spPr>
            <a:xfrm>
              <a:off x="7839882" y="2034897"/>
              <a:ext cx="1305214" cy="323088"/>
            </a:xfrm>
            <a:prstGeom prst="roundRect">
              <a:avLst>
                <a:gd name="adj" fmla="val 4473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accelerator</a:t>
              </a:r>
              <a:endParaRPr lang="en-GB" sz="1600" dirty="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A565245-1B98-F29F-110C-1E91DA98CF6E}"/>
                </a:ext>
              </a:extLst>
            </p:cNvPr>
            <p:cNvCxnSpPr>
              <a:cxnSpLocks/>
            </p:cNvCxnSpPr>
            <p:nvPr/>
          </p:nvCxnSpPr>
          <p:spPr>
            <a:xfrm>
              <a:off x="8755873" y="2446852"/>
              <a:ext cx="907822" cy="85593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8138899-2B7E-3CCB-2DA6-47DB0D0299EF}"/>
                </a:ext>
              </a:extLst>
            </p:cNvPr>
            <p:cNvSpPr/>
            <p:nvPr/>
          </p:nvSpPr>
          <p:spPr>
            <a:xfrm rot="21260185">
              <a:off x="8186227" y="3098745"/>
              <a:ext cx="1875968" cy="1183287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CD02A25-0A9E-73C1-0799-41B10EB888D9}"/>
                </a:ext>
              </a:extLst>
            </p:cNvPr>
            <p:cNvSpPr/>
            <p:nvPr/>
          </p:nvSpPr>
          <p:spPr>
            <a:xfrm>
              <a:off x="10208758" y="4789135"/>
              <a:ext cx="1235411" cy="315765"/>
            </a:xfrm>
            <a:prstGeom prst="roundRect">
              <a:avLst>
                <a:gd name="adj" fmla="val 4473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HV cage</a:t>
              </a:r>
              <a:endParaRPr lang="en-GB" sz="1600" dirty="0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AEFDF90-576D-993C-C775-EFF3AA39CE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67490" y="4275393"/>
              <a:ext cx="349542" cy="50076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FF977A6-F814-4DA6-F8A7-E578C8CB6DA7}"/>
                </a:ext>
              </a:extLst>
            </p:cNvPr>
            <p:cNvSpPr/>
            <p:nvPr/>
          </p:nvSpPr>
          <p:spPr>
            <a:xfrm>
              <a:off x="10462027" y="1704877"/>
              <a:ext cx="1427517" cy="347592"/>
            </a:xfrm>
            <a:prstGeom prst="roundRect">
              <a:avLst>
                <a:gd name="adj" fmla="val 4473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600" dirty="0"/>
                <a:t>β</a:t>
              </a:r>
              <a:r>
                <a:rPr lang="en-US" sz="1600" dirty="0"/>
                <a:t>-detection</a:t>
              </a:r>
              <a:endParaRPr lang="en-GB" sz="1600" dirty="0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A53CBB3-EBA4-AFE3-C7D0-C7236E8AFC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64938" y="2092204"/>
              <a:ext cx="480117" cy="67041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449E25E-335E-CC88-53E3-CA663600C9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18889" y="2092205"/>
              <a:ext cx="526166" cy="141168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2A55979-4277-AC91-3BB8-3479B9FE09C1}"/>
              </a:ext>
            </a:extLst>
          </p:cNvPr>
          <p:cNvGrpSpPr/>
          <p:nvPr/>
        </p:nvGrpSpPr>
        <p:grpSpPr>
          <a:xfrm>
            <a:off x="-906396" y="1269143"/>
            <a:ext cx="8000313" cy="5295747"/>
            <a:chOff x="-906396" y="1269143"/>
            <a:chExt cx="8000313" cy="529574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087073A-2674-DA43-2093-A9BB13D6BD6B}"/>
                </a:ext>
              </a:extLst>
            </p:cNvPr>
            <p:cNvSpPr/>
            <p:nvPr/>
          </p:nvSpPr>
          <p:spPr>
            <a:xfrm>
              <a:off x="-906396" y="1269143"/>
              <a:ext cx="8000313" cy="5295747"/>
            </a:xfrm>
            <a:prstGeom prst="rect">
              <a:avLst/>
            </a:prstGeom>
            <a:solidFill>
              <a:srgbClr val="FFFFFF">
                <a:alpha val="92941"/>
              </a:srgbClr>
            </a:solidFill>
            <a:ln>
              <a:solidFill>
                <a:schemeClr val="bg1"/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28B808D3-F775-AA4C-5168-9FB9AA36344E}"/>
                </a:ext>
              </a:extLst>
            </p:cNvPr>
            <p:cNvSpPr txBox="1">
              <a:spLocks/>
            </p:cNvSpPr>
            <p:nvPr/>
          </p:nvSpPr>
          <p:spPr>
            <a:xfrm>
              <a:off x="384049" y="1883664"/>
              <a:ext cx="5924032" cy="38680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/>
                <a:t>Took ISOLDE beam from 27</a:t>
              </a:r>
              <a:r>
                <a:rPr lang="en-US" sz="1800" b="1" baseline="30000" dirty="0"/>
                <a:t>th</a:t>
              </a:r>
              <a:r>
                <a:rPr lang="en-US" sz="1800" b="1" dirty="0"/>
                <a:t> of September to 2</a:t>
              </a:r>
              <a:r>
                <a:rPr lang="en-US" sz="1800" b="1" baseline="30000" dirty="0"/>
                <a:t>nd</a:t>
              </a:r>
              <a:r>
                <a:rPr lang="en-US" sz="1800" b="1" dirty="0"/>
                <a:t> of October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800" dirty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/>
                <a:t>Went </a:t>
              </a:r>
              <a:r>
                <a:rPr lang="en-US" sz="1800" dirty="0"/>
                <a:t>well considering it is a brand-new setup</a:t>
              </a:r>
            </a:p>
            <a:p>
              <a:r>
                <a:rPr lang="en-US" sz="1800" dirty="0">
                  <a:sym typeface="Wingdings" panose="05000000000000000000" pitchFamily="2" charset="2"/>
                </a:rPr>
                <a:t>new ion optics</a:t>
              </a:r>
            </a:p>
            <a:p>
              <a:r>
                <a:rPr lang="en-US" sz="1800" dirty="0">
                  <a:sym typeface="Wingdings" panose="05000000000000000000" pitchFamily="2" charset="2"/>
                </a:rPr>
                <a:t>new beam diagnostics</a:t>
              </a:r>
            </a:p>
            <a:p>
              <a:r>
                <a:rPr lang="en-US" sz="1800" dirty="0">
                  <a:sym typeface="Wingdings" panose="05000000000000000000" pitchFamily="2" charset="2"/>
                </a:rPr>
                <a:t>new data acquisition</a:t>
              </a:r>
            </a:p>
            <a:p>
              <a:r>
                <a:rPr lang="en-US" sz="1800" dirty="0">
                  <a:sym typeface="Wingdings" panose="05000000000000000000" pitchFamily="2" charset="2"/>
                </a:rPr>
                <a:t>new tape stations</a:t>
              </a:r>
            </a:p>
            <a:p>
              <a:r>
                <a:rPr lang="en-US" sz="1800" dirty="0" err="1">
                  <a:sym typeface="Wingdings" panose="05000000000000000000" pitchFamily="2" charset="2"/>
                </a:rPr>
                <a:t>etc</a:t>
              </a:r>
              <a:r>
                <a:rPr lang="en-US" sz="1800" dirty="0">
                  <a:sym typeface="Wingdings" panose="05000000000000000000" pitchFamily="2" charset="2"/>
                </a:rPr>
                <a:t>…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800" dirty="0">
                <a:sym typeface="Wingdings" panose="05000000000000000000" pitchFamily="2" charset="2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dirty="0">
                  <a:sym typeface="Wingdings" panose="05000000000000000000" pitchFamily="2" charset="2"/>
                </a:rPr>
                <a:t>Some problems with the CEC/HV limited the sensitivity</a:t>
              </a:r>
            </a:p>
            <a:p>
              <a:pPr>
                <a:buFont typeface="Wingdings" panose="05000000000000000000" pitchFamily="2" charset="2"/>
                <a:buChar char="à"/>
              </a:pPr>
              <a:endParaRPr lang="en-US" sz="1800" dirty="0">
                <a:sym typeface="Wingdings" panose="05000000000000000000" pitchFamily="2" charset="2"/>
              </a:endParaRPr>
            </a:p>
            <a:p>
              <a:pPr>
                <a:buFont typeface="Wingdings" panose="05000000000000000000" pitchFamily="2" charset="2"/>
                <a:buChar char="à"/>
              </a:pPr>
              <a:r>
                <a:rPr lang="en-US" sz="1800" dirty="0">
                  <a:sym typeface="Wingdings" panose="05000000000000000000" pitchFamily="2" charset="2"/>
                </a:rPr>
                <a:t>Measured </a:t>
              </a:r>
              <a:r>
                <a:rPr lang="en-US" sz="1800" baseline="30000" dirty="0">
                  <a:sym typeface="Wingdings" panose="05000000000000000000" pitchFamily="2" charset="2"/>
                </a:rPr>
                <a:t>52</a:t>
              </a:r>
              <a:r>
                <a:rPr lang="en-US" sz="1800" dirty="0">
                  <a:sym typeface="Wingdings" panose="05000000000000000000" pitchFamily="2" charset="2"/>
                </a:rPr>
                <a:t>Ca as a “sanity check” (≈ 200 ions/s)</a:t>
              </a:r>
            </a:p>
            <a:p>
              <a:pPr>
                <a:buFont typeface="Wingdings" panose="05000000000000000000" pitchFamily="2" charset="2"/>
                <a:buChar char="à"/>
              </a:pPr>
              <a:r>
                <a:rPr lang="en-US" sz="1800" dirty="0">
                  <a:sym typeface="Wingdings" panose="05000000000000000000" pitchFamily="2" charset="2"/>
                </a:rPr>
                <a:t>Then measured </a:t>
              </a:r>
              <a:r>
                <a:rPr lang="en-US" sz="1800" baseline="30000" dirty="0">
                  <a:sym typeface="Wingdings" panose="05000000000000000000" pitchFamily="2" charset="2"/>
                </a:rPr>
                <a:t>53</a:t>
              </a:r>
              <a:r>
                <a:rPr lang="en-US" sz="1800" dirty="0">
                  <a:sym typeface="Wingdings" panose="05000000000000000000" pitchFamily="2" charset="2"/>
                </a:rPr>
                <a:t>Ca (≈ 20 ions/s)</a:t>
              </a:r>
              <a:endParaRPr lang="en-US" sz="1800" dirty="0"/>
            </a:p>
            <a:p>
              <a:endParaRPr lang="en-GB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482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825D8C-267D-ED63-C5DC-A31CF2033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580984"/>
            <a:ext cx="5117430" cy="19973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34024-D431-8983-E2DB-934CBF299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014" y="2730894"/>
            <a:ext cx="4665786" cy="1939703"/>
          </a:xfrm>
        </p:spPr>
        <p:txBody>
          <a:bodyPr>
            <a:normAutofit/>
          </a:bodyPr>
          <a:lstStyle/>
          <a:p>
            <a:r>
              <a:rPr lang="en-US" sz="1800" dirty="0">
                <a:sym typeface="Wingdings" panose="05000000000000000000" pitchFamily="2" charset="2"/>
              </a:rPr>
              <a:t>≈ 2</a:t>
            </a:r>
            <a:r>
              <a:rPr lang="en-US" sz="1800" dirty="0"/>
              <a:t>00 ions/s yield</a:t>
            </a:r>
          </a:p>
          <a:p>
            <a:r>
              <a:rPr lang="en-US" sz="1800" dirty="0"/>
              <a:t>statistics of about 40 minutes</a:t>
            </a:r>
          </a:p>
          <a:p>
            <a:r>
              <a:rPr lang="en-US" sz="1800" dirty="0"/>
              <a:t>100 MHz linewidth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03767-EC6C-377F-5BC4-A42FDAF08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52</a:t>
            </a:r>
            <a:r>
              <a:rPr lang="en-US" dirty="0"/>
              <a:t>Ca – the most exotic test case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223420-A3CF-B35A-B347-C90FCB7DC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41" y="1961301"/>
            <a:ext cx="5077545" cy="34829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CBF8AA-7C73-26D5-2CB5-A2CA2C8AA023}"/>
              </a:ext>
            </a:extLst>
          </p:cNvPr>
          <p:cNvSpPr txBox="1"/>
          <p:nvPr/>
        </p:nvSpPr>
        <p:spPr>
          <a:xfrm>
            <a:off x="6902287" y="5444290"/>
            <a:ext cx="43813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R F Garcia Ruiz et al, </a:t>
            </a:r>
            <a:r>
              <a:rPr lang="en-GB" sz="700" i="1" dirty="0"/>
              <a:t>Development of a sensitive setup for laser spectroscopy studies of very exotic calcium isotopes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9343ECD-E2C5-D455-FC39-B993099A3F81}"/>
              </a:ext>
            </a:extLst>
          </p:cNvPr>
          <p:cNvSpPr txBox="1"/>
          <p:nvPr/>
        </p:nvSpPr>
        <p:spPr>
          <a:xfrm>
            <a:off x="2806798" y="5802484"/>
            <a:ext cx="6578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20000"/>
                </a:solidFill>
              </a:rPr>
              <a:t>Isotope shift consistent with previous COLLAPS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20000"/>
                </a:solidFill>
              </a:rPr>
              <a:t>Reduced measurement time by 8x compared to fluorescence detection!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sz="1600" b="1" dirty="0">
              <a:solidFill>
                <a:srgbClr val="9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1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00013 -0.1085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929BD-AC89-1AD6-8733-3AC6171A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53</a:t>
            </a:r>
            <a:r>
              <a:rPr lang="en-US" dirty="0"/>
              <a:t>Ca: ROC with hyperfine splitting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56884-E3BC-E482-66D6-2C437FB76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906" y="1564610"/>
            <a:ext cx="4635693" cy="4353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Population transfer not only to the D-states but also between the lower hyperfine states!</a:t>
            </a:r>
          </a:p>
          <a:p>
            <a:pPr marL="0" indent="0">
              <a:buNone/>
            </a:pPr>
            <a:endParaRPr lang="en-US" sz="2000" b="1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No efficient population transfer possible</a:t>
            </a:r>
          </a:p>
          <a:p>
            <a:pPr marL="0" indent="0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000" b="1" dirty="0">
                <a:sym typeface="Wingdings" panose="05000000000000000000" pitchFamily="2" charset="2"/>
              </a:rPr>
              <a:t>Solution: Sequential multi-step pumping</a:t>
            </a:r>
          </a:p>
          <a:p>
            <a:pPr marL="0" indent="0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Split up optical interaction region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82D8E9-613B-2F58-801F-E9A1C5944B80}"/>
              </a:ext>
            </a:extLst>
          </p:cNvPr>
          <p:cNvGrpSpPr/>
          <p:nvPr/>
        </p:nvGrpSpPr>
        <p:grpSpPr>
          <a:xfrm>
            <a:off x="598635" y="1953973"/>
            <a:ext cx="5272947" cy="3399710"/>
            <a:chOff x="458818" y="1888352"/>
            <a:chExt cx="5781156" cy="3727376"/>
          </a:xfrm>
        </p:grpSpPr>
        <p:sp>
          <p:nvSpPr>
            <p:cNvPr id="4" name="Textfeld 14">
              <a:extLst>
                <a:ext uri="{FF2B5EF4-FFF2-40B4-BE49-F238E27FC236}">
                  <a16:creationId xmlns:a16="http://schemas.microsoft.com/office/drawing/2014/main" id="{8A310817-9017-8031-5D39-8A6EC83490AE}"/>
                </a:ext>
              </a:extLst>
            </p:cNvPr>
            <p:cNvSpPr txBox="1"/>
            <p:nvPr/>
          </p:nvSpPr>
          <p:spPr>
            <a:xfrm>
              <a:off x="1581923" y="2006432"/>
              <a:ext cx="6303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  <a:r>
                <a:rPr lang="en-US" sz="2400" baseline="-25000" dirty="0"/>
                <a:t>3/2</a:t>
              </a:r>
              <a:endParaRPr lang="en-DE" sz="2400" baseline="-25000" dirty="0"/>
            </a:p>
          </p:txBody>
        </p:sp>
        <p:sp>
          <p:nvSpPr>
            <p:cNvPr id="6" name="Textfeld 16">
              <a:extLst>
                <a:ext uri="{FF2B5EF4-FFF2-40B4-BE49-F238E27FC236}">
                  <a16:creationId xmlns:a16="http://schemas.microsoft.com/office/drawing/2014/main" id="{A245DB5C-5107-B987-3CCF-7CEE876824A0}"/>
                </a:ext>
              </a:extLst>
            </p:cNvPr>
            <p:cNvSpPr txBox="1"/>
            <p:nvPr/>
          </p:nvSpPr>
          <p:spPr>
            <a:xfrm>
              <a:off x="5766173" y="3363270"/>
              <a:ext cx="4738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</a:t>
              </a:r>
              <a:r>
                <a:rPr lang="en-US" sz="2000" baseline="-25000" dirty="0"/>
                <a:t>J</a:t>
              </a:r>
              <a:endParaRPr lang="en-DE" sz="2000" baseline="-25000" dirty="0"/>
            </a:p>
          </p:txBody>
        </p:sp>
        <p:cxnSp>
          <p:nvCxnSpPr>
            <p:cNvPr id="7" name="Gerader Verbinder 17">
              <a:extLst>
                <a:ext uri="{FF2B5EF4-FFF2-40B4-BE49-F238E27FC236}">
                  <a16:creationId xmlns:a16="http://schemas.microsoft.com/office/drawing/2014/main" id="{478D39FF-E96E-0E0B-F866-A046D995A2EC}"/>
                </a:ext>
              </a:extLst>
            </p:cNvPr>
            <p:cNvCxnSpPr>
              <a:cxnSpLocks/>
            </p:cNvCxnSpPr>
            <p:nvPr/>
          </p:nvCxnSpPr>
          <p:spPr>
            <a:xfrm>
              <a:off x="5088581" y="3563325"/>
              <a:ext cx="63973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feld 20">
              <a:extLst>
                <a:ext uri="{FF2B5EF4-FFF2-40B4-BE49-F238E27FC236}">
                  <a16:creationId xmlns:a16="http://schemas.microsoft.com/office/drawing/2014/main" id="{8D9A186E-4AB9-FC7E-C379-98E99841DA3E}"/>
                </a:ext>
              </a:extLst>
            </p:cNvPr>
            <p:cNvSpPr txBox="1"/>
            <p:nvPr/>
          </p:nvSpPr>
          <p:spPr>
            <a:xfrm>
              <a:off x="458818" y="4908572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</a:t>
              </a:r>
              <a:r>
                <a:rPr lang="en-US" sz="2400" baseline="-25000" dirty="0"/>
                <a:t>1/2</a:t>
              </a:r>
              <a:endParaRPr lang="en-DE" sz="2400" baseline="-25000" dirty="0"/>
            </a:p>
          </p:txBody>
        </p:sp>
        <p:cxnSp>
          <p:nvCxnSpPr>
            <p:cNvPr id="9" name="Gerader Verbinder 21">
              <a:extLst>
                <a:ext uri="{FF2B5EF4-FFF2-40B4-BE49-F238E27FC236}">
                  <a16:creationId xmlns:a16="http://schemas.microsoft.com/office/drawing/2014/main" id="{AA8048E6-C4FC-9C54-D04B-ACBCE36B25A6}"/>
                </a:ext>
              </a:extLst>
            </p:cNvPr>
            <p:cNvCxnSpPr>
              <a:cxnSpLocks/>
            </p:cNvCxnSpPr>
            <p:nvPr/>
          </p:nvCxnSpPr>
          <p:spPr>
            <a:xfrm>
              <a:off x="1019908" y="4968618"/>
              <a:ext cx="104865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ctor: Curved 10">
              <a:extLst>
                <a:ext uri="{FF2B5EF4-FFF2-40B4-BE49-F238E27FC236}">
                  <a16:creationId xmlns:a16="http://schemas.microsoft.com/office/drawing/2014/main" id="{6DF028E6-A3D4-9952-3A8A-2DACC8120A5D}"/>
                </a:ext>
              </a:extLst>
            </p:cNvPr>
            <p:cNvCxnSpPr>
              <a:cxnSpLocks/>
            </p:cNvCxnSpPr>
            <p:nvPr/>
          </p:nvCxnSpPr>
          <p:spPr>
            <a:xfrm>
              <a:off x="3394883" y="2722488"/>
              <a:ext cx="1419765" cy="957321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8404DE-4416-80E3-0592-F636021525D6}"/>
                </a:ext>
              </a:extLst>
            </p:cNvPr>
            <p:cNvSpPr txBox="1"/>
            <p:nvPr/>
          </p:nvSpPr>
          <p:spPr>
            <a:xfrm>
              <a:off x="2446749" y="3848054"/>
              <a:ext cx="1398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0" dirty="0">
                  <a:solidFill>
                    <a:srgbClr val="00B0F0"/>
                  </a:solidFill>
                  <a:effectLst/>
                  <a:latin typeface="Arial" panose="020B0604020202020204" pitchFamily="34" charset="0"/>
                </a:rPr>
                <a:t>𝜈 = 393 nm </a:t>
              </a:r>
              <a:endParaRPr lang="en-GB" dirty="0">
                <a:solidFill>
                  <a:srgbClr val="00B0F0"/>
                </a:solidFill>
              </a:endParaRPr>
            </a:p>
          </p:txBody>
        </p:sp>
        <p:cxnSp>
          <p:nvCxnSpPr>
            <p:cNvPr id="13" name="Gerader Verbinder 21">
              <a:extLst>
                <a:ext uri="{FF2B5EF4-FFF2-40B4-BE49-F238E27FC236}">
                  <a16:creationId xmlns:a16="http://schemas.microsoft.com/office/drawing/2014/main" id="{61161DDF-9E70-7A7B-C384-1AA2C3859EB9}"/>
                </a:ext>
              </a:extLst>
            </p:cNvPr>
            <p:cNvCxnSpPr>
              <a:cxnSpLocks/>
            </p:cNvCxnSpPr>
            <p:nvPr/>
          </p:nvCxnSpPr>
          <p:spPr>
            <a:xfrm>
              <a:off x="1019908" y="5431062"/>
              <a:ext cx="104865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feld 20">
              <a:extLst>
                <a:ext uri="{FF2B5EF4-FFF2-40B4-BE49-F238E27FC236}">
                  <a16:creationId xmlns:a16="http://schemas.microsoft.com/office/drawing/2014/main" id="{E77E63CB-1096-BB66-0F8A-4BCE10D1EE24}"/>
                </a:ext>
              </a:extLst>
            </p:cNvPr>
            <p:cNvSpPr txBox="1"/>
            <p:nvPr/>
          </p:nvSpPr>
          <p:spPr>
            <a:xfrm>
              <a:off x="2124298" y="4787537"/>
              <a:ext cx="62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 = 1</a:t>
              </a:r>
              <a:endParaRPr lang="en-DE" baseline="-25000" dirty="0"/>
            </a:p>
          </p:txBody>
        </p:sp>
        <p:sp>
          <p:nvSpPr>
            <p:cNvPr id="17" name="Textfeld 20">
              <a:extLst>
                <a:ext uri="{FF2B5EF4-FFF2-40B4-BE49-F238E27FC236}">
                  <a16:creationId xmlns:a16="http://schemas.microsoft.com/office/drawing/2014/main" id="{154523C2-984E-5FB5-AF93-C4709020AB8A}"/>
                </a:ext>
              </a:extLst>
            </p:cNvPr>
            <p:cNvSpPr txBox="1"/>
            <p:nvPr/>
          </p:nvSpPr>
          <p:spPr>
            <a:xfrm>
              <a:off x="2124298" y="5246396"/>
              <a:ext cx="62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 = 0</a:t>
              </a:r>
              <a:endParaRPr lang="en-DE" baseline="-25000" dirty="0"/>
            </a:p>
          </p:txBody>
        </p:sp>
        <p:sp>
          <p:nvSpPr>
            <p:cNvPr id="18" name="Textfeld 20">
              <a:extLst>
                <a:ext uri="{FF2B5EF4-FFF2-40B4-BE49-F238E27FC236}">
                  <a16:creationId xmlns:a16="http://schemas.microsoft.com/office/drawing/2014/main" id="{B8B47932-E70A-7D68-621C-3208DA554B82}"/>
                </a:ext>
              </a:extLst>
            </p:cNvPr>
            <p:cNvSpPr txBox="1"/>
            <p:nvPr/>
          </p:nvSpPr>
          <p:spPr>
            <a:xfrm>
              <a:off x="3351173" y="1888352"/>
              <a:ext cx="62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 = 2</a:t>
              </a:r>
              <a:endParaRPr lang="en-DE" baseline="-25000" dirty="0"/>
            </a:p>
          </p:txBody>
        </p:sp>
        <p:sp>
          <p:nvSpPr>
            <p:cNvPr id="19" name="Textfeld 20">
              <a:extLst>
                <a:ext uri="{FF2B5EF4-FFF2-40B4-BE49-F238E27FC236}">
                  <a16:creationId xmlns:a16="http://schemas.microsoft.com/office/drawing/2014/main" id="{5ECC5ED8-4906-67FD-FAFC-0C8A4D8A59F7}"/>
                </a:ext>
              </a:extLst>
            </p:cNvPr>
            <p:cNvSpPr txBox="1"/>
            <p:nvPr/>
          </p:nvSpPr>
          <p:spPr>
            <a:xfrm>
              <a:off x="3351173" y="2353156"/>
              <a:ext cx="62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 = 1</a:t>
              </a:r>
              <a:endParaRPr lang="en-DE" baseline="-25000" dirty="0"/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BE365DB0-1921-F0DE-0A1D-CAC53406E0E7}"/>
                </a:ext>
              </a:extLst>
            </p:cNvPr>
            <p:cNvCxnSpPr>
              <a:cxnSpLocks/>
            </p:cNvCxnSpPr>
            <p:nvPr/>
          </p:nvCxnSpPr>
          <p:spPr>
            <a:xfrm>
              <a:off x="2289935" y="2073018"/>
              <a:ext cx="104865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Gerader Verbinder 21">
              <a:extLst>
                <a:ext uri="{FF2B5EF4-FFF2-40B4-BE49-F238E27FC236}">
                  <a16:creationId xmlns:a16="http://schemas.microsoft.com/office/drawing/2014/main" id="{F77D3707-D99B-D2B3-FEC4-5387C01BB439}"/>
                </a:ext>
              </a:extLst>
            </p:cNvPr>
            <p:cNvCxnSpPr>
              <a:cxnSpLocks/>
            </p:cNvCxnSpPr>
            <p:nvPr/>
          </p:nvCxnSpPr>
          <p:spPr>
            <a:xfrm>
              <a:off x="2289935" y="2535462"/>
              <a:ext cx="104865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55E933-81F0-0A5B-C4D1-7FD9903DD7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7468" y="2175751"/>
              <a:ext cx="1395055" cy="2746511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981DF89-15D5-4D45-684A-349ABF924D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5001" y="2593916"/>
              <a:ext cx="1190685" cy="2328346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DC47958-5972-6DCA-4178-F292745E8F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2883" y="2608716"/>
              <a:ext cx="1395055" cy="2746511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or: Curved 33">
              <a:extLst>
                <a:ext uri="{FF2B5EF4-FFF2-40B4-BE49-F238E27FC236}">
                  <a16:creationId xmlns:a16="http://schemas.microsoft.com/office/drawing/2014/main" id="{56BC883E-6EF3-7148-401A-99478A74C73C}"/>
                </a:ext>
              </a:extLst>
            </p:cNvPr>
            <p:cNvCxnSpPr>
              <a:cxnSpLocks/>
            </p:cNvCxnSpPr>
            <p:nvPr/>
          </p:nvCxnSpPr>
          <p:spPr>
            <a:xfrm>
              <a:off x="3625106" y="2428290"/>
              <a:ext cx="1419765" cy="957321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3004303-548E-9B1F-1FA5-0071802FFA37}"/>
              </a:ext>
            </a:extLst>
          </p:cNvPr>
          <p:cNvSpPr/>
          <p:nvPr/>
        </p:nvSpPr>
        <p:spPr>
          <a:xfrm>
            <a:off x="9425174" y="5262029"/>
            <a:ext cx="1715733" cy="2594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= 1 </a:t>
            </a:r>
            <a:r>
              <a:rPr lang="en-US" dirty="0">
                <a:sym typeface="Wingdings" panose="05000000000000000000" pitchFamily="2" charset="2"/>
              </a:rPr>
              <a:t> F = 2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FAACE1-C760-8F49-BE8E-E047484F5B69}"/>
              </a:ext>
            </a:extLst>
          </p:cNvPr>
          <p:cNvSpPr/>
          <p:nvPr/>
        </p:nvSpPr>
        <p:spPr>
          <a:xfrm>
            <a:off x="6983823" y="5263799"/>
            <a:ext cx="1967983" cy="2594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= 0,1 </a:t>
            </a:r>
            <a:r>
              <a:rPr lang="en-US" dirty="0">
                <a:sym typeface="Wingdings" panose="05000000000000000000" pitchFamily="2" charset="2"/>
              </a:rPr>
              <a:t> F = 1</a:t>
            </a:r>
            <a:endParaRPr lang="en-GB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4DE0E74-6DE0-5177-B74D-C1FEA7248BC1}"/>
              </a:ext>
            </a:extLst>
          </p:cNvPr>
          <p:cNvSpPr/>
          <p:nvPr/>
        </p:nvSpPr>
        <p:spPr>
          <a:xfrm>
            <a:off x="6583151" y="5262029"/>
            <a:ext cx="344400" cy="25945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E6EA69A-8827-962D-EAB0-43E77D98FB82}"/>
              </a:ext>
            </a:extLst>
          </p:cNvPr>
          <p:cNvSpPr/>
          <p:nvPr/>
        </p:nvSpPr>
        <p:spPr>
          <a:xfrm>
            <a:off x="9014851" y="5262029"/>
            <a:ext cx="344400" cy="25945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9B92D4C7-233C-4816-62D4-432EE699767F}"/>
              </a:ext>
            </a:extLst>
          </p:cNvPr>
          <p:cNvSpPr/>
          <p:nvPr/>
        </p:nvSpPr>
        <p:spPr>
          <a:xfrm>
            <a:off x="11216470" y="5262028"/>
            <a:ext cx="344400" cy="25945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945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AA0E-4749-D2DE-E226-3BCA81052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53</a:t>
            </a:r>
            <a:r>
              <a:rPr lang="en-US" dirty="0"/>
              <a:t>Ca: ROC with hyperfine splitting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FFD9B8-862D-9955-9EF2-4DDE2C430795}"/>
              </a:ext>
            </a:extLst>
          </p:cNvPr>
          <p:cNvGrpSpPr/>
          <p:nvPr/>
        </p:nvGrpSpPr>
        <p:grpSpPr>
          <a:xfrm>
            <a:off x="966923" y="2638930"/>
            <a:ext cx="3868614" cy="2361302"/>
            <a:chOff x="218778" y="4139117"/>
            <a:chExt cx="3868614" cy="23613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09A2137-DF0F-251E-6E0C-796FE0DEB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64" b="5012"/>
            <a:stretch/>
          </p:blipFill>
          <p:spPr>
            <a:xfrm>
              <a:off x="218778" y="4139117"/>
              <a:ext cx="3868614" cy="23613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5F9791-9FF4-6B19-905B-8672AFA9E7AB}"/>
                </a:ext>
              </a:extLst>
            </p:cNvPr>
            <p:cNvSpPr txBox="1"/>
            <p:nvPr/>
          </p:nvSpPr>
          <p:spPr>
            <a:xfrm>
              <a:off x="2378298" y="4183687"/>
              <a:ext cx="15327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92D050"/>
                  </a:solidFill>
                </a:rPr>
                <a:t>F = 1 </a:t>
              </a:r>
              <a:r>
                <a:rPr lang="en-US" sz="2000" b="1" dirty="0">
                  <a:solidFill>
                    <a:srgbClr val="92D050"/>
                  </a:solidFill>
                  <a:sym typeface="Wingdings" panose="05000000000000000000" pitchFamily="2" charset="2"/>
                </a:rPr>
                <a:t> F = 2</a:t>
              </a:r>
            </a:p>
          </p:txBody>
        </p:sp>
      </p:grpSp>
      <p:sp>
        <p:nvSpPr>
          <p:cNvPr id="24" name="Textfeld 14">
            <a:extLst>
              <a:ext uri="{FF2B5EF4-FFF2-40B4-BE49-F238E27FC236}">
                <a16:creationId xmlns:a16="http://schemas.microsoft.com/office/drawing/2014/main" id="{9CD65768-0426-0C78-577A-9B72CC566913}"/>
              </a:ext>
            </a:extLst>
          </p:cNvPr>
          <p:cNvSpPr txBox="1"/>
          <p:nvPr/>
        </p:nvSpPr>
        <p:spPr>
          <a:xfrm>
            <a:off x="7025784" y="2687424"/>
            <a:ext cx="1249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baseline="-25000" dirty="0"/>
              <a:t>3/2</a:t>
            </a:r>
            <a:endParaRPr lang="en-DE" sz="2400" baseline="-25000" dirty="0"/>
          </a:p>
        </p:txBody>
      </p:sp>
      <p:sp>
        <p:nvSpPr>
          <p:cNvPr id="25" name="Textfeld 16">
            <a:extLst>
              <a:ext uri="{FF2B5EF4-FFF2-40B4-BE49-F238E27FC236}">
                <a16:creationId xmlns:a16="http://schemas.microsoft.com/office/drawing/2014/main" id="{20D2BAA3-6FDA-F0B3-5940-E331A58C72A7}"/>
              </a:ext>
            </a:extLst>
          </p:cNvPr>
          <p:cNvSpPr txBox="1"/>
          <p:nvPr/>
        </p:nvSpPr>
        <p:spPr>
          <a:xfrm>
            <a:off x="10329367" y="3587274"/>
            <a:ext cx="45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baseline="-25000" dirty="0"/>
              <a:t>J</a:t>
            </a:r>
            <a:endParaRPr lang="en-DE" sz="2000" baseline="-25000" dirty="0"/>
          </a:p>
        </p:txBody>
      </p:sp>
      <p:cxnSp>
        <p:nvCxnSpPr>
          <p:cNvPr id="26" name="Gerader Verbinder 17">
            <a:extLst>
              <a:ext uri="{FF2B5EF4-FFF2-40B4-BE49-F238E27FC236}">
                <a16:creationId xmlns:a16="http://schemas.microsoft.com/office/drawing/2014/main" id="{2269C5B3-1CC9-AB92-91A8-18F255F65CD7}"/>
              </a:ext>
            </a:extLst>
          </p:cNvPr>
          <p:cNvCxnSpPr>
            <a:cxnSpLocks/>
          </p:cNvCxnSpPr>
          <p:nvPr/>
        </p:nvCxnSpPr>
        <p:spPr>
          <a:xfrm>
            <a:off x="9935954" y="3703428"/>
            <a:ext cx="37143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feld 20">
            <a:extLst>
              <a:ext uri="{FF2B5EF4-FFF2-40B4-BE49-F238E27FC236}">
                <a16:creationId xmlns:a16="http://schemas.microsoft.com/office/drawing/2014/main" id="{FE9B54F3-CBC6-6E4D-C194-2E52828BE7AD}"/>
              </a:ext>
            </a:extLst>
          </p:cNvPr>
          <p:cNvSpPr txBox="1"/>
          <p:nvPr/>
        </p:nvSpPr>
        <p:spPr>
          <a:xfrm>
            <a:off x="6339726" y="4397814"/>
            <a:ext cx="691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1/2</a:t>
            </a:r>
            <a:endParaRPr lang="en-DE" sz="2400" baseline="-25000" dirty="0"/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69318D6B-B10A-9BD3-9A98-28C719E5F3F0}"/>
              </a:ext>
            </a:extLst>
          </p:cNvPr>
          <p:cNvCxnSpPr>
            <a:cxnSpLocks/>
          </p:cNvCxnSpPr>
          <p:nvPr/>
        </p:nvCxnSpPr>
        <p:spPr>
          <a:xfrm>
            <a:off x="8952585" y="3215234"/>
            <a:ext cx="824322" cy="55582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20">
            <a:extLst>
              <a:ext uri="{FF2B5EF4-FFF2-40B4-BE49-F238E27FC236}">
                <a16:creationId xmlns:a16="http://schemas.microsoft.com/office/drawing/2014/main" id="{4474DA55-AB18-421D-288F-AED585EE4EC2}"/>
              </a:ext>
            </a:extLst>
          </p:cNvPr>
          <p:cNvSpPr txBox="1"/>
          <p:nvPr/>
        </p:nvSpPr>
        <p:spPr>
          <a:xfrm>
            <a:off x="8214877" y="4414211"/>
            <a:ext cx="365025" cy="21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 = 1</a:t>
            </a:r>
            <a:endParaRPr lang="en-DE" baseline="-25000" dirty="0"/>
          </a:p>
        </p:txBody>
      </p:sp>
      <p:sp>
        <p:nvSpPr>
          <p:cNvPr id="33" name="Textfeld 20">
            <a:extLst>
              <a:ext uri="{FF2B5EF4-FFF2-40B4-BE49-F238E27FC236}">
                <a16:creationId xmlns:a16="http://schemas.microsoft.com/office/drawing/2014/main" id="{62239111-E93A-5CF5-2CB9-B66282637F1E}"/>
              </a:ext>
            </a:extLst>
          </p:cNvPr>
          <p:cNvSpPr txBox="1"/>
          <p:nvPr/>
        </p:nvSpPr>
        <p:spPr>
          <a:xfrm>
            <a:off x="8214877" y="4680627"/>
            <a:ext cx="365025" cy="21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 = 0</a:t>
            </a:r>
            <a:endParaRPr lang="en-DE" baseline="-25000" dirty="0"/>
          </a:p>
        </p:txBody>
      </p:sp>
      <p:sp>
        <p:nvSpPr>
          <p:cNvPr id="34" name="Textfeld 20">
            <a:extLst>
              <a:ext uri="{FF2B5EF4-FFF2-40B4-BE49-F238E27FC236}">
                <a16:creationId xmlns:a16="http://schemas.microsoft.com/office/drawing/2014/main" id="{B8C58178-DD42-BC73-BD73-E21F3EC2A883}"/>
              </a:ext>
            </a:extLst>
          </p:cNvPr>
          <p:cNvSpPr txBox="1"/>
          <p:nvPr/>
        </p:nvSpPr>
        <p:spPr>
          <a:xfrm>
            <a:off x="8927207" y="2730931"/>
            <a:ext cx="365025" cy="21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 = 2</a:t>
            </a:r>
            <a:endParaRPr lang="en-DE" baseline="-25000" dirty="0"/>
          </a:p>
        </p:txBody>
      </p:sp>
      <p:sp>
        <p:nvSpPr>
          <p:cNvPr id="35" name="Textfeld 20">
            <a:extLst>
              <a:ext uri="{FF2B5EF4-FFF2-40B4-BE49-F238E27FC236}">
                <a16:creationId xmlns:a16="http://schemas.microsoft.com/office/drawing/2014/main" id="{11CCA41C-ABD7-619D-21B1-6333E8728866}"/>
              </a:ext>
            </a:extLst>
          </p:cNvPr>
          <p:cNvSpPr txBox="1"/>
          <p:nvPr/>
        </p:nvSpPr>
        <p:spPr>
          <a:xfrm>
            <a:off x="8927207" y="3000798"/>
            <a:ext cx="365025" cy="21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 = 1</a:t>
            </a:r>
            <a:endParaRPr lang="en-DE" baseline="-25000" dirty="0"/>
          </a:p>
        </p:txBody>
      </p:sp>
      <p:cxnSp>
        <p:nvCxnSpPr>
          <p:cNvPr id="36" name="Gerader Verbinder 21">
            <a:extLst>
              <a:ext uri="{FF2B5EF4-FFF2-40B4-BE49-F238E27FC236}">
                <a16:creationId xmlns:a16="http://schemas.microsoft.com/office/drawing/2014/main" id="{C4BDAB5B-AABF-4720-BFAD-C79D0DB972D9}"/>
              </a:ext>
            </a:extLst>
          </p:cNvPr>
          <p:cNvCxnSpPr>
            <a:cxnSpLocks/>
          </p:cNvCxnSpPr>
          <p:nvPr/>
        </p:nvCxnSpPr>
        <p:spPr>
          <a:xfrm>
            <a:off x="7769100" y="2838149"/>
            <a:ext cx="115079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Gerader Verbinder 21">
            <a:extLst>
              <a:ext uri="{FF2B5EF4-FFF2-40B4-BE49-F238E27FC236}">
                <a16:creationId xmlns:a16="http://schemas.microsoft.com/office/drawing/2014/main" id="{90A85EA0-F3F1-40FB-CEDB-0AF09AD3B863}"/>
              </a:ext>
            </a:extLst>
          </p:cNvPr>
          <p:cNvCxnSpPr>
            <a:cxnSpLocks/>
          </p:cNvCxnSpPr>
          <p:nvPr/>
        </p:nvCxnSpPr>
        <p:spPr>
          <a:xfrm>
            <a:off x="7769100" y="3106646"/>
            <a:ext cx="115079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B0AFFAD-B348-EBA8-0920-203294AEFE53}"/>
              </a:ext>
            </a:extLst>
          </p:cNvPr>
          <p:cNvCxnSpPr>
            <a:cxnSpLocks/>
          </p:cNvCxnSpPr>
          <p:nvPr/>
        </p:nvCxnSpPr>
        <p:spPr>
          <a:xfrm flipV="1">
            <a:off x="7206169" y="2886466"/>
            <a:ext cx="838262" cy="1658377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B823B60-1037-33F7-D2E1-043072C4BF13}"/>
              </a:ext>
            </a:extLst>
          </p:cNvPr>
          <p:cNvCxnSpPr>
            <a:cxnSpLocks/>
          </p:cNvCxnSpPr>
          <p:nvPr/>
        </p:nvCxnSpPr>
        <p:spPr>
          <a:xfrm flipV="1">
            <a:off x="7494745" y="3156151"/>
            <a:ext cx="738867" cy="142023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82B9394-385A-779D-D2DC-09BE760C8D02}"/>
              </a:ext>
            </a:extLst>
          </p:cNvPr>
          <p:cNvCxnSpPr>
            <a:cxnSpLocks/>
          </p:cNvCxnSpPr>
          <p:nvPr/>
        </p:nvCxnSpPr>
        <p:spPr>
          <a:xfrm flipV="1">
            <a:off x="7647017" y="3138621"/>
            <a:ext cx="883617" cy="1674718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32608C4B-C842-7E28-62B0-5FCBF7D52C02}"/>
              </a:ext>
            </a:extLst>
          </p:cNvPr>
          <p:cNvCxnSpPr>
            <a:cxnSpLocks/>
          </p:cNvCxnSpPr>
          <p:nvPr/>
        </p:nvCxnSpPr>
        <p:spPr>
          <a:xfrm>
            <a:off x="9086253" y="3044422"/>
            <a:ext cx="824322" cy="55582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21">
            <a:extLst>
              <a:ext uri="{FF2B5EF4-FFF2-40B4-BE49-F238E27FC236}">
                <a16:creationId xmlns:a16="http://schemas.microsoft.com/office/drawing/2014/main" id="{0F8E2823-2634-099B-76B0-78061A947121}"/>
              </a:ext>
            </a:extLst>
          </p:cNvPr>
          <p:cNvCxnSpPr>
            <a:cxnSpLocks/>
          </p:cNvCxnSpPr>
          <p:nvPr/>
        </p:nvCxnSpPr>
        <p:spPr>
          <a:xfrm>
            <a:off x="7074937" y="4590982"/>
            <a:ext cx="115079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Gerader Verbinder 21">
            <a:extLst>
              <a:ext uri="{FF2B5EF4-FFF2-40B4-BE49-F238E27FC236}">
                <a16:creationId xmlns:a16="http://schemas.microsoft.com/office/drawing/2014/main" id="{1F36B06A-1A06-6942-8D90-881276338C26}"/>
              </a:ext>
            </a:extLst>
          </p:cNvPr>
          <p:cNvCxnSpPr>
            <a:cxnSpLocks/>
          </p:cNvCxnSpPr>
          <p:nvPr/>
        </p:nvCxnSpPr>
        <p:spPr>
          <a:xfrm>
            <a:off x="7074937" y="4859479"/>
            <a:ext cx="115079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8A7D2A9-7711-6331-351D-89FA59AE7CED}"/>
              </a:ext>
            </a:extLst>
          </p:cNvPr>
          <p:cNvGrpSpPr/>
          <p:nvPr/>
        </p:nvGrpSpPr>
        <p:grpSpPr>
          <a:xfrm>
            <a:off x="544774" y="2273960"/>
            <a:ext cx="5106921" cy="3225065"/>
            <a:chOff x="363248" y="2090895"/>
            <a:chExt cx="5106921" cy="32250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559C73F-4F2E-26D1-0AE4-DA8674EC9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248" y="2090895"/>
              <a:ext cx="5106921" cy="322506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345F22-7815-48C7-2BCE-AE427650EEA7}"/>
                </a:ext>
              </a:extLst>
            </p:cNvPr>
            <p:cNvSpPr txBox="1"/>
            <p:nvPr/>
          </p:nvSpPr>
          <p:spPr>
            <a:xfrm>
              <a:off x="1225501" y="4628646"/>
              <a:ext cx="1404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F = 1 </a:t>
              </a:r>
              <a:r>
                <a:rPr lang="en-US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 F = 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5BFE49-97B8-6EE4-01AA-D6BC3E8CBF22}"/>
                </a:ext>
              </a:extLst>
            </p:cNvPr>
            <p:cNvSpPr txBox="1"/>
            <p:nvPr/>
          </p:nvSpPr>
          <p:spPr>
            <a:xfrm>
              <a:off x="3768127" y="2287314"/>
              <a:ext cx="15327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92D050"/>
                  </a:solidFill>
                </a:rPr>
                <a:t>F = 1 </a:t>
              </a:r>
              <a:r>
                <a:rPr lang="en-US" sz="2000" b="1" dirty="0">
                  <a:solidFill>
                    <a:srgbClr val="92D050"/>
                  </a:solidFill>
                  <a:sym typeface="Wingdings" panose="05000000000000000000" pitchFamily="2" charset="2"/>
                </a:rPr>
                <a:t> F = 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39B000-250D-CAD8-7D86-6953D2A88413}"/>
              </a:ext>
            </a:extLst>
          </p:cNvPr>
          <p:cNvGrpSpPr/>
          <p:nvPr/>
        </p:nvGrpSpPr>
        <p:grpSpPr>
          <a:xfrm>
            <a:off x="1155237" y="2279406"/>
            <a:ext cx="4272182" cy="3080349"/>
            <a:chOff x="7751147" y="-48328"/>
            <a:chExt cx="3494533" cy="232228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536F8DF-3EDF-5CAB-2ABC-69D74041E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1147" y="-48328"/>
              <a:ext cx="3494533" cy="232228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667A17-AF05-57E8-B475-46F6CE1B3668}"/>
                </a:ext>
              </a:extLst>
            </p:cNvPr>
            <p:cNvSpPr txBox="1"/>
            <p:nvPr/>
          </p:nvSpPr>
          <p:spPr>
            <a:xfrm>
              <a:off x="8214877" y="186588"/>
              <a:ext cx="1404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F = 0 </a:t>
              </a:r>
              <a:r>
                <a:rPr lang="en-US" b="1" dirty="0">
                  <a:solidFill>
                    <a:srgbClr val="00B0F0"/>
                  </a:solidFill>
                  <a:sym typeface="Wingdings" panose="05000000000000000000" pitchFamily="2" charset="2"/>
                </a:rPr>
                <a:t> F = 1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EE39585-BA00-59D2-2F20-7830699DC5F5}"/>
              </a:ext>
            </a:extLst>
          </p:cNvPr>
          <p:cNvSpPr/>
          <p:nvPr/>
        </p:nvSpPr>
        <p:spPr>
          <a:xfrm>
            <a:off x="9184341" y="5705599"/>
            <a:ext cx="1715733" cy="5487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= 1 </a:t>
            </a:r>
            <a:r>
              <a:rPr lang="en-US" dirty="0">
                <a:sym typeface="Wingdings" panose="05000000000000000000" pitchFamily="2" charset="2"/>
              </a:rPr>
              <a:t> F = 2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A87946E-D337-2EFE-22E9-93C2BB65E9B3}"/>
              </a:ext>
            </a:extLst>
          </p:cNvPr>
          <p:cNvSpPr/>
          <p:nvPr/>
        </p:nvSpPr>
        <p:spPr>
          <a:xfrm>
            <a:off x="6567579" y="5848745"/>
            <a:ext cx="344400" cy="25945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6E76055-5D59-4B06-3B49-0BF4C7D106AE}"/>
              </a:ext>
            </a:extLst>
          </p:cNvPr>
          <p:cNvSpPr/>
          <p:nvPr/>
        </p:nvSpPr>
        <p:spPr>
          <a:xfrm>
            <a:off x="8774018" y="5850265"/>
            <a:ext cx="344400" cy="25945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DA3FA64-68B7-152F-71E3-81CE0DEBD0DB}"/>
              </a:ext>
            </a:extLst>
          </p:cNvPr>
          <p:cNvSpPr/>
          <p:nvPr/>
        </p:nvSpPr>
        <p:spPr>
          <a:xfrm>
            <a:off x="10965997" y="5865201"/>
            <a:ext cx="344400" cy="25945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1A868-188F-46EA-868B-1883ADA48AF0}"/>
              </a:ext>
            </a:extLst>
          </p:cNvPr>
          <p:cNvSpPr txBox="1"/>
          <p:nvPr/>
        </p:nvSpPr>
        <p:spPr>
          <a:xfrm>
            <a:off x="6912149" y="5254440"/>
            <a:ext cx="3873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interaction region configuration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111E92-331D-B63C-28EC-8427CC0FB086}"/>
              </a:ext>
            </a:extLst>
          </p:cNvPr>
          <p:cNvSpPr/>
          <p:nvPr/>
        </p:nvSpPr>
        <p:spPr>
          <a:xfrm>
            <a:off x="6982722" y="5712340"/>
            <a:ext cx="1715733" cy="5487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= 1 </a:t>
            </a:r>
            <a:r>
              <a:rPr lang="en-US" dirty="0">
                <a:sym typeface="Wingdings" panose="05000000000000000000" pitchFamily="2" charset="2"/>
              </a:rPr>
              <a:t> F = 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4145A1-1FCA-7203-2707-A9C518A55993}"/>
              </a:ext>
            </a:extLst>
          </p:cNvPr>
          <p:cNvSpPr/>
          <p:nvPr/>
        </p:nvSpPr>
        <p:spPr>
          <a:xfrm>
            <a:off x="6982722" y="5712340"/>
            <a:ext cx="1715733" cy="5487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= 1 </a:t>
            </a:r>
            <a:r>
              <a:rPr lang="en-US" dirty="0">
                <a:sym typeface="Wingdings" panose="05000000000000000000" pitchFamily="2" charset="2"/>
              </a:rPr>
              <a:t> F =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597D83-432C-F856-3FC8-7274AD885DAA}"/>
              </a:ext>
            </a:extLst>
          </p:cNvPr>
          <p:cNvSpPr/>
          <p:nvPr/>
        </p:nvSpPr>
        <p:spPr>
          <a:xfrm>
            <a:off x="9184340" y="5707260"/>
            <a:ext cx="1715733" cy="5487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= 1 </a:t>
            </a:r>
            <a:r>
              <a:rPr lang="en-US" dirty="0">
                <a:sym typeface="Wingdings" panose="05000000000000000000" pitchFamily="2" charset="2"/>
              </a:rPr>
              <a:t> F = 2</a:t>
            </a:r>
          </a:p>
          <a:p>
            <a:pPr algn="ctr"/>
            <a:r>
              <a:rPr lang="en-US" sz="1400" dirty="0">
                <a:sym typeface="Wingdings" panose="05000000000000000000" pitchFamily="2" charset="2"/>
              </a:rPr>
              <a:t>(fixed on resonance)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FD07FF-4792-37F6-E874-04170619EE9E}"/>
              </a:ext>
            </a:extLst>
          </p:cNvPr>
          <p:cNvSpPr/>
          <p:nvPr/>
        </p:nvSpPr>
        <p:spPr>
          <a:xfrm>
            <a:off x="6987542" y="5711990"/>
            <a:ext cx="1715733" cy="54879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= 0 </a:t>
            </a:r>
            <a:r>
              <a:rPr lang="en-US" dirty="0">
                <a:sym typeface="Wingdings" panose="05000000000000000000" pitchFamily="2" charset="2"/>
              </a:rPr>
              <a:t> F = 1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826A322-5C67-B80C-8D74-FAD40C2A0107}"/>
              </a:ext>
            </a:extLst>
          </p:cNvPr>
          <p:cNvCxnSpPr>
            <a:cxnSpLocks/>
          </p:cNvCxnSpPr>
          <p:nvPr/>
        </p:nvCxnSpPr>
        <p:spPr>
          <a:xfrm flipH="1">
            <a:off x="7818304" y="3194865"/>
            <a:ext cx="473164" cy="161684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4280CBD-A41F-91BB-DF86-23358CEC7DA6}"/>
              </a:ext>
            </a:extLst>
          </p:cNvPr>
          <p:cNvCxnSpPr/>
          <p:nvPr/>
        </p:nvCxnSpPr>
        <p:spPr>
          <a:xfrm flipH="1">
            <a:off x="7304790" y="3181063"/>
            <a:ext cx="1173626" cy="136378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68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29192-1B4B-FF5F-BEB8-29D34204C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53</a:t>
            </a:r>
            <a:r>
              <a:rPr lang="en-US" dirty="0"/>
              <a:t>Ca – spin and magnetic moment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47CEC1B-B4D0-8D84-B3E8-8EEFAD88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66" y="1545426"/>
            <a:ext cx="4298463" cy="1302048"/>
          </a:xfrm>
          <a:prstGeom prst="rect">
            <a:avLst/>
          </a:prstGeom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0A61B69F-C978-30E7-55BE-5652ACDB25E3}"/>
              </a:ext>
            </a:extLst>
          </p:cNvPr>
          <p:cNvCxnSpPr>
            <a:cxnSpLocks/>
          </p:cNvCxnSpPr>
          <p:nvPr/>
        </p:nvCxnSpPr>
        <p:spPr>
          <a:xfrm>
            <a:off x="1718205" y="2243935"/>
            <a:ext cx="2645248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5697EDB0-D171-BCC4-CCCA-2733FAEED9BA}"/>
              </a:ext>
            </a:extLst>
          </p:cNvPr>
          <p:cNvSpPr txBox="1"/>
          <p:nvPr/>
        </p:nvSpPr>
        <p:spPr>
          <a:xfrm>
            <a:off x="379635" y="3240434"/>
            <a:ext cx="53223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unambiguous spin assignment I = 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etermine mag. moment 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from hyperfine splitting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Excellent theory prediction (deviated </a:t>
            </a:r>
            <a:r>
              <a:rPr lang="en-US" dirty="0">
                <a:sym typeface="Wingdings" panose="05000000000000000000" pitchFamily="2" charset="2"/>
              </a:rPr>
              <a:t>&lt;</a:t>
            </a:r>
            <a:r>
              <a:rPr lang="en-US" dirty="0"/>
              <a:t>5%)*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single-particle like?  In between </a:t>
            </a:r>
            <a:r>
              <a:rPr lang="en-US" baseline="30000" dirty="0"/>
              <a:t>41</a:t>
            </a:r>
            <a:r>
              <a:rPr lang="en-US" dirty="0"/>
              <a:t>Ca and </a:t>
            </a:r>
            <a:r>
              <a:rPr lang="en-US" baseline="30000" dirty="0"/>
              <a:t>49</a:t>
            </a:r>
            <a:r>
              <a:rPr lang="en-US" dirty="0"/>
              <a:t>Ca…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47BE0-D0B5-E7B2-02FF-8C828719B38D}"/>
              </a:ext>
            </a:extLst>
          </p:cNvPr>
          <p:cNvSpPr txBox="1"/>
          <p:nvPr/>
        </p:nvSpPr>
        <p:spPr>
          <a:xfrm>
            <a:off x="838200" y="6153668"/>
            <a:ext cx="2624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* https://arxiv.org/pdf/2311.14383.pdf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E0356F-7B6A-E9A2-0400-27F4F154E6D3}"/>
              </a:ext>
            </a:extLst>
          </p:cNvPr>
          <p:cNvSpPr/>
          <p:nvPr/>
        </p:nvSpPr>
        <p:spPr>
          <a:xfrm>
            <a:off x="6874042" y="2117558"/>
            <a:ext cx="4772526" cy="31121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plot contained unpublished data and was therefore removed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150137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3B1F5-0056-4D91-D2D7-21FFCC565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53</a:t>
            </a:r>
            <a:r>
              <a:rPr lang="en-US" dirty="0"/>
              <a:t>Ca – charge radius</a:t>
            </a:r>
            <a:endParaRPr lang="en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66D4FC-FAD4-1F09-7C2B-3794FD926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6615" y="3757643"/>
            <a:ext cx="4876802" cy="24207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baseline="30000" dirty="0"/>
              <a:t>52</a:t>
            </a:r>
            <a:r>
              <a:rPr lang="en-US" sz="2000" dirty="0"/>
              <a:t>Ca was “unexpectedly large”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Seems to flatten out compared to </a:t>
            </a:r>
            <a:r>
              <a:rPr lang="en-US" sz="2000" baseline="30000" dirty="0"/>
              <a:t>51,52</a:t>
            </a:r>
            <a:r>
              <a:rPr lang="en-US" sz="2000" dirty="0"/>
              <a:t>Ca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à"/>
            </a:pPr>
            <a:r>
              <a:rPr lang="en-US" sz="1600" dirty="0">
                <a:sym typeface="Wingdings" panose="05000000000000000000" pitchFamily="2" charset="2"/>
              </a:rPr>
              <a:t>Could also be large odd-even staggering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à"/>
            </a:pPr>
            <a:r>
              <a:rPr lang="en-US" sz="1600" dirty="0"/>
              <a:t>See N = 20 vs. N = 28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Need </a:t>
            </a:r>
            <a:r>
              <a:rPr lang="en-US" sz="2000" baseline="30000" dirty="0"/>
              <a:t>54</a:t>
            </a:r>
            <a:r>
              <a:rPr lang="en-US" sz="2000" dirty="0"/>
              <a:t>Ca to make conclusions</a:t>
            </a:r>
            <a:endParaRPr lang="en-DE" sz="2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F487818-E7A7-3FCA-46AF-92D5B01B9621}"/>
              </a:ext>
            </a:extLst>
          </p:cNvPr>
          <p:cNvSpPr txBox="1"/>
          <p:nvPr/>
        </p:nvSpPr>
        <p:spPr>
          <a:xfrm>
            <a:off x="681302" y="5705534"/>
            <a:ext cx="5734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R. F. Garcia Ruiz et al., </a:t>
            </a:r>
            <a:r>
              <a:rPr lang="en-US" sz="900" i="1" dirty="0"/>
              <a:t>Unexpectedly large charge radii of neutron-rich calcium isotopes</a:t>
            </a:r>
          </a:p>
          <a:p>
            <a:r>
              <a:rPr lang="en-US" sz="900" dirty="0"/>
              <a:t>Á. </a:t>
            </a:r>
            <a:r>
              <a:rPr lang="en-US" sz="900" dirty="0" err="1"/>
              <a:t>Koszorús</a:t>
            </a:r>
            <a:r>
              <a:rPr lang="en-US" sz="900" dirty="0"/>
              <a:t> et al., </a:t>
            </a:r>
            <a:r>
              <a:rPr lang="en-US" sz="900" i="1" dirty="0"/>
              <a:t>Charge radii of exotic potassium isotopes challenge nuclear theory and the magic character of N = 32</a:t>
            </a:r>
          </a:p>
          <a:p>
            <a:r>
              <a:rPr lang="en-GB" sz="900" dirty="0"/>
              <a:t>H. Heylen et al. </a:t>
            </a:r>
            <a:r>
              <a:rPr lang="en-GB" sz="900" i="1" dirty="0"/>
              <a:t>Changes in nuclear structure along the Mn isotopic chain studied via charge radii</a:t>
            </a:r>
          </a:p>
          <a:p>
            <a:r>
              <a:rPr lang="en-US" sz="900" dirty="0"/>
              <a:t>F. </a:t>
            </a:r>
            <a:r>
              <a:rPr lang="en-US" sz="900" dirty="0" err="1"/>
              <a:t>Wienholz</a:t>
            </a:r>
            <a:r>
              <a:rPr lang="en-US" sz="900" dirty="0"/>
              <a:t> et al. </a:t>
            </a:r>
            <a:r>
              <a:rPr lang="en-US" sz="900" i="1" dirty="0"/>
              <a:t>Masses of exotic calcium isotopes pin down nuclear forces</a:t>
            </a:r>
            <a:endParaRPr lang="en-DE" sz="9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5571E6-B203-7BB9-F6CA-DFD67350C85B}"/>
              </a:ext>
            </a:extLst>
          </p:cNvPr>
          <p:cNvSpPr txBox="1"/>
          <p:nvPr/>
        </p:nvSpPr>
        <p:spPr>
          <a:xfrm>
            <a:off x="345440" y="5498788"/>
            <a:ext cx="1098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With data from:</a:t>
            </a:r>
            <a:endParaRPr lang="en-GB" sz="1100" dirty="0"/>
          </a:p>
        </p:txBody>
      </p:sp>
      <p:pic>
        <p:nvPicPr>
          <p:cNvPr id="14" name="Picture 13" descr="A blue line with a point&#10;&#10;Description automatically generated">
            <a:extLst>
              <a:ext uri="{FF2B5EF4-FFF2-40B4-BE49-F238E27FC236}">
                <a16:creationId xmlns:a16="http://schemas.microsoft.com/office/drawing/2014/main" id="{9458FA7D-82B7-BA74-B8D5-AABE05F9A9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5125" y="1800734"/>
            <a:ext cx="3699539" cy="17004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9B0128-A52E-70D9-47AB-3DDDCC2CBCEA}"/>
              </a:ext>
            </a:extLst>
          </p:cNvPr>
          <p:cNvSpPr txBox="1"/>
          <p:nvPr/>
        </p:nvSpPr>
        <p:spPr>
          <a:xfrm>
            <a:off x="7938678" y="1359212"/>
            <a:ext cx="2798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comparison: binding energy</a:t>
            </a:r>
            <a:endParaRPr lang="en-D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27C630-572D-A983-966E-0359E1D22EBC}"/>
              </a:ext>
            </a:extLst>
          </p:cNvPr>
          <p:cNvSpPr/>
          <p:nvPr/>
        </p:nvSpPr>
        <p:spPr>
          <a:xfrm>
            <a:off x="1067336" y="1872916"/>
            <a:ext cx="4772526" cy="31121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plot contained unpublished data and was therefore removed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629972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52C9C-D7D0-C300-F0B6-B53232EAE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Prospects of measuring </a:t>
            </a:r>
            <a:r>
              <a:rPr lang="en-US" baseline="30000" dirty="0"/>
              <a:t>54</a:t>
            </a:r>
            <a:r>
              <a:rPr lang="en-US" dirty="0"/>
              <a:t>Ca and future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2E79-D6BA-4B17-9B2F-925418E9D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756" y="2204040"/>
            <a:ext cx="5958840" cy="3183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Priority one: fix CEC &amp; HV problems</a:t>
            </a:r>
          </a:p>
          <a:p>
            <a:pPr marL="0" indent="0">
              <a:buNone/>
            </a:pPr>
            <a:r>
              <a:rPr lang="en-US" sz="2000" dirty="0"/>
              <a:t>…already some ideas, currently in testing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measure </a:t>
            </a:r>
            <a:r>
              <a:rPr lang="en-US" sz="2000" baseline="30000" dirty="0">
                <a:sym typeface="Wingdings" panose="05000000000000000000" pitchFamily="2" charset="2"/>
              </a:rPr>
              <a:t>54</a:t>
            </a:r>
            <a:r>
              <a:rPr lang="en-US" sz="2000" dirty="0">
                <a:sym typeface="Wingdings" panose="05000000000000000000" pitchFamily="2" charset="2"/>
              </a:rPr>
              <a:t>Ca hopefully later this year!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000" b="1" dirty="0">
                <a:sym typeface="Wingdings" panose="05000000000000000000" pitchFamily="2" charset="2"/>
              </a:rPr>
              <a:t>Post </a:t>
            </a:r>
            <a:r>
              <a:rPr lang="en-US" sz="2000" b="1" baseline="30000" dirty="0">
                <a:sym typeface="Wingdings" panose="05000000000000000000" pitchFamily="2" charset="2"/>
              </a:rPr>
              <a:t>54</a:t>
            </a:r>
            <a:r>
              <a:rPr lang="en-US" sz="2000" b="1" dirty="0">
                <a:sym typeface="Wingdings" panose="05000000000000000000" pitchFamily="2" charset="2"/>
              </a:rPr>
              <a:t>Ca:</a:t>
            </a:r>
          </a:p>
          <a:p>
            <a:r>
              <a:rPr lang="en-US" sz="2000" dirty="0">
                <a:sym typeface="Wingdings" panose="05000000000000000000" pitchFamily="2" charset="2"/>
              </a:rPr>
              <a:t>Sr, Ba, Ra are all straightforward  </a:t>
            </a:r>
            <a:r>
              <a:rPr lang="en-US" sz="2000" baseline="30000" dirty="0">
                <a:sym typeface="Wingdings" panose="05000000000000000000" pitchFamily="2" charset="2"/>
              </a:rPr>
              <a:t>76</a:t>
            </a:r>
            <a:r>
              <a:rPr lang="en-US" sz="2000" dirty="0">
                <a:sym typeface="Wingdings" panose="05000000000000000000" pitchFamily="2" charset="2"/>
              </a:rPr>
              <a:t>Sr</a:t>
            </a:r>
          </a:p>
          <a:p>
            <a:r>
              <a:rPr lang="en-US" sz="2000" dirty="0">
                <a:sym typeface="Wingdings" panose="05000000000000000000" pitchFamily="2" charset="2"/>
              </a:rPr>
              <a:t>Other elements need more work/testing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832156D-E467-3E57-4510-C3F12BEFE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521" y="1944886"/>
            <a:ext cx="3332648" cy="1724906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897C726-FCF7-30B9-A526-5EFCC2D48314}"/>
              </a:ext>
            </a:extLst>
          </p:cNvPr>
          <p:cNvSpPr txBox="1"/>
          <p:nvPr/>
        </p:nvSpPr>
        <p:spPr>
          <a:xfrm>
            <a:off x="8510203" y="1377694"/>
            <a:ext cx="165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CEC design</a:t>
            </a:r>
            <a:endParaRPr lang="en-GB" dirty="0"/>
          </a:p>
        </p:txBody>
      </p:sp>
      <p:pic>
        <p:nvPicPr>
          <p:cNvPr id="9" name="Picture 8" descr="A close-up of a metal object&#10;&#10;Description automatically generated">
            <a:extLst>
              <a:ext uri="{FF2B5EF4-FFF2-40B4-BE49-F238E27FC236}">
                <a16:creationId xmlns:a16="http://schemas.microsoft.com/office/drawing/2014/main" id="{00D4382F-547A-6903-52D5-C4F878D6C7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6729" y="3926550"/>
            <a:ext cx="3314440" cy="20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72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11">
            <a:extLst>
              <a:ext uri="{FF2B5EF4-FFF2-40B4-BE49-F238E27FC236}">
                <a16:creationId xmlns:a16="http://schemas.microsoft.com/office/drawing/2014/main" id="{B7CB0C88-C7FA-576A-848C-7C39D9CDA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017" y="1892360"/>
            <a:ext cx="2673598" cy="1383796"/>
          </a:xfrm>
          <a:prstGeom prst="rect">
            <a:avLst/>
          </a:prstGeom>
        </p:spPr>
      </p:pic>
      <p:pic>
        <p:nvPicPr>
          <p:cNvPr id="17" name="Picture 16" descr="A person standing next to a machine&#10;&#10;Description automatically generated">
            <a:extLst>
              <a:ext uri="{FF2B5EF4-FFF2-40B4-BE49-F238E27FC236}">
                <a16:creationId xmlns:a16="http://schemas.microsoft.com/office/drawing/2014/main" id="{AF291CAD-030A-5381-0750-4E5EA4136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436" y="-26495"/>
            <a:ext cx="2039602" cy="1529701"/>
          </a:xfrm>
          <a:prstGeom prst="rect">
            <a:avLst/>
          </a:prstGeom>
        </p:spPr>
      </p:pic>
      <p:pic>
        <p:nvPicPr>
          <p:cNvPr id="5" name="Picture 4" descr="A metal box on a pallet&#10;&#10;Description automatically generated">
            <a:extLst>
              <a:ext uri="{FF2B5EF4-FFF2-40B4-BE49-F238E27FC236}">
                <a16:creationId xmlns:a16="http://schemas.microsoft.com/office/drawing/2014/main" id="{F89D2CF2-851D-9D23-A2C2-DECD1371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928" y="1109666"/>
            <a:ext cx="2150508" cy="1612881"/>
          </a:xfrm>
          <a:prstGeom prst="rect">
            <a:avLst/>
          </a:prstGeom>
        </p:spPr>
      </p:pic>
      <p:pic>
        <p:nvPicPr>
          <p:cNvPr id="7" name="Picture 6" descr="A person and person standing in front of a table with machines&#10;&#10;Description automatically generated">
            <a:extLst>
              <a:ext uri="{FF2B5EF4-FFF2-40B4-BE49-F238E27FC236}">
                <a16:creationId xmlns:a16="http://schemas.microsoft.com/office/drawing/2014/main" id="{B4268CA9-15FB-50CD-AE9C-18BB955C7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345" y="-4005"/>
            <a:ext cx="2039603" cy="1529703"/>
          </a:xfrm>
          <a:prstGeom prst="rect">
            <a:avLst/>
          </a:prstGeom>
        </p:spPr>
      </p:pic>
      <p:pic>
        <p:nvPicPr>
          <p:cNvPr id="9" name="Picture 8" descr="A black object with wheels on a table&#10;&#10;Description automatically generated">
            <a:extLst>
              <a:ext uri="{FF2B5EF4-FFF2-40B4-BE49-F238E27FC236}">
                <a16:creationId xmlns:a16="http://schemas.microsoft.com/office/drawing/2014/main" id="{3F096FAF-1E41-00C3-324B-B2D8BD017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422" y="1524013"/>
            <a:ext cx="2161498" cy="1215843"/>
          </a:xfrm>
          <a:prstGeom prst="rect">
            <a:avLst/>
          </a:prstGeom>
        </p:spPr>
      </p:pic>
      <p:pic>
        <p:nvPicPr>
          <p:cNvPr id="11" name="Picture 10" descr="A close up of a metal wheel&#10;&#10;Description automatically generated">
            <a:extLst>
              <a:ext uri="{FF2B5EF4-FFF2-40B4-BE49-F238E27FC236}">
                <a16:creationId xmlns:a16="http://schemas.microsoft.com/office/drawing/2014/main" id="{D8DE5A71-8EFB-3344-342F-8427D83297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79" y="4376168"/>
            <a:ext cx="2286000" cy="1714500"/>
          </a:xfrm>
          <a:prstGeom prst="rect">
            <a:avLst/>
          </a:prstGeom>
        </p:spPr>
      </p:pic>
      <p:pic>
        <p:nvPicPr>
          <p:cNvPr id="13" name="Picture 12" descr="A person and person working on a machine&#10;&#10;Description automatically generated">
            <a:extLst>
              <a:ext uri="{FF2B5EF4-FFF2-40B4-BE49-F238E27FC236}">
                <a16:creationId xmlns:a16="http://schemas.microsoft.com/office/drawing/2014/main" id="{5829C223-99AD-A9CC-9EC7-C95477AA36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2611" y="0"/>
            <a:ext cx="3611657" cy="2062851"/>
          </a:xfrm>
          <a:prstGeom prst="rect">
            <a:avLst/>
          </a:prstGeom>
        </p:spPr>
      </p:pic>
      <p:pic>
        <p:nvPicPr>
          <p:cNvPr id="21" name="Picture 20" descr="A group of people standing next to a machine&#10;&#10;Description automatically generated">
            <a:extLst>
              <a:ext uri="{FF2B5EF4-FFF2-40B4-BE49-F238E27FC236}">
                <a16:creationId xmlns:a16="http://schemas.microsoft.com/office/drawing/2014/main" id="{9E3E7E45-7E14-BF10-6AC2-7994D0FADC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65" y="-2118"/>
            <a:ext cx="2152471" cy="1614353"/>
          </a:xfrm>
          <a:prstGeom prst="rect">
            <a:avLst/>
          </a:prstGeom>
        </p:spPr>
      </p:pic>
      <p:pic>
        <p:nvPicPr>
          <p:cNvPr id="23" name="Picture 22" descr="A group of people sitting at a table with pizzas&#10;&#10;Description automatically generated">
            <a:extLst>
              <a:ext uri="{FF2B5EF4-FFF2-40B4-BE49-F238E27FC236}">
                <a16:creationId xmlns:a16="http://schemas.microsoft.com/office/drawing/2014/main" id="{1FABF1D5-C24E-D6E3-F68C-CD5F9AAC71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09127"/>
            <a:ext cx="1935826" cy="1112239"/>
          </a:xfrm>
          <a:prstGeom prst="rect">
            <a:avLst/>
          </a:prstGeom>
        </p:spPr>
      </p:pic>
      <p:pic>
        <p:nvPicPr>
          <p:cNvPr id="25" name="Picture 24" descr="A group of people in a factory&#10;&#10;Description automatically generated">
            <a:extLst>
              <a:ext uri="{FF2B5EF4-FFF2-40B4-BE49-F238E27FC236}">
                <a16:creationId xmlns:a16="http://schemas.microsoft.com/office/drawing/2014/main" id="{D95737B1-2921-D860-19FA-2A68E570E3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664898"/>
            <a:ext cx="1528985" cy="3005131"/>
          </a:xfrm>
          <a:prstGeom prst="rect">
            <a:avLst/>
          </a:prstGeom>
        </p:spPr>
      </p:pic>
      <p:pic>
        <p:nvPicPr>
          <p:cNvPr id="27" name="Picture 26" descr="A machine in a factory&#10;&#10;Description automatically generated">
            <a:extLst>
              <a:ext uri="{FF2B5EF4-FFF2-40B4-BE49-F238E27FC236}">
                <a16:creationId xmlns:a16="http://schemas.microsoft.com/office/drawing/2014/main" id="{5EE4A8BB-CA42-585F-384E-7B7313043EF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4268" y="-124022"/>
            <a:ext cx="3057452" cy="1612882"/>
          </a:xfrm>
          <a:prstGeom prst="rect">
            <a:avLst/>
          </a:prstGeom>
        </p:spPr>
      </p:pic>
      <p:pic>
        <p:nvPicPr>
          <p:cNvPr id="29" name="Picture 28" descr="A person and person working in a factory&#10;&#10;Description automatically generated">
            <a:extLst>
              <a:ext uri="{FF2B5EF4-FFF2-40B4-BE49-F238E27FC236}">
                <a16:creationId xmlns:a16="http://schemas.microsoft.com/office/drawing/2014/main" id="{5DAAEFD4-8F68-A5ED-D646-88E91C8D854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2440" y="5144577"/>
            <a:ext cx="3229559" cy="1713423"/>
          </a:xfrm>
          <a:prstGeom prst="rect">
            <a:avLst/>
          </a:prstGeom>
        </p:spPr>
      </p:pic>
      <p:pic>
        <p:nvPicPr>
          <p:cNvPr id="31" name="Picture 30" descr="A person working in a machine&#10;&#10;Description automatically generated">
            <a:extLst>
              <a:ext uri="{FF2B5EF4-FFF2-40B4-BE49-F238E27FC236}">
                <a16:creationId xmlns:a16="http://schemas.microsoft.com/office/drawing/2014/main" id="{F7D737B1-FAA4-77FA-0E4F-DE5B3A4F0FB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8339" y="1494279"/>
            <a:ext cx="2471397" cy="1233348"/>
          </a:xfrm>
          <a:prstGeom prst="rect">
            <a:avLst/>
          </a:prstGeom>
        </p:spPr>
      </p:pic>
      <p:pic>
        <p:nvPicPr>
          <p:cNvPr id="33" name="Picture 32" descr="A close up of a metal object&#10;&#10;Description automatically generated">
            <a:extLst>
              <a:ext uri="{FF2B5EF4-FFF2-40B4-BE49-F238E27FC236}">
                <a16:creationId xmlns:a16="http://schemas.microsoft.com/office/drawing/2014/main" id="{A33B668F-D8C9-3D76-3F41-339AF0A30C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45" y="1488860"/>
            <a:ext cx="1288071" cy="1717428"/>
          </a:xfrm>
          <a:prstGeom prst="rect">
            <a:avLst/>
          </a:prstGeom>
        </p:spPr>
      </p:pic>
      <p:pic>
        <p:nvPicPr>
          <p:cNvPr id="15" name="Picture 14" descr="A group of people in a room&#10;&#10;Description automatically generated">
            <a:extLst>
              <a:ext uri="{FF2B5EF4-FFF2-40B4-BE49-F238E27FC236}">
                <a16:creationId xmlns:a16="http://schemas.microsoft.com/office/drawing/2014/main" id="{868D6C3A-3D63-8168-EF1D-E713E6A53B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441" y="2721366"/>
            <a:ext cx="3257211" cy="2442908"/>
          </a:xfrm>
          <a:prstGeom prst="rect">
            <a:avLst/>
          </a:prstGeom>
        </p:spPr>
      </p:pic>
      <p:pic>
        <p:nvPicPr>
          <p:cNvPr id="4" name="Picture 3" descr="A person standing in front of a machine&#10;&#10;Description automatically generated">
            <a:extLst>
              <a:ext uri="{FF2B5EF4-FFF2-40B4-BE49-F238E27FC236}">
                <a16:creationId xmlns:a16="http://schemas.microsoft.com/office/drawing/2014/main" id="{2EA70597-60F3-98A5-C565-811B3300BA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041" y="4340028"/>
            <a:ext cx="1875835" cy="2517972"/>
          </a:xfrm>
          <a:prstGeom prst="rect">
            <a:avLst/>
          </a:prstGeom>
        </p:spPr>
      </p:pic>
      <p:pic>
        <p:nvPicPr>
          <p:cNvPr id="6" name="Picture 5" descr="A person in a hard hat standing next to a machine&#10;&#10;Description automatically generated">
            <a:extLst>
              <a:ext uri="{FF2B5EF4-FFF2-40B4-BE49-F238E27FC236}">
                <a16:creationId xmlns:a16="http://schemas.microsoft.com/office/drawing/2014/main" id="{ECC2E580-167E-23DF-B96B-CB0E550C22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84" y="4340028"/>
            <a:ext cx="1875835" cy="2517971"/>
          </a:xfrm>
          <a:prstGeom prst="rect">
            <a:avLst/>
          </a:prstGeom>
        </p:spPr>
      </p:pic>
      <p:pic>
        <p:nvPicPr>
          <p:cNvPr id="10" name="Picture 9" descr="A person standing on a piece of wood with a power tool&#10;&#10;Description automatically generated">
            <a:extLst>
              <a:ext uri="{FF2B5EF4-FFF2-40B4-BE49-F238E27FC236}">
                <a16:creationId xmlns:a16="http://schemas.microsoft.com/office/drawing/2014/main" id="{3F479577-4031-512C-A202-57085B267D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75" y="4596063"/>
            <a:ext cx="1676555" cy="2261936"/>
          </a:xfrm>
          <a:prstGeom prst="rect">
            <a:avLst/>
          </a:prstGeom>
        </p:spPr>
      </p:pic>
      <p:pic>
        <p:nvPicPr>
          <p:cNvPr id="19" name="Picture 18" descr="A group of people working in a factory&#10;&#10;Description automatically generated">
            <a:extLst>
              <a:ext uri="{FF2B5EF4-FFF2-40B4-BE49-F238E27FC236}">
                <a16:creationId xmlns:a16="http://schemas.microsoft.com/office/drawing/2014/main" id="{B6E35E69-D316-AFB6-4BBD-12E8118EC6E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65" y="5320877"/>
            <a:ext cx="4032173" cy="15371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DF996-75DB-9379-729E-1659B80D34AE}"/>
              </a:ext>
            </a:extLst>
          </p:cNvPr>
          <p:cNvSpPr/>
          <p:nvPr/>
        </p:nvSpPr>
        <p:spPr>
          <a:xfrm>
            <a:off x="1529996" y="2625062"/>
            <a:ext cx="8314911" cy="20792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CF40F3D5-43CB-CECF-11F4-C7D936060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574" y="2851162"/>
            <a:ext cx="7840836" cy="600885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latin typeface="+mn-lt"/>
              </a:rPr>
              <a:t>First laser spectroscopy measurements of </a:t>
            </a:r>
            <a:r>
              <a:rPr lang="en-GB" sz="3200" b="1" baseline="30000" dirty="0">
                <a:latin typeface="+mn-lt"/>
              </a:rPr>
              <a:t>53</a:t>
            </a:r>
            <a:r>
              <a:rPr lang="en-GB" sz="3200" b="1" dirty="0">
                <a:latin typeface="+mn-lt"/>
              </a:rPr>
              <a:t>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9E9C2-2BA0-85B7-47A0-BC8348CDB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4649" y="3522550"/>
            <a:ext cx="8315923" cy="560111"/>
          </a:xfrm>
        </p:spPr>
        <p:txBody>
          <a:bodyPr>
            <a:normAutofit/>
          </a:bodyPr>
          <a:lstStyle/>
          <a:p>
            <a:r>
              <a:rPr lang="en-US" b="1" dirty="0"/>
              <a:t>and the prospects of measuring </a:t>
            </a:r>
            <a:r>
              <a:rPr lang="en-US" b="1" baseline="30000" dirty="0"/>
              <a:t>54</a:t>
            </a:r>
            <a:r>
              <a:rPr lang="en-US" b="1" dirty="0"/>
              <a:t>Ca</a:t>
            </a:r>
            <a:endParaRPr lang="en-GB" b="1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5338DFC-A712-2D14-3B8D-24D71E51E55F}"/>
              </a:ext>
            </a:extLst>
          </p:cNvPr>
          <p:cNvSpPr txBox="1">
            <a:spLocks/>
          </p:cNvSpPr>
          <p:nvPr/>
        </p:nvSpPr>
        <p:spPr>
          <a:xfrm>
            <a:off x="1483232" y="4145750"/>
            <a:ext cx="8315923" cy="560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Tim Lellinger for the COLLAPS collaboration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31476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8DC76-5AAB-2723-610D-E51A7D606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GB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AB6C1EB-684A-ACE0-CCE0-3A2DEDF1A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1747817"/>
            <a:ext cx="4902632" cy="3676974"/>
          </a:xfrm>
        </p:spPr>
      </p:pic>
      <p:pic>
        <p:nvPicPr>
          <p:cNvPr id="3" name="Grafik 6">
            <a:extLst>
              <a:ext uri="{FF2B5EF4-FFF2-40B4-BE49-F238E27FC236}">
                <a16:creationId xmlns:a16="http://schemas.microsoft.com/office/drawing/2014/main" id="{94B2657F-6CBB-8039-E31C-6002C24FA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73315" y="339297"/>
            <a:ext cx="1246326" cy="350405"/>
          </a:xfrm>
          <a:prstGeom prst="rect">
            <a:avLst/>
          </a:prstGeom>
        </p:spPr>
      </p:pic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00E59B3B-63C7-9F9A-AE93-62FA61D4E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96492" y="736675"/>
            <a:ext cx="1185881" cy="26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30C14D-FC3D-12D7-3EF4-C0789F22A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987" y="425691"/>
            <a:ext cx="1062016" cy="453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FDC29B-BD97-C379-4F76-BBF0722C2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171" y="491893"/>
            <a:ext cx="940102" cy="33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B9D0B40-8B9E-C37A-6EE9-D844EB78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018" y="415698"/>
            <a:ext cx="1187520" cy="49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42C1629A-02BA-7E3C-E9E4-FECDA5539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83" y="385642"/>
            <a:ext cx="940102" cy="55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artseite - Max-Planck-Gesellschaft">
            <a:extLst>
              <a:ext uri="{FF2B5EF4-FFF2-40B4-BE49-F238E27FC236}">
                <a16:creationId xmlns:a16="http://schemas.microsoft.com/office/drawing/2014/main" id="{5DEEA9C2-FA10-D4ED-A46D-1BEDC54E7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827" y="433161"/>
            <a:ext cx="477889" cy="47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logo for a company&#10;&#10;Description automatically generated">
            <a:extLst>
              <a:ext uri="{FF2B5EF4-FFF2-40B4-BE49-F238E27FC236}">
                <a16:creationId xmlns:a16="http://schemas.microsoft.com/office/drawing/2014/main" id="{54335F4B-BE8F-D5C6-58FD-890F920C37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95" y="433161"/>
            <a:ext cx="1289467" cy="4352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882299-4824-59CC-71F3-56982FB46C18}"/>
              </a:ext>
            </a:extLst>
          </p:cNvPr>
          <p:cNvSpPr txBox="1"/>
          <p:nvPr/>
        </p:nvSpPr>
        <p:spPr>
          <a:xfrm>
            <a:off x="6096000" y="1722981"/>
            <a:ext cx="56692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Advertisement</a:t>
            </a:r>
            <a:r>
              <a:rPr lang="en-GB" sz="2000" b="1" dirty="0"/>
              <a:t>: </a:t>
            </a:r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Laser spectroscopy in the ruthenium isotopic chain, Wednesday 16:15, </a:t>
            </a:r>
            <a:r>
              <a:rPr lang="en-US" sz="1600" b="1" dirty="0"/>
              <a:t>HK 42.3</a:t>
            </a:r>
          </a:p>
          <a:p>
            <a:endParaRPr lang="en-US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Collinear Laser Spectroscopy of </a:t>
            </a:r>
            <a:r>
              <a:rPr lang="en-US" sz="1600" baseline="30000" dirty="0"/>
              <a:t>155 − 175</a:t>
            </a:r>
            <a:r>
              <a:rPr lang="en-US" sz="1600" dirty="0"/>
              <a:t>Tm+,              Wednesday 17:00, </a:t>
            </a:r>
            <a:r>
              <a:rPr lang="en-US" sz="1600" b="1" dirty="0"/>
              <a:t>HK 42.6</a:t>
            </a:r>
          </a:p>
          <a:p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Transition frequency measurements in </a:t>
            </a:r>
            <a:r>
              <a:rPr lang="en-US" sz="1600" baseline="30000" dirty="0"/>
              <a:t>46−50</a:t>
            </a:r>
            <a:r>
              <a:rPr lang="en-US" sz="1600" dirty="0"/>
              <a:t>Ti+ of astrophysical interest at COALA, Thursday 17:00 </a:t>
            </a:r>
            <a:r>
              <a:rPr lang="en-US" sz="1600" b="1" dirty="0"/>
              <a:t>HK 62.5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Posters </a:t>
            </a:r>
            <a:r>
              <a:rPr lang="en-US" sz="1600" b="1" dirty="0"/>
              <a:t>HK 72.28</a:t>
            </a:r>
            <a:r>
              <a:rPr lang="en-US" sz="1600" dirty="0"/>
              <a:t>, </a:t>
            </a:r>
            <a:r>
              <a:rPr lang="en-US" sz="1600" b="1" dirty="0"/>
              <a:t>HK 72.48</a:t>
            </a:r>
            <a:r>
              <a:rPr lang="en-US" sz="1600" dirty="0"/>
              <a:t>, </a:t>
            </a:r>
            <a:r>
              <a:rPr lang="en-US" sz="1600" b="1" dirty="0"/>
              <a:t>HK 72.55 </a:t>
            </a:r>
            <a:r>
              <a:rPr lang="en-US" sz="1600" dirty="0"/>
              <a:t>about technical developments at the COALA beamline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Plenary talk about laser spectroscopy of radioactive isotopes on Friday, 09:00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b="1" dirty="0"/>
          </a:p>
          <a:p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4120493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11285-EE4B-180A-BCAB-1A0776F3E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Leftover slides – proceed at own risk</a:t>
            </a:r>
            <a:endParaRPr lang="en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B65253-C061-084A-22C3-41C527B1A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76119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D63EE0-CAA0-1755-DDC1-24CEDB463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CEC troubles</a:t>
            </a:r>
            <a:endParaRPr lang="en-DE" dirty="0"/>
          </a:p>
        </p:txBody>
      </p:sp>
      <p:pic>
        <p:nvPicPr>
          <p:cNvPr id="4" name="Picture 3" descr="A close up of a metal object&#10;&#10;Description automatically generated">
            <a:extLst>
              <a:ext uri="{FF2B5EF4-FFF2-40B4-BE49-F238E27FC236}">
                <a16:creationId xmlns:a16="http://schemas.microsoft.com/office/drawing/2014/main" id="{4B7AB69D-8326-6B86-608F-D75B6319B1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6776" y="2037469"/>
            <a:ext cx="3508785" cy="3447603"/>
          </a:xfrm>
          <a:prstGeom prst="rect">
            <a:avLst/>
          </a:prstGeom>
        </p:spPr>
      </p:pic>
      <p:pic>
        <p:nvPicPr>
          <p:cNvPr id="5" name="Picture 5" descr="A person walking in a dark room&#10;&#10;Description automatically generated">
            <a:extLst>
              <a:ext uri="{FF2B5EF4-FFF2-40B4-BE49-F238E27FC236}">
                <a16:creationId xmlns:a16="http://schemas.microsoft.com/office/drawing/2014/main" id="{86A472B8-9C47-B0B7-617B-397D593E00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2" r="344" b="2053"/>
          <a:stretch/>
        </p:blipFill>
        <p:spPr>
          <a:xfrm>
            <a:off x="1664369" y="2037469"/>
            <a:ext cx="3508785" cy="344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11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591EE-4B81-F766-0799-0B2BC08B9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observables from laser spectroscopy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E4B1F9-7405-2E43-3425-A1371F51E9F3}"/>
              </a:ext>
            </a:extLst>
          </p:cNvPr>
          <p:cNvGrpSpPr/>
          <p:nvPr/>
        </p:nvGrpSpPr>
        <p:grpSpPr>
          <a:xfrm>
            <a:off x="838200" y="1821974"/>
            <a:ext cx="5554980" cy="4240826"/>
            <a:chOff x="666099" y="1063540"/>
            <a:chExt cx="8969197" cy="5341607"/>
          </a:xfrm>
        </p:grpSpPr>
        <p:sp>
          <p:nvSpPr>
            <p:cNvPr id="5" name="Textfeld 3">
              <a:extLst>
                <a:ext uri="{FF2B5EF4-FFF2-40B4-BE49-F238E27FC236}">
                  <a16:creationId xmlns:a16="http://schemas.microsoft.com/office/drawing/2014/main" id="{87ECD236-47EA-3341-2BED-A8A3A63D357E}"/>
                </a:ext>
              </a:extLst>
            </p:cNvPr>
            <p:cNvSpPr txBox="1"/>
            <p:nvPr/>
          </p:nvSpPr>
          <p:spPr>
            <a:xfrm>
              <a:off x="827549" y="5335514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 = 1</a:t>
              </a:r>
              <a:endParaRPr lang="en-DE" dirty="0"/>
            </a:p>
          </p:txBody>
        </p:sp>
        <p:cxnSp>
          <p:nvCxnSpPr>
            <p:cNvPr id="6" name="Gerader Verbinder 4">
              <a:extLst>
                <a:ext uri="{FF2B5EF4-FFF2-40B4-BE49-F238E27FC236}">
                  <a16:creationId xmlns:a16="http://schemas.microsoft.com/office/drawing/2014/main" id="{AA94615B-63C2-3681-3865-6926A9BA094B}"/>
                </a:ext>
              </a:extLst>
            </p:cNvPr>
            <p:cNvCxnSpPr>
              <a:cxnSpLocks/>
            </p:cNvCxnSpPr>
            <p:nvPr/>
          </p:nvCxnSpPr>
          <p:spPr>
            <a:xfrm>
              <a:off x="666099" y="5335514"/>
              <a:ext cx="96762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0E25F30-C359-3A27-9832-1652D84096C8}"/>
                </a:ext>
              </a:extLst>
            </p:cNvPr>
            <p:cNvSpPr txBox="1"/>
            <p:nvPr/>
          </p:nvSpPr>
          <p:spPr>
            <a:xfrm>
              <a:off x="832065" y="2117368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 = 2</a:t>
              </a:r>
              <a:endParaRPr lang="en-DE" dirty="0"/>
            </a:p>
          </p:txBody>
        </p: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530C9708-9C89-0768-F987-210F1205B996}"/>
                </a:ext>
              </a:extLst>
            </p:cNvPr>
            <p:cNvCxnSpPr>
              <a:cxnSpLocks/>
            </p:cNvCxnSpPr>
            <p:nvPr/>
          </p:nvCxnSpPr>
          <p:spPr>
            <a:xfrm>
              <a:off x="670615" y="2117368"/>
              <a:ext cx="96762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6FE6D7D-32C0-2B34-70E0-BE571AA30C55}"/>
                </a:ext>
              </a:extLst>
            </p:cNvPr>
            <p:cNvSpPr txBox="1"/>
            <p:nvPr/>
          </p:nvSpPr>
          <p:spPr>
            <a:xfrm>
              <a:off x="2680733" y="548181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1s</a:t>
              </a:r>
              <a:r>
                <a:rPr lang="en-US" baseline="-25000" dirty="0"/>
                <a:t>1/2</a:t>
              </a:r>
              <a:endParaRPr lang="en-DE" baseline="-25000" dirty="0"/>
            </a:p>
          </p:txBody>
        </p: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0D6AEB62-C79D-4F08-8F90-A8EA5076F796}"/>
                </a:ext>
              </a:extLst>
            </p:cNvPr>
            <p:cNvCxnSpPr>
              <a:cxnSpLocks/>
            </p:cNvCxnSpPr>
            <p:nvPr/>
          </p:nvCxnSpPr>
          <p:spPr>
            <a:xfrm>
              <a:off x="2519283" y="5481818"/>
              <a:ext cx="96762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39E7CB79-4F34-E0AC-1C6F-F7B4D0D8AFB0}"/>
                </a:ext>
              </a:extLst>
            </p:cNvPr>
            <p:cNvSpPr txBox="1"/>
            <p:nvPr/>
          </p:nvSpPr>
          <p:spPr>
            <a:xfrm>
              <a:off x="2482707" y="3614927"/>
              <a:ext cx="11992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2s</a:t>
              </a:r>
              <a:r>
                <a:rPr lang="en-US" baseline="-25000" dirty="0"/>
                <a:t>1/2  </a:t>
              </a:r>
              <a:r>
                <a:rPr lang="en-US" dirty="0"/>
                <a:t>2p</a:t>
              </a:r>
              <a:r>
                <a:rPr lang="en-US" baseline="-25000" dirty="0"/>
                <a:t>1/2</a:t>
              </a:r>
              <a:endParaRPr lang="en-DE" baseline="-25000" dirty="0"/>
            </a:p>
          </p:txBody>
        </p: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80E36A01-B23C-4095-F77A-3C246359CEE2}"/>
                </a:ext>
              </a:extLst>
            </p:cNvPr>
            <p:cNvCxnSpPr>
              <a:cxnSpLocks/>
            </p:cNvCxnSpPr>
            <p:nvPr/>
          </p:nvCxnSpPr>
          <p:spPr>
            <a:xfrm>
              <a:off x="2519283" y="3614927"/>
              <a:ext cx="96762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7F5A3BCA-31A1-5285-6588-5E35F6343569}"/>
                </a:ext>
              </a:extLst>
            </p:cNvPr>
            <p:cNvSpPr txBox="1"/>
            <p:nvPr/>
          </p:nvSpPr>
          <p:spPr>
            <a:xfrm>
              <a:off x="2648673" y="2273415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2p</a:t>
              </a:r>
              <a:r>
                <a:rPr lang="en-US" baseline="-25000" dirty="0"/>
                <a:t>3/2</a:t>
              </a:r>
              <a:endParaRPr lang="en-DE" baseline="-25000" dirty="0"/>
            </a:p>
          </p:txBody>
        </p: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56966BA0-FD03-EBCE-BF83-905A5F54D135}"/>
                </a:ext>
              </a:extLst>
            </p:cNvPr>
            <p:cNvCxnSpPr>
              <a:cxnSpLocks/>
            </p:cNvCxnSpPr>
            <p:nvPr/>
          </p:nvCxnSpPr>
          <p:spPr>
            <a:xfrm>
              <a:off x="2487223" y="2273415"/>
              <a:ext cx="96762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6BF90BBE-CD27-1138-D0D7-73184E611BF6}"/>
                </a:ext>
              </a:extLst>
            </p:cNvPr>
            <p:cNvSpPr txBox="1"/>
            <p:nvPr/>
          </p:nvSpPr>
          <p:spPr>
            <a:xfrm>
              <a:off x="4436088" y="2328279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2p</a:t>
              </a:r>
              <a:r>
                <a:rPr lang="en-US" baseline="-25000" dirty="0"/>
                <a:t>3/2</a:t>
              </a:r>
              <a:endParaRPr lang="en-DE" baseline="-25000" dirty="0"/>
            </a:p>
          </p:txBody>
        </p: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C477CE46-F5B3-2821-D674-DDC6D6B54794}"/>
                </a:ext>
              </a:extLst>
            </p:cNvPr>
            <p:cNvCxnSpPr>
              <a:cxnSpLocks/>
            </p:cNvCxnSpPr>
            <p:nvPr/>
          </p:nvCxnSpPr>
          <p:spPr>
            <a:xfrm>
              <a:off x="4274638" y="2328279"/>
              <a:ext cx="96762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9022FD7-AFFE-E4D2-E890-A0D92BE93FF0}"/>
                </a:ext>
              </a:extLst>
            </p:cNvPr>
            <p:cNvSpPr txBox="1"/>
            <p:nvPr/>
          </p:nvSpPr>
          <p:spPr>
            <a:xfrm>
              <a:off x="4460419" y="3353439"/>
              <a:ext cx="1447651" cy="417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2s</a:t>
              </a:r>
              <a:r>
                <a:rPr lang="en-US" baseline="-25000" dirty="0"/>
                <a:t>1/2</a:t>
              </a:r>
              <a:endParaRPr lang="en-DE" baseline="-25000" dirty="0"/>
            </a:p>
          </p:txBody>
        </p: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34701718-4730-2C5D-CF00-5D5D837FBF2C}"/>
                </a:ext>
              </a:extLst>
            </p:cNvPr>
            <p:cNvCxnSpPr>
              <a:cxnSpLocks/>
            </p:cNvCxnSpPr>
            <p:nvPr/>
          </p:nvCxnSpPr>
          <p:spPr>
            <a:xfrm>
              <a:off x="4311214" y="3353440"/>
              <a:ext cx="96762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B32BAD6-1320-57C5-64C4-C5E4FBF592C1}"/>
                </a:ext>
              </a:extLst>
            </p:cNvPr>
            <p:cNvSpPr txBox="1"/>
            <p:nvPr/>
          </p:nvSpPr>
          <p:spPr>
            <a:xfrm>
              <a:off x="4436086" y="4078125"/>
              <a:ext cx="1108970" cy="417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2p</a:t>
              </a:r>
              <a:r>
                <a:rPr lang="en-US" baseline="-25000" dirty="0"/>
                <a:t>1/2</a:t>
              </a:r>
              <a:endParaRPr lang="en-DE" baseline="-25000" dirty="0"/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05F390C6-DF48-FE1F-ABF0-B00E644F2BB8}"/>
                </a:ext>
              </a:extLst>
            </p:cNvPr>
            <p:cNvCxnSpPr>
              <a:cxnSpLocks/>
            </p:cNvCxnSpPr>
            <p:nvPr/>
          </p:nvCxnSpPr>
          <p:spPr>
            <a:xfrm>
              <a:off x="4311214" y="4078125"/>
              <a:ext cx="96762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AD0672B4-60EE-B65B-17BB-36FBF1ECA90E}"/>
                </a:ext>
              </a:extLst>
            </p:cNvPr>
            <p:cNvSpPr txBox="1"/>
            <p:nvPr/>
          </p:nvSpPr>
          <p:spPr>
            <a:xfrm>
              <a:off x="4472664" y="535710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1s</a:t>
              </a:r>
              <a:r>
                <a:rPr lang="en-US" baseline="-25000" dirty="0"/>
                <a:t>1/2</a:t>
              </a:r>
              <a:endParaRPr lang="en-DE" baseline="-25000" dirty="0"/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B1CE4527-C298-2E2E-D111-E42222CDDDD0}"/>
                </a:ext>
              </a:extLst>
            </p:cNvPr>
            <p:cNvCxnSpPr>
              <a:cxnSpLocks/>
            </p:cNvCxnSpPr>
            <p:nvPr/>
          </p:nvCxnSpPr>
          <p:spPr>
            <a:xfrm>
              <a:off x="4311214" y="5357102"/>
              <a:ext cx="96762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721143D8-48EE-63FA-0EE7-ADB56A96F504}"/>
                </a:ext>
              </a:extLst>
            </p:cNvPr>
            <p:cNvSpPr txBox="1"/>
            <p:nvPr/>
          </p:nvSpPr>
          <p:spPr>
            <a:xfrm>
              <a:off x="8385163" y="1857101"/>
              <a:ext cx="1250133" cy="417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 = 2</a:t>
              </a:r>
              <a:endParaRPr lang="en-DE" baseline="-25000" dirty="0"/>
            </a:p>
          </p:txBody>
        </p: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B73DA18A-1297-105E-8AA8-4883C200ADB2}"/>
                </a:ext>
              </a:extLst>
            </p:cNvPr>
            <p:cNvCxnSpPr>
              <a:cxnSpLocks/>
            </p:cNvCxnSpPr>
            <p:nvPr/>
          </p:nvCxnSpPr>
          <p:spPr>
            <a:xfrm>
              <a:off x="6633790" y="2041767"/>
              <a:ext cx="152576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3A89AB19-A6DE-7B94-CE53-F397EACE2C66}"/>
                </a:ext>
              </a:extLst>
            </p:cNvPr>
            <p:cNvSpPr txBox="1"/>
            <p:nvPr/>
          </p:nvSpPr>
          <p:spPr>
            <a:xfrm>
              <a:off x="8397157" y="2143493"/>
              <a:ext cx="62869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 = 1</a:t>
              </a:r>
              <a:endParaRPr lang="en-DE" baseline="-25000" dirty="0"/>
            </a:p>
          </p:txBody>
        </p: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F9D81190-D549-8FF0-0EF9-F9E8BCF947CE}"/>
                </a:ext>
              </a:extLst>
            </p:cNvPr>
            <p:cNvCxnSpPr>
              <a:cxnSpLocks/>
            </p:cNvCxnSpPr>
            <p:nvPr/>
          </p:nvCxnSpPr>
          <p:spPr>
            <a:xfrm>
              <a:off x="6633790" y="2338447"/>
              <a:ext cx="152576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7C197C03-14FB-5A43-AA83-D4BB22CCB8B9}"/>
                </a:ext>
              </a:extLst>
            </p:cNvPr>
            <p:cNvSpPr txBox="1"/>
            <p:nvPr/>
          </p:nvSpPr>
          <p:spPr>
            <a:xfrm>
              <a:off x="8385164" y="2947654"/>
              <a:ext cx="1250131" cy="417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 = 1</a:t>
              </a:r>
              <a:endParaRPr lang="en-DE" baseline="-25000" dirty="0"/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A850BE82-C8BD-43E9-1251-E8B7E32DA5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3790" y="3129224"/>
              <a:ext cx="1525767" cy="309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C1BB1626-F0E0-3B89-3AA7-41A6138DE188}"/>
                </a:ext>
              </a:extLst>
            </p:cNvPr>
            <p:cNvSpPr txBox="1"/>
            <p:nvPr/>
          </p:nvSpPr>
          <p:spPr>
            <a:xfrm>
              <a:off x="8385164" y="3244333"/>
              <a:ext cx="1165157" cy="417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 = 0</a:t>
              </a:r>
              <a:endParaRPr lang="en-DE" baseline="-25000" dirty="0"/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782364E1-F014-9CF7-F31D-080B770F8011}"/>
                </a:ext>
              </a:extLst>
            </p:cNvPr>
            <p:cNvCxnSpPr>
              <a:cxnSpLocks/>
            </p:cNvCxnSpPr>
            <p:nvPr/>
          </p:nvCxnSpPr>
          <p:spPr>
            <a:xfrm>
              <a:off x="6633790" y="3429000"/>
              <a:ext cx="152576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82A75867-82C3-392E-3356-E38A1E82D6AF}"/>
                </a:ext>
              </a:extLst>
            </p:cNvPr>
            <p:cNvSpPr txBox="1"/>
            <p:nvPr/>
          </p:nvSpPr>
          <p:spPr>
            <a:xfrm>
              <a:off x="8385164" y="3673709"/>
              <a:ext cx="1250131" cy="417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 = 1</a:t>
              </a:r>
              <a:endParaRPr lang="en-DE" baseline="-25000" dirty="0"/>
            </a:p>
          </p:txBody>
        </p: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6CC70977-41BA-E151-AE6C-84BE1D988778}"/>
                </a:ext>
              </a:extLst>
            </p:cNvPr>
            <p:cNvCxnSpPr>
              <a:cxnSpLocks/>
            </p:cNvCxnSpPr>
            <p:nvPr/>
          </p:nvCxnSpPr>
          <p:spPr>
            <a:xfrm>
              <a:off x="6633790" y="3858375"/>
              <a:ext cx="152576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5EE4C5BA-374E-FFC2-0342-2332441472B1}"/>
                </a:ext>
              </a:extLst>
            </p:cNvPr>
            <p:cNvSpPr txBox="1"/>
            <p:nvPr/>
          </p:nvSpPr>
          <p:spPr>
            <a:xfrm>
              <a:off x="8385164" y="4043041"/>
              <a:ext cx="1165157" cy="417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 = 0</a:t>
              </a:r>
              <a:endParaRPr lang="en-DE" baseline="-25000" dirty="0"/>
            </a:p>
          </p:txBody>
        </p: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8B4F4677-A5F9-0752-FC23-AB189909E9B6}"/>
                </a:ext>
              </a:extLst>
            </p:cNvPr>
            <p:cNvCxnSpPr>
              <a:cxnSpLocks/>
            </p:cNvCxnSpPr>
            <p:nvPr/>
          </p:nvCxnSpPr>
          <p:spPr>
            <a:xfrm>
              <a:off x="6633790" y="4227707"/>
              <a:ext cx="152576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823282E2-2735-971F-CF0E-D4D8E93C3B8B}"/>
                </a:ext>
              </a:extLst>
            </p:cNvPr>
            <p:cNvSpPr txBox="1"/>
            <p:nvPr/>
          </p:nvSpPr>
          <p:spPr>
            <a:xfrm>
              <a:off x="8385164" y="5000471"/>
              <a:ext cx="1066212" cy="417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 = 1</a:t>
              </a:r>
              <a:endParaRPr lang="en-DE" baseline="-25000" dirty="0"/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6A083E63-6C46-6CF7-3B97-C81C13BC75FD}"/>
                </a:ext>
              </a:extLst>
            </p:cNvPr>
            <p:cNvCxnSpPr>
              <a:cxnSpLocks/>
            </p:cNvCxnSpPr>
            <p:nvPr/>
          </p:nvCxnSpPr>
          <p:spPr>
            <a:xfrm>
              <a:off x="6633790" y="5185138"/>
              <a:ext cx="1525767" cy="1092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6B16AC40-E212-4259-47E3-EDD461334687}"/>
                </a:ext>
              </a:extLst>
            </p:cNvPr>
            <p:cNvSpPr txBox="1"/>
            <p:nvPr/>
          </p:nvSpPr>
          <p:spPr>
            <a:xfrm>
              <a:off x="8385164" y="5666484"/>
              <a:ext cx="1102309" cy="417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 = 0</a:t>
              </a:r>
              <a:endParaRPr lang="en-DE" baseline="-25000" dirty="0"/>
            </a:p>
          </p:txBody>
        </p: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7343533B-49FB-6E91-87E7-9137A047ED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3790" y="5851149"/>
              <a:ext cx="1525767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Gerader Verbinder 39">
              <a:extLst>
                <a:ext uri="{FF2B5EF4-FFF2-40B4-BE49-F238E27FC236}">
                  <a16:creationId xmlns:a16="http://schemas.microsoft.com/office/drawing/2014/main" id="{74810DD5-A37D-82C9-ECB0-25BDB73D65C0}"/>
                </a:ext>
              </a:extLst>
            </p:cNvPr>
            <p:cNvCxnSpPr/>
            <p:nvPr/>
          </p:nvCxnSpPr>
          <p:spPr>
            <a:xfrm>
              <a:off x="1633728" y="2117368"/>
              <a:ext cx="848979" cy="15604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Gerader Verbinder 40">
              <a:extLst>
                <a:ext uri="{FF2B5EF4-FFF2-40B4-BE49-F238E27FC236}">
                  <a16:creationId xmlns:a16="http://schemas.microsoft.com/office/drawing/2014/main" id="{72F1A54F-6497-A604-D096-CD681EF6BA89}"/>
                </a:ext>
              </a:extLst>
            </p:cNvPr>
            <p:cNvCxnSpPr>
              <a:cxnSpLocks/>
            </p:cNvCxnSpPr>
            <p:nvPr/>
          </p:nvCxnSpPr>
          <p:spPr>
            <a:xfrm>
              <a:off x="1626051" y="2117367"/>
              <a:ext cx="893232" cy="149629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Gerader Verbinder 43">
              <a:extLst>
                <a:ext uri="{FF2B5EF4-FFF2-40B4-BE49-F238E27FC236}">
                  <a16:creationId xmlns:a16="http://schemas.microsoft.com/office/drawing/2014/main" id="{C7D0985E-A002-FF9B-CA0F-5FC83DED4FC6}"/>
                </a:ext>
              </a:extLst>
            </p:cNvPr>
            <p:cNvCxnSpPr>
              <a:cxnSpLocks/>
            </p:cNvCxnSpPr>
            <p:nvPr/>
          </p:nvCxnSpPr>
          <p:spPr>
            <a:xfrm>
              <a:off x="1611527" y="5335514"/>
              <a:ext cx="907756" cy="1463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Gerader Verbinder 46">
              <a:extLst>
                <a:ext uri="{FF2B5EF4-FFF2-40B4-BE49-F238E27FC236}">
                  <a16:creationId xmlns:a16="http://schemas.microsoft.com/office/drawing/2014/main" id="{BEF2D51C-C8A9-D42F-85E6-DD3C3D9EC1A2}"/>
                </a:ext>
              </a:extLst>
            </p:cNvPr>
            <p:cNvCxnSpPr>
              <a:cxnSpLocks/>
            </p:cNvCxnSpPr>
            <p:nvPr/>
          </p:nvCxnSpPr>
          <p:spPr>
            <a:xfrm>
              <a:off x="3437797" y="2273415"/>
              <a:ext cx="853219" cy="54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Gerader Verbinder 49">
              <a:extLst>
                <a:ext uri="{FF2B5EF4-FFF2-40B4-BE49-F238E27FC236}">
                  <a16:creationId xmlns:a16="http://schemas.microsoft.com/office/drawing/2014/main" id="{14D2D01E-FC55-AA97-B2F6-B0CE284469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1079" y="2041767"/>
              <a:ext cx="1419991" cy="2865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Gerader Verbinder 52">
              <a:extLst>
                <a:ext uri="{FF2B5EF4-FFF2-40B4-BE49-F238E27FC236}">
                  <a16:creationId xmlns:a16="http://schemas.microsoft.com/office/drawing/2014/main" id="{E898717E-623B-1320-5C90-51F6D3FC57A9}"/>
                </a:ext>
              </a:extLst>
            </p:cNvPr>
            <p:cNvCxnSpPr>
              <a:cxnSpLocks/>
            </p:cNvCxnSpPr>
            <p:nvPr/>
          </p:nvCxnSpPr>
          <p:spPr>
            <a:xfrm>
              <a:off x="5221079" y="2318920"/>
              <a:ext cx="1403640" cy="1952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Gerader Verbinder 55">
              <a:extLst>
                <a:ext uri="{FF2B5EF4-FFF2-40B4-BE49-F238E27FC236}">
                  <a16:creationId xmlns:a16="http://schemas.microsoft.com/office/drawing/2014/main" id="{C0199AB4-99AF-8F97-CDBC-58CE026335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5739" y="3346134"/>
              <a:ext cx="835475" cy="26731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Gerader Verbinder 58">
              <a:extLst>
                <a:ext uri="{FF2B5EF4-FFF2-40B4-BE49-F238E27FC236}">
                  <a16:creationId xmlns:a16="http://schemas.microsoft.com/office/drawing/2014/main" id="{E4E27FE5-E266-29AB-D177-2C7DCCEA59CB}"/>
                </a:ext>
              </a:extLst>
            </p:cNvPr>
            <p:cNvCxnSpPr>
              <a:cxnSpLocks/>
            </p:cNvCxnSpPr>
            <p:nvPr/>
          </p:nvCxnSpPr>
          <p:spPr>
            <a:xfrm>
              <a:off x="3452443" y="3620758"/>
              <a:ext cx="858770" cy="45736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Gerader Verbinder 61">
              <a:extLst>
                <a:ext uri="{FF2B5EF4-FFF2-40B4-BE49-F238E27FC236}">
                  <a16:creationId xmlns:a16="http://schemas.microsoft.com/office/drawing/2014/main" id="{4FFEE782-0DD2-08BC-C2D2-791FF3C8DC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7669" y="3129224"/>
              <a:ext cx="1373401" cy="23152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Gerader Verbinder 64">
              <a:extLst>
                <a:ext uri="{FF2B5EF4-FFF2-40B4-BE49-F238E27FC236}">
                  <a16:creationId xmlns:a16="http://schemas.microsoft.com/office/drawing/2014/main" id="{007E0ED1-86BD-94DB-55BB-386983164E04}"/>
                </a:ext>
              </a:extLst>
            </p:cNvPr>
            <p:cNvCxnSpPr>
              <a:cxnSpLocks/>
            </p:cNvCxnSpPr>
            <p:nvPr/>
          </p:nvCxnSpPr>
          <p:spPr>
            <a:xfrm>
              <a:off x="5242267" y="3360747"/>
              <a:ext cx="1398803" cy="682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Gerader Verbinder 67">
              <a:extLst>
                <a:ext uri="{FF2B5EF4-FFF2-40B4-BE49-F238E27FC236}">
                  <a16:creationId xmlns:a16="http://schemas.microsoft.com/office/drawing/2014/main" id="{1B6B722A-2473-E930-0BD9-1D7985AF39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7669" y="3857005"/>
              <a:ext cx="1373401" cy="22111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Gerader Verbinder 70">
              <a:extLst>
                <a:ext uri="{FF2B5EF4-FFF2-40B4-BE49-F238E27FC236}">
                  <a16:creationId xmlns:a16="http://schemas.microsoft.com/office/drawing/2014/main" id="{480A5538-7F60-EA0E-9EB4-3EF7DC590CFA}"/>
                </a:ext>
              </a:extLst>
            </p:cNvPr>
            <p:cNvCxnSpPr>
              <a:cxnSpLocks/>
            </p:cNvCxnSpPr>
            <p:nvPr/>
          </p:nvCxnSpPr>
          <p:spPr>
            <a:xfrm>
              <a:off x="5242267" y="4077439"/>
              <a:ext cx="1398803" cy="1333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Gerader Verbinder 73">
              <a:extLst>
                <a:ext uri="{FF2B5EF4-FFF2-40B4-BE49-F238E27FC236}">
                  <a16:creationId xmlns:a16="http://schemas.microsoft.com/office/drawing/2014/main" id="{1C5FDB6F-A3F6-B2EB-F172-D15B98394F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5739" y="5357102"/>
              <a:ext cx="835474" cy="1247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Gerader Verbinder 76">
              <a:extLst>
                <a:ext uri="{FF2B5EF4-FFF2-40B4-BE49-F238E27FC236}">
                  <a16:creationId xmlns:a16="http://schemas.microsoft.com/office/drawing/2014/main" id="{EBEA81F4-1B13-ED3E-E294-EDD9A8A396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2267" y="5185138"/>
              <a:ext cx="1398803" cy="1719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Gerader Verbinder 79">
              <a:extLst>
                <a:ext uri="{FF2B5EF4-FFF2-40B4-BE49-F238E27FC236}">
                  <a16:creationId xmlns:a16="http://schemas.microsoft.com/office/drawing/2014/main" id="{A82DB6B7-528E-8593-55BA-978F9BF84F83}"/>
                </a:ext>
              </a:extLst>
            </p:cNvPr>
            <p:cNvCxnSpPr>
              <a:cxnSpLocks/>
            </p:cNvCxnSpPr>
            <p:nvPr/>
          </p:nvCxnSpPr>
          <p:spPr>
            <a:xfrm>
              <a:off x="5260555" y="5369804"/>
              <a:ext cx="1380515" cy="4813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Textfeld 82">
              <a:extLst>
                <a:ext uri="{FF2B5EF4-FFF2-40B4-BE49-F238E27FC236}">
                  <a16:creationId xmlns:a16="http://schemas.microsoft.com/office/drawing/2014/main" id="{0B266102-4A5B-0711-6183-BB3C1D5BB647}"/>
                </a:ext>
              </a:extLst>
            </p:cNvPr>
            <p:cNvSpPr txBox="1"/>
            <p:nvPr/>
          </p:nvSpPr>
          <p:spPr>
            <a:xfrm>
              <a:off x="759095" y="1112724"/>
              <a:ext cx="960757" cy="426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Bohr</a:t>
              </a:r>
              <a:endParaRPr lang="en-DE" sz="1600" b="1" dirty="0"/>
            </a:p>
          </p:txBody>
        </p:sp>
        <p:sp>
          <p:nvSpPr>
            <p:cNvPr id="55" name="Textfeld 83">
              <a:extLst>
                <a:ext uri="{FF2B5EF4-FFF2-40B4-BE49-F238E27FC236}">
                  <a16:creationId xmlns:a16="http://schemas.microsoft.com/office/drawing/2014/main" id="{9E0CA911-BF15-7384-B259-A68D9C6E1CD5}"/>
                </a:ext>
              </a:extLst>
            </p:cNvPr>
            <p:cNvSpPr txBox="1"/>
            <p:nvPr/>
          </p:nvSpPr>
          <p:spPr>
            <a:xfrm>
              <a:off x="2295174" y="1063540"/>
              <a:ext cx="1642604" cy="736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(electron)</a:t>
              </a:r>
            </a:p>
            <a:p>
              <a:r>
                <a:rPr lang="en-US" sz="1600" b="1" dirty="0"/>
                <a:t>spin-orbit</a:t>
              </a:r>
              <a:endParaRPr lang="en-DE" sz="1600" b="1" dirty="0"/>
            </a:p>
          </p:txBody>
        </p:sp>
        <p:sp>
          <p:nvSpPr>
            <p:cNvPr id="56" name="Textfeld 84">
              <a:extLst>
                <a:ext uri="{FF2B5EF4-FFF2-40B4-BE49-F238E27FC236}">
                  <a16:creationId xmlns:a16="http://schemas.microsoft.com/office/drawing/2014/main" id="{00ED1896-3143-C823-7B4C-23C3EEF79F31}"/>
                </a:ext>
              </a:extLst>
            </p:cNvPr>
            <p:cNvSpPr txBox="1"/>
            <p:nvPr/>
          </p:nvSpPr>
          <p:spPr>
            <a:xfrm>
              <a:off x="4291528" y="1109188"/>
              <a:ext cx="888286" cy="426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QED</a:t>
              </a:r>
              <a:endParaRPr lang="en-DE" sz="1600" b="1" dirty="0"/>
            </a:p>
          </p:txBody>
        </p:sp>
        <p:sp>
          <p:nvSpPr>
            <p:cNvPr id="57" name="Textfeld 85">
              <a:extLst>
                <a:ext uri="{FF2B5EF4-FFF2-40B4-BE49-F238E27FC236}">
                  <a16:creationId xmlns:a16="http://schemas.microsoft.com/office/drawing/2014/main" id="{5CEA7F2A-86C7-6A06-F71A-E37B096A64CA}"/>
                </a:ext>
              </a:extLst>
            </p:cNvPr>
            <p:cNvSpPr txBox="1"/>
            <p:nvPr/>
          </p:nvSpPr>
          <p:spPr>
            <a:xfrm>
              <a:off x="6085175" y="1074804"/>
              <a:ext cx="3445461" cy="426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hyperfine structure</a:t>
              </a:r>
              <a:endParaRPr lang="en-DE" sz="1600" b="1" dirty="0"/>
            </a:p>
          </p:txBody>
        </p:sp>
        <p:sp>
          <p:nvSpPr>
            <p:cNvPr id="58" name="Textfeld 87">
              <a:extLst>
                <a:ext uri="{FF2B5EF4-FFF2-40B4-BE49-F238E27FC236}">
                  <a16:creationId xmlns:a16="http://schemas.microsoft.com/office/drawing/2014/main" id="{9C9B8D67-A159-A0F0-5CB2-E56EAA2E6866}"/>
                </a:ext>
              </a:extLst>
            </p:cNvPr>
            <p:cNvSpPr txBox="1"/>
            <p:nvPr/>
          </p:nvSpPr>
          <p:spPr>
            <a:xfrm>
              <a:off x="7124052" y="6035815"/>
              <a:ext cx="75212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x1000</a:t>
              </a:r>
              <a:endParaRPr lang="en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Rechteck: abgerundete Ecken 88">
              <a:extLst>
                <a:ext uri="{FF2B5EF4-FFF2-40B4-BE49-F238E27FC236}">
                  <a16:creationId xmlns:a16="http://schemas.microsoft.com/office/drawing/2014/main" id="{20674424-BC03-141D-D1D3-BF241B7C1023}"/>
                </a:ext>
              </a:extLst>
            </p:cNvPr>
            <p:cNvSpPr/>
            <p:nvPr/>
          </p:nvSpPr>
          <p:spPr>
            <a:xfrm>
              <a:off x="5908071" y="1819653"/>
              <a:ext cx="3584755" cy="4216157"/>
            </a:xfrm>
            <a:prstGeom prst="roundRect">
              <a:avLst>
                <a:gd name="adj" fmla="val 1752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E0318F0-D9C8-4980-7FFF-C702C3CAAD5A}"/>
              </a:ext>
            </a:extLst>
          </p:cNvPr>
          <p:cNvCxnSpPr>
            <a:cxnSpLocks/>
          </p:cNvCxnSpPr>
          <p:nvPr/>
        </p:nvCxnSpPr>
        <p:spPr>
          <a:xfrm flipV="1">
            <a:off x="4766383" y="4387553"/>
            <a:ext cx="0" cy="6611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Curved 70">
            <a:extLst>
              <a:ext uri="{FF2B5EF4-FFF2-40B4-BE49-F238E27FC236}">
                <a16:creationId xmlns:a16="http://schemas.microsoft.com/office/drawing/2014/main" id="{B8C88359-29EB-961F-855B-B8E0D62694C5}"/>
              </a:ext>
            </a:extLst>
          </p:cNvPr>
          <p:cNvCxnSpPr>
            <a:cxnSpLocks/>
          </p:cNvCxnSpPr>
          <p:nvPr/>
        </p:nvCxnSpPr>
        <p:spPr>
          <a:xfrm>
            <a:off x="5232466" y="4488094"/>
            <a:ext cx="376658" cy="34841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98D8E26-4661-EFA4-3463-09FB9F0DEFD7}"/>
              </a:ext>
            </a:extLst>
          </p:cNvPr>
          <p:cNvCxnSpPr>
            <a:cxnSpLocks/>
          </p:cNvCxnSpPr>
          <p:nvPr/>
        </p:nvCxnSpPr>
        <p:spPr>
          <a:xfrm flipV="1">
            <a:off x="4923713" y="4078785"/>
            <a:ext cx="0" cy="9740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93B6714-9D40-7059-F8DD-277B14E3B0F9}"/>
              </a:ext>
            </a:extLst>
          </p:cNvPr>
          <p:cNvCxnSpPr>
            <a:cxnSpLocks/>
          </p:cNvCxnSpPr>
          <p:nvPr/>
        </p:nvCxnSpPr>
        <p:spPr>
          <a:xfrm flipV="1">
            <a:off x="5101060" y="4073451"/>
            <a:ext cx="9503" cy="14809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or: Curved 100">
            <a:extLst>
              <a:ext uri="{FF2B5EF4-FFF2-40B4-BE49-F238E27FC236}">
                <a16:creationId xmlns:a16="http://schemas.microsoft.com/office/drawing/2014/main" id="{13EC9EFD-9C26-972A-953D-337C8A50B877}"/>
              </a:ext>
            </a:extLst>
          </p:cNvPr>
          <p:cNvCxnSpPr>
            <a:cxnSpLocks/>
          </p:cNvCxnSpPr>
          <p:nvPr/>
        </p:nvCxnSpPr>
        <p:spPr>
          <a:xfrm>
            <a:off x="5306321" y="4381259"/>
            <a:ext cx="376658" cy="34841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1C69481C-471A-517F-B99A-D1B4F9A05A13}"/>
              </a:ext>
            </a:extLst>
          </p:cNvPr>
          <p:cNvSpPr txBox="1"/>
          <p:nvPr/>
        </p:nvSpPr>
        <p:spPr>
          <a:xfrm>
            <a:off x="9292403" y="6026539"/>
            <a:ext cx="1194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frequency (GHz)</a:t>
            </a:r>
            <a:endParaRPr lang="en-GB" sz="12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3E5786B-4846-9981-B455-454EC29E82D2}"/>
              </a:ext>
            </a:extLst>
          </p:cNvPr>
          <p:cNvSpPr txBox="1"/>
          <p:nvPr/>
        </p:nvSpPr>
        <p:spPr>
          <a:xfrm rot="16200000">
            <a:off x="6782777" y="5064264"/>
            <a:ext cx="1341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fluorescence (</a:t>
            </a:r>
            <a:r>
              <a:rPr lang="en-US" sz="1200" dirty="0" err="1"/>
              <a:t>a.u</a:t>
            </a:r>
            <a:r>
              <a:rPr lang="en-US" sz="1200" dirty="0"/>
              <a:t>.)</a:t>
            </a:r>
            <a:endParaRPr lang="en-GB" sz="1200" dirty="0"/>
          </a:p>
        </p:txBody>
      </p:sp>
      <p:pic>
        <p:nvPicPr>
          <p:cNvPr id="81" name="Content Placeholder 80">
            <a:extLst>
              <a:ext uri="{FF2B5EF4-FFF2-40B4-BE49-F238E27FC236}">
                <a16:creationId xmlns:a16="http://schemas.microsoft.com/office/drawing/2014/main" id="{436ABB7C-7431-4F36-6631-A3466A14A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5608" y="4488094"/>
            <a:ext cx="4163449" cy="1538445"/>
          </a:xfrm>
        </p:spPr>
      </p:pic>
      <p:sp>
        <p:nvSpPr>
          <p:cNvPr id="83" name="Arrow: Right 82">
            <a:extLst>
              <a:ext uri="{FF2B5EF4-FFF2-40B4-BE49-F238E27FC236}">
                <a16:creationId xmlns:a16="http://schemas.microsoft.com/office/drawing/2014/main" id="{2FA99068-D219-A366-E2A4-8B3043131FA7}"/>
              </a:ext>
            </a:extLst>
          </p:cNvPr>
          <p:cNvSpPr/>
          <p:nvPr/>
        </p:nvSpPr>
        <p:spPr>
          <a:xfrm>
            <a:off x="6622474" y="4784895"/>
            <a:ext cx="529651" cy="602036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7C06436-09DD-988C-629B-2F057DEA6A4A}"/>
              </a:ext>
            </a:extLst>
          </p:cNvPr>
          <p:cNvSpPr txBox="1"/>
          <p:nvPr/>
        </p:nvSpPr>
        <p:spPr>
          <a:xfrm>
            <a:off x="7338409" y="2023444"/>
            <a:ext cx="417024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hyperfine structure </a:t>
            </a:r>
            <a:r>
              <a:rPr lang="en-US" b="1" dirty="0">
                <a:sym typeface="Wingdings" panose="05000000000000000000" pitchFamily="2" charset="2"/>
              </a:rPr>
              <a:t> “nuclear signature”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number of peaks  spin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splitting of the peaks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magnetic dipole moment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electric quadrupole moment </a:t>
            </a:r>
            <a:endParaRPr lang="en-GB" b="1" dirty="0"/>
          </a:p>
        </p:txBody>
      </p: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8AC9A020-3D56-B73A-5B39-F56D3074A826}"/>
              </a:ext>
            </a:extLst>
          </p:cNvPr>
          <p:cNvCxnSpPr>
            <a:cxnSpLocks/>
          </p:cNvCxnSpPr>
          <p:nvPr/>
        </p:nvCxnSpPr>
        <p:spPr>
          <a:xfrm>
            <a:off x="5199465" y="4642648"/>
            <a:ext cx="376658" cy="34841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02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B0A0-44B1-BAF6-27E0-C2F12F132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observables from laser spectroscopy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ABC34-3CA0-B345-8194-7A36D39BE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5824" y="2376449"/>
            <a:ext cx="3429000" cy="2346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electron orbitals respond differently to charge distribution of nucleus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Measure difference in </a:t>
            </a:r>
            <a:r>
              <a:rPr lang="en-US" sz="2000" b="1" dirty="0">
                <a:sym typeface="Wingdings" panose="05000000000000000000" pitchFamily="2" charset="2"/>
              </a:rPr>
              <a:t>charge radius </a:t>
            </a:r>
            <a:r>
              <a:rPr lang="en-US" sz="2000" dirty="0">
                <a:sym typeface="Wingdings" panose="05000000000000000000" pitchFamily="2" charset="2"/>
              </a:rPr>
              <a:t>from shift in resonance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9" name="Inhaltsplatzhalter 4">
            <a:extLst>
              <a:ext uri="{FF2B5EF4-FFF2-40B4-BE49-F238E27FC236}">
                <a16:creationId xmlns:a16="http://schemas.microsoft.com/office/drawing/2014/main" id="{CFCFE8A8-640A-0293-8515-68B73E18A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 r="8465"/>
          <a:stretch/>
        </p:blipFill>
        <p:spPr>
          <a:xfrm>
            <a:off x="265176" y="1692305"/>
            <a:ext cx="6385560" cy="435292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7250AF9-B4AD-7D94-B946-DA916EA98B49}"/>
              </a:ext>
            </a:extLst>
          </p:cNvPr>
          <p:cNvGrpSpPr/>
          <p:nvPr/>
        </p:nvGrpSpPr>
        <p:grpSpPr>
          <a:xfrm>
            <a:off x="1067816" y="1692305"/>
            <a:ext cx="5028184" cy="4105768"/>
            <a:chOff x="838200" y="1305194"/>
            <a:chExt cx="5028184" cy="41057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3AF9DFC-DA42-A2EC-12AC-BF1AC7ADD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692305"/>
              <a:ext cx="5028184" cy="371865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8B36FAF-64D6-0A99-AEFA-1851573EEA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0725" y="1564414"/>
              <a:ext cx="0" cy="70522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D179F74-90F0-2685-5E12-1813D0921E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3269" y="1564414"/>
              <a:ext cx="0" cy="255422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6138C47-927A-BA9D-59F2-8243DDF2B052}"/>
                </a:ext>
              </a:extLst>
            </p:cNvPr>
            <p:cNvCxnSpPr>
              <a:cxnSpLocks/>
            </p:cNvCxnSpPr>
            <p:nvPr/>
          </p:nvCxnSpPr>
          <p:spPr>
            <a:xfrm>
              <a:off x="2040725" y="1564414"/>
              <a:ext cx="65254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8E044C0-91CF-3430-AC33-1079186798B4}"/>
                    </a:ext>
                  </a:extLst>
                </p:cNvPr>
                <p:cNvSpPr txBox="1"/>
                <p:nvPr/>
              </p:nvSpPr>
              <p:spPr>
                <a:xfrm>
                  <a:off x="2040725" y="1305194"/>
                  <a:ext cx="71929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4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𝛿𝜈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126,132</m:t>
                            </m:r>
                          </m:sup>
                        </m:sSup>
                      </m:oMath>
                    </m:oMathPara>
                  </a14:m>
                  <a:endParaRPr lang="en-GB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8E044C0-91CF-3430-AC33-1079186798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0725" y="1305194"/>
                  <a:ext cx="719299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5085" r="-847" b="-857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2CF31D5-252A-70C5-841B-8C6D6B659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713" y="5042247"/>
            <a:ext cx="3134982" cy="53652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4F99F53-BF25-FBD1-143B-5D2399EB1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6894" y="4665145"/>
            <a:ext cx="422006" cy="38249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EDA35B8-0B6E-DAA8-BDCF-3B688A375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371" y="5214403"/>
            <a:ext cx="512668" cy="50234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5FFDB4C-750E-7AFA-C343-37254E316E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115445">
            <a:off x="6048216" y="4036981"/>
            <a:ext cx="423074" cy="39338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1C5DE20-06C6-30F2-8066-6B3ABE58D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0657" y="3414449"/>
            <a:ext cx="406096" cy="37759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7FBFC08-42EF-BBA7-AC74-8EF1AB7D13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016947">
            <a:off x="6083362" y="2855879"/>
            <a:ext cx="320684" cy="29339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E61DD85-572B-A2FF-6584-532EA68D39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6479" y="2279765"/>
            <a:ext cx="282836" cy="2587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F18ADF-7A13-4D75-BA4E-77207503CAB5}"/>
              </a:ext>
            </a:extLst>
          </p:cNvPr>
          <p:cNvSpPr txBox="1"/>
          <p:nvPr/>
        </p:nvSpPr>
        <p:spPr>
          <a:xfrm>
            <a:off x="2125095" y="6023297"/>
            <a:ext cx="7932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observables: Purely based on atomic physics, no nuclear theory input needed!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8940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1DE4D67-AC0B-4E17-A8E4-34E86B813B28}"/>
              </a:ext>
            </a:extLst>
          </p:cNvPr>
          <p:cNvGrpSpPr/>
          <p:nvPr/>
        </p:nvGrpSpPr>
        <p:grpSpPr>
          <a:xfrm>
            <a:off x="300610" y="4448116"/>
            <a:ext cx="7188463" cy="1665141"/>
            <a:chOff x="636807" y="4889123"/>
            <a:chExt cx="7188463" cy="16651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5E0BEC9-5BDF-9917-9ED9-40461379F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93" t="39849" r="893" b="15037"/>
            <a:stretch/>
          </p:blipFill>
          <p:spPr>
            <a:xfrm>
              <a:off x="636807" y="4889123"/>
              <a:ext cx="7188463" cy="166514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0F20E0-5442-2CBB-A822-95E6196A3F90}"/>
                </a:ext>
              </a:extLst>
            </p:cNvPr>
            <p:cNvSpPr/>
            <p:nvPr/>
          </p:nvSpPr>
          <p:spPr>
            <a:xfrm>
              <a:off x="4246279" y="5354955"/>
              <a:ext cx="253365" cy="76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5A86C2-2A73-A68A-C302-F854F8420075}"/>
                </a:ext>
              </a:extLst>
            </p:cNvPr>
            <p:cNvSpPr/>
            <p:nvPr/>
          </p:nvSpPr>
          <p:spPr>
            <a:xfrm>
              <a:off x="4796824" y="5354955"/>
              <a:ext cx="253365" cy="76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F35AA0-0C27-34C5-5562-F43261A27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neutron rich calcium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91505-DDF5-4DE4-55F5-A863F41C9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189" y="1922703"/>
            <a:ext cx="6663795" cy="21325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Measure Ca across N = 32 shell (?) gap (</a:t>
            </a:r>
            <a:r>
              <a:rPr lang="en-US" sz="1800" b="1" baseline="30000" dirty="0"/>
              <a:t>53,54</a:t>
            </a:r>
            <a:r>
              <a:rPr lang="en-US" sz="1800" b="1" dirty="0"/>
              <a:t>Ca)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dirty="0"/>
              <a:t>Experimental challenges for laser spectroscopy of </a:t>
            </a:r>
            <a:r>
              <a:rPr lang="en-US" sz="1800" baseline="30000" dirty="0"/>
              <a:t>53</a:t>
            </a:r>
            <a:r>
              <a:rPr lang="en-US" sz="1800" dirty="0"/>
              <a:t>Ca, </a:t>
            </a:r>
            <a:r>
              <a:rPr lang="en-US" sz="1800" baseline="30000" dirty="0"/>
              <a:t>54</a:t>
            </a:r>
            <a:r>
              <a:rPr lang="en-US" sz="1800" dirty="0"/>
              <a:t>Ca :</a:t>
            </a:r>
          </a:p>
          <a:p>
            <a:r>
              <a:rPr lang="en-US" sz="1800" dirty="0"/>
              <a:t>lifetime of 461 </a:t>
            </a:r>
            <a:r>
              <a:rPr lang="en-US" sz="1800" dirty="0" err="1"/>
              <a:t>ms</a:t>
            </a:r>
            <a:r>
              <a:rPr lang="en-US" sz="1800" dirty="0"/>
              <a:t>, 107 </a:t>
            </a:r>
            <a:r>
              <a:rPr lang="en-US" sz="1800" dirty="0" err="1"/>
              <a:t>ms</a:t>
            </a:r>
            <a:endParaRPr lang="en-US" sz="1800" dirty="0"/>
          </a:p>
          <a:p>
            <a:r>
              <a:rPr lang="en-US" sz="1800" dirty="0"/>
              <a:t>yield of 20 ions/s, 2 ions/s at ISOLDE/CERN</a:t>
            </a:r>
          </a:p>
          <a:p>
            <a:pPr marL="0" indent="0">
              <a:buNone/>
            </a:pPr>
            <a:endParaRPr lang="en-GB" sz="18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87EE23-9723-6822-F5B6-87266D526F55}"/>
              </a:ext>
            </a:extLst>
          </p:cNvPr>
          <p:cNvGrpSpPr/>
          <p:nvPr/>
        </p:nvGrpSpPr>
        <p:grpSpPr>
          <a:xfrm>
            <a:off x="8115079" y="2099066"/>
            <a:ext cx="3719762" cy="3721109"/>
            <a:chOff x="6573098" y="1521724"/>
            <a:chExt cx="4506681" cy="4303677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AB9A6DA-AB9E-D8EE-C56C-9C27C659A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73098" y="1521724"/>
              <a:ext cx="4506681" cy="430367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6E9923-C5F8-3A9B-836B-E7EB56AE0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65699" y="4523500"/>
              <a:ext cx="3832746" cy="105613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098C9D1-05BC-2635-39DC-FCCB4489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65699" y="2550972"/>
              <a:ext cx="3832746" cy="7296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1ABC2A2-E5A8-09B1-A99E-05E843C60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65699" y="1701896"/>
              <a:ext cx="4009292" cy="729602"/>
            </a:xfrm>
            <a:prstGeom prst="rect">
              <a:avLst/>
            </a:prstGeom>
          </p:spPr>
        </p:pic>
      </p:grpSp>
      <p:sp>
        <p:nvSpPr>
          <p:cNvPr id="12" name="TextBox 6">
            <a:extLst>
              <a:ext uri="{FF2B5EF4-FFF2-40B4-BE49-F238E27FC236}">
                <a16:creationId xmlns:a16="http://schemas.microsoft.com/office/drawing/2014/main" id="{D118DC95-7515-9258-019F-2532547009AF}"/>
              </a:ext>
            </a:extLst>
          </p:cNvPr>
          <p:cNvSpPr txBox="1"/>
          <p:nvPr/>
        </p:nvSpPr>
        <p:spPr>
          <a:xfrm>
            <a:off x="235225" y="6148129"/>
            <a:ext cx="34884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From</a:t>
            </a:r>
            <a:r>
              <a:rPr lang="en-GB" sz="800" i="1" dirty="0"/>
              <a:t> https://upload.wikimedia.org/wikipedia/commons/9/9d/NuclideMap.svg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9E64A9-18F4-B3D7-5BCC-C2FB08E6179E}"/>
              </a:ext>
            </a:extLst>
          </p:cNvPr>
          <p:cNvSpPr/>
          <p:nvPr/>
        </p:nvSpPr>
        <p:spPr>
          <a:xfrm>
            <a:off x="5815965" y="4714875"/>
            <a:ext cx="579120" cy="3009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823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9EC4-4995-D893-6E32-5BE252CF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Radioactive Isotopes at ISOLDE/CERN</a:t>
            </a:r>
          </a:p>
        </p:txBody>
      </p:sp>
      <p:pic>
        <p:nvPicPr>
          <p:cNvPr id="1026" name="Picture 2" descr="Graphics,accelerator,LHC,LHC experiments,Accelerators">
            <a:extLst>
              <a:ext uri="{FF2B5EF4-FFF2-40B4-BE49-F238E27FC236}">
                <a16:creationId xmlns:a16="http://schemas.microsoft.com/office/drawing/2014/main" id="{0C4D7380-4669-8B45-453D-9D344E3F6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238" y="1556856"/>
            <a:ext cx="4364946" cy="27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iagram of a laser beam&#10;&#10;Description automatically generated">
            <a:extLst>
              <a:ext uri="{FF2B5EF4-FFF2-40B4-BE49-F238E27FC236}">
                <a16:creationId xmlns:a16="http://schemas.microsoft.com/office/drawing/2014/main" id="{AF2E97A8-3DD0-A551-4A45-7797E19BE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626" y="3077870"/>
            <a:ext cx="3875533" cy="320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BB672B-3D9E-B19C-874E-29092E3675BD}"/>
              </a:ext>
            </a:extLst>
          </p:cNvPr>
          <p:cNvSpPr txBox="1"/>
          <p:nvPr/>
        </p:nvSpPr>
        <p:spPr>
          <a:xfrm>
            <a:off x="838200" y="4731757"/>
            <a:ext cx="4565904" cy="206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/>
              <a:t>ISOLDE @ CERN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operational since 1967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located since 1992 at the PS BOOSTER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Two target stations + separators, various target types, ion sources, etc.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08328E-5566-9421-B74E-8371A41D85F2}"/>
              </a:ext>
            </a:extLst>
          </p:cNvPr>
          <p:cNvSpPr txBox="1"/>
          <p:nvPr/>
        </p:nvSpPr>
        <p:spPr>
          <a:xfrm>
            <a:off x="5909432" y="1280535"/>
            <a:ext cx="4930543" cy="190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/>
              <a:t>ISOLDE radioactive calcium ion beam production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bombard UC</a:t>
            </a:r>
            <a:r>
              <a:rPr lang="en-GB" sz="1600" baseline="-25000" dirty="0"/>
              <a:t>x</a:t>
            </a:r>
            <a:r>
              <a:rPr lang="en-GB" sz="1600" dirty="0"/>
              <a:t> target with 1.4 GeV protons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(neutral) fragments are laser ionized by RILIS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ions are extracted with ≈</a:t>
            </a:r>
            <a:r>
              <a:rPr lang="en-US" sz="1600" dirty="0">
                <a:sym typeface="Wingdings" panose="05000000000000000000" pitchFamily="2" charset="2"/>
              </a:rPr>
              <a:t> 30 keV beam energy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magnetic mass separation</a:t>
            </a:r>
          </a:p>
        </p:txBody>
      </p:sp>
    </p:spTree>
    <p:extLst>
      <p:ext uri="{BB962C8B-B14F-4D97-AF65-F5344CB8AC3E}">
        <p14:creationId xmlns:p14="http://schemas.microsoft.com/office/powerpoint/2010/main" val="2824672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F4146AA-A5ED-4800-3BD3-18CF6ACB77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041" y="2167904"/>
            <a:ext cx="6530553" cy="43167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CD571A-B31B-465A-6F41-A29451B5F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COLLAPS experiment</a:t>
            </a:r>
            <a:endParaRPr lang="en-GB" dirty="0"/>
          </a:p>
        </p:txBody>
      </p:sp>
      <p:sp>
        <p:nvSpPr>
          <p:cNvPr id="6" name="Textfeld 20">
            <a:extLst>
              <a:ext uri="{FF2B5EF4-FFF2-40B4-BE49-F238E27FC236}">
                <a16:creationId xmlns:a16="http://schemas.microsoft.com/office/drawing/2014/main" id="{FAC4BA50-CD8F-12A1-5F48-398D45DA364F}"/>
              </a:ext>
            </a:extLst>
          </p:cNvPr>
          <p:cNvSpPr txBox="1"/>
          <p:nvPr/>
        </p:nvSpPr>
        <p:spPr>
          <a:xfrm rot="21098995">
            <a:off x="11194496" y="3595235"/>
            <a:ext cx="70884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ISCOOL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bunches</a:t>
            </a:r>
          </a:p>
        </p:txBody>
      </p:sp>
      <p:sp>
        <p:nvSpPr>
          <p:cNvPr id="7" name="Textfeld 19">
            <a:extLst>
              <a:ext uri="{FF2B5EF4-FFF2-40B4-BE49-F238E27FC236}">
                <a16:creationId xmlns:a16="http://schemas.microsoft.com/office/drawing/2014/main" id="{18596D14-4187-940F-72B6-445029BDD3D7}"/>
              </a:ext>
            </a:extLst>
          </p:cNvPr>
          <p:cNvSpPr txBox="1"/>
          <p:nvPr/>
        </p:nvSpPr>
        <p:spPr>
          <a:xfrm rot="20302267">
            <a:off x="10909354" y="3059324"/>
            <a:ext cx="87395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laser beam</a:t>
            </a:r>
            <a:endParaRPr lang="en-DE" sz="1200" dirty="0">
              <a:solidFill>
                <a:srgbClr val="0070C0"/>
              </a:solidFill>
            </a:endParaRPr>
          </a:p>
        </p:txBody>
      </p:sp>
      <p:sp>
        <p:nvSpPr>
          <p:cNvPr id="8" name="Textfeld 23">
            <a:extLst>
              <a:ext uri="{FF2B5EF4-FFF2-40B4-BE49-F238E27FC236}">
                <a16:creationId xmlns:a16="http://schemas.microsoft.com/office/drawing/2014/main" id="{E39A495F-17AD-551E-4923-EB28714D5AFC}"/>
              </a:ext>
            </a:extLst>
          </p:cNvPr>
          <p:cNvSpPr txBox="1"/>
          <p:nvPr/>
        </p:nvSpPr>
        <p:spPr>
          <a:xfrm>
            <a:off x="9800612" y="4442243"/>
            <a:ext cx="1230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laser-ion overlap</a:t>
            </a:r>
            <a:endParaRPr lang="en-DE" sz="1200" dirty="0"/>
          </a:p>
        </p:txBody>
      </p:sp>
      <p:sp>
        <p:nvSpPr>
          <p:cNvPr id="9" name="Geschweifte Klammer links 26">
            <a:extLst>
              <a:ext uri="{FF2B5EF4-FFF2-40B4-BE49-F238E27FC236}">
                <a16:creationId xmlns:a16="http://schemas.microsoft.com/office/drawing/2014/main" id="{7AD81575-C63C-0B90-AF04-FB5B5BD77625}"/>
              </a:ext>
            </a:extLst>
          </p:cNvPr>
          <p:cNvSpPr/>
          <p:nvPr/>
        </p:nvSpPr>
        <p:spPr>
          <a:xfrm rot="16200000">
            <a:off x="10411827" y="3866454"/>
            <a:ext cx="176343" cy="1010644"/>
          </a:xfrm>
          <a:prstGeom prst="leftBrace">
            <a:avLst>
              <a:gd name="adj1" fmla="val 38797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0" name="Geschweifte Klammer links 24">
            <a:extLst>
              <a:ext uri="{FF2B5EF4-FFF2-40B4-BE49-F238E27FC236}">
                <a16:creationId xmlns:a16="http://schemas.microsoft.com/office/drawing/2014/main" id="{0F084284-CD6E-A73C-55DE-46E7580F6547}"/>
              </a:ext>
            </a:extLst>
          </p:cNvPr>
          <p:cNvSpPr/>
          <p:nvPr/>
        </p:nvSpPr>
        <p:spPr>
          <a:xfrm rot="5400000">
            <a:off x="9275214" y="2794096"/>
            <a:ext cx="233120" cy="1095422"/>
          </a:xfrm>
          <a:prstGeom prst="leftBrace">
            <a:avLst>
              <a:gd name="adj1" fmla="val 50515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1" name="Textfeld 25">
            <a:extLst>
              <a:ext uri="{FF2B5EF4-FFF2-40B4-BE49-F238E27FC236}">
                <a16:creationId xmlns:a16="http://schemas.microsoft.com/office/drawing/2014/main" id="{B760F398-661D-B31C-3352-A8A04E03956D}"/>
              </a:ext>
            </a:extLst>
          </p:cNvPr>
          <p:cNvSpPr txBox="1"/>
          <p:nvPr/>
        </p:nvSpPr>
        <p:spPr>
          <a:xfrm>
            <a:off x="8519353" y="2865853"/>
            <a:ext cx="1954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Ion beam correction &amp; focus</a:t>
            </a:r>
            <a:endParaRPr lang="en-DE" sz="1200" dirty="0"/>
          </a:p>
        </p:txBody>
      </p:sp>
      <p:sp>
        <p:nvSpPr>
          <p:cNvPr id="12" name="Geschweifte Klammer links 22">
            <a:extLst>
              <a:ext uri="{FF2B5EF4-FFF2-40B4-BE49-F238E27FC236}">
                <a16:creationId xmlns:a16="http://schemas.microsoft.com/office/drawing/2014/main" id="{BF610E24-FB17-A527-A7BA-F07B91566B92}"/>
              </a:ext>
            </a:extLst>
          </p:cNvPr>
          <p:cNvSpPr/>
          <p:nvPr/>
        </p:nvSpPr>
        <p:spPr>
          <a:xfrm rot="16200000">
            <a:off x="8922207" y="4747726"/>
            <a:ext cx="162583" cy="1298567"/>
          </a:xfrm>
          <a:prstGeom prst="leftBrace">
            <a:avLst>
              <a:gd name="adj1" fmla="val 57545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3" name="Textfeld 27">
            <a:extLst>
              <a:ext uri="{FF2B5EF4-FFF2-40B4-BE49-F238E27FC236}">
                <a16:creationId xmlns:a16="http://schemas.microsoft.com/office/drawing/2014/main" id="{1708FAF8-05CC-D35C-9523-9EA253E59E54}"/>
              </a:ext>
            </a:extLst>
          </p:cNvPr>
          <p:cNvSpPr txBox="1"/>
          <p:nvPr/>
        </p:nvSpPr>
        <p:spPr>
          <a:xfrm>
            <a:off x="7948710" y="5494163"/>
            <a:ext cx="27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charge exchange &amp; beam energy scanning</a:t>
            </a:r>
            <a:endParaRPr lang="en-DE" sz="1200" dirty="0"/>
          </a:p>
        </p:txBody>
      </p:sp>
      <p:sp>
        <p:nvSpPr>
          <p:cNvPr id="14" name="Geschweifte Klammer links 29">
            <a:extLst>
              <a:ext uri="{FF2B5EF4-FFF2-40B4-BE49-F238E27FC236}">
                <a16:creationId xmlns:a16="http://schemas.microsoft.com/office/drawing/2014/main" id="{E8A2CA2E-DD9C-9A33-78B0-182C645616A5}"/>
              </a:ext>
            </a:extLst>
          </p:cNvPr>
          <p:cNvSpPr/>
          <p:nvPr/>
        </p:nvSpPr>
        <p:spPr>
          <a:xfrm rot="5400000">
            <a:off x="7155999" y="3600250"/>
            <a:ext cx="162583" cy="830759"/>
          </a:xfrm>
          <a:prstGeom prst="leftBrace">
            <a:avLst>
              <a:gd name="adj1" fmla="val 48171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5" name="Textfeld 30">
            <a:extLst>
              <a:ext uri="{FF2B5EF4-FFF2-40B4-BE49-F238E27FC236}">
                <a16:creationId xmlns:a16="http://schemas.microsoft.com/office/drawing/2014/main" id="{94D16ECF-F22E-4230-16A6-299187316B5B}"/>
              </a:ext>
            </a:extLst>
          </p:cNvPr>
          <p:cNvSpPr txBox="1"/>
          <p:nvPr/>
        </p:nvSpPr>
        <p:spPr>
          <a:xfrm>
            <a:off x="6681079" y="3641249"/>
            <a:ext cx="123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optical detection</a:t>
            </a:r>
            <a:endParaRPr lang="en-DE" sz="1200" dirty="0"/>
          </a:p>
        </p:txBody>
      </p:sp>
      <p:sp>
        <p:nvSpPr>
          <p:cNvPr id="23" name="Textfeld 21">
            <a:extLst>
              <a:ext uri="{FF2B5EF4-FFF2-40B4-BE49-F238E27FC236}">
                <a16:creationId xmlns:a16="http://schemas.microsoft.com/office/drawing/2014/main" id="{09889F97-2A7D-E675-6318-F4F946B8B58B}"/>
              </a:ext>
            </a:extLst>
          </p:cNvPr>
          <p:cNvSpPr txBox="1"/>
          <p:nvPr/>
        </p:nvSpPr>
        <p:spPr>
          <a:xfrm>
            <a:off x="376512" y="1649395"/>
            <a:ext cx="50317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Col</a:t>
            </a:r>
            <a:r>
              <a:rPr lang="en-US" dirty="0">
                <a:sym typeface="Wingdings" panose="05000000000000000000" pitchFamily="2" charset="2"/>
              </a:rPr>
              <a:t>linear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la</a:t>
            </a:r>
            <a:r>
              <a:rPr lang="en-US" dirty="0">
                <a:sym typeface="Wingdings" panose="05000000000000000000" pitchFamily="2" charset="2"/>
              </a:rPr>
              <a:t>ser s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ectro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en-US" dirty="0">
                <a:sym typeface="Wingdings" panose="05000000000000000000" pitchFamily="2" charset="2"/>
              </a:rPr>
              <a:t>copy (CLS) on radioactive isotopes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 operating since 45 years…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dirty="0">
                <a:sym typeface="Wingdings" panose="05000000000000000000" pitchFamily="2" charset="2"/>
              </a:rPr>
              <a:t>Measurement principle: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dirty="0">
                <a:sym typeface="Wingdings" panose="05000000000000000000" pitchFamily="2" charset="2"/>
              </a:rPr>
              <a:t>Overlap laser beam and ion bunch collinearly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dirty="0">
                <a:sym typeface="Wingdings" panose="05000000000000000000" pitchFamily="2" charset="2"/>
              </a:rPr>
              <a:t>Focus ion bunch into optical detection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dirty="0">
                <a:sym typeface="Wingdings" panose="05000000000000000000" pitchFamily="2" charset="2"/>
              </a:rPr>
              <a:t>Scan beam energy  scan transition frequency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dirty="0">
                <a:sym typeface="Wingdings" panose="05000000000000000000" pitchFamily="2" charset="2"/>
              </a:rPr>
              <a:t>(opt.) neutralize ion bunch via charge exchange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dirty="0">
                <a:sym typeface="Wingdings" panose="05000000000000000000" pitchFamily="2" charset="2"/>
              </a:rPr>
              <a:t>Measure fluorescence in optical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dirty="0"/>
          </a:p>
        </p:txBody>
      </p:sp>
      <p:sp>
        <p:nvSpPr>
          <p:cNvPr id="24" name="Textfeld 21">
            <a:extLst>
              <a:ext uri="{FF2B5EF4-FFF2-40B4-BE49-F238E27FC236}">
                <a16:creationId xmlns:a16="http://schemas.microsoft.com/office/drawing/2014/main" id="{F0688C09-E39D-56F6-1FE6-4A392BF52B3D}"/>
              </a:ext>
            </a:extLst>
          </p:cNvPr>
          <p:cNvSpPr txBox="1"/>
          <p:nvPr/>
        </p:nvSpPr>
        <p:spPr>
          <a:xfrm>
            <a:off x="370057" y="1523845"/>
            <a:ext cx="480595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collinear geometry </a:t>
            </a:r>
            <a:r>
              <a:rPr lang="en-US" dirty="0">
                <a:sym typeface="Wingdings" panose="05000000000000000000" pitchFamily="2" charset="2"/>
              </a:rPr>
              <a:t> no doppler broadening, limited mostly by natural linewidth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only needs a single narrowband CW laser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insensitive to isobaric contamination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dirty="0">
                <a:sym typeface="Wingdings" panose="05000000000000000000" pitchFamily="2" charset="2"/>
              </a:rPr>
              <a:t>Disadvantages: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Limited by photon detection efficiency and laser stray light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Need more specialized detection setups for very rare cases like </a:t>
            </a:r>
            <a:r>
              <a:rPr lang="en-US" baseline="30000" dirty="0">
                <a:sym typeface="Wingdings" panose="05000000000000000000" pitchFamily="2" charset="2"/>
              </a:rPr>
              <a:t>53,54</a:t>
            </a:r>
            <a:r>
              <a:rPr lang="en-US" dirty="0">
                <a:sym typeface="Wingdings" panose="05000000000000000000" pitchFamily="2" charset="2"/>
              </a:rPr>
              <a:t>Ca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ROC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r</a:t>
            </a:r>
            <a:r>
              <a:rPr lang="en-US" dirty="0">
                <a:sym typeface="Wingdings" panose="05000000000000000000" pitchFamily="2" charset="2"/>
              </a:rPr>
              <a:t>adioactive detection after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o</a:t>
            </a:r>
            <a:r>
              <a:rPr lang="en-US" dirty="0">
                <a:sym typeface="Wingdings" panose="05000000000000000000" pitchFamily="2" charset="2"/>
              </a:rPr>
              <a:t>ptical pumping and state selective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harge exchange)</a:t>
            </a:r>
          </a:p>
        </p:txBody>
      </p:sp>
      <p:pic>
        <p:nvPicPr>
          <p:cNvPr id="5" name="Picture 4" descr="A group of people standing on steps&#10;&#10;Description automatically generated">
            <a:extLst>
              <a:ext uri="{FF2B5EF4-FFF2-40B4-BE49-F238E27FC236}">
                <a16:creationId xmlns:a16="http://schemas.microsoft.com/office/drawing/2014/main" id="{EDDC1177-76C2-D6D5-D336-ADE9556379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1817" y="1922564"/>
            <a:ext cx="6660167" cy="315765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96094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0C694-CF06-8F41-FB33-959FEC7D2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ROC method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D7F9D-6ABD-4DA2-D14A-CC6155DFF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004" y="1640117"/>
            <a:ext cx="5528724" cy="4862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Idea: Exploit electronic structure of Ca II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Use laser to excite S</a:t>
            </a:r>
            <a:r>
              <a:rPr lang="en-US" sz="2000" dirty="0">
                <a:sym typeface="Wingdings" panose="05000000000000000000" pitchFamily="2" charset="2"/>
              </a:rPr>
              <a:t>P transition</a:t>
            </a:r>
          </a:p>
          <a:p>
            <a:pPr marL="0" indent="0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If laser on resonance, electron will be permanently “pumped” to D-states</a:t>
            </a:r>
          </a:p>
          <a:p>
            <a:pPr marL="0" indent="0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Then: detect electronic state change to find out if laser was on resonance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sz="20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 High efficiency because of particle detection while still retaining the advantages of CLS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17" name="Textfeld 14">
            <a:extLst>
              <a:ext uri="{FF2B5EF4-FFF2-40B4-BE49-F238E27FC236}">
                <a16:creationId xmlns:a16="http://schemas.microsoft.com/office/drawing/2014/main" id="{89E0F003-A1CA-1962-FBA2-1E504B83583F}"/>
              </a:ext>
            </a:extLst>
          </p:cNvPr>
          <p:cNvSpPr txBox="1"/>
          <p:nvPr/>
        </p:nvSpPr>
        <p:spPr>
          <a:xfrm>
            <a:off x="3128073" y="2377768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  <a:r>
              <a:rPr lang="en-US" sz="2000" baseline="-25000" dirty="0"/>
              <a:t>3/2</a:t>
            </a:r>
            <a:endParaRPr lang="en-DE" sz="2000" baseline="-25000" dirty="0"/>
          </a:p>
        </p:txBody>
      </p:sp>
      <p:cxnSp>
        <p:nvCxnSpPr>
          <p:cNvPr id="18" name="Gerader Verbinder 15">
            <a:extLst>
              <a:ext uri="{FF2B5EF4-FFF2-40B4-BE49-F238E27FC236}">
                <a16:creationId xmlns:a16="http://schemas.microsoft.com/office/drawing/2014/main" id="{62D0BA6B-E179-A186-FB43-7A11A899120D}"/>
              </a:ext>
            </a:extLst>
          </p:cNvPr>
          <p:cNvCxnSpPr>
            <a:cxnSpLocks/>
          </p:cNvCxnSpPr>
          <p:nvPr/>
        </p:nvCxnSpPr>
        <p:spPr>
          <a:xfrm>
            <a:off x="2472905" y="2594135"/>
            <a:ext cx="6397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feld 16">
            <a:extLst>
              <a:ext uri="{FF2B5EF4-FFF2-40B4-BE49-F238E27FC236}">
                <a16:creationId xmlns:a16="http://schemas.microsoft.com/office/drawing/2014/main" id="{A5923BB6-D8C7-FB27-A68C-CF2D2CD47D10}"/>
              </a:ext>
            </a:extLst>
          </p:cNvPr>
          <p:cNvSpPr txBox="1"/>
          <p:nvPr/>
        </p:nvSpPr>
        <p:spPr>
          <a:xfrm>
            <a:off x="4167955" y="3671177"/>
            <a:ext cx="473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baseline="-25000" dirty="0"/>
              <a:t>J</a:t>
            </a:r>
            <a:endParaRPr lang="en-DE" sz="2000" baseline="-25000" dirty="0"/>
          </a:p>
        </p:txBody>
      </p:sp>
      <p:cxnSp>
        <p:nvCxnSpPr>
          <p:cNvPr id="20" name="Gerader Verbinder 17">
            <a:extLst>
              <a:ext uri="{FF2B5EF4-FFF2-40B4-BE49-F238E27FC236}">
                <a16:creationId xmlns:a16="http://schemas.microsoft.com/office/drawing/2014/main" id="{09156F39-A9B7-3DCE-629F-B0BDFFC84449}"/>
              </a:ext>
            </a:extLst>
          </p:cNvPr>
          <p:cNvCxnSpPr>
            <a:cxnSpLocks/>
          </p:cNvCxnSpPr>
          <p:nvPr/>
        </p:nvCxnSpPr>
        <p:spPr>
          <a:xfrm>
            <a:off x="3490363" y="3871232"/>
            <a:ext cx="6397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feld 20">
            <a:extLst>
              <a:ext uri="{FF2B5EF4-FFF2-40B4-BE49-F238E27FC236}">
                <a16:creationId xmlns:a16="http://schemas.microsoft.com/office/drawing/2014/main" id="{1B9250B9-6A35-114A-42FA-F99ECB44A943}"/>
              </a:ext>
            </a:extLst>
          </p:cNvPr>
          <p:cNvSpPr txBox="1"/>
          <p:nvPr/>
        </p:nvSpPr>
        <p:spPr>
          <a:xfrm>
            <a:off x="2549791" y="4768563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baseline="-25000" dirty="0"/>
              <a:t>1/2</a:t>
            </a:r>
            <a:endParaRPr lang="en-DE" sz="2000" baseline="-25000" dirty="0"/>
          </a:p>
        </p:txBody>
      </p:sp>
      <p:cxnSp>
        <p:nvCxnSpPr>
          <p:cNvPr id="24" name="Gerader Verbinder 21">
            <a:extLst>
              <a:ext uri="{FF2B5EF4-FFF2-40B4-BE49-F238E27FC236}">
                <a16:creationId xmlns:a16="http://schemas.microsoft.com/office/drawing/2014/main" id="{E3AF4C08-5E2A-4F4C-EDDA-A44970D960F2}"/>
              </a:ext>
            </a:extLst>
          </p:cNvPr>
          <p:cNvCxnSpPr>
            <a:cxnSpLocks/>
          </p:cNvCxnSpPr>
          <p:nvPr/>
        </p:nvCxnSpPr>
        <p:spPr>
          <a:xfrm>
            <a:off x="1908887" y="4968618"/>
            <a:ext cx="6397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feld 84">
            <a:extLst>
              <a:ext uri="{FF2B5EF4-FFF2-40B4-BE49-F238E27FC236}">
                <a16:creationId xmlns:a16="http://schemas.microsoft.com/office/drawing/2014/main" id="{38B009E3-B53E-9BA5-CA13-9C55C5DAE3F1}"/>
              </a:ext>
            </a:extLst>
          </p:cNvPr>
          <p:cNvSpPr txBox="1"/>
          <p:nvPr/>
        </p:nvSpPr>
        <p:spPr>
          <a:xfrm>
            <a:off x="1485548" y="1774017"/>
            <a:ext cx="280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Relevant Ca II level scheme</a:t>
            </a:r>
            <a:endParaRPr lang="en-DE" dirty="0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6389C9C-2B4A-3BFF-5187-9B0279D9CBEE}"/>
              </a:ext>
            </a:extLst>
          </p:cNvPr>
          <p:cNvCxnSpPr>
            <a:cxnSpLocks/>
          </p:cNvCxnSpPr>
          <p:nvPr/>
        </p:nvCxnSpPr>
        <p:spPr>
          <a:xfrm flipV="1">
            <a:off x="2228753" y="2663730"/>
            <a:ext cx="564018" cy="223202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or: Curved 74">
            <a:extLst>
              <a:ext uri="{FF2B5EF4-FFF2-40B4-BE49-F238E27FC236}">
                <a16:creationId xmlns:a16="http://schemas.microsoft.com/office/drawing/2014/main" id="{0053E646-26A5-B250-9E26-FDD4E09AE593}"/>
              </a:ext>
            </a:extLst>
          </p:cNvPr>
          <p:cNvCxnSpPr>
            <a:cxnSpLocks/>
          </p:cNvCxnSpPr>
          <p:nvPr/>
        </p:nvCxnSpPr>
        <p:spPr>
          <a:xfrm rot="16200000" flipH="1">
            <a:off x="2853687" y="2837095"/>
            <a:ext cx="1064634" cy="82066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E9868539-DF59-99F1-BA47-4987D175156E}"/>
              </a:ext>
            </a:extLst>
          </p:cNvPr>
          <p:cNvSpPr txBox="1"/>
          <p:nvPr/>
        </p:nvSpPr>
        <p:spPr>
          <a:xfrm>
            <a:off x="988205" y="3501900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𝜈 = 393 nm </a:t>
            </a:r>
            <a:endParaRPr lang="en-GB" dirty="0">
              <a:solidFill>
                <a:srgbClr val="00B0F0"/>
              </a:solidFill>
            </a:endParaRPr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12CAF2DE-F5B8-F655-A544-6008F33D40B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68045" y="4002675"/>
            <a:ext cx="1022318" cy="888783"/>
          </a:xfrm>
          <a:prstGeom prst="curvedConnector3">
            <a:avLst>
              <a:gd name="adj1" fmla="val 50573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1B6F9984-31F8-E873-4F40-6EE7F165519A}"/>
              </a:ext>
            </a:extLst>
          </p:cNvPr>
          <p:cNvSpPr/>
          <p:nvPr/>
        </p:nvSpPr>
        <p:spPr>
          <a:xfrm>
            <a:off x="2817881" y="4351502"/>
            <a:ext cx="313686" cy="272917"/>
          </a:xfrm>
          <a:prstGeom prst="mathMultiply">
            <a:avLst>
              <a:gd name="adj1" fmla="val 1793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D81CA8-7C7B-4BE8-805E-3745D6E96594}"/>
              </a:ext>
            </a:extLst>
          </p:cNvPr>
          <p:cNvSpPr txBox="1"/>
          <p:nvPr/>
        </p:nvSpPr>
        <p:spPr>
          <a:xfrm>
            <a:off x="3053422" y="4303294"/>
            <a:ext cx="110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forbidden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83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D2B62-E6FB-7CC7-EBB6-BE7BF20F1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Charge exchange as an electronic state detector</a:t>
            </a:r>
          </a:p>
        </p:txBody>
      </p:sp>
      <p:pic>
        <p:nvPicPr>
          <p:cNvPr id="7" name="Picture 6" descr="A screenshot of a diagram&#10;&#10;Description automatically generated with medium confidence">
            <a:extLst>
              <a:ext uri="{FF2B5EF4-FFF2-40B4-BE49-F238E27FC236}">
                <a16:creationId xmlns:a16="http://schemas.microsoft.com/office/drawing/2014/main" id="{0BC5AD2D-4EAF-3049-377D-5F994DC3D0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864" y="1578603"/>
            <a:ext cx="5367535" cy="3787668"/>
          </a:xfrm>
          <a:prstGeom prst="rect">
            <a:avLst/>
          </a:prstGeom>
        </p:spPr>
      </p:pic>
      <p:sp>
        <p:nvSpPr>
          <p:cNvPr id="8" name="Textfeld 14">
            <a:extLst>
              <a:ext uri="{FF2B5EF4-FFF2-40B4-BE49-F238E27FC236}">
                <a16:creationId xmlns:a16="http://schemas.microsoft.com/office/drawing/2014/main" id="{86C6DAD2-B5E7-13B0-F0D2-B292F7A04E87}"/>
              </a:ext>
            </a:extLst>
          </p:cNvPr>
          <p:cNvSpPr txBox="1"/>
          <p:nvPr/>
        </p:nvSpPr>
        <p:spPr>
          <a:xfrm>
            <a:off x="2867469" y="3371638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  <a:r>
              <a:rPr lang="en-US" sz="2000" baseline="-25000" dirty="0"/>
              <a:t>3/2</a:t>
            </a:r>
            <a:endParaRPr lang="en-DE" sz="2000" baseline="-25000" dirty="0"/>
          </a:p>
        </p:txBody>
      </p:sp>
      <p:cxnSp>
        <p:nvCxnSpPr>
          <p:cNvPr id="9" name="Gerader Verbinder 15">
            <a:extLst>
              <a:ext uri="{FF2B5EF4-FFF2-40B4-BE49-F238E27FC236}">
                <a16:creationId xmlns:a16="http://schemas.microsoft.com/office/drawing/2014/main" id="{4CBFEC8E-C30B-44FF-4483-97B8418FE5B6}"/>
              </a:ext>
            </a:extLst>
          </p:cNvPr>
          <p:cNvCxnSpPr>
            <a:cxnSpLocks/>
          </p:cNvCxnSpPr>
          <p:nvPr/>
        </p:nvCxnSpPr>
        <p:spPr>
          <a:xfrm>
            <a:off x="2212301" y="3588005"/>
            <a:ext cx="6397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feld 16">
            <a:extLst>
              <a:ext uri="{FF2B5EF4-FFF2-40B4-BE49-F238E27FC236}">
                <a16:creationId xmlns:a16="http://schemas.microsoft.com/office/drawing/2014/main" id="{180C9304-9BB8-19AA-96FF-2F3EB0878664}"/>
              </a:ext>
            </a:extLst>
          </p:cNvPr>
          <p:cNvSpPr txBox="1"/>
          <p:nvPr/>
        </p:nvSpPr>
        <p:spPr>
          <a:xfrm>
            <a:off x="3907351" y="4665047"/>
            <a:ext cx="473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baseline="-25000" dirty="0"/>
              <a:t>J</a:t>
            </a:r>
            <a:endParaRPr lang="en-DE" sz="2000" baseline="-25000" dirty="0"/>
          </a:p>
        </p:txBody>
      </p:sp>
      <p:cxnSp>
        <p:nvCxnSpPr>
          <p:cNvPr id="11" name="Gerader Verbinder 17">
            <a:extLst>
              <a:ext uri="{FF2B5EF4-FFF2-40B4-BE49-F238E27FC236}">
                <a16:creationId xmlns:a16="http://schemas.microsoft.com/office/drawing/2014/main" id="{A6AD24F6-D043-7C0C-9A71-39C3CB461C19}"/>
              </a:ext>
            </a:extLst>
          </p:cNvPr>
          <p:cNvCxnSpPr>
            <a:cxnSpLocks/>
          </p:cNvCxnSpPr>
          <p:nvPr/>
        </p:nvCxnSpPr>
        <p:spPr>
          <a:xfrm>
            <a:off x="3229759" y="4865102"/>
            <a:ext cx="6397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feld 20">
            <a:extLst>
              <a:ext uri="{FF2B5EF4-FFF2-40B4-BE49-F238E27FC236}">
                <a16:creationId xmlns:a16="http://schemas.microsoft.com/office/drawing/2014/main" id="{770EE0D2-A731-06ED-C4BF-0EC25A8D7496}"/>
              </a:ext>
            </a:extLst>
          </p:cNvPr>
          <p:cNvSpPr txBox="1"/>
          <p:nvPr/>
        </p:nvSpPr>
        <p:spPr>
          <a:xfrm>
            <a:off x="2289187" y="5762433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baseline="-25000" dirty="0"/>
              <a:t>1/2</a:t>
            </a:r>
            <a:endParaRPr lang="en-DE" sz="2000" baseline="-25000" dirty="0"/>
          </a:p>
        </p:txBody>
      </p:sp>
      <p:cxnSp>
        <p:nvCxnSpPr>
          <p:cNvPr id="13" name="Gerader Verbinder 21">
            <a:extLst>
              <a:ext uri="{FF2B5EF4-FFF2-40B4-BE49-F238E27FC236}">
                <a16:creationId xmlns:a16="http://schemas.microsoft.com/office/drawing/2014/main" id="{5FE9D75B-F649-B8C1-5317-2A1136FEB271}"/>
              </a:ext>
            </a:extLst>
          </p:cNvPr>
          <p:cNvCxnSpPr>
            <a:cxnSpLocks/>
          </p:cNvCxnSpPr>
          <p:nvPr/>
        </p:nvCxnSpPr>
        <p:spPr>
          <a:xfrm>
            <a:off x="1648283" y="5962488"/>
            <a:ext cx="6397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AEA13F-2E6A-B306-DC06-DA7E655900CC}"/>
              </a:ext>
            </a:extLst>
          </p:cNvPr>
          <p:cNvCxnSpPr>
            <a:cxnSpLocks/>
          </p:cNvCxnSpPr>
          <p:nvPr/>
        </p:nvCxnSpPr>
        <p:spPr>
          <a:xfrm flipV="1">
            <a:off x="1968149" y="3657600"/>
            <a:ext cx="564018" cy="223202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4D5CAC7C-2535-84DC-A65B-9A6ECF953C4A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93083" y="3830965"/>
            <a:ext cx="1064634" cy="82066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97765B0-9D07-C26F-6F17-7AA654A2E026}"/>
              </a:ext>
            </a:extLst>
          </p:cNvPr>
          <p:cNvSpPr txBox="1"/>
          <p:nvPr/>
        </p:nvSpPr>
        <p:spPr>
          <a:xfrm>
            <a:off x="727601" y="4495770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𝜈 = 393 nm </a:t>
            </a:r>
            <a:endParaRPr lang="en-GB" dirty="0">
              <a:solidFill>
                <a:srgbClr val="00B0F0"/>
              </a:solidFill>
            </a:endParaRPr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69D07152-0B33-33CC-1777-017949FE0C6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207441" y="4996545"/>
            <a:ext cx="1022318" cy="888783"/>
          </a:xfrm>
          <a:prstGeom prst="curvedConnector3">
            <a:avLst>
              <a:gd name="adj1" fmla="val 50573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75E3FBE7-6449-F482-7B81-A629BA415522}"/>
              </a:ext>
            </a:extLst>
          </p:cNvPr>
          <p:cNvSpPr/>
          <p:nvPr/>
        </p:nvSpPr>
        <p:spPr>
          <a:xfrm>
            <a:off x="2557277" y="5345372"/>
            <a:ext cx="313686" cy="272917"/>
          </a:xfrm>
          <a:prstGeom prst="mathMultiply">
            <a:avLst>
              <a:gd name="adj1" fmla="val 1793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4EAFC3-CA94-4418-09F3-A412FF7FAC78}"/>
              </a:ext>
            </a:extLst>
          </p:cNvPr>
          <p:cNvSpPr txBox="1"/>
          <p:nvPr/>
        </p:nvSpPr>
        <p:spPr>
          <a:xfrm>
            <a:off x="2792818" y="5297164"/>
            <a:ext cx="110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forbidden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26A145-0912-709C-5180-23570425EF41}"/>
              </a:ext>
            </a:extLst>
          </p:cNvPr>
          <p:cNvSpPr txBox="1"/>
          <p:nvPr/>
        </p:nvSpPr>
        <p:spPr>
          <a:xfrm>
            <a:off x="409403" y="1759875"/>
            <a:ext cx="5640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Reaction: Ca II + Na I </a:t>
            </a:r>
            <a:r>
              <a:rPr lang="en-GB" b="1" dirty="0">
                <a:sym typeface="Wingdings" panose="05000000000000000000" pitchFamily="2" charset="2"/>
              </a:rPr>
              <a:t> Ca I + Na II + </a:t>
            </a:r>
            <a:r>
              <a:rPr lang="el-GR" b="1" dirty="0">
                <a:sym typeface="Wingdings" panose="05000000000000000000" pitchFamily="2" charset="2"/>
              </a:rPr>
              <a:t>Δ</a:t>
            </a:r>
            <a:r>
              <a:rPr lang="en-GB" b="1" dirty="0">
                <a:sym typeface="Wingdings" panose="05000000000000000000" pitchFamily="2" charset="2"/>
              </a:rPr>
              <a:t>E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 Possible final states in Ca I depend on initial ionic state!</a:t>
            </a:r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B8E2BBA-B089-5E86-D503-59B4AC6391E1}"/>
              </a:ext>
            </a:extLst>
          </p:cNvPr>
          <p:cNvSpPr/>
          <p:nvPr/>
        </p:nvSpPr>
        <p:spPr>
          <a:xfrm>
            <a:off x="3610966" y="4795557"/>
            <a:ext cx="139090" cy="139090"/>
          </a:xfrm>
          <a:prstGeom prst="ellipse">
            <a:avLst/>
          </a:prstGeom>
          <a:solidFill>
            <a:srgbClr val="FF7A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84C9CA-9E6E-F2AC-86EE-548AF551C891}"/>
              </a:ext>
            </a:extLst>
          </p:cNvPr>
          <p:cNvSpPr/>
          <p:nvPr/>
        </p:nvSpPr>
        <p:spPr>
          <a:xfrm>
            <a:off x="1718641" y="5892943"/>
            <a:ext cx="139090" cy="139090"/>
          </a:xfrm>
          <a:prstGeom prst="ellipse">
            <a:avLst/>
          </a:prstGeom>
          <a:solidFill>
            <a:srgbClr val="1F77B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FB9EDC-A11F-1DF9-AA02-8318706B816A}"/>
              </a:ext>
            </a:extLst>
          </p:cNvPr>
          <p:cNvSpPr txBox="1"/>
          <p:nvPr/>
        </p:nvSpPr>
        <p:spPr>
          <a:xfrm>
            <a:off x="5968090" y="5481830"/>
            <a:ext cx="598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en-GB" dirty="0"/>
              <a:t>3d-state is “quasi-resonant” with the sodium ground state! </a:t>
            </a:r>
          </a:p>
          <a:p>
            <a:r>
              <a:rPr lang="en-GB" dirty="0">
                <a:sym typeface="Wingdings" panose="05000000000000000000" pitchFamily="2" charset="2"/>
              </a:rPr>
              <a:t> will have a higher reaction cross section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3804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1369</Words>
  <Application>Microsoft Office PowerPoint</Application>
  <PresentationFormat>Widescreen</PresentationFormat>
  <Paragraphs>276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First laser spectroscopy measurements of 53Ca</vt:lpstr>
      <vt:lpstr>Nuclear observables from laser spectroscopy</vt:lpstr>
      <vt:lpstr>Nuclear observables from laser spectroscopy</vt:lpstr>
      <vt:lpstr>Measuring neutron rich calcium</vt:lpstr>
      <vt:lpstr>Radioactive Isotopes at ISOLDE/CERN</vt:lpstr>
      <vt:lpstr>The COLLAPS experiment</vt:lpstr>
      <vt:lpstr>The ROC method</vt:lpstr>
      <vt:lpstr>Charge exchange as an electronic state detector</vt:lpstr>
      <vt:lpstr>Charge exchange as an electronic state detector</vt:lpstr>
      <vt:lpstr>Charge exchange as an electronic state detector</vt:lpstr>
      <vt:lpstr>Charge exchange as an electronic state detector</vt:lpstr>
      <vt:lpstr>Real setup and beamtime summary</vt:lpstr>
      <vt:lpstr>52Ca – the most exotic test case</vt:lpstr>
      <vt:lpstr>53Ca: ROC with hyperfine splitting</vt:lpstr>
      <vt:lpstr>53Ca: ROC with hyperfine splitting</vt:lpstr>
      <vt:lpstr>53Ca – spin and magnetic moment</vt:lpstr>
      <vt:lpstr>53Ca – charge radius</vt:lpstr>
      <vt:lpstr>Prospects of measuring 54Ca and future</vt:lpstr>
      <vt:lpstr>Thank you</vt:lpstr>
      <vt:lpstr>Leftover slides – proceed at own risk</vt:lpstr>
      <vt:lpstr>CEC troubles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2024-03-18T12:40:01Z</dcterms:created>
  <dcterms:modified xsi:type="dcterms:W3CDTF">2024-03-18T12:40:50Z</dcterms:modified>
</cp:coreProperties>
</file>