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5" r:id="rId2"/>
    <p:sldId id="311" r:id="rId3"/>
    <p:sldId id="266" r:id="rId4"/>
    <p:sldId id="267" r:id="rId5"/>
    <p:sldId id="985" r:id="rId6"/>
    <p:sldId id="986" r:id="rId7"/>
    <p:sldId id="298" r:id="rId8"/>
    <p:sldId id="299" r:id="rId9"/>
    <p:sldId id="310" r:id="rId10"/>
    <p:sldId id="307" r:id="rId11"/>
    <p:sldId id="301" r:id="rId12"/>
    <p:sldId id="258" r:id="rId13"/>
    <p:sldId id="303" r:id="rId14"/>
    <p:sldId id="304" r:id="rId15"/>
    <p:sldId id="305" r:id="rId16"/>
    <p:sldId id="987" r:id="rId17"/>
    <p:sldId id="279" r:id="rId18"/>
    <p:sldId id="990" r:id="rId19"/>
    <p:sldId id="988" r:id="rId20"/>
    <p:sldId id="989" r:id="rId21"/>
    <p:sldId id="991" r:id="rId22"/>
    <p:sldId id="992" r:id="rId23"/>
    <p:sldId id="993" r:id="rId24"/>
    <p:sldId id="309" r:id="rId25"/>
    <p:sldId id="275" r:id="rId26"/>
    <p:sldId id="984" r:id="rId27"/>
    <p:sldId id="981" r:id="rId28"/>
    <p:sldId id="982" r:id="rId29"/>
    <p:sldId id="273" r:id="rId30"/>
    <p:sldId id="280" r:id="rId31"/>
    <p:sldId id="28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71" r:id="rId40"/>
    <p:sldId id="294" r:id="rId41"/>
    <p:sldId id="293" r:id="rId42"/>
    <p:sldId id="257" r:id="rId43"/>
    <p:sldId id="261" r:id="rId44"/>
    <p:sldId id="26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131E"/>
    <a:srgbClr val="3891A6"/>
    <a:srgbClr val="646464"/>
    <a:srgbClr val="505050"/>
    <a:srgbClr val="414141"/>
    <a:srgbClr val="C61A27"/>
    <a:srgbClr val="C80C2A"/>
    <a:srgbClr val="C50C2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3" autoAdjust="0"/>
    <p:restoredTop sz="91763" autoAdjust="0"/>
  </p:normalViewPr>
  <p:slideViewPr>
    <p:cSldViewPr showGuides="1">
      <p:cViewPr varScale="1">
        <p:scale>
          <a:sx n="88" d="100"/>
          <a:sy n="88" d="100"/>
        </p:scale>
        <p:origin x="756" y="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1B5CB-E628-4984-9F32-1BFB1E50D3C1}" type="datetimeFigureOut">
              <a:rPr lang="en-GB" smtClean="0"/>
              <a:t>18/03/2024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C4D30-D98C-43C8-844A-8E9B71DE53D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39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049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EB (EF)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52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Breath!</a:t>
            </a:r>
          </a:p>
          <a:p>
            <a:r>
              <a:rPr lang="de-AT" dirty="0"/>
              <a:t>New </a:t>
            </a:r>
            <a:r>
              <a:rPr lang="de-AT" dirty="0" err="1"/>
              <a:t>axis</a:t>
            </a:r>
            <a:endParaRPr lang="de-AT" dirty="0"/>
          </a:p>
          <a:p>
            <a:r>
              <a:rPr lang="de-AT" dirty="0"/>
              <a:t>1+1 -&gt; </a:t>
            </a:r>
            <a:r>
              <a:rPr lang="de-AT" dirty="0" err="1"/>
              <a:t>effectively</a:t>
            </a:r>
            <a:r>
              <a:rPr lang="de-AT" dirty="0"/>
              <a:t> </a:t>
            </a:r>
            <a:r>
              <a:rPr lang="de-AT" dirty="0" err="1"/>
              <a:t>molecule</a:t>
            </a:r>
            <a:endParaRPr lang="de-AT" dirty="0"/>
          </a:p>
          <a:p>
            <a:r>
              <a:rPr lang="de-AT" dirty="0"/>
              <a:t>Trivial </a:t>
            </a:r>
            <a:r>
              <a:rPr lang="de-AT" dirty="0" err="1"/>
              <a:t>single</a:t>
            </a:r>
            <a:r>
              <a:rPr lang="de-AT" dirty="0"/>
              <a:t> </a:t>
            </a:r>
            <a:r>
              <a:rPr lang="de-AT" dirty="0" err="1"/>
              <a:t>particle</a:t>
            </a:r>
            <a:r>
              <a:rPr lang="de-AT" dirty="0"/>
              <a:t> </a:t>
            </a:r>
            <a:r>
              <a:rPr lang="de-AT" dirty="0" err="1"/>
              <a:t>quantum</a:t>
            </a:r>
            <a:r>
              <a:rPr lang="de-AT" dirty="0"/>
              <a:t> </a:t>
            </a:r>
            <a:r>
              <a:rPr lang="de-AT" dirty="0" err="1"/>
              <a:t>system</a:t>
            </a:r>
            <a:r>
              <a:rPr lang="de-AT" dirty="0"/>
              <a:t> </a:t>
            </a:r>
            <a:r>
              <a:rPr lang="de-AT" dirty="0" err="1"/>
              <a:t>changes</a:t>
            </a:r>
            <a:r>
              <a:rPr lang="de-AT" dirty="0"/>
              <a:t> </a:t>
            </a:r>
            <a:r>
              <a:rPr lang="de-AT" dirty="0" err="1"/>
              <a:t>aspect</a:t>
            </a:r>
            <a:r>
              <a:rPr lang="de-AT" dirty="0"/>
              <a:t> </a:t>
            </a:r>
            <a:r>
              <a:rPr lang="de-AT" dirty="0" err="1"/>
              <a:t>ratio</a:t>
            </a:r>
            <a:r>
              <a:rPr lang="de-AT" dirty="0"/>
              <a:t> – not </a:t>
            </a:r>
            <a:r>
              <a:rPr lang="de-AT" dirty="0" err="1"/>
              <a:t>necesseraly</a:t>
            </a:r>
            <a:r>
              <a:rPr lang="de-AT" dirty="0"/>
              <a:t> </a:t>
            </a:r>
            <a:r>
              <a:rPr lang="de-AT" dirty="0" err="1"/>
              <a:t>signature</a:t>
            </a:r>
            <a:endParaRPr lang="de-AT" dirty="0"/>
          </a:p>
          <a:p>
            <a:r>
              <a:rPr lang="de-AT" dirty="0"/>
              <a:t>Few particle behaviour first only 5+5 – stress that  1 is round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6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147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Prepared</a:t>
            </a:r>
            <a:r>
              <a:rPr lang="de-DE" dirty="0"/>
              <a:t> </a:t>
            </a:r>
            <a:r>
              <a:rPr lang="de-DE" dirty="0" err="1"/>
              <a:t>width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</a:t>
            </a:r>
            <a:r>
              <a:rPr lang="de-DE" dirty="0" err="1"/>
              <a:t>width</a:t>
            </a:r>
            <a:endParaRPr lang="de-DE" dirty="0"/>
          </a:p>
          <a:p>
            <a:r>
              <a:rPr lang="de-DE" dirty="0" err="1"/>
              <a:t>Avoid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abberations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980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Challenge: </a:t>
            </a:r>
            <a:r>
              <a:rPr lang="de-AT" dirty="0" err="1"/>
              <a:t>distinguish</a:t>
            </a:r>
            <a:r>
              <a:rPr lang="de-AT" dirty="0"/>
              <a:t> individual </a:t>
            </a:r>
            <a:r>
              <a:rPr lang="de-AT" dirty="0" err="1"/>
              <a:t>atoms</a:t>
            </a:r>
            <a:r>
              <a:rPr lang="de-AT" dirty="0"/>
              <a:t> – </a:t>
            </a:r>
            <a:r>
              <a:rPr lang="de-AT" dirty="0" err="1"/>
              <a:t>sketch</a:t>
            </a:r>
            <a:r>
              <a:rPr lang="de-AT" dirty="0"/>
              <a:t> –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distinguish</a:t>
            </a:r>
            <a:r>
              <a:rPr lang="de-AT" dirty="0"/>
              <a:t> individual </a:t>
            </a:r>
            <a:r>
              <a:rPr lang="de-AT" dirty="0" err="1"/>
              <a:t>atoms</a:t>
            </a:r>
            <a:r>
              <a:rPr lang="de-AT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778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+ 3 </a:t>
            </a:r>
            <a:r>
              <a:rPr lang="de-DE" dirty="0" err="1"/>
              <a:t>spin</a:t>
            </a:r>
            <a:r>
              <a:rPr lang="de-DE" dirty="0"/>
              <a:t> down </a:t>
            </a:r>
            <a:r>
              <a:rPr lang="de-DE" dirty="0" err="1"/>
              <a:t>atoms</a:t>
            </a:r>
            <a:endParaRPr lang="de-DE" dirty="0"/>
          </a:p>
          <a:p>
            <a:r>
              <a:rPr lang="de-DE" dirty="0"/>
              <a:t>Remove </a:t>
            </a:r>
            <a:r>
              <a:rPr lang="de-DE" dirty="0" err="1"/>
              <a:t>guide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eye</a:t>
            </a:r>
            <a:endParaRPr lang="de-DE" dirty="0"/>
          </a:p>
          <a:p>
            <a:r>
              <a:rPr lang="de-DE" dirty="0"/>
              <a:t>Main </a:t>
            </a:r>
            <a:r>
              <a:rPr lang="de-DE" dirty="0" err="1"/>
              <a:t>point</a:t>
            </a:r>
            <a:r>
              <a:rPr lang="de-DE" dirty="0"/>
              <a:t>: </a:t>
            </a:r>
            <a:r>
              <a:rPr lang="de-DE" dirty="0" err="1"/>
              <a:t>precise</a:t>
            </a:r>
            <a:r>
              <a:rPr lang="de-DE" dirty="0"/>
              <a:t>!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638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Snapshot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many</a:t>
            </a:r>
            <a:r>
              <a:rPr lang="de-AT" dirty="0"/>
              <a:t> </a:t>
            </a:r>
            <a:r>
              <a:rPr lang="de-AT" dirty="0" err="1"/>
              <a:t>particle</a:t>
            </a:r>
            <a:r>
              <a:rPr lang="de-AT" dirty="0"/>
              <a:t> </a:t>
            </a:r>
            <a:r>
              <a:rPr lang="de-AT" dirty="0" err="1"/>
              <a:t>wavefunction</a:t>
            </a:r>
            <a:r>
              <a:rPr lang="de-AT" dirty="0"/>
              <a:t> on </a:t>
            </a:r>
            <a:r>
              <a:rPr lang="de-AT" dirty="0" err="1"/>
              <a:t>momentum</a:t>
            </a:r>
            <a:r>
              <a:rPr lang="de-AT" dirty="0"/>
              <a:t> – all same </a:t>
            </a:r>
            <a:r>
              <a:rPr lang="de-AT" dirty="0" err="1"/>
              <a:t>state</a:t>
            </a:r>
            <a:r>
              <a:rPr lang="de-AT" dirty="0"/>
              <a:t>, but different </a:t>
            </a:r>
            <a:r>
              <a:rPr lang="de-AT" dirty="0" err="1"/>
              <a:t>snapshots</a:t>
            </a:r>
            <a:r>
              <a:rPr lang="de-AT" dirty="0"/>
              <a:t>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684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Needed</a:t>
            </a:r>
            <a:r>
              <a:rPr lang="de-AT" dirty="0"/>
              <a:t>?</a:t>
            </a:r>
          </a:p>
          <a:p>
            <a:endParaRPr lang="de-AT" dirty="0"/>
          </a:p>
          <a:p>
            <a:r>
              <a:rPr lang="de-AT" dirty="0"/>
              <a:t>Every </a:t>
            </a:r>
            <a:r>
              <a:rPr lang="de-AT" dirty="0" err="1"/>
              <a:t>shot</a:t>
            </a:r>
            <a:r>
              <a:rPr lang="de-AT" dirty="0"/>
              <a:t> – </a:t>
            </a:r>
            <a:r>
              <a:rPr lang="de-AT" dirty="0" err="1"/>
              <a:t>projection</a:t>
            </a:r>
            <a:r>
              <a:rPr lang="de-AT" dirty="0"/>
              <a:t> on </a:t>
            </a:r>
            <a:r>
              <a:rPr lang="de-AT" dirty="0" err="1"/>
              <a:t>position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momentum</a:t>
            </a:r>
            <a:r>
              <a:rPr lang="de-AT" dirty="0"/>
              <a:t> – C&amp;P Freiburg </a:t>
            </a:r>
            <a:r>
              <a:rPr lang="de-AT" dirty="0" err="1"/>
              <a:t>slide</a:t>
            </a:r>
            <a:r>
              <a:rPr lang="de-AT" dirty="0"/>
              <a:t>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080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emphasize few photon regime, low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81582-C5E8-A445-B804-1F02DC722B4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44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transition</a:t>
            </a:r>
          </a:p>
          <a:p>
            <a:r>
              <a:rPr lang="en-US"/>
              <a:t>how many pixels, only 4 </a:t>
            </a:r>
            <a:r>
              <a:rPr lang="en-US" err="1"/>
              <a:t>brigt</a:t>
            </a:r>
            <a:r>
              <a:rPr lang="en-US" baseline="0"/>
              <a:t> ones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81582-C5E8-A445-B804-1F02DC722B4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9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Normal experimental </a:t>
            </a:r>
            <a:r>
              <a:rPr lang="de-AT" dirty="0" err="1"/>
              <a:t>cycle</a:t>
            </a:r>
            <a:r>
              <a:rPr lang="de-AT" dirty="0"/>
              <a:t> – </a:t>
            </a:r>
            <a:r>
              <a:rPr lang="de-AT" dirty="0" err="1"/>
              <a:t>Oven</a:t>
            </a:r>
            <a:r>
              <a:rPr lang="de-AT" dirty="0"/>
              <a:t> ZSL MOT ODT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Start out with </a:t>
            </a:r>
            <a:r>
              <a:rPr lang="de-AT" dirty="0" err="1"/>
              <a:t>equal</a:t>
            </a:r>
            <a:r>
              <a:rPr lang="de-AT" dirty="0"/>
              <a:t> </a:t>
            </a:r>
            <a:r>
              <a:rPr lang="de-AT" dirty="0" err="1"/>
              <a:t>mixture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2 </a:t>
            </a:r>
            <a:r>
              <a:rPr lang="de-AT" dirty="0" err="1"/>
              <a:t>spin</a:t>
            </a:r>
            <a:r>
              <a:rPr lang="de-AT" dirty="0"/>
              <a:t> </a:t>
            </a:r>
            <a:r>
              <a:rPr lang="de-AT" dirty="0" err="1"/>
              <a:t>states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Li 6 – </a:t>
            </a:r>
            <a:r>
              <a:rPr lang="de-AT" dirty="0" err="1"/>
              <a:t>confined</a:t>
            </a:r>
            <a:r>
              <a:rPr lang="de-AT" dirty="0"/>
              <a:t> in 2 D </a:t>
            </a:r>
            <a:r>
              <a:rPr lang="de-AT" dirty="0" err="1"/>
              <a:t>geometry</a:t>
            </a:r>
            <a:endParaRPr lang="de-A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Sheet for 2D + tweezer – radial control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Tweezer</a:t>
            </a:r>
            <a:r>
              <a:rPr lang="de-AT" baseline="0" dirty="0"/>
              <a:t> – 2D sheet, white color</a:t>
            </a:r>
            <a:endParaRPr lang="en-GB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2593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17 cm width 8 down</a:t>
            </a:r>
            <a:r>
              <a:rPr lang="en-US" baseline="0"/>
              <a:t> 10 left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81582-C5E8-A445-B804-1F02DC722B4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62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Prepare </a:t>
            </a:r>
            <a:r>
              <a:rPr lang="de-AT" dirty="0" err="1"/>
              <a:t>Number</a:t>
            </a:r>
            <a:r>
              <a:rPr lang="de-AT" dirty="0"/>
              <a:t> </a:t>
            </a:r>
            <a:r>
              <a:rPr lang="de-AT" dirty="0" err="1"/>
              <a:t>states</a:t>
            </a:r>
            <a:r>
              <a:rPr lang="de-AT" dirty="0"/>
              <a:t> – </a:t>
            </a:r>
            <a:r>
              <a:rPr lang="de-AT" dirty="0" err="1"/>
              <a:t>repeatability</a:t>
            </a:r>
            <a:r>
              <a:rPr lang="de-AT" dirty="0"/>
              <a:t> – </a:t>
            </a:r>
            <a:r>
              <a:rPr lang="de-AT" dirty="0" err="1"/>
              <a:t>basically</a:t>
            </a:r>
            <a:r>
              <a:rPr lang="de-AT" dirty="0"/>
              <a:t> T = 0K (</a:t>
            </a:r>
            <a:r>
              <a:rPr lang="de-AT" dirty="0" err="1"/>
              <a:t>dont</a:t>
            </a:r>
            <a:r>
              <a:rPr lang="de-AT" dirty="0"/>
              <a:t> </a:t>
            </a:r>
            <a:r>
              <a:rPr lang="de-AT" dirty="0" err="1"/>
              <a:t>think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temperature</a:t>
            </a:r>
            <a:r>
              <a:rPr lang="de-AT" dirty="0"/>
              <a:t>)</a:t>
            </a:r>
          </a:p>
          <a:p>
            <a:r>
              <a:rPr lang="de-AT" dirty="0"/>
              <a:t>Fundamental </a:t>
            </a:r>
            <a:r>
              <a:rPr lang="de-AT" dirty="0" err="1"/>
              <a:t>ingredients</a:t>
            </a:r>
            <a:r>
              <a:rPr lang="de-AT" dirty="0"/>
              <a:t> – Pauli – </a:t>
            </a:r>
            <a:r>
              <a:rPr lang="de-AT" dirty="0" err="1"/>
              <a:t>fixed</a:t>
            </a:r>
            <a:r>
              <a:rPr lang="de-AT" dirty="0"/>
              <a:t> </a:t>
            </a:r>
            <a:r>
              <a:rPr lang="de-AT" dirty="0" err="1"/>
              <a:t>number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particles</a:t>
            </a:r>
            <a:r>
              <a:rPr lang="de-AT" dirty="0"/>
              <a:t> </a:t>
            </a:r>
            <a:r>
              <a:rPr lang="de-AT" dirty="0" err="1"/>
              <a:t>remain</a:t>
            </a:r>
            <a:r>
              <a:rPr lang="de-AT" dirty="0"/>
              <a:t> </a:t>
            </a:r>
            <a:r>
              <a:rPr lang="de-AT" dirty="0" err="1"/>
              <a:t>trapped</a:t>
            </a:r>
            <a:r>
              <a:rPr lang="de-AT" dirty="0"/>
              <a:t> </a:t>
            </a:r>
          </a:p>
          <a:p>
            <a:r>
              <a:rPr lang="de-AT" dirty="0"/>
              <a:t>Key </a:t>
            </a:r>
            <a:r>
              <a:rPr lang="de-AT" dirty="0" err="1"/>
              <a:t>word</a:t>
            </a:r>
            <a:r>
              <a:rPr lang="de-AT" dirty="0"/>
              <a:t>!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153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568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Classical</a:t>
            </a:r>
            <a:r>
              <a:rPr lang="de-AT" dirty="0"/>
              <a:t> </a:t>
            </a:r>
            <a:r>
              <a:rPr lang="de-AT" dirty="0" err="1"/>
              <a:t>hydro</a:t>
            </a:r>
            <a:r>
              <a:rPr lang="de-AT" dirty="0"/>
              <a:t> </a:t>
            </a:r>
            <a:r>
              <a:rPr lang="de-AT" dirty="0" err="1"/>
              <a:t>picture</a:t>
            </a:r>
            <a:endParaRPr lang="de-AT" dirty="0"/>
          </a:p>
          <a:p>
            <a:r>
              <a:rPr lang="de-AT" dirty="0" err="1"/>
              <a:t>Elliptic</a:t>
            </a:r>
            <a:r>
              <a:rPr lang="de-AT" dirty="0"/>
              <a:t> </a:t>
            </a:r>
            <a:r>
              <a:rPr lang="de-AT" dirty="0" err="1"/>
              <a:t>expansion</a:t>
            </a:r>
            <a:endParaRPr lang="de-A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Interactions</a:t>
            </a:r>
            <a:r>
              <a:rPr lang="de-AT" baseline="0" dirty="0"/>
              <a:t> – larger </a:t>
            </a:r>
            <a:r>
              <a:rPr lang="de-AT" baseline="0" dirty="0" err="1"/>
              <a:t>forces</a:t>
            </a:r>
            <a:r>
              <a:rPr lang="de-AT" baseline="0" dirty="0"/>
              <a:t> in </a:t>
            </a:r>
            <a:r>
              <a:rPr lang="de-AT" baseline="0" dirty="0" err="1"/>
              <a:t>direction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larger </a:t>
            </a:r>
            <a:r>
              <a:rPr lang="de-AT" baseline="0" dirty="0" err="1"/>
              <a:t>density</a:t>
            </a:r>
            <a:r>
              <a:rPr lang="de-AT" baseline="0" dirty="0"/>
              <a:t> 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018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 little bit of intuitive theory </a:t>
            </a:r>
          </a:p>
          <a:p>
            <a:endParaRPr lang="de-AT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392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Breath </a:t>
            </a:r>
          </a:p>
          <a:p>
            <a:r>
              <a:rPr lang="de-AT" dirty="0" err="1"/>
              <a:t>Expalin</a:t>
            </a:r>
            <a:r>
              <a:rPr lang="de-AT" dirty="0"/>
              <a:t> </a:t>
            </a:r>
            <a:r>
              <a:rPr lang="de-AT" dirty="0" err="1"/>
              <a:t>axis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644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Breath</a:t>
            </a:r>
          </a:p>
          <a:p>
            <a:r>
              <a:rPr lang="de-AT" dirty="0"/>
              <a:t>Redistribution</a:t>
            </a:r>
            <a:r>
              <a:rPr lang="de-AT" baseline="0" dirty="0"/>
              <a:t> of momenta from strongly confined to weakly confined direction </a:t>
            </a:r>
          </a:p>
          <a:p>
            <a:r>
              <a:rPr lang="de-AT" baseline="0" dirty="0"/>
              <a:t>Decrease: </a:t>
            </a:r>
            <a:r>
              <a:rPr lang="de-AT" baseline="0" dirty="0" err="1"/>
              <a:t>we</a:t>
            </a:r>
            <a:r>
              <a:rPr lang="de-AT" baseline="0" dirty="0"/>
              <a:t> </a:t>
            </a:r>
            <a:r>
              <a:rPr lang="de-AT" baseline="0" dirty="0" err="1"/>
              <a:t>measure</a:t>
            </a:r>
            <a:r>
              <a:rPr lang="de-AT" baseline="0" dirty="0"/>
              <a:t> RMS momenta, NOT something like a velocity field – includes fluctuations – decrease as gas expands in x – </a:t>
            </a:r>
            <a:r>
              <a:rPr lang="de-AT" baseline="0" dirty="0" err="1"/>
              <a:t>mechanism</a:t>
            </a:r>
            <a:r>
              <a:rPr lang="de-AT" baseline="0" dirty="0"/>
              <a:t> </a:t>
            </a:r>
            <a:r>
              <a:rPr lang="de-AT" baseline="0" dirty="0" err="1"/>
              <a:t>unclear</a:t>
            </a:r>
            <a:endParaRPr lang="de-AT" baseline="0" dirty="0"/>
          </a:p>
          <a:p>
            <a:r>
              <a:rPr lang="de-AT" baseline="0" dirty="0"/>
              <a:t>Gas </a:t>
            </a:r>
            <a:r>
              <a:rPr lang="de-AT" baseline="0" dirty="0" err="1"/>
              <a:t>accelerates</a:t>
            </a:r>
            <a:r>
              <a:rPr lang="de-AT" baseline="0" dirty="0"/>
              <a:t> – </a:t>
            </a:r>
            <a:r>
              <a:rPr lang="de-AT" baseline="0" dirty="0" err="1"/>
              <a:t>momentum</a:t>
            </a:r>
            <a:r>
              <a:rPr lang="de-AT" baseline="0" dirty="0"/>
              <a:t> </a:t>
            </a:r>
            <a:r>
              <a:rPr lang="de-AT" baseline="0" dirty="0" err="1"/>
              <a:t>space</a:t>
            </a:r>
            <a:r>
              <a:rPr lang="de-AT" baseline="0" dirty="0"/>
              <a:t> </a:t>
            </a:r>
            <a:r>
              <a:rPr lang="de-AT" baseline="0" dirty="0" err="1"/>
              <a:t>size</a:t>
            </a:r>
            <a:r>
              <a:rPr lang="de-AT" baseline="0" dirty="0"/>
              <a:t> </a:t>
            </a:r>
            <a:r>
              <a:rPr lang="de-AT" baseline="0" dirty="0" err="1"/>
              <a:t>shrinks</a:t>
            </a:r>
            <a:endParaRPr lang="de-AT" baseline="0" dirty="0"/>
          </a:p>
          <a:p>
            <a:r>
              <a:rPr lang="de-AT" baseline="0" dirty="0"/>
              <a:t>RMS MOMENTUM</a:t>
            </a:r>
          </a:p>
          <a:p>
            <a:r>
              <a:rPr lang="de-AT" baseline="0" dirty="0"/>
              <a:t>Very strong </a:t>
            </a:r>
            <a:r>
              <a:rPr lang="de-AT" baseline="0" dirty="0" err="1"/>
              <a:t>indication</a:t>
            </a:r>
            <a:r>
              <a:rPr lang="de-AT" baseline="0" dirty="0"/>
              <a:t> </a:t>
            </a:r>
            <a:r>
              <a:rPr lang="de-AT" baseline="0" dirty="0" err="1"/>
              <a:t>for</a:t>
            </a:r>
            <a:r>
              <a:rPr lang="de-AT" baseline="0" dirty="0"/>
              <a:t> </a:t>
            </a:r>
            <a:r>
              <a:rPr lang="de-AT" baseline="0" dirty="0" err="1"/>
              <a:t>quantum</a:t>
            </a:r>
            <a:r>
              <a:rPr lang="de-AT" baseline="0" dirty="0"/>
              <a:t> </a:t>
            </a:r>
            <a:r>
              <a:rPr lang="de-AT" baseline="0" dirty="0" err="1"/>
              <a:t>hydro</a:t>
            </a:r>
            <a:r>
              <a:rPr lang="de-AT" baseline="0" dirty="0"/>
              <a:t> – not thermal!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757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EB (EF)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97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tmp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5940" y="1214438"/>
            <a:ext cx="9144000" cy="2387600"/>
          </a:xfr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30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47650" y="1179513"/>
            <a:ext cx="11698415" cy="54895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18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4" name="Rechteck 3"/>
          <p:cNvSpPr/>
          <p:nvPr userDrawn="1"/>
        </p:nvSpPr>
        <p:spPr>
          <a:xfrm>
            <a:off x="9696040" y="0"/>
            <a:ext cx="2495960" cy="1178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47650" y="1179513"/>
            <a:ext cx="11698415" cy="54895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03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44" y="185738"/>
            <a:ext cx="1894267" cy="993237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47650" y="1179513"/>
            <a:ext cx="11698415" cy="54895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08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noLog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Rechteck 2"/>
          <p:cNvSpPr/>
          <p:nvPr userDrawn="1"/>
        </p:nvSpPr>
        <p:spPr>
          <a:xfrm>
            <a:off x="9966043" y="0"/>
            <a:ext cx="2225957" cy="12689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47650" y="1179513"/>
            <a:ext cx="11698415" cy="54895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71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Bildschirmausschnit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5" y="1845827"/>
            <a:ext cx="10890121" cy="5865287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5" y="7711114"/>
            <a:ext cx="10975667" cy="6594323"/>
          </a:xfrm>
          <a:prstGeom prst="rect">
            <a:avLst/>
          </a:prstGeom>
        </p:spPr>
      </p:pic>
      <p:pic>
        <p:nvPicPr>
          <p:cNvPr id="7" name="Grafik 6" descr="Bildschirmausschnitt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8" y="14305437"/>
            <a:ext cx="10978407" cy="6639151"/>
          </a:xfrm>
          <a:prstGeom prst="rect">
            <a:avLst/>
          </a:prstGeom>
        </p:spPr>
      </p:pic>
      <p:pic>
        <p:nvPicPr>
          <p:cNvPr id="3" name="Grafik 2" descr="Bildschirmausschnitt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63"/>
            <a:ext cx="5604564" cy="1710019"/>
          </a:xfrm>
          <a:prstGeom prst="rect">
            <a:avLst/>
          </a:prstGeom>
        </p:spPr>
      </p:pic>
      <p:pic>
        <p:nvPicPr>
          <p:cNvPr id="4" name="Grafik 3" descr="Bildschirmausschnitt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26" y="98963"/>
            <a:ext cx="5604564" cy="174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5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47650" y="185738"/>
            <a:ext cx="8258175" cy="813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bearbeiten</a:t>
            </a:r>
            <a:endParaRPr lang="en-GB" dirty="0"/>
          </a:p>
        </p:txBody>
      </p:sp>
      <p:pic>
        <p:nvPicPr>
          <p:cNvPr id="7" name="Picture 2" descr="https://www.uni-heidelberg.de/md/zentral/einrichtungen/rektorat/kum/corporatedesign/intern/hd_logo_standard_16cm_rgb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43" y="185738"/>
            <a:ext cx="1899147" cy="9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37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19.png"/><Relationship Id="rId7" Type="http://schemas.openxmlformats.org/officeDocument/2006/relationships/image" Target="../media/image24.emf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0.emf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290.png"/><Relationship Id="rId5" Type="http://schemas.openxmlformats.org/officeDocument/2006/relationships/image" Target="../media/image72.tmp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9.tmp"/><Relationship Id="rId4" Type="http://schemas.openxmlformats.org/officeDocument/2006/relationships/image" Target="../media/image84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emf"/><Relationship Id="rId4" Type="http://schemas.openxmlformats.org/officeDocument/2006/relationships/image" Target="../media/image15.png"/><Relationship Id="rId9" Type="http://schemas.openxmlformats.org/officeDocument/2006/relationships/image" Target="../media/image20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4.emf"/><Relationship Id="rId7" Type="http://schemas.openxmlformats.org/officeDocument/2006/relationships/image" Target="../media/image90.emf"/><Relationship Id="rId12" Type="http://schemas.openxmlformats.org/officeDocument/2006/relationships/image" Target="../media/image93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emf"/><Relationship Id="rId11" Type="http://schemas.openxmlformats.org/officeDocument/2006/relationships/image" Target="../media/image92.png"/><Relationship Id="rId5" Type="http://schemas.openxmlformats.org/officeDocument/2006/relationships/image" Target="../media/image88.emf"/><Relationship Id="rId10" Type="http://schemas.openxmlformats.org/officeDocument/2006/relationships/image" Target="../media/image91.emf"/><Relationship Id="rId4" Type="http://schemas.openxmlformats.org/officeDocument/2006/relationships/image" Target="../media/image25.emf"/><Relationship Id="rId9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emf"/><Relationship Id="rId7" Type="http://schemas.openxmlformats.org/officeDocument/2006/relationships/image" Target="../media/image25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pn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3.emf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8.png"/><Relationship Id="rId4" Type="http://schemas.openxmlformats.org/officeDocument/2006/relationships/image" Target="../media/image24.emf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17741" r="21548" b="9540"/>
          <a:stretch/>
        </p:blipFill>
        <p:spPr>
          <a:xfrm>
            <a:off x="-444500" y="-228600"/>
            <a:ext cx="5054600" cy="89535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766040" y="1204644"/>
            <a:ext cx="8010012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Observing the emergence of elliptic flow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610099" y="3978141"/>
            <a:ext cx="7340211" cy="1664567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Sandra Brandstetter</a:t>
            </a:r>
          </a:p>
          <a:p>
            <a:pPr algn="l"/>
            <a:r>
              <a:rPr lang="de-DE" dirty="0">
                <a:solidFill>
                  <a:schemeClr val="bg1"/>
                </a:solidFill>
              </a:rPr>
              <a:t>Selim </a:t>
            </a:r>
            <a:r>
              <a:rPr lang="de-DE" dirty="0" err="1">
                <a:solidFill>
                  <a:schemeClr val="bg1"/>
                </a:solidFill>
              </a:rPr>
              <a:t>Jochim</a:t>
            </a:r>
            <a:r>
              <a:rPr lang="de-DE" dirty="0">
                <a:solidFill>
                  <a:schemeClr val="bg1"/>
                </a:solidFill>
              </a:rPr>
              <a:t> Group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44" y="185738"/>
            <a:ext cx="1894267" cy="99323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7934882" y="6511767"/>
            <a:ext cx="4242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646464"/>
                </a:solidFill>
              </a:rPr>
              <a:t>Art by Jonas </a:t>
            </a:r>
            <a:r>
              <a:rPr lang="en-GB" sz="1200" dirty="0" err="1">
                <a:solidFill>
                  <a:srgbClr val="646464"/>
                </a:solidFill>
              </a:rPr>
              <a:t>Ahlstedt</a:t>
            </a:r>
            <a:r>
              <a:rPr lang="en-GB" sz="1200" dirty="0">
                <a:solidFill>
                  <a:srgbClr val="646464"/>
                </a:solidFill>
              </a:rPr>
              <a:t> / Lund </a:t>
            </a:r>
            <a:r>
              <a:rPr lang="en-GB" sz="1200" dirty="0" err="1">
                <a:solidFill>
                  <a:srgbClr val="646464"/>
                </a:solidFill>
              </a:rPr>
              <a:t>Bioimaging</a:t>
            </a:r>
            <a:r>
              <a:rPr lang="en-GB" sz="1200" dirty="0">
                <a:solidFill>
                  <a:srgbClr val="646464"/>
                </a:solidFill>
              </a:rPr>
              <a:t> Centre (LIBC)</a:t>
            </a:r>
            <a:endParaRPr lang="is-IS" sz="1200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"/>
    </mc:Choice>
    <mc:Fallback xmlns="">
      <p:transition spd="slow" advTm="384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5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64" y="4439270"/>
            <a:ext cx="2150280" cy="2235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200" dirty="0"/>
              <a:t>Toolbox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>
            <a:off x="1688524" y="998973"/>
            <a:ext cx="2790031" cy="27900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55127" y="998973"/>
            <a:ext cx="2790031" cy="27900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626017" y="998973"/>
            <a:ext cx="2790031" cy="27900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688524" y="3921262"/>
            <a:ext cx="2790031" cy="2790031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7" name="Group 26"/>
          <p:cNvGrpSpPr/>
          <p:nvPr/>
        </p:nvGrpSpPr>
        <p:grpSpPr>
          <a:xfrm>
            <a:off x="2459337" y="1554513"/>
            <a:ext cx="1290677" cy="1571017"/>
            <a:chOff x="1055944" y="1789964"/>
            <a:chExt cx="1556120" cy="1894115"/>
          </a:xfrm>
        </p:grpSpPr>
        <p:pic>
          <p:nvPicPr>
            <p:cNvPr id="9" name="Grafik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5944" y="1789964"/>
              <a:ext cx="1556120" cy="1894115"/>
            </a:xfrm>
            <a:prstGeom prst="rect">
              <a:avLst/>
            </a:prstGeom>
          </p:spPr>
        </p:pic>
        <p:grpSp>
          <p:nvGrpSpPr>
            <p:cNvPr id="17" name="Gruppieren 41"/>
            <p:cNvGrpSpPr/>
            <p:nvPr/>
          </p:nvGrpSpPr>
          <p:grpSpPr>
            <a:xfrm>
              <a:off x="1611017" y="2868070"/>
              <a:ext cx="414259" cy="349273"/>
              <a:chOff x="9648512" y="4251968"/>
              <a:chExt cx="943743" cy="812943"/>
            </a:xfrm>
          </p:grpSpPr>
          <p:pic>
            <p:nvPicPr>
              <p:cNvPr id="18" name="Grafik 2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3298" y="4641682"/>
                <a:ext cx="207236" cy="423229"/>
              </a:xfrm>
              <a:prstGeom prst="rect">
                <a:avLst/>
              </a:prstGeom>
            </p:spPr>
          </p:pic>
          <p:pic>
            <p:nvPicPr>
              <p:cNvPr id="19" name="Grafik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85019" y="4599825"/>
                <a:ext cx="207236" cy="423229"/>
              </a:xfrm>
              <a:prstGeom prst="rect">
                <a:avLst/>
              </a:prstGeom>
            </p:spPr>
          </p:pic>
          <p:pic>
            <p:nvPicPr>
              <p:cNvPr id="20" name="Grafik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48512" y="4307507"/>
                <a:ext cx="207236" cy="423229"/>
              </a:xfrm>
              <a:prstGeom prst="rect">
                <a:avLst/>
              </a:prstGeom>
            </p:spPr>
          </p:pic>
          <p:pic>
            <p:nvPicPr>
              <p:cNvPr id="21" name="Grafik 2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2118" y="4251968"/>
                <a:ext cx="207236" cy="423229"/>
              </a:xfrm>
              <a:prstGeom prst="rect">
                <a:avLst/>
              </a:prstGeom>
            </p:spPr>
          </p:pic>
        </p:grpSp>
        <p:grpSp>
          <p:nvGrpSpPr>
            <p:cNvPr id="22" name="Gruppieren 42"/>
            <p:cNvGrpSpPr/>
            <p:nvPr/>
          </p:nvGrpSpPr>
          <p:grpSpPr>
            <a:xfrm>
              <a:off x="1737905" y="3392408"/>
              <a:ext cx="192197" cy="191124"/>
              <a:chOff x="9956300" y="5426174"/>
              <a:chExt cx="437852" cy="444846"/>
            </a:xfrm>
          </p:grpSpPr>
          <p:pic>
            <p:nvPicPr>
              <p:cNvPr id="23" name="Grafik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6300" y="5447791"/>
                <a:ext cx="207236" cy="423229"/>
              </a:xfrm>
              <a:prstGeom prst="rect">
                <a:avLst/>
              </a:prstGeom>
            </p:spPr>
          </p:pic>
          <p:pic>
            <p:nvPicPr>
              <p:cNvPr id="24" name="Grafik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6916" y="5426174"/>
                <a:ext cx="207236" cy="423229"/>
              </a:xfrm>
              <a:prstGeom prst="rect">
                <a:avLst/>
              </a:prstGeom>
            </p:spPr>
          </p:pic>
        </p:grpSp>
      </p:grpSp>
      <p:sp>
        <p:nvSpPr>
          <p:cNvPr id="28" name="TextBox 27"/>
          <p:cNvSpPr txBox="1"/>
          <p:nvPr/>
        </p:nvSpPr>
        <p:spPr>
          <a:xfrm>
            <a:off x="2254355" y="1101469"/>
            <a:ext cx="180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Number states</a:t>
            </a:r>
            <a:endParaRPr lang="en-GB" b="1" dirty="0"/>
          </a:p>
        </p:txBody>
      </p:sp>
      <p:sp>
        <p:nvSpPr>
          <p:cNvPr id="29" name="Explosion 1 28"/>
          <p:cNvSpPr/>
          <p:nvPr/>
        </p:nvSpPr>
        <p:spPr>
          <a:xfrm>
            <a:off x="5286849" y="1718981"/>
            <a:ext cx="1422400" cy="1422400"/>
          </a:xfrm>
          <a:prstGeom prst="irregularSeal1">
            <a:avLst/>
          </a:prstGeom>
          <a:solidFill>
            <a:srgbClr val="FDE74C"/>
          </a:solidFill>
          <a:ln w="25400">
            <a:solidFill>
              <a:srgbClr val="FD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30" name="Grafik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33" y="2193382"/>
            <a:ext cx="207236" cy="423229"/>
          </a:xfrm>
          <a:prstGeom prst="rect">
            <a:avLst/>
          </a:prstGeom>
        </p:spPr>
      </p:pic>
      <p:pic>
        <p:nvPicPr>
          <p:cNvPr id="31" name="Grafik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49" y="2193382"/>
            <a:ext cx="209637" cy="42517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96780" y="1101469"/>
            <a:ext cx="282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Tuneable interactions</a:t>
            </a:r>
            <a:endParaRPr lang="en-GB" b="1" dirty="0"/>
          </a:p>
        </p:txBody>
      </p:sp>
      <p:pic>
        <p:nvPicPr>
          <p:cNvPr id="33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072" y="2217591"/>
            <a:ext cx="209637" cy="425179"/>
          </a:xfrm>
          <a:prstGeom prst="rect">
            <a:avLst/>
          </a:prstGeom>
        </p:spPr>
      </p:pic>
      <p:pic>
        <p:nvPicPr>
          <p:cNvPr id="34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808" y="2325602"/>
            <a:ext cx="424204" cy="20915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604390" y="1101469"/>
            <a:ext cx="301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/>
              <a:t>Instantaneous</a:t>
            </a:r>
          </a:p>
          <a:p>
            <a:pPr algn="ctr"/>
            <a:r>
              <a:rPr lang="de-AT" b="1" dirty="0"/>
              <a:t>switch off</a:t>
            </a:r>
            <a:endParaRPr lang="en-GB" b="1" dirty="0"/>
          </a:p>
        </p:txBody>
      </p:sp>
      <p:sp>
        <p:nvSpPr>
          <p:cNvPr id="36" name="Rectangle 35"/>
          <p:cNvSpPr/>
          <p:nvPr/>
        </p:nvSpPr>
        <p:spPr>
          <a:xfrm>
            <a:off x="4655127" y="3921261"/>
            <a:ext cx="2790031" cy="2790031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9" name="Text Placeholder 4"/>
          <p:cNvSpPr txBox="1">
            <a:spLocks/>
          </p:cNvSpPr>
          <p:nvPr/>
        </p:nvSpPr>
        <p:spPr>
          <a:xfrm>
            <a:off x="1262915" y="3957146"/>
            <a:ext cx="3705664" cy="32027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Momentum Distribution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7037" y="4462202"/>
            <a:ext cx="2091669" cy="2221711"/>
          </a:xfrm>
          <a:prstGeom prst="rect">
            <a:avLst/>
          </a:prstGeom>
        </p:spPr>
      </p:pic>
      <p:sp>
        <p:nvSpPr>
          <p:cNvPr id="41" name="Text Placeholder 4"/>
          <p:cNvSpPr txBox="1">
            <a:spLocks/>
          </p:cNvSpPr>
          <p:nvPr/>
        </p:nvSpPr>
        <p:spPr>
          <a:xfrm>
            <a:off x="4205979" y="3957146"/>
            <a:ext cx="3705664" cy="32027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Real Space Distribution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5744" y="3258920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Closed + open shell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4901628" y="325307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BCS side of crossover</a:t>
            </a: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7626017" y="3921885"/>
            <a:ext cx="2790031" cy="27900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Text Placeholder 4"/>
          <p:cNvSpPr txBox="1">
            <a:spLocks/>
          </p:cNvSpPr>
          <p:nvPr/>
        </p:nvSpPr>
        <p:spPr>
          <a:xfrm>
            <a:off x="7171654" y="3957146"/>
            <a:ext cx="3705664" cy="32027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1800" b="1" dirty="0"/>
          </a:p>
        </p:txBody>
      </p:sp>
      <p:pic>
        <p:nvPicPr>
          <p:cNvPr id="45" name="Picture 2" descr="spill_all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7" b="-1"/>
          <a:stretch/>
        </p:blipFill>
        <p:spPr>
          <a:xfrm>
            <a:off x="7911643" y="4733383"/>
            <a:ext cx="2208150" cy="153395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510616" y="3954254"/>
            <a:ext cx="30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/>
              <a:t>Atom number counting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13844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17741" r="21548" b="9540"/>
          <a:stretch/>
        </p:blipFill>
        <p:spPr>
          <a:xfrm>
            <a:off x="-444500" y="-228600"/>
            <a:ext cx="5054600" cy="89535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3575972" y="2059244"/>
            <a:ext cx="6971929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Do 10 particles behave like a fluid?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44" y="185738"/>
            <a:ext cx="1894267" cy="99323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7934882" y="6511767"/>
            <a:ext cx="4242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646464"/>
                </a:solidFill>
              </a:rPr>
              <a:t>Art by Jonas </a:t>
            </a:r>
            <a:r>
              <a:rPr lang="en-GB" sz="1200" dirty="0" err="1">
                <a:solidFill>
                  <a:srgbClr val="646464"/>
                </a:solidFill>
              </a:rPr>
              <a:t>Ahlstedt</a:t>
            </a:r>
            <a:r>
              <a:rPr lang="en-GB" sz="1200" dirty="0">
                <a:solidFill>
                  <a:srgbClr val="646464"/>
                </a:solidFill>
              </a:rPr>
              <a:t> / Lund </a:t>
            </a:r>
            <a:r>
              <a:rPr lang="en-GB" sz="1200" dirty="0" err="1">
                <a:solidFill>
                  <a:srgbClr val="646464"/>
                </a:solidFill>
              </a:rPr>
              <a:t>Bioimaging</a:t>
            </a:r>
            <a:r>
              <a:rPr lang="en-GB" sz="1200" dirty="0">
                <a:solidFill>
                  <a:srgbClr val="646464"/>
                </a:solidFill>
              </a:rPr>
              <a:t> Centre (LIBC)</a:t>
            </a:r>
            <a:endParaRPr lang="is-IS" sz="1200" dirty="0">
              <a:solidFill>
                <a:srgbClr val="646464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32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"/>
    </mc:Choice>
    <mc:Fallback xmlns="">
      <p:transition spd="slow" advTm="384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Elliptic</a:t>
            </a:r>
            <a:r>
              <a:rPr lang="de-AT" dirty="0"/>
              <a:t> </a:t>
            </a:r>
            <a:r>
              <a:rPr lang="de-AT" dirty="0" err="1"/>
              <a:t>flow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10 </a:t>
            </a:r>
            <a:r>
              <a:rPr lang="de-AT" dirty="0" err="1"/>
              <a:t>particles</a:t>
            </a:r>
            <a:r>
              <a:rPr lang="de-AT" dirty="0"/>
              <a:t> 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56232" y="1183157"/>
            <a:ext cx="2880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Prepare</a:t>
            </a:r>
            <a:r>
              <a:rPr lang="de-DE" sz="2000" dirty="0"/>
              <a:t> in </a:t>
            </a:r>
            <a:r>
              <a:rPr lang="de-DE" sz="2000" dirty="0" err="1"/>
              <a:t>elliptic</a:t>
            </a:r>
            <a:r>
              <a:rPr lang="de-DE" sz="2000" dirty="0"/>
              <a:t> </a:t>
            </a:r>
            <a:r>
              <a:rPr lang="de-DE" sz="2000" dirty="0" err="1"/>
              <a:t>trap</a:t>
            </a:r>
            <a:endParaRPr lang="de-DE" sz="2000" dirty="0"/>
          </a:p>
          <a:p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5+5 atoms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Strongly interacting </a:t>
            </a:r>
          </a:p>
          <a:p>
            <a:r>
              <a:rPr lang="de-DE" sz="2000" dirty="0"/>
              <a:t>    </a:t>
            </a:r>
            <a:endParaRPr lang="de-DE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70496" y="3106543"/>
            <a:ext cx="3135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≈1000 samples reveal density</a:t>
            </a:r>
            <a:endParaRPr lang="en-GB" sz="2000" dirty="0"/>
          </a:p>
        </p:txBody>
      </p:sp>
      <p:sp>
        <p:nvSpPr>
          <p:cNvPr id="5" name="Rectangle 4"/>
          <p:cNvSpPr/>
          <p:nvPr/>
        </p:nvSpPr>
        <p:spPr>
          <a:xfrm>
            <a:off x="4025977" y="2506596"/>
            <a:ext cx="2790031" cy="424266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Textfeld 4">
            <a:extLst>
              <a:ext uri="{FF2B5EF4-FFF2-40B4-BE49-F238E27FC236}">
                <a16:creationId xmlns:a16="http://schemas.microsoft.com/office/drawing/2014/main" id="{B74E47C8-47E6-A95A-BCA1-C6187D50956B}"/>
              </a:ext>
            </a:extLst>
          </p:cNvPr>
          <p:cNvSpPr txBox="1"/>
          <p:nvPr/>
        </p:nvSpPr>
        <p:spPr>
          <a:xfrm>
            <a:off x="3575972" y="6533396"/>
            <a:ext cx="4536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Brandstetter, Lunt et al. arxiv: 2308.09699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144" y="833469"/>
            <a:ext cx="2141694" cy="5692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981" y="852438"/>
            <a:ext cx="2096905" cy="5691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86456" y="2675895"/>
            <a:ext cx="2096905" cy="3887112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8346025" y="2222433"/>
            <a:ext cx="315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AT" dirty="0"/>
              <a:t>Origin of collectivity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346025" y="1583979"/>
            <a:ext cx="3150036" cy="3690042"/>
            <a:chOff x="8886031" y="1583979"/>
            <a:chExt cx="3150036" cy="3690042"/>
          </a:xfrm>
        </p:grpSpPr>
        <p:sp>
          <p:nvSpPr>
            <p:cNvPr id="24" name="Rounded Rectangle 23"/>
            <p:cNvSpPr/>
            <p:nvPr/>
          </p:nvSpPr>
          <p:spPr>
            <a:xfrm>
              <a:off x="8886032" y="1583980"/>
              <a:ext cx="3150035" cy="540006"/>
            </a:xfrm>
            <a:prstGeom prst="roundRect">
              <a:avLst/>
            </a:prstGeom>
            <a:solidFill>
              <a:srgbClr val="C61A27"/>
            </a:solidFill>
            <a:ln w="254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AT" b="1" dirty="0"/>
                <a:t>To Understand:</a:t>
              </a:r>
              <a:endParaRPr lang="en-GB" b="1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8886031" y="1583979"/>
              <a:ext cx="3150035" cy="3690042"/>
            </a:xfrm>
            <a:prstGeom prst="roundRect">
              <a:avLst>
                <a:gd name="adj" fmla="val 1779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46025" y="2559503"/>
            <a:ext cx="315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AT" dirty="0"/>
              <a:t>Role of entanglement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46025" y="2921877"/>
            <a:ext cx="3150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AT" dirty="0"/>
              <a:t>Pair formation &amp; scale invariance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7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"/>
    </mc:Choice>
    <mc:Fallback xmlns="">
      <p:transition spd="slow" advTm="4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 animBg="1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Real space evolution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81" y="950276"/>
            <a:ext cx="2096905" cy="569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224" y="1596061"/>
            <a:ext cx="4520570" cy="36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509" y="1710535"/>
            <a:ext cx="4530000" cy="36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5971" y="1719021"/>
            <a:ext cx="4635077" cy="3600000"/>
          </a:xfrm>
          <a:prstGeom prst="rect">
            <a:avLst/>
          </a:prstGeom>
        </p:spPr>
      </p:pic>
      <p:sp>
        <p:nvSpPr>
          <p:cNvPr id="3" name="Textfeld 4">
            <a:extLst>
              <a:ext uri="{FF2B5EF4-FFF2-40B4-BE49-F238E27FC236}">
                <a16:creationId xmlns:a16="http://schemas.microsoft.com/office/drawing/2014/main" id="{523D08A4-B7A4-6C18-17A8-A271AE4E5B8C}"/>
              </a:ext>
            </a:extLst>
          </p:cNvPr>
          <p:cNvSpPr txBox="1"/>
          <p:nvPr/>
        </p:nvSpPr>
        <p:spPr>
          <a:xfrm>
            <a:off x="35002" y="6608149"/>
            <a:ext cx="4536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Brandstetter, Lunt et al. arxiv: 2308.09699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11471" y="3502677"/>
            <a:ext cx="3150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AT" dirty="0"/>
              <a:t>Deviation from many body limit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8911471" y="1551039"/>
            <a:ext cx="3150036" cy="3690042"/>
            <a:chOff x="8346025" y="1583979"/>
            <a:chExt cx="3150036" cy="3690042"/>
          </a:xfrm>
        </p:grpSpPr>
        <p:sp>
          <p:nvSpPr>
            <p:cNvPr id="36" name="TextBox 35"/>
            <p:cNvSpPr txBox="1"/>
            <p:nvPr/>
          </p:nvSpPr>
          <p:spPr>
            <a:xfrm>
              <a:off x="8346025" y="2222433"/>
              <a:ext cx="3150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q"/>
              </a:pPr>
              <a:r>
                <a:rPr lang="de-AT" dirty="0"/>
                <a:t>Origin of collectivity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8346025" y="1583979"/>
              <a:ext cx="3150036" cy="3690042"/>
              <a:chOff x="8886031" y="1583979"/>
              <a:chExt cx="3150036" cy="3690042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886032" y="1583980"/>
                <a:ext cx="3150035" cy="540006"/>
              </a:xfrm>
              <a:prstGeom prst="roundRect">
                <a:avLst/>
              </a:prstGeom>
              <a:solidFill>
                <a:srgbClr val="C61A27"/>
              </a:solidFill>
              <a:ln w="25400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AT" b="1" dirty="0"/>
                  <a:t>To Understand:</a:t>
                </a:r>
                <a:endParaRPr lang="en-GB" b="1" dirty="0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8886031" y="1583979"/>
                <a:ext cx="3150035" cy="3690042"/>
              </a:xfrm>
              <a:prstGeom prst="roundRect">
                <a:avLst>
                  <a:gd name="adj" fmla="val 1779"/>
                </a:avLst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8346025" y="2559503"/>
              <a:ext cx="3150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q"/>
              </a:pPr>
              <a:r>
                <a:rPr lang="de-AT" dirty="0"/>
                <a:t>Role of entanglement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46025" y="2921877"/>
              <a:ext cx="31500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q"/>
              </a:pPr>
              <a:r>
                <a:rPr lang="de-AT" dirty="0"/>
                <a:t>Pair formation &amp; scale invariance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567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4"/>
    </mc:Choice>
    <mc:Fallback xmlns="">
      <p:transition spd="slow" advTm="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96" y="1846385"/>
            <a:ext cx="4637594" cy="36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Momentum evolution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2" y="728970"/>
            <a:ext cx="4590051" cy="60427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95960" y="2798993"/>
            <a:ext cx="2430027" cy="388268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994" y="1815096"/>
            <a:ext cx="4894525" cy="38704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35996" y="1718981"/>
            <a:ext cx="4714523" cy="396657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extfeld 4">
            <a:extLst>
              <a:ext uri="{FF2B5EF4-FFF2-40B4-BE49-F238E27FC236}">
                <a16:creationId xmlns:a16="http://schemas.microsoft.com/office/drawing/2014/main" id="{B74E47C8-47E6-A95A-BCA1-C6187D50956B}"/>
              </a:ext>
            </a:extLst>
          </p:cNvPr>
          <p:cNvSpPr txBox="1"/>
          <p:nvPr/>
        </p:nvSpPr>
        <p:spPr>
          <a:xfrm>
            <a:off x="35002" y="6608149"/>
            <a:ext cx="4536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Brandstetter, Lunt et al. arxiv: 2308.09699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95959" y="744814"/>
            <a:ext cx="2430027" cy="2054179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76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4"/>
    </mc:Choice>
    <mc:Fallback xmlns="">
      <p:transition spd="slow" advTm="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Tuning the interaction strength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636006" y="2168986"/>
            <a:ext cx="5220058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Symmetric insitu momenta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Higher interaction strength </a:t>
            </a:r>
            <a:r>
              <a:rPr lang="de-AT" sz="2000" dirty="0">
                <a:sym typeface="Wingdings" panose="05000000000000000000" pitchFamily="2" charset="2"/>
              </a:rPr>
              <a:t> stronger ellipticity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Below critical interaction strength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No inversion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Initial </a:t>
            </a:r>
            <a:r>
              <a:rPr lang="de-AT" sz="2000" dirty="0" err="1"/>
              <a:t>ellipticity</a:t>
            </a:r>
            <a:r>
              <a:rPr lang="de-AT" sz="2000" dirty="0"/>
              <a:t> </a:t>
            </a:r>
            <a:r>
              <a:rPr lang="de-AT" sz="2000" dirty="0" err="1"/>
              <a:t>maintained</a:t>
            </a:r>
            <a:endParaRPr lang="de-AT" sz="20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Mean </a:t>
            </a:r>
            <a:r>
              <a:rPr lang="de-AT" sz="2000" dirty="0" err="1"/>
              <a:t>field</a:t>
            </a:r>
            <a:r>
              <a:rPr lang="de-AT" sz="2000" dirty="0"/>
              <a:t> </a:t>
            </a:r>
            <a:r>
              <a:rPr lang="de-AT" sz="2000" dirty="0" err="1"/>
              <a:t>effect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1430478"/>
            <a:ext cx="5561294" cy="4743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5938" y="2978995"/>
            <a:ext cx="5850065" cy="324003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1411369" y="2978995"/>
            <a:ext cx="4678978" cy="455154"/>
            <a:chOff x="1411369" y="2978995"/>
            <a:chExt cx="4678978" cy="4551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369" y="2978995"/>
              <a:ext cx="4678978" cy="45515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925987" y="2978995"/>
              <a:ext cx="270003" cy="180002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726007" y="2708992"/>
            <a:ext cx="4950055" cy="369004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feld 4">
            <a:extLst>
              <a:ext uri="{FF2B5EF4-FFF2-40B4-BE49-F238E27FC236}">
                <a16:creationId xmlns:a16="http://schemas.microsoft.com/office/drawing/2014/main" id="{B74E47C8-47E6-A95A-BCA1-C6187D50956B}"/>
              </a:ext>
            </a:extLst>
          </p:cNvPr>
          <p:cNvSpPr txBox="1"/>
          <p:nvPr/>
        </p:nvSpPr>
        <p:spPr>
          <a:xfrm>
            <a:off x="0" y="6543207"/>
            <a:ext cx="4536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Brandstetter, Lunt et al. arxiv: 2308.09699</a:t>
            </a:r>
          </a:p>
        </p:txBody>
      </p:sp>
    </p:spTree>
    <p:extLst>
      <p:ext uri="{BB962C8B-B14F-4D97-AF65-F5344CB8AC3E}">
        <p14:creationId xmlns:p14="http://schemas.microsoft.com/office/powerpoint/2010/main" val="319120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"/>
    </mc:Choice>
    <mc:Fallback xmlns="">
      <p:transition spd="slow" advTm="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Tuning the interaction strength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1430478"/>
            <a:ext cx="5561294" cy="4743999"/>
          </a:xfrm>
          <a:prstGeom prst="rect">
            <a:avLst/>
          </a:prstGeom>
        </p:spPr>
      </p:pic>
      <p:sp>
        <p:nvSpPr>
          <p:cNvPr id="11" name="Textfeld 4">
            <a:extLst>
              <a:ext uri="{FF2B5EF4-FFF2-40B4-BE49-F238E27FC236}">
                <a16:creationId xmlns:a16="http://schemas.microsoft.com/office/drawing/2014/main" id="{B74E47C8-47E6-A95A-BCA1-C6187D50956B}"/>
              </a:ext>
            </a:extLst>
          </p:cNvPr>
          <p:cNvSpPr txBox="1"/>
          <p:nvPr/>
        </p:nvSpPr>
        <p:spPr>
          <a:xfrm>
            <a:off x="0" y="6543207"/>
            <a:ext cx="4536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Brandstetter, Lunt et al. arxiv: 2308.09699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6017" y="1946847"/>
            <a:ext cx="3150036" cy="3690042"/>
            <a:chOff x="7626017" y="1946847"/>
            <a:chExt cx="3150036" cy="3690042"/>
          </a:xfrm>
        </p:grpSpPr>
        <p:sp>
          <p:nvSpPr>
            <p:cNvPr id="12" name="TextBox 11"/>
            <p:cNvSpPr txBox="1"/>
            <p:nvPr/>
          </p:nvSpPr>
          <p:spPr>
            <a:xfrm>
              <a:off x="7626017" y="3862681"/>
              <a:ext cx="31500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q"/>
              </a:pPr>
              <a:r>
                <a:rPr lang="de-AT" dirty="0"/>
                <a:t>Deviation from many body limit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626017" y="1946847"/>
              <a:ext cx="3150036" cy="3690042"/>
              <a:chOff x="8346025" y="1583979"/>
              <a:chExt cx="3150036" cy="369004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8346025" y="2222433"/>
                <a:ext cx="3150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Wingdings" panose="05000000000000000000" pitchFamily="2" charset="2"/>
                  <a:buChar char="q"/>
                </a:pPr>
                <a:r>
                  <a:rPr lang="de-AT" dirty="0"/>
                  <a:t>Origin of collectivity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8346025" y="1583979"/>
                <a:ext cx="3150036" cy="3690042"/>
                <a:chOff x="8886031" y="1583979"/>
                <a:chExt cx="3150036" cy="3690042"/>
              </a:xfrm>
            </p:grpSpPr>
            <p:sp>
              <p:nvSpPr>
                <p:cNvPr id="18" name="Rounded Rectangle 17"/>
                <p:cNvSpPr/>
                <p:nvPr/>
              </p:nvSpPr>
              <p:spPr>
                <a:xfrm>
                  <a:off x="8886032" y="1583980"/>
                  <a:ext cx="3150035" cy="540006"/>
                </a:xfrm>
                <a:prstGeom prst="roundRect">
                  <a:avLst/>
                </a:prstGeom>
                <a:solidFill>
                  <a:srgbClr val="C61A27"/>
                </a:solidFill>
                <a:ln w="25400"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de-AT" b="1" dirty="0"/>
                    <a:t>To Understand:</a:t>
                  </a:r>
                  <a:endParaRPr lang="en-GB" b="1" dirty="0"/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>
                <a:xfrm>
                  <a:off x="8886031" y="1583979"/>
                  <a:ext cx="3150035" cy="3690042"/>
                </a:xfrm>
                <a:prstGeom prst="roundRect">
                  <a:avLst>
                    <a:gd name="adj" fmla="val 1779"/>
                  </a:avLst>
                </a:prstGeom>
                <a:noFill/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8346025" y="2559503"/>
                <a:ext cx="3150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Wingdings" panose="05000000000000000000" pitchFamily="2" charset="2"/>
                  <a:buChar char="q"/>
                </a:pPr>
                <a:r>
                  <a:rPr lang="de-AT" dirty="0"/>
                  <a:t>Role of entanglement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346025" y="2921877"/>
                <a:ext cx="31500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Wingdings" panose="05000000000000000000" pitchFamily="2" charset="2"/>
                  <a:buChar char="q"/>
                </a:pPr>
                <a:r>
                  <a:rPr lang="de-AT" dirty="0"/>
                  <a:t>Pair formation &amp; scale invariance</a:t>
                </a: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7626017" y="4402687"/>
            <a:ext cx="3150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de-AT" dirty="0"/>
              <a:t>Weakly interacting regime</a:t>
            </a:r>
          </a:p>
        </p:txBody>
      </p:sp>
    </p:spTree>
    <p:extLst>
      <p:ext uri="{BB962C8B-B14F-4D97-AF65-F5344CB8AC3E}">
        <p14:creationId xmlns:p14="http://schemas.microsoft.com/office/powerpoint/2010/main" val="1656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"/>
    </mc:Choice>
    <mc:Fallback xmlns="">
      <p:transition spd="slow" advTm="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Atom number dependence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25937" y="1268976"/>
            <a:ext cx="567006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Noninteracting: </a:t>
            </a:r>
          </a:p>
          <a:p>
            <a:endParaRPr lang="de-A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Higher N </a:t>
            </a:r>
            <a:r>
              <a:rPr lang="de-AT" sz="2000" dirty="0">
                <a:sym typeface="Wingdings" panose="05000000000000000000" pitchFamily="2" charset="2"/>
              </a:rPr>
              <a:t> formation of round fermi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>
                <a:sym typeface="Wingdings" panose="05000000000000000000" pitchFamily="2" charset="2"/>
              </a:rPr>
              <a:t>Comparison to analytic solution of |</a:t>
            </a:r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de-AT" sz="2000" dirty="0">
                <a:sym typeface="Wingdings" panose="05000000000000000000" pitchFamily="2" charset="2"/>
              </a:rPr>
              <a:t>(p</a:t>
            </a:r>
            <a:r>
              <a:rPr lang="de-AT" sz="2000" baseline="-25000" dirty="0">
                <a:sym typeface="Wingdings" panose="05000000000000000000" pitchFamily="2" charset="2"/>
              </a:rPr>
              <a:t>x</a:t>
            </a:r>
            <a:r>
              <a:rPr lang="de-AT" sz="2000" dirty="0">
                <a:sym typeface="Wingdings" panose="05000000000000000000" pitchFamily="2" charset="2"/>
              </a:rPr>
              <a:t>,p</a:t>
            </a:r>
            <a:r>
              <a:rPr lang="de-AT" sz="2000" baseline="-25000" dirty="0">
                <a:sym typeface="Wingdings" panose="05000000000000000000" pitchFamily="2" charset="2"/>
              </a:rPr>
              <a:t>y</a:t>
            </a:r>
            <a:r>
              <a:rPr lang="de-AT" sz="2000" dirty="0">
                <a:sym typeface="Wingdings" panose="05000000000000000000" pitchFamily="2" charset="2"/>
              </a:rPr>
              <a:t>)|</a:t>
            </a:r>
            <a:r>
              <a:rPr lang="de-AT" sz="2000" baseline="30000" dirty="0">
                <a:sym typeface="Wingdings" panose="05000000000000000000" pitchFamily="2" charset="2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25936" y="3293305"/>
            <a:ext cx="567006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Interacting: </a:t>
            </a:r>
          </a:p>
          <a:p>
            <a:endParaRPr lang="de-A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Higher N </a:t>
            </a:r>
            <a:r>
              <a:rPr lang="de-AT" sz="2000" dirty="0">
                <a:sym typeface="Wingdings" panose="05000000000000000000" pitchFamily="2" charset="2"/>
              </a:rPr>
              <a:t> stronger ellipticity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>
                <a:sym typeface="Wingdings" panose="05000000000000000000" pitchFamily="2" charset="2"/>
              </a:rPr>
              <a:t>Inversion requires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358977"/>
            <a:ext cx="5660493" cy="4539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400585"/>
            <a:ext cx="5580064" cy="4458442"/>
          </a:xfrm>
          <a:prstGeom prst="rect">
            <a:avLst/>
          </a:prstGeom>
        </p:spPr>
      </p:pic>
      <p:sp>
        <p:nvSpPr>
          <p:cNvPr id="9" name="Textfeld 4">
            <a:extLst>
              <a:ext uri="{FF2B5EF4-FFF2-40B4-BE49-F238E27FC236}">
                <a16:creationId xmlns:a16="http://schemas.microsoft.com/office/drawing/2014/main" id="{B74E47C8-47E6-A95A-BCA1-C6187D50956B}"/>
              </a:ext>
            </a:extLst>
          </p:cNvPr>
          <p:cNvSpPr txBox="1"/>
          <p:nvPr/>
        </p:nvSpPr>
        <p:spPr>
          <a:xfrm>
            <a:off x="8616028" y="6543207"/>
            <a:ext cx="4536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Brandstetter, Lunt et al. arxiv: 2308.09699</a:t>
            </a:r>
          </a:p>
        </p:txBody>
      </p:sp>
    </p:spTree>
    <p:extLst>
      <p:ext uri="{BB962C8B-B14F-4D97-AF65-F5344CB8AC3E}">
        <p14:creationId xmlns:p14="http://schemas.microsoft.com/office/powerpoint/2010/main" val="334166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"/>
    </mc:Choice>
    <mc:Fallback xmlns="">
      <p:transition spd="slow" advTm="1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Outlook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3140637" y="-1309664"/>
            <a:ext cx="2610029" cy="198002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Pair formation during interacting expansion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Role in collectivity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Freeze out radius - HBT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AutoShape 2" descr="data:image/jpg;base64,%20/9j/4AAQSkZJRgABAQEAYABgAAD/2wBDAAUDBAQEAwUEBAQFBQUGBwwIBwcHBw8LCwkMEQ8SEhEPERETFhwXExQaFRERGCEYGh0dHx8fExciJCIeJBweHx7/2wBDAQUFBQcGBw4ICA4eFBEUHh4eHh4eHh4eHh4eHh4eHh4eHh4eHh4eHh4eHh4eHh4eHh4eHh4eHh4eHh4eHh4eHh7/wAARCAGoAa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G61b4j6/8RvFej+HfEmi6Pp+hyWsaJc6W1w8hlhEhJYOvfParsej/GR+nxB8Nf8AhPt/8dp3w+Tf8XfieP8Ap607/wBJRXoip5KFjTFrc89/sL4y/wDRQvDf/hPt/wDHqP7B+M3/AEUHw3/4T7f/AB6u4+1M0uPergb9zmpTuXKDiedDQ/jITj/hYXhrP/Yvt/8AHqik0n4yxvtPxA8Nf+CBv/jtdpLcyLNWjHi4hDH71U4tGcJpuzPOv7J+MmMn4g+Gh/3L7f8Ax2o/7P8AjDux/wALC8Nf+CBv/jteh3alIzXPXNyyTdazcrHZSoqZix6L8ZHHHxC8Nf8AhPt/8ep39g/Gb/ooPhv/AMJ9v/j1dhpV1vHWthTkZqk7mFSHI7Hmr6J8ZF6/ELw1/wCE+3/x6mro/wAZGPHxB8Nf+CBv/jtejzxs33TSQw7cbjzQKyseejQvjN/0UHw3/wCE+3/x6j+wfjN/0UHw3/4T7f8Ax6vRnkVOKcjbhkUxWPN/7B+M3/RQfDf/AIT7f/HqP7B+M3/RQfDf/hPt/wDHq9DuJNlNgmLGnYm+p562h/GZR/yUDw1/4T7f/HaamifGZv8AmoHhof8Acvt/8dr0ykJVaQzzZtD+MwH/ACUHw3/4T7f/AB6oTpPxn3bf+E+8Nf8Aggb/AOO16aJFY4pdi5pFKy3PN10P4zMP+SgeG/8Awn2/+PUv9g/Gb/ooPhv/AMJ9v/j1ekiimSebHQvjKOvxC8N/+E+3/wAepBofxkbp8QvDf/hPt/8AHq9Buiw6VFbyENyadiXLU4Q6F8ZQP+Sg+G//AAn2/wDj1V5dM+MUfX4heGv/AAn2/wDjtent8ycVhaqJA3HrUt2N6UFN6nGLpvxiYcfEHw1/4IG/+O0f2b8Zc4/4T7w3/wCCBv8A47XaaZuPDZrYSJVG4ikm2OcYwZ52mh/GZhn/AIWB4bH/AHL7f/HqX+wfjN/0UHw3/wCE+3/x6u/muNpwKlgk38VdjDmVzzv+wfjN/wBFB8N/+E+3/wAeo/sH4zf9FB8N/wDhPt/8er0jI9aUUhnmcmi/GRBz8QfDX/hPt/8AHaZDpPxkkbaPiD4a/wDBA3/x2vRrxgAapWswWXNK5rGF43OJ/sX4ybsf8LB8Nf8AhPt/8dp/9g/Gb/ooPhv/AMJ9v/j1ejKFf5qfTMjzU6F8ZR1+IXhof9y+3/x6gaH8ZD0+IXhv/wAJ9v8A49XoN0WzxRals807E31sef8A9g/Gb/ooPhv/AMJ9v/j1H9g/Gb/ooPhv/wAJ9v8A49XpDMF600/NyrUijzn+wfjN/wBFB8N/+E+3/wAeo/sH4zf9FB8N/wDhPt/8er0cuq8E80FhjNA7HnB0L4y/9FB8N/8AhPt/8eqN9G+My/8ANQPDR/7gDf8Ax2vQJ7nacUiXCkDOKVy1BnBR6J8ZmH/JQPDQ/wC5fb/47Tv7B+M3/RQfDf8A4T7f/Hq9DhkVulTUyGrHmp0L4zD/AJqB4aP/AHL7f/HaP7D+Mvf4heGh/wBy+3/x6vRp2ZV+WqG6VpOppXKjC5xI0L4yn/moXhv/AMJ9v/j1VrrTPjJAOfH/AIab/uAN/wDHa9Ogzt5qpfwlwaGEEubU83t7P4yTNtHj3w2P+4A3/wAdq8NC+M2P+Sg+G/8Awn2/+PV29larApleo5dQ/eYpxTYq0oRehxfw91nxpF8TNZ8IeLNX0zVVtdLt76Ge0sTbEGSSRSpBds/coqLwzJ5v7RniNv8AqWrH/wBHTUUMhO5P8N/+SwfE/wD6+tO/9JRXodwMrivPPhx/yV/4n/8AX1p3/pKK7uabEmKTLim2MS1PmbhV0KFj2k0zzNkAb1qo1yxanGIqlToxz2au+asxKsCckUtudyZqnfOwJxQ2KnTTZJdYlQgVgXtkxfO01tWm5uoq09urD7tQ1c6oVPZM56xDRMB0rooG3QH1qhNaqnIFOtrko+2haBVftFdEpkkD4qxCGJBNOVI5AGFSgADArS5xqLRnXm4zcZq3bfLFubinGJS2TTLnIXA6VKWprKfu2GSYc1JBFtGarwZ3c1dXoKpmMdRap3rlRxVpmxVS/YCPmpZtBalW2mYyfjWrH9wVzkF0ouQu7vXQxNmFW9aUWa148pJRQKKo5xkiBhVGRSr8Vo0x4lY5ppkyjcjtWOMGkngic5Y1OihRxUNwjHpmluNNxWglvBEh+XBqSb7tR26MD3qcgHrRsO7luZsq5NWbPg/hUrQjtTo4woqmyFGzKFxMwlI6c1btWLAZpHt49xdqdHJGvyrUJM3lONrDLyPcp61kyI0b55reOCOelV5YYHOM4NDQ4VeXcgsZt3etAdKrQ2qocqas0ImbTegjqGHNIihRxTZn2imQSEgn0FUZ31C5UmqrmRVOM1N5u6TFT+WrLzUmyfLuZqGRpOc1oICUxSrAoOcVKBgUJClO5mXNuSarvE6jvW0VBpjQo1KxUatihZb8jPStMdKjSJV6VJTRE5XYjDIpgiXNSU2Rtopkq44DFIyhuoqobr58ZqzE25c0huLRHeL+5wtc9LC/nV07DcMGqz2oLZwK0jKxhUhzHm/hNSv7RHiIH/oWrE/+RpqKn0Jdv7SHiIf9SzY/+jpqKlmiVlYf8OP+SwfE8f8AT1p3/pKK7yW3zLmuD+HH/JYfid/19ad/6SivSKRSk0V7iPMar2xUEVqc1foppkOKbuNjTYuKjlhD1NRSLTsRRQhKloooBu5FNGGFUxanfnHFaNIxCjNKxSm0NhXauKJZNgpgnBbFNu1LJkU2TFpsSO4DNip3wyetZlvCwk61pp9wCki6kUtimz7Xq1A25KZJBubNSxrtXFUzFJ3BlzzWfqis0ZC5rSpkkauOalo1hKzORgtJTdBuetdVaKVt1V6ZKYrcEqoJqqLxmkxRGBVfE89kzUoqK3YsvNS5pmS1CiiigAooooAKKKKACiiigCOdSy8VXijbdVyojIoboKaJaJMfLiqkkbbquA5GRRQmNq4yEELzT6KKQynctzUluMRMT3FPlVFBZqy7zUdrbVGBQ5WQ6dKUnoXY4/3mauDgVl2V15hrUHIpIuomnqFFFFMzCiiigAooooAKiuF3JUtQzShaBx3M9oG8ytG2XanNMiZXNWB0pJFzk3oFFFFMzPNtG/5OS8Rf9i1Y/wDo+eijRv8Ak5LxF/2LVj/6PnooAj+H0vl/GH4mj1utO/8ASUV6YjblzXl/gOMv8YviYR2utO/9JRXp0K7UFIppWH0UUUyQpsjbVzTqjuFzGaBrcrG6+fbmrUTbhWWYT5ma0bZdq1KNJpJaE1NkXcuKcelZt/dtCpKmqbsRGDk7InEDh84qyeE5rEtNUZ5NpatN5GdMg0ua5TouD1FVk3YFWFORWQpl82tS3zsGaEOcbElFFFMyCiimSvsFAEN1FvzVaO0w27FWY5dzYqyOlVdojlT1I4l2rUTsyv3ouJNpyKSGdJOGwTUtFxkk7FiM5WnUg2gcdKb5i5xmgGx9FFFABQeBRTZQShxQA3zlzipBVEI3mVZVtq802iUyR/umqLq2+rKzBmxUmxSc4o2Bq42AEJzUlAopFBRRRQBHMu5TWVcWJY5xWzSFQe1Jq5pCo4mbZWvlt0rTHSkCgdBS0JWJnNyYUUVHO+xc0yUrklFUBd/NjNSPcbVBpXLdNluiqEV5ufGavI25c0JilFxFPSsy9DZ4rTqrd7QCcUMqm7Mr2O7cM1or0rMhmw+BV7zMR5oQ6idyaiqDXRD4zVuF960XIcWjzrRv+TkvEX/YtWP/AKPnoo0b/k5LxF/2LVj/AOj56KZIvw4x/wALg+J2f+frTv8A0lFejscKa80+HjEfGP4mj1utO/8ASUV6URuSgdinPc7Wqa2l3iq89qWerFvGIUy1JGkuXlLFI3SmLKrHFSdRTMkyi+fMxVsHYg9aQRDfntRIhYihFSemhIORWdqFr5qnitBRgYpSAetJoIycXc5+108pKDitqOL5MGpQq0tCVi51XMi8hd2akAwKWimZtthRRRQIKjnTeKkooAqww4bNWT8q/SlpGGQRQJKxm3cmTimWqtuzVmeDnPNUZNSsbW4+zyXVukuf9W0qhvyzmrWxk1rdmqc7KrKH8ypbedZBVgIuc4qdi7XFT7gpajaZFOKcjhulI0sx1B6UU2U4Q4oEN+XfSTLkcVVVm8zvV1PujNN6Ep3KkUbb6ujoKMUUNjSsFFFFIYUUUUAFFFFABRRRQAVFcJuWpaKBp2MsWx35p9xGfKxWjgUyVNy0rGntHc56NmSbHvW5ZtmMVTez/eZ/pVyBdiiki6slJFioLqPetTBgaWqME7My47ciTOKuGM+X3qxgUUrFObZlvbEyZwavWybVpzMuaepBHFCQ5SbR5vo3/JyXiL/sWrH/ANHz0UaN/wAnJeIv+xasf/R89FMzE+HS7vjD8Tv+vrTv/SUV6VXm/wAODj4v/E/P/P1p3/pKK9HDA9KBi1FcAleKlpGZR1NArXKUKNvq8OgpF29sUtNsSVgopNy5xmlpDCiiigAooooAKRmC9aWqGpysiEihlRjzOxb85M9akByK5SO+kNxjnrXRWLlowTUqVzWrRcEWaKKKowCgnFFYHjS8ubPw9qlxa5+0RWczxYHO8ISP1xTSuKTsjyTXda8Q/FzxNquj6Drl54c8BaNcNZ32pWLbLvVrlf8AWRQyf8s4l6FhyT09ud1X4TfCa1Q248KQzufvXE11M87H1Mhfdn6Vd+CtzDY/ATwpHZYxJYCaUjktK7M0hJ9dxNUby5urm9PXr6V3Yegmrs8bHY2UHyxK9jf638HHh1zTtV1HW/APmKmpadeSGefS0YgCeCQ/MYwSNyHOB+Y+nLO6hu9PjureRZYpUDxupyGUjIIPoQa8Ois4rrwxqlnqCK1pPYzRzhxxsKHOfwrqv2Zbq6uP2e/Bs16WMv8AZiIC3UopKof++Qtc+IgovQ7cDVlUjqdxOXMnBq7Y7sfNUcSrI3SriqsY9K5kj05y0sPqJ3ycVIWG3PWowY3b3qjGzAhY0Lnmqj3vzVbuF3R4FZU1q+4kDNS7m1KMepfhug2BmrStuFYcMcgcVsW2dnNNMKkEth8jbVqt9qG/bU1ypZDis3yX83vQxQSa1NWNtwp1RW6lUwadJIFpmdtR9VriXacCnJcKzYzSyxCTkUIUk0JbSbuKnqOGLZUlNiWwUUUyYkJxSGO3L60tUFZ9/eryfcFNolO4ECqd1Jsq7Ve4h31LNYNX1K9rOWbFaA6VTt7bYelXB0oQTavoFNkOENOpGGRimQZV1MytViym3AZqK+i74qCzdg+KjqdVlKJyGi/8nI+Iv+xZsf8A0fPRSaF/ycf4h/7Fmx/9HTUVZyjPATFfi18UCP8An607/wBJRXoFpIzNXBfDxd/xd+J6/wDT1p3/AKSivRIYQhzS6lpqxMaz71pFNWZ5Sp+lINtwuG602iYTSZFZyM3WpbmXZGWp8cITpTbmHzE2ilqXdORki/bzsVrWkhkXmqCaX+93M1aUMYjUAUlcuq4W90koooqjAKKKKACq13B5q9OKs0UDTszFXTAJd23vWoiiCH6VNTJ13RkUkkip1JSWpnTX+18Z71atrjeBms24s2aXPPWr1pbsqitGlY5ouVy3ITgMtVNRt1nhOVBBGCD3q6q/Lg1FcyKiEVK3NZWcdT5dtHj+EGtXXgrxTutvCV5dST+HtYcEwQCRizWkzfwFWJKk8EH8u80/R7G4QXkNxbS2xG4TJKpTHruBxXpGr2On6xZy2Go2dveWsw2yQTxh0cehU8GuBX9nb4QT3RuH8FWgydxjSeZIz/wAPtx7YrojWlBWOCphYVZXZw/jPWR42mm+GHw3uE1C+vV8nWtWtzvtdKtTxJmQcNKwyoUHua+g/Dmi2eh+GLDQtPj8qzsLdLeBPREUKP0FL4Z8OaH4a0uPS9B0my0yyTlYLWFY0z64HU+5rWrCcnLc7KVNU1oQW0Wykut3arFIyhutStDSTbILUkgq1L5OHz2qVVC9KdQwjdIAOMU1o1PanUyVsCgaGCFd2eKmAwKijOAWY4FIbhc4FCCTJjTdi+lKrBhkUtArgKq3isRxVliFHNRmWNuDRYalZmdBHJ5lakf3BSCNeop9JIqc+Yjlk2Coo7kM2KS8VmXiqltE4k79aGyoxTRqg5GaCMimx/dFOpmTGCJc5p9FFABRRRQAUUUUAFFJuHrS0ARzRhx0qslsFbOBV2op3Ciky4yex51on/JyHiL/ALFmx/8AR81FM8Ov5n7R3iM/9S1Yj/yNNRTJe5L8N/8AksHxP/6+tO/9JRXpFeZeAJRH8XfieT/z9ad/6SivQIbtWfGadiXJJliaPdzVZh5fSrqnIBpksQahMTQy3lLVPVYyQw/KOTUsMnmDildFKLS1HMu5s54qKeZYlxU9UbyJnpMqCTepLBcbzVms62iKdanecJ1oTKlHXQtUVBHOGqQSrnrTI5WPooBzRQIKKKKAEKg9qWimNKoOKASH1S1GNmU4q0ZUxnNYvijxZ4e8M6a+o+INWs9Ns06zXMoRc+gz1PsOaE7A4OSGwQSCQZ9a27dcJXksH7RnwakuBGfFRjjZtouZLC4WAn/roU216jomraXremw6lo2o2uoWMwzFcW0qyRuPZlJFU5XIjDlLtFFFSWFFFFABRRRQAUj8LnGaGYL1pNytxQBlX11IW2gcUy2WRmyc1ovaqzZ4qWOJUHSr5lYy5G3qFupWOnF1BpW+6azLyZlaobN4Q5tC5eFvKytYyyS+d3q3b3u3h+QatxrbynevBqoyRFWjK5JZkmMZqekVQowKWpBCEA9aQIo7U6igdwooooAKKKKACiiigBsrbU4qKByxP0qZhuGKake0mmLqUnmYTEVeiOUFQGEF8irCDauKlGkmrA7bRVC5m3ZWrdwCU4rMMTmWky6aW5w/hddv7RfiP38N2J/8jTUU/wAPLt/aN8RD/qWbH/0dNRVIyk7sr+DUZ/i58Tcf8/Wnf+korurKCRZATnGa5H4dKG+L/wATgf8An607/wBJRXo6xqvQVSloZOF3cVBhQKGGRjOKWqd3MUNJK5bdiOW1bfntVm2j2Dmq9rd7jgmrykMMik42K9rzIWggGiigQ1lGKzrqFieK06QqppNFxnymYisiVF5j7xWq6LtqDyV3Z4pWNFNEtsSV5qamou0U6qMW9QoooPSgRHO21axru4cPV29lwaqCPzvepZ000lqzJ1/XoNH0W91S9k8u1s4Hnmf+6iKWJ/IV8qy3Nz4luI/iV41gF7d3g83R9NnG6DTbUnMeEPDSMMMWPqK+gv2htKubr4J+MYbON3nOkzsqqOSFXcwH4A1wNxo1nr3gbRdQ08K1pcabbyQlRwFMYwPw6VhW5uXQ9rKFh5Yhe1Wg3wB49F462l3FC8DfK0boChHoQRjFX/ElrZfCXUYPib4IT7H4cmuY4vFWiQ5+zmKQhRdxJ0SRGIyBwR6c15nLYSaJc7gCuDW94x8URt8EfF0N4wKS6VJAik9ZHARAPfcVrDD1mnyyPYz/ACmlKm69HRI+topEljWSNg6OAysDkEHoadWF8PYbm18DaFa3mftMGnW8cueu9YlB/UGt2vQPhWrBRRRQIKKKD0oAiuFLLx1qpGJFf5s9aleRg/BqeJtw5AzQ0ONToPX7opaKKBAeRVWe2D9qtUUDTaMqSy54zVi0hKVdIBopWLdRtWCiq88201JBJuFVYyvqSUUUUhhRRkUUAFFFFABRRRQAGq09wEqeRgFNZt0pY8UmaU4pvUt28wc1ZrPs4ipzzWgOlCFNJPQDzTPLXPSn0UyLnm2i/wDJyPiL/sWrH/0fPRRo3/JyXiL/ALFqx/8AR89FAC/Df/ksHxP/AOvrTv8A0lFekV5v8N/+SwfE/wD6+tO/9JRXo0jbVzQA6qt5B5goWc78Zqyp3LT2J0kZUNuyvWjF8q5Y4FSbVznAqC93eWQtDY4Q1A3SbsDmpkbcM1iRxyebzmti2BCVKZtUgo7EtFFFMyKl5LsBqC2n3NirdxD5gNRQ22xqk2i48pa3YTd7VVac7+9W8fLioTb/ADZq0c8r9CWJtyZpx6UiLtXFLSKKdzb7zTre329RVqilYvndrEFzbRzQtHIiujKVZWGQwPUGvnWXTNf+DE91pbaHqHiL4dSzPNYzWEZmu9F3tlonj6vCCSQw5FfSNUdQDbTjIpNIulOUZJpnyR4u+Ivww1CEvZ+IPPlb7tuljP5xP93Zszmk+GfgrXPH3iTTr7WdKudI8J6fcJdQWV2u2fUJlPyNIn8Ea9dp6/y+lLjS4Zbgy+RH5h6vsG4/jWro2mpAwYIAawVJc10j26uZ1ZUPZTlp2/zNIZiiSP0HNWYzlMmkaMMeaV/lQ4rpPntW7iGRQacrBulZU7P5lXrQME3NxSTNJQsrlimTHEZp4OelNk+4aZmzPyTJV6D7tVDgSCrcBylUzOJJRQTgZqpNc7T1qTVRbLdYnjfxVoXgzw1d+IvEV8lnp9quXcjJYnhUUDlmJ4AHWtWGXfGW9K+ePixfDxJ8ftN0S/Hm6R4V0sawbduUlvZXKRMw77FBYe5qoRcnZGdWapptmwfHvxj8VKL7w34d8P8Ag/R5Pmt5PETSzXkydmMMWBHn0Yk0jfEj4q+D4zfeNvDWjeJdCj5ub/w00i3Fqnd2t5cl1HU7TxXn/jHx1fNdsI5mABPetH4deMr2a9WOSUsDXc8DaO+p4kc5Tna2h9EaDrOk+JdDtNc0S+hvtOvIxLBPEcq6n+RHQg8ggg1p25CkCvD/AIKY8L/F7xf4Fsvk0a9tIfEOn26/dtmkcxzoo7KXUMB2r22CNt/euJq2h7MXezRdpshwhNJuVcLnmn8EVBqUWkbzKuRElOaaYVzmpAMDApslJoKKKKRQUUUUAVLtZO1QQBt3zVckkZWxTbhgsQfoaTRpGd9CWIDFPqhbz5bFXlORQiZJpi0UjMFFMEyk4pisedaN/wAnJeIv+xasf/R89FGi/wDJyPiL/sWbH/0fPRQIX4b/APJYPif/ANfWnf8ApKK9En5jrzv4b/8AJYPif/19ad/6SivRpF3KRQDM7pJWhB9yqbwnzKuQLtSqZEdx9NdQwwadRUlkKwKDnFTAYHFFMmbatA2x9FUkuDvxVxW3DNNolO5HLLspYpQ9R3MW7mmQjZQK7uW6KRTkZpaRQUUUUAFFFFABTJYw4p9FAJ2Ky2qg9KnRFUcU6igbk2FBGRiisTXPF/hPQrgW+t+KNE0yY9I7y/ihY/gzA0CNU26lsnFMuGYYVegpNM1HT9UtFu9MvrW+t2+7LbyrIh+hUkVYZFbrQgk2yK2LHrUzDIIoVQo4paBIpSQnfVmFdq1JRTuCjYR+VNZtzAzNxmtOmuFqWjSErFe0jKxFTnpXzx8YbH/hGfjppniK+PlaN4m00aNLctwkN3G5eHcewcEqPcV9HoVrJ8Y+GND8X+Hbzw/4h0+K+067TbLE/wChBHIYHkEcg1cJcrujGtTVVNPqfLXi3wNfrdttiYjJrb+G3gm8iu1mmjKgDPPQV1h+GnxY8LKLLwh4w0TxDpCcW9t4ngk+0W6dk8+LlwP9oVIfhh8SvFkX2L4geMdM0rQ34uNL8LwyRtdL/ckuJPnCnoQoGQa7pY68dtTxYZMlO99BvwJjXxX8WPF3xAs8PoltbQ+H9LuB9268py88i+q72Cg98H0r264by0+QYNU/DulaboOjWmjaPYw2OnWkYit7eFcLGo7D/HqTzV+VQRzXnt31PdhFRsjMjkkaU9a04s7BVbaqnNWoyNvFJGs3cdRRQCDTMgooooAKKKKAGtGrGorqMtGFWp6KBrR3KEFuVbmryjApaKSQ5SbK14WC8VRgaTzO9arhT96mLAgORQ0XGaSsedaF/wAnH+Iv+xZsf/R01FLov/JyPiL/ALFmx/8AR89FMyF+G/8AyWD4n/8AX1p3/pKK9IrzX4dtt+L3xPP/AE9ad/6SivQ0n3NigVybA9KWiigYUUUUAFR3AylSUjDcMUAzKHyy1pwfcqH7Ou7ceBQLqFX2Cm2TCDLDdDVOckHipZ3IPt2pUTfQgeuglqzHrVimooUcUSfdpMaQF1HelyMZ7VlzyuJO/Wrtq2+LBpJmsoWVxxnAbFSqdwzVR4W8yrUa7UxVMxTY6imyOEXJqm9+qvtqbmii3sXqKigmEnSpaYmrHjvxU8Q+I/FPjsfCvwXqkmjLBareeJNahwZbOB+I4IfSaTrn+FeaoaZ8PfhL4cj+zJ4P0q/nb/XXepxi7uJmPVneTJJPtge1HwoUt41+L0koH9of8JOquT97yBbJ5P4YLY/Guf8AGceojUmKFsbvWurD0VU3PMx+KnQXuo1tU+GNjY+Z4o+DkieE/E0A8wWluxGn6kB/yxmhztG7oGXBBOfevT/hJ41tvH/gWy8RQ27WdwxeC9tH+9a3MZ2yxH6MDj1BBri/hxLeBUEhak/Z5wvjP4sR2mP7OHipjFt+6JjBGZsf8CxWdamoSsjfCV3WhdnsNFFFYnWFFFFABVW7kKg4q1UU8W8UmVFq+pnw3DbqvR3CnAqnJb7ATUCeYJOKRu4xlsbIORTJm2ikts7OaLhdy0zC2pWFwPM25qw7lo8iqH2dvNz2rQijwmDSRpJJGdO776t2sjY+apHt1Y5qOYCND2oByUlYsb1cYB5piKwbvWX57ebwT1rVtnLoM00yJ0+XUlopGIA5pvmp60ybMfRQDkUUCCiikzwSOaAGTSbBSQyFhk9KjaeMkq4qKeeNY9sXei6GoSbLFxkjK022LZwags5G3HJyKvAAdBQnoEoWZ5vo3/JyXiL/ALFqx/8AR89FGjf8nJeIv+xasf8A0fPRQIb8PV3fF34nj/p607/0lFegRQkP0rgvhv8A8lg+J/8A19ad/wCkor0incTVwHAoqN5VXvSpIrdKRVmPooooEFFFFAFXUGYRnHpXN75PtPeujvz8tZMcQabpUSOyg0os17X99bLu6gVZRdoxUVooWPAqarRyStdhSMMjFLRQIqyW25s1PCmwU+iixTk2FFFFBJWvs+UcelcxcCf7QcA4zXXOoZcGqzWMbNuqZK50UaqhuV9K3eWN2a06jiiWPpUlNGU5czueM/E7Sdc8DfEKX4p+GdKuNZ0u/tY7XxRpVquZ3SP/AFd3Cv8AE6KSCvdfxIs6P4o+G/jKzGoaN4u0aZCMvFNdLDNEfR43wyn6ivV7hmC/LmuE8QfDrwD4i1I3uueCtA1C6Jy081ihdvq2Mn8aqNRx2M5YeNVanDeIPiNpFncN4Y+Goh8YeMbgbLe3sGEttZk8edcSj5EReuM5PTivRPhD4MT4e+A7bRJbw32oySPd6nekc3N3Kd0sn0zwPYCug8L+H9B8O6f9j8P6Lp2k23UxWdskKk+4UDNXbyMuOKJSctQpU4w0QkVyHbGanMgC5rOghZWJOakuZDGlRc3cFfQla7UPjNWIpN4rCh3yzd+tbNuvloNx7UJ3CpBRRPRRQelUYjW29GqPyFzkVBMz76sW5YrzTaEpskVdopaKKQxNopaKKACq92hZeKsGkO1hQNOzuYyW7+bnFatuu1af5a56U6kkXOpzFO/kKocViLeS+diujljjZfn6VUFjal8jr9KTTNKdSEVZonsnLIKsUyKNYxgU+qMJO7Ef7pqCNm389KsUm1c9KZLRn38J3bl6VSSN94BrdZQwwarSRqnOKho6IVNLBax4AzVqqkc43beKtK24U0Zzvc830b/k5LxF/wBi1Y/+j56KNG/5OS8Rf9i1Y/8Ao+eimQL8OP8AksHxP/6+tO/9JRXoM8wUV578Of8Akr/xP/6+dO/9JRXY6gWDEik2aU48zFuZSx4qWxLZ5qlatuIDVsWyDbmpRrU91WJ6KKKs5gpsjhRTqq3me1DKirsc6ectRJZ7Wz1qW33CE+tOh3Z5pWG5uLsSIu0Yp1FFMgiuriG2heaeRI40Us7uwVVA6kk9BXl2p/tDfCWxvZLQeKBfyRHEjafZzXSIfd40K/ka5Dx+1x8VviTq3hW4uJ4vA3hV449Uhhcp/at8w3+SzDnyo1I3DufwxsWmtaf4ehj07SbO20+0hwscFtGI0UD0A4ranRc9jkr4uNF+8eieA/iH4K8dQPJ4T8R2OqGIZlijcrLH/vRth1/EV1NeAeKfCemeNVXXPD7JoPjWzBk03WLQeXJ5g6Ry4/1kbdCGzwa9L+CnjSTx58PrLW7u1FnqcbyWep2o/wCWF1ExSVfpkZHsRUTg4OzNqVaNWN4naUUUVBqFFFFABTJX2in1Xu0LLxQyorUhMwY4yKkjiUkEVQEbo9XYJhwKk1krLQtqNopSM9aRW3DNLVGA0oKqXcJYGrtBANKxUZNMoWFv5bFiKdMzGSroAppjUnNNaE1G5iQ52c0+gUHpQA1o1Y5pQMDAqrcTspp1vKz0rlcjtcs0UUUyQoNFRXGdvFAMS6JCbhUFtKzNg1JCxJKt0NP2xw5bvQ1qVGa5SYdKKgjm3Nip6CE7iMu4YpixYOakooCwUUUUDCikY4UmqjTNvppCbsXKr3akqcVLE25aSZlA5pMqL1MuON/N71qwjCVFHsY8VYFJFzlc820b/k5LxF/2LVj/AOj56KNG/wCTkvEX/YtWP/o+eimZi/Df/ksHxP8A+vrTv/SUV3l9BuUnGa898AyFPi/8Tcf8/Wnf+kor0qFvMTmhocZ2ZjwQMsvQ9a17cEJzS+Uuc1IBgUki51OYKguJdvFT1DNDvqkZPYLeTdUrKGHNRwRbKlpMFcRVCjFKAB0oooGFFFIzBRzQB4F8HkEM/wATNHmGNRt/GV5PcA/eMcwV4W+hTgf7tZniPTLmS9bardfSux+KHhLxFpnjQfEz4eWsN/qb2y2uuaJJII11W3T7jIx4WZOgJ6jj2POL8YPhgGMfiSfVvC2or/rrDV9LnjlRvQFVKt+B5rqw9dUzzcdgnWZq/D+yuoZowwYc1b/ZaP2mw8e6tbY/s7UPGV/NZEfdZBsQsPYsrflXM3PiXXviPA/h34U6RqVhpt0DHe+K9StWt4beI8N9mR8PLIRkA4AH6j2zwF4b0nwd4S07wxosRisdPhEUQJyzd2dj3ZiSxPqTUVqntHc1weHdCNmbtFFFYHaFFFFABQeaKKAInWLoetVZLdhJuXp7VPLGxbIqWEELg0NDjNphAMJT6Kjmk2CgN2SU0uoPJqKG4Eh21FMG8zjpQtRSvEuA5FGajQ7YxmnMM4IoAdRQOlFAEMqxZ+aomuIYR8oAp9ymea8c+OGu67d67o/w18I3rWGra3HJc32oIMtp9ghw8i/7bE7VPY5+tUkiJTkjqPF3xg+HnhO+Nn4h8XaXY3Q+9AZd8q/VEBI/EVpeBvih4A8bTG38M+LNL1K5AybeObbNj12Nhse+K8p0Lwz4W8BRC30bSLaOTOZbuZRJcTt3Z5G+Yk/l7Vo6z4T8G/EC0Canp8VrqMfzWuq2IEN5ayDo6SLg8Hscg1tKhLluckMbBz5T3aq08gzXm/wH8V67qC654G8ZXCXHifwvMkM92o2i/tpF3QXOOxZQQ3uPevRpYWLd6wR2PbQkgw1SSx7hTYE2ipH5U0DSIC0UPU5NPhlEnSqc8LF881ZtIygqbs1cYpFiimyttXNUJL3a2KpK5i5JGjRVa1nMmKs0hp3A8jFQmAFs1MKKAaEVdowKz75mBOK0aq3SLgk0maU3ZlezZt3NaQ6VmwuqvxWghytCKqbnnGjf8nJeIv8AsWrH/wBHz0UaN/ycl4i/7Fqx/wDR89FMyGfD2PzPi/8AE7/r607/ANJRXpUabRXnPw4OPjB8Tv8Ar607/wBJRXpFAWGyNtXNV0uCWqxIu5cVAluQ2aaJdyyORRQOBiikUFFBOBURnUHFA0myWikRgwpaBBUVznZxUtIRkUDTszJVZBL3rRWOOVF86NHK9Ny5xTvJXOakAwKSRc58xDc5C8VXhZt1XWUMMGq7qsdUjBrW5YU5FLWc98qNtyakivN3ejlYc6LtFNjcOuadSLCkLKO9D/dNZlzMwfv1pNlwjzGmCD0paq2blhzmrVMlqzCq93GZF+Xmku5tgqtFeEt1NPluT7RRYlvE0b81fUqwGetMR1kXoM1WZnWTb71Oxrf2heddwpVGBikiOVp1MgKKKCcUCIrnO3ivEYwIv2rtaS7GJLvwfbmxLd0S4bzVH/AiCa9xO1hXm/xn8B6tr39k+KvB9xBa+L/D0rTae0xxFdRsMS20v+w479j6dapOxEo3OK+JUMysTGD1NZfw/uLpboBt2KdffFPwdeEaf43iuvA+vJxPYaxAyLu7mOYApInocjis23+IHh+S4bTPhvY3HjfXn+WGGwhcW0THo807AKqDvgmvRjiIezszwJ4Gr9Y5lsdr4Ek+1ftUeIJbUgpa+ErSC9K9BM07ugPvs/Svbq88+B3gK68GaJe3muXkeo+J9buTe6zeIMI0pGFjT0jRflX8T3r0OvNb1PoIK0UgooqvcuQcUht2JzjFIGXNRK7eQzVTimZpe9D0NIR5lc0Jl3JWbLa7mzzWlI22MZ9KhjdWNUmzGSTYlnD5eKssMiloqXqUlYRRgUtFFAwqOaMOuCakqK43Y+WgL2KwszvyDxVyNdq4qmsjKec/nViKYMcGjlsHtObc880b/k5LxF/2LVj/AOj56KNG/wCTkvEf/YtWP/o+eigBnw8Vm+MfxNx0+1adn/wFFemDpXlPgydofi/8TAve607/ANJRXo9lKzrnmny6XJc9bF4sB1oBB6VVnZqdaFs80WDm1LNFFFIoZNnZWVKJPMFbBGRURhUnNJo0hPlGWe7bzVikVQopaZDd2FFFFAgooooAiuJNgqhPOWUirt1GXHGazpoWB71cbGU2yi8bvJ3xV+0t2GM1JaQZPIrRRFUcCnKRMKfUSFNi0+ikLKDyazNxTyMVWktg5zVgEEU1pVU0DUrCRRhBUlIrBhkUtAr3M+9jZjUMFsc81qsqt1pFRV6Cq5iHDUrxRMrA1M0Ssc96koqWWtBFG0YpaKKACq1yzAnFWaa8YamhNXK9qzEjNWqZHGFp9DBKyK2oafY6hF5V9Z291H/cmiVx+RFFnYWdnF5Nnaw28X9yKMIv5CrNFIdgFFFFABTJEQjLU+o5wSnFAIrTTx7TGtFtEC26qzwv5ver9shUc1Js7RWg6dNw4qKCEg81aoq7mFgpCyikkOFNZlxMwkxz1qWzSEOY1QQelFVbNyw5zVqmTJWYUEZGKKKBEE0Qx8oqGGNg9XaMU7kuJ5tov/JyPiL/ALFmx/8AR89FGjf8nJeIv+xasf8A0fPRSKKvgmDzvi78TW/u3Wnf+kor0SyXaQK4P4dn/i8fxNXsbnTs/wDgKK9GWLa2RTvoS463HNGppURV6U6ikUFFIxwM1Wac78UWE3YtUU2Nty5p1AwpGYL1par3W7tQhN2JldW6U6qlru3DNT3DbUoY46j9y+tLWULg+bWjA25M0ky5Q5SSmNErU+imQNRFXpTqKbK21aAFdsA+tUpS2+l8wl8VOkYYZNVsQ9RIt22oZkbdV0ACjA9KVxuJFbqVXmparXM+zgcVHbXG81NzRQdrl2ik3DGaRWDGmTYdRUE8+w4pYJd9OwromoopGbaKQxaKg+0LuxUytuFA2mhaazqtOqheuwJxSbHGN2XVkVqbM+1ao2TsTzWg67loTCcbFaOclqtjpUEcG1s1PVMzjcKDRRSKG7F9KcOKKKAK9xKVOBS28pbinTRb6IYtlMnW5IwyMVTmt1LZq7Wfqc/lKalmtO7dkT2+1e9Wa5mDUiZcVvWk3mIO9JO5pVpSjuWKRmCjJpar3rERnFUYpXZBcXm1utSWtx5lYk295ce9aumxsFGahPU6J01GJw+jf8nI+Iv+xasf/R89FGi/8nI+Iv8AsWbH/wBHz0VZzB8OVB+MPxO/6+tO/wDSUV6TXm/w3/5LB8T/APr607/0lFekUAFFFFACMMjFVmtzvzVqii4mrjY12rinUm5fWlBzQOwUhUN1FLRQAiqq9BSSLuXFOooBFIWvz7sVbjXauKdRRYpybCiiigkKbIV2/N0p1QXall4oGldjQbfd15qwhBX5elZKxv5tacAxGM0kypQUdiSiiimQVLmDeaba2xQ5q7UczbV4pWL52lYHXK/KajiDLuZulRRzNv5zUs8mY8VXKZ8+hSmffIR71bs0xg1QVSZcjPWtO1BCVT2M4asmqO4BKcVJQeag2TMjy5fNzWlbqyp81JIyxjITP4U2K4DHFCiOdRPQsVFLCH9KlooEnYhigCelTUUUA3cKKKKBATgVEZlBxmnTZ2GsqTzPNFJs0hHmNcMCu7tUJuUDYpq5+yn1rHk83z+M4zVxVzCpLlZ0CMGGRS1XslYJ81WKllJ6BWfqduZVOK0KQqD1pNFxlyu5y8WmyedkCugsofJQbqnVFU8AUFSW9qSjY0q1pTHVHNH5i1JTZHCiqMb2KQsvmztFXIowg96akwY4qWi1inNyPNtG/wCTkvEX/YtWP/o+eijRf+TkvEf/AGLVj/6PmooJF+G//JYPif8A9fWnf+kor0ivN/hv/wAlg+J//X1p3/pKK9IoAKKKKACmyHCE06kYblIoBGXcXLLJVm0uNw5NV7236mq1uzK4GKg6uVSibo5FFRW5+Spas5mgooooEFFFFABRRRQAUEZopHYKKAG+WuelPHFRpKrHFSUBe4jHAJqnNdbWq4wypFZt5A2TimrETbWxIbzjrT45PMFZqQybq0baEqtU0kRFtilVXmoJXPbmpbkN2qNFOMmhDY+3XPJq6hUDFZ7y+X0pI52ZqTQKSRp15N8S/HniS98YN8N/hqLVddjhWfV9Xu0322jwt93K/wAczDlU6Y5PHT1aNsrzXz38CJ2m8EeIPFEuW1LXPEeoXF25+98kpjRPoqrwPeiMeZ2HUqckeYtT/Ce1ucza/wDEvx9q2pN964XWWtkVv9iKMBVHtzVae88efCFF1y41y/8AHPgaIj+0UvEDanpsf/PZZFx5yL/ECMgfnUtzrV0NQ25OM16T4Rkh1Gxa1u41mhnQxyxuMh1YYII9CCa6alDkjc8/D4z207HX6XfWmpaZa6jYXEdzaXUKzQTRnKyIwBVh7EEVZryb9lFpIvhOdHaZ5oNG1jUNNtnY5JhiuHCD8Bx9BXrNch6gUUUUABIHWgEEcVXud27in22dnNOwr6kpxjmoWjhDZai4Yis25lfNCjcTnymoGjI2DGKilSOIbyuTVOzMjMPStGSPzFANDVhwaluVY7l3bA4+lXVztGag2xwdsmnQy7zSSZUpRvZE1FFMkkC0CSH0VHHKrniq13deWcULUUny7l2oblCy8VWt7ze2KvKcjNO1hJqSKkETbu9XKKD0obGlY820X/k5LxH/ANi1Y/8Ao+aik0Nt37SPiP8A7Fqx/wDR81FIY74b/wDJYPif/wBfWnf+kor0ivNvhyQPjB8Ts/8AP1p3/pKK9Fmb92StAIkoqik7b8GriNuFK5UotDqKKKZJHMY8YeoRBCx3LwafcoW5qCMMhyc07XFztMsMRHxT45AxqKRfOTjqKZbRsrc1JorNXLE0mwVHFPuPNLcLu4pkEODVGTvcs0UUUigooooAKgu87eKnqpqEuxKa3FLYihzvq+vQVzyahibGa2rObzEFVJMzpyTLFIyhuopaKg1IxCoOcVIAB0pu9c4zTqAGsit1ppiGOKkqKWYJRcErlWW2YtT4bbFTRTq9TU+YnksxoXC4r53gkh+FvxI1nwn4hcWfhfxPqEmp6DqUnEENzLzNaSN0QlvmXPBBr6KrN8S6Do3iTR59H17TLXUrC4GJbe4jDo3vg9D6EcihOzuE4KSszz5vB/nTiRVBB5BHes74h+Lbb4eaRHpunKNS8YamPI0XR4fmmmmYYV2X+GNepY4GBT/+FA+H7FDDoPjT4g6DYdBY6f4gkWBR6KGDED8a0PBnw78JeBbye80PTZH1O4GLjU72drm7mHoZXJOPYYFaTryaszLD4CCldHQfBfwe3gT4a6R4bnuBc3kMbS304OfNuZGMkrfTexx7AV2AIPSqWmzGS2PripLct5nNZLVG8lyuxI86qcGpEYMKzrtW841btcheaVzSUVa5OyhutKBgUUUzMa67qga1VjzirNB6U7iaTKkskduMKvPrS205kbmie33GnW8Gyp1ua2ioj5o99EMWypaKdzKwZ5rO1JypParuG3ZPSsvVZNzkLSkbUVeQumykydan1C2MhyBVTTkYMDitocqMiiLsLERTZlWts0bZNaUTDAXvRKoC8Cqis/mVbdznS5S/SN900kedozTqk0PMvD4x+0h4k/7Fux/9HTUVJov/ACcl4j/7Fqx/9HzUUDbIfARI+L/xOx/z9ad/6SivQIrgq+D0rhPh2u74vfE//r607/0lFd1PbNuyM1SsZyve6JzCrfOvSk8zYwFPtVZVwc1HPCTJkVDRtCV9yaZ8AY6U6NsrzSBNyKD2plw3lQkCn0IS1Jsr6imvGCKzobhjJWjE25aSZc4WGRRlWqR22rmnUjDcuKZnYqCYl8VbT7oqAW/z5qwOBTYo36hRRRSKCiiigAqrfw+alWqKEJq6ObbTX87cM9a2NPgaJRuqedvLXKjmqKzytLzmqlO+gU6HVGnTZM7DiiPO3mnVI2UCX8yrsWdgzSbEzmn02yUrBVC9Vj92r9NZVbrUs0jKzKFkjg81ojpTVRV7U6hIc5czCiiimQI67lxWXd2e5s4rVpCAe1Jq5cJuLKWnQtDx2q4qKDkUoAFIzqvemtBSfM7kdwi/exVQ3ARttS3c6hetZn+sl71LZtTjdamzbybxU1VbKPaOatU0YytcKKKKZIUVHNJsFQR3QZsUrlKLaLZqNplBpkrnZkVk3Mkm84zQ2XCnzGrJMCNoqt5HmMTVCOSQuM5rXtMlATSvcuUeRCwQKlWKKKowbuFM8tc5p9FAgooooA820b/k5LxH/wBi1Y/+j56KNG/5OS8R/wDYtWP/AKPnooAZ8P2K/Fz4nkf8/Wnf+koru0upBJg8iuG+Ha7vi98Tx/09ad/6Siu/+yjfmkzSDVtSxE29c4p9NjXauKdTIYVWvf8AVnNWaq6iCYjg0mOG5ji4RJcVr2kwZOK5eaGU3OcnGa39MjYRgGoi2dleEVFO5Nc3G00+1mLmiW13npT4IUhHJ5q9TmbjylikLKO9IWG3IrPu5nUnGapK5hKVjRDA96Wsm3uXLc5qy07Y703ESmmXaQso6mq8UxPeo53bPFKw+bQuKwboaWqtoWzzVqhjTuMkTcKjS3VW3Gp6D0pFJshacK2BSzSYh3Co3hUt94U6ZQYdq80MUb31KQvPmxmr8EocDmsS5hdX4zVvT2fgHNSmdM4K10atFA6UVRzBRRRQAUUUUAFFJuX1paAIrh9qGse6virEc1szpvQism408s+al3Oii4/aKouGm9auWcJzkinWljsPIrTijVR0FJIqpUS0iLEu1adTJJAlEcgerOW+o+mNIqmn1TnRt3emhN2JbhfMjytUoYHEmTmr1uGC81LtX0FS0aRqNIYI/lxUMlorHPFSzybBUUExZuc07E+0aY1LRQfu1ajUKKdRSsNybCiig9KZJBJNtNSxtuFVpYWLVPAu1aZKvckooopFHm2jf8nJeIv+xasf/R89FGjf8nJeIv8AsWrH/wBHz0UAL8N/+SwfE/8A6+tO/wDSUV6RXmvw6bb8Yfid73Wnf+kor0eWTYuaAWo+iqyXAY8UrSGlcrlZYqpfN8ppWnwtVJZhIdtDZcIO5WiUNL071sWqgLVW2twWDVfUbVxSSHVlcU9Koy791XgQehpCik9KtMwauRQKSPmpk1uH+lWRRRcLFGO02npUrW/FWaKLi5UUmQxio0O5qvyIGFRCALzTuJxHwqFHvUlVZZNnFSW8m/rSsNPoTVHO21akqC7+4aTLjuZkkr+Z1q/aksvNZpz5vSr0Unlx1COia0JpYVY0sEIWoY7nc2Kuody5qkZSulYWobqXy0qaoLuLzEqkZPYz0viZMZHWtOCTegNZiWJEma0YV8tRVSsZw5upNTZOENMEy7sVJwwqDS5R3t5lXYySgzTTGi/Maja5VW2im2EYssUYHpTI33in0h7ABRRRQBXuUZjxREPJTc1WKq3qswwKG9AjFNjo7gM/WrHBrNtoWV81or0pIuaS2FooopkDJU3imRQ7TUrHAzVZ7g7sUXGoXLVFMifcvNRXE2ygFFtliiqcFzvNXB0ouDi0FMeRV60+s6+Z8nbSY4Ruy8kit0p9ZtmzFua0h0oTHOPKzzbRv+TkvEX/AGLVj/6Pnoo0b/k5LxF/2LVj/wCj56KZA34drn4xfE3/AK+tO/8ASUV6FeozLxXn3w6IX4v/ABPZv+frTv8A0lFejblkoY46O5StIW8zJ6VfKr93FKqhelLgZzSSHKTbK08GRxVP7OyvmtU1FMg2nHWhoqM2iGGUKQKlnb5Nynis6ZX83jOKv2vMe1qEx1I6XIoJGzV0cio1iC9KjmYrVbmC0RYoqtbSMxwas0hp3Cig0wyKDQOw+k3D1qrdXG1eDVOO6LSYzmlc0jTbVzRmh3dKdDHsFEDbkyakp3M3GzCmyLuFOooAqG1G+iWH5ce1W6DSsXzsy4rch60ohhBS7RS0JBKfMFFVpmdWqWBiy81VjO+pJTJhlDT6RvumkMy2YiXrV+3fK81RuhtepLeT5atrQyi7MvOAy4zWZNA4kp0lwQ/WrsEnmp83NQ4m1OrZjbNSqjNWKAABxRQDd2FFFFAgoIB60UUAIFA7UpoooAaG+bFOqN2VPrSo+6gdmOYZXFQCD5smrFB6UAm0QMypxVeeMyD2qRkYvU8acc0i72KdrblTmtAcCkCgUtCRMpcwVDPGCM1NTZBlTTEnZlAyLG2KuQSbxVC5hYvxnrVqzjZRzmpRrNKxwGjf8nJeIv8AsWrH/wBHz0UaN/ycl4i/7Fqx/wDR89FUYlTwUWHxd+Ju3/n607/0lFei2JY/erg/h7GJPi/8Tgf+frTv/SUV6PHEE6UramimuWwk8mwVFBMS1SXG0jk1U86KE9C30qroz5ZN6GjQarQ3iSHAVhVkHIpDaa3IZIl61CZRGfSrbDcKpTWUjnIkUUmXFrqWYpQ4olaL+Ko4Ldoxy4NJNbPJ0dRRqK0bkkTQ5+U81NVS3tXjbLOD9KmlmWMcgn6UCcVe0RZzhKyppn396uC8jlO3Y1RzRp94ikzWC5d0UJ5HYdaksYSTk1IDCzbdpFXrZY1AwaSRpKdlYnhXamKfQMY4oqzkYUUHgVWmvEjOCrGgaTexZoqCG6WU8KRU9ANNbhVa6lZORmrNRSwiShji1fUht5/N4dc1aVQvSq6W6x8lhU+4BcjkUIJWvdDqbIcITSJIGPQ0SYdSoYZoJMPUbrbJgVJYSGQU670eSaTcJkA981Ja2v2U4dt30rW6scyjLm1GyREvmr9ou1RSxqjjvU4GBgVDZtGNtQoooqSwooooAKKKKACiiigBjx7qVFC0yacR/wAJP0pkV0HP+rYfWkVaVixRRRTJDFFRmXBxtNP3DHPFAC0UA56UUAFFIzAUoOelADSqntSgAdKHbaKQPlS2DQFzzjRv+TkvEX/YtWP/AKPnopNDbd+0h4jPT/imrH/0fNRQBSm034keHfiR4r1rw54c0XV9P1yS1kR7nVDbvGYoRGQV8tu+e9Xv7e+M3/RPvDf/AIUDf/GaKKAIJtW+M0n/ADIHhsf9x9v/AI1UQv8A4yd/APho/wDcfb/41RRSsUpyRLFqvxij6fD3w1/4UDf/ABqpxr3xmx/yT7w3/wCFA3/xmiimJtvcP7e+M3/RPvDf/hQN/wDGaP7e+M3/AET7w3/4UDf/ABmiigQja58Zm/5p/wCG/wDwoG/+NUi638Zl/wCaf+Gv/Cgb/wCNUUUAO/t74zf9E+8N/wDhQN/8ZpkmtfGSQfN8PfDX/hQN/wDGaKKATIk1P4xKc/8ACvvDX/g/b/41Ujax8Y2GP+Fe+Gv/AAoG/wDjVFFBTkyE6j8Ys5Hw/wDDQ/7j7f8AxqlXVPjMD/yIPhv/AMH7f/GqKKVg55E6a58ZlH/JP/DZ/wC5gb/41Tv7e+M3/RPvDf8A4UDf/GaKKZIf298Zv+ifeG//AAoG/wDjNQy6r8YpDk/D3w1/4UDf/GqKKBptbCxav8Y4+nw98Nf+FA3/AMaqX+3vjN/0T7w3/wCFA3/xmiigG2w/t74zf9E+8N/+FA3/AMZo/t74zf8ARPvDf/hQN/8AGaKKBDJNa+Mzj/kn/hsf9zA3/wAapItZ+MyZ/wCKA8NEH/qPt/8AGqKKB3Y4638ZcEL8PvDQ/wC5gb/41TE1j4zKc/8ACAeGj/3H2/8AjVFFAJ2JP7c+M/8A0T/w1/4UDf8AxqmvrXxkbr8PfDWf+xgb/wCNUUUCYqa38ZE6fD3w1/4UDf8Axmnf298Zv+ifeG//AAoG/wDjNFFAB/b3xm/6J94b/wDCgb/4zR/b3xm/6J94b/8ACgb/AOM0UUAH9vfGb/on3hv/AMKBv/jNH9vfGb/on3hv/wAKBv8A4zRRQAf298Zv+ifeG/8AwoG/+M0f298Zv+ifeG//AAoG/wDjNFFAB/b3xm/6J94b/wDCgb/4zR/b3xm/6J94b/8ACgb/AOM0UUAI2ufGRh83w98NH/uYG/8AjNNGtfGMdPh54aH/AHMDf/GaKKB3H/298Zv+ifeGv/Cgb/4zR/b3xm/6J/4a/wDB+3/xmiigQh134zf9E+8NZ/7D7f8Axmom1f4zs24+AfDf/g/b/wCNUUUDTsSrrnxlUY/4V94b/wDCgb/4zQdc+M2c/wDCvvDf/hQN/wDGqKKBCPrfxmb/AJp/4b/8KBv/AI1SprnxmUY/4V94b/8ACgb/AOM0UUDuKdd+Mp6/D3w3/wCFA3/xmk/tz4ygYHw98Nf+FA3/AMZoooEHw80bxpJ8S9Z8X+LNI0zSlutLt7GGC0vjcZMckjFiSq4++KKKKAP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843" t="63871" r="45996" b="1872"/>
          <a:stretch/>
        </p:blipFill>
        <p:spPr>
          <a:xfrm>
            <a:off x="-3519205" y="-4279697"/>
            <a:ext cx="2947901" cy="2880032"/>
          </a:xfrm>
          <a:prstGeom prst="rect">
            <a:avLst/>
          </a:prstGeom>
        </p:spPr>
      </p:pic>
      <p:sp>
        <p:nvSpPr>
          <p:cNvPr id="18" name="Text Placeholder 2"/>
          <p:cNvSpPr txBox="1">
            <a:spLocks/>
          </p:cNvSpPr>
          <p:nvPr/>
        </p:nvSpPr>
        <p:spPr>
          <a:xfrm>
            <a:off x="2315958" y="-2418061"/>
            <a:ext cx="2553238" cy="25200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Image reconstruction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Detector Bias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New tools from heavy ion community?</a:t>
            </a:r>
          </a:p>
          <a:p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194772" y="1583979"/>
            <a:ext cx="3150036" cy="3690042"/>
            <a:chOff x="965943" y="1448978"/>
            <a:chExt cx="3150036" cy="3690042"/>
          </a:xfrm>
        </p:grpSpPr>
        <p:grpSp>
          <p:nvGrpSpPr>
            <p:cNvPr id="15" name="Group 14"/>
            <p:cNvGrpSpPr/>
            <p:nvPr/>
          </p:nvGrpSpPr>
          <p:grpSpPr>
            <a:xfrm>
              <a:off x="965943" y="1448978"/>
              <a:ext cx="3150036" cy="3690042"/>
              <a:chOff x="7626017" y="1946847"/>
              <a:chExt cx="3150036" cy="369004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7626017" y="3862681"/>
                <a:ext cx="31500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Wingdings" panose="05000000000000000000" pitchFamily="2" charset="2"/>
                  <a:buChar char="q"/>
                </a:pPr>
                <a:r>
                  <a:rPr lang="de-AT" dirty="0"/>
                  <a:t>Deviation from many body limit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7626017" y="1946847"/>
                <a:ext cx="3150036" cy="3690042"/>
                <a:chOff x="8346025" y="1583979"/>
                <a:chExt cx="3150036" cy="3690042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8346025" y="2222433"/>
                  <a:ext cx="31500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Origin of collectivity</a:t>
                  </a: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8346025" y="1583979"/>
                  <a:ext cx="3150036" cy="3690042"/>
                  <a:chOff x="8886031" y="1583979"/>
                  <a:chExt cx="3150036" cy="3690042"/>
                </a:xfrm>
              </p:grpSpPr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8886032" y="1583980"/>
                    <a:ext cx="3150035" cy="540006"/>
                  </a:xfrm>
                  <a:prstGeom prst="roundRect">
                    <a:avLst/>
                  </a:prstGeom>
                  <a:solidFill>
                    <a:srgbClr val="C61A27"/>
                  </a:solidFill>
                  <a:ln w="25400"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de-AT" b="1" dirty="0"/>
                      <a:t>To Understand:</a:t>
                    </a:r>
                    <a:endParaRPr lang="en-GB" b="1" dirty="0"/>
                  </a:p>
                </p:txBody>
              </p:sp>
              <p:sp>
                <p:nvSpPr>
                  <p:cNvPr id="30" name="Rounded Rectangle 29"/>
                  <p:cNvSpPr/>
                  <p:nvPr/>
                </p:nvSpPr>
                <p:spPr>
                  <a:xfrm>
                    <a:off x="8886031" y="1583979"/>
                    <a:ext cx="3150035" cy="3690042"/>
                  </a:xfrm>
                  <a:prstGeom prst="roundRect">
                    <a:avLst>
                      <a:gd name="adj" fmla="val 1779"/>
                    </a:avLst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8346025" y="2559503"/>
                  <a:ext cx="31500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Role of entanglement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8346025" y="2921877"/>
                  <a:ext cx="315003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Pair formation &amp; scale invariance</a:t>
                  </a:r>
                </a:p>
              </p:txBody>
            </p:sp>
          </p:grpSp>
        </p:grpSp>
        <p:sp>
          <p:nvSpPr>
            <p:cNvPr id="31" name="TextBox 30"/>
            <p:cNvSpPr txBox="1"/>
            <p:nvPr/>
          </p:nvSpPr>
          <p:spPr>
            <a:xfrm>
              <a:off x="965943" y="3904818"/>
              <a:ext cx="3150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q"/>
              </a:pPr>
              <a:r>
                <a:rPr lang="de-AT" dirty="0"/>
                <a:t>Weakly interacting regime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7582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Outlook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3140637" y="-1309664"/>
            <a:ext cx="2610029" cy="198002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Pair formation during interacting expansion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Role in collectivity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Freeze out radius - HBT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AutoShape 2" descr="data:image/jpg;base64,%20/9j/4AAQSkZJRgABAQEAYABgAAD/2wBDAAUDBAQEAwUEBAQFBQUGBwwIBwcHBw8LCwkMEQ8SEhEPERETFhwXExQaFRERGCEYGh0dHx8fExciJCIeJBweHx7/2wBDAQUFBQcGBw4ICA4eFBEUHh4eHh4eHh4eHh4eHh4eHh4eHh4eHh4eHh4eHh4eHh4eHh4eHh4eHh4eHh4eHh4eHh7/wAARCAGoAa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G61b4j6/8RvFej+HfEmi6Pp+hyWsaJc6W1w8hlhEhJYOvfParsej/GR+nxB8Nf8AhPt/8dp3w+Tf8XfieP8Ap607/wBJRXoip5KFjTFrc89/sL4y/wDRQvDf/hPt/wDHqP7B+M3/AEUHw3/4T7f/AB6u4+1M0uPergb9zmpTuXKDiedDQ/jITj/hYXhrP/Yvt/8AHqik0n4yxvtPxA8Nf+CBv/jtdpLcyLNWjHi4hDH71U4tGcJpuzPOv7J+MmMn4g+Gh/3L7f8Ax2o/7P8AjDux/wALC8Nf+CBv/jteh3alIzXPXNyyTdazcrHZSoqZix6L8ZHHHxC8Nf8AhPt/8ep39g/Gb/ooPhv/AMJ9v/j1dhpV1vHWthTkZqk7mFSHI7Hmr6J8ZF6/ELw1/wCE+3/x6mro/wAZGPHxB8Nf+CBv/jtejzxs33TSQw7cbjzQKyseejQvjN/0UHw3/wCE+3/x6j+wfjN/0UHw3/4T7f8Ax6vRnkVOKcjbhkUxWPN/7B+M3/RQfDf/AIT7f/HqP7B+M3/RQfDf/hPt/wDHq9DuJNlNgmLGnYm+p562h/GZR/yUDw1/4T7f/HaamifGZv8AmoHhof8Acvt/8dr0ykJVaQzzZtD+MwH/ACUHw3/4T7f/AB6oTpPxn3bf+E+8Nf8Aggb/AOO16aJFY4pdi5pFKy3PN10P4zMP+SgeG/8Awn2/+PUv9g/Gb/ooPhv/AMJ9v/j1ekiimSebHQvjKOvxC8N/+E+3/wAepBofxkbp8QvDf/hPt/8AHq9Buiw6VFbyENyadiXLU4Q6F8ZQP+Sg+G//AAn2/wDj1V5dM+MUfX4heGv/AAn2/wDjtent8ycVhaqJA3HrUt2N6UFN6nGLpvxiYcfEHw1/4IG/+O0f2b8Zc4/4T7w3/wCCBv8A47XaaZuPDZrYSJVG4ikm2OcYwZ52mh/GZhn/AIWB4bH/AHL7f/HqX+wfjN/0UHw3/wCE+3/x6u/muNpwKlgk38VdjDmVzzv+wfjN/wBFB8N/+E+3/wAeo/sH4zf9FB8N/wDhPt/8er0jI9aUUhnmcmi/GRBz8QfDX/hPt/8AHaZDpPxkkbaPiD4a/wDBA3/x2vRrxgAapWswWXNK5rGF43OJ/sX4ybsf8LB8Nf8AhPt/8dp/9g/Gb/ooPhv/AMJ9v/j1ejKFf5qfTMjzU6F8ZR1+IXhof9y+3/x6gaH8ZD0+IXhv/wAJ9v8A49XoN0WzxRals807E31sef8A9g/Gb/ooPhv/AMJ9v/j1H9g/Gb/ooPhv/wAJ9v8A49XpDMF600/NyrUijzn+wfjN/wBFB8N/+E+3/wAeo/sH4zf9FB8N/wDhPt/8er0cuq8E80FhjNA7HnB0L4y/9FB8N/8AhPt/8eqN9G+My/8ANQPDR/7gDf8Ax2vQJ7nacUiXCkDOKVy1BnBR6J8ZmH/JQPDQ/wC5fb/47Tv7B+M3/RQfDf8A4T7f/Hq9DhkVulTUyGrHmp0L4zD/AJqB4aP/AHL7f/HaP7D+Mvf4heGh/wBy+3/x6vRp2ZV+WqG6VpOppXKjC5xI0L4yn/moXhv/AMJ9v/j1VrrTPjJAOfH/AIab/uAN/wDHa9Ogzt5qpfwlwaGEEubU83t7P4yTNtHj3w2P+4A3/wAdq8NC+M2P+Sg+G/8Awn2/+PV29larApleo5dQ/eYpxTYq0oRehxfw91nxpF8TNZ8IeLNX0zVVtdLt76Ge0sTbEGSSRSpBds/coqLwzJ5v7RniNv8AqWrH/wBHTUUMhO5P8N/+SwfE/wD6+tO/9JRXodwMrivPPhx/yV/4n/8AX1p3/pKK7uabEmKTLim2MS1PmbhV0KFj2k0zzNkAb1qo1yxanGIqlToxz2au+asxKsCckUtudyZqnfOwJxQ2KnTTZJdYlQgVgXtkxfO01tWm5uoq09urD7tQ1c6oVPZM56xDRMB0rooG3QH1qhNaqnIFOtrko+2haBVftFdEpkkD4qxCGJBNOVI5AGFSgADArS5xqLRnXm4zcZq3bfLFubinGJS2TTLnIXA6VKWprKfu2GSYc1JBFtGarwZ3c1dXoKpmMdRap3rlRxVpmxVS/YCPmpZtBalW2mYyfjWrH9wVzkF0ouQu7vXQxNmFW9aUWa148pJRQKKo5xkiBhVGRSr8Vo0x4lY5ppkyjcjtWOMGkngic5Y1OihRxUNwjHpmluNNxWglvBEh+XBqSb7tR26MD3qcgHrRsO7luZsq5NWbPg/hUrQjtTo4woqmyFGzKFxMwlI6c1btWLAZpHt49xdqdHJGvyrUJM3lONrDLyPcp61kyI0b55reOCOelV5YYHOM4NDQ4VeXcgsZt3etAdKrQ2qocqas0ImbTegjqGHNIihRxTZn2imQSEgn0FUZ31C5UmqrmRVOM1N5u6TFT+WrLzUmyfLuZqGRpOc1oICUxSrAoOcVKBgUJClO5mXNuSarvE6jvW0VBpjQo1KxUatihZb8jPStMdKjSJV6VJTRE5XYjDIpgiXNSU2Rtopkq44DFIyhuoqobr58ZqzE25c0huLRHeL+5wtc9LC/nV07DcMGqz2oLZwK0jKxhUhzHm/hNSv7RHiIH/oWrE/+RpqKn0Jdv7SHiIf9SzY/+jpqKlmiVlYf8OP+SwfE8f8AT1p3/pKK7yW3zLmuD+HH/JYfid/19ad/6SivSKRSk0V7iPMar2xUEVqc1foppkOKbuNjTYuKjlhD1NRSLTsRRQhKloooBu5FNGGFUxanfnHFaNIxCjNKxSm0NhXauKJZNgpgnBbFNu1LJkU2TFpsSO4DNip3wyetZlvCwk61pp9wCki6kUtimz7Xq1A25KZJBubNSxrtXFUzFJ3BlzzWfqis0ZC5rSpkkauOalo1hKzORgtJTdBuetdVaKVt1V6ZKYrcEqoJqqLxmkxRGBVfE89kzUoqK3YsvNS5pmS1CiiigAooooAKKKKACiiigCOdSy8VXijbdVyojIoboKaJaJMfLiqkkbbquA5GRRQmNq4yEELzT6KKQynctzUluMRMT3FPlVFBZqy7zUdrbVGBQ5WQ6dKUnoXY4/3mauDgVl2V15hrUHIpIuomnqFFFFMzCiiigAooooAKiuF3JUtQzShaBx3M9oG8ytG2XanNMiZXNWB0pJFzk3oFFFFMzPNtG/5OS8Rf9i1Y/wDo+eijRv8Ak5LxF/2LVj/6PnooAj+H0vl/GH4mj1utO/8ASUV6YjblzXl/gOMv8YviYR2utO/9JRXp0K7UFIppWH0UUUyQpsjbVzTqjuFzGaBrcrG6+fbmrUTbhWWYT5ma0bZdq1KNJpJaE1NkXcuKcelZt/dtCpKmqbsRGDk7InEDh84qyeE5rEtNUZ5NpatN5GdMg0ua5TouD1FVk3YFWFORWQpl82tS3zsGaEOcbElFFFMyCiimSvsFAEN1FvzVaO0w27FWY5dzYqyOlVdojlT1I4l2rUTsyv3ouJNpyKSGdJOGwTUtFxkk7FiM5WnUg2gcdKb5i5xmgGx9FFFABQeBRTZQShxQA3zlzipBVEI3mVZVtq802iUyR/umqLq2+rKzBmxUmxSc4o2Bq42AEJzUlAopFBRRRQBHMu5TWVcWJY5xWzSFQe1Jq5pCo4mbZWvlt0rTHSkCgdBS0JWJnNyYUUVHO+xc0yUrklFUBd/NjNSPcbVBpXLdNluiqEV5ufGavI25c0JilFxFPSsy9DZ4rTqrd7QCcUMqm7Mr2O7cM1or0rMhmw+BV7zMR5oQ6idyaiqDXRD4zVuF960XIcWjzrRv+TkvEX/YtWP/AKPnoo0b/k5LxF/2LVj/AOj56KZIvw4x/wALg+J2f+frTv8A0lFejscKa80+HjEfGP4mj1utO/8ASUV6URuSgdinPc7Wqa2l3iq89qWerFvGIUy1JGkuXlLFI3SmLKrHFSdRTMkyi+fMxVsHYg9aQRDfntRIhYihFSemhIORWdqFr5qnitBRgYpSAetJoIycXc5+108pKDitqOL5MGpQq0tCVi51XMi8hd2akAwKWimZtthRRRQIKjnTeKkooAqww4bNWT8q/SlpGGQRQJKxm3cmTimWqtuzVmeDnPNUZNSsbW4+zyXVukuf9W0qhvyzmrWxk1rdmqc7KrKH8ypbedZBVgIuc4qdi7XFT7gpajaZFOKcjhulI0sx1B6UU2U4Q4oEN+XfSTLkcVVVm8zvV1PujNN6Ep3KkUbb6ujoKMUUNjSsFFFFIYUUUUAFFFFABRRRQAVFcJuWpaKBp2MsWx35p9xGfKxWjgUyVNy0rGntHc56NmSbHvW5ZtmMVTez/eZ/pVyBdiiki6slJFioLqPetTBgaWqME7My47ciTOKuGM+X3qxgUUrFObZlvbEyZwavWybVpzMuaepBHFCQ5SbR5vo3/JyXiL/sWrH/ANHz0UaN/wAnJeIv+xasf/R89FMzE+HS7vjD8Tv+vrTv/SUV6VXm/wAODj4v/E/P/P1p3/pKK9HDA9KBi1FcAleKlpGZR1NArXKUKNvq8OgpF29sUtNsSVgopNy5xmlpDCiiigAooooAKRmC9aWqGpysiEihlRjzOxb85M9akByK5SO+kNxjnrXRWLlowTUqVzWrRcEWaKKKowCgnFFYHjS8ubPw9qlxa5+0RWczxYHO8ISP1xTSuKTsjyTXda8Q/FzxNquj6Drl54c8BaNcNZ32pWLbLvVrlf8AWRQyf8s4l6FhyT09ud1X4TfCa1Q248KQzufvXE11M87H1Mhfdn6Vd+CtzDY/ATwpHZYxJYCaUjktK7M0hJ9dxNUby5urm9PXr6V3Yegmrs8bHY2UHyxK9jf638HHh1zTtV1HW/APmKmpadeSGefS0YgCeCQ/MYwSNyHOB+Y+nLO6hu9PjureRZYpUDxupyGUjIIPoQa8Ois4rrwxqlnqCK1pPYzRzhxxsKHOfwrqv2Zbq6uP2e/Bs16WMv8AZiIC3UopKof++Qtc+IgovQ7cDVlUjqdxOXMnBq7Y7sfNUcSrI3SriqsY9K5kj05y0sPqJ3ycVIWG3PWowY3b3qjGzAhY0Lnmqj3vzVbuF3R4FZU1q+4kDNS7m1KMepfhug2BmrStuFYcMcgcVsW2dnNNMKkEth8jbVqt9qG/bU1ypZDis3yX83vQxQSa1NWNtwp1RW6lUwadJIFpmdtR9VriXacCnJcKzYzSyxCTkUIUk0JbSbuKnqOGLZUlNiWwUUUyYkJxSGO3L60tUFZ9/eryfcFNolO4ECqd1Jsq7Ve4h31LNYNX1K9rOWbFaA6VTt7bYelXB0oQTavoFNkOENOpGGRimQZV1MytViym3AZqK+i74qCzdg+KjqdVlKJyGi/8nI+Iv+xZsf8A0fPRSaF/ycf4h/7Fmx/9HTUVZyjPATFfi18UCP8An607/wBJRXoFpIzNXBfDxd/xd+J6/wDT1p3/AKSivRIYQhzS6lpqxMaz71pFNWZ5Sp+lINtwuG602iYTSZFZyM3WpbmXZGWp8cITpTbmHzE2ilqXdORki/bzsVrWkhkXmqCaX+93M1aUMYjUAUlcuq4W90koooqjAKKKKACq13B5q9OKs0UDTszFXTAJd23vWoiiCH6VNTJ13RkUkkip1JSWpnTX+18Z71atrjeBms24s2aXPPWr1pbsqitGlY5ouVy3ITgMtVNRt1nhOVBBGCD3q6q/Lg1FcyKiEVK3NZWcdT5dtHj+EGtXXgrxTutvCV5dST+HtYcEwQCRizWkzfwFWJKk8EH8u80/R7G4QXkNxbS2xG4TJKpTHruBxXpGr2On6xZy2Go2dveWsw2yQTxh0cehU8GuBX9nb4QT3RuH8FWgydxjSeZIz/wAPtx7YrojWlBWOCphYVZXZw/jPWR42mm+GHw3uE1C+vV8nWtWtzvtdKtTxJmQcNKwyoUHua+g/Dmi2eh+GLDQtPj8qzsLdLeBPREUKP0FL4Z8OaH4a0uPS9B0my0yyTlYLWFY0z64HU+5rWrCcnLc7KVNU1oQW0Wykut3arFIyhutStDSTbILUkgq1L5OHz2qVVC9KdQwjdIAOMU1o1PanUyVsCgaGCFd2eKmAwKijOAWY4FIbhc4FCCTJjTdi+lKrBhkUtArgKq3isRxVliFHNRmWNuDRYalZmdBHJ5lakf3BSCNeop9JIqc+Yjlk2Coo7kM2KS8VmXiqltE4k79aGyoxTRqg5GaCMimx/dFOpmTGCJc5p9FFABRRRQAUUUUAFFJuHrS0ARzRhx0qslsFbOBV2op3Ciky4yex51on/JyHiL/ALFmx/8AR81FM8Ov5n7R3iM/9S1Yj/yNNRTJe5L8N/8AksHxP/6+tO/9JRXpFeZeAJRH8XfieT/z9ad/6SivQIbtWfGadiXJJliaPdzVZh5fSrqnIBpksQahMTQy3lLVPVYyQw/KOTUsMnmDildFKLS1HMu5s54qKeZYlxU9UbyJnpMqCTepLBcbzVms62iKdanecJ1oTKlHXQtUVBHOGqQSrnrTI5WPooBzRQIKKKKAEKg9qWimNKoOKASH1S1GNmU4q0ZUxnNYvijxZ4e8M6a+o+INWs9Ns06zXMoRc+gz1PsOaE7A4OSGwQSCQZ9a27dcJXksH7RnwakuBGfFRjjZtouZLC4WAn/roU216jomraXremw6lo2o2uoWMwzFcW0qyRuPZlJFU5XIjDlLtFFFSWFFFFABRRRQAUj8LnGaGYL1pNytxQBlX11IW2gcUy2WRmyc1ovaqzZ4qWOJUHSr5lYy5G3qFupWOnF1BpW+6azLyZlaobN4Q5tC5eFvKytYyyS+d3q3b3u3h+QatxrbynevBqoyRFWjK5JZkmMZqekVQowKWpBCEA9aQIo7U6igdwooooAKKKKACiiigBsrbU4qKByxP0qZhuGKake0mmLqUnmYTEVeiOUFQGEF8irCDauKlGkmrA7bRVC5m3ZWrdwCU4rMMTmWky6aW5w/hddv7RfiP38N2J/8jTUU/wAPLt/aN8RD/qWbH/0dNRVIyk7sr+DUZ/i58Tcf8/Wnf+korurKCRZATnGa5H4dKG+L/wATgf8An607/wBJRXo6xqvQVSloZOF3cVBhQKGGRjOKWqd3MUNJK5bdiOW1bfntVm2j2Dmq9rd7jgmrykMMik42K9rzIWggGiigQ1lGKzrqFieK06QqppNFxnymYisiVF5j7xWq6LtqDyV3Z4pWNFNEtsSV5qamou0U6qMW9QoooPSgRHO21axru4cPV29lwaqCPzvepZ000lqzJ1/XoNH0W91S9k8u1s4Hnmf+6iKWJ/IV8qy3Nz4luI/iV41gF7d3g83R9NnG6DTbUnMeEPDSMMMWPqK+gv2htKubr4J+MYbON3nOkzsqqOSFXcwH4A1wNxo1nr3gbRdQ08K1pcabbyQlRwFMYwPw6VhW5uXQ9rKFh5Yhe1Wg3wB49F462l3FC8DfK0boChHoQRjFX/ElrZfCXUYPib4IT7H4cmuY4vFWiQ5+zmKQhRdxJ0SRGIyBwR6c15nLYSaJc7gCuDW94x8URt8EfF0N4wKS6VJAik9ZHARAPfcVrDD1mnyyPYz/ACmlKm69HRI+topEljWSNg6OAysDkEHoadWF8PYbm18DaFa3mftMGnW8cueu9YlB/UGt2vQPhWrBRRRQIKKKD0oAiuFLLx1qpGJFf5s9aleRg/BqeJtw5AzQ0ONToPX7opaKKBAeRVWe2D9qtUUDTaMqSy54zVi0hKVdIBopWLdRtWCiq88201JBJuFVYyvqSUUUUhhRRkUUAFFFFABRRRQAGq09wEqeRgFNZt0pY8UmaU4pvUt28wc1ZrPs4ipzzWgOlCFNJPQDzTPLXPSn0UyLnm2i/wDJyPiL/sWrH/0fPRRo3/JyXiL/ALFqx/8AR89FAC/Df/ksHxP/AOvrTv8A0lFekV5v8N/+SwfE/wD6+tO/9JRXo0jbVzQA6qt5B5goWc78Zqyp3LT2J0kZUNuyvWjF8q5Y4FSbVznAqC93eWQtDY4Q1A3SbsDmpkbcM1iRxyebzmti2BCVKZtUgo7EtFFFMyKl5LsBqC2n3NirdxD5gNRQ22xqk2i48pa3YTd7VVac7+9W8fLioTb/ADZq0c8r9CWJtyZpx6UiLtXFLSKKdzb7zTre329RVqilYvndrEFzbRzQtHIiujKVZWGQwPUGvnWXTNf+DE91pbaHqHiL4dSzPNYzWEZmu9F3tlonj6vCCSQw5FfSNUdQDbTjIpNIulOUZJpnyR4u+Ivww1CEvZ+IPPlb7tuljP5xP93Zszmk+GfgrXPH3iTTr7WdKudI8J6fcJdQWV2u2fUJlPyNIn8Ea9dp6/y+lLjS4Zbgy+RH5h6vsG4/jWro2mpAwYIAawVJc10j26uZ1ZUPZTlp2/zNIZiiSP0HNWYzlMmkaMMeaV/lQ4rpPntW7iGRQacrBulZU7P5lXrQME3NxSTNJQsrlimTHEZp4OelNk+4aZmzPyTJV6D7tVDgSCrcBylUzOJJRQTgZqpNc7T1qTVRbLdYnjfxVoXgzw1d+IvEV8lnp9quXcjJYnhUUDlmJ4AHWtWGXfGW9K+ePixfDxJ8ftN0S/Hm6R4V0sawbduUlvZXKRMw77FBYe5qoRcnZGdWapptmwfHvxj8VKL7w34d8P8Ag/R5Pmt5PETSzXkydmMMWBHn0Yk0jfEj4q+D4zfeNvDWjeJdCj5ub/w00i3Fqnd2t5cl1HU7TxXn/jHx1fNdsI5mABPetH4deMr2a9WOSUsDXc8DaO+p4kc5Tna2h9EaDrOk+JdDtNc0S+hvtOvIxLBPEcq6n+RHQg8ggg1p25CkCvD/AIKY8L/F7xf4Fsvk0a9tIfEOn26/dtmkcxzoo7KXUMB2r22CNt/euJq2h7MXezRdpshwhNJuVcLnmn8EVBqUWkbzKuRElOaaYVzmpAMDApslJoKKKKRQUUUUAVLtZO1QQBt3zVckkZWxTbhgsQfoaTRpGd9CWIDFPqhbz5bFXlORQiZJpi0UjMFFMEyk4pisedaN/wAnJeIv+xasf/R89FGi/wDJyPiL/sWbH/0fPRQIX4b/APJYPif/ANfWnf8ApKK9En5jrzv4b/8AJYPif/19ad/6SivRpF3KRQDM7pJWhB9yqbwnzKuQLtSqZEdx9NdQwwadRUlkKwKDnFTAYHFFMmbatA2x9FUkuDvxVxW3DNNolO5HLLspYpQ9R3MW7mmQjZQK7uW6KRTkZpaRQUUUUAFFFFABTJYw4p9FAJ2Ky2qg9KnRFUcU6igbk2FBGRiisTXPF/hPQrgW+t+KNE0yY9I7y/ihY/gzA0CNU26lsnFMuGYYVegpNM1HT9UtFu9MvrW+t2+7LbyrIh+hUkVYZFbrQgk2yK2LHrUzDIIoVQo4paBIpSQnfVmFdq1JRTuCjYR+VNZtzAzNxmtOmuFqWjSErFe0jKxFTnpXzx8YbH/hGfjppniK+PlaN4m00aNLctwkN3G5eHcewcEqPcV9HoVrJ8Y+GND8X+Hbzw/4h0+K+067TbLE/wChBHIYHkEcg1cJcrujGtTVVNPqfLXi3wNfrdttiYjJrb+G3gm8iu1mmjKgDPPQV1h+GnxY8LKLLwh4w0TxDpCcW9t4ngk+0W6dk8+LlwP9oVIfhh8SvFkX2L4geMdM0rQ34uNL8LwyRtdL/ckuJPnCnoQoGQa7pY68dtTxYZMlO99BvwJjXxX8WPF3xAs8PoltbQ+H9LuB9268py88i+q72Cg98H0r264by0+QYNU/DulaboOjWmjaPYw2OnWkYit7eFcLGo7D/HqTzV+VQRzXnt31PdhFRsjMjkkaU9a04s7BVbaqnNWoyNvFJGs3cdRRQCDTMgooooAKKKKAGtGrGorqMtGFWp6KBrR3KEFuVbmryjApaKSQ5SbK14WC8VRgaTzO9arhT96mLAgORQ0XGaSsedaF/wAnH+Iv+xZsf/R01FLov/JyPiL/ALFmx/8AR89FMyF+G/8AyWD4n/8AX1p3/pKK9IrzX4dtt+L3xPP/AE9ad/6SivQ0n3NigVybA9KWiigYUUUUAFR3AylSUjDcMUAzKHyy1pwfcqH7Ou7ceBQLqFX2Cm2TCDLDdDVOckHipZ3IPt2pUTfQgeuglqzHrVimooUcUSfdpMaQF1HelyMZ7VlzyuJO/Wrtq2+LBpJmsoWVxxnAbFSqdwzVR4W8yrUa7UxVMxTY6imyOEXJqm9+qvtqbmii3sXqKigmEnSpaYmrHjvxU8Q+I/FPjsfCvwXqkmjLBareeJNahwZbOB+I4IfSaTrn+FeaoaZ8PfhL4cj+zJ4P0q/nb/XXepxi7uJmPVneTJJPtge1HwoUt41+L0koH9of8JOquT97yBbJ5P4YLY/Guf8AGceojUmKFsbvWurD0VU3PMx+KnQXuo1tU+GNjY+Z4o+DkieE/E0A8wWluxGn6kB/yxmhztG7oGXBBOfevT/hJ41tvH/gWy8RQ27WdwxeC9tH+9a3MZ2yxH6MDj1BBri/hxLeBUEhak/Z5wvjP4sR2mP7OHipjFt+6JjBGZsf8CxWdamoSsjfCV3WhdnsNFFFYnWFFFFABVW7kKg4q1UU8W8UmVFq+pnw3DbqvR3CnAqnJb7ATUCeYJOKRu4xlsbIORTJm2ikts7OaLhdy0zC2pWFwPM25qw7lo8iqH2dvNz2rQijwmDSRpJJGdO776t2sjY+apHt1Y5qOYCND2oByUlYsb1cYB5piKwbvWX57ebwT1rVtnLoM00yJ0+XUlopGIA5pvmp60ybMfRQDkUUCCiikzwSOaAGTSbBSQyFhk9KjaeMkq4qKeeNY9sXei6GoSbLFxkjK022LZwags5G3HJyKvAAdBQnoEoWZ5vo3/JyXiL/ALFqx/8AR89FGjf8nJeIv+xasf8A0fPRQIb8PV3fF34nj/p607/0lFegRQkP0rgvhv8A8lg+J/8A19ad/wCkor0incTVwHAoqN5VXvSpIrdKRVmPooooEFFFFAFXUGYRnHpXN75PtPeujvz8tZMcQabpUSOyg0os17X99bLu6gVZRdoxUVooWPAqarRyStdhSMMjFLRQIqyW25s1PCmwU+iixTk2FFFFBJWvs+UcelcxcCf7QcA4zXXOoZcGqzWMbNuqZK50UaqhuV9K3eWN2a06jiiWPpUlNGU5czueM/E7Sdc8DfEKX4p+GdKuNZ0u/tY7XxRpVquZ3SP/AFd3Cv8AE6KSCvdfxIs6P4o+G/jKzGoaN4u0aZCMvFNdLDNEfR43wyn6ivV7hmC/LmuE8QfDrwD4i1I3uueCtA1C6Jy081ihdvq2Mn8aqNRx2M5YeNVanDeIPiNpFncN4Y+Goh8YeMbgbLe3sGEttZk8edcSj5EReuM5PTivRPhD4MT4e+A7bRJbw32oySPd6nekc3N3Kd0sn0zwPYCug8L+H9B8O6f9j8P6Lp2k23UxWdskKk+4UDNXbyMuOKJSctQpU4w0QkVyHbGanMgC5rOghZWJOakuZDGlRc3cFfQla7UPjNWIpN4rCh3yzd+tbNuvloNx7UJ3CpBRRPRRQelUYjW29GqPyFzkVBMz76sW5YrzTaEpskVdopaKKQxNopaKKACq92hZeKsGkO1hQNOzuYyW7+bnFatuu1af5a56U6kkXOpzFO/kKocViLeS+diujljjZfn6VUFjal8jr9KTTNKdSEVZonsnLIKsUyKNYxgU+qMJO7Ef7pqCNm389KsUm1c9KZLRn38J3bl6VSSN94BrdZQwwarSRqnOKho6IVNLBax4AzVqqkc43beKtK24U0Zzvc830b/k5LxF/wBi1Y/+j56KNG/5OS8Rf9i1Y/8Ao+eimQL8OP8AksHxP/6+tO/9JRXoM8wUV578Of8Akr/xP/6+dO/9JRXY6gWDEik2aU48zFuZSx4qWxLZ5qlatuIDVsWyDbmpRrU91WJ6KKKs5gpsjhRTqq3me1DKirsc6ectRJZ7Wz1qW33CE+tOh3Z5pWG5uLsSIu0Yp1FFMgiuriG2heaeRI40Us7uwVVA6kk9BXl2p/tDfCWxvZLQeKBfyRHEjafZzXSIfd40K/ka5Dx+1x8VviTq3hW4uJ4vA3hV449Uhhcp/at8w3+SzDnyo1I3DufwxsWmtaf4ehj07SbO20+0hwscFtGI0UD0A4ranRc9jkr4uNF+8eieA/iH4K8dQPJ4T8R2OqGIZlijcrLH/vRth1/EV1NeAeKfCemeNVXXPD7JoPjWzBk03WLQeXJ5g6Ry4/1kbdCGzwa9L+CnjSTx58PrLW7u1FnqcbyWep2o/wCWF1ExSVfpkZHsRUTg4OzNqVaNWN4naUUUVBqFFFFABTJX2in1Xu0LLxQyorUhMwY4yKkjiUkEVQEbo9XYJhwKk1krLQtqNopSM9aRW3DNLVGA0oKqXcJYGrtBANKxUZNMoWFv5bFiKdMzGSroAppjUnNNaE1G5iQ52c0+gUHpQA1o1Y5pQMDAqrcTspp1vKz0rlcjtcs0UUUyQoNFRXGdvFAMS6JCbhUFtKzNg1JCxJKt0NP2xw5bvQ1qVGa5SYdKKgjm3Nip6CE7iMu4YpixYOakooCwUUUUDCikY4UmqjTNvppCbsXKr3akqcVLE25aSZlA5pMqL1MuON/N71qwjCVFHsY8VYFJFzlc820b/k5LxF/2LVj/AOj56KNG/wCTkvEX/YtWP/o+eimZi/Df/ksHxP8A+vrTv/SUV3l9BuUnGa898AyFPi/8Tcf8/Wnf+kor0qFvMTmhocZ2ZjwQMsvQ9a17cEJzS+Uuc1IBgUki51OYKguJdvFT1DNDvqkZPYLeTdUrKGHNRwRbKlpMFcRVCjFKAB0oooGFFFIzBRzQB4F8HkEM/wATNHmGNRt/GV5PcA/eMcwV4W+hTgf7tZniPTLmS9bardfSux+KHhLxFpnjQfEz4eWsN/qb2y2uuaJJII11W3T7jIx4WZOgJ6jj2POL8YPhgGMfiSfVvC2or/rrDV9LnjlRvQFVKt+B5rqw9dUzzcdgnWZq/D+yuoZowwYc1b/ZaP2mw8e6tbY/s7UPGV/NZEfdZBsQsPYsrflXM3PiXXviPA/h34U6RqVhpt0DHe+K9StWt4beI8N9mR8PLIRkA4AH6j2zwF4b0nwd4S07wxosRisdPhEUQJyzd2dj3ZiSxPqTUVqntHc1weHdCNmbtFFFYHaFFFFABQeaKKAInWLoetVZLdhJuXp7VPLGxbIqWEELg0NDjNphAMJT6Kjmk2CgN2SU0uoPJqKG4Eh21FMG8zjpQtRSvEuA5FGajQ7YxmnMM4IoAdRQOlFAEMqxZ+aomuIYR8oAp9ymea8c+OGu67d67o/w18I3rWGra3HJc32oIMtp9ghw8i/7bE7VPY5+tUkiJTkjqPF3xg+HnhO+Nn4h8XaXY3Q+9AZd8q/VEBI/EVpeBvih4A8bTG38M+LNL1K5AybeObbNj12Nhse+K8p0Lwz4W8BRC30bSLaOTOZbuZRJcTt3Z5G+Yk/l7Vo6z4T8G/EC0Canp8VrqMfzWuq2IEN5ayDo6SLg8Hscg1tKhLluckMbBz5T3aq08gzXm/wH8V67qC654G8ZXCXHifwvMkM92o2i/tpF3QXOOxZQQ3uPevRpYWLd6wR2PbQkgw1SSx7hTYE2ipH5U0DSIC0UPU5NPhlEnSqc8LF881ZtIygqbs1cYpFiimyttXNUJL3a2KpK5i5JGjRVa1nMmKs0hp3A8jFQmAFs1MKKAaEVdowKz75mBOK0aq3SLgk0maU3ZlezZt3NaQ6VmwuqvxWghytCKqbnnGjf8nJeIv8AsWrH/wBHz0UaN/ycl4i/7Fqx/wDR89FMyGfD2PzPi/8AE7/r607/ANJRXpUabRXnPw4OPjB8Tv8Ar607/wBJRXpFAWGyNtXNV0uCWqxIu5cVAluQ2aaJdyyORRQOBiikUFFBOBURnUHFA0myWikRgwpaBBUVznZxUtIRkUDTszJVZBL3rRWOOVF86NHK9Ny5xTvJXOakAwKSRc58xDc5C8VXhZt1XWUMMGq7qsdUjBrW5YU5FLWc98qNtyakivN3ejlYc6LtFNjcOuadSLCkLKO9D/dNZlzMwfv1pNlwjzGmCD0paq2blhzmrVMlqzCq93GZF+Xmku5tgqtFeEt1NPluT7RRYlvE0b81fUqwGetMR1kXoM1WZnWTb71Oxrf2heddwpVGBikiOVp1MgKKKCcUCIrnO3ivEYwIv2rtaS7GJLvwfbmxLd0S4bzVH/AiCa9xO1hXm/xn8B6tr39k+KvB9xBa+L/D0rTae0xxFdRsMS20v+w479j6dapOxEo3OK+JUMysTGD1NZfw/uLpboBt2KdffFPwdeEaf43iuvA+vJxPYaxAyLu7mOYApInocjis23+IHh+S4bTPhvY3HjfXn+WGGwhcW0THo807AKqDvgmvRjiIezszwJ4Gr9Y5lsdr4Ek+1ftUeIJbUgpa+ErSC9K9BM07ugPvs/Svbq88+B3gK68GaJe3muXkeo+J9buTe6zeIMI0pGFjT0jRflX8T3r0OvNb1PoIK0UgooqvcuQcUht2JzjFIGXNRK7eQzVTimZpe9D0NIR5lc0Jl3JWbLa7mzzWlI22MZ9KhjdWNUmzGSTYlnD5eKssMiloqXqUlYRRgUtFFAwqOaMOuCakqK43Y+WgL2KwszvyDxVyNdq4qmsjKec/nViKYMcGjlsHtObc880b/k5LxF/2LVj/AOj56KNG/wCTkvEf/YtWP/o+eigBnw8Vm+MfxNx0+1adn/wFFemDpXlPgydofi/8TAve607/ANJRXo9lKzrnmny6XJc9bF4sB1oBB6VVnZqdaFs80WDm1LNFFFIoZNnZWVKJPMFbBGRURhUnNJo0hPlGWe7bzVikVQopaZDd2FFFFAgooooAiuJNgqhPOWUirt1GXHGazpoWB71cbGU2yi8bvJ3xV+0t2GM1JaQZPIrRRFUcCnKRMKfUSFNi0+ikLKDyazNxTyMVWktg5zVgEEU1pVU0DUrCRRhBUlIrBhkUtAr3M+9jZjUMFsc81qsqt1pFRV6Cq5iHDUrxRMrA1M0Ssc96koqWWtBFG0YpaKKACq1yzAnFWaa8YamhNXK9qzEjNWqZHGFp9DBKyK2oafY6hF5V9Z291H/cmiVx+RFFnYWdnF5Nnaw28X9yKMIv5CrNFIdgFFFFABTJEQjLU+o5wSnFAIrTTx7TGtFtEC26qzwv5ver9shUc1Js7RWg6dNw4qKCEg81aoq7mFgpCyikkOFNZlxMwkxz1qWzSEOY1QQelFVbNyw5zVqmTJWYUEZGKKKBEE0Qx8oqGGNg9XaMU7kuJ5tov/JyPiL/ALFmx/8AR89FGjf8nJeIv+xasf8A0fPRSKKvgmDzvi78TW/u3Wnf+kor0SyXaQK4P4dn/i8fxNXsbnTs/wDgKK9GWLa2RTvoS463HNGppURV6U6ikUFFIxwM1Wac78UWE3YtUU2Nty5p1AwpGYL1par3W7tQhN2JldW6U6qlru3DNT3DbUoY46j9y+tLWULg+bWjA25M0ky5Q5SSmNErU+imQNRFXpTqKbK21aAFdsA+tUpS2+l8wl8VOkYYZNVsQ9RIt22oZkbdV0ACjA9KVxuJFbqVXmparXM+zgcVHbXG81NzRQdrl2ik3DGaRWDGmTYdRUE8+w4pYJd9OwromoopGbaKQxaKg+0LuxUytuFA2mhaazqtOqheuwJxSbHGN2XVkVqbM+1ao2TsTzWg67loTCcbFaOclqtjpUEcG1s1PVMzjcKDRRSKG7F9KcOKKKAK9xKVOBS28pbinTRb6IYtlMnW5IwyMVTmt1LZq7Wfqc/lKalmtO7dkT2+1e9Wa5mDUiZcVvWk3mIO9JO5pVpSjuWKRmCjJpar3rERnFUYpXZBcXm1utSWtx5lYk295ce9aumxsFGahPU6J01GJw+jf8nI+Iv+xasf/R89FGi/8nI+Iv8AsWbH/wBHz0VZzB8OVB+MPxO/6+tO/wDSUV6TXm/w3/5LB8T/APr607/0lFekUAFFFFACMMjFVmtzvzVqii4mrjY12rinUm5fWlBzQOwUhUN1FLRQAiqq9BSSLuXFOooBFIWvz7sVbjXauKdRRYpybCiiigkKbIV2/N0p1QXall4oGldjQbfd15qwhBX5elZKxv5tacAxGM0kypQUdiSiiimQVLmDeaba2xQ5q7UczbV4pWL52lYHXK/KajiDLuZulRRzNv5zUs8mY8VXKZ8+hSmffIR71bs0xg1QVSZcjPWtO1BCVT2M4asmqO4BKcVJQeag2TMjy5fNzWlbqyp81JIyxjITP4U2K4DHFCiOdRPQsVFLCH9KlooEnYhigCelTUUUA3cKKKKBATgVEZlBxmnTZ2GsqTzPNFJs0hHmNcMCu7tUJuUDYpq5+yn1rHk83z+M4zVxVzCpLlZ0CMGGRS1XslYJ81WKllJ6BWfqduZVOK0KQqD1pNFxlyu5y8WmyedkCugsofJQbqnVFU8AUFSW9qSjY0q1pTHVHNH5i1JTZHCiqMb2KQsvmztFXIowg96akwY4qWi1inNyPNtG/wCTkvEX/YtWP/o+eijRf+TkvEf/AGLVj/6PmooJF+G//JYPif8A9fWnf+kor0ivN/hv/wAlg+J//X1p3/pKK9IoAKKKKACmyHCE06kYblIoBGXcXLLJVm0uNw5NV7236mq1uzK4GKg6uVSibo5FFRW5+Spas5mgooooEFFFFABRRRQAUEZopHYKKAG+WuelPHFRpKrHFSUBe4jHAJqnNdbWq4wypFZt5A2TimrETbWxIbzjrT45PMFZqQybq0baEqtU0kRFtilVXmoJXPbmpbkN2qNFOMmhDY+3XPJq6hUDFZ7y+X0pI52ZqTQKSRp15N8S/HniS98YN8N/hqLVddjhWfV9Xu0322jwt93K/wAczDlU6Y5PHT1aNsrzXz38CJ2m8EeIPFEuW1LXPEeoXF25+98kpjRPoqrwPeiMeZ2HUqckeYtT/Ce1ucza/wDEvx9q2pN964XWWtkVv9iKMBVHtzVae88efCFF1y41y/8AHPgaIj+0UvEDanpsf/PZZFx5yL/ECMgfnUtzrV0NQ25OM16T4Rkh1Gxa1u41mhnQxyxuMh1YYII9CCa6alDkjc8/D4z207HX6XfWmpaZa6jYXEdzaXUKzQTRnKyIwBVh7EEVZryb9lFpIvhOdHaZ5oNG1jUNNtnY5JhiuHCD8Bx9BXrNch6gUUUUABIHWgEEcVXud27in22dnNOwr6kpxjmoWjhDZai4Yis25lfNCjcTnymoGjI2DGKilSOIbyuTVOzMjMPStGSPzFANDVhwaluVY7l3bA4+lXVztGag2xwdsmnQy7zSSZUpRvZE1FFMkkC0CSH0VHHKrniq13deWcULUUny7l2oblCy8VWt7ze2KvKcjNO1hJqSKkETbu9XKKD0obGlY820X/k5LxH/ANi1Y/8Ao+aik0Nt37SPiP8A7Fqx/wDR81FIY74b/wDJYPif/wBfWnf+kor0ivNvhyQPjB8Ts/8AP1p3/pKK9Fmb92StAIkoqik7b8GriNuFK5UotDqKKKZJHMY8YeoRBCx3LwafcoW5qCMMhyc07XFztMsMRHxT45AxqKRfOTjqKZbRsrc1JorNXLE0mwVHFPuPNLcLu4pkEODVGTvcs0UUUigooooAKgu87eKnqpqEuxKa3FLYihzvq+vQVzyahibGa2rObzEFVJMzpyTLFIyhuopaKg1IxCoOcVIAB0pu9c4zTqAGsit1ppiGOKkqKWYJRcErlWW2YtT4bbFTRTq9TU+YnksxoXC4r53gkh+FvxI1nwn4hcWfhfxPqEmp6DqUnEENzLzNaSN0QlvmXPBBr6KrN8S6Do3iTR59H17TLXUrC4GJbe4jDo3vg9D6EcihOzuE4KSszz5vB/nTiRVBB5BHes74h+Lbb4eaRHpunKNS8YamPI0XR4fmmmmYYV2X+GNepY4GBT/+FA+H7FDDoPjT4g6DYdBY6f4gkWBR6KGDED8a0PBnw78JeBbye80PTZH1O4GLjU72drm7mHoZXJOPYYFaTryaszLD4CCldHQfBfwe3gT4a6R4bnuBc3kMbS304OfNuZGMkrfTexx7AV2AIPSqWmzGS2PripLct5nNZLVG8lyuxI86qcGpEYMKzrtW841btcheaVzSUVa5OyhutKBgUUUzMa67qga1VjzirNB6U7iaTKkskduMKvPrS205kbmie33GnW8Gyp1ua2ioj5o99EMWypaKdzKwZ5rO1JypParuG3ZPSsvVZNzkLSkbUVeQumykydan1C2MhyBVTTkYMDitocqMiiLsLERTZlWts0bZNaUTDAXvRKoC8Cqis/mVbdznS5S/SN900kedozTqk0PMvD4x+0h4k/7Fux/9HTUVJov/ACcl4j/7Fqx/9HzUUDbIfARI+L/xOx/z9ad/6SivQIrgq+D0rhPh2u74vfE//r607/0lFd1PbNuyM1SsZyve6JzCrfOvSk8zYwFPtVZVwc1HPCTJkVDRtCV9yaZ8AY6U6NsrzSBNyKD2plw3lQkCn0IS1Jsr6imvGCKzobhjJWjE25aSZc4WGRRlWqR22rmnUjDcuKZnYqCYl8VbT7oqAW/z5qwOBTYo36hRRRSKCiiigAqrfw+alWqKEJq6ObbTX87cM9a2NPgaJRuqedvLXKjmqKzytLzmqlO+gU6HVGnTZM7DiiPO3mnVI2UCX8yrsWdgzSbEzmn02yUrBVC9Vj92r9NZVbrUs0jKzKFkjg81ojpTVRV7U6hIc5czCiiimQI67lxWXd2e5s4rVpCAe1Jq5cJuLKWnQtDx2q4qKDkUoAFIzqvemtBSfM7kdwi/exVQ3ARttS3c6hetZn+sl71LZtTjdamzbybxU1VbKPaOatU0YytcKKKKZIUVHNJsFQR3QZsUrlKLaLZqNplBpkrnZkVk3Mkm84zQ2XCnzGrJMCNoqt5HmMTVCOSQuM5rXtMlATSvcuUeRCwQKlWKKKowbuFM8tc5p9FAgooooA820b/k5LxH/wBi1Y/+j56KNG/5OS8R/wDYtWP/AKPnooAZ8P2K/Fz4nkf8/Wnf+koru0upBJg8iuG+Ha7vi98Tx/09ad/6Siu/+yjfmkzSDVtSxE29c4p9NjXauKdTIYVWvf8AVnNWaq6iCYjg0mOG5ji4RJcVr2kwZOK5eaGU3OcnGa39MjYRgGoi2dleEVFO5Nc3G00+1mLmiW13npT4IUhHJ5q9TmbjylikLKO9IWG3IrPu5nUnGapK5hKVjRDA96Wsm3uXLc5qy07Y703ESmmXaQso6mq8UxPeo53bPFKw+bQuKwboaWqtoWzzVqhjTuMkTcKjS3VW3Gp6D0pFJshacK2BSzSYh3Co3hUt94U6ZQYdq80MUb31KQvPmxmr8EocDmsS5hdX4zVvT2fgHNSmdM4K10atFA6UVRzBRRRQAUUUUAFFJuX1paAIrh9qGse6virEc1szpvQism408s+al3Oii4/aKouGm9auWcJzkinWljsPIrTijVR0FJIqpUS0iLEu1adTJJAlEcgerOW+o+mNIqmn1TnRt3emhN2JbhfMjytUoYHEmTmr1uGC81LtX0FS0aRqNIYI/lxUMlorHPFSzybBUUExZuc07E+0aY1LRQfu1ajUKKdRSsNybCiig9KZJBJNtNSxtuFVpYWLVPAu1aZKvckooopFHm2jf8nJeIv+xasf/R89FGjf8nJeIv8AsWrH/wBHz0UAL8N/+SwfE/8A6+tO/wDSUV6RXmvw6bb8Yfid73Wnf+kor0eWTYuaAWo+iqyXAY8UrSGlcrlZYqpfN8ppWnwtVJZhIdtDZcIO5WiUNL071sWqgLVW2twWDVfUbVxSSHVlcU9Koy791XgQehpCik9KtMwauRQKSPmpk1uH+lWRRRcLFGO02npUrW/FWaKLi5UUmQxio0O5qvyIGFRCALzTuJxHwqFHvUlVZZNnFSW8m/rSsNPoTVHO21akqC7+4aTLjuZkkr+Z1q/aksvNZpz5vSr0Unlx1COia0JpYVY0sEIWoY7nc2Kuody5qkZSulYWobqXy0qaoLuLzEqkZPYz0viZMZHWtOCTegNZiWJEma0YV8tRVSsZw5upNTZOENMEy7sVJwwqDS5R3t5lXYySgzTTGi/Maja5VW2im2EYssUYHpTI33in0h7ABRRRQBXuUZjxREPJTc1WKq3qswwKG9AjFNjo7gM/WrHBrNtoWV81or0pIuaS2FooopkDJU3imRQ7TUrHAzVZ7g7sUXGoXLVFMifcvNRXE2ygFFtliiqcFzvNXB0ouDi0FMeRV60+s6+Z8nbSY4Ruy8kit0p9ZtmzFua0h0oTHOPKzzbRv+TkvEX/AGLVj/6Pnoo0b/k5LxF/2LVj/wCj56KZA34drn4xfE3/AK+tO/8ASUV6FeozLxXn3w6IX4v/ABPZv+frTv8A0lFejblkoY46O5StIW8zJ6VfKr93FKqhelLgZzSSHKTbK08GRxVP7OyvmtU1FMg2nHWhoqM2iGGUKQKlnb5Nynis6ZX83jOKv2vMe1qEx1I6XIoJGzV0cio1iC9KjmYrVbmC0RYoqtbSMxwas0hp3Cig0wyKDQOw+k3D1qrdXG1eDVOO6LSYzmlc0jTbVzRmh3dKdDHsFEDbkyakp3M3GzCmyLuFOooAqG1G+iWH5ce1W6DSsXzsy4rch60ohhBS7RS0JBKfMFFVpmdWqWBiy81VjO+pJTJhlDT6RvumkMy2YiXrV+3fK81RuhtepLeT5atrQyi7MvOAy4zWZNA4kp0lwQ/WrsEnmp83NQ4m1OrZjbNSqjNWKAABxRQDd2FFFFAgoIB60UUAIFA7UpoooAaG+bFOqN2VPrSo+6gdmOYZXFQCD5smrFB6UAm0QMypxVeeMyD2qRkYvU8acc0i72KdrblTmtAcCkCgUtCRMpcwVDPGCM1NTZBlTTEnZlAyLG2KuQSbxVC5hYvxnrVqzjZRzmpRrNKxwGjf8nJeIv8AsWrH/wBHz0UaN/ycl4i/7Fqx/wDR89FUYlTwUWHxd+Ju3/n607/0lFei2JY/erg/h7GJPi/8Tgf+frTv/SUV6PHEE6UramimuWwk8mwVFBMS1SXG0jk1U86KE9C30qroz5ZN6GjQarQ3iSHAVhVkHIpDaa3IZIl61CZRGfSrbDcKpTWUjnIkUUmXFrqWYpQ4olaL+Ko4Ldoxy4NJNbPJ0dRRqK0bkkTQ5+U81NVS3tXjbLOD9KmlmWMcgn6UCcVe0RZzhKyppn396uC8jlO3Y1RzRp94ikzWC5d0UJ5HYdaksYSTk1IDCzbdpFXrZY1AwaSRpKdlYnhXamKfQMY4oqzkYUUHgVWmvEjOCrGgaTexZoqCG6WU8KRU9ANNbhVa6lZORmrNRSwiShji1fUht5/N4dc1aVQvSq6W6x8lhU+4BcjkUIJWvdDqbIcITSJIGPQ0SYdSoYZoJMPUbrbJgVJYSGQU670eSaTcJkA981Ja2v2U4dt30rW6scyjLm1GyREvmr9ou1RSxqjjvU4GBgVDZtGNtQoooqSwooooAKKKKACiiigBjx7qVFC0yacR/wAJP0pkV0HP+rYfWkVaVixRRRTJDFFRmXBxtNP3DHPFAC0UA56UUAFFIzAUoOelADSqntSgAdKHbaKQPlS2DQFzzjRv+TkvEX/YtWP/AKPnopNDbd+0h4jPT/imrH/0fNRQBSm034keHfiR4r1rw54c0XV9P1yS1kR7nVDbvGYoRGQV8tu+e9Xv7e+M3/RPvDf/AIUDf/GaKKAIJtW+M0n/ADIHhsf9x9v/AI1UQv8A4yd/APho/wDcfb/41RRSsUpyRLFqvxij6fD3w1/4UDf/ABqpxr3xmx/yT7w3/wCFA3/xmiimJtvcP7e+M3/RPvDf/hQN/wDGaP7e+M3/AET7w3/4UDf/ABmiigQja58Zm/5p/wCG/wDwoG/+NUi638Zl/wCaf+Gv/Cgb/wCNUUUAO/t74zf9E+8N/wDhQN/8ZpkmtfGSQfN8PfDX/hQN/wDGaKKATIk1P4xKc/8ACvvDX/g/b/41Ujax8Y2GP+Fe+Gv/AAoG/wDjVFFBTkyE6j8Ys5Hw/wDDQ/7j7f8AxqlXVPjMD/yIPhv/AMH7f/GqKKVg55E6a58ZlH/JP/DZ/wC5gb/41Tv7e+M3/RPvDf8A4UDf/GaKKZIf298Zv+ifeG//AAoG/wDjNQy6r8YpDk/D3w1/4UDf/GqKKBptbCxav8Y4+nw98Nf+FA3/AMaqX+3vjN/0T7w3/wCFA3/xmiigG2w/t74zf9E+8N/+FA3/AMZo/t74zf8ARPvDf/hQN/8AGaKKBDJNa+Mzj/kn/hsf9zA3/wAapItZ+MyZ/wCKA8NEH/qPt/8AGqKKB3Y4638ZcEL8PvDQ/wC5gb/41TE1j4zKc/8ACAeGj/3H2/8AjVFFAJ2JP7c+M/8A0T/w1/4UDf8AxqmvrXxkbr8PfDWf+xgb/wCNUUUCYqa38ZE6fD3w1/4UDf8Axmnf298Zv+ifeG//AAoG/wDjNFFAB/b3xm/6J94b/wDCgb/4zR/b3xm/6J94b/8ACgb/AOM0UUAH9vfGb/on3hv/AMKBv/jNH9vfGb/on3hv/wAKBv8A4zRRQAf298Zv+ifeG/8AwoG/+M0f298Zv+ifeG//AAoG/wDjNFFAB/b3xm/6J94b/wDCgb/4zR/b3xm/6J94b/8ACgb/AOM0UUAI2ufGRh83w98NH/uYG/8AjNNGtfGMdPh54aH/AHMDf/GaKKB3H/298Zv+ifeGv/Cgb/4zR/b3xm/6J/4a/wDB+3/xmiigQh134zf9E+8NZ/7D7f8Axmom1f4zs24+AfDf/g/b/wCNUUUDTsSrrnxlUY/4V94b/wDCgb/4zQdc+M2c/wDCvvDf/hQN/wDGqKKBCPrfxmb/AJp/4b/8KBv/AI1SprnxmUY/4V94b/8ACgb/AOM0UUDuKdd+Mp6/D3w3/wCFA3/xmk/tz4ygYHw98Nf+FA3/AMZoooEHw80bxpJ8S9Z8X+LNI0zSlutLt7GGC0vjcZMckjFiSq4++KKKKAP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843" t="63871" r="45996" b="1872"/>
          <a:stretch/>
        </p:blipFill>
        <p:spPr>
          <a:xfrm>
            <a:off x="-3519205" y="-4279697"/>
            <a:ext cx="2947901" cy="28800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555994" y="2123986"/>
            <a:ext cx="5670062" cy="2629267"/>
            <a:chOff x="882342" y="3718176"/>
            <a:chExt cx="5670062" cy="26292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342" y="3718176"/>
              <a:ext cx="2619741" cy="2629267"/>
            </a:xfrm>
            <a:prstGeom prst="rect">
              <a:avLst/>
            </a:prstGeom>
          </p:spPr>
        </p:pic>
        <p:sp>
          <p:nvSpPr>
            <p:cNvPr id="10" name="Text Placeholder 2"/>
            <p:cNvSpPr txBox="1">
              <a:spLocks/>
            </p:cNvSpPr>
            <p:nvPr/>
          </p:nvSpPr>
          <p:spPr>
            <a:xfrm>
              <a:off x="3731007" y="4512773"/>
              <a:ext cx="2821397" cy="1040071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de-AT" sz="2000" dirty="0"/>
                <a:t>Turn on interactions during the expansion?</a:t>
              </a:r>
            </a:p>
          </p:txBody>
        </p:sp>
      </p:grpSp>
      <p:sp>
        <p:nvSpPr>
          <p:cNvPr id="18" name="Text Placeholder 2"/>
          <p:cNvSpPr txBox="1">
            <a:spLocks/>
          </p:cNvSpPr>
          <p:nvPr/>
        </p:nvSpPr>
        <p:spPr>
          <a:xfrm>
            <a:off x="2315958" y="-2418061"/>
            <a:ext cx="2553238" cy="25200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Image reconstruction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Detector Bias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New tools from heavy ion community?</a:t>
            </a:r>
          </a:p>
          <a:p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194772" y="1583979"/>
            <a:ext cx="3150036" cy="3690042"/>
            <a:chOff x="965943" y="1448978"/>
            <a:chExt cx="3150036" cy="3690042"/>
          </a:xfrm>
        </p:grpSpPr>
        <p:grpSp>
          <p:nvGrpSpPr>
            <p:cNvPr id="15" name="Group 14"/>
            <p:cNvGrpSpPr/>
            <p:nvPr/>
          </p:nvGrpSpPr>
          <p:grpSpPr>
            <a:xfrm>
              <a:off x="965943" y="1448978"/>
              <a:ext cx="3150036" cy="3690042"/>
              <a:chOff x="7626017" y="1946847"/>
              <a:chExt cx="3150036" cy="369004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7626017" y="3862681"/>
                <a:ext cx="31500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Wingdings" panose="05000000000000000000" pitchFamily="2" charset="2"/>
                  <a:buChar char="q"/>
                </a:pPr>
                <a:r>
                  <a:rPr lang="de-AT" dirty="0"/>
                  <a:t>Deviation from many body limit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7626017" y="1946847"/>
                <a:ext cx="3150036" cy="3690042"/>
                <a:chOff x="8346025" y="1583979"/>
                <a:chExt cx="3150036" cy="3690042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8346025" y="2222433"/>
                  <a:ext cx="31500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Origin of collectivity</a:t>
                  </a: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8346025" y="1583979"/>
                  <a:ext cx="3150036" cy="3690042"/>
                  <a:chOff x="8886031" y="1583979"/>
                  <a:chExt cx="3150036" cy="3690042"/>
                </a:xfrm>
              </p:grpSpPr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8886032" y="1583980"/>
                    <a:ext cx="3150035" cy="540006"/>
                  </a:xfrm>
                  <a:prstGeom prst="roundRect">
                    <a:avLst/>
                  </a:prstGeom>
                  <a:solidFill>
                    <a:srgbClr val="C61A27"/>
                  </a:solidFill>
                  <a:ln w="25400"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de-AT" b="1" dirty="0"/>
                      <a:t>To Understand:</a:t>
                    </a:r>
                    <a:endParaRPr lang="en-GB" b="1" dirty="0"/>
                  </a:p>
                </p:txBody>
              </p:sp>
              <p:sp>
                <p:nvSpPr>
                  <p:cNvPr id="30" name="Rounded Rectangle 29"/>
                  <p:cNvSpPr/>
                  <p:nvPr/>
                </p:nvSpPr>
                <p:spPr>
                  <a:xfrm>
                    <a:off x="8886031" y="1583979"/>
                    <a:ext cx="3150035" cy="3690042"/>
                  </a:xfrm>
                  <a:prstGeom prst="roundRect">
                    <a:avLst>
                      <a:gd name="adj" fmla="val 1779"/>
                    </a:avLst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8346025" y="2559503"/>
                  <a:ext cx="31500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b="1" dirty="0"/>
                    <a:t>Role of entanglement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8346025" y="2921877"/>
                  <a:ext cx="315003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Pair formation &amp; scale invariance</a:t>
                  </a:r>
                </a:p>
              </p:txBody>
            </p:sp>
          </p:grpSp>
        </p:grpSp>
        <p:sp>
          <p:nvSpPr>
            <p:cNvPr id="31" name="TextBox 30"/>
            <p:cNvSpPr txBox="1"/>
            <p:nvPr/>
          </p:nvSpPr>
          <p:spPr>
            <a:xfrm>
              <a:off x="965943" y="3904818"/>
              <a:ext cx="3150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q"/>
              </a:pPr>
              <a:r>
                <a:rPr lang="de-AT" dirty="0"/>
                <a:t>Weakly interacting regime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4802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10" y="175273"/>
            <a:ext cx="8258175" cy="813235"/>
          </a:xfrm>
        </p:spPr>
        <p:txBody>
          <a:bodyPr/>
          <a:lstStyle/>
          <a:p>
            <a:r>
              <a:rPr lang="de-AT" dirty="0"/>
              <a:t>What is a fluid?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021" y="1850779"/>
            <a:ext cx="3569147" cy="20238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18604" y="3872009"/>
            <a:ext cx="23661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https://arxiv.org/abs/2210.10059</a:t>
            </a:r>
          </a:p>
        </p:txBody>
      </p:sp>
      <p:pic>
        <p:nvPicPr>
          <p:cNvPr id="12" name="Grafik 7">
            <a:extLst>
              <a:ext uri="{FF2B5EF4-FFF2-40B4-BE49-F238E27FC236}">
                <a16:creationId xmlns:a16="http://schemas.microsoft.com/office/drawing/2014/main" id="{66A5FD87-19CB-8831-CA45-A81B573F23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"/>
          <a:stretch/>
        </p:blipFill>
        <p:spPr>
          <a:xfrm>
            <a:off x="470714" y="2195018"/>
            <a:ext cx="3745802" cy="1335368"/>
          </a:xfrm>
          <a:prstGeom prst="rect">
            <a:avLst/>
          </a:prstGeom>
        </p:spPr>
      </p:pic>
      <p:sp>
        <p:nvSpPr>
          <p:cNvPr id="13" name="Rechteck 8">
            <a:extLst>
              <a:ext uri="{FF2B5EF4-FFF2-40B4-BE49-F238E27FC236}">
                <a16:creationId xmlns:a16="http://schemas.microsoft.com/office/drawing/2014/main" id="{343960E2-97F2-D862-38E8-3784659EE5C4}"/>
              </a:ext>
            </a:extLst>
          </p:cNvPr>
          <p:cNvSpPr/>
          <p:nvPr/>
        </p:nvSpPr>
        <p:spPr>
          <a:xfrm>
            <a:off x="206710" y="3512005"/>
            <a:ext cx="477442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R.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Snellings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New Journal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Physics 13 (2011) 055008 </a:t>
            </a:r>
          </a:p>
        </p:txBody>
      </p:sp>
      <p:sp>
        <p:nvSpPr>
          <p:cNvPr id="10" name="Oval 9"/>
          <p:cNvSpPr/>
          <p:nvPr/>
        </p:nvSpPr>
        <p:spPr>
          <a:xfrm>
            <a:off x="605938" y="4267753"/>
            <a:ext cx="2430027" cy="23489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605938" y="4286664"/>
            <a:ext cx="2316063" cy="2274534"/>
            <a:chOff x="605938" y="4286664"/>
            <a:chExt cx="2316063" cy="2274534"/>
          </a:xfrm>
        </p:grpSpPr>
        <p:sp>
          <p:nvSpPr>
            <p:cNvPr id="30" name="Oval 29"/>
            <p:cNvSpPr/>
            <p:nvPr/>
          </p:nvSpPr>
          <p:spPr>
            <a:xfrm>
              <a:off x="1470298" y="6184431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912224" y="4566165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1146052" y="442366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1369477" y="4323863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636630" y="5074184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735430" y="4798625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605938" y="5368777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735430" y="5662096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923933" y="5911253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1163409" y="6086795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1788292" y="614723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2103128" y="6054685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2327802" y="5898411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2506103" y="5707288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1654007" y="4286664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1938241" y="4369160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2188226" y="4508073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2378612" y="4719861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2498377" y="500798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>
              <a:off x="2547607" y="5313467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>
              <a:off x="988604" y="4966138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920626" y="5292130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4" name="Oval 53"/>
            <p:cNvSpPr/>
            <p:nvPr/>
          </p:nvSpPr>
          <p:spPr>
            <a:xfrm>
              <a:off x="1031989" y="5585449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5" name="Oval 54"/>
            <p:cNvSpPr/>
            <p:nvPr/>
          </p:nvSpPr>
          <p:spPr>
            <a:xfrm>
              <a:off x="2241321" y="535099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2151927" y="4991104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7" name="Oval 56"/>
            <p:cNvSpPr/>
            <p:nvPr/>
          </p:nvSpPr>
          <p:spPr>
            <a:xfrm>
              <a:off x="1194166" y="4729131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1260768" y="5790468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9" name="Oval 58"/>
            <p:cNvSpPr/>
            <p:nvPr/>
          </p:nvSpPr>
          <p:spPr>
            <a:xfrm>
              <a:off x="1545324" y="5887934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0" name="Oval 59"/>
            <p:cNvSpPr/>
            <p:nvPr/>
          </p:nvSpPr>
          <p:spPr>
            <a:xfrm>
              <a:off x="1864006" y="582910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1" name="Oval 60"/>
            <p:cNvSpPr/>
            <p:nvPr/>
          </p:nvSpPr>
          <p:spPr>
            <a:xfrm>
              <a:off x="2118953" y="5644047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/>
            <p:nvPr/>
          </p:nvSpPr>
          <p:spPr>
            <a:xfrm>
              <a:off x="1495736" y="4596618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1801522" y="4672660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4" name="Oval 63"/>
            <p:cNvSpPr/>
            <p:nvPr/>
          </p:nvSpPr>
          <p:spPr>
            <a:xfrm>
              <a:off x="1997518" y="479984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1221747" y="520138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1310898" y="5517713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7" name="Oval 66"/>
            <p:cNvSpPr/>
            <p:nvPr/>
          </p:nvSpPr>
          <p:spPr>
            <a:xfrm>
              <a:off x="1438346" y="4978305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8" name="Oval 67"/>
            <p:cNvSpPr/>
            <p:nvPr/>
          </p:nvSpPr>
          <p:spPr>
            <a:xfrm>
              <a:off x="1616907" y="5561817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9" name="Oval 68"/>
            <p:cNvSpPr/>
            <p:nvPr/>
          </p:nvSpPr>
          <p:spPr>
            <a:xfrm>
              <a:off x="1864714" y="5358593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0" name="Oval 69"/>
            <p:cNvSpPr/>
            <p:nvPr/>
          </p:nvSpPr>
          <p:spPr>
            <a:xfrm>
              <a:off x="1558534" y="519408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1" name="Oval 70"/>
            <p:cNvSpPr/>
            <p:nvPr/>
          </p:nvSpPr>
          <p:spPr>
            <a:xfrm>
              <a:off x="1781337" y="5009603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74" name="Oval 73"/>
          <p:cNvSpPr/>
          <p:nvPr/>
        </p:nvSpPr>
        <p:spPr>
          <a:xfrm>
            <a:off x="4126434" y="4800252"/>
            <a:ext cx="1558751" cy="156863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1929840" y="5422215"/>
            <a:ext cx="231074" cy="23681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75" name="Straight Connector 74"/>
          <p:cNvCxnSpPr>
            <a:stCxn id="72" idx="0"/>
          </p:cNvCxnSpPr>
          <p:nvPr/>
        </p:nvCxnSpPr>
        <p:spPr>
          <a:xfrm flipV="1">
            <a:off x="2045377" y="4891718"/>
            <a:ext cx="2610607" cy="5304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051203" y="5650925"/>
            <a:ext cx="2694782" cy="6486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 flipH="1">
            <a:off x="4655984" y="541304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 flipH="1">
            <a:off x="4612313" y="5517713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 flipH="1">
            <a:off x="4633124" y="5636070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 flipH="1">
            <a:off x="4700266" y="556170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5" name="Oval 84"/>
          <p:cNvSpPr/>
          <p:nvPr/>
        </p:nvSpPr>
        <p:spPr>
          <a:xfrm flipH="1">
            <a:off x="4733400" y="5472406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6" name="Oval 85"/>
          <p:cNvSpPr/>
          <p:nvPr/>
        </p:nvSpPr>
        <p:spPr>
          <a:xfrm flipH="1">
            <a:off x="4723640" y="5322152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Oval 86"/>
          <p:cNvSpPr/>
          <p:nvPr/>
        </p:nvSpPr>
        <p:spPr>
          <a:xfrm flipH="1">
            <a:off x="4827881" y="5276433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8" name="Oval 87"/>
          <p:cNvSpPr/>
          <p:nvPr/>
        </p:nvSpPr>
        <p:spPr>
          <a:xfrm flipH="1">
            <a:off x="4805021" y="5405232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 flipH="1">
            <a:off x="4745302" y="569948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 flipH="1">
            <a:off x="4808384" y="556544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 flipH="1">
            <a:off x="4960784" y="571784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2" name="Oval 91"/>
          <p:cNvSpPr/>
          <p:nvPr/>
        </p:nvSpPr>
        <p:spPr>
          <a:xfrm flipH="1">
            <a:off x="4897892" y="582761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>
          <a:xfrm flipH="1">
            <a:off x="4765396" y="581440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4" name="Oval 93"/>
          <p:cNvSpPr/>
          <p:nvPr/>
        </p:nvSpPr>
        <p:spPr>
          <a:xfrm flipH="1">
            <a:off x="4827880" y="5660377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/>
        </p:nvSpPr>
        <p:spPr>
          <a:xfrm flipH="1">
            <a:off x="4850739" y="5750972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Oval 95"/>
          <p:cNvSpPr/>
          <p:nvPr/>
        </p:nvSpPr>
        <p:spPr>
          <a:xfrm flipH="1">
            <a:off x="5002023" y="5805764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7" name="Oval 96"/>
          <p:cNvSpPr/>
          <p:nvPr/>
        </p:nvSpPr>
        <p:spPr>
          <a:xfrm flipH="1">
            <a:off x="4873598" y="5489802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 flipH="1">
            <a:off x="4897892" y="5603711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 flipH="1">
            <a:off x="4897891" y="5355072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0" name="Oval 99"/>
          <p:cNvSpPr/>
          <p:nvPr/>
        </p:nvSpPr>
        <p:spPr>
          <a:xfrm flipH="1">
            <a:off x="4655983" y="5760045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1" name="Oval 100"/>
          <p:cNvSpPr/>
          <p:nvPr/>
        </p:nvSpPr>
        <p:spPr>
          <a:xfrm flipH="1">
            <a:off x="5134814" y="5653770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 flipH="1">
            <a:off x="5076024" y="5748475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 flipH="1">
            <a:off x="5045496" y="5631320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4" name="Oval 103"/>
          <p:cNvSpPr/>
          <p:nvPr/>
        </p:nvSpPr>
        <p:spPr>
          <a:xfrm flipH="1">
            <a:off x="5002023" y="5555288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5" name="Oval 104"/>
          <p:cNvSpPr/>
          <p:nvPr/>
        </p:nvSpPr>
        <p:spPr>
          <a:xfrm flipH="1">
            <a:off x="4960784" y="5473396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6" name="Oval 105"/>
          <p:cNvSpPr/>
          <p:nvPr/>
        </p:nvSpPr>
        <p:spPr>
          <a:xfrm flipH="1">
            <a:off x="4906724" y="5275258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7" name="Oval 106"/>
          <p:cNvSpPr/>
          <p:nvPr/>
        </p:nvSpPr>
        <p:spPr>
          <a:xfrm flipH="1">
            <a:off x="4983761" y="5336141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8" name="Oval 107"/>
          <p:cNvSpPr/>
          <p:nvPr/>
        </p:nvSpPr>
        <p:spPr>
          <a:xfrm flipH="1">
            <a:off x="5044577" y="5430050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9" name="Oval 108"/>
          <p:cNvSpPr/>
          <p:nvPr/>
        </p:nvSpPr>
        <p:spPr>
          <a:xfrm flipH="1">
            <a:off x="5099129" y="5517713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0" name="Oval 109"/>
          <p:cNvSpPr/>
          <p:nvPr/>
        </p:nvSpPr>
        <p:spPr>
          <a:xfrm flipH="1">
            <a:off x="5189087" y="554607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1" name="Oval 110"/>
          <p:cNvSpPr/>
          <p:nvPr/>
        </p:nvSpPr>
        <p:spPr>
          <a:xfrm flipH="1">
            <a:off x="4827880" y="5860128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2" name="Oval 111"/>
          <p:cNvSpPr/>
          <p:nvPr/>
        </p:nvSpPr>
        <p:spPr>
          <a:xfrm flipH="1">
            <a:off x="5161517" y="5422215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3" name="Oval 112"/>
          <p:cNvSpPr/>
          <p:nvPr/>
        </p:nvSpPr>
        <p:spPr>
          <a:xfrm flipH="1">
            <a:off x="4989429" y="5239707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4" name="Oval 113"/>
          <p:cNvSpPr/>
          <p:nvPr/>
        </p:nvSpPr>
        <p:spPr>
          <a:xfrm flipH="1">
            <a:off x="5076024" y="5336141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5" name="Oval 114"/>
          <p:cNvSpPr/>
          <p:nvPr/>
        </p:nvSpPr>
        <p:spPr>
          <a:xfrm flipH="1">
            <a:off x="4558877" y="5591512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0" name="TextBox 79"/>
          <p:cNvSpPr txBox="1"/>
          <p:nvPr/>
        </p:nvSpPr>
        <p:spPr>
          <a:xfrm>
            <a:off x="7219716" y="4848004"/>
            <a:ext cx="4680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Continuous medium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Separation of scales</a:t>
            </a:r>
          </a:p>
          <a:p>
            <a:pPr>
              <a:lnSpc>
                <a:spcPct val="150000"/>
              </a:lnSpc>
            </a:pPr>
            <a:endParaRPr lang="de-AT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EA7FA2-D2E7-AC0C-D677-B015B7AFF8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03" t="32939" b="2556"/>
          <a:stretch/>
        </p:blipFill>
        <p:spPr>
          <a:xfrm>
            <a:off x="5168200" y="1817712"/>
            <a:ext cx="2148082" cy="2089980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2499699" y="2484041"/>
            <a:ext cx="4547080" cy="39176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1310898" y="2176519"/>
            <a:ext cx="4018056" cy="21864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D246316-9DDF-2575-D2F7-0C41FEF28E5F}"/>
              </a:ext>
            </a:extLst>
          </p:cNvPr>
          <p:cNvCxnSpPr/>
          <p:nvPr/>
        </p:nvCxnSpPr>
        <p:spPr>
          <a:xfrm>
            <a:off x="1438346" y="1358977"/>
            <a:ext cx="852769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4F30738D-9065-71C1-7320-2EB04B59BCC8}"/>
              </a:ext>
            </a:extLst>
          </p:cNvPr>
          <p:cNvSpPr txBox="1"/>
          <p:nvPr/>
        </p:nvSpPr>
        <p:spPr>
          <a:xfrm>
            <a:off x="1652276" y="97738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Size </a:t>
            </a:r>
          </a:p>
        </p:txBody>
      </p:sp>
    </p:spTree>
    <p:extLst>
      <p:ext uri="{BB962C8B-B14F-4D97-AF65-F5344CB8AC3E}">
        <p14:creationId xmlns:p14="http://schemas.microsoft.com/office/powerpoint/2010/main" val="32056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4" grpId="0" animBg="1"/>
      <p:bldP spid="72" grpId="0" animBg="1"/>
      <p:bldP spid="79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Outlook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860071" y="2772412"/>
            <a:ext cx="2610029" cy="13131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Role of scale invariance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Freeze out radius - HBT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AutoShape 2" descr="data:image/jpg;base64,%20/9j/4AAQSkZJRgABAQEAYABgAAD/2wBDAAUDBAQEAwUEBAQFBQUGBwwIBwcHBw8LCwkMEQ8SEhEPERETFhwXExQaFRERGCEYGh0dHx8fExciJCIeJBweHx7/2wBDAQUFBQcGBw4ICA4eFBEUHh4eHh4eHh4eHh4eHh4eHh4eHh4eHh4eHh4eHh4eHh4eHh4eHh4eHh4eHh4eHh4eHh7/wAARCAGoAa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G61b4j6/8RvFej+HfEmi6Pp+hyWsaJc6W1w8hlhEhJYOvfParsej/GR+nxB8Nf8AhPt/8dp3w+Tf8XfieP8Ap607/wBJRXoip5KFjTFrc89/sL4y/wDRQvDf/hPt/wDHqP7B+M3/AEUHw3/4T7f/AB6u4+1M0uPergb9zmpTuXKDiedDQ/jITj/hYXhrP/Yvt/8AHqik0n4yxvtPxA8Nf+CBv/jtdpLcyLNWjHi4hDH71U4tGcJpuzPOv7J+MmMn4g+Gh/3L7f8Ax2o/7P8AjDux/wALC8Nf+CBv/jteh3alIzXPXNyyTdazcrHZSoqZix6L8ZHHHxC8Nf8AhPt/8ep39g/Gb/ooPhv/AMJ9v/j1dhpV1vHWthTkZqk7mFSHI7Hmr6J8ZF6/ELw1/wCE+3/x6mro/wAZGPHxB8Nf+CBv/jtejzxs33TSQw7cbjzQKyseejQvjN/0UHw3/wCE+3/x6j+wfjN/0UHw3/4T7f8Ax6vRnkVOKcjbhkUxWPN/7B+M3/RQfDf/AIT7f/HqP7B+M3/RQfDf/hPt/wDHq9DuJNlNgmLGnYm+p562h/GZR/yUDw1/4T7f/HaamifGZv8AmoHhof8Acvt/8dr0ykJVaQzzZtD+MwH/ACUHw3/4T7f/AB6oTpPxn3bf+E+8Nf8Aggb/AOO16aJFY4pdi5pFKy3PN10P4zMP+SgeG/8Awn2/+PUv9g/Gb/ooPhv/AMJ9v/j1ekiimSebHQvjKOvxC8N/+E+3/wAepBofxkbp8QvDf/hPt/8AHq9Buiw6VFbyENyadiXLU4Q6F8ZQP+Sg+G//AAn2/wDj1V5dM+MUfX4heGv/AAn2/wDjtent8ycVhaqJA3HrUt2N6UFN6nGLpvxiYcfEHw1/4IG/+O0f2b8Zc4/4T7w3/wCCBv8A47XaaZuPDZrYSJVG4ikm2OcYwZ52mh/GZhn/AIWB4bH/AHL7f/HqX+wfjN/0UHw3/wCE+3/x6u/muNpwKlgk38VdjDmVzzv+wfjN/wBFB8N/+E+3/wAeo/sH4zf9FB8N/wDhPt/8er0jI9aUUhnmcmi/GRBz8QfDX/hPt/8AHaZDpPxkkbaPiD4a/wDBA3/x2vRrxgAapWswWXNK5rGF43OJ/sX4ybsf8LB8Nf8AhPt/8dp/9g/Gb/ooPhv/AMJ9v/j1ejKFf5qfTMjzU6F8ZR1+IXhof9y+3/x6gaH8ZD0+IXhv/wAJ9v8A49XoN0WzxRals807E31sef8A9g/Gb/ooPhv/AMJ9v/j1H9g/Gb/ooPhv/wAJ9v8A49XpDMF600/NyrUijzn+wfjN/wBFB8N/+E+3/wAeo/sH4zf9FB8N/wDhPt/8er0cuq8E80FhjNA7HnB0L4y/9FB8N/8AhPt/8eqN9G+My/8ANQPDR/7gDf8Ax2vQJ7nacUiXCkDOKVy1BnBR6J8ZmH/JQPDQ/wC5fb/47Tv7B+M3/RQfDf8A4T7f/Hq9DhkVulTUyGrHmp0L4zD/AJqB4aP/AHL7f/HaP7D+Mvf4heGh/wBy+3/x6vRp2ZV+WqG6VpOppXKjC5xI0L4yn/moXhv/AMJ9v/j1VrrTPjJAOfH/AIab/uAN/wDHa9Ogzt5qpfwlwaGEEubU83t7P4yTNtHj3w2P+4A3/wAdq8NC+M2P+Sg+G/8Awn2/+PV29larApleo5dQ/eYpxTYq0oRehxfw91nxpF8TNZ8IeLNX0zVVtdLt76Ge0sTbEGSSRSpBds/coqLwzJ5v7RniNv8AqWrH/wBHTUUMhO5P8N/+SwfE/wD6+tO/9JRXodwMrivPPhx/yV/4n/8AX1p3/pKK7uabEmKTLim2MS1PmbhV0KFj2k0zzNkAb1qo1yxanGIqlToxz2au+asxKsCckUtudyZqnfOwJxQ2KnTTZJdYlQgVgXtkxfO01tWm5uoq09urD7tQ1c6oVPZM56xDRMB0rooG3QH1qhNaqnIFOtrko+2haBVftFdEpkkD4qxCGJBNOVI5AGFSgADArS5xqLRnXm4zcZq3bfLFubinGJS2TTLnIXA6VKWprKfu2GSYc1JBFtGarwZ3c1dXoKpmMdRap3rlRxVpmxVS/YCPmpZtBalW2mYyfjWrH9wVzkF0ouQu7vXQxNmFW9aUWa148pJRQKKo5xkiBhVGRSr8Vo0x4lY5ppkyjcjtWOMGkngic5Y1OihRxUNwjHpmluNNxWglvBEh+XBqSb7tR26MD3qcgHrRsO7luZsq5NWbPg/hUrQjtTo4woqmyFGzKFxMwlI6c1btWLAZpHt49xdqdHJGvyrUJM3lONrDLyPcp61kyI0b55reOCOelV5YYHOM4NDQ4VeXcgsZt3etAdKrQ2qocqas0ImbTegjqGHNIihRxTZn2imQSEgn0FUZ31C5UmqrmRVOM1N5u6TFT+WrLzUmyfLuZqGRpOc1oICUxSrAoOcVKBgUJClO5mXNuSarvE6jvW0VBpjQo1KxUatihZb8jPStMdKjSJV6VJTRE5XYjDIpgiXNSU2Rtopkq44DFIyhuoqobr58ZqzE25c0huLRHeL+5wtc9LC/nV07DcMGqz2oLZwK0jKxhUhzHm/hNSv7RHiIH/oWrE/+RpqKn0Jdv7SHiIf9SzY/+jpqKlmiVlYf8OP+SwfE8f8AT1p3/pKK7yW3zLmuD+HH/JYfid/19ad/6SivSKRSk0V7iPMar2xUEVqc1foppkOKbuNjTYuKjlhD1NRSLTsRRQhKloooBu5FNGGFUxanfnHFaNIxCjNKxSm0NhXauKJZNgpgnBbFNu1LJkU2TFpsSO4DNip3wyetZlvCwk61pp9wCki6kUtimz7Xq1A25KZJBubNSxrtXFUzFJ3BlzzWfqis0ZC5rSpkkauOalo1hKzORgtJTdBuetdVaKVt1V6ZKYrcEqoJqqLxmkxRGBVfE89kzUoqK3YsvNS5pmS1CiiigAooooAKKKKACiiigCOdSy8VXijbdVyojIoboKaJaJMfLiqkkbbquA5GRRQmNq4yEELzT6KKQynctzUluMRMT3FPlVFBZqy7zUdrbVGBQ5WQ6dKUnoXY4/3mauDgVl2V15hrUHIpIuomnqFFFFMzCiiigAooooAKiuF3JUtQzShaBx3M9oG8ytG2XanNMiZXNWB0pJFzk3oFFFFMzPNtG/5OS8Rf9i1Y/wDo+eijRv8Ak5LxF/2LVj/6PnooAj+H0vl/GH4mj1utO/8ASUV6YjblzXl/gOMv8YviYR2utO/9JRXp0K7UFIppWH0UUUyQpsjbVzTqjuFzGaBrcrG6+fbmrUTbhWWYT5ma0bZdq1KNJpJaE1NkXcuKcelZt/dtCpKmqbsRGDk7InEDh84qyeE5rEtNUZ5NpatN5GdMg0ua5TouD1FVk3YFWFORWQpl82tS3zsGaEOcbElFFFMyCiimSvsFAEN1FvzVaO0w27FWY5dzYqyOlVdojlT1I4l2rUTsyv3ouJNpyKSGdJOGwTUtFxkk7FiM5WnUg2gcdKb5i5xmgGx9FFFABQeBRTZQShxQA3zlzipBVEI3mVZVtq802iUyR/umqLq2+rKzBmxUmxSc4o2Bq42AEJzUlAopFBRRRQBHMu5TWVcWJY5xWzSFQe1Jq5pCo4mbZWvlt0rTHSkCgdBS0JWJnNyYUUVHO+xc0yUrklFUBd/NjNSPcbVBpXLdNluiqEV5ufGavI25c0JilFxFPSsy9DZ4rTqrd7QCcUMqm7Mr2O7cM1or0rMhmw+BV7zMR5oQ6idyaiqDXRD4zVuF960XIcWjzrRv+TkvEX/YtWP/AKPnoo0b/k5LxF/2LVj/AOj56KZIvw4x/wALg+J2f+frTv8A0lFejscKa80+HjEfGP4mj1utO/8ASUV6URuSgdinPc7Wqa2l3iq89qWerFvGIUy1JGkuXlLFI3SmLKrHFSdRTMkyi+fMxVsHYg9aQRDfntRIhYihFSemhIORWdqFr5qnitBRgYpSAetJoIycXc5+108pKDitqOL5MGpQq0tCVi51XMi8hd2akAwKWimZtthRRRQIKjnTeKkooAqww4bNWT8q/SlpGGQRQJKxm3cmTimWqtuzVmeDnPNUZNSsbW4+zyXVukuf9W0qhvyzmrWxk1rdmqc7KrKH8ypbedZBVgIuc4qdi7XFT7gpajaZFOKcjhulI0sx1B6UU2U4Q4oEN+XfSTLkcVVVm8zvV1PujNN6Ep3KkUbb6ujoKMUUNjSsFFFFIYUUUUAFFFFABRRRQAVFcJuWpaKBp2MsWx35p9xGfKxWjgUyVNy0rGntHc56NmSbHvW5ZtmMVTez/eZ/pVyBdiiki6slJFioLqPetTBgaWqME7My47ciTOKuGM+X3qxgUUrFObZlvbEyZwavWybVpzMuaepBHFCQ5SbR5vo3/JyXiL/sWrH/ANHz0UaN/wAnJeIv+xasf/R89FMzE+HS7vjD8Tv+vrTv/SUV6VXm/wAODj4v/E/P/P1p3/pKK9HDA9KBi1FcAleKlpGZR1NArXKUKNvq8OgpF29sUtNsSVgopNy5xmlpDCiiigAooooAKRmC9aWqGpysiEihlRjzOxb85M9akByK5SO+kNxjnrXRWLlowTUqVzWrRcEWaKKKowCgnFFYHjS8ubPw9qlxa5+0RWczxYHO8ISP1xTSuKTsjyTXda8Q/FzxNquj6Drl54c8BaNcNZ32pWLbLvVrlf8AWRQyf8s4l6FhyT09ud1X4TfCa1Q248KQzufvXE11M87H1Mhfdn6Vd+CtzDY/ATwpHZYxJYCaUjktK7M0hJ9dxNUby5urm9PXr6V3Yegmrs8bHY2UHyxK9jf638HHh1zTtV1HW/APmKmpadeSGefS0YgCeCQ/MYwSNyHOB+Y+nLO6hu9PjureRZYpUDxupyGUjIIPoQa8Ois4rrwxqlnqCK1pPYzRzhxxsKHOfwrqv2Zbq6uP2e/Bs16WMv8AZiIC3UopKof++Qtc+IgovQ7cDVlUjqdxOXMnBq7Y7sfNUcSrI3SriqsY9K5kj05y0sPqJ3ycVIWG3PWowY3b3qjGzAhY0Lnmqj3vzVbuF3R4FZU1q+4kDNS7m1KMepfhug2BmrStuFYcMcgcVsW2dnNNMKkEth8jbVqt9qG/bU1ypZDis3yX83vQxQSa1NWNtwp1RW6lUwadJIFpmdtR9VriXacCnJcKzYzSyxCTkUIUk0JbSbuKnqOGLZUlNiWwUUUyYkJxSGO3L60tUFZ9/eryfcFNolO4ECqd1Jsq7Ve4h31LNYNX1K9rOWbFaA6VTt7bYelXB0oQTavoFNkOENOpGGRimQZV1MytViym3AZqK+i74qCzdg+KjqdVlKJyGi/8nI+Iv+xZsf8A0fPRSaF/ycf4h/7Fmx/9HTUVZyjPATFfi18UCP8An607/wBJRXoFpIzNXBfDxd/xd+J6/wDT1p3/AKSivRIYQhzS6lpqxMaz71pFNWZ5Sp+lINtwuG602iYTSZFZyM3WpbmXZGWp8cITpTbmHzE2ilqXdORki/bzsVrWkhkXmqCaX+93M1aUMYjUAUlcuq4W90koooqjAKKKKACq13B5q9OKs0UDTszFXTAJd23vWoiiCH6VNTJ13RkUkkip1JSWpnTX+18Z71atrjeBms24s2aXPPWr1pbsqitGlY5ouVy3ITgMtVNRt1nhOVBBGCD3q6q/Lg1FcyKiEVK3NZWcdT5dtHj+EGtXXgrxTutvCV5dST+HtYcEwQCRizWkzfwFWJKk8EH8u80/R7G4QXkNxbS2xG4TJKpTHruBxXpGr2On6xZy2Go2dveWsw2yQTxh0cehU8GuBX9nb4QT3RuH8FWgydxjSeZIz/wAPtx7YrojWlBWOCphYVZXZw/jPWR42mm+GHw3uE1C+vV8nWtWtzvtdKtTxJmQcNKwyoUHua+g/Dmi2eh+GLDQtPj8qzsLdLeBPREUKP0FL4Z8OaH4a0uPS9B0my0yyTlYLWFY0z64HU+5rWrCcnLc7KVNU1oQW0Wykut3arFIyhutStDSTbILUkgq1L5OHz2qVVC9KdQwjdIAOMU1o1PanUyVsCgaGCFd2eKmAwKijOAWY4FIbhc4FCCTJjTdi+lKrBhkUtArgKq3isRxVliFHNRmWNuDRYalZmdBHJ5lakf3BSCNeop9JIqc+Yjlk2Coo7kM2KS8VmXiqltE4k79aGyoxTRqg5GaCMimx/dFOpmTGCJc5p9FFABRRRQAUUUUAFFJuHrS0ARzRhx0qslsFbOBV2op3Ciky4yex51on/JyHiL/ALFmx/8AR81FM8Ov5n7R3iM/9S1Yj/yNNRTJe5L8N/8AksHxP/6+tO/9JRXpFeZeAJRH8XfieT/z9ad/6SivQIbtWfGadiXJJliaPdzVZh5fSrqnIBpksQahMTQy3lLVPVYyQw/KOTUsMnmDildFKLS1HMu5s54qKeZYlxU9UbyJnpMqCTepLBcbzVms62iKdanecJ1oTKlHXQtUVBHOGqQSrnrTI5WPooBzRQIKKKKAEKg9qWimNKoOKASH1S1GNmU4q0ZUxnNYvijxZ4e8M6a+o+INWs9Ns06zXMoRc+gz1PsOaE7A4OSGwQSCQZ9a27dcJXksH7RnwakuBGfFRjjZtouZLC4WAn/roU216jomraXremw6lo2o2uoWMwzFcW0qyRuPZlJFU5XIjDlLtFFFSWFFFFABRRRQAUj8LnGaGYL1pNytxQBlX11IW2gcUy2WRmyc1ovaqzZ4qWOJUHSr5lYy5G3qFupWOnF1BpW+6azLyZlaobN4Q5tC5eFvKytYyyS+d3q3b3u3h+QatxrbynevBqoyRFWjK5JZkmMZqekVQowKWpBCEA9aQIo7U6igdwooooAKKKKACiiigBsrbU4qKByxP0qZhuGKake0mmLqUnmYTEVeiOUFQGEF8irCDauKlGkmrA7bRVC5m3ZWrdwCU4rMMTmWky6aW5w/hddv7RfiP38N2J/8jTUU/wAPLt/aN8RD/qWbH/0dNRVIyk7sr+DUZ/i58Tcf8/Wnf+korurKCRZATnGa5H4dKG+L/wATgf8An607/wBJRXo6xqvQVSloZOF3cVBhQKGGRjOKWqd3MUNJK5bdiOW1bfntVm2j2Dmq9rd7jgmrykMMik42K9rzIWggGiigQ1lGKzrqFieK06QqppNFxnymYisiVF5j7xWq6LtqDyV3Z4pWNFNEtsSV5qamou0U6qMW9QoooPSgRHO21axru4cPV29lwaqCPzvepZ000lqzJ1/XoNH0W91S9k8u1s4Hnmf+6iKWJ/IV8qy3Nz4luI/iV41gF7d3g83R9NnG6DTbUnMeEPDSMMMWPqK+gv2htKubr4J+MYbON3nOkzsqqOSFXcwH4A1wNxo1nr3gbRdQ08K1pcabbyQlRwFMYwPw6VhW5uXQ9rKFh5Yhe1Wg3wB49F462l3FC8DfK0boChHoQRjFX/ElrZfCXUYPib4IT7H4cmuY4vFWiQ5+zmKQhRdxJ0SRGIyBwR6c15nLYSaJc7gCuDW94x8URt8EfF0N4wKS6VJAik9ZHARAPfcVrDD1mnyyPYz/ACmlKm69HRI+topEljWSNg6OAysDkEHoadWF8PYbm18DaFa3mftMGnW8cueu9YlB/UGt2vQPhWrBRRRQIKKKD0oAiuFLLx1qpGJFf5s9aleRg/BqeJtw5AzQ0ONToPX7opaKKBAeRVWe2D9qtUUDTaMqSy54zVi0hKVdIBopWLdRtWCiq88201JBJuFVYyvqSUUUUhhRRkUUAFFFFABRRRQAGq09wEqeRgFNZt0pY8UmaU4pvUt28wc1ZrPs4ipzzWgOlCFNJPQDzTPLXPSn0UyLnm2i/wDJyPiL/sWrH/0fPRRo3/JyXiL/ALFqx/8AR89FAC/Df/ksHxP/AOvrTv8A0lFekV5v8N/+SwfE/wD6+tO/9JRXo0jbVzQA6qt5B5goWc78Zqyp3LT2J0kZUNuyvWjF8q5Y4FSbVznAqC93eWQtDY4Q1A3SbsDmpkbcM1iRxyebzmti2BCVKZtUgo7EtFFFMyKl5LsBqC2n3NirdxD5gNRQ22xqk2i48pa3YTd7VVac7+9W8fLioTb/ADZq0c8r9CWJtyZpx6UiLtXFLSKKdzb7zTre329RVqilYvndrEFzbRzQtHIiujKVZWGQwPUGvnWXTNf+DE91pbaHqHiL4dSzPNYzWEZmu9F3tlonj6vCCSQw5FfSNUdQDbTjIpNIulOUZJpnyR4u+Ivww1CEvZ+IPPlb7tuljP5xP93Zszmk+GfgrXPH3iTTr7WdKudI8J6fcJdQWV2u2fUJlPyNIn8Ea9dp6/y+lLjS4Zbgy+RH5h6vsG4/jWro2mpAwYIAawVJc10j26uZ1ZUPZTlp2/zNIZiiSP0HNWYzlMmkaMMeaV/lQ4rpPntW7iGRQacrBulZU7P5lXrQME3NxSTNJQsrlimTHEZp4OelNk+4aZmzPyTJV6D7tVDgSCrcBylUzOJJRQTgZqpNc7T1qTVRbLdYnjfxVoXgzw1d+IvEV8lnp9quXcjJYnhUUDlmJ4AHWtWGXfGW9K+ePixfDxJ8ftN0S/Hm6R4V0sawbduUlvZXKRMw77FBYe5qoRcnZGdWapptmwfHvxj8VKL7w34d8P8Ag/R5Pmt5PETSzXkydmMMWBHn0Yk0jfEj4q+D4zfeNvDWjeJdCj5ub/w00i3Fqnd2t5cl1HU7TxXn/jHx1fNdsI5mABPetH4deMr2a9WOSUsDXc8DaO+p4kc5Tna2h9EaDrOk+JdDtNc0S+hvtOvIxLBPEcq6n+RHQg8ggg1p25CkCvD/AIKY8L/F7xf4Fsvk0a9tIfEOn26/dtmkcxzoo7KXUMB2r22CNt/euJq2h7MXezRdpshwhNJuVcLnmn8EVBqUWkbzKuRElOaaYVzmpAMDApslJoKKKKRQUUUUAVLtZO1QQBt3zVckkZWxTbhgsQfoaTRpGd9CWIDFPqhbz5bFXlORQiZJpi0UjMFFMEyk4pisedaN/wAnJeIv+xasf/R89FGi/wDJyPiL/sWbH/0fPRQIX4b/APJYPif/ANfWnf8ApKK9En5jrzv4b/8AJYPif/19ad/6SivRpF3KRQDM7pJWhB9yqbwnzKuQLtSqZEdx9NdQwwadRUlkKwKDnFTAYHFFMmbatA2x9FUkuDvxVxW3DNNolO5HLLspYpQ9R3MW7mmQjZQK7uW6KRTkZpaRQUUUUAFFFFABTJYw4p9FAJ2Ky2qg9KnRFUcU6igbk2FBGRiisTXPF/hPQrgW+t+KNE0yY9I7y/ihY/gzA0CNU26lsnFMuGYYVegpNM1HT9UtFu9MvrW+t2+7LbyrIh+hUkVYZFbrQgk2yK2LHrUzDIIoVQo4paBIpSQnfVmFdq1JRTuCjYR+VNZtzAzNxmtOmuFqWjSErFe0jKxFTnpXzx8YbH/hGfjppniK+PlaN4m00aNLctwkN3G5eHcewcEqPcV9HoVrJ8Y+GND8X+Hbzw/4h0+K+067TbLE/wChBHIYHkEcg1cJcrujGtTVVNPqfLXi3wNfrdttiYjJrb+G3gm8iu1mmjKgDPPQV1h+GnxY8LKLLwh4w0TxDpCcW9t4ngk+0W6dk8+LlwP9oVIfhh8SvFkX2L4geMdM0rQ34uNL8LwyRtdL/ckuJPnCnoQoGQa7pY68dtTxYZMlO99BvwJjXxX8WPF3xAs8PoltbQ+H9LuB9268py88i+q72Cg98H0r264by0+QYNU/DulaboOjWmjaPYw2OnWkYit7eFcLGo7D/HqTzV+VQRzXnt31PdhFRsjMjkkaU9a04s7BVbaqnNWoyNvFJGs3cdRRQCDTMgooooAKKKKAGtGrGorqMtGFWp6KBrR3KEFuVbmryjApaKSQ5SbK14WC8VRgaTzO9arhT96mLAgORQ0XGaSsedaF/wAnH+Iv+xZsf/R01FLov/JyPiL/ALFmx/8AR89FMyF+G/8AyWD4n/8AX1p3/pKK9IrzX4dtt+L3xPP/AE9ad/6SivQ0n3NigVybA9KWiigYUUUUAFR3AylSUjDcMUAzKHyy1pwfcqH7Ou7ceBQLqFX2Cm2TCDLDdDVOckHipZ3IPt2pUTfQgeuglqzHrVimooUcUSfdpMaQF1HelyMZ7VlzyuJO/Wrtq2+LBpJmsoWVxxnAbFSqdwzVR4W8yrUa7UxVMxTY6imyOEXJqm9+qvtqbmii3sXqKigmEnSpaYmrHjvxU8Q+I/FPjsfCvwXqkmjLBareeJNahwZbOB+I4IfSaTrn+FeaoaZ8PfhL4cj+zJ4P0q/nb/XXepxi7uJmPVneTJJPtge1HwoUt41+L0koH9of8JOquT97yBbJ5P4YLY/Guf8AGceojUmKFsbvWurD0VU3PMx+KnQXuo1tU+GNjY+Z4o+DkieE/E0A8wWluxGn6kB/yxmhztG7oGXBBOfevT/hJ41tvH/gWy8RQ27WdwxeC9tH+9a3MZ2yxH6MDj1BBri/hxLeBUEhak/Z5wvjP4sR2mP7OHipjFt+6JjBGZsf8CxWdamoSsjfCV3WhdnsNFFFYnWFFFFABVW7kKg4q1UU8W8UmVFq+pnw3DbqvR3CnAqnJb7ATUCeYJOKRu4xlsbIORTJm2ikts7OaLhdy0zC2pWFwPM25qw7lo8iqH2dvNz2rQijwmDSRpJJGdO776t2sjY+apHt1Y5qOYCND2oByUlYsb1cYB5piKwbvWX57ebwT1rVtnLoM00yJ0+XUlopGIA5pvmp60ybMfRQDkUUCCiikzwSOaAGTSbBSQyFhk9KjaeMkq4qKeeNY9sXei6GoSbLFxkjK022LZwags5G3HJyKvAAdBQnoEoWZ5vo3/JyXiL/ALFqx/8AR89FGjf8nJeIv+xasf8A0fPRQIb8PV3fF34nj/p607/0lFegRQkP0rgvhv8A8lg+J/8A19ad/wCkor0incTVwHAoqN5VXvSpIrdKRVmPooooEFFFFAFXUGYRnHpXN75PtPeujvz8tZMcQabpUSOyg0os17X99bLu6gVZRdoxUVooWPAqarRyStdhSMMjFLRQIqyW25s1PCmwU+iixTk2FFFFBJWvs+UcelcxcCf7QcA4zXXOoZcGqzWMbNuqZK50UaqhuV9K3eWN2a06jiiWPpUlNGU5czueM/E7Sdc8DfEKX4p+GdKuNZ0u/tY7XxRpVquZ3SP/AFd3Cv8AE6KSCvdfxIs6P4o+G/jKzGoaN4u0aZCMvFNdLDNEfR43wyn6ivV7hmC/LmuE8QfDrwD4i1I3uueCtA1C6Jy081ihdvq2Mn8aqNRx2M5YeNVanDeIPiNpFncN4Y+Goh8YeMbgbLe3sGEttZk8edcSj5EReuM5PTivRPhD4MT4e+A7bRJbw32oySPd6nekc3N3Kd0sn0zwPYCug8L+H9B8O6f9j8P6Lp2k23UxWdskKk+4UDNXbyMuOKJSctQpU4w0QkVyHbGanMgC5rOghZWJOakuZDGlRc3cFfQla7UPjNWIpN4rCh3yzd+tbNuvloNx7UJ3CpBRRPRRQelUYjW29GqPyFzkVBMz76sW5YrzTaEpskVdopaKKQxNopaKKACq92hZeKsGkO1hQNOzuYyW7+bnFatuu1af5a56U6kkXOpzFO/kKocViLeS+diujljjZfn6VUFjal8jr9KTTNKdSEVZonsnLIKsUyKNYxgU+qMJO7Ef7pqCNm389KsUm1c9KZLRn38J3bl6VSSN94BrdZQwwarSRqnOKho6IVNLBax4AzVqqkc43beKtK24U0Zzvc830b/k5LxF/wBi1Y/+j56KNG/5OS8Rf9i1Y/8Ao+eimQL8OP8AksHxP/6+tO/9JRXoM8wUV578Of8Akr/xP/6+dO/9JRXY6gWDEik2aU48zFuZSx4qWxLZ5qlatuIDVsWyDbmpRrU91WJ6KKKs5gpsjhRTqq3me1DKirsc6ectRJZ7Wz1qW33CE+tOh3Z5pWG5uLsSIu0Yp1FFMgiuriG2heaeRI40Us7uwVVA6kk9BXl2p/tDfCWxvZLQeKBfyRHEjafZzXSIfd40K/ka5Dx+1x8VviTq3hW4uJ4vA3hV449Uhhcp/at8w3+SzDnyo1I3DufwxsWmtaf4ehj07SbO20+0hwscFtGI0UD0A4ranRc9jkr4uNF+8eieA/iH4K8dQPJ4T8R2OqGIZlijcrLH/vRth1/EV1NeAeKfCemeNVXXPD7JoPjWzBk03WLQeXJ5g6Ry4/1kbdCGzwa9L+CnjSTx58PrLW7u1FnqcbyWep2o/wCWF1ExSVfpkZHsRUTg4OzNqVaNWN4naUUUVBqFFFFABTJX2in1Xu0LLxQyorUhMwY4yKkjiUkEVQEbo9XYJhwKk1krLQtqNopSM9aRW3DNLVGA0oKqXcJYGrtBANKxUZNMoWFv5bFiKdMzGSroAppjUnNNaE1G5iQ52c0+gUHpQA1o1Y5pQMDAqrcTspp1vKz0rlcjtcs0UUUyQoNFRXGdvFAMS6JCbhUFtKzNg1JCxJKt0NP2xw5bvQ1qVGa5SYdKKgjm3Nip6CE7iMu4YpixYOakooCwUUUUDCikY4UmqjTNvppCbsXKr3akqcVLE25aSZlA5pMqL1MuON/N71qwjCVFHsY8VYFJFzlc820b/k5LxF/2LVj/AOj56KNG/wCTkvEX/YtWP/o+eimZi/Df/ksHxP8A+vrTv/SUV3l9BuUnGa898AyFPi/8Tcf8/Wnf+kor0qFvMTmhocZ2ZjwQMsvQ9a17cEJzS+Uuc1IBgUki51OYKguJdvFT1DNDvqkZPYLeTdUrKGHNRwRbKlpMFcRVCjFKAB0oooGFFFIzBRzQB4F8HkEM/wATNHmGNRt/GV5PcA/eMcwV4W+hTgf7tZniPTLmS9bardfSux+KHhLxFpnjQfEz4eWsN/qb2y2uuaJJII11W3T7jIx4WZOgJ6jj2POL8YPhgGMfiSfVvC2or/rrDV9LnjlRvQFVKt+B5rqw9dUzzcdgnWZq/D+yuoZowwYc1b/ZaP2mw8e6tbY/s7UPGV/NZEfdZBsQsPYsrflXM3PiXXviPA/h34U6RqVhpt0DHe+K9StWt4beI8N9mR8PLIRkA4AH6j2zwF4b0nwd4S07wxosRisdPhEUQJyzd2dj3ZiSxPqTUVqntHc1weHdCNmbtFFFYHaFFFFABQeaKKAInWLoetVZLdhJuXp7VPLGxbIqWEELg0NDjNphAMJT6Kjmk2CgN2SU0uoPJqKG4Eh21FMG8zjpQtRSvEuA5FGajQ7YxmnMM4IoAdRQOlFAEMqxZ+aomuIYR8oAp9ymea8c+OGu67d67o/w18I3rWGra3HJc32oIMtp9ghw8i/7bE7VPY5+tUkiJTkjqPF3xg+HnhO+Nn4h8XaXY3Q+9AZd8q/VEBI/EVpeBvih4A8bTG38M+LNL1K5AybeObbNj12Nhse+K8p0Lwz4W8BRC30bSLaOTOZbuZRJcTt3Z5G+Yk/l7Vo6z4T8G/EC0Canp8VrqMfzWuq2IEN5ayDo6SLg8Hscg1tKhLluckMbBz5T3aq08gzXm/wH8V67qC654G8ZXCXHifwvMkM92o2i/tpF3QXOOxZQQ3uPevRpYWLd6wR2PbQkgw1SSx7hTYE2ipH5U0DSIC0UPU5NPhlEnSqc8LF881ZtIygqbs1cYpFiimyttXNUJL3a2KpK5i5JGjRVa1nMmKs0hp3A8jFQmAFs1MKKAaEVdowKz75mBOK0aq3SLgk0maU3ZlezZt3NaQ6VmwuqvxWghytCKqbnnGjf8nJeIv8AsWrH/wBHz0UaN/ycl4i/7Fqx/wDR89FMyGfD2PzPi/8AE7/r607/ANJRXpUabRXnPw4OPjB8Tv8Ar607/wBJRXpFAWGyNtXNV0uCWqxIu5cVAluQ2aaJdyyORRQOBiikUFFBOBURnUHFA0myWikRgwpaBBUVznZxUtIRkUDTszJVZBL3rRWOOVF86NHK9Ny5xTvJXOakAwKSRc58xDc5C8VXhZt1XWUMMGq7qsdUjBrW5YU5FLWc98qNtyakivN3ejlYc6LtFNjcOuadSLCkLKO9D/dNZlzMwfv1pNlwjzGmCD0paq2blhzmrVMlqzCq93GZF+Xmku5tgqtFeEt1NPluT7RRYlvE0b81fUqwGetMR1kXoM1WZnWTb71Oxrf2heddwpVGBikiOVp1MgKKKCcUCIrnO3ivEYwIv2rtaS7GJLvwfbmxLd0S4bzVH/AiCa9xO1hXm/xn8B6tr39k+KvB9xBa+L/D0rTae0xxFdRsMS20v+w479j6dapOxEo3OK+JUMysTGD1NZfw/uLpboBt2KdffFPwdeEaf43iuvA+vJxPYaxAyLu7mOYApInocjis23+IHh+S4bTPhvY3HjfXn+WGGwhcW0THo807AKqDvgmvRjiIezszwJ4Gr9Y5lsdr4Ek+1ftUeIJbUgpa+ErSC9K9BM07ugPvs/Svbq88+B3gK68GaJe3muXkeo+J9buTe6zeIMI0pGFjT0jRflX8T3r0OvNb1PoIK0UgooqvcuQcUht2JzjFIGXNRK7eQzVTimZpe9D0NIR5lc0Jl3JWbLa7mzzWlI22MZ9KhjdWNUmzGSTYlnD5eKssMiloqXqUlYRRgUtFFAwqOaMOuCakqK43Y+WgL2KwszvyDxVyNdq4qmsjKec/nViKYMcGjlsHtObc880b/k5LxF/2LVj/AOj56KNG/wCTkvEf/YtWP/o+eigBnw8Vm+MfxNx0+1adn/wFFemDpXlPgydofi/8TAve607/ANJRXo9lKzrnmny6XJc9bF4sB1oBB6VVnZqdaFs80WDm1LNFFFIoZNnZWVKJPMFbBGRURhUnNJo0hPlGWe7bzVikVQopaZDd2FFFFAgooooAiuJNgqhPOWUirt1GXHGazpoWB71cbGU2yi8bvJ3xV+0t2GM1JaQZPIrRRFUcCnKRMKfUSFNi0+ikLKDyazNxTyMVWktg5zVgEEU1pVU0DUrCRRhBUlIrBhkUtAr3M+9jZjUMFsc81qsqt1pFRV6Cq5iHDUrxRMrA1M0Ssc96koqWWtBFG0YpaKKACq1yzAnFWaa8YamhNXK9qzEjNWqZHGFp9DBKyK2oafY6hF5V9Z291H/cmiVx+RFFnYWdnF5Nnaw28X9yKMIv5CrNFIdgFFFFABTJEQjLU+o5wSnFAIrTTx7TGtFtEC26qzwv5ver9shUc1Js7RWg6dNw4qKCEg81aoq7mFgpCyikkOFNZlxMwkxz1qWzSEOY1QQelFVbNyw5zVqmTJWYUEZGKKKBEE0Qx8oqGGNg9XaMU7kuJ5tov/JyPiL/ALFmx/8AR89FGjf8nJeIv+xasf8A0fPRSKKvgmDzvi78TW/u3Wnf+kor0SyXaQK4P4dn/i8fxNXsbnTs/wDgKK9GWLa2RTvoS463HNGppURV6U6ikUFFIxwM1Wac78UWE3YtUU2Nty5p1AwpGYL1par3W7tQhN2JldW6U6qlru3DNT3DbUoY46j9y+tLWULg+bWjA25M0ky5Q5SSmNErU+imQNRFXpTqKbK21aAFdsA+tUpS2+l8wl8VOkYYZNVsQ9RIt22oZkbdV0ACjA9KVxuJFbqVXmparXM+zgcVHbXG81NzRQdrl2ik3DGaRWDGmTYdRUE8+w4pYJd9OwromoopGbaKQxaKg+0LuxUytuFA2mhaazqtOqheuwJxSbHGN2XVkVqbM+1ao2TsTzWg67loTCcbFaOclqtjpUEcG1s1PVMzjcKDRRSKG7F9KcOKKKAK9xKVOBS28pbinTRb6IYtlMnW5IwyMVTmt1LZq7Wfqc/lKalmtO7dkT2+1e9Wa5mDUiZcVvWk3mIO9JO5pVpSjuWKRmCjJpar3rERnFUYpXZBcXm1utSWtx5lYk295ce9aumxsFGahPU6J01GJw+jf8nI+Iv+xasf/R89FGi/8nI+Iv8AsWbH/wBHz0VZzB8OVB+MPxO/6+tO/wDSUV6TXm/w3/5LB8T/APr607/0lFekUAFFFFACMMjFVmtzvzVqii4mrjY12rinUm5fWlBzQOwUhUN1FLRQAiqq9BSSLuXFOooBFIWvz7sVbjXauKdRRYpybCiiigkKbIV2/N0p1QXall4oGldjQbfd15qwhBX5elZKxv5tacAxGM0kypQUdiSiiimQVLmDeaba2xQ5q7UczbV4pWL52lYHXK/KajiDLuZulRRzNv5zUs8mY8VXKZ8+hSmffIR71bs0xg1QVSZcjPWtO1BCVT2M4asmqO4BKcVJQeag2TMjy5fNzWlbqyp81JIyxjITP4U2K4DHFCiOdRPQsVFLCH9KlooEnYhigCelTUUUA3cKKKKBATgVEZlBxmnTZ2GsqTzPNFJs0hHmNcMCu7tUJuUDYpq5+yn1rHk83z+M4zVxVzCpLlZ0CMGGRS1XslYJ81WKllJ6BWfqduZVOK0KQqD1pNFxlyu5y8WmyedkCugsofJQbqnVFU8AUFSW9qSjY0q1pTHVHNH5i1JTZHCiqMb2KQsvmztFXIowg96akwY4qWi1inNyPNtG/wCTkvEX/YtWP/o+eijRf+TkvEf/AGLVj/6PmooJF+G//JYPif8A9fWnf+kor0ivN/hv/wAlg+J//X1p3/pKK9IoAKKKKACmyHCE06kYblIoBGXcXLLJVm0uNw5NV7236mq1uzK4GKg6uVSibo5FFRW5+Spas5mgooooEFFFFABRRRQAUEZopHYKKAG+WuelPHFRpKrHFSUBe4jHAJqnNdbWq4wypFZt5A2TimrETbWxIbzjrT45PMFZqQybq0baEqtU0kRFtilVXmoJXPbmpbkN2qNFOMmhDY+3XPJq6hUDFZ7y+X0pI52ZqTQKSRp15N8S/HniS98YN8N/hqLVddjhWfV9Xu0322jwt93K/wAczDlU6Y5PHT1aNsrzXz38CJ2m8EeIPFEuW1LXPEeoXF25+98kpjRPoqrwPeiMeZ2HUqckeYtT/Ce1ucza/wDEvx9q2pN964XWWtkVv9iKMBVHtzVae88efCFF1y41y/8AHPgaIj+0UvEDanpsf/PZZFx5yL/ECMgfnUtzrV0NQ25OM16T4Rkh1Gxa1u41mhnQxyxuMh1YYII9CCa6alDkjc8/D4z207HX6XfWmpaZa6jYXEdzaXUKzQTRnKyIwBVh7EEVZryb9lFpIvhOdHaZ5oNG1jUNNtnY5JhiuHCD8Bx9BXrNch6gUUUUABIHWgEEcVXud27in22dnNOwr6kpxjmoWjhDZai4Yis25lfNCjcTnymoGjI2DGKilSOIbyuTVOzMjMPStGSPzFANDVhwaluVY7l3bA4+lXVztGag2xwdsmnQy7zSSZUpRvZE1FFMkkC0CSH0VHHKrniq13deWcULUUny7l2oblCy8VWt7ze2KvKcjNO1hJqSKkETbu9XKKD0obGlY820X/k5LxH/ANi1Y/8Ao+aik0Nt37SPiP8A7Fqx/wDR81FIY74b/wDJYPif/wBfWnf+kor0ivNvhyQPjB8Ts/8AP1p3/pKK9Fmb92StAIkoqik7b8GriNuFK5UotDqKKKZJHMY8YeoRBCx3LwafcoW5qCMMhyc07XFztMsMRHxT45AxqKRfOTjqKZbRsrc1JorNXLE0mwVHFPuPNLcLu4pkEODVGTvcs0UUUigooooAKgu87eKnqpqEuxKa3FLYihzvq+vQVzyahibGa2rObzEFVJMzpyTLFIyhuopaKg1IxCoOcVIAB0pu9c4zTqAGsit1ppiGOKkqKWYJRcErlWW2YtT4bbFTRTq9TU+YnksxoXC4r53gkh+FvxI1nwn4hcWfhfxPqEmp6DqUnEENzLzNaSN0QlvmXPBBr6KrN8S6Do3iTR59H17TLXUrC4GJbe4jDo3vg9D6EcihOzuE4KSszz5vB/nTiRVBB5BHes74h+Lbb4eaRHpunKNS8YamPI0XR4fmmmmYYV2X+GNepY4GBT/+FA+H7FDDoPjT4g6DYdBY6f4gkWBR6KGDED8a0PBnw78JeBbye80PTZH1O4GLjU72drm7mHoZXJOPYYFaTryaszLD4CCldHQfBfwe3gT4a6R4bnuBc3kMbS304OfNuZGMkrfTexx7AV2AIPSqWmzGS2PripLct5nNZLVG8lyuxI86qcGpEYMKzrtW841btcheaVzSUVa5OyhutKBgUUUzMa67qga1VjzirNB6U7iaTKkskduMKvPrS205kbmie33GnW8Gyp1ua2ioj5o99EMWypaKdzKwZ5rO1JypParuG3ZPSsvVZNzkLSkbUVeQumykydan1C2MhyBVTTkYMDitocqMiiLsLERTZlWts0bZNaUTDAXvRKoC8Cqis/mVbdznS5S/SN900kedozTqk0PMvD4x+0h4k/7Fux/9HTUVJov/ACcl4j/7Fqx/9HzUUDbIfARI+L/xOx/z9ad/6SivQIrgq+D0rhPh2u74vfE//r607/0lFd1PbNuyM1SsZyve6JzCrfOvSk8zYwFPtVZVwc1HPCTJkVDRtCV9yaZ8AY6U6NsrzSBNyKD2plw3lQkCn0IS1Jsr6imvGCKzobhjJWjE25aSZc4WGRRlWqR22rmnUjDcuKZnYqCYl8VbT7oqAW/z5qwOBTYo36hRRRSKCiiigAqrfw+alWqKEJq6ObbTX87cM9a2NPgaJRuqedvLXKjmqKzytLzmqlO+gU6HVGnTZM7DiiPO3mnVI2UCX8yrsWdgzSbEzmn02yUrBVC9Vj92r9NZVbrUs0jKzKFkjg81ojpTVRV7U6hIc5czCiiimQI67lxWXd2e5s4rVpCAe1Jq5cJuLKWnQtDx2q4qKDkUoAFIzqvemtBSfM7kdwi/exVQ3ARttS3c6hetZn+sl71LZtTjdamzbybxU1VbKPaOatU0YytcKKKKZIUVHNJsFQR3QZsUrlKLaLZqNplBpkrnZkVk3Mkm84zQ2XCnzGrJMCNoqt5HmMTVCOSQuM5rXtMlATSvcuUeRCwQKlWKKKowbuFM8tc5p9FAgooooA820b/k5LxH/wBi1Y/+j56KNG/5OS8R/wDYtWP/AKPnooAZ8P2K/Fz4nkf8/Wnf+koru0upBJg8iuG+Ha7vi98Tx/09ad/6Siu/+yjfmkzSDVtSxE29c4p9NjXauKdTIYVWvf8AVnNWaq6iCYjg0mOG5ji4RJcVr2kwZOK5eaGU3OcnGa39MjYRgGoi2dleEVFO5Nc3G00+1mLmiW13npT4IUhHJ5q9TmbjylikLKO9IWG3IrPu5nUnGapK5hKVjRDA96Wsm3uXLc5qy07Y703ESmmXaQso6mq8UxPeo53bPFKw+bQuKwboaWqtoWzzVqhjTuMkTcKjS3VW3Gp6D0pFJshacK2BSzSYh3Co3hUt94U6ZQYdq80MUb31KQvPmxmr8EocDmsS5hdX4zVvT2fgHNSmdM4K10atFA6UVRzBRRRQAUUUUAFFJuX1paAIrh9qGse6virEc1szpvQism408s+al3Oii4/aKouGm9auWcJzkinWljsPIrTijVR0FJIqpUS0iLEu1adTJJAlEcgerOW+o+mNIqmn1TnRt3emhN2JbhfMjytUoYHEmTmr1uGC81LtX0FS0aRqNIYI/lxUMlorHPFSzybBUUExZuc07E+0aY1LRQfu1ajUKKdRSsNybCiig9KZJBJNtNSxtuFVpYWLVPAu1aZKvckooopFHm2jf8nJeIv+xasf/R89FGjf8nJeIv8AsWrH/wBHz0UAL8N/+SwfE/8A6+tO/wDSUV6RXmvw6bb8Yfid73Wnf+kor0eWTYuaAWo+iqyXAY8UrSGlcrlZYqpfN8ppWnwtVJZhIdtDZcIO5WiUNL071sWqgLVW2twWDVfUbVxSSHVlcU9Koy791XgQehpCik9KtMwauRQKSPmpk1uH+lWRRRcLFGO02npUrW/FWaKLi5UUmQxio0O5qvyIGFRCALzTuJxHwqFHvUlVZZNnFSW8m/rSsNPoTVHO21akqC7+4aTLjuZkkr+Z1q/aksvNZpz5vSr0Unlx1COia0JpYVY0sEIWoY7nc2Kuody5qkZSulYWobqXy0qaoLuLzEqkZPYz0viZMZHWtOCTegNZiWJEma0YV8tRVSsZw5upNTZOENMEy7sVJwwqDS5R3t5lXYySgzTTGi/Maja5VW2im2EYssUYHpTI33in0h7ABRRRQBXuUZjxREPJTc1WKq3qswwKG9AjFNjo7gM/WrHBrNtoWV81or0pIuaS2FooopkDJU3imRQ7TUrHAzVZ7g7sUXGoXLVFMifcvNRXE2ygFFtliiqcFzvNXB0ouDi0FMeRV60+s6+Z8nbSY4Ruy8kit0p9ZtmzFua0h0oTHOPKzzbRv+TkvEX/AGLVj/6Pnoo0b/k5LxF/2LVj/wCj56KZA34drn4xfE3/AK+tO/8ASUV6FeozLxXn3w6IX4v/ABPZv+frTv8A0lFejblkoY46O5StIW8zJ6VfKr93FKqhelLgZzSSHKTbK08GRxVP7OyvmtU1FMg2nHWhoqM2iGGUKQKlnb5Nynis6ZX83jOKv2vMe1qEx1I6XIoJGzV0cio1iC9KjmYrVbmC0RYoqtbSMxwas0hp3Cig0wyKDQOw+k3D1qrdXG1eDVOO6LSYzmlc0jTbVzRmh3dKdDHsFEDbkyakp3M3GzCmyLuFOooAqG1G+iWH5ce1W6DSsXzsy4rch60ohhBS7RS0JBKfMFFVpmdWqWBiy81VjO+pJTJhlDT6RvumkMy2YiXrV+3fK81RuhtepLeT5atrQyi7MvOAy4zWZNA4kp0lwQ/WrsEnmp83NQ4m1OrZjbNSqjNWKAABxRQDd2FFFFAgoIB60UUAIFA7UpoooAaG+bFOqN2VPrSo+6gdmOYZXFQCD5smrFB6UAm0QMypxVeeMyD2qRkYvU8acc0i72KdrblTmtAcCkCgUtCRMpcwVDPGCM1NTZBlTTEnZlAyLG2KuQSbxVC5hYvxnrVqzjZRzmpRrNKxwGjf8nJeIv8AsWrH/wBHz0UaN/ycl4i/7Fqx/wDR89FUYlTwUWHxd+Ju3/n607/0lFei2JY/erg/h7GJPi/8Tgf+frTv/SUV6PHEE6UramimuWwk8mwVFBMS1SXG0jk1U86KE9C30qroz5ZN6GjQarQ3iSHAVhVkHIpDaa3IZIl61CZRGfSrbDcKpTWUjnIkUUmXFrqWYpQ4olaL+Ko4Ldoxy4NJNbPJ0dRRqK0bkkTQ5+U81NVS3tXjbLOD9KmlmWMcgn6UCcVe0RZzhKyppn396uC8jlO3Y1RzRp94ikzWC5d0UJ5HYdaksYSTk1IDCzbdpFXrZY1AwaSRpKdlYnhXamKfQMY4oqzkYUUHgVWmvEjOCrGgaTexZoqCG6WU8KRU9ANNbhVa6lZORmrNRSwiShji1fUht5/N4dc1aVQvSq6W6x8lhU+4BcjkUIJWvdDqbIcITSJIGPQ0SYdSoYZoJMPUbrbJgVJYSGQU670eSaTcJkA981Ja2v2U4dt30rW6scyjLm1GyREvmr9ou1RSxqjjvU4GBgVDZtGNtQoooqSwooooAKKKKACiiigBjx7qVFC0yacR/wAJP0pkV0HP+rYfWkVaVixRRRTJDFFRmXBxtNP3DHPFAC0UA56UUAFFIzAUoOelADSqntSgAdKHbaKQPlS2DQFzzjRv+TkvEX/YtWP/AKPnopNDbd+0h4jPT/imrH/0fNRQBSm034keHfiR4r1rw54c0XV9P1yS1kR7nVDbvGYoRGQV8tu+e9Xv7e+M3/RPvDf/AIUDf/GaKKAIJtW+M0n/ADIHhsf9x9v/AI1UQv8A4yd/APho/wDcfb/41RRSsUpyRLFqvxij6fD3w1/4UDf/ABqpxr3xmx/yT7w3/wCFA3/xmiimJtvcP7e+M3/RPvDf/hQN/wDGaP7e+M3/AET7w3/4UDf/ABmiigQja58Zm/5p/wCG/wDwoG/+NUi638Zl/wCaf+Gv/Cgb/wCNUUUAO/t74zf9E+8N/wDhQN/8ZpkmtfGSQfN8PfDX/hQN/wDGaKKATIk1P4xKc/8ACvvDX/g/b/41Ujax8Y2GP+Fe+Gv/AAoG/wDjVFFBTkyE6j8Ys5Hw/wDDQ/7j7f8AxqlXVPjMD/yIPhv/AMH7f/GqKKVg55E6a58ZlH/JP/DZ/wC5gb/41Tv7e+M3/RPvDf8A4UDf/GaKKZIf298Zv+ifeG//AAoG/wDjNQy6r8YpDk/D3w1/4UDf/GqKKBptbCxav8Y4+nw98Nf+FA3/AMaqX+3vjN/0T7w3/wCFA3/xmiigG2w/t74zf9E+8N/+FA3/AMZo/t74zf8ARPvDf/hQN/8AGaKKBDJNa+Mzj/kn/hsf9zA3/wAapItZ+MyZ/wCKA8NEH/qPt/8AGqKKB3Y4638ZcEL8PvDQ/wC5gb/41TE1j4zKc/8ACAeGj/3H2/8AjVFFAJ2JP7c+M/8A0T/w1/4UDf8AxqmvrXxkbr8PfDWf+xgb/wCNUUUCYqa38ZE6fD3w1/4UDf8Axmnf298Zv+ifeG//AAoG/wDjNFFAB/b3xm/6J94b/wDCgb/4zR/b3xm/6J94b/8ACgb/AOM0UUAH9vfGb/on3hv/AMKBv/jNH9vfGb/on3hv/wAKBv8A4zRRQAf298Zv+ifeG/8AwoG/+M0f298Zv+ifeG//AAoG/wDjNFFAB/b3xm/6J94b/wDCgb/4zR/b3xm/6J94b/8ACgb/AOM0UUAI2ufGRh83w98NH/uYG/8AjNNGtfGMdPh54aH/AHMDf/GaKKB3H/298Zv+ifeGv/Cgb/4zR/b3xm/6J/4a/wDB+3/xmiigQh134zf9E+8NZ/7D7f8Axmom1f4zs24+AfDf/g/b/wCNUUUDTsSrrnxlUY/4V94b/wDCgb/4zQdc+M2c/wDCvvDf/hQN/wDGqKKBCPrfxmb/AJp/4b/8KBv/AI1SprnxmUY/4V94b/8ACgb/AOM0UUDuKdd+Mp6/D3w3/wCFA3/xmk/tz4ygYHw98Nf+FA3/AMZoooEHw80bxpJ8S9Z8X+LNI0zSlutLt7GGC0vjcZMckjFiSq4++KKKKAP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843" t="63871" r="45996" b="1872"/>
          <a:stretch/>
        </p:blipFill>
        <p:spPr>
          <a:xfrm>
            <a:off x="5645995" y="1988984"/>
            <a:ext cx="2947901" cy="2880032"/>
          </a:xfrm>
          <a:prstGeom prst="rect">
            <a:avLst/>
          </a:prstGeom>
        </p:spPr>
      </p:pic>
      <p:sp>
        <p:nvSpPr>
          <p:cNvPr id="18" name="Text Placeholder 2"/>
          <p:cNvSpPr txBox="1">
            <a:spLocks/>
          </p:cNvSpPr>
          <p:nvPr/>
        </p:nvSpPr>
        <p:spPr>
          <a:xfrm>
            <a:off x="2315958" y="-2418061"/>
            <a:ext cx="2553238" cy="25200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Image reconstruction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Detector Bias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New tools from heavy ion community?</a:t>
            </a:r>
          </a:p>
          <a:p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194772" y="1583979"/>
            <a:ext cx="3150036" cy="3690042"/>
            <a:chOff x="965943" y="1448978"/>
            <a:chExt cx="3150036" cy="3690042"/>
          </a:xfrm>
        </p:grpSpPr>
        <p:grpSp>
          <p:nvGrpSpPr>
            <p:cNvPr id="15" name="Group 14"/>
            <p:cNvGrpSpPr/>
            <p:nvPr/>
          </p:nvGrpSpPr>
          <p:grpSpPr>
            <a:xfrm>
              <a:off x="965943" y="1448978"/>
              <a:ext cx="3150036" cy="3690042"/>
              <a:chOff x="7626017" y="1946847"/>
              <a:chExt cx="3150036" cy="369004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7626017" y="3862681"/>
                <a:ext cx="31500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Wingdings" panose="05000000000000000000" pitchFamily="2" charset="2"/>
                  <a:buChar char="q"/>
                </a:pPr>
                <a:r>
                  <a:rPr lang="de-AT" dirty="0"/>
                  <a:t>Deviation from many body limit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7626017" y="1946847"/>
                <a:ext cx="3150036" cy="3690042"/>
                <a:chOff x="8346025" y="1583979"/>
                <a:chExt cx="3150036" cy="3690042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8346025" y="2222433"/>
                  <a:ext cx="31500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Origin of collectivity</a:t>
                  </a: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8346025" y="1583979"/>
                  <a:ext cx="3150036" cy="3690042"/>
                  <a:chOff x="8886031" y="1583979"/>
                  <a:chExt cx="3150036" cy="3690042"/>
                </a:xfrm>
              </p:grpSpPr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8886032" y="1583980"/>
                    <a:ext cx="3150035" cy="540006"/>
                  </a:xfrm>
                  <a:prstGeom prst="roundRect">
                    <a:avLst/>
                  </a:prstGeom>
                  <a:solidFill>
                    <a:srgbClr val="C61A27"/>
                  </a:solidFill>
                  <a:ln w="25400"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de-AT" b="1" dirty="0"/>
                      <a:t>To Understand:</a:t>
                    </a:r>
                    <a:endParaRPr lang="en-GB" b="1" dirty="0"/>
                  </a:p>
                </p:txBody>
              </p:sp>
              <p:sp>
                <p:nvSpPr>
                  <p:cNvPr id="30" name="Rounded Rectangle 29"/>
                  <p:cNvSpPr/>
                  <p:nvPr/>
                </p:nvSpPr>
                <p:spPr>
                  <a:xfrm>
                    <a:off x="8886031" y="1583979"/>
                    <a:ext cx="3150035" cy="3690042"/>
                  </a:xfrm>
                  <a:prstGeom prst="roundRect">
                    <a:avLst>
                      <a:gd name="adj" fmla="val 1779"/>
                    </a:avLst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8346025" y="2559503"/>
                  <a:ext cx="31500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Role of entanglement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8346025" y="2921877"/>
                  <a:ext cx="315003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b="1" dirty="0"/>
                    <a:t>Pair formation &amp; scale invariance</a:t>
                  </a:r>
                </a:p>
              </p:txBody>
            </p:sp>
          </p:grpSp>
        </p:grpSp>
        <p:sp>
          <p:nvSpPr>
            <p:cNvPr id="31" name="TextBox 30"/>
            <p:cNvSpPr txBox="1"/>
            <p:nvPr/>
          </p:nvSpPr>
          <p:spPr>
            <a:xfrm>
              <a:off x="965943" y="3904818"/>
              <a:ext cx="3150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q"/>
              </a:pPr>
              <a:r>
                <a:rPr lang="de-AT" dirty="0"/>
                <a:t>Weakly interacting regime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567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Outlook</a:t>
            </a:r>
            <a:endParaRPr lang="en-GB" dirty="0"/>
          </a:p>
        </p:txBody>
      </p:sp>
      <p:sp>
        <p:nvSpPr>
          <p:cNvPr id="7" name="AutoShape 2" descr="data:image/jpg;base64,%20/9j/4AAQSkZJRgABAQEAYABgAAD/2wBDAAUDBAQEAwUEBAQFBQUGBwwIBwcHBw8LCwkMEQ8SEhEPERETFhwXExQaFRERGCEYGh0dHx8fExciJCIeJBweHx7/2wBDAQUFBQcGBw4ICA4eFBEUHh4eHh4eHh4eHh4eHh4eHh4eHh4eHh4eHh4eHh4eHh4eHh4eHh4eHh4eHh4eHh4eHh7/wAARCAGoAa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G61b4j6/8RvFej+HfEmi6Pp+hyWsaJc6W1w8hlhEhJYOvfParsej/GR+nxB8Nf8AhPt/8dp3w+Tf8XfieP8Ap607/wBJRXoip5KFjTFrc89/sL4y/wDRQvDf/hPt/wDHqP7B+M3/AEUHw3/4T7f/AB6u4+1M0uPergb9zmpTuXKDiedDQ/jITj/hYXhrP/Yvt/8AHqik0n4yxvtPxA8Nf+CBv/jtdpLcyLNWjHi4hDH71U4tGcJpuzPOv7J+MmMn4g+Gh/3L7f8Ax2o/7P8AjDux/wALC8Nf+CBv/jteh3alIzXPXNyyTdazcrHZSoqZix6L8ZHHHxC8Nf8AhPt/8ep39g/Gb/ooPhv/AMJ9v/j1dhpV1vHWthTkZqk7mFSHI7Hmr6J8ZF6/ELw1/wCE+3/x6mro/wAZGPHxB8Nf+CBv/jtejzxs33TSQw7cbjzQKyseejQvjN/0UHw3/wCE+3/x6j+wfjN/0UHw3/4T7f8Ax6vRnkVOKcjbhkUxWPN/7B+M3/RQfDf/AIT7f/HqP7B+M3/RQfDf/hPt/wDHq9DuJNlNgmLGnYm+p562h/GZR/yUDw1/4T7f/HaamifGZv8AmoHhof8Acvt/8dr0ykJVaQzzZtD+MwH/ACUHw3/4T7f/AB6oTpPxn3bf+E+8Nf8Aggb/AOO16aJFY4pdi5pFKy3PN10P4zMP+SgeG/8Awn2/+PUv9g/Gb/ooPhv/AMJ9v/j1ekiimSebHQvjKOvxC8N/+E+3/wAepBofxkbp8QvDf/hPt/8AHq9Buiw6VFbyENyadiXLU4Q6F8ZQP+Sg+G//AAn2/wDj1V5dM+MUfX4heGv/AAn2/wDjtent8ycVhaqJA3HrUt2N6UFN6nGLpvxiYcfEHw1/4IG/+O0f2b8Zc4/4T7w3/wCCBv8A47XaaZuPDZrYSJVG4ikm2OcYwZ52mh/GZhn/AIWB4bH/AHL7f/HqX+wfjN/0UHw3/wCE+3/x6u/muNpwKlgk38VdjDmVzzv+wfjN/wBFB8N/+E+3/wAeo/sH4zf9FB8N/wDhPt/8er0jI9aUUhnmcmi/GRBz8QfDX/hPt/8AHaZDpPxkkbaPiD4a/wDBA3/x2vRrxgAapWswWXNK5rGF43OJ/sX4ybsf8LB8Nf8AhPt/8dp/9g/Gb/ooPhv/AMJ9v/j1ejKFf5qfTMjzU6F8ZR1+IXhof9y+3/x6gaH8ZD0+IXhv/wAJ9v8A49XoN0WzxRals807E31sef8A9g/Gb/ooPhv/AMJ9v/j1H9g/Gb/ooPhv/wAJ9v8A49XpDMF600/NyrUijzn+wfjN/wBFB8N/+E+3/wAeo/sH4zf9FB8N/wDhPt/8er0cuq8E80FhjNA7HnB0L4y/9FB8N/8AhPt/8eqN9G+My/8ANQPDR/7gDf8Ax2vQJ7nacUiXCkDOKVy1BnBR6J8ZmH/JQPDQ/wC5fb/47Tv7B+M3/RQfDf8A4T7f/Hq9DhkVulTUyGrHmp0L4zD/AJqB4aP/AHL7f/HaP7D+Mvf4heGh/wBy+3/x6vRp2ZV+WqG6VpOppXKjC5xI0L4yn/moXhv/AMJ9v/j1VrrTPjJAOfH/AIab/uAN/wDHa9Ogzt5qpfwlwaGEEubU83t7P4yTNtHj3w2P+4A3/wAdq8NC+M2P+Sg+G/8Awn2/+PV29larApleo5dQ/eYpxTYq0oRehxfw91nxpF8TNZ8IeLNX0zVVtdLt76Ge0sTbEGSSRSpBds/coqLwzJ5v7RniNv8AqWrH/wBHTUUMhO5P8N/+SwfE/wD6+tO/9JRXodwMrivPPhx/yV/4n/8AX1p3/pKK7uabEmKTLim2MS1PmbhV0KFj2k0zzNkAb1qo1yxanGIqlToxz2au+asxKsCckUtudyZqnfOwJxQ2KnTTZJdYlQgVgXtkxfO01tWm5uoq09urD7tQ1c6oVPZM56xDRMB0rooG3QH1qhNaqnIFOtrko+2haBVftFdEpkkD4qxCGJBNOVI5AGFSgADArS5xqLRnXm4zcZq3bfLFubinGJS2TTLnIXA6VKWprKfu2GSYc1JBFtGarwZ3c1dXoKpmMdRap3rlRxVpmxVS/YCPmpZtBalW2mYyfjWrH9wVzkF0ouQu7vXQxNmFW9aUWa148pJRQKKo5xkiBhVGRSr8Vo0x4lY5ppkyjcjtWOMGkngic5Y1OihRxUNwjHpmluNNxWglvBEh+XBqSb7tR26MD3qcgHrRsO7luZsq5NWbPg/hUrQjtTo4woqmyFGzKFxMwlI6c1btWLAZpHt49xdqdHJGvyrUJM3lONrDLyPcp61kyI0b55reOCOelV5YYHOM4NDQ4VeXcgsZt3etAdKrQ2qocqas0ImbTegjqGHNIihRxTZn2imQSEgn0FUZ31C5UmqrmRVOM1N5u6TFT+WrLzUmyfLuZqGRpOc1oICUxSrAoOcVKBgUJClO5mXNuSarvE6jvW0VBpjQo1KxUatihZb8jPStMdKjSJV6VJTRE5XYjDIpgiXNSU2Rtopkq44DFIyhuoqobr58ZqzE25c0huLRHeL+5wtc9LC/nV07DcMGqz2oLZwK0jKxhUhzHm/hNSv7RHiIH/oWrE/+RpqKn0Jdv7SHiIf9SzY/+jpqKlmiVlYf8OP+SwfE8f8AT1p3/pKK7yW3zLmuD+HH/JYfid/19ad/6SivSKRSk0V7iPMar2xUEVqc1foppkOKbuNjTYuKjlhD1NRSLTsRRQhKloooBu5FNGGFUxanfnHFaNIxCjNKxSm0NhXauKJZNgpgnBbFNu1LJkU2TFpsSO4DNip3wyetZlvCwk61pp9wCki6kUtimz7Xq1A25KZJBubNSxrtXFUzFJ3BlzzWfqis0ZC5rSpkkauOalo1hKzORgtJTdBuetdVaKVt1V6ZKYrcEqoJqqLxmkxRGBVfE89kzUoqK3YsvNS5pmS1CiiigAooooAKKKKACiiigCOdSy8VXijbdVyojIoboKaJaJMfLiqkkbbquA5GRRQmNq4yEELzT6KKQynctzUluMRMT3FPlVFBZqy7zUdrbVGBQ5WQ6dKUnoXY4/3mauDgVl2V15hrUHIpIuomnqFFFFMzCiiigAooooAKiuF3JUtQzShaBx3M9oG8ytG2XanNMiZXNWB0pJFzk3oFFFFMzPNtG/5OS8Rf9i1Y/wDo+eijRv8Ak5LxF/2LVj/6PnooAj+H0vl/GH4mj1utO/8ASUV6YjblzXl/gOMv8YviYR2utO/9JRXp0K7UFIppWH0UUUyQpsjbVzTqjuFzGaBrcrG6+fbmrUTbhWWYT5ma0bZdq1KNJpJaE1NkXcuKcelZt/dtCpKmqbsRGDk7InEDh84qyeE5rEtNUZ5NpatN5GdMg0ua5TouD1FVk3YFWFORWQpl82tS3zsGaEOcbElFFFMyCiimSvsFAEN1FvzVaO0w27FWY5dzYqyOlVdojlT1I4l2rUTsyv3ouJNpyKSGdJOGwTUtFxkk7FiM5WnUg2gcdKb5i5xmgGx9FFFABQeBRTZQShxQA3zlzipBVEI3mVZVtq802iUyR/umqLq2+rKzBmxUmxSc4o2Bq42AEJzUlAopFBRRRQBHMu5TWVcWJY5xWzSFQe1Jq5pCo4mbZWvlt0rTHSkCgdBS0JWJnNyYUUVHO+xc0yUrklFUBd/NjNSPcbVBpXLdNluiqEV5ufGavI25c0JilFxFPSsy9DZ4rTqrd7QCcUMqm7Mr2O7cM1or0rMhmw+BV7zMR5oQ6idyaiqDXRD4zVuF960XIcWjzrRv+TkvEX/YtWP/AKPnoo0b/k5LxF/2LVj/AOj56KZIvw4x/wALg+J2f+frTv8A0lFejscKa80+HjEfGP4mj1utO/8ASUV6URuSgdinPc7Wqa2l3iq89qWerFvGIUy1JGkuXlLFI3SmLKrHFSdRTMkyi+fMxVsHYg9aQRDfntRIhYihFSemhIORWdqFr5qnitBRgYpSAetJoIycXc5+108pKDitqOL5MGpQq0tCVi51XMi8hd2akAwKWimZtthRRRQIKjnTeKkooAqww4bNWT8q/SlpGGQRQJKxm3cmTimWqtuzVmeDnPNUZNSsbW4+zyXVukuf9W0qhvyzmrWxk1rdmqc7KrKH8ypbedZBVgIuc4qdi7XFT7gpajaZFOKcjhulI0sx1B6UU2U4Q4oEN+XfSTLkcVVVm8zvV1PujNN6Ep3KkUbb6ujoKMUUNjSsFFFFIYUUUUAFFFFABRRRQAVFcJuWpaKBp2MsWx35p9xGfKxWjgUyVNy0rGntHc56NmSbHvW5ZtmMVTez/eZ/pVyBdiiki6slJFioLqPetTBgaWqME7My47ciTOKuGM+X3qxgUUrFObZlvbEyZwavWybVpzMuaepBHFCQ5SbR5vo3/JyXiL/sWrH/ANHz0UaN/wAnJeIv+xasf/R89FMzE+HS7vjD8Tv+vrTv/SUV6VXm/wAODj4v/E/P/P1p3/pKK9HDA9KBi1FcAleKlpGZR1NArXKUKNvq8OgpF29sUtNsSVgopNy5xmlpDCiiigAooooAKRmC9aWqGpysiEihlRjzOxb85M9akByK5SO+kNxjnrXRWLlowTUqVzWrRcEWaKKKowCgnFFYHjS8ubPw9qlxa5+0RWczxYHO8ISP1xTSuKTsjyTXda8Q/FzxNquj6Drl54c8BaNcNZ32pWLbLvVrlf8AWRQyf8s4l6FhyT09ud1X4TfCa1Q248KQzufvXE11M87H1Mhfdn6Vd+CtzDY/ATwpHZYxJYCaUjktK7M0hJ9dxNUby5urm9PXr6V3Yegmrs8bHY2UHyxK9jf638HHh1zTtV1HW/APmKmpadeSGefS0YgCeCQ/MYwSNyHOB+Y+nLO6hu9PjureRZYpUDxupyGUjIIPoQa8Ois4rrwxqlnqCK1pPYzRzhxxsKHOfwrqv2Zbq6uP2e/Bs16WMv8AZiIC3UopKof++Qtc+IgovQ7cDVlUjqdxOXMnBq7Y7sfNUcSrI3SriqsY9K5kj05y0sPqJ3ycVIWG3PWowY3b3qjGzAhY0Lnmqj3vzVbuF3R4FZU1q+4kDNS7m1KMepfhug2BmrStuFYcMcgcVsW2dnNNMKkEth8jbVqt9qG/bU1ypZDis3yX83vQxQSa1NWNtwp1RW6lUwadJIFpmdtR9VriXacCnJcKzYzSyxCTkUIUk0JbSbuKnqOGLZUlNiWwUUUyYkJxSGO3L60tUFZ9/eryfcFNolO4ECqd1Jsq7Ve4h31LNYNX1K9rOWbFaA6VTt7bYelXB0oQTavoFNkOENOpGGRimQZV1MytViym3AZqK+i74qCzdg+KjqdVlKJyGi/8nI+Iv+xZsf8A0fPRSaF/ycf4h/7Fmx/9HTUVZyjPATFfi18UCP8An607/wBJRXoFpIzNXBfDxd/xd+J6/wDT1p3/AKSivRIYQhzS6lpqxMaz71pFNWZ5Sp+lINtwuG602iYTSZFZyM3WpbmXZGWp8cITpTbmHzE2ilqXdORki/bzsVrWkhkXmqCaX+93M1aUMYjUAUlcuq4W90koooqjAKKKKACq13B5q9OKs0UDTszFXTAJd23vWoiiCH6VNTJ13RkUkkip1JSWpnTX+18Z71atrjeBms24s2aXPPWr1pbsqitGlY5ouVy3ITgMtVNRt1nhOVBBGCD3q6q/Lg1FcyKiEVK3NZWcdT5dtHj+EGtXXgrxTutvCV5dST+HtYcEwQCRizWkzfwFWJKk8EH8u80/R7G4QXkNxbS2xG4TJKpTHruBxXpGr2On6xZy2Go2dveWsw2yQTxh0cehU8GuBX9nb4QT3RuH8FWgydxjSeZIz/wAPtx7YrojWlBWOCphYVZXZw/jPWR42mm+GHw3uE1C+vV8nWtWtzvtdKtTxJmQcNKwyoUHua+g/Dmi2eh+GLDQtPj8qzsLdLeBPREUKP0FL4Z8OaH4a0uPS9B0my0yyTlYLWFY0z64HU+5rWrCcnLc7KVNU1oQW0Wykut3arFIyhutStDSTbILUkgq1L5OHz2qVVC9KdQwjdIAOMU1o1PanUyVsCgaGCFd2eKmAwKijOAWY4FIbhc4FCCTJjTdi+lKrBhkUtArgKq3isRxVliFHNRmWNuDRYalZmdBHJ5lakf3BSCNeop9JIqc+Yjlk2Coo7kM2KS8VmXiqltE4k79aGyoxTRqg5GaCMimx/dFOpmTGCJc5p9FFABRRRQAUUUUAFFJuHrS0ARzRhx0qslsFbOBV2op3Ciky4yex51on/JyHiL/ALFmx/8AR81FM8Ov5n7R3iM/9S1Yj/yNNRTJe5L8N/8AksHxP/6+tO/9JRXpFeZeAJRH8XfieT/z9ad/6SivQIbtWfGadiXJJliaPdzVZh5fSrqnIBpksQahMTQy3lLVPVYyQw/KOTUsMnmDildFKLS1HMu5s54qKeZYlxU9UbyJnpMqCTepLBcbzVms62iKdanecJ1oTKlHXQtUVBHOGqQSrnrTI5WPooBzRQIKKKKAEKg9qWimNKoOKASH1S1GNmU4q0ZUxnNYvijxZ4e8M6a+o+INWs9Ns06zXMoRc+gz1PsOaE7A4OSGwQSCQZ9a27dcJXksH7RnwakuBGfFRjjZtouZLC4WAn/roU216jomraXremw6lo2o2uoWMwzFcW0qyRuPZlJFU5XIjDlLtFFFSWFFFFABRRRQAUj8LnGaGYL1pNytxQBlX11IW2gcUy2WRmyc1ovaqzZ4qWOJUHSr5lYy5G3qFupWOnF1BpW+6azLyZlaobN4Q5tC5eFvKytYyyS+d3q3b3u3h+QatxrbynevBqoyRFWjK5JZkmMZqekVQowKWpBCEA9aQIo7U6igdwooooAKKKKACiiigBsrbU4qKByxP0qZhuGKake0mmLqUnmYTEVeiOUFQGEF8irCDauKlGkmrA7bRVC5m3ZWrdwCU4rMMTmWky6aW5w/hddv7RfiP38N2J/8jTUU/wAPLt/aN8RD/qWbH/0dNRVIyk7sr+DUZ/i58Tcf8/Wnf+korurKCRZATnGa5H4dKG+L/wATgf8An607/wBJRXo6xqvQVSloZOF3cVBhQKGGRjOKWqd3MUNJK5bdiOW1bfntVm2j2Dmq9rd7jgmrykMMik42K9rzIWggGiigQ1lGKzrqFieK06QqppNFxnymYisiVF5j7xWq6LtqDyV3Z4pWNFNEtsSV5qamou0U6qMW9QoooPSgRHO21axru4cPV29lwaqCPzvepZ000lqzJ1/XoNH0W91S9k8u1s4Hnmf+6iKWJ/IV8qy3Nz4luI/iV41gF7d3g83R9NnG6DTbUnMeEPDSMMMWPqK+gv2htKubr4J+MYbON3nOkzsqqOSFXcwH4A1wNxo1nr3gbRdQ08K1pcabbyQlRwFMYwPw6VhW5uXQ9rKFh5Yhe1Wg3wB49F462l3FC8DfK0boChHoQRjFX/ElrZfCXUYPib4IT7H4cmuY4vFWiQ5+zmKQhRdxJ0SRGIyBwR6c15nLYSaJc7gCuDW94x8URt8EfF0N4wKS6VJAik9ZHARAPfcVrDD1mnyyPYz/ACmlKm69HRI+topEljWSNg6OAysDkEHoadWF8PYbm18DaFa3mftMGnW8cueu9YlB/UGt2vQPhWrBRRRQIKKKD0oAiuFLLx1qpGJFf5s9aleRg/BqeJtw5AzQ0ONToPX7opaKKBAeRVWe2D9qtUUDTaMqSy54zVi0hKVdIBopWLdRtWCiq88201JBJuFVYyvqSUUUUhhRRkUUAFFFFABRRRQAGq09wEqeRgFNZt0pY8UmaU4pvUt28wc1ZrPs4ipzzWgOlCFNJPQDzTPLXPSn0UyLnm2i/wDJyPiL/sWrH/0fPRRo3/JyXiL/ALFqx/8AR89FAC/Df/ksHxP/AOvrTv8A0lFekV5v8N/+SwfE/wD6+tO/9JRXo0jbVzQA6qt5B5goWc78Zqyp3LT2J0kZUNuyvWjF8q5Y4FSbVznAqC93eWQtDY4Q1A3SbsDmpkbcM1iRxyebzmti2BCVKZtUgo7EtFFFMyKl5LsBqC2n3NirdxD5gNRQ22xqk2i48pa3YTd7VVac7+9W8fLioTb/ADZq0c8r9CWJtyZpx6UiLtXFLSKKdzb7zTre329RVqilYvndrEFzbRzQtHIiujKVZWGQwPUGvnWXTNf+DE91pbaHqHiL4dSzPNYzWEZmu9F3tlonj6vCCSQw5FfSNUdQDbTjIpNIulOUZJpnyR4u+Ivww1CEvZ+IPPlb7tuljP5xP93Zszmk+GfgrXPH3iTTr7WdKudI8J6fcJdQWV2u2fUJlPyNIn8Ea9dp6/y+lLjS4Zbgy+RH5h6vsG4/jWro2mpAwYIAawVJc10j26uZ1ZUPZTlp2/zNIZiiSP0HNWYzlMmkaMMeaV/lQ4rpPntW7iGRQacrBulZU7P5lXrQME3NxSTNJQsrlimTHEZp4OelNk+4aZmzPyTJV6D7tVDgSCrcBylUzOJJRQTgZqpNc7T1qTVRbLdYnjfxVoXgzw1d+IvEV8lnp9quXcjJYnhUUDlmJ4AHWtWGXfGW9K+ePixfDxJ8ftN0S/Hm6R4V0sawbduUlvZXKRMw77FBYe5qoRcnZGdWapptmwfHvxj8VKL7w34d8P8Ag/R5Pmt5PETSzXkydmMMWBHn0Yk0jfEj4q+D4zfeNvDWjeJdCj5ub/w00i3Fqnd2t5cl1HU7TxXn/jHx1fNdsI5mABPetH4deMr2a9WOSUsDXc8DaO+p4kc5Tna2h9EaDrOk+JdDtNc0S+hvtOvIxLBPEcq6n+RHQg8ggg1p25CkCvD/AIKY8L/F7xf4Fsvk0a9tIfEOn26/dtmkcxzoo7KXUMB2r22CNt/euJq2h7MXezRdpshwhNJuVcLnmn8EVBqUWkbzKuRElOaaYVzmpAMDApslJoKKKKRQUUUUAVLtZO1QQBt3zVckkZWxTbhgsQfoaTRpGd9CWIDFPqhbz5bFXlORQiZJpi0UjMFFMEyk4pisedaN/wAnJeIv+xasf/R89FGi/wDJyPiL/sWbH/0fPRQIX4b/APJYPif/ANfWnf8ApKK9En5jrzv4b/8AJYPif/19ad/6SivRpF3KRQDM7pJWhB9yqbwnzKuQLtSqZEdx9NdQwwadRUlkKwKDnFTAYHFFMmbatA2x9FUkuDvxVxW3DNNolO5HLLspYpQ9R3MW7mmQjZQK7uW6KRTkZpaRQUUUUAFFFFABTJYw4p9FAJ2Ky2qg9KnRFUcU6igbk2FBGRiisTXPF/hPQrgW+t+KNE0yY9I7y/ihY/gzA0CNU26lsnFMuGYYVegpNM1HT9UtFu9MvrW+t2+7LbyrIh+hUkVYZFbrQgk2yK2LHrUzDIIoVQo4paBIpSQnfVmFdq1JRTuCjYR+VNZtzAzNxmtOmuFqWjSErFe0jKxFTnpXzx8YbH/hGfjppniK+PlaN4m00aNLctwkN3G5eHcewcEqPcV9HoVrJ8Y+GND8X+Hbzw/4h0+K+067TbLE/wChBHIYHkEcg1cJcrujGtTVVNPqfLXi3wNfrdttiYjJrb+G3gm8iu1mmjKgDPPQV1h+GnxY8LKLLwh4w0TxDpCcW9t4ngk+0W6dk8+LlwP9oVIfhh8SvFkX2L4geMdM0rQ34uNL8LwyRtdL/ckuJPnCnoQoGQa7pY68dtTxYZMlO99BvwJjXxX8WPF3xAs8PoltbQ+H9LuB9268py88i+q72Cg98H0r264by0+QYNU/DulaboOjWmjaPYw2OnWkYit7eFcLGo7D/HqTzV+VQRzXnt31PdhFRsjMjkkaU9a04s7BVbaqnNWoyNvFJGs3cdRRQCDTMgooooAKKKKAGtGrGorqMtGFWp6KBrR3KEFuVbmryjApaKSQ5SbK14WC8VRgaTzO9arhT96mLAgORQ0XGaSsedaF/wAnH+Iv+xZsf/R01FLov/JyPiL/ALFmx/8AR89FMyF+G/8AyWD4n/8AX1p3/pKK9IrzX4dtt+L3xPP/AE9ad/6SivQ0n3NigVybA9KWiigYUUUUAFR3AylSUjDcMUAzKHyy1pwfcqH7Ou7ceBQLqFX2Cm2TCDLDdDVOckHipZ3IPt2pUTfQgeuglqzHrVimooUcUSfdpMaQF1HelyMZ7VlzyuJO/Wrtq2+LBpJmsoWVxxnAbFSqdwzVR4W8yrUa7UxVMxTY6imyOEXJqm9+qvtqbmii3sXqKigmEnSpaYmrHjvxU8Q+I/FPjsfCvwXqkmjLBareeJNahwZbOB+I4IfSaTrn+FeaoaZ8PfhL4cj+zJ4P0q/nb/XXepxi7uJmPVneTJJPtge1HwoUt41+L0koH9of8JOquT97yBbJ5P4YLY/Guf8AGceojUmKFsbvWurD0VU3PMx+KnQXuo1tU+GNjY+Z4o+DkieE/E0A8wWluxGn6kB/yxmhztG7oGXBBOfevT/hJ41tvH/gWy8RQ27WdwxeC9tH+9a3MZ2yxH6MDj1BBri/hxLeBUEhak/Z5wvjP4sR2mP7OHipjFt+6JjBGZsf8CxWdamoSsjfCV3WhdnsNFFFYnWFFFFABVW7kKg4q1UU8W8UmVFq+pnw3DbqvR3CnAqnJb7ATUCeYJOKRu4xlsbIORTJm2ikts7OaLhdy0zC2pWFwPM25qw7lo8iqH2dvNz2rQijwmDSRpJJGdO776t2sjY+apHt1Y5qOYCND2oByUlYsb1cYB5piKwbvWX57ebwT1rVtnLoM00yJ0+XUlopGIA5pvmp60ybMfRQDkUUCCiikzwSOaAGTSbBSQyFhk9KjaeMkq4qKeeNY9sXei6GoSbLFxkjK022LZwags5G3HJyKvAAdBQnoEoWZ5vo3/JyXiL/ALFqx/8AR89FGjf8nJeIv+xasf8A0fPRQIb8PV3fF34nj/p607/0lFegRQkP0rgvhv8A8lg+J/8A19ad/wCkor0incTVwHAoqN5VXvSpIrdKRVmPooooEFFFFAFXUGYRnHpXN75PtPeujvz8tZMcQabpUSOyg0os17X99bLu6gVZRdoxUVooWPAqarRyStdhSMMjFLRQIqyW25s1PCmwU+iixTk2FFFFBJWvs+UcelcxcCf7QcA4zXXOoZcGqzWMbNuqZK50UaqhuV9K3eWN2a06jiiWPpUlNGU5czueM/E7Sdc8DfEKX4p+GdKuNZ0u/tY7XxRpVquZ3SP/AFd3Cv8AE6KSCvdfxIs6P4o+G/jKzGoaN4u0aZCMvFNdLDNEfR43wyn6ivV7hmC/LmuE8QfDrwD4i1I3uueCtA1C6Jy081ihdvq2Mn8aqNRx2M5YeNVanDeIPiNpFncN4Y+Goh8YeMbgbLe3sGEttZk8edcSj5EReuM5PTivRPhD4MT4e+A7bRJbw32oySPd6nekc3N3Kd0sn0zwPYCug8L+H9B8O6f9j8P6Lp2k23UxWdskKk+4UDNXbyMuOKJSctQpU4w0QkVyHbGanMgC5rOghZWJOakuZDGlRc3cFfQla7UPjNWIpN4rCh3yzd+tbNuvloNx7UJ3CpBRRPRRQelUYjW29GqPyFzkVBMz76sW5YrzTaEpskVdopaKKQxNopaKKACq92hZeKsGkO1hQNOzuYyW7+bnFatuu1af5a56U6kkXOpzFO/kKocViLeS+diujljjZfn6VUFjal8jr9KTTNKdSEVZonsnLIKsUyKNYxgU+qMJO7Ef7pqCNm389KsUm1c9KZLRn38J3bl6VSSN94BrdZQwwarSRqnOKho6IVNLBax4AzVqqkc43beKtK24U0Zzvc830b/k5LxF/wBi1Y/+j56KNG/5OS8Rf9i1Y/8Ao+eimQL8OP8AksHxP/6+tO/9JRXoM8wUV578Of8Akr/xP/6+dO/9JRXY6gWDEik2aU48zFuZSx4qWxLZ5qlatuIDVsWyDbmpRrU91WJ6KKKs5gpsjhRTqq3me1DKirsc6ectRJZ7Wz1qW33CE+tOh3Z5pWG5uLsSIu0Yp1FFMgiuriG2heaeRI40Us7uwVVA6kk9BXl2p/tDfCWxvZLQeKBfyRHEjafZzXSIfd40K/ka5Dx+1x8VviTq3hW4uJ4vA3hV449Uhhcp/at8w3+SzDnyo1I3DufwxsWmtaf4ehj07SbO20+0hwscFtGI0UD0A4ranRc9jkr4uNF+8eieA/iH4K8dQPJ4T8R2OqGIZlijcrLH/vRth1/EV1NeAeKfCemeNVXXPD7JoPjWzBk03WLQeXJ5g6Ry4/1kbdCGzwa9L+CnjSTx58PrLW7u1FnqcbyWep2o/wCWF1ExSVfpkZHsRUTg4OzNqVaNWN4naUUUVBqFFFFABTJX2in1Xu0LLxQyorUhMwY4yKkjiUkEVQEbo9XYJhwKk1krLQtqNopSM9aRW3DNLVGA0oKqXcJYGrtBANKxUZNMoWFv5bFiKdMzGSroAppjUnNNaE1G5iQ52c0+gUHpQA1o1Y5pQMDAqrcTspp1vKz0rlcjtcs0UUUyQoNFRXGdvFAMS6JCbhUFtKzNg1JCxJKt0NP2xw5bvQ1qVGa5SYdKKgjm3Nip6CE7iMu4YpixYOakooCwUUUUDCikY4UmqjTNvppCbsXKr3akqcVLE25aSZlA5pMqL1MuON/N71qwjCVFHsY8VYFJFzlc820b/k5LxF/2LVj/AOj56KNG/wCTkvEX/YtWP/o+eimZi/Df/ksHxP8A+vrTv/SUV3l9BuUnGa898AyFPi/8Tcf8/Wnf+kor0qFvMTmhocZ2ZjwQMsvQ9a17cEJzS+Uuc1IBgUki51OYKguJdvFT1DNDvqkZPYLeTdUrKGHNRwRbKlpMFcRVCjFKAB0oooGFFFIzBRzQB4F8HkEM/wATNHmGNRt/GV5PcA/eMcwV4W+hTgf7tZniPTLmS9bardfSux+KHhLxFpnjQfEz4eWsN/qb2y2uuaJJII11W3T7jIx4WZOgJ6jj2POL8YPhgGMfiSfVvC2or/rrDV9LnjlRvQFVKt+B5rqw9dUzzcdgnWZq/D+yuoZowwYc1b/ZaP2mw8e6tbY/s7UPGV/NZEfdZBsQsPYsrflXM3PiXXviPA/h34U6RqVhpt0DHe+K9StWt4beI8N9mR8PLIRkA4AH6j2zwF4b0nwd4S07wxosRisdPhEUQJyzd2dj3ZiSxPqTUVqntHc1weHdCNmbtFFFYHaFFFFABQeaKKAInWLoetVZLdhJuXp7VPLGxbIqWEELg0NDjNphAMJT6Kjmk2CgN2SU0uoPJqKG4Eh21FMG8zjpQtRSvEuA5FGajQ7YxmnMM4IoAdRQOlFAEMqxZ+aomuIYR8oAp9ymea8c+OGu67d67o/w18I3rWGra3HJc32oIMtp9ghw8i/7bE7VPY5+tUkiJTkjqPF3xg+HnhO+Nn4h8XaXY3Q+9AZd8q/VEBI/EVpeBvih4A8bTG38M+LNL1K5AybeObbNj12Nhse+K8p0Lwz4W8BRC30bSLaOTOZbuZRJcTt3Z5G+Yk/l7Vo6z4T8G/EC0Canp8VrqMfzWuq2IEN5ayDo6SLg8Hscg1tKhLluckMbBz5T3aq08gzXm/wH8V67qC654G8ZXCXHifwvMkM92o2i/tpF3QXOOxZQQ3uPevRpYWLd6wR2PbQkgw1SSx7hTYE2ipH5U0DSIC0UPU5NPhlEnSqc8LF881ZtIygqbs1cYpFiimyttXNUJL3a2KpK5i5JGjRVa1nMmKs0hp3A8jFQmAFs1MKKAaEVdowKz75mBOK0aq3SLgk0maU3ZlezZt3NaQ6VmwuqvxWghytCKqbnnGjf8nJeIv8AsWrH/wBHz0UaN/ycl4i/7Fqx/wDR89FMyGfD2PzPi/8AE7/r607/ANJRXpUabRXnPw4OPjB8Tv8Ar607/wBJRXpFAWGyNtXNV0uCWqxIu5cVAluQ2aaJdyyORRQOBiikUFFBOBURnUHFA0myWikRgwpaBBUVznZxUtIRkUDTszJVZBL3rRWOOVF86NHK9Ny5xTvJXOakAwKSRc58xDc5C8VXhZt1XWUMMGq7qsdUjBrW5YU5FLWc98qNtyakivN3ejlYc6LtFNjcOuadSLCkLKO9D/dNZlzMwfv1pNlwjzGmCD0paq2blhzmrVMlqzCq93GZF+Xmku5tgqtFeEt1NPluT7RRYlvE0b81fUqwGetMR1kXoM1WZnWTb71Oxrf2heddwpVGBikiOVp1MgKKKCcUCIrnO3ivEYwIv2rtaS7GJLvwfbmxLd0S4bzVH/AiCa9xO1hXm/xn8B6tr39k+KvB9xBa+L/D0rTae0xxFdRsMS20v+w479j6dapOxEo3OK+JUMysTGD1NZfw/uLpboBt2KdffFPwdeEaf43iuvA+vJxPYaxAyLu7mOYApInocjis23+IHh+S4bTPhvY3HjfXn+WGGwhcW0THo807AKqDvgmvRjiIezszwJ4Gr9Y5lsdr4Ek+1ftUeIJbUgpa+ErSC9K9BM07ugPvs/Svbq88+B3gK68GaJe3muXkeo+J9buTe6zeIMI0pGFjT0jRflX8T3r0OvNb1PoIK0UgooqvcuQcUht2JzjFIGXNRK7eQzVTimZpe9D0NIR5lc0Jl3JWbLa7mzzWlI22MZ9KhjdWNUmzGSTYlnD5eKssMiloqXqUlYRRgUtFFAwqOaMOuCakqK43Y+WgL2KwszvyDxVyNdq4qmsjKec/nViKYMcGjlsHtObc880b/k5LxF/2LVj/AOj56KNG/wCTkvEf/YtWP/o+eigBnw8Vm+MfxNx0+1adn/wFFemDpXlPgydofi/8TAve607/ANJRXo9lKzrnmny6XJc9bF4sB1oBB6VVnZqdaFs80WDm1LNFFFIoZNnZWVKJPMFbBGRURhUnNJo0hPlGWe7bzVikVQopaZDd2FFFFAgooooAiuJNgqhPOWUirt1GXHGazpoWB71cbGU2yi8bvJ3xV+0t2GM1JaQZPIrRRFUcCnKRMKfUSFNi0+ikLKDyazNxTyMVWktg5zVgEEU1pVU0DUrCRRhBUlIrBhkUtAr3M+9jZjUMFsc81qsqt1pFRV6Cq5iHDUrxRMrA1M0Ssc96koqWWtBFG0YpaKKACq1yzAnFWaa8YamhNXK9qzEjNWqZHGFp9DBKyK2oafY6hF5V9Z291H/cmiVx+RFFnYWdnF5Nnaw28X9yKMIv5CrNFIdgFFFFABTJEQjLU+o5wSnFAIrTTx7TGtFtEC26qzwv5ver9shUc1Js7RWg6dNw4qKCEg81aoq7mFgpCyikkOFNZlxMwkxz1qWzSEOY1QQelFVbNyw5zVqmTJWYUEZGKKKBEE0Qx8oqGGNg9XaMU7kuJ5tov/JyPiL/ALFmx/8AR89FGjf8nJeIv+xasf8A0fPRSKKvgmDzvi78TW/u3Wnf+kor0SyXaQK4P4dn/i8fxNXsbnTs/wDgKK9GWLa2RTvoS463HNGppURV6U6ikUFFIxwM1Wac78UWE3YtUU2Nty5p1AwpGYL1par3W7tQhN2JldW6U6qlru3DNT3DbUoY46j9y+tLWULg+bWjA25M0ky5Q5SSmNErU+imQNRFXpTqKbK21aAFdsA+tUpS2+l8wl8VOkYYZNVsQ9RIt22oZkbdV0ACjA9KVxuJFbqVXmparXM+zgcVHbXG81NzRQdrl2ik3DGaRWDGmTYdRUE8+w4pYJd9OwromoopGbaKQxaKg+0LuxUytuFA2mhaazqtOqheuwJxSbHGN2XVkVqbM+1ao2TsTzWg67loTCcbFaOclqtjpUEcG1s1PVMzjcKDRRSKG7F9KcOKKKAK9xKVOBS28pbinTRb6IYtlMnW5IwyMVTmt1LZq7Wfqc/lKalmtO7dkT2+1e9Wa5mDUiZcVvWk3mIO9JO5pVpSjuWKRmCjJpar3rERnFUYpXZBcXm1utSWtx5lYk295ce9aumxsFGahPU6J01GJw+jf8nI+Iv+xasf/R89FGi/8nI+Iv8AsWbH/wBHz0VZzB8OVB+MPxO/6+tO/wDSUV6TXm/w3/5LB8T/APr607/0lFekUAFFFFACMMjFVmtzvzVqii4mrjY12rinUm5fWlBzQOwUhUN1FLRQAiqq9BSSLuXFOooBFIWvz7sVbjXauKdRRYpybCiiigkKbIV2/N0p1QXall4oGldjQbfd15qwhBX5elZKxv5tacAxGM0kypQUdiSiiimQVLmDeaba2xQ5q7UczbV4pWL52lYHXK/KajiDLuZulRRzNv5zUs8mY8VXKZ8+hSmffIR71bs0xg1QVSZcjPWtO1BCVT2M4asmqO4BKcVJQeag2TMjy5fNzWlbqyp81JIyxjITP4U2K4DHFCiOdRPQsVFLCH9KlooEnYhigCelTUUUA3cKKKKBATgVEZlBxmnTZ2GsqTzPNFJs0hHmNcMCu7tUJuUDYpq5+yn1rHk83z+M4zVxVzCpLlZ0CMGGRS1XslYJ81WKllJ6BWfqduZVOK0KQqD1pNFxlyu5y8WmyedkCugsofJQbqnVFU8AUFSW9qSjY0q1pTHVHNH5i1JTZHCiqMb2KQsvmztFXIowg96akwY4qWi1inNyPNtG/wCTkvEX/YtWP/o+eijRf+TkvEf/AGLVj/6PmooJF+G//JYPif8A9fWnf+kor0ivN/hv/wAlg+J//X1p3/pKK9IoAKKKKACmyHCE06kYblIoBGXcXLLJVm0uNw5NV7236mq1uzK4GKg6uVSibo5FFRW5+Spas5mgooooEFFFFABRRRQAUEZopHYKKAG+WuelPHFRpKrHFSUBe4jHAJqnNdbWq4wypFZt5A2TimrETbWxIbzjrT45PMFZqQybq0baEqtU0kRFtilVXmoJXPbmpbkN2qNFOMmhDY+3XPJq6hUDFZ7y+X0pI52ZqTQKSRp15N8S/HniS98YN8N/hqLVddjhWfV9Xu0322jwt93K/wAczDlU6Y5PHT1aNsrzXz38CJ2m8EeIPFEuW1LXPEeoXF25+98kpjRPoqrwPeiMeZ2HUqckeYtT/Ce1ucza/wDEvx9q2pN964XWWtkVv9iKMBVHtzVae88efCFF1y41y/8AHPgaIj+0UvEDanpsf/PZZFx5yL/ECMgfnUtzrV0NQ25OM16T4Rkh1Gxa1u41mhnQxyxuMh1YYII9CCa6alDkjc8/D4z207HX6XfWmpaZa6jYXEdzaXUKzQTRnKyIwBVh7EEVZryb9lFpIvhOdHaZ5oNG1jUNNtnY5JhiuHCD8Bx9BXrNch6gUUUUABIHWgEEcVXud27in22dnNOwr6kpxjmoWjhDZai4Yis25lfNCjcTnymoGjI2DGKilSOIbyuTVOzMjMPStGSPzFANDVhwaluVY7l3bA4+lXVztGag2xwdsmnQy7zSSZUpRvZE1FFMkkC0CSH0VHHKrniq13deWcULUUny7l2oblCy8VWt7ze2KvKcjNO1hJqSKkETbu9XKKD0obGlY820X/k5LxH/ANi1Y/8Ao+aik0Nt37SPiP8A7Fqx/wDR81FIY74b/wDJYPif/wBfWnf+kor0ivNvhyQPjB8Ts/8AP1p3/pKK9Fmb92StAIkoqik7b8GriNuFK5UotDqKKKZJHMY8YeoRBCx3LwafcoW5qCMMhyc07XFztMsMRHxT45AxqKRfOTjqKZbRsrc1JorNXLE0mwVHFPuPNLcLu4pkEODVGTvcs0UUUigooooAKgu87eKnqpqEuxKa3FLYihzvq+vQVzyahibGa2rObzEFVJMzpyTLFIyhuopaKg1IxCoOcVIAB0pu9c4zTqAGsit1ppiGOKkqKWYJRcErlWW2YtT4bbFTRTq9TU+YnksxoXC4r53gkh+FvxI1nwn4hcWfhfxPqEmp6DqUnEENzLzNaSN0QlvmXPBBr6KrN8S6Do3iTR59H17TLXUrC4GJbe4jDo3vg9D6EcihOzuE4KSszz5vB/nTiRVBB5BHes74h+Lbb4eaRHpunKNS8YamPI0XR4fmmmmYYV2X+GNepY4GBT/+FA+H7FDDoPjT4g6DYdBY6f4gkWBR6KGDED8a0PBnw78JeBbye80PTZH1O4GLjU72drm7mHoZXJOPYYFaTryaszLD4CCldHQfBfwe3gT4a6R4bnuBc3kMbS304OfNuZGMkrfTexx7AV2AIPSqWmzGS2PripLct5nNZLVG8lyuxI86qcGpEYMKzrtW841btcheaVzSUVa5OyhutKBgUUUzMa67qga1VjzirNB6U7iaTKkskduMKvPrS205kbmie33GnW8Gyp1ua2ioj5o99EMWypaKdzKwZ5rO1JypParuG3ZPSsvVZNzkLSkbUVeQumykydan1C2MhyBVTTkYMDitocqMiiLsLERTZlWts0bZNaUTDAXvRKoC8Cqis/mVbdznS5S/SN900kedozTqk0PMvD4x+0h4k/7Fux/9HTUVJov/ACcl4j/7Fqx/9HzUUDbIfARI+L/xOx/z9ad/6SivQIrgq+D0rhPh2u74vfE//r607/0lFd1PbNuyM1SsZyve6JzCrfOvSk8zYwFPtVZVwc1HPCTJkVDRtCV9yaZ8AY6U6NsrzSBNyKD2plw3lQkCn0IS1Jsr6imvGCKzobhjJWjE25aSZc4WGRRlWqR22rmnUjDcuKZnYqCYl8VbT7oqAW/z5qwOBTYo36hRRRSKCiiigAqrfw+alWqKEJq6ObbTX87cM9a2NPgaJRuqedvLXKjmqKzytLzmqlO+gU6HVGnTZM7DiiPO3mnVI2UCX8yrsWdgzSbEzmn02yUrBVC9Vj92r9NZVbrUs0jKzKFkjg81ojpTVRV7U6hIc5czCiiimQI67lxWXd2e5s4rVpCAe1Jq5cJuLKWnQtDx2q4qKDkUoAFIzqvemtBSfM7kdwi/exVQ3ARttS3c6hetZn+sl71LZtTjdamzbybxU1VbKPaOatU0YytcKKKKZIUVHNJsFQR3QZsUrlKLaLZqNplBpkrnZkVk3Mkm84zQ2XCnzGrJMCNoqt5HmMTVCOSQuM5rXtMlATSvcuUeRCwQKlWKKKowbuFM8tc5p9FAgooooA820b/k5LxH/wBi1Y/+j56KNG/5OS8R/wDYtWP/AKPnooAZ8P2K/Fz4nkf8/Wnf+koru0upBJg8iuG+Ha7vi98Tx/09ad/6Siu/+yjfmkzSDVtSxE29c4p9NjXauKdTIYVWvf8AVnNWaq6iCYjg0mOG5ji4RJcVr2kwZOK5eaGU3OcnGa39MjYRgGoi2dleEVFO5Nc3G00+1mLmiW13npT4IUhHJ5q9TmbjylikLKO9IWG3IrPu5nUnGapK5hKVjRDA96Wsm3uXLc5qy07Y703ESmmXaQso6mq8UxPeo53bPFKw+bQuKwboaWqtoWzzVqhjTuMkTcKjS3VW3Gp6D0pFJshacK2BSzSYh3Co3hUt94U6ZQYdq80MUb31KQvPmxmr8EocDmsS5hdX4zVvT2fgHNSmdM4K10atFA6UVRzBRRRQAUUUUAFFJuX1paAIrh9qGse6virEc1szpvQism408s+al3Oii4/aKouGm9auWcJzkinWljsPIrTijVR0FJIqpUS0iLEu1adTJJAlEcgerOW+o+mNIqmn1TnRt3emhN2JbhfMjytUoYHEmTmr1uGC81LtX0FS0aRqNIYI/lxUMlorHPFSzybBUUExZuc07E+0aY1LRQfu1ajUKKdRSsNybCiig9KZJBJNtNSxtuFVpYWLVPAu1aZKvckooopFHm2jf8nJeIv+xasf/R89FGjf8nJeIv8AsWrH/wBHz0UAL8N/+SwfE/8A6+tO/wDSUV6RXmvw6bb8Yfid73Wnf+kor0eWTYuaAWo+iqyXAY8UrSGlcrlZYqpfN8ppWnwtVJZhIdtDZcIO5WiUNL071sWqgLVW2twWDVfUbVxSSHVlcU9Koy791XgQehpCik9KtMwauRQKSPmpk1uH+lWRRRcLFGO02npUrW/FWaKLi5UUmQxio0O5qvyIGFRCALzTuJxHwqFHvUlVZZNnFSW8m/rSsNPoTVHO21akqC7+4aTLjuZkkr+Z1q/aksvNZpz5vSr0Unlx1COia0JpYVY0sEIWoY7nc2Kuody5qkZSulYWobqXy0qaoLuLzEqkZPYz0viZMZHWtOCTegNZiWJEma0YV8tRVSsZw5upNTZOENMEy7sVJwwqDS5R3t5lXYySgzTTGi/Maja5VW2im2EYssUYHpTI33in0h7ABRRRQBXuUZjxREPJTc1WKq3qswwKG9AjFNjo7gM/WrHBrNtoWV81or0pIuaS2FooopkDJU3imRQ7TUrHAzVZ7g7sUXGoXLVFMifcvNRXE2ygFFtliiqcFzvNXB0ouDi0FMeRV60+s6+Z8nbSY4Ruy8kit0p9ZtmzFua0h0oTHOPKzzbRv+TkvEX/AGLVj/6Pnoo0b/k5LxF/2LVj/wCj56KZA34drn4xfE3/AK+tO/8ASUV6FeozLxXn3w6IX4v/ABPZv+frTv8A0lFejblkoY46O5StIW8zJ6VfKr93FKqhelLgZzSSHKTbK08GRxVP7OyvmtU1FMg2nHWhoqM2iGGUKQKlnb5Nynis6ZX83jOKv2vMe1qEx1I6XIoJGzV0cio1iC9KjmYrVbmC0RYoqtbSMxwas0hp3Cig0wyKDQOw+k3D1qrdXG1eDVOO6LSYzmlc0jTbVzRmh3dKdDHsFEDbkyakp3M3GzCmyLuFOooAqG1G+iWH5ce1W6DSsXzsy4rch60ohhBS7RS0JBKfMFFVpmdWqWBiy81VjO+pJTJhlDT6RvumkMy2YiXrV+3fK81RuhtepLeT5atrQyi7MvOAy4zWZNA4kp0lwQ/WrsEnmp83NQ4m1OrZjbNSqjNWKAABxRQDd2FFFFAgoIB60UUAIFA7UpoooAaG+bFOqN2VPrSo+6gdmOYZXFQCD5smrFB6UAm0QMypxVeeMyD2qRkYvU8acc0i72KdrblTmtAcCkCgUtCRMpcwVDPGCM1NTZBlTTEnZlAyLG2KuQSbxVC5hYvxnrVqzjZRzmpRrNKxwGjf8nJeIv8AsWrH/wBHz0UaN/ycl4i/7Fqx/wDR89FUYlTwUWHxd+Ju3/n607/0lFei2JY/erg/h7GJPi/8Tgf+frTv/SUV6PHEE6UramimuWwk8mwVFBMS1SXG0jk1U86KE9C30qroz5ZN6GjQarQ3iSHAVhVkHIpDaa3IZIl61CZRGfSrbDcKpTWUjnIkUUmXFrqWYpQ4olaL+Ko4Ldoxy4NJNbPJ0dRRqK0bkkTQ5+U81NVS3tXjbLOD9KmlmWMcgn6UCcVe0RZzhKyppn396uC8jlO3Y1RzRp94ikzWC5d0UJ5HYdaksYSTk1IDCzbdpFXrZY1AwaSRpKdlYnhXamKfQMY4oqzkYUUHgVWmvEjOCrGgaTexZoqCG6WU8KRU9ANNbhVa6lZORmrNRSwiShji1fUht5/N4dc1aVQvSq6W6x8lhU+4BcjkUIJWvdDqbIcITSJIGPQ0SYdSoYZoJMPUbrbJgVJYSGQU670eSaTcJkA981Ja2v2U4dt30rW6scyjLm1GyREvmr9ou1RSxqjjvU4GBgVDZtGNtQoooqSwooooAKKKKACiiigBjx7qVFC0yacR/wAJP0pkV0HP+rYfWkVaVixRRRTJDFFRmXBxtNP3DHPFAC0UA56UUAFFIzAUoOelADSqntSgAdKHbaKQPlS2DQFzzjRv+TkvEX/YtWP/AKPnopNDbd+0h4jPT/imrH/0fNRQBSm034keHfiR4r1rw54c0XV9P1yS1kR7nVDbvGYoRGQV8tu+e9Xv7e+M3/RPvDf/AIUDf/GaKKAIJtW+M0n/ADIHhsf9x9v/AI1UQv8A4yd/APho/wDcfb/41RRSsUpyRLFqvxij6fD3w1/4UDf/ABqpxr3xmx/yT7w3/wCFA3/xmiimJtvcP7e+M3/RPvDf/hQN/wDGaP7e+M3/AET7w3/4UDf/ABmiigQja58Zm/5p/wCG/wDwoG/+NUi638Zl/wCaf+Gv/Cgb/wCNUUUAO/t74zf9E+8N/wDhQN/8ZpkmtfGSQfN8PfDX/hQN/wDGaKKATIk1P4xKc/8ACvvDX/g/b/41Ujax8Y2GP+Fe+Gv/AAoG/wDjVFFBTkyE6j8Ys5Hw/wDDQ/7j7f8AxqlXVPjMD/yIPhv/AMH7f/GqKKVg55E6a58ZlH/JP/DZ/wC5gb/41Tv7e+M3/RPvDf8A4UDf/GaKKZIf298Zv+ifeG//AAoG/wDjNQy6r8YpDk/D3w1/4UDf/GqKKBptbCxav8Y4+nw98Nf+FA3/AMaqX+3vjN/0T7w3/wCFA3/xmiigG2w/t74zf9E+8N/+FA3/AMZo/t74zf8ARPvDf/hQN/8AGaKKBDJNa+Mzj/kn/hsf9zA3/wAapItZ+MyZ/wCKA8NEH/qPt/8AGqKKB3Y4638ZcEL8PvDQ/wC5gb/41TE1j4zKc/8ACAeGj/3H2/8AjVFFAJ2JP7c+M/8A0T/w1/4UDf8AxqmvrXxkbr8PfDWf+xgb/wCNUUUCYqa38ZE6fD3w1/4UDf8Axmnf298Zv+ifeG//AAoG/wDjNFFAB/b3xm/6J94b/wDCgb/4zR/b3xm/6J94b/8ACgb/AOM0UUAH9vfGb/on3hv/AMKBv/jNH9vfGb/on3hv/wAKBv8A4zRRQAf298Zv+ifeG/8AwoG/+M0f298Zv+ifeG//AAoG/wDjNFFAB/b3xm/6J94b/wDCgb/4zR/b3xm/6J94b/8ACgb/AOM0UUAI2ufGRh83w98NH/uYG/8AjNNGtfGMdPh54aH/AHMDf/GaKKB3H/298Zv+ifeGv/Cgb/4zR/b3xm/6J/4a/wDB+3/xmiigQh134zf9E+8NZ/7D7f8Axmom1f4zs24+AfDf/g/b/wCNUUUDTsSrrnxlUY/4V94b/wDCgb/4zQdc+M2c/wDCvvDf/hQN/wDGqKKBCPrfxmb/AJp/4b/8KBv/AI1SprnxmUY/4V94b/8ACgb/AOM0UUDuKdd+Mp6/D3w3/wCFA3/xmk/tz4ygYHw98Nf+FA3/AMZoooEHw80bxpJ8S9Z8X+LNI0zSlutLt7GGC0vjcZMckjFiSq4++KKKKAP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1194772" y="1583979"/>
            <a:ext cx="3150036" cy="3690042"/>
            <a:chOff x="965943" y="1448978"/>
            <a:chExt cx="3150036" cy="3690042"/>
          </a:xfrm>
        </p:grpSpPr>
        <p:grpSp>
          <p:nvGrpSpPr>
            <p:cNvPr id="15" name="Group 14"/>
            <p:cNvGrpSpPr/>
            <p:nvPr/>
          </p:nvGrpSpPr>
          <p:grpSpPr>
            <a:xfrm>
              <a:off x="965943" y="1448978"/>
              <a:ext cx="3150036" cy="3690042"/>
              <a:chOff x="7626017" y="1946847"/>
              <a:chExt cx="3150036" cy="369004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7626017" y="3862681"/>
                <a:ext cx="31500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Wingdings" panose="05000000000000000000" pitchFamily="2" charset="2"/>
                  <a:buChar char="q"/>
                </a:pPr>
                <a:r>
                  <a:rPr lang="de-AT" b="1" dirty="0"/>
                  <a:t>Deviation from many body limit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7626017" y="1946847"/>
                <a:ext cx="3150036" cy="3690042"/>
                <a:chOff x="8346025" y="1583979"/>
                <a:chExt cx="3150036" cy="3690042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8346025" y="2222433"/>
                  <a:ext cx="31500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Origin of collectivity</a:t>
                  </a: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8346025" y="1583979"/>
                  <a:ext cx="3150036" cy="3690042"/>
                  <a:chOff x="8886031" y="1583979"/>
                  <a:chExt cx="3150036" cy="3690042"/>
                </a:xfrm>
              </p:grpSpPr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8886032" y="1583980"/>
                    <a:ext cx="3150035" cy="540006"/>
                  </a:xfrm>
                  <a:prstGeom prst="roundRect">
                    <a:avLst/>
                  </a:prstGeom>
                  <a:solidFill>
                    <a:srgbClr val="C61A27"/>
                  </a:solidFill>
                  <a:ln w="25400"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de-AT" b="1" dirty="0"/>
                      <a:t>To Understand:</a:t>
                    </a:r>
                    <a:endParaRPr lang="en-GB" b="1" dirty="0"/>
                  </a:p>
                </p:txBody>
              </p:sp>
              <p:sp>
                <p:nvSpPr>
                  <p:cNvPr id="30" name="Rounded Rectangle 29"/>
                  <p:cNvSpPr/>
                  <p:nvPr/>
                </p:nvSpPr>
                <p:spPr>
                  <a:xfrm>
                    <a:off x="8886031" y="1583979"/>
                    <a:ext cx="3150035" cy="3690042"/>
                  </a:xfrm>
                  <a:prstGeom prst="roundRect">
                    <a:avLst>
                      <a:gd name="adj" fmla="val 1779"/>
                    </a:avLst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8346025" y="2559503"/>
                  <a:ext cx="31500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Role of entanglement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8346025" y="2921877"/>
                  <a:ext cx="315003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Pair formation &amp; scale invariance</a:t>
                  </a:r>
                </a:p>
              </p:txBody>
            </p:sp>
          </p:grpSp>
        </p:grpSp>
        <p:sp>
          <p:nvSpPr>
            <p:cNvPr id="31" name="TextBox 30"/>
            <p:cNvSpPr txBox="1"/>
            <p:nvPr/>
          </p:nvSpPr>
          <p:spPr>
            <a:xfrm>
              <a:off x="965943" y="3904818"/>
              <a:ext cx="3150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q"/>
              </a:pPr>
              <a:r>
                <a:rPr lang="de-AT" dirty="0"/>
                <a:t>Weakly interacting regime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555" y="2347376"/>
            <a:ext cx="6018539" cy="21632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71446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Outlook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3140637" y="-1309664"/>
            <a:ext cx="2610029" cy="198002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Pair formation during interacting expansion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Role in collectivity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Freeze out radius - HBT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AutoShape 2" descr="data:image/jpg;base64,%20/9j/4AAQSkZJRgABAQEAYABgAAD/2wBDAAUDBAQEAwUEBAQFBQUGBwwIBwcHBw8LCwkMEQ8SEhEPERETFhwXExQaFRERGCEYGh0dHx8fExciJCIeJBweHx7/2wBDAQUFBQcGBw4ICA4eFBEUHh4eHh4eHh4eHh4eHh4eHh4eHh4eHh4eHh4eHh4eHh4eHh4eHh4eHh4eHh4eHh4eHh7/wAARCAGoAa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G61b4j6/8RvFej+HfEmi6Pp+hyWsaJc6W1w8hlhEhJYOvfParsej/GR+nxB8Nf8AhPt/8dp3w+Tf8XfieP8Ap607/wBJRXoip5KFjTFrc89/sL4y/wDRQvDf/hPt/wDHqP7B+M3/AEUHw3/4T7f/AB6u4+1M0uPergb9zmpTuXKDiedDQ/jITj/hYXhrP/Yvt/8AHqik0n4yxvtPxA8Nf+CBv/jtdpLcyLNWjHi4hDH71U4tGcJpuzPOv7J+MmMn4g+Gh/3L7f8Ax2o/7P8AjDux/wALC8Nf+CBv/jteh3alIzXPXNyyTdazcrHZSoqZix6L8ZHHHxC8Nf8AhPt/8ep39g/Gb/ooPhv/AMJ9v/j1dhpV1vHWthTkZqk7mFSHI7Hmr6J8ZF6/ELw1/wCE+3/x6mro/wAZGPHxB8Nf+CBv/jtejzxs33TSQw7cbjzQKyseejQvjN/0UHw3/wCE+3/x6j+wfjN/0UHw3/4T7f8Ax6vRnkVOKcjbhkUxWPN/7B+M3/RQfDf/AIT7f/HqP7B+M3/RQfDf/hPt/wDHq9DuJNlNgmLGnYm+p562h/GZR/yUDw1/4T7f/HaamifGZv8AmoHhof8Acvt/8dr0ykJVaQzzZtD+MwH/ACUHw3/4T7f/AB6oTpPxn3bf+E+8Nf8Aggb/AOO16aJFY4pdi5pFKy3PN10P4zMP+SgeG/8Awn2/+PUv9g/Gb/ooPhv/AMJ9v/j1ekiimSebHQvjKOvxC8N/+E+3/wAepBofxkbp8QvDf/hPt/8AHq9Buiw6VFbyENyadiXLU4Q6F8ZQP+Sg+G//AAn2/wDj1V5dM+MUfX4heGv/AAn2/wDjtent8ycVhaqJA3HrUt2N6UFN6nGLpvxiYcfEHw1/4IG/+O0f2b8Zc4/4T7w3/wCCBv8A47XaaZuPDZrYSJVG4ikm2OcYwZ52mh/GZhn/AIWB4bH/AHL7f/HqX+wfjN/0UHw3/wCE+3/x6u/muNpwKlgk38VdjDmVzzv+wfjN/wBFB8N/+E+3/wAeo/sH4zf9FB8N/wDhPt/8er0jI9aUUhnmcmi/GRBz8QfDX/hPt/8AHaZDpPxkkbaPiD4a/wDBA3/x2vRrxgAapWswWXNK5rGF43OJ/sX4ybsf8LB8Nf8AhPt/8dp/9g/Gb/ooPhv/AMJ9v/j1ejKFf5qfTMjzU6F8ZR1+IXhof9y+3/x6gaH8ZD0+IXhv/wAJ9v8A49XoN0WzxRals807E31sef8A9g/Gb/ooPhv/AMJ9v/j1H9g/Gb/ooPhv/wAJ9v8A49XpDMF600/NyrUijzn+wfjN/wBFB8N/+E+3/wAeo/sH4zf9FB8N/wDhPt/8er0cuq8E80FhjNA7HnB0L4y/9FB8N/8AhPt/8eqN9G+My/8ANQPDR/7gDf8Ax2vQJ7nacUiXCkDOKVy1BnBR6J8ZmH/JQPDQ/wC5fb/47Tv7B+M3/RQfDf8A4T7f/Hq9DhkVulTUyGrHmp0L4zD/AJqB4aP/AHL7f/HaP7D+Mvf4heGh/wBy+3/x6vRp2ZV+WqG6VpOppXKjC5xI0L4yn/moXhv/AMJ9v/j1VrrTPjJAOfH/AIab/uAN/wDHa9Ogzt5qpfwlwaGEEubU83t7P4yTNtHj3w2P+4A3/wAdq8NC+M2P+Sg+G/8Awn2/+PV29larApleo5dQ/eYpxTYq0oRehxfw91nxpF8TNZ8IeLNX0zVVtdLt76Ge0sTbEGSSRSpBds/coqLwzJ5v7RniNv8AqWrH/wBHTUUMhO5P8N/+SwfE/wD6+tO/9JRXodwMrivPPhx/yV/4n/8AX1p3/pKK7uabEmKTLim2MS1PmbhV0KFj2k0zzNkAb1qo1yxanGIqlToxz2au+asxKsCckUtudyZqnfOwJxQ2KnTTZJdYlQgVgXtkxfO01tWm5uoq09urD7tQ1c6oVPZM56xDRMB0rooG3QH1qhNaqnIFOtrko+2haBVftFdEpkkD4qxCGJBNOVI5AGFSgADArS5xqLRnXm4zcZq3bfLFubinGJS2TTLnIXA6VKWprKfu2GSYc1JBFtGarwZ3c1dXoKpmMdRap3rlRxVpmxVS/YCPmpZtBalW2mYyfjWrH9wVzkF0ouQu7vXQxNmFW9aUWa148pJRQKKo5xkiBhVGRSr8Vo0x4lY5ppkyjcjtWOMGkngic5Y1OihRxUNwjHpmluNNxWglvBEh+XBqSb7tR26MD3qcgHrRsO7luZsq5NWbPg/hUrQjtTo4woqmyFGzKFxMwlI6c1btWLAZpHt49xdqdHJGvyrUJM3lONrDLyPcp61kyI0b55reOCOelV5YYHOM4NDQ4VeXcgsZt3etAdKrQ2qocqas0ImbTegjqGHNIihRxTZn2imQSEgn0FUZ31C5UmqrmRVOM1N5u6TFT+WrLzUmyfLuZqGRpOc1oICUxSrAoOcVKBgUJClO5mXNuSarvE6jvW0VBpjQo1KxUatihZb8jPStMdKjSJV6VJTRE5XYjDIpgiXNSU2Rtopkq44DFIyhuoqobr58ZqzE25c0huLRHeL+5wtc9LC/nV07DcMGqz2oLZwK0jKxhUhzHm/hNSv7RHiIH/oWrE/+RpqKn0Jdv7SHiIf9SzY/+jpqKlmiVlYf8OP+SwfE8f8AT1p3/pKK7yW3zLmuD+HH/JYfid/19ad/6SivSKRSk0V7iPMar2xUEVqc1foppkOKbuNjTYuKjlhD1NRSLTsRRQhKloooBu5FNGGFUxanfnHFaNIxCjNKxSm0NhXauKJZNgpgnBbFNu1LJkU2TFpsSO4DNip3wyetZlvCwk61pp9wCki6kUtimz7Xq1A25KZJBubNSxrtXFUzFJ3BlzzWfqis0ZC5rSpkkauOalo1hKzORgtJTdBuetdVaKVt1V6ZKYrcEqoJqqLxmkxRGBVfE89kzUoqK3YsvNS5pmS1CiiigAooooAKKKKACiiigCOdSy8VXijbdVyojIoboKaJaJMfLiqkkbbquA5GRRQmNq4yEELzT6KKQynctzUluMRMT3FPlVFBZqy7zUdrbVGBQ5WQ6dKUnoXY4/3mauDgVl2V15hrUHIpIuomnqFFFFMzCiiigAooooAKiuF3JUtQzShaBx3M9oG8ytG2XanNMiZXNWB0pJFzk3oFFFFMzPNtG/5OS8Rf9i1Y/wDo+eijRv8Ak5LxF/2LVj/6PnooAj+H0vl/GH4mj1utO/8ASUV6YjblzXl/gOMv8YviYR2utO/9JRXp0K7UFIppWH0UUUyQpsjbVzTqjuFzGaBrcrG6+fbmrUTbhWWYT5ma0bZdq1KNJpJaE1NkXcuKcelZt/dtCpKmqbsRGDk7InEDh84qyeE5rEtNUZ5NpatN5GdMg0ua5TouD1FVk3YFWFORWQpl82tS3zsGaEOcbElFFFMyCiimSvsFAEN1FvzVaO0w27FWY5dzYqyOlVdojlT1I4l2rUTsyv3ouJNpyKSGdJOGwTUtFxkk7FiM5WnUg2gcdKb5i5xmgGx9FFFABQeBRTZQShxQA3zlzipBVEI3mVZVtq802iUyR/umqLq2+rKzBmxUmxSc4o2Bq42AEJzUlAopFBRRRQBHMu5TWVcWJY5xWzSFQe1Jq5pCo4mbZWvlt0rTHSkCgdBS0JWJnNyYUUVHO+xc0yUrklFUBd/NjNSPcbVBpXLdNluiqEV5ufGavI25c0JilFxFPSsy9DZ4rTqrd7QCcUMqm7Mr2O7cM1or0rMhmw+BV7zMR5oQ6idyaiqDXRD4zVuF960XIcWjzrRv+TkvEX/YtWP/AKPnoo0b/k5LxF/2LVj/AOj56KZIvw4x/wALg+J2f+frTv8A0lFejscKa80+HjEfGP4mj1utO/8ASUV6URuSgdinPc7Wqa2l3iq89qWerFvGIUy1JGkuXlLFI3SmLKrHFSdRTMkyi+fMxVsHYg9aQRDfntRIhYihFSemhIORWdqFr5qnitBRgYpSAetJoIycXc5+108pKDitqOL5MGpQq0tCVi51XMi8hd2akAwKWimZtthRRRQIKjnTeKkooAqww4bNWT8q/SlpGGQRQJKxm3cmTimWqtuzVmeDnPNUZNSsbW4+zyXVukuf9W0qhvyzmrWxk1rdmqc7KrKH8ypbedZBVgIuc4qdi7XFT7gpajaZFOKcjhulI0sx1B6UU2U4Q4oEN+XfSTLkcVVVm8zvV1PujNN6Ep3KkUbb6ujoKMUUNjSsFFFFIYUUUUAFFFFABRRRQAVFcJuWpaKBp2MsWx35p9xGfKxWjgUyVNy0rGntHc56NmSbHvW5ZtmMVTez/eZ/pVyBdiiki6slJFioLqPetTBgaWqME7My47ciTOKuGM+X3qxgUUrFObZlvbEyZwavWybVpzMuaepBHFCQ5SbR5vo3/JyXiL/sWrH/ANHz0UaN/wAnJeIv+xasf/R89FMzE+HS7vjD8Tv+vrTv/SUV6VXm/wAODj4v/E/P/P1p3/pKK9HDA9KBi1FcAleKlpGZR1NArXKUKNvq8OgpF29sUtNsSVgopNy5xmlpDCiiigAooooAKRmC9aWqGpysiEihlRjzOxb85M9akByK5SO+kNxjnrXRWLlowTUqVzWrRcEWaKKKowCgnFFYHjS8ubPw9qlxa5+0RWczxYHO8ISP1xTSuKTsjyTXda8Q/FzxNquj6Drl54c8BaNcNZ32pWLbLvVrlf8AWRQyf8s4l6FhyT09ud1X4TfCa1Q248KQzufvXE11M87H1Mhfdn6Vd+CtzDY/ATwpHZYxJYCaUjktK7M0hJ9dxNUby5urm9PXr6V3Yegmrs8bHY2UHyxK9jf638HHh1zTtV1HW/APmKmpadeSGefS0YgCeCQ/MYwSNyHOB+Y+nLO6hu9PjureRZYpUDxupyGUjIIPoQa8Ois4rrwxqlnqCK1pPYzRzhxxsKHOfwrqv2Zbq6uP2e/Bs16WMv8AZiIC3UopKof++Qtc+IgovQ7cDVlUjqdxOXMnBq7Y7sfNUcSrI3SriqsY9K5kj05y0sPqJ3ycVIWG3PWowY3b3qjGzAhY0Lnmqj3vzVbuF3R4FZU1q+4kDNS7m1KMepfhug2BmrStuFYcMcgcVsW2dnNNMKkEth8jbVqt9qG/bU1ypZDis3yX83vQxQSa1NWNtwp1RW6lUwadJIFpmdtR9VriXacCnJcKzYzSyxCTkUIUk0JbSbuKnqOGLZUlNiWwUUUyYkJxSGO3L60tUFZ9/eryfcFNolO4ECqd1Jsq7Ve4h31LNYNX1K9rOWbFaA6VTt7bYelXB0oQTavoFNkOENOpGGRimQZV1MytViym3AZqK+i74qCzdg+KjqdVlKJyGi/8nI+Iv+xZsf8A0fPRSaF/ycf4h/7Fmx/9HTUVZyjPATFfi18UCP8An607/wBJRXoFpIzNXBfDxd/xd+J6/wDT1p3/AKSivRIYQhzS6lpqxMaz71pFNWZ5Sp+lINtwuG602iYTSZFZyM3WpbmXZGWp8cITpTbmHzE2ilqXdORki/bzsVrWkhkXmqCaX+93M1aUMYjUAUlcuq4W90koooqjAKKKKACq13B5q9OKs0UDTszFXTAJd23vWoiiCH6VNTJ13RkUkkip1JSWpnTX+18Z71atrjeBms24s2aXPPWr1pbsqitGlY5ouVy3ITgMtVNRt1nhOVBBGCD3q6q/Lg1FcyKiEVK3NZWcdT5dtHj+EGtXXgrxTutvCV5dST+HtYcEwQCRizWkzfwFWJKk8EH8u80/R7G4QXkNxbS2xG4TJKpTHruBxXpGr2On6xZy2Go2dveWsw2yQTxh0cehU8GuBX9nb4QT3RuH8FWgydxjSeZIz/wAPtx7YrojWlBWOCphYVZXZw/jPWR42mm+GHw3uE1C+vV8nWtWtzvtdKtTxJmQcNKwyoUHua+g/Dmi2eh+GLDQtPj8qzsLdLeBPREUKP0FL4Z8OaH4a0uPS9B0my0yyTlYLWFY0z64HU+5rWrCcnLc7KVNU1oQW0Wykut3arFIyhutStDSTbILUkgq1L5OHz2qVVC9KdQwjdIAOMU1o1PanUyVsCgaGCFd2eKmAwKijOAWY4FIbhc4FCCTJjTdi+lKrBhkUtArgKq3isRxVliFHNRmWNuDRYalZmdBHJ5lakf3BSCNeop9JIqc+Yjlk2Coo7kM2KS8VmXiqltE4k79aGyoxTRqg5GaCMimx/dFOpmTGCJc5p9FFABRRRQAUUUUAFFJuHrS0ARzRhx0qslsFbOBV2op3Ciky4yex51on/JyHiL/ALFmx/8AR81FM8Ov5n7R3iM/9S1Yj/yNNRTJe5L8N/8AksHxP/6+tO/9JRXpFeZeAJRH8XfieT/z9ad/6SivQIbtWfGadiXJJliaPdzVZh5fSrqnIBpksQahMTQy3lLVPVYyQw/KOTUsMnmDildFKLS1HMu5s54qKeZYlxU9UbyJnpMqCTepLBcbzVms62iKdanecJ1oTKlHXQtUVBHOGqQSrnrTI5WPooBzRQIKKKKAEKg9qWimNKoOKASH1S1GNmU4q0ZUxnNYvijxZ4e8M6a+o+INWs9Ns06zXMoRc+gz1PsOaE7A4OSGwQSCQZ9a27dcJXksH7RnwakuBGfFRjjZtouZLC4WAn/roU216jomraXremw6lo2o2uoWMwzFcW0qyRuPZlJFU5XIjDlLtFFFSWFFFFABRRRQAUj8LnGaGYL1pNytxQBlX11IW2gcUy2WRmyc1ovaqzZ4qWOJUHSr5lYy5G3qFupWOnF1BpW+6azLyZlaobN4Q5tC5eFvKytYyyS+d3q3b3u3h+QatxrbynevBqoyRFWjK5JZkmMZqekVQowKWpBCEA9aQIo7U6igdwooooAKKKKACiiigBsrbU4qKByxP0qZhuGKake0mmLqUnmYTEVeiOUFQGEF8irCDauKlGkmrA7bRVC5m3ZWrdwCU4rMMTmWky6aW5w/hddv7RfiP38N2J/8jTUU/wAPLt/aN8RD/qWbH/0dNRVIyk7sr+DUZ/i58Tcf8/Wnf+korurKCRZATnGa5H4dKG+L/wATgf8An607/wBJRXo6xqvQVSloZOF3cVBhQKGGRjOKWqd3MUNJK5bdiOW1bfntVm2j2Dmq9rd7jgmrykMMik42K9rzIWggGiigQ1lGKzrqFieK06QqppNFxnymYisiVF5j7xWq6LtqDyV3Z4pWNFNEtsSV5qamou0U6qMW9QoooPSgRHO21axru4cPV29lwaqCPzvepZ000lqzJ1/XoNH0W91S9k8u1s4Hnmf+6iKWJ/IV8qy3Nz4luI/iV41gF7d3g83R9NnG6DTbUnMeEPDSMMMWPqK+gv2htKubr4J+MYbON3nOkzsqqOSFXcwH4A1wNxo1nr3gbRdQ08K1pcabbyQlRwFMYwPw6VhW5uXQ9rKFh5Yhe1Wg3wB49F462l3FC8DfK0boChHoQRjFX/ElrZfCXUYPib4IT7H4cmuY4vFWiQ5+zmKQhRdxJ0SRGIyBwR6c15nLYSaJc7gCuDW94x8URt8EfF0N4wKS6VJAik9ZHARAPfcVrDD1mnyyPYz/ACmlKm69HRI+topEljWSNg6OAysDkEHoadWF8PYbm18DaFa3mftMGnW8cueu9YlB/UGt2vQPhWrBRRRQIKKKD0oAiuFLLx1qpGJFf5s9aleRg/BqeJtw5AzQ0ONToPX7opaKKBAeRVWe2D9qtUUDTaMqSy54zVi0hKVdIBopWLdRtWCiq88201JBJuFVYyvqSUUUUhhRRkUUAFFFFABRRRQAGq09wEqeRgFNZt0pY8UmaU4pvUt28wc1ZrPs4ipzzWgOlCFNJPQDzTPLXPSn0UyLnm2i/wDJyPiL/sWrH/0fPRRo3/JyXiL/ALFqx/8AR89FAC/Df/ksHxP/AOvrTv8A0lFekV5v8N/+SwfE/wD6+tO/9JRXo0jbVzQA6qt5B5goWc78Zqyp3LT2J0kZUNuyvWjF8q5Y4FSbVznAqC93eWQtDY4Q1A3SbsDmpkbcM1iRxyebzmti2BCVKZtUgo7EtFFFMyKl5LsBqC2n3NirdxD5gNRQ22xqk2i48pa3YTd7VVac7+9W8fLioTb/ADZq0c8r9CWJtyZpx6UiLtXFLSKKdzb7zTre329RVqilYvndrEFzbRzQtHIiujKVZWGQwPUGvnWXTNf+DE91pbaHqHiL4dSzPNYzWEZmu9F3tlonj6vCCSQw5FfSNUdQDbTjIpNIulOUZJpnyR4u+Ivww1CEvZ+IPPlb7tuljP5xP93Zszmk+GfgrXPH3iTTr7WdKudI8J6fcJdQWV2u2fUJlPyNIn8Ea9dp6/y+lLjS4Zbgy+RH5h6vsG4/jWro2mpAwYIAawVJc10j26uZ1ZUPZTlp2/zNIZiiSP0HNWYzlMmkaMMeaV/lQ4rpPntW7iGRQacrBulZU7P5lXrQME3NxSTNJQsrlimTHEZp4OelNk+4aZmzPyTJV6D7tVDgSCrcBylUzOJJRQTgZqpNc7T1qTVRbLdYnjfxVoXgzw1d+IvEV8lnp9quXcjJYnhUUDlmJ4AHWtWGXfGW9K+ePixfDxJ8ftN0S/Hm6R4V0sawbduUlvZXKRMw77FBYe5qoRcnZGdWapptmwfHvxj8VKL7w34d8P8Ag/R5Pmt5PETSzXkydmMMWBHn0Yk0jfEj4q+D4zfeNvDWjeJdCj5ub/w00i3Fqnd2t5cl1HU7TxXn/jHx1fNdsI5mABPetH4deMr2a9WOSUsDXc8DaO+p4kc5Tna2h9EaDrOk+JdDtNc0S+hvtOvIxLBPEcq6n+RHQg8ggg1p25CkCvD/AIKY8L/F7xf4Fsvk0a9tIfEOn26/dtmkcxzoo7KXUMB2r22CNt/euJq2h7MXezRdpshwhNJuVcLnmn8EVBqUWkbzKuRElOaaYVzmpAMDApslJoKKKKRQUUUUAVLtZO1QQBt3zVckkZWxTbhgsQfoaTRpGd9CWIDFPqhbz5bFXlORQiZJpi0UjMFFMEyk4pisedaN/wAnJeIv+xasf/R89FGi/wDJyPiL/sWbH/0fPRQIX4b/APJYPif/ANfWnf8ApKK9En5jrzv4b/8AJYPif/19ad/6SivRpF3KRQDM7pJWhB9yqbwnzKuQLtSqZEdx9NdQwwadRUlkKwKDnFTAYHFFMmbatA2x9FUkuDvxVxW3DNNolO5HLLspYpQ9R3MW7mmQjZQK7uW6KRTkZpaRQUUUUAFFFFABTJYw4p9FAJ2Ky2qg9KnRFUcU6igbk2FBGRiisTXPF/hPQrgW+t+KNE0yY9I7y/ihY/gzA0CNU26lsnFMuGYYVegpNM1HT9UtFu9MvrW+t2+7LbyrIh+hUkVYZFbrQgk2yK2LHrUzDIIoVQo4paBIpSQnfVmFdq1JRTuCjYR+VNZtzAzNxmtOmuFqWjSErFe0jKxFTnpXzx8YbH/hGfjppniK+PlaN4m00aNLctwkN3G5eHcewcEqPcV9HoVrJ8Y+GND8X+Hbzw/4h0+K+067TbLE/wChBHIYHkEcg1cJcrujGtTVVNPqfLXi3wNfrdttiYjJrb+G3gm8iu1mmjKgDPPQV1h+GnxY8LKLLwh4w0TxDpCcW9t4ngk+0W6dk8+LlwP9oVIfhh8SvFkX2L4geMdM0rQ34uNL8LwyRtdL/ckuJPnCnoQoGQa7pY68dtTxYZMlO99BvwJjXxX8WPF3xAs8PoltbQ+H9LuB9268py88i+q72Cg98H0r264by0+QYNU/DulaboOjWmjaPYw2OnWkYit7eFcLGo7D/HqTzV+VQRzXnt31PdhFRsjMjkkaU9a04s7BVbaqnNWoyNvFJGs3cdRRQCDTMgooooAKKKKAGtGrGorqMtGFWp6KBrR3KEFuVbmryjApaKSQ5SbK14WC8VRgaTzO9arhT96mLAgORQ0XGaSsedaF/wAnH+Iv+xZsf/R01FLov/JyPiL/ALFmx/8AR89FMyF+G/8AyWD4n/8AX1p3/pKK9IrzX4dtt+L3xPP/AE9ad/6SivQ0n3NigVybA9KWiigYUUUUAFR3AylSUjDcMUAzKHyy1pwfcqH7Ou7ceBQLqFX2Cm2TCDLDdDVOckHipZ3IPt2pUTfQgeuglqzHrVimooUcUSfdpMaQF1HelyMZ7VlzyuJO/Wrtq2+LBpJmsoWVxxnAbFSqdwzVR4W8yrUa7UxVMxTY6imyOEXJqm9+qvtqbmii3sXqKigmEnSpaYmrHjvxU8Q+I/FPjsfCvwXqkmjLBareeJNahwZbOB+I4IfSaTrn+FeaoaZ8PfhL4cj+zJ4P0q/nb/XXepxi7uJmPVneTJJPtge1HwoUt41+L0koH9of8JOquT97yBbJ5P4YLY/Guf8AGceojUmKFsbvWurD0VU3PMx+KnQXuo1tU+GNjY+Z4o+DkieE/E0A8wWluxGn6kB/yxmhztG7oGXBBOfevT/hJ41tvH/gWy8RQ27WdwxeC9tH+9a3MZ2yxH6MDj1BBri/hxLeBUEhak/Z5wvjP4sR2mP7OHipjFt+6JjBGZsf8CxWdamoSsjfCV3WhdnsNFFFYnWFFFFABVW7kKg4q1UU8W8UmVFq+pnw3DbqvR3CnAqnJb7ATUCeYJOKRu4xlsbIORTJm2ikts7OaLhdy0zC2pWFwPM25qw7lo8iqH2dvNz2rQijwmDSRpJJGdO776t2sjY+apHt1Y5qOYCND2oByUlYsb1cYB5piKwbvWX57ebwT1rVtnLoM00yJ0+XUlopGIA5pvmp60ybMfRQDkUUCCiikzwSOaAGTSbBSQyFhk9KjaeMkq4qKeeNY9sXei6GoSbLFxkjK022LZwags5G3HJyKvAAdBQnoEoWZ5vo3/JyXiL/ALFqx/8AR89FGjf8nJeIv+xasf8A0fPRQIb8PV3fF34nj/p607/0lFegRQkP0rgvhv8A8lg+J/8A19ad/wCkor0incTVwHAoqN5VXvSpIrdKRVmPooooEFFFFAFXUGYRnHpXN75PtPeujvz8tZMcQabpUSOyg0os17X99bLu6gVZRdoxUVooWPAqarRyStdhSMMjFLRQIqyW25s1PCmwU+iixTk2FFFFBJWvs+UcelcxcCf7QcA4zXXOoZcGqzWMbNuqZK50UaqhuV9K3eWN2a06jiiWPpUlNGU5czueM/E7Sdc8DfEKX4p+GdKuNZ0u/tY7XxRpVquZ3SP/AFd3Cv8AE6KSCvdfxIs6P4o+G/jKzGoaN4u0aZCMvFNdLDNEfR43wyn6ivV7hmC/LmuE8QfDrwD4i1I3uueCtA1C6Jy081ihdvq2Mn8aqNRx2M5YeNVanDeIPiNpFncN4Y+Goh8YeMbgbLe3sGEttZk8edcSj5EReuM5PTivRPhD4MT4e+A7bRJbw32oySPd6nekc3N3Kd0sn0zwPYCug8L+H9B8O6f9j8P6Lp2k23UxWdskKk+4UDNXbyMuOKJSctQpU4w0QkVyHbGanMgC5rOghZWJOakuZDGlRc3cFfQla7UPjNWIpN4rCh3yzd+tbNuvloNx7UJ3CpBRRPRRQelUYjW29GqPyFzkVBMz76sW5YrzTaEpskVdopaKKQxNopaKKACq92hZeKsGkO1hQNOzuYyW7+bnFatuu1af5a56U6kkXOpzFO/kKocViLeS+diujljjZfn6VUFjal8jr9KTTNKdSEVZonsnLIKsUyKNYxgU+qMJO7Ef7pqCNm389KsUm1c9KZLRn38J3bl6VSSN94BrdZQwwarSRqnOKho6IVNLBax4AzVqqkc43beKtK24U0Zzvc830b/k5LxF/wBi1Y/+j56KNG/5OS8Rf9i1Y/8Ao+eimQL8OP8AksHxP/6+tO/9JRXoM8wUV578Of8Akr/xP/6+dO/9JRXY6gWDEik2aU48zFuZSx4qWxLZ5qlatuIDVsWyDbmpRrU91WJ6KKKs5gpsjhRTqq3me1DKirsc6ectRJZ7Wz1qW33CE+tOh3Z5pWG5uLsSIu0Yp1FFMgiuriG2heaeRI40Us7uwVVA6kk9BXl2p/tDfCWxvZLQeKBfyRHEjafZzXSIfd40K/ka5Dx+1x8VviTq3hW4uJ4vA3hV449Uhhcp/at8w3+SzDnyo1I3DufwxsWmtaf4ehj07SbO20+0hwscFtGI0UD0A4ranRc9jkr4uNF+8eieA/iH4K8dQPJ4T8R2OqGIZlijcrLH/vRth1/EV1NeAeKfCemeNVXXPD7JoPjWzBk03WLQeXJ5g6Ry4/1kbdCGzwa9L+CnjSTx58PrLW7u1FnqcbyWep2o/wCWF1ExSVfpkZHsRUTg4OzNqVaNWN4naUUUVBqFFFFABTJX2in1Xu0LLxQyorUhMwY4yKkjiUkEVQEbo9XYJhwKk1krLQtqNopSM9aRW3DNLVGA0oKqXcJYGrtBANKxUZNMoWFv5bFiKdMzGSroAppjUnNNaE1G5iQ52c0+gUHpQA1o1Y5pQMDAqrcTspp1vKz0rlcjtcs0UUUyQoNFRXGdvFAMS6JCbhUFtKzNg1JCxJKt0NP2xw5bvQ1qVGa5SYdKKgjm3Nip6CE7iMu4YpixYOakooCwUUUUDCikY4UmqjTNvppCbsXKr3akqcVLE25aSZlA5pMqL1MuON/N71qwjCVFHsY8VYFJFzlc820b/k5LxF/2LVj/AOj56KNG/wCTkvEX/YtWP/o+eimZi/Df/ksHxP8A+vrTv/SUV3l9BuUnGa898AyFPi/8Tcf8/Wnf+kor0qFvMTmhocZ2ZjwQMsvQ9a17cEJzS+Uuc1IBgUki51OYKguJdvFT1DNDvqkZPYLeTdUrKGHNRwRbKlpMFcRVCjFKAB0oooGFFFIzBRzQB4F8HkEM/wATNHmGNRt/GV5PcA/eMcwV4W+hTgf7tZniPTLmS9bardfSux+KHhLxFpnjQfEz4eWsN/qb2y2uuaJJII11W3T7jIx4WZOgJ6jj2POL8YPhgGMfiSfVvC2or/rrDV9LnjlRvQFVKt+B5rqw9dUzzcdgnWZq/D+yuoZowwYc1b/ZaP2mw8e6tbY/s7UPGV/NZEfdZBsQsPYsrflXM3PiXXviPA/h34U6RqVhpt0DHe+K9StWt4beI8N9mR8PLIRkA4AH6j2zwF4b0nwd4S07wxosRisdPhEUQJyzd2dj3ZiSxPqTUVqntHc1weHdCNmbtFFFYHaFFFFABQeaKKAInWLoetVZLdhJuXp7VPLGxbIqWEELg0NDjNphAMJT6Kjmk2CgN2SU0uoPJqKG4Eh21FMG8zjpQtRSvEuA5FGajQ7YxmnMM4IoAdRQOlFAEMqxZ+aomuIYR8oAp9ymea8c+OGu67d67o/w18I3rWGra3HJc32oIMtp9ghw8i/7bE7VPY5+tUkiJTkjqPF3xg+HnhO+Nn4h8XaXY3Q+9AZd8q/VEBI/EVpeBvih4A8bTG38M+LNL1K5AybeObbNj12Nhse+K8p0Lwz4W8BRC30bSLaOTOZbuZRJcTt3Z5G+Yk/l7Vo6z4T8G/EC0Canp8VrqMfzWuq2IEN5ayDo6SLg8Hscg1tKhLluckMbBz5T3aq08gzXm/wH8V67qC654G8ZXCXHifwvMkM92o2i/tpF3QXOOxZQQ3uPevRpYWLd6wR2PbQkgw1SSx7hTYE2ipH5U0DSIC0UPU5NPhlEnSqc8LF881ZtIygqbs1cYpFiimyttXNUJL3a2KpK5i5JGjRVa1nMmKs0hp3A8jFQmAFs1MKKAaEVdowKz75mBOK0aq3SLgk0maU3ZlezZt3NaQ6VmwuqvxWghytCKqbnnGjf8nJeIv8AsWrH/wBHz0UaN/ycl4i/7Fqx/wDR89FMyGfD2PzPi/8AE7/r607/ANJRXpUabRXnPw4OPjB8Tv8Ar607/wBJRXpFAWGyNtXNV0uCWqxIu5cVAluQ2aaJdyyORRQOBiikUFFBOBURnUHFA0myWikRgwpaBBUVznZxUtIRkUDTszJVZBL3rRWOOVF86NHK9Ny5xTvJXOakAwKSRc58xDc5C8VXhZt1XWUMMGq7qsdUjBrW5YU5FLWc98qNtyakivN3ejlYc6LtFNjcOuadSLCkLKO9D/dNZlzMwfv1pNlwjzGmCD0paq2blhzmrVMlqzCq93GZF+Xmku5tgqtFeEt1NPluT7RRYlvE0b81fUqwGetMR1kXoM1WZnWTb71Oxrf2heddwpVGBikiOVp1MgKKKCcUCIrnO3ivEYwIv2rtaS7GJLvwfbmxLd0S4bzVH/AiCa9xO1hXm/xn8B6tr39k+KvB9xBa+L/D0rTae0xxFdRsMS20v+w479j6dapOxEo3OK+JUMysTGD1NZfw/uLpboBt2KdffFPwdeEaf43iuvA+vJxPYaxAyLu7mOYApInocjis23+IHh+S4bTPhvY3HjfXn+WGGwhcW0THo807AKqDvgmvRjiIezszwJ4Gr9Y5lsdr4Ek+1ftUeIJbUgpa+ErSC9K9BM07ugPvs/Svbq88+B3gK68GaJe3muXkeo+J9buTe6zeIMI0pGFjT0jRflX8T3r0OvNb1PoIK0UgooqvcuQcUht2JzjFIGXNRK7eQzVTimZpe9D0NIR5lc0Jl3JWbLa7mzzWlI22MZ9KhjdWNUmzGSTYlnD5eKssMiloqXqUlYRRgUtFFAwqOaMOuCakqK43Y+WgL2KwszvyDxVyNdq4qmsjKec/nViKYMcGjlsHtObc880b/k5LxF/2LVj/AOj56KNG/wCTkvEf/YtWP/o+eigBnw8Vm+MfxNx0+1adn/wFFemDpXlPgydofi/8TAve607/ANJRXo9lKzrnmny6XJc9bF4sB1oBB6VVnZqdaFs80WDm1LNFFFIoZNnZWVKJPMFbBGRURhUnNJo0hPlGWe7bzVikVQopaZDd2FFFFAgooooAiuJNgqhPOWUirt1GXHGazpoWB71cbGU2yi8bvJ3xV+0t2GM1JaQZPIrRRFUcCnKRMKfUSFNi0+ikLKDyazNxTyMVWktg5zVgEEU1pVU0DUrCRRhBUlIrBhkUtAr3M+9jZjUMFsc81qsqt1pFRV6Cq5iHDUrxRMrA1M0Ssc96koqWWtBFG0YpaKKACq1yzAnFWaa8YamhNXK9qzEjNWqZHGFp9DBKyK2oafY6hF5V9Z291H/cmiVx+RFFnYWdnF5Nnaw28X9yKMIv5CrNFIdgFFFFABTJEQjLU+o5wSnFAIrTTx7TGtFtEC26qzwv5ver9shUc1Js7RWg6dNw4qKCEg81aoq7mFgpCyikkOFNZlxMwkxz1qWzSEOY1QQelFVbNyw5zVqmTJWYUEZGKKKBEE0Qx8oqGGNg9XaMU7kuJ5tov/JyPiL/ALFmx/8AR89FGjf8nJeIv+xasf8A0fPRSKKvgmDzvi78TW/u3Wnf+kor0SyXaQK4P4dn/i8fxNXsbnTs/wDgKK9GWLa2RTvoS463HNGppURV6U6ikUFFIxwM1Wac78UWE3YtUU2Nty5p1AwpGYL1par3W7tQhN2JldW6U6qlru3DNT3DbUoY46j9y+tLWULg+bWjA25M0ky5Q5SSmNErU+imQNRFXpTqKbK21aAFdsA+tUpS2+l8wl8VOkYYZNVsQ9RIt22oZkbdV0ACjA9KVxuJFbqVXmparXM+zgcVHbXG81NzRQdrl2ik3DGaRWDGmTYdRUE8+w4pYJd9OwromoopGbaKQxaKg+0LuxUytuFA2mhaazqtOqheuwJxSbHGN2XVkVqbM+1ao2TsTzWg67loTCcbFaOclqtjpUEcG1s1PVMzjcKDRRSKG7F9KcOKKKAK9xKVOBS28pbinTRb6IYtlMnW5IwyMVTmt1LZq7Wfqc/lKalmtO7dkT2+1e9Wa5mDUiZcVvWk3mIO9JO5pVpSjuWKRmCjJpar3rERnFUYpXZBcXm1utSWtx5lYk295ce9aumxsFGahPU6J01GJw+jf8nI+Iv+xasf/R89FGi/8nI+Iv8AsWbH/wBHz0VZzB8OVB+MPxO/6+tO/wDSUV6TXm/w3/5LB8T/APr607/0lFekUAFFFFACMMjFVmtzvzVqii4mrjY12rinUm5fWlBzQOwUhUN1FLRQAiqq9BSSLuXFOooBFIWvz7sVbjXauKdRRYpybCiiigkKbIV2/N0p1QXall4oGldjQbfd15qwhBX5elZKxv5tacAxGM0kypQUdiSiiimQVLmDeaba2xQ5q7UczbV4pWL52lYHXK/KajiDLuZulRRzNv5zUs8mY8VXKZ8+hSmffIR71bs0xg1QVSZcjPWtO1BCVT2M4asmqO4BKcVJQeag2TMjy5fNzWlbqyp81JIyxjITP4U2K4DHFCiOdRPQsVFLCH9KlooEnYhigCelTUUUA3cKKKKBATgVEZlBxmnTZ2GsqTzPNFJs0hHmNcMCu7tUJuUDYpq5+yn1rHk83z+M4zVxVzCpLlZ0CMGGRS1XslYJ81WKllJ6BWfqduZVOK0KQqD1pNFxlyu5y8WmyedkCugsofJQbqnVFU8AUFSW9qSjY0q1pTHVHNH5i1JTZHCiqMb2KQsvmztFXIowg96akwY4qWi1inNyPNtG/wCTkvEX/YtWP/o+eijRf+TkvEf/AGLVj/6PmooJF+G//JYPif8A9fWnf+kor0ivN/hv/wAlg+J//X1p3/pKK9IoAKKKKACmyHCE06kYblIoBGXcXLLJVm0uNw5NV7236mq1uzK4GKg6uVSibo5FFRW5+Spas5mgooooEFFFFABRRRQAUEZopHYKKAG+WuelPHFRpKrHFSUBe4jHAJqnNdbWq4wypFZt5A2TimrETbWxIbzjrT45PMFZqQybq0baEqtU0kRFtilVXmoJXPbmpbkN2qNFOMmhDY+3XPJq6hUDFZ7y+X0pI52ZqTQKSRp15N8S/HniS98YN8N/hqLVddjhWfV9Xu0322jwt93K/wAczDlU6Y5PHT1aNsrzXz38CJ2m8EeIPFEuW1LXPEeoXF25+98kpjRPoqrwPeiMeZ2HUqckeYtT/Ce1ucza/wDEvx9q2pN964XWWtkVv9iKMBVHtzVae88efCFF1y41y/8AHPgaIj+0UvEDanpsf/PZZFx5yL/ECMgfnUtzrV0NQ25OM16T4Rkh1Gxa1u41mhnQxyxuMh1YYII9CCa6alDkjc8/D4z207HX6XfWmpaZa6jYXEdzaXUKzQTRnKyIwBVh7EEVZryb9lFpIvhOdHaZ5oNG1jUNNtnY5JhiuHCD8Bx9BXrNch6gUUUUABIHWgEEcVXud27in22dnNOwr6kpxjmoWjhDZai4Yis25lfNCjcTnymoGjI2DGKilSOIbyuTVOzMjMPStGSPzFANDVhwaluVY7l3bA4+lXVztGag2xwdsmnQy7zSSZUpRvZE1FFMkkC0CSH0VHHKrniq13deWcULUUny7l2oblCy8VWt7ze2KvKcjNO1hJqSKkETbu9XKKD0obGlY820X/k5LxH/ANi1Y/8Ao+aik0Nt37SPiP8A7Fqx/wDR81FIY74b/wDJYPif/wBfWnf+kor0ivNvhyQPjB8Ts/8AP1p3/pKK9Fmb92StAIkoqik7b8GriNuFK5UotDqKKKZJHMY8YeoRBCx3LwafcoW5qCMMhyc07XFztMsMRHxT45AxqKRfOTjqKZbRsrc1JorNXLE0mwVHFPuPNLcLu4pkEODVGTvcs0UUUigooooAKgu87eKnqpqEuxKa3FLYihzvq+vQVzyahibGa2rObzEFVJMzpyTLFIyhuopaKg1IxCoOcVIAB0pu9c4zTqAGsit1ppiGOKkqKWYJRcErlWW2YtT4bbFTRTq9TU+YnksxoXC4r53gkh+FvxI1nwn4hcWfhfxPqEmp6DqUnEENzLzNaSN0QlvmXPBBr6KrN8S6Do3iTR59H17TLXUrC4GJbe4jDo3vg9D6EcihOzuE4KSszz5vB/nTiRVBB5BHes74h+Lbb4eaRHpunKNS8YamPI0XR4fmmmmYYV2X+GNepY4GBT/+FA+H7FDDoPjT4g6DYdBY6f4gkWBR6KGDED8a0PBnw78JeBbye80PTZH1O4GLjU72drm7mHoZXJOPYYFaTryaszLD4CCldHQfBfwe3gT4a6R4bnuBc3kMbS304OfNuZGMkrfTexx7AV2AIPSqWmzGS2PripLct5nNZLVG8lyuxI86qcGpEYMKzrtW841btcheaVzSUVa5OyhutKBgUUUzMa67qga1VjzirNB6U7iaTKkskduMKvPrS205kbmie33GnW8Gyp1ua2ioj5o99EMWypaKdzKwZ5rO1JypParuG3ZPSsvVZNzkLSkbUVeQumykydan1C2MhyBVTTkYMDitocqMiiLsLERTZlWts0bZNaUTDAXvRKoC8Cqis/mVbdznS5S/SN900kedozTqk0PMvD4x+0h4k/7Fux/9HTUVJov/ACcl4j/7Fqx/9HzUUDbIfARI+L/xOx/z9ad/6SivQIrgq+D0rhPh2u74vfE//r607/0lFd1PbNuyM1SsZyve6JzCrfOvSk8zYwFPtVZVwc1HPCTJkVDRtCV9yaZ8AY6U6NsrzSBNyKD2plw3lQkCn0IS1Jsr6imvGCKzobhjJWjE25aSZc4WGRRlWqR22rmnUjDcuKZnYqCYl8VbT7oqAW/z5qwOBTYo36hRRRSKCiiigAqrfw+alWqKEJq6ObbTX87cM9a2NPgaJRuqedvLXKjmqKzytLzmqlO+gU6HVGnTZM7DiiPO3mnVI2UCX8yrsWdgzSbEzmn02yUrBVC9Vj92r9NZVbrUs0jKzKFkjg81ojpTVRV7U6hIc5czCiiimQI67lxWXd2e5s4rVpCAe1Jq5cJuLKWnQtDx2q4qKDkUoAFIzqvemtBSfM7kdwi/exVQ3ARttS3c6hetZn+sl71LZtTjdamzbybxU1VbKPaOatU0YytcKKKKZIUVHNJsFQR3QZsUrlKLaLZqNplBpkrnZkVk3Mkm84zQ2XCnzGrJMCNoqt5HmMTVCOSQuM5rXtMlATSvcuUeRCwQKlWKKKowbuFM8tc5p9FAgooooA820b/k5LxH/wBi1Y/+j56KNG/5OS8R/wDYtWP/AKPnooAZ8P2K/Fz4nkf8/Wnf+koru0upBJg8iuG+Ha7vi98Tx/09ad/6Siu/+yjfmkzSDVtSxE29c4p9NjXauKdTIYVWvf8AVnNWaq6iCYjg0mOG5ji4RJcVr2kwZOK5eaGU3OcnGa39MjYRgGoi2dleEVFO5Nc3G00+1mLmiW13npT4IUhHJ5q9TmbjylikLKO9IWG3IrPu5nUnGapK5hKVjRDA96Wsm3uXLc5qy07Y703ESmmXaQso6mq8UxPeo53bPFKw+bQuKwboaWqtoWzzVqhjTuMkTcKjS3VW3Gp6D0pFJshacK2BSzSYh3Co3hUt94U6ZQYdq80MUb31KQvPmxmr8EocDmsS5hdX4zVvT2fgHNSmdM4K10atFA6UVRzBRRRQAUUUUAFFJuX1paAIrh9qGse6virEc1szpvQism408s+al3Oii4/aKouGm9auWcJzkinWljsPIrTijVR0FJIqpUS0iLEu1adTJJAlEcgerOW+o+mNIqmn1TnRt3emhN2JbhfMjytUoYHEmTmr1uGC81LtX0FS0aRqNIYI/lxUMlorHPFSzybBUUExZuc07E+0aY1LRQfu1ajUKKdRSsNybCiig9KZJBJNtNSxtuFVpYWLVPAu1aZKvckooopFHm2jf8nJeIv+xasf/R89FGjf8nJeIv8AsWrH/wBHz0UAL8N/+SwfE/8A6+tO/wDSUV6RXmvw6bb8Yfid73Wnf+kor0eWTYuaAWo+iqyXAY8UrSGlcrlZYqpfN8ppWnwtVJZhIdtDZcIO5WiUNL071sWqgLVW2twWDVfUbVxSSHVlcU9Koy791XgQehpCik9KtMwauRQKSPmpk1uH+lWRRRcLFGO02npUrW/FWaKLi5UUmQxio0O5qvyIGFRCALzTuJxHwqFHvUlVZZNnFSW8m/rSsNPoTVHO21akqC7+4aTLjuZkkr+Z1q/aksvNZpz5vSr0Unlx1COia0JpYVY0sEIWoY7nc2Kuody5qkZSulYWobqXy0qaoLuLzEqkZPYz0viZMZHWtOCTegNZiWJEma0YV8tRVSsZw5upNTZOENMEy7sVJwwqDS5R3t5lXYySgzTTGi/Maja5VW2im2EYssUYHpTI33in0h7ABRRRQBXuUZjxREPJTc1WKq3qswwKG9AjFNjo7gM/WrHBrNtoWV81or0pIuaS2FooopkDJU3imRQ7TUrHAzVZ7g7sUXGoXLVFMifcvNRXE2ygFFtliiqcFzvNXB0ouDi0FMeRV60+s6+Z8nbSY4Ruy8kit0p9ZtmzFua0h0oTHOPKzzbRv+TkvEX/AGLVj/6Pnoo0b/k5LxF/2LVj/wCj56KZA34drn4xfE3/AK+tO/8ASUV6FeozLxXn3w6IX4v/ABPZv+frTv8A0lFejblkoY46O5StIW8zJ6VfKr93FKqhelLgZzSSHKTbK08GRxVP7OyvmtU1FMg2nHWhoqM2iGGUKQKlnb5Nynis6ZX83jOKv2vMe1qEx1I6XIoJGzV0cio1iC9KjmYrVbmC0RYoqtbSMxwas0hp3Cig0wyKDQOw+k3D1qrdXG1eDVOO6LSYzmlc0jTbVzRmh3dKdDHsFEDbkyakp3M3GzCmyLuFOooAqG1G+iWH5ce1W6DSsXzsy4rch60ohhBS7RS0JBKfMFFVpmdWqWBiy81VjO+pJTJhlDT6RvumkMy2YiXrV+3fK81RuhtepLeT5atrQyi7MvOAy4zWZNA4kp0lwQ/WrsEnmp83NQ4m1OrZjbNSqjNWKAABxRQDd2FFFFAgoIB60UUAIFA7UpoooAaG+bFOqN2VPrSo+6gdmOYZXFQCD5smrFB6UAm0QMypxVeeMyD2qRkYvU8acc0i72KdrblTmtAcCkCgUtCRMpcwVDPGCM1NTZBlTTEnZlAyLG2KuQSbxVC5hYvxnrVqzjZRzmpRrNKxwGjf8nJeIv8AsWrH/wBHz0UaN/ycl4i/7Fqx/wDR89FUYlTwUWHxd+Ju3/n607/0lFei2JY/erg/h7GJPi/8Tgf+frTv/SUV6PHEE6UramimuWwk8mwVFBMS1SXG0jk1U86KE9C30qroz5ZN6GjQarQ3iSHAVhVkHIpDaa3IZIl61CZRGfSrbDcKpTWUjnIkUUmXFrqWYpQ4olaL+Ko4Ldoxy4NJNbPJ0dRRqK0bkkTQ5+U81NVS3tXjbLOD9KmlmWMcgn6UCcVe0RZzhKyppn396uC8jlO3Y1RzRp94ikzWC5d0UJ5HYdaksYSTk1IDCzbdpFXrZY1AwaSRpKdlYnhXamKfQMY4oqzkYUUHgVWmvEjOCrGgaTexZoqCG6WU8KRU9ANNbhVa6lZORmrNRSwiShji1fUht5/N4dc1aVQvSq6W6x8lhU+4BcjkUIJWvdDqbIcITSJIGPQ0SYdSoYZoJMPUbrbJgVJYSGQU670eSaTcJkA981Ja2v2U4dt30rW6scyjLm1GyREvmr9ou1RSxqjjvU4GBgVDZtGNtQoooqSwooooAKKKKACiiigBjx7qVFC0yacR/wAJP0pkV0HP+rYfWkVaVixRRRTJDFFRmXBxtNP3DHPFAC0UA56UUAFFIzAUoOelADSqntSgAdKHbaKQPlS2DQFzzjRv+TkvEX/YtWP/AKPnopNDbd+0h4jPT/imrH/0fNRQBSm034keHfiR4r1rw54c0XV9P1yS1kR7nVDbvGYoRGQV8tu+e9Xv7e+M3/RPvDf/AIUDf/GaKKAIJtW+M0n/ADIHhsf9x9v/AI1UQv8A4yd/APho/wDcfb/41RRSsUpyRLFqvxij6fD3w1/4UDf/ABqpxr3xmx/yT7w3/wCFA3/xmiimJtvcP7e+M3/RPvDf/hQN/wDGaP7e+M3/AET7w3/4UDf/ABmiigQja58Zm/5p/wCG/wDwoG/+NUi638Zl/wCaf+Gv/Cgb/wCNUUUAO/t74zf9E+8N/wDhQN/8ZpkmtfGSQfN8PfDX/hQN/wDGaKKATIk1P4xKc/8ACvvDX/g/b/41Ujax8Y2GP+Fe+Gv/AAoG/wDjVFFBTkyE6j8Ys5Hw/wDDQ/7j7f8AxqlXVPjMD/yIPhv/AMH7f/GqKKVg55E6a58ZlH/JP/DZ/wC5gb/41Tv7e+M3/RPvDf8A4UDf/GaKKZIf298Zv+ifeG//AAoG/wDjNQy6r8YpDk/D3w1/4UDf/GqKKBptbCxav8Y4+nw98Nf+FA3/AMaqX+3vjN/0T7w3/wCFA3/xmiigG2w/t74zf9E+8N/+FA3/AMZo/t74zf8ARPvDf/hQN/8AGaKKBDJNa+Mzj/kn/hsf9zA3/wAapItZ+MyZ/wCKA8NEH/qPt/8AGqKKB3Y4638ZcEL8PvDQ/wC5gb/41TE1j4zKc/8ACAeGj/3H2/8AjVFFAJ2JP7c+M/8A0T/w1/4UDf8AxqmvrXxkbr8PfDWf+xgb/wCNUUUCYqa38ZE6fD3w1/4UDf8Axmnf298Zv+ifeG//AAoG/wDjNFFAB/b3xm/6J94b/wDCgb/4zR/b3xm/6J94b/8ACgb/AOM0UUAH9vfGb/on3hv/AMKBv/jNH9vfGb/on3hv/wAKBv8A4zRRQAf298Zv+ifeG/8AwoG/+M0f298Zv+ifeG//AAoG/wDjNFFAB/b3xm/6J94b/wDCgb/4zR/b3xm/6J94b/8ACgb/AOM0UUAI2ufGRh83w98NH/uYG/8AjNNGtfGMdPh54aH/AHMDf/GaKKB3H/298Zv+ifeGv/Cgb/4zR/b3xm/6J/4a/wDB+3/xmiigQh134zf9E+8NZ/7D7f8Axmom1f4zs24+AfDf/g/b/wCNUUUDTsSrrnxlUY/4V94b/wDCgb/4zQdc+M2c/wDCvvDf/hQN/wDGqKKBCPrfxmb/AJp/4b/8KBv/AI1SprnxmUY/4V94b/8ACgb/AOM0UUDuKdd+Mp6/D3w3/wCFA3/xmk/tz4ygYHw98Nf+FA3/AMZoooEHw80bxpJ8S9Z8X+LNI0zSlutLt7GGC0vjcZMckjFiSq4++KKKKAP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843" t="63871" r="45996" b="1872"/>
          <a:stretch/>
        </p:blipFill>
        <p:spPr>
          <a:xfrm>
            <a:off x="-3519205" y="-4279697"/>
            <a:ext cx="2947901" cy="2880032"/>
          </a:xfrm>
          <a:prstGeom prst="rect">
            <a:avLst/>
          </a:prstGeom>
        </p:spPr>
      </p:pic>
      <p:sp>
        <p:nvSpPr>
          <p:cNvPr id="18" name="Text Placeholder 2"/>
          <p:cNvSpPr txBox="1">
            <a:spLocks/>
          </p:cNvSpPr>
          <p:nvPr/>
        </p:nvSpPr>
        <p:spPr>
          <a:xfrm>
            <a:off x="2315958" y="-2418061"/>
            <a:ext cx="2553238" cy="25200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Image reconstruction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Detector Bias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New tools from heavy ion community?</a:t>
            </a:r>
          </a:p>
          <a:p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194772" y="1583979"/>
            <a:ext cx="3150036" cy="3690042"/>
            <a:chOff x="965943" y="1448978"/>
            <a:chExt cx="3150036" cy="3690042"/>
          </a:xfrm>
        </p:grpSpPr>
        <p:grpSp>
          <p:nvGrpSpPr>
            <p:cNvPr id="15" name="Group 14"/>
            <p:cNvGrpSpPr/>
            <p:nvPr/>
          </p:nvGrpSpPr>
          <p:grpSpPr>
            <a:xfrm>
              <a:off x="965943" y="1448978"/>
              <a:ext cx="3150036" cy="3690042"/>
              <a:chOff x="7626017" y="1946847"/>
              <a:chExt cx="3150036" cy="369004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7626017" y="3862681"/>
                <a:ext cx="31500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Wingdings" panose="05000000000000000000" pitchFamily="2" charset="2"/>
                  <a:buChar char="q"/>
                </a:pPr>
                <a:r>
                  <a:rPr lang="de-AT" dirty="0"/>
                  <a:t>Deviation from many body limit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7626017" y="1946847"/>
                <a:ext cx="3150036" cy="3690042"/>
                <a:chOff x="8346025" y="1583979"/>
                <a:chExt cx="3150036" cy="3690042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8346025" y="2222433"/>
                  <a:ext cx="31500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Origin of collectivity</a:t>
                  </a: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8346025" y="1583979"/>
                  <a:ext cx="3150036" cy="3690042"/>
                  <a:chOff x="8886031" y="1583979"/>
                  <a:chExt cx="3150036" cy="3690042"/>
                </a:xfrm>
              </p:grpSpPr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8886032" y="1583980"/>
                    <a:ext cx="3150035" cy="540006"/>
                  </a:xfrm>
                  <a:prstGeom prst="roundRect">
                    <a:avLst/>
                  </a:prstGeom>
                  <a:solidFill>
                    <a:srgbClr val="C61A27"/>
                  </a:solidFill>
                  <a:ln w="25400"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de-AT" b="1" dirty="0"/>
                      <a:t>To Understand:</a:t>
                    </a:r>
                    <a:endParaRPr lang="en-GB" b="1" dirty="0"/>
                  </a:p>
                </p:txBody>
              </p:sp>
              <p:sp>
                <p:nvSpPr>
                  <p:cNvPr id="30" name="Rounded Rectangle 29"/>
                  <p:cNvSpPr/>
                  <p:nvPr/>
                </p:nvSpPr>
                <p:spPr>
                  <a:xfrm>
                    <a:off x="8886031" y="1583979"/>
                    <a:ext cx="3150035" cy="3690042"/>
                  </a:xfrm>
                  <a:prstGeom prst="roundRect">
                    <a:avLst>
                      <a:gd name="adj" fmla="val 1779"/>
                    </a:avLst>
                  </a:prstGeom>
                  <a:noFill/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8346025" y="2559503"/>
                  <a:ext cx="31500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Role of entanglement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8346025" y="2921877"/>
                  <a:ext cx="315003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Bef>
                      <a:spcPts val="1200"/>
                    </a:spcBef>
                    <a:buFont typeface="Wingdings" panose="05000000000000000000" pitchFamily="2" charset="2"/>
                    <a:buChar char="q"/>
                  </a:pPr>
                  <a:r>
                    <a:rPr lang="de-AT" dirty="0"/>
                    <a:t>Pair formation &amp; scale invariance</a:t>
                  </a:r>
                </a:p>
              </p:txBody>
            </p:sp>
          </p:grpSp>
        </p:grpSp>
        <p:sp>
          <p:nvSpPr>
            <p:cNvPr id="31" name="TextBox 30"/>
            <p:cNvSpPr txBox="1"/>
            <p:nvPr/>
          </p:nvSpPr>
          <p:spPr>
            <a:xfrm>
              <a:off x="965943" y="3904818"/>
              <a:ext cx="31500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1200"/>
                </a:spcBef>
                <a:buFont typeface="Wingdings" panose="05000000000000000000" pitchFamily="2" charset="2"/>
                <a:buChar char="q"/>
              </a:pPr>
              <a:r>
                <a:rPr lang="de-AT" b="1" dirty="0"/>
                <a:t>Weakly interacting regime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54282"/>
            <a:ext cx="4661284" cy="397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06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CD72556-98BA-46C6-8B2C-8AE5653233CA}"/>
              </a:ext>
            </a:extLst>
          </p:cNvPr>
          <p:cNvSpPr txBox="1"/>
          <p:nvPr/>
        </p:nvSpPr>
        <p:spPr>
          <a:xfrm>
            <a:off x="5138748" y="3165521"/>
            <a:ext cx="216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2">
                    <a:lumMod val="65000"/>
                  </a:schemeClr>
                </a:solidFill>
              </a:rPr>
              <a:t>Preliminary</a:t>
            </a:r>
            <a:endParaRPr lang="de-DE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cool </a:t>
            </a:r>
            <a:r>
              <a:rPr lang="en-GB"/>
              <a:t>new stuff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71284" y="3523995"/>
            <a:ext cx="2727632" cy="3074613"/>
            <a:chOff x="564537" y="3938456"/>
            <a:chExt cx="2727632" cy="307461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/>
            <a:srcRect l="11845" r="68935" b="93021"/>
            <a:stretch/>
          </p:blipFill>
          <p:spPr>
            <a:xfrm>
              <a:off x="1595950" y="3938456"/>
              <a:ext cx="1620018" cy="51293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2"/>
            <a:srcRect t="65925" r="67639"/>
            <a:stretch/>
          </p:blipFill>
          <p:spPr>
            <a:xfrm>
              <a:off x="564537" y="4508500"/>
              <a:ext cx="2727632" cy="250456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027332" y="3591223"/>
            <a:ext cx="1943719" cy="2986068"/>
            <a:chOff x="3755976" y="4027000"/>
            <a:chExt cx="1943719" cy="2986068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2"/>
            <a:srcRect l="31948" t="1126" r="45629" b="92751"/>
            <a:stretch/>
          </p:blipFill>
          <p:spPr>
            <a:xfrm>
              <a:off x="3809673" y="4027000"/>
              <a:ext cx="1890022" cy="450005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2"/>
            <a:srcRect l="31621" t="65925" r="45956"/>
            <a:stretch/>
          </p:blipFill>
          <p:spPr>
            <a:xfrm>
              <a:off x="3755976" y="4508499"/>
              <a:ext cx="1890021" cy="25045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735288" y="3571805"/>
            <a:ext cx="1980022" cy="2972823"/>
            <a:chOff x="6098289" y="4009601"/>
            <a:chExt cx="1980022" cy="2972823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2"/>
            <a:srcRect l="56180" t="751" r="25668" b="92653"/>
            <a:stretch/>
          </p:blipFill>
          <p:spPr>
            <a:xfrm>
              <a:off x="6350140" y="4009601"/>
              <a:ext cx="1530017" cy="484802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2"/>
            <a:srcRect l="53304" t="65925" r="23205"/>
            <a:stretch/>
          </p:blipFill>
          <p:spPr>
            <a:xfrm>
              <a:off x="6098289" y="4477855"/>
              <a:ext cx="1980022" cy="2504569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9548623" y="3568987"/>
            <a:ext cx="2063455" cy="3045243"/>
            <a:chOff x="8505825" y="3938456"/>
            <a:chExt cx="2063455" cy="3045243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"/>
            <a:srcRect l="76140" t="376" r="369" b="92950"/>
            <a:stretch/>
          </p:blipFill>
          <p:spPr>
            <a:xfrm>
              <a:off x="8505825" y="3938456"/>
              <a:ext cx="1980022" cy="490556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2"/>
            <a:srcRect l="75813" t="65925"/>
            <a:stretch/>
          </p:blipFill>
          <p:spPr>
            <a:xfrm>
              <a:off x="8530603" y="4479130"/>
              <a:ext cx="2038677" cy="2504569"/>
            </a:xfrm>
            <a:prstGeom prst="rect">
              <a:avLst/>
            </a:prstGeom>
          </p:spPr>
        </p:pic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840" y="1487425"/>
            <a:ext cx="1704274" cy="176629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218760" y="1647122"/>
            <a:ext cx="205740" cy="20574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795991" y="1652301"/>
            <a:ext cx="1298511" cy="978885"/>
            <a:chOff x="2530824" y="3647795"/>
            <a:chExt cx="1298511" cy="978885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0824" y="3647795"/>
              <a:ext cx="1045148" cy="978885"/>
            </a:xfrm>
            <a:prstGeom prst="rect">
              <a:avLst/>
            </a:prstGeom>
          </p:spPr>
        </p:pic>
        <p:pic>
          <p:nvPicPr>
            <p:cNvPr id="69" name="Grafik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9951" y="3678569"/>
              <a:ext cx="95910" cy="195872"/>
            </a:xfrm>
            <a:prstGeom prst="rect">
              <a:avLst/>
            </a:prstGeom>
          </p:spPr>
        </p:pic>
        <p:pic>
          <p:nvPicPr>
            <p:cNvPr id="70" name="Grafik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311" y="4401208"/>
              <a:ext cx="89725" cy="181977"/>
            </a:xfrm>
            <a:prstGeom prst="rect">
              <a:avLst/>
            </a:prstGeom>
          </p:spPr>
        </p:pic>
        <p:pic>
          <p:nvPicPr>
            <p:cNvPr id="71" name="Grafik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6247" y="4420268"/>
              <a:ext cx="95910" cy="195872"/>
            </a:xfrm>
            <a:prstGeom prst="rect">
              <a:avLst/>
            </a:prstGeom>
          </p:spPr>
        </p:pic>
        <p:pic>
          <p:nvPicPr>
            <p:cNvPr id="72" name="Grafik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528" y="3647795"/>
              <a:ext cx="89725" cy="181977"/>
            </a:xfrm>
            <a:prstGeom prst="rect">
              <a:avLst/>
            </a:prstGeom>
          </p:spPr>
        </p:pic>
        <p:cxnSp>
          <p:nvCxnSpPr>
            <p:cNvPr id="73" name="Straight Connector 72"/>
            <p:cNvCxnSpPr/>
            <p:nvPr/>
          </p:nvCxnSpPr>
          <p:spPr>
            <a:xfrm flipV="1">
              <a:off x="2669883" y="3805653"/>
              <a:ext cx="758023" cy="661612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774121" y="3710960"/>
              <a:ext cx="547688" cy="807244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3485971" y="3734099"/>
              <a:ext cx="343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k</a:t>
              </a:r>
              <a:r>
                <a:rPr lang="en-GB" baseline="-25000" dirty="0" err="1"/>
                <a:t>f</a:t>
              </a:r>
              <a:endParaRPr lang="en-US" baseline="-250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702745" y="1492637"/>
            <a:ext cx="1747786" cy="1826154"/>
            <a:chOff x="5076490" y="1531693"/>
            <a:chExt cx="1707165" cy="1783712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76490" y="1531693"/>
              <a:ext cx="1707165" cy="1783712"/>
            </a:xfrm>
            <a:prstGeom prst="rect">
              <a:avLst/>
            </a:prstGeom>
          </p:spPr>
        </p:pic>
        <p:cxnSp>
          <p:nvCxnSpPr>
            <p:cNvPr id="78" name="Straight Connector 77"/>
            <p:cNvCxnSpPr/>
            <p:nvPr/>
          </p:nvCxnSpPr>
          <p:spPr>
            <a:xfrm>
              <a:off x="5881688" y="1957388"/>
              <a:ext cx="595312" cy="414337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853113" y="2176463"/>
              <a:ext cx="681037" cy="23812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6076950" y="1743075"/>
              <a:ext cx="152400" cy="83502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46215" y="936350"/>
            <a:ext cx="466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Pauli blocking and pairing in real space?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244334" y="185738"/>
            <a:ext cx="3240514" cy="332360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78782" y="3487446"/>
            <a:ext cx="3148320" cy="3115628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210054" y="3661745"/>
            <a:ext cx="3148320" cy="3115628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6634337" y="3636107"/>
            <a:ext cx="2144597" cy="303529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9314149" y="3486109"/>
            <a:ext cx="2144597" cy="303529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Fabian Brauneis | LinkedIn">
            <a:extLst>
              <a:ext uri="{FF2B5EF4-FFF2-40B4-BE49-F238E27FC236}">
                <a16:creationId xmlns:a16="http://schemas.microsoft.com/office/drawing/2014/main" id="{CF697ACA-C490-FCF1-0CD9-085F0634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988" y="1557940"/>
            <a:ext cx="1440533" cy="144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B89B7-3720-E1BA-18C4-78A612EE1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627" y="1310230"/>
            <a:ext cx="1513159" cy="193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F957645-74F1-DD4D-B4CA-6A4D7904F226}"/>
              </a:ext>
            </a:extLst>
          </p:cNvPr>
          <p:cNvSpPr/>
          <p:nvPr/>
        </p:nvSpPr>
        <p:spPr>
          <a:xfrm>
            <a:off x="8019399" y="1238898"/>
            <a:ext cx="5006678" cy="2422847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81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81" grpId="0" animBg="1"/>
      <p:bldP spid="82" grpId="0" animBg="1"/>
      <p:bldP spid="83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16E0BE8-F58D-05F6-0156-9C810E931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5" b="199"/>
          <a:stretch/>
        </p:blipFill>
        <p:spPr bwMode="auto">
          <a:xfrm>
            <a:off x="0" y="-30617"/>
            <a:ext cx="12630410" cy="691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6">
            <a:extLst>
              <a:ext uri="{FF2B5EF4-FFF2-40B4-BE49-F238E27FC236}">
                <a16:creationId xmlns:a16="http://schemas.microsoft.com/office/drawing/2014/main" id="{A532DED1-183E-4D10-A3E2-A97FF2F7679D}"/>
              </a:ext>
            </a:extLst>
          </p:cNvPr>
          <p:cNvSpPr/>
          <p:nvPr/>
        </p:nvSpPr>
        <p:spPr>
          <a:xfrm>
            <a:off x="1673265" y="-49064"/>
            <a:ext cx="7924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2" eaLnBrk="0" hangingPunct="0">
              <a:defRPr/>
            </a:pPr>
            <a:r>
              <a:rPr lang="de-DE" sz="3400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Thank</a:t>
            </a:r>
            <a:r>
              <a:rPr lang="de-DE" sz="3400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 </a:t>
            </a:r>
            <a:r>
              <a:rPr lang="de-DE" sz="3400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you</a:t>
            </a:r>
            <a:r>
              <a:rPr lang="de-DE" sz="3400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 </a:t>
            </a:r>
            <a:r>
              <a:rPr lang="de-DE" sz="3400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for</a:t>
            </a:r>
            <a:r>
              <a:rPr lang="de-DE" sz="3400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 </a:t>
            </a:r>
            <a:r>
              <a:rPr lang="de-DE" sz="3400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your</a:t>
            </a:r>
            <a:r>
              <a:rPr lang="de-DE" sz="3400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 </a:t>
            </a:r>
            <a:r>
              <a:rPr lang="de-DE" sz="3400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attention</a:t>
            </a:r>
            <a:r>
              <a:rPr lang="de-DE" sz="3400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!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B2B8256-0170-44CB-B522-C69BC8803C9C}"/>
              </a:ext>
            </a:extLst>
          </p:cNvPr>
          <p:cNvSpPr/>
          <p:nvPr/>
        </p:nvSpPr>
        <p:spPr>
          <a:xfrm>
            <a:off x="1455520" y="5817920"/>
            <a:ext cx="9140530" cy="110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pic>
        <p:nvPicPr>
          <p:cNvPr id="7" name="Picture 2" descr="https://erc.europa.eu/sites/default/files/content/LOGO-ERC.jpg">
            <a:extLst>
              <a:ext uri="{FF2B5EF4-FFF2-40B4-BE49-F238E27FC236}">
                <a16:creationId xmlns:a16="http://schemas.microsoft.com/office/drawing/2014/main" id="{9EB2D8FB-7F9A-4130-91C2-93C1213A2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1"/>
          <a:stretch/>
        </p:blipFill>
        <p:spPr bwMode="auto">
          <a:xfrm>
            <a:off x="1335622" y="5817920"/>
            <a:ext cx="1227570" cy="11013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jochim\Desktop\cqd_left_100dpi_transparent.png">
            <a:extLst>
              <a:ext uri="{FF2B5EF4-FFF2-40B4-BE49-F238E27FC236}">
                <a16:creationId xmlns:a16="http://schemas.microsoft.com/office/drawing/2014/main" id="{7696AF41-449D-4AF2-A9C1-DACCE659D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378950" y="5858609"/>
            <a:ext cx="2217100" cy="9904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4" descr="Brand">
            <a:extLst>
              <a:ext uri="{FF2B5EF4-FFF2-40B4-BE49-F238E27FC236}">
                <a16:creationId xmlns:a16="http://schemas.microsoft.com/office/drawing/2014/main" id="{7C24BD5F-28D4-4A5C-8362-FBC65EBB8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3281" r="2823" b="2417"/>
          <a:stretch/>
        </p:blipFill>
        <p:spPr bwMode="auto">
          <a:xfrm>
            <a:off x="4114762" y="5817641"/>
            <a:ext cx="1731930" cy="1101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729363F-F4AE-43E9-9F12-769998A82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92" y="5506584"/>
            <a:ext cx="1641750" cy="16417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5D2B398-12F5-40D8-B5DB-ADC75A256E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77" t="866" b="3429"/>
          <a:stretch/>
        </p:blipFill>
        <p:spPr>
          <a:xfrm>
            <a:off x="5846691" y="5817919"/>
            <a:ext cx="2514913" cy="1104719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90F57B6-621A-4789-9648-06E8CA9B7C00}"/>
              </a:ext>
            </a:extLst>
          </p:cNvPr>
          <p:cNvGrpSpPr/>
          <p:nvPr/>
        </p:nvGrpSpPr>
        <p:grpSpPr>
          <a:xfrm>
            <a:off x="95815" y="3026417"/>
            <a:ext cx="1417376" cy="1451072"/>
            <a:chOff x="3544285" y="1163700"/>
            <a:chExt cx="1417376" cy="1451072"/>
          </a:xfrm>
        </p:grpSpPr>
        <p:pic>
          <p:nvPicPr>
            <p:cNvPr id="121860" name="Picture 4" descr="Gerhard Zuern">
              <a:extLst>
                <a:ext uri="{FF2B5EF4-FFF2-40B4-BE49-F238E27FC236}">
                  <a16:creationId xmlns:a16="http://schemas.microsoft.com/office/drawing/2014/main" id="{0637A4B4-7AAC-4771-8CC0-A36122D3C2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52" t="22682" r="27203" b="29502"/>
            <a:stretch/>
          </p:blipFill>
          <p:spPr bwMode="auto">
            <a:xfrm>
              <a:off x="3792774" y="1163700"/>
              <a:ext cx="794927" cy="1069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3854073-3F63-47B4-A577-CF59A26BC04F}"/>
                </a:ext>
              </a:extLst>
            </p:cNvPr>
            <p:cNvSpPr txBox="1"/>
            <p:nvPr/>
          </p:nvSpPr>
          <p:spPr>
            <a:xfrm>
              <a:off x="3544285" y="2276218"/>
              <a:ext cx="1417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Gerhard Zürn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858028B3-2409-469E-A0F3-F2C883DF31FB}"/>
              </a:ext>
            </a:extLst>
          </p:cNvPr>
          <p:cNvSpPr txBox="1"/>
          <p:nvPr/>
        </p:nvSpPr>
        <p:spPr>
          <a:xfrm>
            <a:off x="4660188" y="2585989"/>
            <a:ext cx="1402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>
                <a:solidFill>
                  <a:schemeClr val="bg1"/>
                </a:solidFill>
              </a:rPr>
              <a:t>Keerthan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Subramanian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730F98D-64F1-46C4-87A5-4AB577BF703F}"/>
              </a:ext>
            </a:extLst>
          </p:cNvPr>
          <p:cNvSpPr txBox="1"/>
          <p:nvPr/>
        </p:nvSpPr>
        <p:spPr>
          <a:xfrm>
            <a:off x="4285716" y="853006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Philipp Lunt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04C11B17-A872-4E93-BADA-B6A39B6377C8}"/>
              </a:ext>
            </a:extLst>
          </p:cNvPr>
          <p:cNvSpPr txBox="1"/>
          <p:nvPr/>
        </p:nvSpPr>
        <p:spPr>
          <a:xfrm>
            <a:off x="2504270" y="643516"/>
            <a:ext cx="164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Tobias</a:t>
            </a:r>
          </a:p>
          <a:p>
            <a:pPr algn="ctr"/>
            <a:r>
              <a:rPr lang="de-DE" sz="1600" dirty="0"/>
              <a:t> Hammel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E370B79-C9D4-41DD-9085-B693AAA481DC}"/>
              </a:ext>
            </a:extLst>
          </p:cNvPr>
          <p:cNvSpPr txBox="1"/>
          <p:nvPr/>
        </p:nvSpPr>
        <p:spPr>
          <a:xfrm>
            <a:off x="8858275" y="4991590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Want </a:t>
            </a:r>
            <a:r>
              <a:rPr lang="de-DE" dirty="0" err="1">
                <a:solidFill>
                  <a:schemeClr val="bg1"/>
                </a:solidFill>
              </a:rPr>
              <a:t>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join</a:t>
            </a:r>
            <a:r>
              <a:rPr lang="de-DE" dirty="0">
                <a:solidFill>
                  <a:schemeClr val="bg1"/>
                </a:solidFill>
              </a:rPr>
              <a:t>?</a:t>
            </a:r>
          </a:p>
          <a:p>
            <a:r>
              <a:rPr lang="de-DE" dirty="0" err="1">
                <a:solidFill>
                  <a:schemeClr val="bg1"/>
                </a:solidFill>
              </a:rPr>
              <a:t>jochim@uni-heidelberg.de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2DA422B-B54F-4528-AB28-E88058C8CDBD}"/>
              </a:ext>
            </a:extLst>
          </p:cNvPr>
          <p:cNvSpPr txBox="1"/>
          <p:nvPr/>
        </p:nvSpPr>
        <p:spPr>
          <a:xfrm>
            <a:off x="2450741" y="2957063"/>
            <a:ext cx="833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Selim 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Jochim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0" name="AutoShape 2">
            <a:extLst>
              <a:ext uri="{FF2B5EF4-FFF2-40B4-BE49-F238E27FC236}">
                <a16:creationId xmlns:a16="http://schemas.microsoft.com/office/drawing/2014/main" id="{CF084748-2FEE-4804-8B51-9D91467F27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3" name="Textfeld 44">
            <a:extLst>
              <a:ext uri="{FF2B5EF4-FFF2-40B4-BE49-F238E27FC236}">
                <a16:creationId xmlns:a16="http://schemas.microsoft.com/office/drawing/2014/main" id="{74763C67-A8BB-48BB-BB82-A064B9335F85}"/>
              </a:ext>
            </a:extLst>
          </p:cNvPr>
          <p:cNvSpPr txBox="1"/>
          <p:nvPr/>
        </p:nvSpPr>
        <p:spPr>
          <a:xfrm>
            <a:off x="8620788" y="2134649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Paul Hill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C3089FFD-D0A2-48F8-874E-7E23DDD9CF44}"/>
              </a:ext>
            </a:extLst>
          </p:cNvPr>
          <p:cNvSpPr txBox="1"/>
          <p:nvPr/>
        </p:nvSpPr>
        <p:spPr>
          <a:xfrm>
            <a:off x="10887837" y="4080002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Johannes Reiter</a:t>
            </a:r>
          </a:p>
        </p:txBody>
      </p:sp>
      <p:pic>
        <p:nvPicPr>
          <p:cNvPr id="121857" name="Grafik 12185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r="22829" b="18326"/>
          <a:stretch/>
        </p:blipFill>
        <p:spPr>
          <a:xfrm>
            <a:off x="11264224" y="3027890"/>
            <a:ext cx="889603" cy="1111045"/>
          </a:xfrm>
          <a:prstGeom prst="rect">
            <a:avLst/>
          </a:prstGeom>
        </p:spPr>
      </p:pic>
      <p:sp>
        <p:nvSpPr>
          <p:cNvPr id="66" name="Textfeld 65">
            <a:extLst>
              <a:ext uri="{FF2B5EF4-FFF2-40B4-BE49-F238E27FC236}">
                <a16:creationId xmlns:a16="http://schemas.microsoft.com/office/drawing/2014/main" id="{FD0DC2BA-DF24-422F-9AC1-8CA83B7B0530}"/>
              </a:ext>
            </a:extLst>
          </p:cNvPr>
          <p:cNvSpPr txBox="1"/>
          <p:nvPr/>
        </p:nvSpPr>
        <p:spPr>
          <a:xfrm>
            <a:off x="6363147" y="555226"/>
            <a:ext cx="1151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Maximilian</a:t>
            </a:r>
          </a:p>
          <a:p>
            <a:pPr algn="ctr"/>
            <a:r>
              <a:rPr lang="de-DE" sz="1600" dirty="0"/>
              <a:t> Kaiser</a:t>
            </a:r>
          </a:p>
        </p:txBody>
      </p:sp>
      <p:sp>
        <p:nvSpPr>
          <p:cNvPr id="17" name="Textfeld 44">
            <a:extLst>
              <a:ext uri="{FF2B5EF4-FFF2-40B4-BE49-F238E27FC236}">
                <a16:creationId xmlns:a16="http://schemas.microsoft.com/office/drawing/2014/main" id="{33F82F8F-7C66-EC80-936F-B142F4723E67}"/>
              </a:ext>
            </a:extLst>
          </p:cNvPr>
          <p:cNvSpPr txBox="1"/>
          <p:nvPr/>
        </p:nvSpPr>
        <p:spPr>
          <a:xfrm>
            <a:off x="9142823" y="409502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Maciej </a:t>
            </a:r>
            <a:r>
              <a:rPr lang="de-DE" sz="1600" dirty="0" err="1"/>
              <a:t>Gałka</a:t>
            </a:r>
            <a:endParaRPr lang="de-DE" sz="1600" dirty="0"/>
          </a:p>
        </p:txBody>
      </p:sp>
      <p:sp>
        <p:nvSpPr>
          <p:cNvPr id="20" name="Textfeld 44">
            <a:extLst>
              <a:ext uri="{FF2B5EF4-FFF2-40B4-BE49-F238E27FC236}">
                <a16:creationId xmlns:a16="http://schemas.microsoft.com/office/drawing/2014/main" id="{9D96B9A2-3BF0-6F07-FC5E-DF18E7A5AA73}"/>
              </a:ext>
            </a:extLst>
          </p:cNvPr>
          <p:cNvSpPr txBox="1"/>
          <p:nvPr/>
        </p:nvSpPr>
        <p:spPr>
          <a:xfrm>
            <a:off x="10292321" y="1486918"/>
            <a:ext cx="1641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Johanna Schulz</a:t>
            </a:r>
          </a:p>
        </p:txBody>
      </p:sp>
      <p:sp>
        <p:nvSpPr>
          <p:cNvPr id="21" name="Textfeld 44">
            <a:extLst>
              <a:ext uri="{FF2B5EF4-FFF2-40B4-BE49-F238E27FC236}">
                <a16:creationId xmlns:a16="http://schemas.microsoft.com/office/drawing/2014/main" id="{11BE6F59-C8F7-6C97-DF25-96D6EF2A8EFD}"/>
              </a:ext>
            </a:extLst>
          </p:cNvPr>
          <p:cNvSpPr txBox="1"/>
          <p:nvPr/>
        </p:nvSpPr>
        <p:spPr>
          <a:xfrm>
            <a:off x="3614464" y="1120470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Suraj</a:t>
            </a:r>
            <a:r>
              <a:rPr lang="de-DE" sz="1600" dirty="0"/>
              <a:t> Iyer</a:t>
            </a:r>
          </a:p>
        </p:txBody>
      </p:sp>
      <p:sp>
        <p:nvSpPr>
          <p:cNvPr id="22" name="Textfeld 44">
            <a:extLst>
              <a:ext uri="{FF2B5EF4-FFF2-40B4-BE49-F238E27FC236}">
                <a16:creationId xmlns:a16="http://schemas.microsoft.com/office/drawing/2014/main" id="{3EF67D18-2B31-AE42-F64C-744E757378D8}"/>
              </a:ext>
            </a:extLst>
          </p:cNvPr>
          <p:cNvSpPr txBox="1"/>
          <p:nvPr/>
        </p:nvSpPr>
        <p:spPr>
          <a:xfrm>
            <a:off x="5440211" y="935904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Carl Heintze</a:t>
            </a:r>
          </a:p>
        </p:txBody>
      </p:sp>
      <p:sp>
        <p:nvSpPr>
          <p:cNvPr id="23" name="Textfeld 44">
            <a:extLst>
              <a:ext uri="{FF2B5EF4-FFF2-40B4-BE49-F238E27FC236}">
                <a16:creationId xmlns:a16="http://schemas.microsoft.com/office/drawing/2014/main" id="{B8CBC8C0-4AC8-BC3B-A4DA-AF23A9DE5575}"/>
              </a:ext>
            </a:extLst>
          </p:cNvPr>
          <p:cNvSpPr txBox="1"/>
          <p:nvPr/>
        </p:nvSpPr>
        <p:spPr>
          <a:xfrm>
            <a:off x="1074383" y="168598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Jan Ricken</a:t>
            </a:r>
          </a:p>
        </p:txBody>
      </p:sp>
      <p:sp>
        <p:nvSpPr>
          <p:cNvPr id="24" name="Textfeld 44">
            <a:extLst>
              <a:ext uri="{FF2B5EF4-FFF2-40B4-BE49-F238E27FC236}">
                <a16:creationId xmlns:a16="http://schemas.microsoft.com/office/drawing/2014/main" id="{E6E93E1A-879A-1DBE-6F50-FAE1D0769889}"/>
              </a:ext>
            </a:extLst>
          </p:cNvPr>
          <p:cNvSpPr txBox="1"/>
          <p:nvPr/>
        </p:nvSpPr>
        <p:spPr>
          <a:xfrm>
            <a:off x="7967104" y="1172046"/>
            <a:ext cx="788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Jonas </a:t>
            </a:r>
          </a:p>
          <a:p>
            <a:r>
              <a:rPr lang="de-DE" sz="1600" dirty="0" err="1"/>
              <a:t>Herkel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59206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247650" y="185738"/>
            <a:ext cx="8258175" cy="813235"/>
          </a:xfrm>
        </p:spPr>
        <p:txBody>
          <a:bodyPr/>
          <a:lstStyle/>
          <a:p>
            <a:r>
              <a:rPr lang="en-GB" dirty="0"/>
              <a:t>Scheme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90" y="2640792"/>
            <a:ext cx="7220958" cy="30198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013" y="3878263"/>
            <a:ext cx="3032084" cy="9005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31" y="1382088"/>
            <a:ext cx="5434797" cy="94188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ECAE8A1-EFE4-8646-9448-123663C8F923}"/>
              </a:ext>
            </a:extLst>
          </p:cNvPr>
          <p:cNvSpPr txBox="1"/>
          <p:nvPr/>
        </p:nvSpPr>
        <p:spPr>
          <a:xfrm>
            <a:off x="270425" y="897623"/>
            <a:ext cx="80737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 T/4 – </a:t>
            </a:r>
            <a:r>
              <a:rPr lang="de-DE" dirty="0" err="1"/>
              <a:t>propagation</a:t>
            </a:r>
            <a:r>
              <a:rPr lang="de-DE" dirty="0"/>
              <a:t> in a </a:t>
            </a:r>
            <a:r>
              <a:rPr lang="de-DE" dirty="0" err="1"/>
              <a:t>harmonic</a:t>
            </a:r>
            <a:r>
              <a:rPr lang="de-DE" dirty="0"/>
              <a:t> </a:t>
            </a:r>
            <a:r>
              <a:rPr lang="de-DE" dirty="0" err="1"/>
              <a:t>trap</a:t>
            </a:r>
            <a:r>
              <a:rPr lang="de-DE" dirty="0"/>
              <a:t> </a:t>
            </a:r>
            <a:r>
              <a:rPr lang="de-DE" dirty="0" err="1"/>
              <a:t>corresponds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Fourier </a:t>
            </a:r>
            <a:r>
              <a:rPr lang="de-DE" dirty="0" err="1"/>
              <a:t>transform</a:t>
            </a:r>
            <a:r>
              <a:rPr lang="de-DE" dirty="0"/>
              <a:t>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Use two subsequent Fourier transforms - magnification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F956639-3D84-E04E-B402-FB4A2D9D5811}"/>
              </a:ext>
            </a:extLst>
          </p:cNvPr>
          <p:cNvSpPr/>
          <p:nvPr/>
        </p:nvSpPr>
        <p:spPr>
          <a:xfrm>
            <a:off x="268236" y="6123994"/>
            <a:ext cx="5133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/>
              <a:t>Asteria</a:t>
            </a:r>
            <a:r>
              <a:rPr lang="de-DE" sz="1200" dirty="0"/>
              <a:t> </a:t>
            </a:r>
            <a:r>
              <a:rPr lang="de-DE" sz="1200" i="1" dirty="0"/>
              <a:t>et al., </a:t>
            </a:r>
            <a:r>
              <a:rPr lang="en-GB" sz="1200" i="1" dirty="0"/>
              <a:t>Nature </a:t>
            </a:r>
            <a:r>
              <a:rPr lang="en-GB" sz="1200" b="1" i="1" dirty="0"/>
              <a:t>599</a:t>
            </a:r>
            <a:r>
              <a:rPr lang="en-GB" sz="1200" i="1" dirty="0"/>
              <a:t>, 571  (2021)</a:t>
            </a:r>
          </a:p>
          <a:p>
            <a:r>
              <a:rPr lang="en-GB" sz="1200" dirty="0"/>
              <a:t>Murthy </a:t>
            </a:r>
            <a:r>
              <a:rPr lang="en-GB" sz="1200" i="1" dirty="0"/>
              <a:t>et al.,</a:t>
            </a:r>
            <a:r>
              <a:rPr lang="en-GB" sz="1200" dirty="0"/>
              <a:t> </a:t>
            </a:r>
            <a:r>
              <a:rPr lang="en-US" sz="1200" dirty="0"/>
              <a:t>arXiv:1911.10824</a:t>
            </a:r>
          </a:p>
          <a:p>
            <a:r>
              <a:rPr lang="en-GB" sz="1200" dirty="0"/>
              <a:t>Murthy </a:t>
            </a:r>
            <a:r>
              <a:rPr lang="en-GB" sz="1200" i="1" dirty="0"/>
              <a:t>et al., Phys. Rev. A</a:t>
            </a:r>
            <a:r>
              <a:rPr lang="en-GB" sz="1200" dirty="0"/>
              <a:t> </a:t>
            </a:r>
            <a:r>
              <a:rPr lang="en-GB" sz="1200" b="1" dirty="0"/>
              <a:t>90</a:t>
            </a:r>
            <a:r>
              <a:rPr lang="en-GB" sz="1200" dirty="0"/>
              <a:t> (2014), 043611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0B590D-5D09-3648-873A-8F9B61B898C1}"/>
              </a:ext>
            </a:extLst>
          </p:cNvPr>
          <p:cNvSpPr/>
          <p:nvPr/>
        </p:nvSpPr>
        <p:spPr>
          <a:xfrm>
            <a:off x="3665973" y="5977456"/>
            <a:ext cx="5592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I </a:t>
            </a:r>
            <a:r>
              <a:rPr lang="de-DE" sz="1200" dirty="0" err="1"/>
              <a:t>Svarchuk</a:t>
            </a:r>
            <a:r>
              <a:rPr lang="de-DE" sz="1200" dirty="0"/>
              <a:t> et al., PRL </a:t>
            </a:r>
            <a:r>
              <a:rPr lang="de-DE" sz="1200" b="1" dirty="0"/>
              <a:t>89</a:t>
            </a:r>
            <a:r>
              <a:rPr lang="de-DE" sz="1200" dirty="0"/>
              <a:t>, 270404 (2002)</a:t>
            </a:r>
          </a:p>
          <a:p>
            <a:r>
              <a:rPr lang="de-DE" sz="1200" dirty="0"/>
              <a:t>A. H. van Amerongen et al., PRL</a:t>
            </a:r>
            <a:r>
              <a:rPr lang="de-DE" sz="1200" b="1" dirty="0"/>
              <a:t>100</a:t>
            </a:r>
            <a:r>
              <a:rPr lang="de-DE" sz="1200" dirty="0"/>
              <a:t>, 09040 (2008)</a:t>
            </a:r>
          </a:p>
          <a:p>
            <a:r>
              <a:rPr lang="de-DE" sz="1200" dirty="0"/>
              <a:t>S. </a:t>
            </a:r>
            <a:r>
              <a:rPr lang="de-DE" sz="1200" dirty="0" err="1"/>
              <a:t>Tung</a:t>
            </a:r>
            <a:r>
              <a:rPr lang="de-DE" sz="1200" dirty="0"/>
              <a:t> et al., PRL </a:t>
            </a:r>
            <a:r>
              <a:rPr lang="de-DE" sz="1200" b="1" dirty="0"/>
              <a:t>105</a:t>
            </a:r>
            <a:r>
              <a:rPr lang="de-DE" sz="1200" dirty="0"/>
              <a:t>, 230408 (2010)</a:t>
            </a:r>
          </a:p>
          <a:p>
            <a:r>
              <a:rPr lang="de-DE" sz="1200" dirty="0"/>
              <a:t>T. </a:t>
            </a:r>
            <a:r>
              <a:rPr lang="de-DE" sz="1200" dirty="0" err="1"/>
              <a:t>Jacqmin</a:t>
            </a:r>
            <a:r>
              <a:rPr lang="de-DE" sz="1200" dirty="0"/>
              <a:t> et al., PRA </a:t>
            </a:r>
            <a:r>
              <a:rPr lang="de-DE" sz="1200" b="1" dirty="0"/>
              <a:t>86</a:t>
            </a:r>
            <a:r>
              <a:rPr lang="de-DE" sz="1200" dirty="0"/>
              <a:t>, 043626 (2012)</a:t>
            </a: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54063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Performance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25937" y="1628980"/>
            <a:ext cx="52200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Resolution: ≈ 300nm</a:t>
            </a:r>
          </a:p>
          <a:p>
            <a:r>
              <a:rPr lang="de-AT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96D8AE-28B8-442E-CE42-96F1930FD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46" y="1178975"/>
            <a:ext cx="4998731" cy="50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68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Performance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5986" y="1387176"/>
            <a:ext cx="6120068" cy="47211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937" y="1628980"/>
            <a:ext cx="52200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Resolution: ≈ 300nm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Detection hole &lt; Pauli hole</a:t>
            </a:r>
          </a:p>
          <a:p>
            <a:r>
              <a:rPr lang="de-AT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6BA4C13-9772-7640-95D8-86D51FF59B96}"/>
              </a:ext>
            </a:extLst>
          </p:cNvPr>
          <p:cNvGrpSpPr/>
          <p:nvPr/>
        </p:nvGrpSpPr>
        <p:grpSpPr>
          <a:xfrm>
            <a:off x="965943" y="3773256"/>
            <a:ext cx="2400372" cy="2160025"/>
            <a:chOff x="7526688" y="3158996"/>
            <a:chExt cx="2400372" cy="2160025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EA1C5ABD-4CFA-CD03-16FD-91831DD37F39}"/>
                </a:ext>
              </a:extLst>
            </p:cNvPr>
            <p:cNvGrpSpPr/>
            <p:nvPr/>
          </p:nvGrpSpPr>
          <p:grpSpPr>
            <a:xfrm>
              <a:off x="7526688" y="3158996"/>
              <a:ext cx="2400371" cy="1620019"/>
              <a:chOff x="7526688" y="3158996"/>
              <a:chExt cx="2400371" cy="1620019"/>
            </a:xfrm>
          </p:grpSpPr>
          <p:pic>
            <p:nvPicPr>
              <p:cNvPr id="17" name="Picture 5">
                <a:extLst>
                  <a:ext uri="{FF2B5EF4-FFF2-40B4-BE49-F238E27FC236}">
                    <a16:creationId xmlns:a16="http://schemas.microsoft.com/office/drawing/2014/main" id="{F81EEF17-C2C7-426E-B77F-28004802D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55" t="35657" r="31487" b="24230"/>
              <a:stretch/>
            </p:blipFill>
            <p:spPr>
              <a:xfrm>
                <a:off x="8105057" y="3158996"/>
                <a:ext cx="1822002" cy="1620019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34EFD61D-0036-AFB4-D461-54CF93A9114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121423" y="3928274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0E8D69C6-1F88-DD83-0D1E-D48E3936A58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121423" y="4327874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72C2A91F-AD51-198B-B56A-ED70013F86B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121422" y="3528621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7ACB74A-C348-D961-173D-1599C919A93E}"/>
                  </a:ext>
                </a:extLst>
              </p:cNvPr>
              <p:cNvSpPr txBox="1"/>
              <p:nvPr/>
            </p:nvSpPr>
            <p:spPr>
              <a:xfrm rot="16200000">
                <a:off x="7311244" y="3746735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y (</a:t>
                </a:r>
                <a:r>
                  <a:rPr lang="de-DE" dirty="0" err="1"/>
                  <a:t>l</a:t>
                </a:r>
                <a:r>
                  <a:rPr lang="de-DE" baseline="-25000" dirty="0" err="1"/>
                  <a:t>HO</a:t>
                </a:r>
                <a:r>
                  <a:rPr lang="de-DE" dirty="0"/>
                  <a:t>)</a:t>
                </a: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33A73852-3A31-018C-6BEE-8B86A4E5262A}"/>
                  </a:ext>
                </a:extLst>
              </p:cNvPr>
              <p:cNvSpPr txBox="1"/>
              <p:nvPr/>
            </p:nvSpPr>
            <p:spPr>
              <a:xfrm>
                <a:off x="7772556" y="4226948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-1</a:t>
                </a: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E6A064ED-D7AA-8D94-079D-42912709F167}"/>
                  </a:ext>
                </a:extLst>
              </p:cNvPr>
              <p:cNvSpPr txBox="1"/>
              <p:nvPr/>
            </p:nvSpPr>
            <p:spPr>
              <a:xfrm>
                <a:off x="7831868" y="381015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0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CBFCF509-6E5E-6568-29A4-B2F6E145B645}"/>
                  </a:ext>
                </a:extLst>
              </p:cNvPr>
              <p:cNvSpPr txBox="1"/>
              <p:nvPr/>
            </p:nvSpPr>
            <p:spPr>
              <a:xfrm>
                <a:off x="7831868" y="343844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1</a:t>
                </a: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8821DD0B-EABA-F30F-FAF5-5D368CD4BAEE}"/>
                </a:ext>
              </a:extLst>
            </p:cNvPr>
            <p:cNvGrpSpPr/>
            <p:nvPr/>
          </p:nvGrpSpPr>
          <p:grpSpPr>
            <a:xfrm>
              <a:off x="8386395" y="4689014"/>
              <a:ext cx="1540665" cy="630007"/>
              <a:chOff x="8386395" y="4689014"/>
              <a:chExt cx="1540665" cy="630007"/>
            </a:xfrm>
          </p:grpSpPr>
          <p:cxnSp>
            <p:nvCxnSpPr>
              <p:cNvPr id="9" name="Gerader Verbinder 8">
                <a:extLst>
                  <a:ext uri="{FF2B5EF4-FFF2-40B4-BE49-F238E27FC236}">
                    <a16:creationId xmlns:a16="http://schemas.microsoft.com/office/drawing/2014/main" id="{A240F1AC-150D-01B3-2AC7-754235D477B3}"/>
                  </a:ext>
                </a:extLst>
              </p:cNvPr>
              <p:cNvCxnSpPr/>
              <p:nvPr/>
            </p:nvCxnSpPr>
            <p:spPr>
              <a:xfrm flipV="1">
                <a:off x="9011655" y="4689014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r Verbinder 9">
                <a:extLst>
                  <a:ext uri="{FF2B5EF4-FFF2-40B4-BE49-F238E27FC236}">
                    <a16:creationId xmlns:a16="http://schemas.microsoft.com/office/drawing/2014/main" id="{43B7B79B-E4AB-CE4D-8020-8AFB066AB422}"/>
                  </a:ext>
                </a:extLst>
              </p:cNvPr>
              <p:cNvCxnSpPr/>
              <p:nvPr/>
            </p:nvCxnSpPr>
            <p:spPr>
              <a:xfrm flipV="1">
                <a:off x="8558077" y="4689014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434B1854-1F02-842A-B734-BF1041DDBF97}"/>
                  </a:ext>
                </a:extLst>
              </p:cNvPr>
              <p:cNvCxnSpPr/>
              <p:nvPr/>
            </p:nvCxnSpPr>
            <p:spPr>
              <a:xfrm flipV="1">
                <a:off x="9469860" y="4689014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4FEFCEB0-C7EA-DD1F-9FA1-C719DC19DAAC}"/>
                  </a:ext>
                </a:extLst>
              </p:cNvPr>
              <p:cNvCxnSpPr/>
              <p:nvPr/>
            </p:nvCxnSpPr>
            <p:spPr>
              <a:xfrm flipV="1">
                <a:off x="9927060" y="4689014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D0A1AC3-9BDF-D843-20B0-36323FA71EEB}"/>
                  </a:ext>
                </a:extLst>
              </p:cNvPr>
              <p:cNvSpPr txBox="1"/>
              <p:nvPr/>
            </p:nvSpPr>
            <p:spPr>
              <a:xfrm>
                <a:off x="8625884" y="4949689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x (</a:t>
                </a:r>
                <a:r>
                  <a:rPr lang="de-DE" dirty="0" err="1"/>
                  <a:t>l</a:t>
                </a:r>
                <a:r>
                  <a:rPr lang="de-DE" baseline="-25000" dirty="0" err="1"/>
                  <a:t>HO</a:t>
                </a:r>
                <a:r>
                  <a:rPr lang="de-DE" dirty="0"/>
                  <a:t>)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4280CC3-23C6-693F-11C4-A85CC1CE686B}"/>
                  </a:ext>
                </a:extLst>
              </p:cNvPr>
              <p:cNvSpPr txBox="1"/>
              <p:nvPr/>
            </p:nvSpPr>
            <p:spPr>
              <a:xfrm>
                <a:off x="8386395" y="4779015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-1</a:t>
                </a: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B55F46C-45FE-44C0-60B4-98CE6689653B}"/>
                  </a:ext>
                </a:extLst>
              </p:cNvPr>
              <p:cNvSpPr txBox="1"/>
              <p:nvPr/>
            </p:nvSpPr>
            <p:spPr>
              <a:xfrm>
                <a:off x="8839414" y="477901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0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CEFD4C5-76E5-8CA8-BE4A-A24D47AC0FDB}"/>
                  </a:ext>
                </a:extLst>
              </p:cNvPr>
              <p:cNvSpPr txBox="1"/>
              <p:nvPr/>
            </p:nvSpPr>
            <p:spPr>
              <a:xfrm>
                <a:off x="9336996" y="477901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1</a:t>
                </a:r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Performance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25937" y="1628980"/>
            <a:ext cx="5220058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Resolution: ≈ 300nm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Detection hole &lt; Pauli hole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Deviation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calculated</a:t>
            </a:r>
            <a:r>
              <a:rPr lang="de-AT" dirty="0"/>
              <a:t> </a:t>
            </a:r>
            <a:r>
              <a:rPr lang="de-AT" dirty="0" err="1"/>
              <a:t>energy</a:t>
            </a:r>
            <a:r>
              <a:rPr lang="de-AT" dirty="0"/>
              <a:t>:</a:t>
            </a:r>
          </a:p>
          <a:p>
            <a:pPr marL="742950" lvl="1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3+3 atoms: 1%</a:t>
            </a:r>
          </a:p>
          <a:p>
            <a:pPr marL="742950" lvl="1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6+6 atoms:  4%</a:t>
            </a:r>
          </a:p>
          <a:p>
            <a:r>
              <a:rPr lang="de-AT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991" y="1268976"/>
            <a:ext cx="5322060" cy="519388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">
            <a:extLst>
              <a:ext uri="{FF2B5EF4-FFF2-40B4-BE49-F238E27FC236}">
                <a16:creationId xmlns:a16="http://schemas.microsoft.com/office/drawing/2014/main" id="{4BB99B42-7CCD-1A42-B3CC-543E84FE1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" y="0"/>
            <a:ext cx="11964137" cy="689591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50960" y="1273464"/>
            <a:ext cx="7290081" cy="3955556"/>
            <a:chOff x="2450960" y="1273464"/>
            <a:chExt cx="7290081" cy="3955556"/>
          </a:xfrm>
        </p:grpSpPr>
        <p:sp>
          <p:nvSpPr>
            <p:cNvPr id="4" name="Rounded Rectangle 3"/>
            <p:cNvSpPr/>
            <p:nvPr/>
          </p:nvSpPr>
          <p:spPr>
            <a:xfrm>
              <a:off x="2450960" y="1273464"/>
              <a:ext cx="7290081" cy="3955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C61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76" name="Grafik 30" descr="Bildschirmausschnitt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768" y="1926991"/>
              <a:ext cx="3060465" cy="30149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feld 6"/>
                <p:cNvSpPr txBox="1"/>
                <p:nvPr/>
              </p:nvSpPr>
              <p:spPr>
                <a:xfrm>
                  <a:off x="3373524" y="1486314"/>
                  <a:ext cx="5444952" cy="2955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𝒞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=&lt;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&gt;− &lt;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&gt;&lt;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524" y="1486314"/>
                  <a:ext cx="5444952" cy="295594"/>
                </a:xfrm>
                <a:prstGeom prst="rect">
                  <a:avLst/>
                </a:prstGeom>
                <a:blipFill>
                  <a:blip r:embed="rId6"/>
                  <a:stretch>
                    <a:fillRect l="-447" r="-112" b="-291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uppieren 70">
            <a:extLst>
              <a:ext uri="{FF2B5EF4-FFF2-40B4-BE49-F238E27FC236}">
                <a16:creationId xmlns:a16="http://schemas.microsoft.com/office/drawing/2014/main" id="{CF0D3AAA-1C2D-7D0F-158D-DE95A14A08E9}"/>
              </a:ext>
            </a:extLst>
          </p:cNvPr>
          <p:cNvGrpSpPr/>
          <p:nvPr/>
        </p:nvGrpSpPr>
        <p:grpSpPr>
          <a:xfrm>
            <a:off x="2945965" y="2708992"/>
            <a:ext cx="6542341" cy="1252904"/>
            <a:chOff x="2824829" y="2668705"/>
            <a:chExt cx="6542341" cy="1252904"/>
          </a:xfrm>
        </p:grpSpPr>
        <p:grpSp>
          <p:nvGrpSpPr>
            <p:cNvPr id="71" name="Group 12">
              <a:extLst>
                <a:ext uri="{FF2B5EF4-FFF2-40B4-BE49-F238E27FC236}">
                  <a16:creationId xmlns:a16="http://schemas.microsoft.com/office/drawing/2014/main" id="{C48D430D-65F4-10BC-8918-2EBDC611A536}"/>
                </a:ext>
              </a:extLst>
            </p:cNvPr>
            <p:cNvGrpSpPr/>
            <p:nvPr/>
          </p:nvGrpSpPr>
          <p:grpSpPr>
            <a:xfrm>
              <a:off x="2824829" y="2668705"/>
              <a:ext cx="6542341" cy="1252904"/>
              <a:chOff x="1929816" y="3278252"/>
              <a:chExt cx="4756954" cy="1252904"/>
            </a:xfrm>
          </p:grpSpPr>
          <p:sp>
            <p:nvSpPr>
              <p:cNvPr id="73" name="Rectangle 17">
                <a:extLst>
                  <a:ext uri="{FF2B5EF4-FFF2-40B4-BE49-F238E27FC236}">
                    <a16:creationId xmlns:a16="http://schemas.microsoft.com/office/drawing/2014/main" id="{04D40233-8D0C-923D-2169-3A024D5CF187}"/>
                  </a:ext>
                </a:extLst>
              </p:cNvPr>
              <p:cNvSpPr/>
              <p:nvPr/>
            </p:nvSpPr>
            <p:spPr>
              <a:xfrm>
                <a:off x="1929816" y="3278252"/>
                <a:ext cx="4756954" cy="1252904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Textfeld 4">
                <a:extLst>
                  <a:ext uri="{FF2B5EF4-FFF2-40B4-BE49-F238E27FC236}">
                    <a16:creationId xmlns:a16="http://schemas.microsoft.com/office/drawing/2014/main" id="{150E4A89-B08D-0447-E398-EB8471089248}"/>
                  </a:ext>
                </a:extLst>
              </p:cNvPr>
              <p:cNvSpPr txBox="1"/>
              <p:nvPr/>
            </p:nvSpPr>
            <p:spPr>
              <a:xfrm>
                <a:off x="2142150" y="3721147"/>
                <a:ext cx="45368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Holten et al. Nature 606, 287–291 (2022)</a:t>
                </a:r>
              </a:p>
            </p:txBody>
          </p:sp>
        </p:grpSp>
        <p:pic>
          <p:nvPicPr>
            <p:cNvPr id="72" name="Grafik 72">
              <a:extLst>
                <a:ext uri="{FF2B5EF4-FFF2-40B4-BE49-F238E27FC236}">
                  <a16:creationId xmlns:a16="http://schemas.microsoft.com/office/drawing/2014/main" id="{50268513-C8A2-D9FA-743F-6CD2629A6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75193" y="2731010"/>
              <a:ext cx="1118936" cy="114417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260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"/>
    </mc:Choice>
    <mc:Fallback xmlns="">
      <p:transition spd="slow" advTm="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30136" y="185738"/>
            <a:ext cx="8258175" cy="813235"/>
          </a:xfrm>
        </p:spPr>
        <p:txBody>
          <a:bodyPr/>
          <a:lstStyle/>
          <a:p>
            <a:r>
              <a:rPr lang="de-AT" dirty="0"/>
              <a:t>.</a:t>
            </a:r>
            <a:endParaRPr lang="en-GB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30136" y="1179513"/>
            <a:ext cx="11698415" cy="5489523"/>
          </a:xfrm>
        </p:spPr>
        <p:txBody>
          <a:bodyPr/>
          <a:lstStyle/>
          <a:p>
            <a:endParaRPr lang="en-GB"/>
          </a:p>
        </p:txBody>
      </p:sp>
      <p:pic>
        <p:nvPicPr>
          <p:cNvPr id="10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4" y="0"/>
            <a:ext cx="12192000" cy="6858000"/>
          </a:xfrm>
          <a:prstGeom prst="rect">
            <a:avLst/>
          </a:prstGeom>
        </p:spPr>
      </p:pic>
      <p:pic>
        <p:nvPicPr>
          <p:cNvPr id="12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30" y="185738"/>
            <a:ext cx="1894267" cy="99323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7630193-2679-14E8-933A-D1543F316A0E}"/>
              </a:ext>
            </a:extLst>
          </p:cNvPr>
          <p:cNvSpPr txBox="1"/>
          <p:nvPr/>
        </p:nvSpPr>
        <p:spPr>
          <a:xfrm rot="16892580">
            <a:off x="6396141" y="1891678"/>
            <a:ext cx="10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chemeClr val="bg1"/>
                </a:solidFill>
              </a:rPr>
              <a:t>Tweezer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3FBC9CC-FEA9-3EA5-C50D-2446735B457F}"/>
              </a:ext>
            </a:extLst>
          </p:cNvPr>
          <p:cNvSpPr txBox="1"/>
          <p:nvPr/>
        </p:nvSpPr>
        <p:spPr>
          <a:xfrm rot="311306">
            <a:off x="7940539" y="274539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chemeClr val="bg1"/>
                </a:solidFill>
              </a:rPr>
              <a:t>2D </a:t>
            </a:r>
            <a:r>
              <a:rPr lang="de-AT" b="1" dirty="0" err="1">
                <a:solidFill>
                  <a:schemeClr val="bg1"/>
                </a:solidFill>
              </a:rPr>
              <a:t>trap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34087" y="42342"/>
            <a:ext cx="15270070" cy="6883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7142" y="-53849"/>
            <a:ext cx="12366284" cy="6965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3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9"/>
    </mc:Choice>
    <mc:Fallback xmlns="">
      <p:transition spd="slow" advTm="4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1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A6218BF-6FEB-B62F-5FAC-E185A4942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48" y="1504639"/>
            <a:ext cx="9896178" cy="1677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738" y="150459"/>
            <a:ext cx="8258175" cy="813235"/>
          </a:xfrm>
        </p:spPr>
        <p:txBody>
          <a:bodyPr/>
          <a:lstStyle/>
          <a:p>
            <a:r>
              <a:rPr lang="en-GB" dirty="0"/>
              <a:t>Scheme</a:t>
            </a:r>
            <a:endParaRPr lang="en-US" dirty="0"/>
          </a:p>
        </p:txBody>
      </p:sp>
      <p:sp>
        <p:nvSpPr>
          <p:cNvPr id="27" name="Textfeld 3">
            <a:extLst>
              <a:ext uri="{FF2B5EF4-FFF2-40B4-BE49-F238E27FC236}">
                <a16:creationId xmlns:a16="http://schemas.microsoft.com/office/drawing/2014/main" id="{F6318C4E-D426-469B-859C-52AECCADB665}"/>
              </a:ext>
            </a:extLst>
          </p:cNvPr>
          <p:cNvSpPr txBox="1"/>
          <p:nvPr/>
        </p:nvSpPr>
        <p:spPr>
          <a:xfrm>
            <a:off x="242831" y="6176989"/>
            <a:ext cx="10708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[1] Asteria </a:t>
            </a:r>
            <a:r>
              <a:rPr lang="de-DE" sz="1200" i="1" dirty="0"/>
              <a:t>et al. </a:t>
            </a:r>
            <a:r>
              <a:rPr lang="en-GB" sz="1200" i="1" dirty="0"/>
              <a:t>“</a:t>
            </a:r>
            <a:r>
              <a:rPr lang="en-US" sz="1200" dirty="0"/>
              <a:t>Quantum gas magnifier for sub-lattice-resolved imaging of three-dimensional quantum systems</a:t>
            </a:r>
            <a:r>
              <a:rPr lang="en-GB" sz="1200" dirty="0"/>
              <a:t>“. </a:t>
            </a:r>
            <a:r>
              <a:rPr lang="fr-FR" sz="1200" i="1" dirty="0"/>
              <a:t>Nature </a:t>
            </a:r>
            <a:r>
              <a:rPr lang="fr-FR" sz="1200" b="1" i="1" dirty="0"/>
              <a:t>599</a:t>
            </a:r>
            <a:r>
              <a:rPr lang="fr-FR" sz="1200" i="1" dirty="0"/>
              <a:t>, 571–575 (2021)</a:t>
            </a:r>
          </a:p>
          <a:p>
            <a:r>
              <a:rPr lang="en-GB" sz="1200" dirty="0"/>
              <a:t>[2] Murthy </a:t>
            </a:r>
            <a:r>
              <a:rPr lang="en-GB" sz="1200" i="1" dirty="0"/>
              <a:t>et al.</a:t>
            </a:r>
            <a:r>
              <a:rPr lang="en-GB" sz="1200" dirty="0"/>
              <a:t> “</a:t>
            </a:r>
            <a:r>
              <a:rPr lang="en-US" sz="1200" dirty="0"/>
              <a:t>Matter-wave Fourier optics with a strongly interacting two-dimensional Fermi gas</a:t>
            </a:r>
            <a:r>
              <a:rPr lang="en-GB" sz="1200" dirty="0"/>
              <a:t>”. </a:t>
            </a:r>
            <a:r>
              <a:rPr lang="en-GB" sz="1200" i="1" dirty="0"/>
              <a:t>Phys. Rev. A</a:t>
            </a:r>
            <a:r>
              <a:rPr lang="en-GB" sz="1200" dirty="0"/>
              <a:t> </a:t>
            </a:r>
            <a:r>
              <a:rPr lang="en-GB" sz="1200" b="1" dirty="0"/>
              <a:t>90</a:t>
            </a:r>
            <a:r>
              <a:rPr lang="en-GB" sz="1200" dirty="0"/>
              <a:t> (2014), 043611</a:t>
            </a:r>
          </a:p>
          <a:p>
            <a:r>
              <a:rPr lang="en-GB" sz="1200" dirty="0"/>
              <a:t>[3] Murthy </a:t>
            </a:r>
            <a:r>
              <a:rPr lang="en-GB" sz="1200" i="1" dirty="0"/>
              <a:t>et al.</a:t>
            </a:r>
            <a:r>
              <a:rPr lang="en-GB" sz="1200" dirty="0"/>
              <a:t> “</a:t>
            </a:r>
            <a:r>
              <a:rPr lang="en-US" sz="1200" dirty="0"/>
              <a:t>Direct imaging of the order parameter of an atomic superfluid using </a:t>
            </a:r>
            <a:r>
              <a:rPr lang="en-US" sz="1200" dirty="0" err="1"/>
              <a:t>matterwave</a:t>
            </a:r>
            <a:r>
              <a:rPr lang="en-US" sz="1200" dirty="0"/>
              <a:t> optics</a:t>
            </a:r>
            <a:r>
              <a:rPr lang="en-GB" sz="1200" dirty="0"/>
              <a:t>”. </a:t>
            </a:r>
            <a:r>
              <a:rPr lang="en-GB" sz="1200" i="1" dirty="0" err="1"/>
              <a:t>Arxiv</a:t>
            </a:r>
            <a:r>
              <a:rPr lang="en-GB" sz="1200" i="1" dirty="0"/>
              <a:t> Preprint </a:t>
            </a:r>
            <a:r>
              <a:rPr lang="en-GB" sz="1200" dirty="0"/>
              <a:t>(2019). </a:t>
            </a:r>
            <a:r>
              <a:rPr lang="en-US" sz="1200" dirty="0"/>
              <a:t>arXiv:1911.10824</a:t>
            </a:r>
            <a:endParaRPr lang="en-GB" sz="1200" dirty="0"/>
          </a:p>
          <a:p>
            <a:endParaRPr lang="en-GB" sz="1200" dirty="0"/>
          </a:p>
          <a:p>
            <a:endParaRPr lang="en-US" sz="1200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F69AE786-854F-4908-9149-219056A41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953" y="1174712"/>
            <a:ext cx="7723443" cy="2699177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3B39D423-DFFF-428D-A18C-513E4FEB4BF1}"/>
              </a:ext>
            </a:extLst>
          </p:cNvPr>
          <p:cNvGrpSpPr/>
          <p:nvPr/>
        </p:nvGrpSpPr>
        <p:grpSpPr>
          <a:xfrm>
            <a:off x="2169986" y="4256362"/>
            <a:ext cx="7398699" cy="1434786"/>
            <a:chOff x="1785291" y="3197251"/>
            <a:chExt cx="7398699" cy="1434786"/>
          </a:xfrm>
        </p:grpSpPr>
        <p:pic>
          <p:nvPicPr>
            <p:cNvPr id="25" name="Picture 2" descr="Ruprecht-Karls-Universität Heidelberg – Wikipedia">
              <a:extLst>
                <a:ext uri="{FF2B5EF4-FFF2-40B4-BE49-F238E27FC236}">
                  <a16:creationId xmlns:a16="http://schemas.microsoft.com/office/drawing/2014/main" id="{FEB7C647-2295-48C9-91E4-96FD904AB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10033" y="3301123"/>
              <a:ext cx="1173957" cy="1158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1947720" y="4230685"/>
              <a:ext cx="1998060" cy="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cxnSpLocks/>
            </p:cNvCxnSpPr>
            <p:nvPr/>
          </p:nvCxnSpPr>
          <p:spPr>
            <a:xfrm>
              <a:off x="3963705" y="3504983"/>
              <a:ext cx="2333955" cy="896657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47720" y="3514157"/>
              <a:ext cx="1998060" cy="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cxnSpLocks/>
            </p:cNvCxnSpPr>
            <p:nvPr/>
          </p:nvCxnSpPr>
          <p:spPr>
            <a:xfrm flipV="1">
              <a:off x="3989952" y="3288524"/>
              <a:ext cx="2332096" cy="941775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3850518" y="3255490"/>
              <a:ext cx="161964" cy="128167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>
              <a:cxnSpLocks/>
            </p:cNvCxnSpPr>
            <p:nvPr/>
          </p:nvCxnSpPr>
          <p:spPr>
            <a:xfrm flipV="1">
              <a:off x="6378274" y="3288524"/>
              <a:ext cx="2237754" cy="12599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/>
              <a:stCxn id="30" idx="5"/>
              <a:endCxn id="25" idx="0"/>
            </p:cNvCxnSpPr>
            <p:nvPr/>
          </p:nvCxnSpPr>
          <p:spPr>
            <a:xfrm>
              <a:off x="6405558" y="4421917"/>
              <a:ext cx="2191453" cy="37578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6267313" y="3197251"/>
              <a:ext cx="161964" cy="1434786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026" name="Picture 2" descr="Ruprecht-Karls-Universität Heidelberg – Wikipedia">
              <a:extLst>
                <a:ext uri="{FF2B5EF4-FFF2-40B4-BE49-F238E27FC236}">
                  <a16:creationId xmlns:a16="http://schemas.microsoft.com/office/drawing/2014/main" id="{3A84EF6D-CCE8-438D-A1F9-FA25898F8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291" y="3533292"/>
              <a:ext cx="698741" cy="689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435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"/>
    </mc:Choice>
    <mc:Fallback xmlns="">
      <p:transition spd="slow" advTm="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Shell structure anisotropic trap </a:t>
            </a:r>
            <a:endParaRPr lang="en-GB" dirty="0"/>
          </a:p>
        </p:txBody>
      </p:sp>
      <p:pic>
        <p:nvPicPr>
          <p:cNvPr id="2052" name="Picture 4" descr="File:Stufenplot elliptical trap - ellipticity 0.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40" y="1538979"/>
            <a:ext cx="533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816008" y="3248998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16008" y="3789004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16008" y="4329010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446015" y="4869016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96020" y="3248998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16008" y="2708992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96020" y="2708992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6636006" y="4329010"/>
            <a:ext cx="270003" cy="540006"/>
          </a:xfrm>
          <a:prstGeom prst="arc">
            <a:avLst>
              <a:gd name="adj1" fmla="val 5553686"/>
              <a:gd name="adj2" fmla="val 1579696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/>
          <p:cNvSpPr/>
          <p:nvPr/>
        </p:nvSpPr>
        <p:spPr>
          <a:xfrm rot="2247081">
            <a:off x="6702124" y="4338198"/>
            <a:ext cx="45719" cy="45719"/>
          </a:xfrm>
          <a:prstGeom prst="triangle">
            <a:avLst/>
          </a:prstGeom>
          <a:solidFill>
            <a:srgbClr val="C61A2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6123548" y="436105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ħ</a:t>
            </a:r>
            <a:r>
              <a:rPr lang="el-GR" dirty="0"/>
              <a:t>ω</a:t>
            </a:r>
            <a:r>
              <a:rPr lang="de-AT" baseline="-25000" dirty="0"/>
              <a:t>x</a:t>
            </a:r>
            <a:endParaRPr lang="en-GB" baseline="-25000" dirty="0"/>
          </a:p>
        </p:txBody>
      </p:sp>
      <p:sp>
        <p:nvSpPr>
          <p:cNvPr id="24" name="Arc 23"/>
          <p:cNvSpPr/>
          <p:nvPr/>
        </p:nvSpPr>
        <p:spPr>
          <a:xfrm rot="10800000">
            <a:off x="8526026" y="3248998"/>
            <a:ext cx="450005" cy="1620018"/>
          </a:xfrm>
          <a:prstGeom prst="arc">
            <a:avLst>
              <a:gd name="adj1" fmla="val 5470403"/>
              <a:gd name="adj2" fmla="val 1617389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8976031" y="3751359"/>
            <a:ext cx="1345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ħ</a:t>
            </a:r>
            <a:r>
              <a:rPr lang="el-GR" dirty="0"/>
              <a:t>ω</a:t>
            </a:r>
            <a:r>
              <a:rPr lang="de-AT" baseline="-25000" dirty="0"/>
              <a:t>y</a:t>
            </a:r>
            <a:r>
              <a:rPr lang="de-AT" dirty="0"/>
              <a:t>= 3∙ħ</a:t>
            </a:r>
            <a:r>
              <a:rPr lang="el-GR" dirty="0"/>
              <a:t>ω</a:t>
            </a:r>
            <a:r>
              <a:rPr lang="de-AT" baseline="-25000" dirty="0"/>
              <a:t>x</a:t>
            </a:r>
            <a:endParaRPr lang="en-GB" baseline="-25000" dirty="0"/>
          </a:p>
          <a:p>
            <a:r>
              <a:rPr lang="de-AT" baseline="-25000" dirty="0"/>
              <a:t> </a:t>
            </a:r>
            <a:endParaRPr lang="en-GB" baseline="-25000" dirty="0"/>
          </a:p>
        </p:txBody>
      </p:sp>
      <p:sp>
        <p:nvSpPr>
          <p:cNvPr id="26" name="Isosceles Triangle 25"/>
          <p:cNvSpPr/>
          <p:nvPr/>
        </p:nvSpPr>
        <p:spPr>
          <a:xfrm rot="18447081">
            <a:off x="8760216" y="3226138"/>
            <a:ext cx="45719" cy="45719"/>
          </a:xfrm>
          <a:prstGeom prst="triangle">
            <a:avLst/>
          </a:prstGeom>
          <a:solidFill>
            <a:srgbClr val="C61A2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7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83" y="4599013"/>
            <a:ext cx="207236" cy="423229"/>
          </a:xfrm>
          <a:prstGeom prst="rect">
            <a:avLst/>
          </a:prstGeom>
        </p:spPr>
      </p:pic>
      <p:pic>
        <p:nvPicPr>
          <p:cNvPr id="28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56" y="4059007"/>
            <a:ext cx="207236" cy="423229"/>
          </a:xfrm>
          <a:prstGeom prst="rect">
            <a:avLst/>
          </a:prstGeom>
        </p:spPr>
      </p:pic>
      <p:pic>
        <p:nvPicPr>
          <p:cNvPr id="29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32" y="3539229"/>
            <a:ext cx="207236" cy="423229"/>
          </a:xfrm>
          <a:prstGeom prst="rect">
            <a:avLst/>
          </a:prstGeom>
        </p:spPr>
      </p:pic>
      <p:pic>
        <p:nvPicPr>
          <p:cNvPr id="30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56" y="2999223"/>
            <a:ext cx="207236" cy="423229"/>
          </a:xfrm>
          <a:prstGeom prst="rect">
            <a:avLst/>
          </a:prstGeom>
        </p:spPr>
      </p:pic>
      <p:pic>
        <p:nvPicPr>
          <p:cNvPr id="31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32" y="2479153"/>
            <a:ext cx="207236" cy="423229"/>
          </a:xfrm>
          <a:prstGeom prst="rect">
            <a:avLst/>
          </a:prstGeom>
        </p:spPr>
      </p:pic>
      <p:pic>
        <p:nvPicPr>
          <p:cNvPr id="32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44" y="2999222"/>
            <a:ext cx="207236" cy="423229"/>
          </a:xfrm>
          <a:prstGeom prst="rect">
            <a:avLst/>
          </a:prstGeom>
        </p:spPr>
      </p:pic>
      <p:pic>
        <p:nvPicPr>
          <p:cNvPr id="33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44" y="2479152"/>
            <a:ext cx="207236" cy="423229"/>
          </a:xfrm>
          <a:prstGeom prst="rect">
            <a:avLst/>
          </a:prstGeom>
        </p:spPr>
      </p:pic>
      <p:pic>
        <p:nvPicPr>
          <p:cNvPr id="34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88" y="4597063"/>
            <a:ext cx="209637" cy="425179"/>
          </a:xfrm>
          <a:prstGeom prst="rect">
            <a:avLst/>
          </a:prstGeom>
        </p:spPr>
      </p:pic>
      <p:pic>
        <p:nvPicPr>
          <p:cNvPr id="35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006" y="4149113"/>
            <a:ext cx="209637" cy="425179"/>
          </a:xfrm>
          <a:prstGeom prst="rect">
            <a:avLst/>
          </a:prstGeom>
        </p:spPr>
      </p:pic>
      <p:pic>
        <p:nvPicPr>
          <p:cNvPr id="36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053" y="3638901"/>
            <a:ext cx="209637" cy="425179"/>
          </a:xfrm>
          <a:prstGeom prst="rect">
            <a:avLst/>
          </a:prstGeom>
        </p:spPr>
      </p:pic>
      <p:pic>
        <p:nvPicPr>
          <p:cNvPr id="3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006" y="3114048"/>
            <a:ext cx="209637" cy="425179"/>
          </a:xfrm>
          <a:prstGeom prst="rect">
            <a:avLst/>
          </a:prstGeom>
        </p:spPr>
      </p:pic>
      <p:pic>
        <p:nvPicPr>
          <p:cNvPr id="38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57" y="2574043"/>
            <a:ext cx="209637" cy="425179"/>
          </a:xfrm>
          <a:prstGeom prst="rect">
            <a:avLst/>
          </a:prstGeom>
        </p:spPr>
      </p:pic>
      <p:pic>
        <p:nvPicPr>
          <p:cNvPr id="39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73" y="3114047"/>
            <a:ext cx="209637" cy="425179"/>
          </a:xfrm>
          <a:prstGeom prst="rect">
            <a:avLst/>
          </a:prstGeom>
        </p:spPr>
      </p:pic>
      <p:pic>
        <p:nvPicPr>
          <p:cNvPr id="40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73" y="2574043"/>
            <a:ext cx="209637" cy="42517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10426771" y="2517459"/>
            <a:ext cx="0" cy="254309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426771" y="365902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155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</a:t>
            </a:r>
            <a:r>
              <a:rPr lang="en-US" dirty="0" err="1"/>
              <a:t>Switchoff</a:t>
            </a:r>
            <a:endParaRPr lang="en-US" dirty="0"/>
          </a:p>
        </p:txBody>
      </p:sp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58" y="1438917"/>
            <a:ext cx="6536334" cy="50427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71" y="3960304"/>
            <a:ext cx="207236" cy="4232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70" y="4676400"/>
            <a:ext cx="209637" cy="425179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247650" y="1177580"/>
            <a:ext cx="4876800" cy="5147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>
                <a:latin typeface="+mj-lt"/>
              </a:rPr>
              <a:t>Use</a:t>
            </a:r>
            <a:r>
              <a:rPr lang="de-DE" sz="1600" dirty="0">
                <a:latin typeface="+mj-lt"/>
              </a:rPr>
              <a:t> 2 Lasers </a:t>
            </a:r>
            <a:r>
              <a:rPr lang="de-DE" sz="1600" dirty="0" err="1">
                <a:latin typeface="+mj-lt"/>
              </a:rPr>
              <a:t>for</a:t>
            </a:r>
            <a:r>
              <a:rPr lang="de-DE" sz="1600" dirty="0">
                <a:latin typeface="+mj-lt"/>
              </a:rPr>
              <a:t> Raman </a:t>
            </a:r>
            <a:r>
              <a:rPr lang="de-DE" sz="1600" dirty="0" err="1">
                <a:latin typeface="+mj-lt"/>
              </a:rPr>
              <a:t>transition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from</a:t>
            </a:r>
            <a:r>
              <a:rPr lang="de-DE" sz="1600" dirty="0">
                <a:latin typeface="+mj-lt"/>
              </a:rPr>
              <a:t> |3&gt;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|4&gt;</a:t>
            </a:r>
          </a:p>
          <a:p>
            <a:endParaRPr lang="de-DE" sz="1600" dirty="0">
              <a:latin typeface="+mj-lt"/>
            </a:endParaRPr>
          </a:p>
          <a:p>
            <a:r>
              <a:rPr lang="de-DE" sz="1600" dirty="0">
                <a:latin typeface="+mj-lt"/>
              </a:rPr>
              <a:t>Interactions </a:t>
            </a:r>
            <a:r>
              <a:rPr lang="de-DE" sz="1600" dirty="0" err="1">
                <a:latin typeface="+mj-lt"/>
              </a:rPr>
              <a:t>are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switched</a:t>
            </a:r>
            <a:r>
              <a:rPr lang="de-DE" sz="1600" dirty="0">
                <a:latin typeface="+mj-lt"/>
              </a:rPr>
              <a:t> off in 370ns</a:t>
            </a:r>
          </a:p>
          <a:p>
            <a:endParaRPr lang="de-DE" sz="1600" dirty="0">
              <a:latin typeface="+mj-lt"/>
            </a:endParaRPr>
          </a:p>
          <a:p>
            <a:r>
              <a:rPr lang="de-DE" sz="1600" dirty="0">
                <a:latin typeface="+mj-lt"/>
              </a:rPr>
              <a:t> Jump </a:t>
            </a:r>
            <a:r>
              <a:rPr lang="de-DE" sz="1600" dirty="0" err="1">
                <a:latin typeface="+mj-lt"/>
              </a:rPr>
              <a:t>magnetic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field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optimal </a:t>
            </a:r>
            <a:r>
              <a:rPr lang="de-DE" sz="1600" dirty="0" err="1">
                <a:latin typeface="+mj-lt"/>
              </a:rPr>
              <a:t>value</a:t>
            </a:r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r>
              <a:rPr lang="de-DE" sz="1600" dirty="0" err="1">
                <a:latin typeface="+mj-lt"/>
              </a:rPr>
              <a:t>Apply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radiofrequency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pulses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transfer</a:t>
            </a:r>
            <a:r>
              <a:rPr lang="de-DE" sz="1600" dirty="0">
                <a:latin typeface="+mj-lt"/>
              </a:rPr>
              <a:t> |1&gt; </a:t>
            </a:r>
            <a:r>
              <a:rPr lang="de-DE" sz="1600" dirty="0" err="1">
                <a:latin typeface="+mj-lt"/>
              </a:rPr>
              <a:t>first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|2&gt; </a:t>
            </a:r>
            <a:r>
              <a:rPr lang="de-DE" sz="1600" dirty="0" err="1">
                <a:latin typeface="+mj-lt"/>
              </a:rPr>
              <a:t>and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finally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|3&gt;</a:t>
            </a:r>
          </a:p>
          <a:p>
            <a:endParaRPr lang="de-DE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Image all atoms in |3&gt;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Transfer second spin state back from |4&gt; to |3&gt;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Image all atoms in |3&gt;</a:t>
            </a:r>
          </a:p>
        </p:txBody>
      </p:sp>
      <p:sp>
        <p:nvSpPr>
          <p:cNvPr id="11" name="Gewitterblitz 10"/>
          <p:cNvSpPr/>
          <p:nvPr/>
        </p:nvSpPr>
        <p:spPr>
          <a:xfrm>
            <a:off x="8610600" y="3829018"/>
            <a:ext cx="428625" cy="685800"/>
          </a:xfrm>
          <a:prstGeom prst="lightningBolt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1.25E-6 -0.16111 " pathEditMode="relative" rAng="0" ptsTypes="AA">
                                      <p:cBhvr>
                                        <p:cTn id="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16111 L 0.08672 -0.2125 " pathEditMode="relative" rAng="0" ptsTypes="AA">
                                      <p:cBhvr>
                                        <p:cTn id="1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25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8593 0.04814 " pathEditMode="relative" rAng="0" ptsTypes="AA">
                                      <p:cBhvr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94 0.04815 L 0.08594 0.00232 " pathEditMode="relative" rAng="0" ptsTypes="AA">
                                      <p:cBhvr>
                                        <p:cTn id="1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94 0.00232 L 0.08594 -0.04352 " pathEditMode="relative" rAng="0" ptsTypes="AA">
                                      <p:cBhvr>
                                        <p:cTn id="2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72 -0.2125 L 0.08672 0.05973 " pathEditMode="relative" rAng="0" ptsTypes="AA">
                                      <p:cBhvr>
                                        <p:cTn id="3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Sequence</a:t>
            </a:r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446807"/>
            <a:ext cx="11698415" cy="495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32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Single-particle detection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Free-space fluorescence imaging: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45935" y="6037211"/>
            <a:ext cx="9875838" cy="6318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360"/>
              </a:spcAft>
            </a:pPr>
            <a:r>
              <a:rPr lang="en-US" sz="1200" b="1" dirty="0"/>
              <a:t>Light-sheet imaging of </a:t>
            </a:r>
            <a:r>
              <a:rPr lang="en-US" sz="1200" b="1" dirty="0" err="1"/>
              <a:t>Rb</a:t>
            </a:r>
            <a:r>
              <a:rPr lang="en-US" sz="1200" dirty="0"/>
              <a:t>: </a:t>
            </a:r>
            <a:r>
              <a:rPr lang="en-US" sz="1200" dirty="0" err="1">
                <a:solidFill>
                  <a:srgbClr val="646464"/>
                </a:solidFill>
              </a:rPr>
              <a:t>Bücker</a:t>
            </a:r>
            <a:r>
              <a:rPr lang="en-US" sz="1200" dirty="0">
                <a:solidFill>
                  <a:srgbClr val="646464"/>
                </a:solidFill>
              </a:rPr>
              <a:t> </a:t>
            </a:r>
            <a:r>
              <a:rPr lang="en-US" sz="1200" i="1" dirty="0">
                <a:solidFill>
                  <a:srgbClr val="646464"/>
                </a:solidFill>
              </a:rPr>
              <a:t>et al.</a:t>
            </a:r>
            <a:r>
              <a:rPr lang="en-US" sz="1200" dirty="0">
                <a:solidFill>
                  <a:srgbClr val="646464"/>
                </a:solidFill>
              </a:rPr>
              <a:t>, NJP </a:t>
            </a:r>
            <a:r>
              <a:rPr lang="en-US" sz="1200" b="1" dirty="0">
                <a:solidFill>
                  <a:srgbClr val="646464"/>
                </a:solidFill>
              </a:rPr>
              <a:t>11 </a:t>
            </a:r>
            <a:r>
              <a:rPr lang="en-US" sz="1200" dirty="0">
                <a:solidFill>
                  <a:srgbClr val="646464"/>
                </a:solidFill>
              </a:rPr>
              <a:t>103039 (2009)</a:t>
            </a:r>
          </a:p>
          <a:p>
            <a:r>
              <a:rPr lang="en-US" sz="1200" b="1" dirty="0"/>
              <a:t>Our work: </a:t>
            </a:r>
            <a:r>
              <a:rPr lang="en-US" sz="1200" dirty="0" err="1">
                <a:solidFill>
                  <a:srgbClr val="646464"/>
                </a:solidFill>
              </a:rPr>
              <a:t>Bergschneider</a:t>
            </a:r>
            <a:r>
              <a:rPr lang="en-US" sz="1200" dirty="0">
                <a:solidFill>
                  <a:srgbClr val="646464"/>
                </a:solidFill>
              </a:rPr>
              <a:t>, </a:t>
            </a:r>
            <a:r>
              <a:rPr lang="en-US" sz="1200" dirty="0" err="1">
                <a:solidFill>
                  <a:srgbClr val="646464"/>
                </a:solidFill>
              </a:rPr>
              <a:t>Klinkhamer</a:t>
            </a:r>
            <a:r>
              <a:rPr lang="en-US" sz="1200" dirty="0">
                <a:solidFill>
                  <a:srgbClr val="646464"/>
                </a:solidFill>
              </a:rPr>
              <a:t>, </a:t>
            </a:r>
            <a:r>
              <a:rPr lang="en-US" sz="1200" i="1" dirty="0">
                <a:solidFill>
                  <a:srgbClr val="646464"/>
                </a:solidFill>
              </a:rPr>
              <a:t>et al</a:t>
            </a:r>
            <a:r>
              <a:rPr lang="en-US" sz="1200" dirty="0">
                <a:solidFill>
                  <a:srgbClr val="646464"/>
                </a:solidFill>
              </a:rPr>
              <a:t>.</a:t>
            </a:r>
            <a:r>
              <a:rPr lang="sk-SK" sz="1200" dirty="0">
                <a:solidFill>
                  <a:srgbClr val="646464"/>
                </a:solidFill>
              </a:rPr>
              <a:t> Phys. Rev. A </a:t>
            </a:r>
            <a:r>
              <a:rPr lang="sk-SK" sz="1200" b="1" dirty="0">
                <a:solidFill>
                  <a:srgbClr val="646464"/>
                </a:solidFill>
              </a:rPr>
              <a:t>97</a:t>
            </a:r>
            <a:r>
              <a:rPr lang="sk-SK" sz="1200" dirty="0">
                <a:solidFill>
                  <a:srgbClr val="646464"/>
                </a:solidFill>
              </a:rPr>
              <a:t>, 063613 </a:t>
            </a:r>
            <a:r>
              <a:rPr lang="is-IS" sz="1200" dirty="0">
                <a:solidFill>
                  <a:srgbClr val="646464"/>
                </a:solidFill>
              </a:rPr>
              <a:t>(2018)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554182" y="1656667"/>
            <a:ext cx="2941638" cy="903287"/>
          </a:xfrm>
          <a:prstGeom prst="rect">
            <a:avLst/>
          </a:prstGeom>
        </p:spPr>
        <p:txBody>
          <a:bodyPr/>
          <a:lstStyle/>
          <a:p>
            <a:r>
              <a:rPr lang="en-US" sz="1600"/>
              <a:t>25 photons/atom</a:t>
            </a:r>
          </a:p>
          <a:p>
            <a:r>
              <a:rPr lang="en-US" sz="1600"/>
              <a:t>no confining potentials</a:t>
            </a:r>
          </a:p>
          <a:p>
            <a:r>
              <a:rPr lang="en-US" sz="1600"/>
              <a:t>only resonant light</a:t>
            </a:r>
          </a:p>
          <a:p>
            <a:endParaRPr lang="en-US" sz="1600"/>
          </a:p>
          <a:p>
            <a:endParaRPr lang="en-US" sz="160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2983659" y="2343980"/>
            <a:ext cx="5928035" cy="2512090"/>
            <a:chOff x="2273300" y="1448933"/>
            <a:chExt cx="5740400" cy="243257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3300" y="1448933"/>
              <a:ext cx="5740400" cy="243257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273300" y="1448933"/>
              <a:ext cx="685800" cy="5703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649703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noat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1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0075335" y="5706533"/>
            <a:ext cx="623999" cy="0"/>
          </a:xfrm>
          <a:prstGeom prst="line">
            <a:avLst/>
          </a:prstGeom>
          <a:ln w="762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"/>
          <p:cNvSpPr txBox="1">
            <a:spLocks/>
          </p:cNvSpPr>
          <p:nvPr/>
        </p:nvSpPr>
        <p:spPr>
          <a:xfrm>
            <a:off x="9990667" y="5325533"/>
            <a:ext cx="1066800" cy="4064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48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680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10 </a:t>
            </a:r>
            <a:r>
              <a:rPr lang="en-US" err="1">
                <a:solidFill>
                  <a:schemeClr val="bg1">
                    <a:lumMod val="65000"/>
                  </a:schemeClr>
                </a:solidFill>
              </a:rPr>
              <a:t>μm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1718733" y="685800"/>
            <a:ext cx="2954867" cy="889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48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680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20 </a:t>
            </a:r>
            <a:r>
              <a:rPr lang="en-US" err="1">
                <a:solidFill>
                  <a:schemeClr val="bg1">
                    <a:lumMod val="65000"/>
                  </a:schemeClr>
                </a:solidFill>
              </a:rPr>
              <a:t>μs</a:t>
            </a:r>
            <a:r>
              <a:rPr lang="en-US">
                <a:solidFill>
                  <a:schemeClr val="bg1">
                    <a:lumMod val="65000"/>
                  </a:schemeClr>
                </a:solidFill>
              </a:rPr>
              <a:t> exposure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EMCCD camera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background 0.003 photons/pixel</a:t>
            </a:r>
          </a:p>
        </p:txBody>
      </p:sp>
    </p:spTree>
    <p:extLst>
      <p:ext uri="{BB962C8B-B14F-4D97-AF65-F5344CB8AC3E}">
        <p14:creationId xmlns:p14="http://schemas.microsoft.com/office/powerpoint/2010/main" val="226794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tom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19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075335" y="5706533"/>
            <a:ext cx="623999" cy="0"/>
          </a:xfrm>
          <a:prstGeom prst="line">
            <a:avLst/>
          </a:prstGeom>
          <a:ln w="762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 txBox="1">
            <a:spLocks/>
          </p:cNvSpPr>
          <p:nvPr/>
        </p:nvSpPr>
        <p:spPr>
          <a:xfrm>
            <a:off x="9990667" y="5325533"/>
            <a:ext cx="1066800" cy="4064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48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680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10 </a:t>
            </a:r>
            <a:r>
              <a:rPr lang="en-US" err="1">
                <a:solidFill>
                  <a:schemeClr val="bg1">
                    <a:lumMod val="65000"/>
                  </a:schemeClr>
                </a:solidFill>
              </a:rPr>
              <a:t>μm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1718733" y="685800"/>
            <a:ext cx="2954867" cy="59266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48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680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20 </a:t>
            </a:r>
            <a:r>
              <a:rPr lang="en-US" err="1">
                <a:solidFill>
                  <a:schemeClr val="bg1">
                    <a:lumMod val="65000"/>
                  </a:schemeClr>
                </a:solidFill>
              </a:rPr>
              <a:t>μs</a:t>
            </a:r>
            <a:r>
              <a:rPr lang="en-US">
                <a:solidFill>
                  <a:schemeClr val="bg1">
                    <a:lumMod val="65000"/>
                  </a:schemeClr>
                </a:solidFill>
              </a:rPr>
              <a:t> exposure</a:t>
            </a:r>
          </a:p>
        </p:txBody>
      </p:sp>
    </p:spTree>
    <p:extLst>
      <p:ext uri="{BB962C8B-B14F-4D97-AF65-F5344CB8AC3E}">
        <p14:creationId xmlns:p14="http://schemas.microsoft.com/office/powerpoint/2010/main" val="3497121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manyato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18" y="-515532"/>
            <a:ext cx="14508372" cy="81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90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nyatoms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20" y="-515533"/>
            <a:ext cx="14508373" cy="816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-2842933"/>
            <a:ext cx="12158133" cy="16331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18267" y="-2187455"/>
            <a:ext cx="488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Single-particle detection in free space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293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State Imaging</a:t>
            </a:r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5" y="2043500"/>
            <a:ext cx="3062253" cy="3004709"/>
          </a:xfrm>
          <a:prstGeom prst="rect">
            <a:avLst/>
          </a:prstGeom>
        </p:spPr>
      </p:pic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73" y="2043500"/>
            <a:ext cx="3045926" cy="3004709"/>
          </a:xfrm>
          <a:prstGeom prst="rect">
            <a:avLst/>
          </a:prstGeom>
        </p:spPr>
      </p:pic>
      <p:sp>
        <p:nvSpPr>
          <p:cNvPr id="57" name="Inhaltsplatzhalter 2"/>
          <p:cNvSpPr txBox="1">
            <a:spLocks/>
          </p:cNvSpPr>
          <p:nvPr/>
        </p:nvSpPr>
        <p:spPr>
          <a:xfrm>
            <a:off x="351410" y="924656"/>
            <a:ext cx="7905899" cy="65476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Time-of-flight in the non-interacting state to map momentum on position space</a:t>
            </a:r>
          </a:p>
          <a:p>
            <a:r>
              <a:rPr lang="en-US" sz="1600" dirty="0"/>
              <a:t>Two spin sensitive images in fast succession to obtain full momentum distribution.</a:t>
            </a:r>
          </a:p>
        </p:txBody>
      </p:sp>
      <p:grpSp>
        <p:nvGrpSpPr>
          <p:cNvPr id="59" name="Gruppieren 58"/>
          <p:cNvGrpSpPr/>
          <p:nvPr/>
        </p:nvGrpSpPr>
        <p:grpSpPr>
          <a:xfrm>
            <a:off x="7573651" y="1830485"/>
            <a:ext cx="4807741" cy="3238419"/>
            <a:chOff x="8030851" y="2004481"/>
            <a:chExt cx="4807741" cy="3238419"/>
          </a:xfrm>
        </p:grpSpPr>
        <p:pic>
          <p:nvPicPr>
            <p:cNvPr id="6" name="Grafik 5" descr="Bildschirmausschnitt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337" y="2225983"/>
              <a:ext cx="3062253" cy="3016917"/>
            </a:xfrm>
            <a:prstGeom prst="rect">
              <a:avLst/>
            </a:prstGeom>
          </p:spPr>
        </p:pic>
        <p:sp>
          <p:nvSpPr>
            <p:cNvPr id="58" name="Text Placeholder 4"/>
            <p:cNvSpPr txBox="1">
              <a:spLocks/>
            </p:cNvSpPr>
            <p:nvPr/>
          </p:nvSpPr>
          <p:spPr>
            <a:xfrm>
              <a:off x="8030851" y="2004481"/>
              <a:ext cx="4807741" cy="393700"/>
            </a:xfrm>
            <a:prstGeom prst="rect">
              <a:avLst/>
            </a:prstGeom>
          </p:spPr>
          <p:txBody>
            <a:bodyPr lIns="121917" tIns="60958" rIns="121917" bIns="60958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/>
                <a:t>Spin Resolved Momentum Distribution</a:t>
              </a:r>
            </a:p>
          </p:txBody>
        </p:sp>
      </p:grpSp>
      <p:sp>
        <p:nvSpPr>
          <p:cNvPr id="36" name="Rechteck 35">
            <a:extLst>
              <a:ext uri="{FF2B5EF4-FFF2-40B4-BE49-F238E27FC236}">
                <a16:creationId xmlns:a16="http://schemas.microsoft.com/office/drawing/2014/main" id="{37CAE5F3-8662-264D-A25C-B75F6C1E2C93}"/>
              </a:ext>
            </a:extLst>
          </p:cNvPr>
          <p:cNvSpPr/>
          <p:nvPr/>
        </p:nvSpPr>
        <p:spPr>
          <a:xfrm>
            <a:off x="151642" y="6428129"/>
            <a:ext cx="37337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M. Holten et al.,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287–291 (2022)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feil nach rechts 13">
            <a:extLst>
              <a:ext uri="{FF2B5EF4-FFF2-40B4-BE49-F238E27FC236}">
                <a16:creationId xmlns:a16="http://schemas.microsoft.com/office/drawing/2014/main" id="{7DDEEFC8-C3C9-A346-ADA8-8C7039C1CE50}"/>
              </a:ext>
            </a:extLst>
          </p:cNvPr>
          <p:cNvSpPr/>
          <p:nvPr/>
        </p:nvSpPr>
        <p:spPr>
          <a:xfrm>
            <a:off x="7350332" y="3028520"/>
            <a:ext cx="881246" cy="775855"/>
          </a:xfrm>
          <a:prstGeom prst="rightArrow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74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"/>
    </mc:Choice>
    <mc:Fallback xmlns="">
      <p:transition spd="slow" advTm="1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spill_a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05" y="174411"/>
            <a:ext cx="4293216" cy="4585255"/>
          </a:xfrm>
          <a:prstGeom prst="rect">
            <a:avLst/>
          </a:prstGeom>
        </p:spPr>
      </p:pic>
      <p:pic>
        <p:nvPicPr>
          <p:cNvPr id="35" name="Picture 4" descr="spill_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431" y="174411"/>
            <a:ext cx="4293219" cy="4585255"/>
          </a:xfrm>
          <a:prstGeom prst="rect">
            <a:avLst/>
          </a:prstGeom>
        </p:spPr>
      </p:pic>
      <p:pic>
        <p:nvPicPr>
          <p:cNvPr id="34" name="Picture 5" descr="spill_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59" y="174411"/>
            <a:ext cx="4288530" cy="4585255"/>
          </a:xfrm>
          <a:prstGeom prst="rect">
            <a:avLst/>
          </a:prstGeom>
        </p:spPr>
      </p:pic>
      <p:pic>
        <p:nvPicPr>
          <p:cNvPr id="33" name="Picture 6" descr="spill_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66" y="174897"/>
            <a:ext cx="4295210" cy="4587382"/>
          </a:xfrm>
          <a:prstGeom prst="rect">
            <a:avLst/>
          </a:prstGeom>
        </p:spPr>
      </p:pic>
      <p:sp>
        <p:nvSpPr>
          <p:cNvPr id="37" name="Rectangle 1"/>
          <p:cNvSpPr/>
          <p:nvPr/>
        </p:nvSpPr>
        <p:spPr>
          <a:xfrm>
            <a:off x="7602590" y="171798"/>
            <a:ext cx="4378313" cy="16082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Deterministic Preparation in 2D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819" y="2438034"/>
            <a:ext cx="2726133" cy="3390191"/>
          </a:xfrm>
          <a:prstGeom prst="rect">
            <a:avLst/>
          </a:prstGeom>
        </p:spPr>
      </p:pic>
      <p:grpSp>
        <p:nvGrpSpPr>
          <p:cNvPr id="41" name="Gruppieren 40"/>
          <p:cNvGrpSpPr/>
          <p:nvPr/>
        </p:nvGrpSpPr>
        <p:grpSpPr>
          <a:xfrm>
            <a:off x="4953343" y="3236690"/>
            <a:ext cx="1762181" cy="922813"/>
            <a:chOff x="9068224" y="2723098"/>
            <a:chExt cx="2291540" cy="1200026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680" y="3499895"/>
              <a:ext cx="207236" cy="423229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2528" y="3202311"/>
              <a:ext cx="207236" cy="423229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0191" y="2723098"/>
              <a:ext cx="207236" cy="423229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224" y="3090899"/>
              <a:ext cx="207236" cy="423229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9918" y="3018050"/>
              <a:ext cx="207236" cy="423229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7454" y="3018049"/>
              <a:ext cx="207236" cy="423229"/>
            </a:xfrm>
            <a:prstGeom prst="rect">
              <a:avLst/>
            </a:prstGeom>
          </p:spPr>
        </p:pic>
      </p:grpSp>
      <p:grpSp>
        <p:nvGrpSpPr>
          <p:cNvPr id="42" name="Gruppieren 41"/>
          <p:cNvGrpSpPr/>
          <p:nvPr/>
        </p:nvGrpSpPr>
        <p:grpSpPr>
          <a:xfrm>
            <a:off x="5401240" y="4367688"/>
            <a:ext cx="725732" cy="625148"/>
            <a:chOff x="9648512" y="4251968"/>
            <a:chExt cx="943743" cy="812943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3298" y="4641682"/>
              <a:ext cx="207236" cy="423229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5019" y="4599825"/>
              <a:ext cx="207236" cy="423229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8512" y="4307507"/>
              <a:ext cx="207236" cy="423229"/>
            </a:xfrm>
            <a:prstGeom prst="rect">
              <a:avLst/>
            </a:prstGeom>
          </p:spPr>
        </p:pic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118" y="4251968"/>
              <a:ext cx="207236" cy="423229"/>
            </a:xfrm>
            <a:prstGeom prst="rect">
              <a:avLst/>
            </a:prstGeom>
          </p:spPr>
        </p:pic>
      </p:grpSp>
      <p:grpSp>
        <p:nvGrpSpPr>
          <p:cNvPr id="43" name="Gruppieren 42"/>
          <p:cNvGrpSpPr/>
          <p:nvPr/>
        </p:nvGrpSpPr>
        <p:grpSpPr>
          <a:xfrm>
            <a:off x="5623532" y="5306176"/>
            <a:ext cx="336706" cy="342084"/>
            <a:chOff x="9956300" y="5426174"/>
            <a:chExt cx="437852" cy="444846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6300" y="5447791"/>
              <a:ext cx="207236" cy="423229"/>
            </a:xfrm>
            <a:prstGeom prst="rect">
              <a:avLst/>
            </a:prstGeom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916" y="5426174"/>
              <a:ext cx="207236" cy="423229"/>
            </a:xfrm>
            <a:prstGeom prst="rect">
              <a:avLst/>
            </a:prstGeom>
          </p:spPr>
        </p:pic>
      </p:grpSp>
      <p:sp>
        <p:nvSpPr>
          <p:cNvPr id="40" name="Ellipse 39"/>
          <p:cNvSpPr/>
          <p:nvPr/>
        </p:nvSpPr>
        <p:spPr>
          <a:xfrm>
            <a:off x="4504740" y="2176606"/>
            <a:ext cx="2556309" cy="905638"/>
          </a:xfrm>
          <a:prstGeom prst="ellipse">
            <a:avLst/>
          </a:prstGeom>
          <a:solidFill>
            <a:schemeClr val="bg1">
              <a:lumMod val="75000"/>
              <a:alpha val="7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r="11787"/>
          <a:stretch/>
        </p:blipFill>
        <p:spPr>
          <a:xfrm>
            <a:off x="421103" y="2438034"/>
            <a:ext cx="3416922" cy="2522614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9" name="Textfeld 48"/>
          <p:cNvSpPr txBox="1"/>
          <p:nvPr/>
        </p:nvSpPr>
        <p:spPr>
          <a:xfrm>
            <a:off x="346849" y="998973"/>
            <a:ext cx="5065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Number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Reduced confinement to ‘spill out’ atoms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A9BBC43-FCF2-421F-A731-6C0BB2A70D0C}"/>
              </a:ext>
            </a:extLst>
          </p:cNvPr>
          <p:cNvSpPr/>
          <p:nvPr/>
        </p:nvSpPr>
        <p:spPr>
          <a:xfrm>
            <a:off x="546856" y="645333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Bayha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L et al. Nature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587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583–587 (2020)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2" descr="https://www.uni-heidelberg.de/md/zentral/einrichtungen/rektorat/kum/corporatedesign/intern/hd_logo_standard_16cm_rgb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43" y="185738"/>
            <a:ext cx="1899147" cy="9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5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3"/>
    </mc:Choice>
    <mc:Fallback xmlns="">
      <p:transition spd="slow" advTm="7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1.04167E-6 0.4666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Atom Imaging Fidelity</a:t>
            </a:r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145" y="998973"/>
            <a:ext cx="7225205" cy="55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53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Distribution Fermi gas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AT" dirty="0"/>
              <a:t>Real space: </a:t>
            </a:r>
          </a:p>
          <a:p>
            <a:endParaRPr lang="de-AT" dirty="0"/>
          </a:p>
          <a:p>
            <a:r>
              <a:rPr lang="de-AT" dirty="0"/>
              <a:t>Momentum space:</a:t>
            </a:r>
          </a:p>
          <a:p>
            <a:endParaRPr lang="de-AT" dirty="0"/>
          </a:p>
          <a:p>
            <a:endParaRPr lang="de-AT" dirty="0"/>
          </a:p>
          <a:p>
            <a:r>
              <a:rPr lang="de-AT" dirty="0"/>
              <a:t>Intuitive explanation: asymmetry of trap deforms equipotential lines in x (E</a:t>
            </a:r>
            <a:r>
              <a:rPr lang="de-AT" baseline="-25000" dirty="0"/>
              <a:t>pot</a:t>
            </a:r>
            <a:r>
              <a:rPr lang="de-AT" dirty="0"/>
              <a:t>), but not in p (E</a:t>
            </a:r>
            <a:r>
              <a:rPr lang="de-AT" baseline="-25000" dirty="0"/>
              <a:t>kin</a:t>
            </a:r>
            <a:r>
              <a:rPr lang="de-AT" dirty="0"/>
              <a:t>)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957" y="1722514"/>
            <a:ext cx="3458058" cy="552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957" y="1056131"/>
            <a:ext cx="4296375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999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330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Default Text Boxes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47650" y="1570203"/>
            <a:ext cx="2428312" cy="359466"/>
          </a:xfrm>
        </p:spPr>
        <p:txBody>
          <a:bodyPr/>
          <a:lstStyle/>
          <a:p>
            <a:r>
              <a:rPr lang="de-DE" dirty="0"/>
              <a:t>Default Text</a:t>
            </a:r>
            <a:endParaRPr lang="en-GB" dirty="0"/>
          </a:p>
        </p:txBody>
      </p:sp>
      <p:sp>
        <p:nvSpPr>
          <p:cNvPr id="4" name="Textplatzhalter 2"/>
          <p:cNvSpPr txBox="1">
            <a:spLocks/>
          </p:cNvSpPr>
          <p:nvPr/>
        </p:nvSpPr>
        <p:spPr>
          <a:xfrm>
            <a:off x="247650" y="1943445"/>
            <a:ext cx="2428312" cy="3594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646464"/>
                </a:solidFill>
              </a:rPr>
              <a:t>Default Reference</a:t>
            </a:r>
            <a:endParaRPr lang="en-GB" sz="1200" dirty="0">
              <a:solidFill>
                <a:srgbClr val="646464"/>
              </a:solidFill>
            </a:endParaRPr>
          </a:p>
        </p:txBody>
      </p:sp>
      <p:sp>
        <p:nvSpPr>
          <p:cNvPr id="5" name="Textplatzhalter 2"/>
          <p:cNvSpPr txBox="1">
            <a:spLocks/>
          </p:cNvSpPr>
          <p:nvPr/>
        </p:nvSpPr>
        <p:spPr>
          <a:xfrm>
            <a:off x="247650" y="1179513"/>
            <a:ext cx="2428312" cy="3594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Default Caption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62336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Symbols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998973"/>
            <a:ext cx="207236" cy="4232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9" y="1013738"/>
            <a:ext cx="209637" cy="42517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81" y="1106009"/>
            <a:ext cx="424204" cy="20915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7" y="998973"/>
            <a:ext cx="208675" cy="42322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88" y="997998"/>
            <a:ext cx="208191" cy="4251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92" y="1124594"/>
            <a:ext cx="412662" cy="20346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88" y="998973"/>
            <a:ext cx="207236" cy="4232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2" y="991199"/>
            <a:ext cx="207236" cy="42322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99" y="1124594"/>
            <a:ext cx="414834" cy="204536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 rotWithShape="1">
          <a:blip r:embed="rId11"/>
          <a:srcRect r="75232"/>
          <a:stretch/>
        </p:blipFill>
        <p:spPr>
          <a:xfrm>
            <a:off x="284686" y="1812208"/>
            <a:ext cx="1408729" cy="6867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/>
          <a:srcRect l="25438" r="37049"/>
          <a:stretch/>
        </p:blipFill>
        <p:spPr>
          <a:xfrm>
            <a:off x="253052" y="2625443"/>
            <a:ext cx="2133601" cy="6867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733" y="3519001"/>
            <a:ext cx="5687658" cy="686745"/>
          </a:xfrm>
          <a:prstGeom prst="rect">
            <a:avLst/>
          </a:prstGeom>
        </p:spPr>
      </p:pic>
      <p:pic>
        <p:nvPicPr>
          <p:cNvPr id="15" name="Picture 29" descr="empty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83" y="1013738"/>
            <a:ext cx="3229006" cy="19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1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Introducing Interactions</a:t>
            </a:r>
          </a:p>
        </p:txBody>
      </p:sp>
      <p:sp>
        <p:nvSpPr>
          <p:cNvPr id="7" name="Textplatzhalter 2"/>
          <p:cNvSpPr txBox="1">
            <a:spLocks/>
          </p:cNvSpPr>
          <p:nvPr/>
        </p:nvSpPr>
        <p:spPr>
          <a:xfrm>
            <a:off x="820006" y="1419167"/>
            <a:ext cx="2719837" cy="3594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/>
              <a:t>Binding Energy</a:t>
            </a:r>
          </a:p>
        </p:txBody>
      </p:sp>
      <p:sp>
        <p:nvSpPr>
          <p:cNvPr id="30" name="Rechteck 29"/>
          <p:cNvSpPr/>
          <p:nvPr/>
        </p:nvSpPr>
        <p:spPr>
          <a:xfrm>
            <a:off x="448095" y="1284108"/>
            <a:ext cx="3463660" cy="5336767"/>
          </a:xfrm>
          <a:prstGeom prst="rect">
            <a:avLst/>
          </a:prstGeom>
          <a:noFill/>
          <a:ln w="381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9" name="Explosion 1 48"/>
          <p:cNvSpPr/>
          <p:nvPr/>
        </p:nvSpPr>
        <p:spPr>
          <a:xfrm>
            <a:off x="876301" y="2257254"/>
            <a:ext cx="1422400" cy="1422400"/>
          </a:xfrm>
          <a:prstGeom prst="irregularSeal1">
            <a:avLst/>
          </a:prstGeom>
          <a:solidFill>
            <a:srgbClr val="FDE74C"/>
          </a:solidFill>
          <a:ln w="25400">
            <a:solidFill>
              <a:srgbClr val="FD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904" y="2731655"/>
            <a:ext cx="207236" cy="423229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1" y="2731655"/>
            <a:ext cx="209637" cy="425179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579" y="2257254"/>
            <a:ext cx="209637" cy="425179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83" y="4618937"/>
            <a:ext cx="207236" cy="423229"/>
          </a:xfrm>
          <a:prstGeom prst="rect">
            <a:avLst/>
          </a:prstGeom>
        </p:spPr>
      </p:pic>
      <p:sp>
        <p:nvSpPr>
          <p:cNvPr id="52" name="Explosion 1 51"/>
          <p:cNvSpPr/>
          <p:nvPr/>
        </p:nvSpPr>
        <p:spPr>
          <a:xfrm>
            <a:off x="2164765" y="3616282"/>
            <a:ext cx="1422400" cy="1422400"/>
          </a:xfrm>
          <a:prstGeom prst="irregularSeal1">
            <a:avLst/>
          </a:prstGeom>
          <a:solidFill>
            <a:srgbClr val="FDE74C"/>
          </a:solidFill>
          <a:ln w="25400">
            <a:solidFill>
              <a:srgbClr val="FD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749" y="4090683"/>
            <a:ext cx="207236" cy="423229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65" y="4090683"/>
            <a:ext cx="209637" cy="425179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563" y="4878955"/>
            <a:ext cx="207236" cy="423229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79" y="1999460"/>
            <a:ext cx="207236" cy="423229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812" y="3056098"/>
            <a:ext cx="209637" cy="425179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96" y="3814887"/>
            <a:ext cx="209637" cy="4251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feld 58"/>
              <p:cNvSpPr txBox="1"/>
              <p:nvPr/>
            </p:nvSpPr>
            <p:spPr>
              <a:xfrm>
                <a:off x="1485234" y="5606996"/>
                <a:ext cx="1307537" cy="5954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59" name="Textfeld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234" y="5606996"/>
                <a:ext cx="1307537" cy="59541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Inhaltsplatzhalter 2"/>
          <p:cNvSpPr txBox="1">
            <a:spLocks/>
          </p:cNvSpPr>
          <p:nvPr/>
        </p:nvSpPr>
        <p:spPr>
          <a:xfrm>
            <a:off x="4848200" y="2325259"/>
            <a:ext cx="6032904" cy="2542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Contact interactions between up and down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 err="1">
                <a:latin typeface="+mj-lt"/>
              </a:rPr>
              <a:t>Tuneable</a:t>
            </a:r>
            <a:r>
              <a:rPr lang="en-US" sz="2000" dirty="0">
                <a:latin typeface="+mj-lt"/>
              </a:rPr>
              <a:t> via magnetic field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In 2D: </a:t>
            </a:r>
            <a:r>
              <a:rPr lang="en-US" sz="2000" dirty="0">
                <a:latin typeface="+mj-lt"/>
              </a:rPr>
              <a:t>two particle bound state at any attraction</a:t>
            </a:r>
          </a:p>
          <a:p>
            <a:endParaRPr lang="en-US" sz="2000" b="1" dirty="0">
              <a:latin typeface="+mj-lt"/>
            </a:endParaRPr>
          </a:p>
          <a:p>
            <a:r>
              <a:rPr lang="en-US" sz="2000" dirty="0">
                <a:latin typeface="+mj-lt"/>
              </a:rPr>
              <a:t>Binding energy used to characterize system.</a:t>
            </a:r>
          </a:p>
        </p:txBody>
      </p:sp>
    </p:spTree>
    <p:extLst>
      <p:ext uri="{BB962C8B-B14F-4D97-AF65-F5344CB8AC3E}">
        <p14:creationId xmlns:p14="http://schemas.microsoft.com/office/powerpoint/2010/main" val="2263264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switch off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51641" y="1027993"/>
            <a:ext cx="9888829" cy="132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Fast interaction switch off</a:t>
            </a:r>
          </a:p>
          <a:p>
            <a:r>
              <a:rPr lang="en-US" sz="2000" dirty="0">
                <a:latin typeface="+mj-lt"/>
              </a:rPr>
              <a:t>Raman induced spin flip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99" y="3086845"/>
            <a:ext cx="424204" cy="209156"/>
          </a:xfrm>
          <a:prstGeom prst="rect">
            <a:avLst/>
          </a:prstGeom>
        </p:spPr>
      </p:pic>
      <p:sp>
        <p:nvSpPr>
          <p:cNvPr id="12" name="Explosion 1 11"/>
          <p:cNvSpPr/>
          <p:nvPr/>
        </p:nvSpPr>
        <p:spPr>
          <a:xfrm>
            <a:off x="6995065" y="2553824"/>
            <a:ext cx="1141773" cy="1275199"/>
          </a:xfrm>
          <a:prstGeom prst="irregularSeal1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28" y="2915734"/>
            <a:ext cx="207236" cy="423229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011" y="3060602"/>
            <a:ext cx="424204" cy="209156"/>
          </a:xfrm>
          <a:prstGeom prst="rect">
            <a:avLst/>
          </a:prstGeom>
        </p:spPr>
      </p:pic>
      <p:sp>
        <p:nvSpPr>
          <p:cNvPr id="38" name="Explosion 1 37"/>
          <p:cNvSpPr/>
          <p:nvPr/>
        </p:nvSpPr>
        <p:spPr>
          <a:xfrm>
            <a:off x="7481377" y="2527581"/>
            <a:ext cx="1141773" cy="1275199"/>
          </a:xfrm>
          <a:prstGeom prst="irregularSeal1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140" y="2889491"/>
            <a:ext cx="207236" cy="423229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769" y="3607369"/>
            <a:ext cx="424204" cy="209156"/>
          </a:xfrm>
          <a:prstGeom prst="rect">
            <a:avLst/>
          </a:prstGeom>
        </p:spPr>
      </p:pic>
      <p:sp>
        <p:nvSpPr>
          <p:cNvPr id="41" name="Explosion 1 40"/>
          <p:cNvSpPr/>
          <p:nvPr/>
        </p:nvSpPr>
        <p:spPr>
          <a:xfrm>
            <a:off x="6946135" y="3074348"/>
            <a:ext cx="1141773" cy="1275199"/>
          </a:xfrm>
          <a:prstGeom prst="irregularSeal1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898" y="3436258"/>
            <a:ext cx="207236" cy="423229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234" y="3152882"/>
            <a:ext cx="424204" cy="209156"/>
          </a:xfrm>
          <a:prstGeom prst="rect">
            <a:avLst/>
          </a:prstGeom>
        </p:spPr>
      </p:pic>
      <p:sp>
        <p:nvSpPr>
          <p:cNvPr id="44" name="Explosion 1 43"/>
          <p:cNvSpPr/>
          <p:nvPr/>
        </p:nvSpPr>
        <p:spPr>
          <a:xfrm>
            <a:off x="8114600" y="2619861"/>
            <a:ext cx="1141773" cy="1275199"/>
          </a:xfrm>
          <a:prstGeom prst="irregularSeal1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363" y="2981771"/>
            <a:ext cx="207236" cy="423229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898" y="3522281"/>
            <a:ext cx="424204" cy="209156"/>
          </a:xfrm>
          <a:prstGeom prst="rect">
            <a:avLst/>
          </a:prstGeom>
        </p:spPr>
      </p:pic>
      <p:sp>
        <p:nvSpPr>
          <p:cNvPr id="47" name="Explosion 1 46"/>
          <p:cNvSpPr/>
          <p:nvPr/>
        </p:nvSpPr>
        <p:spPr>
          <a:xfrm>
            <a:off x="8284264" y="2989260"/>
            <a:ext cx="1141773" cy="1275199"/>
          </a:xfrm>
          <a:prstGeom prst="irregularSeal1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027" y="3351170"/>
            <a:ext cx="207236" cy="423229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40" y="3804366"/>
            <a:ext cx="424204" cy="209156"/>
          </a:xfrm>
          <a:prstGeom prst="rect">
            <a:avLst/>
          </a:prstGeom>
        </p:spPr>
      </p:pic>
      <p:sp>
        <p:nvSpPr>
          <p:cNvPr id="50" name="Explosion 1 49"/>
          <p:cNvSpPr/>
          <p:nvPr/>
        </p:nvSpPr>
        <p:spPr>
          <a:xfrm>
            <a:off x="7566006" y="3271345"/>
            <a:ext cx="1141773" cy="1275199"/>
          </a:xfrm>
          <a:prstGeom prst="irregularSeal1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69" y="3633255"/>
            <a:ext cx="207236" cy="423229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38" y="3743533"/>
            <a:ext cx="209637" cy="425179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427" y="3777333"/>
            <a:ext cx="209637" cy="425179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099" y="3297535"/>
            <a:ext cx="209637" cy="42517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12" y="2706970"/>
            <a:ext cx="209637" cy="425179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53" y="2668471"/>
            <a:ext cx="209637" cy="425179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795" y="3051206"/>
            <a:ext cx="209637" cy="42517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378D988-DD4A-2C45-8506-6B6D7F632018}"/>
              </a:ext>
            </a:extLst>
          </p:cNvPr>
          <p:cNvSpPr/>
          <p:nvPr/>
        </p:nvSpPr>
        <p:spPr>
          <a:xfrm>
            <a:off x="151642" y="6428129"/>
            <a:ext cx="37337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M. Holten et al.,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287–291 (2022)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fik 4" descr="Bildschirmausschnit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06" y="2063370"/>
            <a:ext cx="4097395" cy="3139770"/>
          </a:xfrm>
          <a:prstGeom prst="rect">
            <a:avLst/>
          </a:prstGeom>
        </p:spPr>
      </p:pic>
      <p:pic>
        <p:nvPicPr>
          <p:cNvPr id="30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32" y="3633255"/>
            <a:ext cx="129909" cy="263514"/>
          </a:xfrm>
          <a:prstGeom prst="rect">
            <a:avLst/>
          </a:prstGeom>
        </p:spPr>
      </p:pic>
      <p:pic>
        <p:nvPicPr>
          <p:cNvPr id="31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27" y="4079116"/>
            <a:ext cx="131414" cy="264728"/>
          </a:xfrm>
          <a:prstGeom prst="rect">
            <a:avLst/>
          </a:prstGeom>
        </p:spPr>
      </p:pic>
      <p:sp>
        <p:nvSpPr>
          <p:cNvPr id="32" name="Gewitterblitz 10"/>
          <p:cNvSpPr/>
          <p:nvPr/>
        </p:nvSpPr>
        <p:spPr>
          <a:xfrm>
            <a:off x="3422983" y="3551513"/>
            <a:ext cx="268690" cy="426998"/>
          </a:xfrm>
          <a:prstGeom prst="lightningBolt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4" name="Grafik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79" y="3074348"/>
            <a:ext cx="264349" cy="131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5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"/>
    </mc:Choice>
    <mc:Fallback xmlns="">
      <p:transition spd="slow" advTm="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8" grpId="0" animBg="1"/>
      <p:bldP spid="38" grpId="1" animBg="1"/>
      <p:bldP spid="41" grpId="0" animBg="1"/>
      <p:bldP spid="41" grpId="1" animBg="1"/>
      <p:bldP spid="44" grpId="0" animBg="1"/>
      <p:bldP spid="44" grpId="1" animBg="1"/>
      <p:bldP spid="47" grpId="0" animBg="1"/>
      <p:bldP spid="47" grpId="1" animBg="1"/>
      <p:bldP spid="50" grpId="0" animBg="1"/>
      <p:bldP spid="50" grpId="1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caketrappedfig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15" y="3651110"/>
            <a:ext cx="3201582" cy="256793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429070" y="5643708"/>
            <a:ext cx="108869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45291" y="5643708"/>
            <a:ext cx="0" cy="14895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78713" y="575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0</a:t>
            </a:r>
            <a:endParaRPr lang="en-GB" dirty="0"/>
          </a:p>
        </p:txBody>
      </p:sp>
      <p:grpSp>
        <p:nvGrpSpPr>
          <p:cNvPr id="77" name="Group 76"/>
          <p:cNvGrpSpPr/>
          <p:nvPr/>
        </p:nvGrpSpPr>
        <p:grpSpPr>
          <a:xfrm>
            <a:off x="4030694" y="5656089"/>
            <a:ext cx="410690" cy="459333"/>
            <a:chOff x="4030694" y="5656089"/>
            <a:chExt cx="410690" cy="459333"/>
          </a:xfrm>
        </p:grpSpPr>
        <p:sp>
          <p:nvSpPr>
            <p:cNvPr id="28" name="TextBox 27"/>
            <p:cNvSpPr txBox="1"/>
            <p:nvPr/>
          </p:nvSpPr>
          <p:spPr>
            <a:xfrm>
              <a:off x="4030694" y="5746090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t</a:t>
              </a:r>
              <a:r>
                <a:rPr lang="de-AT" baseline="-25000" dirty="0"/>
                <a:t>int</a:t>
              </a:r>
              <a:endParaRPr lang="en-GB" baseline="-25000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4215471" y="5656089"/>
              <a:ext cx="0" cy="1489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286300" y="1231763"/>
            <a:ext cx="2364050" cy="2399596"/>
            <a:chOff x="350556" y="1884706"/>
            <a:chExt cx="2364050" cy="2399596"/>
          </a:xfrm>
        </p:grpSpPr>
        <p:sp>
          <p:nvSpPr>
            <p:cNvPr id="4" name="Rectangle 3"/>
            <p:cNvSpPr/>
            <p:nvPr/>
          </p:nvSpPr>
          <p:spPr>
            <a:xfrm>
              <a:off x="647416" y="2296619"/>
              <a:ext cx="2067190" cy="198768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7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404" y="3037919"/>
              <a:ext cx="207236" cy="423229"/>
            </a:xfrm>
            <a:prstGeom prst="rect">
              <a:avLst/>
            </a:prstGeom>
          </p:spPr>
        </p:pic>
        <p:pic>
          <p:nvPicPr>
            <p:cNvPr id="8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542" y="2952324"/>
              <a:ext cx="209637" cy="425179"/>
            </a:xfrm>
            <a:prstGeom prst="rect">
              <a:avLst/>
            </a:prstGeom>
          </p:spPr>
        </p:pic>
        <p:pic>
          <p:nvPicPr>
            <p:cNvPr id="9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37" y="3117515"/>
              <a:ext cx="209637" cy="425179"/>
            </a:xfrm>
            <a:prstGeom prst="rect">
              <a:avLst/>
            </a:prstGeom>
          </p:spPr>
        </p:pic>
        <p:pic>
          <p:nvPicPr>
            <p:cNvPr id="10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864" y="3138495"/>
              <a:ext cx="207236" cy="423229"/>
            </a:xfrm>
            <a:prstGeom prst="rect">
              <a:avLst/>
            </a:prstGeom>
          </p:spPr>
        </p:pic>
        <p:pic>
          <p:nvPicPr>
            <p:cNvPr id="11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804" y="3190319"/>
              <a:ext cx="207236" cy="423229"/>
            </a:xfrm>
            <a:prstGeom prst="rect">
              <a:avLst/>
            </a:prstGeom>
          </p:spPr>
        </p:pic>
        <p:pic>
          <p:nvPicPr>
            <p:cNvPr id="12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825" y="2937696"/>
              <a:ext cx="207236" cy="423229"/>
            </a:xfrm>
            <a:prstGeom prst="rect">
              <a:avLst/>
            </a:prstGeom>
          </p:spPr>
        </p:pic>
        <p:pic>
          <p:nvPicPr>
            <p:cNvPr id="13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450" y="2926880"/>
              <a:ext cx="207236" cy="423229"/>
            </a:xfrm>
            <a:prstGeom prst="rect">
              <a:avLst/>
            </a:prstGeom>
          </p:spPr>
        </p:pic>
        <p:pic>
          <p:nvPicPr>
            <p:cNvPr id="14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942" y="3104724"/>
              <a:ext cx="209637" cy="425179"/>
            </a:xfrm>
            <a:prstGeom prst="rect">
              <a:avLst/>
            </a:prstGeom>
          </p:spPr>
        </p:pic>
        <p:pic>
          <p:nvPicPr>
            <p:cNvPr id="15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204" y="3187631"/>
              <a:ext cx="209637" cy="425179"/>
            </a:xfrm>
            <a:prstGeom prst="rect">
              <a:avLst/>
            </a:prstGeom>
          </p:spPr>
        </p:pic>
        <p:pic>
          <p:nvPicPr>
            <p:cNvPr id="16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578" y="2957391"/>
              <a:ext cx="209637" cy="425179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350556" y="310579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y</a:t>
              </a:r>
              <a:endParaRPr lang="en-GB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30970" y="1884706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x</a:t>
              </a:r>
              <a:endParaRPr lang="en-GB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946" y="4240681"/>
            <a:ext cx="2121049" cy="922804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6438911" y="5648842"/>
            <a:ext cx="856325" cy="491078"/>
            <a:chOff x="6438911" y="5648842"/>
            <a:chExt cx="856325" cy="491078"/>
          </a:xfrm>
        </p:grpSpPr>
        <p:sp>
          <p:nvSpPr>
            <p:cNvPr id="67" name="TextBox 66"/>
            <p:cNvSpPr txBox="1"/>
            <p:nvPr/>
          </p:nvSpPr>
          <p:spPr>
            <a:xfrm>
              <a:off x="6438911" y="5770588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t</a:t>
              </a:r>
              <a:r>
                <a:rPr lang="de-AT" baseline="-25000" dirty="0"/>
                <a:t>int</a:t>
              </a:r>
              <a:r>
                <a:rPr lang="de-AT" dirty="0"/>
                <a:t>+t</a:t>
              </a:r>
              <a:r>
                <a:rPr lang="de-AT" baseline="-25000" dirty="0"/>
                <a:t>exp</a:t>
              </a:r>
              <a:endParaRPr lang="en-GB" baseline="-25000" dirty="0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V="1">
              <a:off x="6787855" y="5648842"/>
              <a:ext cx="0" cy="1489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itel 1"/>
          <p:cNvSpPr>
            <a:spLocks noGrp="1"/>
          </p:cNvSpPr>
          <p:nvPr>
            <p:ph type="title"/>
          </p:nvPr>
        </p:nvSpPr>
        <p:spPr>
          <a:xfrm>
            <a:off x="281465" y="299741"/>
            <a:ext cx="8258175" cy="813235"/>
          </a:xfrm>
        </p:spPr>
        <p:txBody>
          <a:bodyPr/>
          <a:lstStyle/>
          <a:p>
            <a:r>
              <a:rPr lang="en-US" dirty="0"/>
              <a:t>Microscopy – momentum space</a:t>
            </a:r>
          </a:p>
        </p:txBody>
      </p:sp>
      <p:grpSp>
        <p:nvGrpSpPr>
          <p:cNvPr id="70" name="Gruppieren 58"/>
          <p:cNvGrpSpPr/>
          <p:nvPr/>
        </p:nvGrpSpPr>
        <p:grpSpPr>
          <a:xfrm>
            <a:off x="7515596" y="1349709"/>
            <a:ext cx="3911084" cy="2634445"/>
            <a:chOff x="8030851" y="2004481"/>
            <a:chExt cx="4807741" cy="3238419"/>
          </a:xfrm>
        </p:grpSpPr>
        <p:pic>
          <p:nvPicPr>
            <p:cNvPr id="71" name="Grafik 5" descr="Bildschirmausschnitt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337" y="2225983"/>
              <a:ext cx="3062253" cy="3016917"/>
            </a:xfrm>
            <a:prstGeom prst="rect">
              <a:avLst/>
            </a:prstGeom>
          </p:spPr>
        </p:pic>
        <p:sp>
          <p:nvSpPr>
            <p:cNvPr id="72" name="Text Placeholder 4"/>
            <p:cNvSpPr txBox="1">
              <a:spLocks/>
            </p:cNvSpPr>
            <p:nvPr/>
          </p:nvSpPr>
          <p:spPr>
            <a:xfrm>
              <a:off x="8030851" y="2004481"/>
              <a:ext cx="4807741" cy="393700"/>
            </a:xfrm>
            <a:prstGeom prst="rect">
              <a:avLst/>
            </a:prstGeom>
          </p:spPr>
          <p:txBody>
            <a:bodyPr lIns="121917" tIns="60958" rIns="121917" bIns="60958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/>
                <a:t>Spin Resolved Momentum Distribution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629103" y="1257799"/>
            <a:ext cx="2121020" cy="3942517"/>
            <a:chOff x="5629103" y="1257799"/>
            <a:chExt cx="2121020" cy="3942517"/>
          </a:xfrm>
        </p:grpSpPr>
        <p:sp>
          <p:nvSpPr>
            <p:cNvPr id="66" name="TextBox 65"/>
            <p:cNvSpPr txBox="1"/>
            <p:nvPr/>
          </p:nvSpPr>
          <p:spPr>
            <a:xfrm>
              <a:off x="6451103" y="1257799"/>
              <a:ext cx="462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x</a:t>
              </a:r>
              <a:endParaRPr lang="en-GB" baseline="-25000" dirty="0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5629103" y="1643676"/>
              <a:ext cx="2121020" cy="3556640"/>
              <a:chOff x="5629103" y="1643676"/>
              <a:chExt cx="2121020" cy="3556640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649118" y="1643676"/>
                <a:ext cx="2067190" cy="198768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44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7256" y="2808415"/>
                <a:ext cx="209637" cy="425179"/>
              </a:xfrm>
              <a:prstGeom prst="rect">
                <a:avLst/>
              </a:prstGeom>
            </p:spPr>
          </p:pic>
          <p:pic>
            <p:nvPicPr>
              <p:cNvPr id="45" name="Grafik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37" y="2544215"/>
                <a:ext cx="424204" cy="209156"/>
              </a:xfrm>
              <a:prstGeom prst="rect">
                <a:avLst/>
              </a:prstGeom>
            </p:spPr>
          </p:pic>
          <p:pic>
            <p:nvPicPr>
              <p:cNvPr id="46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4578" y="2864306"/>
                <a:ext cx="209637" cy="425179"/>
              </a:xfrm>
              <a:prstGeom prst="rect">
                <a:avLst/>
              </a:prstGeom>
            </p:spPr>
          </p:pic>
          <p:pic>
            <p:nvPicPr>
              <p:cNvPr id="47" name="Grafik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2307" y="1882416"/>
                <a:ext cx="424204" cy="209156"/>
              </a:xfrm>
              <a:prstGeom prst="rect">
                <a:avLst/>
              </a:prstGeom>
            </p:spPr>
          </p:pic>
          <p:pic>
            <p:nvPicPr>
              <p:cNvPr id="48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3178" y="2156636"/>
                <a:ext cx="209637" cy="425179"/>
              </a:xfrm>
              <a:prstGeom prst="rect">
                <a:avLst/>
              </a:prstGeom>
            </p:spPr>
          </p:pic>
          <p:pic>
            <p:nvPicPr>
              <p:cNvPr id="49" name="Grafik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2870" y="2341637"/>
                <a:ext cx="424204" cy="209156"/>
              </a:xfrm>
              <a:prstGeom prst="rect">
                <a:avLst/>
              </a:prstGeom>
            </p:spPr>
          </p:pic>
          <p:pic>
            <p:nvPicPr>
              <p:cNvPr id="50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7909" y="2960667"/>
                <a:ext cx="209637" cy="425179"/>
              </a:xfrm>
              <a:prstGeom prst="rect">
                <a:avLst/>
              </a:prstGeom>
            </p:spPr>
          </p:pic>
          <p:pic>
            <p:nvPicPr>
              <p:cNvPr id="51" name="Grafik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11" y="2637101"/>
                <a:ext cx="424204" cy="209156"/>
              </a:xfrm>
              <a:prstGeom prst="rect">
                <a:avLst/>
              </a:prstGeom>
            </p:spPr>
          </p:pic>
          <p:pic>
            <p:nvPicPr>
              <p:cNvPr id="52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2842" y="2256915"/>
                <a:ext cx="190925" cy="387227"/>
              </a:xfrm>
              <a:prstGeom prst="rect">
                <a:avLst/>
              </a:prstGeom>
            </p:spPr>
          </p:pic>
          <p:pic>
            <p:nvPicPr>
              <p:cNvPr id="53" name="Grafik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5919" y="2245779"/>
                <a:ext cx="424204" cy="209156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29103" y="4303314"/>
                <a:ext cx="2106408" cy="897002"/>
              </a:xfrm>
              <a:prstGeom prst="rect">
                <a:avLst/>
              </a:prstGeom>
            </p:spPr>
          </p:pic>
          <p:pic>
            <p:nvPicPr>
              <p:cNvPr id="73" name="Grafik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3819" y="2743265"/>
                <a:ext cx="424204" cy="209156"/>
              </a:xfrm>
              <a:prstGeom prst="rect">
                <a:avLst/>
              </a:prstGeom>
            </p:spPr>
          </p:pic>
          <p:pic>
            <p:nvPicPr>
              <p:cNvPr id="74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2827" y="3076895"/>
                <a:ext cx="209637" cy="425179"/>
              </a:xfrm>
              <a:prstGeom prst="rect">
                <a:avLst/>
              </a:prstGeom>
            </p:spPr>
          </p:pic>
        </p:grpSp>
      </p:grpSp>
      <p:sp>
        <p:nvSpPr>
          <p:cNvPr id="75" name="Rechteck 35">
            <a:extLst>
              <a:ext uri="{FF2B5EF4-FFF2-40B4-BE49-F238E27FC236}">
                <a16:creationId xmlns:a16="http://schemas.microsoft.com/office/drawing/2014/main" id="{37CAE5F3-8662-264D-A25C-B75F6C1E2C93}"/>
              </a:ext>
            </a:extLst>
          </p:cNvPr>
          <p:cNvSpPr/>
          <p:nvPr/>
        </p:nvSpPr>
        <p:spPr>
          <a:xfrm>
            <a:off x="151642" y="6428129"/>
            <a:ext cx="37337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M. Holten et al.,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287–291 (2022)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1154926" y="571776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t</a:t>
            </a:r>
            <a:endParaRPr lang="en-GB" dirty="0"/>
          </a:p>
        </p:txBody>
      </p:sp>
      <p:sp>
        <p:nvSpPr>
          <p:cNvPr id="82" name="TextBox 81"/>
          <p:cNvSpPr txBox="1"/>
          <p:nvPr/>
        </p:nvSpPr>
        <p:spPr>
          <a:xfrm>
            <a:off x="9182509" y="4544709"/>
            <a:ext cx="206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p(t</a:t>
            </a:r>
            <a:r>
              <a:rPr lang="de-AT" b="1" baseline="-25000" dirty="0"/>
              <a:t>int</a:t>
            </a:r>
            <a:r>
              <a:rPr lang="de-AT" b="1" dirty="0"/>
              <a:t>)</a:t>
            </a:r>
            <a:endParaRPr lang="en-GB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3981832" y="1297624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x</a:t>
            </a:r>
            <a:endParaRPr lang="en-GB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3125539" y="1658294"/>
            <a:ext cx="2067190" cy="1987683"/>
            <a:chOff x="3125539" y="1658294"/>
            <a:chExt cx="2067190" cy="1987683"/>
          </a:xfrm>
        </p:grpSpPr>
        <p:sp>
          <p:nvSpPr>
            <p:cNvPr id="85" name="Rectangle 84"/>
            <p:cNvSpPr/>
            <p:nvPr/>
          </p:nvSpPr>
          <p:spPr>
            <a:xfrm>
              <a:off x="3125539" y="1658294"/>
              <a:ext cx="2067190" cy="198768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86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1209" y="2310697"/>
              <a:ext cx="209637" cy="425179"/>
            </a:xfrm>
            <a:prstGeom prst="rect">
              <a:avLst/>
            </a:prstGeom>
          </p:spPr>
        </p:pic>
        <p:pic>
          <p:nvPicPr>
            <p:cNvPr id="88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528" y="2548613"/>
              <a:ext cx="209637" cy="425179"/>
            </a:xfrm>
            <a:prstGeom prst="rect">
              <a:avLst/>
            </a:prstGeom>
          </p:spPr>
        </p:pic>
        <p:pic>
          <p:nvPicPr>
            <p:cNvPr id="90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6768" y="2491727"/>
              <a:ext cx="209637" cy="425179"/>
            </a:xfrm>
            <a:prstGeom prst="rect">
              <a:avLst/>
            </a:prstGeom>
          </p:spPr>
        </p:pic>
        <p:pic>
          <p:nvPicPr>
            <p:cNvPr id="92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604" y="2403063"/>
              <a:ext cx="209637" cy="425179"/>
            </a:xfrm>
            <a:prstGeom prst="rect">
              <a:avLst/>
            </a:prstGeom>
          </p:spPr>
        </p:pic>
        <p:pic>
          <p:nvPicPr>
            <p:cNvPr id="94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660" y="2399839"/>
              <a:ext cx="190925" cy="387227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3771401" y="2373257"/>
            <a:ext cx="595203" cy="434559"/>
            <a:chOff x="4356131" y="2980438"/>
            <a:chExt cx="595203" cy="434559"/>
          </a:xfrm>
        </p:grpSpPr>
        <p:pic>
          <p:nvPicPr>
            <p:cNvPr id="87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7130" y="3050072"/>
              <a:ext cx="424204" cy="209156"/>
            </a:xfrm>
            <a:prstGeom prst="rect">
              <a:avLst/>
            </a:prstGeom>
          </p:spPr>
        </p:pic>
        <p:pic>
          <p:nvPicPr>
            <p:cNvPr id="89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497" y="3205841"/>
              <a:ext cx="424204" cy="209156"/>
            </a:xfrm>
            <a:prstGeom prst="rect">
              <a:avLst/>
            </a:prstGeom>
          </p:spPr>
        </p:pic>
        <p:pic>
          <p:nvPicPr>
            <p:cNvPr id="91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6131" y="3050932"/>
              <a:ext cx="424204" cy="209156"/>
            </a:xfrm>
            <a:prstGeom prst="rect">
              <a:avLst/>
            </a:prstGeom>
          </p:spPr>
        </p:pic>
        <p:pic>
          <p:nvPicPr>
            <p:cNvPr id="93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170" y="2980438"/>
              <a:ext cx="424204" cy="209156"/>
            </a:xfrm>
            <a:prstGeom prst="rect">
              <a:avLst/>
            </a:prstGeom>
          </p:spPr>
        </p:pic>
        <p:pic>
          <p:nvPicPr>
            <p:cNvPr id="95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8577" y="3140933"/>
              <a:ext cx="424204" cy="209156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3922029" y="2164084"/>
            <a:ext cx="419687" cy="736316"/>
            <a:chOff x="3703040" y="1968181"/>
            <a:chExt cx="419687" cy="736316"/>
          </a:xfrm>
        </p:grpSpPr>
        <p:pic>
          <p:nvPicPr>
            <p:cNvPr id="97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014" y="1968181"/>
              <a:ext cx="207236" cy="423229"/>
            </a:xfrm>
            <a:prstGeom prst="rect">
              <a:avLst/>
            </a:prstGeom>
          </p:spPr>
        </p:pic>
        <p:pic>
          <p:nvPicPr>
            <p:cNvPr id="98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61" y="2267259"/>
              <a:ext cx="207236" cy="423229"/>
            </a:xfrm>
            <a:prstGeom prst="rect">
              <a:avLst/>
            </a:prstGeom>
          </p:spPr>
        </p:pic>
        <p:pic>
          <p:nvPicPr>
            <p:cNvPr id="99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040" y="2114901"/>
              <a:ext cx="207236" cy="423229"/>
            </a:xfrm>
            <a:prstGeom prst="rect">
              <a:avLst/>
            </a:prstGeom>
          </p:spPr>
        </p:pic>
        <p:pic>
          <p:nvPicPr>
            <p:cNvPr id="100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491" y="2110197"/>
              <a:ext cx="207236" cy="423229"/>
            </a:xfrm>
            <a:prstGeom prst="rect">
              <a:avLst/>
            </a:prstGeom>
          </p:spPr>
        </p:pic>
        <p:pic>
          <p:nvPicPr>
            <p:cNvPr id="101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2478" y="2281268"/>
              <a:ext cx="207236" cy="423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528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caketrappedfig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656" y="3517342"/>
            <a:ext cx="3201582" cy="256793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429070" y="5603775"/>
            <a:ext cx="108869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45291" y="5603775"/>
            <a:ext cx="0" cy="14895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05950" y="57261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0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3731140" y="5616156"/>
            <a:ext cx="410690" cy="459133"/>
            <a:chOff x="3731140" y="5616156"/>
            <a:chExt cx="410690" cy="459133"/>
          </a:xfrm>
        </p:grpSpPr>
        <p:sp>
          <p:nvSpPr>
            <p:cNvPr id="28" name="TextBox 27"/>
            <p:cNvSpPr txBox="1"/>
            <p:nvPr/>
          </p:nvSpPr>
          <p:spPr>
            <a:xfrm>
              <a:off x="3731140" y="5705957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t</a:t>
              </a:r>
              <a:r>
                <a:rPr lang="de-AT" baseline="-25000" dirty="0"/>
                <a:t>int</a:t>
              </a:r>
              <a:endParaRPr lang="en-GB" baseline="-25000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3935976" y="5616156"/>
              <a:ext cx="0" cy="1489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1153" y="1178975"/>
            <a:ext cx="2364050" cy="2399596"/>
            <a:chOff x="350556" y="1884706"/>
            <a:chExt cx="2364050" cy="2399596"/>
          </a:xfrm>
        </p:grpSpPr>
        <p:sp>
          <p:nvSpPr>
            <p:cNvPr id="4" name="Rectangle 3"/>
            <p:cNvSpPr/>
            <p:nvPr/>
          </p:nvSpPr>
          <p:spPr>
            <a:xfrm>
              <a:off x="647416" y="2296619"/>
              <a:ext cx="2067190" cy="198768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7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404" y="3037919"/>
              <a:ext cx="207236" cy="423229"/>
            </a:xfrm>
            <a:prstGeom prst="rect">
              <a:avLst/>
            </a:prstGeom>
          </p:spPr>
        </p:pic>
        <p:pic>
          <p:nvPicPr>
            <p:cNvPr id="8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542" y="2952324"/>
              <a:ext cx="209637" cy="425179"/>
            </a:xfrm>
            <a:prstGeom prst="rect">
              <a:avLst/>
            </a:prstGeom>
          </p:spPr>
        </p:pic>
        <p:pic>
          <p:nvPicPr>
            <p:cNvPr id="9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37" y="3117515"/>
              <a:ext cx="209637" cy="425179"/>
            </a:xfrm>
            <a:prstGeom prst="rect">
              <a:avLst/>
            </a:prstGeom>
          </p:spPr>
        </p:pic>
        <p:pic>
          <p:nvPicPr>
            <p:cNvPr id="10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864" y="3138495"/>
              <a:ext cx="207236" cy="423229"/>
            </a:xfrm>
            <a:prstGeom prst="rect">
              <a:avLst/>
            </a:prstGeom>
          </p:spPr>
        </p:pic>
        <p:pic>
          <p:nvPicPr>
            <p:cNvPr id="11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804" y="3190319"/>
              <a:ext cx="207236" cy="423229"/>
            </a:xfrm>
            <a:prstGeom prst="rect">
              <a:avLst/>
            </a:prstGeom>
          </p:spPr>
        </p:pic>
        <p:pic>
          <p:nvPicPr>
            <p:cNvPr id="12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825" y="2937696"/>
              <a:ext cx="207236" cy="423229"/>
            </a:xfrm>
            <a:prstGeom prst="rect">
              <a:avLst/>
            </a:prstGeom>
          </p:spPr>
        </p:pic>
        <p:pic>
          <p:nvPicPr>
            <p:cNvPr id="13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450" y="2926880"/>
              <a:ext cx="207236" cy="423229"/>
            </a:xfrm>
            <a:prstGeom prst="rect">
              <a:avLst/>
            </a:prstGeom>
          </p:spPr>
        </p:pic>
        <p:pic>
          <p:nvPicPr>
            <p:cNvPr id="14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942" y="3104724"/>
              <a:ext cx="209637" cy="425179"/>
            </a:xfrm>
            <a:prstGeom prst="rect">
              <a:avLst/>
            </a:prstGeom>
          </p:spPr>
        </p:pic>
        <p:pic>
          <p:nvPicPr>
            <p:cNvPr id="15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204" y="3187631"/>
              <a:ext cx="209637" cy="425179"/>
            </a:xfrm>
            <a:prstGeom prst="rect">
              <a:avLst/>
            </a:prstGeom>
          </p:spPr>
        </p:pic>
        <p:pic>
          <p:nvPicPr>
            <p:cNvPr id="16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578" y="2957391"/>
              <a:ext cx="209637" cy="425179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350556" y="310579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y</a:t>
              </a:r>
              <a:endParaRPr lang="en-GB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30970" y="1884706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x</a:t>
              </a:r>
              <a:endParaRPr lang="en-GB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454" y="4131831"/>
            <a:ext cx="2121049" cy="92280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666184" y="1227809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x</a:t>
            </a:r>
            <a:endParaRPr lang="en-GB" dirty="0"/>
          </a:p>
        </p:txBody>
      </p:sp>
      <p:sp>
        <p:nvSpPr>
          <p:cNvPr id="57" name="Rectangle 56"/>
          <p:cNvSpPr/>
          <p:nvPr/>
        </p:nvSpPr>
        <p:spPr>
          <a:xfrm>
            <a:off x="2866947" y="1588479"/>
            <a:ext cx="2067190" cy="19876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30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86" y="2240882"/>
            <a:ext cx="209637" cy="425179"/>
          </a:xfrm>
          <a:prstGeom prst="rect">
            <a:avLst/>
          </a:prstGeom>
        </p:spPr>
      </p:pic>
      <p:pic>
        <p:nvPicPr>
          <p:cNvPr id="32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05" y="2478798"/>
            <a:ext cx="209637" cy="425179"/>
          </a:xfrm>
          <a:prstGeom prst="rect">
            <a:avLst/>
          </a:prstGeom>
        </p:spPr>
      </p:pic>
      <p:pic>
        <p:nvPicPr>
          <p:cNvPr id="34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45" y="2421912"/>
            <a:ext cx="209637" cy="425179"/>
          </a:xfrm>
          <a:prstGeom prst="rect">
            <a:avLst/>
          </a:prstGeom>
        </p:spPr>
      </p:pic>
      <p:pic>
        <p:nvPicPr>
          <p:cNvPr id="36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80" y="2183510"/>
            <a:ext cx="209637" cy="425179"/>
          </a:xfrm>
          <a:prstGeom prst="rect">
            <a:avLst/>
          </a:prstGeom>
        </p:spPr>
      </p:pic>
      <p:pic>
        <p:nvPicPr>
          <p:cNvPr id="38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69" y="2308975"/>
            <a:ext cx="190925" cy="387227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478816" y="2239668"/>
            <a:ext cx="534288" cy="569826"/>
            <a:chOff x="5217127" y="978259"/>
            <a:chExt cx="534288" cy="569826"/>
          </a:xfrm>
        </p:grpSpPr>
        <p:pic>
          <p:nvPicPr>
            <p:cNvPr id="31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494" y="1037811"/>
              <a:ext cx="424204" cy="209156"/>
            </a:xfrm>
            <a:prstGeom prst="rect">
              <a:avLst/>
            </a:prstGeom>
          </p:spPr>
        </p:pic>
        <p:pic>
          <p:nvPicPr>
            <p:cNvPr id="33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127" y="1054657"/>
              <a:ext cx="424204" cy="209156"/>
            </a:xfrm>
            <a:prstGeom prst="rect">
              <a:avLst/>
            </a:prstGeom>
          </p:spPr>
        </p:pic>
        <p:pic>
          <p:nvPicPr>
            <p:cNvPr id="35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211" y="978259"/>
              <a:ext cx="424204" cy="209156"/>
            </a:xfrm>
            <a:prstGeom prst="rect">
              <a:avLst/>
            </a:prstGeom>
          </p:spPr>
        </p:pic>
        <p:pic>
          <p:nvPicPr>
            <p:cNvPr id="37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264" y="1200584"/>
              <a:ext cx="424204" cy="209156"/>
            </a:xfrm>
            <a:prstGeom prst="rect">
              <a:avLst/>
            </a:prstGeom>
          </p:spPr>
        </p:pic>
        <p:pic>
          <p:nvPicPr>
            <p:cNvPr id="39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362" y="1338929"/>
              <a:ext cx="424204" cy="20915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991613" y="5603775"/>
            <a:ext cx="963725" cy="491709"/>
            <a:chOff x="5991613" y="5603775"/>
            <a:chExt cx="963725" cy="491709"/>
          </a:xfrm>
        </p:grpSpPr>
        <p:sp>
          <p:nvSpPr>
            <p:cNvPr id="67" name="TextBox 66"/>
            <p:cNvSpPr txBox="1"/>
            <p:nvPr/>
          </p:nvSpPr>
          <p:spPr>
            <a:xfrm>
              <a:off x="5991613" y="5726152"/>
              <a:ext cx="963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t</a:t>
              </a:r>
              <a:r>
                <a:rPr lang="de-AT" baseline="-25000" dirty="0"/>
                <a:t>int</a:t>
              </a:r>
              <a:r>
                <a:rPr lang="de-AT" dirty="0"/>
                <a:t>+T</a:t>
              </a:r>
              <a:r>
                <a:rPr lang="de-AT" baseline="-25000" dirty="0"/>
                <a:t>1</a:t>
              </a:r>
              <a:r>
                <a:rPr lang="de-AT" dirty="0"/>
                <a:t>/4</a:t>
              </a:r>
              <a:endParaRPr lang="en-GB" baseline="-25000" dirty="0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V="1">
              <a:off x="6366003" y="5603775"/>
              <a:ext cx="0" cy="1489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itel 1"/>
          <p:cNvSpPr>
            <a:spLocks noGrp="1"/>
          </p:cNvSpPr>
          <p:nvPr>
            <p:ph type="title"/>
          </p:nvPr>
        </p:nvSpPr>
        <p:spPr>
          <a:xfrm>
            <a:off x="250786" y="214294"/>
            <a:ext cx="8258175" cy="813235"/>
          </a:xfrm>
        </p:spPr>
        <p:txBody>
          <a:bodyPr/>
          <a:lstStyle/>
          <a:p>
            <a:r>
              <a:rPr lang="en-US" dirty="0"/>
              <a:t>Microscopy – real space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221439" y="1209820"/>
            <a:ext cx="2121369" cy="4357747"/>
            <a:chOff x="5221439" y="1209820"/>
            <a:chExt cx="2121369" cy="4357747"/>
          </a:xfrm>
        </p:grpSpPr>
        <p:sp>
          <p:nvSpPr>
            <p:cNvPr id="66" name="TextBox 65"/>
            <p:cNvSpPr txBox="1"/>
            <p:nvPr/>
          </p:nvSpPr>
          <p:spPr>
            <a:xfrm>
              <a:off x="6083598" y="1209820"/>
              <a:ext cx="462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x</a:t>
              </a:r>
              <a:endParaRPr lang="en-GB" baseline="-2500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221439" y="1600861"/>
              <a:ext cx="2121369" cy="3966706"/>
              <a:chOff x="5221439" y="1600861"/>
              <a:chExt cx="2121369" cy="3966706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5221439" y="1600861"/>
                <a:ext cx="2067190" cy="1987683"/>
                <a:chOff x="5583888" y="1801077"/>
                <a:chExt cx="2067190" cy="1987683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5583888" y="1801077"/>
                  <a:ext cx="2067190" cy="1987683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4" name="Grafik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86624" y="2560047"/>
                  <a:ext cx="209637" cy="425179"/>
                </a:xfrm>
                <a:prstGeom prst="rect">
                  <a:avLst/>
                </a:prstGeom>
              </p:spPr>
            </p:pic>
            <p:pic>
              <p:nvPicPr>
                <p:cNvPr id="45" name="Grafik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83167" y="2599385"/>
                  <a:ext cx="424204" cy="209156"/>
                </a:xfrm>
                <a:prstGeom prst="rect">
                  <a:avLst/>
                </a:prstGeom>
              </p:spPr>
            </p:pic>
            <p:pic>
              <p:nvPicPr>
                <p:cNvPr id="46" name="Grafik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01786" y="2569948"/>
                  <a:ext cx="209637" cy="425179"/>
                </a:xfrm>
                <a:prstGeom prst="rect">
                  <a:avLst/>
                </a:prstGeom>
              </p:spPr>
            </p:pic>
            <p:pic>
              <p:nvPicPr>
                <p:cNvPr id="47" name="Grafik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9050" y="2587005"/>
                  <a:ext cx="424204" cy="209156"/>
                </a:xfrm>
                <a:prstGeom prst="rect">
                  <a:avLst/>
                </a:prstGeom>
              </p:spPr>
            </p:pic>
            <p:pic>
              <p:nvPicPr>
                <p:cNvPr id="48" name="Grafik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9645" y="2697421"/>
                  <a:ext cx="209637" cy="425179"/>
                </a:xfrm>
                <a:prstGeom prst="rect">
                  <a:avLst/>
                </a:prstGeom>
              </p:spPr>
            </p:pic>
            <p:pic>
              <p:nvPicPr>
                <p:cNvPr id="49" name="Grafik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2057" y="2632771"/>
                  <a:ext cx="424204" cy="209156"/>
                </a:xfrm>
                <a:prstGeom prst="rect">
                  <a:avLst/>
                </a:prstGeom>
              </p:spPr>
            </p:pic>
            <p:pic>
              <p:nvPicPr>
                <p:cNvPr id="50" name="Grafik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40454" y="2582328"/>
                  <a:ext cx="209637" cy="425179"/>
                </a:xfrm>
                <a:prstGeom prst="rect">
                  <a:avLst/>
                </a:prstGeom>
              </p:spPr>
            </p:pic>
            <p:pic>
              <p:nvPicPr>
                <p:cNvPr id="51" name="Grafik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99135" y="2728713"/>
                  <a:ext cx="424204" cy="209156"/>
                </a:xfrm>
                <a:prstGeom prst="rect">
                  <a:avLst/>
                </a:prstGeom>
              </p:spPr>
            </p:pic>
            <p:pic>
              <p:nvPicPr>
                <p:cNvPr id="52" name="Grafik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9505" y="2722341"/>
                  <a:ext cx="190925" cy="387227"/>
                </a:xfrm>
                <a:prstGeom prst="rect">
                  <a:avLst/>
                </a:prstGeom>
              </p:spPr>
            </p:pic>
            <p:pic>
              <p:nvPicPr>
                <p:cNvPr id="53" name="Grafik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72218" y="2761510"/>
                  <a:ext cx="424204" cy="209156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32476" y="3759708"/>
                <a:ext cx="2110332" cy="1807859"/>
              </a:xfrm>
              <a:prstGeom prst="rect">
                <a:avLst/>
              </a:prstGeom>
            </p:spPr>
          </p:pic>
        </p:grpSp>
      </p:grpSp>
      <p:sp>
        <p:nvSpPr>
          <p:cNvPr id="55" name="Rectangle 54"/>
          <p:cNvSpPr/>
          <p:nvPr/>
        </p:nvSpPr>
        <p:spPr>
          <a:xfrm>
            <a:off x="7559115" y="1600861"/>
            <a:ext cx="2067190" cy="19876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0937" y="1520580"/>
            <a:ext cx="2418706" cy="2434145"/>
          </a:xfrm>
          <a:prstGeom prst="rect">
            <a:avLst/>
          </a:prstGeom>
        </p:spPr>
      </p:pic>
      <p:sp>
        <p:nvSpPr>
          <p:cNvPr id="82" name="Textfeld 3">
            <a:extLst>
              <a:ext uri="{FF2B5EF4-FFF2-40B4-BE49-F238E27FC236}">
                <a16:creationId xmlns:a16="http://schemas.microsoft.com/office/drawing/2014/main" id="{F6318C4E-D426-469B-859C-52AECCADB665}"/>
              </a:ext>
            </a:extLst>
          </p:cNvPr>
          <p:cNvSpPr txBox="1"/>
          <p:nvPr/>
        </p:nvSpPr>
        <p:spPr>
          <a:xfrm>
            <a:off x="242831" y="6176989"/>
            <a:ext cx="10708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[1] Asteria </a:t>
            </a:r>
            <a:r>
              <a:rPr lang="de-DE" sz="1200" i="1" dirty="0"/>
              <a:t>et al. </a:t>
            </a:r>
            <a:r>
              <a:rPr lang="en-GB" sz="1200" i="1" dirty="0"/>
              <a:t>“</a:t>
            </a:r>
            <a:r>
              <a:rPr lang="en-US" sz="1200" dirty="0"/>
              <a:t>Quantum gas magnifier for sub-lattice-resolved imaging of three-dimensional quantum systems</a:t>
            </a:r>
            <a:r>
              <a:rPr lang="en-GB" sz="1200" dirty="0"/>
              <a:t>“. </a:t>
            </a:r>
            <a:r>
              <a:rPr lang="fr-FR" sz="1200" i="1" dirty="0"/>
              <a:t>Nature </a:t>
            </a:r>
            <a:r>
              <a:rPr lang="fr-FR" sz="1200" b="1" i="1" dirty="0"/>
              <a:t>599</a:t>
            </a:r>
            <a:r>
              <a:rPr lang="fr-FR" sz="1200" i="1" dirty="0"/>
              <a:t>, 571–575 (2021)</a:t>
            </a:r>
          </a:p>
          <a:p>
            <a:r>
              <a:rPr lang="en-GB" sz="1200" dirty="0"/>
              <a:t>[2] Murthy </a:t>
            </a:r>
            <a:r>
              <a:rPr lang="en-GB" sz="1200" i="1" dirty="0"/>
              <a:t>et al.</a:t>
            </a:r>
            <a:r>
              <a:rPr lang="en-GB" sz="1200" dirty="0"/>
              <a:t> “</a:t>
            </a:r>
            <a:r>
              <a:rPr lang="en-US" sz="1200" dirty="0"/>
              <a:t>Matter-wave Fourier optics with a strongly interacting two-dimensional Fermi gas</a:t>
            </a:r>
            <a:r>
              <a:rPr lang="en-GB" sz="1200" dirty="0"/>
              <a:t>”. </a:t>
            </a:r>
            <a:r>
              <a:rPr lang="en-GB" sz="1200" i="1" dirty="0"/>
              <a:t>Phys. Rev. A</a:t>
            </a:r>
            <a:r>
              <a:rPr lang="en-GB" sz="1200" dirty="0"/>
              <a:t> </a:t>
            </a:r>
            <a:r>
              <a:rPr lang="en-GB" sz="1200" b="1" dirty="0"/>
              <a:t>90</a:t>
            </a:r>
            <a:r>
              <a:rPr lang="en-GB" sz="1200" dirty="0"/>
              <a:t> (2014), 043611</a:t>
            </a:r>
          </a:p>
          <a:p>
            <a:r>
              <a:rPr lang="en-GB" sz="1200" dirty="0"/>
              <a:t>[3] Murthy </a:t>
            </a:r>
            <a:r>
              <a:rPr lang="en-GB" sz="1200" i="1" dirty="0"/>
              <a:t>et al.</a:t>
            </a:r>
            <a:r>
              <a:rPr lang="en-GB" sz="1200" dirty="0"/>
              <a:t> “</a:t>
            </a:r>
            <a:r>
              <a:rPr lang="en-US" sz="1200" dirty="0"/>
              <a:t>Direct imaging of the order parameter of an atomic superfluid using </a:t>
            </a:r>
            <a:r>
              <a:rPr lang="en-US" sz="1200" dirty="0" err="1"/>
              <a:t>matterwave</a:t>
            </a:r>
            <a:r>
              <a:rPr lang="en-US" sz="1200" dirty="0"/>
              <a:t> optics</a:t>
            </a:r>
            <a:r>
              <a:rPr lang="en-GB" sz="1200" dirty="0"/>
              <a:t>”. </a:t>
            </a:r>
            <a:r>
              <a:rPr lang="en-GB" sz="1200" i="1" dirty="0" err="1"/>
              <a:t>Arxiv</a:t>
            </a:r>
            <a:r>
              <a:rPr lang="en-GB" sz="1200" i="1" dirty="0"/>
              <a:t> Preprint </a:t>
            </a:r>
            <a:r>
              <a:rPr lang="en-GB" sz="1200" dirty="0"/>
              <a:t>(2019). </a:t>
            </a:r>
            <a:r>
              <a:rPr lang="en-US" sz="1200" dirty="0"/>
              <a:t>arXiv:1911.10824</a:t>
            </a:r>
            <a:endParaRPr lang="en-GB" sz="1200" dirty="0"/>
          </a:p>
          <a:p>
            <a:endParaRPr lang="en-GB" sz="1200" dirty="0"/>
          </a:p>
          <a:p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11003152" y="562414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t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7683093" y="1202268"/>
            <a:ext cx="2106408" cy="4883009"/>
            <a:chOff x="7683093" y="1202268"/>
            <a:chExt cx="2106408" cy="4883009"/>
          </a:xfrm>
        </p:grpSpPr>
        <p:pic>
          <p:nvPicPr>
            <p:cNvPr id="56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83" y="2291157"/>
              <a:ext cx="209637" cy="425179"/>
            </a:xfrm>
            <a:prstGeom prst="rect">
              <a:avLst/>
            </a:prstGeom>
          </p:spPr>
        </p:pic>
        <p:pic>
          <p:nvPicPr>
            <p:cNvPr id="70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859" y="3158358"/>
              <a:ext cx="424204" cy="209156"/>
            </a:xfrm>
            <a:prstGeom prst="rect">
              <a:avLst/>
            </a:prstGeom>
          </p:spPr>
        </p:pic>
        <p:pic>
          <p:nvPicPr>
            <p:cNvPr id="71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1408" y="2043885"/>
              <a:ext cx="209637" cy="425179"/>
            </a:xfrm>
            <a:prstGeom prst="rect">
              <a:avLst/>
            </a:prstGeom>
          </p:spPr>
        </p:pic>
        <p:pic>
          <p:nvPicPr>
            <p:cNvPr id="72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2452" y="2388429"/>
              <a:ext cx="424204" cy="209156"/>
            </a:xfrm>
            <a:prstGeom prst="rect">
              <a:avLst/>
            </a:prstGeom>
          </p:spPr>
        </p:pic>
        <p:pic>
          <p:nvPicPr>
            <p:cNvPr id="73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4809" y="2206889"/>
              <a:ext cx="209637" cy="425179"/>
            </a:xfrm>
            <a:prstGeom prst="rect">
              <a:avLst/>
            </a:prstGeom>
          </p:spPr>
        </p:pic>
        <p:pic>
          <p:nvPicPr>
            <p:cNvPr id="74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355" y="2094476"/>
              <a:ext cx="424204" cy="209156"/>
            </a:xfrm>
            <a:prstGeom prst="rect">
              <a:avLst/>
            </a:prstGeom>
          </p:spPr>
        </p:pic>
        <p:pic>
          <p:nvPicPr>
            <p:cNvPr id="75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58" y="2528497"/>
              <a:ext cx="209637" cy="425179"/>
            </a:xfrm>
            <a:prstGeom prst="rect">
              <a:avLst/>
            </a:prstGeom>
          </p:spPr>
        </p:pic>
        <p:pic>
          <p:nvPicPr>
            <p:cNvPr id="76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0269" y="2137050"/>
              <a:ext cx="424204" cy="209156"/>
            </a:xfrm>
            <a:prstGeom prst="rect">
              <a:avLst/>
            </a:prstGeom>
          </p:spPr>
        </p:pic>
        <p:pic>
          <p:nvPicPr>
            <p:cNvPr id="77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859" y="1916405"/>
              <a:ext cx="190925" cy="387227"/>
            </a:xfrm>
            <a:prstGeom prst="rect">
              <a:avLst/>
            </a:prstGeom>
          </p:spPr>
        </p:pic>
        <p:pic>
          <p:nvPicPr>
            <p:cNvPr id="78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0605" y="1963250"/>
              <a:ext cx="424204" cy="20915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3093" y="4218466"/>
              <a:ext cx="2106408" cy="897002"/>
            </a:xfrm>
            <a:prstGeom prst="rect">
              <a:avLst/>
            </a:prstGeom>
          </p:spPr>
        </p:pic>
        <p:pic>
          <p:nvPicPr>
            <p:cNvPr id="80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6726" y="2584620"/>
              <a:ext cx="424204" cy="209156"/>
            </a:xfrm>
            <a:prstGeom prst="rect">
              <a:avLst/>
            </a:prstGeom>
          </p:spPr>
        </p:pic>
        <p:pic>
          <p:nvPicPr>
            <p:cNvPr id="81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6949" y="3012371"/>
              <a:ext cx="209637" cy="425179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8323258" y="5715945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t</a:t>
              </a:r>
              <a:r>
                <a:rPr lang="de-AT" baseline="-25000" dirty="0"/>
                <a:t>int</a:t>
              </a:r>
              <a:r>
                <a:rPr lang="de-AT" dirty="0"/>
                <a:t>+T</a:t>
              </a:r>
              <a:r>
                <a:rPr lang="de-AT" baseline="-25000" dirty="0"/>
                <a:t>1</a:t>
              </a:r>
              <a:r>
                <a:rPr lang="de-AT" dirty="0"/>
                <a:t>/4+t</a:t>
              </a:r>
              <a:r>
                <a:rPr lang="de-AT" baseline="-25000" dirty="0"/>
                <a:t>exp</a:t>
              </a:r>
              <a:endParaRPr lang="en-GB" baseline="-25000" dirty="0"/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8697648" y="5593568"/>
              <a:ext cx="0" cy="1489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8473191" y="1202268"/>
              <a:ext cx="462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x</a:t>
              </a:r>
              <a:endParaRPr lang="en-GB" baseline="-25000" dirty="0"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10776052" y="4443032"/>
            <a:ext cx="206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x(t</a:t>
            </a:r>
            <a:r>
              <a:rPr lang="de-AT" b="1" baseline="-25000" dirty="0"/>
              <a:t>int</a:t>
            </a:r>
            <a:r>
              <a:rPr lang="de-AT" b="1" dirty="0"/>
              <a:t>)</a:t>
            </a:r>
            <a:endParaRPr lang="en-GB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3601706" y="2058515"/>
            <a:ext cx="418469" cy="811467"/>
            <a:chOff x="3703040" y="1968181"/>
            <a:chExt cx="418469" cy="811467"/>
          </a:xfrm>
        </p:grpSpPr>
        <p:pic>
          <p:nvPicPr>
            <p:cNvPr id="88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014" y="1968181"/>
              <a:ext cx="207236" cy="423229"/>
            </a:xfrm>
            <a:prstGeom prst="rect">
              <a:avLst/>
            </a:prstGeom>
          </p:spPr>
        </p:pic>
        <p:pic>
          <p:nvPicPr>
            <p:cNvPr id="89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273" y="2342133"/>
              <a:ext cx="207236" cy="423229"/>
            </a:xfrm>
            <a:prstGeom prst="rect">
              <a:avLst/>
            </a:prstGeom>
          </p:spPr>
        </p:pic>
        <p:pic>
          <p:nvPicPr>
            <p:cNvPr id="90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040" y="2114901"/>
              <a:ext cx="207236" cy="423229"/>
            </a:xfrm>
            <a:prstGeom prst="rect">
              <a:avLst/>
            </a:prstGeom>
          </p:spPr>
        </p:pic>
        <p:pic>
          <p:nvPicPr>
            <p:cNvPr id="91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305" y="2155625"/>
              <a:ext cx="207236" cy="423229"/>
            </a:xfrm>
            <a:prstGeom prst="rect">
              <a:avLst/>
            </a:prstGeom>
          </p:spPr>
        </p:pic>
        <p:pic>
          <p:nvPicPr>
            <p:cNvPr id="92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2000" y="2356419"/>
              <a:ext cx="207236" cy="423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967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7" grpId="0" animBg="1"/>
      <p:bldP spid="55" grpId="0" animBg="1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278" y="1113779"/>
            <a:ext cx="5142547" cy="546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1277" y="80964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Strongly</a:t>
            </a:r>
            <a:r>
              <a:rPr lang="de-AT" dirty="0"/>
              <a:t> </a:t>
            </a:r>
            <a:r>
              <a:rPr lang="de-AT" b="1" dirty="0"/>
              <a:t>interacting</a:t>
            </a:r>
            <a:endParaRPr lang="en-GB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Microscopy of molecules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61275" y="3907230"/>
            <a:ext cx="2547776" cy="2830019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395970" y="3929132"/>
            <a:ext cx="2731164" cy="270003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115978" y="80964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Non-interacting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6161275" y="1220301"/>
            <a:ext cx="2398295" cy="2686929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161277" y="728604"/>
            <a:ext cx="2396071" cy="45037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14" name="Gruppieren 23">
            <a:extLst>
              <a:ext uri="{FF2B5EF4-FFF2-40B4-BE49-F238E27FC236}">
                <a16:creationId xmlns:a16="http://schemas.microsoft.com/office/drawing/2014/main" id="{CD59D30F-4D18-4108-16D6-D741F64A63FD}"/>
              </a:ext>
            </a:extLst>
          </p:cNvPr>
          <p:cNvGrpSpPr/>
          <p:nvPr/>
        </p:nvGrpSpPr>
        <p:grpSpPr>
          <a:xfrm>
            <a:off x="2890105" y="4329010"/>
            <a:ext cx="6542341" cy="1252904"/>
            <a:chOff x="2824829" y="2668705"/>
            <a:chExt cx="6542341" cy="125290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EF0F71B-E480-1BDD-EF8A-69960C58BF7E}"/>
                </a:ext>
              </a:extLst>
            </p:cNvPr>
            <p:cNvGrpSpPr/>
            <p:nvPr/>
          </p:nvGrpSpPr>
          <p:grpSpPr>
            <a:xfrm>
              <a:off x="2824829" y="2668705"/>
              <a:ext cx="6542341" cy="1252904"/>
              <a:chOff x="1929816" y="3278252"/>
              <a:chExt cx="4756954" cy="125290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A7E88EF-9F47-29F2-4B05-1D13B2C1F0FC}"/>
                  </a:ext>
                </a:extLst>
              </p:cNvPr>
              <p:cNvSpPr/>
              <p:nvPr/>
            </p:nvSpPr>
            <p:spPr>
              <a:xfrm>
                <a:off x="1929816" y="3278252"/>
                <a:ext cx="4756954" cy="1252904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18" name="Textfeld 4">
                <a:extLst>
                  <a:ext uri="{FF2B5EF4-FFF2-40B4-BE49-F238E27FC236}">
                    <a16:creationId xmlns:a16="http://schemas.microsoft.com/office/drawing/2014/main" id="{4D58EEBB-68CE-E4EF-A28D-F079B21868F1}"/>
                  </a:ext>
                </a:extLst>
              </p:cNvPr>
              <p:cNvSpPr txBox="1"/>
              <p:nvPr/>
            </p:nvSpPr>
            <p:spPr>
              <a:xfrm>
                <a:off x="2142150" y="3582058"/>
                <a:ext cx="453680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Momentum </a:t>
                </a:r>
                <a:r>
                  <a:rPr lang="de-DE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space</a:t>
                </a:r>
                <a:r>
                  <a:rPr lang="de-DE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de-DE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Holten et al. Nature 606, 287–291 (2022)</a:t>
                </a:r>
              </a:p>
            </p:txBody>
          </p:sp>
        </p:grpSp>
        <p:pic>
          <p:nvPicPr>
            <p:cNvPr id="16" name="Grafik 25">
              <a:extLst>
                <a:ext uri="{FF2B5EF4-FFF2-40B4-BE49-F238E27FC236}">
                  <a16:creationId xmlns:a16="http://schemas.microsoft.com/office/drawing/2014/main" id="{C7295477-98ED-FBC6-89CF-5DD84A36F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75193" y="2731010"/>
              <a:ext cx="1118936" cy="1144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6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0.7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heme/theme1.xml><?xml version="1.0" encoding="utf-8"?>
<a:theme xmlns:a="http://schemas.openxmlformats.org/drawingml/2006/main" name="Office">
  <a:themeElements>
    <a:clrScheme name="Ultracold-Templat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61A27"/>
      </a:accent1>
      <a:accent2>
        <a:srgbClr val="3891A6"/>
      </a:accent2>
      <a:accent3>
        <a:srgbClr val="F79D65"/>
      </a:accent3>
      <a:accent4>
        <a:srgbClr val="FDE74C"/>
      </a:accent4>
      <a:accent5>
        <a:srgbClr val="A7FFF2"/>
      </a:accent5>
      <a:accent6>
        <a:srgbClr val="9BC53D"/>
      </a:accent6>
      <a:hlink>
        <a:srgbClr val="C61A27"/>
      </a:hlink>
      <a:folHlink>
        <a:srgbClr val="F79D65"/>
      </a:folHlink>
    </a:clrScheme>
    <a:fontScheme name="Ultracold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61A27"/>
        </a:solidFill>
        <a:ln w="25400">
          <a:solidFill>
            <a:srgbClr val="C61A27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1668</Words>
  <Application>Microsoft Office PowerPoint</Application>
  <PresentationFormat>Breitbild</PresentationFormat>
  <Paragraphs>365</Paragraphs>
  <Slides>44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9" baseType="lpstr">
      <vt:lpstr>Arial</vt:lpstr>
      <vt:lpstr>Calibri</vt:lpstr>
      <vt:lpstr>Cambria Math</vt:lpstr>
      <vt:lpstr>Wingdings</vt:lpstr>
      <vt:lpstr>Office</vt:lpstr>
      <vt:lpstr>Observing the emergence of elliptic flow</vt:lpstr>
      <vt:lpstr>What is a fluid?</vt:lpstr>
      <vt:lpstr>.</vt:lpstr>
      <vt:lpstr>Deterministic Preparation in 2D</vt:lpstr>
      <vt:lpstr>Introducing Interactions</vt:lpstr>
      <vt:lpstr>Interaction switch off</vt:lpstr>
      <vt:lpstr>Microscopy – momentum space</vt:lpstr>
      <vt:lpstr>Microscopy – real space</vt:lpstr>
      <vt:lpstr>Microscopy of molecules</vt:lpstr>
      <vt:lpstr>Toolbox</vt:lpstr>
      <vt:lpstr>Do 10 particles behave like a fluid?</vt:lpstr>
      <vt:lpstr>Elliptic flow of 10 particles </vt:lpstr>
      <vt:lpstr>Real space evolution</vt:lpstr>
      <vt:lpstr>Momentum evolution</vt:lpstr>
      <vt:lpstr>Tuning the interaction strength</vt:lpstr>
      <vt:lpstr>Tuning the interaction strength</vt:lpstr>
      <vt:lpstr>Atom number dependence</vt:lpstr>
      <vt:lpstr>Outlook</vt:lpstr>
      <vt:lpstr>Outlook</vt:lpstr>
      <vt:lpstr>Outlook</vt:lpstr>
      <vt:lpstr>Outlook</vt:lpstr>
      <vt:lpstr>Outlook</vt:lpstr>
      <vt:lpstr>Other cool new stuff</vt:lpstr>
      <vt:lpstr>PowerPoint-Präsentation</vt:lpstr>
      <vt:lpstr>Scheme</vt:lpstr>
      <vt:lpstr>Performance</vt:lpstr>
      <vt:lpstr>Performance</vt:lpstr>
      <vt:lpstr>Performance</vt:lpstr>
      <vt:lpstr>PowerPoint-Präsentation</vt:lpstr>
      <vt:lpstr>Scheme</vt:lpstr>
      <vt:lpstr>Shell structure anisotropic trap </vt:lpstr>
      <vt:lpstr>Interaction Switchoff</vt:lpstr>
      <vt:lpstr>Imaging Sequence</vt:lpstr>
      <vt:lpstr>Single-particle detection</vt:lpstr>
      <vt:lpstr>PowerPoint-Präsentation</vt:lpstr>
      <vt:lpstr>PowerPoint-Präsentation</vt:lpstr>
      <vt:lpstr>PowerPoint-Präsentation</vt:lpstr>
      <vt:lpstr>PowerPoint-Präsentation</vt:lpstr>
      <vt:lpstr>Two State Imaging</vt:lpstr>
      <vt:lpstr>Single Atom Imaging Fidelity</vt:lpstr>
      <vt:lpstr>Distribution Fermi gas </vt:lpstr>
      <vt:lpstr>PowerPoint-Präsentation</vt:lpstr>
      <vt:lpstr>Default Text Boxes</vt:lpstr>
      <vt:lpstr>Symbols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Marvin H</dc:creator>
  <cp:lastModifiedBy>Sandra Brandstetter</cp:lastModifiedBy>
  <cp:revision>160</cp:revision>
  <cp:lastPrinted>2022-11-12T11:13:52Z</cp:lastPrinted>
  <dcterms:created xsi:type="dcterms:W3CDTF">2020-07-27T13:31:19Z</dcterms:created>
  <dcterms:modified xsi:type="dcterms:W3CDTF">2024-03-18T09:54:54Z</dcterms:modified>
</cp:coreProperties>
</file>