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73" r:id="rId3"/>
    <p:sldId id="407" r:id="rId4"/>
    <p:sldId id="409" r:id="rId5"/>
    <p:sldId id="413" r:id="rId6"/>
    <p:sldId id="414" r:id="rId7"/>
    <p:sldId id="415" r:id="rId8"/>
    <p:sldId id="420" r:id="rId9"/>
    <p:sldId id="460" r:id="rId10"/>
    <p:sldId id="425" r:id="rId11"/>
    <p:sldId id="426" r:id="rId12"/>
    <p:sldId id="457" r:id="rId13"/>
    <p:sldId id="437" r:id="rId14"/>
    <p:sldId id="438" r:id="rId15"/>
  </p:sldIdLst>
  <p:sldSz cx="12192000" cy="6858000"/>
  <p:notesSz cx="6797675" cy="98726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>
      <p:cViewPr varScale="1">
        <p:scale>
          <a:sx n="83" d="100"/>
          <a:sy n="83" d="100"/>
        </p:scale>
        <p:origin x="643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FD2CA-EC5C-49F2-9A9A-1F94A0BC514B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E9C65E-C831-4616-8E05-474CA4AA0D3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634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142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127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22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7262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786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026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138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58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8819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445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03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54DF3-810C-4F99-8E98-24C23CFD6744}" type="datetimeFigureOut">
              <a:rPr lang="it-IT" smtClean="0"/>
              <a:t>16/03/2024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4B664B-B157-4B5C-A3E7-0D423419EF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410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hyperlink" Target="mailto:zaccanti@lens.unifi.it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6.png"/><Relationship Id="rId7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1" Type="http://schemas.openxmlformats.org/officeDocument/2006/relationships/image" Target="../media/image13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Relationship Id="rId22" Type="http://schemas.openxmlformats.org/officeDocument/2006/relationships/image" Target="../media/image1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microsoft.com/office/2007/relationships/hdphoto" Target="../media/hdphoto4.wdp"/><Relationship Id="rId2" Type="http://schemas.openxmlformats.org/officeDocument/2006/relationships/image" Target="../media/image29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8.emf"/><Relationship Id="rId10" Type="http://schemas.microsoft.com/office/2007/relationships/hdphoto" Target="../media/hdphoto3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76000">
              <a:srgbClr val="D4DEFF"/>
            </a:gs>
            <a:gs pos="89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5157192"/>
            <a:ext cx="12192000" cy="1700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524000" y="3356992"/>
            <a:ext cx="9144000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>
              <a:defRPr/>
            </a:pPr>
            <a:r>
              <a:rPr lang="de-AT" sz="3600" dirty="0">
                <a:solidFill>
                  <a:schemeClr val="bg1"/>
                </a:solidFill>
                <a:latin typeface="+mj-lt"/>
                <a:cs typeface="Arial" pitchFamily="34" charset="0"/>
              </a:rPr>
              <a:t>Matteo </a:t>
            </a:r>
            <a:r>
              <a:rPr lang="de-AT" sz="3600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Zaccanti</a:t>
            </a:r>
            <a:endParaRPr lang="de-AT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de-AT" sz="2800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CNR-INO &amp; LENS</a:t>
            </a:r>
          </a:p>
          <a:p>
            <a:pPr algn="ctr">
              <a:defRPr/>
            </a:pPr>
            <a:r>
              <a:rPr lang="de-AT" sz="2800" i="1" dirty="0">
                <a:solidFill>
                  <a:schemeClr val="bg1"/>
                </a:solidFill>
                <a:latin typeface="+mj-lt"/>
                <a:cs typeface="Arial" pitchFamily="34" charset="0"/>
                <a:hlinkClick r:id="rId2"/>
              </a:rPr>
              <a:t>zaccanti@lens.unifi.it</a:t>
            </a:r>
            <a:r>
              <a:rPr lang="de-AT" sz="2800" i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</a:p>
          <a:p>
            <a:pPr algn="ctr">
              <a:defRPr/>
            </a:pPr>
            <a:endParaRPr lang="de-AT" sz="3600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1092584"/>
            <a:ext cx="12192000" cy="255244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4800" dirty="0" err="1">
                <a:solidFill>
                  <a:schemeClr val="bg1"/>
                </a:solidFill>
                <a:latin typeface="+mj-lt"/>
              </a:rPr>
              <a:t>Ultracold</a:t>
            </a:r>
            <a:r>
              <a:rPr lang="en-US" sz="48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800" baseline="30000" dirty="0">
                <a:solidFill>
                  <a:schemeClr val="bg1"/>
                </a:solidFill>
                <a:latin typeface="+mj-lt"/>
              </a:rPr>
              <a:t>6</a:t>
            </a:r>
            <a:r>
              <a:rPr lang="en-US" sz="4800" dirty="0">
                <a:solidFill>
                  <a:schemeClr val="bg1"/>
                </a:solidFill>
                <a:latin typeface="+mj-lt"/>
              </a:rPr>
              <a:t>Li-</a:t>
            </a:r>
            <a:r>
              <a:rPr lang="en-US" sz="4800" baseline="30000" dirty="0">
                <a:solidFill>
                  <a:schemeClr val="bg1"/>
                </a:solidFill>
                <a:latin typeface="+mj-lt"/>
              </a:rPr>
              <a:t>53</a:t>
            </a:r>
            <a:r>
              <a:rPr lang="en-US" sz="4800" dirty="0">
                <a:solidFill>
                  <a:schemeClr val="bg1"/>
                </a:solidFill>
                <a:latin typeface="+mj-lt"/>
              </a:rPr>
              <a:t>Cr</a:t>
            </a:r>
            <a:r>
              <a:rPr lang="en-US" sz="4800" dirty="0">
                <a:solidFill>
                  <a:schemeClr val="bg1"/>
                </a:solidFill>
                <a:latin typeface="+mj-lt"/>
              </a:rPr>
              <a:t>: </a:t>
            </a:r>
            <a:endParaRPr lang="en-US" sz="4800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+mj-lt"/>
              </a:rPr>
              <a:t>from </a:t>
            </a:r>
            <a:r>
              <a:rPr lang="en-US" sz="4800" dirty="0">
                <a:solidFill>
                  <a:schemeClr val="bg1"/>
                </a:solidFill>
                <a:latin typeface="+mj-lt"/>
              </a:rPr>
              <a:t>resonantly-interacting fermions to paramagnetic bosonic </a:t>
            </a:r>
            <a:r>
              <a:rPr lang="en-US" sz="4800" dirty="0" smtClean="0">
                <a:solidFill>
                  <a:schemeClr val="bg1"/>
                </a:solidFill>
                <a:latin typeface="+mj-lt"/>
              </a:rPr>
              <a:t>molecules</a:t>
            </a:r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4" descr="http://www.lens.unifi.it/images/lens/logo_sma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5591844"/>
            <a:ext cx="1143000" cy="110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28" t="67851" r="2798" b="10408"/>
          <a:stretch/>
        </p:blipFill>
        <p:spPr bwMode="auto">
          <a:xfrm>
            <a:off x="4007768" y="5466052"/>
            <a:ext cx="2249694" cy="120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" y="5741006"/>
            <a:ext cx="3220438" cy="789114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5554520"/>
            <a:ext cx="3033492" cy="97560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b="2116"/>
          <a:stretch/>
        </p:blipFill>
        <p:spPr>
          <a:xfrm>
            <a:off x="9101703" y="5599654"/>
            <a:ext cx="975288" cy="936104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5227" y="5517232"/>
            <a:ext cx="970465" cy="936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1064672" y="5977044"/>
            <a:ext cx="10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</a:t>
            </a:r>
            <a:r>
              <a:rPr lang="it-IT" sz="1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Researchers</a:t>
            </a:r>
            <a:endParaRPr lang="it-IT" sz="14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4504" y="-27384"/>
            <a:ext cx="12192000" cy="787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64269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 err="1"/>
              <a:t>LiCr</a:t>
            </a:r>
            <a:r>
              <a:rPr lang="it-IT" sz="4000" dirty="0"/>
              <a:t> </a:t>
            </a:r>
            <a:r>
              <a:rPr lang="it-IT" sz="4000" dirty="0" err="1"/>
              <a:t>Feshbach</a:t>
            </a:r>
            <a:r>
              <a:rPr lang="it-IT" sz="4000" dirty="0"/>
              <a:t> </a:t>
            </a:r>
            <a:r>
              <a:rPr lang="it-IT" sz="4000" dirty="0" err="1"/>
              <a:t>dimers</a:t>
            </a:r>
            <a:endParaRPr lang="it-IT" sz="4000" dirty="0">
              <a:solidFill>
                <a:srgbClr val="00B05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692697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 err="1"/>
              <a:t>Magneto-association</a:t>
            </a:r>
            <a:r>
              <a:rPr lang="it-IT" sz="3200" dirty="0"/>
              <a:t> + </a:t>
            </a:r>
            <a:r>
              <a:rPr lang="it-IT" sz="3200" dirty="0" err="1"/>
              <a:t>detection</a:t>
            </a:r>
            <a:r>
              <a:rPr lang="it-IT" sz="3200" dirty="0"/>
              <a:t> </a:t>
            </a:r>
            <a:r>
              <a:rPr lang="it-IT" sz="3200" dirty="0" err="1"/>
              <a:t>schemes</a:t>
            </a:r>
            <a:endParaRPr lang="it-IT" sz="3200" dirty="0">
              <a:solidFill>
                <a:srgbClr val="00B050"/>
              </a:solidFill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712496" y="1268761"/>
            <a:ext cx="2808312" cy="2332305"/>
            <a:chOff x="251520" y="2176815"/>
            <a:chExt cx="2808312" cy="2332305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2176815"/>
              <a:ext cx="2808286" cy="2332305"/>
            </a:xfrm>
            <a:prstGeom prst="rect">
              <a:avLst/>
            </a:prstGeom>
          </p:spPr>
        </p:pic>
        <p:cxnSp>
          <p:nvCxnSpPr>
            <p:cNvPr id="8" name="Connettore diritto 7"/>
            <p:cNvCxnSpPr/>
            <p:nvPr/>
          </p:nvCxnSpPr>
          <p:spPr>
            <a:xfrm flipH="1">
              <a:off x="1691706" y="3364740"/>
              <a:ext cx="1368126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igura a mano libera 16"/>
            <p:cNvSpPr/>
            <p:nvPr/>
          </p:nvSpPr>
          <p:spPr>
            <a:xfrm>
              <a:off x="1230086" y="3136692"/>
              <a:ext cx="1273628" cy="429595"/>
            </a:xfrm>
            <a:custGeom>
              <a:avLst/>
              <a:gdLst>
                <a:gd name="connsiteX0" fmla="*/ 1273628 w 1273628"/>
                <a:gd name="connsiteY0" fmla="*/ 37709 h 429595"/>
                <a:gd name="connsiteX1" fmla="*/ 446314 w 1273628"/>
                <a:gd name="connsiteY1" fmla="*/ 37709 h 429595"/>
                <a:gd name="connsiteX2" fmla="*/ 0 w 1273628"/>
                <a:gd name="connsiteY2" fmla="*/ 429595 h 429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3628" h="429595">
                  <a:moveTo>
                    <a:pt x="1273628" y="37709"/>
                  </a:moveTo>
                  <a:cubicBezTo>
                    <a:pt x="966106" y="5052"/>
                    <a:pt x="658585" y="-27605"/>
                    <a:pt x="446314" y="37709"/>
                  </a:cubicBezTo>
                  <a:cubicBezTo>
                    <a:pt x="234043" y="103023"/>
                    <a:pt x="117021" y="266309"/>
                    <a:pt x="0" y="429595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655663" y="2566559"/>
              <a:ext cx="1338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B-</a:t>
              </a:r>
              <a:r>
                <a:rPr lang="it-IT" dirty="0" err="1"/>
                <a:t>field</a:t>
              </a:r>
              <a:r>
                <a:rPr lang="it-IT" dirty="0"/>
                <a:t> </a:t>
              </a:r>
              <a:r>
                <a:rPr lang="it-IT" dirty="0" err="1"/>
                <a:t>ramp</a:t>
              </a:r>
              <a:endParaRPr lang="it-IT" dirty="0"/>
            </a:p>
          </p:txBody>
        </p:sp>
        <p:grpSp>
          <p:nvGrpSpPr>
            <p:cNvPr id="20" name="Gruppo 19"/>
            <p:cNvGrpSpPr>
              <a:grpSpLocks noChangeAspect="1"/>
            </p:cNvGrpSpPr>
            <p:nvPr/>
          </p:nvGrpSpPr>
          <p:grpSpPr>
            <a:xfrm rot="19070902">
              <a:off x="669054" y="3740470"/>
              <a:ext cx="547243" cy="252001"/>
              <a:chOff x="427348" y="3501008"/>
              <a:chExt cx="1652775" cy="761087"/>
            </a:xfrm>
          </p:grpSpPr>
          <p:sp>
            <p:nvSpPr>
              <p:cNvPr id="22" name="Ovale 21"/>
              <p:cNvSpPr/>
              <p:nvPr/>
            </p:nvSpPr>
            <p:spPr>
              <a:xfrm>
                <a:off x="427348" y="3501008"/>
                <a:ext cx="1652775" cy="761087"/>
              </a:xfrm>
              <a:prstGeom prst="ellipse">
                <a:avLst/>
              </a:prstGeom>
              <a:solidFill>
                <a:srgbClr val="00B050">
                  <a:alpha val="45000"/>
                </a:srgbClr>
              </a:solidFill>
              <a:ln w="127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Ovale 22"/>
              <p:cNvSpPr/>
              <p:nvPr/>
            </p:nvSpPr>
            <p:spPr>
              <a:xfrm>
                <a:off x="539552" y="3629523"/>
                <a:ext cx="504056" cy="504056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Ovale 23"/>
              <p:cNvSpPr>
                <a:spLocks noChangeAspect="1"/>
              </p:cNvSpPr>
              <p:nvPr/>
            </p:nvSpPr>
            <p:spPr>
              <a:xfrm>
                <a:off x="1619712" y="371661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0" name="Ovale 29"/>
            <p:cNvSpPr/>
            <p:nvPr/>
          </p:nvSpPr>
          <p:spPr>
            <a:xfrm rot="19070902">
              <a:off x="2412554" y="3085783"/>
              <a:ext cx="166896" cy="166896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Ovale 30"/>
            <p:cNvSpPr>
              <a:spLocks noChangeAspect="1"/>
            </p:cNvSpPr>
            <p:nvPr/>
          </p:nvSpPr>
          <p:spPr>
            <a:xfrm rot="19070902">
              <a:off x="2796383" y="3023190"/>
              <a:ext cx="119198" cy="119198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1510962" y="3284984"/>
            <a:ext cx="9212824" cy="3564120"/>
            <a:chOff x="-13038" y="3284984"/>
            <a:chExt cx="9212824" cy="3564120"/>
          </a:xfrm>
        </p:grpSpPr>
        <p:sp>
          <p:nvSpPr>
            <p:cNvPr id="32" name="CasellaDiTesto 31"/>
            <p:cNvSpPr txBox="1"/>
            <p:nvPr/>
          </p:nvSpPr>
          <p:spPr>
            <a:xfrm>
              <a:off x="-13038" y="3284984"/>
              <a:ext cx="266429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/>
                <a:t>(i) Stern-</a:t>
              </a:r>
              <a:r>
                <a:rPr lang="it-IT" sz="2800" dirty="0" err="1"/>
                <a:t>Gerlach</a:t>
              </a:r>
              <a:endParaRPr lang="it-IT" sz="2800" dirty="0"/>
            </a:p>
            <a:p>
              <a:r>
                <a:rPr lang="it-IT" sz="2400" dirty="0"/>
                <a:t>(</a:t>
              </a:r>
              <a:r>
                <a:rPr lang="it-IT" sz="2400" i="1" dirty="0"/>
                <a:t>B=B</a:t>
              </a:r>
              <a:r>
                <a:rPr lang="it-IT" sz="2400" i="1" baseline="-25000" dirty="0"/>
                <a:t>0</a:t>
              </a:r>
              <a:r>
                <a:rPr lang="it-IT" sz="2400" i="1" dirty="0"/>
                <a:t>+b’z</a:t>
              </a:r>
              <a:r>
                <a:rPr lang="it-IT" sz="2400" dirty="0"/>
                <a:t>)</a:t>
              </a:r>
              <a:endParaRPr lang="it-IT" sz="2400" dirty="0"/>
            </a:p>
          </p:txBody>
        </p:sp>
        <p:grpSp>
          <p:nvGrpSpPr>
            <p:cNvPr id="9" name="Gruppo 8"/>
            <p:cNvGrpSpPr>
              <a:grpSpLocks noChangeAspect="1"/>
            </p:cNvGrpSpPr>
            <p:nvPr/>
          </p:nvGrpSpPr>
          <p:grpSpPr>
            <a:xfrm>
              <a:off x="95950" y="4365104"/>
              <a:ext cx="3133108" cy="2484000"/>
              <a:chOff x="6050889" y="1199691"/>
              <a:chExt cx="2769849" cy="2196000"/>
            </a:xfrm>
          </p:grpSpPr>
          <p:cxnSp>
            <p:nvCxnSpPr>
              <p:cNvPr id="42" name="Connettore 2 41"/>
              <p:cNvCxnSpPr/>
              <p:nvPr/>
            </p:nvCxnSpPr>
            <p:spPr>
              <a:xfrm>
                <a:off x="6742160" y="2681510"/>
                <a:ext cx="0" cy="54906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CasellaDiTesto 42"/>
              <p:cNvSpPr txBox="1"/>
              <p:nvPr/>
            </p:nvSpPr>
            <p:spPr>
              <a:xfrm flipH="1">
                <a:off x="6310766" y="2808247"/>
                <a:ext cx="385639" cy="326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i="1" dirty="0"/>
                  <a:t>g</a:t>
                </a:r>
                <a:endParaRPr lang="it-IT" i="1" dirty="0"/>
              </a:p>
            </p:txBody>
          </p:sp>
          <p:cxnSp>
            <p:nvCxnSpPr>
              <p:cNvPr id="44" name="Connettore 2 43"/>
              <p:cNvCxnSpPr/>
              <p:nvPr/>
            </p:nvCxnSpPr>
            <p:spPr>
              <a:xfrm flipV="1">
                <a:off x="6742160" y="1252575"/>
                <a:ext cx="0" cy="5641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7" name="CasellaDiTesto 46"/>
                  <p:cNvSpPr txBox="1"/>
                  <p:nvPr/>
                </p:nvSpPr>
                <p:spPr>
                  <a:xfrm flipH="1">
                    <a:off x="6050889" y="1366988"/>
                    <a:ext cx="750427" cy="4774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it-IT" sz="2000" i="1" dirty="0"/>
                      <a:t>-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num>
                          <m:den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𝑀</m:t>
                            </m:r>
                          </m:den>
                        </m:f>
                      </m:oMath>
                    </a14:m>
                    <a:endParaRPr lang="it-IT" sz="2000" i="1" dirty="0"/>
                  </a:p>
                </p:txBody>
              </p:sp>
            </mc:Choice>
            <mc:Fallback>
              <p:sp>
                <p:nvSpPr>
                  <p:cNvPr id="47" name="CasellaDiTesto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flipH="1">
                    <a:off x="6050889" y="1366988"/>
                    <a:ext cx="750427" cy="47740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7914" b="-7865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Rettangolo 47"/>
              <p:cNvSpPr/>
              <p:nvPr/>
            </p:nvSpPr>
            <p:spPr>
              <a:xfrm>
                <a:off x="8524271" y="2013958"/>
                <a:ext cx="296467" cy="3265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>
                    <a:solidFill>
                      <a:srgbClr val="FFFF00"/>
                    </a:solidFill>
                  </a:rPr>
                  <a:t>Li</a:t>
                </a:r>
                <a:endParaRPr lang="it-IT" dirty="0">
                  <a:solidFill>
                    <a:srgbClr val="FFFF00"/>
                  </a:solidFill>
                </a:endParaRPr>
              </a:p>
            </p:txBody>
          </p:sp>
          <p:grpSp>
            <p:nvGrpSpPr>
              <p:cNvPr id="11" name="Gruppo 10"/>
              <p:cNvGrpSpPr/>
              <p:nvPr/>
            </p:nvGrpSpPr>
            <p:grpSpPr>
              <a:xfrm>
                <a:off x="6828587" y="1199691"/>
                <a:ext cx="1967462" cy="2196000"/>
                <a:chOff x="5860144" y="1833604"/>
                <a:chExt cx="3096343" cy="3456000"/>
              </a:xfrm>
            </p:grpSpPr>
            <p:grpSp>
              <p:nvGrpSpPr>
                <p:cNvPr id="37" name="Gruppo 36"/>
                <p:cNvGrpSpPr>
                  <a:grpSpLocks noChangeAspect="1"/>
                </p:cNvGrpSpPr>
                <p:nvPr/>
              </p:nvGrpSpPr>
              <p:grpSpPr>
                <a:xfrm>
                  <a:off x="5860144" y="1833604"/>
                  <a:ext cx="3096343" cy="3456000"/>
                  <a:chOff x="5724128" y="1831940"/>
                  <a:chExt cx="2721140" cy="3037220"/>
                </a:xfrm>
              </p:grpSpPr>
              <p:pic>
                <p:nvPicPr>
                  <p:cNvPr id="33" name="Immagine 32"/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78382" b="25159"/>
                  <a:stretch/>
                </p:blipFill>
                <p:spPr>
                  <a:xfrm>
                    <a:off x="5724128" y="1831940"/>
                    <a:ext cx="1645529" cy="3037220"/>
                  </a:xfrm>
                  <a:prstGeom prst="rect">
                    <a:avLst/>
                  </a:prstGeom>
                </p:spPr>
              </p:pic>
              <p:pic>
                <p:nvPicPr>
                  <p:cNvPr id="35" name="Immagine 34"/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5564" t="1" r="30301" b="30799"/>
                  <a:stretch/>
                </p:blipFill>
                <p:spPr>
                  <a:xfrm>
                    <a:off x="7369425" y="1833938"/>
                    <a:ext cx="1075843" cy="2808312"/>
                  </a:xfrm>
                  <a:prstGeom prst="rect">
                    <a:avLst/>
                  </a:prstGeom>
                </p:spPr>
              </p:pic>
              <p:sp>
                <p:nvSpPr>
                  <p:cNvPr id="36" name="Rettangolo 35"/>
                  <p:cNvSpPr/>
                  <p:nvPr/>
                </p:nvSpPr>
                <p:spPr>
                  <a:xfrm>
                    <a:off x="7225410" y="4692486"/>
                    <a:ext cx="605374" cy="14401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sp>
              <p:nvSpPr>
                <p:cNvPr id="39" name="Ovale 38"/>
                <p:cNvSpPr/>
                <p:nvPr/>
              </p:nvSpPr>
              <p:spPr>
                <a:xfrm>
                  <a:off x="7976839" y="3009962"/>
                  <a:ext cx="576064" cy="647612"/>
                </a:xfrm>
                <a:prstGeom prst="ellipse">
                  <a:avLst/>
                </a:prstGeom>
                <a:noFill/>
                <a:ln>
                  <a:solidFill>
                    <a:srgbClr val="FFFF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9" name="Ovale 48"/>
                <p:cNvSpPr/>
                <p:nvPr/>
              </p:nvSpPr>
              <p:spPr>
                <a:xfrm>
                  <a:off x="8009497" y="3572860"/>
                  <a:ext cx="470042" cy="462945"/>
                </a:xfrm>
                <a:prstGeom prst="ellipse">
                  <a:avLst/>
                </a:prstGeom>
                <a:noFill/>
                <a:ln w="34925">
                  <a:solidFill>
                    <a:srgbClr val="FFFF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75" name="Immagine 7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174" t="23750" r="38438" b="30050"/>
              <a:stretch/>
            </p:blipFill>
            <p:spPr>
              <a:xfrm>
                <a:off x="8020617" y="1203868"/>
                <a:ext cx="777834" cy="2013224"/>
              </a:xfrm>
              <a:prstGeom prst="rect">
                <a:avLst/>
              </a:prstGeom>
            </p:spPr>
          </p:pic>
          <p:sp>
            <p:nvSpPr>
              <p:cNvPr id="76" name="Ovale 75"/>
              <p:cNvSpPr/>
              <p:nvPr/>
            </p:nvSpPr>
            <p:spPr>
              <a:xfrm>
                <a:off x="8209504" y="2000266"/>
                <a:ext cx="366040" cy="609421"/>
              </a:xfrm>
              <a:prstGeom prst="ellipse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Rettangolo 49"/>
              <p:cNvSpPr/>
              <p:nvPr/>
            </p:nvSpPr>
            <p:spPr>
              <a:xfrm>
                <a:off x="8100392" y="2627620"/>
                <a:ext cx="616428" cy="3265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err="1">
                    <a:solidFill>
                      <a:schemeClr val="bg1"/>
                    </a:solidFill>
                  </a:rPr>
                  <a:t>LiCr</a:t>
                </a:r>
                <a:endParaRPr lang="it-IT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45" name="image1.jpg"/>
            <p:cNvPicPr/>
            <p:nvPr/>
          </p:nvPicPr>
          <p:blipFill rotWithShape="1">
            <a:blip r:embed="rId8"/>
            <a:srcRect l="32405" t="33241" r="4329" b="27661"/>
            <a:stretch/>
          </p:blipFill>
          <p:spPr>
            <a:xfrm>
              <a:off x="5917432" y="5811592"/>
              <a:ext cx="2820196" cy="990600"/>
            </a:xfrm>
            <a:prstGeom prst="rect">
              <a:avLst/>
            </a:prstGeom>
            <a:ln/>
          </p:spPr>
        </p:pic>
        <p:grpSp>
          <p:nvGrpSpPr>
            <p:cNvPr id="10" name="Gruppo 9"/>
            <p:cNvGrpSpPr/>
            <p:nvPr/>
          </p:nvGrpSpPr>
          <p:grpSpPr>
            <a:xfrm>
              <a:off x="6217023" y="4163440"/>
              <a:ext cx="2982763" cy="1569816"/>
              <a:chOff x="6053733" y="4163440"/>
              <a:chExt cx="2982763" cy="1569816"/>
            </a:xfrm>
          </p:grpSpPr>
          <p:cxnSp>
            <p:nvCxnSpPr>
              <p:cNvPr id="46" name="Connettore diritto 45"/>
              <p:cNvCxnSpPr/>
              <p:nvPr/>
            </p:nvCxnSpPr>
            <p:spPr>
              <a:xfrm>
                <a:off x="6053733" y="5272514"/>
                <a:ext cx="1440000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nettore diritto 50"/>
              <p:cNvCxnSpPr/>
              <p:nvPr/>
            </p:nvCxnSpPr>
            <p:spPr>
              <a:xfrm>
                <a:off x="6053733" y="4388756"/>
                <a:ext cx="1440000" cy="0"/>
              </a:xfrm>
              <a:prstGeom prst="line">
                <a:avLst/>
              </a:prstGeom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ttangolo 51"/>
              <p:cNvSpPr/>
              <p:nvPr/>
            </p:nvSpPr>
            <p:spPr>
              <a:xfrm>
                <a:off x="7532558" y="4984482"/>
                <a:ext cx="15039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000" dirty="0">
                    <a:solidFill>
                      <a:srgbClr val="FF0000"/>
                    </a:solidFill>
                  </a:rPr>
                  <a:t>Li|1</a:t>
                </a:r>
                <a:r>
                  <a:rPr lang="it-IT" sz="2000" dirty="0">
                    <a:solidFill>
                      <a:srgbClr val="FF0000"/>
                    </a:solidFill>
                    <a:sym typeface="Mathematica1" panose="05000502060100000001" pitchFamily="2" charset="2"/>
                  </a:rPr>
                  <a:t></a:t>
                </a:r>
                <a:r>
                  <a:rPr lang="it-IT" sz="2000" dirty="0">
                    <a:solidFill>
                      <a:schemeClr val="bg1"/>
                    </a:solidFill>
                    <a:sym typeface="Mathematica1" panose="05000502060100000001" pitchFamily="2" charset="2"/>
                  </a:rPr>
                  <a:t> </a:t>
                </a:r>
                <a:r>
                  <a:rPr lang="it-IT" sz="2000" dirty="0">
                    <a:sym typeface="Mathematica1" panose="05000502060100000001" pitchFamily="2" charset="2"/>
                  </a:rPr>
                  <a:t>+</a:t>
                </a:r>
                <a:r>
                  <a:rPr lang="it-IT" sz="2000" dirty="0">
                    <a:solidFill>
                      <a:schemeClr val="accent1"/>
                    </a:solidFill>
                    <a:sym typeface="Mathematica1" panose="05000502060100000001" pitchFamily="2" charset="2"/>
                  </a:rPr>
                  <a:t> Cr</a:t>
                </a:r>
                <a:r>
                  <a:rPr lang="it-IT" sz="2000" dirty="0">
                    <a:solidFill>
                      <a:schemeClr val="accent1"/>
                    </a:solidFill>
                  </a:rPr>
                  <a:t>|1</a:t>
                </a:r>
                <a:r>
                  <a:rPr lang="it-IT" sz="2000" dirty="0">
                    <a:solidFill>
                      <a:schemeClr val="accent1"/>
                    </a:solidFill>
                    <a:sym typeface="Mathematica1" panose="05000502060100000001" pitchFamily="2" charset="2"/>
                  </a:rPr>
                  <a:t></a:t>
                </a:r>
                <a:endParaRPr lang="it-IT" sz="2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3" name="Rettangolo 52"/>
              <p:cNvSpPr/>
              <p:nvPr/>
            </p:nvSpPr>
            <p:spPr>
              <a:xfrm>
                <a:off x="7532558" y="4163440"/>
                <a:ext cx="1503938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000" dirty="0">
                    <a:solidFill>
                      <a:srgbClr val="00B050"/>
                    </a:solidFill>
                  </a:rPr>
                  <a:t>Li|2</a:t>
                </a:r>
                <a:r>
                  <a:rPr lang="it-IT" sz="2000" dirty="0">
                    <a:solidFill>
                      <a:srgbClr val="00B050"/>
                    </a:solidFill>
                    <a:sym typeface="Mathematica1" panose="05000502060100000001" pitchFamily="2" charset="2"/>
                  </a:rPr>
                  <a:t></a:t>
                </a:r>
                <a:r>
                  <a:rPr lang="it-IT" sz="2000" dirty="0">
                    <a:sym typeface="Mathematica1" panose="05000502060100000001" pitchFamily="2" charset="2"/>
                  </a:rPr>
                  <a:t> +</a:t>
                </a:r>
                <a:r>
                  <a:rPr lang="it-IT" sz="2000" dirty="0">
                    <a:solidFill>
                      <a:schemeClr val="bg1"/>
                    </a:solidFill>
                    <a:sym typeface="Mathematica1" panose="05000502060100000001" pitchFamily="2" charset="2"/>
                  </a:rPr>
                  <a:t> </a:t>
                </a:r>
                <a:r>
                  <a:rPr lang="it-IT" sz="2000" dirty="0">
                    <a:solidFill>
                      <a:schemeClr val="accent1"/>
                    </a:solidFill>
                    <a:sym typeface="Mathematica1" panose="05000502060100000001" pitchFamily="2" charset="2"/>
                  </a:rPr>
                  <a:t>Cr</a:t>
                </a:r>
                <a:r>
                  <a:rPr lang="it-IT" sz="2000" dirty="0">
                    <a:solidFill>
                      <a:schemeClr val="accent1"/>
                    </a:solidFill>
                  </a:rPr>
                  <a:t>|1</a:t>
                </a:r>
                <a:r>
                  <a:rPr lang="it-IT" sz="2000" dirty="0">
                    <a:solidFill>
                      <a:schemeClr val="accent1"/>
                    </a:solidFill>
                    <a:sym typeface="Mathematica1" panose="05000502060100000001" pitchFamily="2" charset="2"/>
                  </a:rPr>
                  <a:t></a:t>
                </a:r>
                <a:endParaRPr lang="it-IT" sz="20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54" name="Connettore 2 53"/>
              <p:cNvCxnSpPr/>
              <p:nvPr/>
            </p:nvCxnSpPr>
            <p:spPr>
              <a:xfrm flipV="1">
                <a:off x="6956494" y="4395670"/>
                <a:ext cx="0" cy="876844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diritto 54"/>
              <p:cNvCxnSpPr/>
              <p:nvPr/>
            </p:nvCxnSpPr>
            <p:spPr>
              <a:xfrm>
                <a:off x="6053733" y="5558462"/>
                <a:ext cx="1440000" cy="0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Rettangolo 55"/>
              <p:cNvSpPr/>
              <p:nvPr/>
            </p:nvSpPr>
            <p:spPr>
              <a:xfrm>
                <a:off x="7532558" y="5333146"/>
                <a:ext cx="1260281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000" dirty="0">
                    <a:solidFill>
                      <a:srgbClr val="FF0000"/>
                    </a:solidFill>
                  </a:rPr>
                  <a:t>Li|1</a:t>
                </a:r>
                <a:r>
                  <a:rPr lang="it-IT" sz="2000" dirty="0">
                    <a:solidFill>
                      <a:srgbClr val="FF0000"/>
                    </a:solidFill>
                    <a:sym typeface="Mathematica1" panose="05000502060100000001" pitchFamily="2" charset="2"/>
                  </a:rPr>
                  <a:t></a:t>
                </a:r>
                <a:r>
                  <a:rPr lang="it-IT" sz="2000" dirty="0">
                    <a:solidFill>
                      <a:schemeClr val="accent1"/>
                    </a:solidFill>
                    <a:sym typeface="Mathematica1" panose="05000502060100000001" pitchFamily="2" charset="2"/>
                  </a:rPr>
                  <a:t>Cr</a:t>
                </a:r>
                <a:r>
                  <a:rPr lang="it-IT" sz="2000" dirty="0">
                    <a:solidFill>
                      <a:schemeClr val="accent1"/>
                    </a:solidFill>
                  </a:rPr>
                  <a:t>|1</a:t>
                </a:r>
                <a:r>
                  <a:rPr lang="it-IT" sz="2000" dirty="0">
                    <a:solidFill>
                      <a:schemeClr val="accent1"/>
                    </a:solidFill>
                    <a:sym typeface="Mathematica1" panose="05000502060100000001" pitchFamily="2" charset="2"/>
                  </a:rPr>
                  <a:t></a:t>
                </a:r>
                <a:endParaRPr lang="it-IT" sz="2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57" name="CasellaDiTesto 56"/>
              <p:cNvSpPr txBox="1"/>
              <p:nvPr/>
            </p:nvSpPr>
            <p:spPr>
              <a:xfrm>
                <a:off x="6989760" y="4580732"/>
                <a:ext cx="171076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err="1">
                    <a:latin typeface="Symbol" panose="05050102010706020507" pitchFamily="18" charset="2"/>
                  </a:rPr>
                  <a:t>n</a:t>
                </a:r>
                <a:r>
                  <a:rPr lang="it-IT" sz="2000" baseline="-25000" dirty="0" err="1"/>
                  <a:t>RF</a:t>
                </a:r>
                <a:r>
                  <a:rPr lang="it-IT" sz="2000" baseline="-25000" dirty="0"/>
                  <a:t> </a:t>
                </a:r>
                <a:r>
                  <a:rPr lang="it-IT" sz="2000" dirty="0"/>
                  <a:t>~76.9 MHz</a:t>
                </a:r>
              </a:p>
            </p:txBody>
          </p:sp>
        </p:grpSp>
        <p:sp>
          <p:nvSpPr>
            <p:cNvPr id="59" name="CasellaDiTesto 58"/>
            <p:cNvSpPr txBox="1"/>
            <p:nvPr/>
          </p:nvSpPr>
          <p:spPr>
            <a:xfrm>
              <a:off x="5836801" y="3284984"/>
              <a:ext cx="319969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/>
                <a:t>(ii) RF </a:t>
              </a:r>
              <a:r>
                <a:rPr lang="it-IT" sz="2800" dirty="0" err="1"/>
                <a:t>cleaning</a:t>
              </a:r>
              <a:r>
                <a:rPr lang="it-IT" sz="2800" dirty="0"/>
                <a:t> </a:t>
              </a:r>
              <a:r>
                <a:rPr lang="it-IT" sz="2800" dirty="0" err="1"/>
                <a:t>pulse</a:t>
              </a:r>
              <a:endParaRPr lang="it-IT" sz="2800" dirty="0"/>
            </a:p>
            <a:p>
              <a:r>
                <a:rPr lang="it-IT" sz="2400" dirty="0"/>
                <a:t>(</a:t>
              </a:r>
              <a:r>
                <a:rPr lang="it-IT" sz="2400" i="1" dirty="0"/>
                <a:t>e.g. on </a:t>
              </a:r>
              <a:r>
                <a:rPr lang="it-IT" sz="2400" i="1" dirty="0" err="1"/>
                <a:t>l</a:t>
              </a:r>
              <a:r>
                <a:rPr lang="it-IT" sz="2400" i="1" dirty="0" err="1"/>
                <a:t>ithium</a:t>
              </a:r>
              <a:r>
                <a:rPr lang="it-IT" sz="2400" dirty="0"/>
                <a:t>)</a:t>
              </a:r>
              <a:endParaRPr lang="it-IT" sz="2400" dirty="0"/>
            </a:p>
          </p:txBody>
        </p:sp>
        <p:cxnSp>
          <p:nvCxnSpPr>
            <p:cNvPr id="14" name="Connettore 2 13"/>
            <p:cNvCxnSpPr/>
            <p:nvPr/>
          </p:nvCxnSpPr>
          <p:spPr>
            <a:xfrm>
              <a:off x="6177948" y="5283400"/>
              <a:ext cx="0" cy="285948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/>
            <p:cNvSpPr txBox="1"/>
            <p:nvPr/>
          </p:nvSpPr>
          <p:spPr>
            <a:xfrm flipH="1">
              <a:off x="6274993" y="5199926"/>
              <a:ext cx="44896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latin typeface="Symbol" panose="05050102010706020507" pitchFamily="18" charset="2"/>
                </a:rPr>
                <a:t>e</a:t>
              </a:r>
              <a:r>
                <a:rPr lang="it-IT" baseline="-25000" dirty="0" err="1"/>
                <a:t>b</a:t>
              </a:r>
              <a:endParaRPr lang="it-IT" baseline="-25000" dirty="0"/>
            </a:p>
          </p:txBody>
        </p:sp>
        <p:grpSp>
          <p:nvGrpSpPr>
            <p:cNvPr id="25" name="Gruppo 24"/>
            <p:cNvGrpSpPr>
              <a:grpSpLocks noChangeAspect="1"/>
            </p:cNvGrpSpPr>
            <p:nvPr/>
          </p:nvGrpSpPr>
          <p:grpSpPr>
            <a:xfrm>
              <a:off x="7048851" y="4737070"/>
              <a:ext cx="126323" cy="144000"/>
              <a:chOff x="6723962" y="3084665"/>
              <a:chExt cx="296310" cy="337773"/>
            </a:xfrm>
          </p:grpSpPr>
          <p:cxnSp>
            <p:nvCxnSpPr>
              <p:cNvPr id="21" name="Connettore diritto 20"/>
              <p:cNvCxnSpPr/>
              <p:nvPr/>
            </p:nvCxnSpPr>
            <p:spPr>
              <a:xfrm flipV="1">
                <a:off x="6723962" y="3084665"/>
                <a:ext cx="296310" cy="185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nettore diritto 59"/>
              <p:cNvCxnSpPr/>
              <p:nvPr/>
            </p:nvCxnSpPr>
            <p:spPr>
              <a:xfrm flipV="1">
                <a:off x="6723962" y="3237065"/>
                <a:ext cx="296310" cy="18537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4579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 err="1"/>
              <a:t>LiCr</a:t>
            </a:r>
            <a:r>
              <a:rPr lang="it-IT" sz="4000" dirty="0"/>
              <a:t> </a:t>
            </a:r>
            <a:r>
              <a:rPr lang="it-IT" sz="4000" dirty="0" err="1"/>
              <a:t>Feshbach</a:t>
            </a:r>
            <a:r>
              <a:rPr lang="it-IT" sz="4000" dirty="0"/>
              <a:t> </a:t>
            </a:r>
            <a:r>
              <a:rPr lang="it-IT" sz="4000" dirty="0" err="1"/>
              <a:t>dimers</a:t>
            </a:r>
            <a:r>
              <a:rPr lang="it-IT" sz="4000" dirty="0"/>
              <a:t>: </a:t>
            </a:r>
            <a:r>
              <a:rPr lang="it-IT" sz="4000" dirty="0" err="1"/>
              <a:t>s</a:t>
            </a:r>
            <a:r>
              <a:rPr lang="it-IT" sz="4000" dirty="0" err="1"/>
              <a:t>ummary</a:t>
            </a:r>
            <a:endParaRPr lang="it-IT" sz="4000" dirty="0">
              <a:solidFill>
                <a:srgbClr val="00B05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028" y="692697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/>
              <a:t>&gt;50k </a:t>
            </a:r>
            <a:r>
              <a:rPr lang="it-IT" sz="2400" dirty="0" err="1"/>
              <a:t>dimers</a:t>
            </a:r>
            <a:r>
              <a:rPr lang="it-IT" sz="2400" dirty="0"/>
              <a:t> </a:t>
            </a:r>
            <a:r>
              <a:rPr lang="it-IT" sz="2400" dirty="0" err="1"/>
              <a:t>formed</a:t>
            </a:r>
            <a:r>
              <a:rPr lang="it-IT" sz="2400" dirty="0"/>
              <a:t> @ T </a:t>
            </a:r>
            <a:r>
              <a:rPr lang="it-IT" sz="2400" dirty="0"/>
              <a:t>&lt;200 </a:t>
            </a:r>
            <a:r>
              <a:rPr lang="it-IT" sz="2400" dirty="0" err="1"/>
              <a:t>nK</a:t>
            </a:r>
            <a:r>
              <a:rPr lang="it-IT" sz="2400" dirty="0"/>
              <a:t> and PSD &gt;0.1 ! </a:t>
            </a:r>
            <a:endParaRPr lang="it-IT" sz="2400" dirty="0"/>
          </a:p>
        </p:txBody>
      </p:sp>
      <p:grpSp>
        <p:nvGrpSpPr>
          <p:cNvPr id="19" name="Gruppo 18"/>
          <p:cNvGrpSpPr>
            <a:grpSpLocks noChangeAspect="1"/>
          </p:cNvGrpSpPr>
          <p:nvPr/>
        </p:nvGrpSpPr>
        <p:grpSpPr>
          <a:xfrm>
            <a:off x="2064682" y="1249072"/>
            <a:ext cx="8135775" cy="1027800"/>
            <a:chOff x="65314" y="1211627"/>
            <a:chExt cx="9013371" cy="1138668"/>
          </a:xfrm>
        </p:grpSpPr>
        <p:pic>
          <p:nvPicPr>
            <p:cNvPr id="20" name="Immagin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4" y="1211627"/>
              <a:ext cx="9013371" cy="733046"/>
            </a:xfrm>
            <a:prstGeom prst="rect">
              <a:avLst/>
            </a:prstGeom>
          </p:spPr>
        </p:pic>
        <p:sp>
          <p:nvSpPr>
            <p:cNvPr id="24" name="CasellaDiTesto 23"/>
            <p:cNvSpPr txBox="1"/>
            <p:nvPr/>
          </p:nvSpPr>
          <p:spPr>
            <a:xfrm>
              <a:off x="3509345" y="1932044"/>
              <a:ext cx="1867888" cy="312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 err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LiCr</a:t>
              </a:r>
              <a:r>
                <a:rPr lang="it-IT" sz="1200" dirty="0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time-of-</a:t>
              </a:r>
              <a:r>
                <a:rPr lang="it-IT" sz="1200" dirty="0" err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flight</a:t>
              </a:r>
              <a:r>
                <a:rPr lang="it-IT" sz="1200" dirty="0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 (</a:t>
              </a:r>
              <a:r>
                <a:rPr lang="it-IT" sz="1200" dirty="0" err="1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ms</a:t>
              </a:r>
              <a:r>
                <a:rPr lang="it-IT" sz="1200" dirty="0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)</a:t>
              </a:r>
            </a:p>
          </p:txBody>
        </p:sp>
        <p:cxnSp>
          <p:nvCxnSpPr>
            <p:cNvPr id="13" name="Connettore diritto 12"/>
            <p:cNvCxnSpPr/>
            <p:nvPr/>
          </p:nvCxnSpPr>
          <p:spPr>
            <a:xfrm>
              <a:off x="90222" y="2062062"/>
              <a:ext cx="30963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/>
            <p:cNvCxnSpPr/>
            <p:nvPr/>
          </p:nvCxnSpPr>
          <p:spPr>
            <a:xfrm>
              <a:off x="5375467" y="2062062"/>
              <a:ext cx="3679243" cy="0"/>
            </a:xfrm>
            <a:prstGeom prst="line">
              <a:avLst/>
            </a:prstGeom>
            <a:ln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diritto 27"/>
            <p:cNvCxnSpPr/>
            <p:nvPr/>
          </p:nvCxnSpPr>
          <p:spPr>
            <a:xfrm>
              <a:off x="557334" y="1972381"/>
              <a:ext cx="0" cy="18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/>
            <p:cNvCxnSpPr/>
            <p:nvPr/>
          </p:nvCxnSpPr>
          <p:spPr>
            <a:xfrm>
              <a:off x="8587166" y="1972381"/>
              <a:ext cx="0" cy="18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sellaDiTesto 29"/>
            <p:cNvSpPr txBox="1"/>
            <p:nvPr/>
          </p:nvSpPr>
          <p:spPr>
            <a:xfrm>
              <a:off x="352426" y="2060465"/>
              <a:ext cx="410608" cy="289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0.5</a:t>
              </a: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8227126" y="2060465"/>
              <a:ext cx="672847" cy="289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>
                  <a:solidFill>
                    <a:schemeClr val="accent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10.5</a:t>
              </a:r>
              <a:endParaRPr lang="it-IT" sz="1100" dirty="0">
                <a:solidFill>
                  <a:schemeClr val="accent1"/>
                </a:solidFill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</p:grpSp>
      <p:grpSp>
        <p:nvGrpSpPr>
          <p:cNvPr id="49" name="Gruppo 48"/>
          <p:cNvGrpSpPr/>
          <p:nvPr/>
        </p:nvGrpSpPr>
        <p:grpSpPr>
          <a:xfrm>
            <a:off x="10384" y="2295583"/>
            <a:ext cx="11126176" cy="3602709"/>
            <a:chOff x="-1513616" y="2295582"/>
            <a:chExt cx="11126176" cy="3602709"/>
          </a:xfrm>
        </p:grpSpPr>
        <p:sp>
          <p:nvSpPr>
            <p:cNvPr id="34" name="CasellaDiTesto 33"/>
            <p:cNvSpPr txBox="1"/>
            <p:nvPr/>
          </p:nvSpPr>
          <p:spPr>
            <a:xfrm>
              <a:off x="-1513616" y="2295582"/>
              <a:ext cx="11126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sz="2400" dirty="0" err="1"/>
                <a:t>Paramagnetic</a:t>
              </a:r>
              <a:r>
                <a:rPr lang="it-IT" sz="2400" dirty="0"/>
                <a:t> nature </a:t>
              </a:r>
              <a:r>
                <a:rPr lang="it-IT" sz="2400" dirty="0" err="1"/>
                <a:t>confirmed</a:t>
              </a:r>
              <a:r>
                <a:rPr lang="it-IT" sz="2400" dirty="0"/>
                <a:t>; quantum-state control </a:t>
              </a:r>
              <a:r>
                <a:rPr lang="it-IT" sz="2400" dirty="0" err="1" smtClean="0"/>
                <a:t>experimentally</a:t>
              </a:r>
              <a:r>
                <a:rPr lang="it-IT" sz="2400" dirty="0" smtClean="0"/>
                <a:t> </a:t>
              </a:r>
              <a:r>
                <a:rPr lang="it-IT" sz="2400" dirty="0" err="1" smtClean="0"/>
                <a:t>achieved</a:t>
              </a:r>
              <a:endParaRPr lang="it-IT" sz="2400" dirty="0"/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20638" y="2740859"/>
              <a:ext cx="4668296" cy="2387460"/>
            </a:xfrm>
            <a:prstGeom prst="rect">
              <a:avLst/>
            </a:prstGeom>
          </p:spPr>
        </p:pic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52362"/>
            <a:stretch/>
          </p:blipFill>
          <p:spPr>
            <a:xfrm>
              <a:off x="4752528" y="2727970"/>
              <a:ext cx="4355976" cy="317032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CasellaDiTesto 36"/>
                <p:cNvSpPr txBox="1"/>
                <p:nvPr/>
              </p:nvSpPr>
              <p:spPr>
                <a:xfrm>
                  <a:off x="521079" y="5085184"/>
                  <a:ext cx="3456384" cy="307777"/>
                </a:xfrm>
                <a:prstGeom prst="rect">
                  <a:avLst/>
                </a:prstGeom>
                <a:noFill/>
                <a:ln w="31750">
                  <a:solidFill>
                    <a:srgbClr val="0000FF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l-GR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sub>
                            </m:s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= </m:t>
                            </m:r>
                            <m: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𝑂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𝑂𝐶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l-GR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𝐶𝐶</m:t>
                            </m:r>
                          </m:sub>
                        </m:sSub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𝑂𝐶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it-IT" sz="2000" dirty="0"/>
                </a:p>
              </p:txBody>
            </p:sp>
          </mc:Choice>
          <mc:Fallback xmlns="">
            <p:sp>
              <p:nvSpPr>
                <p:cNvPr id="37" name="CasellaDiTesto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1079" y="5085184"/>
                  <a:ext cx="3456384" cy="307777"/>
                </a:xfrm>
                <a:prstGeom prst="rect">
                  <a:avLst/>
                </a:prstGeom>
                <a:blipFill>
                  <a:blip r:embed="rId21"/>
                  <a:stretch>
                    <a:fillRect l="-524" b="-25000"/>
                  </a:stretch>
                </a:blipFill>
                <a:ln w="31750"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sellaDiTesto 38"/>
                <p:cNvSpPr txBox="1"/>
                <p:nvPr/>
              </p:nvSpPr>
              <p:spPr>
                <a:xfrm>
                  <a:off x="534219" y="5495746"/>
                  <a:ext cx="2624445" cy="372731"/>
                </a:xfrm>
                <a:prstGeom prst="rect">
                  <a:avLst/>
                </a:prstGeom>
                <a:noFill/>
                <a:ln w="31750">
                  <a:solidFill>
                    <a:srgbClr val="FF0000"/>
                  </a:solidFill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𝑂𝐶</m:t>
                        </m:r>
                        <m:r>
                          <a:rPr lang="it-IT" sz="2000" i="1">
                            <a:latin typeface="Cambria Math" panose="02040503050406030204" pitchFamily="18" charset="0"/>
                          </a:rPr>
                          <m:t>=1/</m:t>
                        </m:r>
                        <m:rad>
                          <m:radPr>
                            <m:degHide m:val="on"/>
                            <m:ctrlPr>
                              <a:rPr lang="it-IT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1+4</m:t>
                            </m:r>
                            <m:sSup>
                              <m:sSupPr>
                                <m:ctrlPr>
                                  <a:rPr lang="it-IT" sz="2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it-IT" sz="2000" i="1"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it-IT" sz="2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rad>
                      </m:oMath>
                    </m:oMathPara>
                  </a14:m>
                  <a:endParaRPr lang="it-IT" sz="2000" dirty="0"/>
                </a:p>
              </p:txBody>
            </p:sp>
          </mc:Choice>
          <mc:Fallback xmlns="">
            <p:sp>
              <p:nvSpPr>
                <p:cNvPr id="39" name="CasellaDiTesto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4219" y="5495746"/>
                  <a:ext cx="2624445" cy="372731"/>
                </a:xfrm>
                <a:prstGeom prst="rect">
                  <a:avLst/>
                </a:prstGeom>
                <a:blipFill>
                  <a:blip r:embed="rId22"/>
                  <a:stretch>
                    <a:fillRect l="-920" b="-18182"/>
                  </a:stretch>
                </a:blipFill>
                <a:ln w="31750"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ttangolo 14"/>
            <p:cNvSpPr/>
            <p:nvPr/>
          </p:nvSpPr>
          <p:spPr>
            <a:xfrm>
              <a:off x="0" y="2829255"/>
              <a:ext cx="251520" cy="239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4802118" y="2813059"/>
              <a:ext cx="251520" cy="239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45" name="Rettangolo 44"/>
          <p:cNvSpPr/>
          <p:nvPr/>
        </p:nvSpPr>
        <p:spPr>
          <a:xfrm>
            <a:off x="75036" y="6515819"/>
            <a:ext cx="4717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For </a:t>
            </a:r>
            <a:r>
              <a:rPr lang="it-IT" dirty="0" err="1"/>
              <a:t>details</a:t>
            </a:r>
            <a:r>
              <a:rPr lang="it-IT" dirty="0"/>
              <a:t>: Finelli </a:t>
            </a:r>
            <a:r>
              <a:rPr lang="it-IT" dirty="0"/>
              <a:t>et al</a:t>
            </a:r>
            <a:r>
              <a:rPr lang="it-IT" dirty="0"/>
              <a:t>, </a:t>
            </a:r>
            <a:r>
              <a:rPr lang="it-IT" u="sng" dirty="0"/>
              <a:t>arXiv:2402.08337</a:t>
            </a:r>
            <a:r>
              <a:rPr lang="it-IT" dirty="0"/>
              <a:t> (2024)</a:t>
            </a:r>
            <a:endParaRPr lang="it-IT" dirty="0"/>
          </a:p>
        </p:txBody>
      </p:sp>
      <p:sp>
        <p:nvSpPr>
          <p:cNvPr id="48" name="CasellaDiTesto 47"/>
          <p:cNvSpPr txBox="1"/>
          <p:nvPr/>
        </p:nvSpPr>
        <p:spPr>
          <a:xfrm>
            <a:off x="3028" y="6021289"/>
            <a:ext cx="9145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 err="1"/>
              <a:t>Collisional</a:t>
            </a:r>
            <a:r>
              <a:rPr lang="it-IT" sz="2400" dirty="0"/>
              <a:t> </a:t>
            </a:r>
            <a:r>
              <a:rPr lang="it-IT" sz="2400" dirty="0" err="1"/>
              <a:t>stability</a:t>
            </a:r>
            <a:r>
              <a:rPr lang="it-IT" sz="2400" dirty="0"/>
              <a:t> </a:t>
            </a:r>
            <a:r>
              <a:rPr lang="it-IT" sz="2400" dirty="0" err="1"/>
              <a:t>explored</a:t>
            </a:r>
            <a:r>
              <a:rPr lang="it-IT" sz="2400" dirty="0"/>
              <a:t>: </a:t>
            </a:r>
            <a:r>
              <a:rPr lang="it-IT" sz="2400" dirty="0" err="1"/>
              <a:t>lifetime</a:t>
            </a:r>
            <a:r>
              <a:rPr lang="it-IT" sz="2400" dirty="0"/>
              <a:t> of pure </a:t>
            </a:r>
            <a:r>
              <a:rPr lang="it-IT" sz="2400" dirty="0" err="1"/>
              <a:t>dimer</a:t>
            </a:r>
            <a:r>
              <a:rPr lang="it-IT" sz="2400" dirty="0"/>
              <a:t> </a:t>
            </a:r>
            <a:r>
              <a:rPr lang="it-IT" sz="2400" dirty="0" err="1"/>
              <a:t>samples</a:t>
            </a:r>
            <a:r>
              <a:rPr lang="it-IT" sz="2400" dirty="0"/>
              <a:t> </a:t>
            </a:r>
            <a:r>
              <a:rPr lang="it-IT" sz="2400" dirty="0"/>
              <a:t>&gt;0.2 s !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605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 err="1"/>
              <a:t>Strongly-interacting</a:t>
            </a:r>
            <a:r>
              <a:rPr lang="it-IT" sz="4000" dirty="0"/>
              <a:t> Li-Cr </a:t>
            </a:r>
            <a:r>
              <a:rPr lang="it-IT" sz="4000" dirty="0" err="1" smtClean="0"/>
              <a:t>mixtures</a:t>
            </a:r>
            <a:r>
              <a:rPr lang="it-IT" sz="4000" dirty="0" smtClean="0"/>
              <a:t>: an </a:t>
            </a:r>
            <a:r>
              <a:rPr lang="it-IT" sz="4000" dirty="0" err="1" smtClean="0"/>
              <a:t>overview</a:t>
            </a:r>
            <a:endParaRPr lang="it-IT" sz="4000" dirty="0">
              <a:solidFill>
                <a:srgbClr val="00B05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48" y="807096"/>
            <a:ext cx="8568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 err="1"/>
              <a:t>Collisional</a:t>
            </a:r>
            <a:r>
              <a:rPr lang="it-IT" sz="2400" dirty="0"/>
              <a:t> </a:t>
            </a:r>
            <a:r>
              <a:rPr lang="it-IT" sz="2400" dirty="0" err="1"/>
              <a:t>hydrodynamics</a:t>
            </a:r>
            <a:r>
              <a:rPr lang="it-IT" sz="2400" dirty="0"/>
              <a:t> from in-</a:t>
            </a:r>
            <a:r>
              <a:rPr lang="it-IT" sz="2400" dirty="0" err="1"/>
              <a:t>trap</a:t>
            </a:r>
            <a:r>
              <a:rPr lang="it-IT" sz="2400" dirty="0"/>
              <a:t> </a:t>
            </a:r>
            <a:r>
              <a:rPr lang="it-IT" sz="2400" dirty="0" err="1"/>
              <a:t>coupled</a:t>
            </a:r>
            <a:r>
              <a:rPr lang="it-IT" sz="2400" dirty="0"/>
              <a:t> </a:t>
            </a:r>
            <a:r>
              <a:rPr lang="it-IT" sz="2400" dirty="0" err="1"/>
              <a:t>oscillations</a:t>
            </a:r>
            <a:endParaRPr lang="it-IT" sz="24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2" b="85252"/>
          <a:stretch/>
        </p:blipFill>
        <p:spPr>
          <a:xfrm>
            <a:off x="4776721" y="1266920"/>
            <a:ext cx="3195923" cy="92701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6175" y="1988840"/>
            <a:ext cx="4717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For </a:t>
            </a:r>
            <a:r>
              <a:rPr lang="it-IT" sz="1600" dirty="0" err="1"/>
              <a:t>details</a:t>
            </a:r>
            <a:r>
              <a:rPr lang="it-IT" sz="1600" dirty="0"/>
              <a:t>: Finelli </a:t>
            </a:r>
            <a:r>
              <a:rPr lang="it-IT" sz="1600" dirty="0"/>
              <a:t>et al</a:t>
            </a:r>
            <a:r>
              <a:rPr lang="it-IT" sz="1600" dirty="0"/>
              <a:t>, </a:t>
            </a:r>
            <a:r>
              <a:rPr lang="it-IT" sz="1600" u="sng" dirty="0"/>
              <a:t>arXiv:2402.08337</a:t>
            </a:r>
            <a:r>
              <a:rPr lang="it-IT" sz="1600" dirty="0"/>
              <a:t> (2024)</a:t>
            </a:r>
            <a:endParaRPr lang="it-IT" sz="1600" dirty="0"/>
          </a:p>
        </p:txBody>
      </p:sp>
      <p:grpSp>
        <p:nvGrpSpPr>
          <p:cNvPr id="9" name="Gruppo 8"/>
          <p:cNvGrpSpPr/>
          <p:nvPr/>
        </p:nvGrpSpPr>
        <p:grpSpPr>
          <a:xfrm>
            <a:off x="10384" y="2564904"/>
            <a:ext cx="7165736" cy="2136522"/>
            <a:chOff x="-36512" y="2564904"/>
            <a:chExt cx="7165736" cy="2136522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3"/>
            <a:srcRect b="45103"/>
            <a:stretch/>
          </p:blipFill>
          <p:spPr>
            <a:xfrm>
              <a:off x="1699823" y="3093343"/>
              <a:ext cx="2609969" cy="1608083"/>
            </a:xfrm>
            <a:prstGeom prst="rect">
              <a:avLst/>
            </a:prstGeom>
          </p:spPr>
        </p:pic>
        <p:sp>
          <p:nvSpPr>
            <p:cNvPr id="6" name="CasellaDiTesto 5"/>
            <p:cNvSpPr txBox="1"/>
            <p:nvPr/>
          </p:nvSpPr>
          <p:spPr>
            <a:xfrm>
              <a:off x="-36512" y="2564904"/>
              <a:ext cx="71657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it-IT" sz="2400" dirty="0"/>
                <a:t>Spin </a:t>
              </a:r>
              <a:r>
                <a:rPr lang="it-IT" sz="2400" dirty="0" err="1" smtClean="0"/>
                <a:t>transport</a:t>
              </a:r>
              <a:r>
                <a:rPr lang="it-IT" sz="2400" dirty="0" smtClean="0"/>
                <a:t>/</a:t>
              </a:r>
              <a:r>
                <a:rPr lang="it-IT" sz="2400" dirty="0" err="1" smtClean="0"/>
                <a:t>diffusion</a:t>
              </a:r>
              <a:r>
                <a:rPr lang="it-IT" sz="2400" dirty="0" smtClean="0"/>
                <a:t>: Li </a:t>
              </a:r>
              <a:r>
                <a:rPr lang="it-IT" sz="2400" dirty="0"/>
                <a:t>in </a:t>
              </a:r>
              <a:r>
                <a:rPr lang="it-IT" sz="2400" dirty="0" smtClean="0"/>
                <a:t>a Cr Fermi gas</a:t>
              </a:r>
              <a:endParaRPr lang="it-IT" sz="2400" dirty="0"/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1746720" y="1557690"/>
            <a:ext cx="9893896" cy="3311270"/>
            <a:chOff x="1699823" y="1557690"/>
            <a:chExt cx="9893896" cy="3311270"/>
          </a:xfrm>
        </p:grpSpPr>
        <p:grpSp>
          <p:nvGrpSpPr>
            <p:cNvPr id="37" name="Gruppo 36"/>
            <p:cNvGrpSpPr/>
            <p:nvPr/>
          </p:nvGrpSpPr>
          <p:grpSpPr>
            <a:xfrm>
              <a:off x="1699823" y="3068960"/>
              <a:ext cx="2656153" cy="1800000"/>
              <a:chOff x="3203848" y="4340080"/>
              <a:chExt cx="2656153" cy="1800000"/>
            </a:xfrm>
          </p:grpSpPr>
          <p:sp>
            <p:nvSpPr>
              <p:cNvPr id="41" name="Rettangolo 40"/>
              <p:cNvSpPr/>
              <p:nvPr/>
            </p:nvSpPr>
            <p:spPr>
              <a:xfrm>
                <a:off x="3232001" y="4340080"/>
                <a:ext cx="2628000" cy="1800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42" name="Gruppo 41"/>
              <p:cNvGrpSpPr/>
              <p:nvPr/>
            </p:nvGrpSpPr>
            <p:grpSpPr>
              <a:xfrm>
                <a:off x="3203848" y="4751647"/>
                <a:ext cx="2609969" cy="792088"/>
                <a:chOff x="179511" y="5733256"/>
                <a:chExt cx="2609969" cy="792088"/>
              </a:xfrm>
            </p:grpSpPr>
            <p:pic>
              <p:nvPicPr>
                <p:cNvPr id="43" name="Immagine 4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72959"/>
                <a:stretch/>
              </p:blipFill>
              <p:spPr>
                <a:xfrm>
                  <a:off x="179511" y="5733256"/>
                  <a:ext cx="2609969" cy="792088"/>
                </a:xfrm>
                <a:prstGeom prst="rect">
                  <a:avLst/>
                </a:prstGeom>
              </p:spPr>
            </p:pic>
            <p:cxnSp>
              <p:nvCxnSpPr>
                <p:cNvPr id="44" name="Connettore 2 43"/>
                <p:cNvCxnSpPr>
                  <a:cxnSpLocks noChangeAspect="1"/>
                </p:cNvCxnSpPr>
                <p:nvPr/>
              </p:nvCxnSpPr>
              <p:spPr>
                <a:xfrm>
                  <a:off x="1708009" y="6118417"/>
                  <a:ext cx="360000" cy="25115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ttore 2 44"/>
                <p:cNvCxnSpPr>
                  <a:cxnSpLocks noChangeAspect="1"/>
                </p:cNvCxnSpPr>
                <p:nvPr/>
              </p:nvCxnSpPr>
              <p:spPr>
                <a:xfrm rot="10800000">
                  <a:off x="882014" y="6060644"/>
                  <a:ext cx="360000" cy="25115"/>
                </a:xfrm>
                <a:prstGeom prst="straightConnector1">
                  <a:avLst/>
                </a:prstGeom>
                <a:ln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9" name="Immagin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311" y="1557690"/>
              <a:ext cx="3672408" cy="3182754"/>
            </a:xfrm>
            <a:prstGeom prst="rect">
              <a:avLst/>
            </a:prstGeom>
          </p:spPr>
        </p:pic>
        <p:sp>
          <p:nvSpPr>
            <p:cNvPr id="40" name="CasellaDiTesto 39"/>
            <p:cNvSpPr txBox="1"/>
            <p:nvPr/>
          </p:nvSpPr>
          <p:spPr>
            <a:xfrm rot="1770525">
              <a:off x="10151614" y="3559726"/>
              <a:ext cx="1136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ONGOING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0" name="Gruppo 9"/>
          <p:cNvGrpSpPr/>
          <p:nvPr/>
        </p:nvGrpSpPr>
        <p:grpSpPr>
          <a:xfrm>
            <a:off x="10384" y="4653137"/>
            <a:ext cx="11180961" cy="2204863"/>
            <a:chOff x="10384" y="4653137"/>
            <a:chExt cx="11180961" cy="2204863"/>
          </a:xfrm>
        </p:grpSpPr>
        <p:grpSp>
          <p:nvGrpSpPr>
            <p:cNvPr id="75" name="Gruppo 74"/>
            <p:cNvGrpSpPr/>
            <p:nvPr/>
          </p:nvGrpSpPr>
          <p:grpSpPr>
            <a:xfrm>
              <a:off x="1876903" y="5001868"/>
              <a:ext cx="8095730" cy="1856132"/>
              <a:chOff x="352903" y="5001868"/>
              <a:chExt cx="8095730" cy="1856132"/>
            </a:xfrm>
          </p:grpSpPr>
          <p:pic>
            <p:nvPicPr>
              <p:cNvPr id="49" name="Immagine 48"/>
              <p:cNvPicPr>
                <a:picLocks noChangeAspect="1"/>
              </p:cNvPicPr>
              <p:nvPr/>
            </p:nvPicPr>
            <p:blipFill rotWithShape="1">
              <a:blip r:embed="rId5"/>
              <a:srcRect b="52330"/>
              <a:stretch/>
            </p:blipFill>
            <p:spPr>
              <a:xfrm>
                <a:off x="352903" y="5001868"/>
                <a:ext cx="2899817" cy="1856132"/>
              </a:xfrm>
              <a:prstGeom prst="rect">
                <a:avLst/>
              </a:prstGeom>
            </p:spPr>
          </p:pic>
          <p:sp>
            <p:nvSpPr>
              <p:cNvPr id="71" name="CasellaDiTesto 70"/>
              <p:cNvSpPr txBox="1"/>
              <p:nvPr/>
            </p:nvSpPr>
            <p:spPr>
              <a:xfrm>
                <a:off x="3179416" y="5407118"/>
                <a:ext cx="52692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err="1"/>
                  <a:t>Magnetic-field</a:t>
                </a:r>
                <a:r>
                  <a:rPr lang="it-IT" dirty="0"/>
                  <a:t> </a:t>
                </a:r>
                <a:r>
                  <a:rPr lang="it-IT" dirty="0" err="1"/>
                  <a:t>stability</a:t>
                </a:r>
                <a:r>
                  <a:rPr lang="it-IT" dirty="0"/>
                  <a:t>: &lt; 5 </a:t>
                </a:r>
                <a:r>
                  <a:rPr lang="it-IT" dirty="0" err="1"/>
                  <a:t>mG</a:t>
                </a:r>
                <a:r>
                  <a:rPr lang="it-IT" dirty="0"/>
                  <a:t> over 100s of </a:t>
                </a:r>
                <a:r>
                  <a:rPr lang="it-IT" dirty="0" err="1"/>
                  <a:t>ms</a:t>
                </a:r>
                <a:r>
                  <a:rPr lang="it-IT" dirty="0"/>
                  <a:t>  </a:t>
                </a:r>
                <a:endParaRPr lang="it-IT" dirty="0"/>
              </a:p>
            </p:txBody>
          </p:sp>
          <p:sp>
            <p:nvSpPr>
              <p:cNvPr id="73" name="CasellaDiTesto 72"/>
              <p:cNvSpPr txBox="1"/>
              <p:nvPr/>
            </p:nvSpPr>
            <p:spPr>
              <a:xfrm>
                <a:off x="3179415" y="6104552"/>
                <a:ext cx="526921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Extreme (</a:t>
                </a:r>
                <a:r>
                  <a:rPr lang="it-IT" dirty="0">
                    <a:sym typeface="Mathematica1" panose="05000502060100000001" pitchFamily="2" charset="2"/>
                  </a:rPr>
                  <a:t></a:t>
                </a:r>
                <a:r>
                  <a:rPr lang="it-IT" dirty="0"/>
                  <a:t>1 Hz) </a:t>
                </a:r>
                <a:r>
                  <a:rPr lang="it-IT" dirty="0" err="1"/>
                  <a:t>sensitivity</a:t>
                </a:r>
                <a:r>
                  <a:rPr lang="it-IT" dirty="0"/>
                  <a:t> to </a:t>
                </a:r>
                <a:r>
                  <a:rPr lang="it-IT" dirty="0" err="1"/>
                  <a:t>interaction</a:t>
                </a:r>
                <a:r>
                  <a:rPr lang="it-IT" dirty="0"/>
                  <a:t> </a:t>
                </a:r>
                <a:r>
                  <a:rPr lang="it-IT" dirty="0" err="1"/>
                  <a:t>shifts</a:t>
                </a:r>
                <a:endParaRPr lang="it-IT" dirty="0"/>
              </a:p>
            </p:txBody>
          </p:sp>
        </p:grpSp>
        <p:grpSp>
          <p:nvGrpSpPr>
            <p:cNvPr id="48" name="Gruppo 47"/>
            <p:cNvGrpSpPr/>
            <p:nvPr/>
          </p:nvGrpSpPr>
          <p:grpSpPr>
            <a:xfrm>
              <a:off x="10384" y="4653137"/>
              <a:ext cx="11180961" cy="680077"/>
              <a:chOff x="-1513616" y="4767535"/>
              <a:chExt cx="11180961" cy="680077"/>
            </a:xfrm>
          </p:grpSpPr>
          <p:sp>
            <p:nvSpPr>
              <p:cNvPr id="47" name="CasellaDiTesto 46"/>
              <p:cNvSpPr txBox="1"/>
              <p:nvPr/>
            </p:nvSpPr>
            <p:spPr>
              <a:xfrm rot="1770525">
                <a:off x="8530495" y="5078280"/>
                <a:ext cx="1136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>
                    <a:solidFill>
                      <a:srgbClr val="FF0000"/>
                    </a:solidFill>
                  </a:rPr>
                  <a:t>ONGOING</a:t>
                </a:r>
                <a:endParaRPr lang="it-IT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CasellaDiTesto 45"/>
              <p:cNvSpPr txBox="1"/>
              <p:nvPr/>
            </p:nvSpPr>
            <p:spPr>
              <a:xfrm>
                <a:off x="-1513616" y="4767535"/>
                <a:ext cx="856895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sz="2400" dirty="0"/>
                  <a:t>Radio-</a:t>
                </a:r>
                <a:r>
                  <a:rPr lang="it-IT" sz="2400" dirty="0" err="1"/>
                  <a:t>frequency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spectroscopy</a:t>
                </a:r>
                <a:r>
                  <a:rPr lang="it-IT" sz="2400" dirty="0"/>
                  <a:t> of Li in Cr and vice-versa </a:t>
                </a:r>
                <a:endParaRPr lang="it-IT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2135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881" y="715972"/>
            <a:ext cx="2872767" cy="223437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/>
              <a:t>Outlook</a:t>
            </a:r>
            <a:endParaRPr lang="it-IT" sz="40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2264" y="980728"/>
            <a:ext cx="8676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2800" dirty="0" smtClean="0"/>
              <a:t>Bose Einstein condensate </a:t>
            </a:r>
            <a:r>
              <a:rPr lang="it-IT" sz="2800" dirty="0"/>
              <a:t>of </a:t>
            </a:r>
            <a:r>
              <a:rPr lang="it-IT" sz="2800" dirty="0" err="1"/>
              <a:t>LiCr</a:t>
            </a:r>
            <a:r>
              <a:rPr lang="it-IT" sz="2800" dirty="0"/>
              <a:t> </a:t>
            </a:r>
            <a:r>
              <a:rPr lang="it-IT" sz="2800" dirty="0" err="1"/>
              <a:t>Feshbach</a:t>
            </a:r>
            <a:r>
              <a:rPr lang="it-IT" sz="2800" dirty="0"/>
              <a:t> </a:t>
            </a:r>
            <a:r>
              <a:rPr lang="it-IT" sz="2800" dirty="0" err="1" smtClean="0"/>
              <a:t>dimers</a:t>
            </a:r>
            <a:r>
              <a:rPr lang="it-IT" sz="2800" dirty="0" smtClean="0"/>
              <a:t> </a:t>
            </a:r>
            <a:r>
              <a:rPr lang="it-IT" sz="2800" dirty="0"/>
              <a:t>?</a:t>
            </a:r>
            <a:endParaRPr lang="it-IT" sz="2800" dirty="0">
              <a:solidFill>
                <a:srgbClr val="00B05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028" y="62373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it-IT" sz="2800" dirty="0" err="1"/>
              <a:t>Explore</a:t>
            </a:r>
            <a:r>
              <a:rPr lang="it-IT" sz="2800" dirty="0"/>
              <a:t> </a:t>
            </a:r>
            <a:r>
              <a:rPr lang="it-IT" sz="2800" u="sng" dirty="0"/>
              <a:t>p-</a:t>
            </a:r>
            <a:r>
              <a:rPr lang="it-IT" sz="2800" u="sng" dirty="0" err="1"/>
              <a:t>wave</a:t>
            </a:r>
            <a:r>
              <a:rPr lang="it-IT" sz="2800" dirty="0"/>
              <a:t> </a:t>
            </a:r>
            <a:r>
              <a:rPr lang="it-IT" sz="2800" dirty="0" err="1"/>
              <a:t>Feshbach</a:t>
            </a:r>
            <a:r>
              <a:rPr lang="it-IT" sz="2800" dirty="0"/>
              <a:t> </a:t>
            </a:r>
            <a:r>
              <a:rPr lang="it-IT" sz="2800" dirty="0" err="1"/>
              <a:t>resonances</a:t>
            </a:r>
            <a:endParaRPr lang="it-IT" sz="2800" dirty="0">
              <a:solidFill>
                <a:srgbClr val="00B050"/>
              </a:solidFill>
            </a:endParaRPr>
          </a:p>
        </p:txBody>
      </p:sp>
      <p:sp>
        <p:nvSpPr>
          <p:cNvPr id="4" name="Stella a 5 punte 3"/>
          <p:cNvSpPr/>
          <p:nvPr/>
        </p:nvSpPr>
        <p:spPr>
          <a:xfrm>
            <a:off x="11286804" y="734735"/>
            <a:ext cx="137788" cy="137788"/>
          </a:xfrm>
          <a:prstGeom prst="star5">
            <a:avLst/>
          </a:prstGeom>
          <a:solidFill>
            <a:srgbClr val="FFC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0" name="Gruppo 19"/>
          <p:cNvGrpSpPr/>
          <p:nvPr/>
        </p:nvGrpSpPr>
        <p:grpSpPr>
          <a:xfrm>
            <a:off x="10384" y="2554690"/>
            <a:ext cx="10406096" cy="2032469"/>
            <a:chOff x="-1513616" y="2651966"/>
            <a:chExt cx="10406096" cy="2032469"/>
          </a:xfrm>
        </p:grpSpPr>
        <p:sp>
          <p:nvSpPr>
            <p:cNvPr id="17" name="CasellaDiTesto 16"/>
            <p:cNvSpPr txBox="1"/>
            <p:nvPr/>
          </p:nvSpPr>
          <p:spPr>
            <a:xfrm>
              <a:off x="-1513616" y="2996952"/>
              <a:ext cx="48873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it-IT" sz="2800" dirty="0" err="1"/>
                <a:t>Few</a:t>
              </a:r>
              <a:r>
                <a:rPr lang="it-IT" sz="2800" dirty="0"/>
                <a:t>-body clusters (quasi-2D</a:t>
              </a:r>
              <a:r>
                <a:rPr lang="it-IT" sz="2800" dirty="0"/>
                <a:t>) </a:t>
              </a:r>
              <a:endParaRPr lang="it-IT" sz="2800" dirty="0">
                <a:solidFill>
                  <a:srgbClr val="00B050"/>
                </a:solidFill>
              </a:endParaRPr>
            </a:p>
          </p:txBody>
        </p:sp>
        <p:sp>
          <p:nvSpPr>
            <p:cNvPr id="13" name="Rettangolo 12"/>
            <p:cNvSpPr/>
            <p:nvPr/>
          </p:nvSpPr>
          <p:spPr>
            <a:xfrm rot="19423550">
              <a:off x="2849407" y="3378222"/>
              <a:ext cx="19153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dirty="0">
                  <a:solidFill>
                    <a:srgbClr val="FF0000"/>
                  </a:solidFill>
                </a:rPr>
                <a:t>R. </a:t>
              </a:r>
              <a:r>
                <a:rPr lang="it-IT" dirty="0" err="1">
                  <a:solidFill>
                    <a:srgbClr val="FF0000"/>
                  </a:solidFill>
                </a:rPr>
                <a:t>Liu</a:t>
              </a:r>
              <a:r>
                <a:rPr lang="it-IT" dirty="0">
                  <a:solidFill>
                    <a:srgbClr val="FF0000"/>
                  </a:solidFill>
                </a:rPr>
                <a:t> &amp; X. Cui </a:t>
              </a:r>
              <a:r>
                <a:rPr lang="it-IT" dirty="0" err="1">
                  <a:solidFill>
                    <a:srgbClr val="FF0000"/>
                  </a:solidFill>
                </a:rPr>
                <a:t>preliminary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grpSp>
          <p:nvGrpSpPr>
            <p:cNvPr id="10" name="Gruppo 9"/>
            <p:cNvGrpSpPr>
              <a:grpSpLocks noChangeAspect="1"/>
            </p:cNvGrpSpPr>
            <p:nvPr/>
          </p:nvGrpSpPr>
          <p:grpSpPr>
            <a:xfrm>
              <a:off x="4410725" y="2651966"/>
              <a:ext cx="4481755" cy="2032469"/>
              <a:chOff x="-5552171" y="-109981"/>
              <a:chExt cx="14310160" cy="6489639"/>
            </a:xfrm>
          </p:grpSpPr>
          <p:pic>
            <p:nvPicPr>
              <p:cNvPr id="6" name="Immagine 5"/>
              <p:cNvPicPr>
                <a:picLocks noChangeAspect="1"/>
              </p:cNvPicPr>
              <p:nvPr/>
            </p:nvPicPr>
            <p:blipFill rotWithShape="1">
              <a:blip r:embed="rId3"/>
              <a:srcRect r="1180"/>
              <a:stretch/>
            </p:blipFill>
            <p:spPr>
              <a:xfrm>
                <a:off x="-5552171" y="-109981"/>
                <a:ext cx="10286314" cy="6489639"/>
              </a:xfrm>
              <a:prstGeom prst="rect">
                <a:avLst/>
              </a:prstGeom>
            </p:spPr>
          </p:pic>
          <p:sp>
            <p:nvSpPr>
              <p:cNvPr id="9" name="Rettangolo arrotondato 8"/>
              <p:cNvSpPr/>
              <p:nvPr/>
            </p:nvSpPr>
            <p:spPr>
              <a:xfrm>
                <a:off x="8613973" y="3356992"/>
                <a:ext cx="144016" cy="115212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21" name="Gruppo 20"/>
          <p:cNvGrpSpPr/>
          <p:nvPr/>
        </p:nvGrpSpPr>
        <p:grpSpPr>
          <a:xfrm>
            <a:off x="12264" y="4098607"/>
            <a:ext cx="12143488" cy="2743096"/>
            <a:chOff x="-1511736" y="4098607"/>
            <a:chExt cx="12143488" cy="2743096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-1511736" y="4797152"/>
              <a:ext cx="914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it-IT" sz="2800" dirty="0"/>
                <a:t>Optical </a:t>
              </a:r>
              <a:r>
                <a:rPr lang="it-IT" sz="2800" dirty="0" err="1"/>
                <a:t>spectroscopy</a:t>
              </a:r>
              <a:r>
                <a:rPr lang="it-IT" sz="2800" dirty="0"/>
                <a:t> on </a:t>
              </a:r>
              <a:r>
                <a:rPr lang="it-IT" sz="2800" dirty="0" err="1"/>
                <a:t>LiCr</a:t>
              </a:r>
              <a:r>
                <a:rPr lang="it-IT" sz="2800" dirty="0"/>
                <a:t> &amp; </a:t>
              </a:r>
              <a:r>
                <a:rPr lang="it-IT" sz="2800" dirty="0" smtClean="0"/>
                <a:t>STIRAP to </a:t>
              </a:r>
              <a:r>
                <a:rPr lang="it-IT" sz="2800" dirty="0" err="1" smtClean="0"/>
                <a:t>LiCr</a:t>
              </a:r>
              <a:r>
                <a:rPr lang="it-IT" sz="2800" dirty="0" smtClean="0"/>
                <a:t> </a:t>
              </a:r>
              <a:r>
                <a:rPr lang="it-IT" sz="2800" dirty="0" err="1" smtClean="0"/>
                <a:t>ground</a:t>
              </a:r>
              <a:r>
                <a:rPr lang="it-IT" sz="2800" dirty="0" smtClean="0"/>
                <a:t> state</a:t>
              </a:r>
              <a:endParaRPr lang="it-IT" sz="2800" dirty="0">
                <a:solidFill>
                  <a:srgbClr val="00B050"/>
                </a:solidFill>
              </a:endParaRPr>
            </a:p>
          </p:txBody>
        </p:sp>
        <p:pic>
          <p:nvPicPr>
            <p:cNvPr id="14" name="Immagin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6973" y="4098607"/>
              <a:ext cx="2764779" cy="2743096"/>
            </a:xfrm>
            <a:prstGeom prst="rect">
              <a:avLst/>
            </a:prstGeom>
          </p:spPr>
        </p:pic>
        <p:sp>
          <p:nvSpPr>
            <p:cNvPr id="19" name="Rettangolo 18"/>
            <p:cNvSpPr/>
            <p:nvPr/>
          </p:nvSpPr>
          <p:spPr>
            <a:xfrm>
              <a:off x="-1160932" y="5229200"/>
              <a:ext cx="60511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dirty="0"/>
                <a:t>Collaboration with M. </a:t>
              </a:r>
              <a:r>
                <a:rPr lang="it-IT" dirty="0" err="1"/>
                <a:t>Tomza</a:t>
              </a:r>
              <a:r>
                <a:rPr lang="it-IT" dirty="0"/>
                <a:t>, </a:t>
              </a:r>
              <a:r>
                <a:rPr lang="it-IT" dirty="0" err="1"/>
                <a:t>see</a:t>
              </a:r>
              <a:r>
                <a:rPr lang="it-IT" dirty="0"/>
                <a:t> </a:t>
              </a:r>
              <a:r>
                <a:rPr lang="it-IT" u="sng" dirty="0"/>
                <a:t>arXiv:2402.08337</a:t>
              </a:r>
              <a:r>
                <a:rPr lang="it-IT" dirty="0"/>
                <a:t> </a:t>
              </a:r>
              <a:r>
                <a:rPr lang="it-IT" dirty="0"/>
                <a:t>(2024</a:t>
              </a:r>
              <a:r>
                <a:rPr lang="it-IT" dirty="0"/>
                <a:t>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426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11000">
              <a:srgbClr val="D4DEFF"/>
            </a:gs>
            <a:gs pos="89000">
              <a:srgbClr val="D4DEFF"/>
            </a:gs>
            <a:gs pos="100000">
              <a:schemeClr val="accent1">
                <a:lumMod val="20000"/>
                <a:lumOff val="8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10559085" y="5903100"/>
            <a:ext cx="972000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521948" y="324"/>
            <a:ext cx="9144000" cy="64692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dirty="0">
                <a:latin typeface="+mj-lt"/>
              </a:rPr>
              <a:t>Thanks !</a:t>
            </a:r>
            <a:endParaRPr lang="en-US" sz="6000" dirty="0">
              <a:latin typeface="+mj-lt"/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5728526"/>
            <a:ext cx="1238631" cy="1148830"/>
          </a:xfrm>
          <a:prstGeom prst="rect">
            <a:avLst/>
          </a:prstGeom>
          <a:noFill/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704" y="6004369"/>
            <a:ext cx="2130586" cy="684000"/>
          </a:xfrm>
          <a:prstGeom prst="rect">
            <a:avLst/>
          </a:prstGeom>
        </p:spPr>
      </p:pic>
      <p:grpSp>
        <p:nvGrpSpPr>
          <p:cNvPr id="8" name="Gruppo 7"/>
          <p:cNvGrpSpPr/>
          <p:nvPr/>
        </p:nvGrpSpPr>
        <p:grpSpPr>
          <a:xfrm>
            <a:off x="2423592" y="835568"/>
            <a:ext cx="7344816" cy="5041705"/>
            <a:chOff x="899592" y="835567"/>
            <a:chExt cx="7344816" cy="5041705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38" r="9837" b="10272"/>
            <a:stretch/>
          </p:blipFill>
          <p:spPr>
            <a:xfrm>
              <a:off x="899592" y="835567"/>
              <a:ext cx="7344816" cy="5041705"/>
            </a:xfrm>
            <a:prstGeom prst="rect">
              <a:avLst/>
            </a:prstGeom>
          </p:spPr>
        </p:pic>
        <p:sp>
          <p:nvSpPr>
            <p:cNvPr id="26" name="CasellaDiTesto 25"/>
            <p:cNvSpPr txBox="1"/>
            <p:nvPr/>
          </p:nvSpPr>
          <p:spPr>
            <a:xfrm>
              <a:off x="6444208" y="4753295"/>
              <a:ext cx="9361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3200" dirty="0"/>
                <a:t>€€€</a:t>
              </a:r>
              <a:endParaRPr lang="it-IT" sz="3200" dirty="0"/>
            </a:p>
          </p:txBody>
        </p:sp>
        <p:sp>
          <p:nvSpPr>
            <p:cNvPr id="32" name="CasellaDiTesto 31"/>
            <p:cNvSpPr txBox="1"/>
            <p:nvPr/>
          </p:nvSpPr>
          <p:spPr>
            <a:xfrm>
              <a:off x="5074480" y="4644425"/>
              <a:ext cx="19452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Andreas </a:t>
              </a:r>
              <a:r>
                <a:rPr lang="it-IT" sz="1600" dirty="0" err="1">
                  <a:solidFill>
                    <a:schemeClr val="bg1"/>
                  </a:solidFill>
                </a:rPr>
                <a:t>Trenkwalder</a:t>
              </a:r>
              <a:endParaRPr lang="it-IT" sz="1600" dirty="0">
                <a:solidFill>
                  <a:schemeClr val="bg1"/>
                </a:solidFill>
              </a:endParaRPr>
            </a:p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(CNR </a:t>
              </a:r>
              <a:r>
                <a:rPr lang="it-IT" sz="1600" dirty="0" err="1">
                  <a:solidFill>
                    <a:schemeClr val="bg1"/>
                  </a:solidFill>
                </a:rPr>
                <a:t>r</a:t>
              </a:r>
              <a:r>
                <a:rPr lang="it-IT" sz="1600" dirty="0" err="1">
                  <a:solidFill>
                    <a:schemeClr val="bg1"/>
                  </a:solidFill>
                </a:rPr>
                <a:t>esearcher</a:t>
              </a:r>
              <a:r>
                <a:rPr lang="it-IT" sz="1600" dirty="0">
                  <a:solidFill>
                    <a:schemeClr val="bg1"/>
                  </a:solidFill>
                </a:rPr>
                <a:t>)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2122690" y="4097538"/>
              <a:ext cx="16008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Alessio </a:t>
              </a:r>
              <a:r>
                <a:rPr lang="it-IT" sz="1600" dirty="0" err="1">
                  <a:solidFill>
                    <a:schemeClr val="bg1"/>
                  </a:solidFill>
                </a:rPr>
                <a:t>Ciamei</a:t>
              </a:r>
              <a:endParaRPr lang="it-IT" sz="1600" dirty="0">
                <a:solidFill>
                  <a:schemeClr val="bg1"/>
                </a:solidFill>
              </a:endParaRPr>
            </a:p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(CNR </a:t>
              </a:r>
              <a:r>
                <a:rPr lang="it-IT" sz="1600" dirty="0" err="1">
                  <a:solidFill>
                    <a:schemeClr val="bg1"/>
                  </a:solidFill>
                </a:rPr>
                <a:t>researcher</a:t>
              </a:r>
              <a:r>
                <a:rPr lang="it-IT" sz="1600" dirty="0">
                  <a:solidFill>
                    <a:schemeClr val="bg1"/>
                  </a:solidFill>
                </a:rPr>
                <a:t>)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3134163" y="4644425"/>
              <a:ext cx="1729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Stefano Finelli</a:t>
              </a:r>
            </a:p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(</a:t>
              </a:r>
              <a:r>
                <a:rPr lang="it-IT" sz="1600" dirty="0" err="1">
                  <a:solidFill>
                    <a:schemeClr val="bg1"/>
                  </a:solidFill>
                </a:rPr>
                <a:t>PhD</a:t>
              </a:r>
              <a:r>
                <a:rPr lang="it-IT" sz="1600" dirty="0">
                  <a:solidFill>
                    <a:schemeClr val="bg1"/>
                  </a:solidFill>
                </a:rPr>
                <a:t> </a:t>
              </a:r>
              <a:r>
                <a:rPr lang="it-IT" sz="1600" dirty="0" err="1">
                  <a:solidFill>
                    <a:schemeClr val="bg1"/>
                  </a:solidFill>
                </a:rPr>
                <a:t>student</a:t>
              </a:r>
              <a:r>
                <a:rPr lang="it-IT" sz="1600" dirty="0">
                  <a:solidFill>
                    <a:schemeClr val="bg1"/>
                  </a:solidFill>
                </a:rPr>
                <a:t>)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6479348" y="4097538"/>
              <a:ext cx="17292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Beatrice </a:t>
              </a:r>
              <a:r>
                <a:rPr lang="it-IT" sz="1600" dirty="0" err="1">
                  <a:solidFill>
                    <a:schemeClr val="bg1"/>
                  </a:solidFill>
                </a:rPr>
                <a:t>Restivo</a:t>
              </a:r>
              <a:endParaRPr lang="it-IT" sz="1600" dirty="0">
                <a:solidFill>
                  <a:schemeClr val="bg1"/>
                </a:solidFill>
              </a:endParaRPr>
            </a:p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(</a:t>
              </a:r>
              <a:r>
                <a:rPr lang="it-IT" sz="1600" dirty="0" err="1">
                  <a:solidFill>
                    <a:schemeClr val="bg1"/>
                  </a:solidFill>
                </a:rPr>
                <a:t>PhD</a:t>
              </a:r>
              <a:r>
                <a:rPr lang="it-IT" sz="1600" dirty="0">
                  <a:solidFill>
                    <a:schemeClr val="bg1"/>
                  </a:solidFill>
                </a:rPr>
                <a:t> </a:t>
              </a:r>
              <a:r>
                <a:rPr lang="it-IT" sz="1600" dirty="0" err="1">
                  <a:solidFill>
                    <a:schemeClr val="bg1"/>
                  </a:solidFill>
                </a:rPr>
                <a:t>student</a:t>
              </a:r>
              <a:r>
                <a:rPr lang="it-IT" sz="1600" dirty="0">
                  <a:solidFill>
                    <a:schemeClr val="bg1"/>
                  </a:solidFill>
                </a:rPr>
                <a:t>)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899592" y="4644425"/>
              <a:ext cx="160082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Max </a:t>
              </a:r>
              <a:r>
                <a:rPr lang="it-IT" sz="1600" dirty="0" err="1">
                  <a:solidFill>
                    <a:schemeClr val="bg1"/>
                  </a:solidFill>
                </a:rPr>
                <a:t>Schemmer</a:t>
              </a:r>
              <a:endParaRPr lang="it-IT" sz="1600" dirty="0">
                <a:solidFill>
                  <a:schemeClr val="bg1"/>
                </a:solidFill>
              </a:endParaRPr>
            </a:p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(CNR </a:t>
              </a:r>
              <a:r>
                <a:rPr lang="it-IT" sz="1600" dirty="0" err="1">
                  <a:solidFill>
                    <a:schemeClr val="bg1"/>
                  </a:solidFill>
                </a:rPr>
                <a:t>researcher</a:t>
              </a:r>
              <a:r>
                <a:rPr lang="it-IT" sz="1600" dirty="0">
                  <a:solidFill>
                    <a:schemeClr val="bg1"/>
                  </a:solidFill>
                </a:rPr>
                <a:t>)</a:t>
              </a:r>
              <a:endParaRPr lang="it-IT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b="2116"/>
          <a:stretch/>
        </p:blipFill>
        <p:spPr>
          <a:xfrm>
            <a:off x="7280952" y="5903100"/>
            <a:ext cx="975288" cy="93610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1171" y="5903100"/>
            <a:ext cx="970465" cy="93600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10560616" y="6362912"/>
            <a:ext cx="10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 </a:t>
            </a:r>
            <a:r>
              <a:rPr lang="it-IT" sz="1400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Researchers</a:t>
            </a:r>
            <a:endParaRPr lang="it-IT" sz="140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Ovale 1"/>
          <p:cNvSpPr/>
          <p:nvPr/>
        </p:nvSpPr>
        <p:spPr>
          <a:xfrm>
            <a:off x="4367808" y="2348880"/>
            <a:ext cx="57606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Ovale 18"/>
          <p:cNvSpPr/>
          <p:nvPr/>
        </p:nvSpPr>
        <p:spPr>
          <a:xfrm>
            <a:off x="5294184" y="2472096"/>
            <a:ext cx="57606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981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4335734" y="1394805"/>
            <a:ext cx="3704482" cy="2847963"/>
            <a:chOff x="45433" y="3789040"/>
            <a:chExt cx="3892631" cy="3119748"/>
          </a:xfrm>
        </p:grpSpPr>
        <p:grpSp>
          <p:nvGrpSpPr>
            <p:cNvPr id="9" name="Group 31"/>
            <p:cNvGrpSpPr>
              <a:grpSpLocks noChangeAspect="1"/>
            </p:cNvGrpSpPr>
            <p:nvPr/>
          </p:nvGrpSpPr>
          <p:grpSpPr>
            <a:xfrm>
              <a:off x="45433" y="3789040"/>
              <a:ext cx="3892631" cy="3096000"/>
              <a:chOff x="3389976" y="3786912"/>
              <a:chExt cx="2990372" cy="2378392"/>
            </a:xfrm>
          </p:grpSpPr>
          <p:pic>
            <p:nvPicPr>
              <p:cNvPr id="10" name="Immagine 1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392438" y="3825304"/>
                <a:ext cx="2987910" cy="2340000"/>
              </a:xfrm>
              <a:prstGeom prst="rect">
                <a:avLst/>
              </a:prstGeom>
            </p:spPr>
          </p:pic>
          <p:sp>
            <p:nvSpPr>
              <p:cNvPr id="11" name="Rettangolo 20"/>
              <p:cNvSpPr/>
              <p:nvPr/>
            </p:nvSpPr>
            <p:spPr>
              <a:xfrm>
                <a:off x="3770387" y="3815779"/>
                <a:ext cx="2338164" cy="2036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ttangolo 60"/>
              <p:cNvSpPr/>
              <p:nvPr/>
            </p:nvSpPr>
            <p:spPr>
              <a:xfrm>
                <a:off x="4163022" y="3786912"/>
                <a:ext cx="1912297" cy="2849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dirty="0"/>
                  <a:t>PRA </a:t>
                </a:r>
                <a:r>
                  <a:rPr lang="en-US" sz="1600" b="1" dirty="0"/>
                  <a:t>86</a:t>
                </a:r>
                <a:r>
                  <a:rPr lang="en-US" sz="1600" dirty="0"/>
                  <a:t>, 062703 (2012) </a:t>
                </a:r>
                <a:endParaRPr lang="it-IT" sz="1600" dirty="0"/>
              </a:p>
            </p:txBody>
          </p:sp>
          <p:sp>
            <p:nvSpPr>
              <p:cNvPr id="13" name="Rettangolo 22"/>
              <p:cNvSpPr/>
              <p:nvPr/>
            </p:nvSpPr>
            <p:spPr>
              <a:xfrm>
                <a:off x="3401963" y="4293096"/>
                <a:ext cx="171450" cy="112355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CasellaDiTesto 63"/>
              <p:cNvSpPr txBox="1"/>
              <p:nvPr/>
            </p:nvSpPr>
            <p:spPr>
              <a:xfrm rot="16200000">
                <a:off x="3303203" y="4776133"/>
                <a:ext cx="384726" cy="211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M/m</a:t>
                </a:r>
                <a:endParaRPr lang="it-IT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1" name="CasellaDiTesto 63"/>
            <p:cNvSpPr txBox="1"/>
            <p:nvPr/>
          </p:nvSpPr>
          <p:spPr>
            <a:xfrm>
              <a:off x="1905407" y="6622212"/>
              <a:ext cx="811715" cy="2865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R*/</a:t>
              </a:r>
              <a:r>
                <a:rPr lang="it-IT" sz="1100" i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it-IT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CasellaDiTesto 54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 err="1"/>
              <a:t>Heteronuclear</a:t>
            </a:r>
            <a:r>
              <a:rPr lang="it-IT" sz="4000" dirty="0"/>
              <a:t> Fermi </a:t>
            </a:r>
            <a:r>
              <a:rPr lang="it-IT" sz="4000" dirty="0" err="1"/>
              <a:t>mixtures</a:t>
            </a:r>
            <a:r>
              <a:rPr lang="it-IT" sz="4000" dirty="0"/>
              <a:t>: </a:t>
            </a:r>
            <a:r>
              <a:rPr lang="it-IT" sz="4000" dirty="0" err="1"/>
              <a:t>why</a:t>
            </a:r>
            <a:r>
              <a:rPr lang="it-IT" sz="4000" dirty="0"/>
              <a:t>? </a:t>
            </a:r>
          </a:p>
        </p:txBody>
      </p:sp>
      <p:sp>
        <p:nvSpPr>
          <p:cNvPr id="69" name="Rettangolo 68"/>
          <p:cNvSpPr/>
          <p:nvPr/>
        </p:nvSpPr>
        <p:spPr>
          <a:xfrm>
            <a:off x="1631504" y="743527"/>
            <a:ext cx="102251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/>
              <a:t>Rich</a:t>
            </a:r>
            <a:r>
              <a:rPr lang="it-IT" sz="3200" dirty="0"/>
              <a:t> </a:t>
            </a:r>
            <a:r>
              <a:rPr lang="it-IT" sz="3200" dirty="0" err="1"/>
              <a:t>few</a:t>
            </a:r>
            <a:r>
              <a:rPr lang="it-IT" sz="3200" dirty="0"/>
              <a:t>-body </a:t>
            </a:r>
            <a:r>
              <a:rPr lang="it-IT" sz="3200" dirty="0" err="1"/>
              <a:t>physics</a:t>
            </a:r>
            <a:r>
              <a:rPr lang="it-IT" sz="3200" dirty="0"/>
              <a:t> &amp; </a:t>
            </a:r>
            <a:r>
              <a:rPr lang="it-IT" sz="3200" dirty="0" err="1" smtClean="0"/>
              <a:t>novel</a:t>
            </a:r>
            <a:r>
              <a:rPr lang="it-IT" sz="3200" dirty="0" smtClean="0"/>
              <a:t> (</a:t>
            </a:r>
            <a:r>
              <a:rPr lang="it-IT" sz="3200" u="sng" dirty="0" err="1" smtClean="0"/>
              <a:t>stable</a:t>
            </a:r>
            <a:r>
              <a:rPr lang="it-IT" sz="3200" dirty="0" smtClean="0"/>
              <a:t>!) </a:t>
            </a:r>
            <a:r>
              <a:rPr lang="it-IT" sz="3200" dirty="0"/>
              <a:t>cluster </a:t>
            </a:r>
            <a:r>
              <a:rPr lang="it-IT" sz="3200" dirty="0" err="1"/>
              <a:t>states</a:t>
            </a:r>
            <a:endParaRPr lang="it-IT" sz="3200" dirty="0"/>
          </a:p>
        </p:txBody>
      </p:sp>
      <p:grpSp>
        <p:nvGrpSpPr>
          <p:cNvPr id="3" name="Gruppo 2"/>
          <p:cNvGrpSpPr/>
          <p:nvPr/>
        </p:nvGrpSpPr>
        <p:grpSpPr>
          <a:xfrm>
            <a:off x="407368" y="4064650"/>
            <a:ext cx="11017224" cy="2820734"/>
            <a:chOff x="407368" y="4064650"/>
            <a:chExt cx="11017224" cy="2820734"/>
          </a:xfrm>
        </p:grpSpPr>
        <p:grpSp>
          <p:nvGrpSpPr>
            <p:cNvPr id="19" name="Gruppo 18"/>
            <p:cNvGrpSpPr/>
            <p:nvPr/>
          </p:nvGrpSpPr>
          <p:grpSpPr>
            <a:xfrm>
              <a:off x="8089417" y="4108019"/>
              <a:ext cx="3335175" cy="2669697"/>
              <a:chOff x="5103623" y="4036011"/>
              <a:chExt cx="3335175" cy="2669697"/>
            </a:xfrm>
          </p:grpSpPr>
          <p:grpSp>
            <p:nvGrpSpPr>
              <p:cNvPr id="8" name="Gruppo 7"/>
              <p:cNvGrpSpPr/>
              <p:nvPr/>
            </p:nvGrpSpPr>
            <p:grpSpPr>
              <a:xfrm>
                <a:off x="5103623" y="4265388"/>
                <a:ext cx="3335175" cy="2440320"/>
                <a:chOff x="5103623" y="4265388"/>
                <a:chExt cx="3335175" cy="2440320"/>
              </a:xfrm>
            </p:grpSpPr>
            <p:pic>
              <p:nvPicPr>
                <p:cNvPr id="5" name="Immagine 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752" t="5294" b="4673"/>
                <a:stretch/>
              </p:blipFill>
              <p:spPr>
                <a:xfrm>
                  <a:off x="5103623" y="4265388"/>
                  <a:ext cx="3335175" cy="2212872"/>
                </a:xfrm>
                <a:prstGeom prst="rect">
                  <a:avLst/>
                </a:prstGeom>
              </p:spPr>
            </p:pic>
            <p:sp>
              <p:nvSpPr>
                <p:cNvPr id="73" name="CasellaDiTesto 63"/>
                <p:cNvSpPr txBox="1"/>
                <p:nvPr/>
              </p:nvSpPr>
              <p:spPr>
                <a:xfrm>
                  <a:off x="6823876" y="6428709"/>
                  <a:ext cx="484428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it-IT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M/m</a:t>
                  </a:r>
                  <a:endParaRPr lang="it-IT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74" name="Rettangolo 73"/>
              <p:cNvSpPr/>
              <p:nvPr/>
            </p:nvSpPr>
            <p:spPr>
              <a:xfrm>
                <a:off x="5598114" y="4036011"/>
                <a:ext cx="275176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1600" dirty="0">
                    <a:solidFill>
                      <a:srgbClr val="000000"/>
                    </a:solidFill>
                    <a:latin typeface="+mj-lt"/>
                  </a:rPr>
                  <a:t>PRL </a:t>
                </a:r>
                <a:r>
                  <a:rPr lang="it-IT" sz="1600" b="1" dirty="0">
                    <a:solidFill>
                      <a:srgbClr val="000000"/>
                    </a:solidFill>
                    <a:latin typeface="+mj-lt"/>
                  </a:rPr>
                  <a:t>129</a:t>
                </a:r>
                <a:r>
                  <a:rPr lang="it-IT" sz="1600" dirty="0">
                    <a:solidFill>
                      <a:srgbClr val="000000"/>
                    </a:solidFill>
                    <a:latin typeface="+mj-lt"/>
                  </a:rPr>
                  <a:t>, 073401 </a:t>
                </a:r>
                <a:r>
                  <a:rPr lang="it-IT" sz="1600" dirty="0">
                    <a:solidFill>
                      <a:srgbClr val="000000"/>
                    </a:solidFill>
                    <a:latin typeface="+mj-lt"/>
                  </a:rPr>
                  <a:t>(</a:t>
                </a:r>
                <a:r>
                  <a:rPr lang="it-IT" sz="1600" dirty="0">
                    <a:solidFill>
                      <a:srgbClr val="000000"/>
                    </a:solidFill>
                    <a:latin typeface="+mj-lt"/>
                  </a:rPr>
                  <a:t>2022)</a:t>
                </a:r>
                <a:endParaRPr lang="it-IT" sz="1600" dirty="0">
                  <a:latin typeface="+mj-lt"/>
                </a:endParaRPr>
              </a:p>
            </p:txBody>
          </p:sp>
          <p:sp>
            <p:nvSpPr>
              <p:cNvPr id="17" name="Rettangolo 16"/>
              <p:cNvSpPr/>
              <p:nvPr/>
            </p:nvSpPr>
            <p:spPr>
              <a:xfrm>
                <a:off x="5652120" y="4380493"/>
                <a:ext cx="144016" cy="29193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6" name="CasellaDiTesto 75"/>
              <p:cNvSpPr txBox="1"/>
              <p:nvPr/>
            </p:nvSpPr>
            <p:spPr>
              <a:xfrm>
                <a:off x="5614997" y="4330549"/>
                <a:ext cx="5650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u="sng" dirty="0">
                    <a:solidFill>
                      <a:srgbClr val="FF0000"/>
                    </a:solidFill>
                  </a:rPr>
                  <a:t>2</a:t>
                </a:r>
                <a:r>
                  <a:rPr lang="it-IT" b="1" u="sng" dirty="0">
                    <a:solidFill>
                      <a:srgbClr val="FF0000"/>
                    </a:solidFill>
                  </a:rPr>
                  <a:t>D</a:t>
                </a:r>
                <a:endParaRPr lang="it-IT" b="1" u="sng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21" name="Gruppo 20"/>
            <p:cNvGrpSpPr/>
            <p:nvPr/>
          </p:nvGrpSpPr>
          <p:grpSpPr>
            <a:xfrm>
              <a:off x="407368" y="4064650"/>
              <a:ext cx="4248472" cy="2820734"/>
              <a:chOff x="107504" y="3992642"/>
              <a:chExt cx="4248472" cy="2820734"/>
            </a:xfrm>
          </p:grpSpPr>
          <p:grpSp>
            <p:nvGrpSpPr>
              <p:cNvPr id="18" name="Gruppo 17"/>
              <p:cNvGrpSpPr/>
              <p:nvPr/>
            </p:nvGrpSpPr>
            <p:grpSpPr>
              <a:xfrm>
                <a:off x="107504" y="3992642"/>
                <a:ext cx="3733111" cy="2820734"/>
                <a:chOff x="107504" y="3992642"/>
                <a:chExt cx="3733111" cy="2820734"/>
              </a:xfrm>
            </p:grpSpPr>
            <p:grpSp>
              <p:nvGrpSpPr>
                <p:cNvPr id="7" name="Gruppo 6"/>
                <p:cNvGrpSpPr/>
                <p:nvPr/>
              </p:nvGrpSpPr>
              <p:grpSpPr>
                <a:xfrm>
                  <a:off x="107504" y="3992642"/>
                  <a:ext cx="3733111" cy="2820734"/>
                  <a:chOff x="5220814" y="1893285"/>
                  <a:chExt cx="3733111" cy="2820734"/>
                </a:xfrm>
              </p:grpSpPr>
              <p:grpSp>
                <p:nvGrpSpPr>
                  <p:cNvPr id="2" name="Gruppo 1"/>
                  <p:cNvGrpSpPr/>
                  <p:nvPr/>
                </p:nvGrpSpPr>
                <p:grpSpPr>
                  <a:xfrm>
                    <a:off x="5220814" y="2060848"/>
                    <a:ext cx="3733111" cy="2653171"/>
                    <a:chOff x="4541796" y="4075768"/>
                    <a:chExt cx="3733111" cy="2653171"/>
                  </a:xfrm>
                </p:grpSpPr>
                <p:pic>
                  <p:nvPicPr>
                    <p:cNvPr id="129" name="Immagine 128"/>
                    <p:cNvPicPr>
                      <a:picLocks noChangeAspect="1"/>
                    </p:cNvPicPr>
                    <p:nvPr/>
                  </p:nvPicPr>
                  <p:blipFill rotWithShape="1">
                    <a:blip r:embed="rId4"/>
                    <a:srcRect l="3037"/>
                    <a:stretch/>
                  </p:blipFill>
                  <p:spPr>
                    <a:xfrm>
                      <a:off x="4541796" y="4075768"/>
                      <a:ext cx="3733111" cy="247605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63" name="CasellaDiTesto 63"/>
                    <p:cNvSpPr txBox="1"/>
                    <p:nvPr/>
                  </p:nvSpPr>
                  <p:spPr>
                    <a:xfrm>
                      <a:off x="6391828" y="6451940"/>
                      <a:ext cx="48442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it-IT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M/m</a:t>
                      </a:r>
                      <a:endParaRPr lang="it-IT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30" name="Rettangolo 129"/>
                  <p:cNvSpPr/>
                  <p:nvPr/>
                </p:nvSpPr>
                <p:spPr>
                  <a:xfrm>
                    <a:off x="5796878" y="1893285"/>
                    <a:ext cx="3054378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it-IT" sz="1600" dirty="0">
                        <a:solidFill>
                          <a:srgbClr val="000000"/>
                        </a:solidFill>
                        <a:latin typeface="+mj-lt"/>
                      </a:rPr>
                      <a:t>PRL </a:t>
                    </a:r>
                    <a:r>
                      <a:rPr lang="it-IT" sz="1600" b="1" dirty="0">
                        <a:solidFill>
                          <a:srgbClr val="000000"/>
                        </a:solidFill>
                        <a:latin typeface="+mj-lt"/>
                      </a:rPr>
                      <a:t>118</a:t>
                    </a:r>
                    <a:r>
                      <a:rPr lang="it-IT" sz="1600" dirty="0">
                        <a:solidFill>
                          <a:srgbClr val="000000"/>
                        </a:solidFill>
                        <a:latin typeface="+mj-lt"/>
                      </a:rPr>
                      <a:t>, 083002 (2017)</a:t>
                    </a:r>
                    <a:endParaRPr lang="it-IT" sz="1600" dirty="0">
                      <a:latin typeface="+mj-lt"/>
                    </a:endParaRPr>
                  </a:p>
                </p:txBody>
              </p:sp>
            </p:grpSp>
            <p:sp>
              <p:nvSpPr>
                <p:cNvPr id="16" name="Rettangolo 15"/>
                <p:cNvSpPr/>
                <p:nvPr/>
              </p:nvSpPr>
              <p:spPr>
                <a:xfrm>
                  <a:off x="871916" y="4408201"/>
                  <a:ext cx="288000" cy="19563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5" name="CasellaDiTesto 14"/>
                <p:cNvSpPr txBox="1"/>
                <p:nvPr/>
              </p:nvSpPr>
              <p:spPr>
                <a:xfrm>
                  <a:off x="772878" y="4330549"/>
                  <a:ext cx="48607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b="1" u="sng" dirty="0">
                      <a:solidFill>
                        <a:srgbClr val="FF0000"/>
                      </a:solidFill>
                    </a:rPr>
                    <a:t>3D</a:t>
                  </a:r>
                  <a:endParaRPr lang="it-IT" b="1" u="sng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0" name="CasellaDiTesto 19"/>
              <p:cNvSpPr txBox="1"/>
              <p:nvPr/>
            </p:nvSpPr>
            <p:spPr>
              <a:xfrm>
                <a:off x="3417544" y="4616122"/>
                <a:ext cx="71438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 err="1">
                    <a:solidFill>
                      <a:srgbClr val="FF0000"/>
                    </a:solidFill>
                    <a:latin typeface="Times" panose="02020603050405020304" pitchFamily="18" charset="0"/>
                  </a:rPr>
                  <a:t>Trimer</a:t>
                </a:r>
                <a:endParaRPr lang="it-IT" sz="1200" b="1" dirty="0">
                  <a:solidFill>
                    <a:srgbClr val="FF0000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77" name="CasellaDiTesto 76"/>
              <p:cNvSpPr txBox="1"/>
              <p:nvPr/>
            </p:nvSpPr>
            <p:spPr>
              <a:xfrm>
                <a:off x="3417544" y="5600273"/>
                <a:ext cx="93843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 err="1">
                    <a:solidFill>
                      <a:srgbClr val="00B050"/>
                    </a:solidFill>
                    <a:latin typeface="Times" panose="02020603050405020304" pitchFamily="18" charset="0"/>
                  </a:rPr>
                  <a:t>Tetramer</a:t>
                </a:r>
                <a:endParaRPr lang="it-IT" sz="1200" b="1" dirty="0">
                  <a:solidFill>
                    <a:srgbClr val="00B050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78" name="CasellaDiTesto 77"/>
              <p:cNvSpPr txBox="1"/>
              <p:nvPr/>
            </p:nvSpPr>
            <p:spPr>
              <a:xfrm>
                <a:off x="3349361" y="6023698"/>
                <a:ext cx="87683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b="1" dirty="0" err="1">
                    <a:solidFill>
                      <a:schemeClr val="accent1">
                        <a:lumMod val="75000"/>
                      </a:schemeClr>
                    </a:solidFill>
                    <a:latin typeface="Times" panose="02020603050405020304" pitchFamily="18" charset="0"/>
                  </a:rPr>
                  <a:t>Pentamer</a:t>
                </a:r>
                <a:endParaRPr lang="it-IT" sz="1200" b="1" dirty="0">
                  <a:solidFill>
                    <a:schemeClr val="accent1">
                      <a:lumMod val="75000"/>
                    </a:schemeClr>
                  </a:solidFill>
                  <a:latin typeface="Times" panose="02020603050405020304" pitchFamily="18" charset="0"/>
                </a:endParaRPr>
              </a:p>
            </p:txBody>
          </p:sp>
        </p:grpSp>
      </p:grpSp>
      <p:grpSp>
        <p:nvGrpSpPr>
          <p:cNvPr id="34" name="Gruppo 33"/>
          <p:cNvGrpSpPr/>
          <p:nvPr/>
        </p:nvGrpSpPr>
        <p:grpSpPr>
          <a:xfrm>
            <a:off x="8416" y="764704"/>
            <a:ext cx="1444626" cy="1243300"/>
            <a:chOff x="-1515584" y="764704"/>
            <a:chExt cx="1444626" cy="1243300"/>
          </a:xfrm>
        </p:grpSpPr>
        <p:sp>
          <p:nvSpPr>
            <p:cNvPr id="35" name="CasellaDiTesto 132"/>
            <p:cNvSpPr txBox="1"/>
            <p:nvPr/>
          </p:nvSpPr>
          <p:spPr>
            <a:xfrm>
              <a:off x="-1515584" y="1484784"/>
              <a:ext cx="1444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>
                  <a:solidFill>
                    <a:srgbClr val="FF0000"/>
                  </a:solidFill>
                  <a:latin typeface="+mj-lt"/>
                </a:rPr>
                <a:t>M/m ≠ 1</a:t>
              </a:r>
              <a:endParaRPr lang="it-IT" sz="2400" baseline="-25000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36" name="Immagine 131" descr="knob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1262384" y="764704"/>
              <a:ext cx="828002" cy="828000"/>
            </a:xfrm>
            <a:prstGeom prst="rect">
              <a:avLst/>
            </a:prstGeom>
          </p:spPr>
        </p:pic>
      </p:grpSp>
      <p:sp>
        <p:nvSpPr>
          <p:cNvPr id="37" name="CasellaDiTesto 36"/>
          <p:cNvSpPr txBox="1"/>
          <p:nvPr/>
        </p:nvSpPr>
        <p:spPr>
          <a:xfrm>
            <a:off x="8011032" y="1971997"/>
            <a:ext cx="41517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Efimov</a:t>
            </a:r>
            <a:r>
              <a:rPr lang="en-US" sz="1400" dirty="0"/>
              <a:t>, </a:t>
            </a:r>
            <a:r>
              <a:rPr lang="en-US" sz="1400" dirty="0" err="1"/>
              <a:t>Nucl</a:t>
            </a:r>
            <a:r>
              <a:rPr lang="en-US" sz="1400" dirty="0"/>
              <a:t>. Phys. A </a:t>
            </a:r>
            <a:r>
              <a:rPr lang="en-US" sz="1400" b="1" dirty="0"/>
              <a:t>210</a:t>
            </a:r>
            <a:r>
              <a:rPr lang="en-US" sz="1400" dirty="0"/>
              <a:t>, 157 (1973)</a:t>
            </a:r>
            <a:endParaRPr lang="it-IT" sz="1400" dirty="0" smtClean="0"/>
          </a:p>
          <a:p>
            <a:r>
              <a:rPr lang="it-IT" sz="1400" dirty="0" err="1" smtClean="0"/>
              <a:t>Kartavstsev&amp;Malykh</a:t>
            </a:r>
            <a:r>
              <a:rPr lang="it-IT" sz="1400" dirty="0"/>
              <a:t>, J. </a:t>
            </a:r>
            <a:r>
              <a:rPr lang="it-IT" sz="1400" dirty="0" err="1"/>
              <a:t>Phys</a:t>
            </a:r>
            <a:r>
              <a:rPr lang="it-IT" sz="1400" dirty="0"/>
              <a:t>. </a:t>
            </a:r>
            <a:r>
              <a:rPr lang="it-IT" sz="1400" dirty="0"/>
              <a:t>B </a:t>
            </a:r>
            <a:r>
              <a:rPr lang="it-IT" sz="1400" b="1" dirty="0"/>
              <a:t>40</a:t>
            </a:r>
            <a:r>
              <a:rPr lang="it-IT" sz="1400" dirty="0"/>
              <a:t>, 1429 (2007</a:t>
            </a:r>
            <a:r>
              <a:rPr lang="it-IT" sz="1400" dirty="0" smtClean="0"/>
              <a:t>) </a:t>
            </a:r>
          </a:p>
          <a:p>
            <a:r>
              <a:rPr lang="it-IT" sz="1400" dirty="0" err="1" smtClean="0"/>
              <a:t>Levinsen</a:t>
            </a:r>
            <a:r>
              <a:rPr lang="it-IT" sz="1400" dirty="0" smtClean="0"/>
              <a:t> et al, </a:t>
            </a:r>
            <a:r>
              <a:rPr lang="it-IT" sz="1400" dirty="0" err="1" smtClean="0"/>
              <a:t>Phys</a:t>
            </a:r>
            <a:r>
              <a:rPr lang="it-IT" sz="1400" dirty="0"/>
              <a:t>. Rev. </a:t>
            </a:r>
            <a:r>
              <a:rPr lang="it-IT" sz="1400" dirty="0" err="1"/>
              <a:t>Lett</a:t>
            </a:r>
            <a:r>
              <a:rPr lang="it-IT" sz="1400" dirty="0"/>
              <a:t>. 103, </a:t>
            </a:r>
            <a:r>
              <a:rPr lang="it-IT" sz="1400" dirty="0" smtClean="0"/>
              <a:t>153202 (2009)</a:t>
            </a:r>
            <a:endParaRPr lang="it-IT" sz="1400" dirty="0"/>
          </a:p>
          <a:p>
            <a:r>
              <a:rPr lang="it-IT" sz="1400" dirty="0" err="1" smtClean="0"/>
              <a:t>Levinsen&amp;Petrov</a:t>
            </a:r>
            <a:r>
              <a:rPr lang="it-IT" sz="1400" dirty="0"/>
              <a:t>, EPJD </a:t>
            </a:r>
            <a:r>
              <a:rPr lang="it-IT" sz="1400" b="1" dirty="0"/>
              <a:t>65</a:t>
            </a:r>
            <a:r>
              <a:rPr lang="it-IT" sz="1400" dirty="0"/>
              <a:t>, 67 (2011)</a:t>
            </a:r>
            <a:r>
              <a:rPr lang="it-IT" sz="1400" dirty="0"/>
              <a:t> </a:t>
            </a:r>
            <a:endParaRPr lang="it-IT" sz="1400" dirty="0" smtClean="0"/>
          </a:p>
          <a:p>
            <a:r>
              <a:rPr lang="it-IT" sz="1400" dirty="0" err="1" smtClean="0"/>
              <a:t>Blume</a:t>
            </a:r>
            <a:r>
              <a:rPr lang="it-IT" sz="1400" dirty="0" smtClean="0"/>
              <a:t>, </a:t>
            </a:r>
            <a:r>
              <a:rPr lang="en-US" sz="1400" dirty="0"/>
              <a:t>Rep. </a:t>
            </a:r>
            <a:r>
              <a:rPr lang="en-US" sz="1400" dirty="0" err="1"/>
              <a:t>Prog</a:t>
            </a:r>
            <a:r>
              <a:rPr lang="en-US" sz="1400" dirty="0"/>
              <a:t>. Phys.</a:t>
            </a:r>
            <a:r>
              <a:rPr lang="it-IT" sz="1400" dirty="0" smtClean="0"/>
              <a:t> </a:t>
            </a:r>
            <a:r>
              <a:rPr lang="it-IT" sz="1400" b="1" dirty="0"/>
              <a:t>75</a:t>
            </a:r>
            <a:r>
              <a:rPr lang="it-IT" sz="1400" dirty="0"/>
              <a:t>, </a:t>
            </a:r>
            <a:r>
              <a:rPr lang="it-IT" sz="1400" dirty="0" smtClean="0"/>
              <a:t>046401 (2012)</a:t>
            </a:r>
          </a:p>
          <a:p>
            <a:r>
              <a:rPr lang="en-US" sz="1400" dirty="0" err="1" smtClean="0"/>
              <a:t>Naidon&amp;Endo</a:t>
            </a:r>
            <a:r>
              <a:rPr lang="en-US" sz="1400" dirty="0" smtClean="0"/>
              <a:t>, Rep</a:t>
            </a:r>
            <a:r>
              <a:rPr lang="en-US" sz="1400" dirty="0"/>
              <a:t>. </a:t>
            </a:r>
            <a:r>
              <a:rPr lang="en-US" sz="1400" dirty="0" err="1"/>
              <a:t>Prog</a:t>
            </a:r>
            <a:r>
              <a:rPr lang="en-US" sz="1400" dirty="0"/>
              <a:t>. Phys. </a:t>
            </a:r>
            <a:r>
              <a:rPr lang="en-US" sz="1400" b="1" dirty="0"/>
              <a:t>80</a:t>
            </a:r>
            <a:r>
              <a:rPr lang="en-US" sz="1400" dirty="0"/>
              <a:t>, </a:t>
            </a:r>
            <a:r>
              <a:rPr lang="en-US" sz="1400" dirty="0" smtClean="0"/>
              <a:t>056001 (2017)</a:t>
            </a:r>
          </a:p>
          <a:p>
            <a:r>
              <a:rPr lang="en-US" sz="1400" dirty="0" smtClean="0"/>
              <a:t>… … …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36978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asellaDiTesto 54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 err="1"/>
              <a:t>Heteronuclear</a:t>
            </a:r>
            <a:r>
              <a:rPr lang="it-IT" sz="4000" dirty="0"/>
              <a:t> Fermi </a:t>
            </a:r>
            <a:r>
              <a:rPr lang="it-IT" sz="4000" dirty="0" err="1"/>
              <a:t>mixtures</a:t>
            </a:r>
            <a:r>
              <a:rPr lang="it-IT" sz="4000" dirty="0"/>
              <a:t>: </a:t>
            </a:r>
            <a:r>
              <a:rPr lang="it-IT" sz="4000" dirty="0" err="1"/>
              <a:t>why</a:t>
            </a:r>
            <a:r>
              <a:rPr lang="it-IT" sz="4000" dirty="0"/>
              <a:t>? </a:t>
            </a:r>
          </a:p>
        </p:txBody>
      </p:sp>
      <p:sp>
        <p:nvSpPr>
          <p:cNvPr id="69" name="Rettangolo 68"/>
          <p:cNvSpPr/>
          <p:nvPr/>
        </p:nvSpPr>
        <p:spPr>
          <a:xfrm>
            <a:off x="2891644" y="764705"/>
            <a:ext cx="7056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dirty="0" err="1"/>
              <a:t>Novel</a:t>
            </a:r>
            <a:r>
              <a:rPr lang="it-IT" sz="3200" dirty="0"/>
              <a:t> </a:t>
            </a:r>
            <a:r>
              <a:rPr lang="it-IT" sz="3200" dirty="0" err="1"/>
              <a:t>impurity</a:t>
            </a:r>
            <a:r>
              <a:rPr lang="it-IT" sz="3200" dirty="0"/>
              <a:t> </a:t>
            </a:r>
            <a:r>
              <a:rPr lang="it-IT" sz="3200" dirty="0" err="1"/>
              <a:t>problems</a:t>
            </a:r>
            <a:r>
              <a:rPr lang="it-IT" sz="3200" dirty="0"/>
              <a:t> (</a:t>
            </a:r>
            <a:r>
              <a:rPr lang="it-IT" sz="3200" u="sng" dirty="0"/>
              <a:t>light</a:t>
            </a:r>
            <a:r>
              <a:rPr lang="it-IT" sz="3200" dirty="0"/>
              <a:t> </a:t>
            </a:r>
            <a:r>
              <a:rPr lang="it-IT" sz="3200" dirty="0" err="1"/>
              <a:t>impurity</a:t>
            </a:r>
            <a:r>
              <a:rPr lang="it-IT" sz="3200" dirty="0"/>
              <a:t>)</a:t>
            </a:r>
            <a:endParaRPr lang="it-IT" sz="3200" dirty="0"/>
          </a:p>
        </p:txBody>
      </p:sp>
      <p:grpSp>
        <p:nvGrpSpPr>
          <p:cNvPr id="72" name="Gruppo 71"/>
          <p:cNvGrpSpPr>
            <a:grpSpLocks noChangeAspect="1"/>
          </p:cNvGrpSpPr>
          <p:nvPr/>
        </p:nvGrpSpPr>
        <p:grpSpPr>
          <a:xfrm>
            <a:off x="1860885" y="1402916"/>
            <a:ext cx="3159522" cy="2160000"/>
            <a:chOff x="5762281" y="1316020"/>
            <a:chExt cx="3202207" cy="2189182"/>
          </a:xfrm>
        </p:grpSpPr>
        <p:grpSp>
          <p:nvGrpSpPr>
            <p:cNvPr id="73" name="Gruppo 72"/>
            <p:cNvGrpSpPr/>
            <p:nvPr/>
          </p:nvGrpSpPr>
          <p:grpSpPr>
            <a:xfrm>
              <a:off x="5762281" y="1441287"/>
              <a:ext cx="3091441" cy="2063915"/>
              <a:chOff x="5762281" y="1277997"/>
              <a:chExt cx="3091441" cy="2063915"/>
            </a:xfrm>
          </p:grpSpPr>
          <p:pic>
            <p:nvPicPr>
              <p:cNvPr id="77" name="Immagine 76"/>
              <p:cNvPicPr>
                <a:picLocks noChangeAspect="1"/>
              </p:cNvPicPr>
              <p:nvPr/>
            </p:nvPicPr>
            <p:blipFill rotWithShape="1">
              <a:blip r:embed="rId2"/>
              <a:srcRect t="7217" b="11718"/>
              <a:stretch/>
            </p:blipFill>
            <p:spPr>
              <a:xfrm>
                <a:off x="5762281" y="1277997"/>
                <a:ext cx="3091441" cy="1862972"/>
              </a:xfrm>
              <a:prstGeom prst="rect">
                <a:avLst/>
              </a:prstGeom>
            </p:spPr>
          </p:pic>
          <p:sp>
            <p:nvSpPr>
              <p:cNvPr id="78" name="CasellaDiTesto 77"/>
              <p:cNvSpPr txBox="1"/>
              <p:nvPr/>
            </p:nvSpPr>
            <p:spPr>
              <a:xfrm flipH="1">
                <a:off x="6282062" y="2480846"/>
                <a:ext cx="74636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>
                    <a:latin typeface="Times" panose="02020603050405020304" pitchFamily="18" charset="0"/>
                  </a:rPr>
                  <a:t>Polaron</a:t>
                </a:r>
                <a:endParaRPr lang="it-IT" sz="1400" dirty="0">
                  <a:latin typeface="Times" panose="02020603050405020304" pitchFamily="18" charset="0"/>
                </a:endParaRPr>
              </a:p>
            </p:txBody>
          </p:sp>
          <p:sp>
            <p:nvSpPr>
              <p:cNvPr id="82" name="CasellaDiTesto 81"/>
              <p:cNvSpPr txBox="1"/>
              <p:nvPr/>
            </p:nvSpPr>
            <p:spPr>
              <a:xfrm flipH="1">
                <a:off x="7831562" y="2488540"/>
                <a:ext cx="746369" cy="3077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>
                    <a:latin typeface="Times" panose="02020603050405020304" pitchFamily="18" charset="0"/>
                  </a:rPr>
                  <a:t>Dimer</a:t>
                </a:r>
                <a:endParaRPr lang="it-IT" sz="1400" dirty="0">
                  <a:latin typeface="Times" panose="02020603050405020304" pitchFamily="18" charset="0"/>
                </a:endParaRPr>
              </a:p>
            </p:txBody>
          </p:sp>
          <p:sp>
            <p:nvSpPr>
              <p:cNvPr id="84" name="CasellaDiTesto 83"/>
              <p:cNvSpPr txBox="1"/>
              <p:nvPr/>
            </p:nvSpPr>
            <p:spPr>
              <a:xfrm flipH="1">
                <a:off x="7298323" y="1598878"/>
                <a:ext cx="74636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 err="1">
                    <a:latin typeface="Times" panose="02020603050405020304" pitchFamily="18" charset="0"/>
                  </a:rPr>
                  <a:t>Trimer</a:t>
                </a:r>
                <a:endParaRPr lang="it-IT" sz="1400" dirty="0">
                  <a:latin typeface="Times" panose="02020603050405020304" pitchFamily="18" charset="0"/>
                </a:endParaRPr>
              </a:p>
            </p:txBody>
          </p:sp>
          <p:sp>
            <p:nvSpPr>
              <p:cNvPr id="85" name="Triangolo isoscele 84"/>
              <p:cNvSpPr/>
              <p:nvPr/>
            </p:nvSpPr>
            <p:spPr>
              <a:xfrm rot="448621">
                <a:off x="7855906" y="1534190"/>
                <a:ext cx="289609" cy="496800"/>
              </a:xfrm>
              <a:prstGeom prst="triangl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9" name="CasellaDiTesto 88"/>
              <p:cNvSpPr txBox="1"/>
              <p:nvPr/>
            </p:nvSpPr>
            <p:spPr>
              <a:xfrm flipH="1">
                <a:off x="7065991" y="3034135"/>
                <a:ext cx="7463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400" dirty="0">
                    <a:latin typeface="Times" panose="02020603050405020304" pitchFamily="18" charset="0"/>
                  </a:rPr>
                  <a:t>1/(</a:t>
                </a:r>
                <a:r>
                  <a:rPr lang="it-IT" sz="1400" dirty="0" err="1">
                    <a:latin typeface="Times" panose="02020603050405020304" pitchFamily="18" charset="0"/>
                  </a:rPr>
                  <a:t>k</a:t>
                </a:r>
                <a:r>
                  <a:rPr lang="it-IT" sz="1400" baseline="-25000" dirty="0" err="1">
                    <a:latin typeface="Times" panose="02020603050405020304" pitchFamily="18" charset="0"/>
                  </a:rPr>
                  <a:t>F</a:t>
                </a:r>
                <a:r>
                  <a:rPr lang="it-IT" sz="1400" dirty="0">
                    <a:latin typeface="Times" panose="02020603050405020304" pitchFamily="18" charset="0"/>
                  </a:rPr>
                  <a:t> </a:t>
                </a:r>
                <a:r>
                  <a:rPr lang="it-IT" sz="1400" i="1" dirty="0">
                    <a:latin typeface="Times" panose="02020603050405020304" pitchFamily="18" charset="0"/>
                  </a:rPr>
                  <a:t>a</a:t>
                </a:r>
                <a:r>
                  <a:rPr lang="it-IT" sz="1400" dirty="0">
                    <a:latin typeface="Times" panose="02020603050405020304" pitchFamily="18" charset="0"/>
                  </a:rPr>
                  <a:t>)</a:t>
                </a:r>
                <a:endParaRPr lang="it-IT" sz="1400" dirty="0">
                  <a:latin typeface="Times" panose="02020603050405020304" pitchFamily="18" charset="0"/>
                </a:endParaRPr>
              </a:p>
            </p:txBody>
          </p:sp>
          <p:sp>
            <p:nvSpPr>
              <p:cNvPr id="91" name="CasellaDiTesto 90"/>
              <p:cNvSpPr txBox="1"/>
              <p:nvPr/>
            </p:nvSpPr>
            <p:spPr>
              <a:xfrm rot="16200000" flipH="1">
                <a:off x="5087431" y="1985298"/>
                <a:ext cx="1657668" cy="2430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>
                    <a:latin typeface="Times" panose="02020603050405020304" pitchFamily="18" charset="0"/>
                  </a:rPr>
                  <a:t>M</a:t>
                </a:r>
                <a:r>
                  <a:rPr lang="it-IT" sz="1400" baseline="-25000" dirty="0">
                    <a:latin typeface="Times" panose="02020603050405020304" pitchFamily="18" charset="0"/>
                  </a:rPr>
                  <a:t>F</a:t>
                </a:r>
                <a:r>
                  <a:rPr lang="it-IT" sz="1400" dirty="0">
                    <a:latin typeface="Times" panose="02020603050405020304" pitchFamily="18" charset="0"/>
                  </a:rPr>
                  <a:t>/m</a:t>
                </a:r>
                <a:r>
                  <a:rPr lang="it-IT" sz="1400" baseline="-25000" dirty="0">
                    <a:latin typeface="Times" panose="02020603050405020304" pitchFamily="18" charset="0"/>
                  </a:rPr>
                  <a:t>i</a:t>
                </a:r>
                <a:endParaRPr lang="it-IT" sz="1400" dirty="0">
                  <a:latin typeface="Times" panose="02020603050405020304" pitchFamily="18" charset="0"/>
                </a:endParaRPr>
              </a:p>
            </p:txBody>
          </p:sp>
        </p:grpSp>
        <p:sp>
          <p:nvSpPr>
            <p:cNvPr id="74" name="CasellaDiTesto 17"/>
            <p:cNvSpPr txBox="1"/>
            <p:nvPr/>
          </p:nvSpPr>
          <p:spPr>
            <a:xfrm>
              <a:off x="6482228" y="1321884"/>
              <a:ext cx="24822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PRL </a:t>
              </a:r>
              <a:r>
                <a:rPr lang="it-IT" sz="1400" b="1" dirty="0"/>
                <a:t>110</a:t>
              </a:r>
              <a:r>
                <a:rPr lang="it-IT" sz="1400" dirty="0"/>
                <a:t>, 165302 (2013</a:t>
              </a:r>
              <a:r>
                <a:rPr lang="it-IT" sz="1400" dirty="0"/>
                <a:t>)</a:t>
              </a:r>
              <a:endParaRPr lang="it-IT" sz="1400" dirty="0"/>
            </a:p>
          </p:txBody>
        </p:sp>
        <p:sp>
          <p:nvSpPr>
            <p:cNvPr id="76" name="Rettangolo 75"/>
            <p:cNvSpPr/>
            <p:nvPr/>
          </p:nvSpPr>
          <p:spPr>
            <a:xfrm>
              <a:off x="5762281" y="1316020"/>
              <a:ext cx="3091441" cy="21638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4" name="CasellaDiTesto 93"/>
          <p:cNvSpPr txBox="1"/>
          <p:nvPr/>
        </p:nvSpPr>
        <p:spPr>
          <a:xfrm>
            <a:off x="544999" y="2247255"/>
            <a:ext cx="1295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FF0000"/>
                </a:solidFill>
              </a:rPr>
              <a:t>3D</a:t>
            </a:r>
            <a:endParaRPr lang="it-IT" sz="2400" b="1" u="sng" dirty="0">
              <a:solidFill>
                <a:srgbClr val="FF0000"/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7612822" y="1268760"/>
            <a:ext cx="4387834" cy="2520000"/>
            <a:chOff x="7324858" y="2181973"/>
            <a:chExt cx="4387834" cy="2520000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4858" y="2181973"/>
              <a:ext cx="3998973" cy="2520000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7344841" y="2347426"/>
              <a:ext cx="436785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Cell </a:t>
              </a:r>
              <a:r>
                <a:rPr lang="it-IT" sz="1400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Reports </a:t>
              </a:r>
              <a:r>
                <a:rPr lang="it-IT" sz="1400" dirty="0" err="1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Physical</a:t>
              </a:r>
              <a:r>
                <a:rPr lang="it-IT" sz="1400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 Science </a:t>
              </a:r>
              <a:r>
                <a:rPr lang="it-IT" sz="1400" b="1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3</a:t>
              </a:r>
              <a:r>
                <a:rPr lang="it-IT" sz="1400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, </a:t>
              </a:r>
              <a:r>
                <a:rPr lang="it-IT" sz="1400" dirty="0">
                  <a:solidFill>
                    <a:schemeClr val="accent5">
                      <a:lumMod val="40000"/>
                      <a:lumOff val="60000"/>
                    </a:schemeClr>
                  </a:solidFill>
                </a:rPr>
                <a:t>100993 (2022)</a:t>
              </a:r>
              <a:endParaRPr lang="it-IT" sz="1400" dirty="0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</p:grpSp>
      <p:sp>
        <p:nvSpPr>
          <p:cNvPr id="95" name="CasellaDiTesto 94"/>
          <p:cNvSpPr txBox="1"/>
          <p:nvPr/>
        </p:nvSpPr>
        <p:spPr>
          <a:xfrm>
            <a:off x="6491957" y="2247255"/>
            <a:ext cx="1116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u="sng" dirty="0">
                <a:solidFill>
                  <a:srgbClr val="FF0000"/>
                </a:solidFill>
              </a:rPr>
              <a:t>2D</a:t>
            </a:r>
            <a:endParaRPr lang="it-IT" sz="2400" b="1" u="sng" dirty="0">
              <a:solidFill>
                <a:srgbClr val="FF0000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0384" y="764704"/>
            <a:ext cx="1444626" cy="1243300"/>
            <a:chOff x="-1513616" y="764704"/>
            <a:chExt cx="1444626" cy="1243300"/>
          </a:xfrm>
        </p:grpSpPr>
        <p:sp>
          <p:nvSpPr>
            <p:cNvPr id="96" name="CasellaDiTesto 132"/>
            <p:cNvSpPr txBox="1"/>
            <p:nvPr/>
          </p:nvSpPr>
          <p:spPr>
            <a:xfrm>
              <a:off x="-1513616" y="1484784"/>
              <a:ext cx="14446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>
                  <a:solidFill>
                    <a:srgbClr val="FF0000"/>
                  </a:solidFill>
                  <a:latin typeface="+mj-lt"/>
                </a:rPr>
                <a:t>M/m ≠ 1</a:t>
              </a:r>
              <a:endParaRPr lang="it-IT" sz="2400" baseline="-25000" dirty="0">
                <a:solidFill>
                  <a:srgbClr val="FF0000"/>
                </a:solidFill>
                <a:latin typeface="+mj-lt"/>
              </a:endParaRPr>
            </a:p>
          </p:txBody>
        </p:sp>
        <p:pic>
          <p:nvPicPr>
            <p:cNvPr id="101" name="Immagine 131" descr="knob3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-1260416" y="764704"/>
              <a:ext cx="828002" cy="828000"/>
            </a:xfrm>
            <a:prstGeom prst="rect">
              <a:avLst/>
            </a:prstGeom>
          </p:spPr>
        </p:pic>
      </p:grpSp>
      <p:sp>
        <p:nvSpPr>
          <p:cNvPr id="50" name="TextBox 11"/>
          <p:cNvSpPr txBox="1"/>
          <p:nvPr/>
        </p:nvSpPr>
        <p:spPr>
          <a:xfrm>
            <a:off x="7763193" y="4797152"/>
            <a:ext cx="4140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srgbClr val="FF0000"/>
                </a:solidFill>
              </a:rPr>
              <a:t>Strong </a:t>
            </a:r>
            <a:r>
              <a:rPr lang="it-IT" sz="2400" dirty="0" err="1">
                <a:solidFill>
                  <a:srgbClr val="FF0000"/>
                </a:solidFill>
              </a:rPr>
              <a:t>similarities</a:t>
            </a:r>
            <a:r>
              <a:rPr lang="it-IT" sz="2400" dirty="0">
                <a:solidFill>
                  <a:srgbClr val="FF0000"/>
                </a:solidFill>
              </a:rPr>
              <a:t> with </a:t>
            </a:r>
            <a:endParaRPr lang="it-IT" sz="2400" dirty="0" smtClean="0">
              <a:solidFill>
                <a:srgbClr val="FF0000"/>
              </a:solidFill>
            </a:endParaRPr>
          </a:p>
          <a:p>
            <a:pPr algn="ctr"/>
            <a:r>
              <a:rPr lang="it-IT" sz="2400" dirty="0" err="1" smtClean="0">
                <a:solidFill>
                  <a:srgbClr val="FF0000"/>
                </a:solidFill>
              </a:rPr>
              <a:t>exciton</a:t>
            </a:r>
            <a:r>
              <a:rPr lang="it-IT" sz="2400" dirty="0" smtClean="0">
                <a:solidFill>
                  <a:srgbClr val="FF0000"/>
                </a:solidFill>
              </a:rPr>
              <a:t>-electron </a:t>
            </a:r>
            <a:r>
              <a:rPr lang="it-IT" sz="2400" dirty="0" err="1">
                <a:solidFill>
                  <a:srgbClr val="FF0000"/>
                </a:solidFill>
              </a:rPr>
              <a:t>matter</a:t>
            </a:r>
            <a:r>
              <a:rPr lang="it-IT" sz="2400" dirty="0">
                <a:solidFill>
                  <a:srgbClr val="FF0000"/>
                </a:solidFill>
              </a:rPr>
              <a:t> </a:t>
            </a:r>
            <a:endParaRPr lang="it-IT" sz="2400" dirty="0" smtClean="0">
              <a:solidFill>
                <a:srgbClr val="FF0000"/>
              </a:solidFill>
            </a:endParaRPr>
          </a:p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in TMD </a:t>
            </a:r>
            <a:r>
              <a:rPr lang="it-IT" sz="2400" dirty="0" err="1" smtClean="0">
                <a:solidFill>
                  <a:srgbClr val="FF0000"/>
                </a:solidFill>
              </a:rPr>
              <a:t>materials</a:t>
            </a:r>
            <a:endParaRPr lang="it-IT" sz="20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0" y="3645024"/>
            <a:ext cx="12191999" cy="3240360"/>
            <a:chOff x="0" y="3687415"/>
            <a:chExt cx="12191999" cy="3240360"/>
          </a:xfrm>
        </p:grpSpPr>
        <p:sp>
          <p:nvSpPr>
            <p:cNvPr id="27" name="TextBox 11"/>
            <p:cNvSpPr txBox="1"/>
            <p:nvPr/>
          </p:nvSpPr>
          <p:spPr>
            <a:xfrm>
              <a:off x="0" y="3687415"/>
              <a:ext cx="121919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3200" dirty="0" err="1"/>
                <a:t>Novel</a:t>
              </a:r>
              <a:r>
                <a:rPr lang="it-IT" sz="3200" dirty="0"/>
                <a:t> </a:t>
              </a:r>
              <a:r>
                <a:rPr lang="it-IT" sz="3200" dirty="0" err="1"/>
                <a:t>superfluid</a:t>
              </a:r>
              <a:r>
                <a:rPr lang="it-IT" sz="3200" dirty="0"/>
                <a:t>/</a:t>
              </a:r>
              <a:r>
                <a:rPr lang="it-IT" sz="3200" dirty="0" err="1"/>
                <a:t>normal</a:t>
              </a:r>
              <a:r>
                <a:rPr lang="it-IT" sz="3200" dirty="0"/>
                <a:t> </a:t>
              </a:r>
              <a:r>
                <a:rPr lang="it-IT" sz="3200" dirty="0" err="1" smtClean="0"/>
                <a:t>states</a:t>
              </a:r>
              <a:r>
                <a:rPr lang="it-IT" sz="3200" dirty="0" smtClean="0"/>
                <a:t> </a:t>
              </a:r>
              <a:r>
                <a:rPr lang="it-IT" sz="3200" dirty="0" err="1" smtClean="0"/>
                <a:t>beyond</a:t>
              </a:r>
              <a:r>
                <a:rPr lang="it-IT" sz="3200" dirty="0" smtClean="0"/>
                <a:t> </a:t>
              </a:r>
              <a:r>
                <a:rPr lang="it-IT" sz="3200" dirty="0" err="1" smtClean="0"/>
                <a:t>pairing</a:t>
              </a:r>
              <a:endParaRPr lang="it-IT" sz="2800" dirty="0">
                <a:latin typeface="+mj-lt"/>
              </a:endParaRPr>
            </a:p>
          </p:txBody>
        </p:sp>
        <p:grpSp>
          <p:nvGrpSpPr>
            <p:cNvPr id="28" name="Gruppo 27"/>
            <p:cNvGrpSpPr>
              <a:grpSpLocks noChangeAspect="1"/>
            </p:cNvGrpSpPr>
            <p:nvPr/>
          </p:nvGrpSpPr>
          <p:grpSpPr>
            <a:xfrm>
              <a:off x="3781216" y="4165928"/>
              <a:ext cx="4042976" cy="2761847"/>
              <a:chOff x="4456557" y="2738804"/>
              <a:chExt cx="4291905" cy="2931897"/>
            </a:xfrm>
          </p:grpSpPr>
          <p:sp>
            <p:nvSpPr>
              <p:cNvPr id="29" name="CasellaDiTesto 28"/>
              <p:cNvSpPr txBox="1"/>
              <p:nvPr/>
            </p:nvSpPr>
            <p:spPr>
              <a:xfrm rot="-5400000" flipH="1">
                <a:off x="3542487" y="3955162"/>
                <a:ext cx="216669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600" i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panose="02020603050405020304" pitchFamily="18" charset="0"/>
                  </a:rPr>
                  <a:t>M</a:t>
                </a:r>
                <a:r>
                  <a:rPr lang="it-IT" sz="1600" i="1" baseline="-25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panose="02020603050405020304" pitchFamily="18" charset="0"/>
                  </a:rPr>
                  <a:t>maj</a:t>
                </a:r>
                <a:r>
                  <a:rPr lang="it-IT" sz="1600" i="1" baseline="-25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panose="02020603050405020304" pitchFamily="18" charset="0"/>
                  </a:rPr>
                  <a:t> </a:t>
                </a:r>
                <a:r>
                  <a:rPr lang="it-IT" sz="1600" i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panose="02020603050405020304" pitchFamily="18" charset="0"/>
                  </a:rPr>
                  <a:t>/</a:t>
                </a:r>
                <a:r>
                  <a:rPr lang="it-IT" sz="1600" i="1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panose="02020603050405020304" pitchFamily="18" charset="0"/>
                  </a:rPr>
                  <a:t>m</a:t>
                </a:r>
                <a:r>
                  <a:rPr lang="it-IT" sz="1600" i="1" baseline="-25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" panose="02020603050405020304" pitchFamily="18" charset="0"/>
                  </a:rPr>
                  <a:t>min</a:t>
                </a:r>
                <a:endParaRPr lang="it-IT" sz="1600" i="1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" panose="02020603050405020304" pitchFamily="18" charset="0"/>
                </a:endParaRPr>
              </a:p>
            </p:txBody>
          </p:sp>
          <p:grpSp>
            <p:nvGrpSpPr>
              <p:cNvPr id="30" name="Gruppo 29"/>
              <p:cNvGrpSpPr/>
              <p:nvPr/>
            </p:nvGrpSpPr>
            <p:grpSpPr>
              <a:xfrm>
                <a:off x="4456557" y="2738804"/>
                <a:ext cx="4291905" cy="2931897"/>
                <a:chOff x="4456557" y="3266042"/>
                <a:chExt cx="4291905" cy="2931897"/>
              </a:xfrm>
            </p:grpSpPr>
            <p:pic>
              <p:nvPicPr>
                <p:cNvPr id="48" name="Immagine 47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292"/>
                <a:stretch/>
              </p:blipFill>
              <p:spPr>
                <a:xfrm>
                  <a:off x="4788023" y="3416675"/>
                  <a:ext cx="3866346" cy="2781264"/>
                </a:xfrm>
                <a:prstGeom prst="rect">
                  <a:avLst/>
                </a:prstGeom>
              </p:spPr>
            </p:pic>
            <p:sp>
              <p:nvSpPr>
                <p:cNvPr id="49" name="Rettangolo 48"/>
                <p:cNvSpPr/>
                <p:nvPr/>
              </p:nvSpPr>
              <p:spPr>
                <a:xfrm>
                  <a:off x="4456557" y="3266042"/>
                  <a:ext cx="4291905" cy="284140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31" name="Gruppo 30"/>
              <p:cNvGrpSpPr>
                <a:grpSpLocks noChangeAspect="1"/>
              </p:cNvGrpSpPr>
              <p:nvPr/>
            </p:nvGrpSpPr>
            <p:grpSpPr>
              <a:xfrm rot="1407925">
                <a:off x="5203945" y="3801817"/>
                <a:ext cx="905893" cy="216000"/>
                <a:chOff x="4788022" y="1570117"/>
                <a:chExt cx="1301479" cy="310323"/>
              </a:xfrm>
            </p:grpSpPr>
            <p:sp>
              <p:nvSpPr>
                <p:cNvPr id="40" name="Ovale 39"/>
                <p:cNvSpPr/>
                <p:nvPr/>
              </p:nvSpPr>
              <p:spPr>
                <a:xfrm>
                  <a:off x="4788022" y="1635215"/>
                  <a:ext cx="180000" cy="1801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41" name="Ovale 40"/>
                <p:cNvSpPr/>
                <p:nvPr/>
              </p:nvSpPr>
              <p:spPr>
                <a:xfrm>
                  <a:off x="5909501" y="1635215"/>
                  <a:ext cx="180000" cy="1801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42" name="Gruppo 41"/>
                <p:cNvGrpSpPr/>
                <p:nvPr/>
              </p:nvGrpSpPr>
              <p:grpSpPr>
                <a:xfrm rot="2885051">
                  <a:off x="5295626" y="1457758"/>
                  <a:ext cx="310323" cy="535042"/>
                  <a:chOff x="7020272" y="1498245"/>
                  <a:chExt cx="310323" cy="535042"/>
                </a:xfrm>
              </p:grpSpPr>
              <p:sp>
                <p:nvSpPr>
                  <p:cNvPr id="45" name="Ovale 44"/>
                  <p:cNvSpPr/>
                  <p:nvPr/>
                </p:nvSpPr>
                <p:spPr>
                  <a:xfrm>
                    <a:off x="7020272" y="1498245"/>
                    <a:ext cx="310323" cy="535042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6" name="Ovale 45"/>
                  <p:cNvSpPr/>
                  <p:nvPr/>
                </p:nvSpPr>
                <p:spPr>
                  <a:xfrm>
                    <a:off x="7085433" y="1767518"/>
                    <a:ext cx="180000" cy="18012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47" name="Ovale 46"/>
                  <p:cNvSpPr>
                    <a:spLocks noChangeAspect="1"/>
                  </p:cNvSpPr>
                  <p:nvPr/>
                </p:nvSpPr>
                <p:spPr>
                  <a:xfrm>
                    <a:off x="7121471" y="1594892"/>
                    <a:ext cx="107924" cy="108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cxnSp>
              <p:nvCxnSpPr>
                <p:cNvPr id="43" name="Connettore diritto 42"/>
                <p:cNvCxnSpPr/>
                <p:nvPr/>
              </p:nvCxnSpPr>
              <p:spPr>
                <a:xfrm>
                  <a:off x="5001161" y="1721884"/>
                  <a:ext cx="216000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nettore diritto 43"/>
                <p:cNvCxnSpPr/>
                <p:nvPr/>
              </p:nvCxnSpPr>
              <p:spPr>
                <a:xfrm>
                  <a:off x="5671942" y="1721884"/>
                  <a:ext cx="216000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uppo 31"/>
              <p:cNvGrpSpPr/>
              <p:nvPr/>
            </p:nvGrpSpPr>
            <p:grpSpPr>
              <a:xfrm rot="20062772">
                <a:off x="6711514" y="4005179"/>
                <a:ext cx="500479" cy="372415"/>
                <a:chOff x="4873134" y="1681748"/>
                <a:chExt cx="500479" cy="372415"/>
              </a:xfrm>
            </p:grpSpPr>
            <p:sp>
              <p:nvSpPr>
                <p:cNvPr id="34" name="Ovale 33"/>
                <p:cNvSpPr/>
                <p:nvPr/>
              </p:nvSpPr>
              <p:spPr>
                <a:xfrm>
                  <a:off x="4873134" y="1805266"/>
                  <a:ext cx="125289" cy="12537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grpSp>
              <p:nvGrpSpPr>
                <p:cNvPr id="35" name="Gruppo 34"/>
                <p:cNvGrpSpPr/>
                <p:nvPr/>
              </p:nvGrpSpPr>
              <p:grpSpPr>
                <a:xfrm>
                  <a:off x="5157613" y="1681748"/>
                  <a:ext cx="216000" cy="372415"/>
                  <a:chOff x="7020272" y="1498245"/>
                  <a:chExt cx="310323" cy="535042"/>
                </a:xfrm>
              </p:grpSpPr>
              <p:sp>
                <p:nvSpPr>
                  <p:cNvPr id="37" name="Ovale 36"/>
                  <p:cNvSpPr/>
                  <p:nvPr/>
                </p:nvSpPr>
                <p:spPr>
                  <a:xfrm>
                    <a:off x="7020272" y="1498245"/>
                    <a:ext cx="310323" cy="535042"/>
                  </a:xfrm>
                  <a:prstGeom prst="ellipse">
                    <a:avLst/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8" name="Ovale 37"/>
                  <p:cNvSpPr/>
                  <p:nvPr/>
                </p:nvSpPr>
                <p:spPr>
                  <a:xfrm>
                    <a:off x="7085433" y="1767518"/>
                    <a:ext cx="180000" cy="18012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39" name="Ovale 38"/>
                  <p:cNvSpPr>
                    <a:spLocks noChangeAspect="1"/>
                  </p:cNvSpPr>
                  <p:nvPr/>
                </p:nvSpPr>
                <p:spPr>
                  <a:xfrm>
                    <a:off x="7121471" y="1594893"/>
                    <a:ext cx="107923" cy="108000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solidFill>
                      <a:srgbClr val="C0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  <p:cxnSp>
              <p:nvCxnSpPr>
                <p:cNvPr id="36" name="Connettore diritto 35"/>
                <p:cNvCxnSpPr/>
                <p:nvPr/>
              </p:nvCxnSpPr>
              <p:spPr>
                <a:xfrm>
                  <a:off x="5021489" y="1865592"/>
                  <a:ext cx="150347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CasellaDiTesto 32"/>
              <p:cNvSpPr txBox="1"/>
              <p:nvPr/>
            </p:nvSpPr>
            <p:spPr>
              <a:xfrm>
                <a:off x="4987509" y="2755593"/>
                <a:ext cx="35881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400" dirty="0" err="1"/>
                  <a:t>Adapted</a:t>
                </a:r>
                <a:r>
                  <a:rPr lang="it-IT" sz="1400" dirty="0"/>
                  <a:t> from PRL </a:t>
                </a:r>
                <a:r>
                  <a:rPr lang="it-IT" sz="1400" b="1" dirty="0"/>
                  <a:t>131</a:t>
                </a:r>
                <a:r>
                  <a:rPr lang="it-IT" sz="1400" dirty="0"/>
                  <a:t>, </a:t>
                </a:r>
                <a:r>
                  <a:rPr lang="it-IT" sz="1400" dirty="0"/>
                  <a:t>193401 (2023)</a:t>
                </a:r>
                <a:endParaRPr lang="it-IT" sz="1400" dirty="0"/>
              </a:p>
            </p:txBody>
          </p:sp>
        </p:grpSp>
        <p:sp>
          <p:nvSpPr>
            <p:cNvPr id="51" name="CasellaDiTesto 50"/>
            <p:cNvSpPr txBox="1"/>
            <p:nvPr/>
          </p:nvSpPr>
          <p:spPr>
            <a:xfrm>
              <a:off x="2821987" y="5193542"/>
              <a:ext cx="11162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u="sng" dirty="0">
                  <a:solidFill>
                    <a:srgbClr val="FF0000"/>
                  </a:solidFill>
                </a:rPr>
                <a:t>2D</a:t>
              </a:r>
              <a:endParaRPr lang="it-IT" sz="2400" b="1" u="sng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9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47328" y="2852937"/>
            <a:ext cx="91156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u="sng" dirty="0"/>
              <a:t>For 3D &amp; zero-</a:t>
            </a:r>
            <a:r>
              <a:rPr lang="it-IT" sz="2400" u="sng" dirty="0" err="1"/>
              <a:t>range</a:t>
            </a:r>
            <a:r>
              <a:rPr lang="it-IT" sz="2400" u="sng" dirty="0"/>
              <a:t> </a:t>
            </a:r>
            <a:r>
              <a:rPr lang="it-IT" sz="2400" u="sng" dirty="0" err="1"/>
              <a:t>interaction</a:t>
            </a:r>
            <a:r>
              <a:rPr lang="it-IT" sz="2400" u="sng" dirty="0"/>
              <a:t> (</a:t>
            </a:r>
            <a:r>
              <a:rPr lang="it-IT" sz="2400" i="1" u="sng" dirty="0"/>
              <a:t>R</a:t>
            </a:r>
            <a:r>
              <a:rPr lang="it-IT" sz="2400" i="1" u="sng" baseline="30000" dirty="0"/>
              <a:t>*</a:t>
            </a:r>
            <a:r>
              <a:rPr lang="it-IT" sz="2400" u="sng" dirty="0"/>
              <a:t>=</a:t>
            </a:r>
            <a:r>
              <a:rPr lang="it-IT" sz="2400" u="sng" dirty="0"/>
              <a:t>0):</a:t>
            </a:r>
            <a:r>
              <a:rPr lang="it-IT" sz="2400" dirty="0"/>
              <a:t> </a:t>
            </a:r>
            <a:endParaRPr lang="it-IT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/>
              <a:t>M</a:t>
            </a:r>
            <a:r>
              <a:rPr lang="it-IT" sz="2000" baseline="-25000" dirty="0" err="1"/>
              <a:t>Cr</a:t>
            </a:r>
            <a:r>
              <a:rPr lang="it-IT" sz="2000" dirty="0"/>
              <a:t>/</a:t>
            </a:r>
            <a:r>
              <a:rPr lang="it-IT" sz="2000" dirty="0" err="1"/>
              <a:t>m</a:t>
            </a:r>
            <a:r>
              <a:rPr lang="it-IT" sz="2000" baseline="-25000" dirty="0" err="1"/>
              <a:t>Li</a:t>
            </a:r>
            <a:r>
              <a:rPr lang="it-IT" sz="2000" dirty="0"/>
              <a:t> 7% </a:t>
            </a:r>
            <a:r>
              <a:rPr lang="it-IT" sz="2000" dirty="0" err="1"/>
              <a:t>above</a:t>
            </a:r>
            <a:r>
              <a:rPr lang="it-IT" sz="2000" dirty="0"/>
              <a:t> the </a:t>
            </a:r>
            <a:r>
              <a:rPr lang="it-IT" sz="2000" dirty="0" err="1"/>
              <a:t>critical</a:t>
            </a:r>
            <a:r>
              <a:rPr lang="it-IT" sz="2000" dirty="0"/>
              <a:t> </a:t>
            </a:r>
            <a:r>
              <a:rPr lang="it-IT" sz="2000" dirty="0" err="1"/>
              <a:t>value</a:t>
            </a:r>
            <a:r>
              <a:rPr lang="it-IT" sz="2000" dirty="0"/>
              <a:t> for a (</a:t>
            </a:r>
            <a:r>
              <a:rPr lang="it-IT" sz="2000" dirty="0" err="1"/>
              <a:t>fermionic</a:t>
            </a:r>
            <a:r>
              <a:rPr lang="it-IT" sz="2000" dirty="0"/>
              <a:t>) </a:t>
            </a:r>
            <a:r>
              <a:rPr lang="it-IT" sz="2000" dirty="0" err="1"/>
              <a:t>trimer</a:t>
            </a:r>
            <a:r>
              <a:rPr lang="it-IT" sz="2000" dirty="0"/>
              <a:t> to </a:t>
            </a:r>
            <a:r>
              <a:rPr lang="it-IT" sz="2000" dirty="0" err="1"/>
              <a:t>exist</a:t>
            </a:r>
            <a:endParaRPr lang="it-IT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/>
              <a:t>M</a:t>
            </a:r>
            <a:r>
              <a:rPr lang="it-IT" sz="2000" baseline="-25000" dirty="0" err="1"/>
              <a:t>Cr</a:t>
            </a:r>
            <a:r>
              <a:rPr lang="it-IT" sz="2000" dirty="0"/>
              <a:t>/</a:t>
            </a:r>
            <a:r>
              <a:rPr lang="it-IT" sz="2000" dirty="0" err="1"/>
              <a:t>m</a:t>
            </a:r>
            <a:r>
              <a:rPr lang="it-IT" sz="2000" baseline="-25000" dirty="0" err="1"/>
              <a:t>Li</a:t>
            </a:r>
            <a:r>
              <a:rPr lang="it-IT" sz="2000" baseline="-25000" dirty="0"/>
              <a:t> </a:t>
            </a:r>
            <a:r>
              <a:rPr lang="it-IT" sz="2000" dirty="0"/>
              <a:t>&lt;1</a:t>
            </a:r>
            <a:r>
              <a:rPr lang="it-IT" sz="2000" dirty="0"/>
              <a:t>% </a:t>
            </a:r>
            <a:r>
              <a:rPr lang="it-IT" sz="2000" dirty="0" err="1"/>
              <a:t>below</a:t>
            </a:r>
            <a:r>
              <a:rPr lang="it-IT" sz="2000" dirty="0"/>
              <a:t> the </a:t>
            </a:r>
            <a:r>
              <a:rPr lang="it-IT" sz="2000" dirty="0" err="1"/>
              <a:t>critical</a:t>
            </a:r>
            <a:r>
              <a:rPr lang="it-IT" sz="2000" dirty="0"/>
              <a:t> </a:t>
            </a:r>
            <a:r>
              <a:rPr lang="it-IT" sz="2000" dirty="0" err="1"/>
              <a:t>value</a:t>
            </a:r>
            <a:r>
              <a:rPr lang="it-IT" sz="2000" dirty="0"/>
              <a:t> for a (</a:t>
            </a:r>
            <a:r>
              <a:rPr lang="it-IT" sz="2000" dirty="0" err="1"/>
              <a:t>bosonic</a:t>
            </a:r>
            <a:r>
              <a:rPr lang="it-IT" sz="2000" dirty="0"/>
              <a:t>) </a:t>
            </a:r>
            <a:r>
              <a:rPr lang="it-IT" sz="2000" dirty="0" err="1"/>
              <a:t>tetramer</a:t>
            </a:r>
            <a:r>
              <a:rPr lang="it-IT" sz="2000" dirty="0"/>
              <a:t> to </a:t>
            </a:r>
            <a:r>
              <a:rPr lang="it-IT" sz="2000" dirty="0" err="1"/>
              <a:t>exist</a:t>
            </a:r>
            <a:endParaRPr lang="it-IT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000" dirty="0" err="1"/>
              <a:t>Robust</a:t>
            </a:r>
            <a:r>
              <a:rPr lang="it-IT" sz="2000" dirty="0"/>
              <a:t> to finite-</a:t>
            </a:r>
            <a:r>
              <a:rPr lang="it-IT" sz="2000" dirty="0" err="1"/>
              <a:t>range</a:t>
            </a:r>
            <a:r>
              <a:rPr lang="it-IT" sz="2000" dirty="0"/>
              <a:t> </a:t>
            </a:r>
            <a:r>
              <a:rPr lang="it-IT" sz="2000" dirty="0" err="1"/>
              <a:t>corrections</a:t>
            </a:r>
            <a:r>
              <a:rPr lang="it-IT" sz="2000" dirty="0"/>
              <a:t> (</a:t>
            </a:r>
            <a:r>
              <a:rPr lang="it-IT" sz="2000" i="1" dirty="0"/>
              <a:t>R</a:t>
            </a:r>
            <a:r>
              <a:rPr lang="it-IT" sz="2000" i="1" baseline="30000" dirty="0"/>
              <a:t>*</a:t>
            </a:r>
            <a:r>
              <a:rPr lang="it-IT" sz="2000" dirty="0"/>
              <a:t>≠0) in quasi-2D</a:t>
            </a:r>
            <a:endParaRPr lang="it-IT" sz="20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/>
              <a:t>The special case of </a:t>
            </a:r>
            <a:r>
              <a:rPr lang="it-IT" sz="4000" baseline="30000" dirty="0"/>
              <a:t>6</a:t>
            </a:r>
            <a:r>
              <a:rPr lang="it-IT" sz="4000" dirty="0"/>
              <a:t>Li-</a:t>
            </a:r>
            <a:r>
              <a:rPr lang="it-IT" sz="4000" baseline="30000" dirty="0"/>
              <a:t>53</a:t>
            </a:r>
            <a:r>
              <a:rPr lang="it-IT" sz="4000" dirty="0"/>
              <a:t>Cr</a:t>
            </a:r>
            <a:endParaRPr lang="it-IT" sz="4000" dirty="0"/>
          </a:p>
        </p:txBody>
      </p:sp>
      <p:grpSp>
        <p:nvGrpSpPr>
          <p:cNvPr id="24" name="Gruppo 23"/>
          <p:cNvGrpSpPr>
            <a:grpSpLocks noChangeAspect="1"/>
          </p:cNvGrpSpPr>
          <p:nvPr/>
        </p:nvGrpSpPr>
        <p:grpSpPr>
          <a:xfrm>
            <a:off x="4969421" y="683172"/>
            <a:ext cx="4798987" cy="2415503"/>
            <a:chOff x="1894319" y="2132865"/>
            <a:chExt cx="5355361" cy="2695544"/>
          </a:xfrm>
        </p:grpSpPr>
        <p:pic>
          <p:nvPicPr>
            <p:cNvPr id="34" name="Immagine 33"/>
            <p:cNvPicPr>
              <a:picLocks noChangeAspect="1"/>
            </p:cNvPicPr>
            <p:nvPr/>
          </p:nvPicPr>
          <p:blipFill rotWithShape="1">
            <a:blip r:embed="rId2"/>
            <a:srcRect l="22243" t="20926" r="21509" b="19782"/>
            <a:stretch/>
          </p:blipFill>
          <p:spPr>
            <a:xfrm>
              <a:off x="2470382" y="2380137"/>
              <a:ext cx="3672408" cy="2448272"/>
            </a:xfrm>
            <a:prstGeom prst="rect">
              <a:avLst/>
            </a:prstGeom>
          </p:spPr>
        </p:pic>
        <p:pic>
          <p:nvPicPr>
            <p:cNvPr id="35" name="Immagine 34"/>
            <p:cNvPicPr>
              <a:picLocks noChangeAspect="1"/>
            </p:cNvPicPr>
            <p:nvPr/>
          </p:nvPicPr>
          <p:blipFill rotWithShape="1">
            <a:blip r:embed="rId2"/>
            <a:srcRect t="20926" r="93383" b="30291"/>
            <a:stretch/>
          </p:blipFill>
          <p:spPr>
            <a:xfrm>
              <a:off x="1894319" y="2382017"/>
              <a:ext cx="432048" cy="2014344"/>
            </a:xfrm>
            <a:prstGeom prst="rect">
              <a:avLst/>
            </a:prstGeom>
          </p:spPr>
        </p:pic>
        <p:cxnSp>
          <p:nvCxnSpPr>
            <p:cNvPr id="36" name="Connettore diritto 35"/>
            <p:cNvCxnSpPr/>
            <p:nvPr/>
          </p:nvCxnSpPr>
          <p:spPr>
            <a:xfrm flipH="1">
              <a:off x="3802293" y="2634944"/>
              <a:ext cx="0" cy="1782423"/>
            </a:xfrm>
            <a:prstGeom prst="line">
              <a:avLst/>
            </a:prstGeom>
            <a:ln w="25400">
              <a:solidFill>
                <a:schemeClr val="tx2"/>
              </a:solidFill>
              <a:prstDash val="solid"/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sellaDiTesto 37"/>
            <p:cNvSpPr txBox="1"/>
            <p:nvPr/>
          </p:nvSpPr>
          <p:spPr>
            <a:xfrm>
              <a:off x="5943359" y="3389189"/>
              <a:ext cx="936104" cy="412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solidFill>
                    <a:srgbClr val="FF0000"/>
                  </a:solidFill>
                </a:rPr>
                <a:t>trimer</a:t>
              </a:r>
              <a:endParaRPr lang="it-IT" dirty="0">
                <a:solidFill>
                  <a:srgbClr val="FF0000"/>
                </a:solidFill>
              </a:endParaRP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5943359" y="3887326"/>
              <a:ext cx="1296144" cy="412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solidFill>
                    <a:srgbClr val="00B050"/>
                  </a:solidFill>
                </a:rPr>
                <a:t>tetramer</a:t>
              </a:r>
              <a:endParaRPr lang="it-IT" dirty="0">
                <a:solidFill>
                  <a:srgbClr val="00B050"/>
                </a:solidFill>
              </a:endParaRPr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2670536" y="2132865"/>
              <a:ext cx="3324927" cy="3434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1400" dirty="0">
                  <a:solidFill>
                    <a:srgbClr val="000000"/>
                  </a:solidFill>
                  <a:latin typeface="+mj-lt"/>
                </a:rPr>
                <a:t>PRL </a:t>
              </a:r>
              <a:r>
                <a:rPr lang="it-IT" sz="1400" b="1" dirty="0">
                  <a:solidFill>
                    <a:srgbClr val="000000"/>
                  </a:solidFill>
                  <a:latin typeface="+mj-lt"/>
                </a:rPr>
                <a:t>118</a:t>
              </a:r>
              <a:r>
                <a:rPr lang="it-IT" sz="1400" dirty="0">
                  <a:solidFill>
                    <a:srgbClr val="000000"/>
                  </a:solidFill>
                  <a:latin typeface="+mj-lt"/>
                </a:rPr>
                <a:t>, 083002 (2017)</a:t>
              </a:r>
              <a:endParaRPr lang="it-IT" sz="1400" dirty="0">
                <a:latin typeface="+mj-lt"/>
              </a:endParaRP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953536" y="4142033"/>
              <a:ext cx="1296144" cy="412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solidFill>
                    <a:srgbClr val="0070C0"/>
                  </a:solidFill>
                </a:rPr>
                <a:t>pentamer</a:t>
              </a:r>
              <a:endParaRPr lang="it-IT" dirty="0">
                <a:solidFill>
                  <a:srgbClr val="0070C0"/>
                </a:solidFill>
              </a:endParaRP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3158127" y="4037784"/>
              <a:ext cx="611605" cy="3434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FF0000"/>
                  </a:solidFill>
                </a:rPr>
                <a:t>8.17</a:t>
              </a:r>
              <a:endParaRPr lang="it-IT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43" name="Connettore diritto 42"/>
            <p:cNvCxnSpPr/>
            <p:nvPr/>
          </p:nvCxnSpPr>
          <p:spPr>
            <a:xfrm>
              <a:off x="3194612" y="2401693"/>
              <a:ext cx="0" cy="2001600"/>
            </a:xfrm>
            <a:prstGeom prst="line">
              <a:avLst/>
            </a:prstGeom>
            <a:ln w="1587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/>
            <p:cNvCxnSpPr/>
            <p:nvPr/>
          </p:nvCxnSpPr>
          <p:spPr>
            <a:xfrm>
              <a:off x="3870392" y="2398609"/>
              <a:ext cx="0" cy="2001600"/>
            </a:xfrm>
            <a:prstGeom prst="line">
              <a:avLst/>
            </a:prstGeom>
            <a:ln w="15875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CasellaDiTesto 44"/>
            <p:cNvSpPr txBox="1"/>
            <p:nvPr/>
          </p:nvSpPr>
          <p:spPr>
            <a:xfrm>
              <a:off x="3950216" y="4037784"/>
              <a:ext cx="595955" cy="3434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00B050"/>
                  </a:solidFill>
                </a:rPr>
                <a:t>8.86</a:t>
              </a:r>
              <a:endParaRPr lang="it-IT" sz="1400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625078" y="851678"/>
            <a:ext cx="3816425" cy="1137163"/>
            <a:chOff x="6084167" y="1414430"/>
            <a:chExt cx="3816425" cy="1137163"/>
          </a:xfrm>
        </p:grpSpPr>
        <p:pic>
          <p:nvPicPr>
            <p:cNvPr id="26" name="Immagine 25" descr="knob3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80436" y="1437032"/>
              <a:ext cx="1114558" cy="1114561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7366068" y="1688336"/>
              <a:ext cx="24112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3600" dirty="0" err="1">
                  <a:solidFill>
                    <a:srgbClr val="FF0000"/>
                  </a:solidFill>
                </a:rPr>
                <a:t>M</a:t>
              </a:r>
              <a:r>
                <a:rPr lang="it-IT" sz="3600" baseline="-25000" dirty="0" err="1">
                  <a:solidFill>
                    <a:srgbClr val="FF0000"/>
                  </a:solidFill>
                </a:rPr>
                <a:t>Cr</a:t>
              </a:r>
              <a:r>
                <a:rPr lang="it-IT" sz="3600" dirty="0">
                  <a:solidFill>
                    <a:srgbClr val="FF0000"/>
                  </a:solidFill>
                </a:rPr>
                <a:t>/</a:t>
              </a:r>
              <a:r>
                <a:rPr lang="it-IT" sz="3600" dirty="0" err="1">
                  <a:solidFill>
                    <a:srgbClr val="FF0000"/>
                  </a:solidFill>
                </a:rPr>
                <a:t>m</a:t>
              </a:r>
              <a:r>
                <a:rPr lang="it-IT" sz="3600" baseline="-25000" dirty="0" err="1">
                  <a:solidFill>
                    <a:srgbClr val="FF0000"/>
                  </a:solidFill>
                </a:rPr>
                <a:t>Li</a:t>
              </a:r>
              <a:r>
                <a:rPr lang="it-IT" sz="3600" dirty="0">
                  <a:solidFill>
                    <a:srgbClr val="FF0000"/>
                  </a:solidFill>
                </a:rPr>
                <a:t>=8.8</a:t>
              </a:r>
            </a:p>
          </p:txBody>
        </p:sp>
        <p:sp>
          <p:nvSpPr>
            <p:cNvPr id="28" name="Rettangolo arrotondato 27"/>
            <p:cNvSpPr/>
            <p:nvPr/>
          </p:nvSpPr>
          <p:spPr>
            <a:xfrm>
              <a:off x="6084167" y="1414430"/>
              <a:ext cx="3816425" cy="1137163"/>
            </a:xfrm>
            <a:prstGeom prst="roundRect">
              <a:avLst>
                <a:gd name="adj" fmla="val 11164"/>
              </a:avLst>
            </a:prstGeom>
            <a:noFill/>
            <a:ln w="50800">
              <a:solidFill>
                <a:srgbClr val="FF0000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>
                <a:solidFill>
                  <a:srgbClr val="FF0000"/>
                </a:solidFill>
                <a:latin typeface="+mj-lt"/>
              </a:endParaRPr>
            </a:p>
          </p:txBody>
        </p:sp>
      </p:grpSp>
      <p:sp>
        <p:nvSpPr>
          <p:cNvPr id="16" name="Figura a mano libera 15"/>
          <p:cNvSpPr/>
          <p:nvPr/>
        </p:nvSpPr>
        <p:spPr>
          <a:xfrm>
            <a:off x="4441232" y="2009776"/>
            <a:ext cx="2267125" cy="888801"/>
          </a:xfrm>
          <a:custGeom>
            <a:avLst/>
            <a:gdLst>
              <a:gd name="connsiteX0" fmla="*/ 0 w 2228850"/>
              <a:gd name="connsiteY0" fmla="*/ 0 h 931924"/>
              <a:gd name="connsiteX1" fmla="*/ 38100 w 2228850"/>
              <a:gd name="connsiteY1" fmla="*/ 57150 h 931924"/>
              <a:gd name="connsiteX2" fmla="*/ 66675 w 2228850"/>
              <a:gd name="connsiteY2" fmla="*/ 85725 h 931924"/>
              <a:gd name="connsiteX3" fmla="*/ 85725 w 2228850"/>
              <a:gd name="connsiteY3" fmla="*/ 114300 h 931924"/>
              <a:gd name="connsiteX4" fmla="*/ 142875 w 2228850"/>
              <a:gd name="connsiteY4" fmla="*/ 190500 h 931924"/>
              <a:gd name="connsiteX5" fmla="*/ 161925 w 2228850"/>
              <a:gd name="connsiteY5" fmla="*/ 219075 h 931924"/>
              <a:gd name="connsiteX6" fmla="*/ 190500 w 2228850"/>
              <a:gd name="connsiteY6" fmla="*/ 257175 h 931924"/>
              <a:gd name="connsiteX7" fmla="*/ 209550 w 2228850"/>
              <a:gd name="connsiteY7" fmla="*/ 295275 h 931924"/>
              <a:gd name="connsiteX8" fmla="*/ 276225 w 2228850"/>
              <a:gd name="connsiteY8" fmla="*/ 361950 h 931924"/>
              <a:gd name="connsiteX9" fmla="*/ 304800 w 2228850"/>
              <a:gd name="connsiteY9" fmla="*/ 390525 h 931924"/>
              <a:gd name="connsiteX10" fmla="*/ 323850 w 2228850"/>
              <a:gd name="connsiteY10" fmla="*/ 428625 h 931924"/>
              <a:gd name="connsiteX11" fmla="*/ 409575 w 2228850"/>
              <a:gd name="connsiteY11" fmla="*/ 504825 h 931924"/>
              <a:gd name="connsiteX12" fmla="*/ 457200 w 2228850"/>
              <a:gd name="connsiteY12" fmla="*/ 561975 h 931924"/>
              <a:gd name="connsiteX13" fmla="*/ 476250 w 2228850"/>
              <a:gd name="connsiteY13" fmla="*/ 590550 h 931924"/>
              <a:gd name="connsiteX14" fmla="*/ 504825 w 2228850"/>
              <a:gd name="connsiteY14" fmla="*/ 609600 h 931924"/>
              <a:gd name="connsiteX15" fmla="*/ 561975 w 2228850"/>
              <a:gd name="connsiteY15" fmla="*/ 666750 h 931924"/>
              <a:gd name="connsiteX16" fmla="*/ 590550 w 2228850"/>
              <a:gd name="connsiteY16" fmla="*/ 695325 h 931924"/>
              <a:gd name="connsiteX17" fmla="*/ 647700 w 2228850"/>
              <a:gd name="connsiteY17" fmla="*/ 733425 h 931924"/>
              <a:gd name="connsiteX18" fmla="*/ 676275 w 2228850"/>
              <a:gd name="connsiteY18" fmla="*/ 752475 h 931924"/>
              <a:gd name="connsiteX19" fmla="*/ 733425 w 2228850"/>
              <a:gd name="connsiteY19" fmla="*/ 771525 h 931924"/>
              <a:gd name="connsiteX20" fmla="*/ 790575 w 2228850"/>
              <a:gd name="connsiteY20" fmla="*/ 800100 h 931924"/>
              <a:gd name="connsiteX21" fmla="*/ 885825 w 2228850"/>
              <a:gd name="connsiteY21" fmla="*/ 819150 h 931924"/>
              <a:gd name="connsiteX22" fmla="*/ 952500 w 2228850"/>
              <a:gd name="connsiteY22" fmla="*/ 838200 h 931924"/>
              <a:gd name="connsiteX23" fmla="*/ 1047750 w 2228850"/>
              <a:gd name="connsiteY23" fmla="*/ 857250 h 931924"/>
              <a:gd name="connsiteX24" fmla="*/ 1171575 w 2228850"/>
              <a:gd name="connsiteY24" fmla="*/ 876300 h 931924"/>
              <a:gd name="connsiteX25" fmla="*/ 1247775 w 2228850"/>
              <a:gd name="connsiteY25" fmla="*/ 885825 h 931924"/>
              <a:gd name="connsiteX26" fmla="*/ 1285875 w 2228850"/>
              <a:gd name="connsiteY26" fmla="*/ 895350 h 931924"/>
              <a:gd name="connsiteX27" fmla="*/ 1352550 w 2228850"/>
              <a:gd name="connsiteY27" fmla="*/ 904875 h 931924"/>
              <a:gd name="connsiteX28" fmla="*/ 1476375 w 2228850"/>
              <a:gd name="connsiteY28" fmla="*/ 923925 h 931924"/>
              <a:gd name="connsiteX29" fmla="*/ 2009775 w 2228850"/>
              <a:gd name="connsiteY29" fmla="*/ 904875 h 931924"/>
              <a:gd name="connsiteX30" fmla="*/ 2038350 w 2228850"/>
              <a:gd name="connsiteY30" fmla="*/ 895350 h 931924"/>
              <a:gd name="connsiteX31" fmla="*/ 2095500 w 2228850"/>
              <a:gd name="connsiteY31" fmla="*/ 838200 h 931924"/>
              <a:gd name="connsiteX32" fmla="*/ 2143125 w 2228850"/>
              <a:gd name="connsiteY32" fmla="*/ 790575 h 931924"/>
              <a:gd name="connsiteX33" fmla="*/ 2162175 w 2228850"/>
              <a:gd name="connsiteY33" fmla="*/ 762000 h 931924"/>
              <a:gd name="connsiteX34" fmla="*/ 2219325 w 2228850"/>
              <a:gd name="connsiteY34" fmla="*/ 733425 h 931924"/>
              <a:gd name="connsiteX35" fmla="*/ 2228850 w 2228850"/>
              <a:gd name="connsiteY35" fmla="*/ 714375 h 931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2228850" h="931924">
                <a:moveTo>
                  <a:pt x="0" y="0"/>
                </a:moveTo>
                <a:cubicBezTo>
                  <a:pt x="12700" y="19050"/>
                  <a:pt x="24044" y="39078"/>
                  <a:pt x="38100" y="57150"/>
                </a:cubicBezTo>
                <a:cubicBezTo>
                  <a:pt x="46370" y="67783"/>
                  <a:pt x="58051" y="75377"/>
                  <a:pt x="66675" y="85725"/>
                </a:cubicBezTo>
                <a:cubicBezTo>
                  <a:pt x="74004" y="94519"/>
                  <a:pt x="78992" y="105042"/>
                  <a:pt x="85725" y="114300"/>
                </a:cubicBezTo>
                <a:cubicBezTo>
                  <a:pt x="104399" y="139977"/>
                  <a:pt x="125263" y="164082"/>
                  <a:pt x="142875" y="190500"/>
                </a:cubicBezTo>
                <a:cubicBezTo>
                  <a:pt x="149225" y="200025"/>
                  <a:pt x="155271" y="209760"/>
                  <a:pt x="161925" y="219075"/>
                </a:cubicBezTo>
                <a:cubicBezTo>
                  <a:pt x="171152" y="231993"/>
                  <a:pt x="182086" y="243713"/>
                  <a:pt x="190500" y="257175"/>
                </a:cubicBezTo>
                <a:cubicBezTo>
                  <a:pt x="198025" y="269216"/>
                  <a:pt x="200559" y="284286"/>
                  <a:pt x="209550" y="295275"/>
                </a:cubicBezTo>
                <a:cubicBezTo>
                  <a:pt x="229453" y="319601"/>
                  <a:pt x="254000" y="339725"/>
                  <a:pt x="276225" y="361950"/>
                </a:cubicBezTo>
                <a:cubicBezTo>
                  <a:pt x="285750" y="371475"/>
                  <a:pt x="298776" y="378477"/>
                  <a:pt x="304800" y="390525"/>
                </a:cubicBezTo>
                <a:cubicBezTo>
                  <a:pt x="311150" y="403225"/>
                  <a:pt x="314980" y="417537"/>
                  <a:pt x="323850" y="428625"/>
                </a:cubicBezTo>
                <a:cubicBezTo>
                  <a:pt x="361133" y="475228"/>
                  <a:pt x="370465" y="478752"/>
                  <a:pt x="409575" y="504825"/>
                </a:cubicBezTo>
                <a:cubicBezTo>
                  <a:pt x="456873" y="575771"/>
                  <a:pt x="396084" y="488636"/>
                  <a:pt x="457200" y="561975"/>
                </a:cubicBezTo>
                <a:cubicBezTo>
                  <a:pt x="464529" y="570769"/>
                  <a:pt x="468155" y="582455"/>
                  <a:pt x="476250" y="590550"/>
                </a:cubicBezTo>
                <a:cubicBezTo>
                  <a:pt x="484345" y="598645"/>
                  <a:pt x="496269" y="601995"/>
                  <a:pt x="504825" y="609600"/>
                </a:cubicBezTo>
                <a:cubicBezTo>
                  <a:pt x="524961" y="627498"/>
                  <a:pt x="542925" y="647700"/>
                  <a:pt x="561975" y="666750"/>
                </a:cubicBezTo>
                <a:cubicBezTo>
                  <a:pt x="571500" y="676275"/>
                  <a:pt x="579342" y="687853"/>
                  <a:pt x="590550" y="695325"/>
                </a:cubicBezTo>
                <a:lnTo>
                  <a:pt x="647700" y="733425"/>
                </a:lnTo>
                <a:cubicBezTo>
                  <a:pt x="657225" y="739775"/>
                  <a:pt x="665415" y="748855"/>
                  <a:pt x="676275" y="752475"/>
                </a:cubicBezTo>
                <a:cubicBezTo>
                  <a:pt x="695325" y="758825"/>
                  <a:pt x="716717" y="760386"/>
                  <a:pt x="733425" y="771525"/>
                </a:cubicBezTo>
                <a:cubicBezTo>
                  <a:pt x="764734" y="792397"/>
                  <a:pt x="756069" y="790241"/>
                  <a:pt x="790575" y="800100"/>
                </a:cubicBezTo>
                <a:cubicBezTo>
                  <a:pt x="842198" y="814849"/>
                  <a:pt x="823453" y="806676"/>
                  <a:pt x="885825" y="819150"/>
                </a:cubicBezTo>
                <a:cubicBezTo>
                  <a:pt x="1034091" y="848803"/>
                  <a:pt x="834483" y="810965"/>
                  <a:pt x="952500" y="838200"/>
                </a:cubicBezTo>
                <a:cubicBezTo>
                  <a:pt x="984050" y="845481"/>
                  <a:pt x="1015812" y="851927"/>
                  <a:pt x="1047750" y="857250"/>
                </a:cubicBezTo>
                <a:cubicBezTo>
                  <a:pt x="1105959" y="866951"/>
                  <a:pt x="1110294" y="868129"/>
                  <a:pt x="1171575" y="876300"/>
                </a:cubicBezTo>
                <a:cubicBezTo>
                  <a:pt x="1196948" y="879683"/>
                  <a:pt x="1222526" y="881617"/>
                  <a:pt x="1247775" y="885825"/>
                </a:cubicBezTo>
                <a:cubicBezTo>
                  <a:pt x="1260688" y="887977"/>
                  <a:pt x="1272995" y="893008"/>
                  <a:pt x="1285875" y="895350"/>
                </a:cubicBezTo>
                <a:cubicBezTo>
                  <a:pt x="1307964" y="899366"/>
                  <a:pt x="1330405" y="901184"/>
                  <a:pt x="1352550" y="904875"/>
                </a:cubicBezTo>
                <a:cubicBezTo>
                  <a:pt x="1483456" y="926693"/>
                  <a:pt x="1292119" y="900893"/>
                  <a:pt x="1476375" y="923925"/>
                </a:cubicBezTo>
                <a:cubicBezTo>
                  <a:pt x="1649525" y="920595"/>
                  <a:pt x="1838051" y="953939"/>
                  <a:pt x="2009775" y="904875"/>
                </a:cubicBezTo>
                <a:cubicBezTo>
                  <a:pt x="2019429" y="902117"/>
                  <a:pt x="2028825" y="898525"/>
                  <a:pt x="2038350" y="895350"/>
                </a:cubicBezTo>
                <a:cubicBezTo>
                  <a:pt x="2057400" y="876300"/>
                  <a:pt x="2080556" y="860616"/>
                  <a:pt x="2095500" y="838200"/>
                </a:cubicBezTo>
                <a:cubicBezTo>
                  <a:pt x="2120900" y="800100"/>
                  <a:pt x="2105025" y="815975"/>
                  <a:pt x="2143125" y="790575"/>
                </a:cubicBezTo>
                <a:cubicBezTo>
                  <a:pt x="2149475" y="781050"/>
                  <a:pt x="2154080" y="770095"/>
                  <a:pt x="2162175" y="762000"/>
                </a:cubicBezTo>
                <a:cubicBezTo>
                  <a:pt x="2224804" y="699371"/>
                  <a:pt x="2157350" y="779906"/>
                  <a:pt x="2219325" y="733425"/>
                </a:cubicBezTo>
                <a:cubicBezTo>
                  <a:pt x="2225005" y="729165"/>
                  <a:pt x="2225675" y="720725"/>
                  <a:pt x="2228850" y="714375"/>
                </a:cubicBezTo>
              </a:path>
            </a:pathLst>
          </a:custGeom>
          <a:noFill/>
          <a:ln w="50800">
            <a:solidFill>
              <a:srgbClr val="FF0000"/>
            </a:solidFill>
            <a:headEnd type="none"/>
            <a:tailEnd type="triangle"/>
          </a:ln>
          <a:effectLst>
            <a:glow rad="635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1" name="Gruppo 180"/>
          <p:cNvGrpSpPr/>
          <p:nvPr/>
        </p:nvGrpSpPr>
        <p:grpSpPr>
          <a:xfrm>
            <a:off x="1632146" y="4293097"/>
            <a:ext cx="9144375" cy="2614579"/>
            <a:chOff x="108145" y="4293096"/>
            <a:chExt cx="9144375" cy="2614579"/>
          </a:xfrm>
        </p:grpSpPr>
        <p:sp>
          <p:nvSpPr>
            <p:cNvPr id="2" name="CasellaDiTesto 1"/>
            <p:cNvSpPr txBox="1"/>
            <p:nvPr/>
          </p:nvSpPr>
          <p:spPr>
            <a:xfrm>
              <a:off x="108145" y="4293096"/>
              <a:ext cx="8928352" cy="830997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dirty="0" err="1">
                  <a:solidFill>
                    <a:srgbClr val="FF0000"/>
                  </a:solidFill>
                </a:rPr>
                <a:t>Unique</a:t>
              </a:r>
              <a:r>
                <a:rPr lang="it-IT" sz="2400" dirty="0">
                  <a:solidFill>
                    <a:srgbClr val="FF0000"/>
                  </a:solidFill>
                </a:rPr>
                <a:t> </a:t>
              </a:r>
              <a:r>
                <a:rPr lang="it-IT" sz="2400" dirty="0" err="1">
                  <a:solidFill>
                    <a:srgbClr val="FF0000"/>
                  </a:solidFill>
                </a:rPr>
                <a:t>system</a:t>
              </a:r>
              <a:r>
                <a:rPr lang="it-IT" sz="2400" dirty="0">
                  <a:solidFill>
                    <a:srgbClr val="FF0000"/>
                  </a:solidFill>
                </a:rPr>
                <a:t> to </a:t>
              </a:r>
              <a:r>
                <a:rPr lang="it-IT" sz="2400" dirty="0" err="1">
                  <a:solidFill>
                    <a:srgbClr val="FF0000"/>
                  </a:solidFill>
                </a:rPr>
                <a:t>explore</a:t>
              </a:r>
              <a:r>
                <a:rPr lang="it-IT" sz="2400" dirty="0">
                  <a:solidFill>
                    <a:srgbClr val="FF0000"/>
                  </a:solidFill>
                </a:rPr>
                <a:t> </a:t>
              </a:r>
              <a:r>
                <a:rPr lang="it-IT" sz="2400" dirty="0" err="1">
                  <a:solidFill>
                    <a:srgbClr val="FF0000"/>
                  </a:solidFill>
                </a:rPr>
                <a:t>ultracold</a:t>
              </a:r>
              <a:r>
                <a:rPr lang="it-IT" sz="2400" dirty="0">
                  <a:solidFill>
                    <a:srgbClr val="FF0000"/>
                  </a:solidFill>
                </a:rPr>
                <a:t> </a:t>
              </a:r>
              <a:r>
                <a:rPr lang="it-IT" sz="2400" dirty="0" err="1">
                  <a:solidFill>
                    <a:srgbClr val="FF0000"/>
                  </a:solidFill>
                </a:rPr>
                <a:t>fermionic</a:t>
              </a:r>
              <a:r>
                <a:rPr lang="it-IT" sz="2400" dirty="0">
                  <a:solidFill>
                    <a:srgbClr val="FF0000"/>
                  </a:solidFill>
                </a:rPr>
                <a:t> </a:t>
              </a:r>
              <a:r>
                <a:rPr lang="it-IT" sz="2400" dirty="0" err="1">
                  <a:solidFill>
                    <a:srgbClr val="FF0000"/>
                  </a:solidFill>
                </a:rPr>
                <a:t>matter</a:t>
              </a:r>
              <a:r>
                <a:rPr lang="it-IT" sz="2400" dirty="0">
                  <a:solidFill>
                    <a:srgbClr val="FF0000"/>
                  </a:solidFill>
                </a:rPr>
                <a:t> with </a:t>
              </a:r>
              <a:endParaRPr lang="it-IT" sz="2400" dirty="0" smtClean="0">
                <a:solidFill>
                  <a:srgbClr val="FF0000"/>
                </a:solidFill>
              </a:endParaRPr>
            </a:p>
            <a:p>
              <a:pPr algn="ctr"/>
              <a:r>
                <a:rPr lang="it-IT" sz="2400" dirty="0" smtClean="0">
                  <a:solidFill>
                    <a:srgbClr val="FF0000"/>
                  </a:solidFill>
                </a:rPr>
                <a:t>non-perturbative (</a:t>
              </a:r>
              <a:r>
                <a:rPr lang="it-IT" sz="2400" u="sng" dirty="0" err="1" smtClean="0">
                  <a:solidFill>
                    <a:srgbClr val="FF0000"/>
                  </a:solidFill>
                </a:rPr>
                <a:t>elastic</a:t>
              </a:r>
              <a:r>
                <a:rPr lang="it-IT" sz="2400" dirty="0" smtClean="0">
                  <a:solidFill>
                    <a:srgbClr val="FF0000"/>
                  </a:solidFill>
                </a:rPr>
                <a:t>) </a:t>
              </a:r>
              <a:r>
                <a:rPr lang="it-IT" sz="2400" dirty="0" err="1" smtClean="0">
                  <a:solidFill>
                    <a:srgbClr val="FF0000"/>
                  </a:solidFill>
                </a:rPr>
                <a:t>few</a:t>
              </a:r>
              <a:r>
                <a:rPr lang="it-IT" sz="2400" dirty="0" smtClean="0">
                  <a:solidFill>
                    <a:srgbClr val="FF0000"/>
                  </a:solidFill>
                </a:rPr>
                <a:t>-body </a:t>
              </a:r>
              <a:r>
                <a:rPr lang="it-IT" sz="2400" dirty="0" err="1">
                  <a:solidFill>
                    <a:srgbClr val="FF0000"/>
                  </a:solidFill>
                </a:rPr>
                <a:t>effects</a:t>
              </a:r>
              <a:endParaRPr lang="it-IT" sz="2400" dirty="0">
                <a:solidFill>
                  <a:srgbClr val="FF0000"/>
                </a:solidFill>
              </a:endParaRPr>
            </a:p>
          </p:txBody>
        </p:sp>
        <p:grpSp>
          <p:nvGrpSpPr>
            <p:cNvPr id="7" name="Gruppo 6"/>
            <p:cNvGrpSpPr/>
            <p:nvPr/>
          </p:nvGrpSpPr>
          <p:grpSpPr>
            <a:xfrm>
              <a:off x="2800270" y="5229200"/>
              <a:ext cx="1983951" cy="1146767"/>
              <a:chOff x="3020097" y="5370847"/>
              <a:chExt cx="1983951" cy="1146767"/>
            </a:xfrm>
          </p:grpSpPr>
          <p:grpSp>
            <p:nvGrpSpPr>
              <p:cNvPr id="30" name="Gruppo 29"/>
              <p:cNvGrpSpPr>
                <a:grpSpLocks noChangeAspect="1"/>
              </p:cNvGrpSpPr>
              <p:nvPr/>
            </p:nvGrpSpPr>
            <p:grpSpPr>
              <a:xfrm rot="16200000">
                <a:off x="2765443" y="5677752"/>
                <a:ext cx="749615" cy="240307"/>
                <a:chOff x="3757525" y="6389350"/>
                <a:chExt cx="716446" cy="229674"/>
              </a:xfrm>
            </p:grpSpPr>
            <p:sp>
              <p:nvSpPr>
                <p:cNvPr id="79" name="Ovale 78"/>
                <p:cNvSpPr/>
                <p:nvPr/>
              </p:nvSpPr>
              <p:spPr>
                <a:xfrm>
                  <a:off x="4051900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94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139700" dist="38100" algn="l" rotWithShape="0">
                    <a:schemeClr val="tx2">
                      <a:alpha val="40000"/>
                    </a:schemeClr>
                  </a:outerShdw>
                  <a:softEdge rad="31750"/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sp>
              <p:nvSpPr>
                <p:cNvPr id="80" name="Ovale 79"/>
                <p:cNvSpPr/>
                <p:nvPr/>
              </p:nvSpPr>
              <p:spPr>
                <a:xfrm>
                  <a:off x="3757525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81" name="Connettore 1 93"/>
                <p:cNvCxnSpPr/>
                <p:nvPr/>
              </p:nvCxnSpPr>
              <p:spPr>
                <a:xfrm>
                  <a:off x="3867830" y="6504430"/>
                  <a:ext cx="489674" cy="0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2" name="Ovale 81"/>
                <p:cNvSpPr>
                  <a:spLocks noChangeAspect="1"/>
                </p:cNvSpPr>
                <p:nvPr/>
              </p:nvSpPr>
              <p:spPr>
                <a:xfrm>
                  <a:off x="4048406" y="6446674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63500" sx="162000" sy="162000" algn="ctr" rotWithShape="0">
                    <a:srgbClr val="FF0000">
                      <a:alpha val="91000"/>
                    </a:srgbClr>
                  </a:outerShdw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83" name="Ovale 82"/>
                <p:cNvSpPr>
                  <a:spLocks noChangeAspect="1"/>
                </p:cNvSpPr>
                <p:nvPr/>
              </p:nvSpPr>
              <p:spPr>
                <a:xfrm>
                  <a:off x="4288275" y="6422318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84" name="Ovale 83"/>
                <p:cNvSpPr>
                  <a:spLocks noChangeAspect="1"/>
                </p:cNvSpPr>
                <p:nvPr/>
              </p:nvSpPr>
              <p:spPr>
                <a:xfrm>
                  <a:off x="3777410" y="6426613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31" name="Gruppo 30"/>
              <p:cNvGrpSpPr>
                <a:grpSpLocks noChangeAspect="1"/>
              </p:cNvGrpSpPr>
              <p:nvPr/>
            </p:nvGrpSpPr>
            <p:grpSpPr>
              <a:xfrm rot="16200000">
                <a:off x="3122669" y="5951498"/>
                <a:ext cx="749615" cy="240307"/>
                <a:chOff x="3757525" y="6389350"/>
                <a:chExt cx="716446" cy="229674"/>
              </a:xfrm>
            </p:grpSpPr>
            <p:sp>
              <p:nvSpPr>
                <p:cNvPr id="73" name="Ovale 72"/>
                <p:cNvSpPr/>
                <p:nvPr/>
              </p:nvSpPr>
              <p:spPr>
                <a:xfrm>
                  <a:off x="4051900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94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139700" dist="38100" algn="l" rotWithShape="0">
                    <a:schemeClr val="tx2">
                      <a:alpha val="40000"/>
                    </a:schemeClr>
                  </a:outerShdw>
                  <a:softEdge rad="31750"/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sp>
              <p:nvSpPr>
                <p:cNvPr id="74" name="Ovale 73"/>
                <p:cNvSpPr/>
                <p:nvPr/>
              </p:nvSpPr>
              <p:spPr>
                <a:xfrm>
                  <a:off x="3757525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75" name="Connettore 1 87"/>
                <p:cNvCxnSpPr/>
                <p:nvPr/>
              </p:nvCxnSpPr>
              <p:spPr>
                <a:xfrm>
                  <a:off x="3867830" y="6504430"/>
                  <a:ext cx="489674" cy="0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6" name="Ovale 75"/>
                <p:cNvSpPr>
                  <a:spLocks noChangeAspect="1"/>
                </p:cNvSpPr>
                <p:nvPr/>
              </p:nvSpPr>
              <p:spPr>
                <a:xfrm>
                  <a:off x="4048406" y="6446674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63500" sx="162000" sy="162000" algn="ctr" rotWithShape="0">
                    <a:srgbClr val="FF0000">
                      <a:alpha val="91000"/>
                    </a:srgbClr>
                  </a:outerShdw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77" name="Ovale 76"/>
                <p:cNvSpPr>
                  <a:spLocks noChangeAspect="1"/>
                </p:cNvSpPr>
                <p:nvPr/>
              </p:nvSpPr>
              <p:spPr>
                <a:xfrm>
                  <a:off x="4288275" y="6422318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78" name="Ovale 77"/>
                <p:cNvSpPr>
                  <a:spLocks noChangeAspect="1"/>
                </p:cNvSpPr>
                <p:nvPr/>
              </p:nvSpPr>
              <p:spPr>
                <a:xfrm>
                  <a:off x="3777410" y="6426613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33" name="Gruppo 32"/>
              <p:cNvGrpSpPr>
                <a:grpSpLocks noChangeAspect="1"/>
              </p:cNvGrpSpPr>
              <p:nvPr/>
            </p:nvGrpSpPr>
            <p:grpSpPr>
              <a:xfrm rot="16200000">
                <a:off x="3466501" y="5625501"/>
                <a:ext cx="749615" cy="240307"/>
                <a:chOff x="3757525" y="6389350"/>
                <a:chExt cx="716446" cy="229674"/>
              </a:xfrm>
            </p:grpSpPr>
            <p:sp>
              <p:nvSpPr>
                <p:cNvPr id="67" name="Ovale 66"/>
                <p:cNvSpPr/>
                <p:nvPr/>
              </p:nvSpPr>
              <p:spPr>
                <a:xfrm>
                  <a:off x="4051900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94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139700" dist="38100" algn="l" rotWithShape="0">
                    <a:schemeClr val="tx2">
                      <a:alpha val="40000"/>
                    </a:schemeClr>
                  </a:outerShdw>
                  <a:softEdge rad="31750"/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sp>
              <p:nvSpPr>
                <p:cNvPr id="68" name="Ovale 67"/>
                <p:cNvSpPr/>
                <p:nvPr/>
              </p:nvSpPr>
              <p:spPr>
                <a:xfrm>
                  <a:off x="3757525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69" name="Connettore 1 81"/>
                <p:cNvCxnSpPr/>
                <p:nvPr/>
              </p:nvCxnSpPr>
              <p:spPr>
                <a:xfrm>
                  <a:off x="3867830" y="6504430"/>
                  <a:ext cx="489674" cy="0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Ovale 69"/>
                <p:cNvSpPr>
                  <a:spLocks noChangeAspect="1"/>
                </p:cNvSpPr>
                <p:nvPr/>
              </p:nvSpPr>
              <p:spPr>
                <a:xfrm>
                  <a:off x="4048406" y="6446674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63500" sx="162000" sy="162000" algn="ctr" rotWithShape="0">
                    <a:srgbClr val="FF0000">
                      <a:alpha val="91000"/>
                    </a:srgbClr>
                  </a:outerShdw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71" name="Ovale 70"/>
                <p:cNvSpPr>
                  <a:spLocks noChangeAspect="1"/>
                </p:cNvSpPr>
                <p:nvPr/>
              </p:nvSpPr>
              <p:spPr>
                <a:xfrm>
                  <a:off x="4288275" y="6422318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72" name="Ovale 71"/>
                <p:cNvSpPr>
                  <a:spLocks noChangeAspect="1"/>
                </p:cNvSpPr>
                <p:nvPr/>
              </p:nvSpPr>
              <p:spPr>
                <a:xfrm>
                  <a:off x="3777410" y="6426613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46" name="Gruppo 45"/>
              <p:cNvGrpSpPr>
                <a:grpSpLocks noChangeAspect="1"/>
              </p:cNvGrpSpPr>
              <p:nvPr/>
            </p:nvGrpSpPr>
            <p:grpSpPr>
              <a:xfrm rot="16200000">
                <a:off x="3788595" y="5878637"/>
                <a:ext cx="749615" cy="240307"/>
                <a:chOff x="3757525" y="6389350"/>
                <a:chExt cx="716446" cy="229674"/>
              </a:xfrm>
            </p:grpSpPr>
            <p:sp>
              <p:nvSpPr>
                <p:cNvPr id="61" name="Ovale 60"/>
                <p:cNvSpPr/>
                <p:nvPr/>
              </p:nvSpPr>
              <p:spPr>
                <a:xfrm>
                  <a:off x="4051900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94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139700" dist="38100" algn="l" rotWithShape="0">
                    <a:schemeClr val="tx2">
                      <a:alpha val="40000"/>
                    </a:schemeClr>
                  </a:outerShdw>
                  <a:softEdge rad="31750"/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sp>
              <p:nvSpPr>
                <p:cNvPr id="62" name="Ovale 61"/>
                <p:cNvSpPr/>
                <p:nvPr/>
              </p:nvSpPr>
              <p:spPr>
                <a:xfrm>
                  <a:off x="3757525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63" name="Connettore 1 75"/>
                <p:cNvCxnSpPr/>
                <p:nvPr/>
              </p:nvCxnSpPr>
              <p:spPr>
                <a:xfrm>
                  <a:off x="3867830" y="6504430"/>
                  <a:ext cx="489674" cy="0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4" name="Ovale 63"/>
                <p:cNvSpPr>
                  <a:spLocks noChangeAspect="1"/>
                </p:cNvSpPr>
                <p:nvPr/>
              </p:nvSpPr>
              <p:spPr>
                <a:xfrm>
                  <a:off x="4048406" y="6446674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63500" sx="162000" sy="162000" algn="ctr" rotWithShape="0">
                    <a:srgbClr val="FF0000">
                      <a:alpha val="91000"/>
                    </a:srgbClr>
                  </a:outerShdw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65" name="Ovale 64"/>
                <p:cNvSpPr>
                  <a:spLocks noChangeAspect="1"/>
                </p:cNvSpPr>
                <p:nvPr/>
              </p:nvSpPr>
              <p:spPr>
                <a:xfrm>
                  <a:off x="4288275" y="6422318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66" name="Ovale 65"/>
                <p:cNvSpPr>
                  <a:spLocks noChangeAspect="1"/>
                </p:cNvSpPr>
                <p:nvPr/>
              </p:nvSpPr>
              <p:spPr>
                <a:xfrm>
                  <a:off x="3777410" y="6426613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47" name="Gruppo 46"/>
              <p:cNvGrpSpPr>
                <a:grpSpLocks noChangeAspect="1"/>
              </p:cNvGrpSpPr>
              <p:nvPr/>
            </p:nvGrpSpPr>
            <p:grpSpPr>
              <a:xfrm rot="16200000">
                <a:off x="4173330" y="6022653"/>
                <a:ext cx="749615" cy="240307"/>
                <a:chOff x="3757525" y="6389350"/>
                <a:chExt cx="716446" cy="229674"/>
              </a:xfrm>
            </p:grpSpPr>
            <p:sp>
              <p:nvSpPr>
                <p:cNvPr id="55" name="Ovale 54"/>
                <p:cNvSpPr/>
                <p:nvPr/>
              </p:nvSpPr>
              <p:spPr>
                <a:xfrm>
                  <a:off x="4051900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94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139700" dist="38100" algn="l" rotWithShape="0">
                    <a:schemeClr val="tx2">
                      <a:alpha val="40000"/>
                    </a:schemeClr>
                  </a:outerShdw>
                  <a:softEdge rad="31750"/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sp>
              <p:nvSpPr>
                <p:cNvPr id="56" name="Ovale 55"/>
                <p:cNvSpPr/>
                <p:nvPr/>
              </p:nvSpPr>
              <p:spPr>
                <a:xfrm>
                  <a:off x="3757525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57" name="Connettore 1 69"/>
                <p:cNvCxnSpPr/>
                <p:nvPr/>
              </p:nvCxnSpPr>
              <p:spPr>
                <a:xfrm>
                  <a:off x="3867830" y="6504430"/>
                  <a:ext cx="489674" cy="0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8" name="Ovale 57"/>
                <p:cNvSpPr>
                  <a:spLocks noChangeAspect="1"/>
                </p:cNvSpPr>
                <p:nvPr/>
              </p:nvSpPr>
              <p:spPr>
                <a:xfrm>
                  <a:off x="4048406" y="6446674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63500" sx="162000" sy="162000" algn="ctr" rotWithShape="0">
                    <a:srgbClr val="FF0000">
                      <a:alpha val="91000"/>
                    </a:srgbClr>
                  </a:outerShdw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59" name="Ovale 58"/>
                <p:cNvSpPr>
                  <a:spLocks noChangeAspect="1"/>
                </p:cNvSpPr>
                <p:nvPr/>
              </p:nvSpPr>
              <p:spPr>
                <a:xfrm>
                  <a:off x="4288275" y="6422318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60" name="Ovale 59"/>
                <p:cNvSpPr>
                  <a:spLocks noChangeAspect="1"/>
                </p:cNvSpPr>
                <p:nvPr/>
              </p:nvSpPr>
              <p:spPr>
                <a:xfrm>
                  <a:off x="3777410" y="6426613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48" name="Gruppo 47"/>
              <p:cNvGrpSpPr>
                <a:grpSpLocks noChangeAspect="1"/>
              </p:cNvGrpSpPr>
              <p:nvPr/>
            </p:nvGrpSpPr>
            <p:grpSpPr>
              <a:xfrm rot="16200000">
                <a:off x="4509087" y="5799216"/>
                <a:ext cx="749615" cy="240307"/>
                <a:chOff x="3757525" y="6389350"/>
                <a:chExt cx="716446" cy="229674"/>
              </a:xfrm>
            </p:grpSpPr>
            <p:sp>
              <p:nvSpPr>
                <p:cNvPr id="49" name="Ovale 48"/>
                <p:cNvSpPr/>
                <p:nvPr/>
              </p:nvSpPr>
              <p:spPr>
                <a:xfrm>
                  <a:off x="4051900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94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</a:ln>
                <a:effectLst>
                  <a:outerShdw blurRad="139700" dist="38100" algn="l" rotWithShape="0">
                    <a:schemeClr val="tx2">
                      <a:alpha val="40000"/>
                    </a:schemeClr>
                  </a:outerShdw>
                  <a:softEdge rad="31750"/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sp>
              <p:nvSpPr>
                <p:cNvPr id="50" name="Ovale 49"/>
                <p:cNvSpPr/>
                <p:nvPr/>
              </p:nvSpPr>
              <p:spPr>
                <a:xfrm>
                  <a:off x="3757525" y="6389350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51" name="Connettore 1 63"/>
                <p:cNvCxnSpPr/>
                <p:nvPr/>
              </p:nvCxnSpPr>
              <p:spPr>
                <a:xfrm>
                  <a:off x="3867830" y="6504430"/>
                  <a:ext cx="489674" cy="0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Ovale 51"/>
                <p:cNvSpPr>
                  <a:spLocks noChangeAspect="1"/>
                </p:cNvSpPr>
                <p:nvPr/>
              </p:nvSpPr>
              <p:spPr>
                <a:xfrm>
                  <a:off x="4048406" y="6446674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outerShdw blurRad="63500" sx="162000" sy="162000" algn="ctr" rotWithShape="0">
                    <a:srgbClr val="FF0000">
                      <a:alpha val="91000"/>
                    </a:srgbClr>
                  </a:outerShdw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53" name="Ovale 52"/>
                <p:cNvSpPr>
                  <a:spLocks noChangeAspect="1"/>
                </p:cNvSpPr>
                <p:nvPr/>
              </p:nvSpPr>
              <p:spPr>
                <a:xfrm>
                  <a:off x="4288275" y="6422318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54" name="Ovale 53"/>
                <p:cNvSpPr>
                  <a:spLocks noChangeAspect="1"/>
                </p:cNvSpPr>
                <p:nvPr/>
              </p:nvSpPr>
              <p:spPr>
                <a:xfrm>
                  <a:off x="3777410" y="6426613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</p:grpSp>
        <p:grpSp>
          <p:nvGrpSpPr>
            <p:cNvPr id="3" name="Gruppo 2"/>
            <p:cNvGrpSpPr/>
            <p:nvPr/>
          </p:nvGrpSpPr>
          <p:grpSpPr>
            <a:xfrm>
              <a:off x="5661645" y="5288863"/>
              <a:ext cx="3393031" cy="1027441"/>
              <a:chOff x="4552006" y="5656024"/>
              <a:chExt cx="3393031" cy="1027441"/>
            </a:xfrm>
          </p:grpSpPr>
          <p:grpSp>
            <p:nvGrpSpPr>
              <p:cNvPr id="85" name="Gruppo 84"/>
              <p:cNvGrpSpPr/>
              <p:nvPr/>
            </p:nvGrpSpPr>
            <p:grpSpPr>
              <a:xfrm>
                <a:off x="4890149" y="5691449"/>
                <a:ext cx="1455085" cy="252000"/>
                <a:chOff x="7616357" y="6153116"/>
                <a:chExt cx="1455085" cy="252000"/>
              </a:xfrm>
            </p:grpSpPr>
            <p:sp>
              <p:nvSpPr>
                <p:cNvPr id="86" name="Ovale 85"/>
                <p:cNvSpPr/>
                <p:nvPr/>
              </p:nvSpPr>
              <p:spPr>
                <a:xfrm>
                  <a:off x="7706357" y="6156285"/>
                  <a:ext cx="1266515" cy="245662"/>
                </a:xfrm>
                <a:prstGeom prst="ellipse">
                  <a:avLst/>
                </a:prstGeom>
                <a:noFill/>
                <a:ln w="15875">
                  <a:solidFill>
                    <a:schemeClr val="accent1">
                      <a:shade val="50000"/>
                      <a:alpha val="58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sp>
              <p:nvSpPr>
                <p:cNvPr id="87" name="Ovale 86"/>
                <p:cNvSpPr>
                  <a:spLocks noChangeAspect="1"/>
                </p:cNvSpPr>
                <p:nvPr/>
              </p:nvSpPr>
              <p:spPr>
                <a:xfrm rot="10310095">
                  <a:off x="8893346" y="6161877"/>
                  <a:ext cx="178096" cy="17811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88" name="Connettore 1 143"/>
                <p:cNvCxnSpPr>
                  <a:stCxn id="89" idx="2"/>
                </p:cNvCxnSpPr>
                <p:nvPr/>
              </p:nvCxnSpPr>
              <p:spPr>
                <a:xfrm>
                  <a:off x="7795484" y="6273460"/>
                  <a:ext cx="385770" cy="1655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9" name="Ovale 88"/>
                <p:cNvSpPr>
                  <a:spLocks noChangeAspect="1"/>
                </p:cNvSpPr>
                <p:nvPr/>
              </p:nvSpPr>
              <p:spPr>
                <a:xfrm rot="11279346">
                  <a:off x="7616357" y="6170942"/>
                  <a:ext cx="180000" cy="180019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90" name="Connettore 1 145"/>
                <p:cNvCxnSpPr/>
                <p:nvPr/>
              </p:nvCxnSpPr>
              <p:spPr>
                <a:xfrm>
                  <a:off x="8304643" y="6272307"/>
                  <a:ext cx="587837" cy="7396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1" name="Gruppo 90"/>
                <p:cNvGrpSpPr>
                  <a:grpSpLocks noChangeAspect="1"/>
                </p:cNvGrpSpPr>
                <p:nvPr/>
              </p:nvGrpSpPr>
              <p:grpSpPr>
                <a:xfrm rot="10310095">
                  <a:off x="8069062" y="6153116"/>
                  <a:ext cx="463101" cy="252000"/>
                  <a:chOff x="1113126" y="6554562"/>
                  <a:chExt cx="422071" cy="229674"/>
                </a:xfrm>
              </p:grpSpPr>
              <p:sp>
                <p:nvSpPr>
                  <p:cNvPr id="92" name="Ovale 91"/>
                  <p:cNvSpPr/>
                  <p:nvPr/>
                </p:nvSpPr>
                <p:spPr>
                  <a:xfrm>
                    <a:off x="1113126" y="6554562"/>
                    <a:ext cx="422071" cy="22967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7000"/>
                        </a:schemeClr>
                      </a:gs>
                      <a:gs pos="48000">
                        <a:schemeClr val="accent1">
                          <a:lumMod val="97000"/>
                          <a:lumOff val="3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>
                    <a:outerShdw blurRad="139700" sx="117000" sy="117000" algn="ctr" rotWithShape="0">
                      <a:srgbClr val="0070C0">
                        <a:alpha val="40000"/>
                      </a:srgbClr>
                    </a:outerShdw>
                  </a:effectLst>
                  <a:scene3d>
                    <a:camera prst="orthographicFront"/>
                    <a:lightRig rig="threePt" dir="t"/>
                  </a:scene3d>
                  <a:sp3d contourW="12700" prstMaterial="translucentPowder">
                    <a:bevelT/>
                    <a:contourClr>
                      <a:schemeClr val="bg1">
                        <a:lumMod val="75000"/>
                      </a:schemeClr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atin typeface="+mj-lt"/>
                    </a:endParaRPr>
                  </a:p>
                </p:txBody>
              </p:sp>
              <p:cxnSp>
                <p:nvCxnSpPr>
                  <p:cNvPr id="93" name="Connettore 1 101"/>
                  <p:cNvCxnSpPr>
                    <a:endCxn id="94" idx="6"/>
                  </p:cNvCxnSpPr>
                  <p:nvPr/>
                </p:nvCxnSpPr>
                <p:spPr>
                  <a:xfrm flipV="1">
                    <a:off x="1223431" y="6668697"/>
                    <a:ext cx="294185" cy="945"/>
                  </a:xfrm>
                  <a:prstGeom prst="line">
                    <a:avLst/>
                  </a:prstGeom>
                  <a:ln w="15875">
                    <a:solidFill>
                      <a:schemeClr val="bg2">
                        <a:lumMod val="50000"/>
                        <a:alpha val="64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Ovale 93"/>
                  <p:cNvSpPr>
                    <a:spLocks noChangeAspect="1"/>
                  </p:cNvSpPr>
                  <p:nvPr/>
                </p:nvSpPr>
                <p:spPr>
                  <a:xfrm>
                    <a:off x="1404007" y="6611886"/>
                    <a:ext cx="113609" cy="11362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0"/>
                  </a:effectLst>
                  <a:scene3d>
                    <a:camera prst="orthographicFront"/>
                    <a:lightRig rig="threePt" dir="t"/>
                  </a:scene3d>
                  <a:sp3d prstMaterial="flat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95" name="Ovale 94"/>
                  <p:cNvSpPr>
                    <a:spLocks noChangeAspect="1"/>
                  </p:cNvSpPr>
                  <p:nvPr/>
                </p:nvSpPr>
                <p:spPr>
                  <a:xfrm>
                    <a:off x="1133011" y="6591825"/>
                    <a:ext cx="162317" cy="162335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bg1"/>
                      </a:solidFill>
                      <a:latin typeface="+mj-lt"/>
                    </a:endParaRPr>
                  </a:p>
                </p:txBody>
              </p:sp>
            </p:grpSp>
          </p:grpSp>
          <p:grpSp>
            <p:nvGrpSpPr>
              <p:cNvPr id="96" name="Gruppo 95"/>
              <p:cNvGrpSpPr/>
              <p:nvPr/>
            </p:nvGrpSpPr>
            <p:grpSpPr>
              <a:xfrm>
                <a:off x="5661406" y="5993068"/>
                <a:ext cx="1455085" cy="252000"/>
                <a:chOff x="7616357" y="6153116"/>
                <a:chExt cx="1455085" cy="252000"/>
              </a:xfrm>
            </p:grpSpPr>
            <p:sp>
              <p:nvSpPr>
                <p:cNvPr id="97" name="Ovale 96"/>
                <p:cNvSpPr/>
                <p:nvPr/>
              </p:nvSpPr>
              <p:spPr>
                <a:xfrm>
                  <a:off x="7706357" y="6156285"/>
                  <a:ext cx="1266515" cy="245662"/>
                </a:xfrm>
                <a:prstGeom prst="ellipse">
                  <a:avLst/>
                </a:prstGeom>
                <a:noFill/>
                <a:ln w="15875">
                  <a:solidFill>
                    <a:schemeClr val="accent1">
                      <a:shade val="50000"/>
                      <a:alpha val="58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sp>
              <p:nvSpPr>
                <p:cNvPr id="98" name="Ovale 97"/>
                <p:cNvSpPr>
                  <a:spLocks noChangeAspect="1"/>
                </p:cNvSpPr>
                <p:nvPr/>
              </p:nvSpPr>
              <p:spPr>
                <a:xfrm rot="10310095">
                  <a:off x="8893346" y="6161877"/>
                  <a:ext cx="178096" cy="17811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99" name="Connettore 1 143"/>
                <p:cNvCxnSpPr>
                  <a:stCxn id="100" idx="2"/>
                </p:cNvCxnSpPr>
                <p:nvPr/>
              </p:nvCxnSpPr>
              <p:spPr>
                <a:xfrm>
                  <a:off x="7795484" y="6273460"/>
                  <a:ext cx="385770" cy="1655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0" name="Ovale 99"/>
                <p:cNvSpPr>
                  <a:spLocks noChangeAspect="1"/>
                </p:cNvSpPr>
                <p:nvPr/>
              </p:nvSpPr>
              <p:spPr>
                <a:xfrm rot="11279346">
                  <a:off x="7616357" y="6170942"/>
                  <a:ext cx="180000" cy="180019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101" name="Connettore 1 145"/>
                <p:cNvCxnSpPr/>
                <p:nvPr/>
              </p:nvCxnSpPr>
              <p:spPr>
                <a:xfrm>
                  <a:off x="8304643" y="6272307"/>
                  <a:ext cx="587837" cy="7396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02" name="Gruppo 101"/>
                <p:cNvGrpSpPr>
                  <a:grpSpLocks noChangeAspect="1"/>
                </p:cNvGrpSpPr>
                <p:nvPr/>
              </p:nvGrpSpPr>
              <p:grpSpPr>
                <a:xfrm rot="10310095">
                  <a:off x="8069062" y="6153116"/>
                  <a:ext cx="463101" cy="252000"/>
                  <a:chOff x="1113126" y="6554562"/>
                  <a:chExt cx="422071" cy="229674"/>
                </a:xfrm>
              </p:grpSpPr>
              <p:sp>
                <p:nvSpPr>
                  <p:cNvPr id="103" name="Ovale 102"/>
                  <p:cNvSpPr/>
                  <p:nvPr/>
                </p:nvSpPr>
                <p:spPr>
                  <a:xfrm>
                    <a:off x="1113126" y="6554562"/>
                    <a:ext cx="422071" cy="22967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7000"/>
                        </a:schemeClr>
                      </a:gs>
                      <a:gs pos="48000">
                        <a:schemeClr val="accent1">
                          <a:lumMod val="97000"/>
                          <a:lumOff val="3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>
                    <a:outerShdw blurRad="139700" sx="117000" sy="117000" algn="ctr" rotWithShape="0">
                      <a:srgbClr val="0070C0">
                        <a:alpha val="40000"/>
                      </a:srgbClr>
                    </a:outerShdw>
                  </a:effectLst>
                  <a:scene3d>
                    <a:camera prst="orthographicFront"/>
                    <a:lightRig rig="threePt" dir="t"/>
                  </a:scene3d>
                  <a:sp3d contourW="12700" prstMaterial="translucentPowder">
                    <a:bevelT/>
                    <a:contourClr>
                      <a:schemeClr val="bg1">
                        <a:lumMod val="75000"/>
                      </a:schemeClr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atin typeface="+mj-lt"/>
                    </a:endParaRPr>
                  </a:p>
                </p:txBody>
              </p:sp>
              <p:cxnSp>
                <p:nvCxnSpPr>
                  <p:cNvPr id="104" name="Connettore 1 101"/>
                  <p:cNvCxnSpPr>
                    <a:endCxn id="105" idx="6"/>
                  </p:cNvCxnSpPr>
                  <p:nvPr/>
                </p:nvCxnSpPr>
                <p:spPr>
                  <a:xfrm flipV="1">
                    <a:off x="1223431" y="6668697"/>
                    <a:ext cx="294185" cy="945"/>
                  </a:xfrm>
                  <a:prstGeom prst="line">
                    <a:avLst/>
                  </a:prstGeom>
                  <a:ln w="15875">
                    <a:solidFill>
                      <a:schemeClr val="bg2">
                        <a:lumMod val="50000"/>
                        <a:alpha val="64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Ovale 104"/>
                  <p:cNvSpPr>
                    <a:spLocks noChangeAspect="1"/>
                  </p:cNvSpPr>
                  <p:nvPr/>
                </p:nvSpPr>
                <p:spPr>
                  <a:xfrm>
                    <a:off x="1404007" y="6611886"/>
                    <a:ext cx="113609" cy="11362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0"/>
                  </a:effectLst>
                  <a:scene3d>
                    <a:camera prst="orthographicFront"/>
                    <a:lightRig rig="threePt" dir="t"/>
                  </a:scene3d>
                  <a:sp3d prstMaterial="flat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106" name="Ovale 105"/>
                  <p:cNvSpPr>
                    <a:spLocks noChangeAspect="1"/>
                  </p:cNvSpPr>
                  <p:nvPr/>
                </p:nvSpPr>
                <p:spPr>
                  <a:xfrm>
                    <a:off x="1133011" y="6591825"/>
                    <a:ext cx="162317" cy="162335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bg1"/>
                      </a:solidFill>
                      <a:latin typeface="+mj-lt"/>
                    </a:endParaRPr>
                  </a:p>
                </p:txBody>
              </p:sp>
            </p:grpSp>
          </p:grpSp>
          <p:grpSp>
            <p:nvGrpSpPr>
              <p:cNvPr id="107" name="Gruppo 106"/>
              <p:cNvGrpSpPr/>
              <p:nvPr/>
            </p:nvGrpSpPr>
            <p:grpSpPr>
              <a:xfrm>
                <a:off x="4552006" y="6212854"/>
                <a:ext cx="1455085" cy="252000"/>
                <a:chOff x="7616357" y="6153116"/>
                <a:chExt cx="1455085" cy="252000"/>
              </a:xfrm>
            </p:grpSpPr>
            <p:sp>
              <p:nvSpPr>
                <p:cNvPr id="108" name="Ovale 107"/>
                <p:cNvSpPr/>
                <p:nvPr/>
              </p:nvSpPr>
              <p:spPr>
                <a:xfrm>
                  <a:off x="7706357" y="6156285"/>
                  <a:ext cx="1266515" cy="245662"/>
                </a:xfrm>
                <a:prstGeom prst="ellipse">
                  <a:avLst/>
                </a:prstGeom>
                <a:noFill/>
                <a:ln w="15875">
                  <a:solidFill>
                    <a:schemeClr val="accent1">
                      <a:shade val="50000"/>
                      <a:alpha val="58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sp>
              <p:nvSpPr>
                <p:cNvPr id="109" name="Ovale 108"/>
                <p:cNvSpPr>
                  <a:spLocks noChangeAspect="1"/>
                </p:cNvSpPr>
                <p:nvPr/>
              </p:nvSpPr>
              <p:spPr>
                <a:xfrm rot="10310095">
                  <a:off x="8893346" y="6161877"/>
                  <a:ext cx="178096" cy="17811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110" name="Connettore 1 143"/>
                <p:cNvCxnSpPr>
                  <a:stCxn id="111" idx="2"/>
                </p:cNvCxnSpPr>
                <p:nvPr/>
              </p:nvCxnSpPr>
              <p:spPr>
                <a:xfrm>
                  <a:off x="7795484" y="6273460"/>
                  <a:ext cx="385770" cy="1655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Ovale 110"/>
                <p:cNvSpPr>
                  <a:spLocks noChangeAspect="1"/>
                </p:cNvSpPr>
                <p:nvPr/>
              </p:nvSpPr>
              <p:spPr>
                <a:xfrm rot="11279346">
                  <a:off x="7616357" y="6170942"/>
                  <a:ext cx="180000" cy="180019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112" name="Connettore 1 145"/>
                <p:cNvCxnSpPr/>
                <p:nvPr/>
              </p:nvCxnSpPr>
              <p:spPr>
                <a:xfrm>
                  <a:off x="8304643" y="6272307"/>
                  <a:ext cx="587837" cy="7396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13" name="Gruppo 112"/>
                <p:cNvGrpSpPr>
                  <a:grpSpLocks noChangeAspect="1"/>
                </p:cNvGrpSpPr>
                <p:nvPr/>
              </p:nvGrpSpPr>
              <p:grpSpPr>
                <a:xfrm rot="10310095">
                  <a:off x="8069062" y="6153116"/>
                  <a:ext cx="463101" cy="252000"/>
                  <a:chOff x="1113126" y="6554562"/>
                  <a:chExt cx="422071" cy="229674"/>
                </a:xfrm>
              </p:grpSpPr>
              <p:sp>
                <p:nvSpPr>
                  <p:cNvPr id="114" name="Ovale 113"/>
                  <p:cNvSpPr/>
                  <p:nvPr/>
                </p:nvSpPr>
                <p:spPr>
                  <a:xfrm>
                    <a:off x="1113126" y="6554562"/>
                    <a:ext cx="422071" cy="22967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7000"/>
                        </a:schemeClr>
                      </a:gs>
                      <a:gs pos="48000">
                        <a:schemeClr val="accent1">
                          <a:lumMod val="97000"/>
                          <a:lumOff val="3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>
                    <a:outerShdw blurRad="139700" sx="117000" sy="117000" algn="ctr" rotWithShape="0">
                      <a:srgbClr val="0070C0">
                        <a:alpha val="40000"/>
                      </a:srgbClr>
                    </a:outerShdw>
                  </a:effectLst>
                  <a:scene3d>
                    <a:camera prst="orthographicFront"/>
                    <a:lightRig rig="threePt" dir="t"/>
                  </a:scene3d>
                  <a:sp3d contourW="12700" prstMaterial="translucentPowder">
                    <a:bevelT/>
                    <a:contourClr>
                      <a:schemeClr val="bg1">
                        <a:lumMod val="75000"/>
                      </a:schemeClr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atin typeface="+mj-lt"/>
                    </a:endParaRPr>
                  </a:p>
                </p:txBody>
              </p:sp>
              <p:cxnSp>
                <p:nvCxnSpPr>
                  <p:cNvPr id="115" name="Connettore 1 101"/>
                  <p:cNvCxnSpPr>
                    <a:endCxn id="116" idx="6"/>
                  </p:cNvCxnSpPr>
                  <p:nvPr/>
                </p:nvCxnSpPr>
                <p:spPr>
                  <a:xfrm flipV="1">
                    <a:off x="1223431" y="6668697"/>
                    <a:ext cx="294185" cy="945"/>
                  </a:xfrm>
                  <a:prstGeom prst="line">
                    <a:avLst/>
                  </a:prstGeom>
                  <a:ln w="15875">
                    <a:solidFill>
                      <a:schemeClr val="bg2">
                        <a:lumMod val="50000"/>
                        <a:alpha val="64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6" name="Ovale 115"/>
                  <p:cNvSpPr>
                    <a:spLocks noChangeAspect="1"/>
                  </p:cNvSpPr>
                  <p:nvPr/>
                </p:nvSpPr>
                <p:spPr>
                  <a:xfrm>
                    <a:off x="1404007" y="6611886"/>
                    <a:ext cx="113609" cy="11362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0"/>
                  </a:effectLst>
                  <a:scene3d>
                    <a:camera prst="orthographicFront"/>
                    <a:lightRig rig="threePt" dir="t"/>
                  </a:scene3d>
                  <a:sp3d prstMaterial="flat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117" name="Ovale 116"/>
                  <p:cNvSpPr>
                    <a:spLocks noChangeAspect="1"/>
                  </p:cNvSpPr>
                  <p:nvPr/>
                </p:nvSpPr>
                <p:spPr>
                  <a:xfrm>
                    <a:off x="1133011" y="6591825"/>
                    <a:ext cx="162317" cy="162335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bg1"/>
                      </a:solidFill>
                      <a:latin typeface="+mj-lt"/>
                    </a:endParaRPr>
                  </a:p>
                </p:txBody>
              </p:sp>
            </p:grpSp>
          </p:grpSp>
          <p:grpSp>
            <p:nvGrpSpPr>
              <p:cNvPr id="118" name="Gruppo 117"/>
              <p:cNvGrpSpPr/>
              <p:nvPr/>
            </p:nvGrpSpPr>
            <p:grpSpPr>
              <a:xfrm>
                <a:off x="5919063" y="6431465"/>
                <a:ext cx="1455085" cy="252000"/>
                <a:chOff x="7616357" y="6153116"/>
                <a:chExt cx="1455085" cy="252000"/>
              </a:xfrm>
            </p:grpSpPr>
            <p:sp>
              <p:nvSpPr>
                <p:cNvPr id="119" name="Ovale 118"/>
                <p:cNvSpPr/>
                <p:nvPr/>
              </p:nvSpPr>
              <p:spPr>
                <a:xfrm>
                  <a:off x="7706357" y="6156285"/>
                  <a:ext cx="1266515" cy="245662"/>
                </a:xfrm>
                <a:prstGeom prst="ellipse">
                  <a:avLst/>
                </a:prstGeom>
                <a:noFill/>
                <a:ln w="15875">
                  <a:solidFill>
                    <a:schemeClr val="accent1">
                      <a:shade val="50000"/>
                      <a:alpha val="58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sp>
              <p:nvSpPr>
                <p:cNvPr id="120" name="Ovale 119"/>
                <p:cNvSpPr>
                  <a:spLocks noChangeAspect="1"/>
                </p:cNvSpPr>
                <p:nvPr/>
              </p:nvSpPr>
              <p:spPr>
                <a:xfrm rot="10310095">
                  <a:off x="8893346" y="6161877"/>
                  <a:ext cx="178096" cy="17811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121" name="Connettore 1 143"/>
                <p:cNvCxnSpPr>
                  <a:stCxn id="122" idx="2"/>
                </p:cNvCxnSpPr>
                <p:nvPr/>
              </p:nvCxnSpPr>
              <p:spPr>
                <a:xfrm>
                  <a:off x="7795484" y="6273460"/>
                  <a:ext cx="385770" cy="1655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2" name="Ovale 121"/>
                <p:cNvSpPr>
                  <a:spLocks noChangeAspect="1"/>
                </p:cNvSpPr>
                <p:nvPr/>
              </p:nvSpPr>
              <p:spPr>
                <a:xfrm rot="11279346">
                  <a:off x="7616357" y="6170942"/>
                  <a:ext cx="180000" cy="180019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123" name="Connettore 1 145"/>
                <p:cNvCxnSpPr/>
                <p:nvPr/>
              </p:nvCxnSpPr>
              <p:spPr>
                <a:xfrm>
                  <a:off x="8304643" y="6272307"/>
                  <a:ext cx="587837" cy="7396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4" name="Gruppo 123"/>
                <p:cNvGrpSpPr>
                  <a:grpSpLocks noChangeAspect="1"/>
                </p:cNvGrpSpPr>
                <p:nvPr/>
              </p:nvGrpSpPr>
              <p:grpSpPr>
                <a:xfrm rot="10310095">
                  <a:off x="8069062" y="6153116"/>
                  <a:ext cx="463101" cy="252000"/>
                  <a:chOff x="1113126" y="6554562"/>
                  <a:chExt cx="422071" cy="229674"/>
                </a:xfrm>
              </p:grpSpPr>
              <p:sp>
                <p:nvSpPr>
                  <p:cNvPr id="125" name="Ovale 124"/>
                  <p:cNvSpPr/>
                  <p:nvPr/>
                </p:nvSpPr>
                <p:spPr>
                  <a:xfrm>
                    <a:off x="1113126" y="6554562"/>
                    <a:ext cx="422071" cy="22967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7000"/>
                        </a:schemeClr>
                      </a:gs>
                      <a:gs pos="48000">
                        <a:schemeClr val="accent1">
                          <a:lumMod val="97000"/>
                          <a:lumOff val="3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>
                    <a:outerShdw blurRad="139700" sx="117000" sy="117000" algn="ctr" rotWithShape="0">
                      <a:srgbClr val="0070C0">
                        <a:alpha val="40000"/>
                      </a:srgbClr>
                    </a:outerShdw>
                  </a:effectLst>
                  <a:scene3d>
                    <a:camera prst="orthographicFront"/>
                    <a:lightRig rig="threePt" dir="t"/>
                  </a:scene3d>
                  <a:sp3d contourW="12700" prstMaterial="translucentPowder">
                    <a:bevelT/>
                    <a:contourClr>
                      <a:schemeClr val="bg1">
                        <a:lumMod val="75000"/>
                      </a:schemeClr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atin typeface="+mj-lt"/>
                    </a:endParaRPr>
                  </a:p>
                </p:txBody>
              </p:sp>
              <p:cxnSp>
                <p:nvCxnSpPr>
                  <p:cNvPr id="126" name="Connettore 1 101"/>
                  <p:cNvCxnSpPr>
                    <a:endCxn id="127" idx="6"/>
                  </p:cNvCxnSpPr>
                  <p:nvPr/>
                </p:nvCxnSpPr>
                <p:spPr>
                  <a:xfrm flipV="1">
                    <a:off x="1223431" y="6668697"/>
                    <a:ext cx="294185" cy="945"/>
                  </a:xfrm>
                  <a:prstGeom prst="line">
                    <a:avLst/>
                  </a:prstGeom>
                  <a:ln w="15875">
                    <a:solidFill>
                      <a:schemeClr val="bg2">
                        <a:lumMod val="50000"/>
                        <a:alpha val="64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7" name="Ovale 126"/>
                  <p:cNvSpPr>
                    <a:spLocks noChangeAspect="1"/>
                  </p:cNvSpPr>
                  <p:nvPr/>
                </p:nvSpPr>
                <p:spPr>
                  <a:xfrm>
                    <a:off x="1404007" y="6611886"/>
                    <a:ext cx="113609" cy="11362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0"/>
                  </a:effectLst>
                  <a:scene3d>
                    <a:camera prst="orthographicFront"/>
                    <a:lightRig rig="threePt" dir="t"/>
                  </a:scene3d>
                  <a:sp3d prstMaterial="flat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128" name="Ovale 127"/>
                  <p:cNvSpPr>
                    <a:spLocks noChangeAspect="1"/>
                  </p:cNvSpPr>
                  <p:nvPr/>
                </p:nvSpPr>
                <p:spPr>
                  <a:xfrm>
                    <a:off x="1133011" y="6591825"/>
                    <a:ext cx="162317" cy="162335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bg1"/>
                      </a:solidFill>
                      <a:latin typeface="+mj-lt"/>
                    </a:endParaRPr>
                  </a:p>
                </p:txBody>
              </p:sp>
            </p:grpSp>
          </p:grpSp>
          <p:grpSp>
            <p:nvGrpSpPr>
              <p:cNvPr id="129" name="Gruppo 128"/>
              <p:cNvGrpSpPr/>
              <p:nvPr/>
            </p:nvGrpSpPr>
            <p:grpSpPr>
              <a:xfrm>
                <a:off x="6489952" y="5656024"/>
                <a:ext cx="1455085" cy="252000"/>
                <a:chOff x="7616357" y="6153116"/>
                <a:chExt cx="1455085" cy="252000"/>
              </a:xfrm>
            </p:grpSpPr>
            <p:sp>
              <p:nvSpPr>
                <p:cNvPr id="130" name="Ovale 129"/>
                <p:cNvSpPr/>
                <p:nvPr/>
              </p:nvSpPr>
              <p:spPr>
                <a:xfrm>
                  <a:off x="7706357" y="6156285"/>
                  <a:ext cx="1266515" cy="245662"/>
                </a:xfrm>
                <a:prstGeom prst="ellipse">
                  <a:avLst/>
                </a:prstGeom>
                <a:noFill/>
                <a:ln w="15875">
                  <a:solidFill>
                    <a:schemeClr val="accent1">
                      <a:shade val="50000"/>
                      <a:alpha val="58000"/>
                    </a:schemeClr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sp>
              <p:nvSpPr>
                <p:cNvPr id="131" name="Ovale 130"/>
                <p:cNvSpPr>
                  <a:spLocks noChangeAspect="1"/>
                </p:cNvSpPr>
                <p:nvPr/>
              </p:nvSpPr>
              <p:spPr>
                <a:xfrm rot="10310095">
                  <a:off x="8893346" y="6161877"/>
                  <a:ext cx="178096" cy="178114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132" name="Connettore 1 143"/>
                <p:cNvCxnSpPr>
                  <a:stCxn id="133" idx="2"/>
                </p:cNvCxnSpPr>
                <p:nvPr/>
              </p:nvCxnSpPr>
              <p:spPr>
                <a:xfrm>
                  <a:off x="7795484" y="6273460"/>
                  <a:ext cx="385770" cy="16551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" name="Ovale 132"/>
                <p:cNvSpPr>
                  <a:spLocks noChangeAspect="1"/>
                </p:cNvSpPr>
                <p:nvPr/>
              </p:nvSpPr>
              <p:spPr>
                <a:xfrm rot="11279346">
                  <a:off x="7616357" y="6170942"/>
                  <a:ext cx="180000" cy="180019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cxnSp>
              <p:nvCxnSpPr>
                <p:cNvPr id="134" name="Connettore 1 145"/>
                <p:cNvCxnSpPr/>
                <p:nvPr/>
              </p:nvCxnSpPr>
              <p:spPr>
                <a:xfrm>
                  <a:off x="8304643" y="6272307"/>
                  <a:ext cx="587837" cy="7396"/>
                </a:xfrm>
                <a:prstGeom prst="line">
                  <a:avLst/>
                </a:prstGeom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5" name="Gruppo 134"/>
                <p:cNvGrpSpPr>
                  <a:grpSpLocks noChangeAspect="1"/>
                </p:cNvGrpSpPr>
                <p:nvPr/>
              </p:nvGrpSpPr>
              <p:grpSpPr>
                <a:xfrm rot="10310095">
                  <a:off x="8069062" y="6153116"/>
                  <a:ext cx="463101" cy="252000"/>
                  <a:chOff x="1113126" y="6554562"/>
                  <a:chExt cx="422071" cy="229674"/>
                </a:xfrm>
              </p:grpSpPr>
              <p:sp>
                <p:nvSpPr>
                  <p:cNvPr id="136" name="Ovale 135"/>
                  <p:cNvSpPr/>
                  <p:nvPr/>
                </p:nvSpPr>
                <p:spPr>
                  <a:xfrm>
                    <a:off x="1113126" y="6554562"/>
                    <a:ext cx="422071" cy="229674"/>
                  </a:xfrm>
                  <a:prstGeom prst="ellipse">
                    <a:avLst/>
                  </a:prstGeom>
                  <a:gradFill flip="none" rotWithShape="1">
                    <a:gsLst>
                      <a:gs pos="0">
                        <a:schemeClr val="accent1">
                          <a:lumMod val="67000"/>
                        </a:schemeClr>
                      </a:gs>
                      <a:gs pos="48000">
                        <a:schemeClr val="accent1">
                          <a:lumMod val="97000"/>
                          <a:lumOff val="3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0" scaled="1"/>
                    <a:tileRect/>
                  </a:gradFill>
                  <a:ln>
                    <a:noFill/>
                  </a:ln>
                  <a:effectLst>
                    <a:outerShdw blurRad="139700" sx="117000" sy="117000" algn="ctr" rotWithShape="0">
                      <a:srgbClr val="0070C0">
                        <a:alpha val="40000"/>
                      </a:srgbClr>
                    </a:outerShdw>
                  </a:effectLst>
                  <a:scene3d>
                    <a:camera prst="orthographicFront"/>
                    <a:lightRig rig="threePt" dir="t"/>
                  </a:scene3d>
                  <a:sp3d contourW="12700" prstMaterial="translucentPowder">
                    <a:bevelT/>
                    <a:contourClr>
                      <a:schemeClr val="bg1">
                        <a:lumMod val="75000"/>
                      </a:schemeClr>
                    </a:contourClr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latin typeface="+mj-lt"/>
                    </a:endParaRPr>
                  </a:p>
                </p:txBody>
              </p:sp>
              <p:cxnSp>
                <p:nvCxnSpPr>
                  <p:cNvPr id="137" name="Connettore 1 101"/>
                  <p:cNvCxnSpPr>
                    <a:endCxn id="138" idx="6"/>
                  </p:cNvCxnSpPr>
                  <p:nvPr/>
                </p:nvCxnSpPr>
                <p:spPr>
                  <a:xfrm flipV="1">
                    <a:off x="1223431" y="6668697"/>
                    <a:ext cx="294185" cy="945"/>
                  </a:xfrm>
                  <a:prstGeom prst="line">
                    <a:avLst/>
                  </a:prstGeom>
                  <a:ln w="15875">
                    <a:solidFill>
                      <a:schemeClr val="bg2">
                        <a:lumMod val="50000"/>
                        <a:alpha val="64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8" name="Ovale 137"/>
                  <p:cNvSpPr>
                    <a:spLocks noChangeAspect="1"/>
                  </p:cNvSpPr>
                  <p:nvPr/>
                </p:nvSpPr>
                <p:spPr>
                  <a:xfrm>
                    <a:off x="1404007" y="6611886"/>
                    <a:ext cx="113609" cy="113622"/>
                  </a:xfrm>
                  <a:prstGeom prst="ellipse">
                    <a:avLst/>
                  </a:prstGeom>
                  <a:solidFill>
                    <a:srgbClr val="FF0000"/>
                  </a:solidFill>
                  <a:ln>
                    <a:noFill/>
                  </a:ln>
                  <a:effectLst>
                    <a:softEdge rad="635000"/>
                  </a:effectLst>
                  <a:scene3d>
                    <a:camera prst="orthographicFront"/>
                    <a:lightRig rig="threePt" dir="t"/>
                  </a:scene3d>
                  <a:sp3d prstMaterial="flat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tx1"/>
                      </a:solidFill>
                      <a:latin typeface="+mj-lt"/>
                    </a:endParaRPr>
                  </a:p>
                </p:txBody>
              </p:sp>
              <p:sp>
                <p:nvSpPr>
                  <p:cNvPr id="139" name="Ovale 138"/>
                  <p:cNvSpPr>
                    <a:spLocks noChangeAspect="1"/>
                  </p:cNvSpPr>
                  <p:nvPr/>
                </p:nvSpPr>
                <p:spPr>
                  <a:xfrm>
                    <a:off x="1133011" y="6591825"/>
                    <a:ext cx="162317" cy="162335"/>
                  </a:xfrm>
                  <a:prstGeom prst="ellipse">
                    <a:avLst/>
                  </a:prstGeom>
                  <a:solidFill>
                    <a:schemeClr val="tx2"/>
                  </a:solidFill>
                  <a:ln>
                    <a:noFill/>
                  </a:ln>
                  <a:effectLst/>
                  <a:scene3d>
                    <a:camera prst="orthographicFront"/>
                    <a:lightRig rig="threePt" dir="t"/>
                  </a:scene3d>
                  <a:sp3d prstMaterial="dkEdge">
                    <a:bevelT/>
                  </a:sp3d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 dirty="0">
                      <a:solidFill>
                        <a:schemeClr val="bg1"/>
                      </a:solidFill>
                      <a:latin typeface="+mj-lt"/>
                    </a:endParaRPr>
                  </a:p>
                </p:txBody>
              </p:sp>
            </p:grpSp>
          </p:grpSp>
        </p:grpSp>
        <p:grpSp>
          <p:nvGrpSpPr>
            <p:cNvPr id="6" name="Gruppo 5"/>
            <p:cNvGrpSpPr/>
            <p:nvPr/>
          </p:nvGrpSpPr>
          <p:grpSpPr>
            <a:xfrm>
              <a:off x="295325" y="5296648"/>
              <a:ext cx="1627522" cy="1011870"/>
              <a:chOff x="295325" y="5511568"/>
              <a:chExt cx="1627522" cy="1011870"/>
            </a:xfrm>
          </p:grpSpPr>
          <p:grpSp>
            <p:nvGrpSpPr>
              <p:cNvPr id="146" name="Gruppo 145"/>
              <p:cNvGrpSpPr>
                <a:grpSpLocks noChangeAspect="1"/>
              </p:cNvGrpSpPr>
              <p:nvPr/>
            </p:nvGrpSpPr>
            <p:grpSpPr>
              <a:xfrm rot="10310095">
                <a:off x="889722" y="5511568"/>
                <a:ext cx="463101" cy="252000"/>
                <a:chOff x="1113126" y="6554562"/>
                <a:chExt cx="422071" cy="229674"/>
              </a:xfrm>
            </p:grpSpPr>
            <p:sp>
              <p:nvSpPr>
                <p:cNvPr id="147" name="Ovale 146"/>
                <p:cNvSpPr/>
                <p:nvPr/>
              </p:nvSpPr>
              <p:spPr>
                <a:xfrm>
                  <a:off x="1113126" y="6554562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148" name="Connettore 1 101"/>
                <p:cNvCxnSpPr>
                  <a:endCxn id="149" idx="6"/>
                </p:cNvCxnSpPr>
                <p:nvPr/>
              </p:nvCxnSpPr>
              <p:spPr>
                <a:xfrm flipV="1">
                  <a:off x="1223431" y="6668697"/>
                  <a:ext cx="294185" cy="945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Ovale 148"/>
                <p:cNvSpPr>
                  <a:spLocks noChangeAspect="1"/>
                </p:cNvSpPr>
                <p:nvPr/>
              </p:nvSpPr>
              <p:spPr>
                <a:xfrm>
                  <a:off x="1404007" y="6611886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150" name="Ovale 149"/>
                <p:cNvSpPr>
                  <a:spLocks noChangeAspect="1"/>
                </p:cNvSpPr>
                <p:nvPr/>
              </p:nvSpPr>
              <p:spPr>
                <a:xfrm>
                  <a:off x="1133011" y="6591825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51" name="Gruppo 150"/>
              <p:cNvGrpSpPr>
                <a:grpSpLocks noChangeAspect="1"/>
              </p:cNvGrpSpPr>
              <p:nvPr/>
            </p:nvGrpSpPr>
            <p:grpSpPr>
              <a:xfrm rot="10310095">
                <a:off x="326346" y="5682895"/>
                <a:ext cx="463101" cy="252000"/>
                <a:chOff x="1113126" y="6554562"/>
                <a:chExt cx="422071" cy="229674"/>
              </a:xfrm>
            </p:grpSpPr>
            <p:sp>
              <p:nvSpPr>
                <p:cNvPr id="152" name="Ovale 151"/>
                <p:cNvSpPr/>
                <p:nvPr/>
              </p:nvSpPr>
              <p:spPr>
                <a:xfrm>
                  <a:off x="1113126" y="6554562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153" name="Connettore 1 101"/>
                <p:cNvCxnSpPr>
                  <a:endCxn id="154" idx="6"/>
                </p:cNvCxnSpPr>
                <p:nvPr/>
              </p:nvCxnSpPr>
              <p:spPr>
                <a:xfrm flipV="1">
                  <a:off x="1223431" y="6668697"/>
                  <a:ext cx="294185" cy="945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4" name="Ovale 153"/>
                <p:cNvSpPr>
                  <a:spLocks noChangeAspect="1"/>
                </p:cNvSpPr>
                <p:nvPr/>
              </p:nvSpPr>
              <p:spPr>
                <a:xfrm>
                  <a:off x="1404007" y="6611886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155" name="Ovale 154"/>
                <p:cNvSpPr>
                  <a:spLocks noChangeAspect="1"/>
                </p:cNvSpPr>
                <p:nvPr/>
              </p:nvSpPr>
              <p:spPr>
                <a:xfrm>
                  <a:off x="1133011" y="6591825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56" name="Gruppo 155"/>
              <p:cNvGrpSpPr>
                <a:grpSpLocks noChangeAspect="1"/>
              </p:cNvGrpSpPr>
              <p:nvPr/>
            </p:nvGrpSpPr>
            <p:grpSpPr>
              <a:xfrm rot="10310095">
                <a:off x="774673" y="5938241"/>
                <a:ext cx="463101" cy="252000"/>
                <a:chOff x="1113126" y="6554562"/>
                <a:chExt cx="422071" cy="229674"/>
              </a:xfrm>
            </p:grpSpPr>
            <p:sp>
              <p:nvSpPr>
                <p:cNvPr id="157" name="Ovale 156"/>
                <p:cNvSpPr/>
                <p:nvPr/>
              </p:nvSpPr>
              <p:spPr>
                <a:xfrm>
                  <a:off x="1113126" y="6554562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158" name="Connettore 1 101"/>
                <p:cNvCxnSpPr>
                  <a:endCxn id="159" idx="6"/>
                </p:cNvCxnSpPr>
                <p:nvPr/>
              </p:nvCxnSpPr>
              <p:spPr>
                <a:xfrm flipV="1">
                  <a:off x="1223431" y="6668697"/>
                  <a:ext cx="294185" cy="945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9" name="Ovale 158"/>
                <p:cNvSpPr>
                  <a:spLocks noChangeAspect="1"/>
                </p:cNvSpPr>
                <p:nvPr/>
              </p:nvSpPr>
              <p:spPr>
                <a:xfrm>
                  <a:off x="1404007" y="6611886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160" name="Ovale 159"/>
                <p:cNvSpPr>
                  <a:spLocks noChangeAspect="1"/>
                </p:cNvSpPr>
                <p:nvPr/>
              </p:nvSpPr>
              <p:spPr>
                <a:xfrm>
                  <a:off x="1133011" y="6591825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61" name="Gruppo 160"/>
              <p:cNvGrpSpPr>
                <a:grpSpLocks noChangeAspect="1"/>
              </p:cNvGrpSpPr>
              <p:nvPr/>
            </p:nvGrpSpPr>
            <p:grpSpPr>
              <a:xfrm rot="10310095">
                <a:off x="1459746" y="5699742"/>
                <a:ext cx="463101" cy="252000"/>
                <a:chOff x="1113126" y="6554562"/>
                <a:chExt cx="422071" cy="229674"/>
              </a:xfrm>
            </p:grpSpPr>
            <p:sp>
              <p:nvSpPr>
                <p:cNvPr id="162" name="Ovale 161"/>
                <p:cNvSpPr/>
                <p:nvPr/>
              </p:nvSpPr>
              <p:spPr>
                <a:xfrm>
                  <a:off x="1113126" y="6554562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163" name="Connettore 1 101"/>
                <p:cNvCxnSpPr>
                  <a:endCxn id="164" idx="6"/>
                </p:cNvCxnSpPr>
                <p:nvPr/>
              </p:nvCxnSpPr>
              <p:spPr>
                <a:xfrm flipV="1">
                  <a:off x="1223431" y="6668697"/>
                  <a:ext cx="294185" cy="945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Ovale 163"/>
                <p:cNvSpPr>
                  <a:spLocks noChangeAspect="1"/>
                </p:cNvSpPr>
                <p:nvPr/>
              </p:nvSpPr>
              <p:spPr>
                <a:xfrm>
                  <a:off x="1404007" y="6611886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165" name="Ovale 164"/>
                <p:cNvSpPr>
                  <a:spLocks noChangeAspect="1"/>
                </p:cNvSpPr>
                <p:nvPr/>
              </p:nvSpPr>
              <p:spPr>
                <a:xfrm>
                  <a:off x="1133011" y="6591825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66" name="Gruppo 165"/>
              <p:cNvGrpSpPr>
                <a:grpSpLocks noChangeAspect="1"/>
              </p:cNvGrpSpPr>
              <p:nvPr/>
            </p:nvGrpSpPr>
            <p:grpSpPr>
              <a:xfrm rot="10310095">
                <a:off x="295325" y="6271438"/>
                <a:ext cx="463101" cy="252000"/>
                <a:chOff x="1113126" y="6554562"/>
                <a:chExt cx="422071" cy="229674"/>
              </a:xfrm>
            </p:grpSpPr>
            <p:sp>
              <p:nvSpPr>
                <p:cNvPr id="167" name="Ovale 166"/>
                <p:cNvSpPr/>
                <p:nvPr/>
              </p:nvSpPr>
              <p:spPr>
                <a:xfrm>
                  <a:off x="1113126" y="6554562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168" name="Connettore 1 101"/>
                <p:cNvCxnSpPr>
                  <a:endCxn id="169" idx="6"/>
                </p:cNvCxnSpPr>
                <p:nvPr/>
              </p:nvCxnSpPr>
              <p:spPr>
                <a:xfrm flipV="1">
                  <a:off x="1223431" y="6668697"/>
                  <a:ext cx="294185" cy="945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9" name="Ovale 168"/>
                <p:cNvSpPr>
                  <a:spLocks noChangeAspect="1"/>
                </p:cNvSpPr>
                <p:nvPr/>
              </p:nvSpPr>
              <p:spPr>
                <a:xfrm>
                  <a:off x="1404007" y="6611886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170" name="Ovale 169"/>
                <p:cNvSpPr>
                  <a:spLocks noChangeAspect="1"/>
                </p:cNvSpPr>
                <p:nvPr/>
              </p:nvSpPr>
              <p:spPr>
                <a:xfrm>
                  <a:off x="1133011" y="6591825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  <p:grpSp>
            <p:nvGrpSpPr>
              <p:cNvPr id="171" name="Gruppo 170"/>
              <p:cNvGrpSpPr>
                <a:grpSpLocks noChangeAspect="1"/>
              </p:cNvGrpSpPr>
              <p:nvPr/>
            </p:nvGrpSpPr>
            <p:grpSpPr>
              <a:xfrm rot="10310095">
                <a:off x="1373937" y="6156853"/>
                <a:ext cx="463101" cy="252000"/>
                <a:chOff x="1113126" y="6554562"/>
                <a:chExt cx="422071" cy="229674"/>
              </a:xfrm>
            </p:grpSpPr>
            <p:sp>
              <p:nvSpPr>
                <p:cNvPr id="172" name="Ovale 171"/>
                <p:cNvSpPr/>
                <p:nvPr/>
              </p:nvSpPr>
              <p:spPr>
                <a:xfrm>
                  <a:off x="1113126" y="6554562"/>
                  <a:ext cx="422071" cy="22967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  <a:effectLst>
                  <a:outerShdw blurRad="139700" sx="117000" sy="117000" algn="ctr" rotWithShape="0">
                    <a:srgbClr val="0070C0">
                      <a:alpha val="40000"/>
                    </a:srgbClr>
                  </a:outerShdw>
                </a:effectLst>
                <a:scene3d>
                  <a:camera prst="orthographicFront"/>
                  <a:lightRig rig="threePt" dir="t"/>
                </a:scene3d>
                <a:sp3d contourW="12700" prstMaterial="translucentPowder">
                  <a:bevelT/>
                  <a:contourClr>
                    <a:schemeClr val="bg1">
                      <a:lumMod val="75000"/>
                    </a:schemeClr>
                  </a:contour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latin typeface="+mj-lt"/>
                  </a:endParaRPr>
                </a:p>
              </p:txBody>
            </p:sp>
            <p:cxnSp>
              <p:nvCxnSpPr>
                <p:cNvPr id="173" name="Connettore 1 101"/>
                <p:cNvCxnSpPr>
                  <a:endCxn id="174" idx="6"/>
                </p:cNvCxnSpPr>
                <p:nvPr/>
              </p:nvCxnSpPr>
              <p:spPr>
                <a:xfrm flipV="1">
                  <a:off x="1223431" y="6668697"/>
                  <a:ext cx="294185" cy="945"/>
                </a:xfrm>
                <a:prstGeom prst="line">
                  <a:avLst/>
                </a:prstGeom>
                <a:ln w="15875">
                  <a:solidFill>
                    <a:schemeClr val="bg2">
                      <a:lumMod val="50000"/>
                      <a:alpha val="64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Ovale 173"/>
                <p:cNvSpPr>
                  <a:spLocks noChangeAspect="1"/>
                </p:cNvSpPr>
                <p:nvPr/>
              </p:nvSpPr>
              <p:spPr>
                <a:xfrm>
                  <a:off x="1404007" y="6611886"/>
                  <a:ext cx="113609" cy="113622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  <a:effectLst>
                  <a:softEdge rad="635000"/>
                </a:effectLst>
                <a:scene3d>
                  <a:camera prst="orthographicFront"/>
                  <a:lightRig rig="threePt" dir="t"/>
                </a:scene3d>
                <a:sp3d prstMaterial="flat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  <p:sp>
              <p:nvSpPr>
                <p:cNvPr id="175" name="Ovale 174"/>
                <p:cNvSpPr>
                  <a:spLocks noChangeAspect="1"/>
                </p:cNvSpPr>
                <p:nvPr/>
              </p:nvSpPr>
              <p:spPr>
                <a:xfrm>
                  <a:off x="1133011" y="6591825"/>
                  <a:ext cx="162317" cy="162335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 prstMaterial="dkEdge"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</p:grpSp>
        </p:grpSp>
        <p:cxnSp>
          <p:nvCxnSpPr>
            <p:cNvPr id="9" name="Connettore 2 8"/>
            <p:cNvCxnSpPr/>
            <p:nvPr/>
          </p:nvCxnSpPr>
          <p:spPr>
            <a:xfrm>
              <a:off x="204414" y="6599187"/>
              <a:ext cx="8100000" cy="0"/>
            </a:xfrm>
            <a:prstGeom prst="straightConnector1">
              <a:avLst/>
            </a:prstGeom>
            <a:ln w="158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/>
            <p:cNvSpPr txBox="1"/>
            <p:nvPr/>
          </p:nvSpPr>
          <p:spPr>
            <a:xfrm>
              <a:off x="8414713" y="6388020"/>
              <a:ext cx="837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solidFill>
                    <a:srgbClr val="0000FF"/>
                  </a:solidFill>
                </a:rPr>
                <a:t>N</a:t>
              </a:r>
              <a:r>
                <a:rPr lang="it-IT" baseline="-25000" dirty="0" err="1">
                  <a:solidFill>
                    <a:srgbClr val="0000FF"/>
                  </a:solidFill>
                </a:rPr>
                <a:t>Cr</a:t>
              </a:r>
              <a:r>
                <a:rPr lang="it-IT" dirty="0"/>
                <a:t>/</a:t>
              </a:r>
              <a:r>
                <a:rPr lang="it-IT" dirty="0" err="1">
                  <a:solidFill>
                    <a:srgbClr val="FF0000"/>
                  </a:solidFill>
                </a:rPr>
                <a:t>N</a:t>
              </a:r>
              <a:r>
                <a:rPr lang="it-IT" baseline="-25000" dirty="0" err="1">
                  <a:solidFill>
                    <a:srgbClr val="FF0000"/>
                  </a:solidFill>
                </a:rPr>
                <a:t>Li</a:t>
              </a:r>
              <a:endParaRPr lang="it-IT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18" name="Connettore diritto 17"/>
            <p:cNvCxnSpPr/>
            <p:nvPr/>
          </p:nvCxnSpPr>
          <p:spPr>
            <a:xfrm>
              <a:off x="900007" y="6455187"/>
              <a:ext cx="0" cy="14400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Connettore diritto 175"/>
            <p:cNvCxnSpPr/>
            <p:nvPr/>
          </p:nvCxnSpPr>
          <p:spPr>
            <a:xfrm>
              <a:off x="3967853" y="6455187"/>
              <a:ext cx="0" cy="14400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Connettore diritto 176"/>
            <p:cNvCxnSpPr/>
            <p:nvPr/>
          </p:nvCxnSpPr>
          <p:spPr>
            <a:xfrm>
              <a:off x="7039853" y="6455187"/>
              <a:ext cx="0" cy="144000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CasellaDiTesto 177"/>
            <p:cNvSpPr txBox="1"/>
            <p:nvPr/>
          </p:nvSpPr>
          <p:spPr>
            <a:xfrm>
              <a:off x="755576" y="6569121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1</a:t>
              </a:r>
              <a:endParaRPr lang="it-IT" sz="1600" dirty="0"/>
            </a:p>
          </p:txBody>
        </p:sp>
        <p:sp>
          <p:nvSpPr>
            <p:cNvPr id="179" name="CasellaDiTesto 178"/>
            <p:cNvSpPr txBox="1"/>
            <p:nvPr/>
          </p:nvSpPr>
          <p:spPr>
            <a:xfrm>
              <a:off x="3823422" y="6569121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2</a:t>
              </a:r>
            </a:p>
          </p:txBody>
        </p:sp>
        <p:sp>
          <p:nvSpPr>
            <p:cNvPr id="180" name="CasellaDiTesto 179"/>
            <p:cNvSpPr txBox="1"/>
            <p:nvPr/>
          </p:nvSpPr>
          <p:spPr>
            <a:xfrm>
              <a:off x="6895422" y="6569121"/>
              <a:ext cx="2888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76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131" descr="knob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3072" y="874800"/>
            <a:ext cx="1210949" cy="1210949"/>
          </a:xfrm>
          <a:prstGeom prst="rect">
            <a:avLst/>
          </a:prstGeom>
        </p:spPr>
      </p:pic>
      <p:sp>
        <p:nvSpPr>
          <p:cNvPr id="16" name="CasellaDiTesto 15"/>
          <p:cNvSpPr txBox="1"/>
          <p:nvPr/>
        </p:nvSpPr>
        <p:spPr>
          <a:xfrm>
            <a:off x="6322910" y="1396763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+</a:t>
            </a:r>
            <a:endParaRPr lang="it-IT" dirty="0"/>
          </a:p>
        </p:txBody>
      </p:sp>
      <p:grpSp>
        <p:nvGrpSpPr>
          <p:cNvPr id="19" name="Gruppo 18"/>
          <p:cNvGrpSpPr/>
          <p:nvPr/>
        </p:nvGrpSpPr>
        <p:grpSpPr>
          <a:xfrm>
            <a:off x="4957390" y="764705"/>
            <a:ext cx="1292911" cy="1966969"/>
            <a:chOff x="3090390" y="764704"/>
            <a:chExt cx="1275870" cy="196696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3102899" y="1088880"/>
              <a:ext cx="1263361" cy="126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CasellaDiTesto 13"/>
            <p:cNvSpPr txBox="1"/>
            <p:nvPr/>
          </p:nvSpPr>
          <p:spPr>
            <a:xfrm>
              <a:off x="3090390" y="764704"/>
              <a:ext cx="1275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u="sng" dirty="0" err="1"/>
                <a:t>Alkali</a:t>
              </a:r>
              <a:endParaRPr lang="it-IT" sz="2400" b="1" dirty="0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3102899" y="2331563"/>
              <a:ext cx="126336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sz="2000" b="1" dirty="0"/>
                <a:t>S=1/2</a:t>
              </a:r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6575784" y="762435"/>
            <a:ext cx="1841583" cy="1969238"/>
            <a:chOff x="4716016" y="762435"/>
            <a:chExt cx="1817310" cy="1969238"/>
          </a:xfrm>
        </p:grpSpPr>
        <p:grpSp>
          <p:nvGrpSpPr>
            <p:cNvPr id="20" name="Gruppo 19"/>
            <p:cNvGrpSpPr/>
            <p:nvPr/>
          </p:nvGrpSpPr>
          <p:grpSpPr>
            <a:xfrm>
              <a:off x="4982508" y="1075688"/>
              <a:ext cx="1284326" cy="1655985"/>
              <a:chOff x="4943858" y="1075688"/>
              <a:chExt cx="1284326" cy="1655985"/>
            </a:xfrm>
          </p:grpSpPr>
          <p:pic>
            <p:nvPicPr>
              <p:cNvPr id="13" name="Immagine 12">
                <a:extLst>
                  <a:ext uri="{FF2B5EF4-FFF2-40B4-BE49-F238E27FC236}">
                    <a16:creationId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943858" y="1075688"/>
                <a:ext cx="1284326" cy="126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CasellaDiTesto 14"/>
              <p:cNvSpPr txBox="1"/>
              <p:nvPr/>
            </p:nvSpPr>
            <p:spPr>
              <a:xfrm>
                <a:off x="4943858" y="2331563"/>
                <a:ext cx="121231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000" b="1" dirty="0"/>
                  <a:t>S=3</a:t>
                </a:r>
                <a:endParaRPr lang="it-IT" sz="1600" b="1" dirty="0"/>
              </a:p>
            </p:txBody>
          </p:sp>
        </p:grpSp>
        <p:sp>
          <p:nvSpPr>
            <p:cNvPr id="18" name="CasellaDiTesto 17"/>
            <p:cNvSpPr txBox="1"/>
            <p:nvPr/>
          </p:nvSpPr>
          <p:spPr>
            <a:xfrm>
              <a:off x="4716016" y="762435"/>
              <a:ext cx="18173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u="sng" dirty="0" err="1"/>
                <a:t>Transition</a:t>
              </a:r>
              <a:r>
                <a:rPr lang="it-IT" b="1" u="sng" dirty="0"/>
                <a:t> metal</a:t>
              </a:r>
              <a:endParaRPr lang="it-IT" b="1" u="sng" dirty="0"/>
            </a:p>
          </p:txBody>
        </p:sp>
      </p:grpSp>
      <p:sp>
        <p:nvSpPr>
          <p:cNvPr id="22" name="CasellaDiTesto 21"/>
          <p:cNvSpPr txBox="1"/>
          <p:nvPr/>
        </p:nvSpPr>
        <p:spPr>
          <a:xfrm>
            <a:off x="8184232" y="1401891"/>
            <a:ext cx="5040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=</a:t>
            </a:r>
            <a:endParaRPr lang="it-IT" dirty="0"/>
          </a:p>
        </p:txBody>
      </p:sp>
      <p:grpSp>
        <p:nvGrpSpPr>
          <p:cNvPr id="35" name="Gruppo 34"/>
          <p:cNvGrpSpPr/>
          <p:nvPr/>
        </p:nvGrpSpPr>
        <p:grpSpPr>
          <a:xfrm rot="2314309">
            <a:off x="8625504" y="959163"/>
            <a:ext cx="1652775" cy="1121127"/>
            <a:chOff x="429120" y="3154474"/>
            <a:chExt cx="1652775" cy="1121127"/>
          </a:xfrm>
        </p:grpSpPr>
        <p:grpSp>
          <p:nvGrpSpPr>
            <p:cNvPr id="32" name="Gruppo 31"/>
            <p:cNvGrpSpPr/>
            <p:nvPr/>
          </p:nvGrpSpPr>
          <p:grpSpPr>
            <a:xfrm>
              <a:off x="429120" y="3514514"/>
              <a:ext cx="1652775" cy="761087"/>
              <a:chOff x="427348" y="3501008"/>
              <a:chExt cx="1652775" cy="761087"/>
            </a:xfrm>
          </p:grpSpPr>
          <p:sp>
            <p:nvSpPr>
              <p:cNvPr id="25" name="Ovale 24"/>
              <p:cNvSpPr/>
              <p:nvPr/>
            </p:nvSpPr>
            <p:spPr>
              <a:xfrm>
                <a:off x="427348" y="3501008"/>
                <a:ext cx="1652775" cy="761087"/>
              </a:xfrm>
              <a:prstGeom prst="ellipse">
                <a:avLst/>
              </a:prstGeom>
              <a:solidFill>
                <a:srgbClr val="00B050">
                  <a:alpha val="45000"/>
                </a:srgbClr>
              </a:solidFill>
              <a:ln w="127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Ovale 22"/>
              <p:cNvSpPr/>
              <p:nvPr/>
            </p:nvSpPr>
            <p:spPr>
              <a:xfrm>
                <a:off x="539552" y="3629523"/>
                <a:ext cx="504056" cy="504056"/>
              </a:xfrm>
              <a:prstGeom prst="ellipse">
                <a:avLst/>
              </a:prstGeom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Ovale 23"/>
              <p:cNvSpPr>
                <a:spLocks noChangeAspect="1"/>
              </p:cNvSpPr>
              <p:nvPr/>
            </p:nvSpPr>
            <p:spPr>
              <a:xfrm>
                <a:off x="1619712" y="3716611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7" name="Connettore 2 26"/>
              <p:cNvCxnSpPr/>
              <p:nvPr/>
            </p:nvCxnSpPr>
            <p:spPr>
              <a:xfrm>
                <a:off x="827584" y="3861048"/>
                <a:ext cx="1008112" cy="0"/>
              </a:xfrm>
              <a:prstGeom prst="straightConnector1">
                <a:avLst/>
              </a:prstGeom>
              <a:ln w="47625" cmpd="dbl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1" name="Connettore 2 30"/>
            <p:cNvCxnSpPr/>
            <p:nvPr/>
          </p:nvCxnSpPr>
          <p:spPr>
            <a:xfrm flipV="1">
              <a:off x="1288096" y="3154474"/>
              <a:ext cx="0" cy="7200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ttangolo 32"/>
          <p:cNvSpPr/>
          <p:nvPr/>
        </p:nvSpPr>
        <p:spPr>
          <a:xfrm>
            <a:off x="9121014" y="1675181"/>
            <a:ext cx="477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/>
              <a:t>d</a:t>
            </a:r>
            <a:r>
              <a:rPr lang="it-IT" sz="2000" b="1" i="1" baseline="-25000" dirty="0"/>
              <a:t>e</a:t>
            </a:r>
            <a:endParaRPr lang="it-IT" sz="2000" b="1" i="1" baseline="-25000" dirty="0"/>
          </a:p>
        </p:txBody>
      </p:sp>
      <p:sp>
        <p:nvSpPr>
          <p:cNvPr id="34" name="Rettangolo 33"/>
          <p:cNvSpPr/>
          <p:nvPr/>
        </p:nvSpPr>
        <p:spPr>
          <a:xfrm>
            <a:off x="9753062" y="1060841"/>
            <a:ext cx="47786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i="1" dirty="0"/>
              <a:t>S</a:t>
            </a:r>
            <a:r>
              <a:rPr lang="it-IT" sz="2000" b="1" i="1" baseline="-25000" dirty="0"/>
              <a:t>m</a:t>
            </a:r>
            <a:endParaRPr lang="it-IT" sz="2000" b="1" i="1" baseline="-25000" dirty="0"/>
          </a:p>
        </p:txBody>
      </p:sp>
      <p:sp>
        <p:nvSpPr>
          <p:cNvPr id="36" name="Rettangolo 35"/>
          <p:cNvSpPr/>
          <p:nvPr/>
        </p:nvSpPr>
        <p:spPr>
          <a:xfrm>
            <a:off x="47328" y="2007291"/>
            <a:ext cx="3042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u="sng" dirty="0" err="1">
                <a:solidFill>
                  <a:srgbClr val="FF0000"/>
                </a:solidFill>
              </a:rPr>
              <a:t>Not</a:t>
            </a:r>
            <a:r>
              <a:rPr lang="it-IT" sz="2400" u="sng" dirty="0">
                <a:solidFill>
                  <a:srgbClr val="FF0000"/>
                </a:solidFill>
              </a:rPr>
              <a:t> a bi-</a:t>
            </a:r>
            <a:r>
              <a:rPr lang="it-IT" sz="2400" u="sng" dirty="0" err="1">
                <a:solidFill>
                  <a:srgbClr val="FF0000"/>
                </a:solidFill>
              </a:rPr>
              <a:t>alkali</a:t>
            </a:r>
            <a:r>
              <a:rPr lang="it-IT" sz="2400" u="sng" dirty="0">
                <a:solidFill>
                  <a:srgbClr val="FF0000"/>
                </a:solidFill>
              </a:rPr>
              <a:t> </a:t>
            </a:r>
            <a:r>
              <a:rPr lang="it-IT" sz="2400" u="sng" dirty="0" err="1">
                <a:solidFill>
                  <a:srgbClr val="FF0000"/>
                </a:solidFill>
              </a:rPr>
              <a:t>mixture</a:t>
            </a:r>
            <a:r>
              <a:rPr lang="it-IT" sz="2400" u="sng" dirty="0">
                <a:solidFill>
                  <a:srgbClr val="FF0000"/>
                </a:solidFill>
              </a:rPr>
              <a:t>!</a:t>
            </a:r>
            <a:endParaRPr lang="it-IT" sz="2400" u="sng" dirty="0">
              <a:solidFill>
                <a:srgbClr val="FF0000"/>
              </a:solidFill>
            </a:endParaRPr>
          </a:p>
        </p:txBody>
      </p:sp>
      <p:grpSp>
        <p:nvGrpSpPr>
          <p:cNvPr id="49" name="Gruppo 48"/>
          <p:cNvGrpSpPr/>
          <p:nvPr/>
        </p:nvGrpSpPr>
        <p:grpSpPr>
          <a:xfrm>
            <a:off x="119336" y="4463999"/>
            <a:ext cx="11737304" cy="2376453"/>
            <a:chOff x="-1404665" y="4463999"/>
            <a:chExt cx="11737304" cy="2376453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-1404665" y="4708553"/>
              <a:ext cx="4065155" cy="1781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" name="Rettangolo 42"/>
            <p:cNvSpPr/>
            <p:nvPr/>
          </p:nvSpPr>
          <p:spPr>
            <a:xfrm>
              <a:off x="-3854" y="6501898"/>
              <a:ext cx="914785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dirty="0"/>
                <a:t>PRL </a:t>
              </a:r>
              <a:r>
                <a:rPr lang="it-IT" sz="1600" dirty="0"/>
                <a:t>88, 067901 (2002); </a:t>
              </a:r>
              <a:r>
                <a:rPr lang="it-IT" sz="1600" dirty="0" err="1"/>
                <a:t>Chem</a:t>
              </a:r>
              <a:r>
                <a:rPr lang="it-IT" sz="1600" dirty="0"/>
                <a:t>. Rev. 112, 5012 (2012); </a:t>
              </a:r>
              <a:r>
                <a:rPr lang="it-IT" sz="1600" dirty="0" err="1"/>
                <a:t>Nat</a:t>
              </a:r>
              <a:r>
                <a:rPr lang="it-IT" sz="1600" dirty="0"/>
                <a:t>. </a:t>
              </a:r>
              <a:r>
                <a:rPr lang="it-IT" sz="1600" dirty="0" err="1"/>
                <a:t>Phys</a:t>
              </a:r>
              <a:r>
                <a:rPr lang="it-IT" sz="1600" dirty="0"/>
                <a:t>. 13</a:t>
              </a:r>
              <a:r>
                <a:rPr lang="it-IT" sz="1600" dirty="0"/>
                <a:t>, 13 (2017); </a:t>
              </a:r>
              <a:r>
                <a:rPr lang="it-IT" sz="1600" dirty="0"/>
                <a:t>PRX </a:t>
              </a:r>
              <a:r>
                <a:rPr lang="it-IT" sz="1600" dirty="0"/>
                <a:t>10, </a:t>
              </a:r>
              <a:r>
                <a:rPr lang="it-IT" sz="1600" dirty="0"/>
                <a:t>041005 (2020) ….</a:t>
              </a:r>
              <a:endParaRPr lang="it-IT" sz="1600" dirty="0"/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-1051219" y="4463999"/>
              <a:ext cx="2500021" cy="34133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hangingPunct="0"/>
              <a:r>
                <a:rPr lang="it-IT" sz="16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Nature </a:t>
              </a:r>
              <a:r>
                <a:rPr lang="it-IT" sz="1600" dirty="0" err="1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Physics</a:t>
              </a:r>
              <a:r>
                <a:rPr lang="it-IT" sz="16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 </a:t>
              </a:r>
              <a:r>
                <a:rPr lang="it-IT" sz="1600" b="1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2</a:t>
              </a:r>
              <a:r>
                <a:rPr lang="it-IT" sz="16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,341 </a:t>
              </a:r>
              <a:r>
                <a:rPr lang="it-IT" sz="16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(2006)</a:t>
              </a:r>
            </a:p>
          </p:txBody>
        </p:sp>
        <p:sp>
          <p:nvSpPr>
            <p:cNvPr id="47" name="Rettangolo 46"/>
            <p:cNvSpPr/>
            <p:nvPr/>
          </p:nvSpPr>
          <p:spPr>
            <a:xfrm>
              <a:off x="-1371958" y="4838205"/>
              <a:ext cx="320739" cy="302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Rettangolo 47"/>
            <p:cNvSpPr/>
            <p:nvPr/>
          </p:nvSpPr>
          <p:spPr>
            <a:xfrm>
              <a:off x="454358" y="4816847"/>
              <a:ext cx="320739" cy="3023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5110540" y="4941168"/>
              <a:ext cx="5222099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it-IT" sz="2400" dirty="0" err="1">
                  <a:latin typeface="+mj-lt"/>
                </a:rPr>
                <a:t>Ultracold</a:t>
              </a:r>
              <a:r>
                <a:rPr lang="it-IT" sz="2400" dirty="0">
                  <a:latin typeface="+mj-lt"/>
                </a:rPr>
                <a:t> </a:t>
              </a:r>
              <a:r>
                <a:rPr lang="it-IT" sz="2400" dirty="0" err="1">
                  <a:latin typeface="+mj-lt"/>
                </a:rPr>
                <a:t>paramagnetic</a:t>
              </a:r>
              <a:r>
                <a:rPr lang="it-IT" sz="2400" dirty="0">
                  <a:latin typeface="+mj-lt"/>
                </a:rPr>
                <a:t> </a:t>
              </a:r>
              <a:r>
                <a:rPr lang="it-IT" sz="2400" dirty="0" err="1">
                  <a:latin typeface="+mj-lt"/>
                </a:rPr>
                <a:t>polar</a:t>
              </a:r>
              <a:r>
                <a:rPr lang="it-IT" sz="2400" dirty="0">
                  <a:latin typeface="+mj-lt"/>
                </a:rPr>
                <a:t> </a:t>
              </a:r>
              <a:r>
                <a:rPr lang="it-IT" sz="2400" dirty="0" err="1">
                  <a:latin typeface="+mj-lt"/>
                </a:rPr>
                <a:t>molecules</a:t>
              </a:r>
              <a:endParaRPr lang="it-IT" sz="2400" dirty="0">
                <a:latin typeface="+mj-lt"/>
              </a:endParaRPr>
            </a:p>
            <a:p>
              <a:pPr algn="r"/>
              <a:r>
                <a:rPr lang="it-IT" dirty="0">
                  <a:latin typeface="+mj-lt"/>
                </a:rPr>
                <a:t>Quantum info/</a:t>
              </a:r>
              <a:r>
                <a:rPr lang="it-IT" dirty="0" err="1">
                  <a:latin typeface="+mj-lt"/>
                </a:rPr>
                <a:t>computation</a:t>
              </a:r>
              <a:r>
                <a:rPr lang="it-IT" dirty="0">
                  <a:latin typeface="+mj-lt"/>
                </a:rPr>
                <a:t> </a:t>
              </a:r>
            </a:p>
            <a:p>
              <a:pPr algn="r"/>
              <a:r>
                <a:rPr lang="it-IT" dirty="0">
                  <a:latin typeface="+mj-lt"/>
                </a:rPr>
                <a:t>quantum </a:t>
              </a:r>
              <a:r>
                <a:rPr lang="it-IT" dirty="0" err="1">
                  <a:latin typeface="+mj-lt"/>
                </a:rPr>
                <a:t>simulation</a:t>
              </a:r>
              <a:endParaRPr lang="it-IT" dirty="0">
                <a:latin typeface="+mj-lt"/>
              </a:endParaRPr>
            </a:p>
            <a:p>
              <a:pPr algn="r"/>
              <a:r>
                <a:rPr lang="it-IT" dirty="0">
                  <a:latin typeface="+mj-lt"/>
                </a:rPr>
                <a:t>quantum </a:t>
              </a:r>
              <a:r>
                <a:rPr lang="it-IT" dirty="0" err="1">
                  <a:latin typeface="+mj-lt"/>
                </a:rPr>
                <a:t>chemistry</a:t>
              </a:r>
              <a:r>
                <a:rPr lang="it-IT" dirty="0">
                  <a:latin typeface="+mj-lt"/>
                </a:rPr>
                <a:t> </a:t>
              </a:r>
            </a:p>
            <a:p>
              <a:pPr algn="r"/>
              <a:r>
                <a:rPr lang="it-IT" dirty="0" err="1">
                  <a:latin typeface="+mj-lt"/>
                </a:rPr>
                <a:t>precision</a:t>
              </a:r>
              <a:r>
                <a:rPr lang="it-IT" dirty="0">
                  <a:latin typeface="+mj-lt"/>
                </a:rPr>
                <a:t> </a:t>
              </a:r>
              <a:r>
                <a:rPr lang="it-IT" dirty="0" err="1">
                  <a:latin typeface="+mj-lt"/>
                </a:rPr>
                <a:t>measurements</a:t>
              </a:r>
              <a:endParaRPr lang="it-IT" sz="1400" dirty="0">
                <a:latin typeface="+mj-lt"/>
              </a:endParaRPr>
            </a:p>
          </p:txBody>
        </p:sp>
      </p:grpSp>
      <p:sp>
        <p:nvSpPr>
          <p:cNvPr id="40" name="CasellaDiTesto 39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/>
              <a:t>The special case of </a:t>
            </a:r>
            <a:r>
              <a:rPr lang="it-IT" sz="4000" baseline="30000" dirty="0"/>
              <a:t>6</a:t>
            </a:r>
            <a:r>
              <a:rPr lang="it-IT" sz="4000" dirty="0"/>
              <a:t>Li-</a:t>
            </a:r>
            <a:r>
              <a:rPr lang="it-IT" sz="4000" baseline="30000" dirty="0"/>
              <a:t>53</a:t>
            </a:r>
            <a:r>
              <a:rPr lang="it-IT" sz="4000" dirty="0"/>
              <a:t>Cr</a:t>
            </a:r>
            <a:endParaRPr lang="it-IT" sz="4000" dirty="0"/>
          </a:p>
        </p:txBody>
      </p:sp>
      <p:grpSp>
        <p:nvGrpSpPr>
          <p:cNvPr id="3" name="Gruppo 2"/>
          <p:cNvGrpSpPr/>
          <p:nvPr/>
        </p:nvGrpSpPr>
        <p:grpSpPr>
          <a:xfrm>
            <a:off x="10384" y="2553167"/>
            <a:ext cx="11342200" cy="2405350"/>
            <a:chOff x="-1513617" y="2553167"/>
            <a:chExt cx="11342200" cy="2405350"/>
          </a:xfrm>
        </p:grpSpPr>
        <p:grpSp>
          <p:nvGrpSpPr>
            <p:cNvPr id="44" name="Gruppo 43"/>
            <p:cNvGrpSpPr/>
            <p:nvPr/>
          </p:nvGrpSpPr>
          <p:grpSpPr>
            <a:xfrm>
              <a:off x="-1513617" y="2553167"/>
              <a:ext cx="11342200" cy="2405350"/>
              <a:chOff x="-1513617" y="2553167"/>
              <a:chExt cx="11342200" cy="2405350"/>
            </a:xfrm>
          </p:grpSpPr>
          <p:pic>
            <p:nvPicPr>
              <p:cNvPr id="5" name="Immagine 4">
                <a:extLst>
                  <a:ext uri="{FF2B5EF4-FFF2-40B4-BE49-F238E27FC236}">
                    <a16:creationId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935716" y="2636912"/>
                <a:ext cx="3934924" cy="232160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Rettangolo 10"/>
              <p:cNvSpPr/>
              <p:nvPr/>
            </p:nvSpPr>
            <p:spPr>
              <a:xfrm>
                <a:off x="-1513617" y="2762182"/>
                <a:ext cx="4789472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 err="1">
                    <a:latin typeface="+mj-lt"/>
                  </a:rPr>
                  <a:t>LiCr</a:t>
                </a:r>
                <a:r>
                  <a:rPr lang="it-IT" sz="2400" dirty="0">
                    <a:latin typeface="+mj-lt"/>
                  </a:rPr>
                  <a:t> </a:t>
                </a:r>
                <a:r>
                  <a:rPr lang="it-IT" sz="2400" u="sng" dirty="0" err="1">
                    <a:latin typeface="+mj-lt"/>
                  </a:rPr>
                  <a:t>ground</a:t>
                </a:r>
                <a:r>
                  <a:rPr lang="it-IT" sz="2400" u="sng" dirty="0">
                    <a:latin typeface="+mj-lt"/>
                  </a:rPr>
                  <a:t> state</a:t>
                </a:r>
                <a:r>
                  <a:rPr lang="it-IT" sz="2400" dirty="0">
                    <a:latin typeface="+mj-lt"/>
                  </a:rPr>
                  <a:t> </a:t>
                </a:r>
                <a:r>
                  <a:rPr lang="it-IT" sz="2400" dirty="0" err="1" smtClean="0">
                    <a:latin typeface="+mj-lt"/>
                  </a:rPr>
                  <a:t>molecules</a:t>
                </a:r>
                <a:endParaRPr lang="it-IT" sz="2400" dirty="0">
                  <a:latin typeface="+mj-lt"/>
                </a:endParaRPr>
              </a:p>
              <a:p>
                <a:r>
                  <a:rPr lang="it-IT" dirty="0" err="1">
                    <a:latin typeface="+mj-lt"/>
                  </a:rPr>
                  <a:t>Both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smtClean="0">
                    <a:latin typeface="+mj-lt"/>
                  </a:rPr>
                  <a:t>large </a:t>
                </a:r>
                <a:r>
                  <a:rPr lang="it-IT" dirty="0" err="1" smtClean="0">
                    <a:latin typeface="+mj-lt"/>
                  </a:rPr>
                  <a:t>electric</a:t>
                </a:r>
                <a:r>
                  <a:rPr lang="it-IT" dirty="0" smtClean="0">
                    <a:latin typeface="+mj-lt"/>
                  </a:rPr>
                  <a:t> </a:t>
                </a:r>
                <a:r>
                  <a:rPr lang="it-IT" dirty="0">
                    <a:latin typeface="+mj-lt"/>
                  </a:rPr>
                  <a:t>and </a:t>
                </a:r>
                <a:r>
                  <a:rPr lang="it-IT" dirty="0" err="1">
                    <a:latin typeface="+mj-lt"/>
                  </a:rPr>
                  <a:t>magnetic</a:t>
                </a:r>
                <a:r>
                  <a:rPr lang="it-IT" dirty="0">
                    <a:latin typeface="+mj-lt"/>
                  </a:rPr>
                  <a:t> </a:t>
                </a:r>
                <a:r>
                  <a:rPr lang="it-IT" dirty="0" err="1">
                    <a:latin typeface="+mj-lt"/>
                  </a:rPr>
                  <a:t>dipole</a:t>
                </a:r>
                <a:r>
                  <a:rPr lang="it-IT" dirty="0">
                    <a:latin typeface="+mj-lt"/>
                  </a:rPr>
                  <a:t> moment</a:t>
                </a:r>
                <a:endParaRPr lang="it-IT" sz="1400" dirty="0">
                  <a:latin typeface="+mj-lt"/>
                </a:endParaRPr>
              </a:p>
            </p:txBody>
          </p:sp>
          <p:pic>
            <p:nvPicPr>
              <p:cNvPr id="38" name="Immagine 37">
                <a:extLst>
                  <a:ext uri="{FF2B5EF4-FFF2-40B4-BE49-F238E27FC236}">
                    <a16:creationId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8914183" y="2553167"/>
                <a:ext cx="914400" cy="11340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CasellaDiTesto 1"/>
            <p:cNvSpPr txBox="1"/>
            <p:nvPr/>
          </p:nvSpPr>
          <p:spPr>
            <a:xfrm flipH="1">
              <a:off x="6363983" y="2849614"/>
              <a:ext cx="2184024" cy="2818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M. </a:t>
              </a:r>
              <a:r>
                <a:rPr lang="it-IT" sz="1200" dirty="0" err="1"/>
                <a:t>Tomza</a:t>
              </a:r>
              <a:r>
                <a:rPr lang="it-IT" sz="1200" dirty="0"/>
                <a:t>, </a:t>
              </a:r>
              <a:r>
                <a:rPr lang="it-IT" sz="1200" dirty="0" err="1"/>
                <a:t>Priv</a:t>
              </a:r>
              <a:r>
                <a:rPr lang="it-IT" sz="1200" dirty="0"/>
                <a:t>. Comm. (2022)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391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po 40"/>
          <p:cNvGrpSpPr>
            <a:grpSpLocks noChangeAspect="1"/>
          </p:cNvGrpSpPr>
          <p:nvPr/>
        </p:nvGrpSpPr>
        <p:grpSpPr>
          <a:xfrm>
            <a:off x="1532032" y="1251627"/>
            <a:ext cx="7423350" cy="2412000"/>
            <a:chOff x="8032" y="1229855"/>
            <a:chExt cx="7876336" cy="2559185"/>
          </a:xfrm>
        </p:grpSpPr>
        <p:pic>
          <p:nvPicPr>
            <p:cNvPr id="18" name="Picture 5"/>
            <p:cNvPicPr>
              <a:picLocks noChangeAspect="1" noChangeArrowheads="1"/>
            </p:cNvPicPr>
            <p:nvPr/>
          </p:nvPicPr>
          <p:blipFill rotWithShape="1">
            <a:blip r:embed="rId2"/>
            <a:srcRect l="33638" t="5145" r="33685" b="26185"/>
            <a:stretch/>
          </p:blipFill>
          <p:spPr bwMode="auto">
            <a:xfrm>
              <a:off x="4172010" y="2488837"/>
              <a:ext cx="1421578" cy="1296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8032" y="1265961"/>
              <a:ext cx="2743921" cy="20162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00000000-0000-0000-0000-000000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/>
            <a:stretch>
              <a:fillRect/>
            </a:stretch>
          </p:blipFill>
          <p:spPr>
            <a:xfrm>
              <a:off x="2051720" y="1574190"/>
              <a:ext cx="1988511" cy="178280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ruppo 13"/>
            <p:cNvGrpSpPr/>
            <p:nvPr/>
          </p:nvGrpSpPr>
          <p:grpSpPr>
            <a:xfrm>
              <a:off x="2987824" y="1229855"/>
              <a:ext cx="4233956" cy="1695089"/>
              <a:chOff x="2068419" y="1285816"/>
              <a:chExt cx="4474628" cy="1893193"/>
            </a:xfrm>
          </p:grpSpPr>
          <p:pic>
            <p:nvPicPr>
              <p:cNvPr id="15" name="pasted-image.pdf"/>
              <p:cNvPicPr>
                <a:picLocks noChangeAspect="1"/>
              </p:cNvPicPr>
              <p:nvPr/>
            </p:nvPicPr>
            <p:blipFill rotWithShape="1">
              <a:blip r:embed="rId5">
                <a:extLst/>
              </a:blip>
              <a:srcRect l="7679" t="10751" r="-343" b="10198"/>
              <a:stretch/>
            </p:blipFill>
            <p:spPr>
              <a:xfrm>
                <a:off x="2068419" y="1285816"/>
                <a:ext cx="4474628" cy="175560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6" name="Rettangolo 15"/>
              <p:cNvSpPr/>
              <p:nvPr/>
            </p:nvSpPr>
            <p:spPr>
              <a:xfrm>
                <a:off x="6067113" y="2659206"/>
                <a:ext cx="422845" cy="4324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Rettangolo 16"/>
              <p:cNvSpPr/>
              <p:nvPr/>
            </p:nvSpPr>
            <p:spPr>
              <a:xfrm rot="21180000">
                <a:off x="2425117" y="2949481"/>
                <a:ext cx="797873" cy="22952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13" name="Immagine 12"/>
            <p:cNvPicPr>
              <a:picLocks noChangeAspect="1"/>
            </p:cNvPicPr>
            <p:nvPr/>
          </p:nvPicPr>
          <p:blipFill rotWithShape="1">
            <a:blip r:embed="rId6"/>
            <a:srcRect l="1035" t="2403" r="83568" b="73234"/>
            <a:stretch/>
          </p:blipFill>
          <p:spPr>
            <a:xfrm>
              <a:off x="6148846" y="2073988"/>
              <a:ext cx="1735522" cy="1715052"/>
            </a:xfrm>
            <a:prstGeom prst="rect">
              <a:avLst/>
            </a:prstGeom>
          </p:spPr>
        </p:pic>
      </p:grpSp>
      <p:sp>
        <p:nvSpPr>
          <p:cNvPr id="4" name="CasellaDiTesto 3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/>
              <a:t>Li-Cr </a:t>
            </a:r>
            <a:r>
              <a:rPr lang="it-IT" sz="4000" dirty="0"/>
              <a:t>in </a:t>
            </a:r>
            <a:r>
              <a:rPr lang="it-IT" sz="4000" dirty="0" err="1"/>
              <a:t>practice</a:t>
            </a:r>
            <a:r>
              <a:rPr lang="it-IT" sz="4000" dirty="0"/>
              <a:t>: </a:t>
            </a:r>
            <a:r>
              <a:rPr lang="it-IT" sz="4000" dirty="0"/>
              <a:t>a </a:t>
            </a:r>
            <a:r>
              <a:rPr lang="it-IT" sz="4000" dirty="0" err="1"/>
              <a:t>challenging</a:t>
            </a:r>
            <a:r>
              <a:rPr lang="it-IT" sz="4000" dirty="0"/>
              <a:t> </a:t>
            </a:r>
            <a:r>
              <a:rPr lang="it-IT" sz="4000" dirty="0" err="1" smtClean="0"/>
              <a:t>experimental</a:t>
            </a:r>
            <a:r>
              <a:rPr lang="it-IT" sz="4000" dirty="0" smtClean="0"/>
              <a:t> task</a:t>
            </a:r>
            <a:endParaRPr lang="it-IT" sz="4000" dirty="0"/>
          </a:p>
        </p:txBody>
      </p:sp>
      <p:sp>
        <p:nvSpPr>
          <p:cNvPr id="5" name="TextBox 6"/>
          <p:cNvSpPr txBox="1"/>
          <p:nvPr/>
        </p:nvSpPr>
        <p:spPr>
          <a:xfrm>
            <a:off x="3028" y="836712"/>
            <a:ext cx="9073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+mj-lt"/>
              </a:rPr>
              <a:t>Combine a </a:t>
            </a:r>
            <a:r>
              <a:rPr lang="it-IT" sz="2800" dirty="0" err="1">
                <a:latin typeface="+mj-lt"/>
              </a:rPr>
              <a:t>widely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explored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alkali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atom</a:t>
            </a:r>
            <a:r>
              <a:rPr lang="it-IT" sz="2800" dirty="0">
                <a:latin typeface="+mj-lt"/>
              </a:rPr>
              <a:t>…</a:t>
            </a:r>
            <a:endParaRPr lang="it-IT" sz="2800" dirty="0">
              <a:latin typeface="+mj-lt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581274" y="2636913"/>
            <a:ext cx="763199" cy="621793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hangingPunct="0"/>
            <a:r>
              <a:rPr lang="it-IT" sz="3600" b="1" baseline="30000" dirty="0"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6</a:t>
            </a:r>
            <a:r>
              <a:rPr lang="it-IT" sz="3600" b="1" dirty="0">
                <a:solidFill>
                  <a:srgbClr val="FF3333"/>
                </a:solidFill>
                <a:latin typeface="Arial" pitchFamily="18"/>
                <a:ea typeface="Microsoft YaHei" pitchFamily="2"/>
                <a:cs typeface="Lucida Sans" pitchFamily="2"/>
              </a:rPr>
              <a:t>Li</a:t>
            </a:r>
          </a:p>
        </p:txBody>
      </p:sp>
      <p:sp>
        <p:nvSpPr>
          <p:cNvPr id="20" name="TextBox 6"/>
          <p:cNvSpPr txBox="1"/>
          <p:nvPr/>
        </p:nvSpPr>
        <p:spPr>
          <a:xfrm>
            <a:off x="10383" y="3706012"/>
            <a:ext cx="9614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atin typeface="+mj-lt"/>
              </a:rPr>
              <a:t>MIT, Paris, Innsbruck, </a:t>
            </a:r>
            <a:r>
              <a:rPr lang="it-IT" sz="2000" dirty="0" err="1">
                <a:latin typeface="+mj-lt"/>
              </a:rPr>
              <a:t>Zurich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>
                <a:latin typeface="+mj-lt"/>
              </a:rPr>
              <a:t>Heidelberg, </a:t>
            </a:r>
            <a:r>
              <a:rPr lang="it-IT" sz="2000" dirty="0" err="1">
                <a:latin typeface="+mj-lt"/>
              </a:rPr>
              <a:t>Swinburne</a:t>
            </a:r>
            <a:r>
              <a:rPr lang="it-IT" sz="2000" dirty="0">
                <a:latin typeface="+mj-lt"/>
              </a:rPr>
              <a:t>, </a:t>
            </a:r>
            <a:r>
              <a:rPr lang="it-IT" sz="2000" dirty="0"/>
              <a:t>Florence, Harvard, </a:t>
            </a:r>
            <a:r>
              <a:rPr lang="it-IT" sz="2000" dirty="0">
                <a:latin typeface="+mj-lt"/>
              </a:rPr>
              <a:t>Hamburg, </a:t>
            </a:r>
            <a:r>
              <a:rPr lang="it-IT" sz="2000" dirty="0" smtClean="0">
                <a:latin typeface="+mj-lt"/>
              </a:rPr>
              <a:t>Yale … </a:t>
            </a:r>
            <a:endParaRPr lang="it-IT" sz="2000" dirty="0">
              <a:latin typeface="+mj-lt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9335618" y="1322775"/>
            <a:ext cx="1216079" cy="12160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o 1"/>
          <p:cNvGrpSpPr/>
          <p:nvPr/>
        </p:nvGrpSpPr>
        <p:grpSpPr>
          <a:xfrm>
            <a:off x="10384" y="4149080"/>
            <a:ext cx="10503213" cy="2745826"/>
            <a:chOff x="-1513617" y="4149080"/>
            <a:chExt cx="10503213" cy="2745826"/>
          </a:xfrm>
        </p:grpSpPr>
        <p:grpSp>
          <p:nvGrpSpPr>
            <p:cNvPr id="39" name="Gruppo 38"/>
            <p:cNvGrpSpPr/>
            <p:nvPr/>
          </p:nvGrpSpPr>
          <p:grpSpPr>
            <a:xfrm>
              <a:off x="-1513617" y="4149080"/>
              <a:ext cx="9614009" cy="2745826"/>
              <a:chOff x="-1513617" y="4149080"/>
              <a:chExt cx="9614009" cy="2745826"/>
            </a:xfrm>
          </p:grpSpPr>
          <p:grpSp>
            <p:nvGrpSpPr>
              <p:cNvPr id="28" name="Gruppo 27"/>
              <p:cNvGrpSpPr/>
              <p:nvPr/>
            </p:nvGrpSpPr>
            <p:grpSpPr>
              <a:xfrm>
                <a:off x="-1513617" y="4149080"/>
                <a:ext cx="9614009" cy="2680916"/>
                <a:chOff x="-1513617" y="4149080"/>
                <a:chExt cx="9614009" cy="2680916"/>
              </a:xfrm>
            </p:grpSpPr>
            <p:sp>
              <p:nvSpPr>
                <p:cNvPr id="19" name="TextBox 6"/>
                <p:cNvSpPr txBox="1"/>
                <p:nvPr/>
              </p:nvSpPr>
              <p:spPr>
                <a:xfrm>
                  <a:off x="-1513617" y="4149080"/>
                  <a:ext cx="907300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2800" dirty="0">
                      <a:latin typeface="+mj-lt"/>
                    </a:rPr>
                    <a:t>… with an </a:t>
                  </a:r>
                  <a:r>
                    <a:rPr lang="it-IT" sz="2800" dirty="0" err="1">
                      <a:latin typeface="+mj-lt"/>
                    </a:rPr>
                    <a:t>almost</a:t>
                  </a:r>
                  <a:r>
                    <a:rPr lang="it-IT" sz="2800" dirty="0">
                      <a:latin typeface="+mj-lt"/>
                    </a:rPr>
                    <a:t> </a:t>
                  </a:r>
                  <a:r>
                    <a:rPr lang="it-IT" sz="2800" dirty="0" err="1">
                      <a:latin typeface="+mj-lt"/>
                    </a:rPr>
                    <a:t>unexplored</a:t>
                  </a:r>
                  <a:r>
                    <a:rPr lang="it-IT" sz="2800" dirty="0">
                      <a:latin typeface="+mj-lt"/>
                    </a:rPr>
                    <a:t> </a:t>
                  </a:r>
                  <a:r>
                    <a:rPr lang="it-IT" sz="2800" dirty="0" err="1">
                      <a:latin typeface="+mj-lt"/>
                    </a:rPr>
                    <a:t>transition</a:t>
                  </a:r>
                  <a:r>
                    <a:rPr lang="it-IT" sz="2800" dirty="0">
                      <a:latin typeface="+mj-lt"/>
                    </a:rPr>
                    <a:t> metal </a:t>
                  </a:r>
                  <a:r>
                    <a:rPr lang="it-IT" sz="2800" dirty="0" err="1">
                      <a:latin typeface="+mj-lt"/>
                    </a:rPr>
                    <a:t>element</a:t>
                  </a:r>
                  <a:endParaRPr lang="it-IT" sz="2800" dirty="0">
                    <a:latin typeface="+mj-lt"/>
                  </a:endParaRPr>
                </a:p>
              </p:txBody>
            </p:sp>
            <p:pic>
              <p:nvPicPr>
                <p:cNvPr id="21" name="Immagine 20">
                  <a:extLst>
                    <a:ext uri="{FF2B5EF4-FFF2-40B4-BE49-F238E27FC236}">
                      <a16:creationId xmlns:a16="http://schemas.microsoft.com/office/drawing/2014/main" id="{00000000-0000-0000-0000-0000000000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5310393" y="4832396"/>
                  <a:ext cx="2789999" cy="19976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2" name="CasellaDiTesto 21"/>
                <p:cNvSpPr txBox="1"/>
                <p:nvPr/>
              </p:nvSpPr>
              <p:spPr>
                <a:xfrm>
                  <a:off x="194024" y="6016860"/>
                  <a:ext cx="1037248" cy="62179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none" lIns="90000" tIns="45000" rIns="90000" bIns="45000" anchorCtr="0" compatLnSpc="0">
                  <a:spAutoFit/>
                </a:bodyPr>
                <a:lstStyle/>
                <a:p>
                  <a:pPr hangingPunct="0"/>
                  <a:r>
                    <a:rPr lang="it-IT" sz="3600" b="1" baseline="30000" dirty="0">
                      <a:solidFill>
                        <a:srgbClr val="3333FF"/>
                      </a:solidFill>
                      <a:latin typeface="Arial" pitchFamily="18"/>
                      <a:ea typeface="Microsoft YaHei" pitchFamily="2"/>
                      <a:cs typeface="Lucida Sans" pitchFamily="2"/>
                    </a:rPr>
                    <a:t>53</a:t>
                  </a:r>
                  <a:r>
                    <a:rPr lang="it-IT" sz="3600" b="1" dirty="0">
                      <a:solidFill>
                        <a:srgbClr val="3333FF"/>
                      </a:solidFill>
                      <a:latin typeface="Arial" pitchFamily="18"/>
                      <a:ea typeface="Microsoft YaHei" pitchFamily="2"/>
                      <a:cs typeface="Lucida Sans" pitchFamily="2"/>
                    </a:rPr>
                    <a:t>Cr</a:t>
                  </a:r>
                </a:p>
              </p:txBody>
            </p:sp>
            <p:sp>
              <p:nvSpPr>
                <p:cNvPr id="23" name="CasellaDiTesto 22"/>
                <p:cNvSpPr txBox="1"/>
                <p:nvPr/>
              </p:nvSpPr>
              <p:spPr>
                <a:xfrm>
                  <a:off x="5310393" y="4654452"/>
                  <a:ext cx="2638914" cy="27875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vert="horz" wrap="square" lIns="90000" tIns="45000" rIns="90000" bIns="45000" anchorCtr="0" compatLnSpc="0">
                  <a:spAutoFit/>
                </a:bodyPr>
                <a:lstStyle/>
                <a:p>
                  <a:pPr algn="ctr" hangingPunct="0"/>
                  <a:r>
                    <a:rPr lang="it-IT" sz="1200" dirty="0">
                      <a:solidFill>
                        <a:srgbClr val="000000"/>
                      </a:solidFill>
                      <a:latin typeface="+mj-lt"/>
                      <a:ea typeface="Microsoft YaHei" pitchFamily="2"/>
                      <a:cs typeface="Lucida Sans" pitchFamily="2"/>
                    </a:rPr>
                    <a:t>PRA </a:t>
                  </a:r>
                  <a:r>
                    <a:rPr lang="it-IT" sz="1200" dirty="0">
                      <a:solidFill>
                        <a:srgbClr val="000000"/>
                      </a:solidFill>
                      <a:latin typeface="+mj-lt"/>
                      <a:ea typeface="Microsoft YaHei" pitchFamily="2"/>
                      <a:cs typeface="Lucida Sans" pitchFamily="2"/>
                    </a:rPr>
                    <a:t>91, 011603(R) (2015)</a:t>
                  </a:r>
                </a:p>
              </p:txBody>
            </p:sp>
            <p:pic>
              <p:nvPicPr>
                <p:cNvPr id="24" name="Immagine 23">
                  <a:extLst>
                    <a:ext uri="{FF2B5EF4-FFF2-40B4-BE49-F238E27FC236}">
                      <a16:creationId xmlns:a16="http://schemas.microsoft.com/office/drawing/2014/main" id="{00000000-0000-0000-0000-0000000000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lum/>
                  <a:alphaModFix/>
                </a:blip>
                <a:srcRect/>
                <a:stretch>
                  <a:fillRect/>
                </a:stretch>
              </p:blipFill>
              <p:spPr>
                <a:xfrm>
                  <a:off x="193240" y="4736180"/>
                  <a:ext cx="1216800" cy="12168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27" name="Immagine 26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763688" y="4831080"/>
                  <a:ext cx="2384973" cy="1995315"/>
                </a:xfrm>
                <a:prstGeom prst="rect">
                  <a:avLst/>
                </a:prstGeom>
              </p:spPr>
            </p:pic>
            <p:sp>
              <p:nvSpPr>
                <p:cNvPr id="26" name="Rettangolo 25"/>
                <p:cNvSpPr/>
                <p:nvPr/>
              </p:nvSpPr>
              <p:spPr>
                <a:xfrm>
                  <a:off x="1763688" y="4663594"/>
                  <a:ext cx="2512971" cy="27699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200" dirty="0"/>
                    <a:t>PRA </a:t>
                  </a:r>
                  <a:r>
                    <a:rPr lang="en-US" sz="1200" dirty="0"/>
                    <a:t>73, 053406 </a:t>
                  </a:r>
                  <a:r>
                    <a:rPr lang="en-US" sz="1200" dirty="0"/>
                    <a:t>(2006)</a:t>
                  </a:r>
                  <a:endParaRPr lang="en-US" sz="1200" dirty="0"/>
                </a:p>
              </p:txBody>
            </p:sp>
          </p:grpSp>
          <p:sp>
            <p:nvSpPr>
              <p:cNvPr id="38" name="Rettangolo 37"/>
              <p:cNvSpPr/>
              <p:nvPr/>
            </p:nvSpPr>
            <p:spPr>
              <a:xfrm>
                <a:off x="-4239" y="6494796"/>
                <a:ext cx="1264064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sz="2000" dirty="0"/>
                  <a:t>Paris Nord</a:t>
                </a:r>
                <a:endParaRPr lang="it-IT" sz="2000" dirty="0"/>
              </a:p>
            </p:txBody>
          </p:sp>
        </p:grpSp>
        <p:grpSp>
          <p:nvGrpSpPr>
            <p:cNvPr id="37" name="Gruppo 36"/>
            <p:cNvGrpSpPr/>
            <p:nvPr/>
          </p:nvGrpSpPr>
          <p:grpSpPr>
            <a:xfrm>
              <a:off x="3188045" y="4831080"/>
              <a:ext cx="5801551" cy="1629198"/>
              <a:chOff x="3188045" y="4831080"/>
              <a:chExt cx="5801551" cy="1629198"/>
            </a:xfrm>
          </p:grpSpPr>
          <p:grpSp>
            <p:nvGrpSpPr>
              <p:cNvPr id="35" name="Gruppo 34"/>
              <p:cNvGrpSpPr/>
              <p:nvPr/>
            </p:nvGrpSpPr>
            <p:grpSpPr>
              <a:xfrm>
                <a:off x="3188045" y="4831080"/>
                <a:ext cx="2027155" cy="614144"/>
                <a:chOff x="3188045" y="4831080"/>
                <a:chExt cx="2027155" cy="614144"/>
              </a:xfrm>
            </p:grpSpPr>
            <p:sp>
              <p:nvSpPr>
                <p:cNvPr id="30" name="Ovale 29"/>
                <p:cNvSpPr/>
                <p:nvPr/>
              </p:nvSpPr>
              <p:spPr>
                <a:xfrm>
                  <a:off x="4276659" y="4831080"/>
                  <a:ext cx="727389" cy="614144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29" name="CasellaDiTesto 28"/>
                <p:cNvSpPr txBox="1"/>
                <p:nvPr/>
              </p:nvSpPr>
              <p:spPr>
                <a:xfrm>
                  <a:off x="4298827" y="4907320"/>
                  <a:ext cx="91637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>
                      <a:solidFill>
                        <a:schemeClr val="bg1"/>
                      </a:solidFill>
                    </a:rPr>
                    <a:t>4·10</a:t>
                  </a:r>
                  <a:r>
                    <a:rPr lang="it-IT" sz="1400" baseline="30000" dirty="0">
                      <a:solidFill>
                        <a:schemeClr val="bg1"/>
                      </a:solidFill>
                    </a:rPr>
                    <a:t>5</a:t>
                  </a:r>
                  <a:r>
                    <a:rPr lang="it-IT" sz="1400" dirty="0">
                      <a:solidFill>
                        <a:schemeClr val="bg1"/>
                      </a:solidFill>
                    </a:rPr>
                    <a:t>@ 100 </a:t>
                  </a:r>
                  <a:r>
                    <a:rPr lang="it-IT" sz="1400" dirty="0" err="1">
                      <a:solidFill>
                        <a:schemeClr val="bg1"/>
                      </a:solidFill>
                      <a:latin typeface="Symbol" panose="05050102010706020507" pitchFamily="18" charset="2"/>
                    </a:rPr>
                    <a:t>m</a:t>
                  </a:r>
                  <a:r>
                    <a:rPr lang="it-IT" sz="1400" dirty="0" err="1">
                      <a:solidFill>
                        <a:schemeClr val="bg1"/>
                      </a:solidFill>
                    </a:rPr>
                    <a:t>K</a:t>
                  </a:r>
                  <a:endParaRPr lang="it-IT" sz="1400" baseline="30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igura a mano libera 30"/>
                <p:cNvSpPr/>
                <p:nvPr/>
              </p:nvSpPr>
              <p:spPr>
                <a:xfrm>
                  <a:off x="3188045" y="5028973"/>
                  <a:ext cx="1041055" cy="95477"/>
                </a:xfrm>
                <a:custGeom>
                  <a:avLst/>
                  <a:gdLst>
                    <a:gd name="connsiteX0" fmla="*/ 1041055 w 1041055"/>
                    <a:gd name="connsiteY0" fmla="*/ 95477 h 95477"/>
                    <a:gd name="connsiteX1" fmla="*/ 526705 w 1041055"/>
                    <a:gd name="connsiteY1" fmla="*/ 227 h 95477"/>
                    <a:gd name="connsiteX2" fmla="*/ 40930 w 1041055"/>
                    <a:gd name="connsiteY2" fmla="*/ 66902 h 95477"/>
                    <a:gd name="connsiteX3" fmla="*/ 59980 w 1041055"/>
                    <a:gd name="connsiteY3" fmla="*/ 66902 h 95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1055" h="95477">
                      <a:moveTo>
                        <a:pt x="1041055" y="95477"/>
                      </a:moveTo>
                      <a:cubicBezTo>
                        <a:pt x="867223" y="50233"/>
                        <a:pt x="693392" y="4989"/>
                        <a:pt x="526705" y="227"/>
                      </a:cubicBezTo>
                      <a:cubicBezTo>
                        <a:pt x="360018" y="-4535"/>
                        <a:pt x="40930" y="66902"/>
                        <a:pt x="40930" y="66902"/>
                      </a:cubicBezTo>
                      <a:cubicBezTo>
                        <a:pt x="-36858" y="78014"/>
                        <a:pt x="11561" y="72458"/>
                        <a:pt x="59980" y="66902"/>
                      </a:cubicBezTo>
                    </a:path>
                  </a:pathLst>
                </a:custGeom>
                <a:noFill/>
                <a:ln>
                  <a:headEnd type="arrow"/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grpSp>
            <p:nvGrpSpPr>
              <p:cNvPr id="36" name="Gruppo 35"/>
              <p:cNvGrpSpPr/>
              <p:nvPr/>
            </p:nvGrpSpPr>
            <p:grpSpPr>
              <a:xfrm>
                <a:off x="7910128" y="5263128"/>
                <a:ext cx="1079468" cy="1197150"/>
                <a:chOff x="7910128" y="5263128"/>
                <a:chExt cx="1079468" cy="1197150"/>
              </a:xfrm>
            </p:grpSpPr>
            <p:sp>
              <p:nvSpPr>
                <p:cNvPr id="32" name="Ovale 31"/>
                <p:cNvSpPr/>
                <p:nvPr/>
              </p:nvSpPr>
              <p:spPr>
                <a:xfrm>
                  <a:off x="8100392" y="5263128"/>
                  <a:ext cx="727389" cy="614144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3" name="Figura a mano libera 32"/>
                <p:cNvSpPr/>
                <p:nvPr/>
              </p:nvSpPr>
              <p:spPr>
                <a:xfrm rot="7939936">
                  <a:off x="7655698" y="6023025"/>
                  <a:ext cx="691683" cy="182824"/>
                </a:xfrm>
                <a:custGeom>
                  <a:avLst/>
                  <a:gdLst>
                    <a:gd name="connsiteX0" fmla="*/ 1041055 w 1041055"/>
                    <a:gd name="connsiteY0" fmla="*/ 95477 h 95477"/>
                    <a:gd name="connsiteX1" fmla="*/ 526705 w 1041055"/>
                    <a:gd name="connsiteY1" fmla="*/ 227 h 95477"/>
                    <a:gd name="connsiteX2" fmla="*/ 40930 w 1041055"/>
                    <a:gd name="connsiteY2" fmla="*/ 66902 h 95477"/>
                    <a:gd name="connsiteX3" fmla="*/ 59980 w 1041055"/>
                    <a:gd name="connsiteY3" fmla="*/ 66902 h 95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41055" h="95477">
                      <a:moveTo>
                        <a:pt x="1041055" y="95477"/>
                      </a:moveTo>
                      <a:cubicBezTo>
                        <a:pt x="867223" y="50233"/>
                        <a:pt x="693392" y="4989"/>
                        <a:pt x="526705" y="227"/>
                      </a:cubicBezTo>
                      <a:cubicBezTo>
                        <a:pt x="360018" y="-4535"/>
                        <a:pt x="40930" y="66902"/>
                        <a:pt x="40930" y="66902"/>
                      </a:cubicBezTo>
                      <a:cubicBezTo>
                        <a:pt x="-36858" y="78014"/>
                        <a:pt x="11561" y="72458"/>
                        <a:pt x="59980" y="66902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  <a:headEnd type="arrow"/>
                  <a:tailEnd type="non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34" name="CasellaDiTesto 33"/>
                <p:cNvSpPr txBox="1"/>
                <p:nvPr/>
              </p:nvSpPr>
              <p:spPr>
                <a:xfrm>
                  <a:off x="8134301" y="5339368"/>
                  <a:ext cx="85529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1400" dirty="0">
                      <a:solidFill>
                        <a:schemeClr val="bg1"/>
                      </a:solidFill>
                    </a:rPr>
                    <a:t>1000@ T/T</a:t>
                  </a:r>
                  <a:r>
                    <a:rPr lang="it-IT" sz="1400" baseline="-25000" dirty="0">
                      <a:solidFill>
                        <a:schemeClr val="bg1"/>
                      </a:solidFill>
                    </a:rPr>
                    <a:t>F</a:t>
                  </a:r>
                  <a:r>
                    <a:rPr lang="it-IT" sz="1400" dirty="0">
                      <a:solidFill>
                        <a:schemeClr val="bg1"/>
                      </a:solidFill>
                    </a:rPr>
                    <a:t>=1</a:t>
                  </a:r>
                  <a:endParaRPr lang="it-IT" sz="1400" baseline="300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50569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1268760"/>
            <a:ext cx="3903172" cy="298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1832" y="6507480"/>
            <a:ext cx="9036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u="sng" dirty="0" err="1"/>
              <a:t>Details</a:t>
            </a:r>
            <a:r>
              <a:rPr lang="it-IT" sz="1600" u="sng" dirty="0"/>
              <a:t> in:</a:t>
            </a:r>
            <a:r>
              <a:rPr lang="it-IT" sz="1600" dirty="0"/>
              <a:t> </a:t>
            </a:r>
            <a:r>
              <a:rPr lang="it-IT" sz="1600" dirty="0" err="1"/>
              <a:t>Optics</a:t>
            </a:r>
            <a:r>
              <a:rPr lang="it-IT" sz="1600" dirty="0"/>
              <a:t> </a:t>
            </a:r>
            <a:r>
              <a:rPr lang="it-IT" sz="1600" dirty="0"/>
              <a:t>Express </a:t>
            </a:r>
            <a:r>
              <a:rPr lang="it-IT" sz="1600" b="1" dirty="0"/>
              <a:t>27</a:t>
            </a:r>
            <a:r>
              <a:rPr lang="it-IT" sz="1600" dirty="0"/>
              <a:t>, 27215 (</a:t>
            </a:r>
            <a:r>
              <a:rPr lang="it-IT" sz="1600" dirty="0"/>
              <a:t>2019</a:t>
            </a:r>
            <a:r>
              <a:rPr lang="it-IT" sz="1600" dirty="0"/>
              <a:t>); </a:t>
            </a:r>
            <a:r>
              <a:rPr lang="sv-SE" sz="1600" dirty="0"/>
              <a:t>PRA</a:t>
            </a:r>
            <a:r>
              <a:rPr lang="it-IT" sz="1600" dirty="0"/>
              <a:t> </a:t>
            </a:r>
            <a:r>
              <a:rPr lang="it-IT" sz="1600" b="1" dirty="0"/>
              <a:t>101</a:t>
            </a:r>
            <a:r>
              <a:rPr lang="it-IT" sz="1600" dirty="0"/>
              <a:t>, 063602 (2020</a:t>
            </a:r>
            <a:r>
              <a:rPr lang="it-IT" sz="1600" dirty="0"/>
              <a:t>); </a:t>
            </a:r>
            <a:r>
              <a:rPr lang="sv-SE" sz="1600" dirty="0"/>
              <a:t>PRA </a:t>
            </a:r>
            <a:r>
              <a:rPr lang="sv-SE" sz="1600" b="1" dirty="0"/>
              <a:t>106</a:t>
            </a:r>
            <a:r>
              <a:rPr lang="sv-SE" sz="1600" dirty="0"/>
              <a:t>, 053318 (2022)</a:t>
            </a:r>
            <a:endParaRPr lang="it-IT" sz="16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/>
              <a:t>Production of Li-Cr Fermi </a:t>
            </a:r>
            <a:r>
              <a:rPr lang="it-IT" sz="4000" dirty="0" err="1"/>
              <a:t>mixtures</a:t>
            </a:r>
            <a:endParaRPr lang="it-IT" sz="4000" dirty="0"/>
          </a:p>
        </p:txBody>
      </p:sp>
      <p:sp>
        <p:nvSpPr>
          <p:cNvPr id="30" name="TextBox 6"/>
          <p:cNvSpPr txBox="1"/>
          <p:nvPr/>
        </p:nvSpPr>
        <p:spPr>
          <a:xfrm>
            <a:off x="3028" y="764704"/>
            <a:ext cx="11925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latin typeface="+mj-lt"/>
              </a:rPr>
              <a:t>Our</a:t>
            </a:r>
            <a:r>
              <a:rPr lang="it-IT" sz="2800" dirty="0">
                <a:latin typeface="+mj-lt"/>
              </a:rPr>
              <a:t> </a:t>
            </a:r>
            <a:r>
              <a:rPr lang="it-IT" sz="2800" dirty="0" err="1">
                <a:latin typeface="+mj-lt"/>
              </a:rPr>
              <a:t>strategy</a:t>
            </a:r>
            <a:r>
              <a:rPr lang="it-IT" sz="2800" dirty="0">
                <a:latin typeface="+mj-lt"/>
              </a:rPr>
              <a:t>: </a:t>
            </a:r>
            <a:r>
              <a:rPr lang="it-IT" sz="2800" dirty="0" err="1">
                <a:latin typeface="+mj-lt"/>
              </a:rPr>
              <a:t>all-optical</a:t>
            </a:r>
            <a:r>
              <a:rPr lang="it-IT" sz="2800" dirty="0">
                <a:latin typeface="+mj-lt"/>
              </a:rPr>
              <a:t> procedure </a:t>
            </a:r>
            <a:r>
              <a:rPr lang="it-IT" dirty="0" smtClean="0">
                <a:latin typeface="+mj-lt"/>
              </a:rPr>
              <a:t>(</a:t>
            </a:r>
            <a:r>
              <a:rPr lang="it-IT" dirty="0" err="1" smtClean="0">
                <a:latin typeface="+mj-lt"/>
              </a:rPr>
              <a:t>similar</a:t>
            </a:r>
            <a:r>
              <a:rPr lang="it-IT" dirty="0" smtClean="0">
                <a:latin typeface="+mj-lt"/>
              </a:rPr>
              <a:t> to the </a:t>
            </a:r>
            <a:r>
              <a:rPr lang="it-IT" dirty="0" err="1" smtClean="0">
                <a:latin typeface="+mj-lt"/>
              </a:rPr>
              <a:t>one</a:t>
            </a:r>
            <a:r>
              <a:rPr lang="it-IT" dirty="0" smtClean="0">
                <a:latin typeface="+mj-lt"/>
              </a:rPr>
              <a:t> for </a:t>
            </a:r>
            <a:r>
              <a:rPr lang="it-IT" baseline="30000" dirty="0" smtClean="0">
                <a:latin typeface="+mj-lt"/>
              </a:rPr>
              <a:t>6</a:t>
            </a:r>
            <a:r>
              <a:rPr lang="it-IT" dirty="0" smtClean="0">
                <a:latin typeface="+mj-lt"/>
              </a:rPr>
              <a:t>Li-</a:t>
            </a:r>
            <a:r>
              <a:rPr lang="it-IT" baseline="30000" dirty="0" smtClean="0">
                <a:latin typeface="+mj-lt"/>
              </a:rPr>
              <a:t>40</a:t>
            </a:r>
            <a:r>
              <a:rPr lang="it-IT" dirty="0" smtClean="0">
                <a:latin typeface="+mj-lt"/>
              </a:rPr>
              <a:t>K in Innsbruck, </a:t>
            </a:r>
            <a:r>
              <a:rPr lang="it-IT" dirty="0" err="1">
                <a:latin typeface="+mj-lt"/>
              </a:rPr>
              <a:t>see</a:t>
            </a:r>
            <a:r>
              <a:rPr lang="it-IT" dirty="0">
                <a:latin typeface="+mj-lt"/>
              </a:rPr>
              <a:t> </a:t>
            </a:r>
            <a:r>
              <a:rPr lang="en-US" dirty="0">
                <a:latin typeface="+mj-lt"/>
              </a:rPr>
              <a:t>PRA </a:t>
            </a:r>
            <a:r>
              <a:rPr lang="en-US" b="1" dirty="0">
                <a:latin typeface="+mj-lt"/>
              </a:rPr>
              <a:t>81</a:t>
            </a:r>
            <a:r>
              <a:rPr lang="en-US" dirty="0">
                <a:latin typeface="+mj-lt"/>
              </a:rPr>
              <a:t>, 043637 (2010)</a:t>
            </a:r>
            <a:r>
              <a:rPr lang="it-IT" dirty="0">
                <a:latin typeface="+mj-lt"/>
              </a:rPr>
              <a:t>)</a:t>
            </a:r>
            <a:endParaRPr lang="it-IT" dirty="0">
              <a:latin typeface="+mj-lt"/>
            </a:endParaRPr>
          </a:p>
        </p:txBody>
      </p:sp>
      <p:grpSp>
        <p:nvGrpSpPr>
          <p:cNvPr id="87" name="Gruppo 86"/>
          <p:cNvGrpSpPr/>
          <p:nvPr/>
        </p:nvGrpSpPr>
        <p:grpSpPr>
          <a:xfrm>
            <a:off x="6168008" y="1300234"/>
            <a:ext cx="5940750" cy="3068902"/>
            <a:chOff x="3653474" y="1336570"/>
            <a:chExt cx="5940750" cy="3068902"/>
          </a:xfrm>
        </p:grpSpPr>
        <p:grpSp>
          <p:nvGrpSpPr>
            <p:cNvPr id="71" name="Gruppo 70"/>
            <p:cNvGrpSpPr/>
            <p:nvPr/>
          </p:nvGrpSpPr>
          <p:grpSpPr>
            <a:xfrm>
              <a:off x="5312300" y="1661074"/>
              <a:ext cx="1622585" cy="1546468"/>
              <a:chOff x="5312300" y="1195568"/>
              <a:chExt cx="1622585" cy="1546468"/>
            </a:xfrm>
          </p:grpSpPr>
          <p:sp>
            <p:nvSpPr>
              <p:cNvPr id="31" name="Rettangolo arrotondato 30"/>
              <p:cNvSpPr/>
              <p:nvPr/>
            </p:nvSpPr>
            <p:spPr>
              <a:xfrm>
                <a:off x="5314885" y="1240836"/>
                <a:ext cx="1620000" cy="1501200"/>
              </a:xfrm>
              <a:prstGeom prst="roundRect">
                <a:avLst>
                  <a:gd name="adj" fmla="val 4092"/>
                </a:avLst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33" name="Immagine 3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220" t="20184" r="26058" b="32689"/>
              <a:stretch/>
            </p:blipFill>
            <p:spPr>
              <a:xfrm>
                <a:off x="5763401" y="1986721"/>
                <a:ext cx="1113231" cy="720000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34" name="Immagine 33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334" t="24171" r="29777" b="47190"/>
              <a:stretch/>
            </p:blipFill>
            <p:spPr>
              <a:xfrm>
                <a:off x="5371031" y="1711741"/>
                <a:ext cx="965619" cy="468000"/>
              </a:xfrm>
              <a:prstGeom prst="rect">
                <a:avLst/>
              </a:prstGeom>
              <a:ln w="25400">
                <a:solidFill>
                  <a:schemeClr val="accent1"/>
                </a:solidFill>
              </a:ln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5" name="CasellaDiTesto 34"/>
              <p:cNvSpPr txBox="1"/>
              <p:nvPr/>
            </p:nvSpPr>
            <p:spPr>
              <a:xfrm>
                <a:off x="5312300" y="1195568"/>
                <a:ext cx="16225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BODT </a:t>
                </a:r>
                <a:r>
                  <a:rPr lang="it-IT" sz="1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loading</a:t>
                </a:r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it-IT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1070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&amp; </a:t>
                </a:r>
                <a:r>
                  <a:rPr lang="it-IT" sz="1200" dirty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532</a:t>
                </a:r>
                <a:r>
                  <a:rPr lang="it-IT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 nm)</a:t>
                </a:r>
                <a:endParaRPr lang="it-IT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0" name="Gruppo 69"/>
            <p:cNvGrpSpPr/>
            <p:nvPr/>
          </p:nvGrpSpPr>
          <p:grpSpPr>
            <a:xfrm>
              <a:off x="6967315" y="1625786"/>
              <a:ext cx="2626909" cy="2006676"/>
              <a:chOff x="6967315" y="735360"/>
              <a:chExt cx="2626909" cy="2006676"/>
            </a:xfrm>
          </p:grpSpPr>
          <p:sp>
            <p:nvSpPr>
              <p:cNvPr id="48" name="Arco 47"/>
              <p:cNvSpPr>
                <a:spLocks noChangeAspect="1"/>
              </p:cNvSpPr>
              <p:nvPr/>
            </p:nvSpPr>
            <p:spPr>
              <a:xfrm rot="10800000">
                <a:off x="7650224" y="735360"/>
                <a:ext cx="1944000" cy="1867670"/>
              </a:xfrm>
              <a:prstGeom prst="arc">
                <a:avLst>
                  <a:gd name="adj1" fmla="val 16166739"/>
                  <a:gd name="adj2" fmla="val 21483179"/>
                </a:avLst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CasellaDiTesto 46"/>
              <p:cNvSpPr txBox="1"/>
              <p:nvPr/>
            </p:nvSpPr>
            <p:spPr>
              <a:xfrm>
                <a:off x="6998385" y="1195568"/>
                <a:ext cx="209845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Evaporative </a:t>
                </a:r>
                <a:r>
                  <a:rPr lang="it-IT" sz="1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cooling</a:t>
                </a:r>
                <a:r>
                  <a:rPr lang="it-IT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(Li) </a:t>
                </a:r>
                <a:r>
                  <a:rPr lang="it-IT" sz="12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it-IT" sz="12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ympathetic</a:t>
                </a:r>
                <a:r>
                  <a:rPr lang="it-IT" sz="12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2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cooling</a:t>
                </a:r>
                <a:r>
                  <a:rPr lang="it-IT" sz="12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(Cr)</a:t>
                </a:r>
                <a:endParaRPr lang="it-IT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Rettangolo arrotondato 49"/>
              <p:cNvSpPr/>
              <p:nvPr/>
            </p:nvSpPr>
            <p:spPr>
              <a:xfrm>
                <a:off x="6967315" y="1240836"/>
                <a:ext cx="2129526" cy="1501200"/>
              </a:xfrm>
              <a:prstGeom prst="roundRect">
                <a:avLst>
                  <a:gd name="adj" fmla="val 4692"/>
                </a:avLst>
              </a:prstGeom>
              <a:noFill/>
              <a:ln w="1587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51" name="Gruppo 50"/>
              <p:cNvGrpSpPr/>
              <p:nvPr/>
            </p:nvGrpSpPr>
            <p:grpSpPr>
              <a:xfrm>
                <a:off x="7061095" y="1716320"/>
                <a:ext cx="1997609" cy="356500"/>
                <a:chOff x="4255680" y="4973849"/>
                <a:chExt cx="1997609" cy="356500"/>
              </a:xfrm>
            </p:grpSpPr>
            <p:pic>
              <p:nvPicPr>
                <p:cNvPr id="58" name="Immagine 57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363" t="36266" r="20144" b="56265"/>
                <a:stretch/>
              </p:blipFill>
              <p:spPr>
                <a:xfrm>
                  <a:off x="4360105" y="5177949"/>
                  <a:ext cx="1893184" cy="152400"/>
                </a:xfrm>
                <a:prstGeom prst="rect">
                  <a:avLst/>
                </a:prstGeom>
                <a:ln w="12700">
                  <a:solidFill>
                    <a:srgbClr val="FF0000"/>
                  </a:solidFill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9" name="Immagine 58"/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090" t="33898" r="27641" b="59033"/>
                <a:stretch/>
              </p:blipFill>
              <p:spPr>
                <a:xfrm>
                  <a:off x="4255680" y="4973849"/>
                  <a:ext cx="1893676" cy="177799"/>
                </a:xfrm>
                <a:prstGeom prst="rect">
                  <a:avLst/>
                </a:prstGeom>
                <a:ln w="12700">
                  <a:solidFill>
                    <a:schemeClr val="accent1"/>
                  </a:solidFill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53" name="Gruppo 52"/>
              <p:cNvGrpSpPr/>
              <p:nvPr/>
            </p:nvGrpSpPr>
            <p:grpSpPr>
              <a:xfrm>
                <a:off x="8132597" y="2439867"/>
                <a:ext cx="873052" cy="275530"/>
                <a:chOff x="5698067" y="5122333"/>
                <a:chExt cx="873052" cy="275530"/>
              </a:xfrm>
            </p:grpSpPr>
            <p:pic>
              <p:nvPicPr>
                <p:cNvPr id="56" name="Immagine 55"/>
                <p:cNvPicPr>
                  <a:picLocks noChangeAspect="1"/>
                </p:cNvPicPr>
                <p:nvPr/>
              </p:nvPicPr>
              <p:blipFill rotWithShape="1">
                <a:blip r:embed="rId9" cstate="print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7176" t="24398" r="65850" b="69592"/>
                <a:stretch/>
              </p:blipFill>
              <p:spPr>
                <a:xfrm>
                  <a:off x="5744111" y="5233166"/>
                  <a:ext cx="827008" cy="164697"/>
                </a:xfrm>
                <a:prstGeom prst="rect">
                  <a:avLst/>
                </a:prstGeom>
                <a:ln w="12700">
                  <a:solidFill>
                    <a:srgbClr val="FF0000"/>
                  </a:solidFill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57" name="Immagine 56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rightnessContrast bright="40000"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576" t="21640" r="19062" b="70801"/>
                <a:stretch/>
              </p:blipFill>
              <p:spPr>
                <a:xfrm>
                  <a:off x="5698067" y="5122333"/>
                  <a:ext cx="330200" cy="135467"/>
                </a:xfrm>
                <a:prstGeom prst="rect">
                  <a:avLst/>
                </a:prstGeom>
                <a:ln w="12700">
                  <a:solidFill>
                    <a:schemeClr val="accent1"/>
                  </a:solidFill>
                </a:ln>
                <a:effectLst>
                  <a:outerShdw blurRad="762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grpSp>
          <p:nvGrpSpPr>
            <p:cNvPr id="72" name="Gruppo 71"/>
            <p:cNvGrpSpPr/>
            <p:nvPr/>
          </p:nvGrpSpPr>
          <p:grpSpPr>
            <a:xfrm>
              <a:off x="3653474" y="1336570"/>
              <a:ext cx="1670411" cy="1546220"/>
              <a:chOff x="3653474" y="1195568"/>
              <a:chExt cx="1670411" cy="1546220"/>
            </a:xfrm>
          </p:grpSpPr>
          <p:sp>
            <p:nvSpPr>
              <p:cNvPr id="28" name="CasellaDiTesto 27"/>
              <p:cNvSpPr txBox="1"/>
              <p:nvPr/>
            </p:nvSpPr>
            <p:spPr>
              <a:xfrm>
                <a:off x="3653474" y="1195568"/>
                <a:ext cx="16704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12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Li MOT </a:t>
                </a:r>
                <a:r>
                  <a:rPr lang="it-IT" sz="1200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loading</a:t>
                </a:r>
                <a:endParaRPr lang="it-IT" sz="1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it-IT" sz="12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Cr MOT </a:t>
                </a:r>
                <a:r>
                  <a:rPr lang="it-IT" sz="12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loading</a:t>
                </a:r>
                <a:endParaRPr lang="it-IT" sz="1200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Rettangolo arrotondato 64"/>
              <p:cNvSpPr/>
              <p:nvPr/>
            </p:nvSpPr>
            <p:spPr>
              <a:xfrm>
                <a:off x="3675246" y="1240836"/>
                <a:ext cx="1620000" cy="1500952"/>
              </a:xfrm>
              <a:prstGeom prst="roundRect">
                <a:avLst>
                  <a:gd name="adj" fmla="val 5276"/>
                </a:avLst>
              </a:prstGeom>
              <a:noFill/>
              <a:ln w="158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grpSp>
            <p:nvGrpSpPr>
              <p:cNvPr id="66" name="Gruppo 65"/>
              <p:cNvGrpSpPr/>
              <p:nvPr/>
            </p:nvGrpSpPr>
            <p:grpSpPr>
              <a:xfrm>
                <a:off x="3716788" y="1735797"/>
                <a:ext cx="1533480" cy="951561"/>
                <a:chOff x="3261906" y="4406919"/>
                <a:chExt cx="1533480" cy="951561"/>
              </a:xfrm>
            </p:grpSpPr>
            <p:pic>
              <p:nvPicPr>
                <p:cNvPr id="67" name="Immagine 66"/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855" t="37946" r="20711" b="35046"/>
                <a:stretch/>
              </p:blipFill>
              <p:spPr>
                <a:xfrm>
                  <a:off x="3728721" y="4602480"/>
                  <a:ext cx="1066665" cy="756000"/>
                </a:xfrm>
                <a:prstGeom prst="rect">
                  <a:avLst/>
                </a:prstGeom>
                <a:ln w="15875">
                  <a:solidFill>
                    <a:srgbClr val="FF0000"/>
                  </a:solidFill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68" name="Immagine 67"/>
                <p:cNvPicPr>
                  <a:picLocks noChangeAspect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290" t="42297" r="54444" b="39215"/>
                <a:stretch/>
              </p:blipFill>
              <p:spPr>
                <a:xfrm>
                  <a:off x="3261906" y="4406919"/>
                  <a:ext cx="842507" cy="518400"/>
                </a:xfrm>
                <a:prstGeom prst="rect">
                  <a:avLst/>
                </a:prstGeom>
                <a:ln w="25400">
                  <a:solidFill>
                    <a:schemeClr val="accent1"/>
                  </a:solidFill>
                </a:ln>
                <a:effectLst>
                  <a:outerShdw blurRad="50800" dist="76200" dir="600000" algn="tl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</p:grpSp>
        <p:cxnSp>
          <p:nvCxnSpPr>
            <p:cNvPr id="74" name="Connettore 2 73"/>
            <p:cNvCxnSpPr/>
            <p:nvPr/>
          </p:nvCxnSpPr>
          <p:spPr>
            <a:xfrm rot="600000">
              <a:off x="3734630" y="3672454"/>
              <a:ext cx="529200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CasellaDiTesto 76"/>
            <p:cNvSpPr txBox="1"/>
            <p:nvPr/>
          </p:nvSpPr>
          <p:spPr>
            <a:xfrm rot="600000">
              <a:off x="3860978" y="3296392"/>
              <a:ext cx="7342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6 + 2 s 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asellaDiTesto 77"/>
            <p:cNvSpPr txBox="1"/>
            <p:nvPr/>
          </p:nvSpPr>
          <p:spPr>
            <a:xfrm rot="600000">
              <a:off x="5817587" y="3643105"/>
              <a:ext cx="6266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it-IT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ms</a:t>
              </a:r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CasellaDiTesto 78"/>
            <p:cNvSpPr txBox="1"/>
            <p:nvPr/>
          </p:nvSpPr>
          <p:spPr>
            <a:xfrm rot="600000">
              <a:off x="7804194" y="3987979"/>
              <a:ext cx="6568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4.8 s 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4" name="Gruppo 83"/>
            <p:cNvGrpSpPr/>
            <p:nvPr/>
          </p:nvGrpSpPr>
          <p:grpSpPr>
            <a:xfrm rot="11400000">
              <a:off x="5938028" y="3510661"/>
              <a:ext cx="373861" cy="180000"/>
              <a:chOff x="3996978" y="3753056"/>
              <a:chExt cx="373861" cy="180000"/>
            </a:xfrm>
          </p:grpSpPr>
          <p:cxnSp>
            <p:nvCxnSpPr>
              <p:cNvPr id="80" name="Connettore diritto 79"/>
              <p:cNvCxnSpPr/>
              <p:nvPr/>
            </p:nvCxnSpPr>
            <p:spPr>
              <a:xfrm flipV="1">
                <a:off x="4158283" y="3753056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nettore diritto 80"/>
              <p:cNvCxnSpPr/>
              <p:nvPr/>
            </p:nvCxnSpPr>
            <p:spPr>
              <a:xfrm flipV="1">
                <a:off x="4216491" y="3753056"/>
                <a:ext cx="0" cy="1800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nettore 2 81"/>
              <p:cNvCxnSpPr/>
              <p:nvPr/>
            </p:nvCxnSpPr>
            <p:spPr>
              <a:xfrm>
                <a:off x="3996978" y="3899106"/>
                <a:ext cx="14526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2 82"/>
              <p:cNvCxnSpPr/>
              <p:nvPr/>
            </p:nvCxnSpPr>
            <p:spPr>
              <a:xfrm rot="10800000">
                <a:off x="4225578" y="3899106"/>
                <a:ext cx="14526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5" name="CasellaDiTesto 84"/>
            <p:cNvSpPr txBox="1"/>
            <p:nvPr/>
          </p:nvSpPr>
          <p:spPr>
            <a:xfrm rot="600000">
              <a:off x="8563750" y="4128473"/>
              <a:ext cx="6568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>
                  <a:latin typeface="Arial" panose="020B0604020202020204" pitchFamily="34" charset="0"/>
                  <a:cs typeface="Arial" panose="020B0604020202020204" pitchFamily="34" charset="0"/>
                </a:rPr>
                <a:t>time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8" name="Gruppo 107"/>
          <p:cNvGrpSpPr/>
          <p:nvPr/>
        </p:nvGrpSpPr>
        <p:grpSpPr>
          <a:xfrm>
            <a:off x="1674598" y="3887890"/>
            <a:ext cx="9898640" cy="2576333"/>
            <a:chOff x="150597" y="3887889"/>
            <a:chExt cx="9898640" cy="2576333"/>
          </a:xfrm>
        </p:grpSpPr>
        <p:grpSp>
          <p:nvGrpSpPr>
            <p:cNvPr id="100" name="Gruppo 99"/>
            <p:cNvGrpSpPr/>
            <p:nvPr/>
          </p:nvGrpSpPr>
          <p:grpSpPr>
            <a:xfrm>
              <a:off x="150597" y="4244859"/>
              <a:ext cx="3238836" cy="2219363"/>
              <a:chOff x="98142" y="4244859"/>
              <a:chExt cx="3238836" cy="2219363"/>
            </a:xfrm>
          </p:grpSpPr>
          <p:grpSp>
            <p:nvGrpSpPr>
              <p:cNvPr id="88" name="Gruppo 87"/>
              <p:cNvGrpSpPr>
                <a:grpSpLocks noChangeAspect="1"/>
              </p:cNvGrpSpPr>
              <p:nvPr/>
            </p:nvGrpSpPr>
            <p:grpSpPr>
              <a:xfrm>
                <a:off x="98142" y="4664222"/>
                <a:ext cx="3238836" cy="1800000"/>
                <a:chOff x="1" y="498764"/>
                <a:chExt cx="9181347" cy="5102581"/>
              </a:xfrm>
            </p:grpSpPr>
            <p:grpSp>
              <p:nvGrpSpPr>
                <p:cNvPr id="89" name="Gruppo 88"/>
                <p:cNvGrpSpPr/>
                <p:nvPr/>
              </p:nvGrpSpPr>
              <p:grpSpPr>
                <a:xfrm>
                  <a:off x="1" y="498764"/>
                  <a:ext cx="9181347" cy="5102581"/>
                  <a:chOff x="1" y="498764"/>
                  <a:chExt cx="9181347" cy="5102581"/>
                </a:xfrm>
              </p:grpSpPr>
              <p:pic>
                <p:nvPicPr>
                  <p:cNvPr id="93" name="Immagine 92"/>
                  <p:cNvPicPr>
                    <a:picLocks noChangeAspect="1"/>
                  </p:cNvPicPr>
                  <p:nvPr/>
                </p:nvPicPr>
                <p:blipFill rotWithShape="1">
                  <a:blip r:embed="rId14"/>
                  <a:srcRect l="-1" t="6008" r="426"/>
                  <a:stretch/>
                </p:blipFill>
                <p:spPr>
                  <a:xfrm>
                    <a:off x="1" y="498764"/>
                    <a:ext cx="9051636" cy="4760872"/>
                  </a:xfrm>
                  <a:prstGeom prst="rect">
                    <a:avLst/>
                  </a:prstGeom>
                </p:spPr>
              </p:pic>
              <p:pic>
                <p:nvPicPr>
                  <p:cNvPr id="94" name="Immagine 93"/>
                  <p:cNvPicPr>
                    <a:picLocks noChangeAspect="1"/>
                  </p:cNvPicPr>
                  <p:nvPr/>
                </p:nvPicPr>
                <p:blipFill rotWithShape="1">
                  <a:blip r:embed="rId15"/>
                  <a:srcRect t="93685" r="158"/>
                  <a:stretch/>
                </p:blipFill>
                <p:spPr>
                  <a:xfrm>
                    <a:off x="152401" y="5259600"/>
                    <a:ext cx="9028947" cy="34174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90" name="Gruppo 89"/>
                <p:cNvGrpSpPr/>
                <p:nvPr/>
              </p:nvGrpSpPr>
              <p:grpSpPr>
                <a:xfrm>
                  <a:off x="4257964" y="729673"/>
                  <a:ext cx="4487025" cy="369454"/>
                  <a:chOff x="4257964" y="729673"/>
                  <a:chExt cx="4487025" cy="369454"/>
                </a:xfrm>
              </p:grpSpPr>
              <p:sp>
                <p:nvSpPr>
                  <p:cNvPr id="91" name="Rettangolo arrotondato 90"/>
                  <p:cNvSpPr/>
                  <p:nvPr/>
                </p:nvSpPr>
                <p:spPr>
                  <a:xfrm>
                    <a:off x="4257964" y="729673"/>
                    <a:ext cx="424872" cy="369454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  <p:sp>
                <p:nvSpPr>
                  <p:cNvPr id="92" name="Rettangolo arrotondato 91"/>
                  <p:cNvSpPr/>
                  <p:nvPr/>
                </p:nvSpPr>
                <p:spPr>
                  <a:xfrm>
                    <a:off x="8277630" y="729673"/>
                    <a:ext cx="467359" cy="369454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/>
                  </a:p>
                </p:txBody>
              </p:sp>
            </p:grpSp>
          </p:grpSp>
          <p:pic>
            <p:nvPicPr>
              <p:cNvPr id="99" name="Immagine 98"/>
              <p:cNvPicPr>
                <a:picLocks noChangeAspect="1"/>
              </p:cNvPicPr>
              <p:nvPr/>
            </p:nvPicPr>
            <p:blipFill rotWithShape="1">
              <a:blip r:embed="rId16"/>
              <a:srcRect b="76202"/>
              <a:stretch/>
            </p:blipFill>
            <p:spPr>
              <a:xfrm>
                <a:off x="1051560" y="4244859"/>
                <a:ext cx="1332000" cy="417016"/>
              </a:xfrm>
              <a:prstGeom prst="rect">
                <a:avLst/>
              </a:prstGeom>
            </p:spPr>
          </p:pic>
        </p:grpSp>
        <p:grpSp>
          <p:nvGrpSpPr>
            <p:cNvPr id="106" name="Gruppo 105"/>
            <p:cNvGrpSpPr/>
            <p:nvPr/>
          </p:nvGrpSpPr>
          <p:grpSpPr>
            <a:xfrm>
              <a:off x="3689804" y="3887889"/>
              <a:ext cx="3186452" cy="2576333"/>
              <a:chOff x="3637349" y="3860272"/>
              <a:chExt cx="3186452" cy="2576333"/>
            </a:xfrm>
          </p:grpSpPr>
          <p:pic>
            <p:nvPicPr>
              <p:cNvPr id="101" name="Immagine 100"/>
              <p:cNvPicPr>
                <a:picLocks noChangeAspect="1"/>
              </p:cNvPicPr>
              <p:nvPr/>
            </p:nvPicPr>
            <p:blipFill rotWithShape="1">
              <a:blip r:embed="rId16"/>
              <a:srcRect t="53546"/>
              <a:stretch/>
            </p:blipFill>
            <p:spPr>
              <a:xfrm>
                <a:off x="4564575" y="3860272"/>
                <a:ext cx="1332000" cy="814016"/>
              </a:xfrm>
              <a:prstGeom prst="rect">
                <a:avLst/>
              </a:prstGeom>
            </p:spPr>
          </p:pic>
          <p:grpSp>
            <p:nvGrpSpPr>
              <p:cNvPr id="102" name="Gruppo 101"/>
              <p:cNvGrpSpPr>
                <a:grpSpLocks noChangeAspect="1"/>
              </p:cNvGrpSpPr>
              <p:nvPr/>
            </p:nvGrpSpPr>
            <p:grpSpPr>
              <a:xfrm>
                <a:off x="3637349" y="4636605"/>
                <a:ext cx="3186452" cy="1800000"/>
                <a:chOff x="13457" y="168969"/>
                <a:chExt cx="9028947" cy="5100377"/>
              </a:xfrm>
            </p:grpSpPr>
            <p:pic>
              <p:nvPicPr>
                <p:cNvPr id="103" name="Immagine 102"/>
                <p:cNvPicPr>
                  <a:picLocks noChangeAspect="1"/>
                </p:cNvPicPr>
                <p:nvPr/>
              </p:nvPicPr>
              <p:blipFill rotWithShape="1">
                <a:blip r:embed="rId15"/>
                <a:srcRect t="5753" r="158"/>
                <a:stretch/>
              </p:blipFill>
              <p:spPr>
                <a:xfrm>
                  <a:off x="13457" y="168969"/>
                  <a:ext cx="9028947" cy="5100377"/>
                </a:xfrm>
                <a:prstGeom prst="rect">
                  <a:avLst/>
                </a:prstGeom>
              </p:spPr>
            </p:pic>
            <p:sp>
              <p:nvSpPr>
                <p:cNvPr id="104" name="Rettangolo arrotondato 103"/>
                <p:cNvSpPr/>
                <p:nvPr/>
              </p:nvSpPr>
              <p:spPr>
                <a:xfrm>
                  <a:off x="4250266" y="389472"/>
                  <a:ext cx="424873" cy="36945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5" name="Rettangolo arrotondato 104"/>
                <p:cNvSpPr/>
                <p:nvPr/>
              </p:nvSpPr>
              <p:spPr>
                <a:xfrm>
                  <a:off x="8215939" y="415643"/>
                  <a:ext cx="467359" cy="36945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</p:grpSp>
        <p:sp>
          <p:nvSpPr>
            <p:cNvPr id="107" name="Rettangolo 106"/>
            <p:cNvSpPr/>
            <p:nvPr/>
          </p:nvSpPr>
          <p:spPr>
            <a:xfrm>
              <a:off x="7081239" y="4653135"/>
              <a:ext cx="2967998" cy="1631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2000" u="sng" dirty="0" err="1"/>
                <a:t>Within</a:t>
              </a:r>
              <a:r>
                <a:rPr lang="it-IT" sz="2000" u="sng" dirty="0"/>
                <a:t> 13 </a:t>
              </a:r>
              <a:r>
                <a:rPr lang="it-IT" sz="2000" u="sng" dirty="0" err="1"/>
                <a:t>seconds</a:t>
              </a:r>
              <a:r>
                <a:rPr lang="it-IT" sz="2000" u="sng" dirty="0"/>
                <a:t>:</a:t>
              </a:r>
            </a:p>
            <a:p>
              <a:r>
                <a:rPr lang="it-IT" sz="2000" dirty="0"/>
                <a:t>d</a:t>
              </a:r>
              <a:r>
                <a:rPr lang="it-IT" sz="2000" dirty="0"/>
                <a:t>ouble-degenerate </a:t>
              </a:r>
              <a:endParaRPr lang="it-IT" sz="2000" dirty="0" smtClean="0"/>
            </a:p>
            <a:p>
              <a:r>
                <a:rPr lang="it-IT" sz="2000" dirty="0" smtClean="0"/>
                <a:t>Fermi </a:t>
              </a:r>
              <a:r>
                <a:rPr lang="it-IT" sz="2000" dirty="0" err="1" smtClean="0"/>
                <a:t>mixtures</a:t>
              </a:r>
              <a:r>
                <a:rPr lang="it-IT" sz="2000" dirty="0" smtClean="0"/>
                <a:t> </a:t>
              </a:r>
              <a:r>
                <a:rPr lang="it-IT" sz="2000" dirty="0"/>
                <a:t>of</a:t>
              </a:r>
            </a:p>
            <a:p>
              <a:r>
                <a:rPr lang="it-IT" sz="2000" dirty="0">
                  <a:solidFill>
                    <a:srgbClr val="FF0000"/>
                  </a:solidFill>
                </a:rPr>
                <a:t>3x10</a:t>
              </a:r>
              <a:r>
                <a:rPr lang="it-IT" sz="2000" baseline="30000" dirty="0">
                  <a:solidFill>
                    <a:srgbClr val="FF0000"/>
                  </a:solidFill>
                </a:rPr>
                <a:t>5</a:t>
              </a:r>
              <a:r>
                <a:rPr lang="it-IT" sz="2000" dirty="0">
                  <a:solidFill>
                    <a:srgbClr val="FF0000"/>
                  </a:solidFill>
                </a:rPr>
                <a:t> </a:t>
              </a:r>
              <a:r>
                <a:rPr lang="it-IT" sz="2000" dirty="0">
                  <a:solidFill>
                    <a:srgbClr val="FF0000"/>
                  </a:solidFill>
                </a:rPr>
                <a:t>Li</a:t>
              </a:r>
              <a:r>
                <a:rPr lang="it-IT" sz="2000" dirty="0"/>
                <a:t> + </a:t>
              </a:r>
              <a:r>
                <a:rPr lang="it-IT" sz="2000" dirty="0">
                  <a:solidFill>
                    <a:srgbClr val="0070C0"/>
                  </a:solidFill>
                </a:rPr>
                <a:t>10</a:t>
              </a:r>
              <a:r>
                <a:rPr lang="it-IT" sz="2000" baseline="30000" dirty="0">
                  <a:solidFill>
                    <a:srgbClr val="0070C0"/>
                  </a:solidFill>
                </a:rPr>
                <a:t>5</a:t>
              </a:r>
              <a:r>
                <a:rPr lang="it-IT" sz="2000" dirty="0">
                  <a:solidFill>
                    <a:srgbClr val="0070C0"/>
                  </a:solidFill>
                </a:rPr>
                <a:t> </a:t>
              </a:r>
              <a:r>
                <a:rPr lang="it-IT" sz="2000" dirty="0">
                  <a:solidFill>
                    <a:srgbClr val="0070C0"/>
                  </a:solidFill>
                </a:rPr>
                <a:t>Cr</a:t>
              </a:r>
              <a:r>
                <a:rPr lang="it-IT" sz="2000" dirty="0"/>
                <a:t> </a:t>
              </a:r>
              <a:endParaRPr lang="it-IT" sz="2000" dirty="0"/>
            </a:p>
            <a:p>
              <a:r>
                <a:rPr lang="it-IT" sz="2000" dirty="0" err="1"/>
                <a:t>both</a:t>
              </a:r>
              <a:r>
                <a:rPr lang="it-IT" sz="2000" dirty="0"/>
                <a:t> </a:t>
              </a:r>
              <a:r>
                <a:rPr lang="it-IT" sz="2000" dirty="0" err="1"/>
                <a:t>at</a:t>
              </a:r>
              <a:r>
                <a:rPr lang="it-IT" sz="2000" dirty="0"/>
                <a:t> T/T</a:t>
              </a:r>
              <a:r>
                <a:rPr lang="it-IT" sz="2000" baseline="-25000" dirty="0"/>
                <a:t>F</a:t>
              </a:r>
              <a:r>
                <a:rPr lang="it-IT" sz="2000" dirty="0"/>
                <a:t>~0.25</a:t>
              </a:r>
              <a:endParaRPr lang="it-IT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36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/>
            <a:alphaModFix/>
          </a:blip>
          <a:srcRect l="36621"/>
          <a:stretch/>
        </p:blipFill>
        <p:spPr>
          <a:xfrm>
            <a:off x="5852268" y="1196752"/>
            <a:ext cx="5807022" cy="540396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13251" y="1340769"/>
            <a:ext cx="3531435" cy="1343273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342900" indent="-342900" hangingPunct="0">
              <a:buSzPct val="100000"/>
              <a:buFont typeface="Wingdings" panose="05000000000000000000" pitchFamily="2" charset="2"/>
              <a:buChar char="ü"/>
            </a:pPr>
            <a:r>
              <a:rPr lang="it-IT" sz="2000" dirty="0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&gt;50 </a:t>
            </a:r>
            <a:r>
              <a:rPr lang="it-IT" sz="2000" dirty="0" err="1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resonances</a:t>
            </a:r>
            <a:r>
              <a:rPr lang="it-IT" sz="2000" dirty="0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found</a:t>
            </a:r>
            <a:endParaRPr lang="it-IT" sz="2000" dirty="0">
              <a:solidFill>
                <a:srgbClr val="000000"/>
              </a:solidFill>
              <a:latin typeface="+mj-lt"/>
              <a:ea typeface="Microsoft YaHei" pitchFamily="2"/>
              <a:cs typeface="Lucida Sans" pitchFamily="2"/>
            </a:endParaRPr>
          </a:p>
          <a:p>
            <a:pPr hangingPunct="0">
              <a:buSzPct val="100000"/>
            </a:pPr>
            <a:endParaRPr lang="it-IT" sz="2000" dirty="0">
              <a:solidFill>
                <a:srgbClr val="000000"/>
              </a:solidFill>
              <a:latin typeface="+mj-lt"/>
              <a:ea typeface="Microsoft YaHei" pitchFamily="2"/>
              <a:cs typeface="Lucida Sans" pitchFamily="2"/>
            </a:endParaRPr>
          </a:p>
          <a:p>
            <a:pPr marL="342900" indent="-342900" hangingPunct="0">
              <a:buSzPct val="100000"/>
              <a:buFont typeface="Wingdings" panose="05000000000000000000" pitchFamily="2" charset="2"/>
              <a:buChar char="ü"/>
            </a:pPr>
            <a:r>
              <a:rPr lang="it-IT" sz="2000" dirty="0" err="1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Spectrum</a:t>
            </a:r>
            <a:r>
              <a:rPr lang="it-IT" sz="2000" dirty="0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is</a:t>
            </a:r>
            <a:r>
              <a:rPr lang="it-IT" sz="2000" dirty="0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not</a:t>
            </a:r>
            <a:r>
              <a:rPr lang="it-IT" sz="2000" dirty="0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chaotic</a:t>
            </a:r>
            <a:r>
              <a:rPr lang="it-IT" sz="2000" dirty="0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rPr>
              <a:t>!</a:t>
            </a:r>
            <a:endParaRPr lang="it-IT" sz="2000" dirty="0">
              <a:solidFill>
                <a:srgbClr val="000000"/>
              </a:solidFill>
              <a:latin typeface="+mj-lt"/>
              <a:ea typeface="Microsoft YaHei" pitchFamily="2"/>
              <a:cs typeface="Lucida Sans" pitchFamily="2"/>
            </a:endParaRPr>
          </a:p>
          <a:p>
            <a:pPr hangingPunct="0">
              <a:buSzPct val="100000"/>
            </a:pPr>
            <a:endParaRPr lang="it-IT" sz="2000" dirty="0">
              <a:solidFill>
                <a:srgbClr val="000000"/>
              </a:solidFill>
              <a:latin typeface="+mj-lt"/>
              <a:ea typeface="Microsoft YaHei" pitchFamily="2"/>
              <a:cs typeface="Lucida Sans" pitchFamily="2"/>
            </a:endParaRPr>
          </a:p>
        </p:txBody>
      </p:sp>
      <p:sp>
        <p:nvSpPr>
          <p:cNvPr id="54" name="Rettangolo 53"/>
          <p:cNvSpPr/>
          <p:nvPr/>
        </p:nvSpPr>
        <p:spPr>
          <a:xfrm>
            <a:off x="10489" y="687360"/>
            <a:ext cx="56683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u="sng" dirty="0" err="1">
                <a:solidFill>
                  <a:srgbClr val="FF0000"/>
                </a:solidFill>
                <a:latin typeface="+mj-lt"/>
              </a:rPr>
              <a:t>Loss</a:t>
            </a:r>
            <a:r>
              <a:rPr lang="it-IT" sz="3200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3200" u="sng" dirty="0" err="1">
                <a:solidFill>
                  <a:srgbClr val="FF0000"/>
                </a:solidFill>
                <a:latin typeface="+mj-lt"/>
              </a:rPr>
              <a:t>spectroscopy</a:t>
            </a:r>
            <a:r>
              <a:rPr lang="it-IT" sz="3200" u="sng" dirty="0">
                <a:solidFill>
                  <a:srgbClr val="FF0000"/>
                </a:solidFill>
                <a:latin typeface="+mj-lt"/>
              </a:rPr>
              <a:t>: </a:t>
            </a:r>
            <a:r>
              <a:rPr lang="it-IT" sz="3200" u="sng" dirty="0" err="1">
                <a:solidFill>
                  <a:srgbClr val="FF0000"/>
                </a:solidFill>
                <a:latin typeface="+mj-lt"/>
              </a:rPr>
              <a:t>results</a:t>
            </a:r>
            <a:endParaRPr lang="it-IT" sz="2000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8" name="Rettangolo 57"/>
          <p:cNvSpPr/>
          <p:nvPr/>
        </p:nvSpPr>
        <p:spPr>
          <a:xfrm>
            <a:off x="6446515" y="6538496"/>
            <a:ext cx="42228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>
                <a:solidFill>
                  <a:srgbClr val="FF0000"/>
                </a:solidFill>
              </a:rPr>
              <a:t>Ciamei</a:t>
            </a:r>
            <a:r>
              <a:rPr lang="it-IT" sz="1600" dirty="0">
                <a:solidFill>
                  <a:srgbClr val="FF0000"/>
                </a:solidFill>
              </a:rPr>
              <a:t> et al</a:t>
            </a:r>
            <a:r>
              <a:rPr lang="it-IT" sz="1600" dirty="0">
                <a:solidFill>
                  <a:srgbClr val="FF0000"/>
                </a:solidFill>
              </a:rPr>
              <a:t>, </a:t>
            </a:r>
            <a:r>
              <a:rPr lang="it-IT" sz="1600" dirty="0" err="1">
                <a:solidFill>
                  <a:srgbClr val="FF0000"/>
                </a:solidFill>
              </a:rPr>
              <a:t>Phys</a:t>
            </a:r>
            <a:r>
              <a:rPr lang="it-IT" sz="1600" dirty="0">
                <a:solidFill>
                  <a:srgbClr val="FF0000"/>
                </a:solidFill>
              </a:rPr>
              <a:t>. Rev. </a:t>
            </a:r>
            <a:r>
              <a:rPr lang="it-IT" sz="1600" dirty="0" err="1">
                <a:solidFill>
                  <a:srgbClr val="FF0000"/>
                </a:solidFill>
              </a:rPr>
              <a:t>Lett</a:t>
            </a:r>
            <a:r>
              <a:rPr lang="it-IT" sz="1600" dirty="0">
                <a:solidFill>
                  <a:srgbClr val="FF0000"/>
                </a:solidFill>
              </a:rPr>
              <a:t>. </a:t>
            </a:r>
            <a:r>
              <a:rPr lang="it-IT" sz="1600" b="1" dirty="0">
                <a:solidFill>
                  <a:srgbClr val="FF0000"/>
                </a:solidFill>
              </a:rPr>
              <a:t>129</a:t>
            </a:r>
            <a:r>
              <a:rPr lang="it-IT" sz="1600" dirty="0">
                <a:solidFill>
                  <a:srgbClr val="FF0000"/>
                </a:solidFill>
              </a:rPr>
              <a:t>, 093402 (2022).</a:t>
            </a:r>
          </a:p>
        </p:txBody>
      </p:sp>
      <p:sp>
        <p:nvSpPr>
          <p:cNvPr id="59" name="CasellaDiTesto 58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/>
              <a:t>Li-Cr </a:t>
            </a:r>
            <a:r>
              <a:rPr lang="it-IT" sz="4000" dirty="0" err="1"/>
              <a:t>scattering</a:t>
            </a:r>
            <a:r>
              <a:rPr lang="it-IT" sz="4000" dirty="0"/>
              <a:t> &amp; </a:t>
            </a:r>
            <a:r>
              <a:rPr lang="it-IT" sz="4000" dirty="0" err="1"/>
              <a:t>Feshbach</a:t>
            </a:r>
            <a:r>
              <a:rPr lang="it-IT" sz="4000" dirty="0"/>
              <a:t> </a:t>
            </a:r>
            <a:r>
              <a:rPr lang="it-IT" sz="4000" dirty="0" err="1"/>
              <a:t>resonances</a:t>
            </a:r>
            <a:endParaRPr lang="it-IT" sz="4000" dirty="0"/>
          </a:p>
        </p:txBody>
      </p:sp>
      <p:grpSp>
        <p:nvGrpSpPr>
          <p:cNvPr id="3" name="Gruppo 2"/>
          <p:cNvGrpSpPr/>
          <p:nvPr/>
        </p:nvGrpSpPr>
        <p:grpSpPr>
          <a:xfrm>
            <a:off x="10384" y="805755"/>
            <a:ext cx="10952181" cy="5860601"/>
            <a:chOff x="-2494021" y="805754"/>
            <a:chExt cx="10952181" cy="5860601"/>
          </a:xfrm>
        </p:grpSpPr>
        <p:sp>
          <p:nvSpPr>
            <p:cNvPr id="60" name="CasellaDiTesto 59"/>
            <p:cNvSpPr txBox="1"/>
            <p:nvPr/>
          </p:nvSpPr>
          <p:spPr>
            <a:xfrm>
              <a:off x="-2494021" y="5949279"/>
              <a:ext cx="5841884" cy="71707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342900" indent="-342900" hangingPunct="0">
                <a:buSzPct val="100000"/>
                <a:buFont typeface="Wingdings" panose="05000000000000000000" pitchFamily="2" charset="2"/>
                <a:buChar char="ü"/>
              </a:pPr>
              <a:r>
                <a:rPr lang="it-IT" sz="2000" dirty="0" err="1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Unambiguous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 </a:t>
              </a:r>
              <a:r>
                <a:rPr lang="it-IT" sz="2000" dirty="0" err="1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assignment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, </a:t>
              </a:r>
              <a:r>
                <a:rPr lang="it-IT" sz="2000" dirty="0" smtClean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quantum-</a:t>
              </a:r>
              <a:r>
                <a:rPr lang="it-IT" sz="2000" dirty="0" err="1" smtClean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collisional</a:t>
              </a:r>
              <a:r>
                <a:rPr lang="it-IT" sz="2000" dirty="0" smtClean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 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model </a:t>
              </a:r>
              <a:r>
                <a:rPr lang="it-IT" sz="2000" dirty="0" err="1" smtClean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built</a:t>
              </a:r>
              <a:r>
                <a:rPr lang="it-IT" sz="2000" dirty="0" smtClean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 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for </a:t>
              </a:r>
              <a:r>
                <a:rPr lang="it-IT" sz="2000" dirty="0" err="1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all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 </a:t>
              </a:r>
              <a:r>
                <a:rPr lang="it-IT" sz="2000" dirty="0">
                  <a:solidFill>
                    <a:srgbClr val="000000"/>
                  </a:solidFill>
                  <a:ea typeface="Microsoft YaHei" pitchFamily="2"/>
                  <a:cs typeface="Lucida Sans" pitchFamily="2"/>
                </a:rPr>
                <a:t>Li-Cr </a:t>
              </a:r>
              <a:r>
                <a:rPr lang="it-IT" sz="2000" dirty="0" err="1">
                  <a:solidFill>
                    <a:srgbClr val="000000"/>
                  </a:solidFill>
                  <a:ea typeface="Microsoft YaHei" pitchFamily="2"/>
                  <a:cs typeface="Lucida Sans" pitchFamily="2"/>
                </a:rPr>
                <a:t>isotopic</a:t>
              </a:r>
              <a:r>
                <a:rPr lang="it-IT" sz="2000" dirty="0">
                  <a:solidFill>
                    <a:srgbClr val="000000"/>
                  </a:solidFill>
                  <a:ea typeface="Microsoft YaHei" pitchFamily="2"/>
                  <a:cs typeface="Lucida Sans" pitchFamily="2"/>
                </a:rPr>
                <a:t> </a:t>
              </a:r>
              <a:r>
                <a:rPr lang="it-IT" sz="2000" dirty="0" err="1">
                  <a:solidFill>
                    <a:srgbClr val="000000"/>
                  </a:solidFill>
                  <a:ea typeface="Microsoft YaHei" pitchFamily="2"/>
                  <a:cs typeface="Lucida Sans" pitchFamily="2"/>
                </a:rPr>
                <a:t>pairs</a:t>
              </a:r>
              <a:r>
                <a:rPr lang="it-IT" sz="2000" dirty="0">
                  <a:solidFill>
                    <a:srgbClr val="000000"/>
                  </a:solidFill>
                  <a:ea typeface="Microsoft YaHei" pitchFamily="2"/>
                  <a:cs typeface="Lucida Sans" pitchFamily="2"/>
                </a:rPr>
                <a:t> 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(A. </a:t>
              </a:r>
              <a:r>
                <a:rPr lang="it-IT" sz="2000" dirty="0" err="1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Simoni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)</a:t>
              </a:r>
            </a:p>
          </p:txBody>
        </p:sp>
        <p:grpSp>
          <p:nvGrpSpPr>
            <p:cNvPr id="61" name="Gruppo 60"/>
            <p:cNvGrpSpPr/>
            <p:nvPr/>
          </p:nvGrpSpPr>
          <p:grpSpPr>
            <a:xfrm>
              <a:off x="6516216" y="805754"/>
              <a:ext cx="1941944" cy="2119389"/>
              <a:chOff x="6516216" y="805754"/>
              <a:chExt cx="1941944" cy="2119389"/>
            </a:xfrm>
          </p:grpSpPr>
          <p:pic>
            <p:nvPicPr>
              <p:cNvPr id="62" name="Immagine 20">
                <a:extLst>
                  <a:ext uri="{FF2B5EF4-FFF2-40B4-BE49-F238E27FC236}">
                    <a16:creationId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/>
                <a:alphaModFix/>
              </a:blip>
              <a:srcRect l="9430" r="9392" b="33058"/>
              <a:stretch>
                <a:fillRect/>
              </a:stretch>
            </p:blipFill>
            <p:spPr>
              <a:xfrm>
                <a:off x="7452320" y="805754"/>
                <a:ext cx="1005840" cy="93275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" name="Figura a mano libera 62"/>
              <p:cNvSpPr/>
              <p:nvPr/>
            </p:nvSpPr>
            <p:spPr>
              <a:xfrm>
                <a:off x="6516216" y="1916832"/>
                <a:ext cx="1941944" cy="1008311"/>
              </a:xfrm>
              <a:custGeom>
                <a:avLst>
                  <a:gd name="f0" fmla="val 10341"/>
                  <a:gd name="f1" fmla="val -8945"/>
                </a:avLst>
                <a:gdLst>
                  <a:gd name="f2" fmla="val 10800000"/>
                  <a:gd name="f3" fmla="val 5400000"/>
                  <a:gd name="f4" fmla="val 16200000"/>
                  <a:gd name="f5" fmla="val w"/>
                  <a:gd name="f6" fmla="val h"/>
                  <a:gd name="f7" fmla="val 0"/>
                  <a:gd name="f8" fmla="val 21600"/>
                  <a:gd name="f9" fmla="+- 0 0 1"/>
                  <a:gd name="f10" fmla="val -2147483647"/>
                  <a:gd name="f11" fmla="val 2147483647"/>
                  <a:gd name="f12" fmla="val 3590"/>
                  <a:gd name="f13" fmla="val 8970"/>
                  <a:gd name="f14" fmla="val 12630"/>
                  <a:gd name="f15" fmla="val 18010"/>
                  <a:gd name="f16" fmla="*/ f5 1 21600"/>
                  <a:gd name="f17" fmla="*/ f6 1 21600"/>
                  <a:gd name="f18" fmla="pin -2147483647 f0 2147483647"/>
                  <a:gd name="f19" fmla="pin -2147483647 f1 2147483647"/>
                  <a:gd name="f20" fmla="+- 0 0 f12"/>
                  <a:gd name="f21" fmla="+- 3590 0 f7"/>
                  <a:gd name="f22" fmla="+- 0 0 f3"/>
                  <a:gd name="f23" fmla="+- 21600 0 f15"/>
                  <a:gd name="f24" fmla="+- 18010 0 f8"/>
                  <a:gd name="f25" fmla="+- f18 0 10800"/>
                  <a:gd name="f26" fmla="+- f19 0 10800"/>
                  <a:gd name="f27" fmla="+- f19 0 21600"/>
                  <a:gd name="f28" fmla="+- f18 0 21600"/>
                  <a:gd name="f29" fmla="*/ f18 f16 1"/>
                  <a:gd name="f30" fmla="*/ f19 f17 1"/>
                  <a:gd name="f31" fmla="*/ 800 f16 1"/>
                  <a:gd name="f32" fmla="*/ 20800 f16 1"/>
                  <a:gd name="f33" fmla="*/ 20800 f17 1"/>
                  <a:gd name="f34" fmla="*/ 800 f17 1"/>
                  <a:gd name="f35" fmla="abs f20"/>
                  <a:gd name="f36" fmla="abs f21"/>
                  <a:gd name="f37" fmla="?: f20 f22 f3"/>
                  <a:gd name="f38" fmla="?: f20 f3 f22"/>
                  <a:gd name="f39" fmla="?: f20 f4 f3"/>
                  <a:gd name="f40" fmla="?: f20 f3 f4"/>
                  <a:gd name="f41" fmla="abs f23"/>
                  <a:gd name="f42" fmla="?: f21 f22 f3"/>
                  <a:gd name="f43" fmla="?: f21 f3 f22"/>
                  <a:gd name="f44" fmla="?: f23 0 f2"/>
                  <a:gd name="f45" fmla="?: f23 f2 0"/>
                  <a:gd name="f46" fmla="abs f24"/>
                  <a:gd name="f47" fmla="?: f23 f22 f3"/>
                  <a:gd name="f48" fmla="?: f23 f3 f22"/>
                  <a:gd name="f49" fmla="?: f23 f4 f3"/>
                  <a:gd name="f50" fmla="?: f23 f3 f4"/>
                  <a:gd name="f51" fmla="?: f24 f22 f3"/>
                  <a:gd name="f52" fmla="?: f24 f3 f22"/>
                  <a:gd name="f53" fmla="?: f20 0 f2"/>
                  <a:gd name="f54" fmla="?: f20 f2 0"/>
                  <a:gd name="f55" fmla="abs f25"/>
                  <a:gd name="f56" fmla="abs f26"/>
                  <a:gd name="f57" fmla="?: f20 f40 f39"/>
                  <a:gd name="f58" fmla="?: f20 f39 f40"/>
                  <a:gd name="f59" fmla="?: f21 f38 f37"/>
                  <a:gd name="f60" fmla="?: f21 f45 f44"/>
                  <a:gd name="f61" fmla="?: f21 f44 f45"/>
                  <a:gd name="f62" fmla="?: f23 f42 f43"/>
                  <a:gd name="f63" fmla="?: f23 f50 f49"/>
                  <a:gd name="f64" fmla="?: f23 f49 f50"/>
                  <a:gd name="f65" fmla="?: f24 f48 f47"/>
                  <a:gd name="f66" fmla="?: f24 f54 f53"/>
                  <a:gd name="f67" fmla="?: f24 f53 f54"/>
                  <a:gd name="f68" fmla="?: f20 f51 f52"/>
                  <a:gd name="f69" fmla="+- f55 0 f56"/>
                  <a:gd name="f70" fmla="+- f56 0 f55"/>
                  <a:gd name="f71" fmla="?: f21 f58 f57"/>
                  <a:gd name="f72" fmla="?: f23 f60 f61"/>
                  <a:gd name="f73" fmla="?: f24 f64 f63"/>
                  <a:gd name="f74" fmla="?: f20 f66 f67"/>
                  <a:gd name="f75" fmla="?: f26 f9 f69"/>
                  <a:gd name="f76" fmla="?: f26 f69 f9"/>
                  <a:gd name="f77" fmla="?: f25 f9 f70"/>
                  <a:gd name="f78" fmla="?: f25 f70 f9"/>
                  <a:gd name="f79" fmla="?: f18 f9 f75"/>
                  <a:gd name="f80" fmla="?: f18 f9 f76"/>
                  <a:gd name="f81" fmla="?: f27 f77 f9"/>
                  <a:gd name="f82" fmla="?: f27 f78 f9"/>
                  <a:gd name="f83" fmla="?: f28 f76 f9"/>
                  <a:gd name="f84" fmla="?: f28 f75 f9"/>
                  <a:gd name="f85" fmla="?: f19 f9 f78"/>
                  <a:gd name="f86" fmla="?: f19 f9 f77"/>
                  <a:gd name="f87" fmla="?: f79 f18 0"/>
                  <a:gd name="f88" fmla="?: f79 f19 6280"/>
                  <a:gd name="f89" fmla="?: f80 f18 0"/>
                  <a:gd name="f90" fmla="?: f80 f19 15320"/>
                  <a:gd name="f91" fmla="?: f81 f18 6280"/>
                  <a:gd name="f92" fmla="?: f81 f19 21600"/>
                  <a:gd name="f93" fmla="?: f82 f18 15320"/>
                  <a:gd name="f94" fmla="?: f82 f19 21600"/>
                  <a:gd name="f95" fmla="?: f83 f18 21600"/>
                  <a:gd name="f96" fmla="?: f83 f19 15320"/>
                  <a:gd name="f97" fmla="?: f84 f18 21600"/>
                  <a:gd name="f98" fmla="?: f84 f19 6280"/>
                  <a:gd name="f99" fmla="?: f85 f18 15320"/>
                  <a:gd name="f100" fmla="?: f85 f19 0"/>
                  <a:gd name="f101" fmla="?: f86 f18 6280"/>
                  <a:gd name="f102" fmla="?: f86 f19 0"/>
                </a:gdLst>
                <a:ahLst>
                  <a:ahXY gdRefX="f0" minX="f10" maxX="f11" gdRefY="f1" minY="f10" maxY="f11">
                    <a:pos x="f29" y="f30"/>
                  </a:ahXY>
                </a:ahLst>
                <a:cxnLst>
                  <a:cxn ang="3cd4">
                    <a:pos x="hc" y="t"/>
                  </a:cxn>
                  <a:cxn ang="0">
                    <a:pos x="r" y="vc"/>
                  </a:cxn>
                  <a:cxn ang="cd4">
                    <a:pos x="hc" y="b"/>
                  </a:cxn>
                  <a:cxn ang="cd2">
                    <a:pos x="l" y="vc"/>
                  </a:cxn>
                </a:cxnLst>
                <a:rect l="f31" t="f34" r="f32" b="f33"/>
                <a:pathLst>
                  <a:path w="21600" h="21600">
                    <a:moveTo>
                      <a:pt x="f12" y="f7"/>
                    </a:moveTo>
                    <a:arcTo wR="f35" hR="f36" stAng="f71" swAng="f59"/>
                    <a:lnTo>
                      <a:pt x="f87" y="f88"/>
                    </a:lnTo>
                    <a:lnTo>
                      <a:pt x="f7" y="f13"/>
                    </a:lnTo>
                    <a:lnTo>
                      <a:pt x="f7" y="f14"/>
                    </a:lnTo>
                    <a:lnTo>
                      <a:pt x="f89" y="f90"/>
                    </a:lnTo>
                    <a:lnTo>
                      <a:pt x="f7" y="f15"/>
                    </a:lnTo>
                    <a:arcTo wR="f36" hR="f41" stAng="f72" swAng="f62"/>
                    <a:lnTo>
                      <a:pt x="f91" y="f92"/>
                    </a:lnTo>
                    <a:lnTo>
                      <a:pt x="f13" y="f8"/>
                    </a:lnTo>
                    <a:lnTo>
                      <a:pt x="f14" y="f8"/>
                    </a:lnTo>
                    <a:lnTo>
                      <a:pt x="f93" y="f94"/>
                    </a:lnTo>
                    <a:lnTo>
                      <a:pt x="f15" y="f8"/>
                    </a:lnTo>
                    <a:arcTo wR="f41" hR="f46" stAng="f73" swAng="f65"/>
                    <a:lnTo>
                      <a:pt x="f95" y="f96"/>
                    </a:lnTo>
                    <a:lnTo>
                      <a:pt x="f8" y="f14"/>
                    </a:lnTo>
                    <a:lnTo>
                      <a:pt x="f8" y="f13"/>
                    </a:lnTo>
                    <a:lnTo>
                      <a:pt x="f97" y="f98"/>
                    </a:lnTo>
                    <a:lnTo>
                      <a:pt x="f8" y="f12"/>
                    </a:lnTo>
                    <a:arcTo wR="f46" hR="f35" stAng="f74" swAng="f68"/>
                    <a:lnTo>
                      <a:pt x="f99" y="f100"/>
                    </a:lnTo>
                    <a:lnTo>
                      <a:pt x="f14" y="f7"/>
                    </a:lnTo>
                    <a:lnTo>
                      <a:pt x="f13" y="f7"/>
                    </a:lnTo>
                    <a:lnTo>
                      <a:pt x="f101" y="f102"/>
                    </a:lnTo>
                    <a:close/>
                  </a:path>
                </a:pathLst>
              </a:custGeom>
              <a:solidFill>
                <a:srgbClr val="FFFF99">
                  <a:alpha val="90000"/>
                </a:srgbClr>
              </a:solidFill>
              <a:ln w="0">
                <a:solidFill>
                  <a:srgbClr val="808080"/>
                </a:solidFill>
                <a:prstDash val="solid"/>
              </a:ln>
            </p:spPr>
            <p:txBody>
              <a:bodyPr vert="horz" wrap="none" lIns="90000" tIns="45000" rIns="90000" bIns="45000" anchor="ctr" anchorCtr="0" compatLnSpc="0">
                <a:noAutofit/>
              </a:bodyPr>
              <a:lstStyle/>
              <a:p>
                <a:pPr hangingPunct="0"/>
                <a:endParaRPr lang="it-IT">
                  <a:solidFill>
                    <a:srgbClr val="000000"/>
                  </a:solidFill>
                  <a:latin typeface="Arial" pitchFamily="18"/>
                  <a:ea typeface="Microsoft YaHei" pitchFamily="2"/>
                  <a:cs typeface="Lucida Sans" pitchFamily="2"/>
                </a:endParaRPr>
              </a:p>
            </p:txBody>
          </p:sp>
          <p:sp>
            <p:nvSpPr>
              <p:cNvPr id="64" name="CasellaDiTesto 63"/>
              <p:cNvSpPr txBox="1"/>
              <p:nvPr/>
            </p:nvSpPr>
            <p:spPr>
              <a:xfrm>
                <a:off x="6516216" y="1988840"/>
                <a:ext cx="1683836" cy="93630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90000" tIns="45000" rIns="90000" bIns="45000" anchorCtr="0" compatLnSpc="0">
                <a:spAutoFit/>
              </a:bodyPr>
              <a:lstStyle/>
              <a:p>
                <a:pPr lvl="0" hangingPunct="0"/>
                <a:r>
                  <a:rPr lang="it-IT" b="1" i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a</a:t>
                </a:r>
                <a:r>
                  <a:rPr lang="it-IT" b="1" i="1" baseline="-25000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5/2</a:t>
                </a:r>
                <a:r>
                  <a:rPr lang="it-IT" b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=15.53(7</a:t>
                </a:r>
                <a:r>
                  <a:rPr lang="it-IT" b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) </a:t>
                </a:r>
                <a:r>
                  <a:rPr lang="it-IT" b="1" i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a</a:t>
                </a:r>
                <a:r>
                  <a:rPr lang="it-IT" b="1" i="1" baseline="-25000" dirty="0">
                    <a:solidFill>
                      <a:srgbClr val="FF3333"/>
                    </a:solidFill>
                    <a:ea typeface="Microsoft YaHei" pitchFamily="2"/>
                    <a:cs typeface="Lucida Sans" pitchFamily="2"/>
                  </a:rPr>
                  <a:t>0</a:t>
                </a:r>
                <a:endParaRPr lang="it-IT" b="1" i="1" dirty="0">
                  <a:solidFill>
                    <a:srgbClr val="FF3333"/>
                  </a:solidFill>
                  <a:latin typeface="+mj-lt"/>
                  <a:ea typeface="Microsoft YaHei" pitchFamily="2"/>
                  <a:cs typeface="Lucida Sans" pitchFamily="2"/>
                </a:endParaRPr>
              </a:p>
              <a:p>
                <a:pPr lvl="0" hangingPunct="0"/>
                <a:r>
                  <a:rPr lang="it-IT" b="1" i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a</a:t>
                </a:r>
                <a:r>
                  <a:rPr lang="it-IT" b="1" i="1" baseline="-25000" dirty="0">
                    <a:solidFill>
                      <a:srgbClr val="FF3333"/>
                    </a:solidFill>
                    <a:ea typeface="Microsoft YaHei" pitchFamily="2"/>
                    <a:cs typeface="Lucida Sans" pitchFamily="2"/>
                  </a:rPr>
                  <a:t>7/2</a:t>
                </a:r>
                <a:r>
                  <a:rPr lang="it-IT" b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=41.48(3</a:t>
                </a:r>
                <a:r>
                  <a:rPr lang="it-IT" b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) </a:t>
                </a:r>
                <a:r>
                  <a:rPr lang="it-IT" b="1" i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a</a:t>
                </a:r>
                <a:r>
                  <a:rPr lang="it-IT" b="1" i="1" baseline="-25000" dirty="0">
                    <a:solidFill>
                      <a:srgbClr val="FF3333"/>
                    </a:solidFill>
                    <a:ea typeface="Microsoft YaHei" pitchFamily="2"/>
                    <a:cs typeface="Lucida Sans" pitchFamily="2"/>
                  </a:rPr>
                  <a:t>0</a:t>
                </a:r>
                <a:endParaRPr lang="it-IT" b="1" i="1" dirty="0">
                  <a:solidFill>
                    <a:srgbClr val="FF3333"/>
                  </a:solidFill>
                  <a:latin typeface="+mj-lt"/>
                  <a:ea typeface="Microsoft YaHei" pitchFamily="2"/>
                  <a:cs typeface="Lucida Sans" pitchFamily="2"/>
                </a:endParaRPr>
              </a:p>
              <a:p>
                <a:pPr lvl="0" hangingPunct="0"/>
                <a:r>
                  <a:rPr lang="it-IT" b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C</a:t>
                </a:r>
                <a:r>
                  <a:rPr lang="it-IT" b="1" baseline="-25000" dirty="0">
                    <a:solidFill>
                      <a:srgbClr val="FF3333"/>
                    </a:solidFill>
                    <a:ea typeface="Microsoft YaHei" pitchFamily="2"/>
                    <a:cs typeface="Lucida Sans" pitchFamily="2"/>
                  </a:rPr>
                  <a:t>6</a:t>
                </a:r>
                <a:r>
                  <a:rPr lang="it-IT" b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=920(6</a:t>
                </a:r>
                <a:r>
                  <a:rPr lang="it-IT" b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) </a:t>
                </a:r>
                <a:r>
                  <a:rPr lang="it-IT" b="1" dirty="0" err="1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a.u</a:t>
                </a:r>
                <a:r>
                  <a:rPr lang="it-IT" b="1" dirty="0">
                    <a:solidFill>
                      <a:srgbClr val="FF3333"/>
                    </a:solidFill>
                    <a:latin typeface="+mj-lt"/>
                    <a:ea typeface="Microsoft YaHei" pitchFamily="2"/>
                    <a:cs typeface="Lucida Sans" pitchFamily="2"/>
                  </a:rPr>
                  <a:t>.</a:t>
                </a:r>
              </a:p>
            </p:txBody>
          </p:sp>
        </p:grpSp>
      </p:grpSp>
      <p:grpSp>
        <p:nvGrpSpPr>
          <p:cNvPr id="2" name="Gruppo 1"/>
          <p:cNvGrpSpPr/>
          <p:nvPr/>
        </p:nvGrpSpPr>
        <p:grpSpPr>
          <a:xfrm>
            <a:off x="10207" y="2528312"/>
            <a:ext cx="5725753" cy="3276952"/>
            <a:chOff x="10207" y="2528312"/>
            <a:chExt cx="5725753" cy="3276952"/>
          </a:xfrm>
        </p:grpSpPr>
        <p:sp>
          <p:nvSpPr>
            <p:cNvPr id="55" name="CasellaDiTesto 54"/>
            <p:cNvSpPr txBox="1"/>
            <p:nvPr/>
          </p:nvSpPr>
          <p:spPr>
            <a:xfrm>
              <a:off x="10207" y="2528312"/>
              <a:ext cx="5725753" cy="71707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342900" indent="-342900" hangingPunct="0">
                <a:buSzPct val="100000"/>
                <a:buFont typeface="Wingdings" panose="05000000000000000000" pitchFamily="2" charset="2"/>
                <a:buChar char="ü"/>
              </a:pPr>
              <a:r>
                <a:rPr lang="it-IT" sz="2000" dirty="0" err="1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Despite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 Cr </a:t>
              </a:r>
              <a:r>
                <a:rPr lang="it-IT" sz="2000" dirty="0" err="1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complex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 </a:t>
              </a:r>
              <a:r>
                <a:rPr lang="it-IT" sz="2000" dirty="0" err="1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structure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: 2 </a:t>
              </a:r>
              <a:r>
                <a:rPr lang="it-IT" sz="2000" dirty="0" err="1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channels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 </a:t>
              </a:r>
              <a:r>
                <a:rPr lang="it-IT" sz="2000" dirty="0" err="1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only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, </a:t>
              </a:r>
              <a:r>
                <a:rPr lang="it-IT" sz="2000" dirty="0" err="1" smtClean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as</a:t>
              </a:r>
              <a:r>
                <a:rPr lang="it-IT" sz="2000" dirty="0" smtClean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 </a:t>
              </a:r>
              <a:r>
                <a:rPr lang="it-IT" sz="2000" dirty="0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for bi-</a:t>
              </a:r>
              <a:r>
                <a:rPr lang="it-IT" sz="2000" dirty="0" err="1">
                  <a:solidFill>
                    <a:srgbClr val="000000"/>
                  </a:solidFill>
                  <a:latin typeface="+mj-lt"/>
                  <a:ea typeface="Microsoft YaHei" pitchFamily="2"/>
                  <a:cs typeface="Lucida Sans" pitchFamily="2"/>
                </a:rPr>
                <a:t>alkalis</a:t>
              </a:r>
              <a:endParaRPr lang="it-IT" sz="2000" dirty="0">
                <a:solidFill>
                  <a:srgbClr val="000000"/>
                </a:solidFill>
                <a:latin typeface="+mj-lt"/>
                <a:ea typeface="Microsoft YaHei" pitchFamily="2"/>
                <a:cs typeface="Lucida Sans" pitchFamily="2"/>
              </a:endParaRPr>
            </a:p>
          </p:txBody>
        </p:sp>
        <p:pic>
          <p:nvPicPr>
            <p:cNvPr id="57" name="Immagin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747" y="3299327"/>
              <a:ext cx="3536949" cy="25059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22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12192000" cy="707886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it-IT" sz="4000" dirty="0"/>
              <a:t>Li-Cr </a:t>
            </a:r>
            <a:r>
              <a:rPr lang="it-IT" sz="4000" dirty="0" err="1"/>
              <a:t>scattering</a:t>
            </a:r>
            <a:r>
              <a:rPr lang="it-IT" sz="4000" dirty="0"/>
              <a:t> &amp; </a:t>
            </a:r>
            <a:r>
              <a:rPr lang="it-IT" sz="4000" dirty="0" err="1"/>
              <a:t>Feshbach</a:t>
            </a:r>
            <a:r>
              <a:rPr lang="it-IT" sz="4000" dirty="0"/>
              <a:t> </a:t>
            </a:r>
            <a:r>
              <a:rPr lang="it-IT" sz="4000" dirty="0" err="1"/>
              <a:t>resonances</a:t>
            </a:r>
            <a:endParaRPr lang="it-IT" sz="40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3303" t="3262"/>
          <a:stretch/>
        </p:blipFill>
        <p:spPr>
          <a:xfrm>
            <a:off x="6312024" y="707887"/>
            <a:ext cx="4392489" cy="377856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384" y="953865"/>
            <a:ext cx="59056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2400" dirty="0"/>
              <a:t>Wide (</a:t>
            </a:r>
            <a:r>
              <a:rPr lang="it-IT" sz="2400" dirty="0">
                <a:latin typeface="Symbol" panose="05050102010706020507" pitchFamily="18" charset="2"/>
              </a:rPr>
              <a:t>D</a:t>
            </a:r>
            <a:r>
              <a:rPr lang="it-IT" sz="2400" dirty="0"/>
              <a:t>B&gt;20 G) </a:t>
            </a:r>
            <a:r>
              <a:rPr lang="it-IT" sz="2400" i="1" dirty="0"/>
              <a:t>p</a:t>
            </a:r>
            <a:r>
              <a:rPr lang="it-IT" sz="2400" dirty="0"/>
              <a:t>-</a:t>
            </a:r>
            <a:r>
              <a:rPr lang="it-IT" sz="2400" dirty="0" err="1"/>
              <a:t>wave</a:t>
            </a:r>
            <a:r>
              <a:rPr lang="it-IT" sz="2400" dirty="0"/>
              <a:t> </a:t>
            </a:r>
            <a:r>
              <a:rPr lang="it-IT" sz="2400" dirty="0" err="1"/>
              <a:t>resonances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low</a:t>
            </a:r>
            <a:r>
              <a:rPr lang="it-IT" sz="2400" dirty="0"/>
              <a:t> </a:t>
            </a:r>
            <a:r>
              <a:rPr lang="it-IT" sz="2400" dirty="0" err="1"/>
              <a:t>field</a:t>
            </a:r>
            <a:r>
              <a:rPr lang="it-IT" sz="2400" dirty="0"/>
              <a:t> (</a:t>
            </a:r>
            <a:r>
              <a:rPr lang="it-IT" sz="2400" dirty="0" smtClean="0"/>
              <a:t>0…80 </a:t>
            </a:r>
            <a:r>
              <a:rPr lang="it-IT" sz="2400" dirty="0"/>
              <a:t>G</a:t>
            </a:r>
            <a:r>
              <a:rPr lang="it-IT" sz="2400" dirty="0" smtClean="0"/>
              <a:t>), 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   </a:t>
            </a:r>
            <a:r>
              <a:rPr lang="it-IT" sz="2400" dirty="0" err="1" smtClean="0"/>
              <a:t>one</a:t>
            </a:r>
            <a:r>
              <a:rPr lang="it-IT" sz="2400" dirty="0" smtClean="0"/>
              <a:t> immune to 2-body </a:t>
            </a:r>
            <a:r>
              <a:rPr lang="it-IT" sz="2400" dirty="0" err="1" smtClean="0"/>
              <a:t>losses</a:t>
            </a:r>
            <a:endParaRPr lang="it-IT" sz="2400" dirty="0"/>
          </a:p>
        </p:txBody>
      </p:sp>
      <p:grpSp>
        <p:nvGrpSpPr>
          <p:cNvPr id="8" name="Gruppo 7"/>
          <p:cNvGrpSpPr/>
          <p:nvPr/>
        </p:nvGrpSpPr>
        <p:grpSpPr>
          <a:xfrm>
            <a:off x="78174" y="2629402"/>
            <a:ext cx="4612222" cy="954107"/>
            <a:chOff x="64920" y="2077446"/>
            <a:chExt cx="4612222" cy="954107"/>
          </a:xfrm>
        </p:grpSpPr>
        <p:sp>
          <p:nvSpPr>
            <p:cNvPr id="6" name="Rettangolo arrotondato 5"/>
            <p:cNvSpPr/>
            <p:nvPr/>
          </p:nvSpPr>
          <p:spPr>
            <a:xfrm>
              <a:off x="64920" y="2120117"/>
              <a:ext cx="4612222" cy="911436"/>
            </a:xfrm>
            <a:prstGeom prst="roundRect">
              <a:avLst>
                <a:gd name="adj" fmla="val 882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167600" y="2077446"/>
              <a:ext cx="4509541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800" dirty="0">
                  <a:solidFill>
                    <a:schemeClr val="bg1"/>
                  </a:solidFill>
                </a:rPr>
                <a:t>(</a:t>
              </a:r>
              <a:r>
                <a:rPr lang="it-IT" sz="2800" dirty="0" err="1">
                  <a:solidFill>
                    <a:schemeClr val="bg1"/>
                  </a:solidFill>
                </a:rPr>
                <a:t>Stable</a:t>
              </a:r>
              <a:r>
                <a:rPr lang="it-IT" sz="2800" dirty="0">
                  <a:solidFill>
                    <a:schemeClr val="bg1"/>
                  </a:solidFill>
                </a:rPr>
                <a:t>?) </a:t>
              </a:r>
              <a:r>
                <a:rPr lang="it-IT" sz="2800" i="1" dirty="0">
                  <a:solidFill>
                    <a:schemeClr val="bg1"/>
                  </a:solidFill>
                </a:rPr>
                <a:t>p</a:t>
              </a:r>
              <a:r>
                <a:rPr lang="it-IT" sz="2800" dirty="0">
                  <a:solidFill>
                    <a:schemeClr val="bg1"/>
                  </a:solidFill>
                </a:rPr>
                <a:t>-</a:t>
              </a:r>
              <a:r>
                <a:rPr lang="it-IT" sz="2800" dirty="0" err="1">
                  <a:solidFill>
                    <a:schemeClr val="bg1"/>
                  </a:solidFill>
                </a:rPr>
                <a:t>wave</a:t>
              </a:r>
              <a:r>
                <a:rPr lang="it-IT" sz="2800" dirty="0">
                  <a:solidFill>
                    <a:schemeClr val="bg1"/>
                  </a:solidFill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</a:rPr>
                <a:t>resonant</a:t>
              </a:r>
              <a:r>
                <a:rPr lang="it-IT" sz="2800" dirty="0">
                  <a:solidFill>
                    <a:schemeClr val="bg1"/>
                  </a:solidFill>
                </a:rPr>
                <a:t> </a:t>
              </a:r>
              <a:endParaRPr lang="it-IT" sz="2800" dirty="0">
                <a:solidFill>
                  <a:schemeClr val="bg1"/>
                </a:solidFill>
              </a:endParaRPr>
            </a:p>
            <a:p>
              <a:r>
                <a:rPr lang="it-IT" sz="2800" dirty="0">
                  <a:solidFill>
                    <a:schemeClr val="bg1"/>
                  </a:solidFill>
                </a:rPr>
                <a:t>Li-Cr Fermi </a:t>
              </a:r>
              <a:r>
                <a:rPr lang="it-IT" sz="2800" dirty="0" err="1">
                  <a:solidFill>
                    <a:schemeClr val="bg1"/>
                  </a:solidFill>
                </a:rPr>
                <a:t>mixtures</a:t>
              </a:r>
              <a:r>
                <a:rPr lang="it-IT" sz="2800" dirty="0">
                  <a:solidFill>
                    <a:schemeClr val="bg1"/>
                  </a:solidFill>
                </a:rPr>
                <a:t> </a:t>
              </a:r>
              <a:r>
                <a:rPr lang="it-IT" sz="2800" dirty="0" err="1">
                  <a:solidFill>
                    <a:schemeClr val="bg1"/>
                  </a:solidFill>
                </a:rPr>
                <a:t>possible</a:t>
              </a:r>
              <a:r>
                <a:rPr lang="it-IT" sz="2800" dirty="0">
                  <a:solidFill>
                    <a:schemeClr val="bg1"/>
                  </a:solidFill>
                </a:rPr>
                <a:t>!</a:t>
              </a: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28841" y="2093987"/>
            <a:ext cx="900000" cy="90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uppo 17"/>
          <p:cNvGrpSpPr/>
          <p:nvPr/>
        </p:nvGrpSpPr>
        <p:grpSpPr>
          <a:xfrm>
            <a:off x="3028" y="4221089"/>
            <a:ext cx="10404919" cy="2473403"/>
            <a:chOff x="-1520972" y="4221088"/>
            <a:chExt cx="10404919" cy="2473403"/>
          </a:xfrm>
        </p:grpSpPr>
        <p:grpSp>
          <p:nvGrpSpPr>
            <p:cNvPr id="13" name="Gruppo 12"/>
            <p:cNvGrpSpPr/>
            <p:nvPr/>
          </p:nvGrpSpPr>
          <p:grpSpPr>
            <a:xfrm>
              <a:off x="-1520972" y="4221088"/>
              <a:ext cx="10404919" cy="2473403"/>
              <a:chOff x="-1520972" y="4221088"/>
              <a:chExt cx="10404919" cy="2473403"/>
            </a:xfrm>
          </p:grpSpPr>
          <p:sp>
            <p:nvSpPr>
              <p:cNvPr id="11" name="CasellaDiTesto 10"/>
              <p:cNvSpPr txBox="1"/>
              <p:nvPr/>
            </p:nvSpPr>
            <p:spPr>
              <a:xfrm>
                <a:off x="-1520972" y="4221088"/>
                <a:ext cx="652502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it-IT" sz="2400" dirty="0" err="1"/>
                  <a:t>Broadest</a:t>
                </a:r>
                <a:r>
                  <a:rPr lang="it-IT" sz="2400" dirty="0"/>
                  <a:t> </a:t>
                </a:r>
                <a:r>
                  <a:rPr lang="it-IT" sz="2400" i="1" dirty="0"/>
                  <a:t>s</a:t>
                </a:r>
                <a:r>
                  <a:rPr lang="it-IT" sz="2400" dirty="0"/>
                  <a:t>-</a:t>
                </a:r>
                <a:r>
                  <a:rPr lang="it-IT" sz="2400" dirty="0" err="1"/>
                  <a:t>wave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resonances</a:t>
                </a:r>
                <a:r>
                  <a:rPr lang="it-IT" sz="2400" dirty="0"/>
                  <a:t> are </a:t>
                </a:r>
                <a:r>
                  <a:rPr lang="it-IT" sz="2400" dirty="0" err="1"/>
                  <a:t>narrow</a:t>
                </a:r>
                <a:r>
                  <a:rPr lang="it-IT" sz="2400" dirty="0"/>
                  <a:t> </a:t>
                </a:r>
                <a:endParaRPr lang="it-IT" sz="2400" dirty="0" smtClean="0"/>
              </a:p>
              <a:p>
                <a:r>
                  <a:rPr lang="it-IT" sz="2400" dirty="0"/>
                  <a:t> </a:t>
                </a:r>
                <a:r>
                  <a:rPr lang="it-IT" sz="2400" dirty="0" smtClean="0"/>
                  <a:t>   (</a:t>
                </a:r>
                <a:r>
                  <a:rPr lang="it-IT" sz="2400" dirty="0">
                    <a:latin typeface="Symbol" panose="05050102010706020507" pitchFamily="18" charset="2"/>
                  </a:rPr>
                  <a:t>D</a:t>
                </a:r>
                <a:r>
                  <a:rPr lang="it-IT" sz="2400" dirty="0"/>
                  <a:t>B ~0.5 G, </a:t>
                </a:r>
                <a:r>
                  <a:rPr lang="it-IT" sz="2400" i="1" dirty="0"/>
                  <a:t>R</a:t>
                </a:r>
                <a:r>
                  <a:rPr lang="it-IT" sz="2400" i="1" baseline="30000" dirty="0"/>
                  <a:t>*</a:t>
                </a:r>
                <a:r>
                  <a:rPr lang="it-IT" sz="2400" dirty="0"/>
                  <a:t>~6000</a:t>
                </a:r>
                <a:r>
                  <a:rPr lang="it-IT" sz="2400" i="1" dirty="0"/>
                  <a:t>a</a:t>
                </a:r>
                <a:r>
                  <a:rPr lang="it-IT" sz="2400" i="1" baseline="-25000" dirty="0"/>
                  <a:t>0</a:t>
                </a:r>
                <a:r>
                  <a:rPr lang="it-IT" sz="2400" dirty="0"/>
                  <a:t>): </a:t>
                </a:r>
              </a:p>
              <a:p>
                <a:r>
                  <a:rPr lang="it-IT" sz="2400" dirty="0"/>
                  <a:t> </a:t>
                </a:r>
                <a:r>
                  <a:rPr lang="it-IT" sz="2400" dirty="0"/>
                  <a:t>   </a:t>
                </a:r>
                <a:r>
                  <a:rPr lang="it-IT" sz="2400" dirty="0" err="1"/>
                  <a:t>similar</a:t>
                </a:r>
                <a:r>
                  <a:rPr lang="it-IT" sz="2400" dirty="0"/>
                  <a:t> to Li-K </a:t>
                </a:r>
                <a:r>
                  <a:rPr lang="it-IT" sz="2400" dirty="0" err="1"/>
                  <a:t>mixtures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but</a:t>
                </a:r>
                <a:r>
                  <a:rPr lang="it-IT" sz="2400" dirty="0"/>
                  <a:t> </a:t>
                </a:r>
                <a:r>
                  <a:rPr lang="it-IT" sz="2400" dirty="0" err="1"/>
                  <a:t>at</a:t>
                </a:r>
                <a:r>
                  <a:rPr lang="it-IT" sz="2400" dirty="0"/>
                  <a:t> </a:t>
                </a:r>
                <a:r>
                  <a:rPr lang="it-IT" sz="2400" u="sng" dirty="0" smtClean="0"/>
                  <a:t>x10</a:t>
                </a:r>
                <a:r>
                  <a:rPr lang="it-IT" sz="2400" dirty="0" smtClean="0"/>
                  <a:t> </a:t>
                </a:r>
                <a:r>
                  <a:rPr lang="it-IT" sz="2400" dirty="0" err="1"/>
                  <a:t>higher</a:t>
                </a:r>
                <a:r>
                  <a:rPr lang="it-IT" sz="2400" dirty="0"/>
                  <a:t> </a:t>
                </a:r>
                <a:r>
                  <a:rPr lang="it-IT" sz="2400" dirty="0" err="1" smtClean="0"/>
                  <a:t>fields</a:t>
                </a:r>
                <a:endParaRPr lang="it-IT" sz="2400" dirty="0" smtClean="0"/>
              </a:p>
              <a:p>
                <a:r>
                  <a:rPr lang="it-IT" sz="2400" dirty="0"/>
                  <a:t> </a:t>
                </a:r>
                <a:r>
                  <a:rPr lang="it-IT" sz="2400" dirty="0" smtClean="0"/>
                  <a:t>   (&gt;1400 G</a:t>
                </a:r>
                <a:r>
                  <a:rPr lang="it-IT" sz="2400" dirty="0"/>
                  <a:t>)</a:t>
                </a:r>
              </a:p>
            </p:txBody>
          </p:sp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00000000-0000-0000-0000-0000000000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4392080" y="5675632"/>
                <a:ext cx="900000" cy="9000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" name="Immagine 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80112" y="4486455"/>
                <a:ext cx="3303835" cy="2208036"/>
              </a:xfrm>
              <a:prstGeom prst="rect">
                <a:avLst/>
              </a:prstGeom>
            </p:spPr>
          </p:pic>
          <p:sp>
            <p:nvSpPr>
              <p:cNvPr id="10" name="Rettangolo 9"/>
              <p:cNvSpPr/>
              <p:nvPr/>
            </p:nvSpPr>
            <p:spPr>
              <a:xfrm>
                <a:off x="-468560" y="5949280"/>
                <a:ext cx="439248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800" dirty="0">
                    <a:solidFill>
                      <a:srgbClr val="FF0000"/>
                    </a:solidFill>
                  </a:rPr>
                  <a:t>Can </a:t>
                </a:r>
                <a:r>
                  <a:rPr lang="it-IT" sz="2800" dirty="0" err="1">
                    <a:solidFill>
                      <a:srgbClr val="FF0000"/>
                    </a:solidFill>
                  </a:rPr>
                  <a:t>we</a:t>
                </a:r>
                <a:r>
                  <a:rPr lang="it-IT" sz="2800" dirty="0">
                    <a:solidFill>
                      <a:srgbClr val="FF0000"/>
                    </a:solidFill>
                  </a:rPr>
                  <a:t> exploit </a:t>
                </a:r>
                <a:r>
                  <a:rPr lang="it-IT" sz="2800" dirty="0" err="1" smtClean="0">
                    <a:solidFill>
                      <a:srgbClr val="FF0000"/>
                    </a:solidFill>
                  </a:rPr>
                  <a:t>them</a:t>
                </a:r>
                <a:r>
                  <a:rPr lang="it-IT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 err="1" smtClean="0">
                    <a:solidFill>
                      <a:srgbClr val="FF0000"/>
                    </a:solidFill>
                  </a:rPr>
                  <a:t>really</a:t>
                </a:r>
                <a:r>
                  <a:rPr lang="it-IT" sz="2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it-IT" sz="2800" dirty="0">
                    <a:solidFill>
                      <a:srgbClr val="FF0000"/>
                    </a:solidFill>
                  </a:rPr>
                  <a:t>?</a:t>
                </a:r>
                <a:endParaRPr lang="it-IT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4" name="CasellaDiTesto 13"/>
            <p:cNvSpPr txBox="1"/>
            <p:nvPr/>
          </p:nvSpPr>
          <p:spPr>
            <a:xfrm>
              <a:off x="7824941" y="4616192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i="1" dirty="0"/>
                <a:t>R</a:t>
              </a:r>
              <a:r>
                <a:rPr lang="it-IT" sz="1400" i="1" baseline="30000" dirty="0"/>
                <a:t>*</a:t>
              </a:r>
              <a:r>
                <a:rPr lang="it-IT" sz="1400" dirty="0"/>
                <a:t>/|</a:t>
              </a:r>
              <a:r>
                <a:rPr lang="it-IT" sz="1400" i="1" dirty="0"/>
                <a:t>a</a:t>
              </a:r>
              <a:r>
                <a:rPr lang="it-IT" sz="1400" dirty="0"/>
                <a:t>|&lt;1</a:t>
              </a:r>
            </a:p>
          </p:txBody>
        </p:sp>
        <p:cxnSp>
          <p:nvCxnSpPr>
            <p:cNvPr id="16" name="Connettore 2 15"/>
            <p:cNvCxnSpPr/>
            <p:nvPr/>
          </p:nvCxnSpPr>
          <p:spPr>
            <a:xfrm>
              <a:off x="6993503" y="4797152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2 16"/>
            <p:cNvCxnSpPr/>
            <p:nvPr/>
          </p:nvCxnSpPr>
          <p:spPr>
            <a:xfrm rot="10800000">
              <a:off x="7581209" y="4797152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e 18"/>
          <p:cNvSpPr/>
          <p:nvPr/>
        </p:nvSpPr>
        <p:spPr>
          <a:xfrm>
            <a:off x="7780465" y="828703"/>
            <a:ext cx="504056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39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161967</TotalTime>
  <Words>985</Words>
  <Application>Microsoft Office PowerPoint</Application>
  <PresentationFormat>Widescreen</PresentationFormat>
  <Paragraphs>190</Paragraphs>
  <Slides>14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6" baseType="lpstr">
      <vt:lpstr>Microsoft YaHei</vt:lpstr>
      <vt:lpstr>Arial</vt:lpstr>
      <vt:lpstr>Calibri</vt:lpstr>
      <vt:lpstr>Calibri Light</vt:lpstr>
      <vt:lpstr>Cambria Math</vt:lpstr>
      <vt:lpstr>Lucida Sans</vt:lpstr>
      <vt:lpstr>Mathematica1</vt:lpstr>
      <vt:lpstr>Symbol</vt:lpstr>
      <vt:lpstr>Times</vt:lpstr>
      <vt:lpstr>Times New Roman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LITIO_DELL</dc:creator>
  <cp:lastModifiedBy>Utente Windows</cp:lastModifiedBy>
  <cp:revision>502</cp:revision>
  <cp:lastPrinted>2022-07-15T08:02:15Z</cp:lastPrinted>
  <dcterms:created xsi:type="dcterms:W3CDTF">2015-03-02T11:40:44Z</dcterms:created>
  <dcterms:modified xsi:type="dcterms:W3CDTF">2024-03-22T07:53:03Z</dcterms:modified>
</cp:coreProperties>
</file>