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6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60" r:id="rId14"/>
    <p:sldId id="361" r:id="rId15"/>
    <p:sldId id="358" r:id="rId16"/>
    <p:sldId id="369" r:id="rId17"/>
    <p:sldId id="359" r:id="rId18"/>
    <p:sldId id="362" r:id="rId19"/>
    <p:sldId id="364" r:id="rId20"/>
    <p:sldId id="365" r:id="rId21"/>
    <p:sldId id="366" r:id="rId22"/>
    <p:sldId id="368" r:id="rId23"/>
    <p:sldId id="367" r:id="rId24"/>
    <p:sldId id="349" r:id="rId2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CC0099"/>
    <a:srgbClr val="00FF00"/>
    <a:srgbClr val="08FF08"/>
    <a:srgbClr val="CC00CC"/>
    <a:srgbClr val="FF9900"/>
    <a:srgbClr val="3424A8"/>
    <a:srgbClr val="9A9B9D"/>
    <a:srgbClr val="AE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8" autoAdjust="0"/>
    <p:restoredTop sz="95161" autoAdjust="0"/>
  </p:normalViewPr>
  <p:slideViewPr>
    <p:cSldViewPr snapToGrid="0" showGuides="1">
      <p:cViewPr varScale="1">
        <p:scale>
          <a:sx n="80" d="100"/>
          <a:sy n="80" d="100"/>
        </p:scale>
        <p:origin x="108" y="7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8/28/2024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6321670" y="6532311"/>
            <a:ext cx="55563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/>
              <a:t>Roadmap for Future Accelerators Meeting</a:t>
            </a:r>
            <a:endParaRPr lang="en-US" sz="10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561095" y="6379911"/>
            <a:ext cx="2309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 err="1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PyORBIT</a:t>
            </a:r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Solver Package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sym13030398" TargetMode="External"/><Relationship Id="rId2" Type="http://schemas.openxmlformats.org/officeDocument/2006/relationships/hyperlink" Target="https://doi.org/10.1103/PhysRevLett.124.1948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822099"/>
            <a:ext cx="11021708" cy="701731"/>
          </a:xfrm>
        </p:spPr>
        <p:txBody>
          <a:bodyPr/>
          <a:lstStyle/>
          <a:p>
            <a:r>
              <a:rPr lang="da-DK" sz="4400" b="1" dirty="0"/>
              <a:t>Storage Rings for Quantum Computing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5" y="3014052"/>
            <a:ext cx="11021708" cy="15579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V.S. Morozov, </a:t>
            </a:r>
            <a:r>
              <a:rPr lang="en-US" i="1" dirty="0"/>
              <a:t>SNS, NSD, Oak Ridge National Lab, Oak Ridge, TN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M. Grau, </a:t>
            </a:r>
            <a:r>
              <a:rPr lang="en-US" i="1" dirty="0"/>
              <a:t>Old Dominion University, Norfolk, VA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654175" algn="l"/>
              </a:tabLst>
            </a:pPr>
            <a:r>
              <a:rPr lang="en-US" dirty="0"/>
              <a:t>R. Suleiman, </a:t>
            </a:r>
            <a:r>
              <a:rPr lang="en-US" i="1" dirty="0"/>
              <a:t>Thomas Jefferson National Accelerator Facility, Newport News, VA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Roadmap for Future Accelerators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Goethe University Frankfurt, Frankfurt am Main, Germany, September 2-3,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4760F-6AA5-3720-8520-E3F7F6B99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526" y="117838"/>
            <a:ext cx="1955800" cy="817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48D64-DF85-24AF-03D4-5ED2C0567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013" y="282409"/>
            <a:ext cx="2690113" cy="5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Beam Lifetime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</p:spPr>
            <p:txBody>
              <a:bodyPr/>
              <a:lstStyle/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Dominated by charge-exchange interaction of ions with residual gas</a:t>
                </a:r>
                <a:br>
                  <a:rPr lang="en-US" sz="2000" dirty="0">
                    <a:latin typeface="+mn-lt"/>
                    <a:cs typeface="Cambria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+mn-lt"/>
                          </a:rPr>
                        </m:ctrlPr>
                      </m:sSupPr>
                      <m:e>
                        <m:sPre>
                          <m:sPrePr>
                            <m:ctrlPr>
                              <a:rPr lang="en-US" sz="2000" i="1" dirty="0" smtClean="0">
                                <a:latin typeface="+mn-lt"/>
                              </a:rPr>
                            </m:ctrlPr>
                          </m:sPrePr>
                          <m:sub/>
                          <m:sup>
                            <m:r>
                              <a:rPr lang="en-US" sz="2000" b="0" i="1" smtClean="0">
                                <a:latin typeface="+mn-lt"/>
                              </a:rPr>
                              <m:t>171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+mn-lt"/>
                              </a:rPr>
                              <m:t>𝑌𝑏</m:t>
                            </m:r>
                          </m:e>
                        </m:sPre>
                      </m:e>
                      <m:sup>
                        <m:r>
                          <a:rPr lang="en-US" sz="2000" b="0" i="1" smtClean="0">
                            <a:latin typeface="+mn-lt"/>
                          </a:rPr>
                          <m:t>+</m:t>
                        </m:r>
                      </m:sup>
                    </m:sSup>
                    <m:r>
                      <a:rPr lang="en-US" sz="2000" i="1" dirty="0" smtClean="0">
                        <a:latin typeface="+mn-lt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+mn-lt"/>
                          </a:rPr>
                          <m:t>𝐻</m:t>
                        </m:r>
                      </m:e>
                      <m:sub>
                        <m:r>
                          <a:rPr lang="en-US" sz="2000" i="1" dirty="0" smtClean="0">
                            <a:latin typeface="+mn-lt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+mn-lt"/>
                      </a:rPr>
                      <m:t>  →</m:t>
                    </m:r>
                    <m:sPre>
                      <m:sPre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171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𝑌𝑏</m:t>
                        </m:r>
                      </m:e>
                    </m:sPre>
                    <m:r>
                      <a:rPr lang="en-US" sz="2000" i="1" dirty="0" smtClean="0">
                        <a:latin typeface="+mn-lt"/>
                      </a:rPr>
                      <m:t>+</m:t>
                    </m:r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smtClean="0">
                            <a:latin typeface="+mn-lt"/>
                          </a:rPr>
                          <m:t>𝐻</m:t>
                        </m:r>
                      </m:e>
                      <m:sub>
                        <m:r>
                          <a:rPr lang="en-US" sz="2000" i="1" dirty="0" smtClean="0">
                            <a:latin typeface="+mn-lt"/>
                          </a:rPr>
                          <m:t>2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000" b="0" dirty="0">
                  <a:latin typeface="+mn-lt"/>
                </a:endParaRP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2000" dirty="0">
                  <a:latin typeface="+mn-lt"/>
                  <a:cs typeface="Cambria"/>
                </a:endParaRP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One-electron capture cross sections nearly independent of ion energy below 100 keV</a:t>
                </a:r>
                <a:br>
                  <a:rPr lang="en-US" sz="2000" dirty="0">
                    <a:latin typeface="+mn-lt"/>
                    <a:cs typeface="Cambria"/>
                  </a:rPr>
                </a:br>
                <a:r>
                  <a:rPr lang="en-US" sz="2000" dirty="0">
                    <a:latin typeface="+mn-lt"/>
                    <a:cs typeface="Cambria"/>
                  </a:rPr>
                  <a:t>https://doi.org/10.1109/TNS.1976.4328382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2000" dirty="0">
                  <a:latin typeface="+mn-lt"/>
                  <a:cs typeface="Cambria"/>
                </a:endParaRP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Assuming our ion parameters, charge exchange cross section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mbria"/>
                      </a:rPr>
                      <m:t>~7.5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mbria"/>
                      </a:rPr>
                      <m:t>⋅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mbria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mbria"/>
                          </a:rPr>
                          <m:t>−16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  <a:cs typeface="Cambria"/>
                  </a:rPr>
                  <a:t> cm</a:t>
                </a:r>
                <a:r>
                  <a:rPr lang="en-US" sz="2000" baseline="30000" dirty="0">
                    <a:latin typeface="+mn-lt"/>
                    <a:cs typeface="Cambria"/>
                  </a:rPr>
                  <a:t>2</a:t>
                </a:r>
                <a:r>
                  <a:rPr lang="en-US" sz="2000" dirty="0">
                    <a:latin typeface="+mn-lt"/>
                    <a:cs typeface="Cambria"/>
                  </a:rPr>
                  <a:t>, and a vacuum pressure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mbria"/>
                      </a:rPr>
                      <m:t>~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  <a:cs typeface="Cambria"/>
                  </a:rPr>
                  <a:t> Torr, stored beam lifetime</a:t>
                </a:r>
                <a:br>
                  <a:rPr lang="en-US" sz="2000" dirty="0">
                    <a:latin typeface="+mn-lt"/>
                    <a:cs typeface="Cambria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mbria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mbria"/>
                      </a:rPr>
                      <m:t>≃3800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cs typeface="Cambria"/>
                      </a:rPr>
                      <m:t>s</m:t>
                    </m:r>
                  </m:oMath>
                </a14:m>
                <a:endParaRPr lang="en-US" sz="2000" dirty="0">
                  <a:latin typeface="+mn-lt"/>
                  <a:cs typeface="Cambria"/>
                </a:endParaRP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1600" dirty="0">
                  <a:latin typeface="+mn-lt"/>
                  <a:cs typeface="Cambria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  <a:blipFill>
                <a:blip r:embed="rId2"/>
                <a:stretch>
                  <a:fillRect l="-427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73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Spin Transparency with 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</p:spPr>
            <p:txBody>
              <a:bodyPr/>
              <a:lstStyle/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latin typeface="+mn-lt"/>
                    <a:cs typeface="Cambria"/>
                  </a:rPr>
                  <a:t>For elementary particles, the spin rotation of a reference particle in a magnetic spin-transparent ring is zero</a:t>
                </a:r>
                <a:br>
                  <a:rPr lang="en-US" sz="1800" dirty="0">
                    <a:latin typeface="+mn-lt"/>
                    <a:cs typeface="Cambria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𝑦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=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Cambria"/>
                          </a:rPr>
                          <m:t>𝐺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Cambria"/>
                          </a:rPr>
                          <m:t>𝛾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𝜃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Cambria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Cambria"/>
                          </a:rPr>
                          <m:t>𝜃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Cambria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𝑠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=0</m:t>
                    </m:r>
                  </m:oMath>
                </a14:m>
                <a:br>
                  <a:rPr lang="en-US" sz="1800" b="0" dirty="0">
                    <a:latin typeface="+mn-lt"/>
                    <a:cs typeface="Cambria"/>
                  </a:rPr>
                </a:br>
                <a:r>
                  <a:rPr lang="en-US" sz="1800" b="0" dirty="0">
                    <a:latin typeface="+mn-lt"/>
                    <a:cs typeface="Cambria"/>
                  </a:rPr>
                  <a:t>because the anomalous magnetic moment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𝐺</m:t>
                    </m:r>
                  </m:oMath>
                </a14:m>
                <a:r>
                  <a:rPr lang="en-US" sz="1800" dirty="0">
                    <a:latin typeface="+mn-lt"/>
                    <a:cs typeface="Cambria"/>
                  </a:rPr>
                  <a:t> is a constant and there is no net bending angle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latin typeface="+mn-lt"/>
                    <a:cs typeface="Cambria"/>
                  </a:rPr>
                  <a:t>Ion is a compound particle, the effective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𝐺</m:t>
                    </m:r>
                  </m:oMath>
                </a14:m>
                <a:r>
                  <a:rPr lang="en-US" sz="1800" dirty="0">
                    <a:latin typeface="+mn-lt"/>
                    <a:cs typeface="Cambria"/>
                  </a:rPr>
                  <a:t> of the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>
                    <a:latin typeface="+mn-lt"/>
                    <a:cs typeface="Cambria"/>
                  </a:rPr>
                  <a:t> state depends on the external field in a way such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𝐺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𝐺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𝐵</m:t>
                        </m:r>
                      </m:e>
                    </m:d>
                  </m:oMath>
                </a14:m>
                <a:br>
                  <a:rPr lang="en-US" sz="1800" dirty="0">
                    <a:latin typeface="+mn-lt"/>
                    <a:cs typeface="Cambria"/>
                  </a:rPr>
                </a:br>
                <a:br>
                  <a:rPr lang="en-US" sz="1400" dirty="0">
                    <a:latin typeface="+mn-lt"/>
                    <a:cs typeface="Cambria"/>
                  </a:rPr>
                </a:br>
                <a:br>
                  <a:rPr lang="en-US" sz="1400" dirty="0">
                    <a:latin typeface="+mn-lt"/>
                    <a:cs typeface="Cambria"/>
                  </a:rPr>
                </a:br>
                <a:br>
                  <a:rPr lang="en-US" sz="1400" dirty="0">
                    <a:latin typeface="+mn-lt"/>
                    <a:cs typeface="Cambria"/>
                  </a:rPr>
                </a:br>
                <a:r>
                  <a:rPr lang="en-US" sz="1800" dirty="0">
                    <a:latin typeface="+mn-lt"/>
                    <a:cs typeface="Cambria"/>
                  </a:rPr>
                  <a:t>The spin transparency condition may be violated.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latin typeface="+mn-lt"/>
                    <a:cs typeface="Cambria"/>
                  </a:rPr>
                  <a:t>Choose electric ring design because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𝐺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𝐸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𝐺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mbria"/>
                          </a:rPr>
                          <m:t>𝐸</m:t>
                        </m:r>
                      </m:e>
                    </m:d>
                  </m:oMath>
                </a14:m>
                <a:br>
                  <a:rPr lang="en-US" sz="1800" dirty="0">
                    <a:latin typeface="+mn-lt"/>
                    <a:cs typeface="Cambria"/>
                  </a:rPr>
                </a:br>
                <a:br>
                  <a:rPr lang="en-US" sz="1400" dirty="0">
                    <a:latin typeface="+mn-lt"/>
                    <a:cs typeface="Cambria"/>
                  </a:rPr>
                </a:br>
                <a:br>
                  <a:rPr lang="en-US" sz="1400" dirty="0">
                    <a:latin typeface="+mn-lt"/>
                    <a:cs typeface="Cambria"/>
                  </a:rPr>
                </a:br>
                <a:br>
                  <a:rPr lang="en-US" sz="1400" dirty="0">
                    <a:latin typeface="+mn-lt"/>
                    <a:cs typeface="Cambria"/>
                  </a:rPr>
                </a:br>
                <a:r>
                  <a:rPr lang="en-US" sz="1800" dirty="0">
                    <a:latin typeface="+mn-lt"/>
                    <a:cs typeface="Cambria"/>
                  </a:rPr>
                  <a:t>when 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1800" dirty="0">
                  <a:latin typeface="+mn-lt"/>
                  <a:cs typeface="Cambria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  <a:blipFill>
                <a:blip r:embed="rId2"/>
                <a:stretch>
                  <a:fillRect l="-320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BBBA461-169A-428A-BDBA-01131BE03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304" y="2919413"/>
            <a:ext cx="5395905" cy="3664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E7F8F9-D43E-8D68-A257-C7D2BB5A1E62}"/>
                  </a:ext>
                </a:extLst>
              </p:cNvPr>
              <p:cNvSpPr txBox="1"/>
              <p:nvPr/>
            </p:nvSpPr>
            <p:spPr>
              <a:xfrm>
                <a:off x="1962480" y="3223973"/>
                <a:ext cx="2919902" cy="746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Cambria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Cambria"/>
                            </a:rPr>
                            <m:t>𝜑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Cambria"/>
                            </a:rPr>
                            <m:t>𝑦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cs typeface="Cambria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cs typeface="Cambria"/>
                            </a:rPr>
                            <m:t>𝑑𝑠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  <a:cs typeface="Cambria"/>
                        </a:rPr>
                        <m:t>≠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Cambria"/>
                        </a:rPr>
                        <m:t>0</m:t>
                      </m:r>
                    </m:oMath>
                  </m:oMathPara>
                </a14:m>
                <a:br>
                  <a:rPr lang="en-US" sz="1800" dirty="0">
                    <a:cs typeface="Cambria"/>
                  </a:rPr>
                </a:b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E7F8F9-D43E-8D68-A257-C7D2BB5A1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80" y="3223973"/>
                <a:ext cx="2919902" cy="746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EB785B-A92E-B03D-6CF6-D474BACF78E1}"/>
                  </a:ext>
                </a:extLst>
              </p:cNvPr>
              <p:cNvSpPr txBox="1"/>
              <p:nvPr/>
            </p:nvSpPr>
            <p:spPr>
              <a:xfrm>
                <a:off x="1962480" y="4471246"/>
                <a:ext cx="4266296" cy="746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Cambria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Cambria"/>
                            </a:rPr>
                            <m:t>𝜑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Cambria"/>
                            </a:rPr>
                            <m:t>𝑦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cs typeface="Cambria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mbria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  <a:cs typeface="Cambria"/>
                            </a:rPr>
                            <m:t>𝑑𝑠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  <a:cs typeface="Cambria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Cambria"/>
                        </a:rPr>
                        <m:t>0</m:t>
                      </m:r>
                    </m:oMath>
                  </m:oMathPara>
                </a14:m>
                <a:br>
                  <a:rPr lang="en-US" sz="1800" dirty="0">
                    <a:cs typeface="Cambria"/>
                  </a:rPr>
                </a:b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EB785B-A92E-B03D-6CF6-D474BACF7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80" y="4471246"/>
                <a:ext cx="4266296" cy="7462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7D6FBC-C6B5-6CD1-4AE1-06B4AEE3EA8D}"/>
                  </a:ext>
                </a:extLst>
              </p:cNvPr>
              <p:cNvSpPr txBox="1"/>
              <p:nvPr/>
            </p:nvSpPr>
            <p:spPr>
              <a:xfrm>
                <a:off x="340914" y="5217541"/>
                <a:ext cx="6331477" cy="1118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800" i="1" smtClean="0">
                              <a:latin typeface="+mn-lt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+mn-lt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+mn-lt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+mn-lt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800" i="1">
                              <a:latin typeface="+mn-lt"/>
                              <a:cs typeface="Cambria"/>
                            </a:rPr>
                            <m:t>𝑑𝑠</m:t>
                          </m:r>
                        </m:e>
                      </m:nary>
                      <m:r>
                        <a:rPr lang="en-US" sz="1800" b="0" i="1" smtClean="0">
                          <a:latin typeface="+mn-lt"/>
                          <a:cs typeface="Cambria"/>
                        </a:rPr>
                        <m:t>=</m:t>
                      </m:r>
                      <m:r>
                        <a:rPr lang="en-US" sz="1800" i="1">
                          <a:latin typeface="+mn-lt"/>
                          <a:cs typeface="Cambria"/>
                        </a:rPr>
                        <m:t>0</m:t>
                      </m:r>
                      <m:r>
                        <a:rPr lang="en-US" sz="1800" b="0" i="0" smtClean="0">
                          <a:latin typeface="+mn-lt"/>
                          <a:cs typeface="Cambria"/>
                        </a:rPr>
                        <m:t>  </m:t>
                      </m:r>
                      <m:d>
                        <m:dPr>
                          <m:ctrlPr>
                            <a:rPr lang="en-US" sz="1800" b="0" i="0" smtClean="0">
                              <a:latin typeface="+mn-lt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800" b="0" i="0" smtClean="0">
                              <a:latin typeface="+mn-lt"/>
                            </a:rPr>
                            <m:t>zero</m:t>
                          </m:r>
                          <m:r>
                            <m:rPr>
                              <m:nor/>
                            </m:rPr>
                            <a:rPr lang="en-US" sz="1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800" b="0" i="0" smtClean="0">
                              <a:latin typeface="+mn-lt"/>
                            </a:rPr>
                            <m:t>net</m:t>
                          </m:r>
                          <m:r>
                            <m:rPr>
                              <m:nor/>
                            </m:rPr>
                            <a:rPr lang="en-US" sz="1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800" b="0" i="0" smtClean="0">
                              <a:latin typeface="+mn-lt"/>
                            </a:rPr>
                            <m:t>bend</m:t>
                          </m:r>
                        </m:e>
                      </m:d>
                      <m:r>
                        <m:rPr>
                          <m:nor/>
                        </m:rPr>
                        <a:rPr lang="en-US" sz="1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smtClean="0">
                          <a:latin typeface="+mn-lt"/>
                          <a:cs typeface="Cambria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1800" b="0" i="0" smtClean="0">
                          <a:latin typeface="+mn-lt"/>
                          <a:cs typeface="Cambria"/>
                        </a:rPr>
                        <m:t> </m:t>
                      </m:r>
                    </m:oMath>
                  </m:oMathPara>
                </a14:m>
                <a:endParaRPr lang="en-US" sz="1800" b="0" i="0" dirty="0">
                  <a:latin typeface="+mn-lt"/>
                  <a:cs typeface="Cambria"/>
                </a:endParaRPr>
              </a:p>
              <a:p>
                <a:pPr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Cambria"/>
                            </a:rPr>
                            <m:t>𝑑𝑠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cs typeface="Cambria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Cambria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mbria"/>
                        </a:rPr>
                        <m:t>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cs typeface="Cambria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cs typeface="Cambria"/>
                        </a:rPr>
                        <m:t>symmetry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cs typeface="Cambria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cs typeface="Cambria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cs typeface="Cambria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mbria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mbria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mbria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mbria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cs typeface="Cambria"/>
                        </a:rPr>
                        <m:t>as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cs typeface="Cambria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cs typeface="Cambria"/>
                        </a:rPr>
                        <m:t>function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cs typeface="Cambria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cs typeface="Cambria"/>
                        </a:rPr>
                        <m:t>of</m:t>
                      </m:r>
                      <m:r>
                        <a:rPr lang="en-US" b="0" i="0" smtClean="0">
                          <a:latin typeface="+mn-lt"/>
                          <a:cs typeface="Cambria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mbria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mbria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Cambria"/>
                        </a:rPr>
                        <m:t> </m:t>
                      </m:r>
                    </m:oMath>
                  </m:oMathPara>
                </a14:m>
                <a:br>
                  <a:rPr lang="en-US" sz="1800" dirty="0">
                    <a:latin typeface="+mn-lt"/>
                    <a:cs typeface="Cambria"/>
                  </a:rPr>
                </a:b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7D6FBC-C6B5-6CD1-4AE1-06B4AEE3E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14" y="5217541"/>
                <a:ext cx="6331477" cy="1118255"/>
              </a:xfrm>
              <a:prstGeom prst="rect">
                <a:avLst/>
              </a:prstGeom>
              <a:blipFill>
                <a:blip r:embed="rId6"/>
                <a:stretch>
                  <a:fillRect l="-9817" t="-114754" b="-144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2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/>
              <a:t>Storage-Ring-Based Quantum Computing System Schematic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4611"/>
            <a:ext cx="11430000" cy="520502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Simplest scenario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mbria Math" panose="02040503050406030204" pitchFamily="18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Ion qubits entangled pairwise 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>in an ion trap (two-qubit gate)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mbria Math" panose="02040503050406030204" pitchFamily="18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One qubit injected 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>into spin-transparent 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mbria Math" panose="02040503050406030204" pitchFamily="18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Remaining qubit entangled 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>with subsequent qubit in the ion trap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mbria Math" panose="02040503050406030204" pitchFamily="18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Process continues to fill the ring and 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>replace spent qubits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mbria Math" panose="02040503050406030204" pitchFamily="18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Single-qubit gates applied to stored 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mbria Math" panose="02040503050406030204" pitchFamily="18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Final state detected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mbria Math" panose="02040503050406030204" pitchFamily="18" charset="0"/>
              <a:buChar char="•"/>
            </a:pP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90FAC-321A-33DA-A22A-BD49C0889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8" t="6683" r="4877" b="4906"/>
          <a:stretch/>
        </p:blipFill>
        <p:spPr>
          <a:xfrm>
            <a:off x="5405162" y="1190978"/>
            <a:ext cx="6597367" cy="396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8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/>
              <a:t>Quantum Computation with “Pitstops”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4611"/>
            <a:ext cx="11430000" cy="52050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mbria Math" panose="02040503050406030204" pitchFamily="18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Ions are selectively kicked out of ring and brought to rest in ion trap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mbria Math" panose="02040503050406030204" pitchFamily="18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Ions are laser-cool, entangling gates are applied and ions are re-injected back into 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mbria Math" panose="02040503050406030204" pitchFamily="18" charset="0"/>
              <a:buChar char="•"/>
            </a:pP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33E5C-416B-BDE3-A5D7-F075752B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96" y="3232723"/>
            <a:ext cx="6489604" cy="3088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320C427-B024-8B9A-F4EA-4AC04F82F45D}"/>
              </a:ext>
            </a:extLst>
          </p:cNvPr>
          <p:cNvGrpSpPr/>
          <p:nvPr/>
        </p:nvGrpSpPr>
        <p:grpSpPr>
          <a:xfrm>
            <a:off x="3788816" y="2076842"/>
            <a:ext cx="2026742" cy="1300026"/>
            <a:chOff x="4793160" y="4812501"/>
            <a:chExt cx="2026742" cy="1300026"/>
          </a:xfrm>
        </p:grpSpPr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6C3D9F3E-6864-9E0B-D6D2-A4B324568EAE}"/>
                </a:ext>
              </a:extLst>
            </p:cNvPr>
            <p:cNvSpPr/>
            <p:nvPr/>
          </p:nvSpPr>
          <p:spPr>
            <a:xfrm rot="5400000">
              <a:off x="4793160" y="5129349"/>
              <a:ext cx="685800" cy="685800"/>
            </a:xfrm>
            <a:prstGeom prst="blockArc">
              <a:avLst>
                <a:gd name="adj1" fmla="val 10800000"/>
                <a:gd name="adj2" fmla="val 21599999"/>
                <a:gd name="adj3" fmla="val 19445"/>
              </a:avLst>
            </a:prstGeom>
            <a:solidFill>
              <a:srgbClr val="009900"/>
            </a:solidFill>
            <a:ln w="38100">
              <a:solidFill>
                <a:srgbClr val="009900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CF45BE5A-AEBB-E8A9-622A-971258706854}"/>
                </a:ext>
              </a:extLst>
            </p:cNvPr>
            <p:cNvSpPr/>
            <p:nvPr/>
          </p:nvSpPr>
          <p:spPr>
            <a:xfrm rot="16200000" flipH="1">
              <a:off x="5924545" y="5129349"/>
              <a:ext cx="685800" cy="685800"/>
            </a:xfrm>
            <a:prstGeom prst="blockArc">
              <a:avLst>
                <a:gd name="adj1" fmla="val 10800000"/>
                <a:gd name="adj2" fmla="val 21599999"/>
                <a:gd name="adj3" fmla="val 19445"/>
              </a:avLst>
            </a:prstGeom>
            <a:solidFill>
              <a:srgbClr val="009900"/>
            </a:solidFill>
            <a:ln w="38100">
              <a:solidFill>
                <a:srgbClr val="009900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7C728AA-76AF-6B94-A63C-4D7E9CBBE94B}"/>
                </a:ext>
              </a:extLst>
            </p:cNvPr>
            <p:cNvSpPr/>
            <p:nvPr/>
          </p:nvSpPr>
          <p:spPr>
            <a:xfrm rot="10800000">
              <a:off x="5480593" y="4812501"/>
              <a:ext cx="457200" cy="452301"/>
            </a:xfrm>
            <a:prstGeom prst="blockArc">
              <a:avLst>
                <a:gd name="adj1" fmla="val 10800000"/>
                <a:gd name="adj2" fmla="val 325"/>
                <a:gd name="adj3" fmla="val 49374"/>
              </a:avLst>
            </a:prstGeom>
            <a:solidFill>
              <a:srgbClr val="009900"/>
            </a:solidFill>
            <a:ln w="38100">
              <a:solidFill>
                <a:srgbClr val="009900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A4FF5D61-ADFD-C270-7ABA-AD32566F0E62}"/>
                </a:ext>
              </a:extLst>
            </p:cNvPr>
            <p:cNvSpPr/>
            <p:nvPr/>
          </p:nvSpPr>
          <p:spPr>
            <a:xfrm rot="10800000" flipV="1">
              <a:off x="5480593" y="5660226"/>
              <a:ext cx="457200" cy="452301"/>
            </a:xfrm>
            <a:prstGeom prst="blockArc">
              <a:avLst>
                <a:gd name="adj1" fmla="val 10800000"/>
                <a:gd name="adj2" fmla="val 325"/>
                <a:gd name="adj3" fmla="val 49374"/>
              </a:avLst>
            </a:prstGeom>
            <a:solidFill>
              <a:srgbClr val="009900"/>
            </a:solidFill>
            <a:ln w="38100">
              <a:solidFill>
                <a:srgbClr val="009900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D9FE37-E3ED-A50F-21CF-EC16795B27ED}"/>
                </a:ext>
              </a:extLst>
            </p:cNvPr>
            <p:cNvSpPr/>
            <p:nvPr/>
          </p:nvSpPr>
          <p:spPr>
            <a:xfrm>
              <a:off x="4793160" y="5430640"/>
              <a:ext cx="2026742" cy="83068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C549180E-29FB-9350-8BD6-3ED84A6AD724}"/>
              </a:ext>
            </a:extLst>
          </p:cNvPr>
          <p:cNvSpPr/>
          <p:nvPr/>
        </p:nvSpPr>
        <p:spPr>
          <a:xfrm flipH="1" flipV="1">
            <a:off x="7231683" y="3595773"/>
            <a:ext cx="2286000" cy="2286000"/>
          </a:xfrm>
          <a:prstGeom prst="arc">
            <a:avLst>
              <a:gd name="adj1" fmla="val 3859851"/>
              <a:gd name="adj2" fmla="val 7941225"/>
            </a:avLst>
          </a:prstGeom>
          <a:ln w="12700">
            <a:solidFill>
              <a:schemeClr val="tx1"/>
            </a:solidFill>
            <a:miter lim="800000"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353EB7-62C9-9505-AD21-8C8554B00422}"/>
              </a:ext>
            </a:extLst>
          </p:cNvPr>
          <p:cNvCxnSpPr>
            <a:cxnSpLocks/>
          </p:cNvCxnSpPr>
          <p:nvPr/>
        </p:nvCxnSpPr>
        <p:spPr>
          <a:xfrm>
            <a:off x="5197342" y="2798320"/>
            <a:ext cx="1884111" cy="0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B428F4-8A55-C7A1-F3D7-AE580D34B10C}"/>
              </a:ext>
            </a:extLst>
          </p:cNvPr>
          <p:cNvCxnSpPr>
            <a:cxnSpLocks/>
          </p:cNvCxnSpPr>
          <p:nvPr/>
        </p:nvCxnSpPr>
        <p:spPr>
          <a:xfrm flipH="1">
            <a:off x="7036829" y="3825445"/>
            <a:ext cx="649283" cy="415235"/>
          </a:xfrm>
          <a:prstGeom prst="line">
            <a:avLst/>
          </a:prstGeom>
          <a:ln w="12700">
            <a:solidFill>
              <a:schemeClr val="tx1"/>
            </a:solidFill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18F637-6749-8AA0-27E7-F0043120FA0C}"/>
              </a:ext>
            </a:extLst>
          </p:cNvPr>
          <p:cNvCxnSpPr>
            <a:cxnSpLocks/>
          </p:cNvCxnSpPr>
          <p:nvPr/>
        </p:nvCxnSpPr>
        <p:spPr>
          <a:xfrm>
            <a:off x="7084778" y="2798320"/>
            <a:ext cx="594401" cy="103090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2A2E32-8CA4-30B0-A41B-DB1CEB566A96}"/>
              </a:ext>
            </a:extLst>
          </p:cNvPr>
          <p:cNvCxnSpPr>
            <a:cxnSpLocks/>
          </p:cNvCxnSpPr>
          <p:nvPr/>
        </p:nvCxnSpPr>
        <p:spPr>
          <a:xfrm>
            <a:off x="7294050" y="2674752"/>
            <a:ext cx="594401" cy="103090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6211FC1-F14F-0C28-AE87-B6CE3A251596}"/>
              </a:ext>
            </a:extLst>
          </p:cNvPr>
          <p:cNvSpPr/>
          <p:nvPr/>
        </p:nvSpPr>
        <p:spPr>
          <a:xfrm>
            <a:off x="7039047" y="4309041"/>
            <a:ext cx="137160" cy="137160"/>
          </a:xfrm>
          <a:prstGeom prst="ellipse">
            <a:avLst/>
          </a:prstGeom>
          <a:solidFill>
            <a:srgbClr val="FF0000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DE0AE2-6B80-4275-7578-EA33B24401BD}"/>
              </a:ext>
            </a:extLst>
          </p:cNvPr>
          <p:cNvSpPr/>
          <p:nvPr/>
        </p:nvSpPr>
        <p:spPr>
          <a:xfrm>
            <a:off x="8965427" y="3981754"/>
            <a:ext cx="137160" cy="137160"/>
          </a:xfrm>
          <a:prstGeom prst="ellipse">
            <a:avLst/>
          </a:prstGeom>
          <a:solidFill>
            <a:srgbClr val="FF0000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85FA92-CAF2-4A9E-26F9-BC072A7952DC}"/>
              </a:ext>
            </a:extLst>
          </p:cNvPr>
          <p:cNvSpPr/>
          <p:nvPr/>
        </p:nvSpPr>
        <p:spPr>
          <a:xfrm>
            <a:off x="7313398" y="4145737"/>
            <a:ext cx="137160" cy="137160"/>
          </a:xfrm>
          <a:prstGeom prst="ellipse">
            <a:avLst/>
          </a:prstGeom>
          <a:solidFill>
            <a:srgbClr val="FF0000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910597-11AD-AC28-2164-A1C0AAD9537F}"/>
              </a:ext>
            </a:extLst>
          </p:cNvPr>
          <p:cNvCxnSpPr>
            <a:cxnSpLocks/>
          </p:cNvCxnSpPr>
          <p:nvPr/>
        </p:nvCxnSpPr>
        <p:spPr>
          <a:xfrm>
            <a:off x="5197342" y="2671317"/>
            <a:ext cx="2093376" cy="0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7087934-4E92-5C83-01CE-8EFBE1FE3FAA}"/>
              </a:ext>
            </a:extLst>
          </p:cNvPr>
          <p:cNvSpPr txBox="1"/>
          <p:nvPr/>
        </p:nvSpPr>
        <p:spPr>
          <a:xfrm>
            <a:off x="4200185" y="1883099"/>
            <a:ext cx="105509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9900"/>
                </a:solidFill>
                <a:latin typeface="+mn-lt"/>
              </a:rPr>
              <a:t>Ion trap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60635A-85C1-DD50-8685-432CC82EFDE4}"/>
              </a:ext>
            </a:extLst>
          </p:cNvPr>
          <p:cNvSpPr txBox="1"/>
          <p:nvPr/>
        </p:nvSpPr>
        <p:spPr>
          <a:xfrm>
            <a:off x="2226499" y="2588295"/>
            <a:ext cx="158569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Entanglement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1674A-775B-B121-18C4-E85887860D73}"/>
              </a:ext>
            </a:extLst>
          </p:cNvPr>
          <p:cNvSpPr txBox="1"/>
          <p:nvPr/>
        </p:nvSpPr>
        <p:spPr>
          <a:xfrm>
            <a:off x="7081453" y="4393913"/>
            <a:ext cx="170591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Selected Q-bits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1217A9-17F8-F129-70E5-0C17F8778E2F}"/>
              </a:ext>
            </a:extLst>
          </p:cNvPr>
          <p:cNvSpPr/>
          <p:nvPr/>
        </p:nvSpPr>
        <p:spPr>
          <a:xfrm>
            <a:off x="4681266" y="2677156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78BEAE5-F866-7B94-80B8-0F159320E7F3}"/>
              </a:ext>
            </a:extLst>
          </p:cNvPr>
          <p:cNvSpPr/>
          <p:nvPr/>
        </p:nvSpPr>
        <p:spPr>
          <a:xfrm>
            <a:off x="4594058" y="2676681"/>
            <a:ext cx="137160" cy="137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54D638-95D9-B4B6-07A7-5F8B5C58DE57}"/>
              </a:ext>
            </a:extLst>
          </p:cNvPr>
          <p:cNvCxnSpPr>
            <a:cxnSpLocks/>
          </p:cNvCxnSpPr>
          <p:nvPr/>
        </p:nvCxnSpPr>
        <p:spPr>
          <a:xfrm>
            <a:off x="3780107" y="2734504"/>
            <a:ext cx="649283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D5565CB-CC02-03C1-812A-8C35A734280C}"/>
              </a:ext>
            </a:extLst>
          </p:cNvPr>
          <p:cNvSpPr txBox="1"/>
          <p:nvPr/>
        </p:nvSpPr>
        <p:spPr>
          <a:xfrm rot="19800000">
            <a:off x="7469654" y="3900417"/>
            <a:ext cx="41549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8A5E05-A30F-AC45-6D10-6F71BEA9164D}"/>
              </a:ext>
            </a:extLst>
          </p:cNvPr>
          <p:cNvCxnSpPr>
            <a:cxnSpLocks/>
          </p:cNvCxnSpPr>
          <p:nvPr/>
        </p:nvCxnSpPr>
        <p:spPr>
          <a:xfrm flipV="1">
            <a:off x="7290718" y="4066185"/>
            <a:ext cx="1617407" cy="289484"/>
          </a:xfrm>
          <a:prstGeom prst="line">
            <a:avLst/>
          </a:prstGeom>
          <a:ln w="12700">
            <a:solidFill>
              <a:srgbClr val="FF0000"/>
            </a:solidFill>
            <a:prstDash val="dash"/>
            <a:miter lim="800000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3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Ring Design and Parameters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4611"/>
            <a:ext cx="11430000" cy="5205020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Circumference is determined by </a:t>
            </a:r>
            <a:br>
              <a:rPr lang="en-US" sz="1800" dirty="0">
                <a:latin typeface="+mn-lt"/>
                <a:cs typeface="Cambria"/>
              </a:rPr>
            </a:br>
            <a:r>
              <a:rPr lang="en-US" sz="1800" dirty="0">
                <a:latin typeface="+mn-lt"/>
                <a:cs typeface="Cambria"/>
              </a:rPr>
              <a:t>the number of qubits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Inter-qubit separation determined </a:t>
            </a:r>
            <a:br>
              <a:rPr lang="en-US" sz="1800" dirty="0">
                <a:latin typeface="+mn-lt"/>
                <a:cs typeface="Cambria"/>
              </a:rPr>
            </a:br>
            <a:r>
              <a:rPr lang="en-US" sz="1800" dirty="0">
                <a:latin typeface="+mn-lt"/>
                <a:cs typeface="Cambria"/>
              </a:rPr>
              <a:t>by kicker requirements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endParaRPr lang="en-US" sz="1400" dirty="0">
              <a:latin typeface="+mn-lt"/>
              <a:cs typeface="Cambria"/>
            </a:endParaRP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endParaRPr lang="en-US" sz="1400" dirty="0">
              <a:latin typeface="+mn-lt"/>
              <a:cs typeface="Cambri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879FC-1EF5-A0AA-F92C-D8341605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973" y="994611"/>
            <a:ext cx="6940027" cy="52050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606E6EB-E4B9-5D18-421D-3DDCEE7D0F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497143"/>
                  </p:ext>
                </p:extLst>
              </p:nvPr>
            </p:nvGraphicFramePr>
            <p:xfrm>
              <a:off x="429767" y="2260810"/>
              <a:ext cx="4849146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230">
                      <a:extLst>
                        <a:ext uri="{9D8B030D-6E8A-4147-A177-3AD203B41FA5}">
                          <a16:colId xmlns:a16="http://schemas.microsoft.com/office/drawing/2014/main" val="1367172108"/>
                        </a:ext>
                      </a:extLst>
                    </a:gridCol>
                    <a:gridCol w="1491916">
                      <a:extLst>
                        <a:ext uri="{9D8B030D-6E8A-4147-A177-3AD203B41FA5}">
                          <a16:colId xmlns:a16="http://schemas.microsoft.com/office/drawing/2014/main" val="3325888951"/>
                        </a:ext>
                      </a:extLst>
                    </a:gridCol>
                  </a:tblGrid>
                  <a:tr h="205129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Ion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baseline="30000" dirty="0">
                              <a:solidFill>
                                <a:schemeClr val="tx1"/>
                              </a:solidFill>
                            </a:rPr>
                            <a:t>171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Yb</a:t>
                          </a:r>
                          <a:r>
                            <a:rPr lang="en-US" sz="1600" b="1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854864"/>
                      </a:ext>
                    </a:extLst>
                  </a:tr>
                  <a:tr h="20512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Kinetic energy,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10 keV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068270"/>
                      </a:ext>
                    </a:extLst>
                  </a:tr>
                  <a:tr h="20512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Relativistic,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3.54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547252"/>
                      </a:ext>
                    </a:extLst>
                  </a:tr>
                  <a:tr h="205129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Momentum offset,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039127"/>
                      </a:ext>
                    </a:extLst>
                  </a:tr>
                  <a:tr h="20512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Angular offset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3956548"/>
                      </a:ext>
                    </a:extLst>
                  </a:tr>
                  <a:tr h="20512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Ring circumference,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33.5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6952224"/>
                      </a:ext>
                    </a:extLst>
                  </a:tr>
                  <a:tr h="20512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Circulation frequency,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3.17 kHz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7360565"/>
                      </a:ext>
                    </a:extLst>
                  </a:tr>
                  <a:tr h="20512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Qubit separation,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600" dirty="0"/>
                            <a:t> /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95.7 ns/ 1 cm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3105750"/>
                      </a:ext>
                    </a:extLst>
                  </a:tr>
                  <a:tr h="20512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Electric bending field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17.3 kV/m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964176"/>
                      </a:ext>
                    </a:extLst>
                  </a:tr>
                  <a:tr h="20512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10 </a:t>
                          </a:r>
                          <a:r>
                            <a:rPr lang="en-US" sz="1600" dirty="0" err="1"/>
                            <a:t>mrad</a:t>
                          </a:r>
                          <a:r>
                            <a:rPr lang="en-US" sz="1600" dirty="0"/>
                            <a:t> integrated kicker field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200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038074"/>
                      </a:ext>
                    </a:extLst>
                  </a:tr>
                  <a:tr h="205129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Number of qubits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  <m:t>𝟑𝟎𝟎</m:t>
                              </m:r>
                            </m:oMath>
                          </a14:m>
                          <a:r>
                            <a:rPr lang="en-US" sz="1600" b="1" dirty="0"/>
                            <a:t> 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209635"/>
                      </a:ext>
                    </a:extLst>
                  </a:tr>
                  <a:tr h="205129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Spin coherence time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1600" b="1" dirty="0"/>
                            <a:t> hours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9220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606E6EB-E4B9-5D18-421D-3DDCEE7D0F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497143"/>
                  </p:ext>
                </p:extLst>
              </p:nvPr>
            </p:nvGraphicFramePr>
            <p:xfrm>
              <a:off x="429767" y="2260810"/>
              <a:ext cx="4849146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230">
                      <a:extLst>
                        <a:ext uri="{9D8B030D-6E8A-4147-A177-3AD203B41FA5}">
                          <a16:colId xmlns:a16="http://schemas.microsoft.com/office/drawing/2014/main" val="1367172108"/>
                        </a:ext>
                      </a:extLst>
                    </a:gridCol>
                    <a:gridCol w="1491916">
                      <a:extLst>
                        <a:ext uri="{9D8B030D-6E8A-4147-A177-3AD203B41FA5}">
                          <a16:colId xmlns:a16="http://schemas.microsoft.com/office/drawing/2014/main" val="332588895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Ion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baseline="30000" dirty="0">
                              <a:solidFill>
                                <a:schemeClr val="tx1"/>
                              </a:solidFill>
                            </a:rPr>
                            <a:t>171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Yb</a:t>
                          </a:r>
                          <a:r>
                            <a:rPr lang="en-US" sz="1600" b="1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85486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" t="-103636" r="-45372" b="-10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10 keV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06827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" t="-203636" r="-45372" b="-9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306" t="-203636" r="-2041" b="-9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54725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" t="-303636" r="-45372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306" t="-303636" r="-2041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303912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" t="-403636" r="-45372" b="-7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306" t="-403636" r="-2041" b="-7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395654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" t="-494643" r="-45372" b="-6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33.5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695222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" t="-605455" r="-45372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3.17 kHz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736056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" t="-705455" r="-45372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95.7 ns/ 1 cm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310575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Electric bending field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17.3 kV/m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9641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10 </a:t>
                          </a:r>
                          <a:r>
                            <a:rPr lang="en-US" sz="1600" dirty="0" err="1"/>
                            <a:t>mrad</a:t>
                          </a:r>
                          <a:r>
                            <a:rPr lang="en-US" sz="1600" dirty="0"/>
                            <a:t> integrated kicker field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200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03807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Number of qubits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306" t="-1005455" r="-2041" b="-1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20963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Spin coherence time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306" t="-1105455" r="-2041" b="-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9220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394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Spin Coherence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</p:spPr>
            <p:txBody>
              <a:bodyPr/>
              <a:lstStyle/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Net accumulated spin rotation during storage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Cambria"/>
                      </a:rPr>
                      <m:t>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mbria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mbria"/>
                          </a:rPr>
                          <m:t>𝑠𝑡𝑜𝑟𝑒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Cambria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cs typeface="Cambria"/>
                  </a:rPr>
                  <a:t>of ~3 hours must be small</a:t>
                </a:r>
                <a:br>
                  <a:rPr lang="en-US" sz="2000" dirty="0">
                    <a:latin typeface="+mn-lt"/>
                    <a:cs typeface="Cambria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mbria"/>
                      </a:rPr>
                      <m:t>≪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𝑡𝑢𝑟𝑛𝑠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Cambria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ambria"/>
                          </a:rPr>
                          <m:t>Δ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𝑠𝑡𝑜𝑟𝑒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Cambria"/>
                      </a:rPr>
                      <m:t>≃3⋅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mbria"/>
                          </a:rPr>
                          <m:t>−8</m:t>
                        </m:r>
                      </m:sup>
                    </m:sSup>
                  </m:oMath>
                </a14:m>
                <a:endParaRPr lang="en-US" sz="2000" dirty="0">
                  <a:latin typeface="+mn-lt"/>
                  <a:cs typeface="Cambria"/>
                </a:endParaRP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Lab-frame electric field acts on the spin through its Lorentz transformation into magnetic field in ion’s rest frame 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Electric field’s spin effect suppressed due to low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mbria"/>
                      </a:rPr>
                      <m:t>𝛽</m:t>
                    </m:r>
                  </m:oMath>
                </a14:m>
                <a:endParaRPr lang="en-US" sz="1600" dirty="0">
                  <a:latin typeface="+mn-lt"/>
                  <a:cs typeface="Cambria"/>
                </a:endParaRP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Spin tracking in an electron ring is not trivial, using PTC method in </a:t>
                </a:r>
                <a:r>
                  <a:rPr lang="en-US" sz="2000" dirty="0" err="1">
                    <a:latin typeface="+mn-lt"/>
                    <a:cs typeface="Cambria"/>
                  </a:rPr>
                  <a:t>Bmad</a:t>
                </a:r>
                <a:endParaRPr lang="en-US" sz="2000" dirty="0">
                  <a:latin typeface="+mn-lt"/>
                  <a:cs typeface="Cambria"/>
                </a:endParaRP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Further work needed but initial analysis shows nearly negligible effect of realistic electric field errors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The coherence time is probably limited by background magnetic fields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Setting a limit on background magnetic field requires simultaneous analysis of both its direct spin effect and its indirect spin effect through orbit excursion, which cannot be easily estimated by analytic tools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2000" dirty="0">
                  <a:latin typeface="+mn-lt"/>
                  <a:cs typeface="Cambria"/>
                </a:endParaRP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1600" dirty="0">
                  <a:latin typeface="+mn-lt"/>
                  <a:cs typeface="Cambria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  <a:blipFill>
                <a:blip r:embed="rId2"/>
                <a:stretch>
                  <a:fillRect l="-427" t="-585" r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540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State Preparation in Ion Trap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</p:spPr>
            <p:txBody>
              <a:bodyPr/>
              <a:lstStyle/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>
                    <a:latin typeface="+mn-lt"/>
                    <a:cs typeface="Cambria"/>
                  </a:rPr>
                  <a:t>Relying on existing technology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>
                    <a:latin typeface="+mn-lt"/>
                    <a:cs typeface="Cambria"/>
                  </a:rPr>
                  <a:t>State initialization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|0⟩</m:t>
                    </m:r>
                  </m:oMath>
                </a14:m>
                <a:endParaRPr lang="en-US" sz="1600" dirty="0">
                  <a:latin typeface="+mn-lt"/>
                  <a:cs typeface="Cambria"/>
                </a:endParaRP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1600" dirty="0">
                  <a:cs typeface="Cambria"/>
                </a:endParaRP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1600" dirty="0">
                  <a:cs typeface="Cambria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  <a:blipFill>
                <a:blip r:embed="rId2"/>
                <a:stretch>
                  <a:fillRect l="-213" t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2BDD092-8A29-986F-9409-211EE0FE2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7" y="1694417"/>
            <a:ext cx="3639283" cy="433549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BA82A5-615E-CF02-7F27-B105D55963F3}"/>
              </a:ext>
            </a:extLst>
          </p:cNvPr>
          <p:cNvSpPr txBox="1">
            <a:spLocks/>
          </p:cNvSpPr>
          <p:nvPr/>
        </p:nvSpPr>
        <p:spPr bwMode="auto">
          <a:xfrm>
            <a:off x="4069142" y="1324533"/>
            <a:ext cx="4375484" cy="52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+mn-lt"/>
                <a:cs typeface="Cambria"/>
              </a:rPr>
              <a:t>Ion entanglement (</a:t>
            </a:r>
            <a:r>
              <a:rPr lang="en-US" sz="1600" dirty="0" err="1">
                <a:latin typeface="+mn-lt"/>
                <a:cs typeface="Cambria"/>
              </a:rPr>
              <a:t>Mølmer-Sørenson</a:t>
            </a:r>
            <a:r>
              <a:rPr lang="en-US" sz="1600" dirty="0">
                <a:latin typeface="+mn-lt"/>
                <a:cs typeface="Cambria"/>
              </a:rPr>
              <a:t> Two-Qubit gate), requires cooling to resolve vibrational modes</a:t>
            </a:r>
            <a:endParaRPr lang="en-US" sz="1200" dirty="0">
              <a:cs typeface="Cambria"/>
            </a:endParaRP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endParaRPr lang="en-US" sz="1200" dirty="0">
              <a:cs typeface="Cambr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98DF0-C705-25F4-5CBF-1D15D5B31967}"/>
              </a:ext>
            </a:extLst>
          </p:cNvPr>
          <p:cNvSpPr txBox="1"/>
          <p:nvPr/>
        </p:nvSpPr>
        <p:spPr>
          <a:xfrm>
            <a:off x="600885" y="6029912"/>
            <a:ext cx="395012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0" i="1" dirty="0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G.N. </a:t>
            </a:r>
            <a:r>
              <a:rPr lang="en-US" sz="1200" b="0" i="1" dirty="0" err="1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Nop</a:t>
            </a:r>
            <a:r>
              <a:rPr lang="en-US" sz="1200" b="0" i="1" dirty="0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, D. </a:t>
            </a:r>
            <a:r>
              <a:rPr lang="en-US" sz="1200" b="0" i="1" dirty="0" err="1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Paudyal</a:t>
            </a:r>
            <a:r>
              <a:rPr lang="en-US" sz="1200" b="0" i="1" dirty="0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, and J.D.H. Smith, </a:t>
            </a:r>
            <a:br>
              <a:rPr lang="en-US" sz="1200" b="0" i="1" dirty="0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en-US" sz="1200" b="0" i="1" dirty="0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AVS Quantum Sci.</a:t>
            </a:r>
            <a:r>
              <a:rPr lang="en-US" sz="1200" b="0" i="0" dirty="0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 1 December 2021; 3 (4): 044101.</a:t>
            </a:r>
            <a:endParaRPr lang="en-US" sz="12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D0266B-DDF1-0DFC-CBD1-FAAF69ACE0F8}"/>
              </a:ext>
            </a:extLst>
          </p:cNvPr>
          <p:cNvSpPr txBox="1">
            <a:spLocks/>
          </p:cNvSpPr>
          <p:nvPr/>
        </p:nvSpPr>
        <p:spPr bwMode="auto">
          <a:xfrm>
            <a:off x="8354282" y="1324533"/>
            <a:ext cx="3778486" cy="52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+mn-lt"/>
                <a:cs typeface="Cambria"/>
              </a:rPr>
              <a:t>Qubit separation with quartic potential</a:t>
            </a:r>
            <a:endParaRPr lang="en-US" sz="1200" dirty="0">
              <a:cs typeface="Cambria"/>
            </a:endParaRP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endParaRPr lang="en-US" sz="1200" dirty="0">
              <a:cs typeface="Cambri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1E0CB0-64E2-CA36-CFBD-1E79F0A95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656" y="2255054"/>
            <a:ext cx="3502604" cy="28942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56E751C-2DB5-542A-A692-1D64C3EB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08" y="3300640"/>
            <a:ext cx="2894881" cy="154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18E91-AFF0-3E40-57EA-276B344867E7}"/>
              </a:ext>
            </a:extLst>
          </p:cNvPr>
          <p:cNvSpPr txBox="1"/>
          <p:nvPr/>
        </p:nvSpPr>
        <p:spPr>
          <a:xfrm>
            <a:off x="7957803" y="6045777"/>
            <a:ext cx="40959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s-ES" sz="1200" i="1" dirty="0">
                <a:highlight>
                  <a:srgbClr val="FFFF00"/>
                </a:highlight>
                <a:latin typeface="+mn-lt"/>
              </a:rPr>
              <a:t>F. Martínez-García et al., arXiv:2112.05447</a:t>
            </a:r>
          </a:p>
          <a:p>
            <a:pPr algn="l">
              <a:lnSpc>
                <a:spcPct val="90000"/>
              </a:lnSpc>
            </a:pPr>
            <a:r>
              <a:rPr lang="en-US" sz="1200" i="1" dirty="0">
                <a:highlight>
                  <a:srgbClr val="FFFF00"/>
                </a:highlight>
                <a:latin typeface="+mn-lt"/>
              </a:rPr>
              <a:t>https://en.wikipedia.org/wiki/</a:t>
            </a:r>
            <a:r>
              <a:rPr lang="en-US" sz="1200" i="1" dirty="0" err="1">
                <a:highlight>
                  <a:srgbClr val="FFFF00"/>
                </a:highlight>
                <a:latin typeface="+mn-lt"/>
              </a:rPr>
              <a:t>M</a:t>
            </a:r>
            <a:r>
              <a:rPr lang="en-US" sz="1200" dirty="0" err="1">
                <a:highlight>
                  <a:srgbClr val="FFFF00"/>
                </a:highlight>
                <a:latin typeface="+mn-lt"/>
                <a:cs typeface="Cambria"/>
              </a:rPr>
              <a:t>ø</a:t>
            </a:r>
            <a:r>
              <a:rPr lang="en-US" sz="1200" i="1" dirty="0" err="1">
                <a:highlight>
                  <a:srgbClr val="FFFF00"/>
                </a:highlight>
                <a:latin typeface="+mn-lt"/>
              </a:rPr>
              <a:t>lmer-S</a:t>
            </a:r>
            <a:r>
              <a:rPr lang="en-US" sz="1200" dirty="0" err="1">
                <a:highlight>
                  <a:srgbClr val="FFFF00"/>
                </a:highlight>
                <a:latin typeface="+mn-lt"/>
                <a:cs typeface="Cambria"/>
              </a:rPr>
              <a:t>ø</a:t>
            </a:r>
            <a:r>
              <a:rPr lang="en-US" sz="1200" i="1" dirty="0" err="1">
                <a:highlight>
                  <a:srgbClr val="FFFF00"/>
                </a:highlight>
                <a:latin typeface="+mn-lt"/>
              </a:rPr>
              <a:t>rensen_gate</a:t>
            </a:r>
            <a:endParaRPr lang="en-US" sz="1200" i="1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74F50-2EE0-06B4-2C82-67603A3ED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552" y="2121681"/>
            <a:ext cx="2029108" cy="1076475"/>
          </a:xfrm>
          <a:prstGeom prst="rect">
            <a:avLst/>
          </a:prstGeom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698D33D-360C-9071-8C07-347AAF9D4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97" y="4955568"/>
            <a:ext cx="2797499" cy="18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4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State Manipulation and Readout in 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</p:spPr>
            <p:txBody>
              <a:bodyPr/>
              <a:lstStyle/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latin typeface="+mn-lt"/>
                    <a:cs typeface="Cambria"/>
                  </a:rPr>
                  <a:t>Single-Qubit gates boil down to rotations about the different axes of the Bloch sphere, e.g., Pauli-X, Y, Z gates, rotations about the respective axes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𝜋</m:t>
                    </m:r>
                  </m:oMath>
                </a14:m>
                <a:endParaRPr lang="en-US" sz="1800" dirty="0">
                  <a:latin typeface="+mn-lt"/>
                  <a:cs typeface="Cambria"/>
                </a:endParaRP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latin typeface="+mn-lt"/>
                    <a:cs typeface="Cambria"/>
                  </a:rPr>
                  <a:t>Rotations can be implemented using pulsed magnetic fields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latin typeface="+mn-lt"/>
                    <a:cs typeface="Cambria"/>
                  </a:rPr>
                  <a:t>Naïve calculation treating an ion as a simple particle gives </a:t>
                </a:r>
                <a:br>
                  <a:rPr lang="en-US" sz="1800" dirty="0">
                    <a:latin typeface="+mn-lt"/>
                    <a:cs typeface="Cambria"/>
                  </a:rPr>
                </a:br>
                <a:r>
                  <a:rPr lang="en-US" sz="1800" dirty="0">
                    <a:latin typeface="+mn-lt"/>
                    <a:cs typeface="Cambria"/>
                  </a:rPr>
                  <a:t>a required solenoid field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&gt;1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Cambria"/>
                      </a:rPr>
                      <m:t>T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cs typeface="Cambria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Cambria"/>
                      </a:rPr>
                      <m:t>m</m:t>
                    </m:r>
                  </m:oMath>
                </a14:m>
                <a:r>
                  <a:rPr lang="en-US" sz="1800" dirty="0">
                    <a:latin typeface="+mn-lt"/>
                    <a:cs typeface="Cambria"/>
                  </a:rPr>
                  <a:t> to flip the spin about the Z axis; </a:t>
                </a:r>
                <a:br>
                  <a:rPr lang="en-US" sz="1800" dirty="0">
                    <a:latin typeface="+mn-lt"/>
                    <a:cs typeface="Cambria"/>
                  </a:rPr>
                </a:br>
                <a:r>
                  <a:rPr lang="en-US" sz="1800" dirty="0">
                    <a:latin typeface="+mn-lt"/>
                    <a:cs typeface="Cambria"/>
                  </a:rPr>
                  <a:t>however, at this strength, one may have to account for an ion being </a:t>
                </a:r>
                <a:br>
                  <a:rPr lang="en-US" sz="1800" dirty="0">
                    <a:latin typeface="+mn-lt"/>
                    <a:cs typeface="Cambria"/>
                  </a:rPr>
                </a:br>
                <a:r>
                  <a:rPr lang="en-US" sz="1800" dirty="0">
                    <a:latin typeface="+mn-lt"/>
                    <a:cs typeface="Cambria"/>
                  </a:rPr>
                  <a:t>a compound particle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latin typeface="+mn-lt"/>
                    <a:cs typeface="Cambria"/>
                  </a:rPr>
                  <a:t>For simplicity, consider using atomic physics techniques </a:t>
                </a:r>
                <a:br>
                  <a:rPr lang="en-US" sz="1800" dirty="0">
                    <a:latin typeface="+mn-lt"/>
                    <a:cs typeface="Cambria"/>
                  </a:rPr>
                </a:br>
                <a:r>
                  <a:rPr lang="en-US" sz="1800" dirty="0">
                    <a:latin typeface="+mn-lt"/>
                    <a:cs typeface="Cambria"/>
                  </a:rPr>
                  <a:t>such as laser pulses to induce Rabi rotations of qubits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1400" dirty="0">
                  <a:latin typeface="+mn-lt"/>
                  <a:cs typeface="Cambria"/>
                </a:endParaRP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1400" dirty="0">
                  <a:latin typeface="+mn-lt"/>
                  <a:cs typeface="Cambria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  <a:blipFill>
                <a:blip r:embed="rId2"/>
                <a:stretch>
                  <a:fillRect l="-320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94F1954-5010-1415-B959-BE9CD35E9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7" y="3863153"/>
            <a:ext cx="3466964" cy="2426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1B90C-53CE-7424-8F03-AC3B29895712}"/>
              </a:ext>
            </a:extLst>
          </p:cNvPr>
          <p:cNvSpPr txBox="1"/>
          <p:nvPr/>
        </p:nvSpPr>
        <p:spPr>
          <a:xfrm>
            <a:off x="2291201" y="6031496"/>
            <a:ext cx="637065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highlight>
                  <a:srgbClr val="FFFF00"/>
                </a:highlight>
                <a:latin typeface="+mn-lt"/>
              </a:rPr>
              <a:t>https://www.sharetechnote.com/html/QC/QuantumComputing_BlochSphere.html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13AF-2219-564F-FB69-1DAC1A9E0D2B}"/>
              </a:ext>
            </a:extLst>
          </p:cNvPr>
          <p:cNvSpPr txBox="1">
            <a:spLocks/>
          </p:cNvSpPr>
          <p:nvPr/>
        </p:nvSpPr>
        <p:spPr bwMode="auto">
          <a:xfrm>
            <a:off x="4917318" y="3760851"/>
            <a:ext cx="5172456" cy="242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Readout through </a:t>
            </a:r>
            <a:br>
              <a:rPr lang="en-US" sz="1800" dirty="0">
                <a:latin typeface="+mn-lt"/>
                <a:cs typeface="Cambria"/>
              </a:rPr>
            </a:br>
            <a:r>
              <a:rPr lang="en-US" sz="1800" dirty="0">
                <a:latin typeface="+mn-lt"/>
                <a:cs typeface="Cambria"/>
              </a:rPr>
              <a:t>fluorescent techniques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These gates together with</a:t>
            </a:r>
            <a:br>
              <a:rPr lang="en-US" sz="1800" dirty="0">
                <a:latin typeface="+mn-lt"/>
                <a:cs typeface="Cambria"/>
              </a:rPr>
            </a:br>
            <a:r>
              <a:rPr lang="en-US" sz="1800" dirty="0">
                <a:latin typeface="+mn-lt"/>
                <a:cs typeface="Cambria"/>
              </a:rPr>
              <a:t>the two-qubit gate form</a:t>
            </a:r>
            <a:br>
              <a:rPr lang="en-US" sz="1800" dirty="0">
                <a:latin typeface="+mn-lt"/>
                <a:cs typeface="Cambria"/>
              </a:rPr>
            </a:br>
            <a:r>
              <a:rPr lang="en-US" sz="1800" dirty="0">
                <a:latin typeface="+mn-lt"/>
                <a:cs typeface="Cambria"/>
              </a:rPr>
              <a:t>a universal gate set</a:t>
            </a:r>
            <a:endParaRPr lang="en-US" sz="1400" dirty="0">
              <a:cs typeface="Cambria"/>
            </a:endParaRP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endParaRPr lang="en-US" sz="1400" dirty="0">
              <a:cs typeface="Cambri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777D0-E967-258C-2784-A5F9C7A33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856" y="1496641"/>
            <a:ext cx="3274804" cy="4190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7CDFE2-C750-7FC9-AC22-BBAB5E5302E1}"/>
              </a:ext>
            </a:extLst>
          </p:cNvPr>
          <p:cNvSpPr txBox="1"/>
          <p:nvPr/>
        </p:nvSpPr>
        <p:spPr>
          <a:xfrm>
            <a:off x="5193599" y="5664199"/>
            <a:ext cx="693651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0" i="1" dirty="0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G.N. </a:t>
            </a:r>
            <a:r>
              <a:rPr lang="en-US" sz="1200" b="0" i="1" dirty="0" err="1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Nop</a:t>
            </a:r>
            <a:r>
              <a:rPr lang="en-US" sz="1200" b="0" i="1" dirty="0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, D. </a:t>
            </a:r>
            <a:r>
              <a:rPr lang="en-US" sz="1200" b="0" i="1" dirty="0" err="1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Paudyal</a:t>
            </a:r>
            <a:r>
              <a:rPr lang="en-US" sz="1200" b="0" i="1" dirty="0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, and J.D.H. Smith, AVS Quantum Sci.</a:t>
            </a:r>
            <a:r>
              <a:rPr lang="en-US" sz="1200" b="0" i="0" dirty="0">
                <a:solidFill>
                  <a:srgbClr val="1A1A1A"/>
                </a:solidFill>
                <a:effectLst/>
                <a:highlight>
                  <a:srgbClr val="FFFF00"/>
                </a:highlight>
                <a:latin typeface="+mn-lt"/>
              </a:rPr>
              <a:t> 1 December 2021; 3 (4): 044101.</a:t>
            </a:r>
            <a:endParaRPr lang="en-US" sz="1200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465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/>
              <a:t>Constraints on Transverse and Longitudinal Momentum Offsets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</p:spPr>
            <p:txBody>
              <a:bodyPr/>
              <a:lstStyle/>
              <a:p>
                <a:pPr marL="344488" indent="-344488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600" dirty="0">
                    <a:latin typeface="+mn-lt"/>
                    <a:cs typeface="Cambria"/>
                  </a:rPr>
                  <a:t>Spin motion in a spin-transparent ring is independent of the particle action to first order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600" dirty="0">
                    <a:latin typeface="+mn-lt"/>
                    <a:cs typeface="Cambria"/>
                  </a:rPr>
                  <a:t>No need for cold beams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600" dirty="0">
                    <a:latin typeface="+mn-lt"/>
                    <a:cs typeface="Cambria"/>
                  </a:rPr>
                  <a:t>Limitations on the transverse and longitudinal momentum offsets comes from the incoherent Doppler shift of the laser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𝑙𝑎𝑏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  <a:cs typeface="Cambria"/>
                  </a:rPr>
                  <a:t> of ~810 THz (370 nm) in the ion’s rest frame</a:t>
                </a:r>
                <a:br>
                  <a:rPr lang="en-US" sz="1600" dirty="0">
                    <a:latin typeface="+mn-lt"/>
                    <a:cs typeface="Cambria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𝑖𝑜𝑛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𝛾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𝛽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cs typeface="Cambria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  <m:t>𝑙𝑎𝑏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𝑙𝑎𝑏</m:t>
                        </m:r>
                      </m:sub>
                    </m:sSub>
                  </m:oMath>
                </a14:m>
                <a:endParaRPr lang="en-US" sz="1600" dirty="0">
                  <a:latin typeface="+mn-lt"/>
                  <a:cs typeface="Cambria"/>
                </a:endParaRPr>
              </a:p>
              <a:p>
                <a:pPr marL="344488" indent="-344488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600" dirty="0">
                    <a:latin typeface="+mn-lt"/>
                    <a:cs typeface="Cambria"/>
                  </a:rPr>
                  <a:t>Frequency shift must be less than the transition line’s natural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Cambria"/>
                      </a:rPr>
                      <m:t>Δ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𝑁𝑎𝑡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  <a:cs typeface="Cambria"/>
                  </a:rPr>
                  <a:t> of ~20 MHz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600" dirty="0">
                    <a:latin typeface="+mn-lt"/>
                    <a:cs typeface="Cambria"/>
                  </a:rPr>
                  <a:t>Head-on illumination</a:t>
                </a:r>
                <a:br>
                  <a:rPr lang="en-US" sz="1600" dirty="0">
                    <a:latin typeface="+mn-lt"/>
                    <a:cs typeface="Cambria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𝑖𝑜𝑛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"/>
                      </a:rPr>
                      <m:t>𝛾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1−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𝛽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cs typeface="Cambria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  <m:t>𝜋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cs typeface="Cambri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Cambria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Cambria"/>
                                      </a:rPr>
                                      <m:t>𝑖𝑜𝑛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cs typeface="Cambria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𝑙𝑎𝑏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𝛾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1+(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cs typeface="Cambria"/>
                          </a:rPr>
                          <m:t>Δ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∥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)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cs typeface="Cambria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  <m:t>𝑖𝑜𝑛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𝑙𝑎𝑏</m:t>
                        </m:r>
                      </m:sub>
                    </m:sSub>
                  </m:oMath>
                </a14:m>
                <a:br>
                  <a:rPr lang="en-US" sz="1600" dirty="0">
                    <a:latin typeface="+mn-lt"/>
                    <a:cs typeface="Cambria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cs typeface="Cambria"/>
                          </a:rPr>
                          <m:t>Δ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𝑖𝑜𝑛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𝑙𝑎𝑏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𝑙𝑎𝑏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𝑖𝑜𝑛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𝜕𝛽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𝑖𝑜𝑛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𝑖𝑜𝑛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𝑖𝑜𝑛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cs typeface="Cambria"/>
                      </a:rPr>
                      <m:t>Δ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∥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br>
                  <a:rPr lang="en-US" sz="16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cs typeface="Cambria"/>
                      </a:rPr>
                      <m:t>Δ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∥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1−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𝛽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𝛽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𝛾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≃7⋅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sz="1600" dirty="0">
                  <a:latin typeface="+mn-lt"/>
                  <a:cs typeface="Cambria"/>
                </a:endParaRPr>
              </a:p>
              <a:p>
                <a:pPr marL="344488" indent="-344488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600" dirty="0">
                    <a:latin typeface="+mn-lt"/>
                    <a:cs typeface="Cambria"/>
                  </a:rPr>
                  <a:t>Transverse illumination</a:t>
                </a:r>
                <a:br>
                  <a:rPr lang="en-US" sz="1600" dirty="0">
                    <a:latin typeface="+mn-lt"/>
                    <a:cs typeface="Cambria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𝑖𝑜𝑛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"/>
                      </a:rPr>
                      <m:t>𝛾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1−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𝛽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cs typeface="Cambria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Cambri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Cambria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Cambria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cs typeface="Cambri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Cambria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Cambria"/>
                                      </a:rPr>
                                      <m:t>𝑖𝑜𝑛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cs typeface="Cambria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𝑙𝑎𝑏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𝛾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1−(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cs typeface="Cambria"/>
                          </a:rPr>
                          <m:t>Δ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  <m:t>∥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)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Cambri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cs typeface="Cambria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Cambria"/>
                                  </a:rPr>
                                  <m:t>𝑖𝑜𝑛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𝑙𝑎𝑏</m:t>
                        </m:r>
                      </m:sub>
                    </m:sSub>
                  </m:oMath>
                </a14:m>
                <a:br>
                  <a:rPr lang="en-US" sz="1600" dirty="0">
                    <a:latin typeface="+mn-lt"/>
                    <a:cs typeface="Cambria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𝜃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𝛾𝛽</m:t>
                        </m:r>
                      </m:den>
                    </m:f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"/>
                          </a:rPr>
                          <m:t>𝛽</m:t>
                        </m:r>
                      </m:den>
                    </m:f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7⋅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sz="1600" dirty="0">
                  <a:latin typeface="+mn-lt"/>
                  <a:cs typeface="Cambria"/>
                </a:endParaRPr>
              </a:p>
              <a:p>
                <a:pPr marL="344488" indent="-344488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600" dirty="0">
                    <a:latin typeface="+mn-lt"/>
                    <a:cs typeface="Cambria"/>
                  </a:rPr>
                  <a:t>It may be possible to relax these requirements by a laser frequency sweep, the fundamental limit is hyperfine splitting of ~12.6 GHz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  <a:blipFill>
                <a:blip r:embed="rId2"/>
                <a:stretch>
                  <a:fillRect l="-213" t="-351" b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32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/>
              <a:t>Expected Performance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4611"/>
            <a:ext cx="11430000" cy="5205020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Further analysis needed to refine the storage ring’s parameters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endParaRPr lang="en-US" sz="1600" dirty="0">
              <a:latin typeface="+mn-lt"/>
              <a:cs typeface="Cambria"/>
            </a:endParaRP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endParaRPr lang="en-US" sz="1600" dirty="0">
              <a:latin typeface="+mn-lt"/>
              <a:cs typeface="Cambri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6F6CFE-BBB7-6FE7-51D9-778A98893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152473"/>
              </p:ext>
            </p:extLst>
          </p:nvPr>
        </p:nvGraphicFramePr>
        <p:xfrm>
          <a:off x="478536" y="1722120"/>
          <a:ext cx="1138123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536">
                  <a:extLst>
                    <a:ext uri="{9D8B030D-6E8A-4147-A177-3AD203B41FA5}">
                      <a16:colId xmlns:a16="http://schemas.microsoft.com/office/drawing/2014/main" val="985417276"/>
                    </a:ext>
                  </a:extLst>
                </a:gridCol>
                <a:gridCol w="1683739">
                  <a:extLst>
                    <a:ext uri="{9D8B030D-6E8A-4147-A177-3AD203B41FA5}">
                      <a16:colId xmlns:a16="http://schemas.microsoft.com/office/drawing/2014/main" val="296019220"/>
                    </a:ext>
                  </a:extLst>
                </a:gridCol>
                <a:gridCol w="1683739">
                  <a:extLst>
                    <a:ext uri="{9D8B030D-6E8A-4147-A177-3AD203B41FA5}">
                      <a16:colId xmlns:a16="http://schemas.microsoft.com/office/drawing/2014/main" val="3816939411"/>
                    </a:ext>
                  </a:extLst>
                </a:gridCol>
                <a:gridCol w="1683739">
                  <a:extLst>
                    <a:ext uri="{9D8B030D-6E8A-4147-A177-3AD203B41FA5}">
                      <a16:colId xmlns:a16="http://schemas.microsoft.com/office/drawing/2014/main" val="1320074642"/>
                    </a:ext>
                  </a:extLst>
                </a:gridCol>
                <a:gridCol w="1683739">
                  <a:extLst>
                    <a:ext uri="{9D8B030D-6E8A-4147-A177-3AD203B41FA5}">
                      <a16:colId xmlns:a16="http://schemas.microsoft.com/office/drawing/2014/main" val="236083190"/>
                    </a:ext>
                  </a:extLst>
                </a:gridCol>
                <a:gridCol w="1683739">
                  <a:extLst>
                    <a:ext uri="{9D8B030D-6E8A-4147-A177-3AD203B41FA5}">
                      <a16:colId xmlns:a16="http://schemas.microsoft.com/office/drawing/2014/main" val="1927953683"/>
                    </a:ext>
                  </a:extLst>
                </a:gridCol>
              </a:tblGrid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Storage Ring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(projected)</a:t>
                      </a: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Neutral Atoms</a:t>
                      </a: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 Qubits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Trapped Ions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Photonics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4391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Qubits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10-10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855752329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Coherence Time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~3 hours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s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5500 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116935670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 Fidelity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0.99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0.998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78260168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Gate (Operation) Time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~10 ns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ns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 µs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946192091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One-Qubit Gate Fidelity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0.99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0.999999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616596808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Two-Qubit Gate Fidelity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0.993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09943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4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4611"/>
            <a:ext cx="11430000" cy="5205020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Cambria"/>
              </a:rPr>
              <a:t>Current state and challenges of quantum computing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Cambria"/>
              </a:rPr>
              <a:t>Spin-transparent storage ring as a solution to key quantum computing challenges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Cambria"/>
              </a:rPr>
              <a:t>Qubit selection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Cambria"/>
              </a:rPr>
              <a:t>Schematic of storage-ring-based quantum computing system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Cambria"/>
              </a:rPr>
              <a:t>Storage ring design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Cambria"/>
              </a:rPr>
              <a:t>Spin coherence time in a spin-transparent storage ring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Cambria"/>
              </a:rPr>
              <a:t>Constraints on background fields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Cambria"/>
              </a:rPr>
              <a:t>Qubit manipulation and measurement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Cambria"/>
              </a:rPr>
              <a:t>Beam parameter constraints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Cambria"/>
              </a:rPr>
              <a:t>Concept verification by a small prototype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Cambria"/>
              </a:rPr>
              <a:t>Summary and other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1376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Small-Scale Prototype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</p:spPr>
            <p:txBody>
              <a:bodyPr/>
              <a:lstStyle/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The ring circumference is determined by the number of stored qubits, not the electric field strength limitation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2000" dirty="0">
                  <a:latin typeface="+mn-lt"/>
                  <a:cs typeface="Cambria"/>
                </a:endParaRP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One may consider a demonstration experiment with the ring size significantly scaled down, say, by a factor of ~10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cs typeface="Cambria"/>
                  </a:rPr>
                  <a:t>Circumference of a few meters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latin typeface="+mn-lt"/>
                    <a:cs typeface="Cambria"/>
                  </a:rPr>
                  <a:t>Accommodates several hundred qubits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cs typeface="Cambria"/>
                  </a:rPr>
                  <a:t>Modest electric fields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ambria"/>
                      </a:rPr>
                      <m:t>&lt;200</m:t>
                    </m:r>
                  </m:oMath>
                </a14:m>
                <a:r>
                  <a:rPr lang="en-US" sz="1800" dirty="0">
                    <a:latin typeface="+mn-lt"/>
                    <a:cs typeface="Cambria"/>
                  </a:rPr>
                  <a:t> kV/m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cs typeface="Cambria"/>
                  </a:rPr>
                  <a:t>Reasonable cost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latin typeface="+mn-lt"/>
                    <a:cs typeface="Cambria"/>
                  </a:rPr>
                  <a:t>Test key concepts and questions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1600" dirty="0">
                  <a:latin typeface="+mn-lt"/>
                  <a:cs typeface="Cambria"/>
                </a:endParaRP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1600" dirty="0">
                  <a:latin typeface="+mn-lt"/>
                  <a:cs typeface="Cambria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  <a:blipFill>
                <a:blip r:embed="rId2"/>
                <a:stretch>
                  <a:fillRect l="-427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605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 and Conclusions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4611"/>
            <a:ext cx="11430000" cy="5205020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latin typeface="+mn-lt"/>
                <a:cs typeface="Cambria"/>
              </a:rPr>
              <a:t>Interdisciplinary combination</a:t>
            </a:r>
            <a:r>
              <a:rPr lang="en-US" sz="2000" dirty="0">
                <a:latin typeface="+mn-lt"/>
                <a:cs typeface="Cambria"/>
              </a:rPr>
              <a:t> of </a:t>
            </a:r>
            <a:r>
              <a:rPr lang="en-US" sz="2000" b="1" dirty="0">
                <a:latin typeface="+mn-lt"/>
                <a:cs typeface="Cambria"/>
              </a:rPr>
              <a:t>accelerator and ion trap </a:t>
            </a:r>
            <a:r>
              <a:rPr lang="en-US" sz="2000" dirty="0">
                <a:latin typeface="+mn-lt"/>
                <a:cs typeface="Cambria"/>
              </a:rPr>
              <a:t>technologies may potentially open a </a:t>
            </a:r>
            <a:r>
              <a:rPr lang="en-US" sz="2000" b="1" dirty="0">
                <a:latin typeface="+mn-lt"/>
                <a:cs typeface="Cambria"/>
              </a:rPr>
              <a:t>new avenue in quantum computing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latin typeface="+mn-lt"/>
                <a:cs typeface="Cambria"/>
              </a:rPr>
              <a:t>Spin-transparent storage ring concept</a:t>
            </a:r>
            <a:r>
              <a:rPr lang="en-US" sz="2000" dirty="0">
                <a:latin typeface="+mn-lt"/>
                <a:cs typeface="Cambria"/>
              </a:rPr>
              <a:t> may offer a solution to the key quantum computing challenges by providing the following </a:t>
            </a:r>
            <a:r>
              <a:rPr lang="en-US" sz="2000" b="1" dirty="0">
                <a:latin typeface="+mn-lt"/>
                <a:cs typeface="Cambria"/>
              </a:rPr>
              <a:t>features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Large, straightforwardly scalable numbers of qubits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Long qubit spin coherence and storage times of hours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Conventional-emittance beams (no need for ultra-cold beams) in the storage ring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The scheme relies on </a:t>
            </a:r>
            <a:r>
              <a:rPr lang="en-US" sz="2000" b="1" dirty="0">
                <a:latin typeface="+mn-lt"/>
                <a:cs typeface="Cambria"/>
              </a:rPr>
              <a:t>well-understood technologies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Initial evaluation provides rather </a:t>
            </a:r>
            <a:r>
              <a:rPr lang="en-US" sz="2000" b="1" dirty="0">
                <a:latin typeface="+mn-lt"/>
                <a:cs typeface="Cambria"/>
              </a:rPr>
              <a:t>modest parameters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The concept can be tested using a </a:t>
            </a:r>
            <a:r>
              <a:rPr lang="en-US" sz="2000" b="1" dirty="0">
                <a:latin typeface="+mn-lt"/>
                <a:cs typeface="Cambria"/>
              </a:rPr>
              <a:t>small-scale</a:t>
            </a:r>
            <a:r>
              <a:rPr lang="en-US" sz="2000" dirty="0">
                <a:latin typeface="+mn-lt"/>
                <a:cs typeface="Cambria"/>
              </a:rPr>
              <a:t>, inexpensive </a:t>
            </a:r>
            <a:r>
              <a:rPr lang="en-US" sz="2000" b="1" dirty="0">
                <a:latin typeface="+mn-lt"/>
                <a:cs typeface="Cambria"/>
              </a:rPr>
              <a:t>prototype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Spin-transparent storage rings may offer </a:t>
            </a:r>
            <a:r>
              <a:rPr lang="en-US" sz="2000" b="1" dirty="0">
                <a:latin typeface="+mn-lt"/>
                <a:cs typeface="Cambria"/>
              </a:rPr>
              <a:t>other</a:t>
            </a:r>
            <a:r>
              <a:rPr lang="en-US" sz="2000" dirty="0">
                <a:latin typeface="+mn-lt"/>
                <a:cs typeface="Cambria"/>
              </a:rPr>
              <a:t> exciting </a:t>
            </a:r>
            <a:r>
              <a:rPr lang="en-US" sz="2000" b="1" dirty="0">
                <a:latin typeface="+mn-lt"/>
                <a:cs typeface="Cambria"/>
              </a:rPr>
              <a:t>applications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Measurement of EDMs of free electron and proton </a:t>
            </a:r>
            <a:br>
              <a:rPr lang="en-US" sz="1800" dirty="0">
                <a:latin typeface="+mn-lt"/>
                <a:cs typeface="Cambria"/>
              </a:rPr>
            </a:br>
            <a:r>
              <a:rPr lang="en-US" sz="1600" i="1" dirty="0">
                <a:latin typeface="+mn-lt"/>
                <a:cs typeface="Cambria"/>
              </a:rPr>
              <a:t>R. Suleiman et al., </a:t>
            </a:r>
            <a:r>
              <a:rPr lang="en-US" sz="1600" i="1" dirty="0" err="1">
                <a:latin typeface="+mn-lt"/>
                <a:cs typeface="Cambria"/>
              </a:rPr>
              <a:t>Phys.Lett.B</a:t>
            </a:r>
            <a:r>
              <a:rPr lang="en-US" sz="1600" i="1" dirty="0">
                <a:latin typeface="+mn-lt"/>
                <a:cs typeface="Cambria"/>
              </a:rPr>
              <a:t> 843 (2023) 138058, doi:10.1016/j.physletb.2023.138058</a:t>
            </a:r>
            <a:endParaRPr lang="en-US" sz="1800" i="1" dirty="0">
              <a:latin typeface="+mn-lt"/>
              <a:cs typeface="Cambria"/>
            </a:endParaRP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Search for axions</a:t>
            </a:r>
            <a:br>
              <a:rPr lang="en-US" sz="1800" dirty="0">
                <a:latin typeface="+mn-lt"/>
                <a:cs typeface="Cambria"/>
              </a:rPr>
            </a:br>
            <a:r>
              <a:rPr lang="en-US" sz="1600" i="1" dirty="0">
                <a:latin typeface="+mn-lt"/>
                <a:cs typeface="Cambria"/>
              </a:rPr>
              <a:t>R. Suleiman et al., </a:t>
            </a:r>
            <a:r>
              <a:rPr lang="en-US" sz="1600" i="1" dirty="0" err="1">
                <a:latin typeface="+mn-lt"/>
                <a:cs typeface="Cambria"/>
              </a:rPr>
              <a:t>JACoW</a:t>
            </a:r>
            <a:r>
              <a:rPr lang="en-US" sz="1600" i="1" dirty="0">
                <a:latin typeface="+mn-lt"/>
                <a:cs typeface="Cambria"/>
              </a:rPr>
              <a:t> IPAC2024, WEAN2 (2024), doi:10.18429/JACoW-IPAC2024-WEAN2</a:t>
            </a:r>
            <a:br>
              <a:rPr lang="en-US" sz="1800" dirty="0">
                <a:latin typeface="+mn-lt"/>
                <a:cs typeface="Cambria"/>
              </a:rPr>
            </a:br>
            <a:endParaRPr lang="en-US" sz="18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+mn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3276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Quantum Computing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4611"/>
            <a:ext cx="11430000" cy="5205020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Promising technology relying on fundamental principle of quantum mechanics such as qubit entanglement lacking classical analogs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Simulation of a wide variety of quantum systems including nanomaterials, quantum chemistry, quantum optics, and quantum field theories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Integer factorization and its impact on cryptography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Fast search algorithms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Machine learning tasks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Two of the greatest challenges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Quantum coherence time</a:t>
            </a:r>
            <a:br>
              <a:rPr lang="en-US" sz="1800" dirty="0">
                <a:cs typeface="Cambria"/>
              </a:rPr>
            </a:br>
            <a:r>
              <a:rPr lang="en-US" sz="1800" dirty="0">
                <a:cs typeface="Cambria"/>
              </a:rPr>
              <a:t>Polarized accelerator beam analogy: loss of transverse beam polarization component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Scalability</a:t>
            </a:r>
            <a:br>
              <a:rPr lang="en-US" sz="1800" dirty="0">
                <a:latin typeface="+mn-lt"/>
                <a:cs typeface="Cambria"/>
              </a:rPr>
            </a:br>
            <a:r>
              <a:rPr lang="en-US" sz="1800" dirty="0">
                <a:latin typeface="+mn-lt"/>
                <a:cs typeface="Cambria"/>
              </a:rPr>
              <a:t>Ability to increase the number of qubits without exponential increase in cost of resources</a:t>
            </a:r>
          </a:p>
        </p:txBody>
      </p:sp>
    </p:spTree>
    <p:extLst>
      <p:ext uri="{BB962C8B-B14F-4D97-AF65-F5344CB8AC3E}">
        <p14:creationId xmlns:p14="http://schemas.microsoft.com/office/powerpoint/2010/main" val="107484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Current State of Art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4611"/>
            <a:ext cx="11430000" cy="5205020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Search for technology that can provide long coherence times for large, scalable systems of qubits is underway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87ADF2-F4EE-FF54-76C2-6D826BCA8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68218"/>
              </p:ext>
            </p:extLst>
          </p:nvPr>
        </p:nvGraphicFramePr>
        <p:xfrm>
          <a:off x="755903" y="1847334"/>
          <a:ext cx="1077772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565">
                  <a:extLst>
                    <a:ext uri="{9D8B030D-6E8A-4147-A177-3AD203B41FA5}">
                      <a16:colId xmlns:a16="http://schemas.microsoft.com/office/drawing/2014/main" val="985417276"/>
                    </a:ext>
                  </a:extLst>
                </a:gridCol>
                <a:gridCol w="1963541">
                  <a:extLst>
                    <a:ext uri="{9D8B030D-6E8A-4147-A177-3AD203B41FA5}">
                      <a16:colId xmlns:a16="http://schemas.microsoft.com/office/drawing/2014/main" val="3816939411"/>
                    </a:ext>
                  </a:extLst>
                </a:gridCol>
                <a:gridCol w="1963541">
                  <a:extLst>
                    <a:ext uri="{9D8B030D-6E8A-4147-A177-3AD203B41FA5}">
                      <a16:colId xmlns:a16="http://schemas.microsoft.com/office/drawing/2014/main" val="1320074642"/>
                    </a:ext>
                  </a:extLst>
                </a:gridCol>
                <a:gridCol w="1963541">
                  <a:extLst>
                    <a:ext uri="{9D8B030D-6E8A-4147-A177-3AD203B41FA5}">
                      <a16:colId xmlns:a16="http://schemas.microsoft.com/office/drawing/2014/main" val="236083190"/>
                    </a:ext>
                  </a:extLst>
                </a:gridCol>
                <a:gridCol w="1963541">
                  <a:extLst>
                    <a:ext uri="{9D8B030D-6E8A-4147-A177-3AD203B41FA5}">
                      <a16:colId xmlns:a16="http://schemas.microsoft.com/office/drawing/2014/main" val="1927953683"/>
                    </a:ext>
                  </a:extLst>
                </a:gridCol>
              </a:tblGrid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Neutral Atoms</a:t>
                      </a: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 Qubits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Trapped Ions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Photonics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4391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Qubits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855752329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Coherence Time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s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5500 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116935670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 Fidelity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0.998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78260168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Gate (Operation) Time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ns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 µs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946192091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One-Qubit Gate Fidelity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0.999999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616596808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Two-Qubit Gate Fidelity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0.993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09943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10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Spin Transparent Ring Concept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4611"/>
            <a:ext cx="11430000" cy="5205020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Storage ring with degenerate spin motion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Spin transformation in one turn around the ring is a unit operator, i.e., no net spin rotation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Can be understood as spin-echo effect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Figure-8 topology is most natural example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Straightforward concept: </a:t>
            </a:r>
            <a:br>
              <a:rPr lang="en-US" sz="1800" dirty="0">
                <a:cs typeface="Cambria"/>
              </a:rPr>
            </a:br>
            <a:r>
              <a:rPr lang="en-US" sz="1800" dirty="0">
                <a:cs typeface="Cambria"/>
              </a:rPr>
              <a:t>spin rotation in one arc is compensated </a:t>
            </a:r>
            <a:br>
              <a:rPr lang="en-US" sz="1800" dirty="0">
                <a:cs typeface="Cambria"/>
              </a:rPr>
            </a:br>
            <a:r>
              <a:rPr lang="en-US" sz="1800" dirty="0">
                <a:cs typeface="Cambria"/>
              </a:rPr>
              <a:t>by the spin rotation in the second arc 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No first-order spin chromaticity, compensation is </a:t>
            </a:r>
            <a:br>
              <a:rPr lang="en-US" sz="1800" dirty="0">
                <a:cs typeface="Cambria"/>
              </a:rPr>
            </a:br>
            <a:r>
              <a:rPr lang="en-US" sz="1800" dirty="0">
                <a:cs typeface="Cambria"/>
              </a:rPr>
              <a:t>energy independent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Originally proposed for polarized storage rings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Well-understood theory for magnetic rings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cs typeface="Cambria"/>
                <a:hlinkClick r:id="rId2"/>
              </a:rPr>
              <a:t>https://doi.org/10.1103/PhysRevLett.124.194801</a:t>
            </a:r>
            <a:endParaRPr lang="en-US" sz="1600" dirty="0">
              <a:cs typeface="Cambria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cs typeface="Cambria"/>
                <a:hlinkClick r:id="rId3"/>
              </a:rPr>
              <a:t>https://doi.org/10.3390/sym13030398</a:t>
            </a:r>
            <a:endParaRPr lang="en-US" sz="1600" dirty="0">
              <a:cs typeface="Cambri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925985-159F-C6D5-190F-27EE0C1CAE08}"/>
              </a:ext>
            </a:extLst>
          </p:cNvPr>
          <p:cNvGrpSpPr/>
          <p:nvPr/>
        </p:nvGrpSpPr>
        <p:grpSpPr>
          <a:xfrm>
            <a:off x="6948282" y="2503142"/>
            <a:ext cx="4862718" cy="2187958"/>
            <a:chOff x="6043152" y="1789160"/>
            <a:chExt cx="5602710" cy="25209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05C2F4-A3FF-F02E-1542-402D1BE5A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3152" y="1789160"/>
              <a:ext cx="5602710" cy="25209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9771522-B47C-025E-2509-AE1CD77C3F5D}"/>
                    </a:ext>
                  </a:extLst>
                </p:cNvPr>
                <p:cNvSpPr txBox="1"/>
                <p:nvPr/>
              </p:nvSpPr>
              <p:spPr>
                <a:xfrm>
                  <a:off x="6884356" y="3421938"/>
                  <a:ext cx="420969" cy="4141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6EBAC68-8F4B-4EEF-9152-CAD73C033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4356" y="3421938"/>
                  <a:ext cx="420969" cy="414131"/>
                </a:xfrm>
                <a:prstGeom prst="rect">
                  <a:avLst/>
                </a:prstGeom>
                <a:blipFill>
                  <a:blip r:embed="rId5"/>
                  <a:stretch>
                    <a:fillRect l="-19231" r="-1923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62EF520-17E1-EF49-8905-0C8BEBBA03B7}"/>
                    </a:ext>
                  </a:extLst>
                </p:cNvPr>
                <p:cNvSpPr txBox="1"/>
                <p:nvPr/>
              </p:nvSpPr>
              <p:spPr>
                <a:xfrm>
                  <a:off x="10518991" y="3367294"/>
                  <a:ext cx="420969" cy="4141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564AE86-5330-410D-B2D5-AB8E6997C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8991" y="3367294"/>
                  <a:ext cx="420969" cy="414131"/>
                </a:xfrm>
                <a:prstGeom prst="rect">
                  <a:avLst/>
                </a:prstGeom>
                <a:blipFill>
                  <a:blip r:embed="rId6"/>
                  <a:stretch>
                    <a:fillRect l="-17308" r="-3846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816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Reaching Spin Transparency in Real Ring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4611"/>
            <a:ext cx="11430000" cy="5205020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Imperfections such as dipole roll and quad misalignment lead to closed orbit excursion and break spin degeneracy in a real-world ring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Error effect is rather weak, spin sensitivity to errors can be described through the spin response function based on the linear optics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Closed orbit excursion leads to coherent spin rotation, the same for all particles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Effect of imperfections can be experimentally measured and compensated by a local 3D spin rotator consisting of weak magnets, e.g., a sequence of alternating dipole and solenoids can provide a rotation about an arbitrary axis cancelling the error effect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Higher-order incoherent spin rotations result from betatron and synchrotron motion and set a fundamental limit on the spin coherence time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endParaRPr lang="en-US" sz="1600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2359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Benefits on Spin Transparent Ring Approach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4611"/>
            <a:ext cx="11430000" cy="5205020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Cambria"/>
              </a:rPr>
              <a:t>Large number of qubits that can be stored in ring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4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Long quantum coherence times of over an hour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Lack of strict thermal constraints by using spin quantum properties only and not relying on quantum effects of particle motion and inter-qubit interaction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Can also be used as a quantum sensor or part of quantum memory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4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400" dirty="0">
              <a:latin typeface="+mn-lt"/>
              <a:cs typeface="Cambria"/>
            </a:endParaRP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endParaRPr lang="en-US" sz="1800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907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Original Idea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4611"/>
            <a:ext cx="11430000" cy="5205020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Too many questions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Selection of entangled electrons out of all produced electrons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Entanglement of bunches as macroscopic objects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Qubit initialization, entanglement and readout </a:t>
            </a:r>
            <a:endParaRPr lang="en-US" sz="18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Avoid these questions by resorting to a combination of proven technologies as much as possible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600" baseline="30000" dirty="0">
                <a:latin typeface="+mn-lt"/>
                <a:cs typeface="Cambria"/>
              </a:rPr>
              <a:t>171</a:t>
            </a:r>
            <a:r>
              <a:rPr lang="en-US" sz="1600" dirty="0">
                <a:latin typeface="+mn-lt"/>
                <a:cs typeface="Cambria"/>
              </a:rPr>
              <a:t>Yb</a:t>
            </a:r>
            <a:r>
              <a:rPr lang="en-US" sz="1600" baseline="30000" dirty="0">
                <a:latin typeface="+mn-lt"/>
                <a:cs typeface="Cambria"/>
              </a:rPr>
              <a:t>+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+mn-lt"/>
                <a:cs typeface="Cambria"/>
              </a:rPr>
              <a:t>Ion trap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cs typeface="Cambria"/>
              </a:rPr>
              <a:t>Ion cooling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cs typeface="Cambria"/>
              </a:rPr>
              <a:t>State preparation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cs typeface="Cambria"/>
              </a:rPr>
              <a:t>Entanglement as Two Qubit gate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+mn-lt"/>
                <a:cs typeface="Cambria"/>
              </a:rPr>
              <a:t>Storage ring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cs typeface="Cambria"/>
              </a:rPr>
              <a:t>Application of Single Qubit gates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cs typeface="Cambria"/>
              </a:rPr>
              <a:t>Final state readout</a:t>
            </a:r>
            <a:endParaRPr lang="en-US" sz="20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+mn-lt"/>
              <a:cs typeface="Cambria"/>
            </a:endParaRP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endParaRPr lang="en-US" sz="1600" dirty="0">
              <a:cs typeface="Cambri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A79F17-033F-9E59-148B-EC303BC09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217" y="3094828"/>
            <a:ext cx="6876284" cy="32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8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Qubit Selection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</p:spPr>
            <p:txBody>
              <a:bodyPr/>
              <a:lstStyle/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baseline="30000" dirty="0">
                    <a:latin typeface="+mn-lt"/>
                    <a:cs typeface="Cambria"/>
                  </a:rPr>
                  <a:t>171</a:t>
                </a:r>
                <a:r>
                  <a:rPr lang="en-US" sz="2000" dirty="0">
                    <a:latin typeface="+mn-lt"/>
                    <a:cs typeface="Cambria"/>
                  </a:rPr>
                  <a:t>Yb</a:t>
                </a:r>
                <a:r>
                  <a:rPr lang="en-US" sz="2000" baseline="30000" dirty="0">
                    <a:latin typeface="+mn-lt"/>
                    <a:cs typeface="Cambria"/>
                  </a:rPr>
                  <a:t>+</a:t>
                </a:r>
                <a:r>
                  <a:rPr lang="en-US" sz="2000" dirty="0">
                    <a:latin typeface="+mn-lt"/>
                    <a:cs typeface="Cambria"/>
                  </a:rPr>
                  <a:t> is an attractive choice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cs typeface="Cambria"/>
                  </a:rPr>
                  <a:t>N</a:t>
                </a:r>
                <a:r>
                  <a:rPr lang="en-US" sz="1800" dirty="0">
                    <a:latin typeface="+mn-lt"/>
                    <a:cs typeface="Cambria"/>
                  </a:rPr>
                  <a:t>uclear spin ½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cs typeface="Cambria"/>
                  </a:rPr>
                  <a:t>Reasonable ionization and transition energies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latin typeface="+mn-lt"/>
                    <a:cs typeface="Cambria"/>
                  </a:rPr>
                  <a:t>Observational stability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cs typeface="Cambria"/>
                  </a:rPr>
                  <a:t>First-order Zeeman insensitive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>
                    <a:latin typeface="+mn-lt"/>
                    <a:cs typeface="Cambria"/>
                  </a:rPr>
                  <a:t>Extensive existing ion trap experience</a:t>
                </a: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2000" dirty="0">
                  <a:latin typeface="+mn-lt"/>
                  <a:cs typeface="Cambria"/>
                </a:endParaRPr>
              </a:p>
              <a:p>
                <a:pPr marL="344488" indent="-34448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+mn-lt"/>
                    <a:cs typeface="Cambria"/>
                  </a:rPr>
                  <a:t>Outermost S shell of </a:t>
                </a:r>
                <a:r>
                  <a:rPr lang="en-US" sz="2000" baseline="30000" dirty="0">
                    <a:latin typeface="+mn-lt"/>
                    <a:cs typeface="Cambria"/>
                  </a:rPr>
                  <a:t>171</a:t>
                </a:r>
                <a:r>
                  <a:rPr lang="en-US" sz="2000" dirty="0">
                    <a:latin typeface="+mn-lt"/>
                    <a:cs typeface="Cambria"/>
                  </a:rPr>
                  <a:t>Yb</a:t>
                </a:r>
                <a:r>
                  <a:rPr lang="en-US" sz="2000" baseline="30000" dirty="0">
                    <a:latin typeface="+mn-lt"/>
                    <a:cs typeface="Cambria"/>
                  </a:rPr>
                  <a:t>+</a:t>
                </a:r>
                <a:r>
                  <a:rPr lang="en-US" sz="2000" dirty="0">
                    <a:latin typeface="+mn-lt"/>
                    <a:cs typeface="Cambria"/>
                  </a:rPr>
                  <a:t> encodes states of qubit</a:t>
                </a: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≡</m:t>
                    </m:r>
                    <m:sPre>
                      <m:sPre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=0⟩</m:t>
                        </m:r>
                      </m:e>
                    </m:sPre>
                  </m:oMath>
                </a14:m>
                <a:endParaRPr lang="en-US" sz="1600" dirty="0">
                  <a:latin typeface="+mn-lt"/>
                  <a:cs typeface="Cambria"/>
                </a:endParaRP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mbria"/>
                          </a:rPr>
                          <m:t>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cs typeface="Cambria"/>
                      </a:rPr>
                      <m:t>≡</m:t>
                    </m:r>
                    <m:sPre>
                      <m:sPre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=0⟩</m:t>
                        </m:r>
                      </m:e>
                    </m:sPre>
                  </m:oMath>
                </a14:m>
                <a:endParaRPr lang="en-US" sz="1600" dirty="0">
                  <a:latin typeface="+mn-lt"/>
                  <a:cs typeface="Cambria"/>
                </a:endParaRPr>
              </a:p>
              <a:p>
                <a:pPr marL="742951" lvl="1" indent="-344488">
                  <a:lnSpc>
                    <a:spcPct val="100000"/>
                  </a:lnSpc>
                  <a:spcBef>
                    <a:spcPts val="600"/>
                  </a:spcBef>
                </a:pPr>
                <a:endParaRPr lang="en-US" sz="1600" dirty="0">
                  <a:latin typeface="+mn-lt"/>
                  <a:cs typeface="Cambria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A299B0E-7F91-46B8-89AC-02A871D3E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4611"/>
                <a:ext cx="11430000" cy="5205020"/>
              </a:xfrm>
              <a:blipFill>
                <a:blip r:embed="rId2"/>
                <a:stretch>
                  <a:fillRect l="-427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52118B7-B214-B12F-A080-4FC51985C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922"/>
          <a:stretch/>
        </p:blipFill>
        <p:spPr>
          <a:xfrm>
            <a:off x="7104223" y="927488"/>
            <a:ext cx="4755544" cy="4668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0D3F10-E4AA-8C93-711A-2D6354694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094" y="927488"/>
            <a:ext cx="3424906" cy="3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5894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1990</Words>
  <Application>Microsoft Office PowerPoint</Application>
  <PresentationFormat>Widescreen</PresentationFormat>
  <Paragraphs>279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Cambria</vt:lpstr>
      <vt:lpstr>Cambria Math</vt:lpstr>
      <vt:lpstr>Century Gothic</vt:lpstr>
      <vt:lpstr>Courier New</vt:lpstr>
      <vt:lpstr>ORNL</vt:lpstr>
      <vt:lpstr>Storage Rings for Quantum Computing</vt:lpstr>
      <vt:lpstr>Outline</vt:lpstr>
      <vt:lpstr>Quantum Computing</vt:lpstr>
      <vt:lpstr>Current State of Art</vt:lpstr>
      <vt:lpstr>Spin Transparent Ring Concept</vt:lpstr>
      <vt:lpstr>Reaching Spin Transparency in Real Ring</vt:lpstr>
      <vt:lpstr>Benefits on Spin Transparent Ring Approach</vt:lpstr>
      <vt:lpstr>Original Idea</vt:lpstr>
      <vt:lpstr>Qubit Selection</vt:lpstr>
      <vt:lpstr>Beam Lifetime</vt:lpstr>
      <vt:lpstr>Spin Transparency with Ions</vt:lpstr>
      <vt:lpstr>Storage-Ring-Based Quantum Computing System Schematic</vt:lpstr>
      <vt:lpstr>Quantum Computation with “Pitstops”</vt:lpstr>
      <vt:lpstr>Example Ring Design and Parameters</vt:lpstr>
      <vt:lpstr>Spin Coherence Time</vt:lpstr>
      <vt:lpstr>State Preparation in Ion Trap</vt:lpstr>
      <vt:lpstr>State Manipulation and Readout in Ring</vt:lpstr>
      <vt:lpstr>Constraints on Transverse and Longitudinal Momentum Offsets</vt:lpstr>
      <vt:lpstr>Expected Performance</vt:lpstr>
      <vt:lpstr>Small-Scale Prototype</vt:lpstr>
      <vt:lpstr>Summary and 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2024-08-28T19:03:59Z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