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685" r:id="rId3"/>
    <p:sldMasterId id="2147483709" r:id="rId4"/>
  </p:sldMasterIdLst>
  <p:notesMasterIdLst>
    <p:notesMasterId r:id="rId59"/>
  </p:notesMasterIdLst>
  <p:sldIdLst>
    <p:sldId id="257" r:id="rId5"/>
    <p:sldId id="4677" r:id="rId6"/>
    <p:sldId id="4653" r:id="rId7"/>
    <p:sldId id="4668" r:id="rId8"/>
    <p:sldId id="273" r:id="rId9"/>
    <p:sldId id="280" r:id="rId10"/>
    <p:sldId id="300" r:id="rId11"/>
    <p:sldId id="4686" r:id="rId12"/>
    <p:sldId id="4679" r:id="rId13"/>
    <p:sldId id="4714" r:id="rId14"/>
    <p:sldId id="4715" r:id="rId15"/>
    <p:sldId id="4716" r:id="rId16"/>
    <p:sldId id="4689" r:id="rId17"/>
    <p:sldId id="4694" r:id="rId18"/>
    <p:sldId id="4695" r:id="rId19"/>
    <p:sldId id="4696" r:id="rId20"/>
    <p:sldId id="4697" r:id="rId21"/>
    <p:sldId id="4698" r:id="rId22"/>
    <p:sldId id="4699" r:id="rId23"/>
    <p:sldId id="4700" r:id="rId24"/>
    <p:sldId id="4701" r:id="rId25"/>
    <p:sldId id="4702" r:id="rId26"/>
    <p:sldId id="4704" r:id="rId27"/>
    <p:sldId id="4705" r:id="rId28"/>
    <p:sldId id="4708" r:id="rId29"/>
    <p:sldId id="4711" r:id="rId30"/>
    <p:sldId id="4710" r:id="rId31"/>
    <p:sldId id="4712" r:id="rId32"/>
    <p:sldId id="4713" r:id="rId33"/>
    <p:sldId id="4681" r:id="rId34"/>
    <p:sldId id="4682" r:id="rId35"/>
    <p:sldId id="4717" r:id="rId36"/>
    <p:sldId id="4718" r:id="rId37"/>
    <p:sldId id="4719" r:id="rId38"/>
    <p:sldId id="4691" r:id="rId39"/>
    <p:sldId id="4683" r:id="rId40"/>
    <p:sldId id="4690" r:id="rId41"/>
    <p:sldId id="4685" r:id="rId42"/>
    <p:sldId id="4692" r:id="rId43"/>
    <p:sldId id="4687" r:id="rId44"/>
    <p:sldId id="4676" r:id="rId45"/>
    <p:sldId id="4720" r:id="rId46"/>
    <p:sldId id="4703" r:id="rId47"/>
    <p:sldId id="4674" r:id="rId48"/>
    <p:sldId id="4673" r:id="rId49"/>
    <p:sldId id="4675" r:id="rId50"/>
    <p:sldId id="4706" r:id="rId51"/>
    <p:sldId id="4707" r:id="rId52"/>
    <p:sldId id="4709" r:id="rId53"/>
    <p:sldId id="4684" r:id="rId54"/>
    <p:sldId id="4667" r:id="rId55"/>
    <p:sldId id="4693" r:id="rId56"/>
    <p:sldId id="4688" r:id="rId57"/>
    <p:sldId id="472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snapToGrid="0" showGuides="1">
      <p:cViewPr varScale="1">
        <p:scale>
          <a:sx n="72" d="100"/>
          <a:sy n="72" d="100"/>
        </p:scale>
        <p:origin x="90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01ACB-63A2-F64F-98DD-AFE11A9D3044}" type="doc">
      <dgm:prSet loTypeId="urn:microsoft.com/office/officeart/2005/8/layout/hChevron3" loCatId="process" qsTypeId="urn:microsoft.com/office/officeart/2005/8/quickstyle/simple2" qsCatId="simple" csTypeId="urn:microsoft.com/office/officeart/2005/8/colors/accent1_3" csCatId="accent1" phldr="1"/>
      <dgm:spPr/>
      <dgm:t>
        <a:bodyPr/>
        <a:lstStyle/>
        <a:p>
          <a:endParaRPr lang="en-GB"/>
        </a:p>
      </dgm:t>
    </dgm:pt>
    <dgm:pt modelId="{0227E7E9-7E23-0441-8240-C6CB7A7729A0}">
      <dgm:prSet/>
      <dgm:spPr/>
      <dgm:t>
        <a:bodyPr/>
        <a:lstStyle/>
        <a:p>
          <a:r>
            <a:rPr lang="en-CH" b="1" dirty="0"/>
            <a:t>2021- 25:</a:t>
          </a:r>
        </a:p>
        <a:p>
          <a:r>
            <a:rPr lang="en-CH" dirty="0"/>
            <a:t>Feas</a:t>
          </a:r>
          <a:r>
            <a:rPr lang="en-US" dirty="0"/>
            <a:t>i</a:t>
          </a:r>
          <a:r>
            <a:rPr lang="en-CH" dirty="0"/>
            <a:t>bility Study</a:t>
          </a:r>
        </a:p>
      </dgm:t>
    </dgm:pt>
    <dgm:pt modelId="{85F6A209-F6CA-2E4E-B093-EAFD69E185A8}" type="parTrans" cxnId="{95B72EF7-9BE7-754B-8EB3-346E4436C4EA}">
      <dgm:prSet/>
      <dgm:spPr/>
      <dgm:t>
        <a:bodyPr/>
        <a:lstStyle/>
        <a:p>
          <a:endParaRPr lang="en-GB"/>
        </a:p>
      </dgm:t>
    </dgm:pt>
    <dgm:pt modelId="{E3062B64-B552-694C-8B17-A5610F87843E}" type="sibTrans" cxnId="{95B72EF7-9BE7-754B-8EB3-346E4436C4EA}">
      <dgm:prSet/>
      <dgm:spPr/>
      <dgm:t>
        <a:bodyPr/>
        <a:lstStyle/>
        <a:p>
          <a:endParaRPr lang="en-GB"/>
        </a:p>
      </dgm:t>
    </dgm:pt>
    <dgm:pt modelId="{6981F244-2E80-C841-AC94-AE628145D77D}">
      <dgm:prSet/>
      <dgm:spPr/>
      <dgm:t>
        <a:bodyPr/>
        <a:lstStyle/>
        <a:p>
          <a:r>
            <a:rPr lang="en-US" b="1" dirty="0"/>
            <a:t>2027/</a:t>
          </a:r>
          <a:r>
            <a:rPr lang="en-CH" b="1" dirty="0"/>
            <a:t>2028:</a:t>
          </a:r>
        </a:p>
        <a:p>
          <a:r>
            <a:rPr lang="en-US" dirty="0"/>
            <a:t>P</a:t>
          </a:r>
          <a:r>
            <a:rPr lang="en-CH" dirty="0"/>
            <a:t>roject </a:t>
          </a:r>
          <a:r>
            <a:rPr lang="en-US" dirty="0"/>
            <a:t>A</a:t>
          </a:r>
          <a:r>
            <a:rPr lang="en-CH" dirty="0"/>
            <a:t>pproval by CERN </a:t>
          </a:r>
          <a:r>
            <a:rPr lang="en-US" dirty="0"/>
            <a:t>C</a:t>
          </a:r>
          <a:r>
            <a:rPr lang="en-CH" dirty="0"/>
            <a:t>ouncil</a:t>
          </a:r>
        </a:p>
      </dgm:t>
    </dgm:pt>
    <dgm:pt modelId="{4A3E7A5E-E7CB-7449-B6E4-B999CEB5256E}" type="parTrans" cxnId="{169B1DEB-0B90-CF4C-AFE2-DA757CB26397}">
      <dgm:prSet/>
      <dgm:spPr/>
      <dgm:t>
        <a:bodyPr/>
        <a:lstStyle/>
        <a:p>
          <a:endParaRPr lang="en-GB"/>
        </a:p>
      </dgm:t>
    </dgm:pt>
    <dgm:pt modelId="{DA9D8263-0B19-BC43-8027-323D1286E137}" type="sibTrans" cxnId="{169B1DEB-0B90-CF4C-AFE2-DA757CB26397}">
      <dgm:prSet/>
      <dgm:spPr/>
      <dgm:t>
        <a:bodyPr/>
        <a:lstStyle/>
        <a:p>
          <a:endParaRPr lang="en-GB"/>
        </a:p>
      </dgm:t>
    </dgm:pt>
    <dgm:pt modelId="{ED599F73-8584-D345-9E70-A916F01F55AB}">
      <dgm:prSet/>
      <dgm:spPr/>
      <dgm:t>
        <a:bodyPr/>
        <a:lstStyle/>
        <a:p>
          <a:r>
            <a:rPr lang="en-CH" b="1" dirty="0"/>
            <a:t>2032: </a:t>
          </a:r>
          <a:endParaRPr lang="en-US" b="1" dirty="0"/>
        </a:p>
        <a:p>
          <a:r>
            <a:rPr lang="en-US" dirty="0"/>
            <a:t>Start of c</a:t>
          </a:r>
          <a:r>
            <a:rPr lang="en-CH" dirty="0"/>
            <a:t>onstruction</a:t>
          </a:r>
        </a:p>
      </dgm:t>
    </dgm:pt>
    <dgm:pt modelId="{96316666-2B70-7F42-ABD2-BC9D277AA195}" type="parTrans" cxnId="{DC0316B8-BB31-9544-A776-3AAF811D29D9}">
      <dgm:prSet/>
      <dgm:spPr/>
      <dgm:t>
        <a:bodyPr/>
        <a:lstStyle/>
        <a:p>
          <a:endParaRPr lang="en-GB"/>
        </a:p>
      </dgm:t>
    </dgm:pt>
    <dgm:pt modelId="{2FB72EFA-9F48-674A-AC12-B8B43060BCE2}" type="sibTrans" cxnId="{DC0316B8-BB31-9544-A776-3AAF811D29D9}">
      <dgm:prSet/>
      <dgm:spPr/>
      <dgm:t>
        <a:bodyPr/>
        <a:lstStyle/>
        <a:p>
          <a:endParaRPr lang="en-GB"/>
        </a:p>
      </dgm:t>
    </dgm:pt>
    <dgm:pt modelId="{7356D165-BF64-6B40-9AB7-B566E3390470}">
      <dgm:prSet/>
      <dgm:spPr/>
      <dgm:t>
        <a:bodyPr/>
        <a:lstStyle/>
        <a:p>
          <a:r>
            <a:rPr lang="en-CH" b="1" dirty="0"/>
            <a:t>2041: </a:t>
          </a:r>
        </a:p>
        <a:p>
          <a:r>
            <a:rPr lang="en-CH" dirty="0"/>
            <a:t>HL-LHC ends</a:t>
          </a:r>
        </a:p>
      </dgm:t>
    </dgm:pt>
    <dgm:pt modelId="{14F5E7E3-56AF-3643-BDA4-80A7717E6C3D}" type="parTrans" cxnId="{5E5BB0E6-DF5A-FD4B-8A01-2AD889B38350}">
      <dgm:prSet/>
      <dgm:spPr/>
      <dgm:t>
        <a:bodyPr/>
        <a:lstStyle/>
        <a:p>
          <a:endParaRPr lang="en-GB"/>
        </a:p>
      </dgm:t>
    </dgm:pt>
    <dgm:pt modelId="{E818C3C4-ACEA-DF4D-A5D3-17DEF257EFD1}" type="sibTrans" cxnId="{5E5BB0E6-DF5A-FD4B-8A01-2AD889B38350}">
      <dgm:prSet/>
      <dgm:spPr/>
      <dgm:t>
        <a:bodyPr/>
        <a:lstStyle/>
        <a:p>
          <a:endParaRPr lang="en-GB"/>
        </a:p>
      </dgm:t>
    </dgm:pt>
    <dgm:pt modelId="{B95411AF-3890-ED4E-9744-05D84EE99F20}">
      <dgm:prSet/>
      <dgm:spPr/>
      <dgm:t>
        <a:bodyPr/>
        <a:lstStyle/>
        <a:p>
          <a:r>
            <a:rPr lang="en-CH" b="1" dirty="0"/>
            <a:t>2045: </a:t>
          </a:r>
        </a:p>
        <a:p>
          <a:r>
            <a:rPr lang="en-CH" dirty="0"/>
            <a:t>Operation of FCC-ee</a:t>
          </a:r>
        </a:p>
      </dgm:t>
    </dgm:pt>
    <dgm:pt modelId="{BD5A2A60-7C35-EB44-8450-7E39060A5EA7}" type="parTrans" cxnId="{AFA03389-89E0-5644-B6A9-48D87FD41410}">
      <dgm:prSet/>
      <dgm:spPr/>
      <dgm:t>
        <a:bodyPr/>
        <a:lstStyle/>
        <a:p>
          <a:endParaRPr lang="en-GB"/>
        </a:p>
      </dgm:t>
    </dgm:pt>
    <dgm:pt modelId="{AFFF860E-31F4-CF41-95BA-C8A0B3A5DFA2}" type="sibTrans" cxnId="{AFA03389-89E0-5644-B6A9-48D87FD41410}">
      <dgm:prSet/>
      <dgm:spPr/>
      <dgm:t>
        <a:bodyPr/>
        <a:lstStyle/>
        <a:p>
          <a:endParaRPr lang="en-GB"/>
        </a:p>
      </dgm:t>
    </dgm:pt>
    <dgm:pt modelId="{063F95EC-D9D1-6B4F-B5BE-C7A0A4D17FDF}">
      <dgm:prSet/>
      <dgm:spPr/>
      <dgm:t>
        <a:bodyPr/>
        <a:lstStyle/>
        <a:p>
          <a:r>
            <a:rPr lang="en-CH" b="1" dirty="0"/>
            <a:t>2070:</a:t>
          </a:r>
          <a:r>
            <a:rPr lang="en-CH" dirty="0"/>
            <a:t> </a:t>
          </a:r>
        </a:p>
        <a:p>
          <a:r>
            <a:rPr lang="en-CH" dirty="0"/>
            <a:t>Operation of FCC-hh</a:t>
          </a:r>
        </a:p>
      </dgm:t>
    </dgm:pt>
    <dgm:pt modelId="{E4CA127D-676F-7F4D-A7F7-5551A1636C9D}" type="parTrans" cxnId="{260FFD37-862D-494A-B21A-7E74E41C81AE}">
      <dgm:prSet/>
      <dgm:spPr/>
      <dgm:t>
        <a:bodyPr/>
        <a:lstStyle/>
        <a:p>
          <a:endParaRPr lang="en-GB"/>
        </a:p>
      </dgm:t>
    </dgm:pt>
    <dgm:pt modelId="{5C6DB946-CFA5-3D4D-BED8-90FA64CDE6C1}" type="sibTrans" cxnId="{260FFD37-862D-494A-B21A-7E74E41C81AE}">
      <dgm:prSet/>
      <dgm:spPr/>
      <dgm:t>
        <a:bodyPr/>
        <a:lstStyle/>
        <a:p>
          <a:endParaRPr lang="en-GB"/>
        </a:p>
      </dgm:t>
    </dgm:pt>
    <dgm:pt modelId="{1D38A8B4-7F18-8E48-9F55-4D3556A5E6E6}" type="pres">
      <dgm:prSet presAssocID="{EDF01ACB-63A2-F64F-98DD-AFE11A9D3044}" presName="Name0" presStyleCnt="0">
        <dgm:presLayoutVars>
          <dgm:dir/>
          <dgm:resizeHandles val="exact"/>
        </dgm:presLayoutVars>
      </dgm:prSet>
      <dgm:spPr/>
    </dgm:pt>
    <dgm:pt modelId="{4D6980F3-2D86-9F48-971D-49CCFCC88E5A}" type="pres">
      <dgm:prSet presAssocID="{0227E7E9-7E23-0441-8240-C6CB7A7729A0}" presName="parTxOnly" presStyleLbl="node1" presStyleIdx="0" presStyleCnt="6">
        <dgm:presLayoutVars>
          <dgm:bulletEnabled val="1"/>
        </dgm:presLayoutVars>
      </dgm:prSet>
      <dgm:spPr/>
    </dgm:pt>
    <dgm:pt modelId="{F51B1CA2-3D35-7B4F-B92F-8FD13AA25A8D}" type="pres">
      <dgm:prSet presAssocID="{E3062B64-B552-694C-8B17-A5610F87843E}" presName="parSpace" presStyleCnt="0"/>
      <dgm:spPr/>
    </dgm:pt>
    <dgm:pt modelId="{FC2260DD-68F1-4F49-82CD-972D68C66908}" type="pres">
      <dgm:prSet presAssocID="{6981F244-2E80-C841-AC94-AE628145D77D}" presName="parTxOnly" presStyleLbl="node1" presStyleIdx="1" presStyleCnt="6" custScaleX="106804">
        <dgm:presLayoutVars>
          <dgm:bulletEnabled val="1"/>
        </dgm:presLayoutVars>
      </dgm:prSet>
      <dgm:spPr/>
    </dgm:pt>
    <dgm:pt modelId="{91D29A6B-36AD-734A-B504-DF3A0E756E17}" type="pres">
      <dgm:prSet presAssocID="{DA9D8263-0B19-BC43-8027-323D1286E137}" presName="parSpace" presStyleCnt="0"/>
      <dgm:spPr/>
    </dgm:pt>
    <dgm:pt modelId="{C4F85E5A-3C29-D143-8DBD-F3EDBF648FB8}" type="pres">
      <dgm:prSet presAssocID="{ED599F73-8584-D345-9E70-A916F01F55AB}" presName="parTxOnly" presStyleLbl="node1" presStyleIdx="2" presStyleCnt="6">
        <dgm:presLayoutVars>
          <dgm:bulletEnabled val="1"/>
        </dgm:presLayoutVars>
      </dgm:prSet>
      <dgm:spPr/>
    </dgm:pt>
    <dgm:pt modelId="{B849228C-84E3-7B49-BDD6-658DC70D8B7A}" type="pres">
      <dgm:prSet presAssocID="{2FB72EFA-9F48-674A-AC12-B8B43060BCE2}" presName="parSpace" presStyleCnt="0"/>
      <dgm:spPr/>
    </dgm:pt>
    <dgm:pt modelId="{121887BC-A021-E141-B064-674BA466EF21}" type="pres">
      <dgm:prSet presAssocID="{7356D165-BF64-6B40-9AB7-B566E3390470}" presName="parTxOnly" presStyleLbl="node1" presStyleIdx="3" presStyleCnt="6">
        <dgm:presLayoutVars>
          <dgm:bulletEnabled val="1"/>
        </dgm:presLayoutVars>
      </dgm:prSet>
      <dgm:spPr/>
    </dgm:pt>
    <dgm:pt modelId="{76FF2DBA-2A13-7E48-B857-A75CA86E7E4E}" type="pres">
      <dgm:prSet presAssocID="{E818C3C4-ACEA-DF4D-A5D3-17DEF257EFD1}" presName="parSpace" presStyleCnt="0"/>
      <dgm:spPr/>
    </dgm:pt>
    <dgm:pt modelId="{0ACEDBD0-DFF6-2349-846B-A2A63FBF5117}" type="pres">
      <dgm:prSet presAssocID="{B95411AF-3890-ED4E-9744-05D84EE99F20}" presName="parTxOnly" presStyleLbl="node1" presStyleIdx="4" presStyleCnt="6">
        <dgm:presLayoutVars>
          <dgm:bulletEnabled val="1"/>
        </dgm:presLayoutVars>
      </dgm:prSet>
      <dgm:spPr/>
    </dgm:pt>
    <dgm:pt modelId="{17361CE8-E39D-DF49-979D-C142AF926ADB}" type="pres">
      <dgm:prSet presAssocID="{AFFF860E-31F4-CF41-95BA-C8A0B3A5DFA2}" presName="parSpace" presStyleCnt="0"/>
      <dgm:spPr/>
    </dgm:pt>
    <dgm:pt modelId="{C8198319-1547-4041-8597-015FDB4B7192}" type="pres">
      <dgm:prSet presAssocID="{063F95EC-D9D1-6B4F-B5BE-C7A0A4D17FDF}" presName="parTxOnly" presStyleLbl="node1" presStyleIdx="5" presStyleCnt="6">
        <dgm:presLayoutVars>
          <dgm:bulletEnabled val="1"/>
        </dgm:presLayoutVars>
      </dgm:prSet>
      <dgm:spPr/>
    </dgm:pt>
  </dgm:ptLst>
  <dgm:cxnLst>
    <dgm:cxn modelId="{AB0EBB17-13D5-BC45-96E7-A63866F918A5}" type="presOf" srcId="{ED599F73-8584-D345-9E70-A916F01F55AB}" destId="{C4F85E5A-3C29-D143-8DBD-F3EDBF648FB8}" srcOrd="0" destOrd="0" presId="urn:microsoft.com/office/officeart/2005/8/layout/hChevron3"/>
    <dgm:cxn modelId="{D446F71E-DE67-3746-A71D-7912247CB498}" type="presOf" srcId="{EDF01ACB-63A2-F64F-98DD-AFE11A9D3044}" destId="{1D38A8B4-7F18-8E48-9F55-4D3556A5E6E6}" srcOrd="0" destOrd="0" presId="urn:microsoft.com/office/officeart/2005/8/layout/hChevron3"/>
    <dgm:cxn modelId="{4B874F22-10B5-6846-AE63-0C6327E07FAD}" type="presOf" srcId="{063F95EC-D9D1-6B4F-B5BE-C7A0A4D17FDF}" destId="{C8198319-1547-4041-8597-015FDB4B7192}" srcOrd="0" destOrd="0" presId="urn:microsoft.com/office/officeart/2005/8/layout/hChevron3"/>
    <dgm:cxn modelId="{260FFD37-862D-494A-B21A-7E74E41C81AE}" srcId="{EDF01ACB-63A2-F64F-98DD-AFE11A9D3044}" destId="{063F95EC-D9D1-6B4F-B5BE-C7A0A4D17FDF}" srcOrd="5" destOrd="0" parTransId="{E4CA127D-676F-7F4D-A7F7-5551A1636C9D}" sibTransId="{5C6DB946-CFA5-3D4D-BED8-90FA64CDE6C1}"/>
    <dgm:cxn modelId="{92085C68-6435-3946-B3EF-740418662D9B}" type="presOf" srcId="{B95411AF-3890-ED4E-9744-05D84EE99F20}" destId="{0ACEDBD0-DFF6-2349-846B-A2A63FBF5117}" srcOrd="0" destOrd="0" presId="urn:microsoft.com/office/officeart/2005/8/layout/hChevron3"/>
    <dgm:cxn modelId="{AFA03389-89E0-5644-B6A9-48D87FD41410}" srcId="{EDF01ACB-63A2-F64F-98DD-AFE11A9D3044}" destId="{B95411AF-3890-ED4E-9744-05D84EE99F20}" srcOrd="4" destOrd="0" parTransId="{BD5A2A60-7C35-EB44-8450-7E39060A5EA7}" sibTransId="{AFFF860E-31F4-CF41-95BA-C8A0B3A5DFA2}"/>
    <dgm:cxn modelId="{9450078B-C2C8-6643-9552-EFE39F16DB81}" type="presOf" srcId="{0227E7E9-7E23-0441-8240-C6CB7A7729A0}" destId="{4D6980F3-2D86-9F48-971D-49CCFCC88E5A}" srcOrd="0" destOrd="0" presId="urn:microsoft.com/office/officeart/2005/8/layout/hChevron3"/>
    <dgm:cxn modelId="{76A48598-00BF-1644-A4B3-2841FF07D3E8}" type="presOf" srcId="{7356D165-BF64-6B40-9AB7-B566E3390470}" destId="{121887BC-A021-E141-B064-674BA466EF21}" srcOrd="0" destOrd="0" presId="urn:microsoft.com/office/officeart/2005/8/layout/hChevron3"/>
    <dgm:cxn modelId="{DC0316B8-BB31-9544-A776-3AAF811D29D9}" srcId="{EDF01ACB-63A2-F64F-98DD-AFE11A9D3044}" destId="{ED599F73-8584-D345-9E70-A916F01F55AB}" srcOrd="2" destOrd="0" parTransId="{96316666-2B70-7F42-ABD2-BC9D277AA195}" sibTransId="{2FB72EFA-9F48-674A-AC12-B8B43060BCE2}"/>
    <dgm:cxn modelId="{F8AE33C1-F7E3-824D-B343-2570776DA9D5}" type="presOf" srcId="{6981F244-2E80-C841-AC94-AE628145D77D}" destId="{FC2260DD-68F1-4F49-82CD-972D68C66908}" srcOrd="0" destOrd="0" presId="urn:microsoft.com/office/officeart/2005/8/layout/hChevron3"/>
    <dgm:cxn modelId="{5E5BB0E6-DF5A-FD4B-8A01-2AD889B38350}" srcId="{EDF01ACB-63A2-F64F-98DD-AFE11A9D3044}" destId="{7356D165-BF64-6B40-9AB7-B566E3390470}" srcOrd="3" destOrd="0" parTransId="{14F5E7E3-56AF-3643-BDA4-80A7717E6C3D}" sibTransId="{E818C3C4-ACEA-DF4D-A5D3-17DEF257EFD1}"/>
    <dgm:cxn modelId="{169B1DEB-0B90-CF4C-AFE2-DA757CB26397}" srcId="{EDF01ACB-63A2-F64F-98DD-AFE11A9D3044}" destId="{6981F244-2E80-C841-AC94-AE628145D77D}" srcOrd="1" destOrd="0" parTransId="{4A3E7A5E-E7CB-7449-B6E4-B999CEB5256E}" sibTransId="{DA9D8263-0B19-BC43-8027-323D1286E137}"/>
    <dgm:cxn modelId="{95B72EF7-9BE7-754B-8EB3-346E4436C4EA}" srcId="{EDF01ACB-63A2-F64F-98DD-AFE11A9D3044}" destId="{0227E7E9-7E23-0441-8240-C6CB7A7729A0}" srcOrd="0" destOrd="0" parTransId="{85F6A209-F6CA-2E4E-B093-EAFD69E185A8}" sibTransId="{E3062B64-B552-694C-8B17-A5610F87843E}"/>
    <dgm:cxn modelId="{9D914FCB-8777-9E4E-8EF4-7F31929EAA48}" type="presParOf" srcId="{1D38A8B4-7F18-8E48-9F55-4D3556A5E6E6}" destId="{4D6980F3-2D86-9F48-971D-49CCFCC88E5A}" srcOrd="0" destOrd="0" presId="urn:microsoft.com/office/officeart/2005/8/layout/hChevron3"/>
    <dgm:cxn modelId="{01670655-1220-4146-9B2F-15FC67DDC8BC}" type="presParOf" srcId="{1D38A8B4-7F18-8E48-9F55-4D3556A5E6E6}" destId="{F51B1CA2-3D35-7B4F-B92F-8FD13AA25A8D}" srcOrd="1" destOrd="0" presId="urn:microsoft.com/office/officeart/2005/8/layout/hChevron3"/>
    <dgm:cxn modelId="{77242CB7-631D-AC44-AA8C-3914D218C928}" type="presParOf" srcId="{1D38A8B4-7F18-8E48-9F55-4D3556A5E6E6}" destId="{FC2260DD-68F1-4F49-82CD-972D68C66908}" srcOrd="2" destOrd="0" presId="urn:microsoft.com/office/officeart/2005/8/layout/hChevron3"/>
    <dgm:cxn modelId="{101B3FA6-FE1E-B64A-92A5-5768E4319F10}" type="presParOf" srcId="{1D38A8B4-7F18-8E48-9F55-4D3556A5E6E6}" destId="{91D29A6B-36AD-734A-B504-DF3A0E756E17}" srcOrd="3" destOrd="0" presId="urn:microsoft.com/office/officeart/2005/8/layout/hChevron3"/>
    <dgm:cxn modelId="{B9813A37-2121-E04A-BFF8-E60B9B8DA859}" type="presParOf" srcId="{1D38A8B4-7F18-8E48-9F55-4D3556A5E6E6}" destId="{C4F85E5A-3C29-D143-8DBD-F3EDBF648FB8}" srcOrd="4" destOrd="0" presId="urn:microsoft.com/office/officeart/2005/8/layout/hChevron3"/>
    <dgm:cxn modelId="{678A9AE3-22BD-F843-99D4-0FA58F22CC6E}" type="presParOf" srcId="{1D38A8B4-7F18-8E48-9F55-4D3556A5E6E6}" destId="{B849228C-84E3-7B49-BDD6-658DC70D8B7A}" srcOrd="5" destOrd="0" presId="urn:microsoft.com/office/officeart/2005/8/layout/hChevron3"/>
    <dgm:cxn modelId="{E7024B5A-C420-1B42-AA93-5EE4EB9DD452}" type="presParOf" srcId="{1D38A8B4-7F18-8E48-9F55-4D3556A5E6E6}" destId="{121887BC-A021-E141-B064-674BA466EF21}" srcOrd="6" destOrd="0" presId="urn:microsoft.com/office/officeart/2005/8/layout/hChevron3"/>
    <dgm:cxn modelId="{D994F126-EEB6-6C47-984E-EEAB476EC8E1}" type="presParOf" srcId="{1D38A8B4-7F18-8E48-9F55-4D3556A5E6E6}" destId="{76FF2DBA-2A13-7E48-B857-A75CA86E7E4E}" srcOrd="7" destOrd="0" presId="urn:microsoft.com/office/officeart/2005/8/layout/hChevron3"/>
    <dgm:cxn modelId="{29B3F674-D8DE-614B-A27E-C1FD88E92FCE}" type="presParOf" srcId="{1D38A8B4-7F18-8E48-9F55-4D3556A5E6E6}" destId="{0ACEDBD0-DFF6-2349-846B-A2A63FBF5117}" srcOrd="8" destOrd="0" presId="urn:microsoft.com/office/officeart/2005/8/layout/hChevron3"/>
    <dgm:cxn modelId="{40F8F024-4511-8A4C-83BA-D995F983B363}" type="presParOf" srcId="{1D38A8B4-7F18-8E48-9F55-4D3556A5E6E6}" destId="{17361CE8-E39D-DF49-979D-C142AF926ADB}" srcOrd="9" destOrd="0" presId="urn:microsoft.com/office/officeart/2005/8/layout/hChevron3"/>
    <dgm:cxn modelId="{7AA7485B-3E77-1D41-BE14-D7DB35AF292E}" type="presParOf" srcId="{1D38A8B4-7F18-8E48-9F55-4D3556A5E6E6}" destId="{C8198319-1547-4041-8597-015FDB4B7192}" srcOrd="10"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18BB30-CD8A-4242-82B5-93C2B1DCD039}" type="doc">
      <dgm:prSet loTypeId="urn:microsoft.com/office/officeart/2005/8/layout/hChevron3" loCatId="list" qsTypeId="urn:microsoft.com/office/officeart/2005/8/quickstyle/simple1" qsCatId="simple" csTypeId="urn:microsoft.com/office/officeart/2005/8/colors/accent1_3" csCatId="accent1"/>
      <dgm:spPr/>
      <dgm:t>
        <a:bodyPr/>
        <a:lstStyle/>
        <a:p>
          <a:endParaRPr lang="en-GB"/>
        </a:p>
      </dgm:t>
    </dgm:pt>
    <dgm:pt modelId="{8D5E6289-4324-EC49-A2FA-180365DCA517}">
      <dgm:prSet custT="1"/>
      <dgm:spPr/>
      <dgm:t>
        <a:bodyPr/>
        <a:lstStyle/>
        <a:p>
          <a:r>
            <a:rPr lang="en-CH" sz="1200" b="1" dirty="0"/>
            <a:t>2024</a:t>
          </a:r>
        </a:p>
      </dgm:t>
    </dgm:pt>
    <dgm:pt modelId="{300A2316-C6DE-2248-BD72-F85BDB7722A3}" type="parTrans" cxnId="{A95177A9-D216-5342-A873-0A71D5D57AF4}">
      <dgm:prSet/>
      <dgm:spPr/>
      <dgm:t>
        <a:bodyPr/>
        <a:lstStyle/>
        <a:p>
          <a:endParaRPr lang="en-GB" sz="1200" b="1"/>
        </a:p>
      </dgm:t>
    </dgm:pt>
    <dgm:pt modelId="{4BB7B90C-AB9C-9144-9852-4D9126D95CAF}" type="sibTrans" cxnId="{A95177A9-D216-5342-A873-0A71D5D57AF4}">
      <dgm:prSet/>
      <dgm:spPr/>
      <dgm:t>
        <a:bodyPr/>
        <a:lstStyle/>
        <a:p>
          <a:endParaRPr lang="en-GB" sz="1200" b="1"/>
        </a:p>
      </dgm:t>
    </dgm:pt>
    <dgm:pt modelId="{DE27FECB-6C2C-8F49-B19D-32281C9623C6}">
      <dgm:prSet custT="1"/>
      <dgm:spPr/>
      <dgm:t>
        <a:bodyPr/>
        <a:lstStyle/>
        <a:p>
          <a:r>
            <a:rPr lang="en-CH" sz="1200" b="1" dirty="0"/>
            <a:t>2025</a:t>
          </a:r>
        </a:p>
      </dgm:t>
    </dgm:pt>
    <dgm:pt modelId="{A3DFA8D2-993C-E543-ADD2-818EB92FDACD}" type="parTrans" cxnId="{50B01448-B4B6-1E41-9B3E-169A1B6BBB32}">
      <dgm:prSet/>
      <dgm:spPr/>
      <dgm:t>
        <a:bodyPr/>
        <a:lstStyle/>
        <a:p>
          <a:endParaRPr lang="en-GB" sz="1200" b="1"/>
        </a:p>
      </dgm:t>
    </dgm:pt>
    <dgm:pt modelId="{A6A9B32A-ECE1-A745-A191-C9DCD873528E}" type="sibTrans" cxnId="{50B01448-B4B6-1E41-9B3E-169A1B6BBB32}">
      <dgm:prSet/>
      <dgm:spPr/>
      <dgm:t>
        <a:bodyPr/>
        <a:lstStyle/>
        <a:p>
          <a:endParaRPr lang="en-GB" sz="1200" b="1"/>
        </a:p>
      </dgm:t>
    </dgm:pt>
    <dgm:pt modelId="{F689A2D1-FD9B-1D44-A9C0-647A77B1E451}">
      <dgm:prSet custT="1"/>
      <dgm:spPr/>
      <dgm:t>
        <a:bodyPr/>
        <a:lstStyle/>
        <a:p>
          <a:r>
            <a:rPr lang="en-CH" sz="1200" b="1"/>
            <a:t>2026</a:t>
          </a:r>
        </a:p>
      </dgm:t>
    </dgm:pt>
    <dgm:pt modelId="{0ED39B33-F235-6340-93F4-FE2CDA3C7265}" type="parTrans" cxnId="{1BB345AF-6AE2-7346-83BC-8C31D9B5ADF0}">
      <dgm:prSet/>
      <dgm:spPr/>
      <dgm:t>
        <a:bodyPr/>
        <a:lstStyle/>
        <a:p>
          <a:endParaRPr lang="en-GB" sz="1200" b="1"/>
        </a:p>
      </dgm:t>
    </dgm:pt>
    <dgm:pt modelId="{332CDF6B-4564-734B-8CBD-6AA84CEB9643}" type="sibTrans" cxnId="{1BB345AF-6AE2-7346-83BC-8C31D9B5ADF0}">
      <dgm:prSet/>
      <dgm:spPr/>
      <dgm:t>
        <a:bodyPr/>
        <a:lstStyle/>
        <a:p>
          <a:endParaRPr lang="en-GB" sz="1200" b="1"/>
        </a:p>
      </dgm:t>
    </dgm:pt>
    <dgm:pt modelId="{ABC59E1D-7B49-5248-AC0E-A7FCA4686113}">
      <dgm:prSet custT="1"/>
      <dgm:spPr/>
      <dgm:t>
        <a:bodyPr/>
        <a:lstStyle/>
        <a:p>
          <a:r>
            <a:rPr lang="en-CH" sz="1200" b="1"/>
            <a:t>2027</a:t>
          </a:r>
        </a:p>
      </dgm:t>
    </dgm:pt>
    <dgm:pt modelId="{4D9465AC-956D-D546-8D3B-7B981C640AEC}" type="parTrans" cxnId="{657BAFD7-684D-BF44-92C4-C811FA6A9EDA}">
      <dgm:prSet/>
      <dgm:spPr/>
      <dgm:t>
        <a:bodyPr/>
        <a:lstStyle/>
        <a:p>
          <a:endParaRPr lang="en-GB" sz="1200" b="1"/>
        </a:p>
      </dgm:t>
    </dgm:pt>
    <dgm:pt modelId="{9A6FED18-4F2B-2349-8083-2479986D4874}" type="sibTrans" cxnId="{657BAFD7-684D-BF44-92C4-C811FA6A9EDA}">
      <dgm:prSet/>
      <dgm:spPr/>
      <dgm:t>
        <a:bodyPr/>
        <a:lstStyle/>
        <a:p>
          <a:endParaRPr lang="en-GB" sz="1200" b="1"/>
        </a:p>
      </dgm:t>
    </dgm:pt>
    <dgm:pt modelId="{F3C1057F-8FF3-DB45-9738-8F507E572350}">
      <dgm:prSet custT="1"/>
      <dgm:spPr/>
      <dgm:t>
        <a:bodyPr/>
        <a:lstStyle/>
        <a:p>
          <a:r>
            <a:rPr lang="en-CH" sz="1200" b="1"/>
            <a:t>2028</a:t>
          </a:r>
        </a:p>
      </dgm:t>
    </dgm:pt>
    <dgm:pt modelId="{44E54B3C-56DB-0541-81A5-93B700A2D7D9}" type="parTrans" cxnId="{FDB27BEF-0526-2E43-939F-4CCB6188D3B5}">
      <dgm:prSet/>
      <dgm:spPr/>
      <dgm:t>
        <a:bodyPr/>
        <a:lstStyle/>
        <a:p>
          <a:endParaRPr lang="en-GB" sz="1200" b="1"/>
        </a:p>
      </dgm:t>
    </dgm:pt>
    <dgm:pt modelId="{6861FEED-EED7-8847-AC29-F6BC23CEA45A}" type="sibTrans" cxnId="{FDB27BEF-0526-2E43-939F-4CCB6188D3B5}">
      <dgm:prSet/>
      <dgm:spPr/>
      <dgm:t>
        <a:bodyPr/>
        <a:lstStyle/>
        <a:p>
          <a:endParaRPr lang="en-GB" sz="1200" b="1"/>
        </a:p>
      </dgm:t>
    </dgm:pt>
    <dgm:pt modelId="{7DFC0EA8-4455-BD48-BD67-7EC930021CB1}">
      <dgm:prSet custT="1"/>
      <dgm:spPr/>
      <dgm:t>
        <a:bodyPr/>
        <a:lstStyle/>
        <a:p>
          <a:r>
            <a:rPr lang="en-CH" sz="1200" b="1"/>
            <a:t>2029</a:t>
          </a:r>
        </a:p>
      </dgm:t>
    </dgm:pt>
    <dgm:pt modelId="{7144DDC0-0A83-2043-ABA7-19268239823B}" type="parTrans" cxnId="{B73AB969-DC35-EF47-9C65-906ECD4769E4}">
      <dgm:prSet/>
      <dgm:spPr/>
      <dgm:t>
        <a:bodyPr/>
        <a:lstStyle/>
        <a:p>
          <a:endParaRPr lang="en-GB" sz="1200" b="1"/>
        </a:p>
      </dgm:t>
    </dgm:pt>
    <dgm:pt modelId="{203485AC-5C39-894B-9DA2-AEF94A7F46A7}" type="sibTrans" cxnId="{B73AB969-DC35-EF47-9C65-906ECD4769E4}">
      <dgm:prSet/>
      <dgm:spPr/>
      <dgm:t>
        <a:bodyPr/>
        <a:lstStyle/>
        <a:p>
          <a:endParaRPr lang="en-GB" sz="1200" b="1"/>
        </a:p>
      </dgm:t>
    </dgm:pt>
    <dgm:pt modelId="{1D927F8C-F3A6-4444-B03E-514427C394C8}">
      <dgm:prSet custT="1"/>
      <dgm:spPr/>
      <dgm:t>
        <a:bodyPr/>
        <a:lstStyle/>
        <a:p>
          <a:r>
            <a:rPr lang="en-CH" sz="1200" b="1"/>
            <a:t>2030</a:t>
          </a:r>
        </a:p>
      </dgm:t>
    </dgm:pt>
    <dgm:pt modelId="{A9C6B954-3BB6-8142-84B3-0EE859F9CF6A}" type="parTrans" cxnId="{01E9EE11-5FF1-9147-94CC-64BCAEDD6EB4}">
      <dgm:prSet/>
      <dgm:spPr/>
      <dgm:t>
        <a:bodyPr/>
        <a:lstStyle/>
        <a:p>
          <a:endParaRPr lang="en-GB" sz="1200" b="1"/>
        </a:p>
      </dgm:t>
    </dgm:pt>
    <dgm:pt modelId="{259D1928-5401-1E42-B468-6C81DB4DA00B}" type="sibTrans" cxnId="{01E9EE11-5FF1-9147-94CC-64BCAEDD6EB4}">
      <dgm:prSet/>
      <dgm:spPr/>
      <dgm:t>
        <a:bodyPr/>
        <a:lstStyle/>
        <a:p>
          <a:endParaRPr lang="en-GB" sz="1200" b="1"/>
        </a:p>
      </dgm:t>
    </dgm:pt>
    <dgm:pt modelId="{169BA43B-D717-4F46-A89E-4C970E9546C6}">
      <dgm:prSet custT="1"/>
      <dgm:spPr/>
      <dgm:t>
        <a:bodyPr/>
        <a:lstStyle/>
        <a:p>
          <a:r>
            <a:rPr lang="en-CH" sz="1200" b="1"/>
            <a:t>2031</a:t>
          </a:r>
        </a:p>
      </dgm:t>
    </dgm:pt>
    <dgm:pt modelId="{57B20768-DEFA-8842-9AF0-8749A0732FB8}" type="parTrans" cxnId="{DB672907-C2DE-924F-AA12-74629BA7BCD1}">
      <dgm:prSet/>
      <dgm:spPr/>
      <dgm:t>
        <a:bodyPr/>
        <a:lstStyle/>
        <a:p>
          <a:endParaRPr lang="en-GB" sz="1200" b="1"/>
        </a:p>
      </dgm:t>
    </dgm:pt>
    <dgm:pt modelId="{517AF927-0DDF-D845-BE6D-4E1DEDEE3250}" type="sibTrans" cxnId="{DB672907-C2DE-924F-AA12-74629BA7BCD1}">
      <dgm:prSet/>
      <dgm:spPr/>
      <dgm:t>
        <a:bodyPr/>
        <a:lstStyle/>
        <a:p>
          <a:endParaRPr lang="en-GB" sz="1200" b="1"/>
        </a:p>
      </dgm:t>
    </dgm:pt>
    <dgm:pt modelId="{4B7BF5F3-4F40-C64E-887F-9ED2A8D29DAF}">
      <dgm:prSet custT="1"/>
      <dgm:spPr/>
      <dgm:t>
        <a:bodyPr/>
        <a:lstStyle/>
        <a:p>
          <a:r>
            <a:rPr lang="en-CH" sz="1200" b="1"/>
            <a:t>2032</a:t>
          </a:r>
        </a:p>
      </dgm:t>
    </dgm:pt>
    <dgm:pt modelId="{9A9275C3-A45D-9D4C-90BC-2911D1FD810E}" type="parTrans" cxnId="{7319C78E-A99C-ED4E-A3A2-24D2C3E36641}">
      <dgm:prSet/>
      <dgm:spPr/>
      <dgm:t>
        <a:bodyPr/>
        <a:lstStyle/>
        <a:p>
          <a:endParaRPr lang="en-GB" sz="1200" b="1"/>
        </a:p>
      </dgm:t>
    </dgm:pt>
    <dgm:pt modelId="{A4B754E6-DA03-224D-8521-729B91835D58}" type="sibTrans" cxnId="{7319C78E-A99C-ED4E-A3A2-24D2C3E36641}">
      <dgm:prSet/>
      <dgm:spPr/>
      <dgm:t>
        <a:bodyPr/>
        <a:lstStyle/>
        <a:p>
          <a:endParaRPr lang="en-GB" sz="1200" b="1"/>
        </a:p>
      </dgm:t>
    </dgm:pt>
    <dgm:pt modelId="{EA3EDC4D-32D6-2C45-8A2D-4DBFBBF55050}">
      <dgm:prSet custT="1"/>
      <dgm:spPr/>
      <dgm:t>
        <a:bodyPr/>
        <a:lstStyle/>
        <a:p>
          <a:r>
            <a:rPr lang="en-CH" sz="1200" b="1"/>
            <a:t>2033</a:t>
          </a:r>
        </a:p>
      </dgm:t>
    </dgm:pt>
    <dgm:pt modelId="{D0FC368D-B6FA-DA49-84D0-C69100FFC4C1}" type="parTrans" cxnId="{43AE7381-7C23-BB43-828B-0F42A21EBF0B}">
      <dgm:prSet/>
      <dgm:spPr/>
      <dgm:t>
        <a:bodyPr/>
        <a:lstStyle/>
        <a:p>
          <a:endParaRPr lang="en-GB" sz="1200" b="1"/>
        </a:p>
      </dgm:t>
    </dgm:pt>
    <dgm:pt modelId="{182F451F-E301-394F-9F35-C2E62733F0DC}" type="sibTrans" cxnId="{43AE7381-7C23-BB43-828B-0F42A21EBF0B}">
      <dgm:prSet/>
      <dgm:spPr/>
      <dgm:t>
        <a:bodyPr/>
        <a:lstStyle/>
        <a:p>
          <a:endParaRPr lang="en-GB" sz="1200" b="1"/>
        </a:p>
      </dgm:t>
    </dgm:pt>
    <dgm:pt modelId="{E1695CA6-C350-7D4C-B652-3CF89C70600E}" type="pres">
      <dgm:prSet presAssocID="{D018BB30-CD8A-4242-82B5-93C2B1DCD039}" presName="Name0" presStyleCnt="0">
        <dgm:presLayoutVars>
          <dgm:dir/>
          <dgm:resizeHandles val="exact"/>
        </dgm:presLayoutVars>
      </dgm:prSet>
      <dgm:spPr/>
    </dgm:pt>
    <dgm:pt modelId="{71B02542-3988-434B-90EE-05019A8EEC3A}" type="pres">
      <dgm:prSet presAssocID="{8D5E6289-4324-EC49-A2FA-180365DCA517}" presName="parTxOnly" presStyleLbl="node1" presStyleIdx="0" presStyleCnt="10">
        <dgm:presLayoutVars>
          <dgm:bulletEnabled val="1"/>
        </dgm:presLayoutVars>
      </dgm:prSet>
      <dgm:spPr/>
    </dgm:pt>
    <dgm:pt modelId="{3B789319-BD86-6F49-A18C-523D8845002E}" type="pres">
      <dgm:prSet presAssocID="{4BB7B90C-AB9C-9144-9852-4D9126D95CAF}" presName="parSpace" presStyleCnt="0"/>
      <dgm:spPr/>
    </dgm:pt>
    <dgm:pt modelId="{EC69AEA0-2504-E643-ADC1-DF6D47ED16B9}" type="pres">
      <dgm:prSet presAssocID="{DE27FECB-6C2C-8F49-B19D-32281C9623C6}" presName="parTxOnly" presStyleLbl="node1" presStyleIdx="1" presStyleCnt="10">
        <dgm:presLayoutVars>
          <dgm:bulletEnabled val="1"/>
        </dgm:presLayoutVars>
      </dgm:prSet>
      <dgm:spPr/>
    </dgm:pt>
    <dgm:pt modelId="{A8E29E69-3499-A344-9354-4003DB9E61CE}" type="pres">
      <dgm:prSet presAssocID="{A6A9B32A-ECE1-A745-A191-C9DCD873528E}" presName="parSpace" presStyleCnt="0"/>
      <dgm:spPr/>
    </dgm:pt>
    <dgm:pt modelId="{E0C83FD6-BC8B-FF4E-9092-A2E6DE69B7F7}" type="pres">
      <dgm:prSet presAssocID="{F689A2D1-FD9B-1D44-A9C0-647A77B1E451}" presName="parTxOnly" presStyleLbl="node1" presStyleIdx="2" presStyleCnt="10">
        <dgm:presLayoutVars>
          <dgm:bulletEnabled val="1"/>
        </dgm:presLayoutVars>
      </dgm:prSet>
      <dgm:spPr/>
    </dgm:pt>
    <dgm:pt modelId="{EEA8B2D4-6EA6-634D-9E56-5909DFED60A6}" type="pres">
      <dgm:prSet presAssocID="{332CDF6B-4564-734B-8CBD-6AA84CEB9643}" presName="parSpace" presStyleCnt="0"/>
      <dgm:spPr/>
    </dgm:pt>
    <dgm:pt modelId="{6E8DF15B-471A-CA47-9622-307EA7CB64DC}" type="pres">
      <dgm:prSet presAssocID="{ABC59E1D-7B49-5248-AC0E-A7FCA4686113}" presName="parTxOnly" presStyleLbl="node1" presStyleIdx="3" presStyleCnt="10">
        <dgm:presLayoutVars>
          <dgm:bulletEnabled val="1"/>
        </dgm:presLayoutVars>
      </dgm:prSet>
      <dgm:spPr/>
    </dgm:pt>
    <dgm:pt modelId="{35E1FC7B-2850-FC48-BC04-17A076920EDB}" type="pres">
      <dgm:prSet presAssocID="{9A6FED18-4F2B-2349-8083-2479986D4874}" presName="parSpace" presStyleCnt="0"/>
      <dgm:spPr/>
    </dgm:pt>
    <dgm:pt modelId="{65E8A991-33F0-8444-ADAB-4151A6FA201E}" type="pres">
      <dgm:prSet presAssocID="{F3C1057F-8FF3-DB45-9738-8F507E572350}" presName="parTxOnly" presStyleLbl="node1" presStyleIdx="4" presStyleCnt="10">
        <dgm:presLayoutVars>
          <dgm:bulletEnabled val="1"/>
        </dgm:presLayoutVars>
      </dgm:prSet>
      <dgm:spPr/>
    </dgm:pt>
    <dgm:pt modelId="{EECFEA28-4C60-F54E-BF61-57DE441C0986}" type="pres">
      <dgm:prSet presAssocID="{6861FEED-EED7-8847-AC29-F6BC23CEA45A}" presName="parSpace" presStyleCnt="0"/>
      <dgm:spPr/>
    </dgm:pt>
    <dgm:pt modelId="{855DB4CB-48E6-9B42-B8AF-6CA1FA4BA618}" type="pres">
      <dgm:prSet presAssocID="{7DFC0EA8-4455-BD48-BD67-7EC930021CB1}" presName="parTxOnly" presStyleLbl="node1" presStyleIdx="5" presStyleCnt="10">
        <dgm:presLayoutVars>
          <dgm:bulletEnabled val="1"/>
        </dgm:presLayoutVars>
      </dgm:prSet>
      <dgm:spPr/>
    </dgm:pt>
    <dgm:pt modelId="{0CE8C5E8-B2BC-0D4A-A826-33E18F79443C}" type="pres">
      <dgm:prSet presAssocID="{203485AC-5C39-894B-9DA2-AEF94A7F46A7}" presName="parSpace" presStyleCnt="0"/>
      <dgm:spPr/>
    </dgm:pt>
    <dgm:pt modelId="{769A289E-96F1-2A40-8A8D-C3A9C9EEF1FD}" type="pres">
      <dgm:prSet presAssocID="{1D927F8C-F3A6-4444-B03E-514427C394C8}" presName="parTxOnly" presStyleLbl="node1" presStyleIdx="6" presStyleCnt="10">
        <dgm:presLayoutVars>
          <dgm:bulletEnabled val="1"/>
        </dgm:presLayoutVars>
      </dgm:prSet>
      <dgm:spPr/>
    </dgm:pt>
    <dgm:pt modelId="{6BD29911-F4DE-EB41-A2E8-8C713AA7C02F}" type="pres">
      <dgm:prSet presAssocID="{259D1928-5401-1E42-B468-6C81DB4DA00B}" presName="parSpace" presStyleCnt="0"/>
      <dgm:spPr/>
    </dgm:pt>
    <dgm:pt modelId="{68C7BE15-444A-6E42-A936-4775E57CB215}" type="pres">
      <dgm:prSet presAssocID="{169BA43B-D717-4F46-A89E-4C970E9546C6}" presName="parTxOnly" presStyleLbl="node1" presStyleIdx="7" presStyleCnt="10">
        <dgm:presLayoutVars>
          <dgm:bulletEnabled val="1"/>
        </dgm:presLayoutVars>
      </dgm:prSet>
      <dgm:spPr/>
    </dgm:pt>
    <dgm:pt modelId="{3C874F6E-B364-ED44-BA69-A77F6570759B}" type="pres">
      <dgm:prSet presAssocID="{517AF927-0DDF-D845-BE6D-4E1DEDEE3250}" presName="parSpace" presStyleCnt="0"/>
      <dgm:spPr/>
    </dgm:pt>
    <dgm:pt modelId="{CF7ABFD0-333B-1149-B1B7-77E6DA038E19}" type="pres">
      <dgm:prSet presAssocID="{4B7BF5F3-4F40-C64E-887F-9ED2A8D29DAF}" presName="parTxOnly" presStyleLbl="node1" presStyleIdx="8" presStyleCnt="10">
        <dgm:presLayoutVars>
          <dgm:bulletEnabled val="1"/>
        </dgm:presLayoutVars>
      </dgm:prSet>
      <dgm:spPr/>
    </dgm:pt>
    <dgm:pt modelId="{95EA852E-5119-7343-AD39-C205A2828CDF}" type="pres">
      <dgm:prSet presAssocID="{A4B754E6-DA03-224D-8521-729B91835D58}" presName="parSpace" presStyleCnt="0"/>
      <dgm:spPr/>
    </dgm:pt>
    <dgm:pt modelId="{589C4390-B9CE-AC4A-8A45-00F190A9A450}" type="pres">
      <dgm:prSet presAssocID="{EA3EDC4D-32D6-2C45-8A2D-4DBFBBF55050}" presName="parTxOnly" presStyleLbl="node1" presStyleIdx="9" presStyleCnt="10">
        <dgm:presLayoutVars>
          <dgm:bulletEnabled val="1"/>
        </dgm:presLayoutVars>
      </dgm:prSet>
      <dgm:spPr/>
    </dgm:pt>
  </dgm:ptLst>
  <dgm:cxnLst>
    <dgm:cxn modelId="{DB672907-C2DE-924F-AA12-74629BA7BCD1}" srcId="{D018BB30-CD8A-4242-82B5-93C2B1DCD039}" destId="{169BA43B-D717-4F46-A89E-4C970E9546C6}" srcOrd="7" destOrd="0" parTransId="{57B20768-DEFA-8842-9AF0-8749A0732FB8}" sibTransId="{517AF927-0DDF-D845-BE6D-4E1DEDEE3250}"/>
    <dgm:cxn modelId="{01E9EE11-5FF1-9147-94CC-64BCAEDD6EB4}" srcId="{D018BB30-CD8A-4242-82B5-93C2B1DCD039}" destId="{1D927F8C-F3A6-4444-B03E-514427C394C8}" srcOrd="6" destOrd="0" parTransId="{A9C6B954-3BB6-8142-84B3-0EE859F9CF6A}" sibTransId="{259D1928-5401-1E42-B468-6C81DB4DA00B}"/>
    <dgm:cxn modelId="{44E76A2E-E5AB-7B46-A8C2-C4F9458D5959}" type="presOf" srcId="{169BA43B-D717-4F46-A89E-4C970E9546C6}" destId="{68C7BE15-444A-6E42-A936-4775E57CB215}" srcOrd="0" destOrd="0" presId="urn:microsoft.com/office/officeart/2005/8/layout/hChevron3"/>
    <dgm:cxn modelId="{B20CA42F-032E-894E-9B4C-EDBCE83AFCBC}" type="presOf" srcId="{8D5E6289-4324-EC49-A2FA-180365DCA517}" destId="{71B02542-3988-434B-90EE-05019A8EEC3A}" srcOrd="0" destOrd="0" presId="urn:microsoft.com/office/officeart/2005/8/layout/hChevron3"/>
    <dgm:cxn modelId="{C5332430-F3CA-EC46-89C6-7A7360F6A450}" type="presOf" srcId="{1D927F8C-F3A6-4444-B03E-514427C394C8}" destId="{769A289E-96F1-2A40-8A8D-C3A9C9EEF1FD}" srcOrd="0" destOrd="0" presId="urn:microsoft.com/office/officeart/2005/8/layout/hChevron3"/>
    <dgm:cxn modelId="{33924864-1A85-9247-9225-B31D9435A993}" type="presOf" srcId="{F689A2D1-FD9B-1D44-A9C0-647A77B1E451}" destId="{E0C83FD6-BC8B-FF4E-9092-A2E6DE69B7F7}" srcOrd="0" destOrd="0" presId="urn:microsoft.com/office/officeart/2005/8/layout/hChevron3"/>
    <dgm:cxn modelId="{F27D6266-D495-1E43-9DA9-BBE12F21678C}" type="presOf" srcId="{EA3EDC4D-32D6-2C45-8A2D-4DBFBBF55050}" destId="{589C4390-B9CE-AC4A-8A45-00F190A9A450}" srcOrd="0" destOrd="0" presId="urn:microsoft.com/office/officeart/2005/8/layout/hChevron3"/>
    <dgm:cxn modelId="{50B01448-B4B6-1E41-9B3E-169A1B6BBB32}" srcId="{D018BB30-CD8A-4242-82B5-93C2B1DCD039}" destId="{DE27FECB-6C2C-8F49-B19D-32281C9623C6}" srcOrd="1" destOrd="0" parTransId="{A3DFA8D2-993C-E543-ADD2-818EB92FDACD}" sibTransId="{A6A9B32A-ECE1-A745-A191-C9DCD873528E}"/>
    <dgm:cxn modelId="{B73AB969-DC35-EF47-9C65-906ECD4769E4}" srcId="{D018BB30-CD8A-4242-82B5-93C2B1DCD039}" destId="{7DFC0EA8-4455-BD48-BD67-7EC930021CB1}" srcOrd="5" destOrd="0" parTransId="{7144DDC0-0A83-2043-ABA7-19268239823B}" sibTransId="{203485AC-5C39-894B-9DA2-AEF94A7F46A7}"/>
    <dgm:cxn modelId="{10F12078-C438-0C47-A079-0B62952E7E0A}" type="presOf" srcId="{4B7BF5F3-4F40-C64E-887F-9ED2A8D29DAF}" destId="{CF7ABFD0-333B-1149-B1B7-77E6DA038E19}" srcOrd="0" destOrd="0" presId="urn:microsoft.com/office/officeart/2005/8/layout/hChevron3"/>
    <dgm:cxn modelId="{FB7ECB58-EF4E-994F-B9D2-A8BE36E47221}" type="presOf" srcId="{D018BB30-CD8A-4242-82B5-93C2B1DCD039}" destId="{E1695CA6-C350-7D4C-B652-3CF89C70600E}" srcOrd="0" destOrd="0" presId="urn:microsoft.com/office/officeart/2005/8/layout/hChevron3"/>
    <dgm:cxn modelId="{43AE7381-7C23-BB43-828B-0F42A21EBF0B}" srcId="{D018BB30-CD8A-4242-82B5-93C2B1DCD039}" destId="{EA3EDC4D-32D6-2C45-8A2D-4DBFBBF55050}" srcOrd="9" destOrd="0" parTransId="{D0FC368D-B6FA-DA49-84D0-C69100FFC4C1}" sibTransId="{182F451F-E301-394F-9F35-C2E62733F0DC}"/>
    <dgm:cxn modelId="{7319C78E-A99C-ED4E-A3A2-24D2C3E36641}" srcId="{D018BB30-CD8A-4242-82B5-93C2B1DCD039}" destId="{4B7BF5F3-4F40-C64E-887F-9ED2A8D29DAF}" srcOrd="8" destOrd="0" parTransId="{9A9275C3-A45D-9D4C-90BC-2911D1FD810E}" sibTransId="{A4B754E6-DA03-224D-8521-729B91835D58}"/>
    <dgm:cxn modelId="{6B453B91-7892-884C-A936-399495512BA3}" type="presOf" srcId="{7DFC0EA8-4455-BD48-BD67-7EC930021CB1}" destId="{855DB4CB-48E6-9B42-B8AF-6CA1FA4BA618}" srcOrd="0" destOrd="0" presId="urn:microsoft.com/office/officeart/2005/8/layout/hChevron3"/>
    <dgm:cxn modelId="{A95177A9-D216-5342-A873-0A71D5D57AF4}" srcId="{D018BB30-CD8A-4242-82B5-93C2B1DCD039}" destId="{8D5E6289-4324-EC49-A2FA-180365DCA517}" srcOrd="0" destOrd="0" parTransId="{300A2316-C6DE-2248-BD72-F85BDB7722A3}" sibTransId="{4BB7B90C-AB9C-9144-9852-4D9126D95CAF}"/>
    <dgm:cxn modelId="{1BB345AF-6AE2-7346-83BC-8C31D9B5ADF0}" srcId="{D018BB30-CD8A-4242-82B5-93C2B1DCD039}" destId="{F689A2D1-FD9B-1D44-A9C0-647A77B1E451}" srcOrd="2" destOrd="0" parTransId="{0ED39B33-F235-6340-93F4-FE2CDA3C7265}" sibTransId="{332CDF6B-4564-734B-8CBD-6AA84CEB9643}"/>
    <dgm:cxn modelId="{55FFEAB8-DFFC-354E-9EB6-D8DD301A7C00}" type="presOf" srcId="{ABC59E1D-7B49-5248-AC0E-A7FCA4686113}" destId="{6E8DF15B-471A-CA47-9622-307EA7CB64DC}" srcOrd="0" destOrd="0" presId="urn:microsoft.com/office/officeart/2005/8/layout/hChevron3"/>
    <dgm:cxn modelId="{28C0FBCA-5BE5-0646-A6B9-1274963A2A74}" type="presOf" srcId="{DE27FECB-6C2C-8F49-B19D-32281C9623C6}" destId="{EC69AEA0-2504-E643-ADC1-DF6D47ED16B9}" srcOrd="0" destOrd="0" presId="urn:microsoft.com/office/officeart/2005/8/layout/hChevron3"/>
    <dgm:cxn modelId="{A664ECCC-C4E4-B946-BB27-7E9A3CECA163}" type="presOf" srcId="{F3C1057F-8FF3-DB45-9738-8F507E572350}" destId="{65E8A991-33F0-8444-ADAB-4151A6FA201E}" srcOrd="0" destOrd="0" presId="urn:microsoft.com/office/officeart/2005/8/layout/hChevron3"/>
    <dgm:cxn modelId="{657BAFD7-684D-BF44-92C4-C811FA6A9EDA}" srcId="{D018BB30-CD8A-4242-82B5-93C2B1DCD039}" destId="{ABC59E1D-7B49-5248-AC0E-A7FCA4686113}" srcOrd="3" destOrd="0" parTransId="{4D9465AC-956D-D546-8D3B-7B981C640AEC}" sibTransId="{9A6FED18-4F2B-2349-8083-2479986D4874}"/>
    <dgm:cxn modelId="{FDB27BEF-0526-2E43-939F-4CCB6188D3B5}" srcId="{D018BB30-CD8A-4242-82B5-93C2B1DCD039}" destId="{F3C1057F-8FF3-DB45-9738-8F507E572350}" srcOrd="4" destOrd="0" parTransId="{44E54B3C-56DB-0541-81A5-93B700A2D7D9}" sibTransId="{6861FEED-EED7-8847-AC29-F6BC23CEA45A}"/>
    <dgm:cxn modelId="{FECEDA91-EA0C-6848-A2B7-6E543F042B64}" type="presParOf" srcId="{E1695CA6-C350-7D4C-B652-3CF89C70600E}" destId="{71B02542-3988-434B-90EE-05019A8EEC3A}" srcOrd="0" destOrd="0" presId="urn:microsoft.com/office/officeart/2005/8/layout/hChevron3"/>
    <dgm:cxn modelId="{4DF21609-F5CB-4D4F-8492-1D48D381495B}" type="presParOf" srcId="{E1695CA6-C350-7D4C-B652-3CF89C70600E}" destId="{3B789319-BD86-6F49-A18C-523D8845002E}" srcOrd="1" destOrd="0" presId="urn:microsoft.com/office/officeart/2005/8/layout/hChevron3"/>
    <dgm:cxn modelId="{5E3C5D23-FDB8-574F-A359-4E17ADF82F1F}" type="presParOf" srcId="{E1695CA6-C350-7D4C-B652-3CF89C70600E}" destId="{EC69AEA0-2504-E643-ADC1-DF6D47ED16B9}" srcOrd="2" destOrd="0" presId="urn:microsoft.com/office/officeart/2005/8/layout/hChevron3"/>
    <dgm:cxn modelId="{06C64C55-13EF-BE43-BEEB-80FB42C5D29D}" type="presParOf" srcId="{E1695CA6-C350-7D4C-B652-3CF89C70600E}" destId="{A8E29E69-3499-A344-9354-4003DB9E61CE}" srcOrd="3" destOrd="0" presId="urn:microsoft.com/office/officeart/2005/8/layout/hChevron3"/>
    <dgm:cxn modelId="{1D27B320-260C-6541-A97B-4B32894C0192}" type="presParOf" srcId="{E1695CA6-C350-7D4C-B652-3CF89C70600E}" destId="{E0C83FD6-BC8B-FF4E-9092-A2E6DE69B7F7}" srcOrd="4" destOrd="0" presId="urn:microsoft.com/office/officeart/2005/8/layout/hChevron3"/>
    <dgm:cxn modelId="{F175DC4D-DB32-2E4D-AF49-82C6F12E4798}" type="presParOf" srcId="{E1695CA6-C350-7D4C-B652-3CF89C70600E}" destId="{EEA8B2D4-6EA6-634D-9E56-5909DFED60A6}" srcOrd="5" destOrd="0" presId="urn:microsoft.com/office/officeart/2005/8/layout/hChevron3"/>
    <dgm:cxn modelId="{2BBB1F9B-C202-9B4D-9B40-DE6DE6286C84}" type="presParOf" srcId="{E1695CA6-C350-7D4C-B652-3CF89C70600E}" destId="{6E8DF15B-471A-CA47-9622-307EA7CB64DC}" srcOrd="6" destOrd="0" presId="urn:microsoft.com/office/officeart/2005/8/layout/hChevron3"/>
    <dgm:cxn modelId="{F36C1D32-577E-C74F-9C34-26C1E7D9DD75}" type="presParOf" srcId="{E1695CA6-C350-7D4C-B652-3CF89C70600E}" destId="{35E1FC7B-2850-FC48-BC04-17A076920EDB}" srcOrd="7" destOrd="0" presId="urn:microsoft.com/office/officeart/2005/8/layout/hChevron3"/>
    <dgm:cxn modelId="{7D3C87D4-407C-8A4F-8E4C-8D2741226AFE}" type="presParOf" srcId="{E1695CA6-C350-7D4C-B652-3CF89C70600E}" destId="{65E8A991-33F0-8444-ADAB-4151A6FA201E}" srcOrd="8" destOrd="0" presId="urn:microsoft.com/office/officeart/2005/8/layout/hChevron3"/>
    <dgm:cxn modelId="{FF3339B0-6DAF-F148-ACB3-D11FCD59133A}" type="presParOf" srcId="{E1695CA6-C350-7D4C-B652-3CF89C70600E}" destId="{EECFEA28-4C60-F54E-BF61-57DE441C0986}" srcOrd="9" destOrd="0" presId="urn:microsoft.com/office/officeart/2005/8/layout/hChevron3"/>
    <dgm:cxn modelId="{1C7AC2C7-032D-4349-8031-D2B0B55BFE33}" type="presParOf" srcId="{E1695CA6-C350-7D4C-B652-3CF89C70600E}" destId="{855DB4CB-48E6-9B42-B8AF-6CA1FA4BA618}" srcOrd="10" destOrd="0" presId="urn:microsoft.com/office/officeart/2005/8/layout/hChevron3"/>
    <dgm:cxn modelId="{C94ECC4E-98E5-EF4B-8963-202004049559}" type="presParOf" srcId="{E1695CA6-C350-7D4C-B652-3CF89C70600E}" destId="{0CE8C5E8-B2BC-0D4A-A826-33E18F79443C}" srcOrd="11" destOrd="0" presId="urn:microsoft.com/office/officeart/2005/8/layout/hChevron3"/>
    <dgm:cxn modelId="{97463E15-4F3D-D34E-B3C3-07F1503CDFED}" type="presParOf" srcId="{E1695CA6-C350-7D4C-B652-3CF89C70600E}" destId="{769A289E-96F1-2A40-8A8D-C3A9C9EEF1FD}" srcOrd="12" destOrd="0" presId="urn:microsoft.com/office/officeart/2005/8/layout/hChevron3"/>
    <dgm:cxn modelId="{0776B438-54B8-504B-A9C9-560F6E86565F}" type="presParOf" srcId="{E1695CA6-C350-7D4C-B652-3CF89C70600E}" destId="{6BD29911-F4DE-EB41-A2E8-8C713AA7C02F}" srcOrd="13" destOrd="0" presId="urn:microsoft.com/office/officeart/2005/8/layout/hChevron3"/>
    <dgm:cxn modelId="{8E603558-534F-B044-B723-9A0178CB3FDE}" type="presParOf" srcId="{E1695CA6-C350-7D4C-B652-3CF89C70600E}" destId="{68C7BE15-444A-6E42-A936-4775E57CB215}" srcOrd="14" destOrd="0" presId="urn:microsoft.com/office/officeart/2005/8/layout/hChevron3"/>
    <dgm:cxn modelId="{6F4C0253-52C9-E34B-B1B7-D3C3598BEC29}" type="presParOf" srcId="{E1695CA6-C350-7D4C-B652-3CF89C70600E}" destId="{3C874F6E-B364-ED44-BA69-A77F6570759B}" srcOrd="15" destOrd="0" presId="urn:microsoft.com/office/officeart/2005/8/layout/hChevron3"/>
    <dgm:cxn modelId="{9511E3FD-9739-DE4F-9B67-F5D6AC7EF9A2}" type="presParOf" srcId="{E1695CA6-C350-7D4C-B652-3CF89C70600E}" destId="{CF7ABFD0-333B-1149-B1B7-77E6DA038E19}" srcOrd="16" destOrd="0" presId="urn:microsoft.com/office/officeart/2005/8/layout/hChevron3"/>
    <dgm:cxn modelId="{0C8425FA-575E-6D41-A67E-3A9940C3F835}" type="presParOf" srcId="{E1695CA6-C350-7D4C-B652-3CF89C70600E}" destId="{95EA852E-5119-7343-AD39-C205A2828CDF}" srcOrd="17" destOrd="0" presId="urn:microsoft.com/office/officeart/2005/8/layout/hChevron3"/>
    <dgm:cxn modelId="{FDCD897C-3A8B-374D-BE3E-51D8F4BC93CB}" type="presParOf" srcId="{E1695CA6-C350-7D4C-B652-3CF89C70600E}" destId="{589C4390-B9CE-AC4A-8A45-00F190A9A450}"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980F3-2D86-9F48-971D-49CCFCC88E5A}">
      <dsp:nvSpPr>
        <dsp:cNvPr id="0" name=""/>
        <dsp:cNvSpPr/>
      </dsp:nvSpPr>
      <dsp:spPr>
        <a:xfrm>
          <a:off x="1470" y="71693"/>
          <a:ext cx="2321751" cy="928700"/>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2021- 25:</a:t>
          </a:r>
        </a:p>
        <a:p>
          <a:pPr marL="0" lvl="0" indent="0" algn="ctr" defTabSz="622300">
            <a:lnSpc>
              <a:spcPct val="90000"/>
            </a:lnSpc>
            <a:spcBef>
              <a:spcPct val="0"/>
            </a:spcBef>
            <a:spcAft>
              <a:spcPct val="35000"/>
            </a:spcAft>
            <a:buNone/>
          </a:pPr>
          <a:r>
            <a:rPr lang="en-CH" sz="1400" kern="1200" dirty="0"/>
            <a:t>Feas</a:t>
          </a:r>
          <a:r>
            <a:rPr lang="en-US" sz="1400" kern="1200" dirty="0"/>
            <a:t>i</a:t>
          </a:r>
          <a:r>
            <a:rPr lang="en-CH" sz="1400" kern="1200" dirty="0"/>
            <a:t>bility Study</a:t>
          </a:r>
        </a:p>
      </dsp:txBody>
      <dsp:txXfrm>
        <a:off x="1470" y="71693"/>
        <a:ext cx="2089576" cy="928700"/>
      </dsp:txXfrm>
    </dsp:sp>
    <dsp:sp modelId="{FC2260DD-68F1-4F49-82CD-972D68C66908}">
      <dsp:nvSpPr>
        <dsp:cNvPr id="0" name=""/>
        <dsp:cNvSpPr/>
      </dsp:nvSpPr>
      <dsp:spPr>
        <a:xfrm>
          <a:off x="1858871" y="71693"/>
          <a:ext cx="2479723" cy="928700"/>
        </a:xfrm>
        <a:prstGeom prst="chevron">
          <a:avLst/>
        </a:prstGeom>
        <a:solidFill>
          <a:schemeClr val="accent1">
            <a:shade val="80000"/>
            <a:hueOff val="0"/>
            <a:satOff val="0"/>
            <a:lumOff val="67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t>2027/</a:t>
          </a:r>
          <a:r>
            <a:rPr lang="en-CH" sz="1400" b="1" kern="1200" dirty="0"/>
            <a:t>2028:</a:t>
          </a:r>
        </a:p>
        <a:p>
          <a:pPr marL="0" lvl="0" indent="0" algn="ctr" defTabSz="622300">
            <a:lnSpc>
              <a:spcPct val="90000"/>
            </a:lnSpc>
            <a:spcBef>
              <a:spcPct val="0"/>
            </a:spcBef>
            <a:spcAft>
              <a:spcPct val="35000"/>
            </a:spcAft>
            <a:buNone/>
          </a:pPr>
          <a:r>
            <a:rPr lang="en-US" sz="1400" kern="1200" dirty="0"/>
            <a:t>P</a:t>
          </a:r>
          <a:r>
            <a:rPr lang="en-CH" sz="1400" kern="1200" dirty="0"/>
            <a:t>roject </a:t>
          </a:r>
          <a:r>
            <a:rPr lang="en-US" sz="1400" kern="1200" dirty="0"/>
            <a:t>A</a:t>
          </a:r>
          <a:r>
            <a:rPr lang="en-CH" sz="1400" kern="1200" dirty="0"/>
            <a:t>pproval by CERN </a:t>
          </a:r>
          <a:r>
            <a:rPr lang="en-US" sz="1400" kern="1200" dirty="0"/>
            <a:t>C</a:t>
          </a:r>
          <a:r>
            <a:rPr lang="en-CH" sz="1400" kern="1200" dirty="0"/>
            <a:t>ouncil</a:t>
          </a:r>
        </a:p>
      </dsp:txBody>
      <dsp:txXfrm>
        <a:off x="2323221" y="71693"/>
        <a:ext cx="1551023" cy="928700"/>
      </dsp:txXfrm>
    </dsp:sp>
    <dsp:sp modelId="{C4F85E5A-3C29-D143-8DBD-F3EDBF648FB8}">
      <dsp:nvSpPr>
        <dsp:cNvPr id="0" name=""/>
        <dsp:cNvSpPr/>
      </dsp:nvSpPr>
      <dsp:spPr>
        <a:xfrm>
          <a:off x="3874244" y="71693"/>
          <a:ext cx="2321751" cy="928700"/>
        </a:xfrm>
        <a:prstGeom prst="chevron">
          <a:avLst/>
        </a:prstGeom>
        <a:solidFill>
          <a:schemeClr val="accent1">
            <a:shade val="80000"/>
            <a:hueOff val="0"/>
            <a:satOff val="0"/>
            <a:lumOff val="1355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2032: </a:t>
          </a:r>
          <a:endParaRPr lang="en-US" sz="1400" b="1" kern="1200" dirty="0"/>
        </a:p>
        <a:p>
          <a:pPr marL="0" lvl="0" indent="0" algn="ctr" defTabSz="622300">
            <a:lnSpc>
              <a:spcPct val="90000"/>
            </a:lnSpc>
            <a:spcBef>
              <a:spcPct val="0"/>
            </a:spcBef>
            <a:spcAft>
              <a:spcPct val="35000"/>
            </a:spcAft>
            <a:buNone/>
          </a:pPr>
          <a:r>
            <a:rPr lang="en-US" sz="1400" kern="1200" dirty="0"/>
            <a:t>Start of c</a:t>
          </a:r>
          <a:r>
            <a:rPr lang="en-CH" sz="1400" kern="1200" dirty="0"/>
            <a:t>onstruction</a:t>
          </a:r>
        </a:p>
      </dsp:txBody>
      <dsp:txXfrm>
        <a:off x="4338594" y="71693"/>
        <a:ext cx="1393051" cy="928700"/>
      </dsp:txXfrm>
    </dsp:sp>
    <dsp:sp modelId="{121887BC-A021-E141-B064-674BA466EF21}">
      <dsp:nvSpPr>
        <dsp:cNvPr id="0" name=""/>
        <dsp:cNvSpPr/>
      </dsp:nvSpPr>
      <dsp:spPr>
        <a:xfrm>
          <a:off x="5731645" y="71693"/>
          <a:ext cx="2321751" cy="928700"/>
        </a:xfrm>
        <a:prstGeom prst="chevron">
          <a:avLst/>
        </a:prstGeom>
        <a:solidFill>
          <a:schemeClr val="accent1">
            <a:shade val="80000"/>
            <a:hueOff val="0"/>
            <a:satOff val="0"/>
            <a:lumOff val="2032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2041: </a:t>
          </a:r>
        </a:p>
        <a:p>
          <a:pPr marL="0" lvl="0" indent="0" algn="ctr" defTabSz="622300">
            <a:lnSpc>
              <a:spcPct val="90000"/>
            </a:lnSpc>
            <a:spcBef>
              <a:spcPct val="0"/>
            </a:spcBef>
            <a:spcAft>
              <a:spcPct val="35000"/>
            </a:spcAft>
            <a:buNone/>
          </a:pPr>
          <a:r>
            <a:rPr lang="en-CH" sz="1400" kern="1200" dirty="0"/>
            <a:t>HL-LHC ends</a:t>
          </a:r>
        </a:p>
      </dsp:txBody>
      <dsp:txXfrm>
        <a:off x="6195995" y="71693"/>
        <a:ext cx="1393051" cy="928700"/>
      </dsp:txXfrm>
    </dsp:sp>
    <dsp:sp modelId="{0ACEDBD0-DFF6-2349-846B-A2A63FBF5117}">
      <dsp:nvSpPr>
        <dsp:cNvPr id="0" name=""/>
        <dsp:cNvSpPr/>
      </dsp:nvSpPr>
      <dsp:spPr>
        <a:xfrm>
          <a:off x="7589046" y="71693"/>
          <a:ext cx="2321751" cy="928700"/>
        </a:xfrm>
        <a:prstGeom prst="chevron">
          <a:avLst/>
        </a:prstGeom>
        <a:solidFill>
          <a:schemeClr val="accent1">
            <a:shade val="80000"/>
            <a:hueOff val="0"/>
            <a:satOff val="0"/>
            <a:lumOff val="2710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2045: </a:t>
          </a:r>
        </a:p>
        <a:p>
          <a:pPr marL="0" lvl="0" indent="0" algn="ctr" defTabSz="622300">
            <a:lnSpc>
              <a:spcPct val="90000"/>
            </a:lnSpc>
            <a:spcBef>
              <a:spcPct val="0"/>
            </a:spcBef>
            <a:spcAft>
              <a:spcPct val="35000"/>
            </a:spcAft>
            <a:buNone/>
          </a:pPr>
          <a:r>
            <a:rPr lang="en-CH" sz="1400" kern="1200" dirty="0"/>
            <a:t>Operation of FCC-ee</a:t>
          </a:r>
        </a:p>
      </dsp:txBody>
      <dsp:txXfrm>
        <a:off x="8053396" y="71693"/>
        <a:ext cx="1393051" cy="928700"/>
      </dsp:txXfrm>
    </dsp:sp>
    <dsp:sp modelId="{C8198319-1547-4041-8597-015FDB4B7192}">
      <dsp:nvSpPr>
        <dsp:cNvPr id="0" name=""/>
        <dsp:cNvSpPr/>
      </dsp:nvSpPr>
      <dsp:spPr>
        <a:xfrm>
          <a:off x="9446447" y="71693"/>
          <a:ext cx="2321751" cy="928700"/>
        </a:xfrm>
        <a:prstGeom prst="chevron">
          <a:avLst/>
        </a:prstGeom>
        <a:solidFill>
          <a:schemeClr val="accent1">
            <a:shade val="80000"/>
            <a:hueOff val="0"/>
            <a:satOff val="0"/>
            <a:lumOff val="338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CH" sz="1400" b="1" kern="1200" dirty="0"/>
            <a:t>2070:</a:t>
          </a:r>
          <a:r>
            <a:rPr lang="en-CH" sz="1400" kern="1200" dirty="0"/>
            <a:t> </a:t>
          </a:r>
        </a:p>
        <a:p>
          <a:pPr marL="0" lvl="0" indent="0" algn="ctr" defTabSz="622300">
            <a:lnSpc>
              <a:spcPct val="90000"/>
            </a:lnSpc>
            <a:spcBef>
              <a:spcPct val="0"/>
            </a:spcBef>
            <a:spcAft>
              <a:spcPct val="35000"/>
            </a:spcAft>
            <a:buNone/>
          </a:pPr>
          <a:r>
            <a:rPr lang="en-CH" sz="1400" kern="1200" dirty="0"/>
            <a:t>Operation of FCC-hh</a:t>
          </a:r>
        </a:p>
      </dsp:txBody>
      <dsp:txXfrm>
        <a:off x="9910797" y="71693"/>
        <a:ext cx="1393051" cy="928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02542-3988-434B-90EE-05019A8EEC3A}">
      <dsp:nvSpPr>
        <dsp:cNvPr id="0" name=""/>
        <dsp:cNvSpPr/>
      </dsp:nvSpPr>
      <dsp:spPr>
        <a:xfrm>
          <a:off x="138" y="0"/>
          <a:ext cx="1382603" cy="296025"/>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dirty="0"/>
            <a:t>2024</a:t>
          </a:r>
        </a:p>
      </dsp:txBody>
      <dsp:txXfrm>
        <a:off x="138" y="0"/>
        <a:ext cx="1308597" cy="296025"/>
      </dsp:txXfrm>
    </dsp:sp>
    <dsp:sp modelId="{EC69AEA0-2504-E643-ADC1-DF6D47ED16B9}">
      <dsp:nvSpPr>
        <dsp:cNvPr id="0" name=""/>
        <dsp:cNvSpPr/>
      </dsp:nvSpPr>
      <dsp:spPr>
        <a:xfrm>
          <a:off x="1106221" y="0"/>
          <a:ext cx="1382603" cy="296025"/>
        </a:xfrm>
        <a:prstGeom prst="chevron">
          <a:avLst/>
        </a:prstGeom>
        <a:solidFill>
          <a:schemeClr val="accent1">
            <a:shade val="80000"/>
            <a:hueOff val="0"/>
            <a:satOff val="0"/>
            <a:lumOff val="3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dirty="0"/>
            <a:t>2025</a:t>
          </a:r>
        </a:p>
      </dsp:txBody>
      <dsp:txXfrm>
        <a:off x="1254234" y="0"/>
        <a:ext cx="1086578" cy="296025"/>
      </dsp:txXfrm>
    </dsp:sp>
    <dsp:sp modelId="{E0C83FD6-BC8B-FF4E-9092-A2E6DE69B7F7}">
      <dsp:nvSpPr>
        <dsp:cNvPr id="0" name=""/>
        <dsp:cNvSpPr/>
      </dsp:nvSpPr>
      <dsp:spPr>
        <a:xfrm>
          <a:off x="2212303" y="0"/>
          <a:ext cx="1382603" cy="296025"/>
        </a:xfrm>
        <a:prstGeom prst="chevron">
          <a:avLst/>
        </a:prstGeom>
        <a:solidFill>
          <a:schemeClr val="accent1">
            <a:shade val="80000"/>
            <a:hueOff val="0"/>
            <a:satOff val="0"/>
            <a:lumOff val="75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2026</a:t>
          </a:r>
        </a:p>
      </dsp:txBody>
      <dsp:txXfrm>
        <a:off x="2360316" y="0"/>
        <a:ext cx="1086578" cy="296025"/>
      </dsp:txXfrm>
    </dsp:sp>
    <dsp:sp modelId="{6E8DF15B-471A-CA47-9622-307EA7CB64DC}">
      <dsp:nvSpPr>
        <dsp:cNvPr id="0" name=""/>
        <dsp:cNvSpPr/>
      </dsp:nvSpPr>
      <dsp:spPr>
        <a:xfrm>
          <a:off x="3318386" y="0"/>
          <a:ext cx="1382603" cy="296025"/>
        </a:xfrm>
        <a:prstGeom prst="chevron">
          <a:avLst/>
        </a:prstGeom>
        <a:solidFill>
          <a:schemeClr val="accent1">
            <a:shade val="80000"/>
            <a:hueOff val="0"/>
            <a:satOff val="0"/>
            <a:lumOff val="11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2027</a:t>
          </a:r>
        </a:p>
      </dsp:txBody>
      <dsp:txXfrm>
        <a:off x="3466399" y="0"/>
        <a:ext cx="1086578" cy="296025"/>
      </dsp:txXfrm>
    </dsp:sp>
    <dsp:sp modelId="{65E8A991-33F0-8444-ADAB-4151A6FA201E}">
      <dsp:nvSpPr>
        <dsp:cNvPr id="0" name=""/>
        <dsp:cNvSpPr/>
      </dsp:nvSpPr>
      <dsp:spPr>
        <a:xfrm>
          <a:off x="4424469" y="0"/>
          <a:ext cx="1382603" cy="296025"/>
        </a:xfrm>
        <a:prstGeom prst="chevron">
          <a:avLst/>
        </a:prstGeom>
        <a:solidFill>
          <a:schemeClr val="accent1">
            <a:shade val="80000"/>
            <a:hueOff val="0"/>
            <a:satOff val="0"/>
            <a:lumOff val="150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2028</a:t>
          </a:r>
        </a:p>
      </dsp:txBody>
      <dsp:txXfrm>
        <a:off x="4572482" y="0"/>
        <a:ext cx="1086578" cy="296025"/>
      </dsp:txXfrm>
    </dsp:sp>
    <dsp:sp modelId="{855DB4CB-48E6-9B42-B8AF-6CA1FA4BA618}">
      <dsp:nvSpPr>
        <dsp:cNvPr id="0" name=""/>
        <dsp:cNvSpPr/>
      </dsp:nvSpPr>
      <dsp:spPr>
        <a:xfrm>
          <a:off x="5530552" y="0"/>
          <a:ext cx="1382603" cy="296025"/>
        </a:xfrm>
        <a:prstGeom prst="chevron">
          <a:avLst/>
        </a:prstGeom>
        <a:solidFill>
          <a:schemeClr val="accent1">
            <a:shade val="80000"/>
            <a:hueOff val="0"/>
            <a:satOff val="0"/>
            <a:lumOff val="188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2029</a:t>
          </a:r>
        </a:p>
      </dsp:txBody>
      <dsp:txXfrm>
        <a:off x="5678565" y="0"/>
        <a:ext cx="1086578" cy="296025"/>
      </dsp:txXfrm>
    </dsp:sp>
    <dsp:sp modelId="{769A289E-96F1-2A40-8A8D-C3A9C9EEF1FD}">
      <dsp:nvSpPr>
        <dsp:cNvPr id="0" name=""/>
        <dsp:cNvSpPr/>
      </dsp:nvSpPr>
      <dsp:spPr>
        <a:xfrm>
          <a:off x="6636634" y="0"/>
          <a:ext cx="1382603" cy="296025"/>
        </a:xfrm>
        <a:prstGeom prst="chevron">
          <a:avLst/>
        </a:prstGeom>
        <a:solidFill>
          <a:schemeClr val="accent1">
            <a:shade val="80000"/>
            <a:hueOff val="0"/>
            <a:satOff val="0"/>
            <a:lumOff val="225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2030</a:t>
          </a:r>
        </a:p>
      </dsp:txBody>
      <dsp:txXfrm>
        <a:off x="6784647" y="0"/>
        <a:ext cx="1086578" cy="296025"/>
      </dsp:txXfrm>
    </dsp:sp>
    <dsp:sp modelId="{68C7BE15-444A-6E42-A936-4775E57CB215}">
      <dsp:nvSpPr>
        <dsp:cNvPr id="0" name=""/>
        <dsp:cNvSpPr/>
      </dsp:nvSpPr>
      <dsp:spPr>
        <a:xfrm>
          <a:off x="7742717" y="0"/>
          <a:ext cx="1382603" cy="296025"/>
        </a:xfrm>
        <a:prstGeom prst="chevron">
          <a:avLst/>
        </a:prstGeom>
        <a:solidFill>
          <a:schemeClr val="accent1">
            <a:shade val="80000"/>
            <a:hueOff val="0"/>
            <a:satOff val="0"/>
            <a:lumOff val="263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2031</a:t>
          </a:r>
        </a:p>
      </dsp:txBody>
      <dsp:txXfrm>
        <a:off x="7890730" y="0"/>
        <a:ext cx="1086578" cy="296025"/>
      </dsp:txXfrm>
    </dsp:sp>
    <dsp:sp modelId="{CF7ABFD0-333B-1149-B1B7-77E6DA038E19}">
      <dsp:nvSpPr>
        <dsp:cNvPr id="0" name=""/>
        <dsp:cNvSpPr/>
      </dsp:nvSpPr>
      <dsp:spPr>
        <a:xfrm>
          <a:off x="8848800" y="0"/>
          <a:ext cx="1382603" cy="296025"/>
        </a:xfrm>
        <a:prstGeom prst="chevron">
          <a:avLst/>
        </a:prstGeom>
        <a:solidFill>
          <a:schemeClr val="accent1">
            <a:shade val="80000"/>
            <a:hueOff val="0"/>
            <a:satOff val="0"/>
            <a:lumOff val="30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2032</a:t>
          </a:r>
        </a:p>
      </dsp:txBody>
      <dsp:txXfrm>
        <a:off x="8996813" y="0"/>
        <a:ext cx="1086578" cy="296025"/>
      </dsp:txXfrm>
    </dsp:sp>
    <dsp:sp modelId="{589C4390-B9CE-AC4A-8A45-00F190A9A450}">
      <dsp:nvSpPr>
        <dsp:cNvPr id="0" name=""/>
        <dsp:cNvSpPr/>
      </dsp:nvSpPr>
      <dsp:spPr>
        <a:xfrm>
          <a:off x="9954883" y="0"/>
          <a:ext cx="1382603" cy="296025"/>
        </a:xfrm>
        <a:prstGeom prst="chevron">
          <a:avLst/>
        </a:prstGeom>
        <a:solidFill>
          <a:schemeClr val="accent1">
            <a:shade val="80000"/>
            <a:hueOff val="0"/>
            <a:satOff val="0"/>
            <a:lumOff val="33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CH" sz="1200" b="1" kern="1200"/>
            <a:t>2033</a:t>
          </a:r>
        </a:p>
      </dsp:txBody>
      <dsp:txXfrm>
        <a:off x="10102896" y="0"/>
        <a:ext cx="1086578" cy="2960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2AAEB-B609-4A11-9052-603EB5B1D717}" type="datetimeFigureOut">
              <a:rPr lang="en-GB" smtClean="0"/>
              <a:t>01/09/2024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63AC3-2387-43D5-95C0-FEA254320F68}" type="slidenum">
              <a:rPr lang="en-GB" smtClean="0"/>
              <a:t>‹#›</a:t>
            </a:fld>
            <a:endParaRPr lang="en-GB"/>
          </a:p>
        </p:txBody>
      </p:sp>
    </p:spTree>
    <p:extLst>
      <p:ext uri="{BB962C8B-B14F-4D97-AF65-F5344CB8AC3E}">
        <p14:creationId xmlns:p14="http://schemas.microsoft.com/office/powerpoint/2010/main" val="362523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5DD66-7787-4D97-84B9-6465A7AF75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401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51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28" name="PlaceHolder 2"/>
          <p:cNvSpPr>
            <a:spLocks noGrp="1"/>
          </p:cNvSpPr>
          <p:nvPr>
            <p:ph type="body"/>
          </p:nvPr>
        </p:nvSpPr>
        <p:spPr>
          <a:xfrm>
            <a:off x="609600" y="1604640"/>
            <a:ext cx="1097232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9" name="PlaceHolder 3"/>
          <p:cNvSpPr>
            <a:spLocks noGrp="1"/>
          </p:cNvSpPr>
          <p:nvPr>
            <p:ph type="body"/>
          </p:nvPr>
        </p:nvSpPr>
        <p:spPr>
          <a:xfrm>
            <a:off x="609600" y="3682560"/>
            <a:ext cx="1097232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79127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31"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2"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3" name="PlaceHolder 4"/>
          <p:cNvSpPr>
            <a:spLocks noGrp="1"/>
          </p:cNvSpPr>
          <p:nvPr>
            <p:ph type="body"/>
          </p:nvPr>
        </p:nvSpPr>
        <p:spPr>
          <a:xfrm>
            <a:off x="60960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4" name="PlaceHolder 5"/>
          <p:cNvSpPr>
            <a:spLocks noGrp="1"/>
          </p:cNvSpPr>
          <p:nvPr>
            <p:ph type="body"/>
          </p:nvPr>
        </p:nvSpPr>
        <p:spPr>
          <a:xfrm>
            <a:off x="623232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147857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36" name="PlaceHolder 2"/>
          <p:cNvSpPr>
            <a:spLocks noGrp="1"/>
          </p:cNvSpPr>
          <p:nvPr>
            <p:ph type="body"/>
          </p:nvPr>
        </p:nvSpPr>
        <p:spPr>
          <a:xfrm>
            <a:off x="609600" y="160464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7" name="PlaceHolder 3"/>
          <p:cNvSpPr>
            <a:spLocks noGrp="1"/>
          </p:cNvSpPr>
          <p:nvPr>
            <p:ph type="body"/>
          </p:nvPr>
        </p:nvSpPr>
        <p:spPr>
          <a:xfrm>
            <a:off x="4319520" y="160464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8" name="PlaceHolder 4"/>
          <p:cNvSpPr>
            <a:spLocks noGrp="1"/>
          </p:cNvSpPr>
          <p:nvPr>
            <p:ph type="body"/>
          </p:nvPr>
        </p:nvSpPr>
        <p:spPr>
          <a:xfrm>
            <a:off x="8029440" y="160464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39" name="PlaceHolder 5"/>
          <p:cNvSpPr>
            <a:spLocks noGrp="1"/>
          </p:cNvSpPr>
          <p:nvPr>
            <p:ph type="body"/>
          </p:nvPr>
        </p:nvSpPr>
        <p:spPr>
          <a:xfrm>
            <a:off x="609600" y="368256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40" name="PlaceHolder 6"/>
          <p:cNvSpPr>
            <a:spLocks noGrp="1"/>
          </p:cNvSpPr>
          <p:nvPr>
            <p:ph type="body"/>
          </p:nvPr>
        </p:nvSpPr>
        <p:spPr>
          <a:xfrm>
            <a:off x="4319520" y="368256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41" name="PlaceHolder 7"/>
          <p:cNvSpPr>
            <a:spLocks noGrp="1"/>
          </p:cNvSpPr>
          <p:nvPr>
            <p:ph type="body"/>
          </p:nvPr>
        </p:nvSpPr>
        <p:spPr>
          <a:xfrm>
            <a:off x="8029440" y="3682560"/>
            <a:ext cx="35328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2540363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049389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155269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53430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459327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121149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359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2581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7" name="PlaceHolder 2"/>
          <p:cNvSpPr>
            <a:spLocks noGrp="1"/>
          </p:cNvSpPr>
          <p:nvPr>
            <p:ph type="subTitle"/>
          </p:nvPr>
        </p:nvSpPr>
        <p:spPr>
          <a:xfrm>
            <a:off x="609600" y="3297782"/>
            <a:ext cx="10972320" cy="590996"/>
          </a:xfrm>
          <a:prstGeom prst="rect">
            <a:avLst/>
          </a:prstGeom>
        </p:spPr>
        <p:txBody>
          <a:bodyPr lIns="0" tIns="0" rIns="0" bIns="0" anchor="ctr">
            <a:spAutoFit/>
          </a:bodyPr>
          <a:lstStyle/>
          <a:p>
            <a:pPr algn="ctr"/>
            <a:endParaRPr lang="en-GB" sz="4267" b="0" strike="noStrike" spc="-1">
              <a:latin typeface="Arial"/>
            </a:endParaRPr>
          </a:p>
        </p:txBody>
      </p:sp>
    </p:spTree>
    <p:extLst>
      <p:ext uri="{BB962C8B-B14F-4D97-AF65-F5344CB8AC3E}">
        <p14:creationId xmlns:p14="http://schemas.microsoft.com/office/powerpoint/2010/main" val="2949373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393462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17384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395725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56811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77726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06637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634744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28786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735124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53705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9" name="PlaceHolder 2"/>
          <p:cNvSpPr>
            <a:spLocks noGrp="1"/>
          </p:cNvSpPr>
          <p:nvPr>
            <p:ph type="body"/>
          </p:nvPr>
        </p:nvSpPr>
        <p:spPr>
          <a:xfrm>
            <a:off x="609600" y="1604640"/>
            <a:ext cx="10972320" cy="397728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1355207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20706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282008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39970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4925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208969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705453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164293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779998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40176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167694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11"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12"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3366128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933724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885420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38818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095177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509121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8327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Tree>
    <p:extLst>
      <p:ext uri="{BB962C8B-B14F-4D97-AF65-F5344CB8AC3E}">
        <p14:creationId xmlns:p14="http://schemas.microsoft.com/office/powerpoint/2010/main" val="1369808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590400" y="7622822"/>
            <a:ext cx="11017440" cy="590996"/>
          </a:xfrm>
          <a:prstGeom prst="rect">
            <a:avLst/>
          </a:prstGeom>
        </p:spPr>
        <p:txBody>
          <a:bodyPr lIns="0" tIns="0" rIns="0" bIns="0" anchor="ctr">
            <a:spAutoFit/>
          </a:bodyPr>
          <a:lstStyle/>
          <a:p>
            <a:pPr algn="ctr"/>
            <a:endParaRPr lang="en-GB" sz="4267" b="0" strike="noStrike" spc="-1">
              <a:latin typeface="Arial"/>
            </a:endParaRPr>
          </a:p>
        </p:txBody>
      </p:sp>
    </p:spTree>
    <p:extLst>
      <p:ext uri="{BB962C8B-B14F-4D97-AF65-F5344CB8AC3E}">
        <p14:creationId xmlns:p14="http://schemas.microsoft.com/office/powerpoint/2010/main" val="3664297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16"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17"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18" name="PlaceHolder 4"/>
          <p:cNvSpPr>
            <a:spLocks noGrp="1"/>
          </p:cNvSpPr>
          <p:nvPr>
            <p:ph type="body"/>
          </p:nvPr>
        </p:nvSpPr>
        <p:spPr>
          <a:xfrm>
            <a:off x="60960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46392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2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1"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2" name="PlaceHolder 4"/>
          <p:cNvSpPr>
            <a:spLocks noGrp="1"/>
          </p:cNvSpPr>
          <p:nvPr>
            <p:ph type="body"/>
          </p:nvPr>
        </p:nvSpPr>
        <p:spPr>
          <a:xfrm>
            <a:off x="6232320" y="368256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168152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90400" y="3321519"/>
            <a:ext cx="11017440" cy="514243"/>
          </a:xfrm>
          <a:prstGeom prst="rect">
            <a:avLst/>
          </a:prstGeom>
        </p:spPr>
        <p:txBody>
          <a:bodyPr lIns="0" tIns="0" rIns="0" bIns="0" anchor="ctr">
            <a:spAutoFit/>
          </a:bodyPr>
          <a:lstStyle/>
          <a:p>
            <a:endParaRPr lang="de-DE" sz="1800" b="0" strike="noStrike" spc="-1">
              <a:solidFill>
                <a:srgbClr val="0F124A"/>
              </a:solidFill>
              <a:latin typeface="Arial"/>
            </a:endParaRPr>
          </a:p>
        </p:txBody>
      </p:sp>
      <p:sp>
        <p:nvSpPr>
          <p:cNvPr id="24"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5"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de-DE" sz="1600" b="0" strike="noStrike" spc="-1">
              <a:solidFill>
                <a:srgbClr val="0F124A"/>
              </a:solidFill>
              <a:latin typeface="Arial"/>
            </a:endParaRPr>
          </a:p>
        </p:txBody>
      </p:sp>
      <p:sp>
        <p:nvSpPr>
          <p:cNvPr id="26" name="PlaceHolder 4"/>
          <p:cNvSpPr>
            <a:spLocks noGrp="1"/>
          </p:cNvSpPr>
          <p:nvPr>
            <p:ph type="body"/>
          </p:nvPr>
        </p:nvSpPr>
        <p:spPr>
          <a:xfrm>
            <a:off x="609600" y="3682560"/>
            <a:ext cx="10972320" cy="1896960"/>
          </a:xfrm>
          <a:prstGeom prst="rect">
            <a:avLst/>
          </a:prstGeom>
        </p:spPr>
        <p:txBody>
          <a:bodyPr lIns="0" tIns="0" rIns="0" bIns="0">
            <a:normAutofit/>
          </a:bodyPr>
          <a:lstStyle/>
          <a:p>
            <a:endParaRPr lang="de-DE" sz="1600" b="0" strike="noStrike" spc="-1">
              <a:solidFill>
                <a:srgbClr val="0F124A"/>
              </a:solidFill>
              <a:latin typeface="Arial"/>
            </a:endParaRPr>
          </a:p>
        </p:txBody>
      </p:sp>
    </p:spTree>
    <p:extLst>
      <p:ext uri="{BB962C8B-B14F-4D97-AF65-F5344CB8AC3E}">
        <p14:creationId xmlns:p14="http://schemas.microsoft.com/office/powerpoint/2010/main" val="62081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Grafik 9"/>
          <p:cNvPicPr/>
          <p:nvPr/>
        </p:nvPicPr>
        <p:blipFill>
          <a:blip r:embed="rId14"/>
          <a:stretch/>
        </p:blipFill>
        <p:spPr>
          <a:xfrm>
            <a:off x="0" y="0"/>
            <a:ext cx="12191520" cy="6857760"/>
          </a:xfrm>
          <a:prstGeom prst="rect">
            <a:avLst/>
          </a:prstGeom>
          <a:ln>
            <a:noFill/>
          </a:ln>
        </p:spPr>
      </p:pic>
      <p:pic>
        <p:nvPicPr>
          <p:cNvPr id="7" name="Grafik 11"/>
          <p:cNvPicPr/>
          <p:nvPr/>
        </p:nvPicPr>
        <p:blipFill>
          <a:blip r:embed="rId15">
            <a:alphaModFix amt="40000"/>
          </a:blip>
          <a:stretch/>
        </p:blipFill>
        <p:spPr>
          <a:xfrm>
            <a:off x="3506400" y="1132320"/>
            <a:ext cx="5465280" cy="4798560"/>
          </a:xfrm>
          <a:prstGeom prst="rect">
            <a:avLst/>
          </a:prstGeom>
          <a:ln>
            <a:noFill/>
          </a:ln>
        </p:spPr>
      </p:pic>
      <p:sp>
        <p:nvSpPr>
          <p:cNvPr id="2" name="PlaceHolder 1"/>
          <p:cNvSpPr>
            <a:spLocks noGrp="1"/>
          </p:cNvSpPr>
          <p:nvPr>
            <p:ph type="title"/>
          </p:nvPr>
        </p:nvSpPr>
        <p:spPr>
          <a:xfrm>
            <a:off x="590400" y="1394880"/>
            <a:ext cx="11017440" cy="2387040"/>
          </a:xfrm>
          <a:prstGeom prst="rect">
            <a:avLst/>
          </a:prstGeom>
        </p:spPr>
        <p:txBody>
          <a:bodyPr anchor="b">
            <a:noAutofit/>
          </a:bodyPr>
          <a:lstStyle/>
          <a:p>
            <a:pPr algn="ctr">
              <a:lnSpc>
                <a:spcPts val="3563"/>
              </a:lnSpc>
            </a:pPr>
            <a:r>
              <a:rPr lang="de-DE" sz="4800" b="0" strike="noStrike" cap="all" spc="-1">
                <a:solidFill>
                  <a:srgbClr val="FFFFFF"/>
                </a:solidFill>
                <a:latin typeface="Arial"/>
              </a:rPr>
              <a:t>Add Title</a:t>
            </a:r>
            <a:endParaRPr lang="de-DE" sz="4800" b="0" strike="noStrike" spc="-1">
              <a:solidFill>
                <a:srgbClr val="0F124A"/>
              </a:solidFill>
              <a:latin typeface="Arial"/>
            </a:endParaRPr>
          </a:p>
        </p:txBody>
      </p:sp>
      <p:sp>
        <p:nvSpPr>
          <p:cNvPr id="3" name="PlaceHolder 2"/>
          <p:cNvSpPr>
            <a:spLocks noGrp="1"/>
          </p:cNvSpPr>
          <p:nvPr>
            <p:ph type="sldNum"/>
          </p:nvPr>
        </p:nvSpPr>
        <p:spPr>
          <a:xfrm>
            <a:off x="11660640" y="70080"/>
            <a:ext cx="385440" cy="226080"/>
          </a:xfrm>
          <a:prstGeom prst="rect">
            <a:avLst/>
          </a:prstGeom>
        </p:spPr>
        <p:txBody>
          <a:bodyPr anchor="ctr">
            <a:noAutofit/>
          </a:bodyPr>
          <a:lstStyle/>
          <a:p>
            <a:pPr algn="r">
              <a:lnSpc>
                <a:spcPts val="1652"/>
              </a:lnSpc>
            </a:pPr>
            <a:fld id="{5418D9B7-41AC-4D4F-BA1A-FF1ECBDC2359}" type="slidenum">
              <a:rPr lang="en-GB" sz="1067" spc="-1" smtClean="0">
                <a:solidFill>
                  <a:srgbClr val="FFFFFF"/>
                </a:solidFill>
              </a:rPr>
              <a:pPr algn="r">
                <a:lnSpc>
                  <a:spcPts val="1652"/>
                </a:lnSpc>
              </a:pPr>
              <a:t>‹#›</a:t>
            </a:fld>
            <a:endParaRPr lang="en-GB" sz="1067" spc="-1">
              <a:latin typeface="Times New Roman"/>
            </a:endParaRPr>
          </a:p>
        </p:txBody>
      </p:sp>
      <p:pic>
        <p:nvPicPr>
          <p:cNvPr id="4" name="Grafik 15"/>
          <p:cNvPicPr/>
          <p:nvPr/>
        </p:nvPicPr>
        <p:blipFill>
          <a:blip r:embed="rId16"/>
          <a:stretch/>
        </p:blipFill>
        <p:spPr>
          <a:xfrm>
            <a:off x="173760" y="127680"/>
            <a:ext cx="596640" cy="239520"/>
          </a:xfrm>
          <a:prstGeom prst="rect">
            <a:avLst/>
          </a:prstGeom>
          <a:ln>
            <a:noFill/>
          </a:ln>
        </p:spPr>
      </p:pic>
      <p:sp>
        <p:nvSpPr>
          <p:cNvPr id="5" name="PlaceHolder 3"/>
          <p:cNvSpPr>
            <a:spLocks noGrp="1"/>
          </p:cNvSpPr>
          <p:nvPr>
            <p:ph type="body"/>
          </p:nvPr>
        </p:nvSpPr>
        <p:spPr>
          <a:xfrm>
            <a:off x="609600" y="160464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1600" b="0" strike="noStrike" spc="-1">
                <a:solidFill>
                  <a:srgbClr val="0F124A"/>
                </a:solidFill>
                <a:latin typeface="Arial"/>
              </a:rPr>
              <a:t>Click to edit the outline text format</a:t>
            </a:r>
          </a:p>
          <a:p>
            <a:pPr marL="1151971" lvl="1" indent="-431989">
              <a:spcBef>
                <a:spcPts val="1512"/>
              </a:spcBef>
              <a:buClr>
                <a:srgbClr val="000000"/>
              </a:buClr>
              <a:buSzPct val="75000"/>
              <a:buFont typeface="Symbol" charset="2"/>
              <a:buChar char=""/>
            </a:pPr>
            <a:r>
              <a:rPr lang="de-DE" sz="1600" b="0" strike="noStrike" spc="-1">
                <a:solidFill>
                  <a:srgbClr val="0F124A"/>
                </a:solidFill>
                <a:latin typeface="Arial"/>
              </a:rPr>
              <a:t>Second Outline Level</a:t>
            </a:r>
          </a:p>
          <a:p>
            <a:pPr marL="1727957" lvl="2" indent="-383990">
              <a:spcBef>
                <a:spcPts val="1133"/>
              </a:spcBef>
              <a:buClr>
                <a:srgbClr val="000000"/>
              </a:buClr>
              <a:buSzPct val="45000"/>
              <a:buFont typeface="Wingdings" charset="2"/>
              <a:buChar char=""/>
            </a:pPr>
            <a:r>
              <a:rPr lang="de-DE" sz="1600" b="0" strike="noStrike" spc="-1">
                <a:solidFill>
                  <a:srgbClr val="0F124A"/>
                </a:solidFill>
                <a:latin typeface="Arial"/>
              </a:rPr>
              <a:t>Third Outline Level</a:t>
            </a:r>
          </a:p>
          <a:p>
            <a:pPr marL="2303942" lvl="3" indent="-287993">
              <a:spcBef>
                <a:spcPts val="756"/>
              </a:spcBef>
              <a:buClr>
                <a:srgbClr val="000000"/>
              </a:buClr>
              <a:buSzPct val="75000"/>
              <a:buFont typeface="Symbol" charset="2"/>
              <a:buChar char=""/>
            </a:pPr>
            <a:r>
              <a:rPr lang="de-DE" sz="1600" b="0" strike="noStrike" spc="-1">
                <a:solidFill>
                  <a:srgbClr val="0F124A"/>
                </a:solidFill>
                <a:latin typeface="Arial"/>
              </a:rPr>
              <a:t>Fourth Outline Level</a:t>
            </a:r>
          </a:p>
          <a:p>
            <a:pPr marL="2879928" lvl="4" indent="-287993">
              <a:spcBef>
                <a:spcPts val="377"/>
              </a:spcBef>
              <a:buClr>
                <a:srgbClr val="000000"/>
              </a:buClr>
              <a:buSzPct val="45000"/>
              <a:buFont typeface="Wingdings" charset="2"/>
              <a:buChar char=""/>
            </a:pPr>
            <a:r>
              <a:rPr lang="de-DE" sz="2667" b="0" strike="noStrike" spc="-1">
                <a:solidFill>
                  <a:srgbClr val="0F124A"/>
                </a:solidFill>
                <a:latin typeface="Arial"/>
              </a:rPr>
              <a:t>Fifth Outline Level</a:t>
            </a:r>
          </a:p>
          <a:p>
            <a:pPr marL="3455914" lvl="5" indent="-287993">
              <a:spcBef>
                <a:spcPts val="377"/>
              </a:spcBef>
              <a:buClr>
                <a:srgbClr val="000000"/>
              </a:buClr>
              <a:buSzPct val="45000"/>
              <a:buFont typeface="Wingdings" charset="2"/>
              <a:buChar char=""/>
            </a:pPr>
            <a:r>
              <a:rPr lang="de-DE" sz="2667" b="0" strike="noStrike" spc="-1">
                <a:solidFill>
                  <a:srgbClr val="0F124A"/>
                </a:solidFill>
                <a:latin typeface="Arial"/>
              </a:rPr>
              <a:t>Sixth Outline Level</a:t>
            </a:r>
          </a:p>
          <a:p>
            <a:pPr marL="4031899" lvl="6" indent="-287993">
              <a:spcBef>
                <a:spcPts val="377"/>
              </a:spcBef>
              <a:buClr>
                <a:srgbClr val="000000"/>
              </a:buClr>
              <a:buSzPct val="45000"/>
              <a:buFont typeface="Wingdings" charset="2"/>
              <a:buChar char=""/>
            </a:pPr>
            <a:r>
              <a:rPr lang="de-DE" sz="2667" b="0" strike="noStrike" spc="-1">
                <a:solidFill>
                  <a:srgbClr val="0F124A"/>
                </a:solidFill>
                <a:latin typeface="Arial"/>
              </a:rPr>
              <a:t>Seventh Outline Level</a:t>
            </a:r>
          </a:p>
        </p:txBody>
      </p:sp>
    </p:spTree>
    <p:extLst>
      <p:ext uri="{BB962C8B-B14F-4D97-AF65-F5344CB8AC3E}">
        <p14:creationId xmlns:p14="http://schemas.microsoft.com/office/powerpoint/2010/main" val="2037985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219170" rtl="0" eaLnBrk="1" latinLnBrk="0" hangingPunct="1">
        <a:lnSpc>
          <a:spcPts val="4751"/>
        </a:lnSpc>
        <a:spcBef>
          <a:spcPct val="0"/>
        </a:spcBef>
        <a:buNone/>
        <a:defRPr sz="5867" kern="1200">
          <a:solidFill>
            <a:schemeClr val="tx1"/>
          </a:solidFill>
          <a:latin typeface="+mj-lt"/>
          <a:ea typeface="+mj-ea"/>
          <a:cs typeface="+mj-cs"/>
        </a:defRPr>
      </a:lvl1pPr>
    </p:titleStyle>
    <p:bodyStyle>
      <a:lvl1pPr marL="575986" indent="-431989" algn="l" defTabSz="1219170" rtl="0" eaLnBrk="1" latinLnBrk="0" hangingPunct="1">
        <a:lnSpc>
          <a:spcPct val="90000"/>
        </a:lnSpc>
        <a:spcBef>
          <a:spcPts val="1889"/>
        </a:spcBef>
        <a:buClr>
          <a:srgbClr val="000000"/>
        </a:buClr>
        <a:buSzPct val="45000"/>
        <a:buFont typeface="Wingdings" charset="2"/>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499012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p:nvSpPr>
        <p:spPr>
          <a:xfrm>
            <a:off x="600" y="6378000"/>
            <a:ext cx="121914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3934" y="6498000"/>
            <a:ext cx="597087" cy="240000"/>
          </a:xfrm>
          <a:prstGeom prst="rect">
            <a:avLst/>
          </a:prstGeom>
        </p:spPr>
      </p:pic>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371765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279688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pdf/1611.04430" TargetMode="External"/><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40.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1" Type="http://schemas.openxmlformats.org/officeDocument/2006/relationships/slideLayout" Target="../slideLayouts/slideLayout34.xml"/><Relationship Id="rId5" Type="http://schemas.openxmlformats.org/officeDocument/2006/relationships/image" Target="../media/image53.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https://bib-pubdb1.desy.de/record/426140/files/DESY-PETRAIV-Conceptual-Design-Report.pdf" TargetMode="External"/><Relationship Id="rId2" Type="http://schemas.openxmlformats.org/officeDocument/2006/relationships/hyperlink" Target="http://xfel.desy.de/" TargetMode="External"/><Relationship Id="rId1" Type="http://schemas.openxmlformats.org/officeDocument/2006/relationships/slideLayout" Target="../slideLayouts/slideLayout34.xml"/><Relationship Id="rId5" Type="http://schemas.openxmlformats.org/officeDocument/2006/relationships/hyperlink" Target="https://indico.cern.ch/event/995850/contributions/4408042/" TargetMode="External"/><Relationship Id="rId4" Type="http://schemas.openxmlformats.org/officeDocument/2006/relationships/hyperlink" Target="https://zenodo.org/records/767566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hyperlink" Target="https://indico.cern.ch/event/1442918/" TargetMode="External"/><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3.xml"/><Relationship Id="rId4" Type="http://schemas.openxmlformats.org/officeDocument/2006/relationships/image" Target="../media/image6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0.png"/><Relationship Id="rId12" Type="http://schemas.microsoft.com/office/2007/relationships/hdphoto" Target="../media/hdphoto1.wdp"/><Relationship Id="rId17" Type="http://schemas.openxmlformats.org/officeDocument/2006/relationships/image" Target="../media/image18.emf"/><Relationship Id="rId2" Type="http://schemas.openxmlformats.org/officeDocument/2006/relationships/diagramData" Target="../diagrams/data2.xml"/><Relationship Id="rId16" Type="http://schemas.openxmlformats.org/officeDocument/2006/relationships/image" Target="../media/image17.png"/><Relationship Id="rId1" Type="http://schemas.openxmlformats.org/officeDocument/2006/relationships/slideLayout" Target="../slideLayouts/slideLayout29.xml"/><Relationship Id="rId6" Type="http://schemas.microsoft.com/office/2007/relationships/diagramDrawing" Target="../diagrams/drawing2.xml"/><Relationship Id="rId11" Type="http://schemas.openxmlformats.org/officeDocument/2006/relationships/image" Target="../media/image14.png"/><Relationship Id="rId5" Type="http://schemas.openxmlformats.org/officeDocument/2006/relationships/diagramColors" Target="../diagrams/colors2.xml"/><Relationship Id="rId15" Type="http://schemas.microsoft.com/office/2007/relationships/hdphoto" Target="../media/hdphoto2.wdp"/><Relationship Id="rId10" Type="http://schemas.openxmlformats.org/officeDocument/2006/relationships/image" Target="../media/image13.svg"/><Relationship Id="rId4" Type="http://schemas.openxmlformats.org/officeDocument/2006/relationships/diagramQuickStyle" Target="../diagrams/quickStyle2.xml"/><Relationship Id="rId9" Type="http://schemas.openxmlformats.org/officeDocument/2006/relationships/image" Target="../media/image12.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hyperlink" Target="https://indico.cern.ch/event/1442918/" TargetMode="Externa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Shape 1"/>
          <p:cNvSpPr txBox="1"/>
          <p:nvPr/>
        </p:nvSpPr>
        <p:spPr>
          <a:xfrm>
            <a:off x="1095375" y="602195"/>
            <a:ext cx="10372218" cy="2387040"/>
          </a:xfrm>
          <a:prstGeom prst="rect">
            <a:avLst/>
          </a:prstGeom>
          <a:noFill/>
          <a:ln>
            <a:noFill/>
          </a:ln>
        </p:spPr>
        <p:txBody>
          <a:bodyPr anchor="b">
            <a:noAutofit/>
          </a:bodyPr>
          <a:lstStyle/>
          <a:p>
            <a:pPr algn="ctr" defTabSz="1219170">
              <a:lnSpc>
                <a:spcPts val="4751"/>
              </a:lnSpc>
            </a:pPr>
            <a:r>
              <a:rPr lang="en-GB" sz="3733" cap="all" spc="-1" dirty="0">
                <a:solidFill>
                  <a:srgbClr val="FFFFFF"/>
                </a:solidFill>
                <a:latin typeface="Arial"/>
              </a:rPr>
              <a:t>Other Science Applications of FCC-</a:t>
            </a:r>
            <a:r>
              <a:rPr lang="en-GB" sz="3733" spc="-1" dirty="0">
                <a:solidFill>
                  <a:srgbClr val="FFFFFF"/>
                </a:solidFill>
                <a:latin typeface="Arial"/>
              </a:rPr>
              <a:t>ee</a:t>
            </a:r>
            <a:endParaRPr lang="de-DE" sz="3733" spc="-1" dirty="0">
              <a:solidFill>
                <a:srgbClr val="0F124A"/>
              </a:solidFill>
              <a:latin typeface="Arial"/>
            </a:endParaRPr>
          </a:p>
        </p:txBody>
      </p:sp>
      <p:sp>
        <p:nvSpPr>
          <p:cNvPr id="254" name="TextShape 2"/>
          <p:cNvSpPr txBox="1"/>
          <p:nvPr/>
        </p:nvSpPr>
        <p:spPr>
          <a:xfrm>
            <a:off x="590400" y="4606675"/>
            <a:ext cx="11017440" cy="1655520"/>
          </a:xfrm>
          <a:prstGeom prst="rect">
            <a:avLst/>
          </a:prstGeom>
          <a:noFill/>
          <a:ln>
            <a:noFill/>
          </a:ln>
        </p:spPr>
        <p:txBody>
          <a:bodyPr>
            <a:noAutofit/>
          </a:bodyPr>
          <a:lstStyle/>
          <a:p>
            <a:pPr algn="ctr" defTabSz="1219170">
              <a:lnSpc>
                <a:spcPts val="1852"/>
              </a:lnSpc>
            </a:pPr>
            <a:r>
              <a:rPr lang="en-US" sz="1600" spc="-1" dirty="0" err="1">
                <a:solidFill>
                  <a:srgbClr val="FFFFFF"/>
                </a:solidFill>
                <a:latin typeface="Arial"/>
              </a:rPr>
              <a:t>i.FAST</a:t>
            </a:r>
            <a:r>
              <a:rPr lang="en-US" sz="1600" spc="-1" dirty="0">
                <a:solidFill>
                  <a:srgbClr val="FFFFFF"/>
                </a:solidFill>
                <a:latin typeface="Arial"/>
              </a:rPr>
              <a:t> “Accelerator Roadmap” Brainstorm Workshop “iBiF24”, Frankfurt, 2 September 2024</a:t>
            </a:r>
          </a:p>
        </p:txBody>
      </p:sp>
      <p:sp>
        <p:nvSpPr>
          <p:cNvPr id="255" name="TextShape 3"/>
          <p:cNvSpPr txBox="1"/>
          <p:nvPr/>
        </p:nvSpPr>
        <p:spPr>
          <a:xfrm>
            <a:off x="11660640" y="130080"/>
            <a:ext cx="385440" cy="226080"/>
          </a:xfrm>
          <a:prstGeom prst="rect">
            <a:avLst/>
          </a:prstGeom>
          <a:noFill/>
          <a:ln>
            <a:noFill/>
          </a:ln>
        </p:spPr>
        <p:txBody>
          <a:bodyPr anchor="ctr">
            <a:noAutofit/>
          </a:bodyPr>
          <a:lstStyle/>
          <a:p>
            <a:pPr algn="r" defTabSz="1219170">
              <a:lnSpc>
                <a:spcPts val="1652"/>
              </a:lnSpc>
            </a:pPr>
            <a:fld id="{FCF8C41B-6C38-4A78-9906-C2FF7FEA7BAE}" type="slidenum">
              <a:rPr lang="en-GB" sz="1067" spc="-1">
                <a:solidFill>
                  <a:srgbClr val="FFFFFF"/>
                </a:solidFill>
                <a:latin typeface="Arial"/>
              </a:rPr>
              <a:pPr algn="r" defTabSz="1219170">
                <a:lnSpc>
                  <a:spcPts val="1652"/>
                </a:lnSpc>
              </a:pPr>
              <a:t>1</a:t>
            </a:fld>
            <a:endParaRPr lang="en-GB" sz="1067" spc="-1">
              <a:solidFill>
                <a:prstClr val="black"/>
              </a:solidFill>
              <a:latin typeface="Times New Roman"/>
            </a:endParaRPr>
          </a:p>
        </p:txBody>
      </p:sp>
      <p:sp>
        <p:nvSpPr>
          <p:cNvPr id="256" name="CustomShape 4"/>
          <p:cNvSpPr/>
          <p:nvPr/>
        </p:nvSpPr>
        <p:spPr>
          <a:xfrm>
            <a:off x="1344000" y="130080"/>
            <a:ext cx="2717760" cy="226080"/>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noAutofit/>
          </a:bodyPr>
          <a:lstStyle/>
          <a:p>
            <a:pPr defTabSz="1219170">
              <a:lnSpc>
                <a:spcPts val="1652"/>
              </a:lnSpc>
            </a:pPr>
            <a:endParaRPr lang="en-GB" sz="1200" spc="-1" dirty="0">
              <a:solidFill>
                <a:prstClr val="black"/>
              </a:solidFill>
              <a:latin typeface="Arial"/>
            </a:endParaRPr>
          </a:p>
        </p:txBody>
      </p:sp>
      <p:sp>
        <p:nvSpPr>
          <p:cNvPr id="2" name="TextBox 1">
            <a:extLst>
              <a:ext uri="{FF2B5EF4-FFF2-40B4-BE49-F238E27FC236}">
                <a16:creationId xmlns:a16="http://schemas.microsoft.com/office/drawing/2014/main" id="{E23B58C8-A58F-0BED-523F-46DF4812DD3E}"/>
              </a:ext>
            </a:extLst>
          </p:cNvPr>
          <p:cNvSpPr txBox="1"/>
          <p:nvPr/>
        </p:nvSpPr>
        <p:spPr>
          <a:xfrm>
            <a:off x="4523223" y="3367067"/>
            <a:ext cx="2871299" cy="461665"/>
          </a:xfrm>
          <a:prstGeom prst="rect">
            <a:avLst/>
          </a:prstGeom>
          <a:noFill/>
        </p:spPr>
        <p:txBody>
          <a:bodyPr wrap="none" rtlCol="0">
            <a:spAutoFit/>
          </a:bodyPr>
          <a:lstStyle/>
          <a:p>
            <a:pPr algn="ctr" defTabSz="1219170"/>
            <a:r>
              <a:rPr lang="en-US" sz="2400" dirty="0">
                <a:solidFill>
                  <a:prstClr val="white"/>
                </a:solidFill>
                <a:latin typeface="Arial"/>
              </a:rPr>
              <a:t>Frank Zimmermann</a:t>
            </a:r>
            <a:endParaRPr lang="en-GB" sz="2400" dirty="0">
              <a:solidFill>
                <a:prstClr val="white"/>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0D93C-2F47-B89E-6440-02F86FE32395}"/>
              </a:ext>
            </a:extLst>
          </p:cNvPr>
          <p:cNvSpPr>
            <a:spLocks noGrp="1"/>
          </p:cNvSpPr>
          <p:nvPr>
            <p:ph type="sldNum" sz="quarter" idx="10"/>
          </p:nvPr>
        </p:nvSpPr>
        <p:spPr/>
        <p:txBody>
          <a:bodyPr/>
          <a:lstStyle/>
          <a:p>
            <a:fld id="{88A1DFE4-5FC5-43BD-BB7E-75EAD82B965F}" type="slidenum">
              <a:rPr lang="en-US" noProof="0" smtClean="0"/>
              <a:pPr/>
              <a:t>10</a:t>
            </a:fld>
            <a:endParaRPr lang="en-US" noProof="0" dirty="0"/>
          </a:p>
        </p:txBody>
      </p:sp>
      <p:pic>
        <p:nvPicPr>
          <p:cNvPr id="3" name="Picture 2">
            <a:extLst>
              <a:ext uri="{FF2B5EF4-FFF2-40B4-BE49-F238E27FC236}">
                <a16:creationId xmlns:a16="http://schemas.microsoft.com/office/drawing/2014/main" id="{D246B7B9-FB0D-80C8-CC3D-3507DE23653D}"/>
              </a:ext>
            </a:extLst>
          </p:cNvPr>
          <p:cNvPicPr>
            <a:picLocks noChangeAspect="1"/>
          </p:cNvPicPr>
          <p:nvPr/>
        </p:nvPicPr>
        <p:blipFill>
          <a:blip r:embed="rId2"/>
          <a:stretch>
            <a:fillRect/>
          </a:stretch>
        </p:blipFill>
        <p:spPr>
          <a:xfrm>
            <a:off x="241597" y="3081615"/>
            <a:ext cx="6095575" cy="2649882"/>
          </a:xfrm>
          <a:prstGeom prst="rect">
            <a:avLst/>
          </a:prstGeom>
        </p:spPr>
      </p:pic>
      <p:sp>
        <p:nvSpPr>
          <p:cNvPr id="4" name="TextBox 3">
            <a:extLst>
              <a:ext uri="{FF2B5EF4-FFF2-40B4-BE49-F238E27FC236}">
                <a16:creationId xmlns:a16="http://schemas.microsoft.com/office/drawing/2014/main" id="{FF687BFF-902D-AD3D-C66B-E3B4AD4AF7C5}"/>
              </a:ext>
            </a:extLst>
          </p:cNvPr>
          <p:cNvSpPr txBox="1"/>
          <p:nvPr/>
        </p:nvSpPr>
        <p:spPr>
          <a:xfrm>
            <a:off x="241598" y="949826"/>
            <a:ext cx="5734042" cy="2000548"/>
          </a:xfrm>
          <a:prstGeom prst="rect">
            <a:avLst/>
          </a:prstGeom>
          <a:noFill/>
        </p:spPr>
        <p:txBody>
          <a:bodyPr wrap="square">
            <a:spAutoFit/>
          </a:bodyPr>
          <a:lstStyle/>
          <a:p>
            <a:pPr algn="l"/>
            <a:r>
              <a:rPr lang="en-CH" sz="1600" b="1" dirty="0">
                <a:latin typeface="Arial" panose="020B0604020202020204" pitchFamily="34" charset="0"/>
                <a:ea typeface="Lato" panose="020F0502020204030203" pitchFamily="34" charset="0"/>
                <a:cs typeface="Arial" panose="020B0604020202020204" pitchFamily="34" charset="0"/>
              </a:rPr>
              <a:t>Injector complex up to 20 GeV (booster injection energy)</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Electron </a:t>
            </a:r>
            <a:r>
              <a:rPr lang="en-GB" dirty="0" err="1">
                <a:latin typeface="Arial" panose="020B0604020202020204" pitchFamily="34" charset="0"/>
                <a:cs typeface="Arial" panose="020B0604020202020204" pitchFamily="34" charset="0"/>
              </a:rPr>
              <a:t>linac</a:t>
            </a:r>
            <a:r>
              <a:rPr lang="en-GB" dirty="0">
                <a:latin typeface="Arial" panose="020B0604020202020204" pitchFamily="34" charset="0"/>
                <a:cs typeface="Arial" panose="020B0604020202020204" pitchFamily="34" charset="0"/>
              </a:rPr>
              <a:t> up to 2.86 GeV</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Positron target at 2.86 GeV and positron </a:t>
            </a:r>
            <a:r>
              <a:rPr lang="en-GB" dirty="0" err="1">
                <a:latin typeface="Arial" panose="020B0604020202020204" pitchFamily="34" charset="0"/>
                <a:cs typeface="Arial" panose="020B0604020202020204" pitchFamily="34" charset="0"/>
              </a:rPr>
              <a:t>linac</a:t>
            </a:r>
            <a:r>
              <a:rPr lang="en-GB" dirty="0">
                <a:latin typeface="Arial" panose="020B0604020202020204" pitchFamily="34" charset="0"/>
                <a:cs typeface="Arial" panose="020B0604020202020204" pitchFamily="34" charset="0"/>
              </a:rPr>
              <a:t> to reach again 2.86 GeV</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Damping ring for both e+ and e- at 2.86 GeV </a:t>
            </a:r>
          </a:p>
          <a:p>
            <a:pPr marL="285750" indent="-285750" algn="l">
              <a:buFont typeface="Arial" panose="020B0604020202020204" pitchFamily="34" charset="0"/>
              <a:buChar char="•"/>
            </a:pPr>
            <a:r>
              <a:rPr lang="en-GB" dirty="0">
                <a:latin typeface="Arial" panose="020B0604020202020204" pitchFamily="34" charset="0"/>
                <a:cs typeface="Arial" panose="020B0604020202020204" pitchFamily="34" charset="0"/>
              </a:rPr>
              <a:t>High energy </a:t>
            </a:r>
            <a:r>
              <a:rPr lang="en-GB" dirty="0" err="1">
                <a:latin typeface="Arial" panose="020B0604020202020204" pitchFamily="34" charset="0"/>
                <a:cs typeface="Arial" panose="020B0604020202020204" pitchFamily="34" charset="0"/>
              </a:rPr>
              <a:t>linac</a:t>
            </a:r>
            <a:r>
              <a:rPr lang="en-GB" dirty="0">
                <a:latin typeface="Arial" panose="020B0604020202020204" pitchFamily="34" charset="0"/>
                <a:cs typeface="Arial" panose="020B0604020202020204" pitchFamily="34" charset="0"/>
              </a:rPr>
              <a:t> to reach 20 GeV</a:t>
            </a:r>
          </a:p>
          <a:p>
            <a:pPr marL="285750" indent="-285750" algn="l">
              <a:buFont typeface="Arial" panose="020B0604020202020204" pitchFamily="34" charset="0"/>
              <a:buChar char="•"/>
            </a:pPr>
            <a:endParaRPr lang="en-CH" dirty="0">
              <a:latin typeface="Arial" panose="020B0604020202020204" pitchFamily="34" charset="0"/>
              <a:ea typeface="Lato" panose="020F0502020204030203" pitchFamily="34" charset="0"/>
              <a:cs typeface="Arial" panose="020B0604020202020204" pitchFamily="34" charset="0"/>
            </a:endParaRPr>
          </a:p>
        </p:txBody>
      </p:sp>
      <p:sp>
        <p:nvSpPr>
          <p:cNvPr id="5" name="TextBox 4">
            <a:extLst>
              <a:ext uri="{FF2B5EF4-FFF2-40B4-BE49-F238E27FC236}">
                <a16:creationId xmlns:a16="http://schemas.microsoft.com/office/drawing/2014/main" id="{1BB59013-7747-F8CE-840B-FDEBF1FD5EEA}"/>
              </a:ext>
            </a:extLst>
          </p:cNvPr>
          <p:cNvSpPr txBox="1"/>
          <p:nvPr/>
        </p:nvSpPr>
        <p:spPr>
          <a:xfrm>
            <a:off x="99602" y="126621"/>
            <a:ext cx="11992797" cy="1041311"/>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24A"/>
                </a:solidFill>
                <a:effectLst/>
                <a:uLnTx/>
                <a:uFillTx/>
                <a:latin typeface="Arial"/>
                <a:ea typeface="+mn-ea"/>
                <a:cs typeface="+mn-cs"/>
              </a:rPr>
              <a:t>FCC-ee injector complex</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3EA1695D-1FD6-F6E2-BE5F-959CD8DB45AD}"/>
              </a:ext>
            </a:extLst>
          </p:cNvPr>
          <p:cNvSpPr txBox="1">
            <a:spLocks/>
          </p:cNvSpPr>
          <p:nvPr/>
        </p:nvSpPr>
        <p:spPr>
          <a:xfrm>
            <a:off x="6133347" y="727474"/>
            <a:ext cx="5876041" cy="3434111"/>
          </a:xfrm>
          <a:prstGeom prst="rect">
            <a:avLst/>
          </a:prstGeom>
        </p:spPr>
        <p:txBody>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r>
              <a:rPr lang="en-GB" dirty="0"/>
              <a:t>Latest proposal: injector complex  on the </a:t>
            </a:r>
            <a:r>
              <a:rPr lang="en-GB" dirty="0" err="1"/>
              <a:t>the</a:t>
            </a:r>
            <a:r>
              <a:rPr lang="en-GB" dirty="0"/>
              <a:t> </a:t>
            </a:r>
            <a:r>
              <a:rPr lang="en-GB" dirty="0" err="1"/>
              <a:t>Prevessin</a:t>
            </a:r>
            <a:r>
              <a:rPr lang="en-GB" dirty="0"/>
              <a:t> site with damping ring next to the “</a:t>
            </a:r>
            <a:r>
              <a:rPr lang="en-GB" dirty="0" err="1"/>
              <a:t>decheterie</a:t>
            </a:r>
            <a:r>
              <a:rPr lang="en-GB" dirty="0"/>
              <a:t>”</a:t>
            </a:r>
          </a:p>
          <a:p>
            <a:r>
              <a:rPr lang="en-GB" dirty="0"/>
              <a:t>High energy </a:t>
            </a:r>
            <a:r>
              <a:rPr lang="en-GB" dirty="0" err="1"/>
              <a:t>linac</a:t>
            </a:r>
            <a:r>
              <a:rPr lang="en-GB" dirty="0"/>
              <a:t> next to North Area  and Beam Dump Facility </a:t>
            </a:r>
          </a:p>
          <a:p>
            <a:r>
              <a:rPr lang="en-GB" dirty="0"/>
              <a:t>Connection tunnel (2.1 km) to reach BA4 of the SPS, for transfer to the booster </a:t>
            </a:r>
          </a:p>
        </p:txBody>
      </p:sp>
      <p:pic>
        <p:nvPicPr>
          <p:cNvPr id="7" name="Picture 6" descr="A map of a city&#10;&#10;Description automatically generated">
            <a:extLst>
              <a:ext uri="{FF2B5EF4-FFF2-40B4-BE49-F238E27FC236}">
                <a16:creationId xmlns:a16="http://schemas.microsoft.com/office/drawing/2014/main" id="{4F372F60-6367-9CC4-093F-CEA39F7E3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853" y="2444530"/>
            <a:ext cx="4931546" cy="3488666"/>
          </a:xfrm>
          <a:prstGeom prst="rect">
            <a:avLst/>
          </a:prstGeom>
        </p:spPr>
      </p:pic>
      <p:sp>
        <p:nvSpPr>
          <p:cNvPr id="8" name="TextBox 7">
            <a:extLst>
              <a:ext uri="{FF2B5EF4-FFF2-40B4-BE49-F238E27FC236}">
                <a16:creationId xmlns:a16="http://schemas.microsoft.com/office/drawing/2014/main" id="{941E902B-C296-F955-E9F3-7C36D1BDBD6E}"/>
              </a:ext>
            </a:extLst>
          </p:cNvPr>
          <p:cNvSpPr txBox="1"/>
          <p:nvPr/>
        </p:nvSpPr>
        <p:spPr>
          <a:xfrm>
            <a:off x="7164372" y="6362047"/>
            <a:ext cx="4496028"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H</a:t>
            </a:r>
            <a:r>
              <a:rPr lang="en-GB" dirty="0">
                <a:solidFill>
                  <a:srgbClr val="0F124A"/>
                </a:solidFill>
                <a:latin typeface="Arial"/>
              </a:rPr>
              <a:t>. Bartosik, T. Watson, P.  Craievich</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87846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1ABDA-0CA8-C91F-9E81-E3AF006D0A15}"/>
              </a:ext>
            </a:extLst>
          </p:cNvPr>
          <p:cNvSpPr>
            <a:spLocks noGrp="1"/>
          </p:cNvSpPr>
          <p:nvPr>
            <p:ph type="sldNum" sz="quarter" idx="10"/>
          </p:nvPr>
        </p:nvSpPr>
        <p:spPr/>
        <p:txBody>
          <a:bodyPr/>
          <a:lstStyle/>
          <a:p>
            <a:fld id="{88A1DFE4-5FC5-43BD-BB7E-75EAD82B965F}" type="slidenum">
              <a:rPr lang="en-US" noProof="0" smtClean="0"/>
              <a:pPr/>
              <a:t>11</a:t>
            </a:fld>
            <a:endParaRPr lang="en-US" noProof="0" dirty="0"/>
          </a:p>
        </p:txBody>
      </p:sp>
      <p:sp>
        <p:nvSpPr>
          <p:cNvPr id="3" name="TextBox 2">
            <a:extLst>
              <a:ext uri="{FF2B5EF4-FFF2-40B4-BE49-F238E27FC236}">
                <a16:creationId xmlns:a16="http://schemas.microsoft.com/office/drawing/2014/main" id="{3E6F0A93-CE8B-1A03-A825-E66CAD3AB68E}"/>
              </a:ext>
            </a:extLst>
          </p:cNvPr>
          <p:cNvSpPr txBox="1"/>
          <p:nvPr/>
        </p:nvSpPr>
        <p:spPr>
          <a:xfrm>
            <a:off x="99602" y="126621"/>
            <a:ext cx="11992797" cy="1041311"/>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24A"/>
                </a:solidFill>
                <a:effectLst/>
                <a:uLnTx/>
                <a:uFillTx/>
                <a:latin typeface="Arial"/>
                <a:ea typeface="+mn-ea"/>
                <a:cs typeface="+mn-cs"/>
              </a:rPr>
              <a:t>FCC-ee injector operation mode</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99508FFF-F086-21E4-A451-60DEC35315FD}"/>
              </a:ext>
            </a:extLst>
          </p:cNvPr>
          <p:cNvSpPr txBox="1">
            <a:spLocks/>
          </p:cNvSpPr>
          <p:nvPr/>
        </p:nvSpPr>
        <p:spPr>
          <a:xfrm>
            <a:off x="142875" y="473581"/>
            <a:ext cx="7856330" cy="3744416"/>
          </a:xfrm>
          <a:prstGeom prst="rect">
            <a:avLst/>
          </a:prstGeom>
        </p:spPr>
        <p:txBody>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a:p>
            <a:pPr>
              <a:lnSpc>
                <a:spcPct val="100000"/>
              </a:lnSpc>
              <a:spcBef>
                <a:spcPts val="600"/>
              </a:spcBef>
            </a:pPr>
            <a:r>
              <a:rPr lang="en-GB" sz="2000" dirty="0"/>
              <a:t>Continuous re-filling scheme</a:t>
            </a:r>
          </a:p>
          <a:p>
            <a:pPr lvl="1">
              <a:lnSpc>
                <a:spcPct val="100000"/>
              </a:lnSpc>
              <a:spcBef>
                <a:spcPts val="600"/>
              </a:spcBef>
            </a:pPr>
            <a:r>
              <a:rPr lang="en-GB" sz="2000" dirty="0"/>
              <a:t>Staggered injection at 100 Hz</a:t>
            </a:r>
          </a:p>
          <a:p>
            <a:pPr lvl="1">
              <a:lnSpc>
                <a:spcPct val="100000"/>
              </a:lnSpc>
              <a:spcBef>
                <a:spcPts val="600"/>
              </a:spcBef>
            </a:pPr>
            <a:r>
              <a:rPr lang="en-GB" sz="2000" dirty="0"/>
              <a:t>4 bunches with 25 ns bunch spacing per injection</a:t>
            </a:r>
          </a:p>
          <a:p>
            <a:pPr lvl="1">
              <a:lnSpc>
                <a:spcPct val="100000"/>
              </a:lnSpc>
              <a:spcBef>
                <a:spcPts val="600"/>
              </a:spcBef>
            </a:pPr>
            <a:r>
              <a:rPr lang="en-GB" sz="2000" dirty="0"/>
              <a:t>Storage for ~42.5 ms (4x transverse damping times)</a:t>
            </a:r>
          </a:p>
          <a:p>
            <a:pPr lvl="1">
              <a:lnSpc>
                <a:spcPct val="100000"/>
              </a:lnSpc>
              <a:spcBef>
                <a:spcPts val="600"/>
              </a:spcBef>
            </a:pPr>
            <a:r>
              <a:rPr lang="en-GB" sz="2000" dirty="0"/>
              <a:t>Staggered extraction</a:t>
            </a:r>
          </a:p>
          <a:p>
            <a:pPr>
              <a:lnSpc>
                <a:spcPct val="100000"/>
              </a:lnSpc>
              <a:spcBef>
                <a:spcPts val="600"/>
              </a:spcBef>
            </a:pPr>
            <a:r>
              <a:rPr lang="en-GB" sz="2000" dirty="0"/>
              <a:t>Once the booster is filled with the required number of e</a:t>
            </a:r>
            <a:r>
              <a:rPr lang="en-GB" sz="2000" baseline="30000" dirty="0"/>
              <a:t>+</a:t>
            </a:r>
            <a:r>
              <a:rPr lang="en-GB" sz="2000" dirty="0"/>
              <a:t>(e</a:t>
            </a:r>
            <a:r>
              <a:rPr lang="en-GB" sz="2000" baseline="30000" dirty="0"/>
              <a:t>-</a:t>
            </a:r>
            <a:r>
              <a:rPr lang="en-GB" sz="2000" dirty="0"/>
              <a:t>) bunches, the injector switches to e</a:t>
            </a:r>
            <a:r>
              <a:rPr lang="en-GB" sz="2000" baseline="30000" dirty="0"/>
              <a:t>-</a:t>
            </a:r>
            <a:r>
              <a:rPr lang="en-GB" sz="2000" dirty="0"/>
              <a:t>(e</a:t>
            </a:r>
            <a:r>
              <a:rPr lang="en-GB" sz="2000" baseline="30000" dirty="0"/>
              <a:t>+</a:t>
            </a:r>
            <a:r>
              <a:rPr lang="en-GB" sz="2000" dirty="0"/>
              <a:t>) operation</a:t>
            </a:r>
          </a:p>
        </p:txBody>
      </p:sp>
      <p:pic>
        <p:nvPicPr>
          <p:cNvPr id="5" name="Picture 4" descr="A graph of a number of blue and white lines&#10;&#10;Description automatically generated with medium confidence">
            <a:extLst>
              <a:ext uri="{FF2B5EF4-FFF2-40B4-BE49-F238E27FC236}">
                <a16:creationId xmlns:a16="http://schemas.microsoft.com/office/drawing/2014/main" id="{6D6A9C9E-0AB5-6BDD-C1B3-3B724A74E4E8}"/>
              </a:ext>
            </a:extLst>
          </p:cNvPr>
          <p:cNvPicPr>
            <a:picLocks noChangeAspect="1"/>
          </p:cNvPicPr>
          <p:nvPr/>
        </p:nvPicPr>
        <p:blipFill rotWithShape="1">
          <a:blip r:embed="rId2">
            <a:extLst>
              <a:ext uri="{28A0092B-C50C-407E-A947-70E740481C1C}">
                <a14:useLocalDpi xmlns:a14="http://schemas.microsoft.com/office/drawing/2010/main" val="0"/>
              </a:ext>
            </a:extLst>
          </a:blip>
          <a:srcRect t="3791"/>
          <a:stretch/>
        </p:blipFill>
        <p:spPr>
          <a:xfrm>
            <a:off x="1060628" y="3406301"/>
            <a:ext cx="4900642" cy="3429000"/>
          </a:xfrm>
          <a:prstGeom prst="rect">
            <a:avLst/>
          </a:prstGeom>
        </p:spPr>
      </p:pic>
      <p:sp>
        <p:nvSpPr>
          <p:cNvPr id="6" name="Text Placeholder 2">
            <a:extLst>
              <a:ext uri="{FF2B5EF4-FFF2-40B4-BE49-F238E27FC236}">
                <a16:creationId xmlns:a16="http://schemas.microsoft.com/office/drawing/2014/main" id="{31F85399-357F-487F-AD41-177217D67E85}"/>
              </a:ext>
            </a:extLst>
          </p:cNvPr>
          <p:cNvSpPr txBox="1">
            <a:spLocks/>
          </p:cNvSpPr>
          <p:nvPr/>
        </p:nvSpPr>
        <p:spPr>
          <a:xfrm>
            <a:off x="6546304" y="738578"/>
            <a:ext cx="5645696" cy="3434111"/>
          </a:xfrm>
          <a:prstGeom prst="rect">
            <a:avLst/>
          </a:prstGeom>
        </p:spPr>
        <p:txBody>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The required duty cycle for FCC- </a:t>
            </a:r>
            <a:r>
              <a:rPr lang="en-GB" sz="2000" dirty="0" err="1"/>
              <a:t>ee</a:t>
            </a:r>
            <a:br>
              <a:rPr lang="en-GB" sz="2000" dirty="0"/>
            </a:br>
            <a:r>
              <a:rPr lang="en-GB" sz="2000" dirty="0"/>
              <a:t>filling depends on the operating mode</a:t>
            </a:r>
          </a:p>
          <a:p>
            <a:pPr lvl="1">
              <a:lnSpc>
                <a:spcPct val="100000"/>
              </a:lnSpc>
            </a:pPr>
            <a:r>
              <a:rPr lang="en-GB" sz="2000" dirty="0"/>
              <a:t>76% for Z </a:t>
            </a:r>
          </a:p>
          <a:p>
            <a:pPr lvl="1">
              <a:lnSpc>
                <a:spcPct val="100000"/>
              </a:lnSpc>
            </a:pPr>
            <a:r>
              <a:rPr lang="en-GB" sz="2000" dirty="0"/>
              <a:t>Only 12% for ttbar </a:t>
            </a:r>
          </a:p>
          <a:p>
            <a:pPr lvl="1">
              <a:lnSpc>
                <a:spcPct val="100000"/>
              </a:lnSpc>
            </a:pPr>
            <a:r>
              <a:rPr lang="en-GB" sz="2000" dirty="0"/>
              <a:t>Other modes are in between</a:t>
            </a:r>
          </a:p>
          <a:p>
            <a:pPr>
              <a:lnSpc>
                <a:spcPct val="100000"/>
              </a:lnSpc>
            </a:pPr>
            <a:r>
              <a:rPr lang="en-GB" sz="2000" b="1" dirty="0"/>
              <a:t>During the ramping of the booster, the injectors could serve other users with e</a:t>
            </a:r>
            <a:r>
              <a:rPr lang="en-GB" sz="2000" b="1" baseline="30000" dirty="0"/>
              <a:t>+</a:t>
            </a:r>
            <a:r>
              <a:rPr lang="en-GB" sz="2000" b="1" dirty="0"/>
              <a:t> or e</a:t>
            </a:r>
            <a:r>
              <a:rPr lang="en-GB" sz="2000" b="1" baseline="30000" dirty="0"/>
              <a:t>-</a:t>
            </a:r>
            <a:r>
              <a:rPr lang="en-GB" sz="2000" b="1" dirty="0"/>
              <a:t> beams</a:t>
            </a:r>
          </a:p>
        </p:txBody>
      </p:sp>
      <p:pic>
        <p:nvPicPr>
          <p:cNvPr id="7" name="Picture 6" descr="A graph of a blue and orange line&#10;&#10;Description automatically generated">
            <a:extLst>
              <a:ext uri="{FF2B5EF4-FFF2-40B4-BE49-F238E27FC236}">
                <a16:creationId xmlns:a16="http://schemas.microsoft.com/office/drawing/2014/main" id="{A20A8E7F-1405-A106-FEB8-7D79AC396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304" y="3076238"/>
            <a:ext cx="2496000" cy="1872000"/>
          </a:xfrm>
          <a:prstGeom prst="rect">
            <a:avLst/>
          </a:prstGeom>
        </p:spPr>
      </p:pic>
      <p:pic>
        <p:nvPicPr>
          <p:cNvPr id="8" name="Picture 7" descr="A graph of an injector&#10;&#10;Description automatically generated">
            <a:extLst>
              <a:ext uri="{FF2B5EF4-FFF2-40B4-BE49-F238E27FC236}">
                <a16:creationId xmlns:a16="http://schemas.microsoft.com/office/drawing/2014/main" id="{5897AB19-5998-7AC2-387E-066C92305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399" y="3040078"/>
            <a:ext cx="2496000" cy="1872000"/>
          </a:xfrm>
          <a:prstGeom prst="rect">
            <a:avLst/>
          </a:prstGeom>
        </p:spPr>
      </p:pic>
      <p:pic>
        <p:nvPicPr>
          <p:cNvPr id="9" name="Picture 8" descr="A graph of a chart&#10;&#10;Description automatically generated with medium confidence">
            <a:extLst>
              <a:ext uri="{FF2B5EF4-FFF2-40B4-BE49-F238E27FC236}">
                <a16:creationId xmlns:a16="http://schemas.microsoft.com/office/drawing/2014/main" id="{21187E11-D0B7-5258-B7FC-177F1B8B8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399" y="4948238"/>
            <a:ext cx="2496000" cy="1872000"/>
          </a:xfrm>
          <a:prstGeom prst="rect">
            <a:avLst/>
          </a:prstGeom>
        </p:spPr>
      </p:pic>
      <p:pic>
        <p:nvPicPr>
          <p:cNvPr id="10" name="Picture 9" descr="A graph of a number of injectors&#10;&#10;Description automatically generated">
            <a:extLst>
              <a:ext uri="{FF2B5EF4-FFF2-40B4-BE49-F238E27FC236}">
                <a16:creationId xmlns:a16="http://schemas.microsoft.com/office/drawing/2014/main" id="{40B22192-8178-0A65-A82A-37368212E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6304" y="4948238"/>
            <a:ext cx="2496000" cy="1872000"/>
          </a:xfrm>
          <a:prstGeom prst="rect">
            <a:avLst/>
          </a:prstGeom>
        </p:spPr>
      </p:pic>
      <p:sp>
        <p:nvSpPr>
          <p:cNvPr id="11" name="TextBox 10">
            <a:extLst>
              <a:ext uri="{FF2B5EF4-FFF2-40B4-BE49-F238E27FC236}">
                <a16:creationId xmlns:a16="http://schemas.microsoft.com/office/drawing/2014/main" id="{A20DB245-0758-FA70-44FA-33E90EE9CCA4}"/>
              </a:ext>
            </a:extLst>
          </p:cNvPr>
          <p:cNvSpPr txBox="1"/>
          <p:nvPr/>
        </p:nvSpPr>
        <p:spPr>
          <a:xfrm>
            <a:off x="10835224" y="389542"/>
            <a:ext cx="1356776"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H</a:t>
            </a:r>
            <a:r>
              <a:rPr lang="en-GB" dirty="0">
                <a:solidFill>
                  <a:srgbClr val="0F124A"/>
                </a:solidFill>
                <a:latin typeface="Arial"/>
              </a:rPr>
              <a:t>. Bartosik</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2430929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6894B0-3C41-29AF-74D8-778399E2363E}"/>
              </a:ext>
            </a:extLst>
          </p:cNvPr>
          <p:cNvGrpSpPr/>
          <p:nvPr/>
        </p:nvGrpSpPr>
        <p:grpSpPr>
          <a:xfrm>
            <a:off x="8744678" y="2893845"/>
            <a:ext cx="3063009" cy="3837534"/>
            <a:chOff x="7042730" y="2436456"/>
            <a:chExt cx="2111527" cy="2727582"/>
          </a:xfrm>
        </p:grpSpPr>
        <p:grpSp>
          <p:nvGrpSpPr>
            <p:cNvPr id="8" name="Group 7">
              <a:extLst>
                <a:ext uri="{FF2B5EF4-FFF2-40B4-BE49-F238E27FC236}">
                  <a16:creationId xmlns:a16="http://schemas.microsoft.com/office/drawing/2014/main" id="{0607F4E3-E820-44DD-21D5-78B8FFD88472}"/>
                </a:ext>
              </a:extLst>
            </p:cNvPr>
            <p:cNvGrpSpPr/>
            <p:nvPr/>
          </p:nvGrpSpPr>
          <p:grpSpPr>
            <a:xfrm>
              <a:off x="7042730" y="2436456"/>
              <a:ext cx="2111527" cy="2727582"/>
              <a:chOff x="6453018" y="2309145"/>
              <a:chExt cx="2111527" cy="2727582"/>
            </a:xfrm>
          </p:grpSpPr>
          <p:grpSp>
            <p:nvGrpSpPr>
              <p:cNvPr id="11" name="Group 10">
                <a:extLst>
                  <a:ext uri="{FF2B5EF4-FFF2-40B4-BE49-F238E27FC236}">
                    <a16:creationId xmlns:a16="http://schemas.microsoft.com/office/drawing/2014/main" id="{028E7ED2-99EA-BF52-A0FB-6E5C8FEF744C}"/>
                  </a:ext>
                </a:extLst>
              </p:cNvPr>
              <p:cNvGrpSpPr/>
              <p:nvPr/>
            </p:nvGrpSpPr>
            <p:grpSpPr>
              <a:xfrm>
                <a:off x="6453018" y="2309145"/>
                <a:ext cx="2101271" cy="2587968"/>
                <a:chOff x="6453018" y="2309145"/>
                <a:chExt cx="2101271" cy="2587968"/>
              </a:xfrm>
            </p:grpSpPr>
            <p:pic>
              <p:nvPicPr>
                <p:cNvPr id="13" name="Picture 12">
                  <a:extLst>
                    <a:ext uri="{FF2B5EF4-FFF2-40B4-BE49-F238E27FC236}">
                      <a16:creationId xmlns:a16="http://schemas.microsoft.com/office/drawing/2014/main" id="{E233DB73-3DA0-EBA1-5104-B948BEC6DCBB}"/>
                    </a:ext>
                  </a:extLst>
                </p:cNvPr>
                <p:cNvPicPr>
                  <a:picLocks noChangeAspect="1"/>
                </p:cNvPicPr>
                <p:nvPr/>
              </p:nvPicPr>
              <p:blipFill rotWithShape="1">
                <a:blip r:embed="rId2">
                  <a:extLst>
                    <a:ext uri="{28A0092B-C50C-407E-A947-70E740481C1C}">
                      <a14:useLocalDpi xmlns:a14="http://schemas.microsoft.com/office/drawing/2010/main" val="0"/>
                    </a:ext>
                  </a:extLst>
                </a:blip>
                <a:srcRect l="25104" t="24789" r="40314" b="26387"/>
                <a:stretch/>
              </p:blipFill>
              <p:spPr>
                <a:xfrm>
                  <a:off x="6660233" y="3020503"/>
                  <a:ext cx="1894056" cy="1876610"/>
                </a:xfrm>
                <a:prstGeom prst="rect">
                  <a:avLst/>
                </a:prstGeom>
              </p:spPr>
            </p:pic>
            <p:pic>
              <p:nvPicPr>
                <p:cNvPr id="14" name="Picture 13">
                  <a:extLst>
                    <a:ext uri="{FF2B5EF4-FFF2-40B4-BE49-F238E27FC236}">
                      <a16:creationId xmlns:a16="http://schemas.microsoft.com/office/drawing/2014/main" id="{9A4879D3-0C30-3A12-A410-C2591481D9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69746">
                  <a:off x="7770397" y="4662444"/>
                  <a:ext cx="101600" cy="66312"/>
                </a:xfrm>
                <a:prstGeom prst="rect">
                  <a:avLst/>
                </a:prstGeom>
              </p:spPr>
            </p:pic>
            <p:sp>
              <p:nvSpPr>
                <p:cNvPr id="15" name="Rectangle 14">
                  <a:extLst>
                    <a:ext uri="{FF2B5EF4-FFF2-40B4-BE49-F238E27FC236}">
                      <a16:creationId xmlns:a16="http://schemas.microsoft.com/office/drawing/2014/main" id="{9C44F80F-2556-C321-9223-92EFF252A2AA}"/>
                    </a:ext>
                  </a:extLst>
                </p:cNvPr>
                <p:cNvSpPr/>
                <p:nvPr/>
              </p:nvSpPr>
              <p:spPr>
                <a:xfrm rot="3161088">
                  <a:off x="6481930" y="2280233"/>
                  <a:ext cx="432048" cy="48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6141708-5EF0-7FA3-E282-41606E41F131}"/>
                    </a:ext>
                  </a:extLst>
                </p:cNvPr>
                <p:cNvSpPr txBox="1"/>
                <p:nvPr/>
              </p:nvSpPr>
              <p:spPr>
                <a:xfrm>
                  <a:off x="7795127" y="4610961"/>
                  <a:ext cx="418704" cy="169277"/>
                </a:xfrm>
                <a:prstGeom prst="rect">
                  <a:avLst/>
                </a:prstGeom>
                <a:noFill/>
              </p:spPr>
              <p:txBody>
                <a:bodyPr wrap="none" rtlCol="0">
                  <a:spAutoFit/>
                </a:bodyPr>
                <a:lstStyle/>
                <a:p>
                  <a:pPr algn="l"/>
                  <a:r>
                    <a:rPr lang="en-GB" sz="500" dirty="0">
                      <a:solidFill>
                        <a:srgbClr val="000000"/>
                      </a:solidFill>
                      <a:latin typeface="+mj-lt"/>
                      <a:cs typeface="Calibri" panose="020F0502020204030204" pitchFamily="34" charset="0"/>
                    </a:rPr>
                    <a:t>AWAKE</a:t>
                  </a:r>
                </a:p>
              </p:txBody>
            </p:sp>
          </p:grpSp>
          <p:sp>
            <p:nvSpPr>
              <p:cNvPr id="12" name="Rectangle 11">
                <a:extLst>
                  <a:ext uri="{FF2B5EF4-FFF2-40B4-BE49-F238E27FC236}">
                    <a16:creationId xmlns:a16="http://schemas.microsoft.com/office/drawing/2014/main" id="{D5DC7392-0A31-A67B-6185-92AF0924EE6A}"/>
                  </a:ext>
                </a:extLst>
              </p:cNvPr>
              <p:cNvSpPr/>
              <p:nvPr/>
            </p:nvSpPr>
            <p:spPr>
              <a:xfrm>
                <a:off x="8129956" y="4648482"/>
                <a:ext cx="434589" cy="388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3157D85A-843D-0A40-6580-8AD2B6C68DA3}"/>
                </a:ext>
              </a:extLst>
            </p:cNvPr>
            <p:cNvSpPr/>
            <p:nvPr/>
          </p:nvSpPr>
          <p:spPr>
            <a:xfrm>
              <a:off x="7768394" y="3255538"/>
              <a:ext cx="56291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9AEDAED-58C9-B49E-FAF6-6D5CEDE5DB2A}"/>
                </a:ext>
              </a:extLst>
            </p:cNvPr>
            <p:cNvSpPr/>
            <p:nvPr/>
          </p:nvSpPr>
          <p:spPr>
            <a:xfrm>
              <a:off x="7055630" y="2931790"/>
              <a:ext cx="56291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Slide Number Placeholder 1">
            <a:extLst>
              <a:ext uri="{FF2B5EF4-FFF2-40B4-BE49-F238E27FC236}">
                <a16:creationId xmlns:a16="http://schemas.microsoft.com/office/drawing/2014/main" id="{58B568E0-CF73-CF60-B255-4037F2C889F7}"/>
              </a:ext>
            </a:extLst>
          </p:cNvPr>
          <p:cNvSpPr>
            <a:spLocks noGrp="1"/>
          </p:cNvSpPr>
          <p:nvPr>
            <p:ph type="sldNum" sz="quarter" idx="10"/>
          </p:nvPr>
        </p:nvSpPr>
        <p:spPr/>
        <p:txBody>
          <a:bodyPr/>
          <a:lstStyle/>
          <a:p>
            <a:fld id="{88A1DFE4-5FC5-43BD-BB7E-75EAD82B965F}" type="slidenum">
              <a:rPr lang="en-US" noProof="0" smtClean="0"/>
              <a:pPr/>
              <a:t>12</a:t>
            </a:fld>
            <a:endParaRPr lang="en-US" noProof="0" dirty="0"/>
          </a:p>
        </p:txBody>
      </p:sp>
      <p:sp>
        <p:nvSpPr>
          <p:cNvPr id="3" name="TextBox 2">
            <a:extLst>
              <a:ext uri="{FF2B5EF4-FFF2-40B4-BE49-F238E27FC236}">
                <a16:creationId xmlns:a16="http://schemas.microsoft.com/office/drawing/2014/main" id="{E874E009-21DF-C2ED-6436-E01897C29EA5}"/>
              </a:ext>
            </a:extLst>
          </p:cNvPr>
          <p:cNvSpPr txBox="1"/>
          <p:nvPr/>
        </p:nvSpPr>
        <p:spPr>
          <a:xfrm>
            <a:off x="99602" y="126621"/>
            <a:ext cx="11992797" cy="1041311"/>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24A"/>
                </a:solidFill>
                <a:effectLst/>
                <a:uLnTx/>
                <a:uFillTx/>
                <a:latin typeface="Arial"/>
                <a:ea typeface="+mn-ea"/>
                <a:cs typeface="+mn-cs"/>
              </a:rPr>
              <a:t>Other applications of FCC-ee injectors </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D5059E04-0CFB-E04D-6694-767110960770}"/>
              </a:ext>
            </a:extLst>
          </p:cNvPr>
          <p:cNvSpPr txBox="1">
            <a:spLocks/>
          </p:cNvSpPr>
          <p:nvPr/>
        </p:nvSpPr>
        <p:spPr>
          <a:xfrm>
            <a:off x="142875" y="785283"/>
            <a:ext cx="5271258" cy="3966527"/>
          </a:xfrm>
          <a:prstGeom prst="rect">
            <a:avLst/>
          </a:prstGeom>
        </p:spPr>
        <p:txBody>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FCC-ee injector beams</a:t>
            </a:r>
            <a:r>
              <a:rPr lang="en-GB" sz="2000" b="1" dirty="0"/>
              <a:t> </a:t>
            </a:r>
            <a:r>
              <a:rPr lang="en-GB" sz="2000" dirty="0"/>
              <a:t>(including also the damping ring) could be used for:</a:t>
            </a:r>
          </a:p>
          <a:p>
            <a:pPr lvl="1">
              <a:lnSpc>
                <a:spcPct val="100000"/>
              </a:lnSpc>
            </a:pPr>
            <a:r>
              <a:rPr lang="en-GB" sz="2000" b="1" dirty="0"/>
              <a:t>R&amp;D for accelerator components and beam diagnostics for FCC-ee </a:t>
            </a:r>
            <a:r>
              <a:rPr lang="en-GB" sz="2000" dirty="0"/>
              <a:t>or the injector itself </a:t>
            </a:r>
          </a:p>
          <a:p>
            <a:pPr lvl="1">
              <a:lnSpc>
                <a:spcPct val="100000"/>
              </a:lnSpc>
            </a:pPr>
            <a:r>
              <a:rPr lang="en-GB" sz="2000" b="1" dirty="0"/>
              <a:t>Irradiation facility </a:t>
            </a:r>
            <a:r>
              <a:rPr lang="en-GB" sz="2000" dirty="0"/>
              <a:t>(e.g. for testing electronics components)</a:t>
            </a:r>
          </a:p>
          <a:p>
            <a:pPr lvl="1">
              <a:lnSpc>
                <a:spcPct val="100000"/>
              </a:lnSpc>
            </a:pPr>
            <a:r>
              <a:rPr lang="en-GB" sz="2000" b="1" dirty="0"/>
              <a:t>Medical research </a:t>
            </a:r>
          </a:p>
          <a:p>
            <a:pPr lvl="1">
              <a:lnSpc>
                <a:spcPct val="100000"/>
              </a:lnSpc>
            </a:pPr>
            <a:r>
              <a:rPr lang="en-GB" sz="2000" b="1" dirty="0"/>
              <a:t>Use synchrotron light from damping ring at 2.86 GeV </a:t>
            </a:r>
            <a:r>
              <a:rPr lang="en-GB" sz="2000" dirty="0"/>
              <a:t>to test </a:t>
            </a:r>
            <a:r>
              <a:rPr lang="en-GB" sz="2000" dirty="0">
                <a:latin typeface="Helvetica Neue" panose="02000503000000020004" pitchFamily="2" charset="0"/>
              </a:rPr>
              <a:t>coatings, photon desorption</a:t>
            </a:r>
          </a:p>
          <a:p>
            <a:pPr lvl="1">
              <a:lnSpc>
                <a:spcPct val="100000"/>
              </a:lnSpc>
            </a:pPr>
            <a:r>
              <a:rPr lang="en-GB" sz="2000" b="1" dirty="0"/>
              <a:t>Plasma </a:t>
            </a:r>
            <a:r>
              <a:rPr lang="en-GB" sz="2000" b="1" dirty="0" err="1"/>
              <a:t>wakefield</a:t>
            </a:r>
            <a:r>
              <a:rPr lang="en-GB" sz="2000" b="1" dirty="0"/>
              <a:t> acceleration test facilities </a:t>
            </a:r>
          </a:p>
          <a:p>
            <a:pPr lvl="1">
              <a:lnSpc>
                <a:spcPct val="100000"/>
              </a:lnSpc>
            </a:pPr>
            <a:r>
              <a:rPr lang="en-GB" sz="2000" b="1" dirty="0"/>
              <a:t>Neutron source </a:t>
            </a:r>
            <a:r>
              <a:rPr lang="en-GB" sz="2000" dirty="0"/>
              <a:t>with e- beam from injector </a:t>
            </a:r>
            <a:r>
              <a:rPr lang="en-GB" sz="2000" dirty="0" err="1"/>
              <a:t>linac</a:t>
            </a:r>
            <a:endParaRPr lang="en-GB" sz="2000" dirty="0"/>
          </a:p>
        </p:txBody>
      </p:sp>
      <p:sp>
        <p:nvSpPr>
          <p:cNvPr id="6" name="TextBox 5">
            <a:extLst>
              <a:ext uri="{FF2B5EF4-FFF2-40B4-BE49-F238E27FC236}">
                <a16:creationId xmlns:a16="http://schemas.microsoft.com/office/drawing/2014/main" id="{25235400-B32B-06C9-F5CE-61EF5ECD3A47}"/>
              </a:ext>
            </a:extLst>
          </p:cNvPr>
          <p:cNvSpPr txBox="1"/>
          <p:nvPr/>
        </p:nvSpPr>
        <p:spPr>
          <a:xfrm>
            <a:off x="5370859" y="785283"/>
            <a:ext cx="6821141" cy="3170099"/>
          </a:xfrm>
          <a:prstGeom prst="rect">
            <a:avLst/>
          </a:prstGeom>
          <a:noFill/>
        </p:spPr>
        <p:txBody>
          <a:bodyPr wrap="square">
            <a:spAutoFit/>
          </a:bodyPr>
          <a:lstStyle/>
          <a:p>
            <a:r>
              <a:rPr lang="en-GB" sz="2000" b="1" dirty="0"/>
              <a:t>FCC-ee injector complex of interest for AWAKE! </a:t>
            </a:r>
            <a:r>
              <a:rPr lang="en-GB" sz="2000" dirty="0"/>
              <a:t>FCC-ee beam line passes through SPS BA4, i.e. the SPS extraction point of protons for the plasma </a:t>
            </a:r>
            <a:r>
              <a:rPr lang="en-GB" sz="2000" dirty="0" err="1"/>
              <a:t>wakefield</a:t>
            </a:r>
            <a:r>
              <a:rPr lang="en-GB" sz="2000" dirty="0"/>
              <a:t> acceleration experiment AWAKE. Unique opportunity to perform </a:t>
            </a:r>
            <a:r>
              <a:rPr lang="en-GB" sz="2000" b="1" dirty="0"/>
              <a:t>proton driven plasma </a:t>
            </a:r>
            <a:r>
              <a:rPr lang="en-GB" sz="2000" b="1" dirty="0" err="1"/>
              <a:t>wakefield</a:t>
            </a:r>
            <a:r>
              <a:rPr lang="en-GB" sz="2000" b="1" dirty="0"/>
              <a:t> acceleration of 20 GeV electrons and </a:t>
            </a:r>
            <a:r>
              <a:rPr lang="en-GB" sz="2000" b="1" i="1" dirty="0"/>
              <a:t>positrons</a:t>
            </a:r>
            <a:endParaRPr lang="en-GB" sz="2000" b="1" dirty="0"/>
          </a:p>
          <a:p>
            <a:pPr marL="742950" lvl="1" indent="-285750">
              <a:buFont typeface="Arial" panose="020B0604020202020204" pitchFamily="34" charset="0"/>
              <a:buChar char="•"/>
            </a:pPr>
            <a:r>
              <a:rPr lang="en-GB" sz="2000" dirty="0"/>
              <a:t>Lepton beam parameters fit extremely well </a:t>
            </a:r>
          </a:p>
          <a:p>
            <a:pPr marL="742950" lvl="1" indent="-285750">
              <a:buFont typeface="Arial" panose="020B0604020202020204" pitchFamily="34" charset="0"/>
              <a:buChar char="•"/>
            </a:pPr>
            <a:r>
              <a:rPr lang="en-GB" sz="2000" b="1" dirty="0"/>
              <a:t>Also electron driven plasma </a:t>
            </a:r>
            <a:r>
              <a:rPr lang="en-GB" sz="2000" b="1" dirty="0" err="1"/>
              <a:t>wakefield</a:t>
            </a:r>
            <a:r>
              <a:rPr lang="en-GB" sz="2000" b="1" dirty="0"/>
              <a:t> acceleration experiments</a:t>
            </a:r>
            <a:endParaRPr lang="en-GB" sz="2000" dirty="0"/>
          </a:p>
          <a:p>
            <a:pPr marL="742950" lvl="1" indent="-285750">
              <a:buFont typeface="Arial" panose="020B0604020202020204" pitchFamily="34" charset="0"/>
              <a:buChar char="•"/>
            </a:pPr>
            <a:r>
              <a:rPr lang="en-GB" sz="2000" b="1" dirty="0"/>
              <a:t>Unique possibility of positron acceleration </a:t>
            </a:r>
          </a:p>
        </p:txBody>
      </p:sp>
      <p:sp>
        <p:nvSpPr>
          <p:cNvPr id="18" name="TextBox 17">
            <a:extLst>
              <a:ext uri="{FF2B5EF4-FFF2-40B4-BE49-F238E27FC236}">
                <a16:creationId xmlns:a16="http://schemas.microsoft.com/office/drawing/2014/main" id="{6691CB85-48DA-5ECC-EEDB-9195462E9F99}"/>
              </a:ext>
            </a:extLst>
          </p:cNvPr>
          <p:cNvSpPr txBox="1"/>
          <p:nvPr/>
        </p:nvSpPr>
        <p:spPr>
          <a:xfrm>
            <a:off x="5874910" y="3943110"/>
            <a:ext cx="2747543" cy="2308324"/>
          </a:xfrm>
          <a:prstGeom prst="rect">
            <a:avLst/>
          </a:prstGeom>
          <a:noFill/>
        </p:spPr>
        <p:txBody>
          <a:bodyPr wrap="square">
            <a:spAutoFit/>
          </a:bodyPr>
          <a:lstStyle/>
          <a:p>
            <a:pPr algn="r"/>
            <a:r>
              <a:rPr lang="en-GB" dirty="0"/>
              <a:t>Proton beam line, experimental facility as well as lepton injection area and tunnel to the experiment exists. Would only require ~800 m transfer line for e+/e- in TT40/41 tunnel</a:t>
            </a:r>
          </a:p>
        </p:txBody>
      </p:sp>
      <p:sp>
        <p:nvSpPr>
          <p:cNvPr id="19" name="TextBox 18">
            <a:extLst>
              <a:ext uri="{FF2B5EF4-FFF2-40B4-BE49-F238E27FC236}">
                <a16:creationId xmlns:a16="http://schemas.microsoft.com/office/drawing/2014/main" id="{811F4F81-8366-86D2-7713-C4C352F968E6}"/>
              </a:ext>
            </a:extLst>
          </p:cNvPr>
          <p:cNvSpPr txBox="1"/>
          <p:nvPr/>
        </p:nvSpPr>
        <p:spPr>
          <a:xfrm>
            <a:off x="10835224" y="389542"/>
            <a:ext cx="1356776"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H</a:t>
            </a:r>
            <a:r>
              <a:rPr lang="en-GB" dirty="0">
                <a:solidFill>
                  <a:srgbClr val="0F124A"/>
                </a:solidFill>
                <a:latin typeface="Arial"/>
              </a:rPr>
              <a:t>. Bartosik</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20" name="TextBox 19">
            <a:extLst>
              <a:ext uri="{FF2B5EF4-FFF2-40B4-BE49-F238E27FC236}">
                <a16:creationId xmlns:a16="http://schemas.microsoft.com/office/drawing/2014/main" id="{DA870201-22EF-68B8-B53C-154ACBCD8C34}"/>
              </a:ext>
            </a:extLst>
          </p:cNvPr>
          <p:cNvSpPr txBox="1"/>
          <p:nvPr/>
        </p:nvSpPr>
        <p:spPr>
          <a:xfrm>
            <a:off x="2227937" y="5999798"/>
            <a:ext cx="1356776"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F124A"/>
                </a:solidFill>
                <a:latin typeface="Arial"/>
              </a:rPr>
              <a:t>M. Calviani</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3717255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150BE9-8BF2-23A9-E85A-C7590967D310}"/>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13</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436C2286-DAE6-7121-D40E-9CDA2240664E}"/>
              </a:ext>
            </a:extLst>
          </p:cNvPr>
          <p:cNvSpPr txBox="1"/>
          <p:nvPr/>
        </p:nvSpPr>
        <p:spPr>
          <a:xfrm>
            <a:off x="99602" y="126621"/>
            <a:ext cx="11992797" cy="1010213"/>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Photon Science:  FCC-LS – </a:t>
            </a:r>
            <a:r>
              <a:rPr kumimoji="0" lang="en-GB" sz="3000" b="0" i="0" u="none" strike="noStrike" kern="1200" cap="none" spc="0" normalizeH="0" baseline="0" noProof="0" dirty="0">
                <a:ln>
                  <a:noFill/>
                </a:ln>
                <a:solidFill>
                  <a:srgbClr val="0F124A"/>
                </a:solidFill>
                <a:effectLst/>
                <a:uLnTx/>
                <a:uFillTx/>
                <a:latin typeface="Arial"/>
                <a:ea typeface="+mn-ea"/>
                <a:cs typeface="+mn-cs"/>
              </a:rPr>
              <a:t>motivation</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A4D6D4-1188-78FA-7454-7AE554A47620}"/>
                  </a:ext>
                </a:extLst>
              </p:cNvPr>
              <p:cNvSpPr txBox="1"/>
              <p:nvPr/>
            </p:nvSpPr>
            <p:spPr>
              <a:xfrm>
                <a:off x="99601" y="961846"/>
                <a:ext cx="12092399"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The large FCC-ee rings are outstanding: </a:t>
                </a:r>
                <a:r>
                  <a:rPr kumimoji="0" lang="en-US" sz="28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high beam current </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(1.5 A in the collider, </a:t>
                </a:r>
                <a14:m>
                  <m:oMath xmlns:m="http://schemas.openxmlformats.org/officeDocument/2006/math">
                    <m:r>
                      <a:rPr kumimoji="0" lang="en-US" sz="2800" b="0" i="1" u="none" strike="noStrike" kern="1200" cap="none" spc="0" normalizeH="0" baseline="0" noProof="0" dirty="0" smtClean="0">
                        <a:ln>
                          <a:noFill/>
                        </a:ln>
                        <a:solidFill>
                          <a:srgbClr val="0F124A"/>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10 mA average current in the full-energy booster, to be compared with 30 </a:t>
                </a:r>
                <a:r>
                  <a:rPr kumimoji="0" lang="en-US" sz="2800" b="0" i="0" u="none" strike="noStrike" kern="1200" cap="none" spc="0" normalizeH="0" baseline="0" noProof="0" dirty="0">
                    <a:ln>
                      <a:noFill/>
                    </a:ln>
                    <a:solidFill>
                      <a:srgbClr val="0F124A"/>
                    </a:solidFill>
                    <a:effectLst/>
                    <a:uLnTx/>
                    <a:uFillTx/>
                    <a:latin typeface="Symbol" panose="05050102010706020507" pitchFamily="18" charset="2"/>
                    <a:ea typeface="Calibri" panose="020F0502020204030204" pitchFamily="34" charset="0"/>
                    <a:cs typeface="Times New Roman" panose="02020603050405020304" pitchFamily="18" charset="0"/>
                  </a:rPr>
                  <a:t>m</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 at the European XFEL, a difference by many orders of magnitude), and an </a:t>
                </a:r>
                <a:r>
                  <a:rPr kumimoji="0" lang="en-US" sz="28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extremely low emittance</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Photon energies from an undulator or wiggler increase as </a:t>
                </a:r>
                <a:r>
                  <a:rPr kumimoji="0" lang="en-US" sz="2800" b="0" i="0" u="none" strike="noStrike" kern="1200" cap="none" spc="0" normalizeH="0" baseline="0" noProof="0" dirty="0">
                    <a:ln>
                      <a:noFill/>
                    </a:ln>
                    <a:solidFill>
                      <a:srgbClr val="0F124A"/>
                    </a:solidFill>
                    <a:effectLst/>
                    <a:uLnTx/>
                    <a:uFillTx/>
                    <a:latin typeface="Symbol" panose="05050102010706020507" pitchFamily="18" charset="2"/>
                    <a:ea typeface="Calibri" panose="020F0502020204030204" pitchFamily="34" charset="0"/>
                    <a:cs typeface="Times New Roman" panose="02020603050405020304" pitchFamily="18" charset="0"/>
                  </a:rPr>
                  <a:t>g</a:t>
                </a:r>
                <a:r>
                  <a:rPr kumimoji="0" lang="en-US" sz="28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Radiation remains coherent for photon wavelengths </a:t>
                </a:r>
                <a:r>
                  <a:rPr kumimoji="0" lang="en-US" sz="2800" b="0"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mn-cs"/>
                  </a:rPr>
                  <a:t>λ&gt;4πε.</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For constant cell-length the horizontal emittance </a:t>
                </a:r>
                <a:r>
                  <a:rPr kumimoji="0" lang="en-US" sz="2800" b="0"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mn-cs"/>
                  </a:rPr>
                  <a:t>ε</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in a storage ring scales as </a:t>
                </a:r>
                <a:r>
                  <a:rPr kumimoji="0" lang="en-US" sz="2800" b="0" i="0" u="none" strike="noStrike" kern="1200" cap="none" spc="0" normalizeH="0" baseline="0" noProof="0" dirty="0">
                    <a:ln>
                      <a:noFill/>
                    </a:ln>
                    <a:solidFill>
                      <a:srgbClr val="0F124A"/>
                    </a:solidFill>
                    <a:effectLst/>
                    <a:uLnTx/>
                    <a:uFillTx/>
                    <a:latin typeface="Symbol" panose="05050102010706020507" pitchFamily="18" charset="2"/>
                    <a:ea typeface="Calibri" panose="020F0502020204030204" pitchFamily="34" charset="0"/>
                    <a:cs typeface="Times New Roman" panose="02020603050405020304" pitchFamily="18" charset="0"/>
                  </a:rPr>
                  <a:t>g</a:t>
                </a:r>
                <a:r>
                  <a:rPr kumimoji="0" lang="en-US" sz="28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srgbClr val="0F124A"/>
                    </a:solidFill>
                    <a:effectLst/>
                    <a:uLnTx/>
                    <a:uFillTx/>
                    <a:latin typeface="Symbol" panose="05050102010706020507" pitchFamily="18" charset="2"/>
                    <a:ea typeface="Calibri" panose="020F0502020204030204" pitchFamily="34" charset="0"/>
                    <a:cs typeface="Times New Roman" panose="02020603050405020304" pitchFamily="18" charset="0"/>
                  </a:rPr>
                  <a:t>r</a:t>
                </a:r>
                <a:r>
                  <a:rPr kumimoji="0" lang="en-US" sz="28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With the extremely large radius </a:t>
                </a:r>
                <a:r>
                  <a:rPr kumimoji="0" lang="en-US" sz="2800" b="0" i="0" u="none" strike="noStrike" kern="1200" cap="none" spc="0" normalizeH="0" baseline="0" noProof="0" dirty="0">
                    <a:ln>
                      <a:noFill/>
                    </a:ln>
                    <a:solidFill>
                      <a:srgbClr val="0F124A"/>
                    </a:solidFill>
                    <a:effectLst/>
                    <a:uLnTx/>
                    <a:uFillTx/>
                    <a:latin typeface="Symbol" panose="05050102010706020507" pitchFamily="18" charset="2"/>
                    <a:ea typeface="Calibri" panose="020F0502020204030204" pitchFamily="34" charset="0"/>
                    <a:cs typeface="Times New Roman" panose="02020603050405020304" pitchFamily="18" charset="0"/>
                  </a:rPr>
                  <a:t>r</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of the FCC, we can achieve </a:t>
                </a:r>
                <a:r>
                  <a:rPr kumimoji="0" lang="en-US" sz="28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such a small emittance that high brilliance and coherent radiation could be reached also at high photon energies, inaccessible with the present and planned light sources</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The FCC-ee booster at injection energy offers the lowest emittance. The </a:t>
                </a:r>
                <a:r>
                  <a:rPr kumimoji="0" lang="en-US" sz="28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emittance can be further lowered by introducing wigglers / undulators, </a:t>
                </a:r>
                <a:r>
                  <a:rPr kumimoji="0" lang="en-US" sz="2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which could be the same a for photon science.</a:t>
                </a:r>
                <a:endParaRPr kumimoji="0" lang="en-GB" sz="2800" b="0" i="0" u="none" strike="noStrike" kern="1200" cap="none" spc="0" normalizeH="0" baseline="0" noProof="0" dirty="0">
                  <a:ln>
                    <a:noFill/>
                  </a:ln>
                  <a:solidFill>
                    <a:srgbClr val="0F124A"/>
                  </a:solidFill>
                  <a:effectLst/>
                  <a:uLnTx/>
                  <a:uFillTx/>
                  <a:latin typeface="Arial"/>
                  <a:ea typeface="+mn-ea"/>
                  <a:cs typeface="+mn-cs"/>
                </a:endParaRPr>
              </a:p>
            </p:txBody>
          </p:sp>
        </mc:Choice>
        <mc:Fallback xmlns="">
          <p:sp>
            <p:nvSpPr>
              <p:cNvPr id="5" name="TextBox 4">
                <a:extLst>
                  <a:ext uri="{FF2B5EF4-FFF2-40B4-BE49-F238E27FC236}">
                    <a16:creationId xmlns:a16="http://schemas.microsoft.com/office/drawing/2014/main" id="{DDA4D6D4-1188-78FA-7454-7AE554A47620}"/>
                  </a:ext>
                </a:extLst>
              </p:cNvPr>
              <p:cNvSpPr txBox="1">
                <a:spLocks noRot="1" noChangeAspect="1" noMove="1" noResize="1" noEditPoints="1" noAdjustHandles="1" noChangeArrowheads="1" noChangeShapeType="1" noTextEdit="1"/>
              </p:cNvSpPr>
              <p:nvPr/>
            </p:nvSpPr>
            <p:spPr>
              <a:xfrm>
                <a:off x="99601" y="961846"/>
                <a:ext cx="12092399" cy="5262979"/>
              </a:xfrm>
              <a:prstGeom prst="rect">
                <a:avLst/>
              </a:prstGeom>
              <a:blipFill>
                <a:blip r:embed="rId2"/>
                <a:stretch>
                  <a:fillRect l="-1008" t="-1159" r="-806" b="-2433"/>
                </a:stretch>
              </a:blipFill>
            </p:spPr>
            <p:txBody>
              <a:bodyPr/>
              <a:lstStyle/>
              <a:p>
                <a:r>
                  <a:rPr lang="en-GB">
                    <a:noFill/>
                  </a:rPr>
                  <a:t> </a:t>
                </a:r>
              </a:p>
            </p:txBody>
          </p:sp>
        </mc:Fallback>
      </mc:AlternateContent>
    </p:spTree>
    <p:extLst>
      <p:ext uri="{BB962C8B-B14F-4D97-AF65-F5344CB8AC3E}">
        <p14:creationId xmlns:p14="http://schemas.microsoft.com/office/powerpoint/2010/main" val="69787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71CA1-F80C-931E-84F3-71E765689C79}"/>
              </a:ext>
            </a:extLst>
          </p:cNvPr>
          <p:cNvSpPr>
            <a:spLocks noGrp="1"/>
          </p:cNvSpPr>
          <p:nvPr>
            <p:ph type="sldNum" sz="quarter" idx="10"/>
          </p:nvPr>
        </p:nvSpPr>
        <p:spPr/>
        <p:txBody>
          <a:bodyPr/>
          <a:lstStyle/>
          <a:p>
            <a:fld id="{88A1DFE4-5FC5-43BD-BB7E-75EAD82B965F}" type="slidenum">
              <a:rPr lang="en-US" noProof="0" smtClean="0"/>
              <a:pPr/>
              <a:t>14</a:t>
            </a:fld>
            <a:endParaRPr lang="en-US" noProof="0" dirty="0"/>
          </a:p>
        </p:txBody>
      </p:sp>
      <p:pic>
        <p:nvPicPr>
          <p:cNvPr id="4" name="Picture 3">
            <a:extLst>
              <a:ext uri="{FF2B5EF4-FFF2-40B4-BE49-F238E27FC236}">
                <a16:creationId xmlns:a16="http://schemas.microsoft.com/office/drawing/2014/main" id="{5593E83C-DECC-2B4D-94CE-A1EB62000017}"/>
              </a:ext>
            </a:extLst>
          </p:cNvPr>
          <p:cNvPicPr>
            <a:picLocks noChangeAspect="1"/>
          </p:cNvPicPr>
          <p:nvPr/>
        </p:nvPicPr>
        <p:blipFill>
          <a:blip r:embed="rId2"/>
          <a:stretch>
            <a:fillRect/>
          </a:stretch>
        </p:blipFill>
        <p:spPr>
          <a:xfrm>
            <a:off x="982980" y="963579"/>
            <a:ext cx="10227786" cy="5300811"/>
          </a:xfrm>
          <a:prstGeom prst="rect">
            <a:avLst/>
          </a:prstGeom>
        </p:spPr>
      </p:pic>
      <p:sp>
        <p:nvSpPr>
          <p:cNvPr id="5" name="TextBox 4">
            <a:extLst>
              <a:ext uri="{FF2B5EF4-FFF2-40B4-BE49-F238E27FC236}">
                <a16:creationId xmlns:a16="http://schemas.microsoft.com/office/drawing/2014/main" id="{F95C4C97-4F54-616C-5948-6DE83B84FB33}"/>
              </a:ext>
            </a:extLst>
          </p:cNvPr>
          <p:cNvSpPr txBox="1"/>
          <p:nvPr/>
        </p:nvSpPr>
        <p:spPr>
          <a:xfrm>
            <a:off x="99601" y="126621"/>
            <a:ext cx="10116872"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Photon Science:  FCC-LS – </a:t>
            </a:r>
            <a:r>
              <a:rPr kumimoji="0" lang="en-GB" sz="3000" b="0" i="0" u="none" strike="noStrike" kern="1200" cap="none" spc="0" normalizeH="0" baseline="0" noProof="0" dirty="0">
                <a:ln>
                  <a:noFill/>
                </a:ln>
                <a:solidFill>
                  <a:srgbClr val="0F124A"/>
                </a:solidFill>
                <a:effectLst/>
                <a:uLnTx/>
                <a:uFillTx/>
                <a:latin typeface="Arial"/>
                <a:ea typeface="+mn-ea"/>
                <a:cs typeface="+mn-cs"/>
              </a:rPr>
              <a:t>Opportunities with the booster</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B03F0E3B-8DB6-B16D-4CCE-4063AF44CC6E}"/>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3777686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5F0D64-B51E-DC88-A93E-B5A260D05C65}"/>
              </a:ext>
            </a:extLst>
          </p:cNvPr>
          <p:cNvSpPr>
            <a:spLocks noGrp="1"/>
          </p:cNvSpPr>
          <p:nvPr>
            <p:ph type="sldNum" sz="quarter" idx="10"/>
          </p:nvPr>
        </p:nvSpPr>
        <p:spPr/>
        <p:txBody>
          <a:bodyPr/>
          <a:lstStyle/>
          <a:p>
            <a:fld id="{88A1DFE4-5FC5-43BD-BB7E-75EAD82B965F}" type="slidenum">
              <a:rPr lang="en-US" noProof="0" smtClean="0"/>
              <a:pPr/>
              <a:t>15</a:t>
            </a:fld>
            <a:endParaRPr lang="en-US" noProof="0" dirty="0"/>
          </a:p>
        </p:txBody>
      </p:sp>
      <p:pic>
        <p:nvPicPr>
          <p:cNvPr id="4" name="Picture 3">
            <a:extLst>
              <a:ext uri="{FF2B5EF4-FFF2-40B4-BE49-F238E27FC236}">
                <a16:creationId xmlns:a16="http://schemas.microsoft.com/office/drawing/2014/main" id="{9683E9DE-FC25-4ADF-7ED0-70FD5AE0D96C}"/>
              </a:ext>
            </a:extLst>
          </p:cNvPr>
          <p:cNvPicPr>
            <a:picLocks noChangeAspect="1"/>
          </p:cNvPicPr>
          <p:nvPr/>
        </p:nvPicPr>
        <p:blipFill>
          <a:blip r:embed="rId2"/>
          <a:stretch>
            <a:fillRect/>
          </a:stretch>
        </p:blipFill>
        <p:spPr>
          <a:xfrm>
            <a:off x="0" y="834390"/>
            <a:ext cx="11920571" cy="5189219"/>
          </a:xfrm>
          <a:prstGeom prst="rect">
            <a:avLst/>
          </a:prstGeom>
        </p:spPr>
      </p:pic>
      <p:sp>
        <p:nvSpPr>
          <p:cNvPr id="5" name="TextBox 4">
            <a:extLst>
              <a:ext uri="{FF2B5EF4-FFF2-40B4-BE49-F238E27FC236}">
                <a16:creationId xmlns:a16="http://schemas.microsoft.com/office/drawing/2014/main" id="{DAE6F89B-CF58-D22D-C689-05D2450F9AD2}"/>
              </a:ext>
            </a:extLst>
          </p:cNvPr>
          <p:cNvSpPr txBox="1"/>
          <p:nvPr/>
        </p:nvSpPr>
        <p:spPr>
          <a:xfrm>
            <a:off x="99601" y="126621"/>
            <a:ext cx="8919429"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Using the FCC-ee Booster ring as a Photon Source</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C5599893-002C-9EF4-4187-75659C2A5B98}"/>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1843172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47C58-52EE-F8CB-63AB-DF85EA45856C}"/>
              </a:ext>
            </a:extLst>
          </p:cNvPr>
          <p:cNvSpPr>
            <a:spLocks noGrp="1"/>
          </p:cNvSpPr>
          <p:nvPr>
            <p:ph type="sldNum" sz="quarter" idx="10"/>
          </p:nvPr>
        </p:nvSpPr>
        <p:spPr/>
        <p:txBody>
          <a:bodyPr/>
          <a:lstStyle/>
          <a:p>
            <a:fld id="{88A1DFE4-5FC5-43BD-BB7E-75EAD82B965F}" type="slidenum">
              <a:rPr lang="en-US" noProof="0" smtClean="0"/>
              <a:pPr/>
              <a:t>16</a:t>
            </a:fld>
            <a:endParaRPr lang="en-US" noProof="0" dirty="0"/>
          </a:p>
        </p:txBody>
      </p:sp>
      <p:pic>
        <p:nvPicPr>
          <p:cNvPr id="4" name="Picture 3">
            <a:extLst>
              <a:ext uri="{FF2B5EF4-FFF2-40B4-BE49-F238E27FC236}">
                <a16:creationId xmlns:a16="http://schemas.microsoft.com/office/drawing/2014/main" id="{5DD92D4A-6707-4D77-6276-881081C9B4F3}"/>
              </a:ext>
            </a:extLst>
          </p:cNvPr>
          <p:cNvPicPr>
            <a:picLocks noChangeAspect="1"/>
          </p:cNvPicPr>
          <p:nvPr/>
        </p:nvPicPr>
        <p:blipFill rotWithShape="1">
          <a:blip r:embed="rId2"/>
          <a:srcRect t="9635" b="5104"/>
          <a:stretch/>
        </p:blipFill>
        <p:spPr>
          <a:xfrm>
            <a:off x="230504" y="988694"/>
            <a:ext cx="11486826" cy="5286376"/>
          </a:xfrm>
          <a:prstGeom prst="rect">
            <a:avLst/>
          </a:prstGeom>
        </p:spPr>
      </p:pic>
      <p:sp>
        <p:nvSpPr>
          <p:cNvPr id="5" name="TextBox 4">
            <a:extLst>
              <a:ext uri="{FF2B5EF4-FFF2-40B4-BE49-F238E27FC236}">
                <a16:creationId xmlns:a16="http://schemas.microsoft.com/office/drawing/2014/main" id="{1A22771D-910F-E219-20B9-86635F5367C3}"/>
              </a:ext>
            </a:extLst>
          </p:cNvPr>
          <p:cNvSpPr txBox="1"/>
          <p:nvPr/>
        </p:nvSpPr>
        <p:spPr>
          <a:xfrm>
            <a:off x="99601" y="126621"/>
            <a:ext cx="7444667"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Horizontal emittance versus circumference</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C49E729B-A4DF-FC93-9D54-E5FDBAE43080}"/>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296778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749CC-8E34-84B1-A775-8A09A43B0225}"/>
              </a:ext>
            </a:extLst>
          </p:cNvPr>
          <p:cNvSpPr>
            <a:spLocks noGrp="1"/>
          </p:cNvSpPr>
          <p:nvPr>
            <p:ph type="sldNum" sz="quarter" idx="10"/>
          </p:nvPr>
        </p:nvSpPr>
        <p:spPr/>
        <p:txBody>
          <a:bodyPr/>
          <a:lstStyle/>
          <a:p>
            <a:fld id="{88A1DFE4-5FC5-43BD-BB7E-75EAD82B965F}" type="slidenum">
              <a:rPr lang="en-US" noProof="0" smtClean="0"/>
              <a:pPr/>
              <a:t>17</a:t>
            </a:fld>
            <a:endParaRPr lang="en-US" noProof="0" dirty="0"/>
          </a:p>
        </p:txBody>
      </p:sp>
      <p:pic>
        <p:nvPicPr>
          <p:cNvPr id="4" name="Picture 3">
            <a:extLst>
              <a:ext uri="{FF2B5EF4-FFF2-40B4-BE49-F238E27FC236}">
                <a16:creationId xmlns:a16="http://schemas.microsoft.com/office/drawing/2014/main" id="{F6F3EA78-C2F3-FAFF-BDB8-D14B548F4D5B}"/>
              </a:ext>
            </a:extLst>
          </p:cNvPr>
          <p:cNvPicPr>
            <a:picLocks noChangeAspect="1"/>
          </p:cNvPicPr>
          <p:nvPr/>
        </p:nvPicPr>
        <p:blipFill rotWithShape="1">
          <a:blip r:embed="rId2"/>
          <a:srcRect t="14186"/>
          <a:stretch/>
        </p:blipFill>
        <p:spPr>
          <a:xfrm>
            <a:off x="295275" y="960120"/>
            <a:ext cx="11762988" cy="4960620"/>
          </a:xfrm>
          <a:prstGeom prst="rect">
            <a:avLst/>
          </a:prstGeom>
        </p:spPr>
      </p:pic>
      <p:sp>
        <p:nvSpPr>
          <p:cNvPr id="5" name="TextBox 4">
            <a:extLst>
              <a:ext uri="{FF2B5EF4-FFF2-40B4-BE49-F238E27FC236}">
                <a16:creationId xmlns:a16="http://schemas.microsoft.com/office/drawing/2014/main" id="{35955A5B-2D1C-4348-A7DA-AB2EE8E7F416}"/>
              </a:ext>
            </a:extLst>
          </p:cNvPr>
          <p:cNvSpPr txBox="1"/>
          <p:nvPr/>
        </p:nvSpPr>
        <p:spPr>
          <a:xfrm>
            <a:off x="99601" y="126621"/>
            <a:ext cx="6647461"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Diffraction limited storage ring (DLSR)</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E70F1CAD-3EDB-9F9A-E272-654FD6BB4014}"/>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2137962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EB6DB9-E2F5-3275-73EC-7D2E6BFEE067}"/>
              </a:ext>
            </a:extLst>
          </p:cNvPr>
          <p:cNvSpPr>
            <a:spLocks noGrp="1"/>
          </p:cNvSpPr>
          <p:nvPr>
            <p:ph type="sldNum" sz="quarter" idx="10"/>
          </p:nvPr>
        </p:nvSpPr>
        <p:spPr/>
        <p:txBody>
          <a:bodyPr/>
          <a:lstStyle/>
          <a:p>
            <a:fld id="{88A1DFE4-5FC5-43BD-BB7E-75EAD82B965F}" type="slidenum">
              <a:rPr lang="en-US" noProof="0" smtClean="0"/>
              <a:pPr/>
              <a:t>18</a:t>
            </a:fld>
            <a:endParaRPr lang="en-US" noProof="0" dirty="0"/>
          </a:p>
        </p:txBody>
      </p:sp>
      <p:pic>
        <p:nvPicPr>
          <p:cNvPr id="4" name="Picture 3">
            <a:extLst>
              <a:ext uri="{FF2B5EF4-FFF2-40B4-BE49-F238E27FC236}">
                <a16:creationId xmlns:a16="http://schemas.microsoft.com/office/drawing/2014/main" id="{A8417DF2-74D6-474F-4EF6-66CBE0BE9D1E}"/>
              </a:ext>
            </a:extLst>
          </p:cNvPr>
          <p:cNvPicPr>
            <a:picLocks noChangeAspect="1"/>
          </p:cNvPicPr>
          <p:nvPr/>
        </p:nvPicPr>
        <p:blipFill>
          <a:blip r:embed="rId2"/>
          <a:stretch>
            <a:fillRect/>
          </a:stretch>
        </p:blipFill>
        <p:spPr>
          <a:xfrm>
            <a:off x="917257" y="781050"/>
            <a:ext cx="9754484" cy="5551170"/>
          </a:xfrm>
          <a:prstGeom prst="rect">
            <a:avLst/>
          </a:prstGeom>
        </p:spPr>
      </p:pic>
      <p:sp>
        <p:nvSpPr>
          <p:cNvPr id="5" name="TextBox 4">
            <a:extLst>
              <a:ext uri="{FF2B5EF4-FFF2-40B4-BE49-F238E27FC236}">
                <a16:creationId xmlns:a16="http://schemas.microsoft.com/office/drawing/2014/main" id="{70DDA11D-AF7E-6EF0-92BB-98974967C254}"/>
              </a:ext>
            </a:extLst>
          </p:cNvPr>
          <p:cNvSpPr txBox="1"/>
          <p:nvPr/>
        </p:nvSpPr>
        <p:spPr>
          <a:xfrm>
            <a:off x="99601" y="126621"/>
            <a:ext cx="2697662"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Diffraction limit</a:t>
            </a:r>
          </a:p>
        </p:txBody>
      </p:sp>
      <p:sp>
        <p:nvSpPr>
          <p:cNvPr id="6" name="TextBox 5">
            <a:extLst>
              <a:ext uri="{FF2B5EF4-FFF2-40B4-BE49-F238E27FC236}">
                <a16:creationId xmlns:a16="http://schemas.microsoft.com/office/drawing/2014/main" id="{2A12DB85-D2B5-5D9F-8809-4FFF8B275F71}"/>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48365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2E222B-3CBA-4AB8-023C-7FBCD2493F01}"/>
              </a:ext>
            </a:extLst>
          </p:cNvPr>
          <p:cNvSpPr>
            <a:spLocks noGrp="1"/>
          </p:cNvSpPr>
          <p:nvPr>
            <p:ph type="sldNum" sz="quarter" idx="10"/>
          </p:nvPr>
        </p:nvSpPr>
        <p:spPr/>
        <p:txBody>
          <a:bodyPr/>
          <a:lstStyle/>
          <a:p>
            <a:fld id="{88A1DFE4-5FC5-43BD-BB7E-75EAD82B965F}" type="slidenum">
              <a:rPr lang="en-US" noProof="0" smtClean="0"/>
              <a:pPr/>
              <a:t>19</a:t>
            </a:fld>
            <a:endParaRPr lang="en-US" noProof="0" dirty="0"/>
          </a:p>
        </p:txBody>
      </p:sp>
      <p:pic>
        <p:nvPicPr>
          <p:cNvPr id="4" name="Picture 3">
            <a:extLst>
              <a:ext uri="{FF2B5EF4-FFF2-40B4-BE49-F238E27FC236}">
                <a16:creationId xmlns:a16="http://schemas.microsoft.com/office/drawing/2014/main" id="{45283D8F-EF11-E9D2-73D7-6115F0D13489}"/>
              </a:ext>
            </a:extLst>
          </p:cNvPr>
          <p:cNvPicPr>
            <a:picLocks noChangeAspect="1"/>
          </p:cNvPicPr>
          <p:nvPr/>
        </p:nvPicPr>
        <p:blipFill>
          <a:blip r:embed="rId2"/>
          <a:stretch>
            <a:fillRect/>
          </a:stretch>
        </p:blipFill>
        <p:spPr>
          <a:xfrm>
            <a:off x="1047750" y="838200"/>
            <a:ext cx="10096500" cy="5181600"/>
          </a:xfrm>
          <a:prstGeom prst="rect">
            <a:avLst/>
          </a:prstGeom>
        </p:spPr>
      </p:pic>
      <p:sp>
        <p:nvSpPr>
          <p:cNvPr id="5" name="TextBox 4">
            <a:extLst>
              <a:ext uri="{FF2B5EF4-FFF2-40B4-BE49-F238E27FC236}">
                <a16:creationId xmlns:a16="http://schemas.microsoft.com/office/drawing/2014/main" id="{FF85DF98-C11B-0D00-5065-2F0B4198BEDE}"/>
              </a:ext>
            </a:extLst>
          </p:cNvPr>
          <p:cNvSpPr txBox="1"/>
          <p:nvPr/>
        </p:nvSpPr>
        <p:spPr>
          <a:xfrm>
            <a:off x="99601" y="126621"/>
            <a:ext cx="8420382"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Diffraction limit – matching e</a:t>
            </a:r>
            <a:r>
              <a:rPr kumimoji="0" lang="en-GB" sz="3000" b="0" i="0" u="none" strike="noStrike" kern="1200" cap="none" spc="0" normalizeH="0" baseline="30000" noProof="0" dirty="0">
                <a:ln>
                  <a:noFill/>
                </a:ln>
                <a:solidFill>
                  <a:srgbClr val="0F124A"/>
                </a:solidFill>
                <a:effectLst/>
                <a:uLnTx/>
                <a:uFillTx/>
                <a:latin typeface="Arial"/>
                <a:ea typeface="+mn-ea"/>
                <a:cs typeface="+mn-cs"/>
              </a:rPr>
              <a:t>-</a:t>
            </a:r>
            <a:r>
              <a:rPr kumimoji="0" lang="en-GB" sz="3000" b="0" i="0" u="none" strike="noStrike" kern="1200" cap="none" spc="0" normalizeH="0" baseline="0" noProof="0" dirty="0">
                <a:ln>
                  <a:noFill/>
                </a:ln>
                <a:solidFill>
                  <a:srgbClr val="0F124A"/>
                </a:solidFill>
                <a:effectLst/>
                <a:uLnTx/>
                <a:uFillTx/>
                <a:latin typeface="Arial"/>
                <a:ea typeface="+mn-ea"/>
                <a:cs typeface="+mn-cs"/>
              </a:rPr>
              <a:t> and photon beams</a:t>
            </a:r>
          </a:p>
        </p:txBody>
      </p:sp>
      <p:sp>
        <p:nvSpPr>
          <p:cNvPr id="6" name="TextBox 5">
            <a:extLst>
              <a:ext uri="{FF2B5EF4-FFF2-40B4-BE49-F238E27FC236}">
                <a16:creationId xmlns:a16="http://schemas.microsoft.com/office/drawing/2014/main" id="{B5702EB2-B0AB-C3C4-7AB2-D391C08D86EA}"/>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246518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155258" y="78639"/>
            <a:ext cx="11551560"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US" sz="3000" dirty="0">
                <a:solidFill>
                  <a:srgbClr val="0F124A"/>
                </a:solidFill>
                <a:latin typeface="Arial"/>
              </a:rPr>
              <a:t>Future Circular Collider  </a:t>
            </a:r>
            <a:r>
              <a:rPr lang="en-US" sz="2400" dirty="0">
                <a:solidFill>
                  <a:srgbClr val="0F124A"/>
                </a:solidFill>
                <a:latin typeface="Arial"/>
              </a:rPr>
              <a:t>- </a:t>
            </a:r>
            <a:r>
              <a:rPr lang="en-GB" sz="2400" dirty="0">
                <a:solidFill>
                  <a:srgbClr val="0F124A"/>
                </a:solidFill>
                <a:latin typeface="Arial"/>
              </a:rPr>
              <a:t>long-term program maximizing physics opportunities</a:t>
            </a:r>
            <a:endParaRPr lang="en-GB" sz="3000" dirty="0">
              <a:solidFill>
                <a:srgbClr val="0F124A"/>
              </a:solidFill>
              <a:latin typeface="Arial"/>
            </a:endParaRPr>
          </a:p>
          <a:p>
            <a:pPr marL="0" marR="0" lvl="0" indent="0" algn="l" defTabSz="914400" rtl="0" eaLnBrk="1" fontAlgn="auto" latinLnBrk="0" hangingPunct="1">
              <a:lnSpc>
                <a:spcPts val="3700"/>
              </a:lnSpc>
              <a:spcBef>
                <a:spcPts val="0"/>
              </a:spcBef>
              <a:spcAft>
                <a:spcPts val="0"/>
              </a:spcAft>
              <a:buClrTx/>
              <a:buSzTx/>
              <a:buFontTx/>
              <a:buNone/>
              <a:tabLst/>
              <a:defRPr/>
            </a:pPr>
            <a:r>
              <a:rPr lang="en-US" sz="3000" dirty="0">
                <a:solidFill>
                  <a:srgbClr val="0F124A"/>
                </a:solidFill>
                <a:latin typeface="Arial"/>
              </a:rPr>
              <a:t> r</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B4DB73EF-56CC-B6E4-38DD-CBBB05408650}"/>
              </a:ext>
            </a:extLst>
          </p:cNvPr>
          <p:cNvSpPr txBox="1"/>
          <p:nvPr/>
        </p:nvSpPr>
        <p:spPr>
          <a:xfrm>
            <a:off x="670867" y="6016789"/>
            <a:ext cx="1034226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lumMod val="75000"/>
                    <a:lumOff val="25000"/>
                  </a:srgbClr>
                </a:solidFill>
                <a:effectLst/>
                <a:uLnTx/>
                <a:uFillTx/>
                <a:latin typeface="Calibri" panose="020F0502020204030204"/>
                <a:ea typeface="+mn-ea"/>
                <a:cs typeface="+mn-cs"/>
              </a:rPr>
              <a:t>Documented in M. Benedikt, F. Zimmermann, M. Doser, S. Casalbuoni, 10.5281/zenodo.7675663</a:t>
            </a:r>
            <a:endPar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endParaRPr>
          </a:p>
        </p:txBody>
      </p:sp>
      <p:pic>
        <p:nvPicPr>
          <p:cNvPr id="5" name="Picture 6" descr="Picture 6">
            <a:extLst>
              <a:ext uri="{FF2B5EF4-FFF2-40B4-BE49-F238E27FC236}">
                <a16:creationId xmlns:a16="http://schemas.microsoft.com/office/drawing/2014/main" id="{BF141991-55E1-6212-4A9A-7C8A1FCDB907}"/>
              </a:ext>
            </a:extLst>
          </p:cNvPr>
          <p:cNvPicPr>
            <a:picLocks noChangeAspect="1"/>
          </p:cNvPicPr>
          <p:nvPr/>
        </p:nvPicPr>
        <p:blipFill rotWithShape="1">
          <a:blip r:embed="rId2"/>
          <a:srcRect t="10717" b="19348"/>
          <a:stretch/>
        </p:blipFill>
        <p:spPr>
          <a:xfrm>
            <a:off x="0" y="769576"/>
            <a:ext cx="12192000" cy="5961803"/>
          </a:xfrm>
          <a:prstGeom prst="rect">
            <a:avLst/>
          </a:prstGeom>
          <a:ln w="12700">
            <a:miter lim="400000"/>
          </a:ln>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9574DDB-1283-56CF-F7B0-25B68725A521}"/>
                  </a:ext>
                </a:extLst>
              </p:cNvPr>
              <p:cNvSpPr txBox="1"/>
              <p:nvPr/>
            </p:nvSpPr>
            <p:spPr>
              <a:xfrm>
                <a:off x="155258" y="5167989"/>
                <a:ext cx="12192000" cy="147732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FFFF00"/>
                    </a:solidFill>
                    <a:effectLst/>
                    <a:uLnTx/>
                    <a:uFillTx/>
                  </a:rPr>
                  <a:t>stage 1: FCC-ee (Z, W, H, </a:t>
                </a:r>
                <a14:m>
                  <m:oMath xmlns:m="http://schemas.openxmlformats.org/officeDocument/2006/math">
                    <m:r>
                      <m:rPr>
                        <m:nor/>
                      </m:rPr>
                      <a:rPr kumimoji="0" lang="en-US" sz="1800" b="1" i="0" u="none" strike="noStrike" kern="0" cap="none" spc="0" normalizeH="0" baseline="0" noProof="0" dirty="0" smtClean="0">
                        <a:ln>
                          <a:noFill/>
                        </a:ln>
                        <a:solidFill>
                          <a:srgbClr val="FFFF00"/>
                        </a:solidFill>
                        <a:effectLst/>
                        <a:uLnTx/>
                        <a:uFillTx/>
                        <a:latin typeface="Cambria Math" panose="02040503050406030204" pitchFamily="18" charset="0"/>
                      </a:rPr>
                      <m:t>t</m:t>
                    </m:r>
                    <m:acc>
                      <m:accPr>
                        <m:chr m:val="̅"/>
                        <m:ctrlPr>
                          <a:rPr kumimoji="0" lang="en-US" sz="1800" b="1" i="1" u="none" strike="noStrike" kern="0" cap="none" spc="0" normalizeH="0" baseline="0" noProof="0" dirty="0" smtClean="0">
                            <a:ln>
                              <a:noFill/>
                            </a:ln>
                            <a:solidFill>
                              <a:srgbClr val="FFFF00"/>
                            </a:solidFill>
                            <a:effectLst/>
                            <a:uLnTx/>
                            <a:uFillTx/>
                            <a:latin typeface="Cambria Math" panose="02040503050406030204" pitchFamily="18" charset="0"/>
                          </a:rPr>
                        </m:ctrlPr>
                      </m:accPr>
                      <m:e>
                        <m:r>
                          <m:rPr>
                            <m:nor/>
                          </m:rPr>
                          <a:rPr kumimoji="0" lang="en-US" sz="1800" b="1" i="0" u="none" strike="noStrike" kern="0" cap="none" spc="0" normalizeH="0" baseline="0" noProof="0" dirty="0" smtClean="0">
                            <a:ln>
                              <a:noFill/>
                            </a:ln>
                            <a:solidFill>
                              <a:srgbClr val="FFFF00"/>
                            </a:solidFill>
                            <a:effectLst/>
                            <a:uLnTx/>
                            <a:uFillTx/>
                            <a:latin typeface="Cambria Math" panose="02040503050406030204" pitchFamily="18" charset="0"/>
                          </a:rPr>
                          <m:t>t</m:t>
                        </m:r>
                      </m:e>
                    </m:acc>
                  </m:oMath>
                </a14:m>
                <a:r>
                  <a:rPr kumimoji="0" lang="en-GB" sz="1800" b="1" i="0" u="none" strike="noStrike" kern="0" cap="none" spc="0" normalizeH="0" baseline="0" noProof="0" dirty="0">
                    <a:ln>
                      <a:noFill/>
                    </a:ln>
                    <a:solidFill>
                      <a:srgbClr val="FFFF00"/>
                    </a:solidFill>
                    <a:effectLst/>
                    <a:uLnTx/>
                    <a:uFillTx/>
                  </a:rPr>
                  <a:t>) as Higgs factory, electroweak &amp; top factory </a:t>
                </a:r>
                <a:r>
                  <a:rPr kumimoji="0" lang="en-GB" sz="1800" b="1" i="0" u="none" strike="noStrike" kern="0" cap="none" spc="0" normalizeH="0" baseline="0" noProof="0" dirty="0">
                    <a:ln>
                      <a:noFill/>
                    </a:ln>
                    <a:solidFill>
                      <a:schemeClr val="bg1"/>
                    </a:solidFill>
                    <a:effectLst/>
                    <a:uLnTx/>
                    <a:uFillTx/>
                  </a:rPr>
                  <a:t>at highest luminosities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FFFF00"/>
                    </a:solidFill>
                    <a:effectLst/>
                    <a:uLnTx/>
                    <a:uFillTx/>
                  </a:rPr>
                  <a:t>stage 2: FCC-hh (~100 </a:t>
                </a:r>
                <a:r>
                  <a:rPr kumimoji="0" lang="en-GB" sz="1800" b="1" i="0" u="none" strike="noStrike" kern="0" cap="none" spc="0" normalizeH="0" baseline="0" noProof="0" dirty="0" err="1">
                    <a:ln>
                      <a:noFill/>
                    </a:ln>
                    <a:solidFill>
                      <a:srgbClr val="FFFF00"/>
                    </a:solidFill>
                    <a:effectLst/>
                    <a:uLnTx/>
                    <a:uFillTx/>
                  </a:rPr>
                  <a:t>TeV</a:t>
                </a:r>
                <a:r>
                  <a:rPr kumimoji="0" lang="en-GB" sz="1800" b="1" i="0" u="none" strike="noStrike" kern="0" cap="none" spc="0" normalizeH="0" baseline="0" noProof="0" dirty="0">
                    <a:ln>
                      <a:noFill/>
                    </a:ln>
                    <a:solidFill>
                      <a:srgbClr val="FFFF00"/>
                    </a:solidFill>
                    <a:effectLst/>
                    <a:uLnTx/>
                    <a:uFillTx/>
                  </a:rPr>
                  <a:t>) as natural continuation at energy frontier, pp &amp; AA collisions; e-h option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chemeClr val="bg1"/>
                    </a:solidFill>
                    <a:effectLst/>
                    <a:uLnTx/>
                    <a:uFillTx/>
                  </a:rPr>
                  <a:t>highly synergetic and complementary programme boosting the physics reach of both colliders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chemeClr val="bg1"/>
                    </a:solidFill>
                    <a:effectLst/>
                    <a:uLnTx/>
                    <a:uFillTx/>
                  </a:rPr>
                  <a:t>common civil engineering and technical infrastructures, </a:t>
                </a:r>
                <a:r>
                  <a:rPr kumimoji="0" lang="en-US" sz="1800" b="0" i="0" u="none" strike="noStrike" kern="0" cap="none" spc="0" normalizeH="0" baseline="0" noProof="0" dirty="0">
                    <a:ln>
                      <a:noFill/>
                    </a:ln>
                    <a:solidFill>
                      <a:schemeClr val="bg1"/>
                    </a:solidFill>
                    <a:effectLst/>
                    <a:uLnTx/>
                    <a:uFillTx/>
                  </a:rPr>
                  <a:t>building on and reusing CERN’s existing infrastructure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chemeClr val="bg1"/>
                    </a:solidFill>
                    <a:effectLst/>
                    <a:uLnTx/>
                    <a:uFillTx/>
                  </a:rPr>
                  <a:t>FCC integrated project </a:t>
                </a:r>
                <a:r>
                  <a:rPr kumimoji="0" lang="en-GB" sz="1800" b="0" i="0" u="none" strike="noStrike" kern="0" cap="none" spc="0" normalizeH="0" baseline="0" noProof="0" dirty="0">
                    <a:ln>
                      <a:noFill/>
                    </a:ln>
                    <a:solidFill>
                      <a:schemeClr val="bg1"/>
                    </a:solidFill>
                    <a:effectLst/>
                    <a:uLnTx/>
                    <a:uFillTx/>
                  </a:rPr>
                  <a:t>allows the start of a new, major facility at CERN within a few years of the end of HL-LHC</a:t>
                </a:r>
              </a:p>
            </p:txBody>
          </p:sp>
        </mc:Choice>
        <mc:Fallback>
          <p:sp>
            <p:nvSpPr>
              <p:cNvPr id="4" name="TextBox 3">
                <a:extLst>
                  <a:ext uri="{FF2B5EF4-FFF2-40B4-BE49-F238E27FC236}">
                    <a16:creationId xmlns:a16="http://schemas.microsoft.com/office/drawing/2014/main" id="{09574DDB-1283-56CF-F7B0-25B68725A521}"/>
                  </a:ext>
                </a:extLst>
              </p:cNvPr>
              <p:cNvSpPr txBox="1">
                <a:spLocks noRot="1" noChangeAspect="1" noMove="1" noResize="1" noEditPoints="1" noAdjustHandles="1" noChangeArrowheads="1" noChangeShapeType="1" noTextEdit="1"/>
              </p:cNvSpPr>
              <p:nvPr/>
            </p:nvSpPr>
            <p:spPr>
              <a:xfrm>
                <a:off x="155258" y="5167989"/>
                <a:ext cx="12192000" cy="1477328"/>
              </a:xfrm>
              <a:prstGeom prst="rect">
                <a:avLst/>
              </a:prstGeom>
              <a:blipFill>
                <a:blip r:embed="rId3"/>
                <a:stretch>
                  <a:fillRect l="-300" t="-2479" b="-5785"/>
                </a:stretch>
              </a:blipFill>
            </p:spPr>
            <p:txBody>
              <a:bodyPr/>
              <a:lstStyle/>
              <a:p>
                <a:r>
                  <a:rPr lang="en-GB">
                    <a:noFill/>
                  </a:rPr>
                  <a:t> </a:t>
                </a:r>
              </a:p>
            </p:txBody>
          </p:sp>
        </mc:Fallback>
      </mc:AlternateContent>
    </p:spTree>
    <p:extLst>
      <p:ext uri="{BB962C8B-B14F-4D97-AF65-F5344CB8AC3E}">
        <p14:creationId xmlns:p14="http://schemas.microsoft.com/office/powerpoint/2010/main" val="536963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12AEBD-CE38-9A92-7B3C-D8BAB6842FD5}"/>
              </a:ext>
            </a:extLst>
          </p:cNvPr>
          <p:cNvSpPr>
            <a:spLocks noGrp="1"/>
          </p:cNvSpPr>
          <p:nvPr>
            <p:ph type="sldNum" sz="quarter" idx="10"/>
          </p:nvPr>
        </p:nvSpPr>
        <p:spPr/>
        <p:txBody>
          <a:bodyPr/>
          <a:lstStyle/>
          <a:p>
            <a:fld id="{88A1DFE4-5FC5-43BD-BB7E-75EAD82B965F}" type="slidenum">
              <a:rPr lang="en-US" noProof="0" smtClean="0"/>
              <a:pPr/>
              <a:t>20</a:t>
            </a:fld>
            <a:endParaRPr lang="en-US" noProof="0" dirty="0"/>
          </a:p>
        </p:txBody>
      </p:sp>
      <p:sp>
        <p:nvSpPr>
          <p:cNvPr id="3" name="TextBox 2">
            <a:extLst>
              <a:ext uri="{FF2B5EF4-FFF2-40B4-BE49-F238E27FC236}">
                <a16:creationId xmlns:a16="http://schemas.microsoft.com/office/drawing/2014/main" id="{173FD3DF-B6A0-586E-D110-34032DA5C8C6}"/>
              </a:ext>
            </a:extLst>
          </p:cNvPr>
          <p:cNvSpPr txBox="1"/>
          <p:nvPr/>
        </p:nvSpPr>
        <p:spPr>
          <a:xfrm>
            <a:off x="99601" y="126621"/>
            <a:ext cx="961423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US" sz="3000" dirty="0">
                <a:solidFill>
                  <a:srgbClr val="0F124A"/>
                </a:solidFill>
                <a:latin typeface="Arial"/>
              </a:rPr>
              <a:t>Diffraction limited radiation: High t</a:t>
            </a:r>
            <a:r>
              <a:rPr lang="en-GB" sz="3000" dirty="0" err="1">
                <a:solidFill>
                  <a:srgbClr val="0F124A"/>
                </a:solidFill>
                <a:latin typeface="Arial"/>
              </a:rPr>
              <a:t>ransverse</a:t>
            </a:r>
            <a:r>
              <a:rPr lang="en-GB" sz="3000" dirty="0">
                <a:solidFill>
                  <a:srgbClr val="0F124A"/>
                </a:solidFill>
                <a:latin typeface="Arial"/>
              </a:rPr>
              <a:t> coherence</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pic>
        <p:nvPicPr>
          <p:cNvPr id="5" name="Picture 4">
            <a:extLst>
              <a:ext uri="{FF2B5EF4-FFF2-40B4-BE49-F238E27FC236}">
                <a16:creationId xmlns:a16="http://schemas.microsoft.com/office/drawing/2014/main" id="{0422F438-DAE2-580B-198A-B7C8E7D8A612}"/>
              </a:ext>
            </a:extLst>
          </p:cNvPr>
          <p:cNvPicPr>
            <a:picLocks noChangeAspect="1"/>
          </p:cNvPicPr>
          <p:nvPr/>
        </p:nvPicPr>
        <p:blipFill>
          <a:blip r:embed="rId2"/>
          <a:stretch>
            <a:fillRect/>
          </a:stretch>
        </p:blipFill>
        <p:spPr>
          <a:xfrm>
            <a:off x="267652" y="934443"/>
            <a:ext cx="11448415" cy="5214897"/>
          </a:xfrm>
          <a:prstGeom prst="rect">
            <a:avLst/>
          </a:prstGeom>
        </p:spPr>
      </p:pic>
      <p:sp>
        <p:nvSpPr>
          <p:cNvPr id="6" name="TextBox 5">
            <a:extLst>
              <a:ext uri="{FF2B5EF4-FFF2-40B4-BE49-F238E27FC236}">
                <a16:creationId xmlns:a16="http://schemas.microsoft.com/office/drawing/2014/main" id="{5DBB311F-6E56-4E43-63F4-DFC402C189FE}"/>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257243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ED23F-C311-6010-45FA-61276B45C337}"/>
              </a:ext>
            </a:extLst>
          </p:cNvPr>
          <p:cNvSpPr>
            <a:spLocks noGrp="1"/>
          </p:cNvSpPr>
          <p:nvPr>
            <p:ph type="sldNum" sz="quarter" idx="10"/>
          </p:nvPr>
        </p:nvSpPr>
        <p:spPr/>
        <p:txBody>
          <a:bodyPr/>
          <a:lstStyle/>
          <a:p>
            <a:fld id="{88A1DFE4-5FC5-43BD-BB7E-75EAD82B965F}" type="slidenum">
              <a:rPr lang="en-US" noProof="0" smtClean="0"/>
              <a:pPr/>
              <a:t>21</a:t>
            </a:fld>
            <a:endParaRPr lang="en-US" noProof="0" dirty="0"/>
          </a:p>
        </p:txBody>
      </p:sp>
      <p:pic>
        <p:nvPicPr>
          <p:cNvPr id="4" name="Picture 3">
            <a:extLst>
              <a:ext uri="{FF2B5EF4-FFF2-40B4-BE49-F238E27FC236}">
                <a16:creationId xmlns:a16="http://schemas.microsoft.com/office/drawing/2014/main" id="{7FBB6310-4618-091A-3C8C-406A69413201}"/>
              </a:ext>
            </a:extLst>
          </p:cNvPr>
          <p:cNvPicPr>
            <a:picLocks noChangeAspect="1"/>
          </p:cNvPicPr>
          <p:nvPr/>
        </p:nvPicPr>
        <p:blipFill>
          <a:blip r:embed="rId2"/>
          <a:stretch>
            <a:fillRect/>
          </a:stretch>
        </p:blipFill>
        <p:spPr>
          <a:xfrm>
            <a:off x="382959" y="831533"/>
            <a:ext cx="11161342" cy="5529752"/>
          </a:xfrm>
          <a:prstGeom prst="rect">
            <a:avLst/>
          </a:prstGeom>
        </p:spPr>
      </p:pic>
      <p:sp>
        <p:nvSpPr>
          <p:cNvPr id="5" name="TextBox 4">
            <a:extLst>
              <a:ext uri="{FF2B5EF4-FFF2-40B4-BE49-F238E27FC236}">
                <a16:creationId xmlns:a16="http://schemas.microsoft.com/office/drawing/2014/main" id="{961832AA-41D2-C996-945B-0A7D05DC5C57}"/>
              </a:ext>
            </a:extLst>
          </p:cNvPr>
          <p:cNvSpPr txBox="1"/>
          <p:nvPr/>
        </p:nvSpPr>
        <p:spPr>
          <a:xfrm>
            <a:off x="99601" y="126621"/>
            <a:ext cx="491461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lang="en-US" sz="3000" dirty="0">
                <a:solidFill>
                  <a:srgbClr val="0F124A"/>
                </a:solidFill>
                <a:latin typeface="Arial"/>
              </a:rPr>
              <a:t>Average and peak brilliance</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B6FA4D54-B97D-94C5-0D71-67D39F2F1E65}"/>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234636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3ED23F-C311-6010-45FA-61276B45C337}"/>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22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961832AA-41D2-C996-945B-0A7D05DC5C57}"/>
              </a:ext>
            </a:extLst>
          </p:cNvPr>
          <p:cNvSpPr txBox="1"/>
          <p:nvPr/>
        </p:nvSpPr>
        <p:spPr>
          <a:xfrm>
            <a:off x="99601" y="126621"/>
            <a:ext cx="11686212"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FCC-LS | preliminary conclusions for coherent 50-100 keV photons </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pic>
        <p:nvPicPr>
          <p:cNvPr id="6" name="Picture 5">
            <a:extLst>
              <a:ext uri="{FF2B5EF4-FFF2-40B4-BE49-F238E27FC236}">
                <a16:creationId xmlns:a16="http://schemas.microsoft.com/office/drawing/2014/main" id="{EE8F0482-6C6F-2E9F-44A5-B9911C4F9569}"/>
              </a:ext>
            </a:extLst>
          </p:cNvPr>
          <p:cNvPicPr>
            <a:picLocks noChangeAspect="1"/>
          </p:cNvPicPr>
          <p:nvPr/>
        </p:nvPicPr>
        <p:blipFill>
          <a:blip r:embed="rId2"/>
          <a:stretch>
            <a:fillRect/>
          </a:stretch>
        </p:blipFill>
        <p:spPr>
          <a:xfrm>
            <a:off x="99601" y="1198562"/>
            <a:ext cx="12017895" cy="4002087"/>
          </a:xfrm>
          <a:prstGeom prst="rect">
            <a:avLst/>
          </a:prstGeom>
        </p:spPr>
      </p:pic>
      <p:sp>
        <p:nvSpPr>
          <p:cNvPr id="7" name="TextBox 6">
            <a:extLst>
              <a:ext uri="{FF2B5EF4-FFF2-40B4-BE49-F238E27FC236}">
                <a16:creationId xmlns:a16="http://schemas.microsoft.com/office/drawing/2014/main" id="{84810285-0ED6-3C7D-D600-33CF43488EEF}"/>
              </a:ext>
            </a:extLst>
          </p:cNvPr>
          <p:cNvSpPr txBox="1"/>
          <p:nvPr/>
        </p:nvSpPr>
        <p:spPr>
          <a:xfrm>
            <a:off x="10463942" y="6264390"/>
            <a:ext cx="1628457"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Casalbuoni</a:t>
            </a:r>
          </a:p>
        </p:txBody>
      </p:sp>
    </p:spTree>
    <p:extLst>
      <p:ext uri="{BB962C8B-B14F-4D97-AF65-F5344CB8AC3E}">
        <p14:creationId xmlns:p14="http://schemas.microsoft.com/office/powerpoint/2010/main" val="2721155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6DF59-069B-6A4F-6262-179DCCD8F354}"/>
              </a:ext>
            </a:extLst>
          </p:cNvPr>
          <p:cNvSpPr>
            <a:spLocks noGrp="1"/>
          </p:cNvSpPr>
          <p:nvPr>
            <p:ph type="sldNum" sz="quarter" idx="10"/>
          </p:nvPr>
        </p:nvSpPr>
        <p:spPr/>
        <p:txBody>
          <a:bodyPr/>
          <a:lstStyle/>
          <a:p>
            <a:fld id="{88A1DFE4-5FC5-43BD-BB7E-75EAD82B965F}" type="slidenum">
              <a:rPr lang="en-US" noProof="0" smtClean="0"/>
              <a:pPr/>
              <a:t>23</a:t>
            </a:fld>
            <a:endParaRPr lang="en-US" noProof="0" dirty="0"/>
          </a:p>
        </p:txBody>
      </p:sp>
      <p:sp>
        <p:nvSpPr>
          <p:cNvPr id="3" name="TextBox 2">
            <a:extLst>
              <a:ext uri="{FF2B5EF4-FFF2-40B4-BE49-F238E27FC236}">
                <a16:creationId xmlns:a16="http://schemas.microsoft.com/office/drawing/2014/main" id="{05E9CF54-28D8-7EBD-0FA5-C19909B36B84}"/>
              </a:ext>
            </a:extLst>
          </p:cNvPr>
          <p:cNvSpPr txBox="1"/>
          <p:nvPr/>
        </p:nvSpPr>
        <p:spPr>
          <a:xfrm>
            <a:off x="99601" y="126621"/>
            <a:ext cx="7436651"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FCC-LS | </a:t>
            </a:r>
            <a:r>
              <a:rPr lang="en-US" sz="3000" dirty="0">
                <a:solidFill>
                  <a:srgbClr val="0F124A"/>
                </a:solidFill>
                <a:latin typeface="Arial"/>
              </a:rPr>
              <a:t>3</a:t>
            </a:r>
            <a:r>
              <a:rPr kumimoji="0" lang="en-US" sz="3000" b="0" i="0" u="none" strike="noStrike" kern="1200" cap="none" spc="0" normalizeH="0" baseline="0" noProof="0" dirty="0">
                <a:ln>
                  <a:noFill/>
                </a:ln>
                <a:solidFill>
                  <a:srgbClr val="0F124A"/>
                </a:solidFill>
                <a:effectLst/>
                <a:uLnTx/>
                <a:uFillTx/>
                <a:latin typeface="Arial"/>
                <a:ea typeface="+mn-ea"/>
                <a:cs typeface="+mn-cs"/>
              </a:rPr>
              <a:t>0-100 keV photon opportunities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pic>
        <p:nvPicPr>
          <p:cNvPr id="5" name="Picture 4">
            <a:extLst>
              <a:ext uri="{FF2B5EF4-FFF2-40B4-BE49-F238E27FC236}">
                <a16:creationId xmlns:a16="http://schemas.microsoft.com/office/drawing/2014/main" id="{1BE47BC0-24E6-B81C-62B1-58714BA3B740}"/>
              </a:ext>
            </a:extLst>
          </p:cNvPr>
          <p:cNvPicPr>
            <a:picLocks noChangeAspect="1"/>
          </p:cNvPicPr>
          <p:nvPr/>
        </p:nvPicPr>
        <p:blipFill>
          <a:blip r:embed="rId2"/>
          <a:stretch>
            <a:fillRect/>
          </a:stretch>
        </p:blipFill>
        <p:spPr>
          <a:xfrm>
            <a:off x="90487" y="819150"/>
            <a:ext cx="12011025" cy="6038850"/>
          </a:xfrm>
          <a:prstGeom prst="rect">
            <a:avLst/>
          </a:prstGeom>
        </p:spPr>
      </p:pic>
      <p:sp>
        <p:nvSpPr>
          <p:cNvPr id="8" name="TextBox 7">
            <a:extLst>
              <a:ext uri="{FF2B5EF4-FFF2-40B4-BE49-F238E27FC236}">
                <a16:creationId xmlns:a16="http://schemas.microsoft.com/office/drawing/2014/main" id="{39C0B692-8319-C51D-C998-945E45800925}"/>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Tree>
    <p:extLst>
      <p:ext uri="{BB962C8B-B14F-4D97-AF65-F5344CB8AC3E}">
        <p14:creationId xmlns:p14="http://schemas.microsoft.com/office/powerpoint/2010/main" val="2145336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6FFFB-F88A-EF69-A1AF-0CE97C32BF95}"/>
              </a:ext>
            </a:extLst>
          </p:cNvPr>
          <p:cNvSpPr>
            <a:spLocks noGrp="1"/>
          </p:cNvSpPr>
          <p:nvPr>
            <p:ph type="sldNum" sz="quarter" idx="10"/>
          </p:nvPr>
        </p:nvSpPr>
        <p:spPr/>
        <p:txBody>
          <a:bodyPr/>
          <a:lstStyle/>
          <a:p>
            <a:fld id="{88A1DFE4-5FC5-43BD-BB7E-75EAD82B965F}" type="slidenum">
              <a:rPr lang="en-US" noProof="0" smtClean="0"/>
              <a:pPr/>
              <a:t>24</a:t>
            </a:fld>
            <a:endParaRPr lang="en-US" noProof="0" dirty="0"/>
          </a:p>
        </p:txBody>
      </p:sp>
      <p:pic>
        <p:nvPicPr>
          <p:cNvPr id="4" name="Picture 3">
            <a:extLst>
              <a:ext uri="{FF2B5EF4-FFF2-40B4-BE49-F238E27FC236}">
                <a16:creationId xmlns:a16="http://schemas.microsoft.com/office/drawing/2014/main" id="{60CAE192-3588-51A8-6A86-08A20E966E9C}"/>
              </a:ext>
            </a:extLst>
          </p:cNvPr>
          <p:cNvPicPr>
            <a:picLocks noChangeAspect="1"/>
          </p:cNvPicPr>
          <p:nvPr/>
        </p:nvPicPr>
        <p:blipFill rotWithShape="1">
          <a:blip r:embed="rId2"/>
          <a:srcRect t="11624"/>
          <a:stretch/>
        </p:blipFill>
        <p:spPr>
          <a:xfrm>
            <a:off x="84137" y="1055801"/>
            <a:ext cx="12037681" cy="5420413"/>
          </a:xfrm>
          <a:prstGeom prst="rect">
            <a:avLst/>
          </a:prstGeom>
        </p:spPr>
      </p:pic>
      <p:sp>
        <p:nvSpPr>
          <p:cNvPr id="5" name="TextBox 4">
            <a:extLst>
              <a:ext uri="{FF2B5EF4-FFF2-40B4-BE49-F238E27FC236}">
                <a16:creationId xmlns:a16="http://schemas.microsoft.com/office/drawing/2014/main" id="{E5C76BEA-0DA2-0966-B333-0695D307AA07}"/>
              </a:ext>
            </a:extLst>
          </p:cNvPr>
          <p:cNvSpPr txBox="1"/>
          <p:nvPr/>
        </p:nvSpPr>
        <p:spPr>
          <a:xfrm>
            <a:off x="99601" y="126621"/>
            <a:ext cx="634981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FCC-LS | </a:t>
            </a:r>
            <a:r>
              <a:rPr lang="en-US" sz="3000" dirty="0">
                <a:solidFill>
                  <a:srgbClr val="0F124A"/>
                </a:solidFill>
                <a:latin typeface="Arial"/>
              </a:rPr>
              <a:t>applications of hard x-rays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C073ADFC-0FE6-4157-DFF1-1E953CCBDB72}"/>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Tree>
    <p:extLst>
      <p:ext uri="{BB962C8B-B14F-4D97-AF65-F5344CB8AC3E}">
        <p14:creationId xmlns:p14="http://schemas.microsoft.com/office/powerpoint/2010/main" val="2174618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F13DC-A2E9-0C3F-801E-80E3DCC01203}"/>
              </a:ext>
            </a:extLst>
          </p:cNvPr>
          <p:cNvSpPr>
            <a:spLocks noGrp="1"/>
          </p:cNvSpPr>
          <p:nvPr>
            <p:ph type="sldNum" sz="quarter" idx="10"/>
          </p:nvPr>
        </p:nvSpPr>
        <p:spPr/>
        <p:txBody>
          <a:bodyPr/>
          <a:lstStyle/>
          <a:p>
            <a:fld id="{88A1DFE4-5FC5-43BD-BB7E-75EAD82B965F}" type="slidenum">
              <a:rPr lang="en-US" noProof="0" smtClean="0"/>
              <a:pPr/>
              <a:t>25</a:t>
            </a:fld>
            <a:endParaRPr lang="en-US" noProof="0" dirty="0"/>
          </a:p>
        </p:txBody>
      </p:sp>
      <p:sp>
        <p:nvSpPr>
          <p:cNvPr id="4" name="TextBox 3">
            <a:extLst>
              <a:ext uri="{FF2B5EF4-FFF2-40B4-BE49-F238E27FC236}">
                <a16:creationId xmlns:a16="http://schemas.microsoft.com/office/drawing/2014/main" id="{7E872F18-88EA-198E-C8D4-50F70C687D6A}"/>
              </a:ext>
            </a:extLst>
          </p:cNvPr>
          <p:cNvSpPr txBox="1"/>
          <p:nvPr/>
        </p:nvSpPr>
        <p:spPr>
          <a:xfrm>
            <a:off x="466724" y="1000954"/>
            <a:ext cx="10411807" cy="5201424"/>
          </a:xfrm>
          <a:prstGeom prst="rect">
            <a:avLst/>
          </a:prstGeom>
          <a:noFill/>
        </p:spPr>
        <p:txBody>
          <a:bodyPr wrap="square">
            <a:spAutoFit/>
          </a:bodyPr>
          <a:lstStyle/>
          <a:p>
            <a:pPr marL="457200" indent="-457200">
              <a:buFont typeface="Arial" panose="020B0604020202020204" pitchFamily="34" charset="0"/>
              <a:buChar char="•"/>
            </a:pPr>
            <a:r>
              <a:rPr lang="en-GB" sz="2800" dirty="0"/>
              <a:t>A lot of exciting new science </a:t>
            </a:r>
          </a:p>
          <a:p>
            <a:pPr marL="457200" indent="-457200">
              <a:buFont typeface="Arial" panose="020B0604020202020204" pitchFamily="34" charset="0"/>
              <a:buChar char="•"/>
            </a:pPr>
            <a:r>
              <a:rPr lang="en-GB" sz="2800" dirty="0"/>
              <a:t>Wide range of science questions, out of experimental reach today, from catalysis to the steel industry, from planetary to strong field science… </a:t>
            </a:r>
          </a:p>
          <a:p>
            <a:pPr marL="457200" indent="-457200">
              <a:buFont typeface="Arial" panose="020B0604020202020204" pitchFamily="34" charset="0"/>
              <a:buChar char="•"/>
            </a:pPr>
            <a:r>
              <a:rPr lang="en-GB" sz="2800" dirty="0"/>
              <a:t>Very hard XFEL radiation @ </a:t>
            </a:r>
            <a:r>
              <a:rPr lang="en-GB" sz="2800" dirty="0" err="1"/>
              <a:t>EuXFEL</a:t>
            </a:r>
            <a:r>
              <a:rPr lang="en-GB" sz="2800" dirty="0"/>
              <a:t> </a:t>
            </a:r>
          </a:p>
          <a:p>
            <a:pPr marL="715963" indent="-342900">
              <a:buFont typeface="Courier New" panose="02070309020205020404" pitchFamily="49" charset="0"/>
              <a:buChar char="o"/>
            </a:pPr>
            <a:r>
              <a:rPr lang="en-GB" sz="2400" dirty="0"/>
              <a:t>A tool to understand how materials behave under a large range of conditions </a:t>
            </a:r>
          </a:p>
          <a:p>
            <a:pPr marL="715963" indent="-342900">
              <a:buFont typeface="Courier New" panose="02070309020205020404" pitchFamily="49" charset="0"/>
              <a:buChar char="o"/>
            </a:pPr>
            <a:r>
              <a:rPr lang="en-GB" sz="2400" dirty="0"/>
              <a:t>Key for providing a 'reality check' on theoretical models &amp; rational path towards development of new materials </a:t>
            </a:r>
          </a:p>
          <a:p>
            <a:pPr marL="715963" indent="-342900">
              <a:buFont typeface="Courier New" panose="02070309020205020404" pitchFamily="49" charset="0"/>
              <a:buChar char="o"/>
            </a:pPr>
            <a:r>
              <a:rPr lang="en-GB" sz="2400" dirty="0"/>
              <a:t>Attraction of new (wider) XFEL user communities, in particular in: </a:t>
            </a:r>
          </a:p>
          <a:p>
            <a:pPr marL="1257300" lvl="2" indent="-342900">
              <a:buFontTx/>
              <a:buChar char="-"/>
            </a:pPr>
            <a:r>
              <a:rPr lang="en-GB" sz="2400" dirty="0"/>
              <a:t>Chemistry </a:t>
            </a:r>
          </a:p>
          <a:p>
            <a:pPr marL="1257300" lvl="2" indent="-342900">
              <a:buFontTx/>
              <a:buChar char="-"/>
            </a:pPr>
            <a:r>
              <a:rPr lang="en-GB" sz="2400" dirty="0"/>
              <a:t>Materials science </a:t>
            </a:r>
          </a:p>
          <a:p>
            <a:pPr marL="1257300" lvl="2" indent="-342900">
              <a:buFontTx/>
              <a:buChar char="-"/>
            </a:pPr>
            <a:r>
              <a:rPr lang="en-GB" sz="2400" dirty="0"/>
              <a:t>Extreme Fields science</a:t>
            </a:r>
          </a:p>
        </p:txBody>
      </p:sp>
      <p:sp>
        <p:nvSpPr>
          <p:cNvPr id="5" name="TextBox 4">
            <a:extLst>
              <a:ext uri="{FF2B5EF4-FFF2-40B4-BE49-F238E27FC236}">
                <a16:creationId xmlns:a16="http://schemas.microsoft.com/office/drawing/2014/main" id="{067E20F3-7F63-C61D-97FC-E726E0A3CB2D}"/>
              </a:ext>
            </a:extLst>
          </p:cNvPr>
          <p:cNvSpPr txBox="1"/>
          <p:nvPr/>
        </p:nvSpPr>
        <p:spPr>
          <a:xfrm>
            <a:off x="251660" y="168716"/>
            <a:ext cx="11840739" cy="584775"/>
          </a:xfrm>
          <a:prstGeom prst="rect">
            <a:avLst/>
          </a:prstGeom>
          <a:noFill/>
        </p:spPr>
        <p:txBody>
          <a:bodyPr wrap="square">
            <a:spAutoFit/>
          </a:bodyPr>
          <a:lstStyle/>
          <a:p>
            <a:r>
              <a:rPr lang="en-GB" sz="3200" dirty="0"/>
              <a:t>Hard coherent X-ray applications – in a nutshell </a:t>
            </a:r>
            <a:endParaRPr lang="en-GB" sz="3000" dirty="0"/>
          </a:p>
        </p:txBody>
      </p:sp>
      <p:sp>
        <p:nvSpPr>
          <p:cNvPr id="6" name="TextBox 5">
            <a:extLst>
              <a:ext uri="{FF2B5EF4-FFF2-40B4-BE49-F238E27FC236}">
                <a16:creationId xmlns:a16="http://schemas.microsoft.com/office/drawing/2014/main" id="{A2192440-03E9-DC26-B3D2-B6CED9645930}"/>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Tree>
    <p:extLst>
      <p:ext uri="{BB962C8B-B14F-4D97-AF65-F5344CB8AC3E}">
        <p14:creationId xmlns:p14="http://schemas.microsoft.com/office/powerpoint/2010/main" val="144931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20B453-6DB0-57E3-745A-3AB40AC5D903}"/>
              </a:ext>
            </a:extLst>
          </p:cNvPr>
          <p:cNvSpPr>
            <a:spLocks noGrp="1"/>
          </p:cNvSpPr>
          <p:nvPr>
            <p:ph type="sldNum" sz="quarter" idx="10"/>
          </p:nvPr>
        </p:nvSpPr>
        <p:spPr/>
        <p:txBody>
          <a:bodyPr/>
          <a:lstStyle/>
          <a:p>
            <a:fld id="{88A1DFE4-5FC5-43BD-BB7E-75EAD82B965F}" type="slidenum">
              <a:rPr lang="en-US" noProof="0" smtClean="0"/>
              <a:pPr/>
              <a:t>26</a:t>
            </a:fld>
            <a:endParaRPr lang="en-US" noProof="0" dirty="0"/>
          </a:p>
        </p:txBody>
      </p:sp>
      <p:pic>
        <p:nvPicPr>
          <p:cNvPr id="4" name="Picture 3">
            <a:extLst>
              <a:ext uri="{FF2B5EF4-FFF2-40B4-BE49-F238E27FC236}">
                <a16:creationId xmlns:a16="http://schemas.microsoft.com/office/drawing/2014/main" id="{56E3B6C9-68DF-A51C-F046-B933DE00DAF7}"/>
              </a:ext>
            </a:extLst>
          </p:cNvPr>
          <p:cNvPicPr>
            <a:picLocks noChangeAspect="1"/>
          </p:cNvPicPr>
          <p:nvPr/>
        </p:nvPicPr>
        <p:blipFill>
          <a:blip r:embed="rId2"/>
          <a:stretch>
            <a:fillRect/>
          </a:stretch>
        </p:blipFill>
        <p:spPr>
          <a:xfrm>
            <a:off x="438150" y="1447800"/>
            <a:ext cx="11315700" cy="3962400"/>
          </a:xfrm>
          <a:prstGeom prst="rect">
            <a:avLst/>
          </a:prstGeom>
        </p:spPr>
      </p:pic>
      <p:sp>
        <p:nvSpPr>
          <p:cNvPr id="5" name="TextBox 4">
            <a:extLst>
              <a:ext uri="{FF2B5EF4-FFF2-40B4-BE49-F238E27FC236}">
                <a16:creationId xmlns:a16="http://schemas.microsoft.com/office/drawing/2014/main" id="{336B60C6-F517-858D-73C8-4E34E890F4C4}"/>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
        <p:nvSpPr>
          <p:cNvPr id="3" name="TextBox 2">
            <a:extLst>
              <a:ext uri="{FF2B5EF4-FFF2-40B4-BE49-F238E27FC236}">
                <a16:creationId xmlns:a16="http://schemas.microsoft.com/office/drawing/2014/main" id="{FA6DA375-8E4B-A848-8F0C-AF89965C1239}"/>
              </a:ext>
            </a:extLst>
          </p:cNvPr>
          <p:cNvSpPr txBox="1"/>
          <p:nvPr/>
        </p:nvSpPr>
        <p:spPr>
          <a:xfrm>
            <a:off x="251660" y="168716"/>
            <a:ext cx="11840739" cy="584775"/>
          </a:xfrm>
          <a:prstGeom prst="rect">
            <a:avLst/>
          </a:prstGeom>
          <a:noFill/>
        </p:spPr>
        <p:txBody>
          <a:bodyPr wrap="square">
            <a:spAutoFit/>
          </a:bodyPr>
          <a:lstStyle/>
          <a:p>
            <a:r>
              <a:rPr lang="en-US" sz="3200" dirty="0"/>
              <a:t>Tool-driven revolution</a:t>
            </a:r>
            <a:endParaRPr lang="en-GB" sz="3000" dirty="0"/>
          </a:p>
        </p:txBody>
      </p:sp>
    </p:spTree>
    <p:extLst>
      <p:ext uri="{BB962C8B-B14F-4D97-AF65-F5344CB8AC3E}">
        <p14:creationId xmlns:p14="http://schemas.microsoft.com/office/powerpoint/2010/main" val="3613374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84CBD8-14BB-CA90-9B83-61D26DDC1941}"/>
              </a:ext>
            </a:extLst>
          </p:cNvPr>
          <p:cNvSpPr>
            <a:spLocks noGrp="1"/>
          </p:cNvSpPr>
          <p:nvPr>
            <p:ph type="sldNum" sz="quarter" idx="10"/>
          </p:nvPr>
        </p:nvSpPr>
        <p:spPr/>
        <p:txBody>
          <a:bodyPr/>
          <a:lstStyle/>
          <a:p>
            <a:fld id="{88A1DFE4-5FC5-43BD-BB7E-75EAD82B965F}" type="slidenum">
              <a:rPr lang="en-US" noProof="0" smtClean="0"/>
              <a:pPr/>
              <a:t>27</a:t>
            </a:fld>
            <a:endParaRPr lang="en-US" noProof="0" dirty="0"/>
          </a:p>
        </p:txBody>
      </p:sp>
      <p:sp>
        <p:nvSpPr>
          <p:cNvPr id="3" name="TextBox 2">
            <a:extLst>
              <a:ext uri="{FF2B5EF4-FFF2-40B4-BE49-F238E27FC236}">
                <a16:creationId xmlns:a16="http://schemas.microsoft.com/office/drawing/2014/main" id="{33354169-1F88-F9EF-EB85-8CDDA13D7DC5}"/>
              </a:ext>
            </a:extLst>
          </p:cNvPr>
          <p:cNvSpPr txBox="1"/>
          <p:nvPr/>
        </p:nvSpPr>
        <p:spPr>
          <a:xfrm>
            <a:off x="251660" y="168716"/>
            <a:ext cx="11840739" cy="584775"/>
          </a:xfrm>
          <a:prstGeom prst="rect">
            <a:avLst/>
          </a:prstGeom>
          <a:noFill/>
        </p:spPr>
        <p:txBody>
          <a:bodyPr wrap="square">
            <a:spAutoFit/>
          </a:bodyPr>
          <a:lstStyle/>
          <a:p>
            <a:r>
              <a:rPr lang="en-GB" sz="3200" dirty="0"/>
              <a:t>How &amp; where can we integrate the FCC photon beam lines ?  </a:t>
            </a:r>
            <a:endParaRPr lang="en-GB" sz="3000" dirty="0"/>
          </a:p>
        </p:txBody>
      </p:sp>
      <p:sp>
        <p:nvSpPr>
          <p:cNvPr id="4" name="TextBox 3">
            <a:extLst>
              <a:ext uri="{FF2B5EF4-FFF2-40B4-BE49-F238E27FC236}">
                <a16:creationId xmlns:a16="http://schemas.microsoft.com/office/drawing/2014/main" id="{EE70FA97-FAD1-0994-7526-692060B52A03}"/>
              </a:ext>
            </a:extLst>
          </p:cNvPr>
          <p:cNvSpPr txBox="1"/>
          <p:nvPr/>
        </p:nvSpPr>
        <p:spPr>
          <a:xfrm>
            <a:off x="466725" y="989814"/>
            <a:ext cx="9704901" cy="2433680"/>
          </a:xfrm>
          <a:prstGeom prst="rect">
            <a:avLst/>
          </a:prstGeom>
          <a:noFill/>
        </p:spPr>
        <p:txBody>
          <a:bodyPr wrap="none" rtlCol="0">
            <a:spAutoFit/>
          </a:bodyPr>
          <a:lstStyle/>
          <a:p>
            <a:pPr algn="l">
              <a:lnSpc>
                <a:spcPts val="3700"/>
              </a:lnSpc>
            </a:pPr>
            <a:r>
              <a:rPr lang="en-US" sz="3000" dirty="0"/>
              <a:t>Option: around the four </a:t>
            </a:r>
            <a:r>
              <a:rPr lang="en-US" sz="3000" dirty="0" err="1"/>
              <a:t>e</a:t>
            </a:r>
            <a:r>
              <a:rPr lang="en-US" sz="3000" baseline="30000" dirty="0" err="1"/>
              <a:t>+</a:t>
            </a:r>
            <a:r>
              <a:rPr lang="en-US" sz="3000" dirty="0" err="1"/>
              <a:t>e</a:t>
            </a:r>
            <a:r>
              <a:rPr lang="en-US" sz="3000" baseline="30000" dirty="0"/>
              <a:t>-</a:t>
            </a:r>
            <a:r>
              <a:rPr lang="en-US" sz="3000" dirty="0"/>
              <a:t> collision points</a:t>
            </a:r>
          </a:p>
          <a:p>
            <a:pPr marL="457200" indent="-457200" algn="l">
              <a:lnSpc>
                <a:spcPts val="3700"/>
              </a:lnSpc>
              <a:buFont typeface="Arial" panose="020B0604020202020204" pitchFamily="34" charset="0"/>
              <a:buChar char="•"/>
            </a:pPr>
            <a:r>
              <a:rPr lang="en-US" sz="2800" dirty="0"/>
              <a:t>booster is separated to bypass the experimental detector</a:t>
            </a:r>
          </a:p>
          <a:p>
            <a:pPr marL="457200" indent="-457200" algn="l">
              <a:lnSpc>
                <a:spcPts val="3700"/>
              </a:lnSpc>
              <a:buFont typeface="Arial" panose="020B0604020202020204" pitchFamily="34" charset="0"/>
              <a:buChar char="•"/>
            </a:pPr>
            <a:r>
              <a:rPr lang="en-US" sz="2800" dirty="0"/>
              <a:t>large underground infrastructure for FCC-hh</a:t>
            </a:r>
          </a:p>
          <a:p>
            <a:pPr marL="457200" indent="-457200" algn="l">
              <a:lnSpc>
                <a:spcPts val="3700"/>
              </a:lnSpc>
              <a:buFont typeface="Arial" panose="020B0604020202020204" pitchFamily="34" charset="0"/>
              <a:buChar char="•"/>
            </a:pPr>
            <a:r>
              <a:rPr lang="en-US" sz="2800" dirty="0"/>
              <a:t>wide tunnel</a:t>
            </a:r>
          </a:p>
          <a:p>
            <a:pPr algn="l">
              <a:lnSpc>
                <a:spcPts val="3700"/>
              </a:lnSpc>
            </a:pPr>
            <a:endParaRPr lang="en-GB" sz="3000" dirty="0"/>
          </a:p>
        </p:txBody>
      </p:sp>
      <p:pic>
        <p:nvPicPr>
          <p:cNvPr id="5" name="Picture 4">
            <a:extLst>
              <a:ext uri="{FF2B5EF4-FFF2-40B4-BE49-F238E27FC236}">
                <a16:creationId xmlns:a16="http://schemas.microsoft.com/office/drawing/2014/main" id="{70A064F5-6805-E00C-0366-989DDD70B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399" y="2585997"/>
            <a:ext cx="9144000" cy="1224123"/>
          </a:xfrm>
          <a:prstGeom prst="rect">
            <a:avLst/>
          </a:prstGeom>
        </p:spPr>
      </p:pic>
      <p:pic>
        <p:nvPicPr>
          <p:cNvPr id="6" name="Picture 5">
            <a:extLst>
              <a:ext uri="{FF2B5EF4-FFF2-40B4-BE49-F238E27FC236}">
                <a16:creationId xmlns:a16="http://schemas.microsoft.com/office/drawing/2014/main" id="{A95DAEF0-EE46-D197-772C-7D56D8911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044" y="3924774"/>
            <a:ext cx="8901623" cy="2644603"/>
          </a:xfrm>
          <a:prstGeom prst="rect">
            <a:avLst/>
          </a:prstGeom>
        </p:spPr>
      </p:pic>
      <p:sp>
        <p:nvSpPr>
          <p:cNvPr id="7" name="TextBox 6">
            <a:extLst>
              <a:ext uri="{FF2B5EF4-FFF2-40B4-BE49-F238E27FC236}">
                <a16:creationId xmlns:a16="http://schemas.microsoft.com/office/drawing/2014/main" id="{1ECE225E-269B-3874-922B-91507407A8A7}"/>
              </a:ext>
            </a:extLst>
          </p:cNvPr>
          <p:cNvSpPr txBox="1"/>
          <p:nvPr/>
        </p:nvSpPr>
        <p:spPr>
          <a:xfrm>
            <a:off x="10642862" y="6488668"/>
            <a:ext cx="1310326" cy="369332"/>
          </a:xfrm>
          <a:prstGeom prst="rect">
            <a:avLst/>
          </a:prstGeom>
          <a:solidFill>
            <a:schemeClr val="accent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T. Watson</a:t>
            </a:r>
          </a:p>
        </p:txBody>
      </p:sp>
    </p:spTree>
    <p:extLst>
      <p:ext uri="{BB962C8B-B14F-4D97-AF65-F5344CB8AC3E}">
        <p14:creationId xmlns:p14="http://schemas.microsoft.com/office/powerpoint/2010/main" val="256766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F8706-2C59-3010-C733-2599234FC31E}"/>
              </a:ext>
            </a:extLst>
          </p:cNvPr>
          <p:cNvSpPr>
            <a:spLocks noGrp="1"/>
          </p:cNvSpPr>
          <p:nvPr>
            <p:ph type="sldNum" sz="quarter" idx="10"/>
          </p:nvPr>
        </p:nvSpPr>
        <p:spPr/>
        <p:txBody>
          <a:bodyPr/>
          <a:lstStyle/>
          <a:p>
            <a:fld id="{88A1DFE4-5FC5-43BD-BB7E-75EAD82B965F}" type="slidenum">
              <a:rPr lang="en-US" noProof="0" smtClean="0"/>
              <a:pPr/>
              <a:t>28</a:t>
            </a:fld>
            <a:endParaRPr lang="en-US" noProof="0" dirty="0"/>
          </a:p>
        </p:txBody>
      </p:sp>
      <p:pic>
        <p:nvPicPr>
          <p:cNvPr id="4" name="Picture 3">
            <a:extLst>
              <a:ext uri="{FF2B5EF4-FFF2-40B4-BE49-F238E27FC236}">
                <a16:creationId xmlns:a16="http://schemas.microsoft.com/office/drawing/2014/main" id="{7C0E5428-50B1-84D5-29B3-1FDEA238DB15}"/>
              </a:ext>
            </a:extLst>
          </p:cNvPr>
          <p:cNvPicPr>
            <a:picLocks noChangeAspect="1"/>
          </p:cNvPicPr>
          <p:nvPr/>
        </p:nvPicPr>
        <p:blipFill>
          <a:blip r:embed="rId2"/>
          <a:stretch>
            <a:fillRect/>
          </a:stretch>
        </p:blipFill>
        <p:spPr>
          <a:xfrm>
            <a:off x="6670743" y="999096"/>
            <a:ext cx="5421656" cy="1659875"/>
          </a:xfrm>
          <a:prstGeom prst="rect">
            <a:avLst/>
          </a:prstGeom>
        </p:spPr>
      </p:pic>
      <p:pic>
        <p:nvPicPr>
          <p:cNvPr id="6" name="Picture 5">
            <a:extLst>
              <a:ext uri="{FF2B5EF4-FFF2-40B4-BE49-F238E27FC236}">
                <a16:creationId xmlns:a16="http://schemas.microsoft.com/office/drawing/2014/main" id="{91C59B28-4658-ECC2-FFE7-ABD487877B5C}"/>
              </a:ext>
            </a:extLst>
          </p:cNvPr>
          <p:cNvPicPr>
            <a:picLocks noChangeAspect="1"/>
          </p:cNvPicPr>
          <p:nvPr/>
        </p:nvPicPr>
        <p:blipFill rotWithShape="1">
          <a:blip r:embed="rId3"/>
          <a:srcRect r="4205"/>
          <a:stretch/>
        </p:blipFill>
        <p:spPr>
          <a:xfrm>
            <a:off x="250893" y="1641103"/>
            <a:ext cx="6149907" cy="4552950"/>
          </a:xfrm>
          <a:prstGeom prst="rect">
            <a:avLst/>
          </a:prstGeom>
        </p:spPr>
      </p:pic>
      <p:sp>
        <p:nvSpPr>
          <p:cNvPr id="7" name="TextBox 6">
            <a:extLst>
              <a:ext uri="{FF2B5EF4-FFF2-40B4-BE49-F238E27FC236}">
                <a16:creationId xmlns:a16="http://schemas.microsoft.com/office/drawing/2014/main" id="{65F7EF5F-6FE1-DAB3-702E-5C8F460F5A26}"/>
              </a:ext>
            </a:extLst>
          </p:cNvPr>
          <p:cNvSpPr txBox="1"/>
          <p:nvPr/>
        </p:nvSpPr>
        <p:spPr>
          <a:xfrm>
            <a:off x="99601" y="126621"/>
            <a:ext cx="7010252"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FCC-BS | </a:t>
            </a:r>
            <a:r>
              <a:rPr kumimoji="0" lang="en-US" sz="3000" b="0" i="0" u="none" strike="noStrike" kern="1200" cap="none" spc="0" normalizeH="0" baseline="0" noProof="0" dirty="0" err="1">
                <a:ln>
                  <a:noFill/>
                </a:ln>
                <a:solidFill>
                  <a:srgbClr val="0F124A"/>
                </a:solidFill>
                <a:effectLst/>
                <a:uLnTx/>
                <a:uFillTx/>
                <a:latin typeface="Arial"/>
                <a:ea typeface="+mn-ea"/>
                <a:cs typeface="+mn-cs"/>
              </a:rPr>
              <a:t>beamstrahlung</a:t>
            </a:r>
            <a:r>
              <a:rPr kumimoji="0" lang="en-US" sz="3000" b="0" i="0" u="none" strike="noStrike" kern="1200" cap="none" spc="0" normalizeH="0" baseline="0" noProof="0" dirty="0">
                <a:ln>
                  <a:noFill/>
                </a:ln>
                <a:solidFill>
                  <a:srgbClr val="0F124A"/>
                </a:solidFill>
                <a:effectLst/>
                <a:uLnTx/>
                <a:uFillTx/>
                <a:latin typeface="Arial"/>
                <a:ea typeface="+mn-ea"/>
                <a:cs typeface="+mn-cs"/>
              </a:rPr>
              <a:t> photon source</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pic>
        <p:nvPicPr>
          <p:cNvPr id="9" name="Picture 8">
            <a:extLst>
              <a:ext uri="{FF2B5EF4-FFF2-40B4-BE49-F238E27FC236}">
                <a16:creationId xmlns:a16="http://schemas.microsoft.com/office/drawing/2014/main" id="{96B8F6A2-D7AE-7B39-3122-5FFE22FD690B}"/>
              </a:ext>
            </a:extLst>
          </p:cNvPr>
          <p:cNvPicPr>
            <a:picLocks noChangeAspect="1"/>
          </p:cNvPicPr>
          <p:nvPr/>
        </p:nvPicPr>
        <p:blipFill>
          <a:blip r:embed="rId4"/>
          <a:stretch>
            <a:fillRect/>
          </a:stretch>
        </p:blipFill>
        <p:spPr>
          <a:xfrm>
            <a:off x="6268122" y="3699744"/>
            <a:ext cx="5934075" cy="2857500"/>
          </a:xfrm>
          <a:prstGeom prst="rect">
            <a:avLst/>
          </a:prstGeom>
        </p:spPr>
      </p:pic>
      <p:sp>
        <p:nvSpPr>
          <p:cNvPr id="10" name="TextBox 9">
            <a:extLst>
              <a:ext uri="{FF2B5EF4-FFF2-40B4-BE49-F238E27FC236}">
                <a16:creationId xmlns:a16="http://schemas.microsoft.com/office/drawing/2014/main" id="{88BA036E-3819-253C-9929-2E4EBA95C54A}"/>
              </a:ext>
            </a:extLst>
          </p:cNvPr>
          <p:cNvSpPr txBox="1"/>
          <p:nvPr/>
        </p:nvSpPr>
        <p:spPr>
          <a:xfrm>
            <a:off x="142876" y="6372578"/>
            <a:ext cx="1224012"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A. Frasca</a:t>
            </a:r>
          </a:p>
        </p:txBody>
      </p:sp>
      <p:sp>
        <p:nvSpPr>
          <p:cNvPr id="11" name="TextBox 10">
            <a:extLst>
              <a:ext uri="{FF2B5EF4-FFF2-40B4-BE49-F238E27FC236}">
                <a16:creationId xmlns:a16="http://schemas.microsoft.com/office/drawing/2014/main" id="{C9550EA3-6809-4A59-5E5E-E7D134B128B1}"/>
              </a:ext>
            </a:extLst>
          </p:cNvPr>
          <p:cNvSpPr txBox="1"/>
          <p:nvPr/>
        </p:nvSpPr>
        <p:spPr>
          <a:xfrm>
            <a:off x="8880050" y="6488668"/>
            <a:ext cx="3073138" cy="369332"/>
          </a:xfrm>
          <a:prstGeom prst="rect">
            <a:avLst/>
          </a:prstGeom>
          <a:solidFill>
            <a:schemeClr val="accent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C. </a:t>
            </a:r>
            <a:r>
              <a:rPr kumimoji="0" lang="en-GB" sz="1800" b="0" i="0" u="none" strike="noStrike" kern="1200" cap="none" spc="0" normalizeH="0" baseline="0" noProof="0" dirty="0" err="1">
                <a:ln>
                  <a:noFill/>
                </a:ln>
                <a:solidFill>
                  <a:srgbClr val="0F124A"/>
                </a:solidFill>
                <a:effectLst/>
                <a:uLnTx/>
                <a:uFillTx/>
                <a:latin typeface="Arial"/>
                <a:ea typeface="+mn-ea"/>
                <a:cs typeface="+mn-cs"/>
              </a:rPr>
              <a:t>Duchemin</a:t>
            </a:r>
            <a:r>
              <a:rPr kumimoji="0" lang="en-GB" sz="1800" b="0" i="0" u="none" strike="noStrike" kern="1200" cap="none" spc="0" normalizeH="0" baseline="0" noProof="0" dirty="0">
                <a:ln>
                  <a:noFill/>
                </a:ln>
                <a:solidFill>
                  <a:srgbClr val="0F124A"/>
                </a:solidFill>
                <a:effectLst/>
                <a:uLnTx/>
                <a:uFillTx/>
                <a:latin typeface="Arial"/>
                <a:ea typeface="+mn-ea"/>
                <a:cs typeface="+mn-cs"/>
              </a:rPr>
              <a:t>, M. Calviani</a:t>
            </a:r>
          </a:p>
        </p:txBody>
      </p:sp>
    </p:spTree>
    <p:extLst>
      <p:ext uri="{BB962C8B-B14F-4D97-AF65-F5344CB8AC3E}">
        <p14:creationId xmlns:p14="http://schemas.microsoft.com/office/powerpoint/2010/main" val="3785271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E738A1-8DEB-BB31-C9AF-7D45F455A9AB}"/>
              </a:ext>
            </a:extLst>
          </p:cNvPr>
          <p:cNvSpPr>
            <a:spLocks noGrp="1"/>
          </p:cNvSpPr>
          <p:nvPr>
            <p:ph type="sldNum" sz="quarter" idx="10"/>
          </p:nvPr>
        </p:nvSpPr>
        <p:spPr/>
        <p:txBody>
          <a:bodyPr/>
          <a:lstStyle/>
          <a:p>
            <a:fld id="{88A1DFE4-5FC5-43BD-BB7E-75EAD82B965F}" type="slidenum">
              <a:rPr lang="en-US" noProof="0" smtClean="0"/>
              <a:pPr/>
              <a:t>29</a:t>
            </a:fld>
            <a:endParaRPr lang="en-US" noProof="0" dirty="0"/>
          </a:p>
        </p:txBody>
      </p:sp>
      <p:sp>
        <p:nvSpPr>
          <p:cNvPr id="4" name="TextBox 3">
            <a:extLst>
              <a:ext uri="{FF2B5EF4-FFF2-40B4-BE49-F238E27FC236}">
                <a16:creationId xmlns:a16="http://schemas.microsoft.com/office/drawing/2014/main" id="{65737570-34E5-D50A-18EC-F8F5CA5E5BD7}"/>
              </a:ext>
            </a:extLst>
          </p:cNvPr>
          <p:cNvSpPr txBox="1"/>
          <p:nvPr/>
        </p:nvSpPr>
        <p:spPr>
          <a:xfrm>
            <a:off x="142875" y="923058"/>
            <a:ext cx="11949524" cy="2862322"/>
          </a:xfrm>
          <a:prstGeom prst="rect">
            <a:avLst/>
          </a:prstGeom>
          <a:noFill/>
        </p:spPr>
        <p:txBody>
          <a:bodyPr wrap="square">
            <a:spAutoFit/>
          </a:bodyPr>
          <a:lstStyle/>
          <a:p>
            <a:r>
              <a:rPr lang="en-GB" dirty="0"/>
              <a:t>Ti-44 is a radionuclide of long half-life (60 years) that decays into the ground state of Sc-44 (4 h half-life). </a:t>
            </a:r>
          </a:p>
          <a:p>
            <a:r>
              <a:rPr lang="en-GB" b="1" dirty="0"/>
              <a:t>Sc-44 is of medical interest </a:t>
            </a:r>
            <a:r>
              <a:rPr lang="en-GB" dirty="0"/>
              <a:t>for diagnosis but still not sufficiently studied due to its short half-life that makes its production and supply challenging. The </a:t>
            </a:r>
            <a:r>
              <a:rPr lang="en-GB" b="1" dirty="0"/>
              <a:t>possibility of producing Ti-44 as generator of Sc-44 </a:t>
            </a:r>
            <a:r>
              <a:rPr lang="en-GB" dirty="0"/>
              <a:t>is an alternative solution. Ti-44 could stay at the laboratory and Sc-44 be “milked” from the generator every time one needs to use it, especially because secular equilibrium is reached very fast after 24 hours. </a:t>
            </a:r>
          </a:p>
          <a:p>
            <a:r>
              <a:rPr lang="en-GB" dirty="0"/>
              <a:t>At present the use of Ti-44 as generator of Sc-44 activities is very limited due to the low activity of the generators available. “</a:t>
            </a:r>
            <a:r>
              <a:rPr lang="en-GB" b="1" dirty="0"/>
              <a:t>Generators with clinical amounts of activity (100 MBq or higher) still need to be explored</a:t>
            </a:r>
            <a:r>
              <a:rPr lang="en-GB" dirty="0"/>
              <a:t>.” This activity is difficult to achieve in cyclotron due to time of operation/irradiation that would be necessary. The following Table shows the activity that could be achieve at FCC and at ISOLDE, considering that a sample could stay for irradiation about 1 year at FCC but only between 2 days and 2 weeks at ISOLDE due to its mode of operation.</a:t>
            </a:r>
          </a:p>
        </p:txBody>
      </p:sp>
      <p:sp>
        <p:nvSpPr>
          <p:cNvPr id="5" name="TextBox 4">
            <a:extLst>
              <a:ext uri="{FF2B5EF4-FFF2-40B4-BE49-F238E27FC236}">
                <a16:creationId xmlns:a16="http://schemas.microsoft.com/office/drawing/2014/main" id="{233E59A8-CAF7-73BC-ADDD-CA03B022F33F}"/>
              </a:ext>
            </a:extLst>
          </p:cNvPr>
          <p:cNvSpPr txBox="1"/>
          <p:nvPr/>
        </p:nvSpPr>
        <p:spPr>
          <a:xfrm>
            <a:off x="99601" y="126621"/>
            <a:ext cx="8524706"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FCC-BS | radionuclide production: example Ti-44</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pic>
        <p:nvPicPr>
          <p:cNvPr id="9" name="Picture 8">
            <a:extLst>
              <a:ext uri="{FF2B5EF4-FFF2-40B4-BE49-F238E27FC236}">
                <a16:creationId xmlns:a16="http://schemas.microsoft.com/office/drawing/2014/main" id="{C7B5DD33-A02A-C76A-7116-C88013A30D34}"/>
              </a:ext>
            </a:extLst>
          </p:cNvPr>
          <p:cNvPicPr>
            <a:picLocks noChangeAspect="1"/>
          </p:cNvPicPr>
          <p:nvPr/>
        </p:nvPicPr>
        <p:blipFill rotWithShape="1">
          <a:blip r:embed="rId2"/>
          <a:srcRect l="3846" t="20495" r="2339" b="4065"/>
          <a:stretch/>
        </p:blipFill>
        <p:spPr>
          <a:xfrm>
            <a:off x="238812" y="3705863"/>
            <a:ext cx="10039548" cy="2862322"/>
          </a:xfrm>
          <a:prstGeom prst="rect">
            <a:avLst/>
          </a:prstGeom>
        </p:spPr>
      </p:pic>
      <p:sp>
        <p:nvSpPr>
          <p:cNvPr id="10" name="TextBox 9">
            <a:extLst>
              <a:ext uri="{FF2B5EF4-FFF2-40B4-BE49-F238E27FC236}">
                <a16:creationId xmlns:a16="http://schemas.microsoft.com/office/drawing/2014/main" id="{00AE4AEE-4379-7895-490E-D740D69DF35C}"/>
              </a:ext>
            </a:extLst>
          </p:cNvPr>
          <p:cNvSpPr txBox="1"/>
          <p:nvPr/>
        </p:nvSpPr>
        <p:spPr>
          <a:xfrm>
            <a:off x="8880050" y="6488668"/>
            <a:ext cx="3073138" cy="369332"/>
          </a:xfrm>
          <a:prstGeom prst="rect">
            <a:avLst/>
          </a:prstGeom>
          <a:solidFill>
            <a:schemeClr val="accent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C. </a:t>
            </a:r>
            <a:r>
              <a:rPr kumimoji="0" lang="en-GB" sz="1800" b="0" i="0" u="none" strike="noStrike" kern="1200" cap="none" spc="0" normalizeH="0" baseline="0" noProof="0" dirty="0" err="1">
                <a:ln>
                  <a:noFill/>
                </a:ln>
                <a:solidFill>
                  <a:srgbClr val="0F124A"/>
                </a:solidFill>
                <a:effectLst/>
                <a:uLnTx/>
                <a:uFillTx/>
                <a:latin typeface="Arial"/>
                <a:ea typeface="+mn-ea"/>
                <a:cs typeface="+mn-cs"/>
              </a:rPr>
              <a:t>Duchemin</a:t>
            </a:r>
            <a:r>
              <a:rPr kumimoji="0" lang="en-GB" sz="1800" b="0" i="0" u="none" strike="noStrike" kern="1200" cap="none" spc="0" normalizeH="0" baseline="0" noProof="0" dirty="0">
                <a:ln>
                  <a:noFill/>
                </a:ln>
                <a:solidFill>
                  <a:srgbClr val="0F124A"/>
                </a:solidFill>
                <a:effectLst/>
                <a:uLnTx/>
                <a:uFillTx/>
                <a:latin typeface="Arial"/>
                <a:ea typeface="+mn-ea"/>
                <a:cs typeface="+mn-cs"/>
              </a:rPr>
              <a:t>, M. Calviani</a:t>
            </a:r>
          </a:p>
        </p:txBody>
      </p:sp>
    </p:spTree>
    <p:extLst>
      <p:ext uri="{BB962C8B-B14F-4D97-AF65-F5344CB8AC3E}">
        <p14:creationId xmlns:p14="http://schemas.microsoft.com/office/powerpoint/2010/main" val="177963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7C55F137-AD78-379F-A555-2FC11AA6C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07" y="73124"/>
            <a:ext cx="1479249" cy="500081"/>
          </a:xfrm>
          <a:prstGeom prst="rect">
            <a:avLst/>
          </a:prstGeom>
        </p:spPr>
      </p:pic>
      <p:sp>
        <p:nvSpPr>
          <p:cNvPr id="8" name="TextBox 7">
            <a:extLst>
              <a:ext uri="{FF2B5EF4-FFF2-40B4-BE49-F238E27FC236}">
                <a16:creationId xmlns:a16="http://schemas.microsoft.com/office/drawing/2014/main" id="{88900EA7-3E84-1F92-11BC-0C67064C886B}"/>
              </a:ext>
            </a:extLst>
          </p:cNvPr>
          <p:cNvSpPr txBox="1"/>
          <p:nvPr/>
        </p:nvSpPr>
        <p:spPr>
          <a:xfrm>
            <a:off x="11196921" y="6460386"/>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124A"/>
                </a:solidFill>
                <a:effectLst/>
                <a:uLnTx/>
                <a:uFillTx/>
                <a:latin typeface="Arial"/>
                <a:ea typeface="+mn-ea"/>
                <a:cs typeface="+mn-cs"/>
              </a:rPr>
              <a:t>F. Gianotti</a:t>
            </a:r>
            <a:endParaRPr kumimoji="0" lang="en-GB" sz="1200" b="0" i="0" u="none" strike="noStrike" kern="1200" cap="none" spc="0" normalizeH="0" baseline="0" noProof="0" dirty="0">
              <a:ln>
                <a:noFill/>
              </a:ln>
              <a:solidFill>
                <a:srgbClr val="0F124A"/>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AB453F19-E8EF-8EB3-4299-86B1BE0A39F4}"/>
              </a:ext>
            </a:extLst>
          </p:cNvPr>
          <p:cNvGrpSpPr/>
          <p:nvPr/>
        </p:nvGrpSpPr>
        <p:grpSpPr>
          <a:xfrm>
            <a:off x="4374605" y="5186782"/>
            <a:ext cx="5438760" cy="636965"/>
            <a:chOff x="4522771" y="5032864"/>
            <a:chExt cx="5438760" cy="648856"/>
          </a:xfrm>
        </p:grpSpPr>
        <p:sp>
          <p:nvSpPr>
            <p:cNvPr id="10" name="TextBox 9">
              <a:extLst>
                <a:ext uri="{FF2B5EF4-FFF2-40B4-BE49-F238E27FC236}">
                  <a16:creationId xmlns:a16="http://schemas.microsoft.com/office/drawing/2014/main" id="{8D7BAC68-D835-90DA-E933-1CF0E30A9192}"/>
                </a:ext>
              </a:extLst>
            </p:cNvPr>
            <p:cNvSpPr txBox="1"/>
            <p:nvPr/>
          </p:nvSpPr>
          <p:spPr>
            <a:xfrm>
              <a:off x="7358820" y="5032864"/>
              <a:ext cx="883255" cy="430887"/>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3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2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H </a:t>
              </a:r>
            </a:p>
          </p:txBody>
        </p:sp>
        <p:sp>
          <p:nvSpPr>
            <p:cNvPr id="11" name="TextBox 10">
              <a:extLst>
                <a:ext uri="{FF2B5EF4-FFF2-40B4-BE49-F238E27FC236}">
                  <a16:creationId xmlns:a16="http://schemas.microsoft.com/office/drawing/2014/main" id="{C696B8FD-48F8-3B36-78CC-BA047C1274ED}"/>
                </a:ext>
              </a:extLst>
            </p:cNvPr>
            <p:cNvSpPr txBox="1"/>
            <p:nvPr/>
          </p:nvSpPr>
          <p:spPr>
            <a:xfrm>
              <a:off x="8720807" y="5032864"/>
              <a:ext cx="1240724" cy="430887"/>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2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6</a:t>
              </a:r>
              <a:r>
                <a:rPr kumimoji="0" lang="en-CH" sz="1400" b="0" i="0" u="none" strike="noStrike" kern="1200" cap="none" spc="0" normalizeH="0" baseline="0" noProof="0" dirty="0">
                  <a:ln>
                    <a:noFill/>
                  </a:ln>
                  <a:solidFill>
                    <a:srgbClr val="FFFFFF"/>
                  </a:solidFill>
                  <a:effectLst/>
                  <a:uLnTx/>
                  <a:uFillTx/>
                  <a:latin typeface="Arial"/>
                  <a:ea typeface="+mn-ea"/>
                  <a:cs typeface="+mn-cs"/>
                </a:rPr>
                <a:t> tt pairs </a:t>
              </a:r>
            </a:p>
          </p:txBody>
        </p:sp>
        <p:sp>
          <p:nvSpPr>
            <p:cNvPr id="12" name="TextBox 11">
              <a:extLst>
                <a:ext uri="{FF2B5EF4-FFF2-40B4-BE49-F238E27FC236}">
                  <a16:creationId xmlns:a16="http://schemas.microsoft.com/office/drawing/2014/main" id="{68134A83-6C01-9C8F-7FE9-20082E62B804}"/>
                </a:ext>
              </a:extLst>
            </p:cNvPr>
            <p:cNvSpPr txBox="1"/>
            <p:nvPr/>
          </p:nvSpPr>
          <p:spPr>
            <a:xfrm>
              <a:off x="5971185" y="5032864"/>
              <a:ext cx="908903"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&gt;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8</a:t>
              </a:r>
              <a:r>
                <a:rPr kumimoji="0" lang="en-CH" sz="1400" b="0" i="0" u="none" strike="noStrike" kern="1200" cap="none" spc="0" normalizeH="0" baseline="0" noProof="0" dirty="0">
                  <a:ln>
                    <a:noFill/>
                  </a:ln>
                  <a:solidFill>
                    <a:srgbClr val="FFFFFF"/>
                  </a:solidFill>
                  <a:effectLst/>
                  <a:uLnTx/>
                  <a:uFillTx/>
                  <a:latin typeface="Arial"/>
                  <a:ea typeface="+mn-ea"/>
                  <a:cs typeface="+mn-cs"/>
                </a:rPr>
                <a:t> WW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4</a:t>
              </a:r>
            </a:p>
          </p:txBody>
        </p:sp>
        <p:sp>
          <p:nvSpPr>
            <p:cNvPr id="13" name="TextBox 12">
              <a:extLst>
                <a:ext uri="{FF2B5EF4-FFF2-40B4-BE49-F238E27FC236}">
                  <a16:creationId xmlns:a16="http://schemas.microsoft.com/office/drawing/2014/main" id="{F35339D6-39A8-1BD6-CF25-F6E7715783C2}"/>
                </a:ext>
              </a:extLst>
            </p:cNvPr>
            <p:cNvSpPr txBox="1"/>
            <p:nvPr/>
          </p:nvSpPr>
          <p:spPr>
            <a:xfrm>
              <a:off x="4522771" y="5035389"/>
              <a:ext cx="880049" cy="646331"/>
            </a:xfrm>
            <a:prstGeom prst="rect">
              <a:avLst/>
            </a:prstGeom>
            <a:solidFill>
              <a:srgbClr val="C000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0432FF"/>
                  </a:solidFill>
                  <a:effectLst/>
                  <a:uLnTx/>
                  <a:uFillTx/>
                  <a:latin typeface="Arial"/>
                  <a:ea typeface="+mn-ea"/>
                  <a:cs typeface="+mn-cs"/>
                </a:rPr>
                <a:t> </a:t>
              </a:r>
              <a:r>
                <a:rPr kumimoji="0" lang="en-CH" sz="1400" b="0" i="0" u="none" strike="noStrike" kern="1200" cap="none" spc="0" normalizeH="0" baseline="0" noProof="0" dirty="0">
                  <a:ln>
                    <a:noFill/>
                  </a:ln>
                  <a:solidFill>
                    <a:srgbClr val="FFFFFF"/>
                  </a:solidFill>
                  <a:effectLst/>
                  <a:uLnTx/>
                  <a:uFillTx/>
                  <a:latin typeface="Arial"/>
                  <a:ea typeface="+mn-ea"/>
                  <a:cs typeface="+mn-cs"/>
                </a:rPr>
                <a:t>4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5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12</a:t>
              </a:r>
              <a:r>
                <a:rPr kumimoji="0" lang="en-CH" sz="1400" b="0" i="0" u="none" strike="noStrike" kern="1200" cap="none" spc="0" normalizeH="0" baseline="0" noProof="0" dirty="0">
                  <a:ln>
                    <a:noFill/>
                  </a:ln>
                  <a:solidFill>
                    <a:srgbClr val="FFFFFF"/>
                  </a:solidFill>
                  <a:effectLst/>
                  <a:uLnTx/>
                  <a:uFillTx/>
                  <a:latin typeface="Arial"/>
                  <a:ea typeface="+mn-ea"/>
                  <a:cs typeface="+mn-cs"/>
                </a:rPr>
                <a:t> 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dirty="0">
                  <a:ln>
                    <a:noFill/>
                  </a:ln>
                  <a:solidFill>
                    <a:srgbClr val="FFFFFF"/>
                  </a:solidFill>
                  <a:effectLst/>
                  <a:uLnTx/>
                  <a:uFillTx/>
                  <a:latin typeface="Arial"/>
                  <a:ea typeface="+mn-ea"/>
                  <a:cs typeface="+mn-cs"/>
                </a:rPr>
                <a:t> LEP x 10</a:t>
              </a:r>
              <a:r>
                <a:rPr kumimoji="0" lang="en-CH" sz="1400" b="0" i="0" u="none" strike="noStrike" kern="1200" cap="none" spc="0" normalizeH="0" baseline="30000" noProof="0" dirty="0">
                  <a:ln>
                    <a:noFill/>
                  </a:ln>
                  <a:solidFill>
                    <a:srgbClr val="FFFFFF"/>
                  </a:solidFill>
                  <a:effectLst/>
                  <a:uLnTx/>
                  <a:uFillTx/>
                  <a:latin typeface="Arial"/>
                  <a:ea typeface="+mn-ea"/>
                  <a:cs typeface="+mn-cs"/>
                </a:rPr>
                <a:t>5</a:t>
              </a:r>
            </a:p>
          </p:txBody>
        </p:sp>
      </p:grpSp>
      <p:sp>
        <p:nvSpPr>
          <p:cNvPr id="14" name="TextBox 13">
            <a:extLst>
              <a:ext uri="{FF2B5EF4-FFF2-40B4-BE49-F238E27FC236}">
                <a16:creationId xmlns:a16="http://schemas.microsoft.com/office/drawing/2014/main" id="{6474E2F9-E168-3DC2-3199-F68A6C3F401E}"/>
              </a:ext>
            </a:extLst>
          </p:cNvPr>
          <p:cNvSpPr txBox="1"/>
          <p:nvPr/>
        </p:nvSpPr>
        <p:spPr>
          <a:xfrm>
            <a:off x="176265" y="5659214"/>
            <a:ext cx="7647927" cy="1154162"/>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GB" sz="1500" b="0" i="0" u="none" strike="noStrike" kern="1200" cap="none" spc="0" normalizeH="0" baseline="0" noProof="0" dirty="0">
                <a:ln>
                  <a:noFill/>
                </a:ln>
                <a:solidFill>
                  <a:srgbClr val="0432FF"/>
                </a:solidFill>
                <a:effectLst/>
                <a:uLnTx/>
                <a:uFillTx/>
                <a:latin typeface="Arial"/>
                <a:ea typeface="+mn-ea"/>
                <a:cs typeface="+mn-cs"/>
              </a:rPr>
              <a:t>x</a:t>
            </a:r>
            <a:r>
              <a:rPr kumimoji="0" lang="en-CH" sz="1500" b="0" i="0" u="none" strike="noStrike" kern="1200" cap="none" spc="0" normalizeH="0" baseline="0" noProof="0" dirty="0">
                <a:ln>
                  <a:noFill/>
                </a:ln>
                <a:solidFill>
                  <a:srgbClr val="0432FF"/>
                </a:solidFill>
                <a:effectLst/>
                <a:uLnTx/>
                <a:uFillTx/>
                <a:latin typeface="Arial"/>
                <a:ea typeface="+mn-ea"/>
                <a:cs typeface="+mn-cs"/>
              </a:rPr>
              <a:t> 10-50 improvements on all EW observables</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up to x 10 improvement on Higgs coupling </a:t>
            </a:r>
            <a:r>
              <a:rPr kumimoji="0" lang="en-CH" sz="1400" b="0" i="0" u="none" strike="noStrike" kern="1200" cap="none" spc="0" normalizeH="0" baseline="0" noProof="0" dirty="0">
                <a:ln>
                  <a:noFill/>
                </a:ln>
                <a:solidFill>
                  <a:srgbClr val="0000FF"/>
                </a:solidFill>
                <a:effectLst/>
                <a:uLnTx/>
                <a:uFillTx/>
                <a:latin typeface="Arial"/>
                <a:ea typeface="+mn-ea"/>
                <a:cs typeface="+mn-cs"/>
              </a:rPr>
              <a:t>(model-indep.) </a:t>
            </a:r>
            <a:r>
              <a:rPr kumimoji="0" lang="en-CH" sz="1500" b="0" i="0" u="none" strike="noStrike" kern="1200" cap="none" spc="0" normalizeH="0" baseline="0" noProof="0" dirty="0">
                <a:ln>
                  <a:noFill/>
                </a:ln>
                <a:solidFill>
                  <a:srgbClr val="0432FF"/>
                </a:solidFill>
                <a:effectLst/>
                <a:uLnTx/>
                <a:uFillTx/>
                <a:latin typeface="Arial"/>
                <a:ea typeface="+mn-ea"/>
                <a:cs typeface="+mn-cs"/>
              </a:rPr>
              <a:t>measurements over HL-LHC</a:t>
            </a:r>
            <a:r>
              <a:rPr kumimoji="0" lang="en-CH" sz="1500" b="0" i="0" u="none" strike="noStrike" kern="1200" cap="none" spc="0" normalizeH="0" baseline="0" noProof="0" dirty="0">
                <a:ln>
                  <a:noFill/>
                </a:ln>
                <a:solidFill>
                  <a:srgbClr val="0F124A"/>
                </a:solidFill>
                <a:effectLst/>
                <a:uLnTx/>
                <a:uFillTx/>
                <a:latin typeface="Arial"/>
                <a:ea typeface="+mn-ea"/>
                <a:cs typeface="+mn-cs"/>
              </a:rPr>
              <a:t> </a:t>
            </a:r>
            <a:endParaRPr kumimoji="0" lang="en-US"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x10 Belle II statistics for b, c, τ </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indirect discovery potential up to ~ 70 TeV</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Arial"/>
                <a:ea typeface="+mn-ea"/>
                <a:cs typeface="+mn-cs"/>
              </a:rPr>
              <a:t>direct discovery potential for feebly-interacting particles over 5-100 GeV mass range</a:t>
            </a:r>
            <a:endParaRPr kumimoji="0" lang="en-CH" sz="1500" b="0" i="0" u="none" strike="noStrike" kern="1200" cap="none" spc="0" normalizeH="0" baseline="0" noProof="0" dirty="0">
              <a:ln>
                <a:noFill/>
              </a:ln>
              <a:solidFill>
                <a:srgbClr val="0F124A"/>
              </a:solidFill>
              <a:effectLst/>
              <a:uLnTx/>
              <a:uFillTx/>
              <a:latin typeface="Arial"/>
              <a:ea typeface="+mn-ea"/>
              <a:cs typeface="+mn-cs"/>
            </a:endParaRPr>
          </a:p>
        </p:txBody>
      </p:sp>
      <p:sp>
        <p:nvSpPr>
          <p:cNvPr id="15" name="TextBox 14">
            <a:extLst>
              <a:ext uri="{FF2B5EF4-FFF2-40B4-BE49-F238E27FC236}">
                <a16:creationId xmlns:a16="http://schemas.microsoft.com/office/drawing/2014/main" id="{53F28F4B-E1CF-F93D-3BB2-909FC2425973}"/>
              </a:ext>
            </a:extLst>
          </p:cNvPr>
          <p:cNvSpPr txBox="1"/>
          <p:nvPr/>
        </p:nvSpPr>
        <p:spPr>
          <a:xfrm>
            <a:off x="8112224" y="5688831"/>
            <a:ext cx="3746218" cy="6924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srgbClr val="009051"/>
                </a:solidFill>
                <a:effectLst/>
                <a:uLnTx/>
                <a:uFillTx/>
                <a:latin typeface="Arial"/>
                <a:ea typeface="+mn-ea"/>
                <a:cs typeface="+mn-cs"/>
              </a:rPr>
              <a:t>Up to 4 interaction points </a:t>
            </a:r>
            <a:r>
              <a:rPr kumimoji="0" lang="en-CH" sz="1500" b="0" i="0" u="none" strike="noStrike" kern="1200" cap="none" spc="0" normalizeH="0" baseline="0" noProof="0" dirty="0">
                <a:ln>
                  <a:noFill/>
                </a:ln>
                <a:solidFill>
                  <a:srgbClr val="0000FF"/>
                </a:solidFill>
                <a:effectLst/>
                <a:uLnTx/>
                <a:uFillTx/>
                <a:latin typeface="Arial"/>
                <a:ea typeface="+mn-ea"/>
                <a:cs typeface="+mn-cs"/>
                <a:sym typeface="Wingdings" pitchFamily="2" charset="2"/>
              </a:rPr>
              <a:t></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 robustness,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statistics, </a:t>
            </a: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p</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ossibility </a:t>
            </a: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o</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f specialised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to</a:t>
            </a:r>
            <a:r>
              <a:rPr kumimoji="0" lang="en-CH" sz="1500" b="0" i="0" u="none" strike="noStrike" kern="1200" cap="none" spc="0" normalizeH="0" baseline="0" noProof="0" dirty="0">
                <a:ln>
                  <a:noFill/>
                </a:ln>
                <a:solidFill>
                  <a:srgbClr val="009051"/>
                </a:solidFill>
                <a:effectLst/>
                <a:uLnTx/>
                <a:uFillTx/>
                <a:latin typeface="Arial"/>
                <a:ea typeface="+mn-ea"/>
                <a:cs typeface="+mn-cs"/>
                <a:sym typeface="Wingdings" pitchFamily="2" charset="2"/>
              </a:rPr>
              <a:t> maximise physics output</a:t>
            </a:r>
            <a:endParaRPr kumimoji="0" lang="en-CH" sz="1500" b="0" i="0" u="none" strike="noStrike" kern="1200" cap="none" spc="0" normalizeH="0" baseline="0" noProof="0" dirty="0">
              <a:ln>
                <a:noFill/>
              </a:ln>
              <a:solidFill>
                <a:srgbClr val="009051"/>
              </a:solidFill>
              <a:effectLst/>
              <a:uLnTx/>
              <a:uFillTx/>
              <a:latin typeface="Arial"/>
              <a:ea typeface="+mn-ea"/>
              <a:cs typeface="+mn-cs"/>
            </a:endParaRPr>
          </a:p>
        </p:txBody>
      </p:sp>
      <p:sp>
        <p:nvSpPr>
          <p:cNvPr id="16" name="TextBox 15">
            <a:extLst>
              <a:ext uri="{FF2B5EF4-FFF2-40B4-BE49-F238E27FC236}">
                <a16:creationId xmlns:a16="http://schemas.microsoft.com/office/drawing/2014/main" id="{61A3049E-FC78-860D-A8F5-A14196DD9697}"/>
              </a:ext>
            </a:extLst>
          </p:cNvPr>
          <p:cNvSpPr txBox="1"/>
          <p:nvPr/>
        </p:nvSpPr>
        <p:spPr>
          <a:xfrm>
            <a:off x="10036555" y="1198313"/>
            <a:ext cx="2003754" cy="115416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Design and 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dominated by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choice to allow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50 MW synchrotron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FF"/>
                </a:solidFill>
                <a:effectLst/>
                <a:uLnTx/>
                <a:uFillTx/>
                <a:latin typeface="Arial"/>
                <a:ea typeface="+mn-ea"/>
                <a:cs typeface="+mn-cs"/>
              </a:rPr>
              <a:t>radiation per beam. </a:t>
            </a:r>
            <a:endParaRPr kumimoji="0" lang="en-CH" sz="1500" b="0" i="0" u="none" strike="noStrike" kern="1200" cap="none" spc="0" normalizeH="0" baseline="0" noProof="0" dirty="0">
              <a:ln>
                <a:noFill/>
              </a:ln>
              <a:solidFill>
                <a:srgbClr val="0000FF"/>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AC98F143-CFB6-E659-E8C5-1EC8EFC68276}"/>
              </a:ext>
            </a:extLst>
          </p:cNvPr>
          <p:cNvGraphicFramePr>
            <a:graphicFrameLocks noGrp="1"/>
          </p:cNvGraphicFramePr>
          <p:nvPr>
            <p:extLst>
              <p:ext uri="{D42A27DB-BD31-4B8C-83A1-F6EECF244321}">
                <p14:modId xmlns:p14="http://schemas.microsoft.com/office/powerpoint/2010/main" val="4272232173"/>
              </p:ext>
            </p:extLst>
          </p:nvPr>
        </p:nvGraphicFramePr>
        <p:xfrm>
          <a:off x="176265" y="819382"/>
          <a:ext cx="9872936" cy="4386354"/>
        </p:xfrm>
        <a:graphic>
          <a:graphicData uri="http://schemas.openxmlformats.org/drawingml/2006/table">
            <a:tbl>
              <a:tblPr firstRow="1" bandRow="1"/>
              <a:tblGrid>
                <a:gridCol w="4143539">
                  <a:extLst>
                    <a:ext uri="{9D8B030D-6E8A-4147-A177-3AD203B41FA5}">
                      <a16:colId xmlns:a16="http://schemas.microsoft.com/office/drawing/2014/main" val="20000"/>
                    </a:ext>
                  </a:extLst>
                </a:gridCol>
                <a:gridCol w="1320340">
                  <a:extLst>
                    <a:ext uri="{9D8B030D-6E8A-4147-A177-3AD203B41FA5}">
                      <a16:colId xmlns:a16="http://schemas.microsoft.com/office/drawing/2014/main" val="20001"/>
                    </a:ext>
                  </a:extLst>
                </a:gridCol>
                <a:gridCol w="1399497">
                  <a:extLst>
                    <a:ext uri="{9D8B030D-6E8A-4147-A177-3AD203B41FA5}">
                      <a16:colId xmlns:a16="http://schemas.microsoft.com/office/drawing/2014/main" val="20004"/>
                    </a:ext>
                  </a:extLst>
                </a:gridCol>
                <a:gridCol w="1531045">
                  <a:extLst>
                    <a:ext uri="{9D8B030D-6E8A-4147-A177-3AD203B41FA5}">
                      <a16:colId xmlns:a16="http://schemas.microsoft.com/office/drawing/2014/main" val="20005"/>
                    </a:ext>
                  </a:extLst>
                </a:gridCol>
                <a:gridCol w="1478515">
                  <a:extLst>
                    <a:ext uri="{9D8B030D-6E8A-4147-A177-3AD203B41FA5}">
                      <a16:colId xmlns:a16="http://schemas.microsoft.com/office/drawing/2014/main" val="818795718"/>
                    </a:ext>
                  </a:extLst>
                </a:gridCol>
              </a:tblGrid>
              <a:tr h="271554">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050" b="1" dirty="0">
                          <a:solidFill>
                            <a:schemeClr val="bg1"/>
                          </a:solidFill>
                        </a:rPr>
                        <a:t>Parameter</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050" b="1" dirty="0">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50" b="1" dirty="0">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H</a:t>
                      </a:r>
                      <a:r>
                        <a:rPr lang="de-AT" sz="1050" b="1" baseline="0" dirty="0">
                          <a:solidFill>
                            <a:schemeClr val="bg1"/>
                          </a:solidFill>
                        </a:rPr>
                        <a:t> (ZH)</a:t>
                      </a:r>
                      <a:endParaRPr lang="de-AT" sz="1050" b="1" dirty="0">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050" b="1" dirty="0">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050" b="1" kern="1200" dirty="0">
                          <a:solidFill>
                            <a:srgbClr val="FF0000"/>
                          </a:solidFill>
                          <a:latin typeface="Arial"/>
                          <a:ea typeface="+mn-ea"/>
                          <a:cs typeface="+mn-cs"/>
                        </a:rPr>
                        <a:t>45.6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80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182.5</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1270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050" b="1" kern="1200" dirty="0">
                          <a:solidFill>
                            <a:srgbClr val="FF0000"/>
                          </a:solidFill>
                          <a:latin typeface="Arial"/>
                          <a:ea typeface="+mn-ea"/>
                          <a:cs typeface="+mn-cs"/>
                        </a:rPr>
                        <a:t>137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26.7</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4.9</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number bunches/beam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11200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050" b="1" kern="1200" dirty="0">
                          <a:solidFill>
                            <a:srgbClr val="FF3300"/>
                          </a:solidFill>
                          <a:latin typeface="Arial"/>
                          <a:ea typeface="+mn-ea"/>
                          <a:cs typeface="+mn-cs"/>
                        </a:rPr>
                        <a:t>1780</a:t>
                      </a:r>
                      <a:endParaRPr kumimoji="0" lang="en-GB" sz="1050" b="1" kern="1200" dirty="0">
                        <a:solidFill>
                          <a:srgbClr val="FF33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440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050" b="1" kern="1200" dirty="0">
                          <a:solidFill>
                            <a:srgbClr val="FF3300"/>
                          </a:solidFill>
                          <a:latin typeface="Arial"/>
                          <a:ea typeface="+mn-ea"/>
                          <a:cs typeface="+mn-cs"/>
                        </a:rPr>
                        <a:t>60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1509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000" b="1" kern="1200" dirty="0">
                          <a:solidFill>
                            <a:schemeClr val="tx1"/>
                          </a:solidFill>
                          <a:latin typeface="Arial"/>
                          <a:ea typeface="+mn-ea"/>
                          <a:cs typeface="+mn-cs"/>
                        </a:rPr>
                        <a:t>bunch intensity  [10</a:t>
                      </a:r>
                      <a:r>
                        <a:rPr kumimoji="0" lang="en-GB" sz="1000" b="1" kern="1200" baseline="30000" dirty="0">
                          <a:solidFill>
                            <a:schemeClr val="tx1"/>
                          </a:solidFill>
                          <a:latin typeface="Arial"/>
                          <a:ea typeface="+mn-ea"/>
                          <a:cs typeface="+mn-cs"/>
                        </a:rPr>
                        <a:t>11</a:t>
                      </a:r>
                      <a:r>
                        <a:rPr kumimoji="0" lang="en-GB" sz="1000" b="1" kern="1200" dirty="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050" b="1" kern="1200" dirty="0">
                          <a:solidFill>
                            <a:schemeClr val="tx1"/>
                          </a:solidFill>
                          <a:latin typeface="Arial"/>
                          <a:ea typeface="+mn-ea"/>
                          <a:cs typeface="+mn-cs"/>
                        </a:rPr>
                        <a:t>2.14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1.45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a:ea typeface="+mn-ea"/>
                          <a:cs typeface="+mn-cs"/>
                        </a:rPr>
                        <a:t>SR</a:t>
                      </a:r>
                      <a:r>
                        <a:rPr kumimoji="0" lang="en-GB" sz="1000" b="1" kern="1200" baseline="0" dirty="0">
                          <a:solidFill>
                            <a:schemeClr val="tx1"/>
                          </a:solidFill>
                          <a:latin typeface="Arial"/>
                          <a:ea typeface="+mn-ea"/>
                          <a:cs typeface="+mn-cs"/>
                        </a:rPr>
                        <a:t> e</a:t>
                      </a:r>
                      <a:r>
                        <a:rPr kumimoji="0" lang="en-GB" sz="1000" b="1" kern="1200" dirty="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0.0394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0.374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10.4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total RF voltage 400/800 MHz [GV]</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0.120/0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2.1/9.4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000" b="1" kern="1200" dirty="0">
                          <a:solidFill>
                            <a:schemeClr val="tx1"/>
                          </a:solidFill>
                          <a:latin typeface="Arial" panose="020B0604020202020204" pitchFamily="34" charset="0"/>
                          <a:ea typeface="+mn-ea"/>
                          <a:cs typeface="Arial" panose="020B0604020202020204" pitchFamily="34" charset="0"/>
                        </a:rPr>
                        <a:t>long.</a:t>
                      </a:r>
                      <a:r>
                        <a:rPr kumimoji="0" lang="en-GB" sz="1000" b="1" kern="1200" baseline="0" dirty="0">
                          <a:solidFill>
                            <a:schemeClr val="tx1"/>
                          </a:solidFill>
                          <a:latin typeface="Arial" panose="020B0604020202020204" pitchFamily="34" charset="0"/>
                          <a:ea typeface="+mn-ea"/>
                          <a:cs typeface="Arial" panose="020B0604020202020204" pitchFamily="34" charset="0"/>
                        </a:rPr>
                        <a:t> </a:t>
                      </a:r>
                      <a:r>
                        <a:rPr kumimoji="0" lang="en-GB" sz="1000" b="1" kern="1200" dirty="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1158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215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64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000" b="1" kern="1200" dirty="0">
                          <a:solidFill>
                            <a:schemeClr val="tx1"/>
                          </a:solidFill>
                          <a:latin typeface="Arial"/>
                          <a:ea typeface="+mn-ea"/>
                          <a:cs typeface="+mn-cs"/>
                        </a:rPr>
                        <a:t>horizontal beta*</a:t>
                      </a:r>
                      <a:r>
                        <a:rPr kumimoji="0" lang="de-AT" sz="1000" b="1" kern="1200" baseline="0" dirty="0">
                          <a:solidFill>
                            <a:schemeClr val="tx1"/>
                          </a:solidFill>
                          <a:latin typeface="Arial"/>
                          <a:ea typeface="+mn-ea"/>
                          <a:cs typeface="+mn-cs"/>
                        </a:rPr>
                        <a:t> </a:t>
                      </a:r>
                      <a:r>
                        <a:rPr kumimoji="0" lang="en-GB" sz="1000" b="1" kern="1200" dirty="0">
                          <a:solidFill>
                            <a:schemeClr val="tx1"/>
                          </a:solidFill>
                          <a:latin typeface="+mn-lt"/>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0.11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0.2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050" b="1" kern="1200" dirty="0">
                          <a:solidFill>
                            <a:srgbClr val="FF0000"/>
                          </a:solidFill>
                          <a:latin typeface="Arial"/>
                          <a:ea typeface="+mn-ea"/>
                          <a:cs typeface="+mn-cs"/>
                        </a:rPr>
                        <a:t>0.24</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a:t>
                      </a:r>
                      <a:r>
                        <a:rPr kumimoji="0" lang="en-US" sz="1000" b="1" kern="1200" baseline="0" dirty="0">
                          <a:solidFill>
                            <a:schemeClr val="tx1"/>
                          </a:solidFill>
                          <a:latin typeface="Arial"/>
                          <a:ea typeface="+mn-ea"/>
                          <a:cs typeface="+mn-cs"/>
                        </a:rPr>
                        <a:t> beta* [mm]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1.0</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1.0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geometric emittance</a:t>
                      </a:r>
                      <a:r>
                        <a:rPr kumimoji="0" lang="en-US" sz="1000" b="1" kern="1200" baseline="0" dirty="0">
                          <a:solidFill>
                            <a:schemeClr val="tx1"/>
                          </a:solidFill>
                          <a:latin typeface="Arial"/>
                          <a:ea typeface="+mn-ea"/>
                          <a:cs typeface="+mn-cs"/>
                        </a:rPr>
                        <a:t> [nm]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0.71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vertical geom. emittance [pm]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2.2</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1.6</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horizontal rms IP spot size [</a:t>
                      </a:r>
                      <a:r>
                        <a:rPr kumimoji="0" lang="en-US" sz="1000" b="1" kern="1200" dirty="0">
                          <a:solidFill>
                            <a:schemeClr val="tx1"/>
                          </a:solidFill>
                          <a:latin typeface="Symbol" panose="05050102010706020507" pitchFamily="18" charset="2"/>
                          <a:ea typeface="+mn-ea"/>
                          <a:cs typeface="+mn-cs"/>
                        </a:rPr>
                        <a:t>m</a:t>
                      </a:r>
                      <a:r>
                        <a:rPr kumimoji="0" lang="en-US" sz="1000" b="1" kern="1200" dirty="0">
                          <a:solidFill>
                            <a:schemeClr val="tx1"/>
                          </a:solidFill>
                          <a:latin typeface="Arial"/>
                          <a:ea typeface="+mn-ea"/>
                          <a:cs typeface="+mn-cs"/>
                        </a:rPr>
                        <a:t>m]</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9</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21</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13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40</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967911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vertical rms IP spot size [nm]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36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rgbClr val="FF0000"/>
                          </a:solidFill>
                          <a:latin typeface="Arial"/>
                          <a:ea typeface="+mn-ea"/>
                          <a:cs typeface="+mn-cs"/>
                        </a:rPr>
                        <a:t>47</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rgbClr val="FF0000"/>
                          </a:solidFill>
                          <a:latin typeface="Arial"/>
                          <a:ea typeface="+mn-ea"/>
                          <a:cs typeface="+mn-cs"/>
                        </a:rPr>
                        <a:t>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51</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tx1"/>
                          </a:solidFill>
                          <a:latin typeface="Arial"/>
                          <a:ea typeface="+mn-ea"/>
                          <a:cs typeface="+mn-cs"/>
                        </a:rPr>
                        <a:t>beam-beam parameter </a:t>
                      </a:r>
                      <a:r>
                        <a:rPr kumimoji="0" lang="en-US" sz="1000" b="1" kern="1200" dirty="0">
                          <a:solidFill>
                            <a:schemeClr val="tx1"/>
                          </a:solidFill>
                          <a:latin typeface="Symbol" panose="05050102010706020507" pitchFamily="18" charset="2"/>
                          <a:ea typeface="+mn-ea"/>
                          <a:cs typeface="+mn-cs"/>
                        </a:rPr>
                        <a:t>x</a:t>
                      </a:r>
                      <a:r>
                        <a:rPr kumimoji="0" lang="en-US" sz="1000" b="1" kern="1200" baseline="-25000" dirty="0">
                          <a:solidFill>
                            <a:schemeClr val="tx1"/>
                          </a:solidFill>
                          <a:latin typeface="Arial"/>
                          <a:ea typeface="+mn-ea"/>
                          <a:cs typeface="+mn-cs"/>
                        </a:rPr>
                        <a:t>x</a:t>
                      </a:r>
                      <a:r>
                        <a:rPr kumimoji="0" lang="en-US" sz="1000" b="1" kern="1200" dirty="0">
                          <a:solidFill>
                            <a:schemeClr val="tx1"/>
                          </a:solidFill>
                          <a:latin typeface="Arial"/>
                          <a:ea typeface="+mn-ea"/>
                          <a:cs typeface="+mn-cs"/>
                        </a:rPr>
                        <a:t> / </a:t>
                      </a:r>
                      <a:r>
                        <a:rPr kumimoji="0" lang="en-US" sz="1000" b="1" kern="1200" dirty="0" err="1">
                          <a:solidFill>
                            <a:schemeClr val="tx1"/>
                          </a:solidFill>
                          <a:latin typeface="Symbol" panose="05050102010706020507" pitchFamily="18" charset="2"/>
                          <a:ea typeface="+mn-ea"/>
                          <a:cs typeface="+mn-cs"/>
                        </a:rPr>
                        <a:t>x</a:t>
                      </a:r>
                      <a:r>
                        <a:rPr kumimoji="0" lang="en-US" sz="1000" b="1" kern="1200" baseline="-25000" dirty="0" err="1">
                          <a:solidFill>
                            <a:schemeClr val="tx1"/>
                          </a:solidFill>
                          <a:latin typeface="Arial"/>
                          <a:ea typeface="+mn-ea"/>
                          <a:cs typeface="+mn-cs"/>
                        </a:rPr>
                        <a:t>y</a:t>
                      </a:r>
                      <a:endParaRPr kumimoji="0" lang="en-GB" sz="1000" b="1" kern="1200" baseline="-250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0.002/0.0973</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0.013/0.128</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0.010/0.088</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0.073/0.134</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rgbClr val="FF0000"/>
                          </a:solidFill>
                          <a:latin typeface="Arial"/>
                          <a:ea typeface="+mn-ea"/>
                          <a:cs typeface="+mn-cs"/>
                        </a:rPr>
                        <a:t>rms bunch length </a:t>
                      </a:r>
                      <a:r>
                        <a:rPr kumimoji="0" lang="en-US" sz="1000" b="1" kern="1200" dirty="0">
                          <a:solidFill>
                            <a:schemeClr val="tx1"/>
                          </a:solidFill>
                          <a:latin typeface="Arial"/>
                          <a:ea typeface="+mn-ea"/>
                          <a:cs typeface="+mn-cs"/>
                        </a:rPr>
                        <a:t>with SR / </a:t>
                      </a:r>
                      <a:r>
                        <a:rPr kumimoji="0" lang="en-US" sz="1000" b="1" kern="1200" dirty="0">
                          <a:solidFill>
                            <a:srgbClr val="FF0000"/>
                          </a:solidFill>
                          <a:latin typeface="Arial"/>
                          <a:ea typeface="+mn-ea"/>
                          <a:cs typeface="+mn-cs"/>
                        </a:rPr>
                        <a:t>BS [mm]</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5.6 / </a:t>
                      </a:r>
                      <a:r>
                        <a:rPr kumimoji="0" lang="en-US" sz="1050" b="1" kern="1200" dirty="0">
                          <a:solidFill>
                            <a:srgbClr val="FF0000"/>
                          </a:solidFill>
                          <a:latin typeface="Arial"/>
                          <a:ea typeface="+mn-ea"/>
                          <a:cs typeface="+mn-cs"/>
                        </a:rPr>
                        <a:t>15.5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050" b="1" kern="1200" dirty="0">
                          <a:solidFill>
                            <a:schemeClr val="tx1"/>
                          </a:solidFill>
                          <a:latin typeface="Arial"/>
                          <a:ea typeface="+mn-ea"/>
                          <a:cs typeface="+mn-cs"/>
                        </a:rPr>
                        <a:t>3.5 / </a:t>
                      </a:r>
                      <a:r>
                        <a:rPr kumimoji="0" lang="de-AT" sz="1050" b="1" kern="1200" dirty="0">
                          <a:solidFill>
                            <a:srgbClr val="FF0000"/>
                          </a:solidFill>
                          <a:latin typeface="Arial"/>
                          <a:ea typeface="+mn-ea"/>
                          <a:cs typeface="+mn-cs"/>
                        </a:rPr>
                        <a:t>5.4</a:t>
                      </a: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1" kern="1200" dirty="0">
                          <a:solidFill>
                            <a:schemeClr val="tx1"/>
                          </a:solidFill>
                          <a:latin typeface="Arial"/>
                          <a:ea typeface="+mn-ea"/>
                          <a:cs typeface="+mn-cs"/>
                        </a:rPr>
                        <a:t>3.4 / </a:t>
                      </a:r>
                      <a:r>
                        <a:rPr kumimoji="0" lang="en-US" sz="1050" b="1" kern="1200" dirty="0">
                          <a:solidFill>
                            <a:srgbClr val="FF0000"/>
                          </a:solidFill>
                          <a:latin typeface="Arial"/>
                          <a:ea typeface="+mn-ea"/>
                          <a:cs typeface="+mn-cs"/>
                        </a:rPr>
                        <a:t>4.7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1.8 / </a:t>
                      </a:r>
                      <a:r>
                        <a:rPr kumimoji="0" lang="en-US" sz="1050" b="1" kern="1200" dirty="0">
                          <a:solidFill>
                            <a:srgbClr val="FF0000"/>
                          </a:solidFill>
                          <a:latin typeface="Arial"/>
                          <a:ea typeface="+mn-ea"/>
                          <a:cs typeface="+mn-cs"/>
                        </a:rPr>
                        <a:t>2.</a:t>
                      </a:r>
                      <a:r>
                        <a:rPr kumimoji="0" lang="en-GB" sz="1050" b="1" kern="1200" dirty="0">
                          <a:solidFill>
                            <a:srgbClr val="FF0000"/>
                          </a:solidFill>
                          <a:latin typeface="Arial"/>
                          <a:ea typeface="+mn-ea"/>
                          <a:cs typeface="+mn-cs"/>
                        </a:rPr>
                        <a:t>2</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luminosity per IP [10</a:t>
                      </a:r>
                      <a:r>
                        <a:rPr kumimoji="0" lang="en-US" sz="1000" b="1" kern="1200" baseline="30000" dirty="0">
                          <a:solidFill>
                            <a:srgbClr val="FF0000"/>
                          </a:solidFill>
                          <a:latin typeface="Arial"/>
                          <a:ea typeface="+mn-ea"/>
                          <a:cs typeface="+mn-cs"/>
                        </a:rPr>
                        <a:t>34</a:t>
                      </a:r>
                      <a:r>
                        <a:rPr kumimoji="0" lang="en-US" sz="1000" b="1" kern="1200" dirty="0">
                          <a:solidFill>
                            <a:srgbClr val="FF0000"/>
                          </a:solidFill>
                          <a:latin typeface="Arial"/>
                          <a:ea typeface="+mn-ea"/>
                          <a:cs typeface="+mn-cs"/>
                        </a:rPr>
                        <a:t> cm</a:t>
                      </a:r>
                      <a:r>
                        <a:rPr kumimoji="0" lang="en-US" sz="1000" b="1" kern="1200" baseline="30000" dirty="0">
                          <a:solidFill>
                            <a:srgbClr val="FF0000"/>
                          </a:solidFill>
                          <a:latin typeface="Arial"/>
                          <a:ea typeface="+mn-ea"/>
                          <a:cs typeface="+mn-cs"/>
                        </a:rPr>
                        <a:t>-2</a:t>
                      </a:r>
                      <a:r>
                        <a:rPr kumimoji="0" lang="en-US" sz="1000" b="1" kern="1200" dirty="0">
                          <a:solidFill>
                            <a:srgbClr val="FF0000"/>
                          </a:solidFill>
                          <a:latin typeface="Arial"/>
                          <a:ea typeface="+mn-ea"/>
                          <a:cs typeface="+mn-cs"/>
                        </a:rPr>
                        <a:t>s</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140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20</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kumimoji="0" lang="en-US" sz="1050" b="1" kern="1200" dirty="0">
                          <a:solidFill>
                            <a:srgbClr val="FF0000"/>
                          </a:solidFill>
                          <a:latin typeface="Arial"/>
                          <a:ea typeface="+mn-ea"/>
                          <a:cs typeface="+mn-cs"/>
                        </a:rPr>
                        <a:t>5.0</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1.25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rgbClr val="FF0000"/>
                          </a:solidFill>
                          <a:latin typeface="Arial"/>
                          <a:ea typeface="+mn-ea"/>
                          <a:cs typeface="+mn-cs"/>
                        </a:rPr>
                        <a:t>total integrated luminosity / IP / year [ab</a:t>
                      </a:r>
                      <a:r>
                        <a:rPr kumimoji="0" lang="en-US" sz="1000" b="1" kern="1200" baseline="30000" dirty="0">
                          <a:solidFill>
                            <a:srgbClr val="FF0000"/>
                          </a:solidFill>
                          <a:latin typeface="Arial"/>
                          <a:ea typeface="+mn-ea"/>
                          <a:cs typeface="+mn-cs"/>
                        </a:rPr>
                        <a:t>-1</a:t>
                      </a:r>
                      <a:r>
                        <a:rPr kumimoji="0" lang="en-US" sz="1000" b="1" kern="1200" dirty="0">
                          <a:solidFill>
                            <a:srgbClr val="FF0000"/>
                          </a:solidFill>
                          <a:latin typeface="Arial"/>
                          <a:ea typeface="+mn-ea"/>
                          <a:cs typeface="+mn-cs"/>
                        </a:rPr>
                        <a:t>/</a:t>
                      </a:r>
                      <a:r>
                        <a:rPr kumimoji="0" lang="en-US" sz="1000" b="1" kern="1200" dirty="0" err="1">
                          <a:solidFill>
                            <a:srgbClr val="FF0000"/>
                          </a:solidFill>
                          <a:latin typeface="Arial"/>
                          <a:ea typeface="+mn-ea"/>
                          <a:cs typeface="+mn-cs"/>
                        </a:rPr>
                        <a:t>yr</a:t>
                      </a:r>
                      <a:r>
                        <a:rPr kumimoji="0" lang="en-US" sz="1000" b="1" kern="1200" dirty="0">
                          <a:solidFill>
                            <a:srgbClr val="FF0000"/>
                          </a:solidFill>
                          <a:latin typeface="Arial"/>
                          <a:ea typeface="+mn-ea"/>
                          <a:cs typeface="+mn-cs"/>
                        </a:rPr>
                        <a:t>]</a:t>
                      </a:r>
                      <a:endParaRPr kumimoji="0" lang="en-GB" sz="10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17</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2.4</a:t>
                      </a:r>
                      <a:endParaRPr kumimoji="0" lang="en-GB" sz="1050" b="1" kern="1200" dirty="0">
                        <a:solidFill>
                          <a:srgbClr val="FF0000"/>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0.6</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rgbClr val="FF0000"/>
                          </a:solidFill>
                          <a:latin typeface="Arial"/>
                          <a:ea typeface="+mn-ea"/>
                          <a:cs typeface="+mn-cs"/>
                        </a:rPr>
                        <a:t>0.15</a:t>
                      </a:r>
                      <a:endParaRPr kumimoji="0" lang="en-GB" sz="1050" b="1" kern="1200" dirty="0">
                        <a:solidFill>
                          <a:srgbClr val="FF0000"/>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150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000" b="1" kern="1200" dirty="0">
                          <a:solidFill>
                            <a:schemeClr val="tx1"/>
                          </a:solidFill>
                          <a:latin typeface="Arial"/>
                          <a:ea typeface="+mn-ea"/>
                          <a:cs typeface="+mn-cs"/>
                        </a:rPr>
                        <a:t>beam lifetime rad Bhabha + BS [min]</a:t>
                      </a:r>
                      <a:endParaRPr kumimoji="0" lang="en-GB" sz="10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15</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baseline="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12</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050" b="1" kern="1200" dirty="0">
                          <a:solidFill>
                            <a:schemeClr val="tx1"/>
                          </a:solidFill>
                          <a:latin typeface="Arial"/>
                          <a:ea typeface="+mn-ea"/>
                          <a:cs typeface="+mn-cs"/>
                        </a:rPr>
                        <a:t>11</a:t>
                      </a:r>
                      <a:endParaRPr kumimoji="0" lang="en-GB" sz="1050" b="1" kern="1200" dirty="0">
                        <a:solidFill>
                          <a:schemeClr val="tx1"/>
                        </a:solidFill>
                        <a:latin typeface="Arial"/>
                        <a:ea typeface="+mn-ea"/>
                        <a:cs typeface="+mn-cs"/>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
        <p:nvSpPr>
          <p:cNvPr id="2" name="TextBox 1">
            <a:extLst>
              <a:ext uri="{FF2B5EF4-FFF2-40B4-BE49-F238E27FC236}">
                <a16:creationId xmlns:a16="http://schemas.microsoft.com/office/drawing/2014/main" id="{130398B3-ACE3-1C2C-5F6F-D2896B389E88}"/>
              </a:ext>
            </a:extLst>
          </p:cNvPr>
          <p:cNvSpPr txBox="1"/>
          <p:nvPr/>
        </p:nvSpPr>
        <p:spPr>
          <a:xfrm>
            <a:off x="605482" y="135202"/>
            <a:ext cx="6227987"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FCC-ee Main Machine Parameters </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240571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30</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99601" y="109256"/>
            <a:ext cx="11267828" cy="1010213"/>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FCC-CBS: 1000-100000x more flux &amp; higher energy than ELI-NP</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10" name="Rectangle 2">
            <a:extLst>
              <a:ext uri="{FF2B5EF4-FFF2-40B4-BE49-F238E27FC236}">
                <a16:creationId xmlns:a16="http://schemas.microsoft.com/office/drawing/2014/main" id="{8D680F29-2D69-9311-0FCC-99590C0B6D05}"/>
              </a:ext>
            </a:extLst>
          </p:cNvPr>
          <p:cNvSpPr>
            <a:spLocks noChangeArrowheads="1"/>
          </p:cNvSpPr>
          <p:nvPr/>
        </p:nvSpPr>
        <p:spPr bwMode="auto">
          <a:xfrm>
            <a:off x="466725" y="5255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124A"/>
              </a:solidFill>
              <a:effectLst/>
              <a:uLnTx/>
              <a:uFillTx/>
              <a:latin typeface="Arial"/>
              <a:ea typeface="+mn-ea"/>
              <a:cs typeface="+mn-cs"/>
            </a:endParaRPr>
          </a:p>
        </p:txBody>
      </p:sp>
      <p:sp>
        <p:nvSpPr>
          <p:cNvPr id="17" name="Rectangle 7">
            <a:extLst>
              <a:ext uri="{FF2B5EF4-FFF2-40B4-BE49-F238E27FC236}">
                <a16:creationId xmlns:a16="http://schemas.microsoft.com/office/drawing/2014/main" id="{13DAA819-A7F5-D615-0412-7421E16CE0F5}"/>
              </a:ext>
            </a:extLst>
          </p:cNvPr>
          <p:cNvSpPr>
            <a:spLocks noChangeArrowheads="1"/>
          </p:cNvSpPr>
          <p:nvPr/>
        </p:nvSpPr>
        <p:spPr bwMode="auto">
          <a:xfrm>
            <a:off x="476679" y="4308343"/>
            <a:ext cx="10890608" cy="96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The photon energies are 1000 times higher, the photon flux exceed ELI-NP’s by about a factor 10,000. To achieve this rate the laser beam </a:t>
            </a:r>
            <a:r>
              <a:rPr kumimoji="0" lang="en-US" sz="18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recirculator</a:t>
            </a:r>
            <a:r>
              <a:rPr kumimoji="0" lang="en-US"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system of ELI-NP would need to be modified or, possibly, be replaced by an optical cavity, suitable for </a:t>
            </a:r>
            <a:r>
              <a:rPr kumimoji="0" lang="en-US" sz="18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cw</a:t>
            </a:r>
            <a:r>
              <a:rPr kumimoji="0" lang="en-US"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operation.</a:t>
            </a:r>
            <a:endParaRPr kumimoji="0" lang="en-GB"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F9367466-5479-4D67-2DA2-3958D2E89546}"/>
              </a:ext>
            </a:extLst>
          </p:cNvPr>
          <p:cNvSpPr>
            <a:spLocks noChangeArrowheads="1"/>
          </p:cNvSpPr>
          <p:nvPr/>
        </p:nvSpPr>
        <p:spPr bwMode="auto">
          <a:xfrm>
            <a:off x="642448" y="1053076"/>
            <a:ext cx="1062572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Comparison of ELI-NP and FCC-ee Compton Backscattering Source (FCC-ee-CBS), assuming </a:t>
            </a:r>
            <a:r>
              <a:rPr kumimoji="0" lang="en-US" altLang="en-US" sz="1800" b="0" i="0" u="none" strike="noStrike" kern="0" cap="none" spc="0" normalizeH="0" baseline="0" noProof="0" dirty="0" err="1">
                <a:ln>
                  <a:noFill/>
                </a:ln>
                <a:solidFill>
                  <a:prstClr val="black"/>
                </a:solidFill>
                <a:effectLst/>
                <a:uLnTx/>
                <a:uFillTx/>
                <a:latin typeface="Arial"/>
                <a:ea typeface="Calibri" panose="020F0502020204030204" pitchFamily="34" charset="0"/>
                <a:cs typeface="Times New Roman" panose="02020603050405020304" pitchFamily="18" charset="0"/>
              </a:rPr>
              <a:t>Yb:YAG</a:t>
            </a:r>
            <a:r>
              <a:rPr kumimoji="0" lang="en-US" altLang="en-US" sz="18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 laser (2.3 eV)</a:t>
            </a:r>
            <a:endParaRPr kumimoji="0" lang="en-GB" altLang="en-US" sz="1100" b="0" i="0" u="none" strike="noStrike" kern="0" cap="none" spc="0" normalizeH="0" baseline="0" noProof="0" dirty="0">
              <a:ln>
                <a:noFill/>
              </a:ln>
              <a:solidFill>
                <a:prstClr val="black"/>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3200" b="0" i="0" u="none" strike="noStrike" kern="0" cap="none" spc="0" normalizeH="0" baseline="0" noProof="0" dirty="0">
              <a:ln>
                <a:noFill/>
              </a:ln>
              <a:solidFill>
                <a:prstClr val="black"/>
              </a:solidFill>
              <a:effectLst/>
              <a:uLnTx/>
              <a:uFillTx/>
              <a:latin typeface="Arial"/>
              <a:ea typeface="+mn-ea"/>
              <a:cs typeface="+mn-cs"/>
            </a:endParaRPr>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113554A1-D2F4-AA9A-4D77-D308B74ECE83}"/>
                  </a:ext>
                </a:extLst>
              </p:cNvPr>
              <p:cNvGraphicFramePr>
                <a:graphicFrameLocks noGrp="1"/>
              </p:cNvGraphicFramePr>
              <p:nvPr>
                <p:extLst>
                  <p:ext uri="{D42A27DB-BD31-4B8C-83A1-F6EECF244321}">
                    <p14:modId xmlns:p14="http://schemas.microsoft.com/office/powerpoint/2010/main" val="3059290367"/>
                  </p:ext>
                </p:extLst>
              </p:nvPr>
            </p:nvGraphicFramePr>
            <p:xfrm>
              <a:off x="652402" y="1906753"/>
              <a:ext cx="10887196" cy="1949136"/>
            </p:xfrm>
            <a:graphic>
              <a:graphicData uri="http://schemas.openxmlformats.org/drawingml/2006/table">
                <a:tbl>
                  <a:tblPr/>
                  <a:tblGrid>
                    <a:gridCol w="2768893">
                      <a:extLst>
                        <a:ext uri="{9D8B030D-6E8A-4147-A177-3AD203B41FA5}">
                          <a16:colId xmlns:a16="http://schemas.microsoft.com/office/drawing/2014/main" val="4043507530"/>
                        </a:ext>
                      </a:extLst>
                    </a:gridCol>
                    <a:gridCol w="1888595">
                      <a:extLst>
                        <a:ext uri="{9D8B030D-6E8A-4147-A177-3AD203B41FA5}">
                          <a16:colId xmlns:a16="http://schemas.microsoft.com/office/drawing/2014/main" val="1281104393"/>
                        </a:ext>
                      </a:extLst>
                    </a:gridCol>
                    <a:gridCol w="2062481">
                      <a:extLst>
                        <a:ext uri="{9D8B030D-6E8A-4147-A177-3AD203B41FA5}">
                          <a16:colId xmlns:a16="http://schemas.microsoft.com/office/drawing/2014/main" val="1006857342"/>
                        </a:ext>
                      </a:extLst>
                    </a:gridCol>
                    <a:gridCol w="2204971">
                      <a:extLst>
                        <a:ext uri="{9D8B030D-6E8A-4147-A177-3AD203B41FA5}">
                          <a16:colId xmlns:a16="http://schemas.microsoft.com/office/drawing/2014/main" val="15704363"/>
                        </a:ext>
                      </a:extLst>
                    </a:gridCol>
                    <a:gridCol w="1962256">
                      <a:extLst>
                        <a:ext uri="{9D8B030D-6E8A-4147-A177-3AD203B41FA5}">
                          <a16:colId xmlns:a16="http://schemas.microsoft.com/office/drawing/2014/main" val="2218534908"/>
                        </a:ext>
                      </a:extLst>
                    </a:gridCol>
                  </a:tblGrid>
                  <a:tr h="0">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ELI-NP</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FCC-ee-CBS-20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FCC-ee-CBS-45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FCC-ee-CBS-120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4975862"/>
                      </a:ext>
                    </a:extLst>
                  </a:tr>
                  <a:tr h="0">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beam energy [GeV]</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0.72</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20</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45.6</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120</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724216"/>
                      </a:ext>
                    </a:extLst>
                  </a:tr>
                  <a:tr h="0">
                    <a:tc>
                      <a:txBody>
                        <a:bodyPr/>
                        <a:lstStyle/>
                        <a:p>
                          <a:pPr>
                            <a:lnSpc>
                              <a:spcPct val="106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average beam current [A]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0.8x10</a:t>
                          </a:r>
                          <a:r>
                            <a:rPr lang="en-US" sz="1800" b="1" baseline="30000">
                              <a:effectLst/>
                              <a:latin typeface="Calibri" panose="020F0502020204030204" pitchFamily="34" charset="0"/>
                              <a:ea typeface="Calibri" panose="020F0502020204030204" pitchFamily="34" charset="0"/>
                              <a:cs typeface="Times New Roman" panose="02020603050405020304" pitchFamily="18" charset="0"/>
                            </a:rPr>
                            <a:t>-6</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0.15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0.15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0.05</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9379641"/>
                      </a:ext>
                    </a:extLst>
                  </a:tr>
                  <a:tr h="0">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beam size at laser CP [mm]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Calibri" panose="020F0502020204030204" pitchFamily="34" charset="0"/>
                              <a:ea typeface="Calibri" panose="020F0502020204030204" pitchFamily="34" charset="0"/>
                              <a:cs typeface="Times New Roman" panose="02020603050405020304" pitchFamily="18" charset="0"/>
                            </a:rPr>
                            <a:t>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Calibri" panose="020F0502020204030204" pitchFamily="34" charset="0"/>
                              <a:ea typeface="Calibri" panose="020F0502020204030204" pitchFamily="34" charset="0"/>
                              <a:cs typeface="Times New Roman" panose="02020603050405020304" pitchFamily="18" charset="0"/>
                            </a:rPr>
                            <a:t>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Calibri" panose="020F0502020204030204" pitchFamily="34" charset="0"/>
                              <a:ea typeface="Calibri" panose="020F0502020204030204" pitchFamily="34" charset="0"/>
                              <a:cs typeface="Times New Roman" panose="02020603050405020304" pitchFamily="18" charset="0"/>
                            </a:rPr>
                            <a:t>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GB" sz="1800" dirty="0">
                              <a:effectLst/>
                              <a:latin typeface="Calibri" panose="020F0502020204030204" pitchFamily="34" charset="0"/>
                              <a:ea typeface="Calibri" panose="020F0502020204030204" pitchFamily="34" charset="0"/>
                              <a:cs typeface="Times New Roman" panose="02020603050405020304" pitchFamily="18" charset="0"/>
                            </a:rPr>
                            <a:t>0.5</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645006"/>
                      </a:ext>
                    </a:extLst>
                  </a:tr>
                  <a:tr h="0">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Compton </a:t>
                          </a:r>
                          <a:r>
                            <a:rPr lang="en-US" sz="1800" i="1">
                              <a:effectLst/>
                              <a:latin typeface="Calibri" panose="020F0502020204030204" pitchFamily="34" charset="0"/>
                              <a:ea typeface="Calibri" panose="020F0502020204030204" pitchFamily="34" charset="0"/>
                              <a:cs typeface="Times New Roman" panose="02020603050405020304" pitchFamily="18" charset="0"/>
                            </a:rPr>
                            <a:t>x</a:t>
                          </a:r>
                          <a:r>
                            <a:rPr lang="en-US" sz="1800">
                              <a:effectLst/>
                              <a:latin typeface="Calibri" panose="020F0502020204030204" pitchFamily="34" charset="0"/>
                              <a:ea typeface="Calibri" panose="020F0502020204030204" pitchFamily="34" charset="0"/>
                              <a:cs typeface="Times New Roman" panose="02020603050405020304" pitchFamily="18" charset="0"/>
                            </a:rPr>
                            <a:t> parameter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0.25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16</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42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8397247"/>
                      </a:ext>
                    </a:extLst>
                  </a:tr>
                  <a:tr h="0">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max photon energy [GeV]</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0.02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17.5</a:t>
                          </a:r>
                          <a:endParaRPr lang="en-GB" sz="180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43</a:t>
                          </a:r>
                          <a:endParaRPr lang="en-GB" sz="180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117</a:t>
                          </a:r>
                          <a:endParaRPr lang="en-GB" sz="18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0320564"/>
                      </a:ext>
                    </a:extLst>
                  </a:tr>
                  <a:tr h="0">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photon flux [1/s]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10</a:t>
                          </a:r>
                          <a:r>
                            <a:rPr lang="en-US" sz="1800" b="1" baseline="30000">
                              <a:effectLst/>
                              <a:latin typeface="Calibri" panose="020F0502020204030204" pitchFamily="34" charset="0"/>
                              <a:ea typeface="Calibri" panose="020F0502020204030204" pitchFamily="34" charset="0"/>
                              <a:cs typeface="Times New Roman" panose="02020603050405020304" pitchFamily="18" charset="0"/>
                            </a:rPr>
                            <a:t>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smtClean="0">
                                  <a:solidFill>
                                    <a:schemeClr val="tx2">
                                      <a:lumMod val="60000"/>
                                      <a:lumOff val="4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b="1"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10</a:t>
                          </a:r>
                          <a:r>
                            <a:rPr lang="en-US" sz="1800" b="1" baseline="300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13</a:t>
                          </a:r>
                          <a:endParaRPr lang="en-GB" sz="18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smtClean="0">
                                  <a:solidFill>
                                    <a:schemeClr val="tx2">
                                      <a:lumMod val="60000"/>
                                      <a:lumOff val="4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b="1"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10</a:t>
                          </a:r>
                          <a:r>
                            <a:rPr lang="en-US" sz="1800" b="1" baseline="300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13</a:t>
                          </a:r>
                          <a:endParaRPr lang="en-GB" sz="18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14:m>
                            <m:oMath xmlns:m="http://schemas.openxmlformats.org/officeDocument/2006/math">
                              <m:r>
                                <a:rPr lang="en-GB" sz="1800" i="1" smtClean="0">
                                  <a:solidFill>
                                    <a:schemeClr val="tx2">
                                      <a:lumMod val="60000"/>
                                      <a:lumOff val="4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b="1"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10</a:t>
                          </a:r>
                          <a:r>
                            <a:rPr lang="en-US" sz="1800" b="1" baseline="300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13</a:t>
                          </a:r>
                          <a:endParaRPr lang="en-GB" sz="18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6400387"/>
                      </a:ext>
                    </a:extLst>
                  </a:tr>
                </a:tbl>
              </a:graphicData>
            </a:graphic>
          </p:graphicFrame>
        </mc:Choice>
        <mc:Fallback>
          <p:graphicFrame>
            <p:nvGraphicFramePr>
              <p:cNvPr id="5" name="Table 4">
                <a:extLst>
                  <a:ext uri="{FF2B5EF4-FFF2-40B4-BE49-F238E27FC236}">
                    <a16:creationId xmlns:a16="http://schemas.microsoft.com/office/drawing/2014/main" id="{113554A1-D2F4-AA9A-4D77-D308B74ECE83}"/>
                  </a:ext>
                </a:extLst>
              </p:cNvPr>
              <p:cNvGraphicFramePr>
                <a:graphicFrameLocks noGrp="1"/>
              </p:cNvGraphicFramePr>
              <p:nvPr>
                <p:extLst>
                  <p:ext uri="{D42A27DB-BD31-4B8C-83A1-F6EECF244321}">
                    <p14:modId xmlns:p14="http://schemas.microsoft.com/office/powerpoint/2010/main" val="3059290367"/>
                  </p:ext>
                </p:extLst>
              </p:nvPr>
            </p:nvGraphicFramePr>
            <p:xfrm>
              <a:off x="652402" y="1906753"/>
              <a:ext cx="10887196" cy="1949136"/>
            </p:xfrm>
            <a:graphic>
              <a:graphicData uri="http://schemas.openxmlformats.org/drawingml/2006/table">
                <a:tbl>
                  <a:tblPr/>
                  <a:tblGrid>
                    <a:gridCol w="2768893">
                      <a:extLst>
                        <a:ext uri="{9D8B030D-6E8A-4147-A177-3AD203B41FA5}">
                          <a16:colId xmlns:a16="http://schemas.microsoft.com/office/drawing/2014/main" val="4043507530"/>
                        </a:ext>
                      </a:extLst>
                    </a:gridCol>
                    <a:gridCol w="1888595">
                      <a:extLst>
                        <a:ext uri="{9D8B030D-6E8A-4147-A177-3AD203B41FA5}">
                          <a16:colId xmlns:a16="http://schemas.microsoft.com/office/drawing/2014/main" val="1281104393"/>
                        </a:ext>
                      </a:extLst>
                    </a:gridCol>
                    <a:gridCol w="2062481">
                      <a:extLst>
                        <a:ext uri="{9D8B030D-6E8A-4147-A177-3AD203B41FA5}">
                          <a16:colId xmlns:a16="http://schemas.microsoft.com/office/drawing/2014/main" val="1006857342"/>
                        </a:ext>
                      </a:extLst>
                    </a:gridCol>
                    <a:gridCol w="2204971">
                      <a:extLst>
                        <a:ext uri="{9D8B030D-6E8A-4147-A177-3AD203B41FA5}">
                          <a16:colId xmlns:a16="http://schemas.microsoft.com/office/drawing/2014/main" val="15704363"/>
                        </a:ext>
                      </a:extLst>
                    </a:gridCol>
                    <a:gridCol w="1962256">
                      <a:extLst>
                        <a:ext uri="{9D8B030D-6E8A-4147-A177-3AD203B41FA5}">
                          <a16:colId xmlns:a16="http://schemas.microsoft.com/office/drawing/2014/main" val="2218534908"/>
                        </a:ext>
                      </a:extLst>
                    </a:gridCol>
                  </a:tblGrid>
                  <a:tr h="278448">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ELI-NP</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FCC-ee-CBS-20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FCC-ee-CBS-45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FCC-ee-CBS-120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4975862"/>
                      </a:ext>
                    </a:extLst>
                  </a:tr>
                  <a:tr h="278448">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beam energy [GeV]</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0.72</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20</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45.6</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120</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724216"/>
                      </a:ext>
                    </a:extLst>
                  </a:tr>
                  <a:tr h="278448">
                    <a:tc>
                      <a:txBody>
                        <a:bodyPr/>
                        <a:lstStyle/>
                        <a:p>
                          <a:pPr>
                            <a:lnSpc>
                              <a:spcPct val="106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average beam current [A]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0.8x10</a:t>
                          </a:r>
                          <a:r>
                            <a:rPr lang="en-US" sz="1800" b="1" baseline="30000">
                              <a:effectLst/>
                              <a:latin typeface="Calibri" panose="020F0502020204030204" pitchFamily="34" charset="0"/>
                              <a:ea typeface="Calibri" panose="020F0502020204030204" pitchFamily="34" charset="0"/>
                              <a:cs typeface="Times New Roman" panose="02020603050405020304" pitchFamily="18" charset="0"/>
                            </a:rPr>
                            <a:t>-6</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0.15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0.15</a:t>
                          </a: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0.05</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9379641"/>
                      </a:ext>
                    </a:extLst>
                  </a:tr>
                  <a:tr h="278448">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beam size at laser CP [mm]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7097" t="-331111" r="-330645" b="-35777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26627" t="-331111" r="-203254" b="-35777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4972" t="-331111" r="-89779" b="-357778"/>
                          </a:stretch>
                        </a:blipFill>
                      </a:tcPr>
                    </a:tc>
                    <a:tc>
                      <a:txBody>
                        <a:bodyPr/>
                        <a:lstStyle/>
                        <a:p>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55280" t="-331111" r="-932" b="-357778"/>
                          </a:stretch>
                        </a:blipFill>
                      </a:tcPr>
                    </a:tc>
                    <a:extLst>
                      <a:ext uri="{0D108BD9-81ED-4DB2-BD59-A6C34878D82A}">
                        <a16:rowId xmlns:a16="http://schemas.microsoft.com/office/drawing/2014/main" val="805645006"/>
                      </a:ext>
                    </a:extLst>
                  </a:tr>
                  <a:tr h="278448">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Compton </a:t>
                          </a:r>
                          <a:r>
                            <a:rPr lang="en-US" sz="1800" i="1">
                              <a:effectLst/>
                              <a:latin typeface="Calibri" panose="020F0502020204030204" pitchFamily="34" charset="0"/>
                              <a:ea typeface="Calibri" panose="020F0502020204030204" pitchFamily="34" charset="0"/>
                              <a:cs typeface="Times New Roman" panose="02020603050405020304" pitchFamily="18" charset="0"/>
                            </a:rPr>
                            <a:t>x</a:t>
                          </a:r>
                          <a:r>
                            <a:rPr lang="en-US" sz="1800">
                              <a:effectLst/>
                              <a:latin typeface="Calibri" panose="020F0502020204030204" pitchFamily="34" charset="0"/>
                              <a:ea typeface="Calibri" panose="020F0502020204030204" pitchFamily="34" charset="0"/>
                              <a:cs typeface="Times New Roman" panose="02020603050405020304" pitchFamily="18" charset="0"/>
                            </a:rPr>
                            <a:t> parameter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0.25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16</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42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8397247"/>
                      </a:ext>
                    </a:extLst>
                  </a:tr>
                  <a:tr h="278448">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max photon energy [GeV]</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0.02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17.5</a:t>
                          </a:r>
                          <a:endParaRPr lang="en-GB" sz="180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43</a:t>
                          </a:r>
                          <a:endParaRPr lang="en-GB" sz="180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117</a:t>
                          </a:r>
                          <a:endParaRPr lang="en-GB" sz="18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0320564"/>
                      </a:ext>
                    </a:extLst>
                  </a:tr>
                  <a:tr h="278448">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photon flux [1/s]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10</a:t>
                          </a:r>
                          <a:r>
                            <a:rPr lang="en-US" sz="1800" b="1" baseline="30000">
                              <a:effectLst/>
                              <a:latin typeface="Calibri" panose="020F0502020204030204" pitchFamily="34" charset="0"/>
                              <a:ea typeface="Calibri" panose="020F0502020204030204" pitchFamily="34" charset="0"/>
                              <a:cs typeface="Times New Roman" panose="02020603050405020304" pitchFamily="18" charset="0"/>
                            </a:rPr>
                            <a:t>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26627" t="-621739" r="-203254" b="-5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4972" t="-621739" r="-89779" b="-50000"/>
                          </a:stretch>
                        </a:blipFill>
                      </a:tcPr>
                    </a:tc>
                    <a:tc>
                      <a:txBody>
                        <a:bodyPr/>
                        <a:lstStyle/>
                        <a:p>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55280" t="-621739" r="-932" b="-50000"/>
                          </a:stretch>
                        </a:blipFill>
                      </a:tcPr>
                    </a:tc>
                    <a:extLst>
                      <a:ext uri="{0D108BD9-81ED-4DB2-BD59-A6C34878D82A}">
                        <a16:rowId xmlns:a16="http://schemas.microsoft.com/office/drawing/2014/main" val="976400387"/>
                      </a:ext>
                    </a:extLst>
                  </a:tr>
                </a:tbl>
              </a:graphicData>
            </a:graphic>
          </p:graphicFrame>
        </mc:Fallback>
      </mc:AlternateContent>
      <p:sp>
        <p:nvSpPr>
          <p:cNvPr id="7" name="TextBox 6">
            <a:extLst>
              <a:ext uri="{FF2B5EF4-FFF2-40B4-BE49-F238E27FC236}">
                <a16:creationId xmlns:a16="http://schemas.microsoft.com/office/drawing/2014/main" id="{B9FB5894-6B74-204B-3AFC-4AC8FC66E199}"/>
              </a:ext>
            </a:extLst>
          </p:cNvPr>
          <p:cNvSpPr txBox="1"/>
          <p:nvPr/>
        </p:nvSpPr>
        <p:spPr>
          <a:xfrm>
            <a:off x="2637862" y="5831900"/>
            <a:ext cx="7002001" cy="571375"/>
          </a:xfrm>
          <a:prstGeom prst="rect">
            <a:avLst/>
          </a:prstGeom>
          <a:noFill/>
        </p:spPr>
        <p:txBody>
          <a:bodyPr wrap="square">
            <a:spAutoFit/>
          </a:bodyPr>
          <a:lstStyle/>
          <a:p>
            <a:pPr algn="l">
              <a:lnSpc>
                <a:spcPct val="110000"/>
              </a:lnSpc>
            </a:pPr>
            <a:r>
              <a:rPr lang="en-US" sz="2000" dirty="0"/>
              <a:t>CBS beam dynamics – which regime ? tests at Thom-X?</a:t>
            </a:r>
          </a:p>
          <a:p>
            <a:pPr algn="l">
              <a:lnSpc>
                <a:spcPct val="110000"/>
              </a:lnSpc>
            </a:pPr>
            <a:r>
              <a:rPr lang="en-US" sz="900" dirty="0"/>
              <a:t> </a:t>
            </a:r>
          </a:p>
        </p:txBody>
      </p:sp>
    </p:spTree>
    <p:extLst>
      <p:ext uri="{BB962C8B-B14F-4D97-AF65-F5344CB8AC3E}">
        <p14:creationId xmlns:p14="http://schemas.microsoft.com/office/powerpoint/2010/main" val="2482319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F64E5C-9FAB-1BEF-79F7-FB28BEA1EC68}"/>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31</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F4D1DE1C-D2B2-8E06-F63D-A19A48160D23}"/>
              </a:ext>
            </a:extLst>
          </p:cNvPr>
          <p:cNvSpPr txBox="1"/>
          <p:nvPr/>
        </p:nvSpPr>
        <p:spPr>
          <a:xfrm>
            <a:off x="278841" y="909137"/>
            <a:ext cx="11588262" cy="667106"/>
          </a:xfrm>
          <a:prstGeom prst="rect">
            <a:avLst/>
          </a:prstGeom>
          <a:noFill/>
        </p:spPr>
        <p:txBody>
          <a:bodyPr wrap="square">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The availability of one of the world’s most powerful positron sources, delivering high-flux positrons </a:t>
            </a:r>
            <a:r>
              <a:rPr kumimoji="0" lang="en-US" sz="1800" b="0"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a of a few </a:t>
            </a:r>
            <a:r>
              <a:rPr kumimoji="0" lang="en-US"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18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12 </a:t>
            </a:r>
            <a:r>
              <a:rPr kumimoji="0" lang="en-US"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e+/second, in an energy range from a few 100 MeV to 20 GeV, could offer numerous other applications.</a:t>
            </a:r>
            <a:endParaRPr kumimoji="0" lang="en-GB" sz="18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D78A2B-D0F0-DB12-4A31-D8CFA82A1A4B}"/>
              </a:ext>
            </a:extLst>
          </p:cNvPr>
          <p:cNvSpPr txBox="1"/>
          <p:nvPr/>
        </p:nvSpPr>
        <p:spPr>
          <a:xfrm>
            <a:off x="99601" y="109256"/>
            <a:ext cx="6484467"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Positron source for material research</a:t>
            </a:r>
          </a:p>
        </p:txBody>
      </p:sp>
      <p:sp>
        <p:nvSpPr>
          <p:cNvPr id="8" name="Rectangle 2">
            <a:extLst>
              <a:ext uri="{FF2B5EF4-FFF2-40B4-BE49-F238E27FC236}">
                <a16:creationId xmlns:a16="http://schemas.microsoft.com/office/drawing/2014/main" id="{ABC14D1E-62C9-C4E0-71A6-A81267B0EB5C}"/>
              </a:ext>
            </a:extLst>
          </p:cNvPr>
          <p:cNvSpPr>
            <a:spLocks noChangeArrowheads="1"/>
          </p:cNvSpPr>
          <p:nvPr/>
        </p:nvSpPr>
        <p:spPr bwMode="auto">
          <a:xfrm>
            <a:off x="2071688" y="11851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124A"/>
              </a:solidFill>
              <a:effectLst/>
              <a:uLnTx/>
              <a:uFillTx/>
              <a:latin typeface="Arial"/>
              <a:ea typeface="+mn-ea"/>
              <a:cs typeface="+mn-cs"/>
            </a:endParaRPr>
          </a:p>
        </p:txBody>
      </p:sp>
      <p:pic>
        <p:nvPicPr>
          <p:cNvPr id="3073" name="Picture 3" descr="A close up of a map&#10;&#10;Description automatically generated">
            <a:extLst>
              <a:ext uri="{FF2B5EF4-FFF2-40B4-BE49-F238E27FC236}">
                <a16:creationId xmlns:a16="http://schemas.microsoft.com/office/drawing/2014/main" id="{79EE2B3A-1913-ED33-97E5-4B3C2826A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7" y="1642398"/>
            <a:ext cx="6383943" cy="3088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9F74F9C5-BF28-1B0F-3414-81B6AB16ADCC}"/>
              </a:ext>
            </a:extLst>
          </p:cNvPr>
          <p:cNvSpPr>
            <a:spLocks noChangeArrowheads="1"/>
          </p:cNvSpPr>
          <p:nvPr/>
        </p:nvSpPr>
        <p:spPr bwMode="auto">
          <a:xfrm>
            <a:off x="394806" y="4735585"/>
            <a:ext cx="111122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Layout of high-intensity cold positron source fed from the FCC-ee e</a:t>
            </a:r>
            <a:r>
              <a:rPr kumimoji="0" lang="en-US" altLang="en-US" sz="1600" b="1" i="0" u="none" strike="noStrike" kern="1200" cap="none" spc="0" normalizeH="0" baseline="3000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altLang="en-US" sz="1600" b="1"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 damping ring, passing through the bunch compressor and part of the baseline S-band </a:t>
            </a:r>
            <a:r>
              <a:rPr kumimoji="0" lang="en-US" altLang="en-US" sz="1600" b="1" i="0" u="none" strike="noStrike" kern="1200" cap="none" spc="0" normalizeH="0" baseline="0" noProof="0" dirty="0" err="1">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linac</a:t>
            </a:r>
            <a:r>
              <a:rPr kumimoji="0" lang="en-US" altLang="en-US" sz="1600" b="1"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 After extraction from the </a:t>
            </a:r>
            <a:r>
              <a:rPr kumimoji="0" lang="en-US" altLang="en-US" sz="1600" b="1" i="0" u="none" strike="noStrike" kern="1200" cap="none" spc="0" normalizeH="0" baseline="0" noProof="0" dirty="0" err="1">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linac</a:t>
            </a:r>
            <a:r>
              <a:rPr kumimoji="0" lang="en-US" altLang="en-US" sz="1600" b="1"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 and energy-spread compression. low-energy cooling ring and a small (1 </a:t>
            </a:r>
            <a:r>
              <a:rPr kumimoji="0" lang="en-US" altLang="en-US" sz="1600" b="1" i="0" u="none" strike="noStrike" kern="1200" cap="none" spc="0" normalizeH="0" baseline="0" noProof="0" dirty="0" err="1">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metre</a:t>
            </a:r>
            <a:r>
              <a:rPr kumimoji="0" lang="en-US" altLang="en-US" sz="1600" b="1"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 inverse cyclotron are added to provide a high-flux low-energy low-emittance positron beam.</a:t>
            </a:r>
            <a:endParaRPr kumimoji="0" lang="en-US" altLang="en-US" sz="2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EFEEC47A-597E-A149-78C0-B0DE3BD9EDB6}"/>
              </a:ext>
            </a:extLst>
          </p:cNvPr>
          <p:cNvSpPr txBox="1"/>
          <p:nvPr/>
        </p:nvSpPr>
        <p:spPr>
          <a:xfrm>
            <a:off x="2221080" y="5962752"/>
            <a:ext cx="98713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e.g. C. </a:t>
            </a:r>
            <a:r>
              <a:rPr kumimoji="0" lang="en-GB" sz="1800" b="0" i="0" u="none" strike="noStrike" kern="1200" cap="none" spc="0" normalizeH="0" baseline="0" noProof="0" dirty="0" err="1">
                <a:ln>
                  <a:noFill/>
                </a:ln>
                <a:solidFill>
                  <a:srgbClr val="0F124A"/>
                </a:solidFill>
                <a:effectLst/>
                <a:uLnTx/>
                <a:uFillTx/>
                <a:latin typeface="Arial"/>
                <a:ea typeface="+mn-ea"/>
                <a:cs typeface="+mn-cs"/>
              </a:rPr>
              <a:t>Hugenschmidt</a:t>
            </a:r>
            <a:r>
              <a:rPr kumimoji="0" lang="en-GB" sz="1800" b="0" i="0" u="none" strike="noStrike" kern="1200" cap="none" spc="0" normalizeH="0" baseline="0" noProof="0" dirty="0">
                <a:ln>
                  <a:noFill/>
                </a:ln>
                <a:solidFill>
                  <a:srgbClr val="0F124A"/>
                </a:solidFill>
                <a:effectLst/>
                <a:uLnTx/>
                <a:uFillTx/>
                <a:latin typeface="Arial"/>
                <a:ea typeface="+mn-ea"/>
                <a:cs typeface="+mn-cs"/>
              </a:rPr>
              <a:t>, Positrons in Surface Physics, </a:t>
            </a:r>
            <a:r>
              <a:rPr kumimoji="0" lang="en-GB" sz="1800" b="0" i="0" u="none" strike="noStrike" kern="1200" cap="none" spc="0" normalizeH="0" baseline="0" noProof="0" dirty="0">
                <a:ln>
                  <a:noFill/>
                </a:ln>
                <a:solidFill>
                  <a:srgbClr val="0F124A"/>
                </a:solidFill>
                <a:effectLst/>
                <a:uLnTx/>
                <a:uFillTx/>
                <a:latin typeface="Arial"/>
                <a:ea typeface="+mn-ea"/>
                <a:cs typeface="+mn-cs"/>
                <a:hlinkClick r:id="rId3"/>
              </a:rPr>
              <a:t>https://arxiv.org/pdf/1611.04430</a:t>
            </a:r>
            <a:r>
              <a:rPr kumimoji="0" lang="en-GB" sz="1800" b="0" i="0" u="none" strike="noStrike" kern="1200" cap="none" spc="0" normalizeH="0" baseline="0" noProof="0" dirty="0">
                <a:ln>
                  <a:noFill/>
                </a:ln>
                <a:solidFill>
                  <a:srgbClr val="0F124A"/>
                </a:solidFill>
                <a:effectLst/>
                <a:uLnTx/>
                <a:uFillTx/>
                <a:latin typeface="Arial"/>
                <a:ea typeface="+mn-ea"/>
                <a:cs typeface="+mn-cs"/>
              </a:rPr>
              <a:t> </a:t>
            </a:r>
          </a:p>
        </p:txBody>
      </p:sp>
    </p:spTree>
    <p:extLst>
      <p:ext uri="{BB962C8B-B14F-4D97-AF65-F5344CB8AC3E}">
        <p14:creationId xmlns:p14="http://schemas.microsoft.com/office/powerpoint/2010/main" val="279912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1BCA2E-4E4A-7F37-937D-39B01F554FD2}"/>
              </a:ext>
            </a:extLst>
          </p:cNvPr>
          <p:cNvSpPr>
            <a:spLocks noGrp="1"/>
          </p:cNvSpPr>
          <p:nvPr>
            <p:ph type="sldNum" sz="quarter" idx="10"/>
          </p:nvPr>
        </p:nvSpPr>
        <p:spPr/>
        <p:txBody>
          <a:bodyPr/>
          <a:lstStyle/>
          <a:p>
            <a:fld id="{88A1DFE4-5FC5-43BD-BB7E-75EAD82B965F}" type="slidenum">
              <a:rPr lang="en-US" noProof="0" smtClean="0"/>
              <a:pPr/>
              <a:t>32</a:t>
            </a:fld>
            <a:endParaRPr lang="en-US" noProof="0" dirty="0"/>
          </a:p>
        </p:txBody>
      </p:sp>
      <p:sp>
        <p:nvSpPr>
          <p:cNvPr id="3" name="TextBox 2">
            <a:extLst>
              <a:ext uri="{FF2B5EF4-FFF2-40B4-BE49-F238E27FC236}">
                <a16:creationId xmlns:a16="http://schemas.microsoft.com/office/drawing/2014/main" id="{3A3D04BE-596D-4514-E92E-D4A82564CF50}"/>
              </a:ext>
            </a:extLst>
          </p:cNvPr>
          <p:cNvSpPr txBox="1"/>
          <p:nvPr/>
        </p:nvSpPr>
        <p:spPr>
          <a:xfrm>
            <a:off x="99601" y="109256"/>
            <a:ext cx="5181227"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Positron research at a glance</a:t>
            </a:r>
          </a:p>
        </p:txBody>
      </p:sp>
      <p:pic>
        <p:nvPicPr>
          <p:cNvPr id="4" name="Picture 3">
            <a:extLst>
              <a:ext uri="{FF2B5EF4-FFF2-40B4-BE49-F238E27FC236}">
                <a16:creationId xmlns:a16="http://schemas.microsoft.com/office/drawing/2014/main" id="{3D0E1C89-404B-00F2-1A7A-E4C1F2921A70}"/>
              </a:ext>
            </a:extLst>
          </p:cNvPr>
          <p:cNvPicPr>
            <a:picLocks noChangeAspect="1"/>
          </p:cNvPicPr>
          <p:nvPr/>
        </p:nvPicPr>
        <p:blipFill>
          <a:blip r:embed="rId2"/>
          <a:stretch>
            <a:fillRect/>
          </a:stretch>
        </p:blipFill>
        <p:spPr>
          <a:xfrm>
            <a:off x="558696" y="1105309"/>
            <a:ext cx="7053636" cy="2800364"/>
          </a:xfrm>
          <a:prstGeom prst="rect">
            <a:avLst/>
          </a:prstGeom>
        </p:spPr>
      </p:pic>
      <p:sp>
        <p:nvSpPr>
          <p:cNvPr id="5" name="Rectangle 4">
            <a:extLst>
              <a:ext uri="{FF2B5EF4-FFF2-40B4-BE49-F238E27FC236}">
                <a16:creationId xmlns:a16="http://schemas.microsoft.com/office/drawing/2014/main" id="{3B669EFD-485F-5C03-7332-40C1B27CF806}"/>
              </a:ext>
            </a:extLst>
          </p:cNvPr>
          <p:cNvSpPr/>
          <p:nvPr/>
        </p:nvSpPr>
        <p:spPr>
          <a:xfrm>
            <a:off x="7648682" y="1002657"/>
            <a:ext cx="4284945" cy="2031325"/>
          </a:xfrm>
          <a:prstGeom prst="rect">
            <a:avLst/>
          </a:prstGeom>
        </p:spPr>
        <p:txBody>
          <a:bodyPr wrap="square">
            <a:spAutoFit/>
          </a:bodyPr>
          <a:lstStyle/>
          <a:p>
            <a:r>
              <a:rPr lang="it-IT" b="1" u="sng" dirty="0">
                <a:solidFill>
                  <a:prstClr val="black"/>
                </a:solidFill>
                <a:cs typeface="Arial" panose="020B0604020202020204" pitchFamily="34" charset="0"/>
              </a:rPr>
              <a:t>Low energy positron/positronium physics</a:t>
            </a:r>
          </a:p>
          <a:p>
            <a:pPr marL="285750" indent="-285750">
              <a:buFont typeface="Arial" panose="020B0604020202020204" pitchFamily="34" charset="0"/>
              <a:buChar char="•"/>
            </a:pPr>
            <a:r>
              <a:rPr lang="it-IT" dirty="0">
                <a:solidFill>
                  <a:prstClr val="black"/>
                </a:solidFill>
                <a:cs typeface="Arial" panose="020B0604020202020204" pitchFamily="34" charset="0"/>
              </a:rPr>
              <a:t>Precision QED studies (Ps spectroscopy) 			</a:t>
            </a:r>
          </a:p>
          <a:p>
            <a:pPr marL="285750" indent="-285750">
              <a:buFont typeface="Arial" panose="020B0604020202020204" pitchFamily="34" charset="0"/>
              <a:buChar char="•"/>
            </a:pPr>
            <a:r>
              <a:rPr lang="it-IT" dirty="0">
                <a:solidFill>
                  <a:prstClr val="black"/>
                </a:solidFill>
                <a:cs typeface="Arial" panose="020B0604020202020204" pitchFamily="34" charset="0"/>
              </a:rPr>
              <a:t>Fundamental symmetry tests (annihilation channels)</a:t>
            </a:r>
          </a:p>
          <a:p>
            <a:pPr marL="285750" indent="-285750">
              <a:buFont typeface="Arial" panose="020B0604020202020204" pitchFamily="34" charset="0"/>
              <a:buChar char="•"/>
            </a:pPr>
            <a:r>
              <a:rPr lang="it-IT" dirty="0">
                <a:solidFill>
                  <a:prstClr val="black"/>
                </a:solidFill>
                <a:cs typeface="Arial" panose="020B0604020202020204" pitchFamily="34" charset="0"/>
              </a:rPr>
              <a:t>Material studies (defect studies)</a:t>
            </a:r>
          </a:p>
        </p:txBody>
      </p:sp>
      <p:grpSp>
        <p:nvGrpSpPr>
          <p:cNvPr id="6" name="Group 5">
            <a:extLst>
              <a:ext uri="{FF2B5EF4-FFF2-40B4-BE49-F238E27FC236}">
                <a16:creationId xmlns:a16="http://schemas.microsoft.com/office/drawing/2014/main" id="{EDFAE66C-3050-D2A9-D21F-39C23D66F3D5}"/>
              </a:ext>
            </a:extLst>
          </p:cNvPr>
          <p:cNvGrpSpPr/>
          <p:nvPr/>
        </p:nvGrpSpPr>
        <p:grpSpPr>
          <a:xfrm>
            <a:off x="550239" y="4296023"/>
            <a:ext cx="11110160" cy="1670645"/>
            <a:chOff x="310509" y="1024760"/>
            <a:chExt cx="11539095" cy="1670645"/>
          </a:xfrm>
        </p:grpSpPr>
        <p:grpSp>
          <p:nvGrpSpPr>
            <p:cNvPr id="7" name="Group 6">
              <a:extLst>
                <a:ext uri="{FF2B5EF4-FFF2-40B4-BE49-F238E27FC236}">
                  <a16:creationId xmlns:a16="http://schemas.microsoft.com/office/drawing/2014/main" id="{F38A3B20-F37F-F11B-D8EE-75DF2915A381}"/>
                </a:ext>
              </a:extLst>
            </p:cNvPr>
            <p:cNvGrpSpPr/>
            <p:nvPr/>
          </p:nvGrpSpPr>
          <p:grpSpPr>
            <a:xfrm>
              <a:off x="310509" y="1029763"/>
              <a:ext cx="11539095" cy="1665642"/>
              <a:chOff x="310509" y="1038470"/>
              <a:chExt cx="11539095" cy="1665642"/>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3F9187-17EF-CE32-FE27-8E407477405D}"/>
                      </a:ext>
                    </a:extLst>
                  </p:cNvPr>
                  <p:cNvSpPr txBox="1"/>
                  <p:nvPr/>
                </p:nvSpPr>
                <p:spPr>
                  <a:xfrm>
                    <a:off x="310509" y="1419743"/>
                    <a:ext cx="4002699" cy="36933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Isotope sources (</a:t>
                    </a:r>
                    <a14:m>
                      <m:oMath xmlns:m="http://schemas.openxmlformats.org/officeDocument/2006/math">
                        <m:sSup>
                          <m:sSup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e>
                          <m:sup>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decay)</a:t>
                    </a:r>
                  </a:p>
                </p:txBody>
              </p:sp>
            </mc:Choice>
            <mc:Fallback xmlns="">
              <p:sp>
                <p:nvSpPr>
                  <p:cNvPr id="6" name="TextBox 5"/>
                  <p:cNvSpPr txBox="1">
                    <a:spLocks noRot="1" noChangeAspect="1" noMove="1" noResize="1" noEditPoints="1" noAdjustHandles="1" noChangeArrowheads="1" noChangeShapeType="1" noTextEdit="1"/>
                  </p:cNvSpPr>
                  <p:nvPr/>
                </p:nvSpPr>
                <p:spPr>
                  <a:xfrm>
                    <a:off x="310509" y="1419743"/>
                    <a:ext cx="4002699" cy="369332"/>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573714D-AA80-41AC-CFDC-D7ABA2BD18D9}"/>
                  </a:ext>
                </a:extLst>
              </p:cNvPr>
              <p:cNvSpPr txBox="1"/>
              <p:nvPr/>
            </p:nvSpPr>
            <p:spPr>
              <a:xfrm>
                <a:off x="310509" y="1965448"/>
                <a:ext cx="4002699" cy="738664"/>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Pair production with: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Nuclear reactor-based sources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Accelerator-based sources</a:t>
                </a:r>
              </a:p>
            </p:txBody>
          </p:sp>
          <p:sp>
            <p:nvSpPr>
              <p:cNvPr id="11" name="TextBox 10">
                <a:extLst>
                  <a:ext uri="{FF2B5EF4-FFF2-40B4-BE49-F238E27FC236}">
                    <a16:creationId xmlns:a16="http://schemas.microsoft.com/office/drawing/2014/main" id="{6CDD7CC3-4717-605F-0D66-A365725EB326}"/>
                  </a:ext>
                </a:extLst>
              </p:cNvPr>
              <p:cNvSpPr txBox="1"/>
              <p:nvPr/>
            </p:nvSpPr>
            <p:spPr>
              <a:xfrm>
                <a:off x="4502347" y="1038470"/>
                <a:ext cx="1428596"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cs typeface="Arial" panose="020B0604020202020204" pitchFamily="34" charset="0"/>
                  </a:rPr>
                  <a:t>e</a:t>
                </a:r>
                <a:r>
                  <a:rPr kumimoji="0" lang="en-US" sz="1800" b="0" i="0" u="none" strike="noStrike" kern="0" cap="none" spc="0" normalizeH="0" baseline="30000" noProof="0" dirty="0">
                    <a:ln>
                      <a:noFill/>
                    </a:ln>
                    <a:solidFill>
                      <a:prstClr val="black"/>
                    </a:solidFill>
                    <a:effectLst/>
                    <a:uLnTx/>
                    <a:uFillTx/>
                    <a:cs typeface="Arial" panose="020B0604020202020204" pitchFamily="34" charset="0"/>
                  </a:rPr>
                  <a:t>+</a:t>
                </a:r>
                <a:r>
                  <a:rPr kumimoji="0" lang="en-US" sz="1800" b="0" i="0" u="none" strike="noStrike" kern="0" cap="none" spc="0" normalizeH="0" baseline="0" noProof="0" dirty="0">
                    <a:ln>
                      <a:noFill/>
                    </a:ln>
                    <a:solidFill>
                      <a:prstClr val="black"/>
                    </a:solidFill>
                    <a:effectLst/>
                    <a:uLnTx/>
                    <a:uFillTx/>
                    <a:cs typeface="Arial" panose="020B0604020202020204" pitchFamily="34" charset="0"/>
                  </a:rPr>
                  <a:t> with</a:t>
                </a:r>
                <a:br>
                  <a:rPr kumimoji="0" lang="en-US" sz="1800" b="0" i="0" u="none" strike="noStrike" kern="0" cap="none" spc="0" normalizeH="0" baseline="0" noProof="0" dirty="0">
                    <a:ln>
                      <a:noFill/>
                    </a:ln>
                    <a:solidFill>
                      <a:prstClr val="black"/>
                    </a:solidFill>
                    <a:effectLst/>
                    <a:uLnTx/>
                    <a:uFillTx/>
                    <a:cs typeface="Arial" panose="020B0604020202020204" pitchFamily="34" charset="0"/>
                  </a:rPr>
                </a:br>
                <a:r>
                  <a:rPr kumimoji="0" lang="en-US" sz="1800" b="0" i="0" u="none" strike="noStrike" kern="0" cap="none" spc="0" normalizeH="0" baseline="0" noProof="0" dirty="0">
                    <a:ln>
                      <a:noFill/>
                    </a:ln>
                    <a:solidFill>
                      <a:prstClr val="black"/>
                    </a:solidFill>
                    <a:effectLst/>
                    <a:uLnTx/>
                    <a:uFillTx/>
                    <a:cs typeface="Arial" panose="020B0604020202020204" pitchFamily="34" charset="0"/>
                  </a:rPr>
                  <a:t>MeV energy</a:t>
                </a:r>
              </a:p>
            </p:txBody>
          </p:sp>
          <p:sp>
            <p:nvSpPr>
              <p:cNvPr id="12" name="Right Arrow 31">
                <a:extLst>
                  <a:ext uri="{FF2B5EF4-FFF2-40B4-BE49-F238E27FC236}">
                    <a16:creationId xmlns:a16="http://schemas.microsoft.com/office/drawing/2014/main" id="{F724D8E5-0209-8897-8D1E-C029D41D7A5D}"/>
                  </a:ext>
                </a:extLst>
              </p:cNvPr>
              <p:cNvSpPr/>
              <p:nvPr/>
            </p:nvSpPr>
            <p:spPr>
              <a:xfrm>
                <a:off x="4914719" y="1739707"/>
                <a:ext cx="603849" cy="374913"/>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ight Arrow 32">
                <a:extLst>
                  <a:ext uri="{FF2B5EF4-FFF2-40B4-BE49-F238E27FC236}">
                    <a16:creationId xmlns:a16="http://schemas.microsoft.com/office/drawing/2014/main" id="{AD19525E-FF2E-1A4F-2C81-7F00D20FC47B}"/>
                  </a:ext>
                </a:extLst>
              </p:cNvPr>
              <p:cNvSpPr/>
              <p:nvPr/>
            </p:nvSpPr>
            <p:spPr>
              <a:xfrm>
                <a:off x="7827262" y="1738386"/>
                <a:ext cx="603849" cy="374913"/>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nvGrpSpPr>
              <p:cNvPr id="14" name="Group 13">
                <a:extLst>
                  <a:ext uri="{FF2B5EF4-FFF2-40B4-BE49-F238E27FC236}">
                    <a16:creationId xmlns:a16="http://schemas.microsoft.com/office/drawing/2014/main" id="{B931C992-776D-50BE-20F9-72F85E4D1F86}"/>
                  </a:ext>
                </a:extLst>
              </p:cNvPr>
              <p:cNvGrpSpPr/>
              <p:nvPr/>
            </p:nvGrpSpPr>
            <p:grpSpPr>
              <a:xfrm>
                <a:off x="6093209" y="1551345"/>
                <a:ext cx="1417858" cy="751636"/>
                <a:chOff x="6267529" y="1536633"/>
                <a:chExt cx="1417858" cy="751636"/>
              </a:xfrm>
            </p:grpSpPr>
            <p:sp>
              <p:nvSpPr>
                <p:cNvPr id="16" name="TextBox 15">
                  <a:extLst>
                    <a:ext uri="{FF2B5EF4-FFF2-40B4-BE49-F238E27FC236}">
                      <a16:creationId xmlns:a16="http://schemas.microsoft.com/office/drawing/2014/main" id="{469D894E-1EA1-0828-C31C-FC96BA576714}"/>
                    </a:ext>
                  </a:extLst>
                </p:cNvPr>
                <p:cNvSpPr txBox="1"/>
                <p:nvPr/>
              </p:nvSpPr>
              <p:spPr>
                <a:xfrm>
                  <a:off x="6267529" y="1536633"/>
                  <a:ext cx="1417858" cy="751636"/>
                </a:xfrm>
                <a:prstGeom prst="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wrap="square"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Moderator</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9945B8A-4992-C62B-8067-3209D48A898E}"/>
                        </a:ext>
                      </a:extLst>
                    </p:cNvPr>
                    <p:cNvSpPr txBox="1"/>
                    <p:nvPr/>
                  </p:nvSpPr>
                  <p:spPr>
                    <a:xfrm>
                      <a:off x="6488239" y="1928943"/>
                      <a:ext cx="961032"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𝜀</m:t>
                            </m:r>
                            <m: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sup>
                            </m:sSup>
                          </m:oMath>
                        </m:oMathPara>
                      </a14:m>
                      <a:endParaRPr kumimoji="0" lang="en-GB" sz="1800" b="0" i="0" u="none" strike="noStrike" kern="0" cap="none" spc="0" normalizeH="0" baseline="0" noProof="0" dirty="0">
                        <a:ln>
                          <a:noFill/>
                        </a:ln>
                        <a:solidFill>
                          <a:prstClr val="black"/>
                        </a:solidFill>
                        <a:effectLst/>
                        <a:uLnTx/>
                        <a:uFillTx/>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488239" y="1928943"/>
                      <a:ext cx="961032" cy="276999"/>
                    </a:xfrm>
                    <a:prstGeom prst="rect">
                      <a:avLst/>
                    </a:prstGeom>
                    <a:blipFill>
                      <a:blip r:embed="rId6"/>
                      <a:stretch>
                        <a:fillRect l="-4605" t="-2222" r="-3289" b="-8889"/>
                      </a:stretch>
                    </a:blipFill>
                  </p:spPr>
                  <p:txBody>
                    <a:bodyPr/>
                    <a:lstStyle/>
                    <a:p>
                      <a:r>
                        <a:rPr lang="de-DE">
                          <a:noFill/>
                        </a:rPr>
                        <a:t> </a:t>
                      </a:r>
                    </a:p>
                  </p:txBody>
                </p:sp>
              </mc:Fallback>
            </mc:AlternateContent>
          </p:grpSp>
          <p:sp>
            <p:nvSpPr>
              <p:cNvPr id="15" name="TextBox 14">
                <a:extLst>
                  <a:ext uri="{FF2B5EF4-FFF2-40B4-BE49-F238E27FC236}">
                    <a16:creationId xmlns:a16="http://schemas.microsoft.com/office/drawing/2014/main" id="{4CC9965E-00E9-8578-DB66-1D41908FA88D}"/>
                  </a:ext>
                </a:extLst>
              </p:cNvPr>
              <p:cNvSpPr txBox="1"/>
              <p:nvPr/>
            </p:nvSpPr>
            <p:spPr>
              <a:xfrm>
                <a:off x="8746587" y="1719009"/>
                <a:ext cx="3103017" cy="39429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Continuous slow e</a:t>
                </a:r>
                <a:r>
                  <a:rPr kumimoji="0" lang="it-IT" sz="1800" b="0" i="0" u="none" strike="noStrike" kern="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a:t>
                </a: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beam</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8" name="TextBox 7">
              <a:extLst>
                <a:ext uri="{FF2B5EF4-FFF2-40B4-BE49-F238E27FC236}">
                  <a16:creationId xmlns:a16="http://schemas.microsoft.com/office/drawing/2014/main" id="{B2B7F751-713F-DEB2-82C1-4DEE61691D90}"/>
                </a:ext>
              </a:extLst>
            </p:cNvPr>
            <p:cNvSpPr txBox="1"/>
            <p:nvPr/>
          </p:nvSpPr>
          <p:spPr>
            <a:xfrm>
              <a:off x="7511068" y="1024760"/>
              <a:ext cx="1236237"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cs typeface="Arial" panose="020B0604020202020204" pitchFamily="34" charset="0"/>
                </a:rPr>
                <a:t>e</a:t>
              </a:r>
              <a:r>
                <a:rPr kumimoji="0" lang="en-US" sz="1800" b="0" i="0" u="none" strike="noStrike" kern="0" cap="none" spc="0" normalizeH="0" baseline="30000" noProof="0" dirty="0">
                  <a:ln>
                    <a:noFill/>
                  </a:ln>
                  <a:solidFill>
                    <a:prstClr val="black"/>
                  </a:solidFill>
                  <a:effectLst/>
                  <a:uLnTx/>
                  <a:uFillTx/>
                  <a:cs typeface="Arial" panose="020B0604020202020204" pitchFamily="34" charset="0"/>
                </a:rPr>
                <a:t>+</a:t>
              </a:r>
              <a:r>
                <a:rPr kumimoji="0" lang="en-US" sz="1800" b="0" i="0" u="none" strike="noStrike" kern="0" cap="none" spc="0" normalizeH="0" baseline="0" noProof="0" dirty="0">
                  <a:ln>
                    <a:noFill/>
                  </a:ln>
                  <a:solidFill>
                    <a:prstClr val="black"/>
                  </a:solidFill>
                  <a:effectLst/>
                  <a:uLnTx/>
                  <a:uFillTx/>
                  <a:cs typeface="Arial" panose="020B0604020202020204" pitchFamily="34" charset="0"/>
                </a:rPr>
                <a:t> with</a:t>
              </a:r>
              <a:br>
                <a:rPr kumimoji="0" lang="en-US" sz="1800" b="0" i="0" u="none" strike="noStrike" kern="0" cap="none" spc="0" normalizeH="0" baseline="0" noProof="0" dirty="0">
                  <a:ln>
                    <a:noFill/>
                  </a:ln>
                  <a:solidFill>
                    <a:prstClr val="black"/>
                  </a:solidFill>
                  <a:effectLst/>
                  <a:uLnTx/>
                  <a:uFillTx/>
                  <a:cs typeface="Arial" panose="020B0604020202020204" pitchFamily="34" charset="0"/>
                </a:rPr>
              </a:br>
              <a:r>
                <a:rPr kumimoji="0" lang="en-US" sz="1800" b="0" i="0" u="none" strike="noStrike" kern="0" cap="none" spc="0" normalizeH="0" baseline="0" noProof="0" dirty="0">
                  <a:ln>
                    <a:noFill/>
                  </a:ln>
                  <a:solidFill>
                    <a:prstClr val="black"/>
                  </a:solidFill>
                  <a:effectLst/>
                  <a:uLnTx/>
                  <a:uFillTx/>
                  <a:cs typeface="Arial" panose="020B0604020202020204" pitchFamily="34" charset="0"/>
                </a:rPr>
                <a:t>eV energy</a:t>
              </a:r>
            </a:p>
          </p:txBody>
        </p:sp>
      </p:grpSp>
      <p:sp>
        <p:nvSpPr>
          <p:cNvPr id="18" name="TextBox 17">
            <a:extLst>
              <a:ext uri="{FF2B5EF4-FFF2-40B4-BE49-F238E27FC236}">
                <a16:creationId xmlns:a16="http://schemas.microsoft.com/office/drawing/2014/main" id="{19414679-EED8-171D-4681-A2F4735D7326}"/>
              </a:ext>
            </a:extLst>
          </p:cNvPr>
          <p:cNvSpPr txBox="1"/>
          <p:nvPr/>
        </p:nvSpPr>
        <p:spPr>
          <a:xfrm>
            <a:off x="10423152" y="5966668"/>
            <a:ext cx="1510475" cy="369332"/>
          </a:xfrm>
          <a:prstGeom prst="rect">
            <a:avLst/>
          </a:prstGeom>
          <a:solidFill>
            <a:schemeClr val="accent2"/>
          </a:solidFill>
          <a:ln>
            <a:noFill/>
          </a:ln>
        </p:spPr>
        <p:txBody>
          <a:bodyPr wrap="square">
            <a:spAutoFit/>
          </a:bodyPr>
          <a:lstStyle/>
          <a:p>
            <a:pPr algn="ctr"/>
            <a:r>
              <a:rPr kumimoji="0" lang="en-GB" sz="1800" b="0" i="0" u="none" strike="noStrike" kern="1200" cap="none" spc="0" normalizeH="0" baseline="0" noProof="0" dirty="0">
                <a:ln>
                  <a:noFill/>
                </a:ln>
                <a:solidFill>
                  <a:srgbClr val="0F124A"/>
                </a:solidFill>
                <a:effectLst/>
                <a:uLnTx/>
                <a:uFillTx/>
                <a:latin typeface="Arial"/>
                <a:ea typeface="+mn-ea"/>
                <a:cs typeface="+mn-cs"/>
              </a:rPr>
              <a:t>B.</a:t>
            </a:r>
            <a:r>
              <a:rPr lang="de-DE" dirty="0"/>
              <a:t> Rienäcker</a:t>
            </a:r>
            <a:r>
              <a:rPr kumimoji="0" lang="en-GB" sz="1800" b="0" i="0" u="none" strike="noStrike" kern="1200" cap="none" spc="0" normalizeH="0" baseline="0" noProof="0" dirty="0">
                <a:ln>
                  <a:noFill/>
                </a:ln>
                <a:solidFill>
                  <a:srgbClr val="0F124A"/>
                </a:solidFill>
                <a:effectLst/>
                <a:uLnTx/>
                <a:uFillTx/>
                <a:latin typeface="Arial"/>
                <a:ea typeface="+mn-ea"/>
                <a:cs typeface="+mn-cs"/>
              </a:rPr>
              <a:t> </a:t>
            </a:r>
          </a:p>
        </p:txBody>
      </p:sp>
    </p:spTree>
    <p:extLst>
      <p:ext uri="{BB962C8B-B14F-4D97-AF65-F5344CB8AC3E}">
        <p14:creationId xmlns:p14="http://schemas.microsoft.com/office/powerpoint/2010/main" val="826617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B5946-B8D9-28BE-E4D0-286F80425F5C}"/>
              </a:ext>
            </a:extLst>
          </p:cNvPr>
          <p:cNvSpPr>
            <a:spLocks noGrp="1"/>
          </p:cNvSpPr>
          <p:nvPr>
            <p:ph type="sldNum" sz="quarter" idx="10"/>
          </p:nvPr>
        </p:nvSpPr>
        <p:spPr/>
        <p:txBody>
          <a:bodyPr/>
          <a:lstStyle/>
          <a:p>
            <a:fld id="{88A1DFE4-5FC5-43BD-BB7E-75EAD82B965F}" type="slidenum">
              <a:rPr lang="en-US" noProof="0" smtClean="0"/>
              <a:pPr/>
              <a:t>33</a:t>
            </a:fld>
            <a:endParaRPr lang="en-US" noProof="0" dirty="0"/>
          </a:p>
        </p:txBody>
      </p:sp>
      <p:grpSp>
        <p:nvGrpSpPr>
          <p:cNvPr id="3" name="Group 2">
            <a:extLst>
              <a:ext uri="{FF2B5EF4-FFF2-40B4-BE49-F238E27FC236}">
                <a16:creationId xmlns:a16="http://schemas.microsoft.com/office/drawing/2014/main" id="{EB3E1707-3715-E86B-40E8-516D9750EBD0}"/>
              </a:ext>
            </a:extLst>
          </p:cNvPr>
          <p:cNvGrpSpPr/>
          <p:nvPr/>
        </p:nvGrpSpPr>
        <p:grpSpPr>
          <a:xfrm>
            <a:off x="614450" y="1082420"/>
            <a:ext cx="11101500" cy="2439305"/>
            <a:chOff x="-172594" y="3218941"/>
            <a:chExt cx="11563801" cy="2439305"/>
          </a:xfrm>
        </p:grpSpPr>
        <p:sp>
          <p:nvSpPr>
            <p:cNvPr id="4" name="TextBox 3">
              <a:extLst>
                <a:ext uri="{FF2B5EF4-FFF2-40B4-BE49-F238E27FC236}">
                  <a16:creationId xmlns:a16="http://schemas.microsoft.com/office/drawing/2014/main" id="{1428DA24-8394-9609-576E-4AA0BDA7A999}"/>
                </a:ext>
              </a:extLst>
            </p:cNvPr>
            <p:cNvSpPr txBox="1"/>
            <p:nvPr/>
          </p:nvSpPr>
          <p:spPr>
            <a:xfrm>
              <a:off x="-172594" y="4037459"/>
              <a:ext cx="1150703" cy="39429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e</a:t>
              </a:r>
              <a:r>
                <a:rPr kumimoji="0" lang="it-IT" sz="1800" b="0" i="0" u="none" strike="noStrike" kern="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a:t>
              </a: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beam</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D76BAFA2-E8DB-0CBB-195E-2EB632FFF131}"/>
                </a:ext>
              </a:extLst>
            </p:cNvPr>
            <p:cNvSpPr txBox="1"/>
            <p:nvPr/>
          </p:nvSpPr>
          <p:spPr>
            <a:xfrm>
              <a:off x="5074326" y="3218941"/>
              <a:ext cx="3834589" cy="1015663"/>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Applications of slow positrons</a:t>
              </a:r>
            </a:p>
            <a:p>
              <a:pPr marL="574675" marR="0" lvl="0" indent="53975"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Defect studies </a:t>
              </a:r>
            </a:p>
            <a:p>
              <a:pPr marL="574675" marR="0" lvl="0" indent="53975"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Surface and dislocation probing</a:t>
              </a:r>
            </a:p>
            <a:p>
              <a:pPr marL="574675" marR="0" lvl="0" indent="53975"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Electronic structures</a:t>
              </a:r>
            </a:p>
          </p:txBody>
        </p:sp>
        <p:sp>
          <p:nvSpPr>
            <p:cNvPr id="6" name="TextBox 5">
              <a:extLst>
                <a:ext uri="{FF2B5EF4-FFF2-40B4-BE49-F238E27FC236}">
                  <a16:creationId xmlns:a16="http://schemas.microsoft.com/office/drawing/2014/main" id="{392D72A5-4900-77C9-D082-267B9E50D0AD}"/>
                </a:ext>
              </a:extLst>
            </p:cNvPr>
            <p:cNvSpPr txBox="1"/>
            <p:nvPr/>
          </p:nvSpPr>
          <p:spPr>
            <a:xfrm>
              <a:off x="7680944" y="4415606"/>
              <a:ext cx="3710263" cy="1231106"/>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227013"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Experiments with slow Ps</a:t>
              </a:r>
            </a:p>
            <a:p>
              <a:pPr marL="574675" marR="0" lvl="0" indent="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Precision tests of QED</a:t>
              </a:r>
            </a:p>
            <a:p>
              <a:pPr marL="574675" marR="0" lvl="0" indent="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Fundamental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symm</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(CPT, WEP)</a:t>
              </a:r>
            </a:p>
            <a:p>
              <a:pPr marL="574675" marR="0" lvl="0" indent="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BEC with Ps</a:t>
              </a:r>
            </a:p>
            <a:p>
              <a:pPr marL="574675" marR="0" lvl="0" indent="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Porosimetry</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B8FA17AE-BFA0-2A0C-5840-D6EB635849FC}"/>
                </a:ext>
              </a:extLst>
            </p:cNvPr>
            <p:cNvSpPr txBox="1"/>
            <p:nvPr/>
          </p:nvSpPr>
          <p:spPr>
            <a:xfrm>
              <a:off x="5071672" y="4427139"/>
              <a:ext cx="1854887" cy="1231107"/>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Conversion into positronium (Ps)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279F5-7F87-C764-EBEA-FA7C407F151C}"/>
                    </a:ext>
                  </a:extLst>
                </p:cNvPr>
                <p:cNvSpPr txBox="1"/>
                <p:nvPr/>
              </p:nvSpPr>
              <p:spPr>
                <a:xfrm>
                  <a:off x="5578623" y="5334505"/>
                  <a:ext cx="948208"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𝜀</m:t>
                        </m:r>
                        <m: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10</m:t>
                            </m:r>
                          </m:e>
                          <m:sup>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p>
                        </m:sSup>
                      </m:oMath>
                    </m:oMathPara>
                  </a14:m>
                  <a:endParaRPr kumimoji="0" lang="en-GB" sz="1800" b="0" i="0" u="none" strike="noStrike" kern="0" cap="none" spc="0" normalizeH="0" baseline="0" noProof="0" dirty="0">
                    <a:ln>
                      <a:noFill/>
                    </a:ln>
                    <a:solidFill>
                      <a:prstClr val="black"/>
                    </a:solidFill>
                    <a:effectLst/>
                    <a:uLnTx/>
                    <a:uFillTx/>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578623" y="5334505"/>
                  <a:ext cx="948208" cy="276999"/>
                </a:xfrm>
                <a:prstGeom prst="rect">
                  <a:avLst/>
                </a:prstGeom>
                <a:blipFill>
                  <a:blip r:embed="rId3"/>
                  <a:stretch>
                    <a:fillRect l="-4667" t="-2174" r="-4000" b="-8696"/>
                  </a:stretch>
                </a:blipFill>
              </p:spPr>
              <p:txBody>
                <a:bodyPr/>
                <a:lstStyle/>
                <a:p>
                  <a:r>
                    <a:rPr lang="de-DE">
                      <a:noFill/>
                    </a:rPr>
                    <a:t> </a:t>
                  </a:r>
                </a:p>
              </p:txBody>
            </p:sp>
          </mc:Fallback>
        </mc:AlternateContent>
        <p:sp>
          <p:nvSpPr>
            <p:cNvPr id="9" name="Right Arrow 20">
              <a:extLst>
                <a:ext uri="{FF2B5EF4-FFF2-40B4-BE49-F238E27FC236}">
                  <a16:creationId xmlns:a16="http://schemas.microsoft.com/office/drawing/2014/main" id="{8A62A64C-F114-D0A8-EF67-D66176FD986F}"/>
                </a:ext>
              </a:extLst>
            </p:cNvPr>
            <p:cNvSpPr/>
            <p:nvPr/>
          </p:nvSpPr>
          <p:spPr>
            <a:xfrm>
              <a:off x="7001827" y="4843702"/>
              <a:ext cx="603849" cy="374913"/>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 name="Right Arrow 21">
              <a:extLst>
                <a:ext uri="{FF2B5EF4-FFF2-40B4-BE49-F238E27FC236}">
                  <a16:creationId xmlns:a16="http://schemas.microsoft.com/office/drawing/2014/main" id="{E6C53EF9-585E-CE8F-82E8-B8FE9CC7C41A}"/>
                </a:ext>
              </a:extLst>
            </p:cNvPr>
            <p:cNvSpPr/>
            <p:nvPr/>
          </p:nvSpPr>
          <p:spPr>
            <a:xfrm rot="20550371">
              <a:off x="4412336" y="3754708"/>
              <a:ext cx="603849" cy="374913"/>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1" name="Right Arrow 22">
              <a:extLst>
                <a:ext uri="{FF2B5EF4-FFF2-40B4-BE49-F238E27FC236}">
                  <a16:creationId xmlns:a16="http://schemas.microsoft.com/office/drawing/2014/main" id="{24594C1E-165E-10AE-7D64-7D262219F46B}"/>
                </a:ext>
              </a:extLst>
            </p:cNvPr>
            <p:cNvSpPr/>
            <p:nvPr/>
          </p:nvSpPr>
          <p:spPr>
            <a:xfrm rot="1130443">
              <a:off x="4423463" y="4603456"/>
              <a:ext cx="603849" cy="374913"/>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TextBox 11">
              <a:extLst>
                <a:ext uri="{FF2B5EF4-FFF2-40B4-BE49-F238E27FC236}">
                  <a16:creationId xmlns:a16="http://schemas.microsoft.com/office/drawing/2014/main" id="{11FC2DF5-FF0B-9D42-31CB-A8D3321D802B}"/>
                </a:ext>
              </a:extLst>
            </p:cNvPr>
            <p:cNvSpPr txBox="1"/>
            <p:nvPr/>
          </p:nvSpPr>
          <p:spPr>
            <a:xfrm>
              <a:off x="1721632" y="3648414"/>
              <a:ext cx="2606517" cy="1231107"/>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Trapping, cooling, remoderation, bunching</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A8778F0-C677-8AF8-BFD9-4E607B53D454}"/>
                    </a:ext>
                  </a:extLst>
                </p:cNvPr>
                <p:cNvSpPr txBox="1"/>
                <p:nvPr/>
              </p:nvSpPr>
              <p:spPr>
                <a:xfrm>
                  <a:off x="2524215" y="4519894"/>
                  <a:ext cx="948208"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𝜀</m:t>
                        </m:r>
                        <m: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0" lang="en-GB"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10</m:t>
                            </m:r>
                          </m:e>
                          <m:sup>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p>
                        </m:sSup>
                      </m:oMath>
                    </m:oMathPara>
                  </a14:m>
                  <a:endParaRPr kumimoji="0" lang="en-GB" sz="1800" b="0" i="0" u="none" strike="noStrike" kern="0" cap="none" spc="0" normalizeH="0" baseline="0" noProof="0" dirty="0">
                    <a:ln>
                      <a:noFill/>
                    </a:ln>
                    <a:solidFill>
                      <a:prstClr val="black"/>
                    </a:solidFill>
                    <a:effectLst/>
                    <a:uLnTx/>
                    <a:uFillTx/>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24215" y="4519894"/>
                  <a:ext cx="948208" cy="276999"/>
                </a:xfrm>
                <a:prstGeom prst="rect">
                  <a:avLst/>
                </a:prstGeom>
                <a:blipFill>
                  <a:blip r:embed="rId4"/>
                  <a:stretch>
                    <a:fillRect l="-4667" t="-2222" r="-4000" b="-8889"/>
                  </a:stretch>
                </a:blipFill>
              </p:spPr>
              <p:txBody>
                <a:bodyPr/>
                <a:lstStyle/>
                <a:p>
                  <a:r>
                    <a:rPr lang="de-DE">
                      <a:noFill/>
                    </a:rPr>
                    <a:t> </a:t>
                  </a:r>
                </a:p>
              </p:txBody>
            </p:sp>
          </mc:Fallback>
        </mc:AlternateContent>
      </p:grpSp>
      <p:sp>
        <p:nvSpPr>
          <p:cNvPr id="14" name="Right Arrow 14">
            <a:extLst>
              <a:ext uri="{FF2B5EF4-FFF2-40B4-BE49-F238E27FC236}">
                <a16:creationId xmlns:a16="http://schemas.microsoft.com/office/drawing/2014/main" id="{EC835C4D-3AD2-35DE-FF48-DBC27A4E478D}"/>
              </a:ext>
            </a:extLst>
          </p:cNvPr>
          <p:cNvSpPr/>
          <p:nvPr/>
        </p:nvSpPr>
        <p:spPr>
          <a:xfrm>
            <a:off x="1726859" y="2081713"/>
            <a:ext cx="579708" cy="374913"/>
          </a:xfrm>
          <a:prstGeom prst="right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C82BC6A-35A2-BFAB-6BD9-13C9208F00D3}"/>
                  </a:ext>
                </a:extLst>
              </p:cNvPr>
              <p:cNvSpPr txBox="1"/>
              <p:nvPr/>
            </p:nvSpPr>
            <p:spPr>
              <a:xfrm>
                <a:off x="9734364" y="2157670"/>
                <a:ext cx="2301658" cy="83099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GB" i="1" smtClean="0">
                          <a:solidFill>
                            <a:prstClr val="black"/>
                          </a:solidFill>
                          <a:latin typeface="Cambria Math" panose="02040503050406030204" pitchFamily="18" charset="0"/>
                          <a:ea typeface="Cambria Math" panose="02040503050406030204" pitchFamily="18" charset="0"/>
                        </a:rPr>
                        <m:t>𝜀</m:t>
                      </m:r>
                      <m:r>
                        <a:rPr lang="en-GB" i="1" smtClean="0">
                          <a:solidFill>
                            <a:prstClr val="black"/>
                          </a:solidFill>
                          <a:latin typeface="Cambria Math" panose="02040503050406030204" pitchFamily="18" charset="0"/>
                          <a:ea typeface="Cambria Math" panose="02040503050406030204" pitchFamily="18" charset="0"/>
                        </a:rPr>
                        <m:t>≈</m:t>
                      </m:r>
                      <m:sSup>
                        <m:sSupPr>
                          <m:ctrlPr>
                            <a:rPr lang="en-GB"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 10</m:t>
                          </m:r>
                        </m:e>
                        <m:sup>
                          <m:r>
                            <a:rPr lang="en-US" i="1">
                              <a:solidFill>
                                <a:prstClr val="black"/>
                              </a:solidFill>
                              <a:latin typeface="Cambria Math" panose="02040503050406030204" pitchFamily="18" charset="0"/>
                              <a:ea typeface="Cambria Math" panose="02040503050406030204" pitchFamily="18" charset="0"/>
                            </a:rPr>
                            <m:t>−1</m:t>
                          </m:r>
                        </m:sup>
                      </m:sSup>
                      <m:r>
                        <a:rPr lang="de-DE" i="1" smtClean="0">
                          <a:solidFill>
                            <a:prstClr val="black"/>
                          </a:solidFill>
                          <a:latin typeface="Cambria Math" panose="02040503050406030204" pitchFamily="18" charset="0"/>
                          <a:ea typeface="Cambria Math" panose="02040503050406030204" pitchFamily="18" charset="0"/>
                        </a:rPr>
                        <m:t>…</m:t>
                      </m:r>
                      <m:sSup>
                        <m:sSupPr>
                          <m:ctrlPr>
                            <a:rPr lang="en-GB"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 10</m:t>
                          </m:r>
                        </m:e>
                        <m:sup>
                          <m:r>
                            <a:rPr lang="en-US" i="1">
                              <a:solidFill>
                                <a:prstClr val="black"/>
                              </a:solidFill>
                              <a:latin typeface="Cambria Math" panose="02040503050406030204" pitchFamily="18" charset="0"/>
                              <a:ea typeface="Cambria Math" panose="02040503050406030204" pitchFamily="18" charset="0"/>
                            </a:rPr>
                            <m:t>−</m:t>
                          </m:r>
                          <m:r>
                            <a:rPr lang="de-DE" i="1" smtClean="0">
                              <a:solidFill>
                                <a:prstClr val="black"/>
                              </a:solidFill>
                              <a:latin typeface="Cambria Math" panose="02040503050406030204" pitchFamily="18" charset="0"/>
                              <a:ea typeface="Cambria Math" panose="02040503050406030204" pitchFamily="18" charset="0"/>
                            </a:rPr>
                            <m:t>?</m:t>
                          </m:r>
                        </m:sup>
                      </m:sSup>
                    </m:oMath>
                  </m:oMathPara>
                </a14:m>
                <a:endParaRPr lang="en-GB" dirty="0">
                  <a:solidFill>
                    <a:prstClr val="black"/>
                  </a:solidFill>
                  <a:cs typeface="Arial" panose="020B0604020202020204" pitchFamily="34" charset="0"/>
                </a:endParaRPr>
              </a:p>
              <a:p>
                <a:endParaRPr lang="en-GB" dirty="0">
                  <a:solidFill>
                    <a:prstClr val="black"/>
                  </a:solidFill>
                  <a:cs typeface="Arial" panose="020B0604020202020204" pitchFamily="34" charset="0"/>
                </a:endParaRPr>
              </a:p>
              <a:p>
                <a:endParaRPr lang="en-GB" dirty="0">
                  <a:solidFill>
                    <a:prstClr val="black"/>
                  </a:solidFill>
                  <a:cs typeface="Arial" panose="020B0604020202020204" pitchFamily="34" charset="0"/>
                </a:endParaRPr>
              </a:p>
            </p:txBody>
          </p:sp>
        </mc:Choice>
        <mc:Fallback>
          <p:sp>
            <p:nvSpPr>
              <p:cNvPr id="15" name="TextBox 14">
                <a:extLst>
                  <a:ext uri="{FF2B5EF4-FFF2-40B4-BE49-F238E27FC236}">
                    <a16:creationId xmlns:a16="http://schemas.microsoft.com/office/drawing/2014/main" id="{5C82BC6A-35A2-BFAB-6BD9-13C9208F00D3}"/>
                  </a:ext>
                </a:extLst>
              </p:cNvPr>
              <p:cNvSpPr txBox="1">
                <a:spLocks noRot="1" noChangeAspect="1" noMove="1" noResize="1" noEditPoints="1" noAdjustHandles="1" noChangeArrowheads="1" noChangeShapeType="1" noTextEdit="1"/>
              </p:cNvSpPr>
              <p:nvPr/>
            </p:nvSpPr>
            <p:spPr>
              <a:xfrm>
                <a:off x="9734364" y="2157670"/>
                <a:ext cx="2301658" cy="830997"/>
              </a:xfrm>
              <a:prstGeom prst="rect">
                <a:avLst/>
              </a:prstGeom>
              <a:blipFill>
                <a:blip r:embed="rId5"/>
                <a:stretch>
                  <a:fillRect/>
                </a:stretch>
              </a:blipFill>
            </p:spPr>
            <p:txBody>
              <a:bodyPr/>
              <a:lstStyle/>
              <a:p>
                <a:r>
                  <a:rPr lang="en-GB">
                    <a:noFill/>
                  </a:rPr>
                  <a:t> </a:t>
                </a:r>
              </a:p>
            </p:txBody>
          </p:sp>
        </mc:Fallback>
      </mc:AlternateContent>
      <p:sp>
        <p:nvSpPr>
          <p:cNvPr id="16" name="Content Placeholder 2">
            <a:extLst>
              <a:ext uri="{FF2B5EF4-FFF2-40B4-BE49-F238E27FC236}">
                <a16:creationId xmlns:a16="http://schemas.microsoft.com/office/drawing/2014/main" id="{1513952E-5A2F-CC75-2F48-EE8DDC1BAA86}"/>
              </a:ext>
            </a:extLst>
          </p:cNvPr>
          <p:cNvSpPr txBox="1">
            <a:spLocks/>
          </p:cNvSpPr>
          <p:nvPr/>
        </p:nvSpPr>
        <p:spPr>
          <a:xfrm>
            <a:off x="614450" y="3858012"/>
            <a:ext cx="9948867" cy="4451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b="1" dirty="0"/>
              <a:t>Efforts towards the first Bose-Einstein condensation of Ps</a:t>
            </a:r>
            <a:endParaRPr lang="en-US" sz="2000" b="1" dirty="0"/>
          </a:p>
          <a:p>
            <a:pPr marL="0" indent="0">
              <a:buFont typeface="Arial" panose="020B0604020202020204" pitchFamily="34" charset="0"/>
              <a:buNone/>
            </a:pPr>
            <a:endParaRPr lang="en-US" sz="2000" b="1" dirty="0"/>
          </a:p>
        </p:txBody>
      </p:sp>
      <p:sp>
        <p:nvSpPr>
          <p:cNvPr id="17" name="Content Placeholder 2">
            <a:extLst>
              <a:ext uri="{FF2B5EF4-FFF2-40B4-BE49-F238E27FC236}">
                <a16:creationId xmlns:a16="http://schemas.microsoft.com/office/drawing/2014/main" id="{5EE3A7B1-3159-41C7-C935-EE58F4C5A05B}"/>
              </a:ext>
            </a:extLst>
          </p:cNvPr>
          <p:cNvSpPr txBox="1">
            <a:spLocks/>
          </p:cNvSpPr>
          <p:nvPr/>
        </p:nvSpPr>
        <p:spPr>
          <a:xfrm>
            <a:off x="545250" y="4179186"/>
            <a:ext cx="10193473" cy="6180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yriad Pro" panose="020B0503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it-IT" dirty="0">
                <a:latin typeface="Arial" panose="020B0604020202020204" pitchFamily="34" charset="0"/>
                <a:cs typeface="Arial" panose="020B0604020202020204" pitchFamily="34" charset="0"/>
              </a:rPr>
              <a:t>When a Ps-BEC annihilates, a coherent burst of gamma rays is emitted. </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A proposed way to build a 511 keV gamma ray laser!</a:t>
            </a:r>
            <a:endParaRPr lang="en-US" dirty="0">
              <a:latin typeface="Arial" panose="020B0604020202020204" pitchFamily="34" charset="0"/>
              <a:cs typeface="Arial" panose="020B0604020202020204" pitchFamily="34" charset="0"/>
            </a:endParaRPr>
          </a:p>
          <a:p>
            <a:pPr marL="0" indent="0" algn="ctr">
              <a:buNone/>
            </a:pPr>
            <a:endParaRPr lang="it-IT" dirty="0">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40426A4-EACF-2D94-DE1B-F6D9353BEFF4}"/>
              </a:ext>
            </a:extLst>
          </p:cNvPr>
          <p:cNvSpPr txBox="1"/>
          <p:nvPr/>
        </p:nvSpPr>
        <p:spPr>
          <a:xfrm>
            <a:off x="545250" y="4773822"/>
            <a:ext cx="10507063" cy="1938992"/>
          </a:xfrm>
          <a:prstGeom prst="rect">
            <a:avLst/>
          </a:prstGeom>
          <a:noFill/>
        </p:spPr>
        <p:txBody>
          <a:bodyPr wrap="square">
            <a:spAutoFit/>
          </a:bodyPr>
          <a:lstStyle/>
          <a:p>
            <a:pPr marL="0" indent="0">
              <a:buFont typeface="Arial" panose="020B0604020202020204" pitchFamily="34" charset="0"/>
              <a:buNone/>
            </a:pPr>
            <a:r>
              <a:rPr lang="de-DE" sz="2000" b="1" dirty="0"/>
              <a:t>Tests of fundamental symmetries and BSM searches</a:t>
            </a:r>
          </a:p>
          <a:p>
            <a:pPr marL="0" indent="0">
              <a:buFont typeface="Arial" panose="020B0604020202020204" pitchFamily="34" charset="0"/>
              <a:buNone/>
            </a:pPr>
            <a:r>
              <a:rPr lang="de-DE" sz="2000" b="1" dirty="0"/>
              <a:t>New </a:t>
            </a:r>
            <a:r>
              <a:rPr lang="it-IT" sz="2000" b="1" dirty="0">
                <a:latin typeface="+mn-lt"/>
              </a:rPr>
              <a:t>precision QED measurements feasible, with colder Ps sources</a:t>
            </a:r>
          </a:p>
          <a:p>
            <a:r>
              <a:rPr lang="it-IT" sz="2000" b="1" dirty="0">
                <a:latin typeface="Arial" panose="020B0604020202020204" pitchFamily="34" charset="0"/>
                <a:cs typeface="Arial" panose="020B0604020202020204" pitchFamily="34" charset="0"/>
              </a:rPr>
              <a:t>Positrons are non-destructive nanoprobes in material sciences</a:t>
            </a:r>
            <a:endParaRPr lang="en-US"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2000" b="1" dirty="0"/>
          </a:p>
          <a:p>
            <a:pPr marL="0" indent="0">
              <a:buFont typeface="Arial" panose="020B0604020202020204" pitchFamily="34" charset="0"/>
              <a:buNone/>
            </a:pPr>
            <a:endParaRPr lang="de-DE" sz="2000" b="1" dirty="0"/>
          </a:p>
          <a:p>
            <a:pPr marL="0" indent="0">
              <a:buFont typeface="Arial" panose="020B0604020202020204" pitchFamily="34" charset="0"/>
              <a:buNone/>
            </a:pPr>
            <a:endParaRPr lang="en-US" sz="2000" b="1" dirty="0"/>
          </a:p>
        </p:txBody>
      </p:sp>
      <p:sp>
        <p:nvSpPr>
          <p:cNvPr id="22" name="Content Placeholder 2">
            <a:extLst>
              <a:ext uri="{FF2B5EF4-FFF2-40B4-BE49-F238E27FC236}">
                <a16:creationId xmlns:a16="http://schemas.microsoft.com/office/drawing/2014/main" id="{CA8703EF-1B25-9D01-17A1-8B98F934A6D3}"/>
              </a:ext>
            </a:extLst>
          </p:cNvPr>
          <p:cNvSpPr txBox="1">
            <a:spLocks/>
          </p:cNvSpPr>
          <p:nvPr/>
        </p:nvSpPr>
        <p:spPr>
          <a:xfrm>
            <a:off x="545250" y="5449958"/>
            <a:ext cx="9301622" cy="445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yriad Pro" panose="020B0503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6D1DF86-CFC2-FE30-1A7E-64F8CCF819F3}"/>
              </a:ext>
            </a:extLst>
          </p:cNvPr>
          <p:cNvSpPr txBox="1"/>
          <p:nvPr/>
        </p:nvSpPr>
        <p:spPr>
          <a:xfrm>
            <a:off x="142875" y="5719437"/>
            <a:ext cx="10124273"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Possible use case: Ultra-high density monolithic 3D ICs </a:t>
            </a:r>
          </a:p>
          <a:p>
            <a:pPr algn="ctr"/>
            <a:r>
              <a:rPr lang="en-GB" dirty="0">
                <a:latin typeface="Arial" panose="020B0604020202020204" pitchFamily="34" charset="0"/>
                <a:cs typeface="Arial" panose="020B0604020202020204" pitchFamily="34" charset="0"/>
                <a:sym typeface="Wingdings" panose="05000000000000000000" pitchFamily="2" charset="2"/>
              </a:rPr>
              <a:t> Depth-resolved defect analysis with positrons</a:t>
            </a:r>
            <a:endParaRPr lang="en-GB"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DB8F909-2F19-3294-15AB-A16ADFDBF1DB}"/>
              </a:ext>
            </a:extLst>
          </p:cNvPr>
          <p:cNvSpPr txBox="1"/>
          <p:nvPr/>
        </p:nvSpPr>
        <p:spPr>
          <a:xfrm>
            <a:off x="99601" y="109256"/>
            <a:ext cx="4852610"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Areas of FCC-ee e</a:t>
            </a:r>
            <a:r>
              <a:rPr kumimoji="0" lang="en-GB" sz="3000" b="0" i="0" u="none" strike="noStrike" kern="1200" cap="none" spc="0" normalizeH="0" baseline="30000" noProof="0" dirty="0">
                <a:ln>
                  <a:noFill/>
                </a:ln>
                <a:solidFill>
                  <a:srgbClr val="0F124A"/>
                </a:solidFill>
                <a:effectLst/>
                <a:uLnTx/>
                <a:uFillTx/>
                <a:latin typeface="Arial"/>
                <a:ea typeface="+mn-ea"/>
                <a:cs typeface="+mn-cs"/>
              </a:rPr>
              <a:t>+</a:t>
            </a:r>
            <a:r>
              <a:rPr kumimoji="0" lang="en-GB" sz="3000" b="0" i="0" u="none" strike="noStrike" kern="1200" cap="none" spc="0" normalizeH="0" baseline="0" noProof="0" dirty="0">
                <a:ln>
                  <a:noFill/>
                </a:ln>
                <a:solidFill>
                  <a:srgbClr val="0F124A"/>
                </a:solidFill>
                <a:effectLst/>
                <a:uLnTx/>
                <a:uFillTx/>
                <a:latin typeface="Arial"/>
                <a:ea typeface="+mn-ea"/>
                <a:cs typeface="+mn-cs"/>
              </a:rPr>
              <a:t> impact</a:t>
            </a:r>
          </a:p>
        </p:txBody>
      </p:sp>
      <p:sp>
        <p:nvSpPr>
          <p:cNvPr id="25" name="TextBox 24">
            <a:extLst>
              <a:ext uri="{FF2B5EF4-FFF2-40B4-BE49-F238E27FC236}">
                <a16:creationId xmlns:a16="http://schemas.microsoft.com/office/drawing/2014/main" id="{92BE31D9-6B35-7FFA-AEA1-31B1783BC775}"/>
              </a:ext>
            </a:extLst>
          </p:cNvPr>
          <p:cNvSpPr txBox="1"/>
          <p:nvPr/>
        </p:nvSpPr>
        <p:spPr>
          <a:xfrm>
            <a:off x="10423152" y="5966668"/>
            <a:ext cx="1510475" cy="369332"/>
          </a:xfrm>
          <a:prstGeom prst="rect">
            <a:avLst/>
          </a:prstGeom>
          <a:solidFill>
            <a:schemeClr val="accent2"/>
          </a:solidFill>
          <a:ln>
            <a:noFill/>
          </a:ln>
        </p:spPr>
        <p:txBody>
          <a:bodyPr wrap="square">
            <a:spAutoFit/>
          </a:bodyPr>
          <a:lstStyle/>
          <a:p>
            <a:pPr algn="ctr"/>
            <a:r>
              <a:rPr kumimoji="0" lang="en-GB" sz="1800" b="0" i="0" u="none" strike="noStrike" kern="1200" cap="none" spc="0" normalizeH="0" baseline="0" noProof="0" dirty="0">
                <a:ln>
                  <a:noFill/>
                </a:ln>
                <a:solidFill>
                  <a:srgbClr val="0F124A"/>
                </a:solidFill>
                <a:effectLst/>
                <a:uLnTx/>
                <a:uFillTx/>
                <a:latin typeface="Arial"/>
                <a:ea typeface="+mn-ea"/>
                <a:cs typeface="+mn-cs"/>
              </a:rPr>
              <a:t>B.</a:t>
            </a:r>
            <a:r>
              <a:rPr lang="de-DE" dirty="0"/>
              <a:t> Rienäcker</a:t>
            </a:r>
            <a:r>
              <a:rPr kumimoji="0" lang="en-GB" sz="1800" b="0" i="0" u="none" strike="noStrike" kern="1200" cap="none" spc="0" normalizeH="0" baseline="0" noProof="0" dirty="0">
                <a:ln>
                  <a:noFill/>
                </a:ln>
                <a:solidFill>
                  <a:srgbClr val="0F124A"/>
                </a:solidFill>
                <a:effectLst/>
                <a:uLnTx/>
                <a:uFillTx/>
                <a:latin typeface="Arial"/>
                <a:ea typeface="+mn-ea"/>
                <a:cs typeface="+mn-cs"/>
              </a:rPr>
              <a:t> </a:t>
            </a:r>
          </a:p>
        </p:txBody>
      </p:sp>
    </p:spTree>
    <p:extLst>
      <p:ext uri="{BB962C8B-B14F-4D97-AF65-F5344CB8AC3E}">
        <p14:creationId xmlns:p14="http://schemas.microsoft.com/office/powerpoint/2010/main" val="3124298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99A99-97AE-D9F9-FFC8-2518BE081B57}"/>
              </a:ext>
            </a:extLst>
          </p:cNvPr>
          <p:cNvSpPr>
            <a:spLocks noGrp="1"/>
          </p:cNvSpPr>
          <p:nvPr>
            <p:ph type="sldNum" sz="quarter" idx="10"/>
          </p:nvPr>
        </p:nvSpPr>
        <p:spPr/>
        <p:txBody>
          <a:bodyPr/>
          <a:lstStyle/>
          <a:p>
            <a:fld id="{88A1DFE4-5FC5-43BD-BB7E-75EAD82B965F}" type="slidenum">
              <a:rPr lang="en-US" noProof="0" smtClean="0"/>
              <a:pPr/>
              <a:t>34</a:t>
            </a:fld>
            <a:endParaRPr lang="en-US" noProof="0" dirty="0"/>
          </a:p>
        </p:txBody>
      </p:sp>
      <p:sp>
        <p:nvSpPr>
          <p:cNvPr id="3" name="Content Placeholder 2">
            <a:extLst>
              <a:ext uri="{FF2B5EF4-FFF2-40B4-BE49-F238E27FC236}">
                <a16:creationId xmlns:a16="http://schemas.microsoft.com/office/drawing/2014/main" id="{5B232D28-D976-DBCA-FC7C-D147B1019A99}"/>
              </a:ext>
            </a:extLst>
          </p:cNvPr>
          <p:cNvSpPr txBox="1">
            <a:spLocks/>
          </p:cNvSpPr>
          <p:nvPr/>
        </p:nvSpPr>
        <p:spPr>
          <a:xfrm>
            <a:off x="970692" y="2333569"/>
            <a:ext cx="1600200" cy="445191"/>
          </a:xfrm>
          <a:prstGeom prst="rect">
            <a:avLst/>
          </a:prstGeom>
          <a:solidFill>
            <a:srgbClr val="ED7D31"/>
          </a:solidFill>
          <a:ln w="12700" cap="flat" cmpd="sng" algn="ctr">
            <a:solidFill>
              <a:srgbClr val="ED7D31">
                <a:shade val="50000"/>
              </a:srgbClr>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yriad Pro" panose="020B05030304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yriad Pro" panose="020B05030304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Positrons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ight Arrow 11">
            <a:extLst>
              <a:ext uri="{FF2B5EF4-FFF2-40B4-BE49-F238E27FC236}">
                <a16:creationId xmlns:a16="http://schemas.microsoft.com/office/drawing/2014/main" id="{048EDB72-294C-C6F9-8C50-D3A5EDD2BF18}"/>
              </a:ext>
            </a:extLst>
          </p:cNvPr>
          <p:cNvSpPr/>
          <p:nvPr/>
        </p:nvSpPr>
        <p:spPr>
          <a:xfrm rot="19471500">
            <a:off x="1149883" y="3152244"/>
            <a:ext cx="926753" cy="374913"/>
          </a:xfrm>
          <a:prstGeom prst="rightArrow">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0E5CC2EB-778E-F2BF-610C-B179C72BB192}"/>
              </a:ext>
            </a:extLst>
          </p:cNvPr>
          <p:cNvSpPr txBox="1"/>
          <p:nvPr/>
        </p:nvSpPr>
        <p:spPr>
          <a:xfrm>
            <a:off x="583096" y="3761279"/>
            <a:ext cx="2125164" cy="923330"/>
          </a:xfrm>
          <a:prstGeom prst="rect">
            <a:avLst/>
          </a:prstGeom>
          <a:noFill/>
        </p:spPr>
        <p:txBody>
          <a:bodyPr wrap="square" rtlCol="0">
            <a:spAutoFit/>
          </a:bodyPr>
          <a:lstStyle/>
          <a:p>
            <a:r>
              <a:rPr lang="en-US" dirty="0">
                <a:solidFill>
                  <a:prstClr val="black"/>
                </a:solidFill>
                <a:cs typeface="Arial" panose="020B0604020202020204" pitchFamily="34" charset="0"/>
              </a:rPr>
              <a:t>A new intense low-energy e+ beam from FCC-ee</a:t>
            </a:r>
            <a:endParaRPr lang="en-GB" dirty="0">
              <a:solidFill>
                <a:prstClr val="black"/>
              </a:solidFill>
              <a:cs typeface="Arial" panose="020B0604020202020204" pitchFamily="34" charset="0"/>
            </a:endParaRPr>
          </a:p>
        </p:txBody>
      </p:sp>
      <p:sp>
        <p:nvSpPr>
          <p:cNvPr id="6" name="TextBox 5">
            <a:extLst>
              <a:ext uri="{FF2B5EF4-FFF2-40B4-BE49-F238E27FC236}">
                <a16:creationId xmlns:a16="http://schemas.microsoft.com/office/drawing/2014/main" id="{47A955D7-E8CC-F6D0-1C79-7913B295B49B}"/>
              </a:ext>
            </a:extLst>
          </p:cNvPr>
          <p:cNvSpPr txBox="1"/>
          <p:nvPr/>
        </p:nvSpPr>
        <p:spPr>
          <a:xfrm>
            <a:off x="6802935" y="2253755"/>
            <a:ext cx="4859573" cy="369332"/>
          </a:xfrm>
          <a:prstGeom prst="rect">
            <a:avLst/>
          </a:prstGeom>
          <a:noFill/>
        </p:spPr>
        <p:txBody>
          <a:bodyPr wrap="square" rtlCol="0">
            <a:spAutoFit/>
          </a:bodyPr>
          <a:lstStyle/>
          <a:p>
            <a:r>
              <a:rPr lang="en-US" dirty="0">
                <a:solidFill>
                  <a:prstClr val="black"/>
                </a:solidFill>
                <a:cs typeface="Arial" panose="020B0604020202020204" pitchFamily="34" charset="0"/>
              </a:rPr>
              <a:t>Better measurement efficiency (results/time)</a:t>
            </a:r>
            <a:endParaRPr lang="en-GB" dirty="0">
              <a:solidFill>
                <a:prstClr val="black"/>
              </a:solidFill>
              <a:cs typeface="Arial" panose="020B0604020202020204" pitchFamily="34" charset="0"/>
            </a:endParaRPr>
          </a:p>
        </p:txBody>
      </p:sp>
      <p:sp>
        <p:nvSpPr>
          <p:cNvPr id="7" name="Right Arrow 19">
            <a:extLst>
              <a:ext uri="{FF2B5EF4-FFF2-40B4-BE49-F238E27FC236}">
                <a16:creationId xmlns:a16="http://schemas.microsoft.com/office/drawing/2014/main" id="{4391D1BA-C885-0F6F-A43D-06985AF33770}"/>
              </a:ext>
            </a:extLst>
          </p:cNvPr>
          <p:cNvSpPr/>
          <p:nvPr/>
        </p:nvSpPr>
        <p:spPr>
          <a:xfrm>
            <a:off x="5782362" y="2271885"/>
            <a:ext cx="926753" cy="374913"/>
          </a:xfrm>
          <a:prstGeom prst="rightArrow">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575C2F9D-217E-C105-327E-1BE7351506EA}"/>
              </a:ext>
            </a:extLst>
          </p:cNvPr>
          <p:cNvSpPr txBox="1"/>
          <p:nvPr/>
        </p:nvSpPr>
        <p:spPr>
          <a:xfrm>
            <a:off x="6802935" y="2983325"/>
            <a:ext cx="4281955" cy="369332"/>
          </a:xfrm>
          <a:prstGeom prst="rect">
            <a:avLst/>
          </a:prstGeom>
          <a:noFill/>
        </p:spPr>
        <p:txBody>
          <a:bodyPr wrap="square" rtlCol="0">
            <a:spAutoFit/>
          </a:bodyPr>
          <a:lstStyle/>
          <a:p>
            <a:r>
              <a:rPr lang="en-US" dirty="0">
                <a:solidFill>
                  <a:prstClr val="black"/>
                </a:solidFill>
                <a:cs typeface="Arial" panose="020B0604020202020204" pitchFamily="34" charset="0"/>
              </a:rPr>
              <a:t>Higher data quality (less systematics)</a:t>
            </a:r>
            <a:endParaRPr lang="en-GB" dirty="0">
              <a:solidFill>
                <a:prstClr val="black"/>
              </a:solidFill>
              <a:cs typeface="Arial" panose="020B0604020202020204" pitchFamily="34" charset="0"/>
            </a:endParaRPr>
          </a:p>
        </p:txBody>
      </p:sp>
      <p:sp>
        <p:nvSpPr>
          <p:cNvPr id="9" name="TextBox 8">
            <a:extLst>
              <a:ext uri="{FF2B5EF4-FFF2-40B4-BE49-F238E27FC236}">
                <a16:creationId xmlns:a16="http://schemas.microsoft.com/office/drawing/2014/main" id="{03C7B4F2-EDB1-3C61-4D3E-D0F81A860E87}"/>
              </a:ext>
            </a:extLst>
          </p:cNvPr>
          <p:cNvSpPr txBox="1"/>
          <p:nvPr/>
        </p:nvSpPr>
        <p:spPr>
          <a:xfrm>
            <a:off x="6802935" y="3765157"/>
            <a:ext cx="4069000" cy="646331"/>
          </a:xfrm>
          <a:prstGeom prst="rect">
            <a:avLst/>
          </a:prstGeom>
          <a:noFill/>
        </p:spPr>
        <p:txBody>
          <a:bodyPr wrap="square" rtlCol="0">
            <a:spAutoFit/>
          </a:bodyPr>
          <a:lstStyle/>
          <a:p>
            <a:r>
              <a:rPr lang="en-US" dirty="0">
                <a:solidFill>
                  <a:prstClr val="black"/>
                </a:solidFill>
                <a:cs typeface="Arial" panose="020B0604020202020204" pitchFamily="34" charset="0"/>
              </a:rPr>
              <a:t>Unlocking exciting new possibilities (e.g. Ps-BEC, precision QED, BSM )</a:t>
            </a:r>
            <a:endParaRPr lang="en-GB" dirty="0">
              <a:solidFill>
                <a:prstClr val="black"/>
              </a:solidFill>
              <a:cs typeface="Arial" panose="020B0604020202020204" pitchFamily="34" charset="0"/>
            </a:endParaRPr>
          </a:p>
        </p:txBody>
      </p:sp>
      <p:sp>
        <p:nvSpPr>
          <p:cNvPr id="10" name="Right Arrow 30">
            <a:extLst>
              <a:ext uri="{FF2B5EF4-FFF2-40B4-BE49-F238E27FC236}">
                <a16:creationId xmlns:a16="http://schemas.microsoft.com/office/drawing/2014/main" id="{97CBFC9A-E5EC-296A-771F-244F6392BA7C}"/>
              </a:ext>
            </a:extLst>
          </p:cNvPr>
          <p:cNvSpPr/>
          <p:nvPr/>
        </p:nvSpPr>
        <p:spPr>
          <a:xfrm rot="19471500">
            <a:off x="2731033" y="1551643"/>
            <a:ext cx="926753" cy="374913"/>
          </a:xfrm>
          <a:prstGeom prst="rightArrow">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 name="TextBox 10">
            <a:extLst>
              <a:ext uri="{FF2B5EF4-FFF2-40B4-BE49-F238E27FC236}">
                <a16:creationId xmlns:a16="http://schemas.microsoft.com/office/drawing/2014/main" id="{D2FF0D40-84CD-A149-721E-5A28D8B38D16}"/>
              </a:ext>
            </a:extLst>
          </p:cNvPr>
          <p:cNvSpPr txBox="1"/>
          <p:nvPr/>
        </p:nvSpPr>
        <p:spPr>
          <a:xfrm>
            <a:off x="3618764" y="1343742"/>
            <a:ext cx="7253171" cy="646331"/>
          </a:xfrm>
          <a:prstGeom prst="rect">
            <a:avLst/>
          </a:prstGeom>
          <a:noFill/>
        </p:spPr>
        <p:txBody>
          <a:bodyPr wrap="square" rtlCol="0">
            <a:spAutoFit/>
          </a:bodyPr>
          <a:lstStyle/>
          <a:p>
            <a:r>
              <a:rPr lang="en-US" b="1" dirty="0">
                <a:solidFill>
                  <a:prstClr val="black"/>
                </a:solidFill>
                <a:cs typeface="Arial" panose="020B0604020202020204" pitchFamily="34" charset="0"/>
              </a:rPr>
              <a:t>Material Science: non-destructive </a:t>
            </a:r>
            <a:r>
              <a:rPr lang="en-US" b="1" dirty="0" err="1">
                <a:solidFill>
                  <a:prstClr val="black"/>
                </a:solidFill>
                <a:cs typeface="Arial" panose="020B0604020202020204" pitchFamily="34" charset="0"/>
              </a:rPr>
              <a:t>nanoprobes</a:t>
            </a:r>
            <a:r>
              <a:rPr lang="en-US" b="1" dirty="0">
                <a:solidFill>
                  <a:prstClr val="black"/>
                </a:solidFill>
                <a:cs typeface="Arial" panose="020B0604020202020204" pitchFamily="34" charset="0"/>
              </a:rPr>
              <a:t> </a:t>
            </a:r>
          </a:p>
          <a:p>
            <a:r>
              <a:rPr lang="en-US" dirty="0">
                <a:solidFill>
                  <a:prstClr val="black"/>
                </a:solidFill>
                <a:cs typeface="Arial" panose="020B0604020202020204" pitchFamily="34" charset="0"/>
              </a:rPr>
              <a:t>=&gt; possibly beam time for global partners in industry and academia?</a:t>
            </a:r>
            <a:endParaRPr lang="en-GB" dirty="0">
              <a:solidFill>
                <a:prstClr val="black"/>
              </a:solidFill>
              <a:cs typeface="Arial" panose="020B0604020202020204" pitchFamily="34" charset="0"/>
            </a:endParaRPr>
          </a:p>
        </p:txBody>
      </p:sp>
      <p:sp>
        <p:nvSpPr>
          <p:cNvPr id="12" name="Right Arrow 33">
            <a:extLst>
              <a:ext uri="{FF2B5EF4-FFF2-40B4-BE49-F238E27FC236}">
                <a16:creationId xmlns:a16="http://schemas.microsoft.com/office/drawing/2014/main" id="{C7E1A62F-31FF-E838-74B3-525ABAE707FC}"/>
              </a:ext>
            </a:extLst>
          </p:cNvPr>
          <p:cNvSpPr/>
          <p:nvPr/>
        </p:nvSpPr>
        <p:spPr>
          <a:xfrm rot="19471500">
            <a:off x="2662349" y="2790287"/>
            <a:ext cx="926753" cy="374913"/>
          </a:xfrm>
          <a:prstGeom prst="rightArrow">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3" name="TextBox 12">
            <a:extLst>
              <a:ext uri="{FF2B5EF4-FFF2-40B4-BE49-F238E27FC236}">
                <a16:creationId xmlns:a16="http://schemas.microsoft.com/office/drawing/2014/main" id="{1DF02FE7-A904-F398-AC39-B6430E57CFF6}"/>
              </a:ext>
            </a:extLst>
          </p:cNvPr>
          <p:cNvSpPr txBox="1"/>
          <p:nvPr/>
        </p:nvSpPr>
        <p:spPr>
          <a:xfrm>
            <a:off x="3680559" y="2253755"/>
            <a:ext cx="1994408" cy="1477328"/>
          </a:xfrm>
          <a:prstGeom prst="rect">
            <a:avLst/>
          </a:prstGeom>
          <a:noFill/>
        </p:spPr>
        <p:txBody>
          <a:bodyPr wrap="square" rtlCol="0">
            <a:spAutoFit/>
          </a:bodyPr>
          <a:lstStyle/>
          <a:p>
            <a:r>
              <a:rPr lang="en-US" b="1" dirty="0">
                <a:solidFill>
                  <a:prstClr val="black"/>
                </a:solidFill>
                <a:cs typeface="Arial" panose="020B0604020202020204" pitchFamily="34" charset="0"/>
              </a:rPr>
              <a:t>Next generation Ps sources with</a:t>
            </a:r>
          </a:p>
          <a:p>
            <a:r>
              <a:rPr lang="en-US" b="1" dirty="0">
                <a:solidFill>
                  <a:prstClr val="black"/>
                </a:solidFill>
                <a:cs typeface="Arial" panose="020B0604020202020204" pitchFamily="34" charset="0"/>
              </a:rPr>
              <a:t>high intensity, </a:t>
            </a:r>
          </a:p>
          <a:p>
            <a:r>
              <a:rPr lang="en-US" b="1" dirty="0">
                <a:solidFill>
                  <a:prstClr val="black"/>
                </a:solidFill>
                <a:cs typeface="Arial" panose="020B0604020202020204" pitchFamily="34" charset="0"/>
              </a:rPr>
              <a:t>low energy and</a:t>
            </a:r>
          </a:p>
          <a:p>
            <a:r>
              <a:rPr lang="en-US" b="1" dirty="0">
                <a:solidFill>
                  <a:prstClr val="black"/>
                </a:solidFill>
                <a:cs typeface="Arial" panose="020B0604020202020204" pitchFamily="34" charset="0"/>
              </a:rPr>
              <a:t>higher density</a:t>
            </a:r>
            <a:endParaRPr lang="en-GB" b="1" dirty="0">
              <a:solidFill>
                <a:prstClr val="black"/>
              </a:solidFill>
              <a:cs typeface="Arial" panose="020B0604020202020204" pitchFamily="34" charset="0"/>
            </a:endParaRPr>
          </a:p>
        </p:txBody>
      </p:sp>
      <p:sp>
        <p:nvSpPr>
          <p:cNvPr id="14" name="Right Arrow 35">
            <a:extLst>
              <a:ext uri="{FF2B5EF4-FFF2-40B4-BE49-F238E27FC236}">
                <a16:creationId xmlns:a16="http://schemas.microsoft.com/office/drawing/2014/main" id="{2EF2B399-53B8-7D72-A67E-933A29D1B5C4}"/>
              </a:ext>
            </a:extLst>
          </p:cNvPr>
          <p:cNvSpPr/>
          <p:nvPr/>
        </p:nvSpPr>
        <p:spPr>
          <a:xfrm>
            <a:off x="5782361" y="2977744"/>
            <a:ext cx="926753" cy="374913"/>
          </a:xfrm>
          <a:prstGeom prst="rightArrow">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5" name="Right Arrow 36">
            <a:extLst>
              <a:ext uri="{FF2B5EF4-FFF2-40B4-BE49-F238E27FC236}">
                <a16:creationId xmlns:a16="http://schemas.microsoft.com/office/drawing/2014/main" id="{F22AF200-7CE9-04BC-FDA2-CCD5349B6AB0}"/>
              </a:ext>
            </a:extLst>
          </p:cNvPr>
          <p:cNvSpPr/>
          <p:nvPr/>
        </p:nvSpPr>
        <p:spPr>
          <a:xfrm>
            <a:off x="5782361" y="3716022"/>
            <a:ext cx="926753" cy="374913"/>
          </a:xfrm>
          <a:prstGeom prst="rightArrow">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7" name="Freeform 3">
            <a:extLst>
              <a:ext uri="{FF2B5EF4-FFF2-40B4-BE49-F238E27FC236}">
                <a16:creationId xmlns:a16="http://schemas.microsoft.com/office/drawing/2014/main" id="{9C70374E-F5E7-9B41-688C-7D78E5C8D880}"/>
              </a:ext>
            </a:extLst>
          </p:cNvPr>
          <p:cNvSpPr/>
          <p:nvPr/>
        </p:nvSpPr>
        <p:spPr>
          <a:xfrm>
            <a:off x="3281304" y="3807724"/>
            <a:ext cx="3267075" cy="1207527"/>
          </a:xfrm>
          <a:custGeom>
            <a:avLst/>
            <a:gdLst>
              <a:gd name="connsiteX0" fmla="*/ 0 w 3267075"/>
              <a:gd name="connsiteY0" fmla="*/ 0 h 1207527"/>
              <a:gd name="connsiteX1" fmla="*/ 1295400 w 3267075"/>
              <a:gd name="connsiteY1" fmla="*/ 1028700 h 1207527"/>
              <a:gd name="connsiteX2" fmla="*/ 3267075 w 3267075"/>
              <a:gd name="connsiteY2" fmla="*/ 1200150 h 1207527"/>
            </a:gdLst>
            <a:ahLst/>
            <a:cxnLst>
              <a:cxn ang="0">
                <a:pos x="connsiteX0" y="connsiteY0"/>
              </a:cxn>
              <a:cxn ang="0">
                <a:pos x="connsiteX1" y="connsiteY1"/>
              </a:cxn>
              <a:cxn ang="0">
                <a:pos x="connsiteX2" y="connsiteY2"/>
              </a:cxn>
            </a:cxnLst>
            <a:rect l="l" t="t" r="r" b="b"/>
            <a:pathLst>
              <a:path w="3267075" h="1207527">
                <a:moveTo>
                  <a:pt x="0" y="0"/>
                </a:moveTo>
                <a:cubicBezTo>
                  <a:pt x="375444" y="414337"/>
                  <a:pt x="750888" y="828675"/>
                  <a:pt x="1295400" y="1028700"/>
                </a:cubicBezTo>
                <a:cubicBezTo>
                  <a:pt x="1839912" y="1228725"/>
                  <a:pt x="2553493" y="1214437"/>
                  <a:pt x="3267075" y="1200150"/>
                </a:cubicBezTo>
              </a:path>
            </a:pathLst>
          </a:custGeom>
          <a:noFill/>
          <a:ln w="76200" cap="flat" cmpd="sng" algn="ctr">
            <a:solidFill>
              <a:srgbClr val="4472C4"/>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F5A121-6C0A-B648-39A5-6B4467E3E7B5}"/>
              </a:ext>
            </a:extLst>
          </p:cNvPr>
          <p:cNvSpPr txBox="1"/>
          <p:nvPr/>
        </p:nvSpPr>
        <p:spPr>
          <a:xfrm>
            <a:off x="6790466" y="4784489"/>
            <a:ext cx="4069000" cy="369332"/>
          </a:xfrm>
          <a:prstGeom prst="rect">
            <a:avLst/>
          </a:prstGeom>
          <a:noFill/>
        </p:spPr>
        <p:txBody>
          <a:bodyPr wrap="square" rtlCol="0">
            <a:spAutoFit/>
          </a:bodyPr>
          <a:lstStyle/>
          <a:p>
            <a:r>
              <a:rPr lang="en-US" u="sng" dirty="0">
                <a:solidFill>
                  <a:prstClr val="black"/>
                </a:solidFill>
                <a:cs typeface="Arial" panose="020B0604020202020204" pitchFamily="34" charset="0"/>
              </a:rPr>
              <a:t>More antihydrogen for AEgIS &lt;3</a:t>
            </a:r>
            <a:endParaRPr lang="en-GB" u="sng" dirty="0">
              <a:solidFill>
                <a:prstClr val="black"/>
              </a:solidFill>
              <a:cs typeface="Arial" panose="020B0604020202020204" pitchFamily="34" charset="0"/>
            </a:endParaRPr>
          </a:p>
        </p:txBody>
      </p:sp>
      <p:sp>
        <p:nvSpPr>
          <p:cNvPr id="20" name="TextBox 19">
            <a:extLst>
              <a:ext uri="{FF2B5EF4-FFF2-40B4-BE49-F238E27FC236}">
                <a16:creationId xmlns:a16="http://schemas.microsoft.com/office/drawing/2014/main" id="{3DAA1FCE-D634-B7A8-CD7B-8C9657E5B569}"/>
              </a:ext>
            </a:extLst>
          </p:cNvPr>
          <p:cNvSpPr txBox="1"/>
          <p:nvPr/>
        </p:nvSpPr>
        <p:spPr>
          <a:xfrm>
            <a:off x="99601" y="109256"/>
            <a:ext cx="5708742"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FCC-ee e</a:t>
            </a:r>
            <a:r>
              <a:rPr kumimoji="0" lang="en-GB" sz="3000" b="0" i="0" u="none" strike="noStrike" kern="1200" cap="none" spc="0" normalizeH="0" baseline="30000" noProof="0" dirty="0">
                <a:ln>
                  <a:noFill/>
                </a:ln>
                <a:solidFill>
                  <a:srgbClr val="0F124A"/>
                </a:solidFill>
                <a:effectLst/>
                <a:uLnTx/>
                <a:uFillTx/>
                <a:latin typeface="Arial"/>
                <a:ea typeface="+mn-ea"/>
                <a:cs typeface="+mn-cs"/>
              </a:rPr>
              <a:t>+</a:t>
            </a:r>
            <a:r>
              <a:rPr kumimoji="0" lang="en-GB" sz="3000" b="0" i="0" u="none" strike="noStrike" kern="1200" cap="none" spc="0" normalizeH="0" baseline="0" noProof="0" dirty="0">
                <a:ln>
                  <a:noFill/>
                </a:ln>
                <a:solidFill>
                  <a:srgbClr val="0F124A"/>
                </a:solidFill>
                <a:effectLst/>
                <a:uLnTx/>
                <a:uFillTx/>
                <a:latin typeface="Arial"/>
                <a:ea typeface="+mn-ea"/>
                <a:cs typeface="+mn-cs"/>
              </a:rPr>
              <a:t> Take Home Message</a:t>
            </a:r>
          </a:p>
        </p:txBody>
      </p:sp>
      <p:sp>
        <p:nvSpPr>
          <p:cNvPr id="21" name="TextBox 20">
            <a:extLst>
              <a:ext uri="{FF2B5EF4-FFF2-40B4-BE49-F238E27FC236}">
                <a16:creationId xmlns:a16="http://schemas.microsoft.com/office/drawing/2014/main" id="{D7BD05A2-5F68-2CAE-63BC-39BC5FD69045}"/>
              </a:ext>
            </a:extLst>
          </p:cNvPr>
          <p:cNvSpPr txBox="1"/>
          <p:nvPr/>
        </p:nvSpPr>
        <p:spPr>
          <a:xfrm>
            <a:off x="10423152" y="5966668"/>
            <a:ext cx="1510475" cy="369332"/>
          </a:xfrm>
          <a:prstGeom prst="rect">
            <a:avLst/>
          </a:prstGeom>
          <a:solidFill>
            <a:schemeClr val="accent2"/>
          </a:solidFill>
          <a:ln>
            <a:noFill/>
          </a:ln>
        </p:spPr>
        <p:txBody>
          <a:bodyPr wrap="square">
            <a:spAutoFit/>
          </a:bodyPr>
          <a:lstStyle/>
          <a:p>
            <a:pPr algn="ctr"/>
            <a:r>
              <a:rPr kumimoji="0" lang="en-GB" sz="1800" b="0" i="0" u="none" strike="noStrike" kern="1200" cap="none" spc="0" normalizeH="0" baseline="0" noProof="0" dirty="0">
                <a:ln>
                  <a:noFill/>
                </a:ln>
                <a:solidFill>
                  <a:srgbClr val="0F124A"/>
                </a:solidFill>
                <a:effectLst/>
                <a:uLnTx/>
                <a:uFillTx/>
                <a:latin typeface="Arial"/>
                <a:ea typeface="+mn-ea"/>
                <a:cs typeface="+mn-cs"/>
              </a:rPr>
              <a:t>B.</a:t>
            </a:r>
            <a:r>
              <a:rPr lang="de-DE" dirty="0"/>
              <a:t> Rienäcker</a:t>
            </a:r>
            <a:r>
              <a:rPr kumimoji="0" lang="en-GB" sz="1800" b="0" i="0" u="none" strike="noStrike" kern="1200" cap="none" spc="0" normalizeH="0" baseline="0" noProof="0" dirty="0">
                <a:ln>
                  <a:noFill/>
                </a:ln>
                <a:solidFill>
                  <a:srgbClr val="0F124A"/>
                </a:solidFill>
                <a:effectLst/>
                <a:uLnTx/>
                <a:uFillTx/>
                <a:latin typeface="Arial"/>
                <a:ea typeface="+mn-ea"/>
                <a:cs typeface="+mn-cs"/>
              </a:rPr>
              <a:t> </a:t>
            </a:r>
          </a:p>
        </p:txBody>
      </p:sp>
    </p:spTree>
    <p:extLst>
      <p:ext uri="{BB962C8B-B14F-4D97-AF65-F5344CB8AC3E}">
        <p14:creationId xmlns:p14="http://schemas.microsoft.com/office/powerpoint/2010/main" val="3837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6DD086-6B25-A494-AB07-886DD4871573}"/>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35</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90063688-D669-8AEB-EBC7-B0F208BA6614}"/>
              </a:ext>
            </a:extLst>
          </p:cNvPr>
          <p:cNvSpPr txBox="1"/>
          <p:nvPr/>
        </p:nvSpPr>
        <p:spPr>
          <a:xfrm>
            <a:off x="99601" y="109256"/>
            <a:ext cx="11158824"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Positronium-based GeV photon source – a speculative proposal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DCA3C3C-A135-CE1A-D020-8F35F4BAAFA1}"/>
                  </a:ext>
                </a:extLst>
              </p:cNvPr>
              <p:cNvSpPr txBox="1"/>
              <p:nvPr/>
            </p:nvSpPr>
            <p:spPr>
              <a:xfrm>
                <a:off x="1000298" y="1201514"/>
                <a:ext cx="9861969" cy="2033314"/>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Aligning positron and electrons in a joint long straight section at </a:t>
                </a:r>
                <a14:m>
                  <m:oMath xmlns:m="http://schemas.openxmlformats.org/officeDocument/2006/math">
                    <m:r>
                      <a:rPr kumimoji="0" lang="en-US" sz="2400" b="0" i="1" u="none" strike="noStrike" kern="1200" cap="none" spc="0" normalizeH="0" baseline="0" noProof="0">
                        <a:ln>
                          <a:noFill/>
                        </a:ln>
                        <a:solidFill>
                          <a:srgbClr val="0F124A"/>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 GeV energy (</a:t>
                </a:r>
                <a:r>
                  <a:rPr kumimoji="0" lang="en-US" sz="2400" b="0" i="0" u="none" strike="noStrike" kern="1200" cap="none" spc="0" normalizeH="0" baseline="0" noProof="0" dirty="0">
                    <a:ln>
                      <a:noFill/>
                    </a:ln>
                    <a:solidFill>
                      <a:srgbClr val="0F124A"/>
                    </a:solidFill>
                    <a:effectLst/>
                    <a:uLnTx/>
                    <a:uFillTx/>
                    <a:latin typeface="Symbol" panose="05050102010706020507" pitchFamily="18" charset="2"/>
                    <a:ea typeface="Calibri" panose="020F0502020204030204" pitchFamily="34" charset="0"/>
                    <a:cs typeface="Times New Roman" panose="02020603050405020304" pitchFamily="18" charset="0"/>
                  </a:rPr>
                  <a:t>g</a:t>
                </a:r>
                <a14:m>
                  <m:oMath xmlns:m="http://schemas.openxmlformats.org/officeDocument/2006/math">
                    <m:r>
                      <a:rPr kumimoji="0" lang="en-US" sz="2400" b="0" i="1" u="none" strike="noStrike" kern="1200" cap="none" spc="0" normalizeH="0" baseline="0" noProof="0">
                        <a:ln>
                          <a:noFill/>
                        </a:ln>
                        <a:solidFill>
                          <a:srgbClr val="0F124A"/>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2000), would potentially allow formation and decay of positronium in flight, yielding a narrow-line GeV photon source. This concept requires some basic soundness checks: configuration, cross sections, luminosity, decay time, last not least the expected/achievable rate.</a:t>
                </a: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DCA3C3C-A135-CE1A-D020-8F35F4BAAFA1}"/>
                  </a:ext>
                </a:extLst>
              </p:cNvPr>
              <p:cNvSpPr txBox="1">
                <a:spLocks noRot="1" noChangeAspect="1" noMove="1" noResize="1" noEditPoints="1" noAdjustHandles="1" noChangeArrowheads="1" noChangeShapeType="1" noTextEdit="1"/>
              </p:cNvSpPr>
              <p:nvPr/>
            </p:nvSpPr>
            <p:spPr>
              <a:xfrm>
                <a:off x="1000298" y="1201514"/>
                <a:ext cx="9861969" cy="2033314"/>
              </a:xfrm>
              <a:prstGeom prst="rect">
                <a:avLst/>
              </a:prstGeom>
              <a:blipFill>
                <a:blip r:embed="rId2"/>
                <a:stretch>
                  <a:fillRect l="-927" t="-2096" r="-989" b="-5689"/>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17C91C0E-E761-1D78-B30C-94A566EF0ED1}"/>
              </a:ext>
            </a:extLst>
          </p:cNvPr>
          <p:cNvSpPr txBox="1"/>
          <p:nvPr/>
        </p:nvSpPr>
        <p:spPr>
          <a:xfrm>
            <a:off x="10694504" y="5966668"/>
            <a:ext cx="1239123" cy="369332"/>
          </a:xfrm>
          <a:prstGeom prst="rect">
            <a:avLst/>
          </a:prstGeom>
          <a:solidFill>
            <a:schemeClr val="accent2"/>
          </a:solidFill>
          <a:ln>
            <a:noFill/>
          </a:ln>
        </p:spPr>
        <p:txBody>
          <a:bodyPr wrap="square">
            <a:spAutoFit/>
          </a:bodyPr>
          <a:lstStyle/>
          <a:p>
            <a:pPr algn="ctr"/>
            <a:r>
              <a:rPr lang="en-US" dirty="0">
                <a:solidFill>
                  <a:srgbClr val="0F124A"/>
                </a:solidFill>
                <a:latin typeface="Arial"/>
              </a:rPr>
              <a:t>M</a:t>
            </a:r>
            <a:r>
              <a:rPr lang="en-GB" dirty="0">
                <a:solidFill>
                  <a:srgbClr val="0F124A"/>
                </a:solidFill>
                <a:latin typeface="Arial"/>
              </a:rPr>
              <a:t>. Doser</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706581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96A55-98A8-1088-FDD6-C566E4D0DD2B}"/>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36</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3876AFA6-1B64-30D2-647D-B457AA4A3708}"/>
              </a:ext>
            </a:extLst>
          </p:cNvPr>
          <p:cNvSpPr txBox="1"/>
          <p:nvPr/>
        </p:nvSpPr>
        <p:spPr>
          <a:xfrm>
            <a:off x="99601" y="109256"/>
            <a:ext cx="593008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Testbed for LEMMA muon collider</a:t>
            </a:r>
          </a:p>
        </p:txBody>
      </p:sp>
      <p:sp>
        <p:nvSpPr>
          <p:cNvPr id="5" name="TextBox 4">
            <a:extLst>
              <a:ext uri="{FF2B5EF4-FFF2-40B4-BE49-F238E27FC236}">
                <a16:creationId xmlns:a16="http://schemas.microsoft.com/office/drawing/2014/main" id="{0640A8C8-1FAE-9EEC-11BB-30A9B7E30E4E}"/>
              </a:ext>
            </a:extLst>
          </p:cNvPr>
          <p:cNvSpPr txBox="1"/>
          <p:nvPr/>
        </p:nvSpPr>
        <p:spPr>
          <a:xfrm>
            <a:off x="218551" y="790261"/>
            <a:ext cx="4856749" cy="5556970"/>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FCC-ee would allow many important proof-of-principle tests for the LEMMM based muon collider. For example, 45 GeV positrons extracted from the booster would be by far the best conceivable platform for carrying out demonstration experiments and beam tests for the LEMMA low-emittance muon-beam production scheme. Various targets and accumulation schemes could be studied. The emittance of the generated muons could be characterized.</a:t>
            </a: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2701F52-3F76-1AE9-BF9E-7C000E8AEAF5}"/>
              </a:ext>
            </a:extLst>
          </p:cNvPr>
          <p:cNvPicPr>
            <a:picLocks noChangeAspect="1"/>
          </p:cNvPicPr>
          <p:nvPr/>
        </p:nvPicPr>
        <p:blipFill>
          <a:blip r:embed="rId2"/>
          <a:stretch>
            <a:fillRect/>
          </a:stretch>
        </p:blipFill>
        <p:spPr>
          <a:xfrm>
            <a:off x="5060751" y="1246020"/>
            <a:ext cx="7017099" cy="3529917"/>
          </a:xfrm>
          <a:prstGeom prst="rect">
            <a:avLst/>
          </a:prstGeom>
        </p:spPr>
      </p:pic>
      <p:sp>
        <p:nvSpPr>
          <p:cNvPr id="8" name="TextBox 7">
            <a:extLst>
              <a:ext uri="{FF2B5EF4-FFF2-40B4-BE49-F238E27FC236}">
                <a16:creationId xmlns:a16="http://schemas.microsoft.com/office/drawing/2014/main" id="{A5B923BD-7794-07FD-5919-8828C91E4010}"/>
              </a:ext>
            </a:extLst>
          </p:cNvPr>
          <p:cNvSpPr txBox="1"/>
          <p:nvPr/>
        </p:nvSpPr>
        <p:spPr>
          <a:xfrm>
            <a:off x="6754043" y="5611980"/>
            <a:ext cx="5219406" cy="646331"/>
          </a:xfrm>
          <a:prstGeom prst="rect">
            <a:avLst/>
          </a:prstGeom>
          <a:solidFill>
            <a:schemeClr val="accent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Farmer et al., </a:t>
            </a:r>
            <a:r>
              <a:rPr kumimoji="0" lang="en-GB" sz="1800" b="0" i="1" u="none" strike="noStrike" kern="1200" cap="none" spc="0" normalizeH="0" baseline="0" noProof="0" dirty="0">
                <a:ln>
                  <a:noFill/>
                </a:ln>
                <a:solidFill>
                  <a:srgbClr val="0F124A"/>
                </a:solidFill>
                <a:effectLst/>
                <a:uLnTx/>
                <a:uFillTx/>
                <a:latin typeface="Arial"/>
                <a:ea typeface="+mn-ea"/>
                <a:cs typeface="+mn-cs"/>
              </a:rPr>
              <a:t>Muon Collider based on Gamma Factory, FCC-ee and Plasma Target,</a:t>
            </a:r>
            <a:r>
              <a:rPr kumimoji="0" lang="en-GB" sz="1800" b="0" i="0" u="none" strike="noStrike" kern="1200" cap="none" spc="0" normalizeH="0" baseline="0" noProof="0" dirty="0">
                <a:ln>
                  <a:noFill/>
                </a:ln>
                <a:solidFill>
                  <a:srgbClr val="0F124A"/>
                </a:solidFill>
                <a:effectLst/>
                <a:uLnTx/>
                <a:uFillTx/>
                <a:latin typeface="Arial"/>
                <a:ea typeface="+mn-ea"/>
                <a:cs typeface="+mn-cs"/>
              </a:rPr>
              <a:t> IPAC’22</a:t>
            </a:r>
          </a:p>
        </p:txBody>
      </p:sp>
    </p:spTree>
    <p:extLst>
      <p:ext uri="{BB962C8B-B14F-4D97-AF65-F5344CB8AC3E}">
        <p14:creationId xmlns:p14="http://schemas.microsoft.com/office/powerpoint/2010/main" val="1340753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E1391F-E257-FB9B-0E60-4D672DED286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37</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3FA56B7D-85B2-6E1F-1BAD-B1C9C5391D99}"/>
              </a:ext>
            </a:extLst>
          </p:cNvPr>
          <p:cNvSpPr txBox="1"/>
          <p:nvPr/>
        </p:nvSpPr>
        <p:spPr>
          <a:xfrm>
            <a:off x="99601" y="109256"/>
            <a:ext cx="11330346"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FCC as muon accelerator ring to feed muon collider in LHC tunnel</a:t>
            </a:r>
          </a:p>
        </p:txBody>
      </p:sp>
      <p:pic>
        <p:nvPicPr>
          <p:cNvPr id="4" name="Picture 3">
            <a:extLst>
              <a:ext uri="{FF2B5EF4-FFF2-40B4-BE49-F238E27FC236}">
                <a16:creationId xmlns:a16="http://schemas.microsoft.com/office/drawing/2014/main" id="{51881432-B433-0360-AB95-E8944983F3B5}"/>
              </a:ext>
            </a:extLst>
          </p:cNvPr>
          <p:cNvPicPr>
            <a:picLocks noChangeAspect="1"/>
          </p:cNvPicPr>
          <p:nvPr/>
        </p:nvPicPr>
        <p:blipFill>
          <a:blip r:embed="rId2"/>
          <a:stretch>
            <a:fillRect/>
          </a:stretch>
        </p:blipFill>
        <p:spPr>
          <a:xfrm>
            <a:off x="1376362" y="1271587"/>
            <a:ext cx="7749249" cy="3676651"/>
          </a:xfrm>
          <a:prstGeom prst="rect">
            <a:avLst/>
          </a:prstGeom>
        </p:spPr>
      </p:pic>
      <p:sp>
        <p:nvSpPr>
          <p:cNvPr id="5" name="TextBox 4">
            <a:extLst>
              <a:ext uri="{FF2B5EF4-FFF2-40B4-BE49-F238E27FC236}">
                <a16:creationId xmlns:a16="http://schemas.microsoft.com/office/drawing/2014/main" id="{AA0D38A5-1F30-1382-684C-6E181E6F6669}"/>
              </a:ext>
            </a:extLst>
          </p:cNvPr>
          <p:cNvSpPr txBox="1"/>
          <p:nvPr/>
        </p:nvSpPr>
        <p:spPr>
          <a:xfrm>
            <a:off x="5764774" y="5081306"/>
            <a:ext cx="4907241" cy="1010213"/>
          </a:xfrm>
          <a:prstGeom prst="rect">
            <a:avLst/>
          </a:prstGeom>
          <a:noFill/>
        </p:spPr>
        <p:txBody>
          <a:bodyPr wrap="none" rtlCol="0">
            <a:spAutoFit/>
          </a:bodyPr>
          <a:lstStyle/>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LHC tunnel can host </a:t>
            </a:r>
          </a:p>
          <a:p>
            <a:pPr marL="0" marR="0" lvl="0" indent="0" algn="ctr"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~30 </a:t>
            </a:r>
            <a:r>
              <a:rPr kumimoji="0" lang="en-US" sz="3000" b="0" i="0" u="none" strike="noStrike" kern="1200" cap="none" spc="0" normalizeH="0" baseline="0" noProof="0" dirty="0" err="1">
                <a:ln>
                  <a:noFill/>
                </a:ln>
                <a:solidFill>
                  <a:srgbClr val="0F124A"/>
                </a:solidFill>
                <a:effectLst/>
                <a:uLnTx/>
                <a:uFillTx/>
                <a:latin typeface="Arial"/>
                <a:ea typeface="+mn-ea"/>
                <a:cs typeface="+mn-cs"/>
              </a:rPr>
              <a:t>TeV</a:t>
            </a:r>
            <a:r>
              <a:rPr kumimoji="0" lang="en-US" sz="3000" b="0" i="0" u="none" strike="noStrike" kern="1200" cap="none" spc="0" normalizeH="0" baseline="0" noProof="0" dirty="0">
                <a:ln>
                  <a:noFill/>
                </a:ln>
                <a:solidFill>
                  <a:srgbClr val="0F124A"/>
                </a:solidFill>
                <a:effectLst/>
                <a:uLnTx/>
                <a:uFillTx/>
                <a:latin typeface="Arial"/>
                <a:ea typeface="+mn-ea"/>
                <a:cs typeface="+mn-cs"/>
              </a:rPr>
              <a:t> </a:t>
            </a:r>
            <a:r>
              <a:rPr kumimoji="0" lang="en-US" sz="3000" b="0" i="0" u="none" strike="noStrike" kern="1200" cap="none" spc="0" normalizeH="0" baseline="0" noProof="0" dirty="0" err="1">
                <a:ln>
                  <a:noFill/>
                </a:ln>
                <a:solidFill>
                  <a:srgbClr val="0F124A"/>
                </a:solidFill>
                <a:effectLst/>
                <a:uLnTx/>
                <a:uFillTx/>
                <a:latin typeface="Arial"/>
                <a:ea typeface="+mn-ea"/>
                <a:cs typeface="+mn-cs"/>
              </a:rPr>
              <a:t>CoM</a:t>
            </a:r>
            <a:r>
              <a:rPr kumimoji="0" lang="en-US" sz="3000" b="0" i="0" u="none" strike="noStrike" kern="1200" cap="none" spc="0" normalizeH="0" baseline="0" noProof="0" dirty="0">
                <a:ln>
                  <a:noFill/>
                </a:ln>
                <a:solidFill>
                  <a:srgbClr val="0F124A"/>
                </a:solidFill>
                <a:effectLst/>
                <a:uLnTx/>
                <a:uFillTx/>
                <a:latin typeface="Arial"/>
                <a:ea typeface="+mn-ea"/>
                <a:cs typeface="+mn-cs"/>
              </a:rPr>
              <a:t> muon collider</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7E6D6696-54EF-D316-D699-CE6AEF794265}"/>
              </a:ext>
            </a:extLst>
          </p:cNvPr>
          <p:cNvSpPr txBox="1"/>
          <p:nvPr/>
        </p:nvSpPr>
        <p:spPr>
          <a:xfrm>
            <a:off x="9238322" y="1463675"/>
            <a:ext cx="2422078" cy="2433680"/>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FCC-ee tunnel could</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host muon accelerator </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ring</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10" name="TextBox 9">
            <a:extLst>
              <a:ext uri="{FF2B5EF4-FFF2-40B4-BE49-F238E27FC236}">
                <a16:creationId xmlns:a16="http://schemas.microsoft.com/office/drawing/2014/main" id="{340D9F10-6842-29EC-96C6-6631C298458A}"/>
              </a:ext>
            </a:extLst>
          </p:cNvPr>
          <p:cNvSpPr txBox="1"/>
          <p:nvPr/>
        </p:nvSpPr>
        <p:spPr>
          <a:xfrm>
            <a:off x="531813" y="5574845"/>
            <a:ext cx="2887662" cy="646331"/>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C. </a:t>
            </a:r>
            <a:r>
              <a:rPr kumimoji="0" lang="en-GB" sz="1800" b="0" i="0" u="none" strike="noStrike" kern="1200" cap="none" spc="0" normalizeH="0" baseline="0" noProof="0" dirty="0" err="1">
                <a:ln>
                  <a:noFill/>
                </a:ln>
                <a:solidFill>
                  <a:srgbClr val="0F124A"/>
                </a:solidFill>
                <a:effectLst/>
                <a:uLnTx/>
                <a:uFillTx/>
                <a:latin typeface="Arial"/>
                <a:ea typeface="+mn-ea"/>
                <a:cs typeface="+mn-cs"/>
              </a:rPr>
              <a:t>Accettura</a:t>
            </a:r>
            <a:r>
              <a:rPr kumimoji="0" lang="en-GB" sz="1800" b="0" i="0" u="none" strike="noStrike" kern="1200" cap="none" spc="0" normalizeH="0" baseline="0" noProof="0" dirty="0">
                <a:ln>
                  <a:noFill/>
                </a:ln>
                <a:solidFill>
                  <a:srgbClr val="0F124A"/>
                </a:solidFill>
                <a:effectLst/>
                <a:uLnTx/>
                <a:uFillTx/>
                <a:latin typeface="Arial"/>
                <a:ea typeface="+mn-ea"/>
                <a:cs typeface="+mn-cs"/>
              </a:rPr>
              <a:t>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EPJC, vol 83, 864 (2023)</a:t>
            </a:r>
          </a:p>
        </p:txBody>
      </p:sp>
    </p:spTree>
    <p:extLst>
      <p:ext uri="{BB962C8B-B14F-4D97-AF65-F5344CB8AC3E}">
        <p14:creationId xmlns:p14="http://schemas.microsoft.com/office/powerpoint/2010/main" val="2016006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B1327-F929-B71A-9DB9-2B9CE75B95B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38</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3749128-0141-637D-5D2A-0149CB9F862C}"/>
              </a:ext>
            </a:extLst>
          </p:cNvPr>
          <p:cNvSpPr txBox="1"/>
          <p:nvPr/>
        </p:nvSpPr>
        <p:spPr>
          <a:xfrm>
            <a:off x="99601" y="109256"/>
            <a:ext cx="11012951"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Non-perturbative QED Experiments – boiling the QED vacuum </a:t>
            </a:r>
          </a:p>
        </p:txBody>
      </p:sp>
      <p:sp>
        <p:nvSpPr>
          <p:cNvPr id="5" name="TextBox 4">
            <a:extLst>
              <a:ext uri="{FF2B5EF4-FFF2-40B4-BE49-F238E27FC236}">
                <a16:creationId xmlns:a16="http://schemas.microsoft.com/office/drawing/2014/main" id="{8D564399-F14C-B0D4-5E3F-27EC622FDE25}"/>
              </a:ext>
            </a:extLst>
          </p:cNvPr>
          <p:cNvSpPr txBox="1"/>
          <p:nvPr/>
        </p:nvSpPr>
        <p:spPr>
          <a:xfrm>
            <a:off x="33911" y="854169"/>
            <a:ext cx="11144329" cy="2362185"/>
          </a:xfrm>
          <a:prstGeom prst="rect">
            <a:avLst/>
          </a:prstGeom>
          <a:noFill/>
        </p:spPr>
        <p:txBody>
          <a:bodyPr wrap="square">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The FCC-ee injector complex can generate high rates of h</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igh</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-energy photons either by sending bunches from the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linac</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against a target via bremsstrahlung, as in the proposed LUXE experiment [5], or, via laser Compton backscattering off bunches in the booster. These high-energy photons are then collided with low energy photons from a laser and pairs of electrons and positrons are created via the Schwinger process. The intensity of the laser is varied, e.g., between 5 × 10</a:t>
            </a:r>
            <a:r>
              <a:rPr kumimoji="0" lang="en-GB" sz="20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18</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W/cm</a:t>
            </a:r>
            <a:r>
              <a:rPr kumimoji="0" lang="en-GB" sz="20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srgbClr val="0F124A"/>
                </a:solidFill>
                <a:effectLst/>
                <a:uLnTx/>
                <a:uFillTx/>
                <a:latin typeface="Cambria Math" panose="02040503050406030204" pitchFamily="18" charset="0"/>
                <a:ea typeface="Calibri" panose="020F0502020204030204" pitchFamily="34" charset="0"/>
                <a:cs typeface="Cambria Math" panose="02040503050406030204" pitchFamily="18" charset="0"/>
              </a:rPr>
              <a:t>and </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 × 10</a:t>
            </a:r>
            <a:r>
              <a:rPr kumimoji="0" lang="en-GB" sz="20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20</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W/cm</a:t>
            </a:r>
            <a:r>
              <a:rPr kumimoji="0" lang="en-GB" sz="20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(parameters from LUXE) and the rate of electron/positron pairs is measured as function of this intensity, The rate should be proportional to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GB" sz="2000" b="0" i="0" u="none" strike="noStrike" kern="1200" cap="none" spc="0" normalizeH="0" baseline="30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e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GB" sz="2000" b="0" i="0" u="none" strike="noStrike" kern="1200" cap="none" spc="0" normalizeH="0" baseline="-2500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S</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where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is the electric field of the laser.</a:t>
            </a:r>
          </a:p>
        </p:txBody>
      </p:sp>
      <p:graphicFrame>
        <p:nvGraphicFramePr>
          <p:cNvPr id="4" name="Table 3">
            <a:extLst>
              <a:ext uri="{FF2B5EF4-FFF2-40B4-BE49-F238E27FC236}">
                <a16:creationId xmlns:a16="http://schemas.microsoft.com/office/drawing/2014/main" id="{1A150FB3-69AE-5A0F-8650-C7AF32BE7E0B}"/>
              </a:ext>
            </a:extLst>
          </p:cNvPr>
          <p:cNvGraphicFramePr>
            <a:graphicFrameLocks noGrp="1"/>
          </p:cNvGraphicFramePr>
          <p:nvPr/>
        </p:nvGraphicFramePr>
        <p:xfrm>
          <a:off x="1144556" y="3973670"/>
          <a:ext cx="9423690" cy="1949136"/>
        </p:xfrm>
        <a:graphic>
          <a:graphicData uri="http://schemas.openxmlformats.org/drawingml/2006/table">
            <a:tbl>
              <a:tblPr firstRow="1" firstCol="1" bandRow="1"/>
              <a:tblGrid>
                <a:gridCol w="2242578">
                  <a:extLst>
                    <a:ext uri="{9D8B030D-6E8A-4147-A177-3AD203B41FA5}">
                      <a16:colId xmlns:a16="http://schemas.microsoft.com/office/drawing/2014/main" val="3506342612"/>
                    </a:ext>
                  </a:extLst>
                </a:gridCol>
                <a:gridCol w="1791315">
                  <a:extLst>
                    <a:ext uri="{9D8B030D-6E8A-4147-A177-3AD203B41FA5}">
                      <a16:colId xmlns:a16="http://schemas.microsoft.com/office/drawing/2014/main" val="1384421536"/>
                    </a:ext>
                  </a:extLst>
                </a:gridCol>
                <a:gridCol w="1791315">
                  <a:extLst>
                    <a:ext uri="{9D8B030D-6E8A-4147-A177-3AD203B41FA5}">
                      <a16:colId xmlns:a16="http://schemas.microsoft.com/office/drawing/2014/main" val="3780196565"/>
                    </a:ext>
                  </a:extLst>
                </a:gridCol>
                <a:gridCol w="3598482">
                  <a:extLst>
                    <a:ext uri="{9D8B030D-6E8A-4147-A177-3AD203B41FA5}">
                      <a16:colId xmlns:a16="http://schemas.microsoft.com/office/drawing/2014/main" val="151834646"/>
                    </a:ext>
                  </a:extLst>
                </a:gridCol>
              </a:tblGrid>
              <a:tr h="0">
                <a:tc>
                  <a:txBody>
                    <a:bodyPr/>
                    <a:lstStyle/>
                    <a:p>
                      <a:pPr>
                        <a:lnSpc>
                          <a:spcPct val="106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LUXE [5]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FCC-ee linac</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FCC-ee booster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143268"/>
                  </a:ext>
                </a:extLst>
              </a:tr>
              <a:tr h="0">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Beam energy [GeV]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14 (17)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20 or 45.6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7160405"/>
                  </a:ext>
                </a:extLst>
              </a:tr>
              <a:tr h="0">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Conversion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bremsstrahlung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bremsstrahlung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laser Compton (See Table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6692299"/>
                  </a:ext>
                </a:extLst>
              </a:tr>
              <a:tr h="0">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Bunch charge [nC]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0.25 (1)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3 (only fraction converted to </a:t>
                      </a:r>
                      <a:r>
                        <a:rPr lang="en-GB" sz="1800">
                          <a:effectLst/>
                          <a:latin typeface="Symbol" panose="05050102010706020507" pitchFamily="18" charset="2"/>
                          <a:ea typeface="Calibri" panose="020F0502020204030204" pitchFamily="34" charset="0"/>
                          <a:cs typeface="Times New Roman" panose="02020603050405020304" pitchFamily="18" charset="0"/>
                        </a:rPr>
                        <a:t>g</a:t>
                      </a:r>
                      <a:r>
                        <a:rPr lang="en-GB" sz="18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2407997"/>
                  </a:ext>
                </a:extLst>
              </a:tr>
              <a:tr h="0">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Number of bunches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2 or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up to 16,000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169000"/>
                  </a:ext>
                </a:extLst>
              </a:tr>
              <a:tr h="0">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Repetition rate [Hz]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1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3,000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0471676"/>
                  </a:ext>
                </a:extLst>
              </a:tr>
              <a:tr h="0">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Rms spot size [</a:t>
                      </a:r>
                      <a:r>
                        <a:rPr lang="en-GB" sz="1800">
                          <a:effectLst/>
                          <a:latin typeface="Symbol" panose="05050102010706020507" pitchFamily="18" charset="2"/>
                          <a:ea typeface="Calibri" panose="020F0502020204030204" pitchFamily="34" charset="0"/>
                          <a:cs typeface="Times New Roman" panose="02020603050405020304" pitchFamily="18" charset="0"/>
                        </a:rPr>
                        <a:t>m</a:t>
                      </a:r>
                      <a:r>
                        <a:rPr lang="en-GB" sz="1800">
                          <a:effectLst/>
                          <a:latin typeface="Calibri" panose="020F0502020204030204" pitchFamily="34" charset="0"/>
                          <a:ea typeface="Calibri" panose="020F0502020204030204" pitchFamily="34" charset="0"/>
                          <a:cs typeface="Times New Roman" panose="02020603050405020304" pitchFamily="18"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3 (1 cm </a:t>
                      </a:r>
                      <a:r>
                        <a:rPr lang="en-GB" sz="1800">
                          <a:effectLst/>
                          <a:latin typeface="Symbol" panose="05050102010706020507" pitchFamily="18" charset="2"/>
                          <a:ea typeface="Calibri" panose="020F0502020204030204" pitchFamily="34" charset="0"/>
                          <a:cs typeface="Times New Roman" panose="02020603050405020304" pitchFamily="18" charset="0"/>
                        </a:rPr>
                        <a:t>b</a:t>
                      </a:r>
                      <a:r>
                        <a:rPr lang="en-GB" sz="18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6723585"/>
                  </a:ext>
                </a:extLst>
              </a:tr>
            </a:tbl>
          </a:graphicData>
        </a:graphic>
      </p:graphicFrame>
      <p:sp>
        <p:nvSpPr>
          <p:cNvPr id="6" name="Rectangle 1">
            <a:extLst>
              <a:ext uri="{FF2B5EF4-FFF2-40B4-BE49-F238E27FC236}">
                <a16:creationId xmlns:a16="http://schemas.microsoft.com/office/drawing/2014/main" id="{09CA492E-241E-AB8D-75C0-420EE2999D85}"/>
              </a:ext>
            </a:extLst>
          </p:cNvPr>
          <p:cNvSpPr>
            <a:spLocks noChangeArrowheads="1"/>
          </p:cNvSpPr>
          <p:nvPr/>
        </p:nvSpPr>
        <p:spPr bwMode="auto">
          <a:xfrm>
            <a:off x="600251" y="3353594"/>
            <a:ext cx="1051230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F124A"/>
                </a:solidFill>
                <a:effectLst/>
                <a:uLnTx/>
                <a:uFillTx/>
                <a:latin typeface="Arial" panose="020B0604020202020204" pitchFamily="34" charset="0"/>
                <a:ea typeface="Calibri" panose="020F0502020204030204" pitchFamily="34" charset="0"/>
                <a:cs typeface="Times New Roman" panose="02020603050405020304" pitchFamily="18" charset="0"/>
              </a:rPr>
              <a:t>Comparison of FCC-ee QED explorer configurations and the European XFEL’s LUXE proposal.</a:t>
            </a:r>
            <a:endParaRPr kumimoji="0" lang="en-GB" altLang="en-US" sz="11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6609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DA7C3E-CBF4-9B55-C1E2-0209F0736A0B}"/>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39</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96F1A1B5-0423-25AB-10E2-39DBDD4E532F}"/>
              </a:ext>
            </a:extLst>
          </p:cNvPr>
          <p:cNvSpPr txBox="1"/>
          <p:nvPr/>
        </p:nvSpPr>
        <p:spPr>
          <a:xfrm>
            <a:off x="99601" y="109256"/>
            <a:ext cx="4963218" cy="534826"/>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Symbol" panose="05050102010706020507" pitchFamily="18" charset="2"/>
                <a:ea typeface="+mn-ea"/>
                <a:cs typeface="+mn-cs"/>
              </a:rPr>
              <a:t>gg</a:t>
            </a:r>
            <a:r>
              <a:rPr kumimoji="0" lang="en-GB" sz="3000" b="0" i="0" u="none" strike="noStrike" kern="1200" cap="none" spc="0" normalizeH="0" baseline="0" noProof="0" dirty="0">
                <a:ln>
                  <a:noFill/>
                </a:ln>
                <a:solidFill>
                  <a:srgbClr val="0F124A"/>
                </a:solidFill>
                <a:effectLst/>
                <a:uLnTx/>
                <a:uFillTx/>
                <a:latin typeface="Arial"/>
                <a:ea typeface="+mn-ea"/>
                <a:cs typeface="+mn-cs"/>
              </a:rPr>
              <a:t> collider based on FCC-ee</a:t>
            </a:r>
          </a:p>
        </p:txBody>
      </p:sp>
      <p:pic>
        <p:nvPicPr>
          <p:cNvPr id="5" name="Picture 4">
            <a:extLst>
              <a:ext uri="{FF2B5EF4-FFF2-40B4-BE49-F238E27FC236}">
                <a16:creationId xmlns:a16="http://schemas.microsoft.com/office/drawing/2014/main" id="{6C8A522F-26C9-4035-B1F8-C3D80C36EF10}"/>
              </a:ext>
            </a:extLst>
          </p:cNvPr>
          <p:cNvPicPr>
            <a:picLocks noChangeAspect="1"/>
          </p:cNvPicPr>
          <p:nvPr/>
        </p:nvPicPr>
        <p:blipFill>
          <a:blip r:embed="rId2"/>
          <a:stretch>
            <a:fillRect/>
          </a:stretch>
        </p:blipFill>
        <p:spPr>
          <a:xfrm>
            <a:off x="357187" y="966787"/>
            <a:ext cx="3614738" cy="2671763"/>
          </a:xfrm>
          <a:prstGeom prst="rect">
            <a:avLst/>
          </a:prstGeom>
        </p:spPr>
      </p:pic>
      <p:sp>
        <p:nvSpPr>
          <p:cNvPr id="7" name="TextBox 6">
            <a:extLst>
              <a:ext uri="{FF2B5EF4-FFF2-40B4-BE49-F238E27FC236}">
                <a16:creationId xmlns:a16="http://schemas.microsoft.com/office/drawing/2014/main" id="{49F186EA-7E55-9EE8-9E4F-31C4B2E4713E}"/>
              </a:ext>
            </a:extLst>
          </p:cNvPr>
          <p:cNvSpPr txBox="1"/>
          <p:nvPr/>
        </p:nvSpPr>
        <p:spPr>
          <a:xfrm>
            <a:off x="243682" y="3638550"/>
            <a:ext cx="403304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Schematic </a:t>
            </a:r>
            <a:r>
              <a:rPr kumimoji="0" lang="en-GB" sz="1800" b="0" i="0" u="none" strike="noStrike" kern="1200" cap="none" spc="0" normalizeH="0" baseline="0" noProof="0" dirty="0">
                <a:ln>
                  <a:noFill/>
                </a:ln>
                <a:solidFill>
                  <a:srgbClr val="0F124A"/>
                </a:solidFill>
                <a:effectLst/>
                <a:uLnTx/>
                <a:uFillTx/>
                <a:latin typeface="Symbol" panose="05050102010706020507" pitchFamily="18" charset="2"/>
                <a:ea typeface="+mn-ea"/>
                <a:cs typeface="+mn-cs"/>
              </a:rPr>
              <a:t>gg</a:t>
            </a:r>
            <a:r>
              <a:rPr kumimoji="0" lang="en-GB" sz="1800" b="0" i="0" u="none" strike="noStrike" kern="1200" cap="none" spc="0" normalizeH="0" baseline="0" noProof="0" dirty="0">
                <a:ln>
                  <a:noFill/>
                </a:ln>
                <a:solidFill>
                  <a:srgbClr val="0F124A"/>
                </a:solidFill>
                <a:effectLst/>
                <a:uLnTx/>
                <a:uFillTx/>
                <a:latin typeface="Arial"/>
                <a:ea typeface="+mn-ea"/>
                <a:cs typeface="+mn-cs"/>
              </a:rPr>
              <a:t> collider based on filling the two FCC-ee collider rings with e</a:t>
            </a:r>
            <a:r>
              <a:rPr kumimoji="0" lang="en-GB" sz="1800" b="0" i="0" u="none" strike="noStrike" kern="1200" cap="none" spc="0" normalizeH="0" baseline="30000" noProof="0" dirty="0">
                <a:ln>
                  <a:noFill/>
                </a:ln>
                <a:solidFill>
                  <a:srgbClr val="0F124A"/>
                </a:solidFill>
                <a:effectLst/>
                <a:uLnTx/>
                <a:uFillTx/>
                <a:latin typeface="Arial"/>
                <a:ea typeface="+mn-ea"/>
                <a:cs typeface="+mn-cs"/>
              </a:rPr>
              <a:t>-</a:t>
            </a:r>
            <a:r>
              <a:rPr kumimoji="0" lang="en-GB" sz="1800" b="0" i="0" u="none" strike="noStrike" kern="1200" cap="none" spc="0" normalizeH="0" baseline="0" noProof="0" dirty="0">
                <a:ln>
                  <a:noFill/>
                </a:ln>
                <a:solidFill>
                  <a:srgbClr val="0F124A"/>
                </a:solidFill>
                <a:effectLst/>
                <a:uLnTx/>
                <a:uFillTx/>
                <a:latin typeface="Arial"/>
                <a:ea typeface="+mn-ea"/>
                <a:cs typeface="+mn-cs"/>
              </a:rPr>
              <a:t> bunches and extracting one bunch per beam and per turn into a dedicated </a:t>
            </a:r>
            <a:r>
              <a:rPr kumimoji="0" lang="en-GB" sz="1800" b="0" i="0" u="none" strike="noStrike" kern="1200" cap="none" spc="0" normalizeH="0" baseline="0" noProof="0" dirty="0">
                <a:ln>
                  <a:noFill/>
                </a:ln>
                <a:solidFill>
                  <a:srgbClr val="0F124A"/>
                </a:solidFill>
                <a:effectLst/>
                <a:uLnTx/>
                <a:uFillTx/>
                <a:latin typeface="Symbol" panose="05050102010706020507" pitchFamily="18" charset="2"/>
                <a:ea typeface="+mn-ea"/>
                <a:cs typeface="+mn-cs"/>
              </a:rPr>
              <a:t>gg</a:t>
            </a:r>
            <a:r>
              <a:rPr kumimoji="0" lang="en-GB" sz="1800" b="0" i="0" u="none" strike="noStrike" kern="1200" cap="none" spc="0" normalizeH="0" baseline="0" noProof="0" dirty="0">
                <a:ln>
                  <a:noFill/>
                </a:ln>
                <a:solidFill>
                  <a:srgbClr val="0F124A"/>
                </a:solidFill>
                <a:effectLst/>
                <a:uLnTx/>
                <a:uFillTx/>
                <a:latin typeface="Arial"/>
                <a:ea typeface="+mn-ea"/>
                <a:cs typeface="+mn-cs"/>
              </a:rPr>
              <a:t> line. </a:t>
            </a:r>
          </a:p>
        </p:txBody>
      </p:sp>
      <p:pic>
        <p:nvPicPr>
          <p:cNvPr id="9" name="Picture 8">
            <a:extLst>
              <a:ext uri="{FF2B5EF4-FFF2-40B4-BE49-F238E27FC236}">
                <a16:creationId xmlns:a16="http://schemas.microsoft.com/office/drawing/2014/main" id="{CA3384CC-D9F9-16BE-5F04-32E7F0283924}"/>
              </a:ext>
            </a:extLst>
          </p:cNvPr>
          <p:cNvPicPr>
            <a:picLocks noChangeAspect="1"/>
          </p:cNvPicPr>
          <p:nvPr/>
        </p:nvPicPr>
        <p:blipFill rotWithShape="1">
          <a:blip r:embed="rId3"/>
          <a:srcRect t="1176" b="-1"/>
          <a:stretch/>
        </p:blipFill>
        <p:spPr>
          <a:xfrm>
            <a:off x="4556125" y="847725"/>
            <a:ext cx="3614738" cy="4522450"/>
          </a:xfrm>
          <a:prstGeom prst="rect">
            <a:avLst/>
          </a:prstGeom>
        </p:spPr>
      </p:pic>
      <p:sp>
        <p:nvSpPr>
          <p:cNvPr id="11" name="TextBox 10">
            <a:extLst>
              <a:ext uri="{FF2B5EF4-FFF2-40B4-BE49-F238E27FC236}">
                <a16:creationId xmlns:a16="http://schemas.microsoft.com/office/drawing/2014/main" id="{EDCD38D2-5C12-AE5D-21A8-C1A870BDA529}"/>
              </a:ext>
            </a:extLst>
          </p:cNvPr>
          <p:cNvSpPr txBox="1"/>
          <p:nvPr/>
        </p:nvSpPr>
        <p:spPr>
          <a:xfrm>
            <a:off x="4424363" y="5520035"/>
            <a:ext cx="38242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Cycle pattern for two collider rings (top) and for the  booster (bottom).</a:t>
            </a:r>
          </a:p>
        </p:txBody>
      </p:sp>
      <p:pic>
        <p:nvPicPr>
          <p:cNvPr id="13" name="Picture 12">
            <a:extLst>
              <a:ext uri="{FF2B5EF4-FFF2-40B4-BE49-F238E27FC236}">
                <a16:creationId xmlns:a16="http://schemas.microsoft.com/office/drawing/2014/main" id="{FD207293-87AB-2206-F9F2-0DB259B7F1A9}"/>
              </a:ext>
            </a:extLst>
          </p:cNvPr>
          <p:cNvPicPr>
            <a:picLocks noChangeAspect="1"/>
          </p:cNvPicPr>
          <p:nvPr/>
        </p:nvPicPr>
        <p:blipFill>
          <a:blip r:embed="rId4"/>
          <a:stretch>
            <a:fillRect/>
          </a:stretch>
        </p:blipFill>
        <p:spPr>
          <a:xfrm>
            <a:off x="8731391" y="762000"/>
            <a:ext cx="3155530" cy="5614988"/>
          </a:xfrm>
          <a:prstGeom prst="rect">
            <a:avLst/>
          </a:prstGeom>
        </p:spPr>
      </p:pic>
      <p:sp>
        <p:nvSpPr>
          <p:cNvPr id="15" name="TextBox 14">
            <a:extLst>
              <a:ext uri="{FF2B5EF4-FFF2-40B4-BE49-F238E27FC236}">
                <a16:creationId xmlns:a16="http://schemas.microsoft.com/office/drawing/2014/main" id="{93067D3B-1FBA-0FBF-08E0-0C091815532A}"/>
              </a:ext>
            </a:extLst>
          </p:cNvPr>
          <p:cNvSpPr txBox="1"/>
          <p:nvPr/>
        </p:nvSpPr>
        <p:spPr>
          <a:xfrm>
            <a:off x="261353" y="5643146"/>
            <a:ext cx="3481388" cy="523220"/>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F124A"/>
                </a:solidFill>
                <a:effectLst/>
                <a:uLnTx/>
                <a:uFillTx/>
                <a:latin typeface="Arial"/>
                <a:ea typeface="+mn-ea"/>
                <a:cs typeface="+mn-cs"/>
              </a:rPr>
              <a:t>R. Aleksan, A. Apyan, Y. Papaphilippou,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F124A"/>
                </a:solidFill>
                <a:effectLst/>
                <a:uLnTx/>
                <a:uFillTx/>
                <a:latin typeface="Arial"/>
                <a:ea typeface="+mn-ea"/>
                <a:cs typeface="+mn-cs"/>
              </a:rPr>
              <a:t>F. Zimmermann, IPAC2015</a:t>
            </a:r>
          </a:p>
        </p:txBody>
      </p:sp>
    </p:spTree>
    <p:extLst>
      <p:ext uri="{BB962C8B-B14F-4D97-AF65-F5344CB8AC3E}">
        <p14:creationId xmlns:p14="http://schemas.microsoft.com/office/powerpoint/2010/main" val="75311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4B29C0-DB83-B742-875F-7DFA6FFF8ED1}"/>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 Gianotti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5">
            <a:extLst>
              <a:ext uri="{FF2B5EF4-FFF2-40B4-BE49-F238E27FC236}">
                <a16:creationId xmlns:a16="http://schemas.microsoft.com/office/drawing/2014/main" id="{797B9D5F-88F5-F32F-73CB-3D4547E7AC6E}"/>
              </a:ext>
            </a:extLst>
          </p:cNvPr>
          <p:cNvSpPr txBox="1">
            <a:spLocks noChangeArrowheads="1"/>
          </p:cNvSpPr>
          <p:nvPr/>
        </p:nvSpPr>
        <p:spPr bwMode="auto">
          <a:xfrm>
            <a:off x="50511" y="5362363"/>
            <a:ext cx="686918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007742"/>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high-field superconducting magnets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14 - 20 T</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power load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arcs from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synchrotron radiation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4 MW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cryogenics,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 vacuum</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stored beam energy</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 9 GJ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itchFamily="2" charset="2"/>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pile-up</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the detectors: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1000 events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err="1">
                <a:ln>
                  <a:noFill/>
                </a:ln>
                <a:solidFill>
                  <a:srgbClr val="44546A"/>
                </a:solidFill>
                <a:effectLst/>
                <a:uLnTx/>
                <a:uFillTx/>
                <a:latin typeface="Calibri" panose="020F0502020204030204"/>
                <a:ea typeface="+mn-ea"/>
                <a:cs typeface="+mn-cs"/>
              </a:rPr>
              <a:t>xing</a:t>
            </a:r>
            <a:endPar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energy consumption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4 </a:t>
            </a:r>
            <a:r>
              <a:rPr kumimoji="0" lang="en-US" altLang="en-US" sz="1500" b="0" i="0" u="none" strike="noStrike" kern="1200" cap="none" spc="0" normalizeH="0" baseline="0" noProof="0" dirty="0" err="1">
                <a:ln>
                  <a:noFill/>
                </a:ln>
                <a:solidFill>
                  <a:srgbClr val="C00000"/>
                </a:solidFill>
                <a:effectLst/>
                <a:uLnTx/>
                <a:uFillTx/>
                <a:latin typeface="Calibri" panose="020F0502020204030204"/>
                <a:ea typeface="+mn-ea"/>
                <a:cs typeface="+mn-cs"/>
              </a:rPr>
              <a:t>TWh</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/year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R&amp;D </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on </a:t>
            </a:r>
            <a:r>
              <a:rPr kumimoji="0" lang="en-US" altLang="en-US" sz="1400" b="0" i="0" u="none" strike="noStrike" kern="1200" cap="none" spc="0" normalizeH="0" baseline="0" noProof="0" dirty="0" err="1">
                <a:ln>
                  <a:noFill/>
                </a:ln>
                <a:solidFill>
                  <a:srgbClr val="44546A"/>
                </a:solidFill>
                <a:effectLst/>
                <a:uLnTx/>
                <a:uFillTx/>
                <a:latin typeface="Calibri" panose="020F0502020204030204"/>
                <a:ea typeface="+mn-ea"/>
                <a:cs typeface="+mn-cs"/>
                <a:sym typeface="Wingdings" pitchFamily="2" charset="2"/>
              </a:rPr>
              <a:t>cryo</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HTS, beam current, … </a:t>
            </a:r>
            <a:endPar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98F3B35-F1E9-2FAB-1F4F-FCD233A46240}"/>
              </a:ext>
            </a:extLst>
          </p:cNvPr>
          <p:cNvSpPr txBox="1"/>
          <p:nvPr/>
        </p:nvSpPr>
        <p:spPr>
          <a:xfrm>
            <a:off x="7179303" y="5454696"/>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High-precision and model-indep </a:t>
            </a:r>
            <a:r>
              <a:rPr kumimoji="0" lang="en-CH" sz="1400" b="0" i="0" u="none" strike="noStrike" kern="1200" cap="none" spc="0" normalizeH="0" baseline="0" noProof="0" dirty="0">
                <a:ln>
                  <a:noFill/>
                </a:ln>
                <a:solidFill>
                  <a:srgbClr val="44546A"/>
                </a:solidFill>
                <a:effectLst/>
                <a:uLnTx/>
                <a:uFillTx/>
                <a:latin typeface="Calibri" panose="020F0502020204030204"/>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432FF"/>
                </a:solidFill>
                <a:effectLst/>
                <a:uLnTx/>
                <a:uFillTx/>
                <a:latin typeface="Calibri" panose="020F0502020204030204"/>
                <a:ea typeface="+mn-ea"/>
                <a:cs typeface="+mn-cs"/>
              </a:rPr>
              <a:t>     m</a:t>
            </a: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easurements of  rare Higgs decays </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Final word about WIMP dark matter</a:t>
            </a:r>
          </a:p>
        </p:txBody>
      </p:sp>
      <p:sp>
        <p:nvSpPr>
          <p:cNvPr id="11" name="TextBox 10">
            <a:extLst>
              <a:ext uri="{FF2B5EF4-FFF2-40B4-BE49-F238E27FC236}">
                <a16:creationId xmlns:a16="http://schemas.microsoft.com/office/drawing/2014/main" id="{BEF41FFD-F6E6-CF0D-41DF-BF902876A5A8}"/>
              </a:ext>
            </a:extLst>
          </p:cNvPr>
          <p:cNvSpPr txBox="1"/>
          <p:nvPr/>
        </p:nvSpPr>
        <p:spPr>
          <a:xfrm>
            <a:off x="9855200" y="2016423"/>
            <a:ext cx="2057163"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4546A"/>
                </a:solidFill>
                <a:effectLst/>
                <a:uLnTx/>
                <a:uFillTx/>
                <a:latin typeface="Calibri" panose="020F0502020204030204"/>
                <a:ea typeface="+mn-ea"/>
                <a:cs typeface="+mn-cs"/>
              </a:rPr>
              <a:t>With</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 FCC-hh after FCC-ee: significantly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more t</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ime for </a:t>
            </a: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h</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546A"/>
                </a:solidFill>
                <a:effectLst/>
                <a:uLnTx/>
                <a:uFillTx/>
                <a:latin typeface="Calibri" panose="020F0502020204030204"/>
                <a:ea typeface="+mn-ea"/>
                <a:cs typeface="+mn-cs"/>
              </a:rPr>
              <a:t>a</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iming at highest possible energies</a:t>
            </a:r>
          </a:p>
        </p:txBody>
      </p:sp>
      <p:graphicFrame>
        <p:nvGraphicFramePr>
          <p:cNvPr id="12" name="Table 11">
            <a:extLst>
              <a:ext uri="{FF2B5EF4-FFF2-40B4-BE49-F238E27FC236}">
                <a16:creationId xmlns:a16="http://schemas.microsoft.com/office/drawing/2014/main" id="{4A1CD239-242E-5EC8-A00F-EE0CCA875DFC}"/>
              </a:ext>
            </a:extLst>
          </p:cNvPr>
          <p:cNvGraphicFramePr>
            <a:graphicFrameLocks noGrp="1"/>
          </p:cNvGraphicFramePr>
          <p:nvPr/>
        </p:nvGraphicFramePr>
        <p:xfrm>
          <a:off x="21761" y="770698"/>
          <a:ext cx="9519998" cy="4612689"/>
        </p:xfrm>
        <a:graphic>
          <a:graphicData uri="http://schemas.openxmlformats.org/drawingml/2006/table">
            <a:tbl>
              <a:tblPr firstRow="1" bandRow="1"/>
              <a:tblGrid>
                <a:gridCol w="3114729">
                  <a:extLst>
                    <a:ext uri="{9D8B030D-6E8A-4147-A177-3AD203B41FA5}">
                      <a16:colId xmlns:a16="http://schemas.microsoft.com/office/drawing/2014/main" val="20000"/>
                    </a:ext>
                  </a:extLst>
                </a:gridCol>
                <a:gridCol w="2314140">
                  <a:extLst>
                    <a:ext uri="{9D8B030D-6E8A-4147-A177-3AD203B41FA5}">
                      <a16:colId xmlns:a16="http://schemas.microsoft.com/office/drawing/2014/main" val="20001"/>
                    </a:ext>
                  </a:extLst>
                </a:gridCol>
                <a:gridCol w="2083171">
                  <a:extLst>
                    <a:ext uri="{9D8B030D-6E8A-4147-A177-3AD203B41FA5}">
                      <a16:colId xmlns:a16="http://schemas.microsoft.com/office/drawing/2014/main" val="20002"/>
                    </a:ext>
                  </a:extLst>
                </a:gridCol>
                <a:gridCol w="2007958">
                  <a:extLst>
                    <a:ext uri="{9D8B030D-6E8A-4147-A177-3AD203B41FA5}">
                      <a16:colId xmlns:a16="http://schemas.microsoft.com/office/drawing/2014/main" val="20003"/>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dirty="0">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dirty="0">
                          <a:solidFill>
                            <a:schemeClr val="bg1"/>
                          </a:solidFill>
                        </a:rPr>
                        <a:t>FCC-</a:t>
                      </a:r>
                      <a:r>
                        <a:rPr lang="en-GB" sz="1600" b="1" dirty="0" err="1">
                          <a:solidFill>
                            <a:schemeClr val="bg1"/>
                          </a:solidFill>
                        </a:rPr>
                        <a:t>hh</a:t>
                      </a:r>
                      <a:endParaRPr lang="en-GB" sz="1600" b="1" dirty="0">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dirty="0">
                          <a:solidFill>
                            <a:srgbClr val="FF0000"/>
                          </a:solidFill>
                          <a:latin typeface="Arial"/>
                          <a:ea typeface="+mn-ea"/>
                          <a:cs typeface="+mn-cs"/>
                        </a:rPr>
                        <a:t>84 - 120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14 - 20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dirty="0">
                          <a:solidFill>
                            <a:schemeClr val="dk1"/>
                          </a:solidFill>
                          <a:latin typeface="Arial" panose="020B0604020202020204" pitchFamily="34" charset="0"/>
                          <a:ea typeface="+mn-ea"/>
                          <a:cs typeface="Arial" panose="020B0604020202020204" pitchFamily="34" charset="0"/>
                        </a:rPr>
                        <a:t> </a:t>
                      </a:r>
                      <a:r>
                        <a:rPr kumimoji="0" lang="en-GB" sz="1400" b="1" kern="1200" dirty="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arc length [km]</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dirty="0">
                          <a:solidFill>
                            <a:srgbClr val="FF0000"/>
                          </a:solidFill>
                          <a:latin typeface="Arial"/>
                          <a:ea typeface="+mn-ea"/>
                          <a:cs typeface="+mn-cs"/>
                        </a:rPr>
                        <a:t>76.9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dirty="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pPr algn="ctr"/>
                      <a:endParaRPr kumimoji="0" lang="de-AT"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a:solidFill>
                            <a:schemeClr val="tx1"/>
                          </a:solidFill>
                          <a:latin typeface="Arial"/>
                          <a:ea typeface="+mn-ea"/>
                          <a:cs typeface="+mn-cs"/>
                        </a:rPr>
                        <a:t>0.58</a:t>
                      </a:r>
                      <a:endParaRPr kumimoji="0" lang="de-AT"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dirty="0">
                          <a:solidFill>
                            <a:srgbClr val="FF0000"/>
                          </a:solidFill>
                          <a:latin typeface="Arial"/>
                          <a:ea typeface="+mn-ea"/>
                          <a:cs typeface="+mn-cs"/>
                        </a:rPr>
                        <a:t>1</a:t>
                      </a:r>
                      <a:r>
                        <a:rPr kumimoji="0" lang="en-GB" sz="1400" b="1" kern="1200" dirty="0">
                          <a:solidFill>
                            <a:srgbClr val="FF0000"/>
                          </a:solidFill>
                          <a:latin typeface="Arial"/>
                          <a:ea typeface="+mn-ea"/>
                          <a:cs typeface="+mn-cs"/>
                        </a:rPr>
                        <a:t>100 - 4570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14 - 58</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0.77 – 0.26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dirty="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12.9</a:t>
                      </a:r>
                      <a:endParaRPr kumimoji="0" lang="en-GB" sz="1800" b="1" kern="1200" dirty="0">
                        <a:solidFill>
                          <a:schemeClr val="tx1"/>
                        </a:solidFill>
                        <a:latin typeface="Arial"/>
                        <a:ea typeface="+mn-ea"/>
                        <a:cs typeface="+mn-cs"/>
                      </a:endParaRPr>
                    </a:p>
                  </a:txBody>
                  <a:tcPr>
                    <a:lnL w="12700" cap="flat" cmpd="sng" algn="ctr">
                      <a:solidFill>
                        <a:srgbClr val="A26B2D"/>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a:t>
                      </a:r>
                      <a:r>
                        <a:rPr lang="en-US" sz="1400" b="1" dirty="0">
                          <a:solidFill>
                            <a:srgbClr val="FF0000"/>
                          </a:solidFill>
                        </a:rPr>
                        <a:t>30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6.3 – 9.2</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4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dk1"/>
                          </a:solidFill>
                          <a:latin typeface="Arial"/>
                          <a:ea typeface="+mn-ea"/>
                          <a:cs typeface="+mn-cs"/>
                        </a:rPr>
                        <a:t>Integrated luminosity/main IP [fb</a:t>
                      </a:r>
                      <a:r>
                        <a:rPr kumimoji="0" lang="en-GB" sz="1400" b="1" kern="1200" baseline="30000" dirty="0">
                          <a:solidFill>
                            <a:schemeClr val="dk1"/>
                          </a:solidFill>
                          <a:latin typeface="Arial"/>
                          <a:ea typeface="+mn-ea"/>
                          <a:cs typeface="+mn-cs"/>
                        </a:rPr>
                        <a:t>-1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20000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
        <p:nvSpPr>
          <p:cNvPr id="2" name="TextBox 1">
            <a:extLst>
              <a:ext uri="{FF2B5EF4-FFF2-40B4-BE49-F238E27FC236}">
                <a16:creationId xmlns:a16="http://schemas.microsoft.com/office/drawing/2014/main" id="{67E62662-5D43-11C2-F2D9-0578FF85FAD3}"/>
              </a:ext>
            </a:extLst>
          </p:cNvPr>
          <p:cNvSpPr txBox="1"/>
          <p:nvPr/>
        </p:nvSpPr>
        <p:spPr>
          <a:xfrm>
            <a:off x="605482" y="135202"/>
            <a:ext cx="6227987"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FCC-hh Main Machine Parameters </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365339749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46B672-4F16-1E47-27D2-0BD761606E8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40</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ACDB5BAB-F8F1-190C-9028-7DBB175EE5A2}"/>
              </a:ext>
            </a:extLst>
          </p:cNvPr>
          <p:cNvSpPr txBox="1"/>
          <p:nvPr/>
        </p:nvSpPr>
        <p:spPr>
          <a:xfrm>
            <a:off x="99601" y="109256"/>
            <a:ext cx="214834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References</a:t>
            </a:r>
          </a:p>
        </p:txBody>
      </p:sp>
      <p:sp>
        <p:nvSpPr>
          <p:cNvPr id="5" name="TextBox 4">
            <a:extLst>
              <a:ext uri="{FF2B5EF4-FFF2-40B4-BE49-F238E27FC236}">
                <a16:creationId xmlns:a16="http://schemas.microsoft.com/office/drawing/2014/main" id="{3EBEDFE2-5F3B-1744-11E6-F1F81D1E7A75}"/>
              </a:ext>
            </a:extLst>
          </p:cNvPr>
          <p:cNvSpPr txBox="1"/>
          <p:nvPr/>
        </p:nvSpPr>
        <p:spPr>
          <a:xfrm>
            <a:off x="29162" y="789046"/>
            <a:ext cx="12162837" cy="5811334"/>
          </a:xfrm>
          <a:prstGeom prst="rect">
            <a:avLst/>
          </a:prstGeom>
          <a:noFill/>
        </p:spPr>
        <p:txBody>
          <a:bodyPr wrap="square">
            <a:spAutoFit/>
          </a:bodyPr>
          <a:lstStyle/>
          <a:p>
            <a:pPr marL="342900" marR="0" lvl="0" indent="-342900" algn="l" defTabSz="914400" rtl="0" eaLnBrk="1" fontAlgn="auto" latinLnBrk="0" hangingPunct="1">
              <a:lnSpc>
                <a:spcPct val="106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M.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Altarelli</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et al. (Eds.), XFEL: The European X-Ray Free-Electron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Laser.Technical</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Design Report, Preprint DESY 2006-097, DESY, Hamburg, 2006 (see also </a:t>
            </a:r>
            <a:r>
              <a:rPr kumimoji="0" lang="en-GB"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http://xfel.desy.de</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6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E.A.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Schneidmiller</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and M.V.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Yurkov</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”Photon Beam Properties at the European XFEL”</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DESY-11-152; TESLA-FEL 2011-01</a:t>
            </a:r>
          </a:p>
          <a:p>
            <a:pPr marL="342900" marR="0" lvl="0" indent="-342900" algn="l" defTabSz="914400" rtl="0" eaLnBrk="1" fontAlgn="auto" latinLnBrk="0" hangingPunct="1">
              <a:lnSpc>
                <a:spcPct val="106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C. G.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Schroer</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et al., PETRA IV Conceptual Design Report, </a:t>
            </a:r>
            <a:r>
              <a:rPr kumimoji="0" lang="en-GB"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https://bib-pubdb1.desy.de/record/426140/files/DESY-PETRAIV-Conceptual-Design-Report.pdf</a:t>
            </a:r>
            <a:endPar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T. Tanaka and H. Kitamura,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“SPECTRA: a synchrotron radiation calculation code”</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Journal of Synchrotron Radiation 8, 1221 (2001)</a:t>
            </a:r>
          </a:p>
          <a:p>
            <a:pPr marL="342900" marR="0" lvl="0" indent="-342900" algn="l" defTabSz="914400" rtl="0" eaLnBrk="1" fontAlgn="auto" latinLnBrk="0" hangingPunct="1">
              <a:lnSpc>
                <a:spcPct val="106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F. Burkart et al.,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LUXE — A QED Experiment at the European XFEL</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10th Int. Particle Accelerator Conf. IPAC2019, Melbourne, Australia </a:t>
            </a:r>
            <a:r>
              <a:rPr kumimoji="0" lang="en-GB" sz="2000" b="0" i="0" u="none" strike="noStrike" kern="1200" cap="none" spc="0" normalizeH="0" baseline="0" noProof="0" dirty="0" err="1">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JACoW</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Publishing ISBN: 978-3-95450-208-0 doi:10.18429/JACoW-IPAC2019-TUPRB008</a:t>
            </a:r>
          </a:p>
          <a:p>
            <a:pPr marL="342900" marR="0" lvl="0" indent="-342900" algn="l" defTabSz="914400" rtl="0" eaLnBrk="1" fontAlgn="auto" latinLnBrk="0" hangingPunct="1">
              <a:lnSpc>
                <a:spcPct val="106000"/>
              </a:lnSpc>
              <a:spcBef>
                <a:spcPts val="0"/>
              </a:spcBef>
              <a:spcAft>
                <a:spcPts val="800"/>
              </a:spcAft>
              <a:buClrTx/>
              <a:buSzTx/>
              <a:buFont typeface="+mj-lt"/>
              <a:buAutoNum type="arabicPeriod"/>
              <a:tabLst/>
              <a:defRPr/>
            </a:pPr>
            <a:r>
              <a:rPr kumimoji="0" lang="de-DE"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C. Hugenschmidt, </a:t>
            </a:r>
            <a:r>
              <a:rPr kumimoji="0" lang="de-DE"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Positrons in Surface Physics</a:t>
            </a:r>
            <a:r>
              <a:rPr kumimoji="0" lang="de-DE"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(2016), https://arxiv.org/pdf/1611.04430 </a:t>
            </a:r>
            <a:endPar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M. Benedikt, S. Casalbuoni, M. Doser, F. Zimmermann,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First thoughts on the synergetic use of the FCC-ee collider and its injector complex for photon science and other applications</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10.5281/zenodo.7675663.</a:t>
            </a:r>
          </a:p>
          <a:p>
            <a:pPr marL="342900" marR="0" lvl="0" indent="-342900" algn="l" defTabSz="914400" rtl="0" eaLnBrk="1" fontAlgn="auto" latinLnBrk="0" hangingPunct="1">
              <a:lnSpc>
                <a:spcPct val="106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S. Casalbuoni and F. Zimmermann,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FCC-ee booster as ultimate storage ring photon source</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 FCC Week 2021</a:t>
            </a:r>
          </a:p>
          <a:p>
            <a:pPr marL="342900" marR="0" lvl="0" indent="-342900" algn="l" defTabSz="914400" rtl="0" eaLnBrk="1" fontAlgn="auto" latinLnBrk="0" hangingPunct="1">
              <a:lnSpc>
                <a:spcPct val="106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R. Aleksan, A. Apyan, Y. Papaphilippou, F. Zimmermann,</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1"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Scenarios for Circular Gamma-Gamma Higgs Factories</a:t>
            </a:r>
            <a:r>
              <a:rPr kumimoji="0" lang="en-GB" sz="20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 Proc. IPAC2015, Richmond (2015) 2156</a:t>
            </a:r>
          </a:p>
        </p:txBody>
      </p:sp>
      <p:sp>
        <p:nvSpPr>
          <p:cNvPr id="6" name="Rectangle 5">
            <a:extLst>
              <a:ext uri="{FF2B5EF4-FFF2-40B4-BE49-F238E27FC236}">
                <a16:creationId xmlns:a16="http://schemas.microsoft.com/office/drawing/2014/main" id="{CCC1CFBA-9E63-3A31-3AFE-840BEBAD5F3F}"/>
              </a:ext>
            </a:extLst>
          </p:cNvPr>
          <p:cNvSpPr/>
          <p:nvPr/>
        </p:nvSpPr>
        <p:spPr>
          <a:xfrm>
            <a:off x="99601" y="4475163"/>
            <a:ext cx="11992798" cy="1284549"/>
          </a:xfrm>
          <a:prstGeom prst="rect">
            <a:avLst/>
          </a:prstGeom>
          <a:noFill/>
          <a:ln w="50800">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44018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0CE027-7633-2631-3202-E9B7EA416C64}"/>
              </a:ext>
            </a:extLst>
          </p:cNvPr>
          <p:cNvSpPr>
            <a:spLocks noGrp="1"/>
          </p:cNvSpPr>
          <p:nvPr>
            <p:ph type="sldNum" sz="quarter" idx="10"/>
          </p:nvPr>
        </p:nvSpPr>
        <p:spPr/>
        <p:txBody>
          <a:bodyPr/>
          <a:lstStyle/>
          <a:p>
            <a:fld id="{88A1DFE4-5FC5-43BD-BB7E-75EAD82B965F}" type="slidenum">
              <a:rPr lang="en-US" noProof="0" smtClean="0"/>
              <a:pPr/>
              <a:t>41</a:t>
            </a:fld>
            <a:endParaRPr lang="en-US" noProof="0" dirty="0"/>
          </a:p>
        </p:txBody>
      </p:sp>
      <p:sp>
        <p:nvSpPr>
          <p:cNvPr id="3" name="TextBox 2">
            <a:extLst>
              <a:ext uri="{FF2B5EF4-FFF2-40B4-BE49-F238E27FC236}">
                <a16:creationId xmlns:a16="http://schemas.microsoft.com/office/drawing/2014/main" id="{66FAB6EE-39D8-3C69-3A74-55D01E971D9F}"/>
              </a:ext>
            </a:extLst>
          </p:cNvPr>
          <p:cNvSpPr txBox="1"/>
          <p:nvPr/>
        </p:nvSpPr>
        <p:spPr>
          <a:xfrm>
            <a:off x="605482" y="135202"/>
            <a:ext cx="3687228" cy="535724"/>
          </a:xfrm>
          <a:prstGeom prst="rect">
            <a:avLst/>
          </a:prstGeom>
          <a:noFill/>
        </p:spPr>
        <p:txBody>
          <a:bodyPr wrap="none" rtlCol="0">
            <a:spAutoFit/>
          </a:bodyPr>
          <a:lstStyle/>
          <a:p>
            <a:pPr algn="l">
              <a:lnSpc>
                <a:spcPts val="3700"/>
              </a:lnSpc>
            </a:pPr>
            <a:r>
              <a:rPr lang="en-US" sz="3000" dirty="0"/>
              <a:t>Proposed next steps</a:t>
            </a:r>
            <a:endParaRPr lang="en-GB" sz="3000" dirty="0"/>
          </a:p>
        </p:txBody>
      </p:sp>
      <p:sp>
        <p:nvSpPr>
          <p:cNvPr id="4" name="TextBox 3">
            <a:extLst>
              <a:ext uri="{FF2B5EF4-FFF2-40B4-BE49-F238E27FC236}">
                <a16:creationId xmlns:a16="http://schemas.microsoft.com/office/drawing/2014/main" id="{0C3FFB14-00BA-30B7-92B9-F6E8392F1319}"/>
              </a:ext>
            </a:extLst>
          </p:cNvPr>
          <p:cNvSpPr txBox="1"/>
          <p:nvPr/>
        </p:nvSpPr>
        <p:spPr>
          <a:xfrm>
            <a:off x="605482" y="1212351"/>
            <a:ext cx="11354711" cy="4806124"/>
          </a:xfrm>
          <a:prstGeom prst="rect">
            <a:avLst/>
          </a:prstGeom>
          <a:noFill/>
        </p:spPr>
        <p:txBody>
          <a:bodyPr wrap="none" rtlCol="0">
            <a:spAutoFit/>
          </a:bodyPr>
          <a:lstStyle/>
          <a:p>
            <a:pPr algn="l">
              <a:lnSpc>
                <a:spcPts val="3700"/>
              </a:lnSpc>
            </a:pPr>
            <a:r>
              <a:rPr lang="en-US" sz="3000" dirty="0"/>
              <a:t>3 working groups</a:t>
            </a:r>
          </a:p>
          <a:p>
            <a:pPr algn="l">
              <a:lnSpc>
                <a:spcPts val="3700"/>
              </a:lnSpc>
            </a:pPr>
            <a:endParaRPr lang="en-US" sz="3000" dirty="0"/>
          </a:p>
          <a:p>
            <a:pPr marL="514350" indent="-514350" algn="l">
              <a:lnSpc>
                <a:spcPts val="3700"/>
              </a:lnSpc>
              <a:buAutoNum type="arabicParenR"/>
            </a:pPr>
            <a:r>
              <a:rPr lang="en-US" sz="3000" dirty="0"/>
              <a:t>photon science (light source, CBS) </a:t>
            </a:r>
          </a:p>
          <a:p>
            <a:pPr algn="l">
              <a:lnSpc>
                <a:spcPts val="3700"/>
              </a:lnSpc>
            </a:pPr>
            <a:r>
              <a:rPr lang="en-US" sz="2400" dirty="0"/>
              <a:t>	- S. Casalbuoni, F. Zimmermann, +</a:t>
            </a:r>
            <a:endParaRPr lang="en-US" sz="3000" dirty="0"/>
          </a:p>
          <a:p>
            <a:pPr marL="514350" indent="-514350" algn="l">
              <a:lnSpc>
                <a:spcPts val="3700"/>
              </a:lnSpc>
              <a:buFont typeface="+mj-lt"/>
              <a:buAutoNum type="arabicParenR" startAt="2"/>
            </a:pPr>
            <a:r>
              <a:rPr lang="en-US" sz="3000" dirty="0"/>
              <a:t> HEP applications (QED, dark sector, )</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Arial"/>
                <a:ea typeface="+mn-ea"/>
                <a:cs typeface="+mn-cs"/>
              </a:rPr>
              <a:t>	- G. Arduini + ? </a:t>
            </a:r>
            <a:endParaRPr lang="en-US" sz="3000" dirty="0"/>
          </a:p>
          <a:p>
            <a:pPr marL="514350" indent="-514350" algn="l">
              <a:lnSpc>
                <a:spcPts val="3700"/>
              </a:lnSpc>
              <a:buFont typeface="+mj-lt"/>
              <a:buAutoNum type="arabicParenR" startAt="3"/>
            </a:pPr>
            <a:r>
              <a:rPr lang="en-US" sz="3000" dirty="0"/>
              <a:t>e</a:t>
            </a:r>
            <a:r>
              <a:rPr lang="en-US" sz="3000" baseline="30000" dirty="0"/>
              <a:t>+</a:t>
            </a:r>
            <a:r>
              <a:rPr lang="en-US" sz="3000" dirty="0"/>
              <a:t> applications (surface science, Ps BEC, 511 keV X-ray laser )</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Arial"/>
                <a:ea typeface="+mn-ea"/>
                <a:cs typeface="+mn-cs"/>
              </a:rPr>
              <a:t>	- B. </a:t>
            </a:r>
            <a:r>
              <a:rPr kumimoji="0" lang="en-US" sz="2400" b="0" i="0" u="none" strike="noStrike" kern="1200" cap="none" spc="0" normalizeH="0" baseline="0" noProof="0" dirty="0" err="1">
                <a:ln>
                  <a:noFill/>
                </a:ln>
                <a:solidFill>
                  <a:srgbClr val="0F124A"/>
                </a:solidFill>
                <a:effectLst/>
                <a:uLnTx/>
                <a:uFillTx/>
                <a:latin typeface="Arial"/>
                <a:ea typeface="+mn-ea"/>
                <a:cs typeface="+mn-cs"/>
              </a:rPr>
              <a:t>Rienäcker</a:t>
            </a:r>
            <a:r>
              <a:rPr kumimoji="0" lang="en-US" sz="2400" b="0" i="0" u="none" strike="noStrike" kern="1200" cap="none" spc="0" normalizeH="0" baseline="0" noProof="0" dirty="0">
                <a:ln>
                  <a:noFill/>
                </a:ln>
                <a:solidFill>
                  <a:srgbClr val="0F124A"/>
                </a:solidFill>
                <a:effectLst/>
                <a:uLnTx/>
                <a:uFillTx/>
                <a:latin typeface="Arial"/>
                <a:ea typeface="+mn-ea"/>
                <a:cs typeface="+mn-cs"/>
              </a:rPr>
              <a:t>, M. Doser</a:t>
            </a:r>
            <a:endParaRPr lang="en-US" sz="3000" dirty="0"/>
          </a:p>
          <a:p>
            <a:pPr marL="514350" indent="-514350" algn="l">
              <a:lnSpc>
                <a:spcPts val="3700"/>
              </a:lnSpc>
              <a:buAutoNum type="arabicParenR" startAt="2"/>
            </a:pPr>
            <a:endParaRPr lang="en-US" sz="3000" dirty="0"/>
          </a:p>
          <a:p>
            <a:pPr algn="l">
              <a:lnSpc>
                <a:spcPts val="3700"/>
              </a:lnSpc>
            </a:pPr>
            <a:r>
              <a:rPr lang="en-GB" sz="3000" dirty="0"/>
              <a:t>in person status &amp; wrap-up meeting at CERN, 28+29 Nov. 2024</a:t>
            </a:r>
          </a:p>
        </p:txBody>
      </p:sp>
    </p:spTree>
    <p:extLst>
      <p:ext uri="{BB962C8B-B14F-4D97-AF65-F5344CB8AC3E}">
        <p14:creationId xmlns:p14="http://schemas.microsoft.com/office/powerpoint/2010/main" val="854888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88E324-6550-EA0B-0AEB-7A3F1502618D}"/>
              </a:ext>
            </a:extLst>
          </p:cNvPr>
          <p:cNvSpPr>
            <a:spLocks noGrp="1"/>
          </p:cNvSpPr>
          <p:nvPr>
            <p:ph type="sldNum" sz="quarter" idx="10"/>
          </p:nvPr>
        </p:nvSpPr>
        <p:spPr/>
        <p:txBody>
          <a:bodyPr/>
          <a:lstStyle/>
          <a:p>
            <a:fld id="{88A1DFE4-5FC5-43BD-BB7E-75EAD82B965F}" type="slidenum">
              <a:rPr lang="en-US" noProof="0" smtClean="0"/>
              <a:pPr/>
              <a:t>42</a:t>
            </a:fld>
            <a:endParaRPr lang="en-US" noProof="0" dirty="0"/>
          </a:p>
        </p:txBody>
      </p:sp>
      <p:pic>
        <p:nvPicPr>
          <p:cNvPr id="1026" name="Picture 2" descr="French American Center English Blog">
            <a:extLst>
              <a:ext uri="{FF2B5EF4-FFF2-40B4-BE49-F238E27FC236}">
                <a16:creationId xmlns:a16="http://schemas.microsoft.com/office/drawing/2014/main" id="{E5282783-B230-F15E-0757-9E9647B5B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137" y="1238665"/>
            <a:ext cx="6607451" cy="471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049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FB8312-AFED-A89F-A07D-23C16561286A}"/>
              </a:ext>
            </a:extLst>
          </p:cNvPr>
          <p:cNvSpPr>
            <a:spLocks noGrp="1"/>
          </p:cNvSpPr>
          <p:nvPr>
            <p:ph type="sldNum" sz="quarter" idx="10"/>
          </p:nvPr>
        </p:nvSpPr>
        <p:spPr/>
        <p:txBody>
          <a:bodyPr/>
          <a:lstStyle/>
          <a:p>
            <a:fld id="{88A1DFE4-5FC5-43BD-BB7E-75EAD82B965F}" type="slidenum">
              <a:rPr lang="en-US" noProof="0" smtClean="0"/>
              <a:pPr/>
              <a:t>43</a:t>
            </a:fld>
            <a:endParaRPr lang="en-US" noProof="0" dirty="0"/>
          </a:p>
        </p:txBody>
      </p:sp>
      <p:sp>
        <p:nvSpPr>
          <p:cNvPr id="3" name="TextBox 2">
            <a:extLst>
              <a:ext uri="{FF2B5EF4-FFF2-40B4-BE49-F238E27FC236}">
                <a16:creationId xmlns:a16="http://schemas.microsoft.com/office/drawing/2014/main" id="{0E23577D-EAE6-273D-EA34-0459DE2FA599}"/>
              </a:ext>
            </a:extLst>
          </p:cNvPr>
          <p:cNvSpPr txBox="1"/>
          <p:nvPr/>
        </p:nvSpPr>
        <p:spPr>
          <a:xfrm>
            <a:off x="4719638" y="3161138"/>
            <a:ext cx="2980303" cy="566822"/>
          </a:xfrm>
          <a:prstGeom prst="rect">
            <a:avLst/>
          </a:prstGeom>
          <a:noFill/>
        </p:spPr>
        <p:txBody>
          <a:bodyPr wrap="none" rtlCol="0">
            <a:spAutoFit/>
          </a:bodyPr>
          <a:lstStyle/>
          <a:p>
            <a:pPr algn="l">
              <a:lnSpc>
                <a:spcPts val="3700"/>
              </a:lnSpc>
            </a:pPr>
            <a:r>
              <a:rPr lang="en-US" sz="3600" i="1" dirty="0"/>
              <a:t>backup slides</a:t>
            </a:r>
            <a:endParaRPr lang="en-GB" sz="3600" i="1" dirty="0"/>
          </a:p>
        </p:txBody>
      </p:sp>
    </p:spTree>
    <p:extLst>
      <p:ext uri="{BB962C8B-B14F-4D97-AF65-F5344CB8AC3E}">
        <p14:creationId xmlns:p14="http://schemas.microsoft.com/office/powerpoint/2010/main" val="1527604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44</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605482" y="135202"/>
            <a:ext cx="2278188"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Past studies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4" name="TextBox 3">
            <a:extLst>
              <a:ext uri="{FF2B5EF4-FFF2-40B4-BE49-F238E27FC236}">
                <a16:creationId xmlns:a16="http://schemas.microsoft.com/office/drawing/2014/main" id="{6FB90C4C-BAD0-74CA-95D3-A42BE1B9EFC3}"/>
              </a:ext>
            </a:extLst>
          </p:cNvPr>
          <p:cNvSpPr txBox="1"/>
          <p:nvPr/>
        </p:nvSpPr>
        <p:spPr>
          <a:xfrm>
            <a:off x="511419" y="779834"/>
            <a:ext cx="11263981" cy="7063408"/>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124A"/>
                </a:solidFill>
                <a:effectLst/>
                <a:uLnTx/>
                <a:uFillTx/>
                <a:latin typeface="Arial"/>
                <a:ea typeface="+mn-ea"/>
                <a:cs typeface="+mn-cs"/>
              </a:rPr>
              <a:t>b</a:t>
            </a:r>
            <a:r>
              <a:rPr kumimoji="0" lang="en-US" sz="2800" b="0" i="0" u="none" strike="noStrike" kern="1200" cap="none" spc="0" normalizeH="0" baseline="0" noProof="0" dirty="0" err="1">
                <a:ln>
                  <a:noFill/>
                </a:ln>
                <a:solidFill>
                  <a:srgbClr val="0F124A"/>
                </a:solidFill>
                <a:effectLst/>
                <a:uLnTx/>
                <a:uFillTx/>
                <a:latin typeface="Arial"/>
                <a:ea typeface="+mn-ea"/>
                <a:cs typeface="+mn-cs"/>
              </a:rPr>
              <a:t>rainstorming</a:t>
            </a:r>
            <a:r>
              <a:rPr kumimoji="0" lang="en-US" sz="2800" b="0" i="0" u="none" strike="noStrike" kern="1200" cap="none" spc="0" normalizeH="0" baseline="0" noProof="0" dirty="0">
                <a:ln>
                  <a:noFill/>
                </a:ln>
                <a:solidFill>
                  <a:srgbClr val="0F124A"/>
                </a:solidFill>
                <a:effectLst/>
                <a:uLnTx/>
                <a:uFillTx/>
                <a:latin typeface="Arial"/>
                <a:ea typeface="+mn-ea"/>
                <a:cs typeface="+mn-cs"/>
              </a:rPr>
              <a:t> in July 2020</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a:p>
            <a:pPr marL="914400" marR="0" lvl="1" indent="-457200" algn="l" defTabSz="914400" rtl="0" eaLnBrk="1" fontAlgn="auto" latinLnBrk="0" hangingPunct="1">
              <a:lnSpc>
                <a:spcPts val="37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Michael Benedikt, Sara Casalbuoni (EU-XFEL), Michael Doser, Frank Zimmermann</a:t>
            </a:r>
          </a:p>
          <a:p>
            <a:pPr marL="0" marR="0" lvl="0" indent="0" algn="l" defTabSz="914400" rtl="0" eaLnBrk="1" fontAlgn="auto" latinLnBrk="0" hangingPunct="1">
              <a:lnSpc>
                <a:spcPct val="106000"/>
              </a:lnSpc>
              <a:spcBef>
                <a:spcPts val="2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Photon science </a:t>
            </a:r>
            <a:endParaRPr kumimoji="0" lang="en-GB" sz="2400" b="1" i="0" u="sng"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1.1 FCC-LS : The world’s most powerful light source for very hard X-rays </a:t>
            </a: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1.2 FCC-CBS: 3-5 orders of magnitude more flux and higher photon energy than ELI-NP</a:t>
            </a:r>
            <a:endParaRPr kumimoji="0" lang="en-GB" sz="2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6000"/>
              </a:lnSpc>
              <a:spcBef>
                <a:spcPts val="200"/>
              </a:spcBef>
              <a:spcAft>
                <a:spcPts val="800"/>
              </a:spcAft>
              <a:buClrTx/>
              <a:buSzTx/>
              <a:buFontTx/>
              <a:buNone/>
              <a:tabLst/>
              <a:defRPr/>
            </a:pPr>
            <a:r>
              <a:rPr kumimoji="0" lang="en-GB" sz="24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Other applications</a:t>
            </a: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2.1 Positron source for material research</a:t>
            </a:r>
          </a:p>
          <a:p>
            <a:pPr marL="0" marR="0" lvl="0" indent="0" algn="l" defTabSz="914400" rtl="0" eaLnBrk="1" fontAlgn="auto" latinLnBrk="0" hangingPunct="1">
              <a:lnSpc>
                <a:spcPct val="106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2.2 Testbed for LEMMA muon collider</a:t>
            </a:r>
          </a:p>
          <a:p>
            <a:pPr marL="0" marR="0" lvl="0" indent="0" algn="l" defTabSz="914400" rtl="0" eaLnBrk="1" fontAlgn="auto" latinLnBrk="0" hangingPunct="1">
              <a:lnSpc>
                <a:spcPct val="106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2.3 Plasma acceleration of positrons</a:t>
            </a:r>
          </a:p>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2.4 Non-perturbative QED Experiments – proving the boiling of the QED vacuum </a:t>
            </a: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2.5 Positronium-based GeV photon source – a speculative proposal </a:t>
            </a: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400"/>
              </a:spcAft>
              <a:buClrTx/>
              <a:buSzTx/>
              <a:buFontTx/>
              <a:buNone/>
              <a:tabLst/>
              <a:defRPr/>
            </a:pP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400"/>
              </a:spcAft>
              <a:buClrTx/>
              <a:buSzTx/>
              <a:buFontTx/>
              <a:buNone/>
              <a:tabLst/>
              <a:defRPr/>
            </a:pP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200"/>
              </a:spcBef>
              <a:spcAft>
                <a:spcPts val="80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4DB73EF-56CC-B6E4-38DD-CBBB05408650}"/>
              </a:ext>
            </a:extLst>
          </p:cNvPr>
          <p:cNvSpPr txBox="1"/>
          <p:nvPr/>
        </p:nvSpPr>
        <p:spPr>
          <a:xfrm>
            <a:off x="670867" y="6016789"/>
            <a:ext cx="1034226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lumMod val="75000"/>
                    <a:lumOff val="25000"/>
                  </a:srgbClr>
                </a:solidFill>
                <a:effectLst/>
                <a:uLnTx/>
                <a:uFillTx/>
                <a:latin typeface="Calibri" panose="020F0502020204030204"/>
                <a:ea typeface="+mn-ea"/>
                <a:cs typeface="+mn-cs"/>
              </a:rPr>
              <a:t>Documented in M. Benedikt, F. Zimmermann, M. Doser, S. Casalbuoni, 10.5281/zenodo.7675663</a:t>
            </a:r>
            <a:endPar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endParaRPr>
          </a:p>
        </p:txBody>
      </p:sp>
    </p:spTree>
    <p:extLst>
      <p:ext uri="{BB962C8B-B14F-4D97-AF65-F5344CB8AC3E}">
        <p14:creationId xmlns:p14="http://schemas.microsoft.com/office/powerpoint/2010/main" val="868270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45</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466725" y="136093"/>
            <a:ext cx="10210552"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New initiative for ESU  | kick off brainstorm 23 August 2024</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6B9CFDED-96EB-0E3B-0E5B-C6AAD3145215}"/>
              </a:ext>
            </a:extLst>
          </p:cNvPr>
          <p:cNvSpPr txBox="1"/>
          <p:nvPr/>
        </p:nvSpPr>
        <p:spPr>
          <a:xfrm>
            <a:off x="379972" y="920467"/>
            <a:ext cx="11517782" cy="166661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In person: Gianluigi Arduini, Hannes Bartosik, Michael Benedikt, Christoph Grojean, Patrick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Janot</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Yannis Papaphilippou, Guy Wilkinson, Frank Zimmermann</a:t>
            </a:r>
            <a:endParaRPr kumimoji="0" lang="en-GB"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Remote: Emanuele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Bagnaschi</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 Giovanni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Cantatore</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Sara Casalbuoni, David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d’Enterria</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Armin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Ilg</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Richard Jacobsson, Joerg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Jaeckel</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Witek Krasny, Sakura Pascarelli, Benjamin </a:t>
            </a:r>
            <a:r>
              <a:rPr kumimoji="0" lang="en-US" sz="1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Rienäcker</a:t>
            </a:r>
            <a:r>
              <a:rPr kumimoji="0" lang="en-US"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Ivo Schulthess, Alessandro Variola, Matthew Wing</a:t>
            </a:r>
            <a:endParaRPr kumimoji="0" lang="en-GB" sz="1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77779E1-8F02-55F4-B1B7-BA98C9F5A31A}"/>
              </a:ext>
            </a:extLst>
          </p:cNvPr>
          <p:cNvPicPr>
            <a:picLocks noChangeAspect="1"/>
          </p:cNvPicPr>
          <p:nvPr/>
        </p:nvPicPr>
        <p:blipFill rotWithShape="1">
          <a:blip r:embed="rId2"/>
          <a:srcRect b="48056"/>
          <a:stretch/>
        </p:blipFill>
        <p:spPr>
          <a:xfrm>
            <a:off x="466725" y="2836618"/>
            <a:ext cx="5351215" cy="3999560"/>
          </a:xfrm>
          <a:prstGeom prst="rect">
            <a:avLst/>
          </a:prstGeom>
        </p:spPr>
      </p:pic>
      <p:pic>
        <p:nvPicPr>
          <p:cNvPr id="10" name="Picture 9">
            <a:extLst>
              <a:ext uri="{FF2B5EF4-FFF2-40B4-BE49-F238E27FC236}">
                <a16:creationId xmlns:a16="http://schemas.microsoft.com/office/drawing/2014/main" id="{903A94CC-D4DC-E938-1D2E-DFFFEA8AFE6D}"/>
              </a:ext>
            </a:extLst>
          </p:cNvPr>
          <p:cNvPicPr>
            <a:picLocks noChangeAspect="1"/>
          </p:cNvPicPr>
          <p:nvPr/>
        </p:nvPicPr>
        <p:blipFill rotWithShape="1">
          <a:blip r:embed="rId2"/>
          <a:srcRect t="51639"/>
          <a:stretch/>
        </p:blipFill>
        <p:spPr>
          <a:xfrm>
            <a:off x="6096000" y="2633883"/>
            <a:ext cx="5888507" cy="4097495"/>
          </a:xfrm>
          <a:prstGeom prst="rect">
            <a:avLst/>
          </a:prstGeom>
        </p:spPr>
      </p:pic>
      <p:sp>
        <p:nvSpPr>
          <p:cNvPr id="12" name="TextBox 11">
            <a:extLst>
              <a:ext uri="{FF2B5EF4-FFF2-40B4-BE49-F238E27FC236}">
                <a16:creationId xmlns:a16="http://schemas.microsoft.com/office/drawing/2014/main" id="{93FEF1B5-857D-A9DE-4A2B-5899FCD5D0F6}"/>
              </a:ext>
            </a:extLst>
          </p:cNvPr>
          <p:cNvSpPr txBox="1"/>
          <p:nvPr/>
        </p:nvSpPr>
        <p:spPr>
          <a:xfrm>
            <a:off x="7746715" y="2350341"/>
            <a:ext cx="61028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CC"/>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https://indico.cern.ch/event/1442918/</a:t>
            </a:r>
            <a:r>
              <a:rPr kumimoji="0" lang="en-GB" sz="1800" b="0" i="0" u="none" strike="noStrike" kern="1200" cap="none" spc="0" normalizeH="0" baseline="0" noProof="0" dirty="0">
                <a:ln>
                  <a:noFill/>
                </a:ln>
                <a:solidFill>
                  <a:srgbClr val="0000CC"/>
                </a:solidFill>
                <a:effectLst/>
                <a:uLnTx/>
                <a:uFillTx/>
                <a:latin typeface="Arial"/>
                <a:ea typeface="+mn-ea"/>
                <a:cs typeface="+mn-cs"/>
              </a:rPr>
              <a:t>  </a:t>
            </a:r>
          </a:p>
        </p:txBody>
      </p:sp>
    </p:spTree>
    <p:extLst>
      <p:ext uri="{BB962C8B-B14F-4D97-AF65-F5344CB8AC3E}">
        <p14:creationId xmlns:p14="http://schemas.microsoft.com/office/powerpoint/2010/main" val="2219851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F3B11-B8C9-EC88-5378-237FDD812C58}"/>
              </a:ext>
            </a:extLst>
          </p:cNvPr>
          <p:cNvSpPr>
            <a:spLocks noGrp="1"/>
          </p:cNvSpPr>
          <p:nvPr>
            <p:ph type="sldNum" sz="quarter" idx="10"/>
          </p:nvPr>
        </p:nvSpPr>
        <p:spPr/>
        <p:txBody>
          <a:bodyPr/>
          <a:lstStyle/>
          <a:p>
            <a:fld id="{88A1DFE4-5FC5-43BD-BB7E-75EAD82B965F}" type="slidenum">
              <a:rPr lang="en-US" noProof="0" smtClean="0"/>
              <a:pPr/>
              <a:t>46</a:t>
            </a:fld>
            <a:endParaRPr lang="en-US" noProof="0" dirty="0"/>
          </a:p>
        </p:txBody>
      </p:sp>
      <p:sp>
        <p:nvSpPr>
          <p:cNvPr id="3" name="TextBox 2">
            <a:extLst>
              <a:ext uri="{FF2B5EF4-FFF2-40B4-BE49-F238E27FC236}">
                <a16:creationId xmlns:a16="http://schemas.microsoft.com/office/drawing/2014/main" id="{40ED2F2D-BE17-FFAB-51E7-2C6AA0F7D46E}"/>
              </a:ext>
            </a:extLst>
          </p:cNvPr>
          <p:cNvSpPr txBox="1"/>
          <p:nvPr/>
        </p:nvSpPr>
        <p:spPr>
          <a:xfrm>
            <a:off x="749556" y="137679"/>
            <a:ext cx="3919663" cy="535724"/>
          </a:xfrm>
          <a:prstGeom prst="rect">
            <a:avLst/>
          </a:prstGeom>
          <a:noFill/>
        </p:spPr>
        <p:txBody>
          <a:bodyPr wrap="none" rtlCol="0">
            <a:spAutoFit/>
          </a:bodyPr>
          <a:lstStyle/>
          <a:p>
            <a:pPr algn="l">
              <a:lnSpc>
                <a:spcPts val="3700"/>
              </a:lnSpc>
            </a:pPr>
            <a:r>
              <a:rPr lang="en-US" sz="3000" dirty="0"/>
              <a:t>questions &amp; highlights</a:t>
            </a:r>
            <a:endParaRPr lang="en-GB" sz="3000" dirty="0"/>
          </a:p>
        </p:txBody>
      </p:sp>
      <p:sp>
        <p:nvSpPr>
          <p:cNvPr id="4" name="TextBox 3">
            <a:extLst>
              <a:ext uri="{FF2B5EF4-FFF2-40B4-BE49-F238E27FC236}">
                <a16:creationId xmlns:a16="http://schemas.microsoft.com/office/drawing/2014/main" id="{3C517E4C-3D54-9D2C-0FB1-A208CA31DD5A}"/>
              </a:ext>
            </a:extLst>
          </p:cNvPr>
          <p:cNvSpPr txBox="1"/>
          <p:nvPr/>
        </p:nvSpPr>
        <p:spPr>
          <a:xfrm>
            <a:off x="142875" y="794481"/>
            <a:ext cx="10897535" cy="6063519"/>
          </a:xfrm>
          <a:prstGeom prst="rect">
            <a:avLst/>
          </a:prstGeom>
          <a:noFill/>
        </p:spPr>
        <p:txBody>
          <a:bodyPr wrap="none" rtlCol="0">
            <a:spAutoFit/>
          </a:bodyPr>
          <a:lstStyle/>
          <a:p>
            <a:pPr algn="l">
              <a:lnSpc>
                <a:spcPct val="110000"/>
              </a:lnSpc>
            </a:pPr>
            <a:r>
              <a:rPr lang="en-US" sz="3000" dirty="0"/>
              <a:t>could </a:t>
            </a:r>
            <a:r>
              <a:rPr lang="en-US" sz="3000" dirty="0" err="1"/>
              <a:t>linac</a:t>
            </a:r>
            <a:r>
              <a:rPr lang="en-US" sz="3000" dirty="0"/>
              <a:t> emittance be improved ?</a:t>
            </a:r>
            <a:r>
              <a:rPr lang="en-US" sz="1000" dirty="0"/>
              <a:t>  </a:t>
            </a:r>
          </a:p>
          <a:p>
            <a:pPr algn="l">
              <a:lnSpc>
                <a:spcPct val="110000"/>
              </a:lnSpc>
            </a:pPr>
            <a:r>
              <a:rPr lang="en-US" sz="3000" dirty="0"/>
              <a:t>applications for 30-100 keV photons plenty and more to come</a:t>
            </a:r>
          </a:p>
          <a:p>
            <a:pPr marL="342900" indent="-342900" algn="l">
              <a:lnSpc>
                <a:spcPct val="110000"/>
              </a:lnSpc>
              <a:buFontTx/>
              <a:buChar char="-"/>
            </a:pPr>
            <a:r>
              <a:rPr lang="en-US" sz="2400" dirty="0"/>
              <a:t>inertial fusion materials, semiconductors, solar cells, quantum technology</a:t>
            </a:r>
          </a:p>
          <a:p>
            <a:pPr marL="342900" indent="-342900" algn="l">
              <a:lnSpc>
                <a:spcPct val="110000"/>
              </a:lnSpc>
              <a:buFontTx/>
              <a:buChar char="-"/>
            </a:pPr>
            <a:r>
              <a:rPr lang="en-US" sz="2400" dirty="0"/>
              <a:t>underground infrastructure?</a:t>
            </a:r>
            <a:r>
              <a:rPr lang="en-US" sz="3000" dirty="0"/>
              <a:t> </a:t>
            </a:r>
          </a:p>
          <a:p>
            <a:pPr algn="l">
              <a:lnSpc>
                <a:spcPct val="110000"/>
              </a:lnSpc>
            </a:pPr>
            <a:r>
              <a:rPr lang="en-US" sz="1000" dirty="0"/>
              <a:t> </a:t>
            </a:r>
          </a:p>
          <a:p>
            <a:pPr algn="l">
              <a:lnSpc>
                <a:spcPct val="110000"/>
              </a:lnSpc>
            </a:pPr>
            <a:r>
              <a:rPr lang="en-US" sz="3000" dirty="0"/>
              <a:t>CBS beam dynamics – which regime ? tests at Thom-X?</a:t>
            </a:r>
          </a:p>
          <a:p>
            <a:pPr algn="l">
              <a:lnSpc>
                <a:spcPct val="110000"/>
              </a:lnSpc>
            </a:pPr>
            <a:r>
              <a:rPr lang="en-US" sz="1000" dirty="0"/>
              <a:t> </a:t>
            </a:r>
          </a:p>
          <a:p>
            <a:pPr algn="l">
              <a:lnSpc>
                <a:spcPct val="110000"/>
              </a:lnSpc>
            </a:pPr>
            <a:r>
              <a:rPr lang="en-GB" sz="3000" dirty="0"/>
              <a:t>e</a:t>
            </a:r>
            <a:r>
              <a:rPr lang="en-GB" sz="3000" baseline="30000" dirty="0"/>
              <a:t>+</a:t>
            </a:r>
            <a:r>
              <a:rPr lang="en-GB" sz="3000" dirty="0"/>
              <a:t> source</a:t>
            </a:r>
          </a:p>
          <a:p>
            <a:pPr marL="457200" indent="-457200" algn="l">
              <a:lnSpc>
                <a:spcPct val="110000"/>
              </a:lnSpc>
              <a:buFontTx/>
              <a:buChar char="-"/>
            </a:pPr>
            <a:r>
              <a:rPr lang="en-GB" sz="2400" dirty="0"/>
              <a:t>Ps-BEC annihilation : 511 keV Gamma ray laser !</a:t>
            </a:r>
          </a:p>
          <a:p>
            <a:pPr marL="457200" indent="-457200" algn="l">
              <a:lnSpc>
                <a:spcPct val="110000"/>
              </a:lnSpc>
              <a:buFontTx/>
              <a:buChar char="-"/>
            </a:pPr>
            <a:r>
              <a:rPr lang="en-GB" sz="2400" dirty="0"/>
              <a:t>non-destructive nanoprobes in material science </a:t>
            </a:r>
          </a:p>
          <a:p>
            <a:pPr marL="457200" indent="-457200" algn="l">
              <a:lnSpc>
                <a:spcPct val="110000"/>
              </a:lnSpc>
              <a:buFontTx/>
              <a:buChar char="-"/>
            </a:pPr>
            <a:r>
              <a:rPr lang="en-GB" sz="2400" dirty="0"/>
              <a:t>ultrahigh density monolithic 3D ICs</a:t>
            </a:r>
          </a:p>
          <a:p>
            <a:pPr marL="457200" indent="-457200" algn="l">
              <a:lnSpc>
                <a:spcPct val="110000"/>
              </a:lnSpc>
              <a:buFontTx/>
              <a:buChar char="-"/>
            </a:pPr>
            <a:r>
              <a:rPr lang="en-GB" sz="2400" dirty="0"/>
              <a:t>moderator instead of inverse cyclotron, lose two orders, starting 10-50 MeV</a:t>
            </a:r>
          </a:p>
          <a:p>
            <a:pPr marL="0" marR="0" lvl="0" indent="0" algn="l" defTabSz="914400" rtl="0" eaLnBrk="1" fontAlgn="auto" latinLnBrk="0" hangingPunct="1">
              <a:lnSpc>
                <a:spcPct val="110000"/>
              </a:lnSpc>
              <a:spcBef>
                <a:spcPts val="0"/>
              </a:spcBef>
              <a:spcAft>
                <a:spcPts val="0"/>
              </a:spcAft>
              <a:buClrTx/>
              <a:buSzTx/>
              <a:buFontTx/>
              <a:buNone/>
              <a:tabLst/>
              <a:defRPr/>
            </a:pPr>
            <a:r>
              <a:rPr lang="en-GB" sz="1000" dirty="0"/>
              <a:t>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Super-LUXE: nonlinear QED, ALPs</a:t>
            </a:r>
          </a:p>
          <a:p>
            <a:pPr algn="l">
              <a:lnSpc>
                <a:spcPts val="3700"/>
              </a:lnSpc>
            </a:pPr>
            <a:endParaRPr lang="en-GB" sz="1000" dirty="0"/>
          </a:p>
        </p:txBody>
      </p:sp>
    </p:spTree>
    <p:extLst>
      <p:ext uri="{BB962C8B-B14F-4D97-AF65-F5344CB8AC3E}">
        <p14:creationId xmlns:p14="http://schemas.microsoft.com/office/powerpoint/2010/main" val="486531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23F6F0-6004-A170-CCDC-930193F95AA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47</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6C3EAC94-39A6-A845-EB7E-E0D5BCE61F79}"/>
              </a:ext>
            </a:extLst>
          </p:cNvPr>
          <p:cNvSpPr txBox="1"/>
          <p:nvPr/>
        </p:nvSpPr>
        <p:spPr>
          <a:xfrm>
            <a:off x="251661" y="168716"/>
            <a:ext cx="827017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I. Applied Materials and Industrial Applications</a:t>
            </a:r>
          </a:p>
        </p:txBody>
      </p:sp>
      <p:sp>
        <p:nvSpPr>
          <p:cNvPr id="6" name="TextBox 5">
            <a:extLst>
              <a:ext uri="{FF2B5EF4-FFF2-40B4-BE49-F238E27FC236}">
                <a16:creationId xmlns:a16="http://schemas.microsoft.com/office/drawing/2014/main" id="{00D77329-6C23-C9B7-E2D4-CE917D0E2897}"/>
              </a:ext>
            </a:extLst>
          </p:cNvPr>
          <p:cNvSpPr txBox="1"/>
          <p:nvPr/>
        </p:nvSpPr>
        <p:spPr>
          <a:xfrm>
            <a:off x="251660" y="1128562"/>
            <a:ext cx="11940340"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Real time control of irreversible processes at relevant timescales, across length scales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Examples </a:t>
            </a:r>
            <a:r>
              <a:rPr kumimoji="0" lang="en-GB" sz="2800" b="0" i="0" u="none" strike="noStrike" kern="1200" cap="none" spc="0" normalizeH="0" baseline="0" noProof="0" dirty="0">
                <a:ln>
                  <a:noFill/>
                </a:ln>
                <a:solidFill>
                  <a:srgbClr val="0F124A"/>
                </a:solidFill>
                <a:effectLst/>
                <a:uLnTx/>
                <a:uFillTx/>
                <a:latin typeface="Arial"/>
                <a:ea typeface="+mn-ea"/>
                <a:cs typeface="+mn-cs"/>
              </a:rPr>
              <a:t>: </a:t>
            </a:r>
            <a:r>
              <a:rPr kumimoji="0" lang="en-GB" sz="2000" b="0" i="0" u="none" strike="noStrike" kern="1200" cap="none" spc="0" normalizeH="0" baseline="0" noProof="0" dirty="0">
                <a:ln>
                  <a:noFill/>
                </a:ln>
                <a:solidFill>
                  <a:srgbClr val="0F124A"/>
                </a:solidFill>
                <a:effectLst/>
                <a:uLnTx/>
                <a:uFillTx/>
                <a:latin typeface="Arial"/>
                <a:ea typeface="+mn-ea"/>
                <a:cs typeface="+mn-cs"/>
              </a:rPr>
              <a:t>- </a:t>
            </a:r>
            <a:r>
              <a:rPr kumimoji="0" lang="en-GB" sz="2000" b="1" i="0" u="none" strike="noStrike" kern="1200" cap="none" spc="0" normalizeH="0" baseline="0" noProof="0" dirty="0">
                <a:ln>
                  <a:noFill/>
                </a:ln>
                <a:solidFill>
                  <a:srgbClr val="0F124A"/>
                </a:solidFill>
                <a:effectLst/>
                <a:uLnTx/>
                <a:uFillTx/>
                <a:latin typeface="Arial"/>
                <a:ea typeface="+mn-ea"/>
                <a:cs typeface="+mn-cs"/>
              </a:rPr>
              <a:t>crack propagation in semiconductors </a:t>
            </a:r>
            <a:r>
              <a:rPr kumimoji="0" lang="en-GB" sz="2000" b="0" i="0" u="none" strike="noStrike" kern="1200" cap="none" spc="0" normalizeH="0" baseline="0" noProof="0" dirty="0">
                <a:ln>
                  <a:noFill/>
                </a:ln>
                <a:solidFill>
                  <a:srgbClr val="0F124A"/>
                </a:solidFill>
                <a:effectLst/>
                <a:uLnTx/>
                <a:uFillTx/>
                <a:latin typeface="Arial"/>
                <a:ea typeface="+mn-ea"/>
                <a:cs typeface="+mn-cs"/>
              </a:rPr>
              <a:t>- plastic deformation or martensitic phase transformation in metals - switching of domains in ferroelectrics - flux lattices in superconductors - </a:t>
            </a:r>
            <a:r>
              <a:rPr kumimoji="0" lang="en-GB" sz="2000" b="1" i="0" u="none" strike="noStrike" kern="1200" cap="none" spc="0" normalizeH="0" baseline="0" noProof="0" dirty="0">
                <a:ln>
                  <a:noFill/>
                </a:ln>
                <a:solidFill>
                  <a:srgbClr val="0F124A"/>
                </a:solidFill>
                <a:effectLst/>
                <a:uLnTx/>
                <a:uFillTx/>
                <a:latin typeface="Arial"/>
                <a:ea typeface="+mn-ea"/>
                <a:cs typeface="+mn-cs"/>
              </a:rPr>
              <a:t>fuel instabilities in inertial fusion </a:t>
            </a:r>
            <a:r>
              <a:rPr kumimoji="0" lang="en-GB" sz="2000" b="0" i="0" u="none" strike="noStrike" kern="1200" cap="none" spc="0" normalizeH="0" baseline="0" noProof="0" dirty="0">
                <a:ln>
                  <a:noFill/>
                </a:ln>
                <a:solidFill>
                  <a:srgbClr val="0F124A"/>
                </a:solidFill>
                <a:effectLst/>
                <a:uLnTx/>
                <a:uFillTx/>
                <a:latin typeface="Arial"/>
                <a:ea typeface="+mn-ea"/>
                <a:cs typeface="+mn-cs"/>
              </a:rPr>
              <a:t>- biomineralization in bones - flow in geomaterials - 3D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Technical limitations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Lack of diagnostics with sufficient bulk sensitivity, spatial and temporal resolution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Materials for </a:t>
            </a:r>
            <a:r>
              <a:rPr kumimoji="0" lang="en-GB" sz="2000" b="1" i="0" u="none" strike="noStrike" kern="1200" cap="none" spc="0" normalizeH="0" baseline="0" noProof="0" dirty="0">
                <a:ln>
                  <a:noFill/>
                </a:ln>
                <a:solidFill>
                  <a:srgbClr val="0F124A"/>
                </a:solidFill>
                <a:effectLst/>
                <a:uLnTx/>
                <a:uFillTx/>
                <a:latin typeface="Arial"/>
                <a:ea typeface="+mn-ea"/>
                <a:cs typeface="+mn-cs"/>
              </a:rPr>
              <a:t>planetary security and spacecraft protection against debris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Design and manufacture more sustainable, lighter, and longer lifetime materials and structu</a:t>
            </a:r>
            <a:r>
              <a:rPr kumimoji="0" lang="en-GB" sz="2000" b="0" i="0" u="none" strike="noStrike" kern="1200" cap="none" spc="0" normalizeH="0" baseline="0" noProof="0" dirty="0">
                <a:ln>
                  <a:noFill/>
                </a:ln>
                <a:solidFill>
                  <a:srgbClr val="0F124A"/>
                </a:solidFill>
                <a:effectLst/>
                <a:uLnTx/>
                <a:uFillTx/>
                <a:latin typeface="Arial"/>
                <a:ea typeface="+mn-ea"/>
                <a:cs typeface="+mn-cs"/>
              </a:rPr>
              <a:t>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Real time control of processes in additive manufacturing, laser peening, cavitation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Operando and industrial scale </a:t>
            </a:r>
            <a:r>
              <a:rPr kumimoji="0" lang="en-GB" sz="2000" b="1" i="0" u="none" strike="noStrike" kern="1200" cap="none" spc="0" normalizeH="0" baseline="0" noProof="0" dirty="0">
                <a:ln>
                  <a:noFill/>
                </a:ln>
                <a:solidFill>
                  <a:srgbClr val="0F124A"/>
                </a:solidFill>
                <a:effectLst/>
                <a:uLnTx/>
                <a:uFillTx/>
                <a:latin typeface="Arial"/>
                <a:ea typeface="+mn-ea"/>
                <a:cs typeface="+mn-cs"/>
              </a:rPr>
              <a:t>catalysts for cleaner energy production, pollution control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Steel production: improve energy efficiency and lowering CO2 emission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Penetration of reactor walls for operando investigations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Sub-ns structural changes on surfaces and nanoparticles </a:t>
            </a:r>
          </a:p>
        </p:txBody>
      </p:sp>
      <p:sp>
        <p:nvSpPr>
          <p:cNvPr id="7" name="TextBox 6">
            <a:extLst>
              <a:ext uri="{FF2B5EF4-FFF2-40B4-BE49-F238E27FC236}">
                <a16:creationId xmlns:a16="http://schemas.microsoft.com/office/drawing/2014/main" id="{B7F1B23B-64D5-3350-C34C-12CE6B0DA3A1}"/>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Tree>
    <p:extLst>
      <p:ext uri="{BB962C8B-B14F-4D97-AF65-F5344CB8AC3E}">
        <p14:creationId xmlns:p14="http://schemas.microsoft.com/office/powerpoint/2010/main" val="4280455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23F6F0-6004-A170-CCDC-930193F95AA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48</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6C3EAC94-39A6-A845-EB7E-E0D5BCE61F79}"/>
              </a:ext>
            </a:extLst>
          </p:cNvPr>
          <p:cNvSpPr txBox="1"/>
          <p:nvPr/>
        </p:nvSpPr>
        <p:spPr>
          <a:xfrm>
            <a:off x="251660" y="168716"/>
            <a:ext cx="118407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II. </a:t>
            </a:r>
            <a:r>
              <a:rPr kumimoji="0" lang="en-GB" sz="3200" b="0" i="0" u="none" strike="noStrike" kern="1200" cap="none" spc="0" normalizeH="0" baseline="0" noProof="0" dirty="0">
                <a:ln>
                  <a:noFill/>
                </a:ln>
                <a:solidFill>
                  <a:srgbClr val="0F124A"/>
                </a:solidFill>
                <a:effectLst/>
                <a:uLnTx/>
                <a:uFillTx/>
                <a:latin typeface="Arial"/>
                <a:ea typeface="+mn-ea"/>
                <a:cs typeface="+mn-cs"/>
              </a:rPr>
              <a:t>Matter at extreme conditions of Pressure, Temperature, Fields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00D77329-6C23-C9B7-E2D4-CE917D0E2897}"/>
              </a:ext>
            </a:extLst>
          </p:cNvPr>
          <p:cNvSpPr txBox="1"/>
          <p:nvPr/>
        </p:nvSpPr>
        <p:spPr>
          <a:xfrm>
            <a:off x="251660" y="1128562"/>
            <a:ext cx="11940340" cy="5301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High Pressure, Planetary Science and Geology, Electron Dynamics, Warm Dense Matter, Relativistic Laser Plasma, Strong Field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F124A"/>
              </a:solidFill>
              <a:effectLst/>
              <a:uLnTx/>
              <a:uFillTx/>
              <a:latin typeface="Arial"/>
              <a:ea typeface="+mn-ea"/>
              <a:cs typeface="+mn-cs"/>
            </a:endParaRP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Structure and chemistry at extreme P/T conditions: geoscience (planetary interiors, formation), new materials </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0F124A"/>
                </a:solidFill>
                <a:effectLst/>
                <a:uLnTx/>
                <a:uFillTx/>
                <a:latin typeface="Arial"/>
                <a:ea typeface="+mn-ea"/>
                <a:cs typeface="+mn-cs"/>
              </a:rPr>
              <a:t>Inertial Confinement Fusion </a:t>
            </a:r>
            <a:r>
              <a:rPr kumimoji="0" lang="en-GB" sz="2400" b="0" i="0" u="none" strike="noStrike" kern="1200" cap="none" spc="0" normalizeH="0" baseline="0" noProof="0" dirty="0">
                <a:ln>
                  <a:noFill/>
                </a:ln>
                <a:solidFill>
                  <a:srgbClr val="0F124A"/>
                </a:solidFill>
                <a:effectLst/>
                <a:uLnTx/>
                <a:uFillTx/>
                <a:latin typeface="Arial"/>
                <a:ea typeface="+mn-ea"/>
                <a:cs typeface="+mn-cs"/>
              </a:rPr>
              <a:t>diagnostics of implosion symmetry, convergent geometries </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High Z materials in High Energy Density Physics (atomic physics, warm dense matter): Collisional-radiative </a:t>
            </a:r>
            <a:r>
              <a:rPr kumimoji="0" lang="en-GB" sz="2400" b="0" i="0" u="none" strike="noStrike" kern="1200" cap="none" spc="0" normalizeH="0" baseline="0" noProof="0" dirty="0" err="1">
                <a:ln>
                  <a:noFill/>
                </a:ln>
                <a:solidFill>
                  <a:srgbClr val="0F124A"/>
                </a:solidFill>
                <a:effectLst/>
                <a:uLnTx/>
                <a:uFillTx/>
                <a:latin typeface="Arial"/>
                <a:ea typeface="+mn-ea"/>
                <a:cs typeface="+mn-cs"/>
              </a:rPr>
              <a:t>behavior</a:t>
            </a:r>
            <a:r>
              <a:rPr kumimoji="0" lang="en-GB" sz="2400" b="0" i="0" u="none" strike="noStrike" kern="1200" cap="none" spc="0" normalizeH="0" baseline="0" noProof="0" dirty="0">
                <a:ln>
                  <a:noFill/>
                </a:ln>
                <a:solidFill>
                  <a:srgbClr val="0F124A"/>
                </a:solidFill>
                <a:effectLst/>
                <a:uLnTx/>
                <a:uFillTx/>
                <a:latin typeface="Arial"/>
                <a:ea typeface="+mn-ea"/>
                <a:cs typeface="+mn-cs"/>
              </a:rPr>
              <a:t> of plasmas, non-LTE, ionization dynamics and radiation transport in stellar atmospheres </a:t>
            </a:r>
          </a:p>
          <a:p>
            <a:pPr marL="342900" marR="0" lvl="0" indent="-342900" algn="l" defTabSz="914400" rtl="0" eaLnBrk="1" fontAlgn="auto" latinLnBrk="0" hangingPunct="1">
              <a:lnSpc>
                <a:spcPct val="110000"/>
              </a:lnSpc>
              <a:spcBef>
                <a:spcPts val="6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Strong-Field Science: </a:t>
            </a:r>
            <a:r>
              <a:rPr kumimoji="0" lang="en-GB" sz="2400" b="1" i="0" u="none" strike="noStrike" kern="1200" cap="none" spc="0" normalizeH="0" baseline="0" noProof="0" dirty="0">
                <a:ln>
                  <a:noFill/>
                </a:ln>
                <a:solidFill>
                  <a:srgbClr val="0F124A"/>
                </a:solidFill>
                <a:effectLst/>
                <a:uLnTx/>
                <a:uFillTx/>
                <a:latin typeface="Arial"/>
                <a:ea typeface="+mn-ea"/>
                <a:cs typeface="+mn-cs"/>
              </a:rPr>
              <a:t>Trident process to test models for dark matter</a:t>
            </a:r>
            <a:r>
              <a:rPr kumimoji="0" lang="en-GB" sz="2000" b="0" i="0" u="none" strike="noStrike" kern="1200" cap="none" spc="0" normalizeH="0" baseline="0" noProof="0" dirty="0">
                <a:ln>
                  <a:noFill/>
                </a:ln>
                <a:solidFill>
                  <a:srgbClr val="0F124A"/>
                </a:solidFill>
                <a:effectLst/>
                <a:uLnTx/>
                <a:uFillTx/>
                <a:latin typeface="Arial"/>
                <a:ea typeface="+mn-ea"/>
                <a:cs typeface="+mn-cs"/>
              </a:rPr>
              <a:t>; high photon energy to reduce e- beam energy required for threshold </a:t>
            </a:r>
            <a:endParaRPr kumimoji="0" lang="en-GB" sz="24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Box 2">
            <a:extLst>
              <a:ext uri="{FF2B5EF4-FFF2-40B4-BE49-F238E27FC236}">
                <a16:creationId xmlns:a16="http://schemas.microsoft.com/office/drawing/2014/main" id="{5F0059AC-8448-AE7F-95D3-3A9D4ECD92D6}"/>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Tree>
    <p:extLst>
      <p:ext uri="{BB962C8B-B14F-4D97-AF65-F5344CB8AC3E}">
        <p14:creationId xmlns:p14="http://schemas.microsoft.com/office/powerpoint/2010/main" val="3479963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6011F-FC1F-3DD6-F4FD-D1E0EA230A1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49</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6A99E40-5B37-3C41-0918-D35BD79F8290}"/>
              </a:ext>
            </a:extLst>
          </p:cNvPr>
          <p:cNvSpPr txBox="1"/>
          <p:nvPr/>
        </p:nvSpPr>
        <p:spPr>
          <a:xfrm>
            <a:off x="0" y="168716"/>
            <a:ext cx="12191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III. Dynamics in disordered materials,</a:t>
            </a:r>
            <a:r>
              <a:rPr kumimoji="0" lang="en-GB" sz="2000" b="0" i="0" u="none" strike="noStrike" kern="1200" cap="none" spc="0" normalizeH="0" baseline="0" noProof="0" dirty="0">
                <a:ln>
                  <a:noFill/>
                </a:ln>
                <a:solidFill>
                  <a:srgbClr val="0F124A"/>
                </a:solidFill>
                <a:effectLst/>
                <a:uLnTx/>
                <a:uFillTx/>
                <a:latin typeface="Arial"/>
                <a:ea typeface="+mn-ea"/>
                <a:cs typeface="+mn-cs"/>
              </a:rPr>
              <a:t> tailor-made </a:t>
            </a:r>
            <a:r>
              <a:rPr kumimoji="0" lang="en-GB" sz="2400" b="0" i="0" u="none" strike="noStrike" kern="1200" cap="none" spc="0" normalizeH="0" baseline="0" noProof="0" dirty="0">
                <a:ln>
                  <a:noFill/>
                </a:ln>
                <a:solidFill>
                  <a:srgbClr val="0F124A"/>
                </a:solidFill>
                <a:effectLst/>
                <a:uLnTx/>
                <a:uFillTx/>
                <a:latin typeface="Arial"/>
                <a:ea typeface="+mn-ea"/>
                <a:cs typeface="+mn-cs"/>
              </a:rPr>
              <a:t>functional materials &amp; innovative devices</a:t>
            </a:r>
          </a:p>
        </p:txBody>
      </p:sp>
      <p:sp>
        <p:nvSpPr>
          <p:cNvPr id="6" name="TextBox 5">
            <a:extLst>
              <a:ext uri="{FF2B5EF4-FFF2-40B4-BE49-F238E27FC236}">
                <a16:creationId xmlns:a16="http://schemas.microsoft.com/office/drawing/2014/main" id="{622528DA-4D59-FDB4-29D7-136419B1B73D}"/>
              </a:ext>
            </a:extLst>
          </p:cNvPr>
          <p:cNvSpPr txBox="1"/>
          <p:nvPr/>
        </p:nvSpPr>
        <p:spPr>
          <a:xfrm>
            <a:off x="291886" y="813745"/>
            <a:ext cx="10690339" cy="589392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enhanced performance</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light-emitting devices, solar cells</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quantum technology materials</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stronger magnets </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0F124A"/>
                </a:solidFill>
                <a:effectLst/>
                <a:uLnTx/>
                <a:uFillTx/>
                <a:latin typeface="Arial"/>
                <a:ea typeface="+mn-ea"/>
                <a:cs typeface="+mn-cs"/>
              </a:rPr>
              <a:t>lower energy consumption </a:t>
            </a:r>
            <a:r>
              <a:rPr kumimoji="0" lang="en-GB" sz="2400" b="0" i="0" u="none" strike="noStrike" kern="1200" cap="none" spc="0" normalizeH="0" baseline="0" noProof="0" dirty="0">
                <a:ln>
                  <a:noFill/>
                </a:ln>
                <a:solidFill>
                  <a:srgbClr val="0F124A"/>
                </a:solidFill>
                <a:effectLst/>
                <a:uLnTx/>
                <a:uFillTx/>
                <a:latin typeface="Arial"/>
                <a:ea typeface="+mn-ea"/>
                <a:cs typeface="+mn-cs"/>
              </a:rPr>
              <a:t>during operation</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non-volatile memory concepts</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photo-switches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GB" sz="2400" b="1" i="0" u="none" strike="noStrike" kern="1200" cap="none" spc="0" normalizeH="0" baseline="0" noProof="0" dirty="0">
                <a:ln>
                  <a:noFill/>
                </a:ln>
                <a:solidFill>
                  <a:srgbClr val="0F124A"/>
                </a:solidFill>
                <a:effectLst/>
                <a:uLnTx/>
                <a:uFillTx/>
                <a:latin typeface="Arial"/>
                <a:ea typeface="+mn-ea"/>
                <a:cs typeface="+mn-cs"/>
              </a:rPr>
              <a:t>efficiency-optimized and sustainable synthesis</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increased efficiency of catalytic processes e.g. for green H</a:t>
            </a:r>
            <a:r>
              <a:rPr kumimoji="0" lang="en-GB" sz="2000" b="1" i="0" u="none" strike="noStrike" kern="1200" cap="none" spc="0" normalizeH="0" baseline="-25000" noProof="0" dirty="0">
                <a:ln>
                  <a:noFill/>
                </a:ln>
                <a:solidFill>
                  <a:srgbClr val="0F124A"/>
                </a:solidFill>
                <a:effectLst/>
                <a:uLnTx/>
                <a:uFillTx/>
                <a:latin typeface="Arial"/>
                <a:ea typeface="+mn-ea"/>
                <a:cs typeface="+mn-cs"/>
              </a:rPr>
              <a:t>2</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fully controlled solidification e.g. freeze-in of liquid melts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use of </a:t>
            </a:r>
            <a:r>
              <a:rPr kumimoji="0" lang="en-GB" sz="2400" b="1" i="0" u="none" strike="noStrike" kern="1200" cap="none" spc="0" normalizeH="0" baseline="0" noProof="0" dirty="0">
                <a:ln>
                  <a:noFill/>
                </a:ln>
                <a:solidFill>
                  <a:srgbClr val="0F124A"/>
                </a:solidFill>
                <a:effectLst/>
                <a:uLnTx/>
                <a:uFillTx/>
                <a:latin typeface="Arial"/>
                <a:ea typeface="+mn-ea"/>
                <a:cs typeface="+mn-cs"/>
              </a:rPr>
              <a:t>non-toxic and abundant elements</a:t>
            </a:r>
          </a:p>
          <a:p>
            <a:pPr marL="742950" marR="0" lvl="1" indent="-28575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rare-earth-free magnetic materials</a:t>
            </a:r>
          </a:p>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Technical limitations:</a:t>
            </a:r>
          </a:p>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limited Q-range: resolutions obtainable on sub-</a:t>
            </a:r>
            <a:r>
              <a:rPr kumimoji="0" lang="en-GB" sz="1800" b="0" i="0" u="none" strike="noStrike" kern="1200" cap="none" spc="0" normalizeH="0" baseline="0" noProof="0" dirty="0" err="1">
                <a:ln>
                  <a:noFill/>
                </a:ln>
                <a:solidFill>
                  <a:srgbClr val="0F124A"/>
                </a:solidFill>
                <a:effectLst/>
                <a:uLnTx/>
                <a:uFillTx/>
                <a:latin typeface="Arial"/>
                <a:ea typeface="+mn-ea"/>
                <a:cs typeface="+mn-cs"/>
              </a:rPr>
              <a:t>ps</a:t>
            </a:r>
            <a:r>
              <a:rPr kumimoji="0" lang="en-GB" sz="1800" b="0" i="0" u="none" strike="noStrike" kern="1200" cap="none" spc="0" normalizeH="0" baseline="0" noProof="0" dirty="0">
                <a:ln>
                  <a:noFill/>
                </a:ln>
                <a:solidFill>
                  <a:srgbClr val="0F124A"/>
                </a:solidFill>
                <a:effectLst/>
                <a:uLnTx/>
                <a:uFillTx/>
                <a:latin typeface="Arial"/>
                <a:ea typeface="+mn-ea"/>
                <a:cs typeface="+mn-cs"/>
              </a:rPr>
              <a:t> timescale (out-of-equilibrium) too coarse for any detailed structure determination ; ultra-fast Pair Distribution Function (PDF) methods non existing</a:t>
            </a:r>
          </a:p>
        </p:txBody>
      </p:sp>
      <p:sp>
        <p:nvSpPr>
          <p:cNvPr id="7" name="TextBox 6">
            <a:extLst>
              <a:ext uri="{FF2B5EF4-FFF2-40B4-BE49-F238E27FC236}">
                <a16:creationId xmlns:a16="http://schemas.microsoft.com/office/drawing/2014/main" id="{5CA97D23-6586-A491-DE69-6C332AA638E2}"/>
              </a:ext>
            </a:extLst>
          </p:cNvPr>
          <p:cNvSpPr txBox="1"/>
          <p:nvPr/>
        </p:nvSpPr>
        <p:spPr>
          <a:xfrm>
            <a:off x="10247942" y="819150"/>
            <a:ext cx="1488429" cy="369332"/>
          </a:xfrm>
          <a:prstGeom prst="rect">
            <a:avLst/>
          </a:prstGeom>
          <a:solidFill>
            <a:schemeClr val="accent2"/>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S. Pascarelli</a:t>
            </a:r>
          </a:p>
        </p:txBody>
      </p:sp>
    </p:spTree>
    <p:extLst>
      <p:ext uri="{BB962C8B-B14F-4D97-AF65-F5344CB8AC3E}">
        <p14:creationId xmlns:p14="http://schemas.microsoft.com/office/powerpoint/2010/main" val="363124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2FA6FA-2829-4946-713A-6D18E91B41E8}"/>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5</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5B024C97-55CF-06EA-2AE2-E03A1764E4A9}"/>
              </a:ext>
            </a:extLst>
          </p:cNvPr>
          <p:cNvSpPr>
            <a:spLocks noGrp="1"/>
          </p:cNvSpPr>
          <p:nvPr>
            <p:ph type="title"/>
          </p:nvPr>
        </p:nvSpPr>
        <p:spPr>
          <a:xfrm>
            <a:off x="224298" y="195263"/>
            <a:ext cx="11501999" cy="1072088"/>
          </a:xfrm>
        </p:spPr>
        <p:txBody>
          <a:bodyPr/>
          <a:lstStyle/>
          <a:p>
            <a:r>
              <a:rPr lang="en-CH" sz="4000" dirty="0"/>
              <a:t>FCC integrated program – </a:t>
            </a:r>
            <a:r>
              <a:rPr lang="en-US" sz="4000" dirty="0"/>
              <a:t>“accelerated” schedule</a:t>
            </a:r>
            <a:endParaRPr lang="en-CH" dirty="0"/>
          </a:p>
        </p:txBody>
      </p:sp>
      <p:graphicFrame>
        <p:nvGraphicFramePr>
          <p:cNvPr id="6" name="Content Placeholder 4">
            <a:extLst>
              <a:ext uri="{FF2B5EF4-FFF2-40B4-BE49-F238E27FC236}">
                <a16:creationId xmlns:a16="http://schemas.microsoft.com/office/drawing/2014/main" id="{A9C05A77-64DA-A721-2B4C-18C1DF98F9A9}"/>
              </a:ext>
            </a:extLst>
          </p:cNvPr>
          <p:cNvGraphicFramePr>
            <a:graphicFrameLocks/>
          </p:cNvGraphicFramePr>
          <p:nvPr/>
        </p:nvGraphicFramePr>
        <p:xfrm>
          <a:off x="211165" y="1746485"/>
          <a:ext cx="11769670" cy="107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C510969-4E9B-F8F7-28A1-457ADB438192}"/>
              </a:ext>
            </a:extLst>
          </p:cNvPr>
          <p:cNvSpPr txBox="1"/>
          <p:nvPr/>
        </p:nvSpPr>
        <p:spPr>
          <a:xfrm>
            <a:off x="6960096" y="3201538"/>
            <a:ext cx="5231904" cy="2369880"/>
          </a:xfrm>
          <a:prstGeom prst="rect">
            <a:avLst/>
          </a:prstGeom>
          <a:noFill/>
          <a:ln>
            <a:noFill/>
            <a:bevel/>
          </a:ln>
          <a:effectLst>
            <a:softEdge rad="0"/>
          </a:effectLst>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CH" sz="1800" b="1" i="0" u="none" strike="noStrike" kern="0" cap="none" spc="0" normalizeH="0" baseline="0" noProof="0" dirty="0">
                <a:ln>
                  <a:noFill/>
                </a:ln>
                <a:solidFill>
                  <a:srgbClr val="0F124A"/>
                </a:solidFill>
                <a:effectLst/>
                <a:uLnTx/>
                <a:uFillTx/>
                <a:latin typeface="Arial"/>
                <a:ea typeface="+mn-ea"/>
                <a:cs typeface="+mn-cs"/>
              </a:rPr>
              <a:t>“</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Realistic</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 schedule </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tak</a:t>
            </a:r>
            <a:r>
              <a:rPr kumimoji="0" lang="en-US" altLang="en-CH" sz="1800" b="0" i="0" u="none" strike="noStrike" kern="0" cap="none" spc="0" normalizeH="0" baseline="0" noProof="0" dirty="0" err="1">
                <a:ln>
                  <a:noFill/>
                </a:ln>
                <a:solidFill>
                  <a:srgbClr val="0F124A"/>
                </a:solidFill>
                <a:effectLst/>
                <a:uLnTx/>
                <a:uFillTx/>
                <a:latin typeface="Arial"/>
                <a:ea typeface="+mn-ea"/>
                <a:cs typeface="+mn-cs"/>
              </a:rPr>
              <a:t>ing</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 into account:</a:t>
            </a:r>
          </a:p>
          <a:p>
            <a:pPr marL="285750" marR="0" lvl="0" indent="-28575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GB" altLang="en-CH" sz="1800" b="0" i="0" u="none" strike="noStrike" kern="0" cap="none" spc="0" normalizeH="0" baseline="0" noProof="0" dirty="0">
                <a:ln>
                  <a:noFill/>
                </a:ln>
                <a:solidFill>
                  <a:srgbClr val="0F124A"/>
                </a:solidFill>
                <a:effectLst/>
                <a:uLnTx/>
                <a:uFillTx/>
                <a:latin typeface="Arial"/>
                <a:ea typeface="+mn-ea"/>
                <a:cs typeface="+mn-cs"/>
              </a:rPr>
              <a:t>p</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ast experience in building colliders at CERN</a:t>
            </a:r>
            <a:endParaRPr kumimoji="0" lang="en-US" altLang="en-CH" sz="1800" b="0" i="0" u="none" strike="noStrike" kern="0" cap="none" spc="0" normalizeH="0" baseline="0" noProof="0" dirty="0">
              <a:ln>
                <a:noFill/>
              </a:ln>
              <a:solidFill>
                <a:srgbClr val="0F124A"/>
              </a:solidFill>
              <a:effectLst/>
              <a:uLnTx/>
              <a:uFillTx/>
              <a:latin typeface="Arial"/>
              <a:ea typeface="+mn-ea"/>
              <a:cs typeface="+mn-cs"/>
            </a:endParaRPr>
          </a:p>
          <a:p>
            <a:pPr marL="285750" marR="0" lvl="0" indent="-28575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altLang="en-CH" sz="1800" b="0" i="0" u="none" strike="noStrike" kern="0" cap="none" spc="0" normalizeH="0" baseline="0" noProof="0" dirty="0">
                <a:ln>
                  <a:noFill/>
                </a:ln>
                <a:solidFill>
                  <a:srgbClr val="0F124A"/>
                </a:solidFill>
                <a:effectLst/>
                <a:uLnTx/>
                <a:uFillTx/>
                <a:latin typeface="Arial"/>
                <a:ea typeface="+mn-ea"/>
                <a:cs typeface="+mn-cs"/>
              </a:rPr>
              <a:t>a</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pproval timeline: ESPP, </a:t>
            </a:r>
            <a:r>
              <a:rPr kumimoji="0" lang="en-US" altLang="en-CH" sz="1800" b="0" i="0" u="none" strike="noStrike" kern="0" cap="none" spc="0" normalizeH="0" baseline="0" noProof="0" dirty="0">
                <a:ln>
                  <a:noFill/>
                </a:ln>
                <a:solidFill>
                  <a:srgbClr val="0F124A"/>
                </a:solidFill>
                <a:effectLst/>
                <a:uLnTx/>
                <a:uFillTx/>
                <a:latin typeface="Arial"/>
                <a:ea typeface="+mn-ea"/>
                <a:cs typeface="+mn-cs"/>
              </a:rPr>
              <a:t>C</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ouncil decision</a:t>
            </a:r>
          </a:p>
          <a:p>
            <a:pPr marL="285750" marR="0" lvl="0" indent="-285750" algn="l" defTabSz="4572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GB" altLang="en-CH" sz="1800" b="0" i="0" u="none" strike="noStrike" kern="0" cap="none" spc="0" normalizeH="0" baseline="0" noProof="0" dirty="0">
                <a:ln>
                  <a:noFill/>
                </a:ln>
                <a:solidFill>
                  <a:srgbClr val="0F124A"/>
                </a:solidFill>
                <a:effectLst/>
                <a:uLnTx/>
                <a:uFillTx/>
                <a:latin typeface="Arial"/>
                <a:ea typeface="+mn-ea"/>
                <a:cs typeface="+mn-cs"/>
              </a:rPr>
              <a:t>t</a:t>
            </a:r>
            <a:r>
              <a:rPr kumimoji="0" lang="en-CH" altLang="en-CH" sz="1800" b="0" i="0" u="none" strike="noStrike" kern="0" cap="none" spc="0" normalizeH="0" baseline="0" noProof="0" dirty="0">
                <a:ln>
                  <a:noFill/>
                </a:ln>
                <a:solidFill>
                  <a:srgbClr val="0F124A"/>
                </a:solidFill>
                <a:effectLst/>
                <a:uLnTx/>
                <a:uFillTx/>
                <a:latin typeface="Arial"/>
                <a:ea typeface="+mn-ea"/>
                <a:cs typeface="+mn-cs"/>
              </a:rPr>
              <a:t>hat HL-LHC will run until 2041 </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CH" sz="1800" b="1" i="0" u="none" strike="noStrike" kern="0" cap="none" spc="0" normalizeH="0" baseline="0" noProof="0" dirty="0">
                <a:ln>
                  <a:noFill/>
                </a:ln>
                <a:solidFill>
                  <a:srgbClr val="0F124A"/>
                </a:solidFill>
                <a:effectLst/>
                <a:uLnTx/>
                <a:uFillTx/>
                <a:latin typeface="Arial"/>
                <a:ea typeface="+mn-ea"/>
                <a:cs typeface="+mn-cs"/>
                <a:sym typeface="Wingdings" pitchFamily="2" charset="2"/>
              </a:rPr>
              <a:t>C</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an be</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 further</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 accelerated if more resources </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become </a:t>
            </a:r>
            <a:r>
              <a:rPr kumimoji="0" lang="en-CH" altLang="en-CH" sz="1800" b="1" i="0" u="none" strike="noStrike" kern="0" cap="none" spc="0" normalizeH="0" baseline="0" noProof="0" dirty="0">
                <a:ln>
                  <a:noFill/>
                </a:ln>
                <a:solidFill>
                  <a:srgbClr val="0F124A"/>
                </a:solidFill>
                <a:effectLst/>
                <a:uLnTx/>
                <a:uFillTx/>
                <a:latin typeface="Arial"/>
                <a:ea typeface="+mn-ea"/>
                <a:cs typeface="+mn-cs"/>
              </a:rPr>
              <a:t>available</a:t>
            </a:r>
            <a:r>
              <a:rPr kumimoji="0" lang="en-US" altLang="en-CH" sz="1800" b="1" i="0" u="none" strike="noStrike" kern="0" cap="none" spc="0" normalizeH="0" baseline="0" noProof="0" dirty="0">
                <a:ln>
                  <a:noFill/>
                </a:ln>
                <a:solidFill>
                  <a:srgbClr val="0F124A"/>
                </a:solidFill>
                <a:effectLst/>
                <a:uLnTx/>
                <a:uFillTx/>
                <a:latin typeface="Arial"/>
                <a:ea typeface="+mn-ea"/>
                <a:cs typeface="+mn-cs"/>
              </a:rPr>
              <a:t> </a:t>
            </a:r>
            <a:endParaRPr kumimoji="0" lang="en-CH" altLang="en-CH" sz="1800" b="1" i="0" u="none" strike="noStrike" kern="0" cap="none" spc="0" normalizeH="0" baseline="0" noProof="0" dirty="0">
              <a:ln>
                <a:noFill/>
              </a:ln>
              <a:solidFill>
                <a:srgbClr val="0F124A"/>
              </a:solidFill>
              <a:effectLst/>
              <a:uLnTx/>
              <a:uFillTx/>
              <a:latin typeface="Arial"/>
              <a:ea typeface="+mn-ea"/>
              <a:cs typeface="+mn-cs"/>
            </a:endParaRPr>
          </a:p>
        </p:txBody>
      </p:sp>
      <p:sp>
        <p:nvSpPr>
          <p:cNvPr id="8" name="TextBox 7">
            <a:extLst>
              <a:ext uri="{FF2B5EF4-FFF2-40B4-BE49-F238E27FC236}">
                <a16:creationId xmlns:a16="http://schemas.microsoft.com/office/drawing/2014/main" id="{07651BAE-6978-9E69-C748-2F40B9E49081}"/>
              </a:ext>
            </a:extLst>
          </p:cNvPr>
          <p:cNvSpPr txBox="1"/>
          <p:nvPr/>
        </p:nvSpPr>
        <p:spPr>
          <a:xfrm>
            <a:off x="455884" y="1363520"/>
            <a:ext cx="506405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0" cap="none" spc="0" normalizeH="0" baseline="0" noProof="0" dirty="0">
                <a:ln>
                  <a:noFill/>
                </a:ln>
                <a:solidFill>
                  <a:srgbClr val="0F124A"/>
                </a:solidFill>
                <a:effectLst/>
                <a:uLnTx/>
                <a:uFillTx/>
                <a:latin typeface="Arial"/>
                <a:ea typeface="+mn-ea"/>
                <a:cs typeface="+mn-cs"/>
              </a:rPr>
              <a:t>FCC Conceptual Design Study started in 2014</a:t>
            </a:r>
            <a:r>
              <a:rPr kumimoji="0" lang="en-GB" sz="1200" b="0" i="0" u="none" strike="noStrike" kern="0" cap="none" spc="0" normalizeH="0" baseline="0" noProof="0" dirty="0">
                <a:ln>
                  <a:noFill/>
                </a:ln>
                <a:solidFill>
                  <a:srgbClr val="0F124A"/>
                </a:solidFill>
                <a:effectLst/>
                <a:uLnTx/>
                <a:uFillTx/>
                <a:latin typeface="Arial"/>
                <a:ea typeface="+mn-ea"/>
                <a:cs typeface="+mn-cs"/>
              </a:rPr>
              <a:t> l</a:t>
            </a:r>
            <a:r>
              <a:rPr kumimoji="0" lang="en-CH" sz="1200" b="0" i="0" u="none" strike="noStrike" kern="0" cap="none" spc="0" normalizeH="0" baseline="0" noProof="0" dirty="0">
                <a:ln>
                  <a:noFill/>
                </a:ln>
                <a:solidFill>
                  <a:srgbClr val="0F124A"/>
                </a:solidFill>
                <a:effectLst/>
                <a:uLnTx/>
                <a:uFillTx/>
                <a:latin typeface="Arial"/>
                <a:ea typeface="+mn-ea"/>
                <a:cs typeface="+mn-cs"/>
              </a:rPr>
              <a:t>eading to CDR in 2018</a:t>
            </a:r>
          </a:p>
        </p:txBody>
      </p:sp>
      <p:pic>
        <p:nvPicPr>
          <p:cNvPr id="3" name="Picture 5" descr="Diagram, timeline&#10;&#10;Description automatically generated">
            <a:extLst>
              <a:ext uri="{FF2B5EF4-FFF2-40B4-BE49-F238E27FC236}">
                <a16:creationId xmlns:a16="http://schemas.microsoft.com/office/drawing/2014/main" id="{9AF422E3-6E05-89EB-15A9-060201FEA2C5}"/>
              </a:ext>
            </a:extLst>
          </p:cNvPr>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5407" y="3092507"/>
            <a:ext cx="6620673" cy="2213735"/>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58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B1327-F929-B71A-9DB9-2B9CE75B95B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50</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3749128-0141-637D-5D2A-0149CB9F862C}"/>
              </a:ext>
            </a:extLst>
          </p:cNvPr>
          <p:cNvSpPr txBox="1"/>
          <p:nvPr/>
        </p:nvSpPr>
        <p:spPr>
          <a:xfrm>
            <a:off x="99601" y="109256"/>
            <a:ext cx="5735866"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Plasma acceleration of positrons</a:t>
            </a:r>
          </a:p>
        </p:txBody>
      </p:sp>
      <p:sp>
        <p:nvSpPr>
          <p:cNvPr id="5" name="TextBox 4">
            <a:extLst>
              <a:ext uri="{FF2B5EF4-FFF2-40B4-BE49-F238E27FC236}">
                <a16:creationId xmlns:a16="http://schemas.microsoft.com/office/drawing/2014/main" id="{8D564399-F14C-B0D4-5E3F-27EC622FDE25}"/>
              </a:ext>
            </a:extLst>
          </p:cNvPr>
          <p:cNvSpPr txBox="1"/>
          <p:nvPr/>
        </p:nvSpPr>
        <p:spPr>
          <a:xfrm>
            <a:off x="660678" y="1080201"/>
            <a:ext cx="9598687" cy="1641796"/>
          </a:xfrm>
          <a:prstGeom prst="rect">
            <a:avLst/>
          </a:prstGeom>
          <a:noFill/>
        </p:spPr>
        <p:txBody>
          <a:bodyPr wrap="square">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rPr>
              <a:t>Plasma acceleration of positron is not yet a fully solved problem. The positrons from the FCC injector complex could be used for acceleration-tests in AWAKE-like experiments or for tests with positrons for other novel acceleration schemes, e.g. acceleration of positrons in crystals.</a:t>
            </a:r>
            <a:endParaRPr kumimoji="0" lang="en-GB" sz="2400" b="0"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E86B92B-2A4C-32B3-A400-86654273B590}"/>
              </a:ext>
            </a:extLst>
          </p:cNvPr>
          <p:cNvSpPr txBox="1"/>
          <p:nvPr/>
        </p:nvSpPr>
        <p:spPr>
          <a:xfrm>
            <a:off x="4087360" y="5593133"/>
            <a:ext cx="7227277" cy="369332"/>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F124A"/>
                </a:solidFill>
                <a:effectLst/>
                <a:uLnTx/>
                <a:uFillTx/>
                <a:latin typeface="Arial"/>
                <a:ea typeface="+mn-ea"/>
                <a:cs typeface="+mn-cs"/>
              </a:rPr>
              <a:t>Gevy</a:t>
            </a:r>
            <a:r>
              <a:rPr kumimoji="0" lang="en-GB" sz="1800" b="0" i="0" u="none" strike="noStrike" kern="1200" cap="none" spc="0" normalizeH="0" baseline="0" noProof="0" dirty="0">
                <a:ln>
                  <a:noFill/>
                </a:ln>
                <a:solidFill>
                  <a:srgbClr val="0F124A"/>
                </a:solidFill>
                <a:effectLst/>
                <a:uLnTx/>
                <a:uFillTx/>
                <a:latin typeface="Arial"/>
                <a:ea typeface="+mn-ea"/>
                <a:cs typeface="+mn-cs"/>
              </a:rPr>
              <a:t> J. Cao, et al., Phys. Rev. Accel. Beams 27, 034801 (2024)</a:t>
            </a:r>
          </a:p>
        </p:txBody>
      </p:sp>
      <p:sp>
        <p:nvSpPr>
          <p:cNvPr id="8" name="TextBox 7">
            <a:extLst>
              <a:ext uri="{FF2B5EF4-FFF2-40B4-BE49-F238E27FC236}">
                <a16:creationId xmlns:a16="http://schemas.microsoft.com/office/drawing/2014/main" id="{BAC0E00E-047C-3157-BA59-50F2C74FD3FE}"/>
              </a:ext>
            </a:extLst>
          </p:cNvPr>
          <p:cNvSpPr txBox="1"/>
          <p:nvPr/>
        </p:nvSpPr>
        <p:spPr>
          <a:xfrm>
            <a:off x="4338376" y="5223801"/>
            <a:ext cx="61244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e.g. </a:t>
            </a:r>
          </a:p>
        </p:txBody>
      </p:sp>
    </p:spTree>
    <p:extLst>
      <p:ext uri="{BB962C8B-B14F-4D97-AF65-F5344CB8AC3E}">
        <p14:creationId xmlns:p14="http://schemas.microsoft.com/office/powerpoint/2010/main" val="2077003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fld id="{88A1DFE4-5FC5-43BD-BB7E-75EAD82B965F}" type="slidenum">
              <a:rPr lang="en-US" noProof="0" smtClean="0"/>
              <a:pPr/>
              <a:t>51</a:t>
            </a:fld>
            <a:endParaRPr lang="en-US" noProof="0" dirty="0"/>
          </a:p>
        </p:txBody>
      </p:sp>
      <p:sp>
        <p:nvSpPr>
          <p:cNvPr id="3" name="TextBox 2">
            <a:extLst>
              <a:ext uri="{FF2B5EF4-FFF2-40B4-BE49-F238E27FC236}">
                <a16:creationId xmlns:a16="http://schemas.microsoft.com/office/drawing/2014/main" id="{0CDF18CE-20EE-AFEC-3A3F-A6858BB220C4}"/>
              </a:ext>
            </a:extLst>
          </p:cNvPr>
          <p:cNvSpPr txBox="1"/>
          <p:nvPr/>
        </p:nvSpPr>
        <p:spPr>
          <a:xfrm>
            <a:off x="749556" y="137679"/>
            <a:ext cx="4285147" cy="535724"/>
          </a:xfrm>
          <a:prstGeom prst="rect">
            <a:avLst/>
          </a:prstGeom>
          <a:noFill/>
        </p:spPr>
        <p:txBody>
          <a:bodyPr wrap="none" rtlCol="0">
            <a:spAutoFit/>
          </a:bodyPr>
          <a:lstStyle/>
          <a:p>
            <a:pPr algn="l">
              <a:lnSpc>
                <a:spcPts val="3700"/>
              </a:lnSpc>
            </a:pPr>
            <a:r>
              <a:rPr lang="en-US" sz="3000" dirty="0"/>
              <a:t>FCC-ee booster as DLS</a:t>
            </a:r>
            <a:endParaRPr lang="en-GB" sz="3000" dirty="0"/>
          </a:p>
        </p:txBody>
      </p:sp>
      <p:pic>
        <p:nvPicPr>
          <p:cNvPr id="5" name="Picture 4">
            <a:extLst>
              <a:ext uri="{FF2B5EF4-FFF2-40B4-BE49-F238E27FC236}">
                <a16:creationId xmlns:a16="http://schemas.microsoft.com/office/drawing/2014/main" id="{E2E507B7-FF0E-A7EB-F375-A10E821C04EF}"/>
              </a:ext>
            </a:extLst>
          </p:cNvPr>
          <p:cNvPicPr>
            <a:picLocks noChangeAspect="1"/>
          </p:cNvPicPr>
          <p:nvPr/>
        </p:nvPicPr>
        <p:blipFill>
          <a:blip r:embed="rId2"/>
          <a:stretch>
            <a:fillRect/>
          </a:stretch>
        </p:blipFill>
        <p:spPr>
          <a:xfrm>
            <a:off x="5769275" y="589463"/>
            <a:ext cx="6656627" cy="5099105"/>
          </a:xfrm>
          <a:prstGeom prst="rect">
            <a:avLst/>
          </a:prstGeom>
        </p:spPr>
      </p:pic>
      <p:pic>
        <p:nvPicPr>
          <p:cNvPr id="6" name="Picture 5">
            <a:extLst>
              <a:ext uri="{FF2B5EF4-FFF2-40B4-BE49-F238E27FC236}">
                <a16:creationId xmlns:a16="http://schemas.microsoft.com/office/drawing/2014/main" id="{C4030018-F6F2-668D-7569-672C2FD02F7F}"/>
              </a:ext>
            </a:extLst>
          </p:cNvPr>
          <p:cNvPicPr>
            <a:picLocks noChangeAspect="1"/>
          </p:cNvPicPr>
          <p:nvPr/>
        </p:nvPicPr>
        <p:blipFill>
          <a:blip r:embed="rId3"/>
          <a:stretch>
            <a:fillRect/>
          </a:stretch>
        </p:blipFill>
        <p:spPr>
          <a:xfrm>
            <a:off x="-169739" y="589463"/>
            <a:ext cx="6650738" cy="5094594"/>
          </a:xfrm>
          <a:prstGeom prst="rect">
            <a:avLst/>
          </a:prstGeom>
        </p:spPr>
      </p:pic>
      <p:sp>
        <p:nvSpPr>
          <p:cNvPr id="7" name="TextBox 6">
            <a:extLst>
              <a:ext uri="{FF2B5EF4-FFF2-40B4-BE49-F238E27FC236}">
                <a16:creationId xmlns:a16="http://schemas.microsoft.com/office/drawing/2014/main" id="{19271C8E-17C3-F641-30B2-25D4D1275030}"/>
              </a:ext>
            </a:extLst>
          </p:cNvPr>
          <p:cNvSpPr txBox="1"/>
          <p:nvPr/>
        </p:nvSpPr>
        <p:spPr>
          <a:xfrm>
            <a:off x="466725" y="5354137"/>
            <a:ext cx="914400" cy="914400"/>
          </a:xfrm>
          <a:prstGeom prst="rect">
            <a:avLst/>
          </a:prstGeom>
          <a:noFill/>
        </p:spPr>
        <p:txBody>
          <a:bodyPr wrap="none" rtlCol="0">
            <a:noAutofit/>
          </a:bodyPr>
          <a:lstStyle/>
          <a:p>
            <a:pPr marL="269875" marR="0" lvl="0" indent="-269875" defTabSz="457200" eaLnBrk="1" fontAlgn="auto" latinLnBrk="0" hangingPunct="1">
              <a:lnSpc>
                <a:spcPct val="112000"/>
              </a:lnSpc>
              <a:spcBef>
                <a:spcPts val="0"/>
              </a:spcBef>
              <a:spcAft>
                <a:spcPts val="0"/>
              </a:spcAft>
              <a:buClrTx/>
              <a:buSzTx/>
              <a:buFontTx/>
              <a:buBlip>
                <a:blip r:embed="rId4"/>
              </a:buBlip>
              <a:tabLst/>
              <a:defRPr/>
            </a:pPr>
            <a:r>
              <a:rPr kumimoji="0" lang="en-GB" sz="1800" b="0" i="0" u="none" strike="noStrike" kern="0" cap="none" spc="0" normalizeH="0" baseline="0" noProof="0" dirty="0">
                <a:ln>
                  <a:noFill/>
                </a:ln>
                <a:solidFill>
                  <a:srgbClr val="000000"/>
                </a:solidFill>
                <a:effectLst/>
                <a:uLnTx/>
                <a:uFillTx/>
              </a:rPr>
              <a:t> high average brilliance      flux hungry experiments</a:t>
            </a:r>
          </a:p>
          <a:p>
            <a:pPr marL="269875" marR="0" lvl="0" indent="-269875" defTabSz="457200" eaLnBrk="1" fontAlgn="auto" latinLnBrk="0" hangingPunct="1">
              <a:lnSpc>
                <a:spcPct val="112000"/>
              </a:lnSpc>
              <a:spcBef>
                <a:spcPts val="0"/>
              </a:spcBef>
              <a:spcAft>
                <a:spcPts val="0"/>
              </a:spcAft>
              <a:buClrTx/>
              <a:buSzTx/>
              <a:buFontTx/>
              <a:buBlip>
                <a:blip r:embed="rId4"/>
              </a:buBlip>
              <a:tabLst/>
              <a:defRPr/>
            </a:pPr>
            <a:r>
              <a:rPr kumimoji="0" lang="en-GB" sz="1800" b="0" i="0" u="none" strike="noStrike" kern="0" cap="none" spc="0" normalizeH="0" baseline="0" noProof="0" dirty="0">
                <a:ln>
                  <a:noFill/>
                </a:ln>
                <a:solidFill>
                  <a:srgbClr val="000000"/>
                </a:solidFill>
                <a:effectLst/>
                <a:uLnTx/>
                <a:uFillTx/>
              </a:rPr>
              <a:t> high peak brilliance      time resolved experiments</a:t>
            </a:r>
            <a:endParaRPr kumimoji="0" lang="de-DE" sz="1800" b="0" i="0" u="none" strike="noStrike" kern="0" cap="none" spc="0" normalizeH="0" baseline="0" noProof="0" dirty="0" err="1">
              <a:ln>
                <a:noFill/>
              </a:ln>
              <a:solidFill>
                <a:srgbClr val="000000"/>
              </a:solidFill>
              <a:effectLst/>
              <a:uLnTx/>
              <a:uFillTx/>
            </a:endParaRPr>
          </a:p>
        </p:txBody>
      </p:sp>
      <p:sp>
        <p:nvSpPr>
          <p:cNvPr id="12" name="TextBox 11">
            <a:extLst>
              <a:ext uri="{FF2B5EF4-FFF2-40B4-BE49-F238E27FC236}">
                <a16:creationId xmlns:a16="http://schemas.microsoft.com/office/drawing/2014/main" id="{9F554838-E2B9-6C08-E79F-F6BB8D6846C5}"/>
              </a:ext>
            </a:extLst>
          </p:cNvPr>
          <p:cNvSpPr txBox="1"/>
          <p:nvPr/>
        </p:nvSpPr>
        <p:spPr>
          <a:xfrm>
            <a:off x="9977719" y="420096"/>
            <a:ext cx="1782860" cy="506614"/>
          </a:xfrm>
          <a:prstGeom prst="rect">
            <a:avLst/>
          </a:prstGeom>
          <a:solidFill>
            <a:srgbClr val="FFFF00"/>
          </a:solidFill>
        </p:spPr>
        <p:txBody>
          <a:bodyPr wrap="none" rtlCol="0">
            <a:spAutoFit/>
          </a:bodyPr>
          <a:lstStyle/>
          <a:p>
            <a:pPr algn="l">
              <a:lnSpc>
                <a:spcPts val="3700"/>
              </a:lnSpc>
            </a:pPr>
            <a:r>
              <a:rPr lang="en-US" sz="2000" dirty="0"/>
              <a:t>S. Casalbuoni</a:t>
            </a:r>
            <a:endParaRPr lang="en-GB" sz="2000" dirty="0"/>
          </a:p>
        </p:txBody>
      </p:sp>
      <p:sp>
        <p:nvSpPr>
          <p:cNvPr id="14" name="TextBox 13">
            <a:extLst>
              <a:ext uri="{FF2B5EF4-FFF2-40B4-BE49-F238E27FC236}">
                <a16:creationId xmlns:a16="http://schemas.microsoft.com/office/drawing/2014/main" id="{998FD5B5-EF5B-C025-73B0-4183D1B4556D}"/>
              </a:ext>
            </a:extLst>
          </p:cNvPr>
          <p:cNvSpPr txBox="1"/>
          <p:nvPr/>
        </p:nvSpPr>
        <p:spPr>
          <a:xfrm>
            <a:off x="395715" y="1850605"/>
            <a:ext cx="11264684" cy="2914067"/>
          </a:xfrm>
          <a:prstGeom prst="rect">
            <a:avLst/>
          </a:prstGeom>
          <a:solidFill>
            <a:schemeClr val="accent2">
              <a:lumMod val="20000"/>
              <a:lumOff val="80000"/>
              <a:alpha val="70000"/>
            </a:schemeClr>
          </a:solidFill>
        </p:spPr>
        <p:txBody>
          <a:bodyPr wrap="square">
            <a:spAutoFit/>
          </a:bodyPr>
          <a:lstStyle/>
          <a:p>
            <a:pPr>
              <a:lnSpc>
                <a:spcPct val="113000"/>
              </a:lnSpc>
              <a:spcAft>
                <a:spcPts val="1800"/>
              </a:spcAft>
            </a:pPr>
            <a:r>
              <a:rPr lang="en-GB" sz="2400" dirty="0"/>
              <a:t>With respect to PETRA IV, planned diffraction limited storage ring with smallest emittance, the FCC-ee booster has the potential to produce</a:t>
            </a:r>
          </a:p>
          <a:p>
            <a:pPr marL="742950" lvl="1" indent="-285750">
              <a:lnSpc>
                <a:spcPct val="113000"/>
              </a:lnSpc>
              <a:spcAft>
                <a:spcPts val="1800"/>
              </a:spcAft>
              <a:buFont typeface="Arial" panose="020B0604020202020204" pitchFamily="34" charset="0"/>
              <a:buChar char="•"/>
            </a:pPr>
            <a:r>
              <a:rPr lang="en-GB" sz="2400" dirty="0"/>
              <a:t>a fraction of coherent X-rays larger by one order of magnitude at 50-100 keV</a:t>
            </a:r>
          </a:p>
          <a:p>
            <a:pPr marL="742950" lvl="1" indent="-285750">
              <a:buFont typeface="Arial" panose="020B0604020202020204" pitchFamily="34" charset="0"/>
              <a:buChar char="•"/>
            </a:pPr>
            <a:r>
              <a:rPr lang="en-GB" sz="2400" dirty="0"/>
              <a:t>an average brilliance larger by up to two orders of magnitude at 50-100 keV</a:t>
            </a:r>
          </a:p>
          <a:p>
            <a:pPr marL="742950" lvl="1" indent="-285750">
              <a:buFont typeface="Arial" panose="020B0604020202020204" pitchFamily="34" charset="0"/>
              <a:buChar char="•"/>
            </a:pPr>
            <a:endParaRPr lang="en-GB" sz="2400" dirty="0"/>
          </a:p>
          <a:p>
            <a:pPr marL="742950" lvl="1" indent="-285750">
              <a:buFont typeface="Arial" panose="020B0604020202020204" pitchFamily="34" charset="0"/>
              <a:buChar char="•"/>
            </a:pPr>
            <a:r>
              <a:rPr lang="en-GB" sz="2400" dirty="0"/>
              <a:t>a peak brilliance larger by up to four orders of magnitudes</a:t>
            </a:r>
          </a:p>
        </p:txBody>
      </p:sp>
    </p:spTree>
    <p:extLst>
      <p:ext uri="{BB962C8B-B14F-4D97-AF65-F5344CB8AC3E}">
        <p14:creationId xmlns:p14="http://schemas.microsoft.com/office/powerpoint/2010/main" val="12774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52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466725" y="136093"/>
            <a:ext cx="7888698"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Communications regarding other applications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6B9CFDED-96EB-0E3B-0E5B-C6AAD3145215}"/>
              </a:ext>
            </a:extLst>
          </p:cNvPr>
          <p:cNvSpPr txBox="1"/>
          <p:nvPr/>
        </p:nvSpPr>
        <p:spPr>
          <a:xfrm>
            <a:off x="337109" y="1234144"/>
            <a:ext cx="11517782" cy="37140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Atoosa Meseck  - on Compton source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Marco Calviani &amp; Charlotte </a:t>
            </a:r>
            <a:r>
              <a:rPr kumimoji="0" lang="en-US" sz="2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Duchemin</a:t>
            </a:r>
            <a:r>
              <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 on use of </a:t>
            </a:r>
            <a:r>
              <a:rPr kumimoji="0" lang="en-US" sz="28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beamstrahlung</a:t>
            </a:r>
            <a:r>
              <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photons and on radionuclide production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Witek Krasny – comprehensive notes from, and comments on, the kickoff meeting</a:t>
            </a:r>
            <a:endParaRPr kumimoji="0" lang="en-GB" sz="28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83079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46B672-4F16-1E47-27D2-0BD761606E8F}"/>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53</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ACDB5BAB-F8F1-190C-9028-7DBB175EE5A2}"/>
              </a:ext>
            </a:extLst>
          </p:cNvPr>
          <p:cNvSpPr txBox="1"/>
          <p:nvPr/>
        </p:nvSpPr>
        <p:spPr>
          <a:xfrm>
            <a:off x="99601" y="109256"/>
            <a:ext cx="3385863"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Possible w</a:t>
            </a:r>
            <a:r>
              <a:rPr kumimoji="0" lang="en-GB" sz="3000" b="0" i="0" u="none" strike="noStrike" kern="1200" cap="none" spc="0" normalizeH="0" baseline="0" noProof="0" dirty="0" err="1">
                <a:ln>
                  <a:noFill/>
                </a:ln>
                <a:solidFill>
                  <a:srgbClr val="0F124A"/>
                </a:solidFill>
                <a:effectLst/>
                <a:uLnTx/>
                <a:uFillTx/>
                <a:latin typeface="Arial"/>
                <a:ea typeface="+mn-ea"/>
                <a:cs typeface="+mn-cs"/>
              </a:rPr>
              <a:t>ork</a:t>
            </a:r>
            <a:r>
              <a:rPr kumimoji="0" lang="en-GB" sz="3000" b="0" i="0" u="none" strike="noStrike" kern="1200" cap="none" spc="0" normalizeH="0" baseline="0" noProof="0" dirty="0">
                <a:ln>
                  <a:noFill/>
                </a:ln>
                <a:solidFill>
                  <a:srgbClr val="0F124A"/>
                </a:solidFill>
                <a:effectLst/>
                <a:uLnTx/>
                <a:uFillTx/>
                <a:latin typeface="Arial"/>
                <a:ea typeface="+mn-ea"/>
                <a:cs typeface="+mn-cs"/>
              </a:rPr>
              <a:t> plan</a:t>
            </a:r>
          </a:p>
        </p:txBody>
      </p:sp>
      <p:sp>
        <p:nvSpPr>
          <p:cNvPr id="4" name="TextBox 3">
            <a:extLst>
              <a:ext uri="{FF2B5EF4-FFF2-40B4-BE49-F238E27FC236}">
                <a16:creationId xmlns:a16="http://schemas.microsoft.com/office/drawing/2014/main" id="{14027912-6880-5486-7DAD-A903525D82B1}"/>
              </a:ext>
            </a:extLst>
          </p:cNvPr>
          <p:cNvSpPr txBox="1"/>
          <p:nvPr/>
        </p:nvSpPr>
        <p:spPr>
          <a:xfrm>
            <a:off x="150710" y="1358040"/>
            <a:ext cx="12041290" cy="4331635"/>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need to update all to new parameters (booster intensity, DR energy)</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on FCC side focus on light source and Compton source applications, </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perhaps also e+ for material research</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PBC looking after QED vacuum boiling &amp; also positronium scheme? </a:t>
            </a:r>
          </a:p>
          <a:p>
            <a:pPr marL="0" marR="0" lvl="0" indent="0" algn="l" defTabSz="914400" rtl="0" eaLnBrk="1" fontAlgn="auto" latinLnBrk="0" hangingPunct="1">
              <a:lnSpc>
                <a:spcPts val="37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F124A"/>
                </a:solidFill>
                <a:effectLst/>
                <a:uLnTx/>
                <a:uFillTx/>
                <a:latin typeface="Arial"/>
                <a:ea typeface="+mn-ea"/>
                <a:cs typeface="+mn-cs"/>
              </a:rPr>
              <a:t>Other science applications?</a:t>
            </a: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ts val="3700"/>
              </a:lnSpc>
              <a:spcBef>
                <a:spcPts val="0"/>
              </a:spcBef>
              <a:spcAft>
                <a:spcPts val="0"/>
              </a:spcAft>
              <a:buClrTx/>
              <a:buSzTx/>
              <a:buFontTx/>
              <a:buNone/>
              <a:tabLst/>
              <a:defRPr/>
            </a:pP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1548940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210527-C7A5-5299-B46A-3500D2F91C35}"/>
              </a:ext>
            </a:extLst>
          </p:cNvPr>
          <p:cNvSpPr>
            <a:spLocks noGrp="1"/>
          </p:cNvSpPr>
          <p:nvPr>
            <p:ph type="sldNum" sz="quarter" idx="10"/>
          </p:nvPr>
        </p:nvSpPr>
        <p:spPr/>
        <p:txBody>
          <a:bodyPr/>
          <a:lstStyle/>
          <a:p>
            <a:fld id="{88A1DFE4-5FC5-43BD-BB7E-75EAD82B965F}" type="slidenum">
              <a:rPr lang="en-US" noProof="0" smtClean="0"/>
              <a:pPr/>
              <a:t>54</a:t>
            </a:fld>
            <a:endParaRPr lang="en-US" noProof="0" dirty="0"/>
          </a:p>
        </p:txBody>
      </p:sp>
      <p:pic>
        <p:nvPicPr>
          <p:cNvPr id="4" name="Picture 3">
            <a:extLst>
              <a:ext uri="{FF2B5EF4-FFF2-40B4-BE49-F238E27FC236}">
                <a16:creationId xmlns:a16="http://schemas.microsoft.com/office/drawing/2014/main" id="{53699B95-954A-71CA-F11E-69C55B3F76A1}"/>
              </a:ext>
            </a:extLst>
          </p:cNvPr>
          <p:cNvPicPr>
            <a:picLocks noChangeAspect="1"/>
          </p:cNvPicPr>
          <p:nvPr/>
        </p:nvPicPr>
        <p:blipFill>
          <a:blip r:embed="rId2"/>
          <a:stretch>
            <a:fillRect/>
          </a:stretch>
        </p:blipFill>
        <p:spPr>
          <a:xfrm>
            <a:off x="2181225" y="650815"/>
            <a:ext cx="7466358" cy="5840472"/>
          </a:xfrm>
          <a:prstGeom prst="rect">
            <a:avLst/>
          </a:prstGeom>
        </p:spPr>
      </p:pic>
      <p:sp>
        <p:nvSpPr>
          <p:cNvPr id="5" name="TextBox 4">
            <a:extLst>
              <a:ext uri="{FF2B5EF4-FFF2-40B4-BE49-F238E27FC236}">
                <a16:creationId xmlns:a16="http://schemas.microsoft.com/office/drawing/2014/main" id="{3C6EB2FA-E966-04CD-1334-A1B3EE178FA6}"/>
              </a:ext>
            </a:extLst>
          </p:cNvPr>
          <p:cNvSpPr txBox="1"/>
          <p:nvPr/>
        </p:nvSpPr>
        <p:spPr>
          <a:xfrm>
            <a:off x="10394875" y="5897933"/>
            <a:ext cx="1481524" cy="369332"/>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solidFill>
                <a:effectLst/>
                <a:uLnTx/>
                <a:uFillTx/>
                <a:latin typeface="Arial"/>
                <a:ea typeface="+mn-ea"/>
                <a:cs typeface="+mn-cs"/>
              </a:rPr>
              <a:t>J. </a:t>
            </a:r>
            <a:r>
              <a:rPr kumimoji="0" lang="en-GB" sz="1800" b="0" i="0" u="none" strike="noStrike" kern="1200" cap="none" spc="0" normalizeH="0" baseline="0" noProof="0" dirty="0" err="1">
                <a:ln>
                  <a:noFill/>
                </a:ln>
                <a:solidFill>
                  <a:srgbClr val="0F124A"/>
                </a:solidFill>
                <a:effectLst/>
                <a:uLnTx/>
                <a:uFillTx/>
                <a:latin typeface="Arial"/>
                <a:ea typeface="+mn-ea"/>
                <a:cs typeface="+mn-cs"/>
              </a:rPr>
              <a:t>Esberg</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6" name="TextBox 5">
            <a:extLst>
              <a:ext uri="{FF2B5EF4-FFF2-40B4-BE49-F238E27FC236}">
                <a16:creationId xmlns:a16="http://schemas.microsoft.com/office/drawing/2014/main" id="{2EB67896-5CCB-66DC-D353-D76470DDBA43}"/>
              </a:ext>
            </a:extLst>
          </p:cNvPr>
          <p:cNvSpPr txBox="1"/>
          <p:nvPr/>
        </p:nvSpPr>
        <p:spPr>
          <a:xfrm>
            <a:off x="466725" y="136093"/>
            <a:ext cx="3581045"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F124A"/>
                </a:solidFill>
                <a:effectLst/>
                <a:uLnTx/>
                <a:uFillTx/>
                <a:latin typeface="Arial"/>
                <a:ea typeface="+mn-ea"/>
                <a:cs typeface="+mn-cs"/>
              </a:rPr>
              <a:t>The Trident process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Tree>
    <p:extLst>
      <p:ext uri="{BB962C8B-B14F-4D97-AF65-F5344CB8AC3E}">
        <p14:creationId xmlns:p14="http://schemas.microsoft.com/office/powerpoint/2010/main" val="130907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373F1B-FCAF-8D6B-9F97-2A8E4863AFCC}"/>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6</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A665846A-65BD-7BAE-E706-8CBD0493D018}"/>
              </a:ext>
            </a:extLst>
          </p:cNvPr>
          <p:cNvSpPr>
            <a:spLocks noGrp="1"/>
          </p:cNvSpPr>
          <p:nvPr>
            <p:ph type="title"/>
          </p:nvPr>
        </p:nvSpPr>
        <p:spPr>
          <a:xfrm>
            <a:off x="519221" y="179297"/>
            <a:ext cx="11017800" cy="1072088"/>
          </a:xfrm>
        </p:spPr>
        <p:txBody>
          <a:bodyPr/>
          <a:lstStyle/>
          <a:p>
            <a:r>
              <a:rPr lang="en-CH" dirty="0"/>
              <a:t>Timeline till start of construction</a:t>
            </a:r>
          </a:p>
        </p:txBody>
      </p:sp>
      <p:sp>
        <p:nvSpPr>
          <p:cNvPr id="6" name="Rounded Rectangle 6">
            <a:extLst>
              <a:ext uri="{FF2B5EF4-FFF2-40B4-BE49-F238E27FC236}">
                <a16:creationId xmlns:a16="http://schemas.microsoft.com/office/drawing/2014/main" id="{C376BE56-9796-2FBD-5146-A3E8A842E599}"/>
              </a:ext>
            </a:extLst>
          </p:cNvPr>
          <p:cNvSpPr/>
          <p:nvPr/>
        </p:nvSpPr>
        <p:spPr>
          <a:xfrm>
            <a:off x="359308" y="1626032"/>
            <a:ext cx="1379253" cy="387439"/>
          </a:xfrm>
          <a:prstGeom prst="roundRect">
            <a:avLst/>
          </a:prstGeom>
          <a:solidFill>
            <a:schemeClr val="tx2">
              <a:lumMod val="20000"/>
              <a:lumOff val="80000"/>
            </a:schemeClr>
          </a:solidFill>
          <a:ln w="9525" cap="flat" cmpd="sng" algn="ctr">
            <a:noFill/>
            <a:prstDash val="solid"/>
          </a:ln>
          <a:effectLst>
            <a:glow>
              <a:schemeClr val="accent1"/>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124A">
                    <a:lumMod val="85000"/>
                    <a:lumOff val="15000"/>
                  </a:srgbClr>
                </a:solidFill>
                <a:effectLst/>
                <a:uLnTx/>
                <a:uFillTx/>
                <a:latin typeface="Arial"/>
                <a:ea typeface="+mn-ea"/>
                <a:cs typeface="+mn-cs"/>
              </a:rPr>
              <a:t>Feasibility Study</a:t>
            </a:r>
            <a:endParaRPr kumimoji="0" lang="en-GB" sz="12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A9273127-D282-E033-1555-B013303C929D}"/>
              </a:ext>
            </a:extLst>
          </p:cNvPr>
          <p:cNvGraphicFramePr/>
          <p:nvPr/>
        </p:nvGraphicFramePr>
        <p:xfrm>
          <a:off x="359308" y="1103372"/>
          <a:ext cx="11337625" cy="296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descr="Pin">
            <a:extLst>
              <a:ext uri="{FF2B5EF4-FFF2-40B4-BE49-F238E27FC236}">
                <a16:creationId xmlns:a16="http://schemas.microsoft.com/office/drawing/2014/main" id="{AC068BF8-093F-4BC7-9016-CBDA7E2306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36" y="1571299"/>
            <a:ext cx="469133" cy="434014"/>
          </a:xfrm>
          <a:prstGeom prst="rect">
            <a:avLst/>
          </a:prstGeom>
          <a:effectLst>
            <a:glow>
              <a:schemeClr val="accent1"/>
            </a:glow>
          </a:effectLst>
        </p:spPr>
      </p:pic>
      <p:sp>
        <p:nvSpPr>
          <p:cNvPr id="10" name="Rounded Rectangle 31">
            <a:extLst>
              <a:ext uri="{FF2B5EF4-FFF2-40B4-BE49-F238E27FC236}">
                <a16:creationId xmlns:a16="http://schemas.microsoft.com/office/drawing/2014/main" id="{D924A362-B7DF-1A08-8EA3-3261F8B9ABD2}"/>
              </a:ext>
            </a:extLst>
          </p:cNvPr>
          <p:cNvSpPr/>
          <p:nvPr/>
        </p:nvSpPr>
        <p:spPr>
          <a:xfrm>
            <a:off x="1782140" y="1633740"/>
            <a:ext cx="3026487" cy="370546"/>
          </a:xfrm>
          <a:prstGeom prst="roundRect">
            <a:avLst/>
          </a:prstGeom>
          <a:solidFill>
            <a:schemeClr val="tx2">
              <a:lumMod val="20000"/>
              <a:lumOff val="80000"/>
            </a:schemeClr>
          </a:solidFill>
          <a:ln w="9525" cap="flat" cmpd="sng" algn="ctr">
            <a:noFill/>
            <a:prstDash val="solid"/>
          </a:ln>
          <a:effectLst>
            <a:glow>
              <a:schemeClr val="accent1"/>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Pre-TDR Phase</a:t>
            </a:r>
          </a:p>
        </p:txBody>
      </p:sp>
      <p:sp>
        <p:nvSpPr>
          <p:cNvPr id="11" name="Rounded Rectangle 33">
            <a:extLst>
              <a:ext uri="{FF2B5EF4-FFF2-40B4-BE49-F238E27FC236}">
                <a16:creationId xmlns:a16="http://schemas.microsoft.com/office/drawing/2014/main" id="{EF1A1F30-24BF-5F35-E6F6-C68428CA11DD}"/>
              </a:ext>
            </a:extLst>
          </p:cNvPr>
          <p:cNvSpPr/>
          <p:nvPr/>
        </p:nvSpPr>
        <p:spPr>
          <a:xfrm>
            <a:off x="4868832" y="1633109"/>
            <a:ext cx="4428186" cy="370545"/>
          </a:xfrm>
          <a:prstGeom prst="roundRect">
            <a:avLst/>
          </a:prstGeom>
          <a:solidFill>
            <a:schemeClr val="tx2">
              <a:lumMod val="20000"/>
              <a:lumOff val="80000"/>
            </a:schemeClr>
          </a:solidFill>
          <a:ln w="9525"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TDR Phase</a:t>
            </a:r>
          </a:p>
        </p:txBody>
      </p:sp>
      <p:sp>
        <p:nvSpPr>
          <p:cNvPr id="12" name="Rounded Rectangle 33">
            <a:extLst>
              <a:ext uri="{FF2B5EF4-FFF2-40B4-BE49-F238E27FC236}">
                <a16:creationId xmlns:a16="http://schemas.microsoft.com/office/drawing/2014/main" id="{18509E5B-097E-A6A4-F59F-62D941075A55}"/>
              </a:ext>
            </a:extLst>
          </p:cNvPr>
          <p:cNvSpPr/>
          <p:nvPr/>
        </p:nvSpPr>
        <p:spPr>
          <a:xfrm>
            <a:off x="9385444" y="1630454"/>
            <a:ext cx="2157983" cy="370545"/>
          </a:xfrm>
          <a:prstGeom prst="roundRect">
            <a:avLst/>
          </a:prstGeom>
          <a:solidFill>
            <a:schemeClr val="tx2">
              <a:lumMod val="20000"/>
              <a:lumOff val="80000"/>
            </a:schemeClr>
          </a:solidFill>
          <a:ln w="9525"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Construction </a:t>
            </a: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sym typeface="Wingdings" panose="05000000000000000000" pitchFamily="2" charset="2"/>
              </a:rPr>
              <a:t></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13" name="Rounded Rectangle 9">
            <a:extLst>
              <a:ext uri="{FF2B5EF4-FFF2-40B4-BE49-F238E27FC236}">
                <a16:creationId xmlns:a16="http://schemas.microsoft.com/office/drawing/2014/main" id="{C72A837F-5E01-8D82-DB79-ABF4E9DD165E}"/>
              </a:ext>
            </a:extLst>
          </p:cNvPr>
          <p:cNvSpPr/>
          <p:nvPr/>
        </p:nvSpPr>
        <p:spPr>
          <a:xfrm>
            <a:off x="359308" y="2310763"/>
            <a:ext cx="1379253" cy="472257"/>
          </a:xfrm>
          <a:prstGeom prst="roundRect">
            <a:avLst/>
          </a:prstGeom>
          <a:solidFill>
            <a:schemeClr val="accent1">
              <a:lumMod val="40000"/>
              <a:lumOff val="60000"/>
            </a:schemeClr>
          </a:solidFill>
          <a:ln w="19050"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 FS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cost update</a:t>
            </a:r>
          </a:p>
        </p:txBody>
      </p:sp>
      <p:sp>
        <p:nvSpPr>
          <p:cNvPr id="17" name="Rounded Rectangle 13">
            <a:extLst>
              <a:ext uri="{FF2B5EF4-FFF2-40B4-BE49-F238E27FC236}">
                <a16:creationId xmlns:a16="http://schemas.microsoft.com/office/drawing/2014/main" id="{D782B628-193B-6BEE-0212-D5BDD8C851F1}"/>
              </a:ext>
            </a:extLst>
          </p:cNvPr>
          <p:cNvSpPr/>
          <p:nvPr/>
        </p:nvSpPr>
        <p:spPr>
          <a:xfrm>
            <a:off x="4685903" y="2639805"/>
            <a:ext cx="1508044" cy="327835"/>
          </a:xfrm>
          <a:prstGeom prst="roundRect">
            <a:avLst/>
          </a:prstGeom>
          <a:no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Arial"/>
                <a:ea typeface="+mn-ea"/>
                <a:cs typeface="+mn-cs"/>
              </a:rPr>
              <a:t>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Arial"/>
                <a:ea typeface="+mn-ea"/>
                <a:cs typeface="+mn-cs"/>
              </a:rPr>
              <a:t>Decision</a:t>
            </a:r>
          </a:p>
        </p:txBody>
      </p:sp>
      <p:sp>
        <p:nvSpPr>
          <p:cNvPr id="18" name="Rounded Rectangle 33">
            <a:extLst>
              <a:ext uri="{FF2B5EF4-FFF2-40B4-BE49-F238E27FC236}">
                <a16:creationId xmlns:a16="http://schemas.microsoft.com/office/drawing/2014/main" id="{49246B01-CE09-0510-1DA6-618CC1194D1D}"/>
              </a:ext>
            </a:extLst>
          </p:cNvPr>
          <p:cNvSpPr/>
          <p:nvPr/>
        </p:nvSpPr>
        <p:spPr>
          <a:xfrm>
            <a:off x="1905854" y="4810161"/>
            <a:ext cx="2885388" cy="351973"/>
          </a:xfrm>
          <a:prstGeom prst="roundRect">
            <a:avLst/>
          </a:prstGeom>
          <a:solidFill>
            <a:schemeClr val="bg2">
              <a:lumMod val="60000"/>
              <a:lumOff val="40000"/>
            </a:schemeClr>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CE Concept Design update</a:t>
            </a:r>
          </a:p>
        </p:txBody>
      </p:sp>
      <p:pic>
        <p:nvPicPr>
          <p:cNvPr id="19" name="Graphic 18" descr="Crane with solid fill">
            <a:extLst>
              <a:ext uri="{FF2B5EF4-FFF2-40B4-BE49-F238E27FC236}">
                <a16:creationId xmlns:a16="http://schemas.microsoft.com/office/drawing/2014/main" id="{9FF5378F-0071-A4ED-589D-BAEFE110AA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01829" y="4273163"/>
            <a:ext cx="593033" cy="548639"/>
          </a:xfrm>
          <a:prstGeom prst="rect">
            <a:avLst/>
          </a:prstGeom>
          <a:effectLst>
            <a:glow>
              <a:schemeClr val="accent1">
                <a:alpha val="40000"/>
              </a:schemeClr>
            </a:glow>
          </a:effectLst>
        </p:spPr>
      </p:pic>
      <p:sp>
        <p:nvSpPr>
          <p:cNvPr id="20" name="Rounded Rectangle 9">
            <a:extLst>
              <a:ext uri="{FF2B5EF4-FFF2-40B4-BE49-F238E27FC236}">
                <a16:creationId xmlns:a16="http://schemas.microsoft.com/office/drawing/2014/main" id="{1F208104-5828-4CD3-CC79-A850221DE084}"/>
              </a:ext>
            </a:extLst>
          </p:cNvPr>
          <p:cNvSpPr/>
          <p:nvPr/>
        </p:nvSpPr>
        <p:spPr>
          <a:xfrm>
            <a:off x="9262455" y="4746745"/>
            <a:ext cx="1390035" cy="468343"/>
          </a:xfrm>
          <a:prstGeom prst="roundRect">
            <a:avLst/>
          </a:prstGeom>
          <a:solidFill>
            <a:srgbClr val="FFFF00"/>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4A29">
                    <a:lumMod val="75000"/>
                  </a:srgbClr>
                </a:solidFill>
                <a:effectLst/>
                <a:uLnTx/>
                <a:uFillTx/>
                <a:latin typeface="Arial"/>
                <a:ea typeface="+mn-ea"/>
                <a:cs typeface="+mn-cs"/>
              </a:rPr>
              <a:t>Start construction</a:t>
            </a:r>
          </a:p>
        </p:txBody>
      </p:sp>
      <p:sp>
        <p:nvSpPr>
          <p:cNvPr id="21" name="Rounded Rectangle 6">
            <a:extLst>
              <a:ext uri="{FF2B5EF4-FFF2-40B4-BE49-F238E27FC236}">
                <a16:creationId xmlns:a16="http://schemas.microsoft.com/office/drawing/2014/main" id="{30A69071-7918-71DF-37A0-2F49F5E22D7B}"/>
              </a:ext>
            </a:extLst>
          </p:cNvPr>
          <p:cNvSpPr/>
          <p:nvPr/>
        </p:nvSpPr>
        <p:spPr>
          <a:xfrm>
            <a:off x="1094416" y="5405634"/>
            <a:ext cx="1425028" cy="493786"/>
          </a:xfrm>
          <a:prstGeom prst="roundRect">
            <a:avLst/>
          </a:prstGeom>
          <a:solidFill>
            <a:schemeClr val="accent5">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Detector EOI submissions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2" name="Rounded Rectangle 6">
            <a:extLst>
              <a:ext uri="{FF2B5EF4-FFF2-40B4-BE49-F238E27FC236}">
                <a16:creationId xmlns:a16="http://schemas.microsoft.com/office/drawing/2014/main" id="{49BC0D5E-4A85-059D-8ACA-9E1DD7445EA9}"/>
              </a:ext>
            </a:extLst>
          </p:cNvPr>
          <p:cNvSpPr/>
          <p:nvPr/>
        </p:nvSpPr>
        <p:spPr>
          <a:xfrm>
            <a:off x="4472760" y="5420126"/>
            <a:ext cx="1628786" cy="493786"/>
          </a:xfrm>
          <a:prstGeom prst="roundRect">
            <a:avLst/>
          </a:prstGeom>
          <a:solidFill>
            <a:schemeClr val="accent5">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FC</a:t>
            </a:r>
            <a:r>
              <a:rPr kumimoji="0" lang="en-US" sz="1600" b="0" i="0" u="none" strike="noStrike" kern="0" cap="none" spc="0" normalizeH="0" baseline="30000" noProof="0" dirty="0">
                <a:ln>
                  <a:noFill/>
                </a:ln>
                <a:solidFill>
                  <a:srgbClr val="0F124A">
                    <a:lumMod val="85000"/>
                    <a:lumOff val="15000"/>
                  </a:srgbClr>
                </a:solidFill>
                <a:effectLst/>
                <a:uLnTx/>
                <a:uFillTx/>
                <a:latin typeface="Arial"/>
                <a:ea typeface="+mn-ea"/>
                <a:cs typeface="+mn-cs"/>
              </a:rPr>
              <a:t>3</a:t>
            </a: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 formation, call for CDRs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3" name="Rounded Rectangle 6">
            <a:extLst>
              <a:ext uri="{FF2B5EF4-FFF2-40B4-BE49-F238E27FC236}">
                <a16:creationId xmlns:a16="http://schemas.microsoft.com/office/drawing/2014/main" id="{0BA6F9D6-1F93-5164-EAC1-04B04B7C0BF4}"/>
              </a:ext>
            </a:extLst>
          </p:cNvPr>
          <p:cNvSpPr/>
          <p:nvPr/>
        </p:nvSpPr>
        <p:spPr>
          <a:xfrm>
            <a:off x="7554391" y="5420126"/>
            <a:ext cx="1704277" cy="493786"/>
          </a:xfrm>
          <a:prstGeom prst="roundRect">
            <a:avLst/>
          </a:prstGeom>
          <a:solidFill>
            <a:schemeClr val="accent5">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Detector CDRs submitted to FC</a:t>
            </a:r>
            <a:r>
              <a:rPr kumimoji="0" lang="en-US" sz="1600" b="0" i="0" u="none" strike="noStrike" kern="0" cap="none" spc="0" normalizeH="0" baseline="30000" noProof="0" dirty="0">
                <a:ln>
                  <a:noFill/>
                </a:ln>
                <a:solidFill>
                  <a:srgbClr val="0F124A">
                    <a:lumMod val="85000"/>
                    <a:lumOff val="15000"/>
                  </a:srgbClr>
                </a:solidFill>
                <a:effectLst/>
                <a:uLnTx/>
                <a:uFillTx/>
                <a:latin typeface="Arial"/>
                <a:ea typeface="+mn-ea"/>
                <a:cs typeface="+mn-cs"/>
              </a:rPr>
              <a:t>3</a:t>
            </a: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 </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4" name="Rounded Rectangle 6">
            <a:extLst>
              <a:ext uri="{FF2B5EF4-FFF2-40B4-BE49-F238E27FC236}">
                <a16:creationId xmlns:a16="http://schemas.microsoft.com/office/drawing/2014/main" id="{B2D734E6-1609-47BB-0A32-362A68D41842}"/>
              </a:ext>
            </a:extLst>
          </p:cNvPr>
          <p:cNvSpPr/>
          <p:nvPr/>
        </p:nvSpPr>
        <p:spPr>
          <a:xfrm>
            <a:off x="1805550" y="2343526"/>
            <a:ext cx="1322510" cy="439494"/>
          </a:xfrm>
          <a:prstGeom prst="roundRect">
            <a:avLst/>
          </a:prstGeom>
          <a:solidFill>
            <a:schemeClr val="bg2">
              <a:lumMod val="95000"/>
            </a:schemeClr>
          </a:solidFill>
          <a:ln w="9525" cap="flat" cmpd="sng" algn="ctr">
            <a:noFill/>
            <a:prstDash val="solid"/>
          </a:ln>
          <a:effectLst>
            <a:glow>
              <a:schemeClr val="accent1"/>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ESPPU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2025/26</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25" name="Rounded Rectangle 33">
            <a:extLst>
              <a:ext uri="{FF2B5EF4-FFF2-40B4-BE49-F238E27FC236}">
                <a16:creationId xmlns:a16="http://schemas.microsoft.com/office/drawing/2014/main" id="{8A004B94-8BA9-4451-D49B-6EB2740D3934}"/>
              </a:ext>
            </a:extLst>
          </p:cNvPr>
          <p:cNvSpPr/>
          <p:nvPr/>
        </p:nvSpPr>
        <p:spPr>
          <a:xfrm>
            <a:off x="7050067" y="4808409"/>
            <a:ext cx="2168715" cy="351973"/>
          </a:xfrm>
          <a:prstGeom prst="roundRect">
            <a:avLst/>
          </a:prstGeom>
          <a:solidFill>
            <a:schemeClr val="bg2">
              <a:lumMod val="60000"/>
              <a:lumOff val="40000"/>
            </a:schemeClr>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Construction Design</a:t>
            </a:r>
          </a:p>
        </p:txBody>
      </p:sp>
      <p:grpSp>
        <p:nvGrpSpPr>
          <p:cNvPr id="26" name="Group 25">
            <a:extLst>
              <a:ext uri="{FF2B5EF4-FFF2-40B4-BE49-F238E27FC236}">
                <a16:creationId xmlns:a16="http://schemas.microsoft.com/office/drawing/2014/main" id="{1CE64DBF-91DB-93E7-C2DC-D33129CA593C}"/>
              </a:ext>
            </a:extLst>
          </p:cNvPr>
          <p:cNvGrpSpPr>
            <a:grpSpLocks noChangeAspect="1"/>
          </p:cNvGrpSpPr>
          <p:nvPr/>
        </p:nvGrpSpPr>
        <p:grpSpPr>
          <a:xfrm>
            <a:off x="4522072" y="2375889"/>
            <a:ext cx="579609" cy="506307"/>
            <a:chOff x="4333017" y="2114253"/>
            <a:chExt cx="1219048" cy="1219048"/>
          </a:xfrm>
          <a:effectLst>
            <a:glow>
              <a:schemeClr val="accent1"/>
            </a:glow>
          </a:effectLst>
        </p:grpSpPr>
        <p:pic>
          <p:nvPicPr>
            <p:cNvPr id="27" name="Picture 26">
              <a:extLst>
                <a:ext uri="{FF2B5EF4-FFF2-40B4-BE49-F238E27FC236}">
                  <a16:creationId xmlns:a16="http://schemas.microsoft.com/office/drawing/2014/main" id="{AAF40E21-CBF4-4463-3988-02A295259426}"/>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4333017" y="2114253"/>
              <a:ext cx="1219048" cy="1219048"/>
            </a:xfrm>
            <a:prstGeom prst="rect">
              <a:avLst/>
            </a:prstGeom>
          </p:spPr>
        </p:pic>
        <p:pic>
          <p:nvPicPr>
            <p:cNvPr id="28" name="Picture 27">
              <a:extLst>
                <a:ext uri="{FF2B5EF4-FFF2-40B4-BE49-F238E27FC236}">
                  <a16:creationId xmlns:a16="http://schemas.microsoft.com/office/drawing/2014/main" id="{66070B19-711E-6381-32C7-B6823490CAD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761566" y="2421324"/>
              <a:ext cx="361950" cy="609600"/>
            </a:xfrm>
            <a:prstGeom prst="rect">
              <a:avLst/>
            </a:prstGeom>
          </p:spPr>
        </p:pic>
      </p:grpSp>
      <p:sp>
        <p:nvSpPr>
          <p:cNvPr id="29" name="Rounded Rectangle 9">
            <a:extLst>
              <a:ext uri="{FF2B5EF4-FFF2-40B4-BE49-F238E27FC236}">
                <a16:creationId xmlns:a16="http://schemas.microsoft.com/office/drawing/2014/main" id="{164EDFAB-9222-5173-FDD4-6204350C25DB}"/>
              </a:ext>
            </a:extLst>
          </p:cNvPr>
          <p:cNvSpPr/>
          <p:nvPr/>
        </p:nvSpPr>
        <p:spPr>
          <a:xfrm>
            <a:off x="7884059" y="2353452"/>
            <a:ext cx="1379253" cy="464564"/>
          </a:xfrm>
          <a:prstGeom prst="roundRect">
            <a:avLst/>
          </a:prstGeom>
          <a:solidFill>
            <a:schemeClr val="accent1">
              <a:lumMod val="40000"/>
              <a:lumOff val="60000"/>
            </a:schemeClr>
          </a:solidFill>
          <a:ln w="9525"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cost update</a:t>
            </a:r>
          </a:p>
        </p:txBody>
      </p:sp>
      <p:grpSp>
        <p:nvGrpSpPr>
          <p:cNvPr id="30" name="Group 29">
            <a:extLst>
              <a:ext uri="{FF2B5EF4-FFF2-40B4-BE49-F238E27FC236}">
                <a16:creationId xmlns:a16="http://schemas.microsoft.com/office/drawing/2014/main" id="{58BF251B-CC06-C6DD-7F80-DEBA7366CFFB}"/>
              </a:ext>
            </a:extLst>
          </p:cNvPr>
          <p:cNvGrpSpPr/>
          <p:nvPr/>
        </p:nvGrpSpPr>
        <p:grpSpPr>
          <a:xfrm>
            <a:off x="8894374" y="2101209"/>
            <a:ext cx="579609" cy="502322"/>
            <a:chOff x="6234726" y="2760924"/>
            <a:chExt cx="540000" cy="540000"/>
          </a:xfrm>
          <a:effectLst>
            <a:glow>
              <a:schemeClr val="accent1"/>
            </a:glow>
          </a:effectLst>
        </p:grpSpPr>
        <p:pic>
          <p:nvPicPr>
            <p:cNvPr id="31" name="Picture 30">
              <a:extLst>
                <a:ext uri="{FF2B5EF4-FFF2-40B4-BE49-F238E27FC236}">
                  <a16:creationId xmlns:a16="http://schemas.microsoft.com/office/drawing/2014/main" id="{DD29236F-10C9-4E19-E2E9-36047438D6F4}"/>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32" name="Picture 31">
              <a:extLst>
                <a:ext uri="{FF2B5EF4-FFF2-40B4-BE49-F238E27FC236}">
                  <a16:creationId xmlns:a16="http://schemas.microsoft.com/office/drawing/2014/main" id="{DD7CFCBF-6C63-EDE9-ED9F-A43DA2D8D86D}"/>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33" name="Rounded Rectangle 33">
            <a:extLst>
              <a:ext uri="{FF2B5EF4-FFF2-40B4-BE49-F238E27FC236}">
                <a16:creationId xmlns:a16="http://schemas.microsoft.com/office/drawing/2014/main" id="{30FFEEF1-9877-1131-DB59-4B0535D796A2}"/>
              </a:ext>
            </a:extLst>
          </p:cNvPr>
          <p:cNvSpPr/>
          <p:nvPr/>
        </p:nvSpPr>
        <p:spPr>
          <a:xfrm>
            <a:off x="4826792" y="4807658"/>
            <a:ext cx="2168715" cy="351973"/>
          </a:xfrm>
          <a:prstGeom prst="roundRect">
            <a:avLst/>
          </a:prstGeom>
          <a:solidFill>
            <a:schemeClr val="bg2">
              <a:lumMod val="60000"/>
              <a:lumOff val="40000"/>
            </a:schemeClr>
          </a:solidFill>
          <a:ln w="9525" cap="flat" cmpd="sng" algn="ctr">
            <a:noFill/>
            <a:prstDash val="solid"/>
          </a:ln>
          <a:effectLst>
            <a:glow>
              <a:schemeClr val="accent1">
                <a:alpha val="40000"/>
              </a:scheme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CE Tender Design</a:t>
            </a:r>
          </a:p>
        </p:txBody>
      </p:sp>
      <p:sp>
        <p:nvSpPr>
          <p:cNvPr id="34" name="Rounded Rectangle 6">
            <a:extLst>
              <a:ext uri="{FF2B5EF4-FFF2-40B4-BE49-F238E27FC236}">
                <a16:creationId xmlns:a16="http://schemas.microsoft.com/office/drawing/2014/main" id="{45CD7C19-8944-1EDC-9BA0-97EA12694F21}"/>
              </a:ext>
            </a:extLst>
          </p:cNvPr>
          <p:cNvSpPr/>
          <p:nvPr/>
        </p:nvSpPr>
        <p:spPr>
          <a:xfrm>
            <a:off x="9318560" y="3196841"/>
            <a:ext cx="2181291" cy="363897"/>
          </a:xfrm>
          <a:prstGeom prst="roundRect">
            <a:avLst/>
          </a:prstGeom>
          <a:solidFill>
            <a:schemeClr val="bg2">
              <a:lumMod val="95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engineering design </a:t>
            </a: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sym typeface="Wingdings" panose="05000000000000000000" pitchFamily="2" charset="2"/>
              </a:rPr>
              <a:t></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35" name="Arrow: Bent 16">
            <a:extLst>
              <a:ext uri="{FF2B5EF4-FFF2-40B4-BE49-F238E27FC236}">
                <a16:creationId xmlns:a16="http://schemas.microsoft.com/office/drawing/2014/main" id="{45A2C89E-FEC2-81EB-67D4-70F8903C6D25}"/>
              </a:ext>
            </a:extLst>
          </p:cNvPr>
          <p:cNvSpPr/>
          <p:nvPr/>
        </p:nvSpPr>
        <p:spPr>
          <a:xfrm rot="10800000" flipH="1">
            <a:off x="2256926" y="3410533"/>
            <a:ext cx="251060" cy="536665"/>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36" name="Arrow: Bent 17">
            <a:extLst>
              <a:ext uri="{FF2B5EF4-FFF2-40B4-BE49-F238E27FC236}">
                <a16:creationId xmlns:a16="http://schemas.microsoft.com/office/drawing/2014/main" id="{C293C0C5-A421-0475-78F4-9894EC0088F0}"/>
              </a:ext>
            </a:extLst>
          </p:cNvPr>
          <p:cNvSpPr/>
          <p:nvPr/>
        </p:nvSpPr>
        <p:spPr>
          <a:xfrm rot="10800000" flipH="1">
            <a:off x="1638637" y="4626532"/>
            <a:ext cx="271634" cy="397144"/>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37" name="Rounded Rectangle 6">
            <a:extLst>
              <a:ext uri="{FF2B5EF4-FFF2-40B4-BE49-F238E27FC236}">
                <a16:creationId xmlns:a16="http://schemas.microsoft.com/office/drawing/2014/main" id="{5F8BDE7B-2E7C-EBB6-5358-F77C18DE2B45}"/>
              </a:ext>
            </a:extLst>
          </p:cNvPr>
          <p:cNvSpPr/>
          <p:nvPr/>
        </p:nvSpPr>
        <p:spPr>
          <a:xfrm>
            <a:off x="818868" y="4200367"/>
            <a:ext cx="1217938" cy="493786"/>
          </a:xfrm>
          <a:prstGeom prst="roundRect">
            <a:avLst/>
          </a:prstGeom>
          <a:solidFill>
            <a:schemeClr val="accent2">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F124A">
                    <a:lumMod val="85000"/>
                    <a:lumOff val="15000"/>
                  </a:srgbClr>
                </a:solidFill>
                <a:effectLst/>
                <a:uLnTx/>
                <a:uFillTx/>
                <a:latin typeface="Arial"/>
                <a:ea typeface="+mn-ea"/>
                <a:cs typeface="+mn-cs"/>
              </a:rPr>
              <a:t>Phase 1 Site Investigations</a:t>
            </a:r>
            <a:endParaRPr kumimoji="0" lang="en-GB" sz="14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38" name="Arrow: Bent 18">
            <a:extLst>
              <a:ext uri="{FF2B5EF4-FFF2-40B4-BE49-F238E27FC236}">
                <a16:creationId xmlns:a16="http://schemas.microsoft.com/office/drawing/2014/main" id="{01114810-0C37-0510-81DB-144B01518D14}"/>
              </a:ext>
            </a:extLst>
          </p:cNvPr>
          <p:cNvSpPr/>
          <p:nvPr/>
        </p:nvSpPr>
        <p:spPr>
          <a:xfrm rot="10800000" flipH="1">
            <a:off x="4803217" y="4639058"/>
            <a:ext cx="271634" cy="397144"/>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39" name="Arrow: Bent 19">
            <a:extLst>
              <a:ext uri="{FF2B5EF4-FFF2-40B4-BE49-F238E27FC236}">
                <a16:creationId xmlns:a16="http://schemas.microsoft.com/office/drawing/2014/main" id="{E6E4A570-AA29-4C1A-B9A3-318456562CAD}"/>
              </a:ext>
            </a:extLst>
          </p:cNvPr>
          <p:cNvSpPr/>
          <p:nvPr/>
        </p:nvSpPr>
        <p:spPr>
          <a:xfrm rot="10800000" flipH="1">
            <a:off x="4678693" y="3410532"/>
            <a:ext cx="241687" cy="1705808"/>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40" name="Rounded Rectangle 6">
            <a:extLst>
              <a:ext uri="{FF2B5EF4-FFF2-40B4-BE49-F238E27FC236}">
                <a16:creationId xmlns:a16="http://schemas.microsoft.com/office/drawing/2014/main" id="{BF6CA4F9-A6C6-36F9-A7B9-4CEABF431077}"/>
              </a:ext>
            </a:extLst>
          </p:cNvPr>
          <p:cNvSpPr/>
          <p:nvPr/>
        </p:nvSpPr>
        <p:spPr>
          <a:xfrm>
            <a:off x="2555468" y="3727967"/>
            <a:ext cx="6697972" cy="338741"/>
          </a:xfrm>
          <a:prstGeom prst="roundRect">
            <a:avLst/>
          </a:prstGeom>
          <a:solidFill>
            <a:schemeClr val="accent4">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Environmental Impact study &amp; Authorization Process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41" name="Arrow: Bent 20">
            <a:extLst>
              <a:ext uri="{FF2B5EF4-FFF2-40B4-BE49-F238E27FC236}">
                <a16:creationId xmlns:a16="http://schemas.microsoft.com/office/drawing/2014/main" id="{799079F2-FC5A-2396-0B3B-4704AEFFF620}"/>
              </a:ext>
            </a:extLst>
          </p:cNvPr>
          <p:cNvSpPr/>
          <p:nvPr/>
        </p:nvSpPr>
        <p:spPr>
          <a:xfrm rot="10800000" flipH="1">
            <a:off x="6863310" y="4651582"/>
            <a:ext cx="271634" cy="397144"/>
          </a:xfrm>
          <a:prstGeom prst="bentArrow">
            <a:avLst/>
          </a:prstGeom>
          <a:solidFill>
            <a:schemeClr val="tx2"/>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w="0"/>
              <a:solidFill>
                <a:srgbClr val="0F124A">
                  <a:lumMod val="85000"/>
                  <a:lumOff val="15000"/>
                </a:srgbClr>
              </a:solidFill>
              <a:effectLst>
                <a:outerShdw blurRad="38100" dist="19050" dir="2700000" algn="tl" rotWithShape="0">
                  <a:srgbClr val="0F124A">
                    <a:alpha val="40000"/>
                  </a:srgbClr>
                </a:outerShdw>
              </a:effectLst>
              <a:uLnTx/>
              <a:uFillTx/>
              <a:latin typeface="Arial"/>
              <a:ea typeface="+mn-ea"/>
              <a:cs typeface="+mn-cs"/>
            </a:endParaRPr>
          </a:p>
        </p:txBody>
      </p:sp>
      <p:sp>
        <p:nvSpPr>
          <p:cNvPr id="42" name="Rounded Rectangle 6">
            <a:extLst>
              <a:ext uri="{FF2B5EF4-FFF2-40B4-BE49-F238E27FC236}">
                <a16:creationId xmlns:a16="http://schemas.microsoft.com/office/drawing/2014/main" id="{061C6C3C-488E-4D08-9C7F-15EDA6A4C3EE}"/>
              </a:ext>
            </a:extLst>
          </p:cNvPr>
          <p:cNvSpPr/>
          <p:nvPr/>
        </p:nvSpPr>
        <p:spPr>
          <a:xfrm>
            <a:off x="3690143" y="4190100"/>
            <a:ext cx="3267463" cy="497593"/>
          </a:xfrm>
          <a:prstGeom prst="roundRect">
            <a:avLst/>
          </a:prstGeom>
          <a:solidFill>
            <a:schemeClr val="accent2">
              <a:lumMod val="40000"/>
              <a:lumOff val="60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Phase 2 Site Investigations</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43" name="Rounded Rectangle 6">
            <a:extLst>
              <a:ext uri="{FF2B5EF4-FFF2-40B4-BE49-F238E27FC236}">
                <a16:creationId xmlns:a16="http://schemas.microsoft.com/office/drawing/2014/main" id="{7DDBABE7-7A3F-2410-650F-1A9740628D3E}"/>
              </a:ext>
            </a:extLst>
          </p:cNvPr>
          <p:cNvSpPr/>
          <p:nvPr/>
        </p:nvSpPr>
        <p:spPr>
          <a:xfrm>
            <a:off x="359308" y="3193199"/>
            <a:ext cx="8894132" cy="363897"/>
          </a:xfrm>
          <a:prstGeom prst="roundRect">
            <a:avLst/>
          </a:prstGeom>
          <a:solidFill>
            <a:schemeClr val="bg2">
              <a:lumMod val="95000"/>
            </a:schemeClr>
          </a:solidFill>
          <a:ln w="9525" cap="flat" cmpd="sng" algn="ctr">
            <a:noFill/>
            <a:prstDash val="solid"/>
          </a:ln>
          <a:effectLst>
            <a:glow>
              <a:schemeClr val="accent1">
                <a:alpha val="40000"/>
              </a:schemeClr>
            </a:glo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F124A">
                    <a:lumMod val="85000"/>
                    <a:lumOff val="15000"/>
                  </a:srgbClr>
                </a:solidFill>
                <a:effectLst/>
                <a:uLnTx/>
                <a:uFillTx/>
                <a:latin typeface="Arial"/>
                <a:ea typeface="+mn-ea"/>
                <a:cs typeface="+mn-cs"/>
              </a:rPr>
              <a:t>accelerator design, technical infrastructure design, R&amp;D, towards TDR</a:t>
            </a:r>
            <a:endParaRPr kumimoji="0" lang="en-GB" sz="1600" b="0" i="0" u="none" strike="noStrike" kern="0" cap="none" spc="0" normalizeH="0" baseline="0" noProof="0" dirty="0">
              <a:ln>
                <a:noFill/>
              </a:ln>
              <a:solidFill>
                <a:srgbClr val="0F124A">
                  <a:lumMod val="85000"/>
                  <a:lumOff val="15000"/>
                </a:srgbClr>
              </a:solidFill>
              <a:effectLst/>
              <a:uLnTx/>
              <a:uFillTx/>
              <a:latin typeface="Arial"/>
              <a:ea typeface="+mn-ea"/>
              <a:cs typeface="+mn-cs"/>
            </a:endParaRPr>
          </a:p>
        </p:txBody>
      </p:sp>
      <p:sp>
        <p:nvSpPr>
          <p:cNvPr id="47" name="Rounded Rectangle 9">
            <a:extLst>
              <a:ext uri="{FF2B5EF4-FFF2-40B4-BE49-F238E27FC236}">
                <a16:creationId xmlns:a16="http://schemas.microsoft.com/office/drawing/2014/main" id="{C258D1C4-0230-7816-194F-C6F905CC532A}"/>
              </a:ext>
            </a:extLst>
          </p:cNvPr>
          <p:cNvSpPr/>
          <p:nvPr/>
        </p:nvSpPr>
        <p:spPr>
          <a:xfrm>
            <a:off x="3160201" y="2340928"/>
            <a:ext cx="1508045" cy="464564"/>
          </a:xfrm>
          <a:prstGeom prst="roundRect">
            <a:avLst/>
          </a:prstGeom>
          <a:solidFill>
            <a:schemeClr val="accent1">
              <a:lumMod val="40000"/>
              <a:lumOff val="60000"/>
            </a:schemeClr>
          </a:solidFill>
          <a:ln w="19050" cap="flat" cmpd="sng" algn="ctr">
            <a:noFill/>
            <a:prstDash val="solid"/>
          </a:ln>
          <a:effectLst>
            <a:glow>
              <a:schemeClr val="accent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pre 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F124A">
                    <a:lumMod val="85000"/>
                    <a:lumOff val="15000"/>
                  </a:srgbClr>
                </a:solidFill>
                <a:effectLst/>
                <a:uLnTx/>
                <a:uFillTx/>
                <a:latin typeface="Arial"/>
                <a:ea typeface="+mn-ea"/>
                <a:cs typeface="+mn-cs"/>
              </a:rPr>
              <a:t>cost update</a:t>
            </a:r>
          </a:p>
        </p:txBody>
      </p:sp>
      <p:grpSp>
        <p:nvGrpSpPr>
          <p:cNvPr id="48" name="Group 47">
            <a:extLst>
              <a:ext uri="{FF2B5EF4-FFF2-40B4-BE49-F238E27FC236}">
                <a16:creationId xmlns:a16="http://schemas.microsoft.com/office/drawing/2014/main" id="{F2933836-A702-F249-12C1-1B46BDE255EB}"/>
              </a:ext>
            </a:extLst>
          </p:cNvPr>
          <p:cNvGrpSpPr/>
          <p:nvPr/>
        </p:nvGrpSpPr>
        <p:grpSpPr>
          <a:xfrm>
            <a:off x="4228023" y="2082661"/>
            <a:ext cx="579609" cy="502322"/>
            <a:chOff x="6234726" y="2760924"/>
            <a:chExt cx="540000" cy="540000"/>
          </a:xfrm>
          <a:effectLst>
            <a:glow>
              <a:schemeClr val="accent1"/>
            </a:glow>
          </a:effectLst>
        </p:grpSpPr>
        <p:pic>
          <p:nvPicPr>
            <p:cNvPr id="49" name="Picture 48">
              <a:extLst>
                <a:ext uri="{FF2B5EF4-FFF2-40B4-BE49-F238E27FC236}">
                  <a16:creationId xmlns:a16="http://schemas.microsoft.com/office/drawing/2014/main" id="{32802ECA-3A6B-3D0C-67DB-EE888AD7F544}"/>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50" name="Picture 49">
              <a:extLst>
                <a:ext uri="{FF2B5EF4-FFF2-40B4-BE49-F238E27FC236}">
                  <a16:creationId xmlns:a16="http://schemas.microsoft.com/office/drawing/2014/main" id="{8A9F1FBE-5BBB-794D-3666-7BB486AF934F}"/>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grpSp>
        <p:nvGrpSpPr>
          <p:cNvPr id="44" name="Group 43">
            <a:extLst>
              <a:ext uri="{FF2B5EF4-FFF2-40B4-BE49-F238E27FC236}">
                <a16:creationId xmlns:a16="http://schemas.microsoft.com/office/drawing/2014/main" id="{5FCE56B5-C69F-456B-2D3E-840CD72599E6}"/>
              </a:ext>
            </a:extLst>
          </p:cNvPr>
          <p:cNvGrpSpPr/>
          <p:nvPr/>
        </p:nvGrpSpPr>
        <p:grpSpPr>
          <a:xfrm>
            <a:off x="2815510" y="2090099"/>
            <a:ext cx="579609" cy="502322"/>
            <a:chOff x="-1219048" y="3333377"/>
            <a:chExt cx="540000" cy="540000"/>
          </a:xfrm>
          <a:effectLst>
            <a:glow>
              <a:schemeClr val="accent1"/>
            </a:glow>
          </a:effectLst>
        </p:grpSpPr>
        <p:pic>
          <p:nvPicPr>
            <p:cNvPr id="45" name="Picture 44">
              <a:extLst>
                <a:ext uri="{FF2B5EF4-FFF2-40B4-BE49-F238E27FC236}">
                  <a16:creationId xmlns:a16="http://schemas.microsoft.com/office/drawing/2014/main" id="{8B79DA77-93B0-4E09-BBB6-86BC7FC0AD27}"/>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46" name="Picture 45">
              <a:extLst>
                <a:ext uri="{FF2B5EF4-FFF2-40B4-BE49-F238E27FC236}">
                  <a16:creationId xmlns:a16="http://schemas.microsoft.com/office/drawing/2014/main" id="{9EEA5853-601C-954C-BFE2-8D530B8E83A8}"/>
                </a:ext>
              </a:extLst>
            </p:cNvPr>
            <p:cNvPicPr>
              <a:picLocks noChangeAspect="1"/>
            </p:cNvPicPr>
            <p:nvPr/>
          </p:nvPicPr>
          <p:blipFill>
            <a:blip r:embed="rId17">
              <a:clrChange>
                <a:clrFrom>
                  <a:srgbClr val="FEFEFE"/>
                </a:clrFrom>
                <a:clrTo>
                  <a:srgbClr val="FEFEFE">
                    <a:alpha val="0"/>
                  </a:srgbClr>
                </a:clrTo>
              </a:clrChange>
            </a:blip>
            <a:stretch>
              <a:fillRect/>
            </a:stretch>
          </p:blipFill>
          <p:spPr>
            <a:xfrm>
              <a:off x="-1068453" y="3477510"/>
              <a:ext cx="238810" cy="239203"/>
            </a:xfrm>
            <a:prstGeom prst="rect">
              <a:avLst/>
            </a:prstGeom>
          </p:spPr>
        </p:pic>
      </p:grpSp>
      <p:grpSp>
        <p:nvGrpSpPr>
          <p:cNvPr id="14" name="Group 13">
            <a:extLst>
              <a:ext uri="{FF2B5EF4-FFF2-40B4-BE49-F238E27FC236}">
                <a16:creationId xmlns:a16="http://schemas.microsoft.com/office/drawing/2014/main" id="{2175140C-3438-8C13-A75C-99D0B1A34C6B}"/>
              </a:ext>
            </a:extLst>
          </p:cNvPr>
          <p:cNvGrpSpPr/>
          <p:nvPr/>
        </p:nvGrpSpPr>
        <p:grpSpPr>
          <a:xfrm>
            <a:off x="1467735" y="2097567"/>
            <a:ext cx="579609" cy="502322"/>
            <a:chOff x="6234726" y="2760924"/>
            <a:chExt cx="540000" cy="540000"/>
          </a:xfrm>
          <a:effectLst>
            <a:glow>
              <a:schemeClr val="accent1"/>
            </a:glow>
          </a:effectLst>
        </p:grpSpPr>
        <p:pic>
          <p:nvPicPr>
            <p:cNvPr id="15" name="Picture 14">
              <a:extLst>
                <a:ext uri="{FF2B5EF4-FFF2-40B4-BE49-F238E27FC236}">
                  <a16:creationId xmlns:a16="http://schemas.microsoft.com/office/drawing/2014/main" id="{9D9C1096-162F-CD3A-31AE-8F2B5EF57A71}"/>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16" name="Picture 15">
              <a:extLst>
                <a:ext uri="{FF2B5EF4-FFF2-40B4-BE49-F238E27FC236}">
                  <a16:creationId xmlns:a16="http://schemas.microsoft.com/office/drawing/2014/main" id="{9C819B9E-CB92-D518-A425-633367464EF3}"/>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Tree>
    <p:extLst>
      <p:ext uri="{BB962C8B-B14F-4D97-AF65-F5344CB8AC3E}">
        <p14:creationId xmlns:p14="http://schemas.microsoft.com/office/powerpoint/2010/main" val="2451782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24218-0EAE-F9E8-BC10-EE9B726DCAFF}"/>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7</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EA267543-F859-0A6C-F290-01616B1A99B0}"/>
              </a:ext>
            </a:extLst>
          </p:cNvPr>
          <p:cNvSpPr>
            <a:spLocks noGrp="1"/>
          </p:cNvSpPr>
          <p:nvPr>
            <p:ph type="title"/>
          </p:nvPr>
        </p:nvSpPr>
        <p:spPr>
          <a:xfrm>
            <a:off x="466725" y="132444"/>
            <a:ext cx="11017800" cy="1072088"/>
          </a:xfrm>
        </p:spPr>
        <p:txBody>
          <a:bodyPr/>
          <a:lstStyle/>
          <a:p>
            <a:r>
              <a:rPr lang="en-CH" dirty="0"/>
              <a:t>Progress on international collaboration</a:t>
            </a:r>
          </a:p>
        </p:txBody>
      </p:sp>
      <p:sp>
        <p:nvSpPr>
          <p:cNvPr id="8" name="TextBox 7">
            <a:extLst>
              <a:ext uri="{FF2B5EF4-FFF2-40B4-BE49-F238E27FC236}">
                <a16:creationId xmlns:a16="http://schemas.microsoft.com/office/drawing/2014/main" id="{AC339125-DC74-C0AC-A310-CB4B3E6741D2}"/>
              </a:ext>
            </a:extLst>
          </p:cNvPr>
          <p:cNvSpPr txBox="1"/>
          <p:nvPr/>
        </p:nvSpPr>
        <p:spPr>
          <a:xfrm>
            <a:off x="7263529" y="881129"/>
            <a:ext cx="4724016" cy="1723549"/>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C377B"/>
                </a:solidFill>
                <a:effectLst/>
                <a:uLnTx/>
                <a:uFillTx/>
                <a:latin typeface="Arial"/>
                <a:ea typeface="MS Mincho" panose="02020609040205080304" pitchFamily="49" charset="-128"/>
                <a:cs typeface="Calibri" panose="020F0502020204030204" pitchFamily="34" charset="0"/>
              </a:rPr>
              <a:t>26 April 2024</a:t>
            </a:r>
          </a:p>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C377B"/>
                </a:solidFill>
                <a:effectLst/>
                <a:uLnTx/>
                <a:uFillTx/>
                <a:latin typeface="Arial"/>
                <a:ea typeface="MS Mincho" panose="02020609040205080304" pitchFamily="49" charset="-128"/>
                <a:cs typeface="Calibri" panose="020F0502020204030204" pitchFamily="34" charset="0"/>
              </a:rPr>
              <a:t>White House Office of Science and Technology Policy Principal Deputy U.S. Chief Technology Officer Deirdre Mulligan signed for the United States while Director-General Fabiola Gianotti signed for CERN.</a:t>
            </a:r>
            <a:endParaRPr kumimoji="0" lang="en-US" sz="1600" b="0" i="0" u="none" strike="noStrike" kern="1200" cap="none" spc="0" normalizeH="0" baseline="0" noProof="0" dirty="0">
              <a:ln>
                <a:noFill/>
              </a:ln>
              <a:solidFill>
                <a:srgbClr val="0C377B"/>
              </a:solidFill>
              <a:effectLst/>
              <a:uLnTx/>
              <a:uFillTx/>
              <a:latin typeface="Arial"/>
              <a:ea typeface="MS Mincho" panose="02020609040205080304" pitchFamily="49" charset="-128"/>
              <a:cs typeface="Calibri" panose="020F0502020204030204" pitchFamily="34" charset="0"/>
            </a:endParaRPr>
          </a:p>
        </p:txBody>
      </p:sp>
      <p:pic>
        <p:nvPicPr>
          <p:cNvPr id="9" name="Picture 8">
            <a:extLst>
              <a:ext uri="{FF2B5EF4-FFF2-40B4-BE49-F238E27FC236}">
                <a16:creationId xmlns:a16="http://schemas.microsoft.com/office/drawing/2014/main" id="{F47ECA82-14A1-7453-93AE-A5280DD1D7BE}"/>
              </a:ext>
            </a:extLst>
          </p:cNvPr>
          <p:cNvPicPr>
            <a:picLocks noChangeAspect="1"/>
          </p:cNvPicPr>
          <p:nvPr/>
        </p:nvPicPr>
        <p:blipFill rotWithShape="1">
          <a:blip r:embed="rId2"/>
          <a:srcRect l="56121" t="51974" r="5193" b="1"/>
          <a:stretch/>
        </p:blipFill>
        <p:spPr>
          <a:xfrm>
            <a:off x="7276623" y="2896912"/>
            <a:ext cx="4500204" cy="3156501"/>
          </a:xfrm>
          <a:prstGeom prst="rect">
            <a:avLst/>
          </a:prstGeom>
          <a:noFill/>
        </p:spPr>
      </p:pic>
      <p:pic>
        <p:nvPicPr>
          <p:cNvPr id="10" name="Picture 9">
            <a:extLst>
              <a:ext uri="{FF2B5EF4-FFF2-40B4-BE49-F238E27FC236}">
                <a16:creationId xmlns:a16="http://schemas.microsoft.com/office/drawing/2014/main" id="{1A859DCF-565B-5252-2457-1D2F3AF6DE0A}"/>
              </a:ext>
            </a:extLst>
          </p:cNvPr>
          <p:cNvPicPr>
            <a:picLocks noChangeAspect="1"/>
          </p:cNvPicPr>
          <p:nvPr/>
        </p:nvPicPr>
        <p:blipFill rotWithShape="1">
          <a:blip r:embed="rId3"/>
          <a:srcRect l="8938" t="39697" r="-3" b="-3"/>
          <a:stretch/>
        </p:blipFill>
        <p:spPr>
          <a:xfrm>
            <a:off x="639202" y="897498"/>
            <a:ext cx="4561147" cy="1351682"/>
          </a:xfrm>
          <a:prstGeom prst="rect">
            <a:avLst/>
          </a:prstGeom>
          <a:noFill/>
        </p:spPr>
      </p:pic>
      <p:pic>
        <p:nvPicPr>
          <p:cNvPr id="11" name="Picture 10">
            <a:extLst>
              <a:ext uri="{FF2B5EF4-FFF2-40B4-BE49-F238E27FC236}">
                <a16:creationId xmlns:a16="http://schemas.microsoft.com/office/drawing/2014/main" id="{4DB26184-F702-96F2-9109-2886B5345360}"/>
              </a:ext>
            </a:extLst>
          </p:cNvPr>
          <p:cNvPicPr>
            <a:picLocks noChangeAspect="1"/>
          </p:cNvPicPr>
          <p:nvPr/>
        </p:nvPicPr>
        <p:blipFill>
          <a:blip r:embed="rId4"/>
          <a:stretch>
            <a:fillRect/>
          </a:stretch>
        </p:blipFill>
        <p:spPr>
          <a:xfrm>
            <a:off x="129764" y="2392360"/>
            <a:ext cx="6979508" cy="3922923"/>
          </a:xfrm>
          <a:prstGeom prst="rect">
            <a:avLst/>
          </a:prstGeom>
          <a:ln>
            <a:noFill/>
          </a:ln>
        </p:spPr>
      </p:pic>
      <p:sp>
        <p:nvSpPr>
          <p:cNvPr id="3" name="Rectangle 2">
            <a:extLst>
              <a:ext uri="{FF2B5EF4-FFF2-40B4-BE49-F238E27FC236}">
                <a16:creationId xmlns:a16="http://schemas.microsoft.com/office/drawing/2014/main" id="{4D274442-7A50-BA6E-085A-46DC1CDBA7D3}"/>
              </a:ext>
            </a:extLst>
          </p:cNvPr>
          <p:cNvSpPr/>
          <p:nvPr/>
        </p:nvSpPr>
        <p:spPr>
          <a:xfrm>
            <a:off x="142875" y="5517232"/>
            <a:ext cx="6601197" cy="798051"/>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56184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308D7-F6B9-2C58-0686-6B9067477F51}"/>
              </a:ext>
            </a:extLst>
          </p:cNvPr>
          <p:cNvSpPr>
            <a:spLocks noGrp="1"/>
          </p:cNvSpPr>
          <p:nvPr>
            <p:ph type="sldNum" sz="quarter" idx="10"/>
          </p:nvPr>
        </p:nvSpPr>
        <p:spPr/>
        <p:txBody>
          <a:bodyPr/>
          <a:lstStyle/>
          <a:p>
            <a:pPr marL="0" marR="0" lvl="0" indent="0" algn="r" defTabSz="685727"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0"/>
                </a:spcAft>
                <a:buClrTx/>
                <a:buSzTx/>
                <a:buFontTx/>
                <a:buNone/>
                <a:tabLst/>
                <a:defRPr/>
              </a:pPr>
              <a:t>8</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Picture Placeholder 2">
            <a:extLst>
              <a:ext uri="{FF2B5EF4-FFF2-40B4-BE49-F238E27FC236}">
                <a16:creationId xmlns:a16="http://schemas.microsoft.com/office/drawing/2014/main" id="{4E7F2E73-8116-1CEB-AA73-28F32A0B701A}"/>
              </a:ext>
            </a:extLst>
          </p:cNvPr>
          <p:cNvSpPr>
            <a:spLocks noGrp="1"/>
          </p:cNvSpPr>
          <p:nvPr>
            <p:ph type="pic" sz="quarter" idx="12"/>
          </p:nvPr>
        </p:nvSpPr>
        <p:spPr>
          <a:xfrm>
            <a:off x="67111" y="772241"/>
            <a:ext cx="11593288" cy="4343400"/>
          </a:xfrm>
        </p:spPr>
        <p:txBody>
          <a:bodyPr/>
          <a:lstStyle/>
          <a:p>
            <a:pPr marL="342900" indent="-342900">
              <a:lnSpc>
                <a:spcPct val="110000"/>
              </a:lnSpc>
              <a:spcBef>
                <a:spcPts val="600"/>
              </a:spcBef>
              <a:buFont typeface="Arial" panose="020B0604020202020204" pitchFamily="34" charset="0"/>
              <a:buChar char="•"/>
            </a:pPr>
            <a:r>
              <a:rPr lang="en-US" sz="2000" b="1" dirty="0">
                <a:solidFill>
                  <a:schemeClr val="accent6">
                    <a:lumMod val="75000"/>
                    <a:lumOff val="25000"/>
                  </a:schemeClr>
                </a:solidFill>
              </a:rPr>
              <a:t>February 2024</a:t>
            </a:r>
            <a:r>
              <a:rPr lang="en-US" sz="2000" dirty="0"/>
              <a:t>: special Council meeting: </a:t>
            </a:r>
            <a:r>
              <a:rPr lang="en-US" sz="2000" b="1" dirty="0">
                <a:solidFill>
                  <a:schemeClr val="accent6">
                    <a:lumMod val="75000"/>
                    <a:lumOff val="25000"/>
                  </a:schemeClr>
                </a:solidFill>
              </a:rPr>
              <a:t>successful Mid-Term Review</a:t>
            </a:r>
            <a:r>
              <a:rPr lang="en-US" sz="2000" dirty="0"/>
              <a:t>; all objectives met, lots of praise &amp; positive feedback, recommendations &amp; guidance </a:t>
            </a:r>
          </a:p>
          <a:p>
            <a:pPr>
              <a:lnSpc>
                <a:spcPct val="110000"/>
              </a:lnSpc>
              <a:spcBef>
                <a:spcPts val="600"/>
              </a:spcBef>
            </a:pPr>
            <a:r>
              <a:rPr lang="en-US" sz="500" dirty="0"/>
              <a:t>  </a:t>
            </a:r>
          </a:p>
          <a:p>
            <a:pPr marL="342900" indent="-342900">
              <a:lnSpc>
                <a:spcPct val="110000"/>
              </a:lnSpc>
              <a:spcBef>
                <a:spcPts val="600"/>
              </a:spcBef>
              <a:buFont typeface="Arial" panose="020B0604020202020204" pitchFamily="34" charset="0"/>
              <a:buChar char="•"/>
            </a:pPr>
            <a:r>
              <a:rPr lang="en-US" sz="2000" b="1" dirty="0">
                <a:solidFill>
                  <a:schemeClr val="accent6">
                    <a:lumMod val="75000"/>
                    <a:lumOff val="25000"/>
                  </a:schemeClr>
                </a:solidFill>
              </a:rPr>
              <a:t>March 2024</a:t>
            </a:r>
            <a:r>
              <a:rPr lang="en-US" sz="2000" dirty="0"/>
              <a:t>: </a:t>
            </a:r>
            <a:r>
              <a:rPr lang="en-US" sz="2000" b="1" dirty="0">
                <a:solidFill>
                  <a:schemeClr val="accent6">
                    <a:lumMod val="75000"/>
                    <a:lumOff val="25000"/>
                  </a:schemeClr>
                </a:solidFill>
              </a:rPr>
              <a:t>ESPPU schedule 2025/2026 </a:t>
            </a:r>
            <a:r>
              <a:rPr lang="en-US" sz="2000" dirty="0"/>
              <a:t>approved with input by March 2025, conclusions mid 2026; </a:t>
            </a:r>
            <a:r>
              <a:rPr lang="en-US" sz="2000" b="1" dirty="0">
                <a:solidFill>
                  <a:schemeClr val="accent6">
                    <a:lumMod val="75000"/>
                    <a:lumOff val="25000"/>
                  </a:schemeClr>
                </a:solidFill>
              </a:rPr>
              <a:t>compatible with “accelerated” FCC schedule</a:t>
            </a:r>
          </a:p>
          <a:p>
            <a:pPr>
              <a:lnSpc>
                <a:spcPct val="110000"/>
              </a:lnSpc>
              <a:spcBef>
                <a:spcPts val="600"/>
              </a:spcBef>
            </a:pPr>
            <a:r>
              <a:rPr lang="en-US" sz="500" b="1" dirty="0">
                <a:solidFill>
                  <a:schemeClr val="accent6">
                    <a:lumMod val="75000"/>
                    <a:lumOff val="25000"/>
                  </a:schemeClr>
                </a:solidFill>
              </a:rPr>
              <a:t>  </a:t>
            </a:r>
          </a:p>
          <a:p>
            <a:pPr marL="342900" indent="-342900">
              <a:lnSpc>
                <a:spcPct val="110000"/>
              </a:lnSpc>
              <a:spcBef>
                <a:spcPts val="600"/>
              </a:spcBef>
              <a:buFont typeface="Arial" panose="020B0604020202020204" pitchFamily="34" charset="0"/>
              <a:buChar char="•"/>
            </a:pPr>
            <a:r>
              <a:rPr lang="en-US" sz="2000" b="1" dirty="0">
                <a:solidFill>
                  <a:schemeClr val="accent6">
                    <a:lumMod val="75000"/>
                    <a:lumOff val="25000"/>
                  </a:schemeClr>
                </a:solidFill>
              </a:rPr>
              <a:t>June 2024</a:t>
            </a:r>
            <a:r>
              <a:rPr lang="en-US" sz="2000" dirty="0"/>
              <a:t>: </a:t>
            </a:r>
            <a:r>
              <a:rPr lang="en-US" sz="2000" b="1" dirty="0">
                <a:solidFill>
                  <a:schemeClr val="accent6">
                    <a:lumMod val="75000"/>
                    <a:lumOff val="25000"/>
                  </a:schemeClr>
                </a:solidFill>
              </a:rPr>
              <a:t>approval of modified CERN Medium Term Plan (MTP), including more resources for FCC-FS completion and for FCC pre-TDR phase  </a:t>
            </a:r>
          </a:p>
          <a:p>
            <a:pPr marL="342900" indent="-342900">
              <a:lnSpc>
                <a:spcPct val="110000"/>
              </a:lnSpc>
              <a:spcBef>
                <a:spcPts val="600"/>
              </a:spcBef>
              <a:buFont typeface="Arial" panose="020B0604020202020204" pitchFamily="34" charset="0"/>
              <a:buChar char="•"/>
            </a:pPr>
            <a:endParaRPr lang="en-US" sz="2400" dirty="0"/>
          </a:p>
          <a:p>
            <a:pPr marL="342900" indent="-342900">
              <a:lnSpc>
                <a:spcPct val="110000"/>
              </a:lnSpc>
              <a:spcBef>
                <a:spcPts val="600"/>
              </a:spcBef>
              <a:buFont typeface="Arial" panose="020B0604020202020204" pitchFamily="34" charset="0"/>
              <a:buChar char="•"/>
            </a:pPr>
            <a:endParaRPr lang="en-US" sz="2400" dirty="0"/>
          </a:p>
          <a:p>
            <a:pPr>
              <a:lnSpc>
                <a:spcPct val="110000"/>
              </a:lnSpc>
              <a:spcBef>
                <a:spcPts val="600"/>
              </a:spcBef>
            </a:pPr>
            <a:endParaRPr lang="en-GB" sz="2400" dirty="0"/>
          </a:p>
        </p:txBody>
      </p:sp>
      <p:sp>
        <p:nvSpPr>
          <p:cNvPr id="5" name="Title 4">
            <a:extLst>
              <a:ext uri="{FF2B5EF4-FFF2-40B4-BE49-F238E27FC236}">
                <a16:creationId xmlns:a16="http://schemas.microsoft.com/office/drawing/2014/main" id="{EC59A174-BC2B-8036-9933-4754B68A287E}"/>
              </a:ext>
            </a:extLst>
          </p:cNvPr>
          <p:cNvSpPr>
            <a:spLocks noGrp="1"/>
          </p:cNvSpPr>
          <p:nvPr>
            <p:ph type="title"/>
          </p:nvPr>
        </p:nvSpPr>
        <p:spPr>
          <a:xfrm>
            <a:off x="466725" y="126393"/>
            <a:ext cx="11017800" cy="1072088"/>
          </a:xfrm>
        </p:spPr>
        <p:txBody>
          <a:bodyPr/>
          <a:lstStyle/>
          <a:p>
            <a:r>
              <a:rPr lang="en-US" dirty="0"/>
              <a:t>Recent decisions by CERN Council</a:t>
            </a:r>
            <a:endParaRPr lang="en-GB" dirty="0"/>
          </a:p>
        </p:txBody>
      </p:sp>
      <p:pic>
        <p:nvPicPr>
          <p:cNvPr id="6" name="Picture 5">
            <a:extLst>
              <a:ext uri="{FF2B5EF4-FFF2-40B4-BE49-F238E27FC236}">
                <a16:creationId xmlns:a16="http://schemas.microsoft.com/office/drawing/2014/main" id="{7E14C1B7-E81B-FF57-D9B9-1A703A28C1A1}"/>
              </a:ext>
            </a:extLst>
          </p:cNvPr>
          <p:cNvPicPr>
            <a:picLocks noChangeAspect="1"/>
          </p:cNvPicPr>
          <p:nvPr/>
        </p:nvPicPr>
        <p:blipFill>
          <a:blip r:embed="rId2"/>
          <a:stretch>
            <a:fillRect/>
          </a:stretch>
        </p:blipFill>
        <p:spPr>
          <a:xfrm>
            <a:off x="142875" y="3429000"/>
            <a:ext cx="5644156" cy="2880320"/>
          </a:xfrm>
          <a:prstGeom prst="rect">
            <a:avLst/>
          </a:prstGeom>
        </p:spPr>
      </p:pic>
      <p:sp>
        <p:nvSpPr>
          <p:cNvPr id="7" name="TextBox 6">
            <a:extLst>
              <a:ext uri="{FF2B5EF4-FFF2-40B4-BE49-F238E27FC236}">
                <a16:creationId xmlns:a16="http://schemas.microsoft.com/office/drawing/2014/main" id="{91977D79-2B51-DF41-F1E0-3433FBF1B891}"/>
              </a:ext>
            </a:extLst>
          </p:cNvPr>
          <p:cNvSpPr txBox="1"/>
          <p:nvPr/>
        </p:nvSpPr>
        <p:spPr>
          <a:xfrm>
            <a:off x="839416" y="4217355"/>
            <a:ext cx="3467616" cy="1059008"/>
          </a:xfrm>
          <a:prstGeom prst="rect">
            <a:avLst/>
          </a:prstGeom>
          <a:noFill/>
        </p:spPr>
        <p:txBody>
          <a:bodyPr wrap="none" rtlCol="0">
            <a:spAutoFit/>
          </a:bodyPr>
          <a:lstStyle/>
          <a:p>
            <a:pPr marL="0" marR="0" lvl="0" indent="0" algn="l" defTabSz="685727"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124A"/>
                </a:solidFill>
                <a:effectLst/>
                <a:uLnTx/>
                <a:uFillTx/>
                <a:latin typeface="Arial"/>
                <a:ea typeface="+mn-ea"/>
                <a:cs typeface="+mn-cs"/>
              </a:rPr>
              <a:t>cumulative FCC funding up to</a:t>
            </a:r>
          </a:p>
          <a:p>
            <a:pPr marL="0" marR="0" lvl="0" indent="0" algn="l" defTabSz="685727"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124A"/>
                </a:solidFill>
                <a:effectLst/>
                <a:uLnTx/>
                <a:uFillTx/>
                <a:latin typeface="Arial"/>
                <a:ea typeface="+mn-ea"/>
                <a:cs typeface="+mn-cs"/>
              </a:rPr>
              <a:t>end pre-TDR phase</a:t>
            </a:r>
          </a:p>
          <a:p>
            <a:pPr marL="0" marR="0" lvl="0" indent="0" algn="l" defTabSz="685727"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w/o HFM &amp; SRF</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9" name="TextBox 8">
            <a:extLst>
              <a:ext uri="{FF2B5EF4-FFF2-40B4-BE49-F238E27FC236}">
                <a16:creationId xmlns:a16="http://schemas.microsoft.com/office/drawing/2014/main" id="{6D9C0C7C-CBB2-A1A2-18F1-CC025F71C316}"/>
              </a:ext>
            </a:extLst>
          </p:cNvPr>
          <p:cNvSpPr txBox="1"/>
          <p:nvPr/>
        </p:nvSpPr>
        <p:spPr>
          <a:xfrm>
            <a:off x="5498343" y="3423424"/>
            <a:ext cx="6378056" cy="2862322"/>
          </a:xfrm>
          <a:prstGeom prst="rect">
            <a:avLst/>
          </a:prstGeom>
          <a:noFill/>
        </p:spPr>
        <p:txBody>
          <a:bodyPr wrap="square">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F124A"/>
                </a:solidFill>
                <a:effectLst/>
                <a:uLnTx/>
                <a:uFillTx/>
                <a:latin typeface="Arial"/>
                <a:ea typeface="+mn-ea"/>
                <a:cs typeface="+mn-cs"/>
              </a:rPr>
              <a:t>Additional expenses in June 2024 MTP to prepare for CERN’s future</a:t>
            </a:r>
          </a:p>
          <a:p>
            <a:pPr marL="0" marR="0" lvl="0" indent="0" algn="l" defTabSz="68572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Future Circular Collider (FCC)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Additional resources for the Feasibility Study </a:t>
            </a:r>
            <a:r>
              <a:rPr kumimoji="0" lang="en-GB" sz="16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600" b="1" i="0" u="none" strike="noStrike" kern="1200" cap="none" spc="0" normalizeH="0" baseline="0" noProof="0" dirty="0">
                <a:ln>
                  <a:noFill/>
                </a:ln>
                <a:solidFill>
                  <a:srgbClr val="0F124A"/>
                </a:solidFill>
                <a:effectLst/>
                <a:uLnTx/>
                <a:uFillTx/>
                <a:latin typeface="Arial"/>
                <a:ea typeface="+mn-ea"/>
                <a:cs typeface="+mn-cs"/>
              </a:rPr>
              <a:t> 13 MCHF (until March 2025</a:t>
            </a:r>
            <a:r>
              <a:rPr kumimoji="0" lang="en-GB" sz="1600" b="0" i="0" u="none" strike="noStrike" kern="1200" cap="none" spc="0" normalizeH="0" baseline="0" noProof="0" dirty="0">
                <a:ln>
                  <a:noFill/>
                </a:ln>
                <a:solidFill>
                  <a:srgbClr val="0F124A"/>
                </a:solidFill>
                <a:effectLst/>
                <a:uLnTx/>
                <a:uFillTx/>
                <a:latin typeface="Arial"/>
                <a:ea typeface="+mn-ea"/>
                <a:cs typeface="+mn-cs"/>
              </a:rPr>
              <a:t>, when final report will be submitted)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Funding for “pre-TDR phase” </a:t>
            </a:r>
            <a:r>
              <a:rPr kumimoji="0" lang="en-GB" sz="16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600" b="1" i="0" u="none" strike="noStrike" kern="1200" cap="none" spc="0" normalizeH="0" baseline="0" noProof="0" dirty="0">
                <a:ln>
                  <a:noFill/>
                </a:ln>
                <a:solidFill>
                  <a:srgbClr val="0F124A"/>
                </a:solidFill>
                <a:effectLst/>
                <a:uLnTx/>
                <a:uFillTx/>
                <a:latin typeface="Arial"/>
                <a:ea typeface="+mn-ea"/>
                <a:cs typeface="+mn-cs"/>
              </a:rPr>
              <a:t>82 MCHF (April 2025-end 2027) </a:t>
            </a:r>
          </a:p>
          <a:p>
            <a:pPr marL="0" marR="0" lvl="0" indent="0" algn="l" defTabSz="68572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124A"/>
                </a:solidFill>
                <a:effectLst/>
                <a:uLnTx/>
                <a:uFillTx/>
                <a:latin typeface="Arial"/>
                <a:ea typeface="+mn-ea"/>
                <a:cs typeface="+mn-cs"/>
              </a:rPr>
              <a:t>Superconducting radiofrequency technology (SRF)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Ramp up R&amp;D for future accelerators (until now 2.3 MCHF/year) </a:t>
            </a:r>
            <a:r>
              <a:rPr kumimoji="0" lang="en-GB" sz="1600" b="1" i="0" u="none" strike="noStrike" kern="1200" cap="none" spc="0" normalizeH="0" baseline="0" noProof="0" dirty="0">
                <a:ln>
                  <a:noFill/>
                </a:ln>
                <a:solidFill>
                  <a:srgbClr val="0F124A"/>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600" b="1" i="0" u="none" strike="noStrike" kern="1200" cap="none" spc="0" normalizeH="0" baseline="0" noProof="0" dirty="0">
                <a:ln>
                  <a:noFill/>
                </a:ln>
                <a:solidFill>
                  <a:srgbClr val="0F124A"/>
                </a:solidFill>
                <a:effectLst/>
                <a:uLnTx/>
                <a:uFillTx/>
                <a:latin typeface="Arial"/>
                <a:ea typeface="+mn-ea"/>
                <a:cs typeface="+mn-cs"/>
              </a:rPr>
              <a:t> 9.7 MCHF (2025-2027)</a:t>
            </a:r>
          </a:p>
        </p:txBody>
      </p:sp>
    </p:spTree>
    <p:extLst>
      <p:ext uri="{BB962C8B-B14F-4D97-AF65-F5344CB8AC3E}">
        <p14:creationId xmlns:p14="http://schemas.microsoft.com/office/powerpoint/2010/main" val="2326333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94553-3407-46E5-D962-A9DB71DD04C4}"/>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9</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0CDF18CE-20EE-AFEC-3A3F-A6858BB220C4}"/>
              </a:ext>
            </a:extLst>
          </p:cNvPr>
          <p:cNvSpPr txBox="1"/>
          <p:nvPr/>
        </p:nvSpPr>
        <p:spPr>
          <a:xfrm>
            <a:off x="605482" y="135202"/>
            <a:ext cx="8662949" cy="535724"/>
          </a:xfrm>
          <a:prstGeom prst="rect">
            <a:avLst/>
          </a:prstGeom>
          <a:noFill/>
        </p:spPr>
        <p:txBody>
          <a:bodyPr wrap="non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F124A"/>
                </a:solidFill>
                <a:effectLst/>
                <a:uLnTx/>
                <a:uFillTx/>
                <a:latin typeface="Arial"/>
                <a:ea typeface="+mn-ea"/>
                <a:cs typeface="+mn-cs"/>
              </a:rPr>
              <a:t>Histor</a:t>
            </a:r>
            <a:r>
              <a:rPr lang="en-US" sz="3000" dirty="0">
                <a:solidFill>
                  <a:srgbClr val="0F124A"/>
                </a:solidFill>
                <a:latin typeface="Arial"/>
              </a:rPr>
              <a:t>y: studies of other FCC science applications</a:t>
            </a:r>
            <a:endParaRPr kumimoji="0" lang="en-GB" sz="3000" b="0" i="0" u="none" strike="noStrike" kern="1200" cap="none" spc="0" normalizeH="0" baseline="0" noProof="0" dirty="0">
              <a:ln>
                <a:noFill/>
              </a:ln>
              <a:solidFill>
                <a:srgbClr val="0F124A"/>
              </a:solidFill>
              <a:effectLst/>
              <a:uLnTx/>
              <a:uFillTx/>
              <a:latin typeface="Arial"/>
              <a:ea typeface="+mn-ea"/>
              <a:cs typeface="+mn-cs"/>
            </a:endParaRPr>
          </a:p>
        </p:txBody>
      </p:sp>
      <p:sp>
        <p:nvSpPr>
          <p:cNvPr id="7" name="TextBox 6">
            <a:extLst>
              <a:ext uri="{FF2B5EF4-FFF2-40B4-BE49-F238E27FC236}">
                <a16:creationId xmlns:a16="http://schemas.microsoft.com/office/drawing/2014/main" id="{774E43BB-60AB-7540-EE6A-0F4856677CDE}"/>
              </a:ext>
            </a:extLst>
          </p:cNvPr>
          <p:cNvSpPr txBox="1"/>
          <p:nvPr/>
        </p:nvSpPr>
        <p:spPr>
          <a:xfrm>
            <a:off x="-69240" y="880095"/>
            <a:ext cx="12121741" cy="7969361"/>
          </a:xfrm>
          <a:prstGeom prst="rect">
            <a:avLst/>
          </a:prstGeom>
          <a:noFill/>
        </p:spPr>
        <p:txBody>
          <a:bodyPr wrap="square">
            <a:spAutoFit/>
          </a:bodyPr>
          <a:lstStyle/>
          <a:p>
            <a:r>
              <a:rPr lang="en-GB" b="1" dirty="0"/>
              <a:t>14 May 2013 brainstorming meeting on LHC as a light source </a:t>
            </a:r>
            <a:r>
              <a:rPr lang="en-GB" dirty="0"/>
              <a:t>organized by Herman Winick. </a:t>
            </a:r>
          </a:p>
          <a:p>
            <a:r>
              <a:rPr lang="en-GB" sz="1600" dirty="0">
                <a:effectLst/>
                <a:ea typeface="Aptos" panose="020B0004020202020204" pitchFamily="34" charset="0"/>
                <a:cs typeface="Times New Roman" panose="02020603050405020304" pitchFamily="18" charset="0"/>
              </a:rPr>
              <a:t>Attendees:  Yunhai Cai, Alan Fisher, Bob </a:t>
            </a:r>
            <a:r>
              <a:rPr lang="en-GB" sz="1600" dirty="0" err="1">
                <a:effectLst/>
                <a:ea typeface="Aptos" panose="020B0004020202020204" pitchFamily="34" charset="0"/>
                <a:cs typeface="Times New Roman" panose="02020603050405020304" pitchFamily="18" charset="0"/>
              </a:rPr>
              <a:t>Hettel</a:t>
            </a:r>
            <a:r>
              <a:rPr lang="en-GB" sz="1600" dirty="0">
                <a:effectLst/>
                <a:ea typeface="Aptos" panose="020B0004020202020204" pitchFamily="34" charset="0"/>
                <a:cs typeface="Times New Roman" panose="02020603050405020304" pitchFamily="18" charset="0"/>
              </a:rPr>
              <a:t>, Claudio Pellegrini, Tom </a:t>
            </a:r>
            <a:r>
              <a:rPr lang="en-GB" sz="1600" dirty="0" err="1">
                <a:effectLst/>
                <a:ea typeface="Aptos" panose="020B0004020202020204" pitchFamily="34" charset="0"/>
                <a:cs typeface="Times New Roman" panose="02020603050405020304" pitchFamily="18" charset="0"/>
              </a:rPr>
              <a:t>Rabedeau</a:t>
            </a:r>
            <a:r>
              <a:rPr lang="en-GB" sz="1600" dirty="0">
                <a:effectLst/>
                <a:ea typeface="Aptos" panose="020B0004020202020204" pitchFamily="34" charset="0"/>
                <a:cs typeface="Times New Roman" panose="02020603050405020304" pitchFamily="18" charset="0"/>
              </a:rPr>
              <a:t>, John Seeman, Jim </a:t>
            </a:r>
            <a:r>
              <a:rPr lang="en-GB" sz="1600" dirty="0" err="1">
                <a:effectLst/>
                <a:ea typeface="Aptos" panose="020B0004020202020204" pitchFamily="34" charset="0"/>
                <a:cs typeface="Times New Roman" panose="02020603050405020304" pitchFamily="18" charset="0"/>
              </a:rPr>
              <a:t>Sebek</a:t>
            </a:r>
            <a:r>
              <a:rPr lang="en-GB" sz="1600" dirty="0">
                <a:effectLst/>
                <a:ea typeface="Aptos" panose="020B0004020202020204" pitchFamily="34" charset="0"/>
                <a:cs typeface="Times New Roman" panose="02020603050405020304" pitchFamily="18" charset="0"/>
              </a:rPr>
              <a:t>, Gennady Stupakov,  Kai Tian. “Herman Winick </a:t>
            </a:r>
            <a:r>
              <a:rPr lang="en-GB" sz="1600" dirty="0" err="1">
                <a:effectLst/>
                <a:ea typeface="Aptos" panose="020B0004020202020204" pitchFamily="34" charset="0"/>
                <a:cs typeface="Times New Roman" panose="02020603050405020304" pitchFamily="18" charset="0"/>
              </a:rPr>
              <a:t>Winick</a:t>
            </a:r>
            <a:r>
              <a:rPr lang="en-GB" sz="1600" dirty="0">
                <a:effectLst/>
                <a:ea typeface="Aptos" panose="020B0004020202020204" pitchFamily="34" charset="0"/>
                <a:cs typeface="Times New Roman" panose="02020603050405020304" pitchFamily="18" charset="0"/>
              </a:rPr>
              <a:t> called this meeting after having discussions with Albert Hofmann and Frank Zimmermann, who pointed out that LHC provided soft x-ray beams that might exceed the performance of existing electron storage ring light sources, and that this might be extended to harder x-rays from future proton rings”;</a:t>
            </a:r>
            <a:r>
              <a:rPr lang="en-GB" sz="1600" dirty="0">
                <a:ea typeface="Aptos" panose="020B0004020202020204" pitchFamily="34" charset="0"/>
                <a:cs typeface="Times New Roman" panose="02020603050405020304" pitchFamily="18" charset="0"/>
              </a:rPr>
              <a:t> </a:t>
            </a:r>
            <a:r>
              <a:rPr lang="en-GB" sz="1800" b="1" kern="100" dirty="0">
                <a:effectLst/>
                <a:ea typeface="Times New Roman" panose="02020603050405020304" pitchFamily="18" charset="0"/>
                <a:cs typeface="Times New Roman" panose="02020603050405020304" pitchFamily="18" charset="0"/>
              </a:rPr>
              <a:t>Followed by discussion on HE-LHC, VHE-LHC (FCC-hh) &amp; TLEP (FCC-ee) as light sources</a:t>
            </a:r>
            <a:r>
              <a:rPr lang="en-GB" sz="1800" kern="100" dirty="0">
                <a:effectLst/>
                <a:ea typeface="Times New Roman" panose="02020603050405020304" pitchFamily="18" charset="0"/>
                <a:cs typeface="Times New Roman" panose="02020603050405020304" pitchFamily="18" charset="0"/>
              </a:rPr>
              <a:t>.</a:t>
            </a:r>
          </a:p>
          <a:p>
            <a:endParaRPr lang="en-GB" sz="1800" kern="100" dirty="0">
              <a:effectLst/>
              <a:ea typeface="Times New Roman" panose="02020603050405020304" pitchFamily="18" charset="0"/>
              <a:cs typeface="Times New Roman" panose="02020603050405020304" pitchFamily="18" charset="0"/>
            </a:endParaRPr>
          </a:p>
          <a:p>
            <a:r>
              <a:rPr lang="en-GB" b="1" kern="100" dirty="0">
                <a:ea typeface="Times New Roman" panose="02020603050405020304" pitchFamily="18" charset="0"/>
                <a:cs typeface="Times New Roman" panose="02020603050405020304" pitchFamily="18" charset="0"/>
              </a:rPr>
              <a:t>B</a:t>
            </a:r>
            <a:r>
              <a:rPr lang="en-GB" b="1" kern="100" dirty="0">
                <a:effectLst/>
                <a:ea typeface="Times New Roman" panose="02020603050405020304" pitchFamily="18" charset="0"/>
                <a:cs typeface="Times New Roman" panose="02020603050405020304" pitchFamily="18" charset="0"/>
              </a:rPr>
              <a:t>rainstorming in July 2020 on </a:t>
            </a:r>
            <a:r>
              <a:rPr lang="en-GB" b="1" kern="100" dirty="0">
                <a:ea typeface="Times New Roman" panose="02020603050405020304" pitchFamily="18" charset="0"/>
                <a:cs typeface="Times New Roman" panose="02020603050405020304" pitchFamily="18" charset="0"/>
              </a:rPr>
              <a:t>R1 outside </a:t>
            </a:r>
            <a:r>
              <a:rPr lang="en-GB" b="1" kern="100" dirty="0" err="1">
                <a:effectLst/>
                <a:ea typeface="Times New Roman" panose="02020603050405020304" pitchFamily="18" charset="0"/>
                <a:cs typeface="Times New Roman" panose="02020603050405020304" pitchFamily="18" charset="0"/>
              </a:rPr>
              <a:t>terasse</a:t>
            </a:r>
            <a:r>
              <a:rPr lang="en-GB" b="1" kern="100" dirty="0">
                <a:effectLst/>
                <a:ea typeface="Times New Roman" panose="02020603050405020304" pitchFamily="18" charset="0"/>
                <a:cs typeface="Times New Roman" panose="02020603050405020304" pitchFamily="18" charset="0"/>
              </a:rPr>
              <a:t> (covid!): </a:t>
            </a:r>
            <a:r>
              <a:rPr lang="en-GB" sz="1800" kern="100" dirty="0">
                <a:effectLst/>
                <a:ea typeface="Times New Roman" panose="02020603050405020304" pitchFamily="18" charset="0"/>
                <a:cs typeface="Times New Roman" panose="02020603050405020304" pitchFamily="18" charset="0"/>
              </a:rPr>
              <a:t>Michael Benedikt, Sara Casalbuoni (EU-XFEL, remote), Michael Doser, Frank Zimmermann; identified 7 applications: </a:t>
            </a:r>
            <a:r>
              <a:rPr lang="en-GB" sz="1600" kern="100" dirty="0">
                <a:effectLst/>
                <a:ea typeface="Times New Roman" panose="02020603050405020304" pitchFamily="18" charset="0"/>
                <a:cs typeface="Times New Roman" panose="02020603050405020304" pitchFamily="18" charset="0"/>
              </a:rPr>
              <a:t>1.1 FCC-LS : The world’s most powerful light source for very hard X-rays  1.2 FCC-CBS: 3-5 orders of magnitude more flux and higher photon energy than ELI-NP; </a:t>
            </a:r>
            <a:r>
              <a:rPr lang="en-GB" sz="1600" kern="100" dirty="0">
                <a:ea typeface="Times New Roman" panose="02020603050405020304" pitchFamily="18" charset="0"/>
                <a:cs typeface="Times New Roman" panose="02020603050405020304" pitchFamily="18" charset="0"/>
              </a:rPr>
              <a:t> </a:t>
            </a:r>
            <a:r>
              <a:rPr lang="en-GB" sz="1600" kern="100" dirty="0">
                <a:effectLst/>
                <a:ea typeface="Times New Roman" panose="02020603050405020304" pitchFamily="18" charset="0"/>
                <a:cs typeface="Times New Roman" panose="02020603050405020304" pitchFamily="18" charset="0"/>
              </a:rPr>
              <a:t>2.1 Positron source for material research; 2.2 Testbed for LEMMA muon collider; 2.3 Plasma acceleration of positrons; </a:t>
            </a:r>
            <a:r>
              <a:rPr lang="en-GB" sz="1600" kern="100" dirty="0">
                <a:ea typeface="Times New Roman" panose="02020603050405020304" pitchFamily="18" charset="0"/>
                <a:cs typeface="Times New Roman" panose="02020603050405020304" pitchFamily="18" charset="0"/>
              </a:rPr>
              <a:t> </a:t>
            </a:r>
            <a:r>
              <a:rPr lang="en-GB" sz="1600" kern="100" dirty="0">
                <a:effectLst/>
                <a:ea typeface="Times New Roman" panose="02020603050405020304" pitchFamily="18" charset="0"/>
                <a:cs typeface="Times New Roman" panose="02020603050405020304" pitchFamily="18" charset="0"/>
              </a:rPr>
              <a:t>2.4 Non-perturbative QED Experiments – proving the boiling of the QED vacuum ; 2.5 Positronium-based GeV photon source – a speculative proposal ;</a:t>
            </a:r>
            <a:r>
              <a:rPr lang="en-GB" sz="1800" kern="100" dirty="0">
                <a:effectLst/>
                <a:ea typeface="Times New Roman" panose="02020603050405020304" pitchFamily="18" charset="0"/>
                <a:cs typeface="Times New Roman" panose="02020603050405020304" pitchFamily="18" charset="0"/>
              </a:rPr>
              <a:t> </a:t>
            </a:r>
            <a:r>
              <a:rPr lang="it-IT" sz="1800" kern="100" dirty="0">
                <a:effectLst/>
                <a:ea typeface="Times New Roman" panose="02020603050405020304" pitchFamily="18" charset="0"/>
                <a:cs typeface="Times New Roman" panose="02020603050405020304" pitchFamily="18" charset="0"/>
              </a:rPr>
              <a:t>Documented in M. Benedikt, F. Zimmermann, M. Doser, S. Casalbuoni: 10.5281/zenodo.7675663</a:t>
            </a:r>
          </a:p>
          <a:p>
            <a:endParaRPr lang="it-IT" kern="100" dirty="0">
              <a:ea typeface="Times New Roman" panose="02020603050405020304" pitchFamily="18" charset="0"/>
              <a:cs typeface="Times New Roman" panose="02020603050405020304" pitchFamily="18" charset="0"/>
            </a:endParaRPr>
          </a:p>
          <a:p>
            <a:pPr>
              <a:lnSpc>
                <a:spcPct val="107000"/>
              </a:lnSpc>
              <a:spcAft>
                <a:spcPts val="800"/>
              </a:spcAft>
            </a:pPr>
            <a:r>
              <a:rPr lang="it-IT" b="1" kern="100" dirty="0">
                <a:ea typeface="Times New Roman" panose="02020603050405020304" pitchFamily="18" charset="0"/>
                <a:cs typeface="Times New Roman" panose="02020603050405020304" pitchFamily="18" charset="0"/>
              </a:rPr>
              <a:t>Other FCC Science </a:t>
            </a:r>
            <a:r>
              <a:rPr lang="en-GB" b="1" kern="100" dirty="0">
                <a:ea typeface="Times New Roman" panose="02020603050405020304" pitchFamily="18" charset="0"/>
                <a:cs typeface="Times New Roman" panose="02020603050405020304" pitchFamily="18" charset="0"/>
              </a:rPr>
              <a:t>I</a:t>
            </a:r>
            <a:r>
              <a:rPr lang="en-GB" sz="1800" b="1" kern="100" dirty="0">
                <a:effectLst/>
                <a:ea typeface="Times New Roman" panose="02020603050405020304" pitchFamily="18" charset="0"/>
                <a:cs typeface="Times New Roman" panose="02020603050405020304" pitchFamily="18" charset="0"/>
              </a:rPr>
              <a:t>nitiative  (also in view of ESU), kick off brainstorm 23 August 2024</a:t>
            </a:r>
            <a:r>
              <a:rPr lang="en-GB" sz="1600" kern="100" dirty="0">
                <a:effectLst/>
                <a:ea typeface="Times New Roman" panose="02020603050405020304" pitchFamily="18" charset="0"/>
                <a:cs typeface="Times New Roman" panose="02020603050405020304" pitchFamily="18" charset="0"/>
              </a:rPr>
              <a: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In person: Gianluigi Arduini, Hannes Bartosik, Michael B</a:t>
            </a:r>
            <a:r>
              <a:rPr lang="en-US" sz="1600" kern="100" dirty="0">
                <a:latin typeface="Aptos" panose="020B0004020202020204" pitchFamily="34" charset="0"/>
                <a:ea typeface="Aptos" panose="020B0004020202020204" pitchFamily="34" charset="0"/>
                <a:cs typeface="Times New Roman" panose="02020603050405020304" pitchFamily="18" charset="0"/>
              </a:rPr>
              <a:t>enedikt,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Christoph Grojean, Patrick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Janot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Yann</a:t>
            </a:r>
            <a:r>
              <a:rPr lang="en-US" sz="1600" kern="100" dirty="0">
                <a:latin typeface="Aptos" panose="020B0004020202020204" pitchFamily="34" charset="0"/>
                <a:ea typeface="Aptos" panose="020B0004020202020204" pitchFamily="34" charset="0"/>
                <a:cs typeface="Times New Roman" panose="02020603050405020304" pitchFamily="18" charset="0"/>
              </a:rPr>
              <a:t>is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Papaphilippou, Guy Wilkinson, Frank </a:t>
            </a:r>
            <a:r>
              <a:rPr lang="en-US" sz="1600" kern="100" dirty="0">
                <a:latin typeface="Aptos" panose="020B0004020202020204" pitchFamily="34" charset="0"/>
                <a:ea typeface="Aptos" panose="020B0004020202020204" pitchFamily="34" charset="0"/>
                <a:cs typeface="Times New Roman" panose="02020603050405020304" pitchFamily="18" charset="0"/>
              </a:rPr>
              <a:t>Zimmermann;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Remote: Emanuele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Bagnaschi</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 Giovanni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Cantatore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Sara Casalbuoni</a:t>
            </a:r>
            <a:r>
              <a:rPr lang="en-US" sz="1600" kern="100" dirty="0">
                <a:latin typeface="Aptos" panose="020B0004020202020204" pitchFamily="34" charset="0"/>
                <a:ea typeface="Aptos" panose="020B0004020202020204" pitchFamily="34" charset="0"/>
                <a:cs typeface="Times New Roman" panose="02020603050405020304" pitchFamily="18" charset="0"/>
              </a:rPr>
              <a:t>,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David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d’Enterria</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Armin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Ilg</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Richard Jacobsson, Joerg Jaeckel, Witek Krasny, Sakura Pascarelli, Benjamin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Rienäcker</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Ivo Schulthess, Alessandro Variola, Matthew Wing; </a:t>
            </a:r>
            <a:r>
              <a:rPr lang="en-GB" sz="1800" kern="100" dirty="0">
                <a:effectLst/>
                <a:ea typeface="Times New Roman" panose="02020603050405020304" pitchFamily="18" charset="0"/>
                <a:cs typeface="Times New Roman" panose="02020603050405020304" pitchFamily="18" charset="0"/>
              </a:rPr>
              <a:t> </a:t>
            </a:r>
            <a:r>
              <a:rPr lang="en-GB" sz="1800" kern="100" dirty="0">
                <a:effectLst/>
                <a:ea typeface="Times New Roman" panose="02020603050405020304" pitchFamily="18" charset="0"/>
                <a:cs typeface="Times New Roman" panose="02020603050405020304" pitchFamily="18" charset="0"/>
                <a:hlinkClick r:id="rId2"/>
              </a:rPr>
              <a:t>https://indico.cern.ch/event/1442918/</a:t>
            </a:r>
            <a:r>
              <a:rPr lang="en-GB" sz="1800" kern="100" dirty="0">
                <a:effectLs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b="1" kern="100" dirty="0">
                <a:ea typeface="Times New Roman" panose="02020603050405020304" pitchFamily="18" charset="0"/>
                <a:cs typeface="Times New Roman" panose="02020603050405020304" pitchFamily="18" charset="0"/>
              </a:rPr>
              <a:t>Recent communications</a:t>
            </a:r>
            <a:r>
              <a:rPr lang="en-GB" kern="100" dirty="0">
                <a:ea typeface="Times New Roman" panose="02020603050405020304" pitchFamily="18" charset="0"/>
                <a:cs typeface="Times New Roman" panose="02020603050405020304" pitchFamily="18" charset="0"/>
              </a:rPr>
              <a:t>: </a:t>
            </a:r>
            <a:r>
              <a:rPr kumimoji="0" lang="en-US" sz="1600" b="1"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Atoosa Meseck </a:t>
            </a:r>
            <a:r>
              <a:rPr kumimoji="0" lang="en-US" sz="16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on Compton source;</a:t>
            </a:r>
            <a:r>
              <a:rPr lang="en-US" sz="1600" kern="100" noProof="0" dirty="0">
                <a:solidFill>
                  <a:srgbClr val="0F124A"/>
                </a:solidFill>
                <a:latin typeface="Aptos" panose="020B0004020202020204" pitchFamily="34" charset="0"/>
                <a:ea typeface="Aptos" panose="020B0004020202020204" pitchFamily="34" charset="0"/>
                <a:cs typeface="Times New Roman" panose="02020603050405020304" pitchFamily="18" charset="0"/>
              </a:rPr>
              <a:t> </a:t>
            </a:r>
            <a:r>
              <a:rPr kumimoji="0" lang="en-US" sz="1600" b="1"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Marco Calviani &amp; Charlotte </a:t>
            </a:r>
            <a:r>
              <a:rPr kumimoji="0" lang="en-US" sz="1600" b="1"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Duchemin</a:t>
            </a:r>
            <a:r>
              <a:rPr kumimoji="0" lang="en-US" sz="1600" b="1"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6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on use of </a:t>
            </a:r>
            <a:r>
              <a:rPr kumimoji="0" lang="en-US" sz="1600" b="0" i="0" u="none" strike="noStrike" kern="100" cap="none" spc="0" normalizeH="0" baseline="0" noProof="0" dirty="0" err="1">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beamstrahlung</a:t>
            </a:r>
            <a:r>
              <a:rPr kumimoji="0" lang="en-US" sz="16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photons and on radionuclide production </a:t>
            </a:r>
            <a:r>
              <a:rPr lang="en-US" sz="1600" kern="100" noProof="0" dirty="0">
                <a:solidFill>
                  <a:srgbClr val="0F124A"/>
                </a:solidFill>
                <a:latin typeface="Aptos" panose="020B0004020202020204" pitchFamily="34" charset="0"/>
                <a:ea typeface="Aptos" panose="020B0004020202020204" pitchFamily="34" charset="0"/>
                <a:cs typeface="Times New Roman" panose="02020603050405020304" pitchFamily="18" charset="0"/>
              </a:rPr>
              <a:t> </a:t>
            </a:r>
            <a:r>
              <a:rPr kumimoji="0" lang="en-US" sz="1600" b="1"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Witek Krasny </a:t>
            </a:r>
            <a:r>
              <a:rPr kumimoji="0" lang="en-US" sz="16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rPr>
              <a:t>– comprehensive notes from, and comments on, the kickoff meeting</a:t>
            </a:r>
            <a:endParaRPr kumimoji="0" lang="en-GB" sz="1600" b="0" i="0" u="none" strike="noStrike" kern="100" cap="none" spc="0" normalizeH="0" baseline="0" noProof="0" dirty="0">
              <a:ln>
                <a:noFill/>
              </a:ln>
              <a:solidFill>
                <a:srgbClr val="0F124A"/>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it-IT" sz="1800" kern="100" dirty="0">
              <a:effectLst/>
              <a:ea typeface="Times New Roman" panose="02020603050405020304" pitchFamily="18" charset="0"/>
              <a:cs typeface="Times New Roman" panose="02020603050405020304" pitchFamily="18" charset="0"/>
            </a:endParaRPr>
          </a:p>
          <a:p>
            <a:endParaRPr lang="en-GB" sz="1800" kern="100" dirty="0">
              <a:effectLst/>
              <a:ea typeface="Times New Roman" panose="02020603050405020304" pitchFamily="18" charset="0"/>
              <a:cs typeface="Times New Roman" panose="02020603050405020304" pitchFamily="18" charset="0"/>
            </a:endParaRPr>
          </a:p>
          <a:p>
            <a:endParaRPr lang="en-GB" sz="1800" kern="100" dirty="0">
              <a:effectLst/>
              <a:ea typeface="Times New Roman" panose="02020603050405020304" pitchFamily="18" charset="0"/>
              <a:cs typeface="Times New Roman" panose="02020603050405020304" pitchFamily="18" charset="0"/>
            </a:endParaRPr>
          </a:p>
          <a:p>
            <a:endParaRPr lang="en-GB" sz="1800" kern="100" dirty="0">
              <a:effectLst/>
              <a:ea typeface="Times New Roman" panose="02020603050405020304" pitchFamily="18" charset="0"/>
              <a:cs typeface="Times New Roman" panose="02020603050405020304" pitchFamily="18" charset="0"/>
            </a:endParaRPr>
          </a:p>
          <a:p>
            <a:endParaRPr lang="en-GB" sz="1800" kern="100" dirty="0">
              <a:effectLst/>
              <a:ea typeface="Times New Roman" panose="02020603050405020304" pitchFamily="18" charset="0"/>
              <a:cs typeface="Times New Roman" panose="02020603050405020304" pitchFamily="18" charset="0"/>
            </a:endParaRPr>
          </a:p>
          <a:p>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7829911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3.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4.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6125</TotalTime>
  <Words>5133</Words>
  <Application>Microsoft Office PowerPoint</Application>
  <PresentationFormat>Widescreen</PresentationFormat>
  <Paragraphs>710</Paragraphs>
  <Slides>54</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54</vt:i4>
      </vt:variant>
    </vt:vector>
  </HeadingPairs>
  <TitlesOfParts>
    <vt:vector size="68" baseType="lpstr">
      <vt:lpstr>Aptos</vt:lpstr>
      <vt:lpstr>Arial</vt:lpstr>
      <vt:lpstr>Calibri</vt:lpstr>
      <vt:lpstr>Calibri Light</vt:lpstr>
      <vt:lpstr>Cambria Math</vt:lpstr>
      <vt:lpstr>Courier New</vt:lpstr>
      <vt:lpstr>Helvetica Neue</vt:lpstr>
      <vt:lpstr>Symbol</vt:lpstr>
      <vt:lpstr>Times New Roman</vt:lpstr>
      <vt:lpstr>Wingdings</vt:lpstr>
      <vt:lpstr>1_Office Theme</vt:lpstr>
      <vt:lpstr>1_Content Slides - Deep Blue</vt:lpstr>
      <vt:lpstr>Content Slides - Deep Blue</vt:lpstr>
      <vt:lpstr>2_Content Slides - Deep Blue</vt:lpstr>
      <vt:lpstr>PowerPoint Presentation</vt:lpstr>
      <vt:lpstr>PowerPoint Presentation</vt:lpstr>
      <vt:lpstr>PowerPoint Presentation</vt:lpstr>
      <vt:lpstr>PowerPoint Presentation</vt:lpstr>
      <vt:lpstr>FCC integrated program – “accelerated” schedule</vt:lpstr>
      <vt:lpstr>Timeline till start of construction</vt:lpstr>
      <vt:lpstr>Progress on international collaboration</vt:lpstr>
      <vt:lpstr>Recent decisions by CERN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Frank Zimmermann</cp:lastModifiedBy>
  <cp:revision>45</cp:revision>
  <dcterms:created xsi:type="dcterms:W3CDTF">2023-08-29T20:07:43Z</dcterms:created>
  <dcterms:modified xsi:type="dcterms:W3CDTF">2024-09-02T08:48:20Z</dcterms:modified>
</cp:coreProperties>
</file>