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92" r:id="rId1"/>
    <p:sldMasterId id="2147483678" r:id="rId2"/>
  </p:sldMasterIdLst>
  <p:notesMasterIdLst>
    <p:notesMasterId r:id="rId19"/>
  </p:notesMasterIdLst>
  <p:handoutMasterIdLst>
    <p:handoutMasterId r:id="rId20"/>
  </p:handoutMasterIdLst>
  <p:sldIdLst>
    <p:sldId id="258" r:id="rId3"/>
    <p:sldId id="2074" r:id="rId4"/>
    <p:sldId id="2052" r:id="rId5"/>
    <p:sldId id="2057" r:id="rId6"/>
    <p:sldId id="429" r:id="rId7"/>
    <p:sldId id="2053" r:id="rId8"/>
    <p:sldId id="2068" r:id="rId9"/>
    <p:sldId id="2067" r:id="rId10"/>
    <p:sldId id="2069" r:id="rId11"/>
    <p:sldId id="2080" r:id="rId12"/>
    <p:sldId id="2073" r:id="rId13"/>
    <p:sldId id="2083" r:id="rId14"/>
    <p:sldId id="2082" r:id="rId15"/>
    <p:sldId id="2084" r:id="rId16"/>
    <p:sldId id="2079" r:id="rId17"/>
    <p:sldId id="268" r:id="rId18"/>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7015" userDrawn="1">
          <p15:clr>
            <a:srgbClr val="A4A3A4"/>
          </p15:clr>
        </p15:guide>
        <p15:guide id="3" pos="6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7CA"/>
    <a:srgbClr val="B30505"/>
    <a:srgbClr val="E6E6E6"/>
    <a:srgbClr val="0FE6F8"/>
    <a:srgbClr val="253366"/>
    <a:srgbClr val="FEFCDE"/>
    <a:srgbClr val="FBEA1C"/>
    <a:srgbClr val="2EAC68"/>
    <a:srgbClr val="005DE0"/>
    <a:srgbClr val="2621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1" autoAdjust="0"/>
    <p:restoredTop sz="94322" autoAdjust="0"/>
  </p:normalViewPr>
  <p:slideViewPr>
    <p:cSldViewPr snapToObjects="1" showGuides="1">
      <p:cViewPr varScale="1">
        <p:scale>
          <a:sx n="70" d="100"/>
          <a:sy n="70" d="100"/>
        </p:scale>
        <p:origin x="448" y="52"/>
      </p:cViewPr>
      <p:guideLst>
        <p:guide orient="horz" pos="3067"/>
        <p:guide pos="7015"/>
        <p:guide pos="665"/>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showGuides="1">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28C6C0-723B-1144-B0BB-13233DB680E2}" type="datetimeFigureOut">
              <a:rPr lang="fr-FR" smtClean="0"/>
              <a:pPr/>
              <a:t>27/08/2024</a:t>
            </a:fld>
            <a:endParaRPr lang="en-GB"/>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649DF4-BFDC-CE44-88D7-285A08214489}"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25803-7089-5846-80C7-3D9AC85D7E45}" type="datetimeFigureOut">
              <a:rPr lang="fr-FR" smtClean="0"/>
              <a:pPr/>
              <a:t>27/08/2024</a:t>
            </a:fld>
            <a:endParaRPr lang="en-GB"/>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F73C1-2BD6-684E-AA1B-49165E0DF4BD}" type="slidenum">
              <a:rPr lang="en-GB" smtClean="0"/>
              <a:pPr/>
              <a:t>‹#›</a:t>
            </a:fld>
            <a:endParaRPr lang="en-GB"/>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 y="0"/>
            <a:ext cx="12240000" cy="6879819"/>
          </a:xfrm>
          <a:prstGeom prst="rect">
            <a:avLst/>
          </a:prstGeom>
        </p:spPr>
      </p:pic>
      <p:sp>
        <p:nvSpPr>
          <p:cNvPr id="12" name="Espace réservé du texte 11"/>
          <p:cNvSpPr>
            <a:spLocks noGrp="1"/>
          </p:cNvSpPr>
          <p:nvPr>
            <p:ph type="body" sz="quarter" idx="13" hasCustomPrompt="1"/>
          </p:nvPr>
        </p:nvSpPr>
        <p:spPr>
          <a:xfrm>
            <a:off x="1066432" y="1997805"/>
            <a:ext cx="7402857" cy="1236236"/>
          </a:xfrm>
          <a:prstGeom prst="rect">
            <a:avLst/>
          </a:prstGeom>
        </p:spPr>
        <p:txBody>
          <a:bodyPr vert="horz" wrap="square" lIns="0" tIns="0" rIns="0" bIns="0" anchor="ctr">
            <a:spAutoFit/>
          </a:bodyPr>
          <a:lstStyle>
            <a:lvl1pPr algn="l">
              <a:buFontTx/>
              <a:buNone/>
              <a:defRPr sz="4000" b="0" baseline="0">
                <a:solidFill>
                  <a:schemeClr val="bg1"/>
                </a:solidFill>
                <a:latin typeface="Montserrat SemiBold" panose="00000700000000000000" pitchFamily="2" charset="0"/>
                <a:ea typeface="Tahoma" panose="020B0604030504040204" pitchFamily="34" charset="0"/>
                <a:cs typeface="Tahoma" panose="020B0604030504040204" pitchFamily="34" charset="0"/>
              </a:defRPr>
            </a:lvl1pPr>
            <a:lvl2pPr>
              <a:buFontTx/>
              <a:buNone/>
              <a:defRPr>
                <a:solidFill>
                  <a:srgbClr val="1E386B"/>
                </a:solidFill>
              </a:defRPr>
            </a:lvl2pPr>
            <a:lvl3pPr>
              <a:buFontTx/>
              <a:buNone/>
              <a:defRPr>
                <a:solidFill>
                  <a:srgbClr val="1E386B"/>
                </a:solidFill>
              </a:defRPr>
            </a:lvl3pPr>
            <a:lvl4pPr>
              <a:buFontTx/>
              <a:buNone/>
              <a:defRPr>
                <a:solidFill>
                  <a:srgbClr val="1E386B"/>
                </a:solidFill>
              </a:defRPr>
            </a:lvl4pPr>
            <a:lvl5pPr>
              <a:buFontTx/>
              <a:buNone/>
              <a:defRPr>
                <a:solidFill>
                  <a:srgbClr val="1E386B"/>
                </a:solidFill>
              </a:defRPr>
            </a:lvl5pPr>
          </a:lstStyle>
          <a:p>
            <a:pPr lvl="0"/>
            <a:r>
              <a:rPr lang="en-US" dirty="0"/>
              <a:t>Test Presentation</a:t>
            </a:r>
          </a:p>
          <a:p>
            <a:pPr lvl="0"/>
            <a:r>
              <a:rPr lang="en-US" dirty="0"/>
              <a:t>Click to add title</a:t>
            </a:r>
            <a:endParaRPr lang="fr-FR" dirty="0"/>
          </a:p>
        </p:txBody>
      </p:sp>
      <p:sp>
        <p:nvSpPr>
          <p:cNvPr id="15" name="Espace réservé du texte 14"/>
          <p:cNvSpPr>
            <a:spLocks noGrp="1"/>
          </p:cNvSpPr>
          <p:nvPr>
            <p:ph type="body" sz="quarter" idx="14" hasCustomPrompt="1"/>
          </p:nvPr>
        </p:nvSpPr>
        <p:spPr>
          <a:xfrm>
            <a:off x="1066432" y="4275445"/>
            <a:ext cx="7402857" cy="378210"/>
          </a:xfrm>
          <a:prstGeom prst="rect">
            <a:avLst/>
          </a:prstGeom>
        </p:spPr>
        <p:txBody>
          <a:bodyPr vert="horz" lIns="0" tIns="0" rIns="0" bIns="0" anchor="ctr">
            <a:normAutofit/>
          </a:bodyPr>
          <a:lstStyle>
            <a:lvl1pPr algn="l">
              <a:buNone/>
              <a:defRPr sz="2000" baseline="0">
                <a:solidFill>
                  <a:schemeClr val="accent5"/>
                </a:solidFill>
                <a:latin typeface="Montserrat" panose="00000500000000000000" pitchFamily="2" charset="0"/>
                <a:cs typeface="Arial"/>
              </a:defRPr>
            </a:lvl1pPr>
            <a:lvl2pPr algn="r">
              <a:buNone/>
              <a:defRPr/>
            </a:lvl2pPr>
            <a:lvl3pPr algn="r">
              <a:buNone/>
              <a:defRPr/>
            </a:lvl3pPr>
            <a:lvl4pPr algn="r">
              <a:buNone/>
              <a:defRPr/>
            </a:lvl4pPr>
            <a:lvl5pPr algn="r">
              <a:buNone/>
              <a:defRPr/>
            </a:lvl5pPr>
          </a:lstStyle>
          <a:p>
            <a:pPr lvl="0"/>
            <a:r>
              <a:rPr lang="fr-FR" dirty="0"/>
              <a:t>Speaker / Project / Organisation</a:t>
            </a:r>
          </a:p>
        </p:txBody>
      </p:sp>
      <p:sp>
        <p:nvSpPr>
          <p:cNvPr id="5" name="Espace réservé du texte 11"/>
          <p:cNvSpPr>
            <a:spLocks noGrp="1"/>
          </p:cNvSpPr>
          <p:nvPr>
            <p:ph type="body" sz="quarter" idx="15" hasCustomPrompt="1"/>
          </p:nvPr>
        </p:nvSpPr>
        <p:spPr>
          <a:xfrm>
            <a:off x="1066432" y="3547178"/>
            <a:ext cx="7402857" cy="533110"/>
          </a:xfrm>
          <a:prstGeom prst="rect">
            <a:avLst/>
          </a:prstGeom>
        </p:spPr>
        <p:txBody>
          <a:bodyPr vert="horz" lIns="0" tIns="0" rIns="0" bIns="0" anchor="ctr"/>
          <a:lstStyle>
            <a:lvl1pPr algn="l">
              <a:buFontTx/>
              <a:buNone/>
              <a:defRPr sz="3000" b="0">
                <a:solidFill>
                  <a:schemeClr val="accent5"/>
                </a:solidFill>
                <a:latin typeface="Montserrat" panose="00000500000000000000" pitchFamily="2" charset="0"/>
                <a:cs typeface="Arial"/>
              </a:defRPr>
            </a:lvl1pPr>
            <a:lvl2pPr>
              <a:buFontTx/>
              <a:buNone/>
              <a:defRPr>
                <a:solidFill>
                  <a:srgbClr val="1E386B"/>
                </a:solidFill>
              </a:defRPr>
            </a:lvl2pPr>
            <a:lvl3pPr>
              <a:buFontTx/>
              <a:buNone/>
              <a:defRPr>
                <a:solidFill>
                  <a:srgbClr val="1E386B"/>
                </a:solidFill>
              </a:defRPr>
            </a:lvl3pPr>
            <a:lvl4pPr>
              <a:buFontTx/>
              <a:buNone/>
              <a:defRPr>
                <a:solidFill>
                  <a:srgbClr val="1E386B"/>
                </a:solidFill>
              </a:defRPr>
            </a:lvl4pPr>
            <a:lvl5pPr>
              <a:buFontTx/>
              <a:buNone/>
              <a:defRPr>
                <a:solidFill>
                  <a:srgbClr val="1E386B"/>
                </a:solidFill>
              </a:defRPr>
            </a:lvl5pPr>
          </a:lstStyle>
          <a:p>
            <a:pPr lvl="0"/>
            <a:r>
              <a:rPr lang="fr-FR" dirty="0"/>
              <a:t>Venue / Date / Event / </a:t>
            </a:r>
            <a:r>
              <a:rPr lang="fr-FR" dirty="0" err="1"/>
              <a:t>Subtitle</a:t>
            </a:r>
            <a:endParaRPr lang="en-GB"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3752" y="5419756"/>
            <a:ext cx="1562400" cy="89126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70134" y="558385"/>
            <a:ext cx="648072" cy="432048"/>
          </a:xfrm>
          <a:prstGeom prst="rect">
            <a:avLst/>
          </a:prstGeom>
        </p:spPr>
      </p:pic>
      <p:sp>
        <p:nvSpPr>
          <p:cNvPr id="10" name="Rectangle 9"/>
          <p:cNvSpPr/>
          <p:nvPr userDrawn="1"/>
        </p:nvSpPr>
        <p:spPr>
          <a:xfrm>
            <a:off x="1790214" y="612826"/>
            <a:ext cx="9346346" cy="323165"/>
          </a:xfrm>
          <a:prstGeom prst="rect">
            <a:avLst/>
          </a:prstGeom>
        </p:spPr>
        <p:txBody>
          <a:bodyPr wrap="square" anchor="ctr">
            <a:spAutoFit/>
          </a:bodyPr>
          <a:lstStyle/>
          <a:p>
            <a:pPr algn="l">
              <a:lnSpc>
                <a:spcPct val="150000"/>
              </a:lnSpc>
            </a:pPr>
            <a:r>
              <a:rPr lang="en-GB" sz="1000" b="0" i="0" kern="1200" dirty="0">
                <a:solidFill>
                  <a:schemeClr val="bg1"/>
                </a:solidFill>
                <a:effectLst/>
                <a:latin typeface="Montserrat" panose="00000500000000000000" pitchFamily="2" charset="0"/>
                <a:ea typeface="+mn-ea"/>
                <a:cs typeface="Arial" panose="020B0604020202020204" pitchFamily="34" charset="0"/>
              </a:rPr>
              <a:t>This project has received funding from the European Union’s Horizon 2020 Research and Innovation programme under GA No 101004730.</a:t>
            </a:r>
            <a:endParaRPr lang="en-GB" sz="800" dirty="0">
              <a:solidFill>
                <a:schemeClr val="bg1"/>
              </a:solidFill>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147006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3C9839-AA0F-4FC0-B433-6D4C9F8DFC0C}" type="slidenum">
              <a:rPr lang="en-GB" smtClean="0"/>
              <a:t>‹#›</a:t>
            </a:fld>
            <a:endParaRPr lang="en-GB"/>
          </a:p>
        </p:txBody>
      </p:sp>
    </p:spTree>
    <p:extLst>
      <p:ext uri="{BB962C8B-B14F-4D97-AF65-F5344CB8AC3E}">
        <p14:creationId xmlns:p14="http://schemas.microsoft.com/office/powerpoint/2010/main" val="337467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3C9839-AA0F-4FC0-B433-6D4C9F8DFC0C}" type="slidenum">
              <a:rPr lang="en-GB" smtClean="0"/>
              <a:t>‹#›</a:t>
            </a:fld>
            <a:endParaRPr lang="en-GB"/>
          </a:p>
        </p:txBody>
      </p:sp>
    </p:spTree>
    <p:extLst>
      <p:ext uri="{BB962C8B-B14F-4D97-AF65-F5344CB8AC3E}">
        <p14:creationId xmlns:p14="http://schemas.microsoft.com/office/powerpoint/2010/main" val="3045804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3C9839-AA0F-4FC0-B433-6D4C9F8DFC0C}" type="slidenum">
              <a:rPr lang="en-GB" smtClean="0"/>
              <a:t>‹#›</a:t>
            </a:fld>
            <a:endParaRPr lang="en-GB"/>
          </a:p>
        </p:txBody>
      </p:sp>
    </p:spTree>
    <p:extLst>
      <p:ext uri="{BB962C8B-B14F-4D97-AF65-F5344CB8AC3E}">
        <p14:creationId xmlns:p14="http://schemas.microsoft.com/office/powerpoint/2010/main" val="3146614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3C9839-AA0F-4FC0-B433-6D4C9F8DFC0C}" type="slidenum">
              <a:rPr lang="en-GB" smtClean="0"/>
              <a:t>‹#›</a:t>
            </a:fld>
            <a:endParaRPr lang="en-GB"/>
          </a:p>
        </p:txBody>
      </p:sp>
    </p:spTree>
    <p:extLst>
      <p:ext uri="{BB962C8B-B14F-4D97-AF65-F5344CB8AC3E}">
        <p14:creationId xmlns:p14="http://schemas.microsoft.com/office/powerpoint/2010/main" val="1099377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3C9839-AA0F-4FC0-B433-6D4C9F8DFC0C}" type="slidenum">
              <a:rPr lang="en-GB" smtClean="0"/>
              <a:t>‹#›</a:t>
            </a:fld>
            <a:endParaRPr lang="en-GB"/>
          </a:p>
        </p:txBody>
      </p:sp>
    </p:spTree>
    <p:extLst>
      <p:ext uri="{BB962C8B-B14F-4D97-AF65-F5344CB8AC3E}">
        <p14:creationId xmlns:p14="http://schemas.microsoft.com/office/powerpoint/2010/main" val="2235988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3C9839-AA0F-4FC0-B433-6D4C9F8DFC0C}" type="slidenum">
              <a:rPr lang="en-GB" smtClean="0"/>
              <a:t>‹#›</a:t>
            </a:fld>
            <a:endParaRPr lang="en-GB"/>
          </a:p>
        </p:txBody>
      </p:sp>
    </p:spTree>
    <p:extLst>
      <p:ext uri="{BB962C8B-B14F-4D97-AF65-F5344CB8AC3E}">
        <p14:creationId xmlns:p14="http://schemas.microsoft.com/office/powerpoint/2010/main" val="1468190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3C9839-AA0F-4FC0-B433-6D4C9F8DFC0C}" type="slidenum">
              <a:rPr lang="en-GB" smtClean="0"/>
              <a:t>‹#›</a:t>
            </a:fld>
            <a:endParaRPr lang="en-GB"/>
          </a:p>
        </p:txBody>
      </p:sp>
    </p:spTree>
    <p:extLst>
      <p:ext uri="{BB962C8B-B14F-4D97-AF65-F5344CB8AC3E}">
        <p14:creationId xmlns:p14="http://schemas.microsoft.com/office/powerpoint/2010/main" val="9855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3C9839-AA0F-4FC0-B433-6D4C9F8DFC0C}" type="slidenum">
              <a:rPr lang="en-GB" smtClean="0"/>
              <a:t>‹#›</a:t>
            </a:fld>
            <a:endParaRPr lang="en-GB"/>
          </a:p>
        </p:txBody>
      </p:sp>
    </p:spTree>
    <p:extLst>
      <p:ext uri="{BB962C8B-B14F-4D97-AF65-F5344CB8AC3E}">
        <p14:creationId xmlns:p14="http://schemas.microsoft.com/office/powerpoint/2010/main" val="3732180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3C9839-AA0F-4FC0-B433-6D4C9F8DFC0C}" type="slidenum">
              <a:rPr lang="en-GB" smtClean="0"/>
              <a:t>‹#›</a:t>
            </a:fld>
            <a:endParaRPr lang="en-GB"/>
          </a:p>
        </p:txBody>
      </p:sp>
    </p:spTree>
    <p:extLst>
      <p:ext uri="{BB962C8B-B14F-4D97-AF65-F5344CB8AC3E}">
        <p14:creationId xmlns:p14="http://schemas.microsoft.com/office/powerpoint/2010/main" val="1260513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3C9839-AA0F-4FC0-B433-6D4C9F8DFC0C}" type="slidenum">
              <a:rPr lang="en-GB" smtClean="0"/>
              <a:t>‹#›</a:t>
            </a:fld>
            <a:endParaRPr lang="en-GB"/>
          </a:p>
        </p:txBody>
      </p:sp>
    </p:spTree>
    <p:extLst>
      <p:ext uri="{BB962C8B-B14F-4D97-AF65-F5344CB8AC3E}">
        <p14:creationId xmlns:p14="http://schemas.microsoft.com/office/powerpoint/2010/main" val="374498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Cov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2" y="0"/>
            <a:ext cx="12240000" cy="6879819"/>
          </a:xfrm>
          <a:prstGeom prst="rect">
            <a:avLst/>
          </a:prstGeom>
        </p:spPr>
      </p:pic>
      <p:sp>
        <p:nvSpPr>
          <p:cNvPr id="11" name="Rectangle 10"/>
          <p:cNvSpPr/>
          <p:nvPr userDrawn="1"/>
        </p:nvSpPr>
        <p:spPr>
          <a:xfrm>
            <a:off x="0" y="0"/>
            <a:ext cx="12240000" cy="6879600"/>
          </a:xfrm>
          <a:prstGeom prst="rect">
            <a:avLst/>
          </a:prstGeom>
          <a:blipFill dpi="0" rotWithShape="1">
            <a:blip r:embed="rId3" cstate="print">
              <a:alphaModFix amt="20000"/>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4787" y="556840"/>
            <a:ext cx="2131621" cy="1215976"/>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64867" y="5816297"/>
            <a:ext cx="648072" cy="432048"/>
          </a:xfrm>
          <a:prstGeom prst="rect">
            <a:avLst/>
          </a:prstGeom>
        </p:spPr>
      </p:pic>
      <p:sp>
        <p:nvSpPr>
          <p:cNvPr id="10" name="Rectangle 9"/>
          <p:cNvSpPr/>
          <p:nvPr userDrawn="1"/>
        </p:nvSpPr>
        <p:spPr>
          <a:xfrm>
            <a:off x="1784947" y="5755322"/>
            <a:ext cx="5031133" cy="553998"/>
          </a:xfrm>
          <a:prstGeom prst="rect">
            <a:avLst/>
          </a:prstGeom>
        </p:spPr>
        <p:txBody>
          <a:bodyPr wrap="square" anchor="ctr">
            <a:spAutoFit/>
          </a:bodyPr>
          <a:lstStyle/>
          <a:p>
            <a:pPr algn="l">
              <a:lnSpc>
                <a:spcPct val="150000"/>
              </a:lnSpc>
            </a:pPr>
            <a:r>
              <a:rPr lang="en-GB" sz="1000" b="0" i="0" kern="1200" dirty="0">
                <a:solidFill>
                  <a:schemeClr val="bg1"/>
                </a:solidFill>
                <a:effectLst/>
                <a:latin typeface="Montserrat" panose="00000500000000000000" pitchFamily="2" charset="0"/>
                <a:ea typeface="+mn-ea"/>
                <a:cs typeface="Arial" panose="020B0604020202020204" pitchFamily="34" charset="0"/>
              </a:rPr>
              <a:t>This project has received funding from the European Union’s Horizon 2020 Research and Innovation programme under GA No 101004730.</a:t>
            </a:r>
            <a:endParaRPr lang="en-GB" sz="800" dirty="0">
              <a:solidFill>
                <a:schemeClr val="bg1"/>
              </a:solidFill>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1442645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3C9839-AA0F-4FC0-B433-6D4C9F8DFC0C}" type="slidenum">
              <a:rPr lang="en-GB" smtClean="0"/>
              <a:t>‹#›</a:t>
            </a:fld>
            <a:endParaRPr lang="en-GB"/>
          </a:p>
        </p:txBody>
      </p:sp>
    </p:spTree>
    <p:extLst>
      <p:ext uri="{BB962C8B-B14F-4D97-AF65-F5344CB8AC3E}">
        <p14:creationId xmlns:p14="http://schemas.microsoft.com/office/powerpoint/2010/main" val="384056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137800" cy="920538"/>
          </a:xfrm>
        </p:spPr>
        <p:txBody>
          <a:bodyPr/>
          <a:lstStyle>
            <a:lvl1pPr>
              <a:defRPr/>
            </a:lvl1pPr>
          </a:lstStyle>
          <a:p>
            <a:r>
              <a:rPr lang="en-US" dirty="0"/>
              <a:t>Click to add title</a:t>
            </a:r>
          </a:p>
        </p:txBody>
      </p:sp>
      <p:sp>
        <p:nvSpPr>
          <p:cNvPr id="3" name="Content Placeholder 2"/>
          <p:cNvSpPr>
            <a:spLocks noGrp="1"/>
          </p:cNvSpPr>
          <p:nvPr>
            <p:ph idx="1"/>
          </p:nvPr>
        </p:nvSpPr>
        <p:spPr>
          <a:xfrm>
            <a:off x="838200" y="1825625"/>
            <a:ext cx="10515600" cy="37636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3216000" y="6129202"/>
            <a:ext cx="5760000" cy="365125"/>
          </a:xfrm>
        </p:spPr>
        <p:txBody>
          <a:bodyPr/>
          <a:lstStyle>
            <a:lvl1pPr>
              <a:defRPr sz="1200">
                <a:solidFill>
                  <a:schemeClr val="accent5"/>
                </a:solidFill>
              </a:defRPr>
            </a:lvl1pPr>
          </a:lstStyle>
          <a:p>
            <a:endParaRPr lang="en-US" dirty="0"/>
          </a:p>
        </p:txBody>
      </p:sp>
      <p:sp>
        <p:nvSpPr>
          <p:cNvPr id="11" name="Slide Number Placeholder 3"/>
          <p:cNvSpPr>
            <a:spLocks noGrp="1"/>
          </p:cNvSpPr>
          <p:nvPr>
            <p:ph type="sldNum" sz="quarter" idx="12"/>
          </p:nvPr>
        </p:nvSpPr>
        <p:spPr>
          <a:xfrm>
            <a:off x="9696400" y="6129202"/>
            <a:ext cx="1657400" cy="365125"/>
          </a:xfrm>
        </p:spPr>
        <p:txBody>
          <a:bodyPr/>
          <a:lstStyle>
            <a:lvl1pPr>
              <a:defRPr sz="1200">
                <a:solidFill>
                  <a:schemeClr val="accent5"/>
                </a:solidFill>
              </a:defRPr>
            </a:lvl1pPr>
          </a:lstStyle>
          <a:p>
            <a:fld id="{F7A1A58B-7BA1-7E42-8231-6D1CB1C760B1}" type="slidenum">
              <a:rPr lang="en-US" smtClean="0"/>
              <a:pPr/>
              <a:t>‹#›</a:t>
            </a:fld>
            <a:endParaRPr lang="en-US"/>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8576564" y="3261320"/>
            <a:ext cx="6895511" cy="33536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600" y="5902053"/>
            <a:ext cx="1440160" cy="819422"/>
          </a:xfrm>
          <a:prstGeom prst="rect">
            <a:avLst/>
          </a:prstGeom>
        </p:spPr>
      </p:pic>
    </p:spTree>
    <p:extLst>
      <p:ext uri="{BB962C8B-B14F-4D97-AF65-F5344CB8AC3E}">
        <p14:creationId xmlns:p14="http://schemas.microsoft.com/office/powerpoint/2010/main" val="45560866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 Two Box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p:nvPr>
        </p:nvSpPr>
        <p:spPr>
          <a:xfrm>
            <a:off x="838200" y="1825625"/>
            <a:ext cx="5181600" cy="37636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7636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p:cNvSpPr>
            <a:spLocks noGrp="1"/>
          </p:cNvSpPr>
          <p:nvPr>
            <p:ph type="ftr" sz="quarter" idx="11"/>
          </p:nvPr>
        </p:nvSpPr>
        <p:spPr>
          <a:xfrm>
            <a:off x="3216000" y="6129202"/>
            <a:ext cx="5760000" cy="365125"/>
          </a:xfrm>
        </p:spPr>
        <p:txBody>
          <a:bodyPr/>
          <a:lstStyle>
            <a:lvl1pPr>
              <a:defRPr sz="1200">
                <a:solidFill>
                  <a:schemeClr val="accent5"/>
                </a:solidFill>
              </a:defRPr>
            </a:lvl1pPr>
          </a:lstStyle>
          <a:p>
            <a:endParaRPr lang="en-US" dirty="0"/>
          </a:p>
        </p:txBody>
      </p:sp>
      <p:sp>
        <p:nvSpPr>
          <p:cNvPr id="14" name="Slide Number Placeholder 3"/>
          <p:cNvSpPr>
            <a:spLocks noGrp="1"/>
          </p:cNvSpPr>
          <p:nvPr>
            <p:ph type="sldNum" sz="quarter" idx="12"/>
          </p:nvPr>
        </p:nvSpPr>
        <p:spPr>
          <a:xfrm>
            <a:off x="9696400" y="6129202"/>
            <a:ext cx="1657400" cy="365125"/>
          </a:xfrm>
        </p:spPr>
        <p:txBody>
          <a:bodyPr/>
          <a:lstStyle>
            <a:lvl1pPr>
              <a:defRPr sz="1200">
                <a:solidFill>
                  <a:schemeClr val="accent5"/>
                </a:solidFill>
              </a:defRPr>
            </a:lvl1pPr>
          </a:lstStyle>
          <a:p>
            <a:fld id="{F7A1A58B-7BA1-7E42-8231-6D1CB1C760B1}" type="slidenum">
              <a:rPr lang="en-US" smtClean="0"/>
              <a:pPr/>
              <a:t>‹#›</a:t>
            </a:fld>
            <a:endParaRPr lang="en-US"/>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8576564" y="3261320"/>
            <a:ext cx="6895511" cy="335360"/>
          </a:xfrm>
          <a:prstGeom prst="rect">
            <a:avLst/>
          </a:prstGeom>
        </p:spPr>
      </p:pic>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600" y="5902053"/>
            <a:ext cx="1440160" cy="819422"/>
          </a:xfrm>
          <a:prstGeom prst="rect">
            <a:avLst/>
          </a:prstGeom>
        </p:spPr>
      </p:pic>
    </p:spTree>
    <p:extLst>
      <p:ext uri="{BB962C8B-B14F-4D97-AF65-F5344CB8AC3E}">
        <p14:creationId xmlns:p14="http://schemas.microsoft.com/office/powerpoint/2010/main" val="7775964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0">
                <a:latin typeface="Montserrat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p:cNvSpPr>
            <a:spLocks noGrp="1"/>
          </p:cNvSpPr>
          <p:nvPr>
            <p:ph sz="half" idx="2"/>
          </p:nvPr>
        </p:nvSpPr>
        <p:spPr>
          <a:xfrm>
            <a:off x="839788" y="2505075"/>
            <a:ext cx="5157787" cy="30841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0">
                <a:latin typeface="Montserrat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p:cNvSpPr>
            <a:spLocks noGrp="1"/>
          </p:cNvSpPr>
          <p:nvPr>
            <p:ph sz="quarter" idx="4"/>
          </p:nvPr>
        </p:nvSpPr>
        <p:spPr>
          <a:xfrm>
            <a:off x="6172200" y="2505075"/>
            <a:ext cx="5183188" cy="30841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a:spLocks noGrp="1"/>
          </p:cNvSpPr>
          <p:nvPr>
            <p:ph type="ftr" sz="quarter" idx="11"/>
          </p:nvPr>
        </p:nvSpPr>
        <p:spPr>
          <a:xfrm>
            <a:off x="3216000" y="6129202"/>
            <a:ext cx="5760000" cy="365125"/>
          </a:xfrm>
        </p:spPr>
        <p:txBody>
          <a:bodyPr/>
          <a:lstStyle>
            <a:lvl1pPr>
              <a:defRPr sz="1200">
                <a:solidFill>
                  <a:schemeClr val="accent5"/>
                </a:solidFill>
              </a:defRPr>
            </a:lvl1pPr>
          </a:lstStyle>
          <a:p>
            <a:endParaRPr lang="en-US" dirty="0"/>
          </a:p>
        </p:txBody>
      </p:sp>
      <p:sp>
        <p:nvSpPr>
          <p:cNvPr id="16" name="Slide Number Placeholder 3"/>
          <p:cNvSpPr>
            <a:spLocks noGrp="1"/>
          </p:cNvSpPr>
          <p:nvPr>
            <p:ph type="sldNum" sz="quarter" idx="12"/>
          </p:nvPr>
        </p:nvSpPr>
        <p:spPr>
          <a:xfrm>
            <a:off x="9696400" y="6129202"/>
            <a:ext cx="1657400" cy="365125"/>
          </a:xfrm>
        </p:spPr>
        <p:txBody>
          <a:bodyPr/>
          <a:lstStyle>
            <a:lvl1pPr>
              <a:defRPr sz="1200">
                <a:solidFill>
                  <a:schemeClr val="accent5"/>
                </a:solidFill>
              </a:defRPr>
            </a:lvl1pPr>
          </a:lstStyle>
          <a:p>
            <a:fld id="{F7A1A58B-7BA1-7E42-8231-6D1CB1C760B1}" type="slidenum">
              <a:rPr lang="en-US" smtClean="0"/>
              <a:pPr/>
              <a:t>‹#›</a:t>
            </a:fld>
            <a:endParaRPr lang="en-US"/>
          </a:p>
        </p:txBody>
      </p:sp>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8576564" y="3261320"/>
            <a:ext cx="6895511" cy="335360"/>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600" y="5902053"/>
            <a:ext cx="1440160" cy="819422"/>
          </a:xfrm>
          <a:prstGeom prst="rect">
            <a:avLst/>
          </a:prstGeom>
        </p:spPr>
      </p:pic>
    </p:spTree>
    <p:extLst>
      <p:ext uri="{BB962C8B-B14F-4D97-AF65-F5344CB8AC3E}">
        <p14:creationId xmlns:p14="http://schemas.microsoft.com/office/powerpoint/2010/main" val="92730678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normAutofit/>
          </a:bodyPr>
          <a:lstStyle>
            <a:lvl1pPr>
              <a:defRPr sz="3000"/>
            </a:lvl1pPr>
          </a:lstStyle>
          <a:p>
            <a:r>
              <a:rPr lang="en-US" dirty="0"/>
              <a:t>Click to add title</a:t>
            </a:r>
          </a:p>
        </p:txBody>
      </p:sp>
      <p:sp>
        <p:nvSpPr>
          <p:cNvPr id="3" name="Content Placeholder 2"/>
          <p:cNvSpPr>
            <a:spLocks noGrp="1"/>
          </p:cNvSpPr>
          <p:nvPr>
            <p:ph idx="1"/>
          </p:nvPr>
        </p:nvSpPr>
        <p:spPr>
          <a:xfrm>
            <a:off x="5183188" y="457201"/>
            <a:ext cx="6172200" cy="51281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399"/>
            <a:ext cx="3932237" cy="35280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Footer Placeholder 4"/>
          <p:cNvSpPr>
            <a:spLocks noGrp="1"/>
          </p:cNvSpPr>
          <p:nvPr>
            <p:ph type="ftr" sz="quarter" idx="11"/>
          </p:nvPr>
        </p:nvSpPr>
        <p:spPr>
          <a:xfrm>
            <a:off x="3216000" y="6129202"/>
            <a:ext cx="5760000" cy="365125"/>
          </a:xfrm>
        </p:spPr>
        <p:txBody>
          <a:bodyPr/>
          <a:lstStyle>
            <a:lvl1pPr>
              <a:defRPr sz="1200">
                <a:solidFill>
                  <a:schemeClr val="accent5"/>
                </a:solidFill>
              </a:defRPr>
            </a:lvl1pPr>
          </a:lstStyle>
          <a:p>
            <a:endParaRPr lang="en-US" dirty="0"/>
          </a:p>
        </p:txBody>
      </p:sp>
      <p:sp>
        <p:nvSpPr>
          <p:cNvPr id="14" name="Slide Number Placeholder 3"/>
          <p:cNvSpPr>
            <a:spLocks noGrp="1"/>
          </p:cNvSpPr>
          <p:nvPr>
            <p:ph type="sldNum" sz="quarter" idx="12"/>
          </p:nvPr>
        </p:nvSpPr>
        <p:spPr>
          <a:xfrm>
            <a:off x="9696400" y="6129202"/>
            <a:ext cx="1657400" cy="365125"/>
          </a:xfrm>
        </p:spPr>
        <p:txBody>
          <a:bodyPr/>
          <a:lstStyle>
            <a:lvl1pPr>
              <a:defRPr sz="1200">
                <a:solidFill>
                  <a:schemeClr val="accent5"/>
                </a:solidFill>
              </a:defRPr>
            </a:lvl1pPr>
          </a:lstStyle>
          <a:p>
            <a:fld id="{F7A1A58B-7BA1-7E42-8231-6D1CB1C760B1}" type="slidenum">
              <a:rPr lang="en-US" smtClean="0"/>
              <a:pPr/>
              <a:t>‹#›</a:t>
            </a:fld>
            <a:endParaRPr lang="en-US"/>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8576564" y="3261320"/>
            <a:ext cx="6895511" cy="335360"/>
          </a:xfrm>
          <a:prstGeom prst="rect">
            <a:avLst/>
          </a:prstGeom>
        </p:spPr>
      </p:pic>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600" y="5902053"/>
            <a:ext cx="1440160" cy="819422"/>
          </a:xfrm>
          <a:prstGeom prst="rect">
            <a:avLst/>
          </a:prstGeom>
        </p:spPr>
      </p:pic>
    </p:spTree>
    <p:extLst>
      <p:ext uri="{BB962C8B-B14F-4D97-AF65-F5344CB8AC3E}">
        <p14:creationId xmlns:p14="http://schemas.microsoft.com/office/powerpoint/2010/main" val="111177347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rait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78750" y="457200"/>
            <a:ext cx="6175050" cy="5116834"/>
          </a:xfrm>
        </p:spPr>
        <p:txBody>
          <a:bodyPr>
            <a:normAutofit/>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Title 1"/>
          <p:cNvSpPr>
            <a:spLocks noGrp="1"/>
          </p:cNvSpPr>
          <p:nvPr>
            <p:ph type="title" hasCustomPrompt="1"/>
          </p:nvPr>
        </p:nvSpPr>
        <p:spPr>
          <a:xfrm>
            <a:off x="839788" y="457200"/>
            <a:ext cx="3932237" cy="1600200"/>
          </a:xfrm>
        </p:spPr>
        <p:txBody>
          <a:bodyPr anchor="b">
            <a:normAutofit/>
          </a:bodyPr>
          <a:lstStyle>
            <a:lvl1pPr>
              <a:defRPr sz="3000"/>
            </a:lvl1pPr>
          </a:lstStyle>
          <a:p>
            <a:r>
              <a:rPr lang="en-US" dirty="0"/>
              <a:t>Click to add title</a:t>
            </a:r>
          </a:p>
        </p:txBody>
      </p:sp>
      <p:sp>
        <p:nvSpPr>
          <p:cNvPr id="16" name="Text Placeholder 3"/>
          <p:cNvSpPr>
            <a:spLocks noGrp="1"/>
          </p:cNvSpPr>
          <p:nvPr>
            <p:ph type="body" sz="half" idx="2"/>
          </p:nvPr>
        </p:nvSpPr>
        <p:spPr>
          <a:xfrm>
            <a:off x="839788" y="2057400"/>
            <a:ext cx="3932237" cy="351663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Footer Placeholder 4"/>
          <p:cNvSpPr>
            <a:spLocks noGrp="1"/>
          </p:cNvSpPr>
          <p:nvPr>
            <p:ph type="ftr" sz="quarter" idx="11"/>
          </p:nvPr>
        </p:nvSpPr>
        <p:spPr>
          <a:xfrm>
            <a:off x="3216000" y="6129202"/>
            <a:ext cx="5760000" cy="365125"/>
          </a:xfrm>
        </p:spPr>
        <p:txBody>
          <a:bodyPr/>
          <a:lstStyle>
            <a:lvl1pPr>
              <a:defRPr sz="1200">
                <a:solidFill>
                  <a:schemeClr val="accent5"/>
                </a:solidFill>
              </a:defRPr>
            </a:lvl1pPr>
          </a:lstStyle>
          <a:p>
            <a:endParaRPr lang="en-US" dirty="0"/>
          </a:p>
        </p:txBody>
      </p:sp>
      <p:sp>
        <p:nvSpPr>
          <p:cNvPr id="18" name="Slide Number Placeholder 3"/>
          <p:cNvSpPr>
            <a:spLocks noGrp="1"/>
          </p:cNvSpPr>
          <p:nvPr>
            <p:ph type="sldNum" sz="quarter" idx="12"/>
          </p:nvPr>
        </p:nvSpPr>
        <p:spPr>
          <a:xfrm>
            <a:off x="9696400" y="6129202"/>
            <a:ext cx="1657400" cy="365125"/>
          </a:xfrm>
        </p:spPr>
        <p:txBody>
          <a:bodyPr/>
          <a:lstStyle>
            <a:lvl1pPr>
              <a:defRPr sz="1200">
                <a:solidFill>
                  <a:schemeClr val="accent5"/>
                </a:solidFill>
              </a:defRPr>
            </a:lvl1pPr>
          </a:lstStyle>
          <a:p>
            <a:fld id="{F7A1A58B-7BA1-7E42-8231-6D1CB1C760B1}" type="slidenum">
              <a:rPr lang="en-US" smtClean="0"/>
              <a:pPr/>
              <a:t>‹#›</a:t>
            </a:fld>
            <a:endParaRPr lang="en-US"/>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0600" y="5902053"/>
            <a:ext cx="1440160" cy="819422"/>
          </a:xfrm>
          <a:prstGeom prst="rect">
            <a:avLst/>
          </a:prstGeom>
        </p:spPr>
      </p:pic>
    </p:spTree>
    <p:extLst>
      <p:ext uri="{BB962C8B-B14F-4D97-AF65-F5344CB8AC3E}">
        <p14:creationId xmlns:p14="http://schemas.microsoft.com/office/powerpoint/2010/main" val="294677456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Picture + Caption">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75520" y="1268760"/>
            <a:ext cx="9361040" cy="3912840"/>
          </a:xfrm>
        </p:spPr>
        <p:txBody>
          <a:bodyPr>
            <a:normAutofit/>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Espace réservé du texte 3"/>
          <p:cNvSpPr>
            <a:spLocks noGrp="1"/>
          </p:cNvSpPr>
          <p:nvPr>
            <p:ph type="body" sz="half" idx="2" hasCustomPrompt="1"/>
          </p:nvPr>
        </p:nvSpPr>
        <p:spPr>
          <a:xfrm>
            <a:off x="1069048" y="5390488"/>
            <a:ext cx="6629333" cy="195262"/>
          </a:xfrm>
        </p:spPr>
        <p:txBody>
          <a:bodyPr anchor="ctr"/>
          <a:lstStyle>
            <a:lvl1pPr marL="0" indent="0">
              <a:buNone/>
              <a:defRPr sz="1400"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Click to </a:t>
            </a:r>
            <a:r>
              <a:rPr lang="fr-FR" dirty="0" err="1"/>
              <a:t>add</a:t>
            </a:r>
            <a:r>
              <a:rPr lang="fr-FR" dirty="0"/>
              <a:t> </a:t>
            </a:r>
            <a:r>
              <a:rPr lang="fr-FR" dirty="0" err="1"/>
              <a:t>caption</a:t>
            </a:r>
            <a:endParaRPr lang="fr-FR" dirty="0"/>
          </a:p>
        </p:txBody>
      </p:sp>
      <p:sp>
        <p:nvSpPr>
          <p:cNvPr id="13" name="Titre 1"/>
          <p:cNvSpPr>
            <a:spLocks noGrp="1"/>
          </p:cNvSpPr>
          <p:nvPr>
            <p:ph type="title" hasCustomPrompt="1"/>
          </p:nvPr>
        </p:nvSpPr>
        <p:spPr>
          <a:xfrm>
            <a:off x="1069049" y="555625"/>
            <a:ext cx="10067512" cy="561974"/>
          </a:xfrm>
        </p:spPr>
        <p:txBody>
          <a:bodyPr/>
          <a:lstStyle>
            <a:lvl1pPr>
              <a:defRPr/>
            </a:lvl1pPr>
          </a:lstStyle>
          <a:p>
            <a:r>
              <a:rPr lang="fr-FR" dirty="0"/>
              <a:t>Click to </a:t>
            </a:r>
            <a:r>
              <a:rPr lang="fr-FR" dirty="0" err="1"/>
              <a:t>add</a:t>
            </a:r>
            <a:r>
              <a:rPr lang="fr-FR" dirty="0"/>
              <a:t> </a:t>
            </a:r>
            <a:r>
              <a:rPr lang="fr-FR" dirty="0" err="1"/>
              <a:t>title</a:t>
            </a:r>
            <a:endParaRPr lang="en-GB" dirty="0"/>
          </a:p>
        </p:txBody>
      </p:sp>
      <p:sp>
        <p:nvSpPr>
          <p:cNvPr id="16" name="Footer Placeholder 4"/>
          <p:cNvSpPr>
            <a:spLocks noGrp="1"/>
          </p:cNvSpPr>
          <p:nvPr>
            <p:ph type="ftr" sz="quarter" idx="11"/>
          </p:nvPr>
        </p:nvSpPr>
        <p:spPr>
          <a:xfrm>
            <a:off x="3216000" y="6129202"/>
            <a:ext cx="5760000" cy="365125"/>
          </a:xfrm>
        </p:spPr>
        <p:txBody>
          <a:bodyPr/>
          <a:lstStyle>
            <a:lvl1pPr>
              <a:defRPr sz="1200">
                <a:solidFill>
                  <a:schemeClr val="accent5"/>
                </a:solidFill>
              </a:defRPr>
            </a:lvl1pPr>
          </a:lstStyle>
          <a:p>
            <a:endParaRPr lang="en-US" dirty="0"/>
          </a:p>
        </p:txBody>
      </p:sp>
      <p:sp>
        <p:nvSpPr>
          <p:cNvPr id="17" name="Slide Number Placeholder 3"/>
          <p:cNvSpPr>
            <a:spLocks noGrp="1"/>
          </p:cNvSpPr>
          <p:nvPr>
            <p:ph type="sldNum" sz="quarter" idx="12"/>
          </p:nvPr>
        </p:nvSpPr>
        <p:spPr>
          <a:xfrm>
            <a:off x="9696400" y="6129202"/>
            <a:ext cx="1657400" cy="365125"/>
          </a:xfrm>
        </p:spPr>
        <p:txBody>
          <a:bodyPr/>
          <a:lstStyle>
            <a:lvl1pPr>
              <a:defRPr sz="1200">
                <a:solidFill>
                  <a:schemeClr val="accent5"/>
                </a:solidFill>
              </a:defRPr>
            </a:lvl1pPr>
          </a:lstStyle>
          <a:p>
            <a:fld id="{F7A1A58B-7BA1-7E42-8231-6D1CB1C760B1}" type="slidenum">
              <a:rPr lang="en-US" smtClean="0"/>
              <a:pPr/>
              <a:t>‹#›</a:t>
            </a:fld>
            <a:endParaRPr lang="en-US"/>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0600" y="5902053"/>
            <a:ext cx="1440160" cy="819422"/>
          </a:xfrm>
          <a:prstGeom prst="rect">
            <a:avLst/>
          </a:prstGeom>
        </p:spPr>
      </p:pic>
    </p:spTree>
    <p:extLst>
      <p:ext uri="{BB962C8B-B14F-4D97-AF65-F5344CB8AC3E}">
        <p14:creationId xmlns:p14="http://schemas.microsoft.com/office/powerpoint/2010/main" val="123035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16000" y="6129202"/>
            <a:ext cx="5760000" cy="365125"/>
          </a:xfrm>
        </p:spPr>
        <p:txBody>
          <a:bodyPr/>
          <a:lstStyle>
            <a:lvl1pPr>
              <a:defRPr sz="1200">
                <a:solidFill>
                  <a:schemeClr val="accent5"/>
                </a:solidFill>
              </a:defRPr>
            </a:lvl1pPr>
          </a:lstStyle>
          <a:p>
            <a:endParaRPr lang="en-US" dirty="0"/>
          </a:p>
        </p:txBody>
      </p:sp>
      <p:sp>
        <p:nvSpPr>
          <p:cNvPr id="7" name="Slide Number Placeholder 3"/>
          <p:cNvSpPr>
            <a:spLocks noGrp="1"/>
          </p:cNvSpPr>
          <p:nvPr>
            <p:ph type="sldNum" sz="quarter" idx="12"/>
          </p:nvPr>
        </p:nvSpPr>
        <p:spPr>
          <a:xfrm>
            <a:off x="9696400" y="6129202"/>
            <a:ext cx="1657400" cy="365125"/>
          </a:xfrm>
        </p:spPr>
        <p:txBody>
          <a:bodyPr/>
          <a:lstStyle>
            <a:lvl1pPr>
              <a:defRPr sz="1200">
                <a:solidFill>
                  <a:schemeClr val="accent5"/>
                </a:solidFill>
              </a:defRPr>
            </a:lvl1pPr>
          </a:lstStyle>
          <a:p>
            <a:fld id="{F7A1A58B-7BA1-7E42-8231-6D1CB1C760B1}" type="slidenum">
              <a:rPr lang="en-US" smtClean="0"/>
              <a:pPr/>
              <a:t>‹#›</a:t>
            </a:fld>
            <a:endParaRPr lang="en-US"/>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8576564" y="3261320"/>
            <a:ext cx="6895511" cy="33536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600" y="5902053"/>
            <a:ext cx="1440160" cy="819422"/>
          </a:xfrm>
          <a:prstGeom prst="rect">
            <a:avLst/>
          </a:prstGeom>
        </p:spPr>
      </p:pic>
    </p:spTree>
    <p:extLst>
      <p:ext uri="{BB962C8B-B14F-4D97-AF65-F5344CB8AC3E}">
        <p14:creationId xmlns:p14="http://schemas.microsoft.com/office/powerpoint/2010/main" val="76649610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Montserrat" panose="00000500000000000000" pitchFamily="2" charset="0"/>
              </a:defRPr>
            </a:lvl1pPr>
          </a:lstStyle>
          <a:p>
            <a:fld id="{0E0C21EA-FA05-7048-AA70-4DED716611A1}" type="datetimeFigureOut">
              <a:rPr lang="en-US" smtClean="0"/>
              <a:pPr/>
              <a:t>8/27/2024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Montserrat" panose="00000500000000000000" pitchFamily="2"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Montserrat" panose="00000500000000000000" pitchFamily="2" charset="0"/>
              </a:defRPr>
            </a:lvl1pPr>
          </a:lstStyle>
          <a:p>
            <a:fld id="{F7A1A58B-7BA1-7E42-8231-6D1CB1C760B1}" type="slidenum">
              <a:rPr lang="en-US" smtClean="0"/>
              <a:pPr/>
              <a:t>‹#›</a:t>
            </a:fld>
            <a:endParaRPr lang="en-US"/>
          </a:p>
        </p:txBody>
      </p:sp>
    </p:spTree>
    <p:extLst>
      <p:ext uri="{BB962C8B-B14F-4D97-AF65-F5344CB8AC3E}">
        <p14:creationId xmlns:p14="http://schemas.microsoft.com/office/powerpoint/2010/main" val="947968824"/>
      </p:ext>
    </p:extLst>
  </p:cSld>
  <p:clrMap bg1="lt1" tx1="dk1" bg2="lt2" tx2="dk2" accent1="accent1" accent2="accent2" accent3="accent3" accent4="accent4" accent5="accent5" accent6="accent6" hlink="hlink" folHlink="folHlink"/>
  <p:sldLayoutIdLst>
    <p:sldLayoutId id="2147483708" r:id="rId1"/>
    <p:sldLayoutId id="2147483711" r:id="rId2"/>
    <p:sldLayoutId id="2147483694" r:id="rId3"/>
    <p:sldLayoutId id="2147483696" r:id="rId4"/>
    <p:sldLayoutId id="2147483697" r:id="rId5"/>
    <p:sldLayoutId id="2147483700" r:id="rId6"/>
    <p:sldLayoutId id="2147483701" r:id="rId7"/>
    <p:sldLayoutId id="2147483710" r:id="rId8"/>
    <p:sldLayoutId id="2147483699" r:id="rId9"/>
  </p:sldLayoutIdLst>
  <p:hf hdr="0" dt="0"/>
  <p:txStyles>
    <p:titleStyle>
      <a:lvl1pPr algn="l" defTabSz="914400" rtl="0" eaLnBrk="1" latinLnBrk="0" hangingPunct="1">
        <a:lnSpc>
          <a:spcPct val="90000"/>
        </a:lnSpc>
        <a:spcBef>
          <a:spcPct val="0"/>
        </a:spcBef>
        <a:buNone/>
        <a:defRPr sz="4000" kern="1200">
          <a:solidFill>
            <a:schemeClr val="accent5"/>
          </a:solidFill>
          <a:latin typeface="Montserrat ExtraBold" panose="00000900000000000000"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C9839-AA0F-4FC0-B433-6D4C9F8DFC0C}" type="slidenum">
              <a:rPr lang="en-GB" smtClean="0"/>
              <a:t>‹#›</a:t>
            </a:fld>
            <a:endParaRPr lang="en-GB"/>
          </a:p>
        </p:txBody>
      </p:sp>
    </p:spTree>
    <p:extLst>
      <p:ext uri="{BB962C8B-B14F-4D97-AF65-F5344CB8AC3E}">
        <p14:creationId xmlns:p14="http://schemas.microsoft.com/office/powerpoint/2010/main" val="38560411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55440" y="1501392"/>
            <a:ext cx="9923137" cy="1107996"/>
          </a:xfrm>
        </p:spPr>
        <p:txBody>
          <a:bodyPr/>
          <a:lstStyle/>
          <a:p>
            <a:pPr marL="0"/>
            <a:r>
              <a:rPr lang="en-US" dirty="0"/>
              <a:t>Role of EU networks for the future accelerator R&amp;D and outlook</a:t>
            </a:r>
          </a:p>
        </p:txBody>
      </p:sp>
      <p:sp>
        <p:nvSpPr>
          <p:cNvPr id="4" name="Text Placeholder 3"/>
          <p:cNvSpPr>
            <a:spLocks noGrp="1"/>
          </p:cNvSpPr>
          <p:nvPr>
            <p:ph type="body" sz="quarter" idx="15"/>
          </p:nvPr>
        </p:nvSpPr>
        <p:spPr>
          <a:xfrm>
            <a:off x="5375920" y="2966173"/>
            <a:ext cx="3744416" cy="1308524"/>
          </a:xfrm>
        </p:spPr>
        <p:txBody>
          <a:bodyPr>
            <a:normAutofit/>
          </a:bodyPr>
          <a:lstStyle/>
          <a:p>
            <a:pPr marL="0"/>
            <a:r>
              <a:rPr lang="en-GB" dirty="0"/>
              <a:t>Maurizio Vretenar CERN</a:t>
            </a:r>
          </a:p>
          <a:p>
            <a:pPr marL="0"/>
            <a:r>
              <a:rPr lang="en-GB" sz="2000" dirty="0"/>
              <a:t>I.FAST Coordinator</a:t>
            </a:r>
          </a:p>
        </p:txBody>
      </p:sp>
      <p:pic>
        <p:nvPicPr>
          <p:cNvPr id="3" name="Picture 2">
            <a:extLst>
              <a:ext uri="{FF2B5EF4-FFF2-40B4-BE49-F238E27FC236}">
                <a16:creationId xmlns:a16="http://schemas.microsoft.com/office/drawing/2014/main" id="{FCF58EDD-D653-117A-C05C-427E2130E158}"/>
              </a:ext>
            </a:extLst>
          </p:cNvPr>
          <p:cNvPicPr>
            <a:picLocks noChangeAspect="1"/>
          </p:cNvPicPr>
          <p:nvPr/>
        </p:nvPicPr>
        <p:blipFill>
          <a:blip r:embed="rId2"/>
          <a:stretch>
            <a:fillRect/>
          </a:stretch>
        </p:blipFill>
        <p:spPr>
          <a:xfrm>
            <a:off x="2309696" y="2966173"/>
            <a:ext cx="2736304" cy="3648406"/>
          </a:xfrm>
          <a:prstGeom prst="rect">
            <a:avLst/>
          </a:prstGeom>
        </p:spPr>
      </p:pic>
    </p:spTree>
    <p:extLst>
      <p:ext uri="{BB962C8B-B14F-4D97-AF65-F5344CB8AC3E}">
        <p14:creationId xmlns:p14="http://schemas.microsoft.com/office/powerpoint/2010/main" val="15196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5CAD-4F04-0C73-1000-BA1069963D4B}"/>
              </a:ext>
            </a:extLst>
          </p:cNvPr>
          <p:cNvSpPr>
            <a:spLocks noGrp="1"/>
          </p:cNvSpPr>
          <p:nvPr>
            <p:ph type="title"/>
          </p:nvPr>
        </p:nvSpPr>
        <p:spPr/>
        <p:txBody>
          <a:bodyPr/>
          <a:lstStyle/>
          <a:p>
            <a:r>
              <a:rPr lang="en-US" dirty="0"/>
              <a:t>A new project after I.FAST</a:t>
            </a:r>
            <a:endParaRPr lang="en-CH" dirty="0"/>
          </a:p>
        </p:txBody>
      </p:sp>
      <p:sp>
        <p:nvSpPr>
          <p:cNvPr id="3" name="Content Placeholder 2">
            <a:extLst>
              <a:ext uri="{FF2B5EF4-FFF2-40B4-BE49-F238E27FC236}">
                <a16:creationId xmlns:a16="http://schemas.microsoft.com/office/drawing/2014/main" id="{1DFA0290-7855-D190-15D8-2BC5A0698596}"/>
              </a:ext>
            </a:extLst>
          </p:cNvPr>
          <p:cNvSpPr>
            <a:spLocks noGrp="1"/>
          </p:cNvSpPr>
          <p:nvPr>
            <p:ph idx="1"/>
          </p:nvPr>
        </p:nvSpPr>
        <p:spPr>
          <a:xfrm>
            <a:off x="838200" y="1547192"/>
            <a:ext cx="10515600" cy="4258072"/>
          </a:xfrm>
        </p:spPr>
        <p:txBody>
          <a:bodyPr/>
          <a:lstStyle/>
          <a:p>
            <a:pPr marL="0" indent="0">
              <a:buNone/>
            </a:pPr>
            <a:r>
              <a:rPr lang="en-US" dirty="0"/>
              <a:t>Following our discussions with the EC, in the draft Work Programme 25 in preparation is included a call:</a:t>
            </a:r>
          </a:p>
          <a:p>
            <a:pPr marL="0" indent="0">
              <a:buNone/>
            </a:pPr>
            <a:endParaRPr lang="en-CH" dirty="0"/>
          </a:p>
        </p:txBody>
      </p:sp>
      <p:sp>
        <p:nvSpPr>
          <p:cNvPr id="5" name="Slide Number Placeholder 4">
            <a:extLst>
              <a:ext uri="{FF2B5EF4-FFF2-40B4-BE49-F238E27FC236}">
                <a16:creationId xmlns:a16="http://schemas.microsoft.com/office/drawing/2014/main" id="{9DB39FC4-E505-4A9F-113B-5966FE33CF8D}"/>
              </a:ext>
            </a:extLst>
          </p:cNvPr>
          <p:cNvSpPr>
            <a:spLocks noGrp="1"/>
          </p:cNvSpPr>
          <p:nvPr>
            <p:ph type="sldNum" sz="quarter" idx="12"/>
          </p:nvPr>
        </p:nvSpPr>
        <p:spPr/>
        <p:txBody>
          <a:bodyPr/>
          <a:lstStyle/>
          <a:p>
            <a:fld id="{F7A1A58B-7BA1-7E42-8231-6D1CB1C760B1}" type="slidenum">
              <a:rPr lang="en-US" smtClean="0"/>
              <a:pPr/>
              <a:t>10</a:t>
            </a:fld>
            <a:endParaRPr lang="en-US"/>
          </a:p>
        </p:txBody>
      </p:sp>
      <p:pic>
        <p:nvPicPr>
          <p:cNvPr id="6" name="Picture 5">
            <a:extLst>
              <a:ext uri="{FF2B5EF4-FFF2-40B4-BE49-F238E27FC236}">
                <a16:creationId xmlns:a16="http://schemas.microsoft.com/office/drawing/2014/main" id="{8BE97A2B-3179-B639-A61F-FE18E49C94CC}"/>
              </a:ext>
            </a:extLst>
          </p:cNvPr>
          <p:cNvPicPr>
            <a:picLocks noChangeAspect="1"/>
          </p:cNvPicPr>
          <p:nvPr/>
        </p:nvPicPr>
        <p:blipFill>
          <a:blip r:embed="rId2"/>
          <a:stretch>
            <a:fillRect/>
          </a:stretch>
        </p:blipFill>
        <p:spPr>
          <a:xfrm>
            <a:off x="1847528" y="2555012"/>
            <a:ext cx="5505139" cy="3965634"/>
          </a:xfrm>
          <a:prstGeom prst="rect">
            <a:avLst/>
          </a:prstGeom>
        </p:spPr>
      </p:pic>
      <p:sp>
        <p:nvSpPr>
          <p:cNvPr id="7" name="TextBox 6">
            <a:extLst>
              <a:ext uri="{FF2B5EF4-FFF2-40B4-BE49-F238E27FC236}">
                <a16:creationId xmlns:a16="http://schemas.microsoft.com/office/drawing/2014/main" id="{5F723075-6B76-9E32-39A5-FA369BF55B6C}"/>
              </a:ext>
            </a:extLst>
          </p:cNvPr>
          <p:cNvSpPr txBox="1"/>
          <p:nvPr/>
        </p:nvSpPr>
        <p:spPr>
          <a:xfrm>
            <a:off x="7373595" y="2895444"/>
            <a:ext cx="4104455" cy="3416320"/>
          </a:xfrm>
          <a:prstGeom prst="rect">
            <a:avLst/>
          </a:prstGeom>
          <a:noFill/>
        </p:spPr>
        <p:txBody>
          <a:bodyPr wrap="square" rtlCol="0">
            <a:spAutoFit/>
          </a:bodyPr>
          <a:lstStyle/>
          <a:p>
            <a:pPr marL="285750" indent="-285750">
              <a:buFont typeface="Arial" panose="020B0604020202020204" pitchFamily="34" charset="0"/>
              <a:buChar char="•"/>
            </a:pPr>
            <a:r>
              <a:rPr lang="en-US" dirty="0"/>
              <a:t>Budget 10-15M</a:t>
            </a:r>
          </a:p>
          <a:p>
            <a:pPr marL="285750" indent="-285750">
              <a:buFont typeface="Arial" panose="020B0604020202020204" pitchFamily="34" charset="0"/>
              <a:buChar char="•"/>
            </a:pPr>
            <a:r>
              <a:rPr lang="en-US" dirty="0"/>
              <a:t>Space to approve 3 proposals</a:t>
            </a:r>
          </a:p>
          <a:p>
            <a:pPr marL="285750" indent="-285750">
              <a:buFont typeface="Arial" panose="020B0604020202020204" pitchFamily="34" charset="0"/>
              <a:buChar char="•"/>
            </a:pPr>
            <a:r>
              <a:rPr lang="en-US" dirty="0"/>
              <a:t>Deadline for application: 18 September 2025</a:t>
            </a:r>
          </a:p>
          <a:p>
            <a:pPr marL="285750" indent="-285750">
              <a:buFont typeface="Arial" panose="020B0604020202020204" pitchFamily="34" charset="0"/>
              <a:buChar char="•"/>
            </a:pPr>
            <a:r>
              <a:rPr lang="en-US" dirty="0"/>
              <a:t>Possible competitors: photon science (LEAPS), detectors (AIDA), astronomy/astrophysics.</a:t>
            </a:r>
          </a:p>
          <a:p>
            <a:endParaRPr lang="en-US" dirty="0"/>
          </a:p>
          <a:p>
            <a:r>
              <a:rPr lang="en-US" dirty="0"/>
              <a:t>Still to go through final round of comments in October, budget can still change (but only in the negative direction…).</a:t>
            </a:r>
            <a:endParaRPr lang="en-CH" dirty="0"/>
          </a:p>
        </p:txBody>
      </p:sp>
    </p:spTree>
    <p:extLst>
      <p:ext uri="{BB962C8B-B14F-4D97-AF65-F5344CB8AC3E}">
        <p14:creationId xmlns:p14="http://schemas.microsoft.com/office/powerpoint/2010/main" val="366806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EE36-FDC4-9B81-1737-EC5CE50E71B0}"/>
              </a:ext>
            </a:extLst>
          </p:cNvPr>
          <p:cNvSpPr>
            <a:spLocks noGrp="1"/>
          </p:cNvSpPr>
          <p:nvPr>
            <p:ph type="title"/>
          </p:nvPr>
        </p:nvSpPr>
        <p:spPr/>
        <p:txBody>
          <a:bodyPr/>
          <a:lstStyle/>
          <a:p>
            <a:r>
              <a:rPr lang="en-US" dirty="0"/>
              <a:t>EC requirements</a:t>
            </a:r>
            <a:endParaRPr lang="en-CH" dirty="0"/>
          </a:p>
        </p:txBody>
      </p:sp>
      <p:sp>
        <p:nvSpPr>
          <p:cNvPr id="5" name="Slide Number Placeholder 4">
            <a:extLst>
              <a:ext uri="{FF2B5EF4-FFF2-40B4-BE49-F238E27FC236}">
                <a16:creationId xmlns:a16="http://schemas.microsoft.com/office/drawing/2014/main" id="{EBDC6AB9-6D9D-8768-8E1D-EE851867BCE7}"/>
              </a:ext>
            </a:extLst>
          </p:cNvPr>
          <p:cNvSpPr>
            <a:spLocks noGrp="1"/>
          </p:cNvSpPr>
          <p:nvPr>
            <p:ph type="sldNum" sz="quarter" idx="12"/>
          </p:nvPr>
        </p:nvSpPr>
        <p:spPr/>
        <p:txBody>
          <a:bodyPr/>
          <a:lstStyle/>
          <a:p>
            <a:fld id="{F7A1A58B-7BA1-7E42-8231-6D1CB1C760B1}" type="slidenum">
              <a:rPr lang="en-US" smtClean="0"/>
              <a:pPr/>
              <a:t>11</a:t>
            </a:fld>
            <a:endParaRPr lang="en-US"/>
          </a:p>
        </p:txBody>
      </p:sp>
      <p:pic>
        <p:nvPicPr>
          <p:cNvPr id="15" name="Picture 14">
            <a:extLst>
              <a:ext uri="{FF2B5EF4-FFF2-40B4-BE49-F238E27FC236}">
                <a16:creationId xmlns:a16="http://schemas.microsoft.com/office/drawing/2014/main" id="{B0FB2050-096D-4E8E-E7FA-5BFD625D7A81}"/>
              </a:ext>
            </a:extLst>
          </p:cNvPr>
          <p:cNvPicPr>
            <a:picLocks noChangeAspect="1"/>
          </p:cNvPicPr>
          <p:nvPr/>
        </p:nvPicPr>
        <p:blipFill>
          <a:blip r:embed="rId2"/>
          <a:stretch>
            <a:fillRect/>
          </a:stretch>
        </p:blipFill>
        <p:spPr>
          <a:xfrm>
            <a:off x="119337" y="1285664"/>
            <a:ext cx="5885342" cy="5026100"/>
          </a:xfrm>
          <a:prstGeom prst="rect">
            <a:avLst/>
          </a:prstGeom>
        </p:spPr>
      </p:pic>
      <p:pic>
        <p:nvPicPr>
          <p:cNvPr id="17" name="Picture 16">
            <a:extLst>
              <a:ext uri="{FF2B5EF4-FFF2-40B4-BE49-F238E27FC236}">
                <a16:creationId xmlns:a16="http://schemas.microsoft.com/office/drawing/2014/main" id="{3103E753-0371-02F7-7EEA-487F8C6C17D6}"/>
              </a:ext>
            </a:extLst>
          </p:cNvPr>
          <p:cNvPicPr>
            <a:picLocks noChangeAspect="1"/>
          </p:cNvPicPr>
          <p:nvPr/>
        </p:nvPicPr>
        <p:blipFill>
          <a:blip r:embed="rId3"/>
          <a:stretch>
            <a:fillRect/>
          </a:stretch>
        </p:blipFill>
        <p:spPr>
          <a:xfrm>
            <a:off x="130008" y="6282670"/>
            <a:ext cx="5768062" cy="438775"/>
          </a:xfrm>
          <a:prstGeom prst="rect">
            <a:avLst/>
          </a:prstGeom>
        </p:spPr>
      </p:pic>
      <p:pic>
        <p:nvPicPr>
          <p:cNvPr id="19" name="Picture 18">
            <a:extLst>
              <a:ext uri="{FF2B5EF4-FFF2-40B4-BE49-F238E27FC236}">
                <a16:creationId xmlns:a16="http://schemas.microsoft.com/office/drawing/2014/main" id="{AF41C3C4-C8AE-1A2A-CED3-99D24A7A89E9}"/>
              </a:ext>
            </a:extLst>
          </p:cNvPr>
          <p:cNvPicPr>
            <a:picLocks noChangeAspect="1"/>
          </p:cNvPicPr>
          <p:nvPr/>
        </p:nvPicPr>
        <p:blipFill>
          <a:blip r:embed="rId4"/>
          <a:stretch>
            <a:fillRect/>
          </a:stretch>
        </p:blipFill>
        <p:spPr>
          <a:xfrm>
            <a:off x="5970751" y="1074684"/>
            <a:ext cx="5931320" cy="5452685"/>
          </a:xfrm>
          <a:prstGeom prst="rect">
            <a:avLst/>
          </a:prstGeom>
        </p:spPr>
      </p:pic>
    </p:spTree>
    <p:extLst>
      <p:ext uri="{BB962C8B-B14F-4D97-AF65-F5344CB8AC3E}">
        <p14:creationId xmlns:p14="http://schemas.microsoft.com/office/powerpoint/2010/main" val="69967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E109-7150-A04C-BC32-47456ACE098F}"/>
              </a:ext>
            </a:extLst>
          </p:cNvPr>
          <p:cNvSpPr>
            <a:spLocks noGrp="1"/>
          </p:cNvSpPr>
          <p:nvPr>
            <p:ph type="title"/>
          </p:nvPr>
        </p:nvSpPr>
        <p:spPr/>
        <p:txBody>
          <a:bodyPr/>
          <a:lstStyle/>
          <a:p>
            <a:r>
              <a:rPr lang="en-US" dirty="0"/>
              <a:t>Strategy for I.FAST2</a:t>
            </a:r>
            <a:endParaRPr lang="en-CH" dirty="0"/>
          </a:p>
        </p:txBody>
      </p:sp>
      <p:sp>
        <p:nvSpPr>
          <p:cNvPr id="3" name="Content Placeholder 2">
            <a:extLst>
              <a:ext uri="{FF2B5EF4-FFF2-40B4-BE49-F238E27FC236}">
                <a16:creationId xmlns:a16="http://schemas.microsoft.com/office/drawing/2014/main" id="{E0044305-6E4B-F984-000B-C41A3A22A7D6}"/>
              </a:ext>
            </a:extLst>
          </p:cNvPr>
          <p:cNvSpPr>
            <a:spLocks noGrp="1"/>
          </p:cNvSpPr>
          <p:nvPr>
            <p:ph idx="1"/>
          </p:nvPr>
        </p:nvSpPr>
        <p:spPr>
          <a:xfrm>
            <a:off x="838200" y="1484784"/>
            <a:ext cx="10515600" cy="4176464"/>
          </a:xfrm>
        </p:spPr>
        <p:txBody>
          <a:bodyPr>
            <a:normAutofit fontScale="77500" lnSpcReduction="20000"/>
          </a:bodyPr>
          <a:lstStyle/>
          <a:p>
            <a:pPr>
              <a:lnSpc>
                <a:spcPct val="110000"/>
              </a:lnSpc>
              <a:buFont typeface="Wingdings" panose="05000000000000000000" pitchFamily="2" charset="2"/>
              <a:buChar char="Ø"/>
            </a:pPr>
            <a:r>
              <a:rPr lang="en-US" dirty="0"/>
              <a:t>Coordinate the accelerator R&amp;D Roadmaps for particle physics (ESPP), photon science (LEAPS), nuclear physics (?), neutron science (LENS?) and applications (Industry Forum). A common workshop in March/April 2025 organised by TIARA?</a:t>
            </a:r>
          </a:p>
          <a:p>
            <a:pPr>
              <a:lnSpc>
                <a:spcPct val="110000"/>
              </a:lnSpc>
              <a:buFont typeface="Wingdings" panose="05000000000000000000" pitchFamily="2" charset="2"/>
              <a:buChar char="Ø"/>
            </a:pPr>
            <a:r>
              <a:rPr lang="en-US" dirty="0"/>
              <a:t>Identify common critical topics for R&amp;D and impact that will constitute the “top-down” part of the proposal (directly inviting partners to form collaborations): TIARA with input from other communities (ad-hoc committee?).</a:t>
            </a:r>
          </a:p>
          <a:p>
            <a:pPr>
              <a:lnSpc>
                <a:spcPct val="110000"/>
              </a:lnSpc>
              <a:buFont typeface="Wingdings" panose="05000000000000000000" pitchFamily="2" charset="2"/>
              <a:buChar char="Ø"/>
            </a:pPr>
            <a:r>
              <a:rPr lang="en-US" dirty="0"/>
              <a:t>Define criteria and selection procedure for the bottom-up part of the proposal (to be coordinated by TIARA, as was for I.FAST).</a:t>
            </a:r>
          </a:p>
          <a:p>
            <a:pPr>
              <a:lnSpc>
                <a:spcPct val="110000"/>
              </a:lnSpc>
              <a:buFont typeface="Wingdings" panose="05000000000000000000" pitchFamily="2" charset="2"/>
              <a:buChar char="Ø"/>
            </a:pPr>
            <a:r>
              <a:rPr lang="en-US" dirty="0"/>
              <a:t>Preparation time for a good proposal is 1 year, we need to start now!</a:t>
            </a:r>
            <a:endParaRPr lang="en-CH" dirty="0"/>
          </a:p>
        </p:txBody>
      </p:sp>
      <p:sp>
        <p:nvSpPr>
          <p:cNvPr id="5" name="Slide Number Placeholder 4">
            <a:extLst>
              <a:ext uri="{FF2B5EF4-FFF2-40B4-BE49-F238E27FC236}">
                <a16:creationId xmlns:a16="http://schemas.microsoft.com/office/drawing/2014/main" id="{1C4B27D7-1B52-334B-5748-DD4E626C1B2A}"/>
              </a:ext>
            </a:extLst>
          </p:cNvPr>
          <p:cNvSpPr>
            <a:spLocks noGrp="1"/>
          </p:cNvSpPr>
          <p:nvPr>
            <p:ph type="sldNum" sz="quarter" idx="12"/>
          </p:nvPr>
        </p:nvSpPr>
        <p:spPr/>
        <p:txBody>
          <a:bodyPr/>
          <a:lstStyle/>
          <a:p>
            <a:fld id="{F7A1A58B-7BA1-7E42-8231-6D1CB1C760B1}" type="slidenum">
              <a:rPr lang="en-US" smtClean="0"/>
              <a:pPr/>
              <a:t>12</a:t>
            </a:fld>
            <a:endParaRPr lang="en-US"/>
          </a:p>
        </p:txBody>
      </p:sp>
    </p:spTree>
    <p:extLst>
      <p:ext uri="{BB962C8B-B14F-4D97-AF65-F5344CB8AC3E}">
        <p14:creationId xmlns:p14="http://schemas.microsoft.com/office/powerpoint/2010/main" val="14309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17B3-3EF5-F043-0C94-0E58D72C2609}"/>
              </a:ext>
            </a:extLst>
          </p:cNvPr>
          <p:cNvSpPr>
            <a:spLocks noGrp="1"/>
          </p:cNvSpPr>
          <p:nvPr>
            <p:ph type="title"/>
          </p:nvPr>
        </p:nvSpPr>
        <p:spPr>
          <a:xfrm>
            <a:off x="760976" y="248431"/>
            <a:ext cx="9218240" cy="920538"/>
          </a:xfrm>
        </p:spPr>
        <p:txBody>
          <a:bodyPr>
            <a:normAutofit fontScale="90000"/>
          </a:bodyPr>
          <a:lstStyle/>
          <a:p>
            <a:r>
              <a:rPr lang="en-US" dirty="0"/>
              <a:t>Possible priority themes for I.FAST2</a:t>
            </a:r>
            <a:endParaRPr lang="en-CH" dirty="0"/>
          </a:p>
        </p:txBody>
      </p:sp>
      <p:sp>
        <p:nvSpPr>
          <p:cNvPr id="3" name="Content Placeholder 2">
            <a:extLst>
              <a:ext uri="{FF2B5EF4-FFF2-40B4-BE49-F238E27FC236}">
                <a16:creationId xmlns:a16="http://schemas.microsoft.com/office/drawing/2014/main" id="{0AD0D526-D461-F483-7D22-4CA6FA406509}"/>
              </a:ext>
            </a:extLst>
          </p:cNvPr>
          <p:cNvSpPr>
            <a:spLocks noGrp="1"/>
          </p:cNvSpPr>
          <p:nvPr>
            <p:ph idx="1"/>
          </p:nvPr>
        </p:nvSpPr>
        <p:spPr>
          <a:xfrm>
            <a:off x="767408" y="1168969"/>
            <a:ext cx="10515600" cy="5333044"/>
          </a:xfrm>
        </p:spPr>
        <p:txBody>
          <a:bodyPr>
            <a:normAutofit fontScale="70000" lnSpcReduction="20000"/>
          </a:bodyPr>
          <a:lstStyle/>
          <a:p>
            <a:pPr marL="0" indent="0">
              <a:lnSpc>
                <a:spcPct val="100000"/>
              </a:lnSpc>
              <a:buNone/>
            </a:pPr>
            <a:r>
              <a:rPr lang="en-US" b="1" dirty="0"/>
              <a:t>Technology topics:</a:t>
            </a:r>
          </a:p>
          <a:p>
            <a:pPr>
              <a:lnSpc>
                <a:spcPct val="100000"/>
              </a:lnSpc>
            </a:pPr>
            <a:r>
              <a:rPr lang="en-US" dirty="0"/>
              <a:t>SC thin films: time to converge on the construction of a prototype Nb3Sn cavity in collaboration with industry.</a:t>
            </a:r>
          </a:p>
          <a:p>
            <a:pPr>
              <a:lnSpc>
                <a:spcPct val="100000"/>
              </a:lnSpc>
            </a:pPr>
            <a:r>
              <a:rPr lang="en-US" dirty="0"/>
              <a:t>Additive manufacturing of copper RF structures (high duty, RFQ, couplers, etc.).</a:t>
            </a:r>
          </a:p>
          <a:p>
            <a:pPr>
              <a:lnSpc>
                <a:spcPct val="100000"/>
              </a:lnSpc>
            </a:pPr>
            <a:r>
              <a:rPr lang="en-US" dirty="0"/>
              <a:t>Compact high-current SC linac for applications (with industry? Competition?).</a:t>
            </a:r>
          </a:p>
          <a:p>
            <a:pPr>
              <a:lnSpc>
                <a:spcPct val="100000"/>
              </a:lnSpc>
            </a:pPr>
            <a:r>
              <a:rPr lang="en-US" dirty="0"/>
              <a:t>HTS magnets for colliders (and applications).</a:t>
            </a:r>
          </a:p>
          <a:p>
            <a:pPr>
              <a:lnSpc>
                <a:spcPct val="100000"/>
              </a:lnSpc>
            </a:pPr>
            <a:r>
              <a:rPr lang="en-US" dirty="0"/>
              <a:t>Something for synchrotron light sources?</a:t>
            </a:r>
          </a:p>
          <a:p>
            <a:pPr>
              <a:lnSpc>
                <a:spcPct val="100000"/>
              </a:lnSpc>
            </a:pPr>
            <a:r>
              <a:rPr lang="en-US" dirty="0"/>
              <a:t>Some breakthrough with industry for PWFA/LWFA/</a:t>
            </a:r>
            <a:r>
              <a:rPr lang="en-US" u="sng" dirty="0"/>
              <a:t>DLA</a:t>
            </a:r>
            <a:r>
              <a:rPr lang="en-US" dirty="0"/>
              <a:t> ?</a:t>
            </a:r>
          </a:p>
          <a:p>
            <a:pPr marL="0" indent="0">
              <a:lnSpc>
                <a:spcPct val="100000"/>
              </a:lnSpc>
              <a:buNone/>
            </a:pPr>
            <a:endParaRPr lang="en-US" sz="600" dirty="0"/>
          </a:p>
          <a:p>
            <a:pPr marL="0" indent="0">
              <a:lnSpc>
                <a:spcPct val="100000"/>
              </a:lnSpc>
              <a:buNone/>
            </a:pPr>
            <a:r>
              <a:rPr lang="en-US" b="1" dirty="0"/>
              <a:t>Community topics:</a:t>
            </a:r>
          </a:p>
          <a:p>
            <a:pPr>
              <a:lnSpc>
                <a:spcPct val="100000"/>
              </a:lnSpc>
            </a:pPr>
            <a:r>
              <a:rPr lang="en-US" dirty="0"/>
              <a:t>Future accelerators.</a:t>
            </a:r>
          </a:p>
          <a:p>
            <a:pPr>
              <a:lnSpc>
                <a:spcPct val="100000"/>
              </a:lnSpc>
            </a:pPr>
            <a:r>
              <a:rPr lang="en-US" dirty="0"/>
              <a:t>Sustainability guidelines (LTA’s, etc.).</a:t>
            </a:r>
          </a:p>
          <a:p>
            <a:pPr>
              <a:lnSpc>
                <a:spcPct val="100000"/>
              </a:lnSpc>
            </a:pPr>
            <a:r>
              <a:rPr lang="en-US" dirty="0"/>
              <a:t>Training and outreach on accelerators (CBI?).</a:t>
            </a:r>
          </a:p>
          <a:p>
            <a:pPr>
              <a:lnSpc>
                <a:spcPct val="100000"/>
              </a:lnSpc>
            </a:pPr>
            <a:r>
              <a:rPr lang="en-US" dirty="0"/>
              <a:t>Coordination of plasma community?</a:t>
            </a:r>
          </a:p>
          <a:p>
            <a:pPr>
              <a:lnSpc>
                <a:spcPct val="100000"/>
              </a:lnSpc>
            </a:pPr>
            <a:endParaRPr lang="en-CH" dirty="0"/>
          </a:p>
        </p:txBody>
      </p:sp>
      <p:sp>
        <p:nvSpPr>
          <p:cNvPr id="5" name="Slide Number Placeholder 4">
            <a:extLst>
              <a:ext uri="{FF2B5EF4-FFF2-40B4-BE49-F238E27FC236}">
                <a16:creationId xmlns:a16="http://schemas.microsoft.com/office/drawing/2014/main" id="{6D847921-588C-3DDC-44E0-39173B1A3C4A}"/>
              </a:ext>
            </a:extLst>
          </p:cNvPr>
          <p:cNvSpPr>
            <a:spLocks noGrp="1"/>
          </p:cNvSpPr>
          <p:nvPr>
            <p:ph type="sldNum" sz="quarter" idx="12"/>
          </p:nvPr>
        </p:nvSpPr>
        <p:spPr/>
        <p:txBody>
          <a:bodyPr/>
          <a:lstStyle/>
          <a:p>
            <a:fld id="{F7A1A58B-7BA1-7E42-8231-6D1CB1C760B1}" type="slidenum">
              <a:rPr lang="en-US" smtClean="0"/>
              <a:pPr/>
              <a:t>13</a:t>
            </a:fld>
            <a:endParaRPr lang="en-US"/>
          </a:p>
        </p:txBody>
      </p:sp>
      <p:sp>
        <p:nvSpPr>
          <p:cNvPr id="6" name="TextBox 5">
            <a:extLst>
              <a:ext uri="{FF2B5EF4-FFF2-40B4-BE49-F238E27FC236}">
                <a16:creationId xmlns:a16="http://schemas.microsoft.com/office/drawing/2014/main" id="{0A05A8F1-DDF1-C794-BA6E-BA2AB03D47A2}"/>
              </a:ext>
            </a:extLst>
          </p:cNvPr>
          <p:cNvSpPr txBox="1"/>
          <p:nvPr/>
        </p:nvSpPr>
        <p:spPr>
          <a:xfrm>
            <a:off x="7490091" y="6032662"/>
            <a:ext cx="2762295"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a:t>Any suggestion?</a:t>
            </a:r>
            <a:endParaRPr lang="en-CH" sz="2400" dirty="0"/>
          </a:p>
        </p:txBody>
      </p:sp>
      <p:sp>
        <p:nvSpPr>
          <p:cNvPr id="7" name="Content Placeholder 2">
            <a:extLst>
              <a:ext uri="{FF2B5EF4-FFF2-40B4-BE49-F238E27FC236}">
                <a16:creationId xmlns:a16="http://schemas.microsoft.com/office/drawing/2014/main" id="{5376D046-BD2C-4042-1D7B-1D12DCE0A118}"/>
              </a:ext>
            </a:extLst>
          </p:cNvPr>
          <p:cNvSpPr txBox="1">
            <a:spLocks/>
          </p:cNvSpPr>
          <p:nvPr/>
        </p:nvSpPr>
        <p:spPr>
          <a:xfrm>
            <a:off x="6312024" y="4221088"/>
            <a:ext cx="4752528" cy="71298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Font typeface="Arial"/>
              <a:buNone/>
            </a:pPr>
            <a:r>
              <a:rPr lang="en-US" b="1" dirty="0"/>
              <a:t>Technology transfer topics:</a:t>
            </a:r>
          </a:p>
          <a:p>
            <a:pPr>
              <a:lnSpc>
                <a:spcPct val="100000"/>
              </a:lnSpc>
            </a:pPr>
            <a:r>
              <a:rPr lang="en-US" dirty="0"/>
              <a:t>Support to accelerator start-ups.</a:t>
            </a:r>
          </a:p>
          <a:p>
            <a:pPr>
              <a:lnSpc>
                <a:spcPct val="100000"/>
              </a:lnSpc>
            </a:pPr>
            <a:endParaRPr lang="en-CH" dirty="0"/>
          </a:p>
        </p:txBody>
      </p:sp>
    </p:spTree>
    <p:extLst>
      <p:ext uri="{BB962C8B-B14F-4D97-AF65-F5344CB8AC3E}">
        <p14:creationId xmlns:p14="http://schemas.microsoft.com/office/powerpoint/2010/main" val="414652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89F5-30FC-0DC2-66C7-3F05F9397757}"/>
              </a:ext>
            </a:extLst>
          </p:cNvPr>
          <p:cNvSpPr>
            <a:spLocks noGrp="1"/>
          </p:cNvSpPr>
          <p:nvPr>
            <p:ph type="title"/>
          </p:nvPr>
        </p:nvSpPr>
        <p:spPr/>
        <p:txBody>
          <a:bodyPr/>
          <a:lstStyle/>
          <a:p>
            <a:r>
              <a:rPr lang="en-US" dirty="0"/>
              <a:t>Other “proposed proposals” </a:t>
            </a:r>
            <a:endParaRPr lang="en-CH" dirty="0"/>
          </a:p>
        </p:txBody>
      </p:sp>
      <p:sp>
        <p:nvSpPr>
          <p:cNvPr id="3" name="Content Placeholder 2">
            <a:extLst>
              <a:ext uri="{FF2B5EF4-FFF2-40B4-BE49-F238E27FC236}">
                <a16:creationId xmlns:a16="http://schemas.microsoft.com/office/drawing/2014/main" id="{16F6E956-EDBE-9247-49D4-2F10B3B3AE26}"/>
              </a:ext>
            </a:extLst>
          </p:cNvPr>
          <p:cNvSpPr>
            <a:spLocks noGrp="1"/>
          </p:cNvSpPr>
          <p:nvPr>
            <p:ph idx="1"/>
          </p:nvPr>
        </p:nvSpPr>
        <p:spPr>
          <a:xfrm>
            <a:off x="695400" y="1700808"/>
            <a:ext cx="10515600" cy="3763615"/>
          </a:xfrm>
        </p:spPr>
        <p:txBody>
          <a:bodyPr>
            <a:normAutofit fontScale="92500" lnSpcReduction="20000"/>
          </a:bodyPr>
          <a:lstStyle/>
          <a:p>
            <a:pPr>
              <a:lnSpc>
                <a:spcPct val="110000"/>
              </a:lnSpc>
            </a:pPr>
            <a:r>
              <a:rPr lang="en-US" dirty="0"/>
              <a:t>Energy efficiency: preparing a reconversion of the </a:t>
            </a:r>
            <a:r>
              <a:rPr lang="en-US" dirty="0" err="1"/>
              <a:t>EuMAHTS</a:t>
            </a:r>
            <a:r>
              <a:rPr lang="en-US" dirty="0"/>
              <a:t> proposal on HTS magnets that was not successful in 2023, for submission in September 2025 of the part related to energy saving (5M instead of 10M). </a:t>
            </a:r>
          </a:p>
          <a:p>
            <a:pPr>
              <a:lnSpc>
                <a:spcPct val="110000"/>
              </a:lnSpc>
            </a:pPr>
            <a:r>
              <a:rPr lang="en-US" dirty="0"/>
              <a:t>Design studies: alternative designs for high-energy physics are usually well considered by the evaluators (e.g. muon collider) – for September 2025 there are discussions on submitting a proposal based on the HALHF linear collider design.</a:t>
            </a:r>
            <a:endParaRPr lang="en-CH" dirty="0"/>
          </a:p>
        </p:txBody>
      </p:sp>
      <p:sp>
        <p:nvSpPr>
          <p:cNvPr id="5" name="Slide Number Placeholder 4">
            <a:extLst>
              <a:ext uri="{FF2B5EF4-FFF2-40B4-BE49-F238E27FC236}">
                <a16:creationId xmlns:a16="http://schemas.microsoft.com/office/drawing/2014/main" id="{E8A00188-A101-6DE6-3D47-E7B6E29FC9BF}"/>
              </a:ext>
            </a:extLst>
          </p:cNvPr>
          <p:cNvSpPr>
            <a:spLocks noGrp="1"/>
          </p:cNvSpPr>
          <p:nvPr>
            <p:ph type="sldNum" sz="quarter" idx="12"/>
          </p:nvPr>
        </p:nvSpPr>
        <p:spPr/>
        <p:txBody>
          <a:bodyPr/>
          <a:lstStyle/>
          <a:p>
            <a:fld id="{F7A1A58B-7BA1-7E42-8231-6D1CB1C760B1}" type="slidenum">
              <a:rPr lang="en-US" smtClean="0"/>
              <a:pPr/>
              <a:t>14</a:t>
            </a:fld>
            <a:endParaRPr lang="en-US"/>
          </a:p>
        </p:txBody>
      </p:sp>
    </p:spTree>
    <p:extLst>
      <p:ext uri="{BB962C8B-B14F-4D97-AF65-F5344CB8AC3E}">
        <p14:creationId xmlns:p14="http://schemas.microsoft.com/office/powerpoint/2010/main" val="308555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58E0-2926-DB92-FF3D-4B81B85685CF}"/>
              </a:ext>
            </a:extLst>
          </p:cNvPr>
          <p:cNvSpPr>
            <a:spLocks noGrp="1"/>
          </p:cNvSpPr>
          <p:nvPr>
            <p:ph type="title"/>
          </p:nvPr>
        </p:nvSpPr>
        <p:spPr/>
        <p:txBody>
          <a:bodyPr/>
          <a:lstStyle/>
          <a:p>
            <a:r>
              <a:rPr lang="en-US" dirty="0"/>
              <a:t>FP10</a:t>
            </a:r>
            <a:endParaRPr lang="en-CH" dirty="0"/>
          </a:p>
        </p:txBody>
      </p:sp>
      <p:sp>
        <p:nvSpPr>
          <p:cNvPr id="3" name="Content Placeholder 2">
            <a:extLst>
              <a:ext uri="{FF2B5EF4-FFF2-40B4-BE49-F238E27FC236}">
                <a16:creationId xmlns:a16="http://schemas.microsoft.com/office/drawing/2014/main" id="{5AB34DF1-4702-347B-8563-9227706A0925}"/>
              </a:ext>
            </a:extLst>
          </p:cNvPr>
          <p:cNvSpPr>
            <a:spLocks noGrp="1"/>
          </p:cNvSpPr>
          <p:nvPr>
            <p:ph idx="1"/>
          </p:nvPr>
        </p:nvSpPr>
        <p:spPr/>
        <p:txBody>
          <a:bodyPr>
            <a:normAutofit fontScale="55000" lnSpcReduction="20000"/>
          </a:bodyPr>
          <a:lstStyle/>
          <a:p>
            <a:pPr marL="0" indent="0">
              <a:lnSpc>
                <a:spcPct val="100000"/>
              </a:lnSpc>
              <a:buNone/>
            </a:pPr>
            <a:r>
              <a:rPr lang="en-US" dirty="0"/>
              <a:t>Priorities for the European Commission</a:t>
            </a:r>
          </a:p>
          <a:p>
            <a:pPr>
              <a:lnSpc>
                <a:spcPct val="100000"/>
              </a:lnSpc>
            </a:pPr>
            <a:r>
              <a:rPr lang="en-US" dirty="0"/>
              <a:t>International collaboration</a:t>
            </a:r>
          </a:p>
          <a:p>
            <a:pPr>
              <a:lnSpc>
                <a:spcPct val="100000"/>
              </a:lnSpc>
            </a:pPr>
            <a:r>
              <a:rPr lang="en-US" dirty="0"/>
              <a:t>Coordination of instruments (structural funds, etc.)</a:t>
            </a:r>
          </a:p>
          <a:p>
            <a:pPr marL="0" indent="0">
              <a:lnSpc>
                <a:spcPct val="100000"/>
              </a:lnSpc>
              <a:buNone/>
            </a:pPr>
            <a:r>
              <a:rPr lang="en-US" dirty="0"/>
              <a:t>Priorities for Research Infrastructure </a:t>
            </a:r>
          </a:p>
          <a:p>
            <a:pPr>
              <a:lnSpc>
                <a:spcPct val="100000"/>
              </a:lnSpc>
            </a:pPr>
            <a:r>
              <a:rPr lang="en-US" dirty="0"/>
              <a:t>Support to “Big Science” technologies that have a strong impact on science, industry and society.</a:t>
            </a:r>
          </a:p>
          <a:p>
            <a:pPr>
              <a:lnSpc>
                <a:spcPct val="100000"/>
              </a:lnSpc>
            </a:pPr>
            <a:r>
              <a:rPr lang="en-US" dirty="0"/>
              <a:t>New access model. </a:t>
            </a:r>
          </a:p>
          <a:p>
            <a:pPr>
              <a:lnSpc>
                <a:spcPct val="100000"/>
              </a:lnSpc>
            </a:pPr>
            <a:r>
              <a:rPr lang="en-US" dirty="0"/>
              <a:t>Transitioning to integrated long-term planning and implementation of joint technology research, interacting with preparatory action for common technology development.</a:t>
            </a:r>
          </a:p>
          <a:p>
            <a:pPr>
              <a:lnSpc>
                <a:spcPct val="100000"/>
              </a:lnSpc>
            </a:pPr>
            <a:r>
              <a:rPr lang="en-US" dirty="0"/>
              <a:t>Exploration of applications of RI innovations outside the scientific market, via proof-of-concept support (</a:t>
            </a:r>
            <a:r>
              <a:rPr lang="en-US" i="1" dirty="0"/>
              <a:t>but not beyond proof-of-concept</a:t>
            </a:r>
            <a:r>
              <a:rPr lang="en-US" dirty="0"/>
              <a:t>!).</a:t>
            </a:r>
          </a:p>
          <a:p>
            <a:pPr marL="0" indent="0">
              <a:lnSpc>
                <a:spcPct val="100000"/>
              </a:lnSpc>
              <a:buNone/>
            </a:pPr>
            <a:r>
              <a:rPr lang="en-US" dirty="0"/>
              <a:t>Priorities for TIARA:</a:t>
            </a:r>
          </a:p>
          <a:p>
            <a:pPr>
              <a:lnSpc>
                <a:spcPct val="100000"/>
              </a:lnSpc>
            </a:pPr>
            <a:r>
              <a:rPr lang="en-US" dirty="0"/>
              <a:t>Program based on long-range JRAs, complemented with smaller dimension, targeted actions to reply to specific technological RIs needs in accelerator technologies.</a:t>
            </a:r>
          </a:p>
          <a:p>
            <a:pPr>
              <a:lnSpc>
                <a:spcPct val="100000"/>
              </a:lnSpc>
            </a:pPr>
            <a:endParaRPr lang="en-US" dirty="0"/>
          </a:p>
          <a:p>
            <a:pPr>
              <a:lnSpc>
                <a:spcPct val="100000"/>
              </a:lnSpc>
            </a:pPr>
            <a:endParaRPr lang="en-US" dirty="0"/>
          </a:p>
          <a:p>
            <a:endParaRPr lang="en-CH" dirty="0"/>
          </a:p>
        </p:txBody>
      </p:sp>
      <p:sp>
        <p:nvSpPr>
          <p:cNvPr id="5" name="Slide Number Placeholder 4">
            <a:extLst>
              <a:ext uri="{FF2B5EF4-FFF2-40B4-BE49-F238E27FC236}">
                <a16:creationId xmlns:a16="http://schemas.microsoft.com/office/drawing/2014/main" id="{6F4D636D-459C-ADF3-7499-D1DABB04A083}"/>
              </a:ext>
            </a:extLst>
          </p:cNvPr>
          <p:cNvSpPr>
            <a:spLocks noGrp="1"/>
          </p:cNvSpPr>
          <p:nvPr>
            <p:ph type="sldNum" sz="quarter" idx="12"/>
          </p:nvPr>
        </p:nvSpPr>
        <p:spPr/>
        <p:txBody>
          <a:bodyPr/>
          <a:lstStyle/>
          <a:p>
            <a:fld id="{F7A1A58B-7BA1-7E42-8231-6D1CB1C760B1}" type="slidenum">
              <a:rPr lang="en-US" smtClean="0"/>
              <a:pPr/>
              <a:t>15</a:t>
            </a:fld>
            <a:endParaRPr lang="en-US"/>
          </a:p>
        </p:txBody>
      </p:sp>
    </p:spTree>
    <p:extLst>
      <p:ext uri="{BB962C8B-B14F-4D97-AF65-F5344CB8AC3E}">
        <p14:creationId xmlns:p14="http://schemas.microsoft.com/office/powerpoint/2010/main" val="1691876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66794-4658-1793-0726-D7C7B695EDB1}"/>
              </a:ext>
            </a:extLst>
          </p:cNvPr>
          <p:cNvSpPr txBox="1"/>
          <p:nvPr/>
        </p:nvSpPr>
        <p:spPr>
          <a:xfrm>
            <a:off x="1631504" y="5013176"/>
            <a:ext cx="4653838" cy="461665"/>
          </a:xfrm>
          <a:prstGeom prst="rect">
            <a:avLst/>
          </a:prstGeom>
          <a:noFill/>
        </p:spPr>
        <p:txBody>
          <a:bodyPr wrap="none" rtlCol="0">
            <a:spAutoFit/>
          </a:bodyPr>
          <a:lstStyle/>
          <a:p>
            <a:r>
              <a:rPr lang="en-US" sz="2400" dirty="0">
                <a:solidFill>
                  <a:schemeClr val="bg2"/>
                </a:solidFill>
              </a:rPr>
              <a:t>Thank you for your attention </a:t>
            </a:r>
            <a:endParaRPr lang="en-CH" sz="2400" dirty="0">
              <a:solidFill>
                <a:schemeClr val="bg2"/>
              </a:solidFill>
            </a:endParaRPr>
          </a:p>
        </p:txBody>
      </p:sp>
    </p:spTree>
    <p:extLst>
      <p:ext uri="{BB962C8B-B14F-4D97-AF65-F5344CB8AC3E}">
        <p14:creationId xmlns:p14="http://schemas.microsoft.com/office/powerpoint/2010/main" val="253572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EE7E-FC81-DC0C-8997-4BF0D06CD862}"/>
              </a:ext>
            </a:extLst>
          </p:cNvPr>
          <p:cNvSpPr>
            <a:spLocks noGrp="1"/>
          </p:cNvSpPr>
          <p:nvPr>
            <p:ph type="title"/>
          </p:nvPr>
        </p:nvSpPr>
        <p:spPr/>
        <p:txBody>
          <a:bodyPr/>
          <a:lstStyle/>
          <a:p>
            <a:r>
              <a:rPr lang="en-US" dirty="0"/>
              <a:t>Outline</a:t>
            </a:r>
            <a:endParaRPr lang="en-CH" dirty="0"/>
          </a:p>
        </p:txBody>
      </p:sp>
      <p:sp>
        <p:nvSpPr>
          <p:cNvPr id="3" name="Content Placeholder 2">
            <a:extLst>
              <a:ext uri="{FF2B5EF4-FFF2-40B4-BE49-F238E27FC236}">
                <a16:creationId xmlns:a16="http://schemas.microsoft.com/office/drawing/2014/main" id="{AF018C3D-87B3-43CA-2BED-E0F30F304C9A}"/>
              </a:ext>
            </a:extLst>
          </p:cNvPr>
          <p:cNvSpPr>
            <a:spLocks noGrp="1"/>
          </p:cNvSpPr>
          <p:nvPr>
            <p:ph sz="half" idx="1"/>
          </p:nvPr>
        </p:nvSpPr>
        <p:spPr>
          <a:xfrm>
            <a:off x="838200" y="1825625"/>
            <a:ext cx="10010328" cy="3763615"/>
          </a:xfrm>
        </p:spPr>
        <p:txBody>
          <a:bodyPr/>
          <a:lstStyle/>
          <a:p>
            <a:r>
              <a:rPr lang="en-US" dirty="0"/>
              <a:t>Accelerator R&amp;D landscape, EU impact, challenges</a:t>
            </a:r>
          </a:p>
          <a:p>
            <a:r>
              <a:rPr lang="en-US" dirty="0"/>
              <a:t>EU support to accelerator R&amp;D: past, present, future</a:t>
            </a:r>
          </a:p>
          <a:p>
            <a:r>
              <a:rPr lang="en-US" dirty="0"/>
              <a:t>Horizon Europe (2025-28): instruments, calls, IFAST2</a:t>
            </a:r>
          </a:p>
          <a:p>
            <a:r>
              <a:rPr lang="en-US" dirty="0"/>
              <a:t>Trends and expectations for FP10 (2028-34) </a:t>
            </a:r>
          </a:p>
          <a:p>
            <a:endParaRPr lang="en-US" dirty="0"/>
          </a:p>
          <a:p>
            <a:endParaRPr lang="en-CH" dirty="0"/>
          </a:p>
        </p:txBody>
      </p:sp>
      <p:sp>
        <p:nvSpPr>
          <p:cNvPr id="6" name="Slide Number Placeholder 5">
            <a:extLst>
              <a:ext uri="{FF2B5EF4-FFF2-40B4-BE49-F238E27FC236}">
                <a16:creationId xmlns:a16="http://schemas.microsoft.com/office/drawing/2014/main" id="{A3EA40E2-33BF-CF56-DFE6-B76286102444}"/>
              </a:ext>
            </a:extLst>
          </p:cNvPr>
          <p:cNvSpPr>
            <a:spLocks noGrp="1"/>
          </p:cNvSpPr>
          <p:nvPr>
            <p:ph type="sldNum" sz="quarter" idx="12"/>
          </p:nvPr>
        </p:nvSpPr>
        <p:spPr/>
        <p:txBody>
          <a:bodyPr/>
          <a:lstStyle/>
          <a:p>
            <a:fld id="{F7A1A58B-7BA1-7E42-8231-6D1CB1C760B1}" type="slidenum">
              <a:rPr lang="en-US" smtClean="0"/>
              <a:pPr/>
              <a:t>2</a:t>
            </a:fld>
            <a:endParaRPr lang="en-US"/>
          </a:p>
        </p:txBody>
      </p:sp>
    </p:spTree>
    <p:extLst>
      <p:ext uri="{BB962C8B-B14F-4D97-AF65-F5344CB8AC3E}">
        <p14:creationId xmlns:p14="http://schemas.microsoft.com/office/powerpoint/2010/main" val="75380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F64C-57CE-CCA0-C07B-8DA5B9332765}"/>
              </a:ext>
            </a:extLst>
          </p:cNvPr>
          <p:cNvSpPr>
            <a:spLocks noGrp="1"/>
          </p:cNvSpPr>
          <p:nvPr>
            <p:ph type="title"/>
          </p:nvPr>
        </p:nvSpPr>
        <p:spPr>
          <a:xfrm>
            <a:off x="570440" y="218620"/>
            <a:ext cx="10515600" cy="920538"/>
          </a:xfrm>
        </p:spPr>
        <p:txBody>
          <a:bodyPr>
            <a:normAutofit fontScale="90000"/>
          </a:bodyPr>
          <a:lstStyle/>
          <a:p>
            <a:r>
              <a:rPr lang="en-US" dirty="0"/>
              <a:t>The European accelerator R&amp;D landscape</a:t>
            </a:r>
            <a:endParaRPr lang="en-CH" dirty="0"/>
          </a:p>
        </p:txBody>
      </p:sp>
      <p:sp>
        <p:nvSpPr>
          <p:cNvPr id="3" name="Content Placeholder 2">
            <a:extLst>
              <a:ext uri="{FF2B5EF4-FFF2-40B4-BE49-F238E27FC236}">
                <a16:creationId xmlns:a16="http://schemas.microsoft.com/office/drawing/2014/main" id="{4B660A99-564D-0FAA-A96F-7777856302B2}"/>
              </a:ext>
            </a:extLst>
          </p:cNvPr>
          <p:cNvSpPr>
            <a:spLocks noGrp="1"/>
          </p:cNvSpPr>
          <p:nvPr>
            <p:ph sz="half" idx="1"/>
          </p:nvPr>
        </p:nvSpPr>
        <p:spPr>
          <a:xfrm>
            <a:off x="570440" y="1122957"/>
            <a:ext cx="7253752" cy="5096284"/>
          </a:xfrm>
        </p:spPr>
        <p:txBody>
          <a:bodyPr>
            <a:normAutofit lnSpcReduction="10000"/>
          </a:bodyPr>
          <a:lstStyle/>
          <a:p>
            <a:pPr>
              <a:lnSpc>
                <a:spcPct val="120000"/>
              </a:lnSpc>
              <a:buFont typeface="Wingdings" panose="05000000000000000000" pitchFamily="2" charset="2"/>
              <a:buChar char="q"/>
            </a:pPr>
            <a:r>
              <a:rPr lang="en-US" sz="1800" dirty="0"/>
              <a:t>Development of accelerator technologies is a particular challenge in the </a:t>
            </a:r>
            <a:r>
              <a:rPr lang="en-US" sz="1800" b="1" dirty="0">
                <a:solidFill>
                  <a:srgbClr val="F207CA"/>
                </a:solidFill>
              </a:rPr>
              <a:t>fragmented European accelerator environment</a:t>
            </a:r>
            <a:r>
              <a:rPr lang="en-US" sz="1800" dirty="0"/>
              <a:t>.</a:t>
            </a:r>
          </a:p>
          <a:p>
            <a:pPr>
              <a:lnSpc>
                <a:spcPct val="120000"/>
              </a:lnSpc>
              <a:buFont typeface="Wingdings" panose="05000000000000000000" pitchFamily="2" charset="2"/>
              <a:buChar char="q"/>
            </a:pPr>
            <a:r>
              <a:rPr lang="en-US" sz="1800" dirty="0"/>
              <a:t>&gt; 100 entities (research laboratories, universities, industry) active in research development and production of accelerator technologies, across 23 EU countries and UK.</a:t>
            </a:r>
          </a:p>
          <a:p>
            <a:pPr>
              <a:lnSpc>
                <a:spcPct val="120000"/>
              </a:lnSpc>
              <a:buFont typeface="Wingdings" panose="05000000000000000000" pitchFamily="2" charset="2"/>
              <a:buChar char="q"/>
            </a:pPr>
            <a:r>
              <a:rPr lang="en-US" sz="1800" dirty="0"/>
              <a:t>CERN stands up as a reference – but CERN’s contribution is focused on the CERN institutional projects, with limited space for long-term low TRL R&amp;D.</a:t>
            </a:r>
          </a:p>
          <a:p>
            <a:pPr>
              <a:lnSpc>
                <a:spcPct val="120000"/>
              </a:lnSpc>
              <a:buFont typeface="Wingdings" panose="05000000000000000000" pitchFamily="2" charset="2"/>
              <a:buChar char="q"/>
            </a:pPr>
            <a:r>
              <a:rPr lang="en-US" sz="1800" dirty="0"/>
              <a:t>An impactful R&amp;D can be only achieved via collaborations, including academia-industry.</a:t>
            </a:r>
          </a:p>
          <a:p>
            <a:pPr>
              <a:lnSpc>
                <a:spcPct val="120000"/>
              </a:lnSpc>
              <a:buFont typeface="Wingdings" panose="05000000000000000000" pitchFamily="2" charset="2"/>
              <a:buChar char="q"/>
            </a:pPr>
            <a:r>
              <a:rPr lang="en-US" sz="1800" dirty="0"/>
              <a:t>The European Commission Programmes can play a strategic role in setting up and supporting collaborations and co-innovation with industry.</a:t>
            </a:r>
            <a:endParaRPr lang="en-CH" sz="1800" dirty="0"/>
          </a:p>
        </p:txBody>
      </p:sp>
      <p:sp>
        <p:nvSpPr>
          <p:cNvPr id="6" name="Slide Number Placeholder 5">
            <a:extLst>
              <a:ext uri="{FF2B5EF4-FFF2-40B4-BE49-F238E27FC236}">
                <a16:creationId xmlns:a16="http://schemas.microsoft.com/office/drawing/2014/main" id="{7CEE3205-FF48-5F55-87C7-69A87A866D3B}"/>
              </a:ext>
            </a:extLst>
          </p:cNvPr>
          <p:cNvSpPr>
            <a:spLocks noGrp="1"/>
          </p:cNvSpPr>
          <p:nvPr>
            <p:ph type="sldNum" sz="quarter" idx="12"/>
          </p:nvPr>
        </p:nvSpPr>
        <p:spPr/>
        <p:txBody>
          <a:bodyPr/>
          <a:lstStyle/>
          <a:p>
            <a:fld id="{F7A1A58B-7BA1-7E42-8231-6D1CB1C760B1}" type="slidenum">
              <a:rPr lang="en-US" smtClean="0"/>
              <a:pPr/>
              <a:t>3</a:t>
            </a:fld>
            <a:endParaRPr lang="en-US"/>
          </a:p>
        </p:txBody>
      </p:sp>
      <p:pic>
        <p:nvPicPr>
          <p:cNvPr id="7" name="Picture 6">
            <a:extLst>
              <a:ext uri="{FF2B5EF4-FFF2-40B4-BE49-F238E27FC236}">
                <a16:creationId xmlns:a16="http://schemas.microsoft.com/office/drawing/2014/main" id="{DED7DF69-9746-8069-4E1D-D257D753B62E}"/>
              </a:ext>
            </a:extLst>
          </p:cNvPr>
          <p:cNvPicPr>
            <a:picLocks noChangeAspect="1"/>
          </p:cNvPicPr>
          <p:nvPr/>
        </p:nvPicPr>
        <p:blipFill>
          <a:blip r:embed="rId2"/>
          <a:stretch>
            <a:fillRect/>
          </a:stretch>
        </p:blipFill>
        <p:spPr>
          <a:xfrm>
            <a:off x="7964130" y="1389390"/>
            <a:ext cx="3389670" cy="3359187"/>
          </a:xfrm>
          <a:prstGeom prst="rect">
            <a:avLst/>
          </a:prstGeom>
        </p:spPr>
      </p:pic>
      <p:sp>
        <p:nvSpPr>
          <p:cNvPr id="8" name="TextBox 7">
            <a:extLst>
              <a:ext uri="{FF2B5EF4-FFF2-40B4-BE49-F238E27FC236}">
                <a16:creationId xmlns:a16="http://schemas.microsoft.com/office/drawing/2014/main" id="{7DA648CD-8805-DC14-8DD1-A9DF44E7A134}"/>
              </a:ext>
            </a:extLst>
          </p:cNvPr>
          <p:cNvSpPr txBox="1"/>
          <p:nvPr/>
        </p:nvSpPr>
        <p:spPr>
          <a:xfrm>
            <a:off x="7824192" y="4904046"/>
            <a:ext cx="4176464" cy="830997"/>
          </a:xfrm>
          <a:prstGeom prst="rect">
            <a:avLst/>
          </a:prstGeom>
          <a:noFill/>
        </p:spPr>
        <p:txBody>
          <a:bodyPr wrap="square" rtlCol="0">
            <a:spAutoFit/>
          </a:bodyPr>
          <a:lstStyle/>
          <a:p>
            <a:r>
              <a:rPr lang="en-US" sz="1200" i="1" dirty="0"/>
              <a:t>The iFAST EU Project for accelerator R&amp;D includes 48 partners (8 accelerator laboratories, 12 national research </a:t>
            </a:r>
            <a:r>
              <a:rPr lang="en-US" sz="1200" i="1" dirty="0" err="1"/>
              <a:t>centres</a:t>
            </a:r>
            <a:r>
              <a:rPr lang="en-US" sz="1200" i="1" dirty="0"/>
              <a:t>, 12 universities, 16 industrial partners (11 SMEs) - from 15 European Countries.</a:t>
            </a:r>
            <a:endParaRPr lang="en-CH" sz="1200" i="1" dirty="0"/>
          </a:p>
        </p:txBody>
      </p:sp>
    </p:spTree>
    <p:extLst>
      <p:ext uri="{BB962C8B-B14F-4D97-AF65-F5344CB8AC3E}">
        <p14:creationId xmlns:p14="http://schemas.microsoft.com/office/powerpoint/2010/main" val="161996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7F17C-93C2-9BCF-59B7-7B884286226F}"/>
              </a:ext>
            </a:extLst>
          </p:cNvPr>
          <p:cNvSpPr>
            <a:spLocks noGrp="1"/>
          </p:cNvSpPr>
          <p:nvPr>
            <p:ph type="title"/>
          </p:nvPr>
        </p:nvSpPr>
        <p:spPr>
          <a:xfrm>
            <a:off x="489477" y="51401"/>
            <a:ext cx="11090448" cy="920538"/>
          </a:xfrm>
        </p:spPr>
        <p:txBody>
          <a:bodyPr>
            <a:normAutofit/>
          </a:bodyPr>
          <a:lstStyle/>
          <a:p>
            <a:r>
              <a:rPr lang="en-US" sz="3600" dirty="0"/>
              <a:t>EU projects: opportunities and challenges</a:t>
            </a:r>
            <a:endParaRPr lang="en-CH" sz="3600" dirty="0"/>
          </a:p>
        </p:txBody>
      </p:sp>
      <p:sp>
        <p:nvSpPr>
          <p:cNvPr id="6" name="Slide Number Placeholder 5">
            <a:extLst>
              <a:ext uri="{FF2B5EF4-FFF2-40B4-BE49-F238E27FC236}">
                <a16:creationId xmlns:a16="http://schemas.microsoft.com/office/drawing/2014/main" id="{48A64F58-0368-B362-C107-9944E2FD326B}"/>
              </a:ext>
            </a:extLst>
          </p:cNvPr>
          <p:cNvSpPr>
            <a:spLocks noGrp="1"/>
          </p:cNvSpPr>
          <p:nvPr>
            <p:ph type="sldNum" sz="quarter" idx="12"/>
          </p:nvPr>
        </p:nvSpPr>
        <p:spPr/>
        <p:txBody>
          <a:bodyPr/>
          <a:lstStyle/>
          <a:p>
            <a:fld id="{F7A1A58B-7BA1-7E42-8231-6D1CB1C760B1}" type="slidenum">
              <a:rPr lang="en-US" smtClean="0"/>
              <a:pPr/>
              <a:t>4</a:t>
            </a:fld>
            <a:endParaRPr lang="en-US" dirty="0"/>
          </a:p>
        </p:txBody>
      </p:sp>
      <p:pic>
        <p:nvPicPr>
          <p:cNvPr id="7" name="Picture 6">
            <a:extLst>
              <a:ext uri="{FF2B5EF4-FFF2-40B4-BE49-F238E27FC236}">
                <a16:creationId xmlns:a16="http://schemas.microsoft.com/office/drawing/2014/main" id="{9CC968E8-07CA-EB0F-71C5-10ACE486828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36528" y="3795167"/>
            <a:ext cx="3259248" cy="2173854"/>
          </a:xfrm>
          <a:prstGeom prst="rect">
            <a:avLst/>
          </a:prstGeom>
        </p:spPr>
      </p:pic>
      <p:sp>
        <p:nvSpPr>
          <p:cNvPr id="3" name="Content Placeholder 2">
            <a:extLst>
              <a:ext uri="{FF2B5EF4-FFF2-40B4-BE49-F238E27FC236}">
                <a16:creationId xmlns:a16="http://schemas.microsoft.com/office/drawing/2014/main" id="{E399F744-BEF0-F708-29A7-1038183FB638}"/>
              </a:ext>
            </a:extLst>
          </p:cNvPr>
          <p:cNvSpPr>
            <a:spLocks noGrp="1"/>
          </p:cNvSpPr>
          <p:nvPr>
            <p:ph sz="half" idx="1"/>
          </p:nvPr>
        </p:nvSpPr>
        <p:spPr>
          <a:xfrm>
            <a:off x="344905" y="1776346"/>
            <a:ext cx="3410278" cy="4725145"/>
          </a:xfrm>
        </p:spPr>
        <p:txBody>
          <a:bodyPr>
            <a:normAutofit fontScale="70000" lnSpcReduction="20000"/>
          </a:bodyPr>
          <a:lstStyle/>
          <a:p>
            <a:pPr marL="0" indent="0">
              <a:lnSpc>
                <a:spcPct val="110000"/>
              </a:lnSpc>
              <a:buNone/>
            </a:pPr>
            <a:r>
              <a:rPr lang="en-US" b="1" dirty="0">
                <a:solidFill>
                  <a:schemeClr val="accent1"/>
                </a:solidFill>
              </a:rPr>
              <a:t>Opportunities:</a:t>
            </a:r>
          </a:p>
          <a:p>
            <a:pPr>
              <a:lnSpc>
                <a:spcPct val="110000"/>
              </a:lnSpc>
            </a:pPr>
            <a:r>
              <a:rPr lang="en-US" dirty="0"/>
              <a:t>Help to make people meet and to build trust.</a:t>
            </a:r>
          </a:p>
          <a:p>
            <a:pPr>
              <a:lnSpc>
                <a:spcPct val="110000"/>
              </a:lnSpc>
            </a:pPr>
            <a:r>
              <a:rPr lang="en-US" dirty="0"/>
              <a:t>Provides a well-defined framework to establish collaborations.</a:t>
            </a:r>
          </a:p>
          <a:p>
            <a:pPr>
              <a:lnSpc>
                <a:spcPct val="110000"/>
              </a:lnSpc>
            </a:pPr>
            <a:r>
              <a:rPr lang="en-US" dirty="0"/>
              <a:t>The reputation of being in an EU project helps leveraging additional funding.</a:t>
            </a:r>
          </a:p>
          <a:p>
            <a:pPr>
              <a:lnSpc>
                <a:spcPct val="110000"/>
              </a:lnSpc>
            </a:pPr>
            <a:r>
              <a:rPr lang="en-US" dirty="0"/>
              <a:t>Encourages co-funding schemes.  </a:t>
            </a:r>
            <a:endParaRPr lang="en-CH" dirty="0"/>
          </a:p>
        </p:txBody>
      </p:sp>
      <p:sp>
        <p:nvSpPr>
          <p:cNvPr id="4" name="Content Placeholder 3">
            <a:extLst>
              <a:ext uri="{FF2B5EF4-FFF2-40B4-BE49-F238E27FC236}">
                <a16:creationId xmlns:a16="http://schemas.microsoft.com/office/drawing/2014/main" id="{CD8A7505-CDEC-BC07-A2E7-B41AC151F37A}"/>
              </a:ext>
            </a:extLst>
          </p:cNvPr>
          <p:cNvSpPr>
            <a:spLocks noGrp="1"/>
          </p:cNvSpPr>
          <p:nvPr>
            <p:ph sz="half" idx="2"/>
          </p:nvPr>
        </p:nvSpPr>
        <p:spPr>
          <a:xfrm>
            <a:off x="8199407" y="1905876"/>
            <a:ext cx="3225185" cy="4466083"/>
          </a:xfrm>
        </p:spPr>
        <p:txBody>
          <a:bodyPr>
            <a:normAutofit fontScale="70000" lnSpcReduction="20000"/>
          </a:bodyPr>
          <a:lstStyle/>
          <a:p>
            <a:pPr marL="0" indent="0">
              <a:lnSpc>
                <a:spcPct val="120000"/>
              </a:lnSpc>
              <a:buNone/>
            </a:pPr>
            <a:r>
              <a:rPr lang="en-US" b="1" dirty="0">
                <a:solidFill>
                  <a:schemeClr val="accent1"/>
                </a:solidFill>
              </a:rPr>
              <a:t>Challenges:</a:t>
            </a:r>
          </a:p>
          <a:p>
            <a:pPr>
              <a:lnSpc>
                <a:spcPct val="120000"/>
              </a:lnSpc>
            </a:pPr>
            <a:r>
              <a:rPr lang="en-US" dirty="0"/>
              <a:t>Administration, paperwork.</a:t>
            </a:r>
          </a:p>
          <a:p>
            <a:pPr>
              <a:lnSpc>
                <a:spcPct val="120000"/>
              </a:lnSpc>
            </a:pPr>
            <a:r>
              <a:rPr lang="en-US" dirty="0"/>
              <a:t>IP management.</a:t>
            </a:r>
          </a:p>
          <a:p>
            <a:pPr>
              <a:lnSpc>
                <a:spcPct val="120000"/>
              </a:lnSpc>
            </a:pPr>
            <a:r>
              <a:rPr lang="en-US" dirty="0"/>
              <a:t>Collaboration with competing industrial partners.</a:t>
            </a:r>
          </a:p>
          <a:p>
            <a:pPr>
              <a:lnSpc>
                <a:spcPct val="120000"/>
              </a:lnSpc>
            </a:pPr>
            <a:r>
              <a:rPr lang="en-US" dirty="0"/>
              <a:t>Limited funding.</a:t>
            </a:r>
          </a:p>
          <a:p>
            <a:pPr>
              <a:lnSpc>
                <a:spcPct val="120000"/>
              </a:lnSpc>
            </a:pPr>
            <a:r>
              <a:rPr lang="en-US" dirty="0"/>
              <a:t>Still far from final designs/products (low TRL).</a:t>
            </a:r>
            <a:endParaRPr lang="en-CH" dirty="0"/>
          </a:p>
        </p:txBody>
      </p:sp>
      <p:sp>
        <p:nvSpPr>
          <p:cNvPr id="8" name="TextBox 7">
            <a:extLst>
              <a:ext uri="{FF2B5EF4-FFF2-40B4-BE49-F238E27FC236}">
                <a16:creationId xmlns:a16="http://schemas.microsoft.com/office/drawing/2014/main" id="{2F0315C1-2F7C-0578-E055-B4A9868C4E24}"/>
              </a:ext>
            </a:extLst>
          </p:cNvPr>
          <p:cNvSpPr txBox="1"/>
          <p:nvPr/>
        </p:nvSpPr>
        <p:spPr>
          <a:xfrm>
            <a:off x="344905" y="971939"/>
            <a:ext cx="11439171" cy="646331"/>
          </a:xfrm>
          <a:prstGeom prst="rect">
            <a:avLst/>
          </a:prstGeom>
          <a:noFill/>
        </p:spPr>
        <p:txBody>
          <a:bodyPr wrap="square" rtlCol="0">
            <a:spAutoFit/>
          </a:bodyPr>
          <a:lstStyle/>
          <a:p>
            <a:r>
              <a:rPr lang="en-US" dirty="0"/>
              <a:t>EU-supported projects for accelerator technologies are co-funded actions based on a large multinational community of laboratories, universities and industry, to develop specific R&amp;D topics.</a:t>
            </a:r>
            <a:endParaRPr lang="en-CH" dirty="0"/>
          </a:p>
        </p:txBody>
      </p:sp>
      <p:pic>
        <p:nvPicPr>
          <p:cNvPr id="9" name="Picture 8">
            <a:extLst>
              <a:ext uri="{FF2B5EF4-FFF2-40B4-BE49-F238E27FC236}">
                <a16:creationId xmlns:a16="http://schemas.microsoft.com/office/drawing/2014/main" id="{434A703A-5BBF-6D6A-AFA0-FBAFAB33BE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5840" y="1736617"/>
            <a:ext cx="2736304" cy="1919643"/>
          </a:xfrm>
          <a:prstGeom prst="rect">
            <a:avLst/>
          </a:prstGeom>
        </p:spPr>
      </p:pic>
      <p:sp>
        <p:nvSpPr>
          <p:cNvPr id="5" name="TextBox 4">
            <a:extLst>
              <a:ext uri="{FF2B5EF4-FFF2-40B4-BE49-F238E27FC236}">
                <a16:creationId xmlns:a16="http://schemas.microsoft.com/office/drawing/2014/main" id="{4815C7F6-4CE2-A769-6025-FAE67D71210F}"/>
              </a:ext>
            </a:extLst>
          </p:cNvPr>
          <p:cNvSpPr txBox="1"/>
          <p:nvPr/>
        </p:nvSpPr>
        <p:spPr>
          <a:xfrm>
            <a:off x="2169928" y="6187293"/>
            <a:ext cx="835517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t>A successful model for our community, that we must support / expand</a:t>
            </a:r>
            <a:endParaRPr lang="en-CH" dirty="0"/>
          </a:p>
        </p:txBody>
      </p:sp>
    </p:spTree>
    <p:extLst>
      <p:ext uri="{BB962C8B-B14F-4D97-AF65-F5344CB8AC3E}">
        <p14:creationId xmlns:p14="http://schemas.microsoft.com/office/powerpoint/2010/main" val="342190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A1CA-92AB-3F85-19FE-7CDA12501A03}"/>
              </a:ext>
            </a:extLst>
          </p:cNvPr>
          <p:cNvSpPr>
            <a:spLocks noGrp="1"/>
          </p:cNvSpPr>
          <p:nvPr>
            <p:ph type="title"/>
          </p:nvPr>
        </p:nvSpPr>
        <p:spPr>
          <a:xfrm>
            <a:off x="380920" y="365126"/>
            <a:ext cx="10515600" cy="759618"/>
          </a:xfrm>
        </p:spPr>
        <p:txBody>
          <a:bodyPr anchor="ctr">
            <a:normAutofit fontScale="90000"/>
          </a:bodyPr>
          <a:lstStyle/>
          <a:p>
            <a:r>
              <a:rPr lang="en-US" dirty="0"/>
              <a:t>European instruments to support accelerator R&amp;D</a:t>
            </a:r>
            <a:endParaRPr lang="en-CH" dirty="0"/>
          </a:p>
        </p:txBody>
      </p:sp>
      <p:sp>
        <p:nvSpPr>
          <p:cNvPr id="3" name="Content Placeholder 2">
            <a:extLst>
              <a:ext uri="{FF2B5EF4-FFF2-40B4-BE49-F238E27FC236}">
                <a16:creationId xmlns:a16="http://schemas.microsoft.com/office/drawing/2014/main" id="{61388B67-9B9B-8E3C-8732-35BB4B3B76B5}"/>
              </a:ext>
            </a:extLst>
          </p:cNvPr>
          <p:cNvSpPr>
            <a:spLocks noGrp="1"/>
          </p:cNvSpPr>
          <p:nvPr>
            <p:ph sz="half" idx="1"/>
          </p:nvPr>
        </p:nvSpPr>
        <p:spPr>
          <a:xfrm>
            <a:off x="358140" y="1340768"/>
            <a:ext cx="11475720" cy="2664296"/>
          </a:xfrm>
        </p:spPr>
        <p:txBody>
          <a:bodyPr>
            <a:normAutofit fontScale="92500" lnSpcReduction="20000"/>
          </a:bodyPr>
          <a:lstStyle/>
          <a:p>
            <a:pPr>
              <a:lnSpc>
                <a:spcPct val="120000"/>
              </a:lnSpc>
            </a:pPr>
            <a:r>
              <a:rPr lang="en-US" sz="2000" dirty="0"/>
              <a:t>European Commission runs Framework Programmes for Research and Innovation, as the ongoing Horizon Europe (2021-27, €95.5 billion). Very successful but overcommitted - from 2024 UK is joining back, with a contribution of €2.43 billion per year (nearly compensating the “war tax”). </a:t>
            </a:r>
          </a:p>
          <a:p>
            <a:pPr>
              <a:lnSpc>
                <a:spcPct val="120000"/>
              </a:lnSpc>
            </a:pPr>
            <a:r>
              <a:rPr lang="en-US" sz="2000" dirty="0"/>
              <a:t>R&amp;D for particle accelerators is mostly supported, together with access and technologies for Research Infrastructures, via the Research Infrastructures part of Pillar I (excellent science): pool resources to build and operate larger, more complex and performant accelerators. Level of ~6 M€/year.</a:t>
            </a:r>
          </a:p>
        </p:txBody>
      </p:sp>
      <p:sp>
        <p:nvSpPr>
          <p:cNvPr id="5" name="Slide Number Placeholder 4">
            <a:extLst>
              <a:ext uri="{FF2B5EF4-FFF2-40B4-BE49-F238E27FC236}">
                <a16:creationId xmlns:a16="http://schemas.microsoft.com/office/drawing/2014/main" id="{F97D8877-E20C-B893-9BA5-79EDAD5C29BF}"/>
              </a:ext>
            </a:extLst>
          </p:cNvPr>
          <p:cNvSpPr>
            <a:spLocks noGrp="1"/>
          </p:cNvSpPr>
          <p:nvPr>
            <p:ph type="sldNum" sz="quarter" idx="12"/>
          </p:nvPr>
        </p:nvSpPr>
        <p:spPr>
          <a:xfrm>
            <a:off x="9696400" y="6129202"/>
            <a:ext cx="1657400" cy="365125"/>
          </a:xfrm>
        </p:spPr>
        <p:txBody>
          <a:bodyPr anchor="ctr">
            <a:normAutofit/>
          </a:bodyPr>
          <a:lstStyle/>
          <a:p>
            <a:pPr>
              <a:spcAft>
                <a:spcPts val="600"/>
              </a:spcAft>
            </a:pPr>
            <a:fld id="{F7A1A58B-7BA1-7E42-8231-6D1CB1C760B1}" type="slidenum">
              <a:rPr lang="en-US" smtClean="0"/>
              <a:pPr>
                <a:spcAft>
                  <a:spcPts val="600"/>
                </a:spcAft>
              </a:pPr>
              <a:t>5</a:t>
            </a:fld>
            <a:endParaRPr lang="en-US"/>
          </a:p>
        </p:txBody>
      </p:sp>
      <p:pic>
        <p:nvPicPr>
          <p:cNvPr id="13" name="Picture 12">
            <a:extLst>
              <a:ext uri="{FF2B5EF4-FFF2-40B4-BE49-F238E27FC236}">
                <a16:creationId xmlns:a16="http://schemas.microsoft.com/office/drawing/2014/main" id="{6B3BC9FA-5C32-A06C-7D0C-8269749DC23D}"/>
              </a:ext>
            </a:extLst>
          </p:cNvPr>
          <p:cNvPicPr>
            <a:picLocks noChangeAspect="1"/>
          </p:cNvPicPr>
          <p:nvPr/>
        </p:nvPicPr>
        <p:blipFill>
          <a:blip r:embed="rId2"/>
          <a:stretch>
            <a:fillRect/>
          </a:stretch>
        </p:blipFill>
        <p:spPr>
          <a:xfrm>
            <a:off x="4865015" y="3717033"/>
            <a:ext cx="6521966" cy="3118316"/>
          </a:xfrm>
          <a:prstGeom prst="rect">
            <a:avLst/>
          </a:prstGeom>
        </p:spPr>
      </p:pic>
      <p:pic>
        <p:nvPicPr>
          <p:cNvPr id="15" name="Picture 14">
            <a:extLst>
              <a:ext uri="{FF2B5EF4-FFF2-40B4-BE49-F238E27FC236}">
                <a16:creationId xmlns:a16="http://schemas.microsoft.com/office/drawing/2014/main" id="{531DAFD2-D360-10EF-F76C-39F038A618EE}"/>
              </a:ext>
            </a:extLst>
          </p:cNvPr>
          <p:cNvPicPr>
            <a:picLocks noChangeAspect="1"/>
          </p:cNvPicPr>
          <p:nvPr/>
        </p:nvPicPr>
        <p:blipFill>
          <a:blip r:embed="rId3"/>
          <a:stretch>
            <a:fillRect/>
          </a:stretch>
        </p:blipFill>
        <p:spPr>
          <a:xfrm>
            <a:off x="2058093" y="5265871"/>
            <a:ext cx="2670279" cy="1493649"/>
          </a:xfrm>
          <a:prstGeom prst="rect">
            <a:avLst/>
          </a:prstGeom>
        </p:spPr>
      </p:pic>
    </p:spTree>
    <p:extLst>
      <p:ext uri="{BB962C8B-B14F-4D97-AF65-F5344CB8AC3E}">
        <p14:creationId xmlns:p14="http://schemas.microsoft.com/office/powerpoint/2010/main" val="54160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EB12-6CFC-4588-899F-A6BB6A806C85}"/>
              </a:ext>
            </a:extLst>
          </p:cNvPr>
          <p:cNvSpPr>
            <a:spLocks noGrp="1"/>
          </p:cNvSpPr>
          <p:nvPr>
            <p:ph type="title"/>
          </p:nvPr>
        </p:nvSpPr>
        <p:spPr>
          <a:xfrm>
            <a:off x="551384" y="246774"/>
            <a:ext cx="10802416" cy="920538"/>
          </a:xfrm>
        </p:spPr>
        <p:txBody>
          <a:bodyPr>
            <a:normAutofit fontScale="90000"/>
          </a:bodyPr>
          <a:lstStyle/>
          <a:p>
            <a:r>
              <a:rPr lang="fr-CH" dirty="0"/>
              <a:t>General </a:t>
            </a:r>
            <a:r>
              <a:rPr lang="fr-CH" dirty="0" err="1"/>
              <a:t>accelerator</a:t>
            </a:r>
            <a:r>
              <a:rPr lang="fr-CH" dirty="0"/>
              <a:t> R&amp;D in the European Programmes</a:t>
            </a:r>
            <a:endParaRPr lang="en-GB" dirty="0"/>
          </a:p>
        </p:txBody>
      </p:sp>
      <p:sp>
        <p:nvSpPr>
          <p:cNvPr id="5" name="Slide Number Placeholder 4">
            <a:extLst>
              <a:ext uri="{FF2B5EF4-FFF2-40B4-BE49-F238E27FC236}">
                <a16:creationId xmlns:a16="http://schemas.microsoft.com/office/drawing/2014/main" id="{FFC1B763-6766-4F8E-B8EB-382A04D6B762}"/>
              </a:ext>
            </a:extLst>
          </p:cNvPr>
          <p:cNvSpPr>
            <a:spLocks noGrp="1"/>
          </p:cNvSpPr>
          <p:nvPr>
            <p:ph type="sldNum" sz="quarter" idx="12"/>
          </p:nvPr>
        </p:nvSpPr>
        <p:spPr/>
        <p:txBody>
          <a:bodyPr/>
          <a:lstStyle/>
          <a:p>
            <a:fld id="{F7A1A58B-7BA1-7E42-8231-6D1CB1C760B1}" type="slidenum">
              <a:rPr lang="en-US" smtClean="0"/>
              <a:pPr/>
              <a:t>6</a:t>
            </a:fld>
            <a:endParaRPr lang="en-US"/>
          </a:p>
        </p:txBody>
      </p:sp>
      <p:sp>
        <p:nvSpPr>
          <p:cNvPr id="6" name="TextBox 5">
            <a:extLst>
              <a:ext uri="{FF2B5EF4-FFF2-40B4-BE49-F238E27FC236}">
                <a16:creationId xmlns:a16="http://schemas.microsoft.com/office/drawing/2014/main" id="{CA9D2606-D197-44D1-827E-2D8F94A49812}"/>
              </a:ext>
            </a:extLst>
          </p:cNvPr>
          <p:cNvSpPr txBox="1"/>
          <p:nvPr/>
        </p:nvSpPr>
        <p:spPr>
          <a:xfrm>
            <a:off x="5683613" y="1439250"/>
            <a:ext cx="6009145" cy="1831271"/>
          </a:xfrm>
          <a:prstGeom prst="rect">
            <a:avLst/>
          </a:prstGeom>
          <a:noFill/>
        </p:spPr>
        <p:txBody>
          <a:bodyPr wrap="square" rtlCol="0">
            <a:spAutoFit/>
          </a:bodyPr>
          <a:lstStyle/>
          <a:p>
            <a:pPr marL="342900" indent="-342900">
              <a:spcBef>
                <a:spcPts val="600"/>
              </a:spcBef>
              <a:buAutoNum type="arabicPeriod"/>
            </a:pPr>
            <a:r>
              <a:rPr lang="en-GB" dirty="0">
                <a:solidFill>
                  <a:prstClr val="black"/>
                </a:solidFill>
                <a:latin typeface="Calibri"/>
              </a:rPr>
              <a:t>Design of new infrastructures and development of specific technology (higher TRL).</a:t>
            </a:r>
          </a:p>
          <a:p>
            <a:pPr marL="342900" indent="-342900">
              <a:spcBef>
                <a:spcPts val="600"/>
              </a:spcBef>
              <a:buAutoNum type="arabicPeriod"/>
            </a:pPr>
            <a:r>
              <a:rPr lang="en-GB" dirty="0">
                <a:solidFill>
                  <a:prstClr val="black"/>
                </a:solidFill>
                <a:latin typeface="Calibri"/>
              </a:rPr>
              <a:t>Support to multiple R&amp;D topics  (lower TRL) within large multi-national collaborations: four Integrating Activities and one innovation pilot have received 53 M€ EC funding in </a:t>
            </a:r>
            <a:r>
              <a:rPr lang="en-GB" dirty="0">
                <a:latin typeface="Calibri"/>
              </a:rPr>
              <a:t>20 years, with </a:t>
            </a:r>
            <a:r>
              <a:rPr lang="en-GB" dirty="0">
                <a:solidFill>
                  <a:prstClr val="black"/>
                </a:solidFill>
                <a:latin typeface="Calibri"/>
              </a:rPr>
              <a:t>&gt;50 M€ co-funding from partners.</a:t>
            </a:r>
          </a:p>
        </p:txBody>
      </p:sp>
      <p:sp>
        <p:nvSpPr>
          <p:cNvPr id="7" name="TextBox 6">
            <a:extLst>
              <a:ext uri="{FF2B5EF4-FFF2-40B4-BE49-F238E27FC236}">
                <a16:creationId xmlns:a16="http://schemas.microsoft.com/office/drawing/2014/main" id="{B8B33CB7-686E-45F0-BBA5-7D88173B6117}"/>
              </a:ext>
            </a:extLst>
          </p:cNvPr>
          <p:cNvSpPr txBox="1"/>
          <p:nvPr/>
        </p:nvSpPr>
        <p:spPr>
          <a:xfrm>
            <a:off x="1287443" y="1505971"/>
            <a:ext cx="3351728" cy="64633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800" b="1" i="0" u="none" strike="noStrike" kern="0" cap="none" spc="0" normalizeH="0" baseline="0" noProof="0" dirty="0">
                <a:ln>
                  <a:noFill/>
                </a:ln>
                <a:solidFill>
                  <a:srgbClr val="0000CC"/>
                </a:solidFill>
                <a:effectLst/>
                <a:uLnTx/>
                <a:uFillTx/>
                <a:latin typeface="Calibri"/>
                <a:ea typeface="+mn-ea"/>
                <a:cs typeface="+mn-cs"/>
              </a:rPr>
              <a:t>CARE </a:t>
            </a:r>
            <a:r>
              <a:rPr kumimoji="0" lang="fr-CH" sz="1800" b="0" i="0" u="none" strike="noStrike" kern="0" cap="none" spc="0" normalizeH="0" baseline="0" noProof="0" dirty="0">
                <a:ln>
                  <a:noFill/>
                </a:ln>
                <a:solidFill>
                  <a:prstClr val="white"/>
                </a:solidFill>
                <a:effectLst/>
                <a:uLnTx/>
                <a:uFillTx/>
                <a:latin typeface="Calibri"/>
                <a:ea typeface="+mn-ea"/>
                <a:cs typeface="+mn-cs"/>
              </a:rPr>
              <a:t>01/2004 – 12/2008 </a:t>
            </a:r>
          </a:p>
          <a:p>
            <a:pPr marL="0" marR="0" lvl="0" indent="0"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a:ln>
                  <a:noFill/>
                </a:ln>
                <a:solidFill>
                  <a:prstClr val="white"/>
                </a:solidFill>
                <a:effectLst/>
                <a:uLnTx/>
                <a:uFillTx/>
                <a:latin typeface="Calibri"/>
                <a:ea typeface="+mn-ea"/>
                <a:cs typeface="+mn-cs"/>
              </a:rPr>
              <a:t>5 </a:t>
            </a:r>
            <a:r>
              <a:rPr kumimoji="0" lang="fr-CH" sz="1800" b="0" i="0" u="none" strike="noStrike" kern="0" cap="none" spc="0" normalizeH="0" baseline="0" noProof="0" dirty="0" err="1">
                <a:ln>
                  <a:noFill/>
                </a:ln>
                <a:solidFill>
                  <a:prstClr val="white"/>
                </a:solidFill>
                <a:effectLst/>
                <a:uLnTx/>
                <a:uFillTx/>
                <a:latin typeface="Calibri"/>
                <a:ea typeface="+mn-ea"/>
                <a:cs typeface="+mn-cs"/>
              </a:rPr>
              <a:t>years</a:t>
            </a:r>
            <a:r>
              <a:rPr kumimoji="0" lang="fr-CH" sz="1800" b="0" i="0" u="none" strike="noStrike" kern="0" cap="none" spc="0" normalizeH="0" baseline="0" noProof="0" dirty="0">
                <a:ln>
                  <a:noFill/>
                </a:ln>
                <a:solidFill>
                  <a:prstClr val="white"/>
                </a:solidFill>
                <a:effectLst/>
                <a:uLnTx/>
                <a:uFillTx/>
                <a:latin typeface="Calibri"/>
                <a:ea typeface="+mn-ea"/>
                <a:cs typeface="+mn-cs"/>
              </a:rPr>
              <a:t>, 15.2 M€ EC contribution</a:t>
            </a: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57873655-F589-4DE8-8F9E-D60CCA47CD9F}"/>
              </a:ext>
            </a:extLst>
          </p:cNvPr>
          <p:cNvSpPr txBox="1"/>
          <p:nvPr/>
        </p:nvSpPr>
        <p:spPr>
          <a:xfrm>
            <a:off x="1289919" y="2382182"/>
            <a:ext cx="3348395" cy="64633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800" b="1" i="0" u="none" strike="noStrike" kern="0" cap="none" spc="0" normalizeH="0" baseline="0" noProof="0" dirty="0">
                <a:ln>
                  <a:noFill/>
                </a:ln>
                <a:solidFill>
                  <a:srgbClr val="0000CC"/>
                </a:solidFill>
                <a:effectLst/>
                <a:uLnTx/>
                <a:uFillTx/>
                <a:latin typeface="Calibri"/>
                <a:ea typeface="+mn-ea"/>
                <a:cs typeface="+mn-cs"/>
              </a:rPr>
              <a:t>EuCARD </a:t>
            </a:r>
            <a:r>
              <a:rPr kumimoji="0" lang="fr-CH" sz="1800" b="0" i="0" u="none" strike="noStrike" kern="0" cap="none" spc="0" normalizeH="0" baseline="0" noProof="0" dirty="0">
                <a:ln>
                  <a:noFill/>
                </a:ln>
                <a:solidFill>
                  <a:prstClr val="white"/>
                </a:solidFill>
                <a:effectLst/>
                <a:uLnTx/>
                <a:uFillTx/>
                <a:latin typeface="Calibri"/>
                <a:ea typeface="+mn-ea"/>
                <a:cs typeface="+mn-cs"/>
              </a:rPr>
              <a:t>04/2009 – 03/2013 </a:t>
            </a:r>
          </a:p>
          <a:p>
            <a:pPr marL="0" marR="0" lvl="0" indent="0"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a:ln>
                  <a:noFill/>
                </a:ln>
                <a:solidFill>
                  <a:prstClr val="white"/>
                </a:solidFill>
                <a:effectLst/>
                <a:uLnTx/>
                <a:uFillTx/>
                <a:latin typeface="Calibri"/>
                <a:ea typeface="+mn-ea"/>
                <a:cs typeface="+mn-cs"/>
              </a:rPr>
              <a:t>4 </a:t>
            </a:r>
            <a:r>
              <a:rPr kumimoji="0" lang="fr-CH" sz="1800" b="0" i="0" u="none" strike="noStrike" kern="0" cap="none" spc="0" normalizeH="0" baseline="0" noProof="0" dirty="0" err="1">
                <a:ln>
                  <a:noFill/>
                </a:ln>
                <a:solidFill>
                  <a:prstClr val="white"/>
                </a:solidFill>
                <a:effectLst/>
                <a:uLnTx/>
                <a:uFillTx/>
                <a:latin typeface="Calibri"/>
                <a:ea typeface="+mn-ea"/>
                <a:cs typeface="+mn-cs"/>
              </a:rPr>
              <a:t>years</a:t>
            </a:r>
            <a:r>
              <a:rPr kumimoji="0" lang="fr-CH" sz="1800" b="0" i="0" u="none" strike="noStrike" kern="0" cap="none" spc="0" normalizeH="0" baseline="0" noProof="0" dirty="0">
                <a:ln>
                  <a:noFill/>
                </a:ln>
                <a:solidFill>
                  <a:prstClr val="white"/>
                </a:solidFill>
                <a:effectLst/>
                <a:uLnTx/>
                <a:uFillTx/>
                <a:latin typeface="Calibri"/>
                <a:ea typeface="+mn-ea"/>
                <a:cs typeface="+mn-cs"/>
              </a:rPr>
              <a:t>, 10.0 M€ EC contribution</a:t>
            </a: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AE71B961-2963-4D82-AA40-AF2C6DAB8D11}"/>
              </a:ext>
            </a:extLst>
          </p:cNvPr>
          <p:cNvSpPr txBox="1"/>
          <p:nvPr/>
        </p:nvSpPr>
        <p:spPr>
          <a:xfrm>
            <a:off x="1286586" y="3258216"/>
            <a:ext cx="3351728" cy="64633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800" b="1" i="0" u="none" strike="noStrike" kern="0" cap="none" spc="0" normalizeH="0" baseline="0" noProof="0" dirty="0">
                <a:ln>
                  <a:noFill/>
                </a:ln>
                <a:solidFill>
                  <a:srgbClr val="0000CC"/>
                </a:solidFill>
                <a:effectLst/>
                <a:uLnTx/>
                <a:uFillTx/>
                <a:latin typeface="Calibri"/>
                <a:ea typeface="+mn-ea"/>
                <a:cs typeface="+mn-cs"/>
              </a:rPr>
              <a:t>EuCARD-2 </a:t>
            </a:r>
            <a:r>
              <a:rPr kumimoji="0" lang="fr-CH" sz="1800" b="0" i="0" u="none" strike="noStrike" kern="0" cap="none" spc="0" normalizeH="0" baseline="0" noProof="0" dirty="0">
                <a:ln>
                  <a:noFill/>
                </a:ln>
                <a:solidFill>
                  <a:prstClr val="white"/>
                </a:solidFill>
                <a:effectLst/>
                <a:uLnTx/>
                <a:uFillTx/>
                <a:latin typeface="Calibri"/>
                <a:ea typeface="+mn-ea"/>
                <a:cs typeface="+mn-cs"/>
              </a:rPr>
              <a:t>05/2013 – 04/2017</a:t>
            </a:r>
          </a:p>
          <a:p>
            <a:pPr marL="0" marR="0" lvl="0" indent="0"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a:ln>
                  <a:noFill/>
                </a:ln>
                <a:solidFill>
                  <a:prstClr val="white"/>
                </a:solidFill>
                <a:effectLst/>
                <a:uLnTx/>
                <a:uFillTx/>
                <a:latin typeface="Calibri"/>
                <a:ea typeface="+mn-ea"/>
                <a:cs typeface="+mn-cs"/>
              </a:rPr>
              <a:t>4 </a:t>
            </a:r>
            <a:r>
              <a:rPr kumimoji="0" lang="fr-CH" sz="1800" b="0" i="0" u="none" strike="noStrike" kern="0" cap="none" spc="0" normalizeH="0" baseline="0" noProof="0" dirty="0" err="1">
                <a:ln>
                  <a:noFill/>
                </a:ln>
                <a:solidFill>
                  <a:prstClr val="white"/>
                </a:solidFill>
                <a:effectLst/>
                <a:uLnTx/>
                <a:uFillTx/>
                <a:latin typeface="Calibri"/>
                <a:ea typeface="+mn-ea"/>
                <a:cs typeface="+mn-cs"/>
              </a:rPr>
              <a:t>years</a:t>
            </a:r>
            <a:r>
              <a:rPr kumimoji="0" lang="fr-CH" sz="1800" b="0" i="0" u="none" strike="noStrike" kern="0" cap="none" spc="0" normalizeH="0" baseline="0" noProof="0" dirty="0">
                <a:ln>
                  <a:noFill/>
                </a:ln>
                <a:solidFill>
                  <a:prstClr val="white"/>
                </a:solidFill>
                <a:effectLst/>
                <a:uLnTx/>
                <a:uFillTx/>
                <a:latin typeface="Calibri"/>
                <a:ea typeface="+mn-ea"/>
                <a:cs typeface="+mn-cs"/>
              </a:rPr>
              <a:t>, 8.0 M€ EC contribution</a:t>
            </a: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A4AC3C8E-1A74-418E-BA95-0DE0384154DA}"/>
              </a:ext>
            </a:extLst>
          </p:cNvPr>
          <p:cNvSpPr txBox="1"/>
          <p:nvPr/>
        </p:nvSpPr>
        <p:spPr>
          <a:xfrm rot="16200000">
            <a:off x="596546" y="1629883"/>
            <a:ext cx="675508" cy="369332"/>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a:ln>
                  <a:noFill/>
                </a:ln>
                <a:solidFill>
                  <a:prstClr val="white"/>
                </a:solidFill>
                <a:effectLst/>
                <a:uLnTx/>
                <a:uFillTx/>
                <a:latin typeface="Calibri"/>
                <a:ea typeface="+mn-ea"/>
                <a:cs typeface="+mn-cs"/>
              </a:rPr>
              <a:t>FP6</a:t>
            </a: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E100925-F7FA-46D7-B07A-388E01AACE7D}"/>
              </a:ext>
            </a:extLst>
          </p:cNvPr>
          <p:cNvSpPr txBox="1"/>
          <p:nvPr/>
        </p:nvSpPr>
        <p:spPr>
          <a:xfrm rot="16200000">
            <a:off x="198956" y="2965259"/>
            <a:ext cx="1499288" cy="369332"/>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a:ln>
                  <a:noFill/>
                </a:ln>
                <a:solidFill>
                  <a:prstClr val="white"/>
                </a:solidFill>
                <a:effectLst/>
                <a:uLnTx/>
                <a:uFillTx/>
                <a:latin typeface="Calibri"/>
                <a:ea typeface="+mn-ea"/>
                <a:cs typeface="+mn-cs"/>
              </a:rPr>
              <a:t>FP7</a:t>
            </a: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Down Arrow 13">
            <a:extLst>
              <a:ext uri="{FF2B5EF4-FFF2-40B4-BE49-F238E27FC236}">
                <a16:creationId xmlns:a16="http://schemas.microsoft.com/office/drawing/2014/main" id="{B6A18971-4656-43C3-B4AB-5B7D92E163C9}"/>
              </a:ext>
            </a:extLst>
          </p:cNvPr>
          <p:cNvSpPr/>
          <p:nvPr/>
        </p:nvSpPr>
        <p:spPr>
          <a:xfrm>
            <a:off x="2307742" y="2174389"/>
            <a:ext cx="228600" cy="202359"/>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Down Arrow 14">
            <a:extLst>
              <a:ext uri="{FF2B5EF4-FFF2-40B4-BE49-F238E27FC236}">
                <a16:creationId xmlns:a16="http://schemas.microsoft.com/office/drawing/2014/main" id="{EAD81041-A48A-4F9D-AA6D-D10100B362FD}"/>
              </a:ext>
            </a:extLst>
          </p:cNvPr>
          <p:cNvSpPr/>
          <p:nvPr/>
        </p:nvSpPr>
        <p:spPr>
          <a:xfrm>
            <a:off x="2307742" y="3036452"/>
            <a:ext cx="228600" cy="208312"/>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6B80BAC-E708-43BC-B7DD-9F2DD74BE360}"/>
              </a:ext>
            </a:extLst>
          </p:cNvPr>
          <p:cNvSpPr txBox="1"/>
          <p:nvPr/>
        </p:nvSpPr>
        <p:spPr>
          <a:xfrm>
            <a:off x="1286586" y="4119465"/>
            <a:ext cx="3351728" cy="64633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800" b="1" i="0" u="none" strike="noStrike" kern="0" cap="none" spc="0" normalizeH="0" baseline="0" noProof="0" dirty="0">
                <a:ln>
                  <a:noFill/>
                </a:ln>
                <a:solidFill>
                  <a:srgbClr val="0000CC"/>
                </a:solidFill>
                <a:effectLst/>
                <a:uLnTx/>
                <a:uFillTx/>
                <a:latin typeface="Calibri"/>
                <a:ea typeface="+mn-ea"/>
                <a:cs typeface="+mn-cs"/>
              </a:rPr>
              <a:t>ARIES </a:t>
            </a:r>
            <a:r>
              <a:rPr kumimoji="0" lang="fr-CH" sz="1800" b="0" i="0" u="none" strike="noStrike" kern="0" cap="none" spc="0" normalizeH="0" baseline="0" noProof="0" dirty="0">
                <a:ln>
                  <a:noFill/>
                </a:ln>
                <a:solidFill>
                  <a:prstClr val="white"/>
                </a:solidFill>
                <a:effectLst/>
                <a:uLnTx/>
                <a:uFillTx/>
                <a:latin typeface="Calibri"/>
                <a:ea typeface="+mn-ea"/>
                <a:cs typeface="+mn-cs"/>
              </a:rPr>
              <a:t>05/2017 – 04/2022</a:t>
            </a:r>
          </a:p>
          <a:p>
            <a:pPr marL="0" marR="0" lvl="0" indent="0" defTabSz="914400" eaLnBrk="1" fontAlgn="auto" latinLnBrk="0" hangingPunct="1">
              <a:lnSpc>
                <a:spcPct val="100000"/>
              </a:lnSpc>
              <a:spcBef>
                <a:spcPts val="0"/>
              </a:spcBef>
              <a:spcAft>
                <a:spcPts val="0"/>
              </a:spcAft>
              <a:buClrTx/>
              <a:buSzTx/>
              <a:buFontTx/>
              <a:buNone/>
              <a:tabLst/>
              <a:defRPr/>
            </a:pPr>
            <a:r>
              <a:rPr lang="fr-CH" kern="0" dirty="0">
                <a:solidFill>
                  <a:prstClr val="white"/>
                </a:solidFill>
                <a:latin typeface="Calibri"/>
              </a:rPr>
              <a:t>5</a:t>
            </a:r>
            <a:r>
              <a:rPr kumimoji="0" lang="fr-CH" sz="1800" b="0" i="0" u="none" strike="noStrike" kern="0" cap="none" spc="0" normalizeH="0" baseline="0" noProof="0" dirty="0">
                <a:ln>
                  <a:noFill/>
                </a:ln>
                <a:solidFill>
                  <a:prstClr val="white"/>
                </a:solidFill>
                <a:effectLst/>
                <a:uLnTx/>
                <a:uFillTx/>
                <a:latin typeface="Calibri"/>
                <a:ea typeface="+mn-ea"/>
                <a:cs typeface="+mn-cs"/>
              </a:rPr>
              <a:t> </a:t>
            </a:r>
            <a:r>
              <a:rPr kumimoji="0" lang="fr-CH" sz="1800" b="0" i="0" u="none" strike="noStrike" kern="0" cap="none" spc="0" normalizeH="0" baseline="0" noProof="0" dirty="0" err="1">
                <a:ln>
                  <a:noFill/>
                </a:ln>
                <a:solidFill>
                  <a:prstClr val="white"/>
                </a:solidFill>
                <a:effectLst/>
                <a:uLnTx/>
                <a:uFillTx/>
                <a:latin typeface="Calibri"/>
                <a:ea typeface="+mn-ea"/>
                <a:cs typeface="+mn-cs"/>
              </a:rPr>
              <a:t>years</a:t>
            </a:r>
            <a:r>
              <a:rPr kumimoji="0" lang="fr-CH" sz="1800" b="0" i="0" u="none" strike="noStrike" kern="0" cap="none" spc="0" normalizeH="0" baseline="0" noProof="0" dirty="0">
                <a:ln>
                  <a:noFill/>
                </a:ln>
                <a:solidFill>
                  <a:prstClr val="white"/>
                </a:solidFill>
                <a:effectLst/>
                <a:uLnTx/>
                <a:uFillTx/>
                <a:latin typeface="Calibri"/>
                <a:ea typeface="+mn-ea"/>
                <a:cs typeface="+mn-cs"/>
              </a:rPr>
              <a:t>, 10.0 M€ EC contribution</a:t>
            </a: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Down Arrow 16">
            <a:extLst>
              <a:ext uri="{FF2B5EF4-FFF2-40B4-BE49-F238E27FC236}">
                <a16:creationId xmlns:a16="http://schemas.microsoft.com/office/drawing/2014/main" id="{FC0B3F7E-D3AB-49F6-843C-DAF564D48311}"/>
              </a:ext>
            </a:extLst>
          </p:cNvPr>
          <p:cNvSpPr/>
          <p:nvPr/>
        </p:nvSpPr>
        <p:spPr>
          <a:xfrm>
            <a:off x="2307742" y="3923218"/>
            <a:ext cx="228600" cy="208312"/>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F2CD108C-DB55-47F2-9142-A9B0B1CDE3AF}"/>
              </a:ext>
            </a:extLst>
          </p:cNvPr>
          <p:cNvSpPr txBox="1"/>
          <p:nvPr/>
        </p:nvSpPr>
        <p:spPr>
          <a:xfrm rot="16200000">
            <a:off x="148530" y="4735527"/>
            <a:ext cx="1609446" cy="369332"/>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a:ln>
                  <a:noFill/>
                </a:ln>
                <a:solidFill>
                  <a:prstClr val="white"/>
                </a:solidFill>
                <a:effectLst/>
                <a:uLnTx/>
                <a:uFillTx/>
                <a:latin typeface="Calibri"/>
                <a:ea typeface="+mn-ea"/>
                <a:cs typeface="+mn-cs"/>
              </a:rPr>
              <a:t>H2020</a:t>
            </a: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B5AD9F3D-168B-46C2-8295-436862123BF2}"/>
              </a:ext>
            </a:extLst>
          </p:cNvPr>
          <p:cNvSpPr txBox="1"/>
          <p:nvPr/>
        </p:nvSpPr>
        <p:spPr>
          <a:xfrm>
            <a:off x="1289919" y="5064956"/>
            <a:ext cx="3351728" cy="646331"/>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800" b="1" i="0" u="none" strike="noStrike" kern="0" cap="none" spc="0" normalizeH="0" baseline="0" noProof="0" dirty="0">
                <a:ln>
                  <a:noFill/>
                </a:ln>
                <a:solidFill>
                  <a:srgbClr val="0000CC"/>
                </a:solidFill>
                <a:effectLst/>
                <a:uLnTx/>
                <a:uFillTx/>
                <a:latin typeface="Calibri"/>
                <a:ea typeface="+mn-ea"/>
                <a:cs typeface="+mn-cs"/>
              </a:rPr>
              <a:t>I.FAST </a:t>
            </a:r>
            <a:r>
              <a:rPr kumimoji="0" lang="fr-CH" sz="1800" b="0" i="0" u="none" strike="noStrike" kern="0" cap="none" spc="0" normalizeH="0" baseline="0" noProof="0" dirty="0">
                <a:ln>
                  <a:noFill/>
                </a:ln>
                <a:solidFill>
                  <a:prstClr val="black"/>
                </a:solidFill>
                <a:effectLst/>
                <a:uLnTx/>
                <a:uFillTx/>
                <a:latin typeface="Calibri"/>
                <a:ea typeface="+mn-ea"/>
                <a:cs typeface="+mn-cs"/>
              </a:rPr>
              <a:t>05/2021 – 04/2025</a:t>
            </a:r>
          </a:p>
          <a:p>
            <a:pPr marL="0" marR="0" lvl="0" indent="0"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a:ln>
                  <a:noFill/>
                </a:ln>
                <a:solidFill>
                  <a:prstClr val="black"/>
                </a:solidFill>
                <a:effectLst/>
                <a:uLnTx/>
                <a:uFillTx/>
                <a:latin typeface="Calibri"/>
                <a:ea typeface="+mn-ea"/>
                <a:cs typeface="+mn-cs"/>
              </a:rPr>
              <a:t>4 </a:t>
            </a:r>
            <a:r>
              <a:rPr kumimoji="0" lang="fr-CH" sz="1800" b="0" i="0" u="none" strike="noStrike" kern="0" cap="none" spc="0" normalizeH="0" baseline="0" noProof="0" dirty="0" err="1">
                <a:ln>
                  <a:noFill/>
                </a:ln>
                <a:solidFill>
                  <a:prstClr val="black"/>
                </a:solidFill>
                <a:effectLst/>
                <a:uLnTx/>
                <a:uFillTx/>
                <a:latin typeface="Calibri"/>
                <a:ea typeface="+mn-ea"/>
                <a:cs typeface="+mn-cs"/>
              </a:rPr>
              <a:t>years</a:t>
            </a:r>
            <a:r>
              <a:rPr kumimoji="0" lang="fr-CH" sz="1800" b="0" i="0" u="none" strike="noStrike" kern="0" cap="none" spc="0" normalizeH="0" baseline="0" noProof="0" dirty="0">
                <a:ln>
                  <a:noFill/>
                </a:ln>
                <a:solidFill>
                  <a:prstClr val="black"/>
                </a:solidFill>
                <a:effectLst/>
                <a:uLnTx/>
                <a:uFillTx/>
                <a:latin typeface="Calibri"/>
                <a:ea typeface="+mn-ea"/>
                <a:cs typeface="+mn-cs"/>
              </a:rPr>
              <a:t>, 10.0 M€ EU contribution</a:t>
            </a: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8" name="Down Arrow 22">
            <a:extLst>
              <a:ext uri="{FF2B5EF4-FFF2-40B4-BE49-F238E27FC236}">
                <a16:creationId xmlns:a16="http://schemas.microsoft.com/office/drawing/2014/main" id="{588CF18E-C614-43EC-B6D2-14C925942D17}"/>
              </a:ext>
            </a:extLst>
          </p:cNvPr>
          <p:cNvSpPr/>
          <p:nvPr/>
        </p:nvSpPr>
        <p:spPr>
          <a:xfrm>
            <a:off x="2307742" y="4767908"/>
            <a:ext cx="228600" cy="297047"/>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E641048D-84E9-494C-8EFD-B947FE65FF38}"/>
              </a:ext>
            </a:extLst>
          </p:cNvPr>
          <p:cNvSpPr txBox="1"/>
          <p:nvPr/>
        </p:nvSpPr>
        <p:spPr>
          <a:xfrm rot="16200000">
            <a:off x="3452975" y="2963419"/>
            <a:ext cx="3252679" cy="369333"/>
          </a:xfrm>
          <a:prstGeom prst="rect">
            <a:avLst/>
          </a:prstGeom>
          <a:solidFill>
            <a:srgbClr val="9BBB59"/>
          </a:solidFill>
          <a:ln w="25400" cap="flat" cmpd="sng" algn="ctr">
            <a:solidFill>
              <a:srgbClr val="9BBB59">
                <a:shade val="50000"/>
              </a:srgbClr>
            </a:solid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Integrating Activities</a:t>
            </a: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A10359BE-19C9-4AB2-AED0-96E212977A0B}"/>
              </a:ext>
            </a:extLst>
          </p:cNvPr>
          <p:cNvSpPr txBox="1"/>
          <p:nvPr/>
        </p:nvSpPr>
        <p:spPr>
          <a:xfrm rot="16200000">
            <a:off x="4868324" y="4909958"/>
            <a:ext cx="707247" cy="923330"/>
          </a:xfrm>
          <a:prstGeom prst="rect">
            <a:avLst/>
          </a:prstGeom>
          <a:solidFill>
            <a:srgbClr val="9BBB59"/>
          </a:solidFill>
          <a:ln w="25400" cap="flat" cmpd="sng" algn="ctr">
            <a:solidFill>
              <a:srgbClr val="9BBB59">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Innovation Pilot</a:t>
            </a: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CB76C402-93F6-4AA4-8367-A27B47CEB45C}"/>
              </a:ext>
            </a:extLst>
          </p:cNvPr>
          <p:cNvSpPr txBox="1"/>
          <p:nvPr/>
        </p:nvSpPr>
        <p:spPr>
          <a:xfrm>
            <a:off x="5870986" y="3542459"/>
            <a:ext cx="5634398" cy="1200329"/>
          </a:xfrm>
          <a:prstGeom prst="rect">
            <a:avLst/>
          </a:prstGeom>
          <a:solidFill>
            <a:sysClr val="window" lastClr="FFFFFF"/>
          </a:solidFill>
          <a:ln w="25400" cap="flat" cmpd="sng" algn="ctr">
            <a:solidFill>
              <a:srgbClr val="F79646"/>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a:ea typeface="+mn-ea"/>
                <a:cs typeface="+mn-cs"/>
              </a:rPr>
              <a:t>Integrating Activities and Innovation Pilot: Development of cross-boundary technology subjects, not directly followed by large laboratories, with added value coming from collaboration and sharing of resources.</a:t>
            </a:r>
          </a:p>
        </p:txBody>
      </p:sp>
      <p:sp>
        <p:nvSpPr>
          <p:cNvPr id="3" name="TextBox 2">
            <a:extLst>
              <a:ext uri="{FF2B5EF4-FFF2-40B4-BE49-F238E27FC236}">
                <a16:creationId xmlns:a16="http://schemas.microsoft.com/office/drawing/2014/main" id="{E8CAE2EA-A827-20C6-EA21-17F8361DB0BC}"/>
              </a:ext>
            </a:extLst>
          </p:cNvPr>
          <p:cNvSpPr txBox="1"/>
          <p:nvPr/>
        </p:nvSpPr>
        <p:spPr>
          <a:xfrm>
            <a:off x="6096000" y="5048457"/>
            <a:ext cx="4727215" cy="646331"/>
          </a:xfrm>
          <a:prstGeom prst="rect">
            <a:avLst/>
          </a:prstGeom>
          <a:noFill/>
        </p:spPr>
        <p:txBody>
          <a:bodyPr wrap="square" rtlCol="0">
            <a:spAutoFit/>
          </a:bodyPr>
          <a:lstStyle/>
          <a:p>
            <a:r>
              <a:rPr lang="en-US" b="1" dirty="0"/>
              <a:t>I.FAST = Innovation Fostering in Accelerator Science and Technology</a:t>
            </a:r>
            <a:endParaRPr lang="en-CH" b="1" dirty="0"/>
          </a:p>
        </p:txBody>
      </p:sp>
      <p:sp>
        <p:nvSpPr>
          <p:cNvPr id="4" name="TextBox 3">
            <a:extLst>
              <a:ext uri="{FF2B5EF4-FFF2-40B4-BE49-F238E27FC236}">
                <a16:creationId xmlns:a16="http://schemas.microsoft.com/office/drawing/2014/main" id="{BF35A7B6-5EB6-CC34-9EEE-1FFE7B73B306}"/>
              </a:ext>
            </a:extLst>
          </p:cNvPr>
          <p:cNvSpPr txBox="1"/>
          <p:nvPr/>
        </p:nvSpPr>
        <p:spPr>
          <a:xfrm>
            <a:off x="2141423" y="5994795"/>
            <a:ext cx="849108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In parallel with Integrating Activities / Inn. Pilot, several Design Studies for development of new Research Infrastructure designs</a:t>
            </a:r>
            <a:endParaRPr lang="en-CH" dirty="0"/>
          </a:p>
        </p:txBody>
      </p:sp>
    </p:spTree>
    <p:extLst>
      <p:ext uri="{BB962C8B-B14F-4D97-AF65-F5344CB8AC3E}">
        <p14:creationId xmlns:p14="http://schemas.microsoft.com/office/powerpoint/2010/main" val="22329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2D09-05DA-A280-765E-FBC192972579}"/>
              </a:ext>
            </a:extLst>
          </p:cNvPr>
          <p:cNvSpPr>
            <a:spLocks noGrp="1"/>
          </p:cNvSpPr>
          <p:nvPr>
            <p:ph type="title"/>
          </p:nvPr>
        </p:nvSpPr>
        <p:spPr>
          <a:xfrm>
            <a:off x="623392" y="209137"/>
            <a:ext cx="8137800" cy="920538"/>
          </a:xfrm>
        </p:spPr>
        <p:txBody>
          <a:bodyPr/>
          <a:lstStyle/>
          <a:p>
            <a:r>
              <a:rPr lang="en-US" dirty="0"/>
              <a:t>Present situation</a:t>
            </a:r>
            <a:endParaRPr lang="en-CH" dirty="0"/>
          </a:p>
        </p:txBody>
      </p:sp>
      <p:sp>
        <p:nvSpPr>
          <p:cNvPr id="5" name="Slide Number Placeholder 4">
            <a:extLst>
              <a:ext uri="{FF2B5EF4-FFF2-40B4-BE49-F238E27FC236}">
                <a16:creationId xmlns:a16="http://schemas.microsoft.com/office/drawing/2014/main" id="{CB7A90B9-BE0A-196D-E52D-597E786BDCE4}"/>
              </a:ext>
            </a:extLst>
          </p:cNvPr>
          <p:cNvSpPr>
            <a:spLocks noGrp="1"/>
          </p:cNvSpPr>
          <p:nvPr>
            <p:ph type="sldNum" sz="quarter" idx="12"/>
          </p:nvPr>
        </p:nvSpPr>
        <p:spPr/>
        <p:txBody>
          <a:bodyPr/>
          <a:lstStyle/>
          <a:p>
            <a:fld id="{F7A1A58B-7BA1-7E42-8231-6D1CB1C760B1}" type="slidenum">
              <a:rPr lang="en-US" smtClean="0"/>
              <a:pPr/>
              <a:t>7</a:t>
            </a:fld>
            <a:endParaRPr lang="en-US"/>
          </a:p>
        </p:txBody>
      </p:sp>
      <p:pic>
        <p:nvPicPr>
          <p:cNvPr id="6" name="Picture 5">
            <a:extLst>
              <a:ext uri="{FF2B5EF4-FFF2-40B4-BE49-F238E27FC236}">
                <a16:creationId xmlns:a16="http://schemas.microsoft.com/office/drawing/2014/main" id="{0970D463-199D-05E8-A437-3648F7E532C2}"/>
              </a:ext>
            </a:extLst>
          </p:cNvPr>
          <p:cNvPicPr>
            <a:picLocks noChangeAspect="1"/>
          </p:cNvPicPr>
          <p:nvPr/>
        </p:nvPicPr>
        <p:blipFill>
          <a:blip r:embed="rId2"/>
          <a:stretch>
            <a:fillRect/>
          </a:stretch>
        </p:blipFill>
        <p:spPr>
          <a:xfrm>
            <a:off x="1847528" y="735085"/>
            <a:ext cx="8763977" cy="5596127"/>
          </a:xfrm>
          <a:prstGeom prst="rect">
            <a:avLst/>
          </a:prstGeom>
        </p:spPr>
      </p:pic>
      <p:sp>
        <p:nvSpPr>
          <p:cNvPr id="7" name="TextBox 6">
            <a:extLst>
              <a:ext uri="{FF2B5EF4-FFF2-40B4-BE49-F238E27FC236}">
                <a16:creationId xmlns:a16="http://schemas.microsoft.com/office/drawing/2014/main" id="{BCDBF11A-7B80-1ECE-0879-7395A7C6B3DD}"/>
              </a:ext>
            </a:extLst>
          </p:cNvPr>
          <p:cNvSpPr txBox="1"/>
          <p:nvPr/>
        </p:nvSpPr>
        <p:spPr>
          <a:xfrm>
            <a:off x="10128448" y="760343"/>
            <a:ext cx="1090363" cy="369332"/>
          </a:xfrm>
          <a:prstGeom prst="rect">
            <a:avLst/>
          </a:prstGeom>
          <a:noFill/>
        </p:spPr>
        <p:txBody>
          <a:bodyPr wrap="none" rtlCol="0">
            <a:spAutoFit/>
          </a:bodyPr>
          <a:lstStyle/>
          <a:p>
            <a:r>
              <a:rPr lang="en-US" dirty="0"/>
              <a:t>2023/24</a:t>
            </a:r>
            <a:endParaRPr lang="en-CH" dirty="0"/>
          </a:p>
        </p:txBody>
      </p:sp>
      <p:sp>
        <p:nvSpPr>
          <p:cNvPr id="8" name="TextBox 7">
            <a:extLst>
              <a:ext uri="{FF2B5EF4-FFF2-40B4-BE49-F238E27FC236}">
                <a16:creationId xmlns:a16="http://schemas.microsoft.com/office/drawing/2014/main" id="{C83DECF2-4E8E-826F-2859-828040C7E1F1}"/>
              </a:ext>
            </a:extLst>
          </p:cNvPr>
          <p:cNvSpPr txBox="1"/>
          <p:nvPr/>
        </p:nvSpPr>
        <p:spPr>
          <a:xfrm>
            <a:off x="2156560" y="6307148"/>
            <a:ext cx="3775393" cy="369332"/>
          </a:xfrm>
          <a:prstGeom prst="rect">
            <a:avLst/>
          </a:prstGeom>
          <a:noFill/>
        </p:spPr>
        <p:txBody>
          <a:bodyPr wrap="none" rtlCol="0">
            <a:spAutoFit/>
          </a:bodyPr>
          <a:lstStyle/>
          <a:p>
            <a:r>
              <a:rPr lang="en-US" dirty="0"/>
              <a:t>+ EuPRAXIA Preparatory Phase</a:t>
            </a:r>
            <a:endParaRPr lang="en-CH" dirty="0"/>
          </a:p>
        </p:txBody>
      </p:sp>
    </p:spTree>
    <p:extLst>
      <p:ext uri="{BB962C8B-B14F-4D97-AF65-F5344CB8AC3E}">
        <p14:creationId xmlns:p14="http://schemas.microsoft.com/office/powerpoint/2010/main" val="273026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9A20-D2A3-CDA6-31CC-FCAB84E70A45}"/>
              </a:ext>
            </a:extLst>
          </p:cNvPr>
          <p:cNvSpPr>
            <a:spLocks noGrp="1"/>
          </p:cNvSpPr>
          <p:nvPr>
            <p:ph type="title"/>
          </p:nvPr>
        </p:nvSpPr>
        <p:spPr>
          <a:xfrm>
            <a:off x="838200" y="365126"/>
            <a:ext cx="10010328" cy="920538"/>
          </a:xfrm>
        </p:spPr>
        <p:txBody>
          <a:bodyPr>
            <a:normAutofit fontScale="90000"/>
          </a:bodyPr>
          <a:lstStyle/>
          <a:p>
            <a:r>
              <a:rPr lang="en-US" dirty="0"/>
              <a:t>Present instruments (Horizon Europe)</a:t>
            </a:r>
            <a:endParaRPr lang="en-CH" dirty="0"/>
          </a:p>
        </p:txBody>
      </p:sp>
      <p:sp>
        <p:nvSpPr>
          <p:cNvPr id="3" name="Content Placeholder 2">
            <a:extLst>
              <a:ext uri="{FF2B5EF4-FFF2-40B4-BE49-F238E27FC236}">
                <a16:creationId xmlns:a16="http://schemas.microsoft.com/office/drawing/2014/main" id="{F0433D88-306B-5832-ED9B-44AEC7CF382B}"/>
              </a:ext>
            </a:extLst>
          </p:cNvPr>
          <p:cNvSpPr>
            <a:spLocks noGrp="1"/>
          </p:cNvSpPr>
          <p:nvPr>
            <p:ph idx="1"/>
          </p:nvPr>
        </p:nvSpPr>
        <p:spPr>
          <a:xfrm>
            <a:off x="566600" y="1196752"/>
            <a:ext cx="10802416" cy="3439480"/>
          </a:xfrm>
        </p:spPr>
        <p:txBody>
          <a:bodyPr>
            <a:normAutofit fontScale="70000" lnSpcReduction="20000"/>
          </a:bodyPr>
          <a:lstStyle/>
          <a:p>
            <a:pPr marL="0" indent="0">
              <a:lnSpc>
                <a:spcPct val="120000"/>
              </a:lnSpc>
              <a:buNone/>
            </a:pPr>
            <a:r>
              <a:rPr lang="en-US" dirty="0"/>
              <a:t>Horizon Europe will run for 3 more years, with the calls related to Research Infrastructures defined by 2 Work Programmes, WP 25 (in preparation, to be announced around end of year waiting for new Commission), and WP 26/27. </a:t>
            </a:r>
          </a:p>
          <a:p>
            <a:pPr marL="0" indent="0">
              <a:lnSpc>
                <a:spcPct val="120000"/>
              </a:lnSpc>
              <a:buNone/>
            </a:pPr>
            <a:r>
              <a:rPr lang="en-US" dirty="0"/>
              <a:t>Type of calls:</a:t>
            </a:r>
          </a:p>
          <a:p>
            <a:pPr>
              <a:lnSpc>
                <a:spcPct val="120000"/>
              </a:lnSpc>
            </a:pPr>
            <a:r>
              <a:rPr lang="en-US" dirty="0"/>
              <a:t>INFRA-TECH: main instrument, development of technologies for IA. Currently of 2 types: a) general (10 M€), b) to reduce environmental impact (5 M€).</a:t>
            </a:r>
          </a:p>
          <a:p>
            <a:pPr>
              <a:lnSpc>
                <a:spcPct val="120000"/>
              </a:lnSpc>
            </a:pPr>
            <a:r>
              <a:rPr lang="en-US" dirty="0"/>
              <a:t>INFRA-DEV: a) Research Infrastructure concept development (3 M€), b) Preparatory phase for ESFRI projects.</a:t>
            </a:r>
          </a:p>
          <a:p>
            <a:pPr>
              <a:lnSpc>
                <a:spcPct val="120000"/>
              </a:lnSpc>
            </a:pPr>
            <a:r>
              <a:rPr lang="en-US" dirty="0"/>
              <a:t>INFRA-SERV: Access to RIs (amount depending on topic).</a:t>
            </a:r>
          </a:p>
          <a:p>
            <a:pPr marL="0" indent="0">
              <a:lnSpc>
                <a:spcPct val="120000"/>
              </a:lnSpc>
              <a:buNone/>
            </a:pPr>
            <a:endParaRPr lang="en-US" dirty="0"/>
          </a:p>
          <a:p>
            <a:pPr marL="0" indent="0">
              <a:lnSpc>
                <a:spcPct val="120000"/>
              </a:lnSpc>
              <a:buNone/>
            </a:pPr>
            <a:endParaRPr lang="en-US" dirty="0"/>
          </a:p>
        </p:txBody>
      </p:sp>
      <p:sp>
        <p:nvSpPr>
          <p:cNvPr id="5" name="Slide Number Placeholder 4">
            <a:extLst>
              <a:ext uri="{FF2B5EF4-FFF2-40B4-BE49-F238E27FC236}">
                <a16:creationId xmlns:a16="http://schemas.microsoft.com/office/drawing/2014/main" id="{CC8BF228-67B9-F3B1-5924-8BB908B4984F}"/>
              </a:ext>
            </a:extLst>
          </p:cNvPr>
          <p:cNvSpPr>
            <a:spLocks noGrp="1"/>
          </p:cNvSpPr>
          <p:nvPr>
            <p:ph type="sldNum" sz="quarter" idx="12"/>
          </p:nvPr>
        </p:nvSpPr>
        <p:spPr/>
        <p:txBody>
          <a:bodyPr/>
          <a:lstStyle/>
          <a:p>
            <a:fld id="{F7A1A58B-7BA1-7E42-8231-6D1CB1C760B1}" type="slidenum">
              <a:rPr lang="en-US" smtClean="0"/>
              <a:pPr/>
              <a:t>8</a:t>
            </a:fld>
            <a:endParaRPr lang="en-US"/>
          </a:p>
        </p:txBody>
      </p:sp>
      <p:pic>
        <p:nvPicPr>
          <p:cNvPr id="6" name="Image 1" descr="Image 1">
            <a:extLst>
              <a:ext uri="{FF2B5EF4-FFF2-40B4-BE49-F238E27FC236}">
                <a16:creationId xmlns:a16="http://schemas.microsoft.com/office/drawing/2014/main" id="{EBE537EF-A1F1-1DC5-B556-8E1F67E4A32B}"/>
              </a:ext>
            </a:extLst>
          </p:cNvPr>
          <p:cNvPicPr>
            <a:picLocks noChangeAspect="1"/>
          </p:cNvPicPr>
          <p:nvPr/>
        </p:nvPicPr>
        <p:blipFill>
          <a:blip r:embed="rId2"/>
          <a:srcRect t="9318"/>
          <a:stretch>
            <a:fillRect/>
          </a:stretch>
        </p:blipFill>
        <p:spPr>
          <a:xfrm>
            <a:off x="9336360" y="5063189"/>
            <a:ext cx="2548630" cy="1375487"/>
          </a:xfrm>
          <a:prstGeom prst="rect">
            <a:avLst/>
          </a:prstGeom>
          <a:ln w="12700">
            <a:miter lim="400000"/>
          </a:ln>
        </p:spPr>
      </p:pic>
      <p:sp>
        <p:nvSpPr>
          <p:cNvPr id="7" name="TextBox 6">
            <a:extLst>
              <a:ext uri="{FF2B5EF4-FFF2-40B4-BE49-F238E27FC236}">
                <a16:creationId xmlns:a16="http://schemas.microsoft.com/office/drawing/2014/main" id="{0521CFFF-1193-60ED-DAF8-81AAA737A8B9}"/>
              </a:ext>
            </a:extLst>
          </p:cNvPr>
          <p:cNvSpPr txBox="1"/>
          <p:nvPr/>
        </p:nvSpPr>
        <p:spPr>
          <a:xfrm>
            <a:off x="1991544" y="4873769"/>
            <a:ext cx="7244126"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The TIARA (Test Infrastructure and Accelerator Research Area collaboration board is the instrument set up by the accelerator community to coordinate proposals (prioritize subjects, avoid overlaps) and to support (advise, support letters) preparation and submission.</a:t>
            </a:r>
          </a:p>
          <a:p>
            <a:r>
              <a:rPr lang="en-US" dirty="0"/>
              <a:t>Coordinator: J.M. Perez, Chair: E. Nappi, Sci. </a:t>
            </a:r>
            <a:r>
              <a:rPr lang="en-US" dirty="0" err="1"/>
              <a:t>Secr</a:t>
            </a:r>
            <a:r>
              <a:rPr lang="en-US" dirty="0"/>
              <a:t>.: M. Vretenar</a:t>
            </a:r>
            <a:endParaRPr lang="en-CH" dirty="0"/>
          </a:p>
        </p:txBody>
      </p:sp>
    </p:spTree>
    <p:extLst>
      <p:ext uri="{BB962C8B-B14F-4D97-AF65-F5344CB8AC3E}">
        <p14:creationId xmlns:p14="http://schemas.microsoft.com/office/powerpoint/2010/main" val="320735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C4BE-3C49-E785-20C5-CD7781641AFB}"/>
              </a:ext>
            </a:extLst>
          </p:cNvPr>
          <p:cNvSpPr>
            <a:spLocks noGrp="1"/>
          </p:cNvSpPr>
          <p:nvPr>
            <p:ph type="title"/>
          </p:nvPr>
        </p:nvSpPr>
        <p:spPr>
          <a:xfrm>
            <a:off x="838200" y="365126"/>
            <a:ext cx="9866312" cy="920538"/>
          </a:xfrm>
        </p:spPr>
        <p:txBody>
          <a:bodyPr>
            <a:normAutofit/>
          </a:bodyPr>
          <a:lstStyle/>
          <a:p>
            <a:r>
              <a:rPr lang="en-US" dirty="0"/>
              <a:t>General trends for future proposals</a:t>
            </a:r>
            <a:endParaRPr lang="en-CH" dirty="0"/>
          </a:p>
        </p:txBody>
      </p:sp>
      <p:sp>
        <p:nvSpPr>
          <p:cNvPr id="3" name="Content Placeholder 2">
            <a:extLst>
              <a:ext uri="{FF2B5EF4-FFF2-40B4-BE49-F238E27FC236}">
                <a16:creationId xmlns:a16="http://schemas.microsoft.com/office/drawing/2014/main" id="{18910D5C-89D1-014D-7E03-76FDC03C93D2}"/>
              </a:ext>
            </a:extLst>
          </p:cNvPr>
          <p:cNvSpPr>
            <a:spLocks noGrp="1"/>
          </p:cNvSpPr>
          <p:nvPr>
            <p:ph idx="1"/>
          </p:nvPr>
        </p:nvSpPr>
        <p:spPr>
          <a:xfrm>
            <a:off x="605086" y="1415220"/>
            <a:ext cx="10981828" cy="4896544"/>
          </a:xfrm>
        </p:spPr>
        <p:txBody>
          <a:bodyPr>
            <a:normAutofit fontScale="70000" lnSpcReduction="20000"/>
          </a:bodyPr>
          <a:lstStyle/>
          <a:p>
            <a:pPr marL="0" indent="0">
              <a:lnSpc>
                <a:spcPct val="120000"/>
              </a:lnSpc>
              <a:buNone/>
            </a:pPr>
            <a:r>
              <a:rPr lang="en-US" dirty="0"/>
              <a:t>Discussions and meetings between TIARA and the RI Unit of the EC (DG-RTD). Some general trends can be identified: </a:t>
            </a:r>
          </a:p>
          <a:p>
            <a:pPr>
              <a:lnSpc>
                <a:spcPct val="120000"/>
              </a:lnSpc>
            </a:pPr>
            <a:r>
              <a:rPr lang="en-US" dirty="0"/>
              <a:t>More top-down: future projects must be coherent with the priorities of the commission and of the community – less space for “blue sky” accelerator research. </a:t>
            </a:r>
          </a:p>
          <a:p>
            <a:pPr>
              <a:lnSpc>
                <a:spcPct val="120000"/>
              </a:lnSpc>
            </a:pPr>
            <a:r>
              <a:rPr lang="en-US" dirty="0"/>
              <a:t>Accelerators are recognized as a critical technology, key component of European “big science”.</a:t>
            </a:r>
          </a:p>
          <a:p>
            <a:pPr>
              <a:lnSpc>
                <a:spcPct val="120000"/>
              </a:lnSpc>
            </a:pPr>
            <a:r>
              <a:rPr lang="en-US" dirty="0"/>
              <a:t>Competition for funding is increasing, future calls will be increasingly competitive.</a:t>
            </a:r>
          </a:p>
          <a:p>
            <a:pPr>
              <a:lnSpc>
                <a:spcPct val="120000"/>
              </a:lnSpc>
            </a:pPr>
            <a:r>
              <a:rPr lang="en-US" dirty="0"/>
              <a:t>There is no pressure on merging communities, but within a community is important to show the integration of roadmaps from different partners.</a:t>
            </a:r>
          </a:p>
          <a:p>
            <a:pPr>
              <a:lnSpc>
                <a:spcPct val="120000"/>
              </a:lnSpc>
            </a:pPr>
            <a:r>
              <a:rPr lang="en-US" dirty="0"/>
              <a:t>Participation of industry (co-innovation) is an asset for our community and remains important for future projects.</a:t>
            </a:r>
          </a:p>
          <a:p>
            <a:pPr marL="0" indent="0">
              <a:buNone/>
            </a:pPr>
            <a:endParaRPr lang="en-CH" dirty="0"/>
          </a:p>
        </p:txBody>
      </p:sp>
      <p:sp>
        <p:nvSpPr>
          <p:cNvPr id="5" name="Slide Number Placeholder 4">
            <a:extLst>
              <a:ext uri="{FF2B5EF4-FFF2-40B4-BE49-F238E27FC236}">
                <a16:creationId xmlns:a16="http://schemas.microsoft.com/office/drawing/2014/main" id="{679D0590-D7DB-D5C1-55BC-1788469527D1}"/>
              </a:ext>
            </a:extLst>
          </p:cNvPr>
          <p:cNvSpPr>
            <a:spLocks noGrp="1"/>
          </p:cNvSpPr>
          <p:nvPr>
            <p:ph type="sldNum" sz="quarter" idx="12"/>
          </p:nvPr>
        </p:nvSpPr>
        <p:spPr/>
        <p:txBody>
          <a:bodyPr/>
          <a:lstStyle/>
          <a:p>
            <a:fld id="{F7A1A58B-7BA1-7E42-8231-6D1CB1C760B1}" type="slidenum">
              <a:rPr lang="en-US" smtClean="0"/>
              <a:pPr/>
              <a:t>9</a:t>
            </a:fld>
            <a:endParaRPr lang="en-US"/>
          </a:p>
        </p:txBody>
      </p:sp>
    </p:spTree>
    <p:extLst>
      <p:ext uri="{BB962C8B-B14F-4D97-AF65-F5344CB8AC3E}">
        <p14:creationId xmlns:p14="http://schemas.microsoft.com/office/powerpoint/2010/main" val="2256300852"/>
      </p:ext>
    </p:extLst>
  </p:cSld>
  <p:clrMapOvr>
    <a:masterClrMapping/>
  </p:clrMapOvr>
</p:sld>
</file>

<file path=ppt/theme/theme1.xml><?xml version="1.0" encoding="utf-8"?>
<a:theme xmlns:a="http://schemas.openxmlformats.org/drawingml/2006/main" name="I.FAST Custom Slides">
  <a:themeElements>
    <a:clrScheme name="I.FAST custom colours">
      <a:dk1>
        <a:srgbClr val="000000"/>
      </a:dk1>
      <a:lt1>
        <a:srgbClr val="FFFFFF"/>
      </a:lt1>
      <a:dk2>
        <a:srgbClr val="000000"/>
      </a:dk2>
      <a:lt2>
        <a:srgbClr val="FFFFFF"/>
      </a:lt2>
      <a:accent1>
        <a:srgbClr val="FA00C8"/>
      </a:accent1>
      <a:accent2>
        <a:srgbClr val="08EDF9"/>
      </a:accent2>
      <a:accent3>
        <a:srgbClr val="A850D9"/>
      </a:accent3>
      <a:accent4>
        <a:srgbClr val="2776BF"/>
      </a:accent4>
      <a:accent5>
        <a:srgbClr val="0035CB"/>
      </a:accent5>
      <a:accent6>
        <a:srgbClr val="6011D6"/>
      </a:accent6>
      <a:hlink>
        <a:srgbClr val="08EDF9"/>
      </a:hlink>
      <a:folHlink>
        <a:srgbClr val="03777D"/>
      </a:folHlink>
    </a:clrScheme>
    <a:fontScheme name="I.FAST custom fonts">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ast_theme" id="{7AE54E39-E136-2946-BAAD-9EC2262D7CA6}" vid="{60EF505A-9AB9-5F42-9EF0-EE8A69267E7D}"/>
    </a:ext>
  </a:extLst>
</a:theme>
</file>

<file path=ppt/theme/theme2.xml><?xml version="1.0" encoding="utf-8"?>
<a:theme xmlns:a="http://schemas.openxmlformats.org/drawingml/2006/main" name="Gener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HLU-Pres-test01.thmx</Template>
  <TotalTime>50156</TotalTime>
  <Words>1506</Words>
  <Application>Microsoft Office PowerPoint</Application>
  <PresentationFormat>Widescreen</PresentationFormat>
  <Paragraphs>132</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Montserrat</vt:lpstr>
      <vt:lpstr>Montserrat ExtraBold</vt:lpstr>
      <vt:lpstr>Montserrat SemiBold</vt:lpstr>
      <vt:lpstr>Wingdings</vt:lpstr>
      <vt:lpstr>I.FAST Custom Slides</vt:lpstr>
      <vt:lpstr>Generic</vt:lpstr>
      <vt:lpstr>PowerPoint Presentation</vt:lpstr>
      <vt:lpstr>Outline</vt:lpstr>
      <vt:lpstr>The European accelerator R&amp;D landscape</vt:lpstr>
      <vt:lpstr>EU projects: opportunities and challenges</vt:lpstr>
      <vt:lpstr>European instruments to support accelerator R&amp;D</vt:lpstr>
      <vt:lpstr>General accelerator R&amp;D in the European Programmes</vt:lpstr>
      <vt:lpstr>Present situation</vt:lpstr>
      <vt:lpstr>Present instruments (Horizon Europe)</vt:lpstr>
      <vt:lpstr>General trends for future proposals</vt:lpstr>
      <vt:lpstr>A new project after I.FAST</vt:lpstr>
      <vt:lpstr>EC requirements</vt:lpstr>
      <vt:lpstr>Strategy for I.FAST2</vt:lpstr>
      <vt:lpstr>Possible priority themes for I.FAST2</vt:lpstr>
      <vt:lpstr>Other “proposed proposals” </vt:lpstr>
      <vt:lpstr>FP10</vt:lpstr>
      <vt:lpstr>PowerPoint Presentation</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André-Pierre OLIVIER</dc:creator>
  <cp:lastModifiedBy>Maurizio Vretenar</cp:lastModifiedBy>
  <cp:revision>901</cp:revision>
  <dcterms:created xsi:type="dcterms:W3CDTF">2017-04-26T09:15:49Z</dcterms:created>
  <dcterms:modified xsi:type="dcterms:W3CDTF">2024-09-02T08:00:52Z</dcterms:modified>
</cp:coreProperties>
</file>