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72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712" y="-112"/>
      </p:cViewPr>
      <p:guideLst>
        <p:guide orient="horz" pos="30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348C5-6114-4E4A-8450-9D7F3E123B17}" type="datetimeFigureOut">
              <a:rPr lang="it-IT" smtClean="0"/>
              <a:t>11/10/12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7A334-D2EB-452A-A12B-3DB0BFAE838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63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Area laterale 6092 mm2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7A334-D2EB-452A-A12B-3DB0BFAE838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53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152A-CD5B-4BA0-98E9-90D4B8A002BA}" type="datetimeFigureOut">
              <a:rPr lang="it-IT" smtClean="0"/>
              <a:t>11/10/12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830-6C18-4FA4-8FC5-6F3AA0B7A55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126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152A-CD5B-4BA0-98E9-90D4B8A002BA}" type="datetimeFigureOut">
              <a:rPr lang="it-IT" smtClean="0"/>
              <a:t>11/10/12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830-6C18-4FA4-8FC5-6F3AA0B7A55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255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152A-CD5B-4BA0-98E9-90D4B8A002BA}" type="datetimeFigureOut">
              <a:rPr lang="it-IT" smtClean="0"/>
              <a:t>11/10/12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830-6C18-4FA4-8FC5-6F3AA0B7A55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880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152A-CD5B-4BA0-98E9-90D4B8A002BA}" type="datetimeFigureOut">
              <a:rPr lang="it-IT" smtClean="0"/>
              <a:t>11/10/12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830-6C18-4FA4-8FC5-6F3AA0B7A55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565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152A-CD5B-4BA0-98E9-90D4B8A002BA}" type="datetimeFigureOut">
              <a:rPr lang="it-IT" smtClean="0"/>
              <a:t>11/10/12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830-6C18-4FA4-8FC5-6F3AA0B7A55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454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152A-CD5B-4BA0-98E9-90D4B8A002BA}" type="datetimeFigureOut">
              <a:rPr lang="it-IT" smtClean="0"/>
              <a:t>11/10/12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830-6C18-4FA4-8FC5-6F3AA0B7A55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605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152A-CD5B-4BA0-98E9-90D4B8A002BA}" type="datetimeFigureOut">
              <a:rPr lang="it-IT" smtClean="0"/>
              <a:t>11/10/12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830-6C18-4FA4-8FC5-6F3AA0B7A55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081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152A-CD5B-4BA0-98E9-90D4B8A002BA}" type="datetimeFigureOut">
              <a:rPr lang="it-IT" smtClean="0"/>
              <a:t>11/10/12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830-6C18-4FA4-8FC5-6F3AA0B7A55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670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152A-CD5B-4BA0-98E9-90D4B8A002BA}" type="datetimeFigureOut">
              <a:rPr lang="it-IT" smtClean="0"/>
              <a:t>11/10/12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830-6C18-4FA4-8FC5-6F3AA0B7A55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847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152A-CD5B-4BA0-98E9-90D4B8A002BA}" type="datetimeFigureOut">
              <a:rPr lang="it-IT" smtClean="0"/>
              <a:t>11/10/12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830-6C18-4FA4-8FC5-6F3AA0B7A55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217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152A-CD5B-4BA0-98E9-90D4B8A002BA}" type="datetimeFigureOut">
              <a:rPr lang="it-IT" smtClean="0"/>
              <a:t>11/10/12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DF830-6C18-4FA4-8FC5-6F3AA0B7A55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422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A152A-CD5B-4BA0-98E9-90D4B8A002BA}" type="datetimeFigureOut">
              <a:rPr lang="it-IT" smtClean="0"/>
              <a:t>11/10/12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DF830-6C18-4FA4-8FC5-6F3AA0B7A55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128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68760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present today a new study for the housing of STT electronics, cables, gas pipes.</a:t>
            </a:r>
          </a:p>
          <a:p>
            <a:endParaRPr lang="en-US" sz="2400" dirty="0"/>
          </a:p>
          <a:p>
            <a:r>
              <a:rPr lang="en-US" sz="2400" dirty="0" smtClean="0"/>
              <a:t>First of all we will remind some numbers: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STT channels and layout: numbers and nomenclature;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electronics cards;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number and types of signal cables, gas pipes, HV cables, etc...</a:t>
            </a: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494116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aim is to make everybody aware of the status and to agree upon solutions.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3119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rio\Desktop\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3097"/>
            <a:ext cx="8597900" cy="535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0152" y="4055005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FFFF00"/>
                </a:solidFill>
                <a:latin typeface="Comic Sans MS"/>
                <a:cs typeface="Comic Sans MS"/>
              </a:rPr>
              <a:t>One of the advantages of this solution is that the weight of the electronics is decupled from the detector.</a:t>
            </a:r>
          </a:p>
          <a:p>
            <a:pPr marL="285750" indent="-285750">
              <a:buFontTx/>
              <a:buChar char="-"/>
            </a:pPr>
            <a:endParaRPr lang="en-US" sz="1200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FFFF00"/>
                </a:solidFill>
                <a:latin typeface="Comic Sans MS"/>
                <a:cs typeface="Comic Sans MS"/>
              </a:rPr>
              <a:t>The length of the straws is the maximum possible inside the mechanical frame.</a:t>
            </a:r>
          </a:p>
          <a:p>
            <a:endParaRPr lang="en-US" sz="1200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FFFF00"/>
                </a:solidFill>
                <a:latin typeface="Comic Sans MS"/>
                <a:cs typeface="Comic Sans MS"/>
              </a:rPr>
              <a:t>The connections between the electronics and the straw tubes should be made with flexible wires. </a:t>
            </a:r>
            <a:endParaRPr lang="en-US" sz="12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1840" y="481578"/>
            <a:ext cx="24559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Comic Sans MS" pitchFamily="66" charset="0"/>
              </a:rPr>
              <a:t>Mounting sequence: step 2</a:t>
            </a:r>
            <a:endParaRPr lang="en-US" sz="1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340768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- </a:t>
            </a:r>
            <a:r>
              <a:rPr lang="en-US" sz="1200" i="1" dirty="0" smtClean="0">
                <a:solidFill>
                  <a:srgbClr val="FFFF00"/>
                </a:solidFill>
                <a:latin typeface="Comic Sans MS" pitchFamily="66" charset="0"/>
              </a:rPr>
              <a:t>Electronics cards: one plane for each double-layers</a:t>
            </a:r>
            <a:endParaRPr lang="it-IT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>
            <a:off x="2987824" y="1617767"/>
            <a:ext cx="648072" cy="137918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945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rio\Desktop\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04856" cy="486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1840" y="481578"/>
            <a:ext cx="24559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Comic Sans MS" pitchFamily="66" charset="0"/>
              </a:rPr>
              <a:t>Mounting sequence: step 3</a:t>
            </a:r>
            <a:endParaRPr lang="en-US" sz="1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6130776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Signals cables, HV cables, gas pipes etc.. are connected and routed in the 4 available zones. </a:t>
            </a:r>
            <a:endParaRPr lang="en-US" sz="1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- </a:t>
            </a:r>
            <a:r>
              <a:rPr lang="en-US" sz="1200" i="1" dirty="0" smtClean="0">
                <a:solidFill>
                  <a:srgbClr val="FFFF00"/>
                </a:solidFill>
                <a:latin typeface="Comic Sans MS" pitchFamily="66" charset="0"/>
              </a:rPr>
              <a:t>Four areas have been left for the STT services</a:t>
            </a:r>
            <a:endParaRPr lang="it-IT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71800" y="1648545"/>
            <a:ext cx="216024" cy="178045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72000" y="1700808"/>
            <a:ext cx="936104" cy="144016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07904" y="1700808"/>
            <a:ext cx="216024" cy="21602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19872" y="1772816"/>
            <a:ext cx="576064" cy="31683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66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rio\Desktop\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9001000" cy="415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602128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Gas distribution is done in the forward region, then gas pipe have to run along the external surface of the detector to reach gas-manifolds</a:t>
            </a:r>
            <a:endParaRPr lang="en-US" sz="1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764704"/>
            <a:ext cx="5535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Comic Sans MS" pitchFamily="66" charset="0"/>
              </a:rPr>
              <a:t>Side view of STT detector after cables and gas pipes mounting</a:t>
            </a:r>
            <a:endParaRPr lang="en-US" sz="1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66" y="227687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- </a:t>
            </a:r>
            <a:r>
              <a:rPr lang="en-US" sz="1200" i="1" dirty="0" smtClean="0">
                <a:solidFill>
                  <a:srgbClr val="FFFF00"/>
                </a:solidFill>
                <a:latin typeface="Comic Sans MS" pitchFamily="66" charset="0"/>
              </a:rPr>
              <a:t>Forward region</a:t>
            </a:r>
            <a:endParaRPr lang="it-IT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27687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- </a:t>
            </a:r>
            <a:r>
              <a:rPr lang="en-US" sz="1200" i="1" dirty="0" smtClean="0">
                <a:solidFill>
                  <a:srgbClr val="FFFF00"/>
                </a:solidFill>
                <a:latin typeface="Comic Sans MS" pitchFamily="66" charset="0"/>
              </a:rPr>
              <a:t>Backward region</a:t>
            </a:r>
            <a:endParaRPr lang="it-IT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83968" y="5191986"/>
            <a:ext cx="432048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22893" y="5197302"/>
            <a:ext cx="432048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73411" y="5204139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123 mm</a:t>
            </a:r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704907" y="4657060"/>
            <a:ext cx="0" cy="5954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22112" y="4665921"/>
            <a:ext cx="0" cy="5954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278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rio\Desktop\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352928" cy="57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151" y="6381162"/>
            <a:ext cx="8712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The cable routing system is attached to the STT rails. It drives the cables outside of the PANDA magnet in a tidy way.</a:t>
            </a:r>
            <a:endParaRPr lang="en-US" sz="1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851920" y="4581128"/>
            <a:ext cx="864096" cy="181661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131840" y="332656"/>
            <a:ext cx="24559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Comic Sans MS" pitchFamily="66" charset="0"/>
              </a:rPr>
              <a:t>Mounting sequence: step 4</a:t>
            </a:r>
            <a:endParaRPr lang="en-US" sz="1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718245"/>
            <a:ext cx="30963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FFFF00"/>
                </a:solidFill>
                <a:latin typeface="Comic Sans MS"/>
                <a:cs typeface="Comic Sans MS"/>
              </a:rPr>
              <a:t>Cable are attached to the routing system.</a:t>
            </a:r>
          </a:p>
          <a:p>
            <a:pPr marL="285750" indent="-285750">
              <a:buFontTx/>
              <a:buChar char="-"/>
            </a:pPr>
            <a:endParaRPr lang="en-US" sz="1200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FFFF00"/>
                </a:solidFill>
                <a:latin typeface="Comic Sans MS"/>
                <a:cs typeface="Comic Sans MS"/>
              </a:rPr>
              <a:t>Left and right boxes are filled with signal cables.</a:t>
            </a:r>
          </a:p>
          <a:p>
            <a:pPr marL="285750" indent="-285750">
              <a:buFontTx/>
              <a:buChar char="-"/>
            </a:pPr>
            <a:endParaRPr lang="en-US" sz="1200" dirty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FFFF00"/>
                </a:solidFill>
                <a:latin typeface="Comic Sans MS"/>
                <a:cs typeface="Comic Sans MS"/>
              </a:rPr>
              <a:t>Top and bottom space is for HV-cables, gas pipes and other services.</a:t>
            </a:r>
          </a:p>
          <a:p>
            <a:endParaRPr lang="en-US" dirty="0" smtClean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3074" name="Picture 2" descr="C:\Users\dario\Desktop\m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34917"/>
            <a:ext cx="2592288" cy="24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7544" y="385553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i="1" dirty="0" smtClean="0">
                <a:solidFill>
                  <a:srgbClr val="FFFF00"/>
                </a:solidFill>
                <a:latin typeface="Comic Sans MS" pitchFamily="66" charset="0"/>
              </a:rPr>
              <a:t>NB: Where the flats       </a:t>
            </a:r>
          </a:p>
          <a:p>
            <a:r>
              <a:rPr lang="en-US" sz="1200" i="1" dirty="0" smtClean="0">
                <a:solidFill>
                  <a:srgbClr val="FFFF00"/>
                </a:solidFill>
                <a:latin typeface="Comic Sans MS" pitchFamily="66" charset="0"/>
              </a:rPr>
              <a:t>     bent, their thickness double.</a:t>
            </a:r>
          </a:p>
          <a:p>
            <a:r>
              <a:rPr lang="en-US" sz="1200" i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1200" i="1" dirty="0" smtClean="0">
                <a:solidFill>
                  <a:srgbClr val="FFFF00"/>
                </a:solidFill>
                <a:latin typeface="Comic Sans MS" pitchFamily="66" charset="0"/>
              </a:rPr>
              <a:t>     A test on a prototype is mandatory.</a:t>
            </a:r>
            <a:endParaRPr lang="it-IT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55576" y="2132856"/>
            <a:ext cx="360040" cy="1722676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59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rio\Desktop\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1043"/>
            <a:ext cx="6984776" cy="624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0272" y="3287428"/>
            <a:ext cx="7200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>
                <a:solidFill>
                  <a:srgbClr val="FFFF00"/>
                </a:solidFill>
                <a:latin typeface="Comic Sans MS" pitchFamily="66" charset="0"/>
              </a:rPr>
              <a:t>6000mm^2</a:t>
            </a:r>
            <a:endParaRPr lang="it-IT" sz="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756" y="980728"/>
            <a:ext cx="7200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>
                <a:solidFill>
                  <a:srgbClr val="FFFF00"/>
                </a:solidFill>
                <a:latin typeface="Comic Sans MS" pitchFamily="66" charset="0"/>
              </a:rPr>
              <a:t>1600mm^2</a:t>
            </a:r>
            <a:endParaRPr lang="it-IT" sz="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5" name="Straight Arrow Connector 4"/>
          <p:cNvCxnSpPr>
            <a:stCxn id="4" idx="1"/>
          </p:cNvCxnSpPr>
          <p:nvPr/>
        </p:nvCxnSpPr>
        <p:spPr>
          <a:xfrm flipH="1">
            <a:off x="4926724" y="1088450"/>
            <a:ext cx="288032" cy="46834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1"/>
          </p:cNvCxnSpPr>
          <p:nvPr/>
        </p:nvCxnSpPr>
        <p:spPr>
          <a:xfrm flipH="1">
            <a:off x="6624084" y="3395150"/>
            <a:ext cx="396188" cy="13485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3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io\Desktop\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392988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2060848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85 Flates</a:t>
            </a:r>
          </a:p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(2890 Ch.)</a:t>
            </a:r>
            <a:endParaRPr lang="it-IT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699792" y="2291680"/>
            <a:ext cx="1080120" cy="129208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>
            <a:off x="2411760" y="2291681"/>
            <a:ext cx="1368152" cy="1641375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75656" y="1052736"/>
            <a:ext cx="880086" cy="33436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1" y="775737"/>
            <a:ext cx="2081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  <a:latin typeface="Comic Sans MS" pitchFamily="66" charset="0"/>
              </a:rPr>
              <a:t>DIRC inner radius: 448mm</a:t>
            </a:r>
            <a:endParaRPr lang="it-IT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03648" y="2060848"/>
            <a:ext cx="820359" cy="20965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375" y="1780498"/>
            <a:ext cx="2129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  <a:latin typeface="Comic Sans MS" pitchFamily="66" charset="0"/>
              </a:rPr>
              <a:t>STT Cable housing: 443mm</a:t>
            </a:r>
            <a:endParaRPr lang="it-IT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555776" y="5517232"/>
            <a:ext cx="1368152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59832" y="5240233"/>
            <a:ext cx="1423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  <a:latin typeface="Comic Sans MS" pitchFamily="66" charset="0"/>
              </a:rPr>
              <a:t>EMC-BW: 413mm</a:t>
            </a:r>
            <a:endParaRPr lang="it-IT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59791" y="4221163"/>
            <a:ext cx="2103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  <a:latin typeface="Comic Sans MS" pitchFamily="66" charset="0"/>
              </a:rPr>
              <a:t>STT Cable housing: 410mm</a:t>
            </a:r>
            <a:endParaRPr lang="it-IT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599688" y="4491760"/>
            <a:ext cx="1368152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63252" y="4797151"/>
            <a:ext cx="3039615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200" b="1" i="1" dirty="0" smtClean="0">
                <a:solidFill>
                  <a:srgbClr val="FF0000"/>
                </a:solidFill>
                <a:latin typeface="Comic Sans MS" pitchFamily="66" charset="0"/>
              </a:rPr>
              <a:t>ADDITIONAL SPACE NEEDED: 10mm</a:t>
            </a:r>
            <a:endParaRPr lang="it-IT" sz="12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0800000">
            <a:off x="4572000" y="4714109"/>
            <a:ext cx="432048" cy="44308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1" name="Picture 3" descr="C:\Users\dario\Desktop\GG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8" r="11418"/>
          <a:stretch/>
        </p:blipFill>
        <p:spPr bwMode="auto">
          <a:xfrm>
            <a:off x="5220072" y="521187"/>
            <a:ext cx="3752070" cy="276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7167966" y="480447"/>
            <a:ext cx="162732" cy="85240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92080" y="244188"/>
            <a:ext cx="2081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  <a:latin typeface="Comic Sans MS" pitchFamily="66" charset="0"/>
              </a:rPr>
              <a:t>DIRC inner radius: 448mm</a:t>
            </a:r>
            <a:endParaRPr lang="it-IT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8291594" y="1828801"/>
            <a:ext cx="15498" cy="158857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587448" y="3414684"/>
            <a:ext cx="1423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  <a:latin typeface="Comic Sans MS" pitchFamily="66" charset="0"/>
              </a:rPr>
              <a:t>EMC-BW: 413mm</a:t>
            </a:r>
            <a:endParaRPr lang="it-IT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99406" y="3712402"/>
            <a:ext cx="2103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0000"/>
                </a:solidFill>
                <a:latin typeface="Comic Sans MS" pitchFamily="66" charset="0"/>
              </a:rPr>
              <a:t>STT Cable housing: 410mm</a:t>
            </a:r>
            <a:endParaRPr lang="it-IT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012983" y="1867547"/>
            <a:ext cx="15498" cy="185979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own Arrow 33"/>
          <p:cNvSpPr/>
          <p:nvPr/>
        </p:nvSpPr>
        <p:spPr>
          <a:xfrm rot="10800000">
            <a:off x="7469507" y="4282061"/>
            <a:ext cx="504056" cy="43204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TextBox 36"/>
          <p:cNvSpPr txBox="1"/>
          <p:nvPr/>
        </p:nvSpPr>
        <p:spPr>
          <a:xfrm>
            <a:off x="5292080" y="591071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-20 hv Cables</a:t>
            </a:r>
          </a:p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-12 Gas Pipes</a:t>
            </a:r>
            <a:endParaRPr lang="it-IT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38" name="Straight Arrow Connector 37"/>
          <p:cNvCxnSpPr>
            <a:stCxn id="37" idx="2"/>
          </p:cNvCxnSpPr>
          <p:nvPr/>
        </p:nvCxnSpPr>
        <p:spPr>
          <a:xfrm>
            <a:off x="5871726" y="1052736"/>
            <a:ext cx="711333" cy="648072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393051" y="751668"/>
            <a:ext cx="1076455" cy="877132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47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recchini\Desktop\STRA.jpg"/>
          <p:cNvPicPr>
            <a:picLocks noChangeAspect="1" noChangeArrowheads="1"/>
          </p:cNvPicPr>
          <p:nvPr/>
        </p:nvPicPr>
        <p:blipFill>
          <a:blip r:embed="rId2" cstate="print"/>
          <a:srcRect l="1926" r="1736"/>
          <a:stretch>
            <a:fillRect/>
          </a:stretch>
        </p:blipFill>
        <p:spPr bwMode="auto">
          <a:xfrm>
            <a:off x="2555776" y="116632"/>
            <a:ext cx="3600400" cy="6624736"/>
          </a:xfrm>
          <a:prstGeom prst="rect">
            <a:avLst/>
          </a:prstGeom>
          <a:noFill/>
        </p:spPr>
      </p:pic>
      <p:sp>
        <p:nvSpPr>
          <p:cNvPr id="6" name="Rettangolo arrotondato 5"/>
          <p:cNvSpPr/>
          <p:nvPr/>
        </p:nvSpPr>
        <p:spPr>
          <a:xfrm>
            <a:off x="3059832" y="476672"/>
            <a:ext cx="1049258" cy="21602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>
                <a:latin typeface="Comic Sans MS" pitchFamily="66" charset="0"/>
              </a:rPr>
              <a:t>SECTOR “A</a:t>
            </a:r>
            <a:r>
              <a:rPr lang="en-GB" sz="1050" dirty="0" smtClean="0"/>
              <a:t>”</a:t>
            </a:r>
            <a:endParaRPr lang="en-GB" sz="1050" dirty="0"/>
          </a:p>
        </p:txBody>
      </p:sp>
      <p:cxnSp>
        <p:nvCxnSpPr>
          <p:cNvPr id="10" name="Connettore 1 9"/>
          <p:cNvCxnSpPr/>
          <p:nvPr/>
        </p:nvCxnSpPr>
        <p:spPr>
          <a:xfrm flipH="1" flipV="1">
            <a:off x="2933273" y="1649003"/>
            <a:ext cx="2178120" cy="12791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2912724" y="3899043"/>
            <a:ext cx="2178124" cy="12637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V="1">
            <a:off x="5724128" y="116632"/>
            <a:ext cx="0" cy="23042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V="1">
            <a:off x="5724128" y="4509120"/>
            <a:ext cx="0" cy="21602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arrotondato 20"/>
          <p:cNvSpPr/>
          <p:nvPr/>
        </p:nvSpPr>
        <p:spPr>
          <a:xfrm>
            <a:off x="6403062" y="1916832"/>
            <a:ext cx="2201386" cy="79208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 smtClean="0">
                <a:latin typeface="Comic Sans MS" pitchFamily="66" charset="0"/>
              </a:rPr>
              <a:t>N.4 INNER STRAW MODULES:</a:t>
            </a:r>
          </a:p>
          <a:p>
            <a:r>
              <a:rPr lang="en-GB" sz="900" dirty="0" smtClean="0">
                <a:latin typeface="Comic Sans MS" pitchFamily="66" charset="0"/>
              </a:rPr>
              <a:t>      </a:t>
            </a:r>
            <a:r>
              <a:rPr lang="en-GB" sz="800" dirty="0" smtClean="0">
                <a:latin typeface="Comic Sans MS" pitchFamily="66" charset="0"/>
              </a:rPr>
              <a:t>-4° MODULE 22+23= 43 STRAWS</a:t>
            </a:r>
          </a:p>
          <a:p>
            <a:r>
              <a:rPr lang="en-GB" sz="800" dirty="0" smtClean="0">
                <a:latin typeface="Comic Sans MS" pitchFamily="66" charset="0"/>
              </a:rPr>
              <a:t>       -3° MODULE 20+21= 41 STRAWS</a:t>
            </a:r>
          </a:p>
          <a:p>
            <a:r>
              <a:rPr lang="en-GB" sz="800" dirty="0" smtClean="0">
                <a:latin typeface="Comic Sans MS" pitchFamily="66" charset="0"/>
              </a:rPr>
              <a:t>       -2° MODULE 18+19= 37 STRAWS</a:t>
            </a:r>
          </a:p>
          <a:p>
            <a:r>
              <a:rPr lang="en-GB" sz="800" dirty="0" smtClean="0">
                <a:latin typeface="Comic Sans MS" pitchFamily="66" charset="0"/>
              </a:rPr>
              <a:t>       -1° MODULE 16+17= 33 STRAWS </a:t>
            </a:r>
            <a:endParaRPr lang="en-GB" sz="800" dirty="0"/>
          </a:p>
        </p:txBody>
      </p:sp>
      <p:sp>
        <p:nvSpPr>
          <p:cNvPr id="22" name="Rettangolo arrotondato 21"/>
          <p:cNvSpPr/>
          <p:nvPr/>
        </p:nvSpPr>
        <p:spPr>
          <a:xfrm>
            <a:off x="6403062" y="116632"/>
            <a:ext cx="2201386" cy="8640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 smtClean="0">
                <a:latin typeface="Comic Sans MS" pitchFamily="66" charset="0"/>
              </a:rPr>
              <a:t>N.5 OUTER STRAW MODULES:</a:t>
            </a:r>
          </a:p>
          <a:p>
            <a:r>
              <a:rPr lang="en-GB" sz="900" dirty="0" smtClean="0">
                <a:latin typeface="Comic Sans MS" pitchFamily="66" charset="0"/>
              </a:rPr>
              <a:t>    </a:t>
            </a:r>
            <a:r>
              <a:rPr lang="en-GB" sz="800" dirty="0" smtClean="0">
                <a:latin typeface="Comic Sans MS" pitchFamily="66" charset="0"/>
              </a:rPr>
              <a:t>-13° MODULE 24+17+6= 47 STRAWS</a:t>
            </a:r>
          </a:p>
          <a:p>
            <a:r>
              <a:rPr lang="en-GB" sz="800" dirty="0" smtClean="0">
                <a:latin typeface="Comic Sans MS" pitchFamily="66" charset="0"/>
              </a:rPr>
              <a:t>     -12° MODULE 32+29= 61 STRAWS</a:t>
            </a:r>
          </a:p>
          <a:p>
            <a:r>
              <a:rPr lang="en-GB" sz="800" dirty="0" smtClean="0">
                <a:latin typeface="Comic Sans MS" pitchFamily="66" charset="0"/>
              </a:rPr>
              <a:t>     -11° MODULE 35+34= 69 STRAWS</a:t>
            </a:r>
          </a:p>
          <a:p>
            <a:r>
              <a:rPr lang="en-GB" sz="800" dirty="0" smtClean="0">
                <a:latin typeface="Comic Sans MS" pitchFamily="66" charset="0"/>
              </a:rPr>
              <a:t>     -10° MODULE 35+35= 70 STRAWS</a:t>
            </a:r>
          </a:p>
          <a:p>
            <a:r>
              <a:rPr lang="en-GB" sz="800" dirty="0" smtClean="0">
                <a:latin typeface="Comic Sans MS" pitchFamily="66" charset="0"/>
              </a:rPr>
              <a:t>     -9° MODULE 34+35= 69 STRAWS </a:t>
            </a:r>
            <a:endParaRPr lang="en-GB" sz="800" dirty="0"/>
          </a:p>
        </p:txBody>
      </p:sp>
      <p:sp>
        <p:nvSpPr>
          <p:cNvPr id="23" name="Rettangolo arrotondato 22"/>
          <p:cNvSpPr/>
          <p:nvPr/>
        </p:nvSpPr>
        <p:spPr>
          <a:xfrm>
            <a:off x="6403062" y="1052736"/>
            <a:ext cx="2201386" cy="79208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 smtClean="0">
                <a:latin typeface="Comic Sans MS" pitchFamily="66" charset="0"/>
              </a:rPr>
              <a:t>N.4 SKEWED STRAW MODULES:</a:t>
            </a:r>
          </a:p>
          <a:p>
            <a:r>
              <a:rPr lang="en-GB" sz="900" dirty="0" smtClean="0">
                <a:latin typeface="Comic Sans MS" pitchFamily="66" charset="0"/>
              </a:rPr>
              <a:t>      </a:t>
            </a:r>
            <a:r>
              <a:rPr lang="en-GB" sz="800" dirty="0" smtClean="0">
                <a:latin typeface="Comic Sans MS" pitchFamily="66" charset="0"/>
              </a:rPr>
              <a:t>-8° MODULE 30+31= 61 STRAWS</a:t>
            </a:r>
          </a:p>
          <a:p>
            <a:r>
              <a:rPr lang="en-GB" sz="800" dirty="0" smtClean="0">
                <a:latin typeface="Comic Sans MS" pitchFamily="66" charset="0"/>
              </a:rPr>
              <a:t>       -7° MODULE 28+29= 57 STRAWS</a:t>
            </a:r>
          </a:p>
          <a:p>
            <a:r>
              <a:rPr lang="en-GB" sz="800" dirty="0" smtClean="0">
                <a:latin typeface="Comic Sans MS" pitchFamily="66" charset="0"/>
              </a:rPr>
              <a:t>       -6° MODULE 26+27= 53 STRAWS</a:t>
            </a:r>
          </a:p>
          <a:p>
            <a:r>
              <a:rPr lang="en-GB" sz="800" dirty="0" smtClean="0">
                <a:latin typeface="Comic Sans MS" pitchFamily="66" charset="0"/>
              </a:rPr>
              <a:t>       -5° MODULE 24+25= 49 STRAWS </a:t>
            </a:r>
            <a:endParaRPr lang="en-GB" sz="800" dirty="0"/>
          </a:p>
        </p:txBody>
      </p:sp>
      <p:cxnSp>
        <p:nvCxnSpPr>
          <p:cNvPr id="25" name="Connettore 2 24"/>
          <p:cNvCxnSpPr/>
          <p:nvPr/>
        </p:nvCxnSpPr>
        <p:spPr>
          <a:xfrm flipH="1">
            <a:off x="5292080" y="2132856"/>
            <a:ext cx="108012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>
            <a:off x="5148064" y="764704"/>
            <a:ext cx="122413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arrotondato 29"/>
          <p:cNvSpPr/>
          <p:nvPr/>
        </p:nvSpPr>
        <p:spPr>
          <a:xfrm>
            <a:off x="3059832" y="6165304"/>
            <a:ext cx="1049258" cy="21602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>
                <a:latin typeface="Comic Sans MS" pitchFamily="66" charset="0"/>
              </a:rPr>
              <a:t>SECTOR “C</a:t>
            </a:r>
            <a:r>
              <a:rPr lang="en-GB" sz="1050" dirty="0" smtClean="0"/>
              <a:t>”</a:t>
            </a:r>
            <a:endParaRPr lang="en-GB" sz="1050" dirty="0"/>
          </a:p>
        </p:txBody>
      </p:sp>
      <p:sp>
        <p:nvSpPr>
          <p:cNvPr id="31" name="Rettangolo arrotondato 30"/>
          <p:cNvSpPr/>
          <p:nvPr/>
        </p:nvSpPr>
        <p:spPr>
          <a:xfrm>
            <a:off x="4962902" y="3284984"/>
            <a:ext cx="1049258" cy="21602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>
                <a:latin typeface="Comic Sans MS" pitchFamily="66" charset="0"/>
              </a:rPr>
              <a:t>SECTOR “B</a:t>
            </a:r>
            <a:r>
              <a:rPr lang="en-GB" sz="1050" dirty="0" smtClean="0"/>
              <a:t>”</a:t>
            </a:r>
            <a:endParaRPr lang="en-GB" sz="1050" dirty="0"/>
          </a:p>
        </p:txBody>
      </p:sp>
      <p:sp>
        <p:nvSpPr>
          <p:cNvPr id="32" name="Rettangolo arrotondato 31"/>
          <p:cNvSpPr/>
          <p:nvPr/>
        </p:nvSpPr>
        <p:spPr>
          <a:xfrm>
            <a:off x="6372200" y="4149080"/>
            <a:ext cx="2160240" cy="79208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 smtClean="0">
                <a:latin typeface="Comic Sans MS" pitchFamily="66" charset="0"/>
              </a:rPr>
              <a:t>N.4 INNER STRAW MODULES:</a:t>
            </a:r>
          </a:p>
          <a:p>
            <a:r>
              <a:rPr lang="en-GB" sz="900" dirty="0" smtClean="0">
                <a:latin typeface="Comic Sans MS" pitchFamily="66" charset="0"/>
              </a:rPr>
              <a:t>      </a:t>
            </a:r>
            <a:r>
              <a:rPr lang="en-GB" sz="800" dirty="0" smtClean="0">
                <a:latin typeface="Comic Sans MS" pitchFamily="66" charset="0"/>
              </a:rPr>
              <a:t>-1° MODULE 16+17= 33 STRAWS</a:t>
            </a:r>
          </a:p>
          <a:p>
            <a:r>
              <a:rPr lang="en-GB" sz="800" dirty="0" smtClean="0">
                <a:latin typeface="Comic Sans MS" pitchFamily="66" charset="0"/>
              </a:rPr>
              <a:t>       -2° MODULE 18+19= 37 STRAWS</a:t>
            </a:r>
          </a:p>
          <a:p>
            <a:r>
              <a:rPr lang="en-GB" sz="800" dirty="0" smtClean="0">
                <a:latin typeface="Comic Sans MS" pitchFamily="66" charset="0"/>
              </a:rPr>
              <a:t>       -3° MODULE 20+21= 41 STRAWS</a:t>
            </a:r>
          </a:p>
          <a:p>
            <a:r>
              <a:rPr lang="en-GB" sz="800" dirty="0" smtClean="0">
                <a:latin typeface="Comic Sans MS" pitchFamily="66" charset="0"/>
              </a:rPr>
              <a:t>       -4° MODULE 22+23= 43 STRAWS </a:t>
            </a:r>
            <a:endParaRPr lang="en-GB" sz="800" dirty="0"/>
          </a:p>
        </p:txBody>
      </p:sp>
      <p:sp>
        <p:nvSpPr>
          <p:cNvPr id="33" name="Rettangolo arrotondato 32"/>
          <p:cNvSpPr/>
          <p:nvPr/>
        </p:nvSpPr>
        <p:spPr>
          <a:xfrm>
            <a:off x="6372200" y="5877272"/>
            <a:ext cx="2232248" cy="8640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 smtClean="0">
                <a:latin typeface="Comic Sans MS" pitchFamily="66" charset="0"/>
              </a:rPr>
              <a:t>N.5 OUTER STRAW MODULES:</a:t>
            </a:r>
          </a:p>
          <a:p>
            <a:r>
              <a:rPr lang="en-GB" sz="900" dirty="0" smtClean="0">
                <a:latin typeface="Comic Sans MS" pitchFamily="66" charset="0"/>
              </a:rPr>
              <a:t>    </a:t>
            </a:r>
            <a:r>
              <a:rPr lang="en-GB" sz="800" dirty="0" smtClean="0">
                <a:latin typeface="Comic Sans MS" pitchFamily="66" charset="0"/>
              </a:rPr>
              <a:t>-9° MODULE 34+35= 69 STRAWS</a:t>
            </a:r>
          </a:p>
          <a:p>
            <a:r>
              <a:rPr lang="en-GB" sz="800" dirty="0" smtClean="0">
                <a:latin typeface="Comic Sans MS" pitchFamily="66" charset="0"/>
              </a:rPr>
              <a:t>     -10° MODULE 35+35= 70 STRAWS</a:t>
            </a:r>
          </a:p>
          <a:p>
            <a:r>
              <a:rPr lang="en-GB" sz="800" dirty="0" smtClean="0">
                <a:latin typeface="Comic Sans MS" pitchFamily="66" charset="0"/>
              </a:rPr>
              <a:t>     -11° MODULE 35+34= 69 STRAWS</a:t>
            </a:r>
          </a:p>
          <a:p>
            <a:r>
              <a:rPr lang="en-GB" sz="800" dirty="0" smtClean="0">
                <a:latin typeface="Comic Sans MS" pitchFamily="66" charset="0"/>
              </a:rPr>
              <a:t>     -12° MODULE 32+29= 61 STRAWS</a:t>
            </a:r>
          </a:p>
          <a:p>
            <a:r>
              <a:rPr lang="en-GB" sz="800" dirty="0" smtClean="0">
                <a:latin typeface="Comic Sans MS" pitchFamily="66" charset="0"/>
              </a:rPr>
              <a:t>     -13° MODULE 24+17+6= 47 STRAWS </a:t>
            </a:r>
            <a:endParaRPr lang="en-GB" sz="800" dirty="0"/>
          </a:p>
        </p:txBody>
      </p:sp>
      <p:cxnSp>
        <p:nvCxnSpPr>
          <p:cNvPr id="35" name="Connettore 2 34"/>
          <p:cNvCxnSpPr/>
          <p:nvPr/>
        </p:nvCxnSpPr>
        <p:spPr>
          <a:xfrm flipH="1">
            <a:off x="5220072" y="4725144"/>
            <a:ext cx="115212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 flipH="1">
            <a:off x="5148064" y="6093296"/>
            <a:ext cx="122413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arrotondato 49"/>
          <p:cNvSpPr/>
          <p:nvPr/>
        </p:nvSpPr>
        <p:spPr>
          <a:xfrm>
            <a:off x="107504" y="3861048"/>
            <a:ext cx="2201386" cy="79208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 smtClean="0">
                <a:latin typeface="Comic Sans MS" pitchFamily="66" charset="0"/>
              </a:rPr>
              <a:t>N.4 INNER STRAW MODULES:</a:t>
            </a:r>
          </a:p>
          <a:p>
            <a:r>
              <a:rPr lang="en-GB" sz="900" dirty="0" smtClean="0">
                <a:latin typeface="Comic Sans MS" pitchFamily="66" charset="0"/>
              </a:rPr>
              <a:t>      </a:t>
            </a:r>
            <a:r>
              <a:rPr lang="en-GB" sz="800" dirty="0" smtClean="0">
                <a:latin typeface="Comic Sans MS" pitchFamily="66" charset="0"/>
              </a:rPr>
              <a:t>-4° MODULE 24+25= 49 STRAWS</a:t>
            </a:r>
          </a:p>
          <a:p>
            <a:r>
              <a:rPr lang="en-GB" sz="800" dirty="0" smtClean="0">
                <a:latin typeface="Comic Sans MS" pitchFamily="66" charset="0"/>
              </a:rPr>
              <a:t>       -3° MODULE 22+23= 45 STRAWS</a:t>
            </a:r>
          </a:p>
          <a:p>
            <a:r>
              <a:rPr lang="en-GB" sz="800" dirty="0" smtClean="0">
                <a:latin typeface="Comic Sans MS" pitchFamily="66" charset="0"/>
              </a:rPr>
              <a:t>       -2° MODULE 20+21= 41 STRAWS</a:t>
            </a:r>
          </a:p>
          <a:p>
            <a:r>
              <a:rPr lang="en-GB" sz="800" dirty="0" smtClean="0">
                <a:latin typeface="Comic Sans MS" pitchFamily="66" charset="0"/>
              </a:rPr>
              <a:t>       -1° MODULE 18+19= 37STRAWS </a:t>
            </a:r>
            <a:endParaRPr lang="en-GB" sz="800" dirty="0"/>
          </a:p>
        </p:txBody>
      </p:sp>
      <p:sp>
        <p:nvSpPr>
          <p:cNvPr id="51" name="Rettangolo arrotondato 50"/>
          <p:cNvSpPr/>
          <p:nvPr/>
        </p:nvSpPr>
        <p:spPr>
          <a:xfrm>
            <a:off x="107504" y="1772816"/>
            <a:ext cx="2201386" cy="86409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 smtClean="0">
                <a:latin typeface="Comic Sans MS" pitchFamily="66" charset="0"/>
              </a:rPr>
              <a:t>N.5 OUTER STRAW MODULES:</a:t>
            </a:r>
          </a:p>
          <a:p>
            <a:r>
              <a:rPr lang="en-GB" sz="900" dirty="0" smtClean="0">
                <a:latin typeface="Comic Sans MS" pitchFamily="66" charset="0"/>
              </a:rPr>
              <a:t>    </a:t>
            </a:r>
            <a:r>
              <a:rPr lang="en-GB" sz="800" dirty="0" smtClean="0">
                <a:latin typeface="Comic Sans MS" pitchFamily="66" charset="0"/>
              </a:rPr>
              <a:t>-13° MODULE 24+17+6= 47 STRAWS</a:t>
            </a:r>
          </a:p>
          <a:p>
            <a:r>
              <a:rPr lang="en-GB" sz="800" dirty="0" smtClean="0">
                <a:latin typeface="Comic Sans MS" pitchFamily="66" charset="0"/>
              </a:rPr>
              <a:t>     -12° MODULE 30+29= 59 STRAWS</a:t>
            </a:r>
          </a:p>
          <a:p>
            <a:r>
              <a:rPr lang="en-GB" sz="800" dirty="0" smtClean="0">
                <a:latin typeface="Comic Sans MS" pitchFamily="66" charset="0"/>
              </a:rPr>
              <a:t>     -11° MODULE 38+37= 75 STRAWS</a:t>
            </a:r>
          </a:p>
          <a:p>
            <a:r>
              <a:rPr lang="en-GB" sz="800" dirty="0" smtClean="0">
                <a:latin typeface="Comic Sans MS" pitchFamily="66" charset="0"/>
              </a:rPr>
              <a:t>     -10° MODULE 38+37= 75 STRAWS</a:t>
            </a:r>
          </a:p>
          <a:p>
            <a:r>
              <a:rPr lang="en-GB" sz="800" dirty="0" smtClean="0">
                <a:latin typeface="Comic Sans MS" pitchFamily="66" charset="0"/>
              </a:rPr>
              <a:t>     -9° MODULE 36+37= 73 STRAWS </a:t>
            </a:r>
            <a:endParaRPr lang="en-GB" sz="800" dirty="0"/>
          </a:p>
        </p:txBody>
      </p:sp>
      <p:sp>
        <p:nvSpPr>
          <p:cNvPr id="52" name="Rettangolo arrotondato 51"/>
          <p:cNvSpPr/>
          <p:nvPr/>
        </p:nvSpPr>
        <p:spPr>
          <a:xfrm>
            <a:off x="107504" y="2852936"/>
            <a:ext cx="2201386" cy="79208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 smtClean="0">
                <a:latin typeface="Comic Sans MS" pitchFamily="66" charset="0"/>
              </a:rPr>
              <a:t>N.4 SKEWED STRAW MODULES:</a:t>
            </a:r>
          </a:p>
          <a:p>
            <a:r>
              <a:rPr lang="en-GB" sz="900" dirty="0" smtClean="0">
                <a:latin typeface="Comic Sans MS" pitchFamily="66" charset="0"/>
              </a:rPr>
              <a:t>      </a:t>
            </a:r>
            <a:r>
              <a:rPr lang="en-GB" sz="800" dirty="0" smtClean="0">
                <a:latin typeface="Comic Sans MS" pitchFamily="66" charset="0"/>
              </a:rPr>
              <a:t>-8° MODULE 32+33= 65 STRAWS</a:t>
            </a:r>
          </a:p>
          <a:p>
            <a:r>
              <a:rPr lang="en-GB" sz="800" dirty="0" smtClean="0">
                <a:latin typeface="Comic Sans MS" pitchFamily="66" charset="0"/>
              </a:rPr>
              <a:t>       -7° MODULE 30+31= 61 STRAWS</a:t>
            </a:r>
          </a:p>
          <a:p>
            <a:r>
              <a:rPr lang="en-GB" sz="800" dirty="0" smtClean="0">
                <a:latin typeface="Comic Sans MS" pitchFamily="66" charset="0"/>
              </a:rPr>
              <a:t>       -6° MODULE 28+29= 57 STRAWS</a:t>
            </a:r>
          </a:p>
          <a:p>
            <a:r>
              <a:rPr lang="en-GB" sz="800" dirty="0" smtClean="0">
                <a:latin typeface="Comic Sans MS" pitchFamily="66" charset="0"/>
              </a:rPr>
              <a:t>       -5° MODULE 26+27= 53 STRAWS </a:t>
            </a:r>
            <a:endParaRPr lang="en-GB" sz="800" dirty="0"/>
          </a:p>
        </p:txBody>
      </p:sp>
      <p:cxnSp>
        <p:nvCxnSpPr>
          <p:cNvPr id="54" name="Connettore 2 53"/>
          <p:cNvCxnSpPr/>
          <p:nvPr/>
        </p:nvCxnSpPr>
        <p:spPr>
          <a:xfrm>
            <a:off x="2339752" y="2420888"/>
            <a:ext cx="93610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>
            <a:off x="2339752" y="3501008"/>
            <a:ext cx="144016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/>
          <p:cNvCxnSpPr/>
          <p:nvPr/>
        </p:nvCxnSpPr>
        <p:spPr>
          <a:xfrm>
            <a:off x="2339752" y="4077072"/>
            <a:ext cx="201622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tangolo arrotondato 58"/>
          <p:cNvSpPr/>
          <p:nvPr/>
        </p:nvSpPr>
        <p:spPr>
          <a:xfrm>
            <a:off x="8532440" y="692696"/>
            <a:ext cx="467544" cy="21602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latin typeface="Comic Sans MS" pitchFamily="66" charset="0"/>
              </a:rPr>
              <a:t>316</a:t>
            </a:r>
            <a:endParaRPr lang="en-GB" sz="800" dirty="0">
              <a:latin typeface="Comic Sans MS" pitchFamily="66" charset="0"/>
            </a:endParaRPr>
          </a:p>
        </p:txBody>
      </p:sp>
      <p:sp>
        <p:nvSpPr>
          <p:cNvPr id="60" name="Rettangolo arrotondato 59"/>
          <p:cNvSpPr/>
          <p:nvPr/>
        </p:nvSpPr>
        <p:spPr>
          <a:xfrm>
            <a:off x="8532440" y="1556792"/>
            <a:ext cx="467544" cy="21602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latin typeface="Comic Sans MS" pitchFamily="66" charset="0"/>
              </a:rPr>
              <a:t>220</a:t>
            </a:r>
            <a:endParaRPr lang="en-GB" sz="800" dirty="0">
              <a:latin typeface="Comic Sans MS" pitchFamily="66" charset="0"/>
            </a:endParaRPr>
          </a:p>
        </p:txBody>
      </p:sp>
      <p:sp>
        <p:nvSpPr>
          <p:cNvPr id="61" name="Rettangolo arrotondato 60"/>
          <p:cNvSpPr/>
          <p:nvPr/>
        </p:nvSpPr>
        <p:spPr>
          <a:xfrm>
            <a:off x="8532440" y="2420888"/>
            <a:ext cx="467544" cy="21602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latin typeface="Comic Sans MS" pitchFamily="66" charset="0"/>
              </a:rPr>
              <a:t>154</a:t>
            </a:r>
            <a:endParaRPr lang="en-GB" sz="800" dirty="0">
              <a:latin typeface="Comic Sans MS" pitchFamily="66" charset="0"/>
            </a:endParaRPr>
          </a:p>
        </p:txBody>
      </p:sp>
      <p:sp>
        <p:nvSpPr>
          <p:cNvPr id="63" name="Rettangolo arrotondato 62"/>
          <p:cNvSpPr/>
          <p:nvPr/>
        </p:nvSpPr>
        <p:spPr>
          <a:xfrm>
            <a:off x="8532440" y="6453336"/>
            <a:ext cx="467544" cy="21602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latin typeface="Comic Sans MS" pitchFamily="66" charset="0"/>
              </a:rPr>
              <a:t>316</a:t>
            </a:r>
            <a:endParaRPr lang="en-GB" sz="800" dirty="0">
              <a:latin typeface="Comic Sans MS" pitchFamily="66" charset="0"/>
            </a:endParaRPr>
          </a:p>
        </p:txBody>
      </p:sp>
      <p:sp>
        <p:nvSpPr>
          <p:cNvPr id="65" name="Rettangolo arrotondato 64"/>
          <p:cNvSpPr/>
          <p:nvPr/>
        </p:nvSpPr>
        <p:spPr>
          <a:xfrm>
            <a:off x="8424936" y="4581128"/>
            <a:ext cx="467544" cy="21602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latin typeface="Comic Sans MS" pitchFamily="66" charset="0"/>
              </a:rPr>
              <a:t>154</a:t>
            </a:r>
            <a:endParaRPr lang="en-GB" sz="800" dirty="0">
              <a:latin typeface="Comic Sans MS" pitchFamily="66" charset="0"/>
            </a:endParaRPr>
          </a:p>
        </p:txBody>
      </p:sp>
      <p:sp>
        <p:nvSpPr>
          <p:cNvPr id="66" name="Rettangolo arrotondato 65"/>
          <p:cNvSpPr/>
          <p:nvPr/>
        </p:nvSpPr>
        <p:spPr>
          <a:xfrm>
            <a:off x="8244408" y="2852936"/>
            <a:ext cx="755576" cy="21602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latin typeface="Comic Sans MS" pitchFamily="66" charset="0"/>
              </a:rPr>
              <a:t>TOT.  690</a:t>
            </a:r>
            <a:endParaRPr lang="en-GB" sz="800" dirty="0">
              <a:latin typeface="Comic Sans MS" pitchFamily="66" charset="0"/>
            </a:endParaRPr>
          </a:p>
        </p:txBody>
      </p:sp>
      <p:sp>
        <p:nvSpPr>
          <p:cNvPr id="68" name="Rettangolo arrotondato 67"/>
          <p:cNvSpPr/>
          <p:nvPr/>
        </p:nvSpPr>
        <p:spPr>
          <a:xfrm>
            <a:off x="8244408" y="3789040"/>
            <a:ext cx="755576" cy="21602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latin typeface="Comic Sans MS" pitchFamily="66" charset="0"/>
              </a:rPr>
              <a:t>TOT.  690</a:t>
            </a:r>
            <a:endParaRPr lang="en-GB" sz="800" dirty="0">
              <a:latin typeface="Comic Sans MS" pitchFamily="66" charset="0"/>
            </a:endParaRPr>
          </a:p>
        </p:txBody>
      </p:sp>
      <p:sp>
        <p:nvSpPr>
          <p:cNvPr id="81" name="Rettangolo arrotondato 80"/>
          <p:cNvSpPr/>
          <p:nvPr/>
        </p:nvSpPr>
        <p:spPr>
          <a:xfrm>
            <a:off x="2051720" y="2564904"/>
            <a:ext cx="467544" cy="21602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latin typeface="Comic Sans MS" pitchFamily="66" charset="0"/>
              </a:rPr>
              <a:t>329</a:t>
            </a:r>
            <a:endParaRPr lang="en-GB" sz="800" dirty="0">
              <a:latin typeface="Comic Sans MS" pitchFamily="66" charset="0"/>
            </a:endParaRPr>
          </a:p>
        </p:txBody>
      </p:sp>
      <p:sp>
        <p:nvSpPr>
          <p:cNvPr id="82" name="Rettangolo arrotondato 81"/>
          <p:cNvSpPr/>
          <p:nvPr/>
        </p:nvSpPr>
        <p:spPr>
          <a:xfrm>
            <a:off x="2051720" y="3573016"/>
            <a:ext cx="467544" cy="21602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latin typeface="Comic Sans MS" pitchFamily="66" charset="0"/>
              </a:rPr>
              <a:t>236</a:t>
            </a:r>
            <a:endParaRPr lang="en-GB" sz="800" dirty="0">
              <a:latin typeface="Comic Sans MS" pitchFamily="66" charset="0"/>
            </a:endParaRPr>
          </a:p>
        </p:txBody>
      </p:sp>
      <p:sp>
        <p:nvSpPr>
          <p:cNvPr id="83" name="Rettangolo arrotondato 82"/>
          <p:cNvSpPr/>
          <p:nvPr/>
        </p:nvSpPr>
        <p:spPr>
          <a:xfrm>
            <a:off x="2051720" y="4581128"/>
            <a:ext cx="467544" cy="21602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latin typeface="Comic Sans MS" pitchFamily="66" charset="0"/>
              </a:rPr>
              <a:t>172</a:t>
            </a:r>
            <a:endParaRPr lang="en-GB" sz="800" dirty="0">
              <a:latin typeface="Comic Sans MS" pitchFamily="66" charset="0"/>
            </a:endParaRPr>
          </a:p>
        </p:txBody>
      </p:sp>
      <p:sp>
        <p:nvSpPr>
          <p:cNvPr id="93" name="Rettangolo arrotondato 92"/>
          <p:cNvSpPr/>
          <p:nvPr/>
        </p:nvSpPr>
        <p:spPr>
          <a:xfrm>
            <a:off x="1763688" y="5013176"/>
            <a:ext cx="755576" cy="21602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latin typeface="Comic Sans MS" pitchFamily="66" charset="0"/>
              </a:rPr>
              <a:t>TOT.  737</a:t>
            </a:r>
            <a:endParaRPr lang="en-GB" sz="800" dirty="0">
              <a:latin typeface="Comic Sans MS" pitchFamily="66" charset="0"/>
            </a:endParaRPr>
          </a:p>
        </p:txBody>
      </p:sp>
      <p:sp>
        <p:nvSpPr>
          <p:cNvPr id="94" name="Rettangolo arrotondato 93"/>
          <p:cNvSpPr/>
          <p:nvPr/>
        </p:nvSpPr>
        <p:spPr>
          <a:xfrm>
            <a:off x="467544" y="6093296"/>
            <a:ext cx="1440160" cy="216024"/>
          </a:xfrm>
          <a:prstGeom prst="roundRect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smtClean="0">
                <a:latin typeface="Comic Sans MS" pitchFamily="66" charset="0"/>
              </a:rPr>
              <a:t>TOT. STRAWS  2117 </a:t>
            </a:r>
            <a:endParaRPr lang="en-GB" sz="800" b="1" dirty="0">
              <a:latin typeface="Comic Sans MS" pitchFamily="66" charset="0"/>
            </a:endParaRPr>
          </a:p>
        </p:txBody>
      </p:sp>
      <p:cxnSp>
        <p:nvCxnSpPr>
          <p:cNvPr id="96" name="Connettore 2 95"/>
          <p:cNvCxnSpPr/>
          <p:nvPr/>
        </p:nvCxnSpPr>
        <p:spPr>
          <a:xfrm flipH="1">
            <a:off x="5220072" y="1628800"/>
            <a:ext cx="115212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2 98"/>
          <p:cNvCxnSpPr/>
          <p:nvPr/>
        </p:nvCxnSpPr>
        <p:spPr>
          <a:xfrm flipH="1">
            <a:off x="5220072" y="5517232"/>
            <a:ext cx="115212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sellaDiTesto 104"/>
          <p:cNvSpPr txBox="1"/>
          <p:nvPr/>
        </p:nvSpPr>
        <p:spPr>
          <a:xfrm>
            <a:off x="-36512" y="6732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70C0"/>
                </a:solidFill>
                <a:latin typeface="CityBlueprint" pitchFamily="2" charset="2"/>
              </a:rPr>
              <a:t>LNF/SPAS -12/10/2012</a:t>
            </a:r>
            <a:endParaRPr lang="en-GB" sz="1050" b="1" dirty="0">
              <a:solidFill>
                <a:srgbClr val="0070C0"/>
              </a:solidFill>
              <a:latin typeface="CityBlueprint" pitchFamily="2" charset="2"/>
            </a:endParaRPr>
          </a:p>
        </p:txBody>
      </p:sp>
      <p:sp>
        <p:nvSpPr>
          <p:cNvPr id="42" name="Rettangolo arrotondato 41"/>
          <p:cNvSpPr/>
          <p:nvPr/>
        </p:nvSpPr>
        <p:spPr>
          <a:xfrm>
            <a:off x="6372200" y="5013176"/>
            <a:ext cx="2201386" cy="79208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 smtClean="0">
                <a:latin typeface="Comic Sans MS" pitchFamily="66" charset="0"/>
              </a:rPr>
              <a:t>N.4 SKEWED STRAW MODULES:</a:t>
            </a:r>
          </a:p>
          <a:p>
            <a:r>
              <a:rPr lang="en-GB" sz="900" dirty="0" smtClean="0">
                <a:latin typeface="Comic Sans MS" pitchFamily="66" charset="0"/>
              </a:rPr>
              <a:t>      </a:t>
            </a:r>
            <a:r>
              <a:rPr lang="en-GB" sz="800" dirty="0" smtClean="0">
                <a:latin typeface="Comic Sans MS" pitchFamily="66" charset="0"/>
              </a:rPr>
              <a:t>-5° MODULE 24+25= 49 STRAWS</a:t>
            </a:r>
          </a:p>
          <a:p>
            <a:r>
              <a:rPr lang="en-GB" sz="800" dirty="0" smtClean="0">
                <a:latin typeface="Comic Sans MS" pitchFamily="66" charset="0"/>
              </a:rPr>
              <a:t>       -6° MODULE 26+27= 53 STRAWS</a:t>
            </a:r>
          </a:p>
          <a:p>
            <a:r>
              <a:rPr lang="en-GB" sz="800" dirty="0" smtClean="0">
                <a:latin typeface="Comic Sans MS" pitchFamily="66" charset="0"/>
              </a:rPr>
              <a:t>       -7° MODULE 28+29= 57 STRAWS</a:t>
            </a:r>
          </a:p>
          <a:p>
            <a:r>
              <a:rPr lang="en-GB" sz="800" dirty="0" smtClean="0">
                <a:latin typeface="Comic Sans MS" pitchFamily="66" charset="0"/>
              </a:rPr>
              <a:t>       -8° MODULE 30+31= 61 STRAWS </a:t>
            </a:r>
            <a:endParaRPr lang="en-GB" sz="800" dirty="0"/>
          </a:p>
        </p:txBody>
      </p:sp>
      <p:sp>
        <p:nvSpPr>
          <p:cNvPr id="43" name="Rettangolo arrotondato 42"/>
          <p:cNvSpPr/>
          <p:nvPr/>
        </p:nvSpPr>
        <p:spPr>
          <a:xfrm>
            <a:off x="8501578" y="5517232"/>
            <a:ext cx="467544" cy="21602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latin typeface="Comic Sans MS" pitchFamily="66" charset="0"/>
              </a:rPr>
              <a:t>220</a:t>
            </a:r>
            <a:endParaRPr lang="en-GB" sz="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ario\Desktop\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"/>
          <a:stretch/>
        </p:blipFill>
        <p:spPr bwMode="auto">
          <a:xfrm>
            <a:off x="769494" y="575961"/>
            <a:ext cx="8122986" cy="62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196910" y="2052166"/>
            <a:ext cx="1200586" cy="69801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771194" y="1549594"/>
            <a:ext cx="1633282" cy="95345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30280" y="2601882"/>
            <a:ext cx="0" cy="205908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85475" y="2881217"/>
            <a:ext cx="0" cy="15121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31767" y="4469806"/>
            <a:ext cx="1144788" cy="64664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11475" y="4730307"/>
            <a:ext cx="1599982" cy="90965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824303" y="2080086"/>
            <a:ext cx="0" cy="1008112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814840" y="2080086"/>
            <a:ext cx="1765978" cy="1033062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40963" y="2692624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15</a:t>
            </a:r>
            <a:endParaRPr lang="it-IT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 flipV="1">
            <a:off x="1493753" y="1786919"/>
            <a:ext cx="2138654" cy="1245295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493753" y="1793899"/>
            <a:ext cx="0" cy="1287318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85333" y="2689744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15</a:t>
            </a:r>
            <a:endParaRPr lang="it-IT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4411457" y="836712"/>
            <a:ext cx="0" cy="166633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141330" y="836712"/>
            <a:ext cx="0" cy="2251486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49123" y="2695561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13</a:t>
            </a:r>
            <a:endParaRPr lang="it-IT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1891621" y="4149080"/>
            <a:ext cx="1696214" cy="981332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424254" y="4800275"/>
            <a:ext cx="0" cy="166633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1141330" y="6466612"/>
            <a:ext cx="3282924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1141330" y="4293096"/>
            <a:ext cx="10395" cy="2173516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46527" y="836712"/>
            <a:ext cx="326493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514693" y="4245598"/>
            <a:ext cx="2130512" cy="1219862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96115" y="4293097"/>
            <a:ext cx="0" cy="823356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521674" y="4300077"/>
            <a:ext cx="0" cy="1152128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62485" y="4414325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13</a:t>
            </a:r>
            <a:endParaRPr lang="it-IT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34194" y="4420796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15</a:t>
            </a:r>
            <a:endParaRPr lang="it-IT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27812" y="4425388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14</a:t>
            </a:r>
            <a:endParaRPr lang="it-IT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5955" y="3484378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85 Flates</a:t>
            </a:r>
          </a:p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(2890 Ch.)</a:t>
            </a:r>
            <a:endParaRPr lang="it-IT" sz="1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1761923" y="3411539"/>
            <a:ext cx="214061" cy="439771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0" name="TextBox 49"/>
          <p:cNvSpPr txBox="1"/>
          <p:nvPr/>
        </p:nvSpPr>
        <p:spPr>
          <a:xfrm>
            <a:off x="3797203" y="2504534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>
                <a:solidFill>
                  <a:srgbClr val="FFFF00"/>
                </a:solidFill>
                <a:latin typeface="Comic Sans MS" pitchFamily="66" charset="0"/>
              </a:rPr>
              <a:t>7</a:t>
            </a:r>
            <a:endParaRPr lang="it-IT" sz="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25173" y="2088552"/>
            <a:ext cx="247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>
                <a:solidFill>
                  <a:srgbClr val="FFFF00"/>
                </a:solidFill>
                <a:latin typeface="Comic Sans MS" pitchFamily="66" charset="0"/>
              </a:rPr>
              <a:t>8</a:t>
            </a:r>
          </a:p>
          <a:p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80889" y="1686177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>
                <a:solidFill>
                  <a:srgbClr val="FFFF00"/>
                </a:solidFill>
                <a:latin typeface="Comic Sans MS" pitchFamily="66" charset="0"/>
              </a:rPr>
              <a:t>13</a:t>
            </a:r>
            <a:endParaRPr lang="it-IT" sz="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85691" y="3523702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>
                <a:solidFill>
                  <a:srgbClr val="FFFF00"/>
                </a:solidFill>
                <a:latin typeface="Comic Sans MS" pitchFamily="66" charset="0"/>
              </a:rPr>
              <a:t>8</a:t>
            </a:r>
            <a:endParaRPr lang="it-IT" sz="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12196" y="3515155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>
                <a:solidFill>
                  <a:srgbClr val="FFFF00"/>
                </a:solidFill>
                <a:latin typeface="Comic Sans MS" pitchFamily="66" charset="0"/>
              </a:rPr>
              <a:t>8</a:t>
            </a:r>
            <a:endParaRPr lang="it-IT" sz="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69030" y="3523702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>
                <a:solidFill>
                  <a:srgbClr val="FFFF00"/>
                </a:solidFill>
                <a:latin typeface="Comic Sans MS" pitchFamily="66" charset="0"/>
              </a:rPr>
              <a:t>13</a:t>
            </a:r>
            <a:endParaRPr lang="it-IT" sz="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97203" y="4514863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>
                <a:solidFill>
                  <a:srgbClr val="FFFF00"/>
                </a:solidFill>
                <a:latin typeface="Comic Sans MS" pitchFamily="66" charset="0"/>
              </a:rPr>
              <a:t>7</a:t>
            </a:r>
            <a:endParaRPr lang="it-IT" sz="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95537" y="4901008"/>
            <a:ext cx="247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>
                <a:solidFill>
                  <a:srgbClr val="FFFF00"/>
                </a:solidFill>
                <a:latin typeface="Comic Sans MS" pitchFamily="66" charset="0"/>
              </a:rPr>
              <a:t>8</a:t>
            </a:r>
          </a:p>
          <a:p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33634" y="534448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>
                <a:solidFill>
                  <a:srgbClr val="FFFF00"/>
                </a:solidFill>
                <a:latin typeface="Comic Sans MS" pitchFamily="66" charset="0"/>
              </a:rPr>
              <a:t>13</a:t>
            </a:r>
            <a:endParaRPr lang="it-IT" sz="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71945" y="2773495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4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81833" y="2355551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3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78390" y="2470855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4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85934" y="1810877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4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47602" y="2244384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7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64273" y="1366547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6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39488" y="2596617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solidFill>
                  <a:srgbClr val="FFFF0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432441" y="4480356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6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919828" y="4245598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4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894786" y="2816770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4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92671" y="3042164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4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10012" y="4030154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4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464243" y="4306603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4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094851" y="4532024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4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659200" y="4800275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7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57292" y="5705336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6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169094" y="5160965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4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179947" y="4660697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3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81" name="Picture 80"/>
          <p:cNvPicPr>
            <a:picLocks noChangeAspect="1" noChangeArrowheads="1"/>
          </p:cNvPicPr>
          <p:nvPr/>
        </p:nvPicPr>
        <p:blipFill rotWithShape="1">
          <a:blip r:embed="rId3" cstate="print"/>
          <a:srcRect l="4170" t="6477" r="5139" b="1940"/>
          <a:stretch/>
        </p:blipFill>
        <p:spPr bwMode="auto">
          <a:xfrm>
            <a:off x="5032690" y="3484379"/>
            <a:ext cx="3755322" cy="293038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38" name="Rectangle 37"/>
          <p:cNvSpPr/>
          <p:nvPr/>
        </p:nvSpPr>
        <p:spPr>
          <a:xfrm>
            <a:off x="5141084" y="5764901"/>
            <a:ext cx="1662672" cy="13220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2" name="Rectangle 81"/>
          <p:cNvSpPr/>
          <p:nvPr/>
        </p:nvSpPr>
        <p:spPr>
          <a:xfrm>
            <a:off x="5436096" y="4656972"/>
            <a:ext cx="936104" cy="9049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3" name="Rectangle 82"/>
          <p:cNvSpPr/>
          <p:nvPr/>
        </p:nvSpPr>
        <p:spPr>
          <a:xfrm>
            <a:off x="6300192" y="4432997"/>
            <a:ext cx="360040" cy="11982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0" name="TextBox 39"/>
          <p:cNvSpPr txBox="1"/>
          <p:nvPr/>
        </p:nvSpPr>
        <p:spPr>
          <a:xfrm>
            <a:off x="5050023" y="4597053"/>
            <a:ext cx="47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  <a:latin typeface="Comic Sans MS" pitchFamily="66" charset="0"/>
              </a:rPr>
              <a:t>44mm</a:t>
            </a:r>
            <a:endParaRPr lang="it-IT" sz="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358240" y="4243972"/>
            <a:ext cx="5613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  <a:latin typeface="Comic Sans MS" pitchFamily="66" charset="0"/>
              </a:rPr>
              <a:t>0,65mm</a:t>
            </a:r>
            <a:endParaRPr lang="it-IT" sz="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652120" y="1268760"/>
            <a:ext cx="3288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- </a:t>
            </a:r>
            <a:r>
              <a:rPr lang="it-IT" sz="1200" dirty="0" err="1" smtClean="0">
                <a:solidFill>
                  <a:srgbClr val="FFFF00"/>
                </a:solidFill>
                <a:latin typeface="Comic Sans MS" pitchFamily="66" charset="0"/>
              </a:rPr>
              <a:t>Flat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it-IT" sz="1200" dirty="0" err="1" smtClean="0">
                <a:solidFill>
                  <a:srgbClr val="FFFF00"/>
                </a:solidFill>
                <a:latin typeface="Comic Sans MS" pitchFamily="66" charset="0"/>
              </a:rPr>
              <a:t>cable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cross </a:t>
            </a:r>
            <a:r>
              <a:rPr lang="it-IT" sz="1200" dirty="0" err="1">
                <a:solidFill>
                  <a:srgbClr val="FFFF00"/>
                </a:solidFill>
                <a:latin typeface="Comic Sans MS" pitchFamily="66" charset="0"/>
              </a:rPr>
              <a:t>s</a:t>
            </a:r>
            <a:r>
              <a:rPr lang="it-IT" sz="1200" dirty="0" err="1" smtClean="0">
                <a:solidFill>
                  <a:srgbClr val="FFFF00"/>
                </a:solidFill>
                <a:latin typeface="Comic Sans MS" pitchFamily="66" charset="0"/>
              </a:rPr>
              <a:t>ection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28,6mm^2/each</a:t>
            </a:r>
          </a:p>
          <a:p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- Total: 28,6x85 = </a:t>
            </a:r>
            <a:r>
              <a:rPr lang="it-IT" sz="1200" b="1" dirty="0" smtClean="0">
                <a:solidFill>
                  <a:srgbClr val="FF0000"/>
                </a:solidFill>
                <a:latin typeface="Comic Sans MS" pitchFamily="66" charset="0"/>
              </a:rPr>
              <a:t>2431mm^2 </a:t>
            </a:r>
            <a:endParaRPr lang="it-IT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10284" y="2924684"/>
            <a:ext cx="174504" cy="1409991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6" name="TextBox 85"/>
          <p:cNvSpPr txBox="1"/>
          <p:nvPr/>
        </p:nvSpPr>
        <p:spPr>
          <a:xfrm>
            <a:off x="6415570" y="1887215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it-IT" sz="1200" dirty="0" err="1" smtClean="0">
                <a:solidFill>
                  <a:srgbClr val="FFFF00"/>
                </a:solidFill>
                <a:latin typeface="Comic Sans MS" pitchFamily="66" charset="0"/>
              </a:rPr>
              <a:t>Weight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0.059 kg</a:t>
            </a:r>
            <a:r>
              <a:rPr lang="it-IT" sz="1200" dirty="0" smtClean="0">
                <a:solidFill>
                  <a:srgbClr val="FFFF00"/>
                </a:solidFill>
                <a:latin typeface="Comic Sans MS" pitchFamily="66" charset="0"/>
              </a:rPr>
              <a:t>/m</a:t>
            </a:r>
          </a:p>
          <a:p>
            <a:endParaRPr lang="it-IT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652120" y="620688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FFFF00"/>
                </a:solidFill>
                <a:latin typeface="Comic Sans MS" pitchFamily="66" charset="0"/>
              </a:rPr>
              <a:t>-The </a:t>
            </a:r>
            <a:r>
              <a:rPr lang="en-US" sz="1400" i="1" dirty="0">
                <a:solidFill>
                  <a:srgbClr val="FFFF00"/>
                </a:solidFill>
                <a:latin typeface="Comic Sans MS" pitchFamily="66" charset="0"/>
              </a:rPr>
              <a:t>encumbrance of the </a:t>
            </a:r>
            <a:r>
              <a:rPr lang="en-US" sz="1400" i="1" dirty="0" smtClean="0">
                <a:solidFill>
                  <a:srgbClr val="FFFF00"/>
                </a:solidFill>
                <a:latin typeface="Comic Sans MS" pitchFamily="66" charset="0"/>
              </a:rPr>
              <a:t>connectors has </a:t>
            </a:r>
            <a:r>
              <a:rPr lang="en-US" sz="1400" i="1" dirty="0">
                <a:solidFill>
                  <a:srgbClr val="FFFF00"/>
                </a:solidFill>
                <a:latin typeface="Comic Sans MS" pitchFamily="66" charset="0"/>
              </a:rPr>
              <a:t>not been </a:t>
            </a:r>
            <a:r>
              <a:rPr lang="en-US" sz="1400" i="1" dirty="0" smtClean="0">
                <a:solidFill>
                  <a:srgbClr val="FFFF00"/>
                </a:solidFill>
                <a:latin typeface="Comic Sans MS" pitchFamily="66" charset="0"/>
              </a:rPr>
              <a:t>considered!</a:t>
            </a:r>
            <a:endParaRPr lang="it-IT" sz="1400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134322" y="215062"/>
            <a:ext cx="2949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>
                <a:solidFill>
                  <a:srgbClr val="FF0000"/>
                </a:solidFill>
                <a:latin typeface="Comic Sans MS" pitchFamily="66" charset="0"/>
              </a:rPr>
              <a:t>PATHWAYS OF FLAT CABLES BUNCHES</a:t>
            </a:r>
            <a:endParaRPr lang="it-IT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3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ario\Desktop\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444" y="551450"/>
            <a:ext cx="4535891" cy="580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ario\Desktop\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3668"/>
            <a:ext cx="4529885" cy="58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7901" y="3615719"/>
            <a:ext cx="265246" cy="7678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ctangle 5"/>
          <p:cNvSpPr/>
          <p:nvPr/>
        </p:nvSpPr>
        <p:spPr>
          <a:xfrm>
            <a:off x="1835696" y="3068960"/>
            <a:ext cx="118747" cy="28151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2267744" y="5517232"/>
            <a:ext cx="1872208" cy="1481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2748699" y="3658985"/>
            <a:ext cx="47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  <a:latin typeface="Comic Sans MS" pitchFamily="66" charset="0"/>
              </a:rPr>
              <a:t>52mm</a:t>
            </a:r>
            <a:endParaRPr lang="it-IT" sz="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2438" y="3370731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  <a:latin typeface="Comic Sans MS" pitchFamily="66" charset="0"/>
              </a:rPr>
              <a:t>13,5mm</a:t>
            </a:r>
            <a:endParaRPr lang="it-IT" sz="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7833" y="3562447"/>
            <a:ext cx="4988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  <a:latin typeface="Comic Sans MS" pitchFamily="66" charset="0"/>
              </a:rPr>
              <a:t>6,6mm</a:t>
            </a:r>
            <a:endParaRPr lang="it-IT" sz="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0662" y="1336918"/>
            <a:ext cx="18565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solidFill>
                  <a:srgbClr val="FF0000"/>
                </a:solidFill>
                <a:latin typeface="Comic Sans MS" pitchFamily="66" charset="0"/>
              </a:rPr>
              <a:t>FLAT CABLE CONNECTOR</a:t>
            </a:r>
            <a:endParaRPr lang="it-IT" sz="1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8960" y="1336918"/>
            <a:ext cx="2303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solidFill>
                  <a:srgbClr val="FF0000"/>
                </a:solidFill>
                <a:latin typeface="Comic Sans MS" pitchFamily="66" charset="0"/>
              </a:rPr>
              <a:t>ELECTRONIC CARD CONNECTOR</a:t>
            </a:r>
            <a:endParaRPr lang="it-IT" sz="1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6481" y="1615551"/>
            <a:ext cx="225704" cy="6204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ctangle 15"/>
          <p:cNvSpPr/>
          <p:nvPr/>
        </p:nvSpPr>
        <p:spPr>
          <a:xfrm>
            <a:off x="5600550" y="2474051"/>
            <a:ext cx="295203" cy="990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Rectangle 16"/>
          <p:cNvSpPr/>
          <p:nvPr/>
        </p:nvSpPr>
        <p:spPr>
          <a:xfrm>
            <a:off x="6421436" y="5748658"/>
            <a:ext cx="2151856" cy="14987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ctangle 17"/>
          <p:cNvSpPr/>
          <p:nvPr/>
        </p:nvSpPr>
        <p:spPr>
          <a:xfrm>
            <a:off x="5118659" y="2887050"/>
            <a:ext cx="101928" cy="238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TextBox 18"/>
          <p:cNvSpPr txBox="1"/>
          <p:nvPr/>
        </p:nvSpPr>
        <p:spPr>
          <a:xfrm>
            <a:off x="7470782" y="1517252"/>
            <a:ext cx="5137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  <a:latin typeface="Comic Sans MS" pitchFamily="66" charset="0"/>
              </a:rPr>
              <a:t>56mm</a:t>
            </a:r>
            <a:endParaRPr lang="it-IT" sz="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2171" y="2371612"/>
            <a:ext cx="5553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  <a:latin typeface="Comic Sans MS" pitchFamily="66" charset="0"/>
              </a:rPr>
              <a:t>10mm</a:t>
            </a:r>
            <a:endParaRPr lang="it-IT" sz="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56053" y="2904941"/>
            <a:ext cx="4074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solidFill>
                  <a:srgbClr val="FF0000"/>
                </a:solidFill>
                <a:latin typeface="Comic Sans MS" pitchFamily="66" charset="0"/>
              </a:rPr>
              <a:t>7</a:t>
            </a:r>
            <a:r>
              <a:rPr lang="it-IT" sz="800" dirty="0" smtClean="0">
                <a:solidFill>
                  <a:srgbClr val="FF0000"/>
                </a:solidFill>
                <a:latin typeface="Comic Sans MS" pitchFamily="66" charset="0"/>
              </a:rPr>
              <a:t>mm</a:t>
            </a:r>
            <a:endParaRPr lang="it-IT" sz="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6118" y="3201740"/>
            <a:ext cx="1891622" cy="83761"/>
          </a:xfrm>
          <a:prstGeom prst="rect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TextBox 22"/>
          <p:cNvSpPr txBox="1"/>
          <p:nvPr/>
        </p:nvSpPr>
        <p:spPr>
          <a:xfrm>
            <a:off x="5965579" y="3546388"/>
            <a:ext cx="5389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  <a:latin typeface="Comic Sans MS" pitchFamily="66" charset="0"/>
              </a:rPr>
              <a:t>E_Card</a:t>
            </a:r>
            <a:endParaRPr lang="it-IT" sz="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456662" y="3287247"/>
            <a:ext cx="112732" cy="3774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96136" y="4371504"/>
            <a:ext cx="4344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963768" y="181550"/>
            <a:ext cx="34804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>
                <a:solidFill>
                  <a:srgbClr val="FF0000"/>
                </a:solidFill>
                <a:latin typeface="Comic Sans MS" pitchFamily="66" charset="0"/>
              </a:rPr>
              <a:t>Approx. weight of </a:t>
            </a:r>
            <a:r>
              <a:rPr lang="it-IT" sz="1400" i="1" dirty="0" smtClean="0">
                <a:solidFill>
                  <a:srgbClr val="FF0000"/>
                </a:solidFill>
                <a:latin typeface="Comic Sans MS" pitchFamily="66" charset="0"/>
              </a:rPr>
              <a:t>connector: 5g / Each</a:t>
            </a:r>
            <a:endParaRPr lang="it-IT" sz="1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3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ario\Desktop\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4" y="499357"/>
            <a:ext cx="7632848" cy="612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196910" y="2052166"/>
            <a:ext cx="1200586" cy="69801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771194" y="1549594"/>
            <a:ext cx="1633282" cy="95345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30280" y="2601882"/>
            <a:ext cx="0" cy="205908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85475" y="2881217"/>
            <a:ext cx="0" cy="151216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31767" y="4469806"/>
            <a:ext cx="1144788" cy="64664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11475" y="4730307"/>
            <a:ext cx="1599982" cy="90965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814840" y="2080086"/>
            <a:ext cx="1765978" cy="1033062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411457" y="836712"/>
            <a:ext cx="0" cy="166633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891621" y="4149080"/>
            <a:ext cx="1696214" cy="981332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424254" y="4800275"/>
            <a:ext cx="0" cy="166633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280884" y="6466612"/>
            <a:ext cx="14337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234979" y="836712"/>
            <a:ext cx="176479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02834" y="2081572"/>
            <a:ext cx="1090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>
                <a:solidFill>
                  <a:srgbClr val="FFFF00"/>
                </a:solidFill>
                <a:latin typeface="Comic Sans MS" pitchFamily="66" charset="0"/>
              </a:rPr>
              <a:t>13 HV Cables</a:t>
            </a:r>
          </a:p>
          <a:p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55632" y="3523703"/>
            <a:ext cx="8659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>
                <a:solidFill>
                  <a:srgbClr val="FFFF00"/>
                </a:solidFill>
                <a:latin typeface="Comic Sans MS" pitchFamily="66" charset="0"/>
              </a:rPr>
              <a:t>13 HV Cables</a:t>
            </a:r>
            <a:endParaRPr lang="it-IT" sz="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30524" y="4898475"/>
            <a:ext cx="904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>
                <a:solidFill>
                  <a:srgbClr val="FFFF00"/>
                </a:solidFill>
                <a:latin typeface="Comic Sans MS" pitchFamily="66" charset="0"/>
              </a:rPr>
              <a:t>13 HV Cables</a:t>
            </a:r>
          </a:p>
          <a:p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08104" y="548680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rgbClr val="FFFF00"/>
                </a:solidFill>
                <a:latin typeface="Comic Sans MS" pitchFamily="66" charset="0"/>
              </a:rPr>
              <a:t>- </a:t>
            </a:r>
            <a:r>
              <a:rPr lang="en-US" sz="1400" i="1" dirty="0">
                <a:solidFill>
                  <a:srgbClr val="FFFF00"/>
                </a:solidFill>
                <a:latin typeface="Comic Sans MS" pitchFamily="66" charset="0"/>
              </a:rPr>
              <a:t>The encumbrance of the connectors has not been considered!</a:t>
            </a:r>
            <a:endParaRPr lang="it-IT" sz="11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3842721" y="1095283"/>
            <a:ext cx="107856" cy="11048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        </a:t>
            </a:r>
            <a:endParaRPr lang="it-IT" dirty="0"/>
          </a:p>
        </p:txBody>
      </p:sp>
      <p:sp>
        <p:nvSpPr>
          <p:cNvPr id="69" name="Oval 68"/>
          <p:cNvSpPr/>
          <p:nvPr/>
        </p:nvSpPr>
        <p:spPr>
          <a:xfrm>
            <a:off x="4102977" y="1095283"/>
            <a:ext cx="107856" cy="1104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     </a:t>
            </a:r>
            <a:endParaRPr lang="it-IT" dirty="0"/>
          </a:p>
        </p:txBody>
      </p:sp>
      <p:sp>
        <p:nvSpPr>
          <p:cNvPr id="70" name="Oval 69"/>
          <p:cNvSpPr/>
          <p:nvPr/>
        </p:nvSpPr>
        <p:spPr>
          <a:xfrm>
            <a:off x="3866867" y="6093296"/>
            <a:ext cx="107856" cy="11048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        </a:t>
            </a:r>
            <a:endParaRPr lang="it-IT" dirty="0"/>
          </a:p>
        </p:txBody>
      </p:sp>
      <p:sp>
        <p:nvSpPr>
          <p:cNvPr id="71" name="Oval 70"/>
          <p:cNvSpPr/>
          <p:nvPr/>
        </p:nvSpPr>
        <p:spPr>
          <a:xfrm>
            <a:off x="4127123" y="6093296"/>
            <a:ext cx="107856" cy="1104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     </a:t>
            </a:r>
            <a:endParaRPr lang="it-IT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4234979" y="836712"/>
            <a:ext cx="0" cy="216024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1814840" y="845353"/>
            <a:ext cx="17750" cy="1234733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4102977" y="845353"/>
            <a:ext cx="0" cy="216024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4280884" y="6253056"/>
            <a:ext cx="0" cy="213556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1893744" y="5123432"/>
            <a:ext cx="0" cy="133620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1832590" y="845353"/>
            <a:ext cx="2270387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4128010" y="6246076"/>
            <a:ext cx="0" cy="213556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1891621" y="6459632"/>
            <a:ext cx="2235502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749417" y="658598"/>
            <a:ext cx="8659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>
                <a:solidFill>
                  <a:srgbClr val="FFFF00"/>
                </a:solidFill>
                <a:latin typeface="Comic Sans MS" pitchFamily="66" charset="0"/>
              </a:rPr>
              <a:t>20 HV Cables</a:t>
            </a:r>
            <a:endParaRPr lang="it-IT" sz="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783154" y="6423040"/>
            <a:ext cx="8659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>
                <a:solidFill>
                  <a:srgbClr val="FFFF00"/>
                </a:solidFill>
                <a:latin typeface="Comic Sans MS" pitchFamily="66" charset="0"/>
              </a:rPr>
              <a:t>20 HV Cables</a:t>
            </a:r>
            <a:endParaRPr lang="it-IT" sz="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3587798" y="691035"/>
            <a:ext cx="254923" cy="37034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3566858" y="6218652"/>
            <a:ext cx="317447" cy="34269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811475" y="583743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>
                <a:solidFill>
                  <a:srgbClr val="00B0F0"/>
                </a:solidFill>
                <a:latin typeface="Comic Sans MS" pitchFamily="66" charset="0"/>
              </a:rPr>
              <a:t>12 Gas Pipes</a:t>
            </a:r>
            <a:endParaRPr lang="it-IT" sz="8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783553" y="6446385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>
                <a:solidFill>
                  <a:srgbClr val="00B0F0"/>
                </a:solidFill>
                <a:latin typeface="Comic Sans MS" pitchFamily="66" charset="0"/>
              </a:rPr>
              <a:t>12 Gas Pipes</a:t>
            </a:r>
            <a:endParaRPr lang="it-IT" sz="8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228465" y="846034"/>
            <a:ext cx="152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>
                <a:solidFill>
                  <a:srgbClr val="00B0F0"/>
                </a:solidFill>
                <a:latin typeface="Comic Sans MS" pitchFamily="66" charset="0"/>
              </a:rPr>
              <a:t>4 Gas Pipes </a:t>
            </a:r>
          </a:p>
          <a:p>
            <a:r>
              <a:rPr lang="it-IT" sz="800" b="1" dirty="0" smtClean="0">
                <a:solidFill>
                  <a:srgbClr val="00B0F0"/>
                </a:solidFill>
                <a:latin typeface="Comic Sans MS" pitchFamily="66" charset="0"/>
              </a:rPr>
              <a:t>(From the Forward Side)</a:t>
            </a:r>
          </a:p>
          <a:p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827584" y="2189293"/>
            <a:ext cx="152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>
                <a:solidFill>
                  <a:srgbClr val="00B0F0"/>
                </a:solidFill>
                <a:latin typeface="Comic Sans MS" pitchFamily="66" charset="0"/>
              </a:rPr>
              <a:t>8 Gas Pipes </a:t>
            </a:r>
          </a:p>
          <a:p>
            <a:r>
              <a:rPr lang="it-IT" sz="800" b="1" dirty="0" smtClean="0">
                <a:solidFill>
                  <a:srgbClr val="00B0F0"/>
                </a:solidFill>
                <a:latin typeface="Comic Sans MS" pitchFamily="66" charset="0"/>
              </a:rPr>
              <a:t>(From the Forward Side)</a:t>
            </a:r>
          </a:p>
          <a:p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178065" y="6066119"/>
            <a:ext cx="158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>
                <a:solidFill>
                  <a:srgbClr val="00B0F0"/>
                </a:solidFill>
                <a:latin typeface="Comic Sans MS" pitchFamily="66" charset="0"/>
              </a:rPr>
              <a:t>4Gas Pipes </a:t>
            </a:r>
          </a:p>
          <a:p>
            <a:r>
              <a:rPr lang="it-IT" sz="800" b="1" dirty="0" smtClean="0">
                <a:solidFill>
                  <a:srgbClr val="00B0F0"/>
                </a:solidFill>
                <a:latin typeface="Comic Sans MS" pitchFamily="66" charset="0"/>
              </a:rPr>
              <a:t>(From the Forward Side)</a:t>
            </a:r>
          </a:p>
          <a:p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940152" y="3174067"/>
            <a:ext cx="22878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- Cross Section 8,1mm^2/each</a:t>
            </a:r>
          </a:p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- Total: 8,1x20 = </a:t>
            </a:r>
            <a:r>
              <a:rPr lang="it-IT" sz="800" b="1" dirty="0" smtClean="0">
                <a:solidFill>
                  <a:srgbClr val="FF0000"/>
                </a:solidFill>
                <a:latin typeface="Comic Sans MS" pitchFamily="66" charset="0"/>
              </a:rPr>
              <a:t>162mm^2 (Each Pathway)</a:t>
            </a:r>
          </a:p>
          <a:p>
            <a:pPr marL="171450" indent="-171450">
              <a:buFontTx/>
              <a:buChar char="-"/>
            </a:pPr>
            <a:endParaRPr lang="it-IT" sz="800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- Weight: 0,0162 Kg/</a:t>
            </a:r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m</a:t>
            </a:r>
            <a:endParaRPr lang="it-IT" sz="8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084168" y="5930598"/>
            <a:ext cx="24066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- Cross Section 28,26mm^2/each</a:t>
            </a:r>
          </a:p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- Total: 28,26x12 = </a:t>
            </a:r>
            <a:r>
              <a:rPr lang="it-IT" sz="800" b="1" dirty="0" smtClean="0">
                <a:solidFill>
                  <a:srgbClr val="FF0000"/>
                </a:solidFill>
                <a:latin typeface="Comic Sans MS" pitchFamily="66" charset="0"/>
              </a:rPr>
              <a:t>340mm^2 (Each Pathway)</a:t>
            </a:r>
          </a:p>
          <a:p>
            <a:pPr marL="171450" indent="-171450">
              <a:buFontTx/>
              <a:buChar char="-"/>
            </a:pPr>
            <a:endParaRPr lang="it-IT" sz="8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171450" indent="-171450">
              <a:buFontTx/>
              <a:buChar char="-"/>
            </a:pPr>
            <a:r>
              <a:rPr lang="it-IT" sz="800" dirty="0" err="1" smtClean="0">
                <a:solidFill>
                  <a:srgbClr val="FFFF00"/>
                </a:solidFill>
                <a:latin typeface="Comic Sans MS" pitchFamily="66" charset="0"/>
              </a:rPr>
              <a:t>Weight</a:t>
            </a:r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0.016 kg</a:t>
            </a:r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/</a:t>
            </a:r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m</a:t>
            </a:r>
            <a:endParaRPr lang="it-IT" sz="8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139952" y="2265168"/>
            <a:ext cx="293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13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145517" y="4790753"/>
            <a:ext cx="293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13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236541" y="3069540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7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277593" y="4041358"/>
            <a:ext cx="247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FF00"/>
                </a:solidFill>
                <a:latin typeface="Comic Sans MS" pitchFamily="66" charset="0"/>
              </a:rPr>
              <a:t>6</a:t>
            </a:r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4817" y="4469806"/>
            <a:ext cx="152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dirty="0" smtClean="0">
                <a:solidFill>
                  <a:srgbClr val="00B0F0"/>
                </a:solidFill>
                <a:latin typeface="Comic Sans MS" pitchFamily="66" charset="0"/>
              </a:rPr>
              <a:t>8 Gas Pipes </a:t>
            </a:r>
          </a:p>
          <a:p>
            <a:r>
              <a:rPr lang="it-IT" sz="800" b="1" dirty="0" smtClean="0">
                <a:solidFill>
                  <a:srgbClr val="00B0F0"/>
                </a:solidFill>
                <a:latin typeface="Comic Sans MS" pitchFamily="66" charset="0"/>
              </a:rPr>
              <a:t>(From the Forward Side)</a:t>
            </a:r>
          </a:p>
          <a:p>
            <a:endParaRPr lang="it-IT" sz="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31840" y="188640"/>
            <a:ext cx="32187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>
                <a:solidFill>
                  <a:srgbClr val="FF0000"/>
                </a:solidFill>
                <a:latin typeface="Comic Sans MS" pitchFamily="66" charset="0"/>
              </a:rPr>
              <a:t>PATHWAYS OF HV CABLES AND GAS PIPES </a:t>
            </a:r>
            <a:endParaRPr lang="it-IT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7409" y="5706675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B0F0"/>
                </a:solidFill>
                <a:latin typeface="Comic Sans MS"/>
                <a:cs typeface="Comic Sans MS"/>
              </a:rPr>
              <a:t>GAS PIPE DIMENSIONS</a:t>
            </a:r>
            <a:endParaRPr lang="en-US" sz="1400" i="1" dirty="0">
              <a:solidFill>
                <a:srgbClr val="00B0F0"/>
              </a:solidFill>
              <a:latin typeface="Comic Sans MS"/>
              <a:cs typeface="Comic Sans M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00368" y="2934676"/>
            <a:ext cx="243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00"/>
                </a:solidFill>
                <a:latin typeface="Comic Sans MS"/>
                <a:cs typeface="Comic Sans MS"/>
              </a:rPr>
              <a:t>HV CABLE DIMENSIONS</a:t>
            </a:r>
            <a:endParaRPr lang="en-US" sz="1400" i="1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3218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193900"/>
            <a:ext cx="2768600" cy="2082800"/>
          </a:xfrm>
          <a:prstGeom prst="rect">
            <a:avLst/>
          </a:prstGeom>
        </p:spPr>
      </p:pic>
      <p:pic>
        <p:nvPicPr>
          <p:cNvPr id="2050" name="Picture 2" descr="C:\Users\dario\Desktop\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49830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rio\Desktop\j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63" y="44624"/>
            <a:ext cx="443265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16216" y="2997915"/>
            <a:ext cx="771063" cy="13946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3321784"/>
            <a:ext cx="11753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  <a:latin typeface="Comic Sans MS" pitchFamily="66" charset="0"/>
              </a:rPr>
              <a:t>Weight: 0,0162Kg/m</a:t>
            </a:r>
            <a:endParaRPr lang="it-IT" sz="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092280" y="3137376"/>
            <a:ext cx="0" cy="3636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004048" y="1705080"/>
            <a:ext cx="3312368" cy="1440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3429000"/>
            <a:ext cx="2400300" cy="137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76256" y="4108133"/>
            <a:ext cx="110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 = 50mm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630932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Thinner cables exist, but we have only 40...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732240" y="3140968"/>
            <a:ext cx="0" cy="3636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60232" y="3474184"/>
            <a:ext cx="1047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  <a:latin typeface="Comic Sans MS" pitchFamily="66" charset="0"/>
              </a:rPr>
              <a:t>Out </a:t>
            </a:r>
            <a:r>
              <a:rPr lang="it-IT" sz="800" dirty="0" err="1" smtClean="0">
                <a:solidFill>
                  <a:srgbClr val="FF0000"/>
                </a:solidFill>
                <a:latin typeface="Comic Sans MS" pitchFamily="66" charset="0"/>
              </a:rPr>
              <a:t>diam</a:t>
            </a:r>
            <a:r>
              <a:rPr lang="it-IT" sz="8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it-IT" sz="800" dirty="0" smtClean="0">
                <a:solidFill>
                  <a:srgbClr val="FF0000"/>
                </a:solidFill>
                <a:latin typeface="Comic Sans MS" pitchFamily="66" charset="0"/>
              </a:rPr>
              <a:t>: 3.2 mm</a:t>
            </a:r>
            <a:endParaRPr lang="it-IT" sz="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2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rio\Desktop\JK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37488"/>
            <a:ext cx="4392488" cy="62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25226" y="1578724"/>
            <a:ext cx="2274766" cy="9049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4980854" y="1484784"/>
            <a:ext cx="1174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FF0000"/>
                </a:solidFill>
                <a:latin typeface="Comic Sans MS" pitchFamily="66" charset="0"/>
              </a:rPr>
              <a:t>Weight: 0,0162Kg/</a:t>
            </a:r>
            <a:r>
              <a:rPr lang="it-IT" sz="800" dirty="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</a:p>
          <a:p>
            <a:r>
              <a:rPr lang="it-IT" sz="800" dirty="0" smtClean="0">
                <a:solidFill>
                  <a:srgbClr val="FF0000"/>
                </a:solidFill>
                <a:latin typeface="Comic Sans MS" pitchFamily="66" charset="0"/>
              </a:rPr>
              <a:t>Outer </a:t>
            </a:r>
            <a:r>
              <a:rPr lang="it-IT" sz="800" dirty="0" err="1" smtClean="0">
                <a:solidFill>
                  <a:srgbClr val="FF0000"/>
                </a:solidFill>
                <a:latin typeface="Comic Sans MS" pitchFamily="66" charset="0"/>
              </a:rPr>
              <a:t>diam</a:t>
            </a:r>
            <a:r>
              <a:rPr lang="it-IT" sz="800" dirty="0" smtClean="0">
                <a:solidFill>
                  <a:srgbClr val="FF0000"/>
                </a:solidFill>
                <a:latin typeface="Comic Sans MS" pitchFamily="66" charset="0"/>
              </a:rPr>
              <a:t>: 6 mm</a:t>
            </a:r>
            <a:endParaRPr lang="it-IT" sz="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4788024" y="1446984"/>
            <a:ext cx="0" cy="3636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9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io\Desktop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84976" cy="558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52923" y="173801"/>
            <a:ext cx="2416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 smtClean="0">
                <a:solidFill>
                  <a:srgbClr val="FF0000"/>
                </a:solidFill>
                <a:latin typeface="Comic Sans MS" pitchFamily="66" charset="0"/>
              </a:rPr>
              <a:t>Mounting sequence: step 1 </a:t>
            </a:r>
            <a:endParaRPr lang="it-IT" sz="1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6136" y="3068960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FFFF00"/>
                </a:solidFill>
                <a:latin typeface="Comic Sans MS"/>
                <a:cs typeface="Comic Sans MS"/>
              </a:rPr>
              <a:t>The ST modules are mounted in the  </a:t>
            </a:r>
          </a:p>
          <a:p>
            <a:r>
              <a:rPr lang="en-US" sz="1200" dirty="0" smtClean="0">
                <a:solidFill>
                  <a:srgbClr val="FFFF00"/>
                </a:solidFill>
                <a:latin typeface="Comic Sans MS"/>
                <a:cs typeface="Comic Sans MS"/>
              </a:rPr>
              <a:t>    mechanical frame.</a:t>
            </a:r>
          </a:p>
          <a:p>
            <a:endParaRPr lang="en-US" sz="1200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FFFF00"/>
                </a:solidFill>
                <a:latin typeface="Comic Sans MS"/>
                <a:cs typeface="Comic Sans MS"/>
              </a:rPr>
              <a:t>Each chamber is attached to the   Central Support Frame </a:t>
            </a:r>
            <a:endParaRPr lang="en-US" sz="12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4459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io\Desktop\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2" y="1196752"/>
            <a:ext cx="8471384" cy="514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1840" y="481578"/>
            <a:ext cx="24559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  <a:latin typeface="Comic Sans MS" pitchFamily="66" charset="0"/>
              </a:rPr>
              <a:t>Mounting sequence: step 2</a:t>
            </a:r>
            <a:endParaRPr lang="en-US" sz="1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4725144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FFFF00"/>
                </a:solidFill>
                <a:latin typeface="Comic Sans MS"/>
                <a:cs typeface="Comic Sans MS"/>
              </a:rPr>
              <a:t>An independent mechanical frame (material can be aluminum) is inserted and connected with the ST Tracker.</a:t>
            </a:r>
          </a:p>
          <a:p>
            <a:r>
              <a:rPr lang="en-US" sz="12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rgbClr val="FFFF00"/>
                </a:solidFill>
                <a:latin typeface="Comic Sans MS"/>
                <a:cs typeface="Comic Sans MS"/>
              </a:rPr>
              <a:t>Its duty is to support electronics and route  cables and other services outside in the backward region. </a:t>
            </a:r>
            <a:endParaRPr lang="en-US" sz="12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cxnSp>
        <p:nvCxnSpPr>
          <p:cNvPr id="5" name="Straight Arrow Connector 4"/>
          <p:cNvCxnSpPr>
            <a:stCxn id="4" idx="1"/>
          </p:cNvCxnSpPr>
          <p:nvPr/>
        </p:nvCxnSpPr>
        <p:spPr>
          <a:xfrm flipH="1" flipV="1">
            <a:off x="4924366" y="4869160"/>
            <a:ext cx="727754" cy="64081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59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3190</TotalTime>
  <Words>1260</Words>
  <Application>Microsoft Macintosh PowerPoint</Application>
  <PresentationFormat>On-screen Show (4:3)</PresentationFormat>
  <Paragraphs>215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dario</dc:creator>
  <cp:lastModifiedBy>Paola Gianotti</cp:lastModifiedBy>
  <cp:revision>77</cp:revision>
  <dcterms:created xsi:type="dcterms:W3CDTF">2012-10-02T08:59:55Z</dcterms:created>
  <dcterms:modified xsi:type="dcterms:W3CDTF">2012-10-12T12:57:19Z</dcterms:modified>
</cp:coreProperties>
</file>