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rial Black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55f3243d64e2b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55f3243d64e2b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55f3243d64e2b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55f3243d64e2b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68679ff9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68679ff9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68679ff9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68679ff9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675f4524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675f4524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" type="subTitle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2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Fullscreen">
  <p:cSld name="Image Fullscree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270000" y="552511"/>
            <a:ext cx="6732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270000" y="269999"/>
            <a:ext cx="67320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">
  <p:cSld name="Title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270000" y="552511"/>
            <a:ext cx="6732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270000" y="1485000"/>
            <a:ext cx="86400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70000" y="269999"/>
            <a:ext cx="67320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Image 1">
  <p:cSld name="Title - Imag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5"/>
          <p:cNvSpPr txBox="1"/>
          <p:nvPr/>
        </p:nvSpPr>
        <p:spPr>
          <a:xfrm rot="-5400000">
            <a:off x="8054133" y="3897150"/>
            <a:ext cx="16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© Axel Becker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Image 2">
  <p:cSld name="Title - Imag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6"/>
          <p:cNvSpPr txBox="1"/>
          <p:nvPr/>
        </p:nvSpPr>
        <p:spPr>
          <a:xfrm rot="-5400000">
            <a:off x="8054133" y="3897150"/>
            <a:ext cx="16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© Thomas Ott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Image 3">
  <p:cSld name="Title - Image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7"/>
          <p:cNvSpPr txBox="1"/>
          <p:nvPr/>
        </p:nvSpPr>
        <p:spPr>
          <a:xfrm rot="-5400000">
            <a:off x="8054133" y="3897150"/>
            <a:ext cx="16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© Thomas Ott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270000" y="2943000"/>
            <a:ext cx="86691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270000" y="3780000"/>
            <a:ext cx="594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270000" y="270000"/>
            <a:ext cx="67320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>
  <p:cSld name="2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270000" y="552511"/>
            <a:ext cx="6732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270000" y="269999"/>
            <a:ext cx="67320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270272" y="1485000"/>
            <a:ext cx="41850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4725157" y="1485000"/>
            <a:ext cx="41850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Caption">
  <p:cSld name="Image -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270000" y="552511"/>
            <a:ext cx="6732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270000" y="269999"/>
            <a:ext cx="67320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270272" y="1485000"/>
            <a:ext cx="86403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270272" y="4563000"/>
            <a:ext cx="86403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0000" y="552511"/>
            <a:ext cx="6732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0000" y="1485000"/>
            <a:ext cx="86400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7349094" y="237"/>
            <a:ext cx="1704614" cy="682625"/>
            <a:chOff x="7454900" y="306388"/>
            <a:chExt cx="1704614" cy="682625"/>
          </a:xfrm>
        </p:grpSpPr>
        <p:sp>
          <p:nvSpPr>
            <p:cNvPr id="9" name="Google Shape;9;p1"/>
            <p:cNvSpPr/>
            <p:nvPr/>
          </p:nvSpPr>
          <p:spPr>
            <a:xfrm>
              <a:off x="7454900" y="309563"/>
              <a:ext cx="1689000" cy="6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7454900" y="306388"/>
              <a:ext cx="1704614" cy="682625"/>
            </a:xfrm>
            <a:custGeom>
              <a:rect b="b" l="l" r="r" t="t"/>
              <a:pathLst>
                <a:path extrusionOk="0" h="831" w="2079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499350" y="325438"/>
              <a:ext cx="525463" cy="576262"/>
            </a:xfrm>
            <a:custGeom>
              <a:rect b="b" l="l" r="r" t="t"/>
              <a:pathLst>
                <a:path extrusionOk="0" h="701" w="647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499350" y="325438"/>
              <a:ext cx="525463" cy="576262"/>
            </a:xfrm>
            <a:custGeom>
              <a:rect b="b" l="l" r="r" t="t"/>
              <a:pathLst>
                <a:path extrusionOk="0" h="701" w="647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688263" y="465138"/>
              <a:ext cx="273050" cy="304800"/>
            </a:xfrm>
            <a:custGeom>
              <a:rect b="b" l="l" r="r" t="t"/>
              <a:pathLst>
                <a:path extrusionOk="0" h="370" w="337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613650" y="406400"/>
              <a:ext cx="296863" cy="406400"/>
            </a:xfrm>
            <a:custGeom>
              <a:rect b="b" l="l" r="r" t="t"/>
              <a:pathLst>
                <a:path extrusionOk="0" h="496" w="36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700963" y="400050"/>
              <a:ext cx="238125" cy="323850"/>
            </a:xfrm>
            <a:custGeom>
              <a:rect b="b" l="l" r="r" t="t"/>
              <a:pathLst>
                <a:path extrusionOk="0" h="393" w="292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686675" y="476250"/>
              <a:ext cx="280988" cy="304800"/>
            </a:xfrm>
            <a:custGeom>
              <a:rect b="b" l="l" r="r" t="t"/>
              <a:pathLst>
                <a:path extrusionOk="0" h="372" w="346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7694613" y="509588"/>
              <a:ext cx="328613" cy="385762"/>
            </a:xfrm>
            <a:custGeom>
              <a:rect b="b" l="l" r="r" t="t"/>
              <a:pathLst>
                <a:path extrusionOk="0" h="470" w="404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7816850" y="631825"/>
              <a:ext cx="188913" cy="146050"/>
            </a:xfrm>
            <a:custGeom>
              <a:rect b="b" l="l" r="r" t="t"/>
              <a:pathLst>
                <a:path extrusionOk="0" h="178" w="232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123238" y="455613"/>
              <a:ext cx="800100" cy="385762"/>
            </a:xfrm>
            <a:custGeom>
              <a:rect b="b" l="l" r="r" t="t"/>
              <a:pathLst>
                <a:path extrusionOk="0" h="469" w="986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"/>
          <p:cNvSpPr txBox="1"/>
          <p:nvPr>
            <p:ph idx="10" type="dt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1" type="ftr"/>
          </p:nvPr>
        </p:nvSpPr>
        <p:spPr>
          <a:xfrm>
            <a:off x="270000" y="269999"/>
            <a:ext cx="67320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2" type="sldNum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0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1"/>
          <p:cNvSpPr txBox="1"/>
          <p:nvPr/>
        </p:nvSpPr>
        <p:spPr>
          <a:xfrm>
            <a:off x="1601100" y="4922654"/>
            <a:ext cx="594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888888"/>
                </a:solidFill>
              </a:rPr>
              <a:t>TU </a:t>
            </a:r>
            <a:r>
              <a:rPr lang="en-GB" sz="600">
                <a:solidFill>
                  <a:srgbClr val="888888"/>
                </a:solidFill>
              </a:rPr>
              <a:t>Darmstadt </a:t>
            </a:r>
            <a:r>
              <a:rPr lang="en-GB" sz="600">
                <a:solidFill>
                  <a:srgbClr val="888888"/>
                </a:solidFill>
              </a:rPr>
              <a:t> </a:t>
            </a:r>
            <a:r>
              <a:rPr lang="en-GB" sz="600">
                <a:solidFill>
                  <a:srgbClr val="888888"/>
                </a:solidFill>
              </a:rPr>
              <a:t>| </a:t>
            </a:r>
            <a:r>
              <a:rPr lang="en-GB"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00">
                <a:solidFill>
                  <a:srgbClr val="888888"/>
                </a:solidFill>
              </a:rPr>
              <a:t>TEMF </a:t>
            </a:r>
            <a:r>
              <a:rPr lang="en-GB"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| Oliver Boine</a:t>
            </a:r>
            <a:r>
              <a:rPr lang="en-GB" sz="600">
                <a:solidFill>
                  <a:srgbClr val="888888"/>
                </a:solidFill>
              </a:rPr>
              <a:t>-Frankenheim, </a:t>
            </a:r>
            <a:r>
              <a:rPr lang="en-GB" sz="600">
                <a:solidFill>
                  <a:srgbClr val="888888"/>
                </a:solidFill>
              </a:rPr>
              <a:t>Herbert</a:t>
            </a:r>
            <a:r>
              <a:rPr lang="en-GB" sz="600">
                <a:solidFill>
                  <a:srgbClr val="888888"/>
                </a:solidFill>
              </a:rPr>
              <a:t> </a:t>
            </a:r>
            <a:r>
              <a:rPr lang="en-GB" sz="600">
                <a:solidFill>
                  <a:srgbClr val="888888"/>
                </a:solidFill>
              </a:rPr>
              <a:t>De</a:t>
            </a:r>
            <a:r>
              <a:rPr lang="en-GB" sz="600">
                <a:solidFill>
                  <a:srgbClr val="888888"/>
                </a:solidFill>
              </a:rPr>
              <a:t> Gersem, Thilo Egenolf</a:t>
            </a:r>
            <a:endParaRPr sz="1100"/>
          </a:p>
        </p:txBody>
      </p:sp>
      <p:sp>
        <p:nvSpPr>
          <p:cNvPr id="24" name="Google Shape;24;p1"/>
          <p:cNvSpPr txBox="1"/>
          <p:nvPr/>
        </p:nvSpPr>
        <p:spPr>
          <a:xfrm>
            <a:off x="6192000" y="1221750"/>
            <a:ext cx="810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-3"/>
            <a:ext cx="7100400" cy="11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488" y="591040"/>
            <a:ext cx="1525824" cy="5086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ICAP’24 </a:t>
            </a:r>
            <a:endParaRPr/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1062000" y="2841750"/>
            <a:ext cx="7507200" cy="10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/>
              <a:t>14th International Computational Accelerator Physics Conference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124569" y="1043343"/>
            <a:ext cx="6732000" cy="8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Participants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643" y="1360386"/>
            <a:ext cx="5074020" cy="33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90895" y="325275"/>
            <a:ext cx="6732000" cy="8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Regional distribution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2501"/>
            <a:ext cx="9144003" cy="376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270000" y="932036"/>
            <a:ext cx="6732000" cy="8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Proceedings / arXiv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794010" y="2375572"/>
            <a:ext cx="773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Deadline: 1st of December 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Cooking recipe at icap24.de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Index submission will be created afterwards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70125" y="1221686"/>
            <a:ext cx="6732000" cy="8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Sponsors /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00" y="4178700"/>
            <a:ext cx="2870576" cy="4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800" y="1879463"/>
            <a:ext cx="982500" cy="9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125" y="3089600"/>
            <a:ext cx="364807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497375" y="2124350"/>
            <a:ext cx="350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Institute for Accelerator Science and Electromagnetic Fields (TEMF)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149548" y="1708846"/>
            <a:ext cx="719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2281455" y="2275481"/>
            <a:ext cx="6732000" cy="8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50"/>
              <a:t>ICAP’27 in Taiwan</a:t>
            </a:r>
            <a:endParaRPr b="1" sz="3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TUD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