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896" r:id="rId2"/>
    <p:sldId id="894" r:id="rId3"/>
    <p:sldId id="903" r:id="rId4"/>
    <p:sldId id="898" r:id="rId5"/>
    <p:sldId id="901" r:id="rId6"/>
    <p:sldId id="895" r:id="rId7"/>
    <p:sldId id="9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41D"/>
    <a:srgbClr val="B31B1B"/>
    <a:srgbClr val="467886"/>
    <a:srgbClr val="185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58D5B-46D6-4FA7-AEAC-4F57ABEAD096}" v="2861" dt="2024-10-02T12:50:38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/>
    <p:restoredTop sz="94589"/>
  </p:normalViewPr>
  <p:slideViewPr>
    <p:cSldViewPr snapToGrid="0">
      <p:cViewPr varScale="1">
        <p:scale>
          <a:sx n="109" d="100"/>
          <a:sy n="109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3FDF8-28D8-4ED8-955D-7ECB8A58A01B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22FF-FA8A-4E58-BA5B-6A59E80F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69AC93A-609A-D182-EE25-22127200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73843"/>
            <a:ext cx="12192000" cy="1084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8062E-7E96-0B18-83AA-6DB1911AB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601" y="1620411"/>
            <a:ext cx="9042399" cy="89746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0973D-5B5C-DEEC-5731-4FADAFCFE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6601" y="2535236"/>
            <a:ext cx="4588933" cy="56769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A, Author B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56745E-8D76-D949-92E9-0CFC07CEC4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070" y="4030558"/>
            <a:ext cx="4589463" cy="5683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Location/Event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29F36A-03A7-A2A6-10B1-D367EB692D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527" y="6293842"/>
            <a:ext cx="1904035" cy="4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3810-A74B-A50F-C925-8BF55B3C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4C51B-48D3-3577-0278-C085E9CA7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C24F1-F918-26F7-9F41-A8D4C79A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E389BB6C-ED41-42BB-9BD7-8040D8A99CE6}" type="datetime4">
              <a:rPr lang="en-US" smtClean="0"/>
              <a:t>October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E50F5-9F70-5BAF-BB7C-067153AC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0E11-423E-BB46-D9DB-50C5BC63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0DE03-A4FD-B5C7-2CF4-59C67DD1A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4990A-0536-E9F1-1976-22DC7C39B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921E0-9144-D352-62E0-87AF48D8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FA08D032-B36F-4623-8876-B85FC3E4DF39}" type="datetime4">
              <a:rPr lang="en-US" smtClean="0"/>
              <a:t>October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35AC-B33B-F73B-E705-B4F69325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C0F8-9D7A-7C15-54C2-C996044B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1625-2DEC-DCF9-D17E-F51C2738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0357-00C3-8947-F701-CA0EE04D6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6078D-DEAE-0EB5-7F26-B798D9C0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562A92B0-5836-4877-83DB-13AB335D12CB}" type="datetime4">
              <a:rPr lang="en-US" smtClean="0"/>
              <a:t>October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9290C-1A66-EA93-EDC9-5FDD5B60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5BE66-11B9-55A4-0508-7FE00595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64F3-D3B9-6752-7A46-84C1BF1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27C6B-5F22-1BE2-A676-4ABC291A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C55A1-17FA-C036-BC97-302A98E5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E2A89332-A3D8-4C0E-8FF6-FBD7119C907C}" type="datetime4">
              <a:rPr lang="en-US" smtClean="0"/>
              <a:t>October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BA99C-E29F-3F8F-5E51-920FAD58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92737-CF40-B580-2642-EBC85023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9EDD-3D81-757D-DEF6-D572D4A0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0D40-22EE-2770-D552-9C36943C7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72D10-94EB-96A2-2E44-21DD89FD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44BDD-2439-A054-03A5-E417ABA3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B1CDA0A3-CA31-48A0-AB34-130C852C45E3}" type="datetime4">
              <a:rPr lang="en-US" smtClean="0"/>
              <a:t>October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571CC-879C-4E6D-9935-8AD9C479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61039-F6EE-35EC-3447-5DFACD8D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F2CF-C5C3-0016-7F1B-D6E2D0F5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7EB6-5B3D-3E3D-8967-FDCC78A2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C8FB5-CC88-D160-D7D3-E8D5242A6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A8AA7-0872-C665-6F6A-ACB0C0B6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02710-E8BB-3CA2-39B1-A2BDE7719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DA273-220F-1509-C715-BFBB1CBE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4574902A-38C0-4947-B748-CF535594DAA2}" type="datetime4">
              <a:rPr lang="en-US" smtClean="0"/>
              <a:t>October 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51A87-A967-5E96-E4E0-4F939DDD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A33C2-AC1E-94CB-5810-AD65F0D8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7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9C68-60BE-7144-5E77-16CCC87D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57A0B-A96F-4789-DBED-DF12706A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BE487C5D-201F-4E31-819D-768C741E6D9B}" type="datetime4">
              <a:rPr lang="en-US" smtClean="0"/>
              <a:t>October 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23AA0-56F2-27AE-6C6D-4964F0FD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62D9-654D-5A66-E442-0936D9EF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4FA9F-13AF-64FF-7B25-4FDB9086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40A9196F-29DB-413B-8A61-3779819C2743}" type="datetime4">
              <a:rPr lang="en-US" smtClean="0"/>
              <a:t>October 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D4975-3862-33FB-7A2B-D572EFF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C7E92-F812-425C-A3AB-7F742F2F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E1DD-EE03-E27F-867E-15FD7DF8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A4B5-8877-A5B0-E6CF-C6858FA3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392CB-F60E-D524-A713-20D1EE50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FD78E-4963-489C-7101-B6970393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7A86CDC2-D6B3-43E6-A459-8DCE045F0285}" type="datetime4">
              <a:rPr lang="en-US" smtClean="0"/>
              <a:t>October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7AF85-E271-D605-E58B-725B8FF8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666D7-737A-6594-0BC0-3C7F249E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0967-D2EC-055E-F075-37657EFA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1C7BE-A594-55AC-112D-BA3931E86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65F21-703B-4B49-3B88-416F8F9B4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54625-87D5-0C61-D41B-BDD38B7F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7777BDBD-0DAE-48B8-B4E0-9CD91FB10F10}" type="datetime4">
              <a:rPr lang="en-US" smtClean="0"/>
              <a:t>October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B5C33-A2B8-336A-8FCA-C6DD15B7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F85C3-0A9A-1FA3-8FE9-D6B08AB8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4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A14F0-9ED1-B8A9-9B1C-97C8A39F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5899"/>
            <a:ext cx="11571043" cy="621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12D6-DF4F-1266-A741-0214023B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60" y="1021293"/>
            <a:ext cx="11571042" cy="480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17C6C-ABA2-9CB6-4F75-EAC1387B9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276" y="6522400"/>
            <a:ext cx="409723" cy="136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B0F9DF-D0D0-0B61-CA53-00C757CEDC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8964" y="6238876"/>
            <a:ext cx="2140903" cy="56704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648C0C-9D76-3BDC-10BC-DA2276611FE0}"/>
              </a:ext>
            </a:extLst>
          </p:cNvPr>
          <p:cNvSpPr txBox="1">
            <a:spLocks/>
          </p:cNvSpPr>
          <p:nvPr userDrawn="1"/>
        </p:nvSpPr>
        <p:spPr>
          <a:xfrm>
            <a:off x="6881930" y="6329893"/>
            <a:ext cx="2700868" cy="13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Matt Signorelli (mgs255@cornell.edu)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77F5B8-68D5-5082-9BA6-2ADBF8587026}"/>
              </a:ext>
            </a:extLst>
          </p:cNvPr>
          <p:cNvSpPr txBox="1">
            <a:spLocks/>
          </p:cNvSpPr>
          <p:nvPr userDrawn="1"/>
        </p:nvSpPr>
        <p:spPr>
          <a:xfrm>
            <a:off x="6881930" y="6525575"/>
            <a:ext cx="2700868" cy="13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David Sagan (dcs16@cornell.edu)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0B30A7-F931-8123-76AA-D5EEA2F820C7}"/>
              </a:ext>
            </a:extLst>
          </p:cNvPr>
          <p:cNvSpPr txBox="1">
            <a:spLocks/>
          </p:cNvSpPr>
          <p:nvPr userDrawn="1"/>
        </p:nvSpPr>
        <p:spPr>
          <a:xfrm>
            <a:off x="4440826" y="6329893"/>
            <a:ext cx="2001520" cy="13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14</a:t>
            </a:r>
            <a:r>
              <a:rPr lang="en-US" baseline="30000"/>
              <a:t>th</a:t>
            </a:r>
            <a:r>
              <a:rPr lang="en-US"/>
              <a:t> ICAP Conference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5F502C4-C60E-042D-A105-640377121747}"/>
              </a:ext>
            </a:extLst>
          </p:cNvPr>
          <p:cNvSpPr txBox="1">
            <a:spLocks/>
          </p:cNvSpPr>
          <p:nvPr userDrawn="1"/>
        </p:nvSpPr>
        <p:spPr>
          <a:xfrm>
            <a:off x="4440826" y="6522400"/>
            <a:ext cx="2617892" cy="13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Germany, October 2-5, 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2CB33A-37E5-3E1E-3DA5-062350D39BE4}"/>
              </a:ext>
            </a:extLst>
          </p:cNvPr>
          <p:cNvCxnSpPr>
            <a:cxnSpLocks/>
          </p:cNvCxnSpPr>
          <p:nvPr userDrawn="1"/>
        </p:nvCxnSpPr>
        <p:spPr>
          <a:xfrm>
            <a:off x="340659" y="825178"/>
            <a:ext cx="11571043" cy="0"/>
          </a:xfrm>
          <a:prstGeom prst="line">
            <a:avLst/>
          </a:prstGeom>
          <a:ln w="2540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E8F499C-CFF8-3A16-A161-2C01BCE1B1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08621" y="51373"/>
            <a:ext cx="1196719" cy="7239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90D8252-3280-1941-BFD6-737EBB395C6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5601" y="6272987"/>
            <a:ext cx="1789970" cy="4474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3693AF-515E-DCA6-E807-CDC9E7E6182E}"/>
              </a:ext>
            </a:extLst>
          </p:cNvPr>
          <p:cNvCxnSpPr>
            <a:cxnSpLocks/>
          </p:cNvCxnSpPr>
          <p:nvPr userDrawn="1"/>
        </p:nvCxnSpPr>
        <p:spPr>
          <a:xfrm flipV="1">
            <a:off x="2427012" y="6319918"/>
            <a:ext cx="0" cy="3905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2D8D-1AED-BAEC-8F2F-1F93A9FD7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860" y="1318659"/>
            <a:ext cx="10876279" cy="1353737"/>
          </a:xfrm>
        </p:spPr>
        <p:txBody>
          <a:bodyPr>
            <a:normAutofit/>
          </a:bodyPr>
          <a:lstStyle/>
          <a:p>
            <a:r>
              <a:rPr lang="en-US" sz="4000" dirty="0" err="1"/>
              <a:t>SciBmad</a:t>
            </a:r>
            <a:r>
              <a:rPr lang="en-US" sz="4000" dirty="0"/>
              <a:t> &amp; Community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42D92-DB7C-767B-5EC6-F2BFE945D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070" y="2748404"/>
            <a:ext cx="4588933" cy="567691"/>
          </a:xfrm>
        </p:spPr>
        <p:txBody>
          <a:bodyPr/>
          <a:lstStyle/>
          <a:p>
            <a:r>
              <a:rPr lang="en-US"/>
              <a:t>David Sagan, Matt Signorelli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36DA2-8605-8D6E-F479-717B7F47C8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070" y="4030558"/>
            <a:ext cx="6633994" cy="568325"/>
          </a:xfrm>
        </p:spPr>
        <p:txBody>
          <a:bodyPr/>
          <a:lstStyle/>
          <a:p>
            <a:r>
              <a:rPr lang="en-US"/>
              <a:t>14</a:t>
            </a:r>
            <a:r>
              <a:rPr lang="en-US" baseline="30000"/>
              <a:t>th</a:t>
            </a:r>
            <a:r>
              <a:rPr lang="en-US"/>
              <a:t> International Computational Accelerator Physics Conference</a:t>
            </a:r>
          </a:p>
          <a:p>
            <a:r>
              <a:rPr lang="en-US"/>
              <a:t>Germany, October 2-5,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6C1E3-4AAA-C329-0D8E-5038B167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355" y="3032250"/>
            <a:ext cx="2843784" cy="17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DD6D-A010-F386-485D-0E43614F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4A8DD-F165-4513-E1D3-35ABD990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7951A2-7BFD-B378-AF76-DDF0FFE90C56}"/>
              </a:ext>
            </a:extLst>
          </p:cNvPr>
          <p:cNvSpPr txBox="1">
            <a:spLocks/>
          </p:cNvSpPr>
          <p:nvPr/>
        </p:nvSpPr>
        <p:spPr>
          <a:xfrm>
            <a:off x="4111016" y="1207952"/>
            <a:ext cx="6243484" cy="170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eXGyreTermes"/>
              </a:rPr>
              <a:t>The disorganized state of accelerator physics simulation development has been recognized by  the </a:t>
            </a:r>
            <a:r>
              <a:rPr lang="en-US" sz="2400" dirty="0">
                <a:solidFill>
                  <a:srgbClr val="C00000"/>
                </a:solidFill>
                <a:latin typeface="TeXGyreTermes"/>
              </a:rPr>
              <a:t>2021 US High-Energy Physics community Snowmass white paper: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B044DA-9290-2189-0F16-E308AC872DEA}"/>
              </a:ext>
            </a:extLst>
          </p:cNvPr>
          <p:cNvSpPr txBox="1">
            <a:spLocks/>
          </p:cNvSpPr>
          <p:nvPr/>
        </p:nvSpPr>
        <p:spPr>
          <a:xfrm>
            <a:off x="637144" y="3126756"/>
            <a:ext cx="8307564" cy="27092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eXGyreTermes"/>
              </a:rPr>
              <a:t>“The development of beam and accelerator physics codes has often been </a:t>
            </a:r>
            <a:r>
              <a:rPr lang="en-US" sz="2400" b="1" dirty="0">
                <a:solidFill>
                  <a:srgbClr val="C00000"/>
                </a:solidFill>
                <a:latin typeface="TeXGyreTermes"/>
              </a:rPr>
              <a:t>largely uncoordinated</a:t>
            </a:r>
            <a:r>
              <a:rPr lang="en-US" sz="2400" dirty="0">
                <a:latin typeface="TeXGyreTermes"/>
              </a:rPr>
              <a:t>. This comes at a </a:t>
            </a:r>
            <a:r>
              <a:rPr lang="en-US" sz="2400" b="1" dirty="0">
                <a:solidFill>
                  <a:srgbClr val="C00000"/>
                </a:solidFill>
                <a:latin typeface="TeXGyreTermes"/>
              </a:rPr>
              <a:t>great cost</a:t>
            </a:r>
            <a:r>
              <a:rPr lang="en-US" sz="2400" dirty="0">
                <a:latin typeface="TeXGyreTermes"/>
              </a:rPr>
              <a:t>, is </a:t>
            </a:r>
            <a:r>
              <a:rPr lang="en-US" sz="2400" b="1" dirty="0">
                <a:solidFill>
                  <a:srgbClr val="C00000"/>
                </a:solidFill>
                <a:latin typeface="TeXGyreTermes"/>
              </a:rPr>
              <a:t>not desirable</a:t>
            </a:r>
            <a:r>
              <a:rPr lang="en-US" sz="2400" b="1" dirty="0">
                <a:latin typeface="TeXGyreTermes"/>
              </a:rPr>
              <a:t> </a:t>
            </a:r>
            <a:r>
              <a:rPr lang="en-US" sz="2400" dirty="0">
                <a:latin typeface="TeXGyreTermes"/>
              </a:rPr>
              <a:t>and may not be tenable. Due to developers retiring or moving on to other projects, </a:t>
            </a:r>
            <a:r>
              <a:rPr lang="en-US" sz="2400" b="1" dirty="0">
                <a:solidFill>
                  <a:srgbClr val="C00000"/>
                </a:solidFill>
                <a:latin typeface="TeXGyreTermes"/>
              </a:rPr>
              <a:t>numerous simulation programs have been completely abandoned or are seldom used.</a:t>
            </a:r>
            <a:r>
              <a:rPr lang="en-US" sz="2400" b="1" dirty="0">
                <a:latin typeface="TeXGyreTermes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eXGyreTermes"/>
              </a:rPr>
              <a:t>This has resulted in a collection of codes that are not interoperable, use different I/O formats and quite often duplicate some physics functionalities using the exact same underlying algorithms.”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80B4A4-8237-C62E-1F68-A81195A0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44" y="1102436"/>
            <a:ext cx="2995915" cy="1497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9B8D5D-C109-DD87-4DA4-83CF15A1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459" y="3083071"/>
            <a:ext cx="3092541" cy="27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F9DB-F1B2-D563-544E-C440D980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Graveyard of Accelerator Simulation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FB33D-2BCA-4098-F7FA-E822F933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240396"/>
            <a:ext cx="7023701" cy="709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programs that are no longer or seldom used: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C767F-342D-9BDF-4DC4-A08B7BC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D8C8A-90F8-7FB7-4A4F-E3D0FD21164F}"/>
              </a:ext>
            </a:extLst>
          </p:cNvPr>
          <p:cNvSpPr txBox="1"/>
          <p:nvPr/>
        </p:nvSpPr>
        <p:spPr>
          <a:xfrm>
            <a:off x="867478" y="5552156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How many man-years of effort went into these programs?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EC2103-FE8B-5DE8-C77A-25B806613E6F}"/>
              </a:ext>
            </a:extLst>
          </p:cNvPr>
          <p:cNvSpPr txBox="1">
            <a:spLocks/>
          </p:cNvSpPr>
          <p:nvPr/>
        </p:nvSpPr>
        <p:spPr>
          <a:xfrm>
            <a:off x="340659" y="1746203"/>
            <a:ext cx="5648547" cy="3309257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TRACE-3D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ALIGN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BETA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COMFORT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DESIGN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DIMAD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GUINEA-PIG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HARMON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LEGO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LIAR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Etc. Etc...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MAGIC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MARYLIE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PATRICIA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PETROS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RACETRACK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SYNCH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TRACY 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TRANSPORT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TURTLE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UAL</a:t>
            </a:r>
          </a:p>
          <a:p>
            <a:pPr marL="0" indent="0"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 descr="A cartoon of a dinosaur&#10;&#10;Description automatically generated">
            <a:extLst>
              <a:ext uri="{FF2B5EF4-FFF2-40B4-BE49-F238E27FC236}">
                <a16:creationId xmlns:a16="http://schemas.microsoft.com/office/drawing/2014/main" id="{09BD0782-8F3C-3D0B-FEAA-DE661B63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4" y="4852242"/>
            <a:ext cx="376034" cy="1307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08AAEE-5673-96FF-6EA6-3E78E7D6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47" y="2015036"/>
            <a:ext cx="5007429" cy="3309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0A17B-2790-7CA3-F344-15C1033C6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983" y="3217395"/>
            <a:ext cx="840022" cy="19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745 -0.00347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559F00D-3201-DA88-D01D-C2567D324ABD}"/>
              </a:ext>
            </a:extLst>
          </p:cNvPr>
          <p:cNvSpPr/>
          <p:nvPr/>
        </p:nvSpPr>
        <p:spPr>
          <a:xfrm>
            <a:off x="165744" y="4622994"/>
            <a:ext cx="2379026" cy="11559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t" anchorCtr="0"/>
          <a:lstStyle/>
          <a:p>
            <a:pPr marL="176213" indent="-166688">
              <a:spcAft>
                <a:spcPts val="100"/>
              </a:spcAft>
            </a:pPr>
            <a:r>
              <a:rPr lang="en-US" b="1" u="sng" dirty="0">
                <a:solidFill>
                  <a:schemeClr val="tx1"/>
                </a:solidFill>
              </a:rPr>
              <a:t>Other</a:t>
            </a:r>
            <a:endParaRPr lang="en-US" u="sng" dirty="0">
              <a:solidFill>
                <a:schemeClr val="tx1"/>
              </a:solidFill>
            </a:endParaRPr>
          </a:p>
          <a:p>
            <a:pPr marL="176213" indent="-16668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MAD-NG</a:t>
            </a:r>
          </a:p>
          <a:p>
            <a:pPr marL="176213" indent="-166688">
              <a:spcAft>
                <a:spcPts val="100"/>
              </a:spcAft>
            </a:pPr>
            <a:r>
              <a:rPr lang="en-US" dirty="0">
                <a:solidFill>
                  <a:schemeClr val="tx1"/>
                </a:solidFill>
              </a:rPr>
              <a:t>... Etc...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4E50B-E3A2-7DE7-71D9-F95F70FE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SciBmad</a:t>
            </a:r>
            <a:r>
              <a:rPr lang="en-US"/>
              <a:t>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3A97-14B2-D63A-1911-DF9B92286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68" y="1081604"/>
            <a:ext cx="11571042" cy="1012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goal of </a:t>
            </a:r>
            <a:r>
              <a:rPr lang="en-US" sz="2200" dirty="0" err="1"/>
              <a:t>SciBmad</a:t>
            </a:r>
            <a:r>
              <a:rPr lang="en-US" sz="2200" dirty="0"/>
              <a:t> is to create an </a:t>
            </a:r>
            <a:r>
              <a:rPr lang="en-US" sz="2200" b="1" dirty="0"/>
              <a:t>ecosystem of packages</a:t>
            </a:r>
            <a:r>
              <a:rPr lang="en-US" sz="2200" dirty="0"/>
              <a:t> for accelerator simulation which is </a:t>
            </a:r>
            <a:r>
              <a:rPr lang="en-US" sz="2200" b="1" dirty="0">
                <a:solidFill>
                  <a:srgbClr val="C00000"/>
                </a:solidFill>
              </a:rPr>
              <a:t>interoperable</a:t>
            </a:r>
            <a:r>
              <a:rPr lang="en-US" sz="2200" dirty="0"/>
              <a:t> with the wider Julia package ecosystem and has connections to useful non-Julia packages.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90C2-EB97-CE49-82F6-55B124A4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4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3938B2-D6AF-6172-EE3D-C89DE8520176}"/>
              </a:ext>
            </a:extLst>
          </p:cNvPr>
          <p:cNvSpPr/>
          <p:nvPr/>
        </p:nvSpPr>
        <p:spPr>
          <a:xfrm>
            <a:off x="173142" y="2374453"/>
            <a:ext cx="2379026" cy="1968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t" anchorCtr="0"/>
          <a:lstStyle/>
          <a:p>
            <a:pPr marL="176213" indent="-166688">
              <a:spcAft>
                <a:spcPts val="100"/>
              </a:spcAft>
            </a:pPr>
            <a:r>
              <a:rPr lang="en-US" b="1" u="sng" dirty="0">
                <a:solidFill>
                  <a:schemeClr val="tx1"/>
                </a:solidFill>
              </a:rPr>
              <a:t>Python Ecosystem</a:t>
            </a:r>
            <a:endParaRPr lang="en-US" u="sng" dirty="0">
              <a:solidFill>
                <a:schemeClr val="tx1"/>
              </a:solidFill>
            </a:endParaRPr>
          </a:p>
          <a:p>
            <a:pPr marL="176213" indent="-16668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PyTorch</a:t>
            </a:r>
            <a:endParaRPr lang="en-US" dirty="0">
              <a:solidFill>
                <a:schemeClr val="tx1"/>
              </a:solidFill>
            </a:endParaRPr>
          </a:p>
          <a:p>
            <a:pPr marL="176213" indent="-16668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Xopt</a:t>
            </a:r>
            <a:endParaRPr lang="en-US" dirty="0">
              <a:solidFill>
                <a:schemeClr val="tx1"/>
              </a:solidFill>
            </a:endParaRPr>
          </a:p>
          <a:p>
            <a:pPr marL="176213" indent="-16668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Xsuite</a:t>
            </a:r>
          </a:p>
          <a:p>
            <a:pPr marL="176213" indent="-16668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Cheetah</a:t>
            </a:r>
          </a:p>
          <a:p>
            <a:pPr marL="176213" indent="-166688">
              <a:spcAft>
                <a:spcPts val="100"/>
              </a:spcAft>
            </a:pPr>
            <a:r>
              <a:rPr lang="en-US" dirty="0">
                <a:solidFill>
                  <a:schemeClr val="tx1"/>
                </a:solidFill>
              </a:rPr>
              <a:t>... Etc...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50E6CE-078C-9ABF-5067-3D104AA828FE}"/>
              </a:ext>
            </a:extLst>
          </p:cNvPr>
          <p:cNvSpPr/>
          <p:nvPr/>
        </p:nvSpPr>
        <p:spPr>
          <a:xfrm>
            <a:off x="3030746" y="2306203"/>
            <a:ext cx="6427886" cy="34886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FE045-6002-FE01-15C3-CD16B368BFE8}"/>
              </a:ext>
            </a:extLst>
          </p:cNvPr>
          <p:cNvSpPr txBox="1"/>
          <p:nvPr/>
        </p:nvSpPr>
        <p:spPr>
          <a:xfrm>
            <a:off x="3254169" y="2896530"/>
            <a:ext cx="3507242" cy="239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b="1" u="sng" dirty="0" err="1"/>
              <a:t>SciBmad</a:t>
            </a:r>
            <a:r>
              <a:rPr lang="en-US" b="1" u="sng" dirty="0"/>
              <a:t> Ecosystem</a:t>
            </a:r>
            <a:endParaRPr lang="en-US" u="sng" dirty="0"/>
          </a:p>
          <a:p>
            <a:pPr marL="173038" indent="-17303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AcceleratorLattice.jl</a:t>
            </a:r>
            <a:endParaRPr lang="en-US" dirty="0"/>
          </a:p>
          <a:p>
            <a:pPr marL="173038" indent="-17303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NonlinearNormalForm.jl</a:t>
            </a:r>
            <a:endParaRPr lang="en-US" dirty="0"/>
          </a:p>
          <a:p>
            <a:pPr marL="173038" indent="-17303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BeamTracking.jl</a:t>
            </a:r>
            <a:endParaRPr lang="en-US" dirty="0"/>
          </a:p>
          <a:p>
            <a:pPr marL="173038" indent="-17303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GTPSA.jl</a:t>
            </a:r>
            <a:endParaRPr lang="en-US" dirty="0"/>
          </a:p>
          <a:p>
            <a:pPr marL="173038" indent="-173038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AtomicAndPhysicalConstants.jl</a:t>
            </a:r>
            <a:endParaRPr lang="en-US" dirty="0"/>
          </a:p>
          <a:p>
            <a:pPr>
              <a:spcAft>
                <a:spcPts val="100"/>
              </a:spcAft>
            </a:pPr>
            <a:r>
              <a:rPr lang="en-US" dirty="0"/>
              <a:t>... Etc...</a:t>
            </a:r>
          </a:p>
          <a:p>
            <a:pPr>
              <a:spcAft>
                <a:spcPts val="100"/>
              </a:spcAft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D92AF-52B9-8D8B-1877-0456B45E687A}"/>
              </a:ext>
            </a:extLst>
          </p:cNvPr>
          <p:cNvSpPr txBox="1"/>
          <p:nvPr/>
        </p:nvSpPr>
        <p:spPr>
          <a:xfrm>
            <a:off x="5249255" y="2366618"/>
            <a:ext cx="2387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Julia Ecosystem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5832F1-30ED-E7F3-5103-58DADA3A71F2}"/>
              </a:ext>
            </a:extLst>
          </p:cNvPr>
          <p:cNvSpPr txBox="1"/>
          <p:nvPr/>
        </p:nvSpPr>
        <p:spPr>
          <a:xfrm>
            <a:off x="7144543" y="2828283"/>
            <a:ext cx="2730816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 indent="-123825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Other accelerator simulation packages</a:t>
            </a:r>
          </a:p>
          <a:p>
            <a:pPr marL="123825" indent="-123825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Autodiff</a:t>
            </a:r>
            <a:r>
              <a:rPr lang="en-US" dirty="0"/>
              <a:t> libraries</a:t>
            </a:r>
          </a:p>
          <a:p>
            <a:pPr marL="123825" indent="-123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Optimizers</a:t>
            </a:r>
          </a:p>
          <a:p>
            <a:pPr marL="123825" indent="-123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Integrators</a:t>
            </a:r>
          </a:p>
          <a:p>
            <a:pPr marL="123825" indent="-123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Plotting</a:t>
            </a:r>
          </a:p>
          <a:p>
            <a:pPr marL="123825" indent="-1238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Machine Learning</a:t>
            </a:r>
          </a:p>
          <a:p>
            <a:pPr>
              <a:spcAft>
                <a:spcPts val="800"/>
              </a:spcAft>
            </a:pPr>
            <a:r>
              <a:rPr lang="en-US" dirty="0"/>
              <a:t>... Etc...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60B004-C4EB-1CD1-C917-20EF618F29A7}"/>
              </a:ext>
            </a:extLst>
          </p:cNvPr>
          <p:cNvCxnSpPr>
            <a:cxnSpLocks/>
          </p:cNvCxnSpPr>
          <p:nvPr/>
        </p:nvCxnSpPr>
        <p:spPr>
          <a:xfrm flipV="1">
            <a:off x="5762445" y="3248442"/>
            <a:ext cx="1515263" cy="185783"/>
          </a:xfrm>
          <a:prstGeom prst="straightConnector1">
            <a:avLst/>
          </a:prstGeom>
          <a:ln w="25400"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308E8C-2E75-F3C2-D944-1C38A3215E95}"/>
              </a:ext>
            </a:extLst>
          </p:cNvPr>
          <p:cNvCxnSpPr>
            <a:cxnSpLocks/>
          </p:cNvCxnSpPr>
          <p:nvPr/>
        </p:nvCxnSpPr>
        <p:spPr>
          <a:xfrm>
            <a:off x="5862974" y="3581970"/>
            <a:ext cx="1330372" cy="79254"/>
          </a:xfrm>
          <a:prstGeom prst="straightConnector1">
            <a:avLst/>
          </a:prstGeom>
          <a:ln w="25400"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23F0A9-CAAC-6F8F-6214-6D33C3490C9E}"/>
              </a:ext>
            </a:extLst>
          </p:cNvPr>
          <p:cNvCxnSpPr>
            <a:cxnSpLocks/>
          </p:cNvCxnSpPr>
          <p:nvPr/>
        </p:nvCxnSpPr>
        <p:spPr>
          <a:xfrm>
            <a:off x="5680094" y="3678044"/>
            <a:ext cx="1567324" cy="862891"/>
          </a:xfrm>
          <a:prstGeom prst="straightConnector1">
            <a:avLst/>
          </a:prstGeom>
          <a:ln w="25400"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A53182-D983-C10C-4C27-6AFEF3172E17}"/>
              </a:ext>
            </a:extLst>
          </p:cNvPr>
          <p:cNvCxnSpPr>
            <a:cxnSpLocks/>
          </p:cNvCxnSpPr>
          <p:nvPr/>
        </p:nvCxnSpPr>
        <p:spPr>
          <a:xfrm flipV="1">
            <a:off x="5680094" y="3934530"/>
            <a:ext cx="1682924" cy="547759"/>
          </a:xfrm>
          <a:prstGeom prst="straightConnector1">
            <a:avLst/>
          </a:prstGeom>
          <a:ln w="25400"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92F155-0AD6-88D9-38F0-87587C98A4A0}"/>
              </a:ext>
            </a:extLst>
          </p:cNvPr>
          <p:cNvCxnSpPr>
            <a:cxnSpLocks/>
          </p:cNvCxnSpPr>
          <p:nvPr/>
        </p:nvCxnSpPr>
        <p:spPr>
          <a:xfrm>
            <a:off x="6045854" y="3947198"/>
            <a:ext cx="1119187" cy="210023"/>
          </a:xfrm>
          <a:prstGeom prst="straightConnector1">
            <a:avLst/>
          </a:prstGeom>
          <a:ln w="25400"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4C08A7-F05E-0EF5-BA2A-EB7BF1CE8F5A}"/>
              </a:ext>
            </a:extLst>
          </p:cNvPr>
          <p:cNvCxnSpPr>
            <a:cxnSpLocks/>
          </p:cNvCxnSpPr>
          <p:nvPr/>
        </p:nvCxnSpPr>
        <p:spPr>
          <a:xfrm flipV="1">
            <a:off x="6320174" y="3774048"/>
            <a:ext cx="960773" cy="850031"/>
          </a:xfrm>
          <a:prstGeom prst="straightConnector1">
            <a:avLst/>
          </a:prstGeom>
          <a:ln w="25400"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812064FA-C84D-DC81-3D3C-0F6085A51B34}"/>
              </a:ext>
            </a:extLst>
          </p:cNvPr>
          <p:cNvCxnSpPr>
            <a:cxnSpLocks/>
          </p:cNvCxnSpPr>
          <p:nvPr/>
        </p:nvCxnSpPr>
        <p:spPr>
          <a:xfrm flipH="1" flipV="1">
            <a:off x="1623644" y="3031623"/>
            <a:ext cx="1714321" cy="323073"/>
          </a:xfrm>
          <a:prstGeom prst="curvedConnector3">
            <a:avLst/>
          </a:prstGeom>
          <a:ln w="25400">
            <a:solidFill>
              <a:schemeClr val="accent5">
                <a:lumMod val="75000"/>
              </a:schemeClr>
            </a:solidFill>
            <a:prstDash val="dashDot"/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3F1DABAE-738B-2D42-CC09-9AF2D8A0B56C}"/>
              </a:ext>
            </a:extLst>
          </p:cNvPr>
          <p:cNvCxnSpPr>
            <a:cxnSpLocks/>
          </p:cNvCxnSpPr>
          <p:nvPr/>
        </p:nvCxnSpPr>
        <p:spPr>
          <a:xfrm flipH="1" flipV="1">
            <a:off x="1647683" y="3381842"/>
            <a:ext cx="1714321" cy="323073"/>
          </a:xfrm>
          <a:prstGeom prst="curvedConnector3">
            <a:avLst/>
          </a:prstGeom>
          <a:ln w="25400">
            <a:solidFill>
              <a:schemeClr val="accent5">
                <a:lumMod val="75000"/>
              </a:schemeClr>
            </a:solidFill>
            <a:prstDash val="dashDot"/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12C2594-FBE6-B805-50EC-B918EF785C1B}"/>
              </a:ext>
            </a:extLst>
          </p:cNvPr>
          <p:cNvCxnSpPr>
            <a:cxnSpLocks/>
          </p:cNvCxnSpPr>
          <p:nvPr/>
        </p:nvCxnSpPr>
        <p:spPr>
          <a:xfrm flipH="1" flipV="1">
            <a:off x="1682695" y="3710143"/>
            <a:ext cx="1714321" cy="323073"/>
          </a:xfrm>
          <a:prstGeom prst="curvedConnector3">
            <a:avLst/>
          </a:prstGeom>
          <a:ln w="25400">
            <a:solidFill>
              <a:schemeClr val="accent5">
                <a:lumMod val="75000"/>
              </a:schemeClr>
            </a:solidFill>
            <a:prstDash val="dashDot"/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3B09E817-4C84-7056-B8A9-AE60D6288A17}"/>
              </a:ext>
            </a:extLst>
          </p:cNvPr>
          <p:cNvCxnSpPr>
            <a:cxnSpLocks/>
          </p:cNvCxnSpPr>
          <p:nvPr/>
        </p:nvCxnSpPr>
        <p:spPr>
          <a:xfrm flipV="1">
            <a:off x="1521303" y="4291122"/>
            <a:ext cx="1675270" cy="776948"/>
          </a:xfrm>
          <a:prstGeom prst="curvedConnector3">
            <a:avLst/>
          </a:prstGeom>
          <a:ln w="25400">
            <a:solidFill>
              <a:schemeClr val="accent5">
                <a:lumMod val="75000"/>
              </a:schemeClr>
            </a:solidFill>
            <a:prstDash val="solid"/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835DBE9-98AF-F11C-33C7-8675DA238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539" y="2834295"/>
            <a:ext cx="2180973" cy="25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9420-AD7F-A423-16F7-31F43E39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6083-C142-8E67-DDD6-7FA5BD25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387" y="1001352"/>
            <a:ext cx="9742623" cy="1352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SciBmad</a:t>
            </a:r>
            <a:r>
              <a:rPr lang="en-US" sz="2400" dirty="0"/>
              <a:t> along other connected packages has the potential to have a </a:t>
            </a:r>
            <a:r>
              <a:rPr lang="en-US" sz="2400" dirty="0">
                <a:solidFill>
                  <a:srgbClr val="C00000"/>
                </a:solidFill>
              </a:rPr>
              <a:t>huge</a:t>
            </a:r>
            <a:r>
              <a:rPr lang="en-US" sz="2400" dirty="0"/>
              <a:t> impact on accelerator simulation efforts: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Saving countless hours of development time, and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Resulting in better simulations.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E5FC3-579E-0666-BE75-7412DBE3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E0DE97-BB2C-20CB-DB94-D8356414F726}"/>
              </a:ext>
            </a:extLst>
          </p:cNvPr>
          <p:cNvSpPr txBox="1">
            <a:spLocks/>
          </p:cNvSpPr>
          <p:nvPr/>
        </p:nvSpPr>
        <p:spPr>
          <a:xfrm>
            <a:off x="1193430" y="2994751"/>
            <a:ext cx="10084539" cy="266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	                     The potential of this ecosystem of packages is similar to that of </a:t>
            </a:r>
            <a:r>
              <a:rPr lang="en-US" sz="2000" dirty="0">
                <a:solidFill>
                  <a:srgbClr val="C00000"/>
                </a:solidFill>
              </a:rPr>
              <a:t>Geant4</a:t>
            </a:r>
            <a:r>
              <a:rPr lang="en-US" sz="2000" dirty="0"/>
              <a:t>. The versatility of the </a:t>
            </a:r>
            <a:r>
              <a:rPr lang="en-US" sz="2000" dirty="0">
                <a:solidFill>
                  <a:srgbClr val="FF0000"/>
                </a:solidFill>
              </a:rPr>
              <a:t>Geant4 toolkit </a:t>
            </a:r>
            <a:r>
              <a:rPr lang="en-US" sz="2000" dirty="0"/>
              <a:t>for the simulation of particle passage through matter has resulted in Geant4 having a </a:t>
            </a:r>
            <a:r>
              <a:rPr lang="en-US" sz="2000" dirty="0">
                <a:solidFill>
                  <a:srgbClr val="C00000"/>
                </a:solidFill>
              </a:rPr>
              <a:t>large impact</a:t>
            </a:r>
            <a:r>
              <a:rPr lang="en-US" sz="2000" dirty="0"/>
              <a:t> not only in the </a:t>
            </a:r>
            <a:r>
              <a:rPr lang="en-US" sz="2000" dirty="0">
                <a:solidFill>
                  <a:srgbClr val="C00000"/>
                </a:solidFill>
              </a:rPr>
              <a:t>field of particle physics, but in other domains as well — </a:t>
            </a:r>
            <a:r>
              <a:rPr lang="en-US" sz="2000" dirty="0"/>
              <a:t>including nuclear physics, astrophysics and space science, biomedical physics, and archaeology.</a:t>
            </a:r>
            <a:r>
              <a:rPr lang="en-US" sz="2000" dirty="0">
                <a:solidFill>
                  <a:srgbClr val="C00000"/>
                </a:solidFill>
              </a:rPr>
              <a:t> Geant4’s main reference has achieved more than 16,000 citations in the Web of Science, making it the most cited publication in particle and field physics, nuclear physics, and other fields. 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1400" dirty="0"/>
              <a:t>--- </a:t>
            </a:r>
            <a:r>
              <a:rPr lang="en-US" sz="1400" b="1" dirty="0"/>
              <a:t>“</a:t>
            </a:r>
            <a:r>
              <a:rPr lang="en-US" sz="1400" b="0" i="0" dirty="0">
                <a:solidFill>
                  <a:srgbClr val="1F1F1F"/>
                </a:solidFill>
                <a:effectLst/>
                <a:latin typeface="ElsevierGulliver"/>
              </a:rPr>
              <a:t>Geant4: A game changer in high energy physics and related applicative fields”, T. </a:t>
            </a:r>
            <a:r>
              <a:rPr lang="en-US" sz="1400" b="0" i="0" dirty="0" err="1">
                <a:solidFill>
                  <a:srgbClr val="1F1F1F"/>
                </a:solidFill>
                <a:effectLst/>
                <a:latin typeface="ElsevierGulliver"/>
              </a:rPr>
              <a:t>Basaglia</a:t>
            </a:r>
            <a:r>
              <a:rPr lang="en-US" sz="1400" b="0" i="0" dirty="0">
                <a:solidFill>
                  <a:srgbClr val="1F1F1F"/>
                </a:solidFill>
                <a:effectLst/>
                <a:latin typeface="ElsevierGulliver"/>
              </a:rPr>
              <a:t>, et. al.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83218-A35B-4430-0EEA-FBBCBABE1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04" y="2731122"/>
            <a:ext cx="1888460" cy="6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4853-F0CF-8587-CCDD-4245918B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SciBmad</a:t>
            </a:r>
            <a:r>
              <a:rPr lang="en-US"/>
              <a:t>  &amp; Community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EB71D-4AA7-5BE9-7797-0DA47D27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78" y="762018"/>
            <a:ext cx="6441461" cy="61943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Areas of collaboration:</a:t>
            </a:r>
          </a:p>
          <a:p>
            <a:pPr marL="514350" indent="-514350">
              <a:spcBef>
                <a:spcPts val="22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Interest in helping develop </a:t>
            </a:r>
            <a:r>
              <a:rPr lang="en-US" sz="2400" dirty="0" err="1"/>
              <a:t>SciBmad</a:t>
            </a:r>
            <a:endParaRPr lang="en-US" sz="2400" dirty="0"/>
          </a:p>
          <a:p>
            <a:pPr marL="514350" indent="-514350">
              <a:spcBef>
                <a:spcPts val="34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Interest in using </a:t>
            </a:r>
            <a:r>
              <a:rPr lang="en-US" sz="2400" dirty="0" err="1"/>
              <a:t>SciBmad</a:t>
            </a:r>
            <a:endParaRPr lang="en-US" sz="2400" dirty="0"/>
          </a:p>
          <a:p>
            <a:pPr marL="514350" indent="-514350">
              <a:spcBef>
                <a:spcPts val="34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Interest in interoperability with your code.</a:t>
            </a:r>
          </a:p>
          <a:p>
            <a:pPr marL="514350" indent="-514350">
              <a:spcBef>
                <a:spcPts val="34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Interest in developing tools and data interchange standards (EG: </a:t>
            </a:r>
            <a:r>
              <a:rPr lang="en-US" sz="2400" dirty="0" err="1"/>
              <a:t>OpenPMD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[Also:17:10 today, Seminar room]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F7CB3-5CDE-D2C0-4B7E-C59A81B4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D3F3F6-AFEC-2457-82B8-865B17531DAB}"/>
              </a:ext>
            </a:extLst>
          </p:cNvPr>
          <p:cNvGrpSpPr/>
          <p:nvPr/>
        </p:nvGrpSpPr>
        <p:grpSpPr>
          <a:xfrm>
            <a:off x="6674549" y="1447312"/>
            <a:ext cx="3518883" cy="809328"/>
            <a:chOff x="6674549" y="1447312"/>
            <a:chExt cx="3518883" cy="809328"/>
          </a:xfrm>
        </p:grpSpPr>
        <p:pic>
          <p:nvPicPr>
            <p:cNvPr id="6" name="Picture 5" descr="A person sitting at a desk with a computer&#10;&#10;Description automatically generated">
              <a:extLst>
                <a:ext uri="{FF2B5EF4-FFF2-40B4-BE49-F238E27FC236}">
                  <a16:creationId xmlns:a16="http://schemas.microsoft.com/office/drawing/2014/main" id="{6B987632-E1BD-0C1F-7950-E8A645E6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549" y="1447312"/>
              <a:ext cx="914400" cy="805245"/>
            </a:xfrm>
            <a:prstGeom prst="rect">
              <a:avLst/>
            </a:prstGeom>
          </p:spPr>
        </p:pic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232D3590-5DC6-DCF4-ECAD-FF19F63770A5}"/>
                </a:ext>
              </a:extLst>
            </p:cNvPr>
            <p:cNvCxnSpPr/>
            <p:nvPr/>
          </p:nvCxnSpPr>
          <p:spPr>
            <a:xfrm>
              <a:off x="7622682" y="1737673"/>
              <a:ext cx="1006997" cy="237393"/>
            </a:xfrm>
            <a:prstGeom prst="curvedConnector3">
              <a:avLst/>
            </a:prstGeom>
            <a:ln w="31750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0A18DB-160C-876A-1204-9D974C4E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4712" y="1537504"/>
              <a:ext cx="1188720" cy="71913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A3EC2C-EF32-2F23-0126-AC7D8E3D194D}"/>
              </a:ext>
            </a:extLst>
          </p:cNvPr>
          <p:cNvGrpSpPr/>
          <p:nvPr/>
        </p:nvGrpSpPr>
        <p:grpSpPr>
          <a:xfrm>
            <a:off x="6674549" y="2620782"/>
            <a:ext cx="3518883" cy="805245"/>
            <a:chOff x="6674549" y="2620782"/>
            <a:chExt cx="3518883" cy="805245"/>
          </a:xfrm>
        </p:grpSpPr>
        <p:pic>
          <p:nvPicPr>
            <p:cNvPr id="10" name="Picture 9" descr="A person sitting at a desk with a computer&#10;&#10;Description automatically generated">
              <a:extLst>
                <a:ext uri="{FF2B5EF4-FFF2-40B4-BE49-F238E27FC236}">
                  <a16:creationId xmlns:a16="http://schemas.microsoft.com/office/drawing/2014/main" id="{C6136928-A7EA-227E-0EB5-F0CB7B13E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549" y="2620782"/>
              <a:ext cx="914400" cy="805245"/>
            </a:xfrm>
            <a:prstGeom prst="rect">
              <a:avLst/>
            </a:prstGeom>
          </p:spPr>
        </p:pic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5C060E55-C2AD-D571-18AF-A05D42DAFF1A}"/>
                </a:ext>
              </a:extLst>
            </p:cNvPr>
            <p:cNvCxnSpPr/>
            <p:nvPr/>
          </p:nvCxnSpPr>
          <p:spPr>
            <a:xfrm>
              <a:off x="7756610" y="2858856"/>
              <a:ext cx="1006997" cy="237393"/>
            </a:xfrm>
            <a:prstGeom prst="curvedConnector3">
              <a:avLst/>
            </a:prstGeom>
            <a:ln w="3175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35C86B-CD2B-CCEC-117E-D25BBB77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4712" y="2676130"/>
              <a:ext cx="1188720" cy="7191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7D9204-B638-8D67-DC8C-8D348D27C90B}"/>
              </a:ext>
            </a:extLst>
          </p:cNvPr>
          <p:cNvGrpSpPr/>
          <p:nvPr/>
        </p:nvGrpSpPr>
        <p:grpSpPr>
          <a:xfrm>
            <a:off x="6674549" y="3794252"/>
            <a:ext cx="3518883" cy="805245"/>
            <a:chOff x="6674549" y="3794252"/>
            <a:chExt cx="3518883" cy="805245"/>
          </a:xfrm>
        </p:grpSpPr>
        <p:pic>
          <p:nvPicPr>
            <p:cNvPr id="13" name="Picture 12" descr="A person sitting at a desk with a computer&#10;&#10;Description automatically generated">
              <a:extLst>
                <a:ext uri="{FF2B5EF4-FFF2-40B4-BE49-F238E27FC236}">
                  <a16:creationId xmlns:a16="http://schemas.microsoft.com/office/drawing/2014/main" id="{BF0FFBAF-C06A-8C6B-5864-7C1306734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549" y="3794252"/>
              <a:ext cx="914400" cy="805245"/>
            </a:xfrm>
            <a:prstGeom prst="rect">
              <a:avLst/>
            </a:prstGeom>
          </p:spPr>
        </p:pic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9EA7A6FC-C9BB-B35B-49EE-BF046A5FA2E6}"/>
                </a:ext>
              </a:extLst>
            </p:cNvPr>
            <p:cNvCxnSpPr>
              <a:cxnSpLocks/>
            </p:cNvCxnSpPr>
            <p:nvPr/>
          </p:nvCxnSpPr>
          <p:spPr>
            <a:xfrm>
              <a:off x="7703214" y="3955001"/>
              <a:ext cx="1175366" cy="280738"/>
            </a:xfrm>
            <a:prstGeom prst="curvedConnector3">
              <a:avLst/>
            </a:prstGeom>
            <a:ln w="31750">
              <a:prstDash val="dashDot"/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5BB6BD-F69D-FAF4-906E-7C8E56070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4712" y="3814756"/>
              <a:ext cx="1188720" cy="71913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BDA8AB-1EF8-62D9-D28A-642A256B5D3B}"/>
              </a:ext>
            </a:extLst>
          </p:cNvPr>
          <p:cNvGrpSpPr/>
          <p:nvPr/>
        </p:nvGrpSpPr>
        <p:grpSpPr>
          <a:xfrm>
            <a:off x="6674549" y="4953381"/>
            <a:ext cx="3701763" cy="833083"/>
            <a:chOff x="6674549" y="4953381"/>
            <a:chExt cx="3701763" cy="833083"/>
          </a:xfrm>
        </p:grpSpPr>
        <p:pic>
          <p:nvPicPr>
            <p:cNvPr id="17" name="Picture 16" descr="A person sitting at a desk with a computer&#10;&#10;Description automatically generated">
              <a:extLst>
                <a:ext uri="{FF2B5EF4-FFF2-40B4-BE49-F238E27FC236}">
                  <a16:creationId xmlns:a16="http://schemas.microsoft.com/office/drawing/2014/main" id="{E77B5705-4EA5-1ABE-F9F9-B5D85AE86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549" y="4967722"/>
              <a:ext cx="914400" cy="805245"/>
            </a:xfrm>
            <a:prstGeom prst="rect">
              <a:avLst/>
            </a:prstGeom>
          </p:spPr>
        </p:pic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5C38DD06-FD1F-67D6-85C8-CC1C026FA1CD}"/>
                </a:ext>
              </a:extLst>
            </p:cNvPr>
            <p:cNvCxnSpPr/>
            <p:nvPr/>
          </p:nvCxnSpPr>
          <p:spPr>
            <a:xfrm>
              <a:off x="7749486" y="5262745"/>
              <a:ext cx="1006997" cy="237393"/>
            </a:xfrm>
            <a:prstGeom prst="curvedConnector3">
              <a:avLst/>
            </a:prstGeom>
            <a:ln w="31750"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E15BF5-1CB1-DEE5-9C2C-1F4F178D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832" y="4953381"/>
              <a:ext cx="1554480" cy="833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0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61FE-5786-3E8D-7BD0-AAA5B756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 &amp; Discussion...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2D190-D248-3DEE-D802-C0784C26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484</Words>
  <Application>Microsoft Macintosh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ElsevierGulliver</vt:lpstr>
      <vt:lpstr>TeXGyreTermes</vt:lpstr>
      <vt:lpstr>Wingdings</vt:lpstr>
      <vt:lpstr>Office Theme</vt:lpstr>
      <vt:lpstr>SciBmad &amp; Community Collaboration</vt:lpstr>
      <vt:lpstr>Importance of Collaboration</vt:lpstr>
      <vt:lpstr>Graveyard of Accelerator Simulation Programs</vt:lpstr>
      <vt:lpstr>SciBmad Vision</vt:lpstr>
      <vt:lpstr>Potential Impact</vt:lpstr>
      <vt:lpstr>SciBmad  &amp; Community Collaboration</vt:lpstr>
      <vt:lpstr>Thank You  &amp; Discussion...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George Signorelli</dc:creator>
  <cp:lastModifiedBy>David Carl Sagan</cp:lastModifiedBy>
  <cp:revision>13</cp:revision>
  <dcterms:created xsi:type="dcterms:W3CDTF">2024-09-23T16:06:19Z</dcterms:created>
  <dcterms:modified xsi:type="dcterms:W3CDTF">2024-10-03T06:45:12Z</dcterms:modified>
</cp:coreProperties>
</file>