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3" r:id="rId1"/>
  </p:sldMasterIdLst>
  <p:notesMasterIdLst>
    <p:notesMasterId r:id="rId34"/>
  </p:notesMasterIdLst>
  <p:handoutMasterIdLst>
    <p:handoutMasterId r:id="rId35"/>
  </p:handoutMasterIdLst>
  <p:sldIdLst>
    <p:sldId id="1948" r:id="rId2"/>
    <p:sldId id="2158" r:id="rId3"/>
    <p:sldId id="2125" r:id="rId4"/>
    <p:sldId id="300" r:id="rId5"/>
    <p:sldId id="293" r:id="rId6"/>
    <p:sldId id="2126" r:id="rId7"/>
    <p:sldId id="2070" r:id="rId8"/>
    <p:sldId id="2091" r:id="rId9"/>
    <p:sldId id="2155" r:id="rId10"/>
    <p:sldId id="2154" r:id="rId11"/>
    <p:sldId id="2117" r:id="rId12"/>
    <p:sldId id="2072" r:id="rId13"/>
    <p:sldId id="2122" r:id="rId14"/>
    <p:sldId id="319" r:id="rId15"/>
    <p:sldId id="282" r:id="rId16"/>
    <p:sldId id="275" r:id="rId17"/>
    <p:sldId id="295" r:id="rId18"/>
    <p:sldId id="2159" r:id="rId19"/>
    <p:sldId id="284" r:id="rId20"/>
    <p:sldId id="270" r:id="rId21"/>
    <p:sldId id="2160" r:id="rId22"/>
    <p:sldId id="274" r:id="rId23"/>
    <p:sldId id="259" r:id="rId24"/>
    <p:sldId id="291" r:id="rId25"/>
    <p:sldId id="281" r:id="rId26"/>
    <p:sldId id="302" r:id="rId27"/>
    <p:sldId id="308" r:id="rId28"/>
    <p:sldId id="2156" r:id="rId29"/>
    <p:sldId id="2161" r:id="rId30"/>
    <p:sldId id="317" r:id="rId31"/>
    <p:sldId id="273" r:id="rId32"/>
    <p:sldId id="29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36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2"/>
    <a:srgbClr val="CAD9EB"/>
    <a:srgbClr val="1F497D"/>
    <a:srgbClr val="0BAF81"/>
    <a:srgbClr val="DADADA"/>
    <a:srgbClr val="95C11F"/>
    <a:srgbClr val="515150"/>
    <a:srgbClr val="9D9D9C"/>
    <a:srgbClr val="417DC0"/>
    <a:srgbClr val="36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82" d="100"/>
          <a:sy n="82" d="100"/>
        </p:scale>
        <p:origin x="42" y="540"/>
      </p:cViewPr>
      <p:guideLst>
        <p:guide pos="2366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E287-AF22-B24F-A686-69D992297AD5}" type="datetimeFigureOut">
              <a:rPr lang="ja-JP" altLang="en-US" smtClean="0"/>
              <a:t>2024/10/2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04706-0B96-C34E-89CC-CBE708F37B42}" type="slidenum">
              <a:rPr lang="ja-JP" altLang="en-US" smtClean="0"/>
              <a:t>‹Nr.›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6984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59450-672F-BD48-823F-7F89C98AA8F1}" type="datetimeFigureOut">
              <a:rPr lang="ja-JP" altLang="en-US" smtClean="0"/>
              <a:t>2024/10/2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E76C3-518C-7C46-BF4F-3A082AF0FF15}" type="slidenum">
              <a:rPr lang="ja-JP" altLang="en-US" smtClean="0"/>
              <a:t>‹Nr.›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93603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6035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3447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44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after rewriting the code (due</a:t>
            </a:r>
            <a:r>
              <a:rPr lang="en-US" baseline="0" dirty="0"/>
              <a:t> to the need to clean up and due </a:t>
            </a:r>
            <a:r>
              <a:rPr lang="en-US" baseline="0"/>
              <a:t>to needing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44625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after rewriting the code (due</a:t>
            </a:r>
            <a:r>
              <a:rPr lang="en-US" baseline="0" dirty="0"/>
              <a:t> to the need to clean up and due </a:t>
            </a:r>
            <a:r>
              <a:rPr lang="en-US" baseline="0"/>
              <a:t>to needing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724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422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after rewriting the code (due</a:t>
            </a:r>
            <a:r>
              <a:rPr lang="en-US" baseline="0" dirty="0"/>
              <a:t> to the need to clean up and due </a:t>
            </a:r>
            <a:r>
              <a:rPr lang="en-US" baseline="0"/>
              <a:t>to needing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9879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after rewriting the code (due</a:t>
            </a:r>
            <a:r>
              <a:rPr lang="en-US" baseline="0" dirty="0"/>
              <a:t> to the need to clean up and due </a:t>
            </a:r>
            <a:r>
              <a:rPr lang="en-US" baseline="0"/>
              <a:t>to needing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2964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E76C3-518C-7C46-BF4F-3A082AF0FF15}" type="slidenum">
              <a:rPr lang="ja-JP" altLang="en-US" smtClean="0"/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37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226919D-8176-FBB4-6937-0B133C8EA1D5}"/>
              </a:ext>
            </a:extLst>
          </p:cNvPr>
          <p:cNvSpPr/>
          <p:nvPr userDrawn="1"/>
        </p:nvSpPr>
        <p:spPr>
          <a:xfrm>
            <a:off x="1" y="1418746"/>
            <a:ext cx="12192000" cy="2499315"/>
          </a:xfrm>
          <a:prstGeom prst="rect">
            <a:avLst/>
          </a:prstGeom>
          <a:gradFill flip="none" rotWithShape="1">
            <a:gsLst>
              <a:gs pos="0">
                <a:srgbClr val="003D66"/>
              </a:gs>
              <a:gs pos="100000">
                <a:srgbClr val="00486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257" y="1748692"/>
            <a:ext cx="10954563" cy="18394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3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258" y="4217494"/>
            <a:ext cx="10967591" cy="182966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842793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674BE1E7-2CDC-33B8-08E2-DFC7512668AD}"/>
              </a:ext>
            </a:extLst>
          </p:cNvPr>
          <p:cNvSpPr/>
          <p:nvPr userDrawn="1"/>
        </p:nvSpPr>
        <p:spPr>
          <a:xfrm>
            <a:off x="0" y="-1"/>
            <a:ext cx="12192000" cy="943617"/>
          </a:xfrm>
          <a:prstGeom prst="rect">
            <a:avLst/>
          </a:prstGeom>
          <a:gradFill flip="none" rotWithShape="1">
            <a:gsLst>
              <a:gs pos="0">
                <a:srgbClr val="003D66"/>
              </a:gs>
              <a:gs pos="100000">
                <a:srgbClr val="00486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229" y="215602"/>
            <a:ext cx="10993643" cy="643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233" y="1082842"/>
            <a:ext cx="10993641" cy="52366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247" y="6559297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35237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Pr>
        <a:gradFill flip="none" rotWithShape="1">
          <a:gsLst>
            <a:gs pos="0">
              <a:srgbClr val="052C4F"/>
            </a:gs>
            <a:gs pos="100000">
              <a:srgbClr val="00121E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線コネクタ 10"/>
          <p:cNvCxnSpPr/>
          <p:nvPr/>
        </p:nvCxnSpPr>
        <p:spPr>
          <a:xfrm>
            <a:off x="2" y="6568548"/>
            <a:ext cx="10638367" cy="0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11209868" y="6566354"/>
            <a:ext cx="982133" cy="2194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247" y="6559297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625229" y="215602"/>
            <a:ext cx="10993643" cy="643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5233" y="1082842"/>
            <a:ext cx="10993641" cy="52366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628654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247" y="6559297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20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gradFill flip="none" rotWithShape="1">
          <a:gsLst>
            <a:gs pos="0">
              <a:srgbClr val="052C4F"/>
            </a:gs>
            <a:gs pos="100000">
              <a:srgbClr val="00121E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線コネクタ 10"/>
          <p:cNvCxnSpPr/>
          <p:nvPr userDrawn="1"/>
        </p:nvCxnSpPr>
        <p:spPr>
          <a:xfrm>
            <a:off x="1" y="6568548"/>
            <a:ext cx="10638367" cy="0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>
            <a:off x="11209867" y="6566354"/>
            <a:ext cx="982133" cy="2194"/>
          </a:xfrm>
          <a:prstGeom prst="line">
            <a:avLst/>
          </a:prstGeom>
          <a:ln w="6350" cmpd="sng">
            <a:solidFill>
              <a:srgbClr val="E9EDF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625229" y="215600"/>
            <a:ext cx="10993643" cy="643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EDE4EAA-9755-0E81-3387-C0DDA82EF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47" y="6559297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4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0" y="908050"/>
            <a:ext cx="12192000" cy="5949950"/>
          </a:xfrm>
          <a:prstGeom prst="rect">
            <a:avLst/>
          </a:prstGeom>
        </p:spPr>
        <p:txBody>
          <a:bodyPr lIns="360000" tIns="72000" rIns="360000" bIns="36000"/>
          <a:lstStyle>
            <a:lvl1pPr>
              <a:defRPr lang="en-US" smtClean="0">
                <a:solidFill>
                  <a:schemeClr val="bg1"/>
                </a:solidFill>
              </a:defRPr>
            </a:lvl1pPr>
            <a:lvl2pPr>
              <a:defRPr lang="en-US" smtClean="0">
                <a:solidFill>
                  <a:schemeClr val="bg1"/>
                </a:solidFill>
              </a:defRPr>
            </a:lvl2pPr>
            <a:lvl3pPr>
              <a:defRPr lang="en-US" smtClean="0">
                <a:solidFill>
                  <a:schemeClr val="bg1"/>
                </a:solidFill>
              </a:defRPr>
            </a:lvl3pPr>
            <a:lvl4pPr>
              <a:defRPr lang="en-US" smtClean="0">
                <a:solidFill>
                  <a:schemeClr val="bg1"/>
                </a:solidFill>
              </a:defRPr>
            </a:lvl4pPr>
            <a:lvl5pPr>
              <a:defRPr lang="en-US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r>
              <a:rPr lang="en-US"/>
              <a:t>Edit Master text styles</a:t>
            </a:r>
          </a:p>
          <a:p>
            <a:pPr lvl="1">
              <a:lnSpc>
                <a:spcPct val="10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0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00000"/>
              </a:lnSpc>
            </a:pPr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453" y="6288091"/>
            <a:ext cx="12188547" cy="55403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DCF2FC5-851F-251F-6935-819C5C36B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47" y="6559297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1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0299F38-DB34-04B3-FB5A-E9DA5168F2FB}"/>
              </a:ext>
            </a:extLst>
          </p:cNvPr>
          <p:cNvSpPr/>
          <p:nvPr userDrawn="1"/>
        </p:nvSpPr>
        <p:spPr>
          <a:xfrm>
            <a:off x="-80363" y="-18909"/>
            <a:ext cx="12325835" cy="962526"/>
          </a:xfrm>
          <a:prstGeom prst="rect">
            <a:avLst/>
          </a:prstGeom>
          <a:gradFill flip="none" rotWithShape="1">
            <a:gsLst>
              <a:gs pos="0">
                <a:srgbClr val="003D66"/>
              </a:gs>
              <a:gs pos="100000">
                <a:srgbClr val="00486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9179" y="215600"/>
            <a:ext cx="10993643" cy="6432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>
          <a:xfrm>
            <a:off x="599181" y="989902"/>
            <a:ext cx="10993640" cy="487819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4F0901-5AB9-730F-8F43-B0BF5A315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47" y="6559297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33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6584951"/>
            <a:ext cx="12192000" cy="273050"/>
          </a:xfrm>
          <a:prstGeom prst="rect">
            <a:avLst/>
          </a:prstGeom>
          <a:solidFill>
            <a:srgbClr val="052C4F"/>
          </a:solidFill>
          <a:ln>
            <a:solidFill>
              <a:srgbClr val="052C4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5" name="図 24" descr="Logo_FAU_DinA4_RGB_Negativ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908" b="-1"/>
          <a:stretch/>
        </p:blipFill>
        <p:spPr>
          <a:xfrm>
            <a:off x="633718" y="6616274"/>
            <a:ext cx="670039" cy="200425"/>
          </a:xfrm>
          <a:prstGeom prst="rect">
            <a:avLst/>
          </a:prstGeom>
        </p:spPr>
      </p:pic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247" y="6559297"/>
            <a:ext cx="776973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1F09A733-2CF0-49AA-9281-D333DC9D2330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7" name="Footer Placeholder 4"/>
          <p:cNvSpPr txBox="1">
            <a:spLocks/>
          </p:cNvSpPr>
          <p:nvPr/>
        </p:nvSpPr>
        <p:spPr>
          <a:xfrm>
            <a:off x="3098670" y="6530228"/>
            <a:ext cx="725485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/>
              <a:t>Group Seminar, January</a:t>
            </a:r>
            <a:r>
              <a:rPr lang="en-GB" sz="900" baseline="0" dirty="0"/>
              <a:t> 21</a:t>
            </a:r>
            <a:r>
              <a:rPr lang="en-GB" sz="900" baseline="30000" dirty="0"/>
              <a:t>st</a:t>
            </a:r>
            <a:r>
              <a:rPr lang="en-GB" sz="900" baseline="0" dirty="0"/>
              <a:t> 2021</a:t>
            </a:r>
            <a:endParaRPr lang="en-GB" sz="900" dirty="0"/>
          </a:p>
        </p:txBody>
      </p:sp>
      <p:sp>
        <p:nvSpPr>
          <p:cNvPr id="28" name="Footer Placeholder 4"/>
          <p:cNvSpPr txBox="1">
            <a:spLocks/>
          </p:cNvSpPr>
          <p:nvPr/>
        </p:nvSpPr>
        <p:spPr>
          <a:xfrm>
            <a:off x="1455303" y="6530228"/>
            <a:ext cx="416912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900" dirty="0"/>
              <a:t>M.</a:t>
            </a:r>
            <a:r>
              <a:rPr lang="en-GB" sz="900" baseline="0" dirty="0"/>
              <a:t> Seidling</a:t>
            </a:r>
            <a:endParaRPr lang="en-GB" sz="900" dirty="0"/>
          </a:p>
        </p:txBody>
      </p:sp>
      <p:sp>
        <p:nvSpPr>
          <p:cNvPr id="8" name="正方形/長方形 22"/>
          <p:cNvSpPr/>
          <p:nvPr userDrawn="1"/>
        </p:nvSpPr>
        <p:spPr>
          <a:xfrm>
            <a:off x="0" y="6590797"/>
            <a:ext cx="12192000" cy="273050"/>
          </a:xfrm>
          <a:prstGeom prst="rect">
            <a:avLst/>
          </a:prstGeom>
          <a:solidFill>
            <a:srgbClr val="052C4F"/>
          </a:solidFill>
          <a:ln>
            <a:solidFill>
              <a:srgbClr val="052C4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図 23" descr="Logo-English-DarkBackGround-Transparent.pdf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513" y="6188934"/>
            <a:ext cx="762682" cy="640491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098669" y="6544761"/>
            <a:ext cx="7254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14th International Computational Accelerator Physics Conference</a:t>
            </a:r>
            <a:endParaRPr lang="en-GB" sz="1200" dirty="0"/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1455304" y="6544761"/>
            <a:ext cx="18955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200" dirty="0"/>
              <a:t>Manuel Konrad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2" y="6559294"/>
            <a:ext cx="661177" cy="31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8" r:id="rId4"/>
    <p:sldLayoutId id="2147483659" r:id="rId5"/>
    <p:sldLayoutId id="2147483660" r:id="rId6"/>
    <p:sldLayoutId id="2147483661" r:id="rId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31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60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6.wdp"/><Relationship Id="rId7" Type="http://schemas.openxmlformats.org/officeDocument/2006/relationships/image" Target="../media/image46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4" Type="http://schemas.openxmlformats.org/officeDocument/2006/relationships/image" Target="../media/image431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2.png"/><Relationship Id="rId7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0.png"/><Relationship Id="rId4" Type="http://schemas.openxmlformats.org/officeDocument/2006/relationships/image" Target="../media/image53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210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36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3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9.png"/><Relationship Id="rId5" Type="http://schemas.openxmlformats.org/officeDocument/2006/relationships/tags" Target="../tags/tag5.xml"/><Relationship Id="rId10" Type="http://schemas.openxmlformats.org/officeDocument/2006/relationships/image" Target="../media/image68.png"/><Relationship Id="rId4" Type="http://schemas.openxmlformats.org/officeDocument/2006/relationships/tags" Target="../tags/tag4.xml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75.pn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tags" Target="../tags/tag7.xml"/><Relationship Id="rId16" Type="http://schemas.openxmlformats.org/officeDocument/2006/relationships/image" Target="../media/image78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73.png"/><Relationship Id="rId5" Type="http://schemas.openxmlformats.org/officeDocument/2006/relationships/tags" Target="../tags/tag10.xml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tags" Target="../tags/tag9.xml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36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tags" Target="../tags/tag14.xml"/><Relationship Id="rId7" Type="http://schemas.openxmlformats.org/officeDocument/2006/relationships/image" Target="../media/image8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80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36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3.png"/><Relationship Id="rId5" Type="http://schemas.openxmlformats.org/officeDocument/2006/relationships/image" Target="../media/image24.png"/><Relationship Id="rId10" Type="http://schemas.openxmlformats.org/officeDocument/2006/relationships/image" Target="../media/image102.png"/><Relationship Id="rId4" Type="http://schemas.openxmlformats.org/officeDocument/2006/relationships/image" Target="../media/image60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tags" Target="../tags/tag20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104.png"/><Relationship Id="rId5" Type="http://schemas.openxmlformats.org/officeDocument/2006/relationships/tags" Target="../tags/tag23.xml"/><Relationship Id="rId15" Type="http://schemas.openxmlformats.org/officeDocument/2006/relationships/image" Target="../media/image108.png"/><Relationship Id="rId10" Type="http://schemas.openxmlformats.org/officeDocument/2006/relationships/notesSlide" Target="../notesSlides/notesSlide9.xml"/><Relationship Id="rId19" Type="http://schemas.openxmlformats.org/officeDocument/2006/relationships/image" Target="../media/image112.pn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tags" Target="../tags/tag29.xml"/><Relationship Id="rId21" Type="http://schemas.openxmlformats.org/officeDocument/2006/relationships/image" Target="../media/image124.png"/><Relationship Id="rId7" Type="http://schemas.openxmlformats.org/officeDocument/2006/relationships/tags" Target="../tags/tag33.xml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tags" Target="../tags/tag28.xml"/><Relationship Id="rId16" Type="http://schemas.openxmlformats.org/officeDocument/2006/relationships/image" Target="../media/image118.png"/><Relationship Id="rId20" Type="http://schemas.openxmlformats.org/officeDocument/2006/relationships/image" Target="../media/image123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1.xml"/><Relationship Id="rId15" Type="http://schemas.openxmlformats.org/officeDocument/2006/relationships/image" Target="../media/image117.png"/><Relationship Id="rId10" Type="http://schemas.openxmlformats.org/officeDocument/2006/relationships/tags" Target="../tags/tag36.xml"/><Relationship Id="rId19" Type="http://schemas.openxmlformats.org/officeDocument/2006/relationships/image" Target="../media/image121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9.jpe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20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6.png"/><Relationship Id="rId5" Type="http://schemas.openxmlformats.org/officeDocument/2006/relationships/image" Target="../media/image200.png"/><Relationship Id="rId10" Type="http://schemas.openxmlformats.org/officeDocument/2006/relationships/image" Target="../media/image25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9BD7E6EA-C383-7379-928F-B6D0106F47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97" y="575035"/>
            <a:ext cx="8867999" cy="5574703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EDFF7E16-4E26-A99B-F710-D51EA9BB86F6}"/>
              </a:ext>
            </a:extLst>
          </p:cNvPr>
          <p:cNvSpPr txBox="1">
            <a:spLocks/>
          </p:cNvSpPr>
          <p:nvPr/>
        </p:nvSpPr>
        <p:spPr>
          <a:xfrm>
            <a:off x="0" y="305656"/>
            <a:ext cx="12192000" cy="1999669"/>
          </a:xfr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Gradient descent-based optimization of the acceleration field in sub-relativistic dielectric laser accelerators using the adjoint method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0BBC0DC-CEE8-906A-A4D8-F77BFBF996C6}"/>
              </a:ext>
            </a:extLst>
          </p:cNvPr>
          <p:cNvSpPr txBox="1">
            <a:spLocks/>
          </p:cNvSpPr>
          <p:nvPr/>
        </p:nvSpPr>
        <p:spPr>
          <a:xfrm>
            <a:off x="405161" y="5245424"/>
            <a:ext cx="11381677" cy="182966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24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Konrad</a:t>
            </a:r>
            <a:r>
              <a:rPr lang="de-DE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U. </a:t>
            </a:r>
            <a:r>
              <a:rPr lang="de-DE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Haeusler</a:t>
            </a:r>
            <a:r>
              <a:rPr lang="de-DE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 Neureuter, R. </a:t>
            </a:r>
            <a:r>
              <a:rPr lang="de-DE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Shiloh</a:t>
            </a:r>
            <a:r>
              <a:rPr lang="de-DE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Hommelhoff</a:t>
            </a:r>
            <a:endParaRPr lang="en-GB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Calibri"/>
                <a:cs typeface="Calibri"/>
              </a:rPr>
              <a:t>Friedrich-Alexander-University Erlangen-Nürnberg (FAU)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Calibri"/>
                <a:cs typeface="Calibri"/>
              </a:rPr>
              <a:t>manuel.l.konrad@fau.de</a:t>
            </a:r>
          </a:p>
        </p:txBody>
      </p:sp>
    </p:spTree>
    <p:extLst>
      <p:ext uri="{BB962C8B-B14F-4D97-AF65-F5344CB8AC3E}">
        <p14:creationId xmlns:p14="http://schemas.microsoft.com/office/powerpoint/2010/main" val="42118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74160" y="2132795"/>
            <a:ext cx="2047890" cy="340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2854960" y="1091731"/>
            <a:ext cx="1483360" cy="3408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structures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9</a:t>
            </a:fld>
            <a:endParaRPr lang="en-GB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526072" y="3809478"/>
            <a:ext cx="11523051" cy="2500267"/>
            <a:chOff x="0" y="3418166"/>
            <a:chExt cx="9075951" cy="2500267"/>
          </a:xfrm>
        </p:grpSpPr>
        <p:sp>
          <p:nvSpPr>
            <p:cNvPr id="21" name="Rechteck 40"/>
            <p:cNvSpPr/>
            <p:nvPr/>
          </p:nvSpPr>
          <p:spPr>
            <a:xfrm>
              <a:off x="0" y="3418166"/>
              <a:ext cx="9075951" cy="2500267"/>
            </a:xfrm>
            <a:prstGeom prst="rect">
              <a:avLst/>
            </a:prstGeom>
            <a:solidFill>
              <a:srgbClr val="DEE7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8003498" y="4113639"/>
                  <a:ext cx="874800" cy="45720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72000" rIns="0" bIns="0" rtlCol="0" anchor="t" anchorCtr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50 </m:t>
                        </m:r>
                        <m:r>
                          <m:rPr>
                            <m:nor/>
                          </m:rPr>
                          <a:rPr lang="en-US" sz="120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μm</m:t>
                        </m:r>
                      </m:oMath>
                    </m:oMathPara>
                  </a14:m>
                  <a:endParaRPr lang="en-US" sz="1200" dirty="0">
                    <a:solidFill>
                      <a:schemeClr val="bg1"/>
                    </a:solidFill>
                    <a:effectLst>
                      <a:glow rad="38100">
                        <a:schemeClr val="tx1">
                          <a:alpha val="40000"/>
                        </a:schemeClr>
                      </a:glow>
                    </a:effectLst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3498" y="4113639"/>
                  <a:ext cx="874800" cy="45720"/>
                </a:xfrm>
                <a:prstGeom prst="rect">
                  <a:avLst/>
                </a:prstGeom>
                <a:blipFill>
                  <a:blip r:embed="rId4"/>
                  <a:stretch>
                    <a:fillRect l="-7639" b="-487500"/>
                  </a:stretch>
                </a:blipFill>
                <a:ln w="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Grafik 8" descr="Ein Bild, das Text, Screenshot, Rechteck, parallel enthält.&#10;&#10;Automatisch generierte Beschreibung">
            <a:extLst>
              <a:ext uri="{FF2B5EF4-FFF2-40B4-BE49-F238E27FC236}">
                <a16:creationId xmlns:a16="http://schemas.microsoft.com/office/drawing/2014/main" id="{4A3CD2AF-2948-8620-5FB7-E60852D374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1000"/>
                    </a14:imgEffect>
                    <a14:imgEffect>
                      <a14:brightnessContrast bright="2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" t="46862" r="9636" b="40112"/>
          <a:stretch/>
        </p:blipFill>
        <p:spPr>
          <a:xfrm>
            <a:off x="615702" y="3910136"/>
            <a:ext cx="11367842" cy="893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57055D53-08E7-68BF-F89A-BA84CFDB2219}"/>
                  </a:ext>
                </a:extLst>
              </p:cNvPr>
              <p:cNvSpPr txBox="1"/>
              <p:nvPr/>
            </p:nvSpPr>
            <p:spPr>
              <a:xfrm>
                <a:off x="10502144" y="4446031"/>
                <a:ext cx="8992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smtClean="0">
                          <a:solidFill>
                            <a:schemeClr val="bg1"/>
                          </a:solidFill>
                          <a:effectLst>
                            <a:glow rad="38100">
                              <a:schemeClr val="tx1">
                                <a:alpha val="40000"/>
                              </a:schemeClr>
                            </a:glow>
                          </a:effectLst>
                          <a:latin typeface="+mj-lt"/>
                          <a:cs typeface="Times New Roman" panose="02020603050405020304" pitchFamily="18" charset="0"/>
                        </a:rPr>
                        <m:t>50 </m:t>
                      </m:r>
                      <m:r>
                        <m:rPr>
                          <m:nor/>
                        </m:rPr>
                        <a:rPr lang="en-US" sz="1800" smtClean="0">
                          <a:solidFill>
                            <a:schemeClr val="bg1"/>
                          </a:solidFill>
                          <a:effectLst>
                            <a:glow rad="38100">
                              <a:schemeClr val="tx1">
                                <a:alpha val="40000"/>
                              </a:schemeClr>
                            </a:glow>
                          </a:effectLst>
                          <a:latin typeface="+mj-lt"/>
                          <a:cs typeface="Times New Roman" panose="02020603050405020304" pitchFamily="18" charset="0"/>
                        </a:rPr>
                        <m:t>μm</m:t>
                      </m:r>
                    </m:oMath>
                  </m:oMathPara>
                </a14:m>
                <a:endParaRPr lang="en-US" sz="1800" dirty="0">
                  <a:solidFill>
                    <a:schemeClr val="bg1"/>
                  </a:solidFill>
                  <a:effectLst>
                    <a:glow rad="38100">
                      <a:schemeClr val="tx1">
                        <a:alpha val="40000"/>
                      </a:schemeClr>
                    </a:glow>
                  </a:effectLst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57055D53-08E7-68BF-F89A-BA84CFDB2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2144" y="4446031"/>
                <a:ext cx="899279" cy="369332"/>
              </a:xfrm>
              <a:prstGeom prst="rect">
                <a:avLst/>
              </a:prstGeom>
              <a:blipFill>
                <a:blip r:embed="rId7"/>
                <a:stretch>
                  <a:fillRect l="-1361" b="-81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404F2DE8-B827-BB3C-A22A-604396AA7D2C}"/>
              </a:ext>
            </a:extLst>
          </p:cNvPr>
          <p:cNvCxnSpPr/>
          <p:nvPr/>
        </p:nvCxnSpPr>
        <p:spPr>
          <a:xfrm flipH="1">
            <a:off x="10567723" y="4469100"/>
            <a:ext cx="11622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 descr="Ein Bild, das Text, Screenshot, Rechteck, parallel enthält.&#10;&#10;Automatisch generierte Beschreibung">
            <a:extLst>
              <a:ext uri="{FF2B5EF4-FFF2-40B4-BE49-F238E27FC236}">
                <a16:creationId xmlns:a16="http://schemas.microsoft.com/office/drawing/2014/main" id="{E7F3B0CD-4231-5F51-660F-8438C5B1B5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8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0" t="47154" r="69855" b="47593"/>
          <a:stretch/>
        </p:blipFill>
        <p:spPr>
          <a:xfrm>
            <a:off x="980832" y="4904139"/>
            <a:ext cx="10701539" cy="1317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Rechteck 35">
            <a:extLst>
              <a:ext uri="{FF2B5EF4-FFF2-40B4-BE49-F238E27FC236}">
                <a16:creationId xmlns:a16="http://schemas.microsoft.com/office/drawing/2014/main" id="{4A10D478-9EF9-9D56-0C64-976370AA20D6}"/>
              </a:ext>
            </a:extLst>
          </p:cNvPr>
          <p:cNvSpPr/>
          <p:nvPr/>
        </p:nvSpPr>
        <p:spPr>
          <a:xfrm>
            <a:off x="1909458" y="4001753"/>
            <a:ext cx="2428860" cy="2654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84531B29-CBDB-7CDD-2B28-076D0C7DA938}"/>
              </a:ext>
            </a:extLst>
          </p:cNvPr>
          <p:cNvCxnSpPr>
            <a:cxnSpLocks/>
          </p:cNvCxnSpPr>
          <p:nvPr/>
        </p:nvCxnSpPr>
        <p:spPr>
          <a:xfrm flipH="1">
            <a:off x="980832" y="4267201"/>
            <a:ext cx="928626" cy="6278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9D194A7B-BFCD-92CD-73BC-A12CED7191FF}"/>
              </a:ext>
            </a:extLst>
          </p:cNvPr>
          <p:cNvCxnSpPr>
            <a:cxnSpLocks/>
          </p:cNvCxnSpPr>
          <p:nvPr/>
        </p:nvCxnSpPr>
        <p:spPr>
          <a:xfrm>
            <a:off x="4338318" y="4267201"/>
            <a:ext cx="7344053" cy="6278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070" y="1107028"/>
            <a:ext cx="10875353" cy="2550302"/>
          </a:xfrm>
        </p:spPr>
        <p:txBody>
          <a:bodyPr/>
          <a:lstStyle/>
          <a:p>
            <a:r>
              <a:rPr lang="en-US" sz="1800" dirty="0"/>
              <a:t>500 µm long, made of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733 pillar pairs</a:t>
            </a:r>
          </a:p>
          <a:p>
            <a:r>
              <a:rPr lang="en-US" sz="1800" dirty="0"/>
              <a:t>Tapered periodicity: from 619 nm to 717 nm due to starting energy of 28.4 keV</a:t>
            </a:r>
          </a:p>
          <a:p>
            <a:r>
              <a:rPr lang="en-US" sz="1800" dirty="0"/>
              <a:t>Pillar radii: 240nm x 225nm, 225nm wide channel</a:t>
            </a:r>
          </a:p>
          <a:p>
            <a:r>
              <a:rPr lang="en-US" sz="1800" dirty="0"/>
              <a:t>Macro-cells: from 5 µm to 22.5 µm (total of 26 segments)</a:t>
            </a:r>
          </a:p>
          <a:p>
            <a:r>
              <a:rPr lang="en-US" sz="1800" dirty="0"/>
              <a:t>Average design gradient: 22.7 MeV/m</a:t>
            </a:r>
          </a:p>
          <a:p>
            <a:r>
              <a:rPr lang="en-US" sz="1800" dirty="0"/>
              <a:t>Peak electric optical field: 600 MV/m (2.2 µJ pulse energy and 360 mW average power) </a:t>
            </a:r>
          </a:p>
          <a:p>
            <a:r>
              <a:rPr lang="en-US" sz="1800" dirty="0"/>
              <a:t>Laser pulse front tilting required in experiment </a:t>
            </a:r>
          </a:p>
        </p:txBody>
      </p: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15DEEF28-4C1D-5304-518B-C8F0DD1CEC63}"/>
              </a:ext>
            </a:extLst>
          </p:cNvPr>
          <p:cNvGrpSpPr/>
          <p:nvPr/>
        </p:nvGrpSpPr>
        <p:grpSpPr>
          <a:xfrm>
            <a:off x="8913618" y="441455"/>
            <a:ext cx="3177052" cy="2309439"/>
            <a:chOff x="9105900" y="164185"/>
            <a:chExt cx="3177052" cy="2309439"/>
          </a:xfrm>
        </p:grpSpPr>
        <p:pic>
          <p:nvPicPr>
            <p:cNvPr id="44" name="Grafik 43" descr="Ein Bild, das Screenshot, Kreis, Schwarz, Schwarzweiß enthält.&#10;&#10;Automatisch generierte Beschreibung">
              <a:extLst>
                <a:ext uri="{FF2B5EF4-FFF2-40B4-BE49-F238E27FC236}">
                  <a16:creationId xmlns:a16="http://schemas.microsoft.com/office/drawing/2014/main" id="{A2CE2C36-893F-E78D-DCB7-9E37C178C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1000"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2" b="14521"/>
            <a:stretch/>
          </p:blipFill>
          <p:spPr>
            <a:xfrm>
              <a:off x="9105900" y="164185"/>
              <a:ext cx="3086100" cy="230943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6C67D689-96C6-3207-68AA-7862D9F3D5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54884" y="2370580"/>
              <a:ext cx="35722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feld 47">
                  <a:extLst>
                    <a:ext uri="{FF2B5EF4-FFF2-40B4-BE49-F238E27FC236}">
                      <a16:creationId xmlns:a16="http://schemas.microsoft.com/office/drawing/2014/main" id="{01091564-778F-219B-3E6B-E76914188231}"/>
                    </a:ext>
                  </a:extLst>
                </p:cNvPr>
                <p:cNvSpPr txBox="1"/>
                <p:nvPr/>
              </p:nvSpPr>
              <p:spPr>
                <a:xfrm>
                  <a:off x="11383673" y="2001248"/>
                  <a:ext cx="89927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de-DE" sz="1800" b="0" i="0" smtClean="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sz="1800" smtClean="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de-DE" sz="1800" b="0" i="0" smtClean="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1800" smtClean="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sz="1800" dirty="0">
                    <a:solidFill>
                      <a:schemeClr val="bg1"/>
                    </a:solidFill>
                    <a:effectLst>
                      <a:glow rad="38100">
                        <a:schemeClr val="tx1">
                          <a:alpha val="40000"/>
                        </a:schemeClr>
                      </a:glow>
                    </a:effectLst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feld 47">
                  <a:extLst>
                    <a:ext uri="{FF2B5EF4-FFF2-40B4-BE49-F238E27FC236}">
                      <a16:creationId xmlns:a16="http://schemas.microsoft.com/office/drawing/2014/main" id="{01091564-778F-219B-3E6B-E769141882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3673" y="2001248"/>
                  <a:ext cx="899279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36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9AAD02A9-0141-4BA8-1E82-09D6FCFAA0C0}"/>
                </a:ext>
              </a:extLst>
            </p:cNvPr>
            <p:cNvCxnSpPr/>
            <p:nvPr/>
          </p:nvCxnSpPr>
          <p:spPr>
            <a:xfrm>
              <a:off x="10157552" y="537209"/>
              <a:ext cx="410171" cy="0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E0C6EE1E-3E5B-D7E2-4939-46EBCF3EE718}"/>
                </a:ext>
              </a:extLst>
            </p:cNvPr>
            <p:cNvSpPr txBox="1"/>
            <p:nvPr/>
          </p:nvSpPr>
          <p:spPr>
            <a:xfrm>
              <a:off x="9912997" y="167877"/>
              <a:ext cx="8992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effectLst>
                    <a:glow rad="38100">
                      <a:schemeClr val="tx1">
                        <a:alpha val="40000"/>
                      </a:schemeClr>
                    </a:glow>
                  </a:effectLst>
                  <a:latin typeface="+mj-lt"/>
                  <a:cs typeface="Times New Roman" panose="02020603050405020304" pitchFamily="18" charset="0"/>
                </a:rPr>
                <a:t>225nm</a:t>
              </a:r>
            </a:p>
          </p:txBody>
        </p: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8C92AAE7-3D37-2D6D-053D-74A810BC1092}"/>
                </a:ext>
              </a:extLst>
            </p:cNvPr>
            <p:cNvCxnSpPr>
              <a:cxnSpLocks/>
            </p:cNvCxnSpPr>
            <p:nvPr/>
          </p:nvCxnSpPr>
          <p:spPr>
            <a:xfrm>
              <a:off x="9471672" y="1619461"/>
              <a:ext cx="723900" cy="0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722F6BAE-E447-88C5-E83F-178410FAC66E}"/>
                </a:ext>
              </a:extLst>
            </p:cNvPr>
            <p:cNvSpPr txBox="1"/>
            <p:nvPr/>
          </p:nvSpPr>
          <p:spPr>
            <a:xfrm>
              <a:off x="9406312" y="1649769"/>
              <a:ext cx="8992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effectLst>
                    <a:glow rad="38100">
                      <a:schemeClr val="tx1">
                        <a:alpha val="40000"/>
                      </a:schemeClr>
                    </a:glow>
                  </a:effectLst>
                  <a:latin typeface="+mj-lt"/>
                  <a:cs typeface="Times New Roman" panose="02020603050405020304" pitchFamily="18" charset="0"/>
                </a:rPr>
                <a:t>450nm</a:t>
              </a:r>
            </a:p>
          </p:txBody>
        </p: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365F5573-DEB6-0AEE-AC6F-67BF3DE75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28799" y="1182169"/>
              <a:ext cx="1967" cy="820148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F88B2232-CF4E-8500-D0A7-EF47E0EE797C}"/>
                </a:ext>
              </a:extLst>
            </p:cNvPr>
            <p:cNvSpPr txBox="1"/>
            <p:nvPr/>
          </p:nvSpPr>
          <p:spPr>
            <a:xfrm>
              <a:off x="10951783" y="1393029"/>
              <a:ext cx="8992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  <a:effectLst>
                    <a:glow rad="38100">
                      <a:schemeClr val="tx1">
                        <a:alpha val="40000"/>
                      </a:schemeClr>
                    </a:glow>
                  </a:effectLst>
                  <a:latin typeface="+mj-lt"/>
                  <a:cs typeface="Times New Roman" panose="02020603050405020304" pitchFamily="18" charset="0"/>
                </a:rPr>
                <a:t>480nm</a:t>
              </a:r>
            </a:p>
          </p:txBody>
        </p:sp>
      </p:grpSp>
      <p:sp>
        <p:nvSpPr>
          <p:cNvPr id="66" name="Textfeld 65">
            <a:extLst>
              <a:ext uri="{FF2B5EF4-FFF2-40B4-BE49-F238E27FC236}">
                <a16:creationId xmlns:a16="http://schemas.microsoft.com/office/drawing/2014/main" id="{94D90045-4115-F984-B5BE-5FB79EB233EF}"/>
              </a:ext>
            </a:extLst>
          </p:cNvPr>
          <p:cNvSpPr txBox="1"/>
          <p:nvPr/>
        </p:nvSpPr>
        <p:spPr>
          <a:xfrm>
            <a:off x="9907479" y="11043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Top </a:t>
            </a:r>
            <a:r>
              <a:rPr lang="de-DE" sz="2000" dirty="0" err="1">
                <a:solidFill>
                  <a:schemeClr val="bg1"/>
                </a:solidFill>
              </a:rPr>
              <a:t>view</a:t>
            </a:r>
            <a:endParaRPr lang="de-DE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1AB452C-482B-399D-1CA1-197431EC6D99}"/>
                  </a:ext>
                </a:extLst>
              </p:cNvPr>
              <p:cNvSpPr txBox="1"/>
              <p:nvPr/>
            </p:nvSpPr>
            <p:spPr>
              <a:xfrm>
                <a:off x="10389694" y="2798321"/>
                <a:ext cx="16594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16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pillar height </a:t>
                </a: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C1AB452C-482B-399D-1CA1-197431EC6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9694" y="2798321"/>
                <a:ext cx="1659429" cy="338554"/>
              </a:xfrm>
              <a:prstGeom prst="rect">
                <a:avLst/>
              </a:prstGeom>
              <a:blipFill>
                <a:blip r:embed="rId13"/>
                <a:stretch>
                  <a:fillRect l="-1832" t="-5357" r="-1099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59C5F15-6868-85C9-41B9-66429EA0C3C0}"/>
              </a:ext>
            </a:extLst>
          </p:cNvPr>
          <p:cNvCxnSpPr>
            <a:cxnSpLocks/>
          </p:cNvCxnSpPr>
          <p:nvPr/>
        </p:nvCxnSpPr>
        <p:spPr>
          <a:xfrm flipV="1">
            <a:off x="10736517" y="1116021"/>
            <a:ext cx="0" cy="351001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EB1E2ED4-4B0B-0CBD-4E9A-8FA57AB708D8}"/>
              </a:ext>
            </a:extLst>
          </p:cNvPr>
          <p:cNvSpPr txBox="1"/>
          <p:nvPr/>
        </p:nvSpPr>
        <p:spPr>
          <a:xfrm>
            <a:off x="10692434" y="1129258"/>
            <a:ext cx="1422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38100">
                    <a:schemeClr val="tx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139 – 237</a:t>
            </a:r>
            <a:r>
              <a:rPr lang="en-US" sz="1800" dirty="0">
                <a:solidFill>
                  <a:schemeClr val="bg1"/>
                </a:solidFill>
                <a:effectLst>
                  <a:glow rad="38100">
                    <a:schemeClr val="tx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nm</a:t>
            </a:r>
          </a:p>
        </p:txBody>
      </p:sp>
    </p:spTree>
    <p:extLst>
      <p:ext uri="{BB962C8B-B14F-4D97-AF65-F5344CB8AC3E}">
        <p14:creationId xmlns:p14="http://schemas.microsoft.com/office/powerpoint/2010/main" val="29841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ED11D5-1F6C-4061-25C3-1A4EAE46D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8C983D-41F6-CAE0-1002-997E2A759D3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1B228C-A20F-457F-FEA7-C7950ECF8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47" y="6501057"/>
            <a:ext cx="776973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F09A733-2CF0-49AA-9281-D333DC9D2330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GB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8BD89F72-7E06-BC58-DE90-49DE9F1CE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99"/>
          <a:stretch/>
        </p:blipFill>
        <p:spPr>
          <a:xfrm>
            <a:off x="1329186" y="104282"/>
            <a:ext cx="9134613" cy="6364575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35C1C50-BD64-379C-12B1-FDDE6C4B76F2}"/>
              </a:ext>
            </a:extLst>
          </p:cNvPr>
          <p:cNvGrpSpPr/>
          <p:nvPr/>
        </p:nvGrpSpPr>
        <p:grpSpPr>
          <a:xfrm>
            <a:off x="1766602" y="5501402"/>
            <a:ext cx="2189163" cy="577304"/>
            <a:chOff x="1766602" y="5501402"/>
            <a:chExt cx="2189163" cy="577304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38E8FE30-92DF-4769-AB7C-C061E288E764}"/>
                </a:ext>
              </a:extLst>
            </p:cNvPr>
            <p:cNvCxnSpPr>
              <a:cxnSpLocks/>
            </p:cNvCxnSpPr>
            <p:nvPr/>
          </p:nvCxnSpPr>
          <p:spPr>
            <a:xfrm>
              <a:off x="1766602" y="6029721"/>
              <a:ext cx="218627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7763B28F-1C38-A5DF-5FB1-98A61DD96B8C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65" y="5980736"/>
              <a:ext cx="0" cy="979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6F5F129F-222D-2BFC-6F8A-5A2E4B1E18CF}"/>
                </a:ext>
              </a:extLst>
            </p:cNvPr>
            <p:cNvCxnSpPr>
              <a:cxnSpLocks/>
            </p:cNvCxnSpPr>
            <p:nvPr/>
          </p:nvCxnSpPr>
          <p:spPr>
            <a:xfrm>
              <a:off x="1766602" y="5975637"/>
              <a:ext cx="0" cy="979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FA7E7271-1B1B-3A43-49A1-801D2CC35A31}"/>
                </a:ext>
              </a:extLst>
            </p:cNvPr>
            <p:cNvSpPr txBox="1"/>
            <p:nvPr/>
          </p:nvSpPr>
          <p:spPr>
            <a:xfrm>
              <a:off x="2389097" y="5501402"/>
              <a:ext cx="941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</a:rPr>
                <a:t>1mm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0755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/>
        </p:nvSpPr>
        <p:spPr>
          <a:xfrm>
            <a:off x="11640752" y="6565234"/>
            <a:ext cx="5827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rgbClr val="FFFFFF"/>
                </a:solidFill>
                <a:latin typeface="Century Gothic"/>
                <a:ea typeface="+mn-ea"/>
                <a:cs typeface="Century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09A733-2CF0-49AA-9281-D333DC9D2330}" type="slidenum">
              <a:rPr lang="en-GB" sz="1050"/>
              <a:pPr/>
              <a:t>11</a:t>
            </a:fld>
            <a:endParaRPr lang="en-GB" sz="105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99"/>
          <a:stretch/>
        </p:blipFill>
        <p:spPr>
          <a:xfrm>
            <a:off x="1329186" y="104282"/>
            <a:ext cx="9134613" cy="6364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171825" y="2254866"/>
                <a:ext cx="14382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solidFill>
                      <a:schemeClr val="bg1"/>
                    </a:solidFill>
                  </a:rPr>
                  <a:t>200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de-DE" sz="2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825" y="2254866"/>
                <a:ext cx="1438275" cy="400110"/>
              </a:xfrm>
              <a:prstGeom prst="rect">
                <a:avLst/>
              </a:prstGeom>
              <a:blipFill>
                <a:blip r:embed="rId4"/>
                <a:stretch>
                  <a:fillRect l="-4237" t="-9091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767137" y="3239232"/>
                <a:ext cx="14382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solidFill>
                      <a:schemeClr val="bg1"/>
                    </a:solidFill>
                  </a:rPr>
                  <a:t>300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de-DE" sz="2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137" y="3239232"/>
                <a:ext cx="1438275" cy="400110"/>
              </a:xfrm>
              <a:prstGeom prst="rect">
                <a:avLst/>
              </a:prstGeom>
              <a:blipFill>
                <a:blip r:embed="rId5"/>
                <a:stretch>
                  <a:fillRect l="-4661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4314823" y="4188152"/>
                <a:ext cx="14382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solidFill>
                      <a:schemeClr val="bg1"/>
                    </a:solidFill>
                  </a:rPr>
                  <a:t>400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de-DE" sz="2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823" y="4188152"/>
                <a:ext cx="1438275" cy="400110"/>
              </a:xfrm>
              <a:prstGeom prst="rect">
                <a:avLst/>
              </a:prstGeom>
              <a:blipFill>
                <a:blip r:embed="rId6"/>
                <a:stretch>
                  <a:fillRect l="-4661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033961" y="5214258"/>
                <a:ext cx="14382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>
                    <a:solidFill>
                      <a:schemeClr val="bg1"/>
                    </a:solidFill>
                  </a:rPr>
                  <a:t>500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de-DE" sz="2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de-DE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61" y="5214258"/>
                <a:ext cx="1438275" cy="400110"/>
              </a:xfrm>
              <a:prstGeom prst="rect">
                <a:avLst/>
              </a:prstGeom>
              <a:blipFill>
                <a:blip r:embed="rId7"/>
                <a:stretch>
                  <a:fillRect l="-4661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297965A3-06B4-0854-82B8-98075F2EB1CC}"/>
              </a:ext>
            </a:extLst>
          </p:cNvPr>
          <p:cNvGrpSpPr/>
          <p:nvPr/>
        </p:nvGrpSpPr>
        <p:grpSpPr>
          <a:xfrm>
            <a:off x="1792654" y="300219"/>
            <a:ext cx="1362075" cy="1937602"/>
            <a:chOff x="1792654" y="300219"/>
            <a:chExt cx="1362075" cy="1937602"/>
          </a:xfrm>
        </p:grpSpPr>
        <p:sp>
          <p:nvSpPr>
            <p:cNvPr id="9" name="Ellipse 8"/>
            <p:cNvSpPr/>
            <p:nvPr/>
          </p:nvSpPr>
          <p:spPr>
            <a:xfrm>
              <a:off x="2806699" y="300219"/>
              <a:ext cx="95251" cy="688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 flipV="1">
              <a:off x="2495550" y="369033"/>
              <a:ext cx="311149" cy="65087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/>
            <p:cNvSpPr txBox="1"/>
            <p:nvPr/>
          </p:nvSpPr>
          <p:spPr>
            <a:xfrm>
              <a:off x="1792654" y="1037492"/>
              <a:ext cx="13620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</a:rPr>
                <a:t>Previous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generation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accelerating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r>
                <a:rPr lang="de-DE" dirty="0" err="1">
                  <a:solidFill>
                    <a:schemeClr val="bg1"/>
                  </a:solidFill>
                </a:rPr>
                <a:t>structure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7C9F8BCD-C579-C836-95B9-803549559D03}"/>
              </a:ext>
            </a:extLst>
          </p:cNvPr>
          <p:cNvSpPr txBox="1"/>
          <p:nvPr/>
        </p:nvSpPr>
        <p:spPr>
          <a:xfrm>
            <a:off x="1559614" y="4687221"/>
            <a:ext cx="58533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</a:rPr>
              <a:t>E</a:t>
            </a:r>
            <a:r>
              <a:rPr lang="de-DE" sz="2000" baseline="-25000" dirty="0" err="1">
                <a:solidFill>
                  <a:schemeClr val="bg1"/>
                </a:solidFill>
              </a:rPr>
              <a:t>Peak</a:t>
            </a:r>
            <a:r>
              <a:rPr lang="de-DE" sz="2000" dirty="0">
                <a:solidFill>
                  <a:schemeClr val="bg1"/>
                </a:solidFill>
              </a:rPr>
              <a:t> = 600MV/m - 700MV/m</a:t>
            </a:r>
          </a:p>
          <a:p>
            <a:r>
              <a:rPr lang="de-DE" sz="2000" dirty="0">
                <a:solidFill>
                  <a:schemeClr val="bg1"/>
                </a:solidFill>
              </a:rPr>
              <a:t>Design </a:t>
            </a:r>
            <a:r>
              <a:rPr lang="de-DE" sz="2000" dirty="0" err="1">
                <a:solidFill>
                  <a:schemeClr val="bg1"/>
                </a:solidFill>
              </a:rPr>
              <a:t>gradient</a:t>
            </a:r>
            <a:r>
              <a:rPr lang="de-DE" sz="2000" dirty="0">
                <a:solidFill>
                  <a:schemeClr val="bg1"/>
                </a:solidFill>
              </a:rPr>
              <a:t>: 22.7MeV/m 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2DFBCB7-BA68-67E7-A2D9-7706C9933561}"/>
              </a:ext>
            </a:extLst>
          </p:cNvPr>
          <p:cNvGrpSpPr/>
          <p:nvPr/>
        </p:nvGrpSpPr>
        <p:grpSpPr>
          <a:xfrm>
            <a:off x="3767137" y="104282"/>
            <a:ext cx="7786226" cy="2047065"/>
            <a:chOff x="3767137" y="104282"/>
            <a:chExt cx="7786226" cy="2047065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4BDC7185-8744-5687-A883-B948F31674EC}"/>
                </a:ext>
              </a:extLst>
            </p:cNvPr>
            <p:cNvGrpSpPr/>
            <p:nvPr/>
          </p:nvGrpSpPr>
          <p:grpSpPr>
            <a:xfrm>
              <a:off x="3767137" y="104282"/>
              <a:ext cx="7786226" cy="2047065"/>
              <a:chOff x="3767137" y="104282"/>
              <a:chExt cx="7786226" cy="2047065"/>
            </a:xfrm>
          </p:grpSpPr>
          <p:pic>
            <p:nvPicPr>
              <p:cNvPr id="16" name="Grafik 15" descr="Ein Bild, das Screenshot, Text, Rechteck, monochrom enthält.&#10;&#10;Automatisch generierte Beschreibung">
                <a:extLst>
                  <a:ext uri="{FF2B5EF4-FFF2-40B4-BE49-F238E27FC236}">
                    <a16:creationId xmlns:a16="http://schemas.microsoft.com/office/drawing/2014/main" id="{925CDEBA-1AEE-DE10-0599-32FBFBD162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9000" contrast="5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7" t="20118" b="27976"/>
              <a:stretch/>
            </p:blipFill>
            <p:spPr>
              <a:xfrm>
                <a:off x="6386279" y="104282"/>
                <a:ext cx="5167084" cy="2047065"/>
              </a:xfrm>
              <a:prstGeom prst="rect">
                <a:avLst/>
              </a:prstGeom>
              <a:ln w="38100">
                <a:solidFill>
                  <a:schemeClr val="bg1">
                    <a:lumMod val="95000"/>
                  </a:schemeClr>
                </a:solidFill>
              </a:ln>
            </p:spPr>
          </p:pic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0A2EBE9A-20E9-297C-F677-272781AA87F7}"/>
                  </a:ext>
                </a:extLst>
              </p:cNvPr>
              <p:cNvSpPr/>
              <p:nvPr/>
            </p:nvSpPr>
            <p:spPr>
              <a:xfrm>
                <a:off x="3767137" y="1700975"/>
                <a:ext cx="185738" cy="176182"/>
              </a:xfrm>
              <a:prstGeom prst="rect">
                <a:avLst/>
              </a:prstGeom>
              <a:no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A294C98E-A2D2-E19C-8BD6-3CA2129971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7137" y="104282"/>
                <a:ext cx="2619142" cy="1596693"/>
              </a:xfrm>
              <a:prstGeom prst="line">
                <a:avLst/>
              </a:prstGeom>
              <a:ln w="28575">
                <a:solidFill>
                  <a:srgbClr val="F2F2F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>
                <a:extLst>
                  <a:ext uri="{FF2B5EF4-FFF2-40B4-BE49-F238E27FC236}">
                    <a16:creationId xmlns:a16="http://schemas.microsoft.com/office/drawing/2014/main" id="{1E76C108-FEEC-3740-F1A6-641F1D2891A9}"/>
                  </a:ext>
                </a:extLst>
              </p:cNvPr>
              <p:cNvCxnSpPr>
                <a:cxnSpLocks/>
                <a:stCxn id="29" idx="2"/>
              </p:cNvCxnSpPr>
              <p:nvPr/>
            </p:nvCxnSpPr>
            <p:spPr>
              <a:xfrm>
                <a:off x="3860006" y="1877157"/>
                <a:ext cx="2526273" cy="274190"/>
              </a:xfrm>
              <a:prstGeom prst="line">
                <a:avLst/>
              </a:prstGeom>
              <a:ln w="28575">
                <a:solidFill>
                  <a:srgbClr val="F2F2F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5AB89095-174E-FA05-14A8-F180EE946858}"/>
                </a:ext>
              </a:extLst>
            </p:cNvPr>
            <p:cNvGrpSpPr/>
            <p:nvPr/>
          </p:nvGrpSpPr>
          <p:grpSpPr>
            <a:xfrm>
              <a:off x="10363200" y="1439365"/>
              <a:ext cx="1128133" cy="523220"/>
              <a:chOff x="8969821" y="1191617"/>
              <a:chExt cx="1128133" cy="523220"/>
            </a:xfrm>
          </p:grpSpPr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D63D49FA-4EE2-2228-336A-84B6C69AF5D5}"/>
                  </a:ext>
                </a:extLst>
              </p:cNvPr>
              <p:cNvCxnSpPr/>
              <p:nvPr/>
            </p:nvCxnSpPr>
            <p:spPr>
              <a:xfrm>
                <a:off x="8972833" y="1453227"/>
                <a:ext cx="211016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1155B3A9-2895-4E5F-40AE-69E0DF12B709}"/>
                  </a:ext>
                </a:extLst>
              </p:cNvPr>
              <p:cNvSpPr txBox="1"/>
              <p:nvPr/>
            </p:nvSpPr>
            <p:spPr>
              <a:xfrm>
                <a:off x="9246439" y="1191617"/>
                <a:ext cx="8515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800" dirty="0">
                    <a:solidFill>
                      <a:schemeClr val="bg1"/>
                    </a:solidFill>
                  </a:rPr>
                  <a:t>2µm</a:t>
                </a:r>
              </a:p>
            </p:txBody>
          </p: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E33EAA9A-25F9-5551-1F8D-1CC9064028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83849" y="1407982"/>
                <a:ext cx="0" cy="979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10B852E7-3C77-A19B-BF44-6B3C81889F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69821" y="1407982"/>
                <a:ext cx="0" cy="9797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uppieren 24"/>
          <p:cNvGrpSpPr/>
          <p:nvPr/>
        </p:nvGrpSpPr>
        <p:grpSpPr>
          <a:xfrm>
            <a:off x="1766602" y="5501402"/>
            <a:ext cx="2189163" cy="577304"/>
            <a:chOff x="1766602" y="5501402"/>
            <a:chExt cx="2189163" cy="577304"/>
          </a:xfrm>
        </p:grpSpPr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181E312D-B8A9-9E95-E569-06558452A739}"/>
                </a:ext>
              </a:extLst>
            </p:cNvPr>
            <p:cNvCxnSpPr>
              <a:cxnSpLocks/>
            </p:cNvCxnSpPr>
            <p:nvPr/>
          </p:nvCxnSpPr>
          <p:spPr>
            <a:xfrm>
              <a:off x="1766602" y="6029721"/>
              <a:ext cx="218627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1957698E-F2EB-A36F-4BB0-4166E3A0FC19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65" y="5980736"/>
              <a:ext cx="0" cy="979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3A70F069-3278-96E4-DD6C-CB93A1C59EBC}"/>
                </a:ext>
              </a:extLst>
            </p:cNvPr>
            <p:cNvCxnSpPr>
              <a:cxnSpLocks/>
            </p:cNvCxnSpPr>
            <p:nvPr/>
          </p:nvCxnSpPr>
          <p:spPr>
            <a:xfrm>
              <a:off x="1766602" y="5975637"/>
              <a:ext cx="0" cy="9797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0C513FE-9749-44CB-B73D-049852302FFF}"/>
                </a:ext>
              </a:extLst>
            </p:cNvPr>
            <p:cNvSpPr txBox="1"/>
            <p:nvPr/>
          </p:nvSpPr>
          <p:spPr>
            <a:xfrm>
              <a:off x="2389097" y="5501402"/>
              <a:ext cx="941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>
                  <a:solidFill>
                    <a:schemeClr val="bg1"/>
                  </a:solidFill>
                </a:rPr>
                <a:t>1mm</a:t>
              </a:r>
            </a:p>
          </p:txBody>
        </p:sp>
      </p:grpSp>
      <p:sp>
        <p:nvSpPr>
          <p:cNvPr id="14" name="Pfeil nach rechts 13"/>
          <p:cNvSpPr/>
          <p:nvPr/>
        </p:nvSpPr>
        <p:spPr>
          <a:xfrm>
            <a:off x="6413471" y="1127814"/>
            <a:ext cx="585216" cy="187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6564679" y="789074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e-</a:t>
            </a:r>
          </a:p>
        </p:txBody>
      </p:sp>
      <p:sp>
        <p:nvSpPr>
          <p:cNvPr id="17" name="Ellipse 16"/>
          <p:cNvSpPr/>
          <p:nvPr/>
        </p:nvSpPr>
        <p:spPr>
          <a:xfrm rot="21078455">
            <a:off x="6380176" y="444263"/>
            <a:ext cx="6934991" cy="32303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 rot="21185029">
            <a:off x="8576000" y="231346"/>
            <a:ext cx="734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Laser</a:t>
            </a:r>
          </a:p>
        </p:txBody>
      </p:sp>
      <p:sp>
        <p:nvSpPr>
          <p:cNvPr id="30" name="Titel 29">
            <a:extLst>
              <a:ext uri="{FF2B5EF4-FFF2-40B4-BE49-F238E27FC236}">
                <a16:creationId xmlns:a16="http://schemas.microsoft.com/office/drawing/2014/main" id="{E54446C5-6987-0633-D315-FB288048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4" grpId="0" animBg="1"/>
      <p:bldP spid="15" grpId="0"/>
      <p:bldP spid="17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F4B0217-5C36-9022-E633-985F95C48AE8}"/>
              </a:ext>
            </a:extLst>
          </p:cNvPr>
          <p:cNvSpPr/>
          <p:nvPr/>
        </p:nvSpPr>
        <p:spPr>
          <a:xfrm>
            <a:off x="0" y="-1"/>
            <a:ext cx="12192000" cy="6559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9F2E2C77-2454-13B9-DE2F-D475885D4293}"/>
              </a:ext>
            </a:extLst>
          </p:cNvPr>
          <p:cNvSpPr/>
          <p:nvPr/>
        </p:nvSpPr>
        <p:spPr>
          <a:xfrm>
            <a:off x="9449792" y="4236573"/>
            <a:ext cx="2566251" cy="1200329"/>
          </a:xfrm>
          <a:prstGeom prst="rect">
            <a:avLst/>
          </a:prstGeom>
          <a:solidFill>
            <a:srgbClr val="595959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Maximum energy gain </a:t>
            </a:r>
            <a:r>
              <a:rPr lang="en-US" b="1" u="sng" dirty="0">
                <a:solidFill>
                  <a:schemeClr val="bg1"/>
                </a:solidFill>
                <a:latin typeface="+mj-lt"/>
              </a:rPr>
              <a:t>12.3 keV</a:t>
            </a:r>
            <a:endParaRPr lang="en-US" b="1" u="sng" dirty="0">
              <a:solidFill>
                <a:schemeClr val="bg1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Total energy of </a:t>
            </a:r>
            <a:r>
              <a:rPr lang="en-US" b="1" u="sng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40.7 keV</a:t>
            </a:r>
          </a:p>
          <a:p>
            <a:pPr algn="ctr"/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43%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energy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gain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b="1805"/>
          <a:stretch/>
        </p:blipFill>
        <p:spPr>
          <a:xfrm>
            <a:off x="1947878" y="128839"/>
            <a:ext cx="6375432" cy="6295166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6CD69B5-3AE4-79A4-2D60-9D91B232E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46" y="6559295"/>
            <a:ext cx="776973" cy="365125"/>
          </a:xfrm>
        </p:spPr>
        <p:txBody>
          <a:bodyPr/>
          <a:lstStyle/>
          <a:p>
            <a:fld id="{1F09A733-2CF0-49AA-9281-D333DC9D2330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EE7D6800-A0EC-4AD4-8F8C-68AFB8F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EB70371-39BF-FA79-6BDC-7ECABCF38AAB}"/>
                  </a:ext>
                </a:extLst>
              </p:cNvPr>
              <p:cNvSpPr txBox="1"/>
              <p:nvPr/>
            </p:nvSpPr>
            <p:spPr>
              <a:xfrm>
                <a:off x="1038145" y="605464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200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EB70371-39BF-FA79-6BDC-7ECABCF38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45" y="605464"/>
                <a:ext cx="2321510" cy="369332"/>
              </a:xfrm>
              <a:prstGeom prst="rect">
                <a:avLst/>
              </a:prstGeom>
              <a:blipFill>
                <a:blip r:embed="rId3"/>
                <a:stretch>
                  <a:fillRect l="-2100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A47E1B3-96D0-7BAB-9815-4306F5F0F1C7}"/>
                  </a:ext>
                </a:extLst>
              </p:cNvPr>
              <p:cNvSpPr txBox="1"/>
              <p:nvPr/>
            </p:nvSpPr>
            <p:spPr>
              <a:xfrm>
                <a:off x="1038145" y="2195006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300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A47E1B3-96D0-7BAB-9815-4306F5F0F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45" y="2195006"/>
                <a:ext cx="2321510" cy="369332"/>
              </a:xfrm>
              <a:prstGeom prst="rect">
                <a:avLst/>
              </a:prstGeom>
              <a:blipFill>
                <a:blip r:embed="rId4"/>
                <a:stretch>
                  <a:fillRect l="-2100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AAD5BEF-8952-E3C9-3322-81759C1CA7FD}"/>
                  </a:ext>
                </a:extLst>
              </p:cNvPr>
              <p:cNvSpPr txBox="1"/>
              <p:nvPr/>
            </p:nvSpPr>
            <p:spPr>
              <a:xfrm>
                <a:off x="1062546" y="3784548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400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AAD5BEF-8952-E3C9-3322-81759C1CA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546" y="3784548"/>
                <a:ext cx="2321510" cy="369332"/>
              </a:xfrm>
              <a:prstGeom prst="rect">
                <a:avLst/>
              </a:prstGeom>
              <a:blipFill>
                <a:blip r:embed="rId5"/>
                <a:stretch>
                  <a:fillRect l="-210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67CBF536-7E5D-E165-33C5-020C09C1DF0C}"/>
              </a:ext>
            </a:extLst>
          </p:cNvPr>
          <p:cNvSpPr txBox="1"/>
          <p:nvPr/>
        </p:nvSpPr>
        <p:spPr>
          <a:xfrm>
            <a:off x="5868" y="6574862"/>
            <a:ext cx="9228620" cy="307777"/>
          </a:xfrm>
          <a:prstGeom prst="rect">
            <a:avLst/>
          </a:prstGeom>
          <a:solidFill>
            <a:srgbClr val="052C4F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T. Chlouba*, R. Shiloh*, S. Kraus*, L. Brückner*, J. </a:t>
            </a:r>
            <a:r>
              <a:rPr lang="de-DE" sz="1400" dirty="0" err="1">
                <a:solidFill>
                  <a:schemeClr val="bg1"/>
                </a:solidFill>
              </a:rPr>
              <a:t>Litzel</a:t>
            </a:r>
            <a:r>
              <a:rPr lang="de-DE" sz="1400" dirty="0">
                <a:solidFill>
                  <a:schemeClr val="bg1"/>
                </a:solidFill>
              </a:rPr>
              <a:t>, P. Hommelhoff, Nature, 622, 476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9FCD038-60FF-4757-45D3-B9006D3446F0}"/>
                  </a:ext>
                </a:extLst>
              </p:cNvPr>
              <p:cNvSpPr txBox="1"/>
              <p:nvPr/>
            </p:nvSpPr>
            <p:spPr>
              <a:xfrm>
                <a:off x="1038145" y="5374090"/>
                <a:ext cx="232151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</a:rPr>
                  <a:t>500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dirty="0">
                    <a:solidFill>
                      <a:schemeClr val="bg1"/>
                    </a:solidFill>
                  </a:rPr>
                  <a:t>m </a:t>
                </a: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39FCD038-60FF-4757-45D3-B9006D344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145" y="5374090"/>
                <a:ext cx="2321510" cy="369332"/>
              </a:xfrm>
              <a:prstGeom prst="rect">
                <a:avLst/>
              </a:prstGeom>
              <a:blipFill>
                <a:blip r:embed="rId6"/>
                <a:stretch>
                  <a:fillRect l="-210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Gerader Verbinder 7"/>
          <p:cNvCxnSpPr/>
          <p:nvPr/>
        </p:nvCxnSpPr>
        <p:spPr>
          <a:xfrm>
            <a:off x="6677891" y="2992583"/>
            <a:ext cx="332509" cy="648"/>
          </a:xfrm>
          <a:prstGeom prst="line">
            <a:avLst/>
          </a:prstGeom>
          <a:ln w="34925">
            <a:solidFill>
              <a:srgbClr val="D48C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6677891" y="3236899"/>
            <a:ext cx="332509" cy="648"/>
          </a:xfrm>
          <a:prstGeom prst="line">
            <a:avLst/>
          </a:prstGeom>
          <a:ln w="34925">
            <a:solidFill>
              <a:srgbClr val="E5E5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6677891" y="3480567"/>
            <a:ext cx="332509" cy="648"/>
          </a:xfrm>
          <a:prstGeom prst="line">
            <a:avLst/>
          </a:prstGeom>
          <a:ln w="34925">
            <a:solidFill>
              <a:srgbClr val="33C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5A30B8B8-465B-5015-E60E-2579031636B7}"/>
              </a:ext>
            </a:extLst>
          </p:cNvPr>
          <p:cNvSpPr/>
          <p:nvPr/>
        </p:nvSpPr>
        <p:spPr>
          <a:xfrm>
            <a:off x="6461920" y="-918137"/>
            <a:ext cx="2147279" cy="520207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C88FF91-A8B1-B02E-9B2B-49F582E5396B}"/>
              </a:ext>
            </a:extLst>
          </p:cNvPr>
          <p:cNvSpPr/>
          <p:nvPr/>
        </p:nvSpPr>
        <p:spPr>
          <a:xfrm>
            <a:off x="5282650" y="133026"/>
            <a:ext cx="180974" cy="216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643D5581-558E-8EAA-0A50-183C73C81A71}"/>
              </a:ext>
            </a:extLst>
          </p:cNvPr>
          <p:cNvSpPr txBox="1"/>
          <p:nvPr/>
        </p:nvSpPr>
        <p:spPr>
          <a:xfrm>
            <a:off x="8649240" y="5665463"/>
            <a:ext cx="3788743" cy="738664"/>
          </a:xfrm>
          <a:prstGeom prst="rect">
            <a:avLst/>
          </a:prstGeom>
          <a:solidFill>
            <a:srgbClr val="595959"/>
          </a:solidFill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chemeClr val="bg1"/>
                </a:solidFill>
              </a:rPr>
              <a:t>Similar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results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from</a:t>
            </a:r>
            <a:r>
              <a:rPr lang="de-DE" sz="1400" dirty="0">
                <a:solidFill>
                  <a:schemeClr val="bg1"/>
                </a:solidFill>
              </a:rPr>
              <a:t> Stanford/Darmstadt </a:t>
            </a:r>
            <a:r>
              <a:rPr lang="de-DE" sz="1400" dirty="0" err="1">
                <a:solidFill>
                  <a:schemeClr val="bg1"/>
                </a:solidFill>
              </a:rPr>
              <a:t>team</a:t>
            </a:r>
            <a:r>
              <a:rPr lang="de-DE" sz="1400" dirty="0">
                <a:solidFill>
                  <a:schemeClr val="bg1"/>
                </a:solidFill>
              </a:rPr>
              <a:t>:</a:t>
            </a:r>
          </a:p>
          <a:p>
            <a:r>
              <a:rPr lang="de-DE" sz="1400" dirty="0" err="1">
                <a:solidFill>
                  <a:schemeClr val="bg1"/>
                </a:solidFill>
              </a:rPr>
              <a:t>Broaddus</a:t>
            </a:r>
            <a:r>
              <a:rPr lang="de-DE" sz="1400" dirty="0">
                <a:solidFill>
                  <a:schemeClr val="bg1"/>
                </a:solidFill>
              </a:rPr>
              <a:t>, Egenolf, …, </a:t>
            </a:r>
            <a:r>
              <a:rPr lang="de-DE" sz="1400" dirty="0" err="1">
                <a:solidFill>
                  <a:schemeClr val="bg1"/>
                </a:solidFill>
              </a:rPr>
              <a:t>Byer</a:t>
            </a:r>
            <a:r>
              <a:rPr lang="de-DE" sz="1400" dirty="0">
                <a:solidFill>
                  <a:schemeClr val="bg1"/>
                </a:solidFill>
              </a:rPr>
              <a:t>, </a:t>
            </a:r>
            <a:r>
              <a:rPr lang="de-DE" sz="1400" dirty="0" err="1">
                <a:solidFill>
                  <a:schemeClr val="bg1"/>
                </a:solidFill>
              </a:rPr>
              <a:t>Leedle</a:t>
            </a:r>
            <a:r>
              <a:rPr lang="de-DE" sz="1400" dirty="0">
                <a:solidFill>
                  <a:schemeClr val="bg1"/>
                </a:solidFill>
              </a:rPr>
              <a:t>, </a:t>
            </a:r>
            <a:r>
              <a:rPr lang="de-DE" sz="1400" dirty="0" err="1">
                <a:solidFill>
                  <a:schemeClr val="bg1"/>
                </a:solidFill>
              </a:rPr>
              <a:t>Solgaard</a:t>
            </a:r>
            <a:r>
              <a:rPr lang="de-DE" sz="1400" dirty="0">
                <a:solidFill>
                  <a:schemeClr val="bg1"/>
                </a:solidFill>
              </a:rPr>
              <a:t>, Phys. Rev. Lett. 132, 085001 (2024)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95F9548A-DE4E-F86B-DC26-C6DC3A1F97DF}"/>
              </a:ext>
            </a:extLst>
          </p:cNvPr>
          <p:cNvSpPr/>
          <p:nvPr/>
        </p:nvSpPr>
        <p:spPr>
          <a:xfrm>
            <a:off x="6776114" y="-105851"/>
            <a:ext cx="5377785" cy="40813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F643C036-6837-444F-3BA7-621A11B4ADE7}"/>
              </a:ext>
            </a:extLst>
          </p:cNvPr>
          <p:cNvSpPr txBox="1"/>
          <p:nvPr/>
        </p:nvSpPr>
        <p:spPr>
          <a:xfrm>
            <a:off x="6715125" y="2815707"/>
            <a:ext cx="11637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Laser on</a:t>
            </a:r>
          </a:p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Laser off</a:t>
            </a:r>
          </a:p>
          <a:p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Simulation  </a:t>
            </a:r>
          </a:p>
        </p:txBody>
      </p:sp>
      <p:grpSp>
        <p:nvGrpSpPr>
          <p:cNvPr id="71" name="Group 2">
            <a:extLst>
              <a:ext uri="{FF2B5EF4-FFF2-40B4-BE49-F238E27FC236}">
                <a16:creationId xmlns:a16="http://schemas.microsoft.com/office/drawing/2014/main" id="{B201DA28-A1B4-1937-AF13-6E786489ECA6}"/>
              </a:ext>
            </a:extLst>
          </p:cNvPr>
          <p:cNvGrpSpPr/>
          <p:nvPr/>
        </p:nvGrpSpPr>
        <p:grpSpPr>
          <a:xfrm>
            <a:off x="6931096" y="-9189"/>
            <a:ext cx="4604158" cy="3978358"/>
            <a:chOff x="4812487" y="908050"/>
            <a:chExt cx="4223563" cy="3649494"/>
          </a:xfrm>
        </p:grpSpPr>
        <p:pic>
          <p:nvPicPr>
            <p:cNvPr id="72" name="Picture 37">
              <a:extLst>
                <a:ext uri="{FF2B5EF4-FFF2-40B4-BE49-F238E27FC236}">
                  <a16:creationId xmlns:a16="http://schemas.microsoft.com/office/drawing/2014/main" id="{14DBF183-E48B-68E1-584A-0298BBF5A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" r="18980"/>
            <a:stretch/>
          </p:blipFill>
          <p:spPr>
            <a:xfrm>
              <a:off x="4812487" y="908050"/>
              <a:ext cx="4136409" cy="3649494"/>
            </a:xfrm>
            <a:prstGeom prst="rect">
              <a:avLst/>
            </a:prstGeom>
          </p:spPr>
        </p:pic>
        <p:pic>
          <p:nvPicPr>
            <p:cNvPr id="73" name="Picture 23">
              <a:extLst>
                <a:ext uri="{FF2B5EF4-FFF2-40B4-BE49-F238E27FC236}">
                  <a16:creationId xmlns:a16="http://schemas.microsoft.com/office/drawing/2014/main" id="{4A2EB3C4-2932-08A7-8BE4-82E989961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45" t="91656" r="17387" b="4691"/>
            <a:stretch/>
          </p:blipFill>
          <p:spPr>
            <a:xfrm>
              <a:off x="8802423" y="4253008"/>
              <a:ext cx="233627" cy="133350"/>
            </a:xfrm>
            <a:prstGeom prst="rect">
              <a:avLst/>
            </a:prstGeom>
          </p:spPr>
        </p:pic>
      </p:grpSp>
      <p:grpSp>
        <p:nvGrpSpPr>
          <p:cNvPr id="74" name="Group 9">
            <a:extLst>
              <a:ext uri="{FF2B5EF4-FFF2-40B4-BE49-F238E27FC236}">
                <a16:creationId xmlns:a16="http://schemas.microsoft.com/office/drawing/2014/main" id="{B8E4A1B8-6FCB-CE71-7398-29DB6C4F7FE9}"/>
              </a:ext>
            </a:extLst>
          </p:cNvPr>
          <p:cNvGrpSpPr/>
          <p:nvPr/>
        </p:nvGrpSpPr>
        <p:grpSpPr>
          <a:xfrm>
            <a:off x="8245840" y="2185645"/>
            <a:ext cx="739605" cy="314112"/>
            <a:chOff x="6017989" y="2870783"/>
            <a:chExt cx="678467" cy="288147"/>
          </a:xfrm>
        </p:grpSpPr>
        <p:sp>
          <p:nvSpPr>
            <p:cNvPr id="75" name="Oval 6">
              <a:extLst>
                <a:ext uri="{FF2B5EF4-FFF2-40B4-BE49-F238E27FC236}">
                  <a16:creationId xmlns:a16="http://schemas.microsoft.com/office/drawing/2014/main" id="{F409579D-7537-16F1-A371-3B2E4675312D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29">
              <a:extLst>
                <a:ext uri="{FF2B5EF4-FFF2-40B4-BE49-F238E27FC236}">
                  <a16:creationId xmlns:a16="http://schemas.microsoft.com/office/drawing/2014/main" id="{289B696A-4FE5-E5B1-9310-94765700B722}"/>
                </a:ext>
              </a:extLst>
            </p:cNvPr>
            <p:cNvSpPr txBox="1"/>
            <p:nvPr/>
          </p:nvSpPr>
          <p:spPr>
            <a:xfrm>
              <a:off x="6017989" y="2870783"/>
              <a:ext cx="608747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4.5 keV</a:t>
              </a:r>
            </a:p>
          </p:txBody>
        </p:sp>
      </p:grpSp>
      <p:sp>
        <p:nvSpPr>
          <p:cNvPr id="77" name="Textfeld 76">
            <a:extLst>
              <a:ext uri="{FF2B5EF4-FFF2-40B4-BE49-F238E27FC236}">
                <a16:creationId xmlns:a16="http://schemas.microsoft.com/office/drawing/2014/main" id="{FF81D701-DCD2-33D0-C835-E5125D647F90}"/>
              </a:ext>
            </a:extLst>
          </p:cNvPr>
          <p:cNvSpPr txBox="1"/>
          <p:nvPr/>
        </p:nvSpPr>
        <p:spPr>
          <a:xfrm>
            <a:off x="7015941" y="-28258"/>
            <a:ext cx="1297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Simulation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5C74E809-0835-D288-AAF9-8DAB7A5F4E67}"/>
              </a:ext>
            </a:extLst>
          </p:cNvPr>
          <p:cNvSpPr txBox="1"/>
          <p:nvPr/>
        </p:nvSpPr>
        <p:spPr>
          <a:xfrm>
            <a:off x="10333643" y="100685"/>
            <a:ext cx="1201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Pillar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distance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CBC359C1-C90A-1D19-F30E-3C9D16894ADD}"/>
              </a:ext>
            </a:extLst>
          </p:cNvPr>
          <p:cNvSpPr txBox="1"/>
          <p:nvPr/>
        </p:nvSpPr>
        <p:spPr>
          <a:xfrm rot="16200000">
            <a:off x="4901596" y="1755755"/>
            <a:ext cx="40875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Energy </a:t>
            </a:r>
            <a:r>
              <a:rPr lang="de-DE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gain</a:t>
            </a:r>
            <a:r>
              <a:rPr lang="de-DE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(keV)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C643A41C-1750-834E-9F1A-77BF2A3660ED}"/>
              </a:ext>
            </a:extLst>
          </p:cNvPr>
          <p:cNvSpPr txBox="1"/>
          <p:nvPr/>
        </p:nvSpPr>
        <p:spPr>
          <a:xfrm rot="16200000">
            <a:off x="10778173" y="1677181"/>
            <a:ext cx="205370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600" dirty="0"/>
              <a:t>%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survived</a:t>
            </a:r>
            <a:r>
              <a:rPr lang="de-DE" sz="1600" dirty="0"/>
              <a:t> </a:t>
            </a:r>
            <a:r>
              <a:rPr lang="de-DE" sz="1600" dirty="0" err="1"/>
              <a:t>particles</a:t>
            </a:r>
            <a:endParaRPr lang="de-DE" sz="1600" dirty="0"/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B5089536-7497-DCB1-6415-D55800FA17EF}"/>
              </a:ext>
            </a:extLst>
          </p:cNvPr>
          <p:cNvSpPr txBox="1"/>
          <p:nvPr/>
        </p:nvSpPr>
        <p:spPr>
          <a:xfrm>
            <a:off x="7332911" y="3093311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2C2F54B6-28AB-1DD2-5E5B-ED3F4F1A75A2}"/>
              </a:ext>
            </a:extLst>
          </p:cNvPr>
          <p:cNvSpPr txBox="1"/>
          <p:nvPr/>
        </p:nvSpPr>
        <p:spPr>
          <a:xfrm>
            <a:off x="11393100" y="48235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670ED74B-6C15-15D3-C214-4C76E0729C13}"/>
              </a:ext>
            </a:extLst>
          </p:cNvPr>
          <p:cNvSpPr txBox="1"/>
          <p:nvPr/>
        </p:nvSpPr>
        <p:spPr>
          <a:xfrm>
            <a:off x="11375226" y="196494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0.5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4463DD0A-E21C-0C39-F753-4726C0AA36CE}"/>
              </a:ext>
            </a:extLst>
          </p:cNvPr>
          <p:cNvSpPr txBox="1"/>
          <p:nvPr/>
        </p:nvSpPr>
        <p:spPr>
          <a:xfrm>
            <a:off x="11419712" y="34105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</a:p>
        </p:txBody>
      </p:sp>
      <p:grpSp>
        <p:nvGrpSpPr>
          <p:cNvPr id="85" name="Group 30">
            <a:extLst>
              <a:ext uri="{FF2B5EF4-FFF2-40B4-BE49-F238E27FC236}">
                <a16:creationId xmlns:a16="http://schemas.microsoft.com/office/drawing/2014/main" id="{C9E8BBD4-F784-3382-70FF-1A992C8FD6DD}"/>
              </a:ext>
            </a:extLst>
          </p:cNvPr>
          <p:cNvGrpSpPr/>
          <p:nvPr/>
        </p:nvGrpSpPr>
        <p:grpSpPr>
          <a:xfrm>
            <a:off x="9054717" y="1766333"/>
            <a:ext cx="755741" cy="314113"/>
            <a:chOff x="6003187" y="2870783"/>
            <a:chExt cx="693269" cy="288147"/>
          </a:xfrm>
        </p:grpSpPr>
        <p:sp>
          <p:nvSpPr>
            <p:cNvPr id="86" name="Oval 35">
              <a:extLst>
                <a:ext uri="{FF2B5EF4-FFF2-40B4-BE49-F238E27FC236}">
                  <a16:creationId xmlns:a16="http://schemas.microsoft.com/office/drawing/2014/main" id="{48B011C6-93CF-216E-D181-D3ABD89D6349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36">
              <a:extLst>
                <a:ext uri="{FF2B5EF4-FFF2-40B4-BE49-F238E27FC236}">
                  <a16:creationId xmlns:a16="http://schemas.microsoft.com/office/drawing/2014/main" id="{F44C6B59-A024-A2A6-64F2-4A02B69624F6}"/>
                </a:ext>
              </a:extLst>
            </p:cNvPr>
            <p:cNvSpPr txBox="1"/>
            <p:nvPr/>
          </p:nvSpPr>
          <p:spPr>
            <a:xfrm>
              <a:off x="6003187" y="2870783"/>
              <a:ext cx="608747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6.6 keV</a:t>
              </a:r>
            </a:p>
          </p:txBody>
        </p:sp>
      </p:grpSp>
      <p:grpSp>
        <p:nvGrpSpPr>
          <p:cNvPr id="88" name="Group 38">
            <a:extLst>
              <a:ext uri="{FF2B5EF4-FFF2-40B4-BE49-F238E27FC236}">
                <a16:creationId xmlns:a16="http://schemas.microsoft.com/office/drawing/2014/main" id="{5CF801DE-491C-C24B-2C32-2AE9111876FA}"/>
              </a:ext>
            </a:extLst>
          </p:cNvPr>
          <p:cNvGrpSpPr/>
          <p:nvPr/>
        </p:nvGrpSpPr>
        <p:grpSpPr>
          <a:xfrm>
            <a:off x="9879991" y="1273965"/>
            <a:ext cx="755741" cy="314113"/>
            <a:chOff x="6003187" y="2870783"/>
            <a:chExt cx="693269" cy="288147"/>
          </a:xfrm>
        </p:grpSpPr>
        <p:sp>
          <p:nvSpPr>
            <p:cNvPr id="89" name="Oval 39">
              <a:extLst>
                <a:ext uri="{FF2B5EF4-FFF2-40B4-BE49-F238E27FC236}">
                  <a16:creationId xmlns:a16="http://schemas.microsoft.com/office/drawing/2014/main" id="{CBC3B592-9A77-E585-A72B-E94592025379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40">
              <a:extLst>
                <a:ext uri="{FF2B5EF4-FFF2-40B4-BE49-F238E27FC236}">
                  <a16:creationId xmlns:a16="http://schemas.microsoft.com/office/drawing/2014/main" id="{58B85DE3-0B02-9139-C5F4-55B06F4CF947}"/>
                </a:ext>
              </a:extLst>
            </p:cNvPr>
            <p:cNvSpPr txBox="1"/>
            <p:nvPr/>
          </p:nvSpPr>
          <p:spPr>
            <a:xfrm>
              <a:off x="6003187" y="2870783"/>
              <a:ext cx="608747" cy="28814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8.8 keV</a:t>
              </a:r>
            </a:p>
          </p:txBody>
        </p:sp>
      </p:grpSp>
      <p:grpSp>
        <p:nvGrpSpPr>
          <p:cNvPr id="91" name="Group 38">
            <a:extLst>
              <a:ext uri="{FF2B5EF4-FFF2-40B4-BE49-F238E27FC236}">
                <a16:creationId xmlns:a16="http://schemas.microsoft.com/office/drawing/2014/main" id="{75E3AF55-FBE7-7B88-626E-187483493788}"/>
              </a:ext>
            </a:extLst>
          </p:cNvPr>
          <p:cNvGrpSpPr/>
          <p:nvPr/>
        </p:nvGrpSpPr>
        <p:grpSpPr>
          <a:xfrm>
            <a:off x="10619408" y="827151"/>
            <a:ext cx="792257" cy="288147"/>
            <a:chOff x="5969689" y="2870783"/>
            <a:chExt cx="726767" cy="264328"/>
          </a:xfrm>
        </p:grpSpPr>
        <p:sp>
          <p:nvSpPr>
            <p:cNvPr id="92" name="Oval 39">
              <a:extLst>
                <a:ext uri="{FF2B5EF4-FFF2-40B4-BE49-F238E27FC236}">
                  <a16:creationId xmlns:a16="http://schemas.microsoft.com/office/drawing/2014/main" id="{293BF908-4CE1-E81C-2D9F-1615613B7A2E}"/>
                </a:ext>
              </a:extLst>
            </p:cNvPr>
            <p:cNvSpPr/>
            <p:nvPr/>
          </p:nvSpPr>
          <p:spPr>
            <a:xfrm>
              <a:off x="6642100" y="2987679"/>
              <a:ext cx="54356" cy="5435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40">
              <a:extLst>
                <a:ext uri="{FF2B5EF4-FFF2-40B4-BE49-F238E27FC236}">
                  <a16:creationId xmlns:a16="http://schemas.microsoft.com/office/drawing/2014/main" id="{0C4EE012-CF92-881E-D7D5-9899706FBD64}"/>
                </a:ext>
              </a:extLst>
            </p:cNvPr>
            <p:cNvSpPr txBox="1"/>
            <p:nvPr/>
          </p:nvSpPr>
          <p:spPr>
            <a:xfrm>
              <a:off x="5969689" y="2870783"/>
              <a:ext cx="642245" cy="26432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11.9 keV</a:t>
              </a: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47A37015-2C38-B65B-3CE8-9C6208E2CF04}"/>
              </a:ext>
            </a:extLst>
          </p:cNvPr>
          <p:cNvSpPr/>
          <p:nvPr/>
        </p:nvSpPr>
        <p:spPr>
          <a:xfrm>
            <a:off x="5379373" y="133792"/>
            <a:ext cx="1083377" cy="2431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70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design in the past and goals of Thesis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23" name="Abgerundetes Rechteck 4">
            <a:extLst>
              <a:ext uri="{FF2B5EF4-FFF2-40B4-BE49-F238E27FC236}">
                <a16:creationId xmlns:a16="http://schemas.microsoft.com/office/drawing/2014/main" id="{F696ABC7-B700-4E1F-9D9A-DC1C46DC5463}"/>
              </a:ext>
            </a:extLst>
          </p:cNvPr>
          <p:cNvSpPr/>
          <p:nvPr/>
        </p:nvSpPr>
        <p:spPr>
          <a:xfrm>
            <a:off x="7129362" y="4066880"/>
            <a:ext cx="4620395" cy="1620000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t" anchorCtr="0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Initial Goal: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Implement particle tracking into the optimization routine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Design non-periodic large scale accelerators</a:t>
            </a:r>
          </a:p>
        </p:txBody>
      </p:sp>
      <p:sp>
        <p:nvSpPr>
          <p:cNvPr id="25" name="Abgerundetes Rechteck 4">
            <a:extLst>
              <a:ext uri="{FF2B5EF4-FFF2-40B4-BE49-F238E27FC236}">
                <a16:creationId xmlns:a16="http://schemas.microsoft.com/office/drawing/2014/main" id="{5BD99152-54F9-4194-AB0D-E64DAD528FB8}"/>
              </a:ext>
            </a:extLst>
          </p:cNvPr>
          <p:cNvSpPr/>
          <p:nvPr/>
        </p:nvSpPr>
        <p:spPr>
          <a:xfrm>
            <a:off x="5200684" y="-2416557"/>
            <a:ext cx="4039466" cy="21191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Built upon: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Existing code from my Bachelor’s Thesis (Basic inverse design implementation)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Christian </a:t>
            </a:r>
            <a:r>
              <a:rPr lang="en-US" dirty="0" err="1">
                <a:solidFill>
                  <a:schemeClr val="tx2"/>
                </a:solidFill>
              </a:rPr>
              <a:t>Neureuter’s</a:t>
            </a:r>
            <a:r>
              <a:rPr lang="en-US" dirty="0">
                <a:solidFill>
                  <a:schemeClr val="tx2"/>
                </a:solidFill>
              </a:rPr>
              <a:t> Master’s Thesis (Inverse design of non-periodic structures)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CA3640-9655-4DF9-904A-23D84D25ED5F}"/>
              </a:ext>
            </a:extLst>
          </p:cNvPr>
          <p:cNvGrpSpPr/>
          <p:nvPr/>
        </p:nvGrpSpPr>
        <p:grpSpPr>
          <a:xfrm>
            <a:off x="479289" y="1087781"/>
            <a:ext cx="5839782" cy="3276155"/>
            <a:chOff x="-13039" y="2891181"/>
            <a:chExt cx="5839782" cy="3276155"/>
          </a:xfrm>
        </p:grpSpPr>
        <p:sp>
          <p:nvSpPr>
            <p:cNvPr id="18" name="Abgerundetes Rechteck 4">
              <a:extLst>
                <a:ext uri="{FF2B5EF4-FFF2-40B4-BE49-F238E27FC236}">
                  <a16:creationId xmlns:a16="http://schemas.microsoft.com/office/drawing/2014/main" id="{5CF160B5-07C0-4A64-B861-4527560526EE}"/>
                </a:ext>
              </a:extLst>
            </p:cNvPr>
            <p:cNvSpPr/>
            <p:nvPr/>
          </p:nvSpPr>
          <p:spPr>
            <a:xfrm>
              <a:off x="39992" y="2891181"/>
              <a:ext cx="5786751" cy="3276155"/>
            </a:xfrm>
            <a:prstGeom prst="roundRect">
              <a:avLst>
                <a:gd name="adj" fmla="val 6241"/>
              </a:avLst>
            </a:prstGeom>
            <a:solidFill>
              <a:schemeClr val="bg1"/>
            </a:solidFill>
            <a:ln w="222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Inverse design of single unit cells: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F19AF4-D87E-45F2-978B-7CE386EAA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60" y="3342326"/>
              <a:ext cx="2576608" cy="122993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025733-FA56-4907-A941-D4F357761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3250" y="3526280"/>
              <a:ext cx="1988691" cy="15509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053F97-4EA3-4C2B-AC01-8923ABA22C75}"/>
                </a:ext>
              </a:extLst>
            </p:cNvPr>
            <p:cNvSpPr txBox="1"/>
            <p:nvPr/>
          </p:nvSpPr>
          <p:spPr>
            <a:xfrm>
              <a:off x="-13039" y="4494540"/>
              <a:ext cx="3355406" cy="166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kern="0" dirty="0">
                  <a:effectLst/>
                  <a:latin typeface="Aptos"/>
                  <a:ea typeface="Aptos"/>
                  <a:cs typeface="Arial" panose="020B0604020202020204" pitchFamily="34" charset="0"/>
                </a:rPr>
                <a:t>Hughes et al. Opt. Express 25, 15414-15427 (2017)</a:t>
              </a:r>
            </a:p>
            <a:p>
              <a:pPr algn="ctr"/>
              <a:endPara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cs typeface="Arial" panose="020B0604020202020204" pitchFamily="34" charset="0"/>
              </a:endParaRPr>
            </a:p>
            <a:p>
              <a:pPr algn="ctr"/>
              <a:endPara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cs typeface="Arial" panose="020B0604020202020204" pitchFamily="34" charset="0"/>
              </a:endParaRPr>
            </a:p>
            <a:p>
              <a:pPr algn="ctr"/>
              <a:endPara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cs typeface="Arial" panose="020B0604020202020204" pitchFamily="34" charset="0"/>
              </a:endParaRPr>
            </a:p>
            <a:p>
              <a:pPr algn="ctr"/>
              <a:endPara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cs typeface="Arial" panose="020B0604020202020204" pitchFamily="34" charset="0"/>
              </a:endParaRPr>
            </a:p>
            <a:p>
              <a:pPr algn="ctr"/>
              <a:endParaRPr lang="en-US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cs typeface="Arial" panose="020B0604020202020204" pitchFamily="34" charset="0"/>
              </a:endParaRPr>
            </a:p>
            <a:p>
              <a:pPr algn="ctr"/>
              <a:endParaRPr 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Aptos"/>
                <a:cs typeface="Arial" panose="020B0604020202020204" pitchFamily="34" charset="0"/>
              </a:endParaRPr>
            </a:p>
            <a:p>
              <a:pPr algn="ctr"/>
              <a:r>
                <a:rPr lang="en-US" sz="1200" kern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"/>
                  <a:cs typeface="Arial" panose="020B0604020202020204" pitchFamily="34" charset="0"/>
                </a:rPr>
                <a:t>Urs</a:t>
              </a:r>
              <a:r>
                <a:rPr lang="en-US" sz="12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"/>
                  <a:cs typeface="Arial" panose="020B0604020202020204" pitchFamily="34" charset="0"/>
                </a:rPr>
                <a:t> </a:t>
              </a:r>
              <a:r>
                <a:rPr lang="en-US" sz="1200" kern="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"/>
                  <a:cs typeface="Arial" panose="020B0604020202020204" pitchFamily="34" charset="0"/>
                </a:rPr>
                <a:t>Haeusler</a:t>
              </a:r>
              <a:r>
                <a:rPr lang="en-US" sz="12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"/>
                  <a:cs typeface="Arial" panose="020B0604020202020204" pitchFamily="34" charset="0"/>
                </a:rPr>
                <a:t>, Master’s Thesis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34C76E-06EA-4C56-B88C-7A889EDB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59" y="4849363"/>
              <a:ext cx="2576607" cy="10287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6394BD-774B-4431-902D-93101AC3EC05}"/>
                </a:ext>
              </a:extLst>
            </p:cNvPr>
            <p:cNvSpPr txBox="1"/>
            <p:nvPr/>
          </p:nvSpPr>
          <p:spPr>
            <a:xfrm>
              <a:off x="3167268" y="5107506"/>
              <a:ext cx="2600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effectLst/>
                  <a:latin typeface="Aptos"/>
                  <a:ea typeface="Aptos"/>
                  <a:cs typeface="Arial" panose="020B0604020202020204" pitchFamily="34" charset="0"/>
                </a:rPr>
                <a:t>Sapra</a:t>
              </a:r>
              <a:r>
                <a:rPr lang="en-US" sz="1200" dirty="0">
                  <a:effectLst/>
                  <a:latin typeface="Aptos"/>
                  <a:ea typeface="Aptos"/>
                  <a:cs typeface="Arial" panose="020B0604020202020204" pitchFamily="34" charset="0"/>
                </a:rPr>
                <a:t> et al. Science 367, 79-83 (2020)</a:t>
              </a:r>
              <a:endParaRPr lang="de-DE" sz="1200" dirty="0">
                <a:effectLst/>
                <a:latin typeface="Aptos"/>
                <a:ea typeface="Aptos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716415-5DB0-4CA3-857A-A138DD815958}"/>
              </a:ext>
            </a:extLst>
          </p:cNvPr>
          <p:cNvGrpSpPr/>
          <p:nvPr/>
        </p:nvGrpSpPr>
        <p:grpSpPr>
          <a:xfrm>
            <a:off x="532320" y="4483316"/>
            <a:ext cx="5786751" cy="1974756"/>
            <a:chOff x="6120522" y="188460"/>
            <a:chExt cx="5786751" cy="1974756"/>
          </a:xfrm>
        </p:grpSpPr>
        <p:sp>
          <p:nvSpPr>
            <p:cNvPr id="21" name="Abgerundetes Rechteck 4">
              <a:extLst>
                <a:ext uri="{FF2B5EF4-FFF2-40B4-BE49-F238E27FC236}">
                  <a16:creationId xmlns:a16="http://schemas.microsoft.com/office/drawing/2014/main" id="{62AECE69-47EB-4E5E-8063-D4B5B460CD23}"/>
                </a:ext>
              </a:extLst>
            </p:cNvPr>
            <p:cNvSpPr/>
            <p:nvPr/>
          </p:nvSpPr>
          <p:spPr>
            <a:xfrm>
              <a:off x="6120522" y="188460"/>
              <a:ext cx="5786751" cy="1974756"/>
            </a:xfrm>
            <a:prstGeom prst="roundRect">
              <a:avLst>
                <a:gd name="adj" fmla="val 10695"/>
              </a:avLst>
            </a:prstGeom>
            <a:solidFill>
              <a:schemeClr val="bg1"/>
            </a:solidFill>
            <a:ln w="222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Inverse design of multiple unit cells: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DCC6550-D25F-4AAF-8FE5-4D3D826C8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63" b="25613"/>
            <a:stretch/>
          </p:blipFill>
          <p:spPr>
            <a:xfrm>
              <a:off x="6744415" y="559341"/>
              <a:ext cx="4538963" cy="133014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D91F71-4B8E-4614-A1EB-70E77A72F5DB}"/>
                </a:ext>
              </a:extLst>
            </p:cNvPr>
            <p:cNvSpPr txBox="1"/>
            <p:nvPr/>
          </p:nvSpPr>
          <p:spPr>
            <a:xfrm>
              <a:off x="7927362" y="1886217"/>
              <a:ext cx="2600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effectLst/>
                  <a:latin typeface="Aptos"/>
                  <a:ea typeface="Aptos"/>
                  <a:cs typeface="Arial" panose="020B0604020202020204" pitchFamily="34" charset="0"/>
                </a:rPr>
                <a:t>Manuel Konrad, Bachelor‘s Thesis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863EF0-1AA7-4467-B3EC-3DA4FA0012D6}"/>
              </a:ext>
            </a:extLst>
          </p:cNvPr>
          <p:cNvGrpSpPr/>
          <p:nvPr/>
        </p:nvGrpSpPr>
        <p:grpSpPr>
          <a:xfrm>
            <a:off x="7129362" y="1538927"/>
            <a:ext cx="4620395" cy="2412458"/>
            <a:chOff x="6352405" y="1081674"/>
            <a:chExt cx="4620395" cy="2440463"/>
          </a:xfrm>
        </p:grpSpPr>
        <p:sp>
          <p:nvSpPr>
            <p:cNvPr id="26" name="Abgerundetes Rechteck 4">
              <a:extLst>
                <a:ext uri="{FF2B5EF4-FFF2-40B4-BE49-F238E27FC236}">
                  <a16:creationId xmlns:a16="http://schemas.microsoft.com/office/drawing/2014/main" id="{6EDC414B-6CB4-43BC-9E22-6E8E26EABD58}"/>
                </a:ext>
              </a:extLst>
            </p:cNvPr>
            <p:cNvSpPr/>
            <p:nvPr/>
          </p:nvSpPr>
          <p:spPr>
            <a:xfrm>
              <a:off x="6352405" y="1081674"/>
              <a:ext cx="4620395" cy="2440463"/>
            </a:xfrm>
            <a:prstGeom prst="roundRect">
              <a:avLst>
                <a:gd name="adj" fmla="val 10695"/>
              </a:avLst>
            </a:prstGeom>
            <a:solidFill>
              <a:schemeClr val="bg1"/>
            </a:solidFill>
            <a:ln w="222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Inverse design of non-periodic structures: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100879-45CA-49BE-8AC9-37440A803EF2}"/>
                </a:ext>
              </a:extLst>
            </p:cNvPr>
            <p:cNvSpPr txBox="1"/>
            <p:nvPr/>
          </p:nvSpPr>
          <p:spPr>
            <a:xfrm>
              <a:off x="7362275" y="3188833"/>
              <a:ext cx="2600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effectLst/>
                  <a:latin typeface="Aptos"/>
                  <a:ea typeface="Aptos"/>
                  <a:cs typeface="Arial" panose="020B0604020202020204" pitchFamily="34" charset="0"/>
                </a:rPr>
                <a:t>Christian Neureuter, Master‘s Thesis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E94131-8C5B-496D-8635-A93B12BC9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263" y="1520642"/>
              <a:ext cx="2528679" cy="1591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281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by step optimization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5" name="Laser">
            <a:extLst>
              <a:ext uri="{FF2B5EF4-FFF2-40B4-BE49-F238E27FC236}">
                <a16:creationId xmlns:a16="http://schemas.microsoft.com/office/drawing/2014/main" id="{73CD9639-F19C-4342-AF95-4E156AA4E0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" y="1831893"/>
            <a:ext cx="7563239" cy="3194214"/>
          </a:xfrm>
          <a:prstGeom prst="rect">
            <a:avLst/>
          </a:prstGeom>
        </p:spPr>
      </p:pic>
      <p:pic>
        <p:nvPicPr>
          <p:cNvPr id="8" name="Laser+Mode">
            <a:extLst>
              <a:ext uri="{FF2B5EF4-FFF2-40B4-BE49-F238E27FC236}">
                <a16:creationId xmlns:a16="http://schemas.microsoft.com/office/drawing/2014/main" id="{F0D4774D-831A-4CCD-92D2-1E2D0A544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0" y="1830305"/>
            <a:ext cx="7563239" cy="3197389"/>
          </a:xfrm>
          <a:prstGeom prst="rect">
            <a:avLst/>
          </a:prstGeom>
        </p:spPr>
      </p:pic>
      <p:pic>
        <p:nvPicPr>
          <p:cNvPr id="10" name="Laser+Mode+Electron">
            <a:extLst>
              <a:ext uri="{FF2B5EF4-FFF2-40B4-BE49-F238E27FC236}">
                <a16:creationId xmlns:a16="http://schemas.microsoft.com/office/drawing/2014/main" id="{4F1D7BAC-88C5-428F-9DFE-6E532A02B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" y="1830305"/>
            <a:ext cx="7801376" cy="3197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0C2D8C-DF0C-4950-A5C7-DA556B8175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01" y="3352326"/>
            <a:ext cx="4940381" cy="23037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98B3AE-1025-4CCC-A930-E33D21958D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01" y="1201917"/>
            <a:ext cx="4940381" cy="2303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5DFD68-0799-43F9-B114-0697FA87582E}"/>
                  </a:ext>
                </a:extLst>
              </p:cNvPr>
              <p:cNvSpPr txBox="1"/>
              <p:nvPr/>
            </p:nvSpPr>
            <p:spPr>
              <a:xfrm>
                <a:off x="6971" y="1201917"/>
                <a:ext cx="7563239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Electron travels in one direction </a:t>
                </a:r>
                <a:b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-&gt; Optimization pillar by pillar based on previous acceleration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endPara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However: </a:t>
                </a:r>
                <a:b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Changes in pillars affect mode over multiple structure periods</a:t>
                </a:r>
                <a:b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-&gt; Mode propagates in BOTH directions</a:t>
                </a:r>
                <a:b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en-US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-&gt; Affects previously optimized cells as well!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5DFD68-0799-43F9-B114-0697FA875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1" y="1201917"/>
                <a:ext cx="7563239" cy="2246769"/>
              </a:xfrm>
              <a:prstGeom prst="rect">
                <a:avLst/>
              </a:prstGeom>
              <a:blipFill>
                <a:blip r:embed="rId7"/>
                <a:stretch>
                  <a:fillRect l="-725" t="-1355" b="-3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9FF719B7-34AB-C979-E391-04F573365F7A}"/>
              </a:ext>
            </a:extLst>
          </p:cNvPr>
          <p:cNvGrpSpPr>
            <a:grpSpLocks noChangeAspect="1"/>
          </p:cNvGrpSpPr>
          <p:nvPr/>
        </p:nvGrpSpPr>
        <p:grpSpPr>
          <a:xfrm>
            <a:off x="8052006" y="1627880"/>
            <a:ext cx="4111001" cy="3602240"/>
            <a:chOff x="4812487" y="908050"/>
            <a:chExt cx="4223563" cy="3649494"/>
          </a:xfrm>
        </p:grpSpPr>
        <p:pic>
          <p:nvPicPr>
            <p:cNvPr id="6" name="Picture 37">
              <a:extLst>
                <a:ext uri="{FF2B5EF4-FFF2-40B4-BE49-F238E27FC236}">
                  <a16:creationId xmlns:a16="http://schemas.microsoft.com/office/drawing/2014/main" id="{0C9116DE-B308-FF5B-0237-14D28BB62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" r="18980"/>
            <a:stretch/>
          </p:blipFill>
          <p:spPr>
            <a:xfrm>
              <a:off x="4812487" y="908050"/>
              <a:ext cx="4136409" cy="3649494"/>
            </a:xfrm>
            <a:prstGeom prst="rect">
              <a:avLst/>
            </a:prstGeom>
          </p:spPr>
        </p:pic>
        <p:pic>
          <p:nvPicPr>
            <p:cNvPr id="7" name="Picture 23">
              <a:extLst>
                <a:ext uri="{FF2B5EF4-FFF2-40B4-BE49-F238E27FC236}">
                  <a16:creationId xmlns:a16="http://schemas.microsoft.com/office/drawing/2014/main" id="{24FF64A0-17B2-78B4-AA27-B8D80B1CE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45" t="91656" r="17387" b="4691"/>
            <a:stretch/>
          </p:blipFill>
          <p:spPr>
            <a:xfrm>
              <a:off x="8802423" y="4253008"/>
              <a:ext cx="233627" cy="133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947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278 L -0.06263 0.251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124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accel="1250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by step optimization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8" name="Roy 1">
            <a:extLst>
              <a:ext uri="{FF2B5EF4-FFF2-40B4-BE49-F238E27FC236}">
                <a16:creationId xmlns:a16="http://schemas.microsoft.com/office/drawing/2014/main" id="{FC93DA29-B7A4-4EBF-99F3-1DF2A9716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13" y="1531840"/>
            <a:ext cx="7264773" cy="3794320"/>
          </a:xfrm>
          <a:prstGeom prst="rect">
            <a:avLst/>
          </a:prstGeom>
        </p:spPr>
      </p:pic>
      <p:pic>
        <p:nvPicPr>
          <p:cNvPr id="12" name="Roy 2">
            <a:extLst>
              <a:ext uri="{FF2B5EF4-FFF2-40B4-BE49-F238E27FC236}">
                <a16:creationId xmlns:a16="http://schemas.microsoft.com/office/drawing/2014/main" id="{93DA39AA-9A88-4A43-A125-DC520596E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13" y="1531840"/>
            <a:ext cx="7264773" cy="3794320"/>
          </a:xfrm>
          <a:prstGeom prst="rect">
            <a:avLst/>
          </a:prstGeom>
        </p:spPr>
      </p:pic>
      <p:pic>
        <p:nvPicPr>
          <p:cNvPr id="14" name="Roy 3">
            <a:extLst>
              <a:ext uri="{FF2B5EF4-FFF2-40B4-BE49-F238E27FC236}">
                <a16:creationId xmlns:a16="http://schemas.microsoft.com/office/drawing/2014/main" id="{19BBA08B-0674-4EC8-9C8D-79D046516C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13" y="1531840"/>
            <a:ext cx="7264773" cy="3794320"/>
          </a:xfrm>
          <a:prstGeom prst="rect">
            <a:avLst/>
          </a:prstGeom>
        </p:spPr>
      </p:pic>
      <p:pic>
        <p:nvPicPr>
          <p:cNvPr id="18" name="Roy 5">
            <a:extLst>
              <a:ext uri="{FF2B5EF4-FFF2-40B4-BE49-F238E27FC236}">
                <a16:creationId xmlns:a16="http://schemas.microsoft.com/office/drawing/2014/main" id="{14DCE114-E68F-4FF7-A810-F1AFCD5EC4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13" y="1538190"/>
            <a:ext cx="7264773" cy="3781619"/>
          </a:xfrm>
          <a:prstGeom prst="rect">
            <a:avLst/>
          </a:prstGeom>
        </p:spPr>
      </p:pic>
      <p:pic>
        <p:nvPicPr>
          <p:cNvPr id="20" name="Roy 6">
            <a:extLst>
              <a:ext uri="{FF2B5EF4-FFF2-40B4-BE49-F238E27FC236}">
                <a16:creationId xmlns:a16="http://schemas.microsoft.com/office/drawing/2014/main" id="{CD4D9472-7866-4CB7-B54D-5C2F971FC3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13" y="1536602"/>
            <a:ext cx="7264773" cy="3784795"/>
          </a:xfrm>
          <a:prstGeom prst="rect">
            <a:avLst/>
          </a:prstGeom>
        </p:spPr>
      </p:pic>
      <p:pic>
        <p:nvPicPr>
          <p:cNvPr id="22" name="Roy 7">
            <a:extLst>
              <a:ext uri="{FF2B5EF4-FFF2-40B4-BE49-F238E27FC236}">
                <a16:creationId xmlns:a16="http://schemas.microsoft.com/office/drawing/2014/main" id="{4346D965-AB98-4BFA-A48E-46C1AE7F7B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13" y="1536602"/>
            <a:ext cx="7264773" cy="3784795"/>
          </a:xfrm>
          <a:prstGeom prst="rect">
            <a:avLst/>
          </a:prstGeom>
        </p:spPr>
      </p:pic>
      <p:pic>
        <p:nvPicPr>
          <p:cNvPr id="24" name="Roy 8">
            <a:extLst>
              <a:ext uri="{FF2B5EF4-FFF2-40B4-BE49-F238E27FC236}">
                <a16:creationId xmlns:a16="http://schemas.microsoft.com/office/drawing/2014/main" id="{7097345D-5AD3-4FE0-9179-61C5FE9765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613" y="1538190"/>
            <a:ext cx="7264773" cy="378161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CE2CEB0-DA99-4090-A599-8E14E9AE365B}"/>
              </a:ext>
            </a:extLst>
          </p:cNvPr>
          <p:cNvGrpSpPr/>
          <p:nvPr/>
        </p:nvGrpSpPr>
        <p:grpSpPr>
          <a:xfrm>
            <a:off x="5862567" y="-1810058"/>
            <a:ext cx="1670393" cy="1564452"/>
            <a:chOff x="7074201" y="1473894"/>
            <a:chExt cx="1670393" cy="156445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E51A21-8C98-489C-B810-050D2D895BC4}"/>
                </a:ext>
              </a:extLst>
            </p:cNvPr>
            <p:cNvSpPr txBox="1"/>
            <p:nvPr/>
          </p:nvSpPr>
          <p:spPr>
            <a:xfrm>
              <a:off x="7074201" y="1473894"/>
              <a:ext cx="1670393" cy="338554"/>
            </a:xfrm>
            <a:prstGeom prst="rect">
              <a:avLst/>
            </a:prstGeom>
            <a:ln w="190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Next cell again off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99DE170-3618-4D42-92AA-B42F361E1382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7169292" y="1812448"/>
              <a:ext cx="740106" cy="122589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195B73B-9EF1-4A14-B445-86CE8B87B84F}"/>
              </a:ext>
            </a:extLst>
          </p:cNvPr>
          <p:cNvGrpSpPr/>
          <p:nvPr/>
        </p:nvGrpSpPr>
        <p:grpSpPr>
          <a:xfrm>
            <a:off x="1636003" y="-1306220"/>
            <a:ext cx="3858235" cy="599405"/>
            <a:chOff x="2766303" y="1830680"/>
            <a:chExt cx="3858235" cy="599405"/>
          </a:xfrm>
        </p:grpSpPr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1E029C9C-ADD7-498E-8B36-DE8D09020D5F}"/>
                </a:ext>
              </a:extLst>
            </p:cNvPr>
            <p:cNvSpPr/>
            <p:nvPr/>
          </p:nvSpPr>
          <p:spPr>
            <a:xfrm rot="16200000">
              <a:off x="4576124" y="381671"/>
              <a:ext cx="238593" cy="3858235"/>
            </a:xfrm>
            <a:prstGeom prst="rightBrace">
              <a:avLst>
                <a:gd name="adj1" fmla="val 74322"/>
                <a:gd name="adj2" fmla="val 50000"/>
              </a:avLst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D40EBCC-9152-4F80-9EAA-0353922DD12C}"/>
                </a:ext>
              </a:extLst>
            </p:cNvPr>
            <p:cNvSpPr txBox="1"/>
            <p:nvPr/>
          </p:nvSpPr>
          <p:spPr>
            <a:xfrm>
              <a:off x="3848173" y="1830680"/>
              <a:ext cx="1694502" cy="338554"/>
            </a:xfrm>
            <a:prstGeom prst="rect">
              <a:avLst/>
            </a:prstGeom>
            <a:ln w="190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Already optimized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FFD792E-6C3D-401D-89C6-6AC7662873A5}"/>
              </a:ext>
            </a:extLst>
          </p:cNvPr>
          <p:cNvSpPr txBox="1"/>
          <p:nvPr/>
        </p:nvSpPr>
        <p:spPr>
          <a:xfrm rot="16200000">
            <a:off x="1713811" y="2452759"/>
            <a:ext cx="1309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Goal function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D466C6-A5D8-43F2-A092-7B4F25F4FE62}"/>
              </a:ext>
            </a:extLst>
          </p:cNvPr>
          <p:cNvSpPr txBox="1"/>
          <p:nvPr/>
        </p:nvSpPr>
        <p:spPr>
          <a:xfrm>
            <a:off x="9347166" y="3729978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Pillar position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8536F8-25AE-473E-8B0D-C51379C2738A}"/>
              </a:ext>
            </a:extLst>
          </p:cNvPr>
          <p:cNvSpPr txBox="1"/>
          <p:nvPr/>
        </p:nvSpPr>
        <p:spPr>
          <a:xfrm>
            <a:off x="145913" y="1011674"/>
            <a:ext cx="365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Parameters: Distance between pillars</a:t>
            </a:r>
          </a:p>
        </p:txBody>
      </p:sp>
      <p:sp>
        <p:nvSpPr>
          <p:cNvPr id="37" name="Abgerundetes Rechteck 4" hidden="1">
            <a:extLst>
              <a:ext uri="{FF2B5EF4-FFF2-40B4-BE49-F238E27FC236}">
                <a16:creationId xmlns:a16="http://schemas.microsoft.com/office/drawing/2014/main" id="{CDDBF6BA-8465-40C0-AA07-C40D3B850B16}"/>
              </a:ext>
            </a:extLst>
          </p:cNvPr>
          <p:cNvSpPr/>
          <p:nvPr/>
        </p:nvSpPr>
        <p:spPr>
          <a:xfrm>
            <a:off x="4076266" y="2825240"/>
            <a:ext cx="4039466" cy="1620000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Iterative approach will only result in an approximation of the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Susceptible to dephasing problems if structure does not follow the design exactly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5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FB6E6-EB2F-40AF-9426-09F06AAC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by step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A7F23-07E7-4949-8FA0-AAF681EC8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7887F-E5E1-422D-B095-0D39C2669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4065671A-D90B-4A0D-AE07-C21450955C70}"/>
              </a:ext>
            </a:extLst>
          </p:cNvPr>
          <p:cNvSpPr/>
          <p:nvPr/>
        </p:nvSpPr>
        <p:spPr>
          <a:xfrm>
            <a:off x="1097396" y="4341091"/>
            <a:ext cx="4039466" cy="1620000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Iterative approach will only result in an approximation the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Susceptible to dephasing problems if structure does not follow the design exactly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Abgerundetes Rechteck 4">
            <a:extLst>
              <a:ext uri="{FF2B5EF4-FFF2-40B4-BE49-F238E27FC236}">
                <a16:creationId xmlns:a16="http://schemas.microsoft.com/office/drawing/2014/main" id="{3DBE828D-582B-490F-ADC2-0F319842BEB6}"/>
              </a:ext>
            </a:extLst>
          </p:cNvPr>
          <p:cNvSpPr/>
          <p:nvPr/>
        </p:nvSpPr>
        <p:spPr>
          <a:xfrm>
            <a:off x="7055138" y="4202588"/>
            <a:ext cx="4039466" cy="1897005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Need to know response of whole system to parameter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Optimize all pillars/parameters at the same time</a:t>
            </a:r>
            <a:br>
              <a:rPr lang="en-US" sz="18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-&gt; Gradient descent</a:t>
            </a:r>
          </a:p>
          <a:p>
            <a:r>
              <a:rPr lang="en-US" dirty="0">
                <a:solidFill>
                  <a:srgbClr val="FF0000"/>
                </a:solidFill>
              </a:rPr>
              <a:t>-&gt; Inverse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91177C-500F-4CD7-9AF2-71F3D729D677}"/>
              </a:ext>
            </a:extLst>
          </p:cNvPr>
          <p:cNvSpPr txBox="1"/>
          <p:nvPr/>
        </p:nvSpPr>
        <p:spPr>
          <a:xfrm>
            <a:off x="5609025" y="4951036"/>
            <a:ext cx="1020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Instead:</a:t>
            </a:r>
          </a:p>
        </p:txBody>
      </p:sp>
      <p:pic>
        <p:nvPicPr>
          <p:cNvPr id="8" name="Roy 8">
            <a:extLst>
              <a:ext uri="{FF2B5EF4-FFF2-40B4-BE49-F238E27FC236}">
                <a16:creationId xmlns:a16="http://schemas.microsoft.com/office/drawing/2014/main" id="{01E70004-585A-47C4-8DF4-88BF6DD2C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69" y="1294758"/>
            <a:ext cx="4918262" cy="256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design of DLAs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4302" y="1103559"/>
            <a:ext cx="10993641" cy="523667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25" name="Abgerundetes Rechteck 4">
            <a:extLst>
              <a:ext uri="{FF2B5EF4-FFF2-40B4-BE49-F238E27FC236}">
                <a16:creationId xmlns:a16="http://schemas.microsoft.com/office/drawing/2014/main" id="{5BD99152-54F9-4194-AB0D-E64DAD528FB8}"/>
              </a:ext>
            </a:extLst>
          </p:cNvPr>
          <p:cNvSpPr/>
          <p:nvPr/>
        </p:nvSpPr>
        <p:spPr>
          <a:xfrm>
            <a:off x="5200684" y="-2416557"/>
            <a:ext cx="4039466" cy="21191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Built upon: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Existing code from my Bachelor’s Thesis (Basic inverse design implementation)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Christian </a:t>
            </a:r>
            <a:r>
              <a:rPr lang="en-US" dirty="0" err="1">
                <a:solidFill>
                  <a:schemeClr val="tx2"/>
                </a:solidFill>
              </a:rPr>
              <a:t>Neureuter’s</a:t>
            </a:r>
            <a:r>
              <a:rPr lang="en-US" dirty="0">
                <a:solidFill>
                  <a:schemeClr val="tx2"/>
                </a:solidFill>
              </a:rPr>
              <a:t> Master’s Thesis (Inverse design of non-periodic structures)</a:t>
            </a:r>
          </a:p>
        </p:txBody>
      </p:sp>
      <p:sp>
        <p:nvSpPr>
          <p:cNvPr id="18" name="Abgerundetes Rechteck 4">
            <a:extLst>
              <a:ext uri="{FF2B5EF4-FFF2-40B4-BE49-F238E27FC236}">
                <a16:creationId xmlns:a16="http://schemas.microsoft.com/office/drawing/2014/main" id="{5CF160B5-07C0-4A64-B861-4527560526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842" y="1082843"/>
            <a:ext cx="11694317" cy="2449146"/>
          </a:xfrm>
          <a:prstGeom prst="roundRect">
            <a:avLst>
              <a:gd name="adj" fmla="val 6241"/>
            </a:avLst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Inverse design of DLAs in Literature: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025733-FA56-4907-A941-D4F357761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37" y="1503024"/>
            <a:ext cx="1988691" cy="1550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053F97-4EA3-4C2B-AC01-8923ABA22C75}"/>
              </a:ext>
            </a:extLst>
          </p:cNvPr>
          <p:cNvSpPr txBox="1"/>
          <p:nvPr/>
        </p:nvSpPr>
        <p:spPr>
          <a:xfrm>
            <a:off x="619260" y="3090173"/>
            <a:ext cx="335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0" dirty="0">
                <a:effectLst/>
                <a:latin typeface="Aptos"/>
                <a:ea typeface="Aptos"/>
                <a:cs typeface="Arial" panose="020B0604020202020204" pitchFamily="34" charset="0"/>
              </a:rPr>
              <a:t>Hughes et al. Opt. Express 25, 15414-15427 (2017)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6394BD-774B-4431-902D-93101AC3EC05}"/>
              </a:ext>
            </a:extLst>
          </p:cNvPr>
          <p:cNvSpPr txBox="1"/>
          <p:nvPr/>
        </p:nvSpPr>
        <p:spPr>
          <a:xfrm>
            <a:off x="3846255" y="3084250"/>
            <a:ext cx="260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effectLst/>
                <a:latin typeface="Aptos"/>
                <a:ea typeface="Aptos"/>
                <a:cs typeface="Arial" panose="020B0604020202020204" pitchFamily="34" charset="0"/>
              </a:rPr>
              <a:t>Sapra</a:t>
            </a:r>
            <a:r>
              <a:rPr lang="en-US" sz="1200" dirty="0">
                <a:effectLst/>
                <a:latin typeface="Aptos"/>
                <a:ea typeface="Aptos"/>
                <a:cs typeface="Arial" panose="020B0604020202020204" pitchFamily="34" charset="0"/>
              </a:rPr>
              <a:t> et al. Science 367, 79-83 (2020)</a:t>
            </a:r>
            <a:endParaRPr lang="de-DE" sz="12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  <p:sp>
        <p:nvSpPr>
          <p:cNvPr id="37" name="Abgerundetes Rechteck 4">
            <a:extLst>
              <a:ext uri="{FF2B5EF4-FFF2-40B4-BE49-F238E27FC236}">
                <a16:creationId xmlns:a16="http://schemas.microsoft.com/office/drawing/2014/main" id="{D295C357-EAA3-4AE7-AFA7-59E774B4F6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842" y="3721898"/>
            <a:ext cx="5754203" cy="2449146"/>
          </a:xfrm>
          <a:prstGeom prst="roundRect">
            <a:avLst>
              <a:gd name="adj" fmla="val 6241"/>
            </a:avLst>
          </a:prstGeom>
          <a:solidFill>
            <a:schemeClr val="bg1">
              <a:alpha val="50000"/>
            </a:schemeClr>
          </a:solidFill>
          <a:ln w="22225">
            <a:solidFill>
              <a:schemeClr val="tx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n-US" dirty="0">
                <a:solidFill>
                  <a:schemeClr val="tx2">
                    <a:alpha val="50000"/>
                  </a:schemeClr>
                </a:solidFill>
              </a:rPr>
              <a:t>Inverse design of multi-pillar cells: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8166E-92F1-4A39-A1AA-53333C7FE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2" y="4102109"/>
            <a:ext cx="2398284" cy="160275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FE4717EE-59FF-3433-985B-3E18059ABA08}"/>
              </a:ext>
            </a:extLst>
          </p:cNvPr>
          <p:cNvSpPr/>
          <p:nvPr/>
        </p:nvSpPr>
        <p:spPr>
          <a:xfrm>
            <a:off x="4302917" y="2057400"/>
            <a:ext cx="1816894" cy="483394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19AF4-D87E-45F2-978B-7CE386EAA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8" y="1562066"/>
            <a:ext cx="3249191" cy="155098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710D486-C141-8B82-57A4-83DA45C90E10}"/>
              </a:ext>
            </a:extLst>
          </p:cNvPr>
          <p:cNvSpPr/>
          <p:nvPr/>
        </p:nvSpPr>
        <p:spPr>
          <a:xfrm>
            <a:off x="3348824" y="1654174"/>
            <a:ext cx="111125" cy="1152525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AD24F8B-C6CE-E92A-0FB4-BC008216674A}"/>
              </a:ext>
            </a:extLst>
          </p:cNvPr>
          <p:cNvSpPr/>
          <p:nvPr/>
        </p:nvSpPr>
        <p:spPr>
          <a:xfrm>
            <a:off x="2331712" y="1654174"/>
            <a:ext cx="111125" cy="1152525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F33092A-CBD5-1093-4FC5-55227FC7973D}"/>
              </a:ext>
            </a:extLst>
          </p:cNvPr>
          <p:cNvSpPr/>
          <p:nvPr/>
        </p:nvSpPr>
        <p:spPr>
          <a:xfrm>
            <a:off x="1314073" y="1654174"/>
            <a:ext cx="111125" cy="1152525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648F0BA-B624-2F5C-BE5C-0ED6D5776E6B}"/>
              </a:ext>
            </a:extLst>
          </p:cNvPr>
          <p:cNvSpPr txBox="1"/>
          <p:nvPr/>
        </p:nvSpPr>
        <p:spPr>
          <a:xfrm>
            <a:off x="6301643" y="1293818"/>
            <a:ext cx="3355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Mostly used to create complex patterns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Repetition of single periodic </a:t>
            </a:r>
            <a:br>
              <a:rPr lang="en-US" sz="1600" dirty="0">
                <a:solidFill>
                  <a:srgbClr val="1F497D"/>
                </a:solidFill>
              </a:rPr>
            </a:br>
            <a:r>
              <a:rPr lang="en-US" sz="1600" dirty="0">
                <a:solidFill>
                  <a:srgbClr val="1F497D"/>
                </a:solidFill>
              </a:rPr>
              <a:t>unit cells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Only one unit cell optimized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Dephasing in long structures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Equivalent to single repeating pillar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Not suited for sub-relativistic DLAs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7F962AC-B849-075F-5D59-AF48836EB973}"/>
              </a:ext>
            </a:extLst>
          </p:cNvPr>
          <p:cNvSpPr txBox="1"/>
          <p:nvPr/>
        </p:nvSpPr>
        <p:spPr>
          <a:xfrm>
            <a:off x="266538" y="4152155"/>
            <a:ext cx="3355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Extended structures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Concatenation of different unit cells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All unit cells optimized in the same step</a:t>
            </a:r>
          </a:p>
          <a:p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-&gt; But: still periodic (Repetition of </a:t>
            </a:r>
            <a:br>
              <a:rPr lang="en-US" sz="1600" dirty="0">
                <a:solidFill>
                  <a:srgbClr val="1F497D">
                    <a:alpha val="50000"/>
                  </a:srgbClr>
                </a:solidFill>
              </a:rPr>
            </a:br>
            <a:r>
              <a:rPr lang="en-US" sz="1600" dirty="0">
                <a:solidFill>
                  <a:schemeClr val="bg1">
                    <a:alpha val="50000"/>
                  </a:schemeClr>
                </a:solidFill>
              </a:rPr>
              <a:t>-&gt;</a:t>
            </a:r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 block of unit cells)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1657163D-1C21-5726-321B-A4D08AE1E4B0}"/>
              </a:ext>
            </a:extLst>
          </p:cNvPr>
          <p:cNvGrpSpPr/>
          <p:nvPr/>
        </p:nvGrpSpPr>
        <p:grpSpPr>
          <a:xfrm>
            <a:off x="9674501" y="1340362"/>
            <a:ext cx="1984704" cy="1984571"/>
            <a:chOff x="9674501" y="1340362"/>
            <a:chExt cx="1984704" cy="1984571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704A153C-57F6-F9FB-EDAF-C5A4DEAAB922}"/>
                </a:ext>
              </a:extLst>
            </p:cNvPr>
            <p:cNvGrpSpPr/>
            <p:nvPr/>
          </p:nvGrpSpPr>
          <p:grpSpPr>
            <a:xfrm>
              <a:off x="9674501" y="1340363"/>
              <a:ext cx="1983965" cy="1984570"/>
              <a:chOff x="9583660" y="3954185"/>
              <a:chExt cx="1983965" cy="1984570"/>
            </a:xfr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grpSpPr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B74F5893-A0BC-8100-C6AB-E1EAB246E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4398" y="3954185"/>
                <a:ext cx="672442" cy="1984570"/>
              </a:xfrm>
              <a:prstGeom prst="rect">
                <a:avLst/>
              </a:prstGeom>
            </p:spPr>
          </p:pic>
          <p:pic>
            <p:nvPicPr>
              <p:cNvPr id="24" name="Picture 5">
                <a:extLst>
                  <a:ext uri="{FF2B5EF4-FFF2-40B4-BE49-F238E27FC236}">
                    <a16:creationId xmlns:a16="http://schemas.microsoft.com/office/drawing/2014/main" id="{5DBEF5B0-9476-FA7D-6C22-091F903D7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50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5183" y="3954185"/>
                <a:ext cx="672442" cy="1984570"/>
              </a:xfrm>
              <a:prstGeom prst="rect">
                <a:avLst/>
              </a:prstGeom>
            </p:spPr>
          </p:pic>
          <p:pic>
            <p:nvPicPr>
              <p:cNvPr id="26" name="Picture 5">
                <a:extLst>
                  <a:ext uri="{FF2B5EF4-FFF2-40B4-BE49-F238E27FC236}">
                    <a16:creationId xmlns:a16="http://schemas.microsoft.com/office/drawing/2014/main" id="{B9E0DF39-4235-60B6-3C4A-068BEB6B1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grayscl/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83660" y="3954185"/>
                <a:ext cx="672442" cy="1984570"/>
              </a:xfrm>
              <a:prstGeom prst="rect">
                <a:avLst/>
              </a:prstGeom>
            </p:spPr>
          </p:pic>
        </p:grp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D491D7AF-3E37-5856-6E05-C8D77DBEE243}"/>
                </a:ext>
              </a:extLst>
            </p:cNvPr>
            <p:cNvSpPr/>
            <p:nvPr/>
          </p:nvSpPr>
          <p:spPr>
            <a:xfrm>
              <a:off x="9674501" y="1340362"/>
              <a:ext cx="672443" cy="1984570"/>
            </a:xfrm>
            <a:prstGeom prst="rect">
              <a:avLst/>
            </a:prstGeom>
            <a:gradFill flip="none" rotWithShape="1">
              <a:gsLst>
                <a:gs pos="1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B854BA4-3929-5DA8-00A4-BA67A3169EA8}"/>
                </a:ext>
              </a:extLst>
            </p:cNvPr>
            <p:cNvSpPr/>
            <p:nvPr/>
          </p:nvSpPr>
          <p:spPr>
            <a:xfrm rot="10800000">
              <a:off x="10986762" y="1340362"/>
              <a:ext cx="672443" cy="1984570"/>
            </a:xfrm>
            <a:prstGeom prst="rect">
              <a:avLst/>
            </a:prstGeom>
            <a:gradFill flip="none" rotWithShape="1">
              <a:gsLst>
                <a:gs pos="1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8D28EE8B-04F1-E8B8-D137-0B9043F60CDD}"/>
              </a:ext>
            </a:extLst>
          </p:cNvPr>
          <p:cNvSpPr txBox="1"/>
          <p:nvPr/>
        </p:nvSpPr>
        <p:spPr>
          <a:xfrm>
            <a:off x="6655316" y="7238610"/>
            <a:ext cx="33554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Extended structures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Concatenation of different unit cells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All unit cells optimized in the same step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Can change periodicity along the structure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Equivalent to single repeating pillar</a:t>
            </a:r>
          </a:p>
        </p:txBody>
      </p:sp>
      <p:sp>
        <p:nvSpPr>
          <p:cNvPr id="32" name="Abgerundetes Rechteck 4">
            <a:extLst>
              <a:ext uri="{FF2B5EF4-FFF2-40B4-BE49-F238E27FC236}">
                <a16:creationId xmlns:a16="http://schemas.microsoft.com/office/drawing/2014/main" id="{87778DDB-5E18-B162-E107-7E4A74F372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88957" y="3721898"/>
            <a:ext cx="5754203" cy="2449146"/>
          </a:xfrm>
          <a:prstGeom prst="roundRect">
            <a:avLst>
              <a:gd name="adj" fmla="val 6241"/>
            </a:avLst>
          </a:prstGeom>
          <a:solidFill>
            <a:schemeClr val="bg1">
              <a:alpha val="50000"/>
            </a:schemeClr>
          </a:solidFill>
          <a:ln w="22225">
            <a:solidFill>
              <a:schemeClr val="tx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n-US" dirty="0">
                <a:solidFill>
                  <a:schemeClr val="tx2">
                    <a:alpha val="50000"/>
                  </a:schemeClr>
                </a:solidFill>
              </a:rPr>
              <a:t>Inverse design of non-periodic structures: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1261248-0EF8-6513-E31F-55F9C232AB4D}"/>
              </a:ext>
            </a:extLst>
          </p:cNvPr>
          <p:cNvSpPr txBox="1"/>
          <p:nvPr/>
        </p:nvSpPr>
        <p:spPr>
          <a:xfrm>
            <a:off x="6188957" y="4152155"/>
            <a:ext cx="3355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Extended structures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Not periodic: Open ends </a:t>
            </a:r>
          </a:p>
          <a:p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-&gt; Can change periodicity along </a:t>
            </a:r>
            <a:br>
              <a:rPr lang="en-US" sz="1600" dirty="0">
                <a:solidFill>
                  <a:srgbClr val="1F497D">
                    <a:alpha val="50000"/>
                  </a:srgbClr>
                </a:solidFill>
              </a:rPr>
            </a:br>
            <a:r>
              <a:rPr lang="en-US" sz="1600" dirty="0">
                <a:solidFill>
                  <a:schemeClr val="bg1">
                    <a:alpha val="50000"/>
                  </a:schemeClr>
                </a:solidFill>
              </a:rPr>
              <a:t>-&gt;</a:t>
            </a:r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 the structure</a:t>
            </a:r>
          </a:p>
          <a:p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-&gt; Suited for sub-relativistic DLAs</a:t>
            </a:r>
          </a:p>
        </p:txBody>
      </p:sp>
      <p:pic>
        <p:nvPicPr>
          <p:cNvPr id="35" name="Grafik 34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895A1905-B85D-7E27-3CD3-3B6F851173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/>
          <a:stretch/>
        </p:blipFill>
        <p:spPr>
          <a:xfrm>
            <a:off x="9042309" y="4100576"/>
            <a:ext cx="2844892" cy="177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7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94" y="2853388"/>
            <a:ext cx="5141755" cy="13107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design of DLAs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Computational design via optimizing a structure for a certain objective function</a:t>
            </a:r>
          </a:p>
          <a:p>
            <a:r>
              <a:rPr lang="en-US" sz="2000" dirty="0"/>
              <a:t>Objective function: Acceleration gradient inside the structure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1000" dirty="0"/>
              <a:t> </a:t>
            </a:r>
            <a:br>
              <a:rPr lang="en-US" sz="2000" dirty="0"/>
            </a:br>
            <a:r>
              <a:rPr lang="en-US" sz="2000" dirty="0"/>
              <a:t>with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	: Injection phase</a:t>
            </a:r>
            <a:br>
              <a:rPr lang="en-US" sz="2000" dirty="0"/>
            </a:br>
            <a:r>
              <a:rPr lang="en-US" sz="500" dirty="0"/>
              <a:t>       </a:t>
            </a:r>
            <a:endParaRPr lang="en-US" sz="200" dirty="0"/>
          </a:p>
          <a:p>
            <a:r>
              <a:rPr lang="en-US" sz="2000" dirty="0">
                <a:solidFill>
                  <a:schemeClr val="tx1"/>
                </a:solidFill>
              </a:rPr>
              <a:t>Wanted: efficient way to calculate the gradient of the objective function        for some parameter vector  </a:t>
            </a:r>
          </a:p>
          <a:p>
            <a:r>
              <a:rPr lang="en-US" sz="2000" dirty="0"/>
              <a:t>Parameters: Pillar dimensions in x and y direction</a:t>
            </a:r>
          </a:p>
        </p:txBody>
      </p:sp>
      <p:pic>
        <p:nvPicPr>
          <p:cNvPr id="6" name="Grafik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04" y="1978753"/>
            <a:ext cx="5655771" cy="98468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41" y="3060475"/>
            <a:ext cx="3067886" cy="1496228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81" y="4687595"/>
            <a:ext cx="367238" cy="185905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850" y="4954164"/>
            <a:ext cx="264533" cy="459581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51" y="5326202"/>
            <a:ext cx="149860" cy="253741"/>
          </a:xfrm>
          <a:prstGeom prst="rect">
            <a:avLst/>
          </a:prstGeom>
        </p:spPr>
      </p:pic>
      <p:cxnSp>
        <p:nvCxnSpPr>
          <p:cNvPr id="32" name="Gerade Verbindung mit Pfeil 31"/>
          <p:cNvCxnSpPr/>
          <p:nvPr/>
        </p:nvCxnSpPr>
        <p:spPr>
          <a:xfrm>
            <a:off x="11051458" y="2696142"/>
            <a:ext cx="147484" cy="15392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9486475" y="2176182"/>
            <a:ext cx="2436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Laser coming from the side</a:t>
            </a:r>
          </a:p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(side illumination)</a:t>
            </a:r>
          </a:p>
        </p:txBody>
      </p:sp>
      <p:cxnSp>
        <p:nvCxnSpPr>
          <p:cNvPr id="35" name="Gerade Verbindung mit Pfeil 34"/>
          <p:cNvCxnSpPr/>
          <p:nvPr/>
        </p:nvCxnSpPr>
        <p:spPr>
          <a:xfrm flipH="1" flipV="1">
            <a:off x="9486475" y="4167500"/>
            <a:ext cx="119475" cy="291016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8892774" y="4349041"/>
            <a:ext cx="1873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Field evaluated here</a:t>
            </a:r>
          </a:p>
        </p:txBody>
      </p:sp>
    </p:spTree>
    <p:extLst>
      <p:ext uri="{BB962C8B-B14F-4D97-AF65-F5344CB8AC3E}">
        <p14:creationId xmlns:p14="http://schemas.microsoft.com/office/powerpoint/2010/main" val="76992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CEA27AF-C38F-92EF-126C-6AFA61880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Contents</a:t>
            </a:r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B769D90-AABA-4DD2-38F3-1916905BD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31" y="2187753"/>
            <a:ext cx="10993641" cy="523667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Working principles of dielectric laser acceleration (DLA)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Experimental Results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Optimization of DLAs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Step by step optimization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Inverse design applied to DLAs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Adjoint method for efficient gradient calculation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Optimization of sub-relativistic DLAs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7CBD58-4282-9701-E525-6FC01A183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68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Adjoint method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0" indent="-228600" defTabSz="914400">
              <a:spcBef>
                <a:spcPts val="1000"/>
              </a:spcBef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Maxwell’s equations in frequency domain:</a:t>
            </a:r>
          </a:p>
          <a:p>
            <a:pPr marL="0" lvl="0" indent="0" defTabSz="914400">
              <a:spcBef>
                <a:spcPts val="1000"/>
              </a:spcBef>
              <a:buNone/>
            </a:pP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lvl="0" indent="0" defTabSz="914400">
              <a:spcBef>
                <a:spcPts val="1000"/>
              </a:spcBef>
              <a:buNone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On a grid:</a:t>
            </a:r>
          </a:p>
          <a:p>
            <a:pPr marL="0" lvl="0" indent="0" defTabSz="914400">
              <a:spcBef>
                <a:spcPts val="1000"/>
              </a:spcBef>
              <a:buNone/>
            </a:pPr>
            <a:endParaRPr lang="en-US" sz="28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lvl="0" indent="0" defTabSz="914400">
              <a:spcBef>
                <a:spcPts val="1000"/>
              </a:spcBef>
              <a:buNone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Gradient of </a:t>
            </a:r>
            <a:r>
              <a:rPr lang="en-US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Minion Pro Med" panose="02040503050306020203" pitchFamily="18" charset="0"/>
              </a:rPr>
              <a:t>G</a:t>
            </a:r>
            <a:r>
              <a:rPr lang="en-US" sz="2000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:</a:t>
            </a:r>
            <a:br>
              <a:rPr lang="en-US" sz="2000" i="1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en-US" sz="2000" i="1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with</a:t>
            </a:r>
          </a:p>
          <a:p>
            <a:pPr marL="0" lvl="0" indent="0" defTabSz="914400">
              <a:spcBef>
                <a:spcPts val="1000"/>
              </a:spcBef>
              <a:buNone/>
            </a:pPr>
            <a:r>
              <a:rPr lang="en-US" sz="4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28600" lvl="0" indent="-228600" defTabSz="914400">
              <a:spcBef>
                <a:spcPts val="1000"/>
              </a:spcBef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Define second simulation with source term</a:t>
            </a:r>
          </a:p>
          <a:p>
            <a:pPr marL="228600" lvl="0" indent="-228600" defTabSz="914400">
              <a:spcBef>
                <a:spcPts val="1000"/>
              </a:spcBef>
            </a:pP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lvl="0" indent="0" defTabSz="914400">
              <a:spcBef>
                <a:spcPts val="1000"/>
              </a:spcBef>
              <a:buNone/>
            </a:pPr>
            <a:endParaRPr lang="en-US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0" lvl="0" indent="0" defTabSz="914400">
              <a:spcBef>
                <a:spcPts val="1000"/>
              </a:spcBef>
              <a:buNone/>
            </a:pPr>
            <a:r>
              <a:rPr lang="en-US" sz="2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-&gt; Only one additional simulation necessary to calculate complete gradient!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45" name="Grafik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93" y="1515106"/>
            <a:ext cx="4576305" cy="248686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87" y="4234873"/>
            <a:ext cx="4333714" cy="46201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67" y="3160050"/>
            <a:ext cx="4112163" cy="607824"/>
          </a:xfrm>
          <a:prstGeom prst="rect">
            <a:avLst/>
          </a:prstGeom>
        </p:spPr>
      </p:pic>
      <p:sp>
        <p:nvSpPr>
          <p:cNvPr id="49" name="Rechteck 48"/>
          <p:cNvSpPr/>
          <p:nvPr/>
        </p:nvSpPr>
        <p:spPr>
          <a:xfrm>
            <a:off x="4095757" y="3158490"/>
            <a:ext cx="861646" cy="6084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4975471" y="3156508"/>
            <a:ext cx="316522" cy="610628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2F2C45-4E49-443E-89B3-FF0A52B60BD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9" y="5457785"/>
            <a:ext cx="5067620" cy="467941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45" y="4847701"/>
            <a:ext cx="571733" cy="466895"/>
          </a:xfrm>
          <a:prstGeom prst="rect">
            <a:avLst/>
          </a:prstGeom>
        </p:spPr>
      </p:pic>
      <p:sp>
        <p:nvSpPr>
          <p:cNvPr id="92" name="Freihandform 91"/>
          <p:cNvSpPr/>
          <p:nvPr/>
        </p:nvSpPr>
        <p:spPr>
          <a:xfrm>
            <a:off x="5450745" y="2613001"/>
            <a:ext cx="2080756" cy="978315"/>
          </a:xfrm>
          <a:custGeom>
            <a:avLst/>
            <a:gdLst>
              <a:gd name="connsiteX0" fmla="*/ 0 w 2047875"/>
              <a:gd name="connsiteY0" fmla="*/ 971550 h 1019938"/>
              <a:gd name="connsiteX1" fmla="*/ 590550 w 2047875"/>
              <a:gd name="connsiteY1" fmla="*/ 942975 h 1019938"/>
              <a:gd name="connsiteX2" fmla="*/ 1276350 w 2047875"/>
              <a:gd name="connsiteY2" fmla="*/ 247650 h 1019938"/>
              <a:gd name="connsiteX3" fmla="*/ 2047875 w 2047875"/>
              <a:gd name="connsiteY3" fmla="*/ 0 h 101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7875" h="1019938">
                <a:moveTo>
                  <a:pt x="0" y="971550"/>
                </a:moveTo>
                <a:cubicBezTo>
                  <a:pt x="188912" y="1017587"/>
                  <a:pt x="377825" y="1063625"/>
                  <a:pt x="590550" y="942975"/>
                </a:cubicBezTo>
                <a:cubicBezTo>
                  <a:pt x="803275" y="822325"/>
                  <a:pt x="1033463" y="404812"/>
                  <a:pt x="1276350" y="247650"/>
                </a:cubicBezTo>
                <a:cubicBezTo>
                  <a:pt x="1519237" y="90488"/>
                  <a:pt x="1920875" y="28575"/>
                  <a:pt x="2047875" y="0"/>
                </a:cubicBezTo>
              </a:path>
            </a:pathLst>
          </a:custGeom>
          <a:noFill/>
          <a:ln w="19050">
            <a:solidFill>
              <a:schemeClr val="tx2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ihandform 93"/>
          <p:cNvSpPr/>
          <p:nvPr/>
        </p:nvSpPr>
        <p:spPr>
          <a:xfrm>
            <a:off x="4514851" y="3769101"/>
            <a:ext cx="3043462" cy="527211"/>
          </a:xfrm>
          <a:custGeom>
            <a:avLst/>
            <a:gdLst>
              <a:gd name="connsiteX0" fmla="*/ 0 w 3000375"/>
              <a:gd name="connsiteY0" fmla="*/ 0 h 676275"/>
              <a:gd name="connsiteX1" fmla="*/ 514350 w 3000375"/>
              <a:gd name="connsiteY1" fmla="*/ 295275 h 676275"/>
              <a:gd name="connsiteX2" fmla="*/ 1314450 w 3000375"/>
              <a:gd name="connsiteY2" fmla="*/ 333375 h 676275"/>
              <a:gd name="connsiteX3" fmla="*/ 3000375 w 3000375"/>
              <a:gd name="connsiteY3" fmla="*/ 6762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0375" h="676275">
                <a:moveTo>
                  <a:pt x="0" y="0"/>
                </a:moveTo>
                <a:cubicBezTo>
                  <a:pt x="147637" y="119856"/>
                  <a:pt x="295275" y="239713"/>
                  <a:pt x="514350" y="295275"/>
                </a:cubicBezTo>
                <a:cubicBezTo>
                  <a:pt x="733425" y="350837"/>
                  <a:pt x="900113" y="269875"/>
                  <a:pt x="1314450" y="333375"/>
                </a:cubicBezTo>
                <a:cubicBezTo>
                  <a:pt x="1728787" y="396875"/>
                  <a:pt x="2770187" y="617537"/>
                  <a:pt x="3000375" y="676275"/>
                </a:cubicBezTo>
              </a:path>
            </a:pathLst>
          </a:custGeom>
          <a:noFill/>
          <a:ln w="19050">
            <a:solidFill>
              <a:schemeClr val="accent6">
                <a:lumMod val="75000"/>
              </a:schemeClr>
            </a:solidFill>
            <a:round/>
            <a:headEnd type="none" w="sm" len="sm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hteck 94"/>
          <p:cNvSpPr/>
          <p:nvPr/>
        </p:nvSpPr>
        <p:spPr>
          <a:xfrm>
            <a:off x="5320260" y="3156261"/>
            <a:ext cx="122215" cy="61062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ihandform 95"/>
          <p:cNvSpPr/>
          <p:nvPr/>
        </p:nvSpPr>
        <p:spPr>
          <a:xfrm>
            <a:off x="5105400" y="2752090"/>
            <a:ext cx="165100" cy="406400"/>
          </a:xfrm>
          <a:custGeom>
            <a:avLst/>
            <a:gdLst>
              <a:gd name="connsiteX0" fmla="*/ 0 w 165100"/>
              <a:gd name="connsiteY0" fmla="*/ 406400 h 406400"/>
              <a:gd name="connsiteX1" fmla="*/ 50800 w 165100"/>
              <a:gd name="connsiteY1" fmla="*/ 146050 h 406400"/>
              <a:gd name="connsiteX2" fmla="*/ 165100 w 165100"/>
              <a:gd name="connsiteY2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" h="406400">
                <a:moveTo>
                  <a:pt x="0" y="406400"/>
                </a:moveTo>
                <a:cubicBezTo>
                  <a:pt x="11641" y="310091"/>
                  <a:pt x="23283" y="213783"/>
                  <a:pt x="50800" y="146050"/>
                </a:cubicBezTo>
                <a:cubicBezTo>
                  <a:pt x="78317" y="78317"/>
                  <a:pt x="159808" y="31750"/>
                  <a:pt x="165100" y="0"/>
                </a:cubicBezTo>
              </a:path>
            </a:pathLst>
          </a:custGeom>
          <a:noFill/>
          <a:ln w="19050">
            <a:solidFill>
              <a:schemeClr val="accent3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feld 96"/>
          <p:cNvSpPr txBox="1"/>
          <p:nvPr/>
        </p:nvSpPr>
        <p:spPr>
          <a:xfrm>
            <a:off x="5201772" y="2566923"/>
            <a:ext cx="1538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Finite difference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1101310" y="2062252"/>
            <a:ext cx="4195135" cy="751940"/>
            <a:chOff x="1101310" y="2062252"/>
            <a:chExt cx="4195135" cy="751940"/>
          </a:xfrm>
        </p:grpSpPr>
        <p:pic>
          <p:nvPicPr>
            <p:cNvPr id="46" name="Grafik 4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4283" y="2164555"/>
              <a:ext cx="660724" cy="146286"/>
            </a:xfrm>
            <a:prstGeom prst="rect">
              <a:avLst/>
            </a:prstGeom>
          </p:spPr>
        </p:pic>
        <p:cxnSp>
          <p:nvCxnSpPr>
            <p:cNvPr id="99" name="Gerade Verbindung mit Pfeil 98"/>
            <p:cNvCxnSpPr/>
            <p:nvPr/>
          </p:nvCxnSpPr>
          <p:spPr>
            <a:xfrm flipH="1" flipV="1">
              <a:off x="3360420" y="2352876"/>
              <a:ext cx="0" cy="180000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feld 99"/>
            <p:cNvSpPr txBox="1"/>
            <p:nvPr/>
          </p:nvSpPr>
          <p:spPr>
            <a:xfrm>
              <a:off x="2756729" y="2475638"/>
              <a:ext cx="12073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Electric field</a:t>
              </a:r>
            </a:p>
          </p:txBody>
        </p:sp>
        <p:cxnSp>
          <p:nvCxnSpPr>
            <p:cNvPr id="101" name="Gerade Verbindung mit Pfeil 100"/>
            <p:cNvCxnSpPr/>
            <p:nvPr/>
          </p:nvCxnSpPr>
          <p:spPr>
            <a:xfrm flipH="1" flipV="1">
              <a:off x="3885244" y="2243738"/>
              <a:ext cx="25200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feld 102"/>
            <p:cNvSpPr txBox="1"/>
            <p:nvPr/>
          </p:nvSpPr>
          <p:spPr>
            <a:xfrm>
              <a:off x="4091050" y="2062252"/>
              <a:ext cx="12053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Source term</a:t>
              </a:r>
            </a:p>
          </p:txBody>
        </p:sp>
        <p:cxnSp>
          <p:nvCxnSpPr>
            <p:cNvPr id="104" name="Gerade Verbindung mit Pfeil 103"/>
            <p:cNvCxnSpPr/>
            <p:nvPr/>
          </p:nvCxnSpPr>
          <p:spPr>
            <a:xfrm flipV="1">
              <a:off x="2736648" y="2310841"/>
              <a:ext cx="388528" cy="110085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feld 104"/>
            <p:cNvSpPr txBox="1"/>
            <p:nvPr/>
          </p:nvSpPr>
          <p:spPr>
            <a:xfrm>
              <a:off x="1101310" y="2285649"/>
              <a:ext cx="17141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Contains structure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7637391" y="1536946"/>
            <a:ext cx="4346798" cy="1548484"/>
            <a:chOff x="7637391" y="1154560"/>
            <a:chExt cx="4346798" cy="1548484"/>
          </a:xfrm>
        </p:grpSpPr>
        <p:sp>
          <p:nvSpPr>
            <p:cNvPr id="91" name="Textfeld 90"/>
            <p:cNvSpPr txBox="1"/>
            <p:nvPr/>
          </p:nvSpPr>
          <p:spPr>
            <a:xfrm>
              <a:off x="7672007" y="1154560"/>
              <a:ext cx="4277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Forward simulation</a:t>
              </a:r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391" y="1594912"/>
              <a:ext cx="4346798" cy="1108132"/>
            </a:xfrm>
            <a:prstGeom prst="rect">
              <a:avLst/>
            </a:prstGeom>
          </p:spPr>
        </p:pic>
      </p:grpSp>
      <p:grpSp>
        <p:nvGrpSpPr>
          <p:cNvPr id="8" name="Gruppieren 7"/>
          <p:cNvGrpSpPr/>
          <p:nvPr/>
        </p:nvGrpSpPr>
        <p:grpSpPr>
          <a:xfrm>
            <a:off x="7637391" y="3221208"/>
            <a:ext cx="4346798" cy="1551274"/>
            <a:chOff x="7637391" y="3221208"/>
            <a:chExt cx="4346798" cy="1551274"/>
          </a:xfrm>
        </p:grpSpPr>
        <p:sp>
          <p:nvSpPr>
            <p:cNvPr id="90" name="Textfeld 89"/>
            <p:cNvSpPr txBox="1"/>
            <p:nvPr/>
          </p:nvSpPr>
          <p:spPr>
            <a:xfrm>
              <a:off x="7685094" y="3221208"/>
              <a:ext cx="4277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Adjoint simulation</a:t>
              </a: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391" y="3664350"/>
              <a:ext cx="4346798" cy="1108132"/>
            </a:xfrm>
            <a:prstGeom prst="rect">
              <a:avLst/>
            </a:prstGeom>
          </p:spPr>
        </p:pic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5F5AFD17-1B07-616A-7639-1EDDC23B4A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12538" y="4139928"/>
            <a:ext cx="4282895" cy="17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92" grpId="0" animBg="1"/>
      <p:bldP spid="94" grpId="0" animBg="1"/>
      <p:bldP spid="95" grpId="0" animBg="1"/>
      <p:bldP spid="96" grpId="0" animBg="1"/>
      <p:bldP spid="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design of DLAs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4302" y="1103559"/>
            <a:ext cx="10993641" cy="523667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25" name="Abgerundetes Rechteck 4">
            <a:extLst>
              <a:ext uri="{FF2B5EF4-FFF2-40B4-BE49-F238E27FC236}">
                <a16:creationId xmlns:a16="http://schemas.microsoft.com/office/drawing/2014/main" id="{5BD99152-54F9-4194-AB0D-E64DAD528FB8}"/>
              </a:ext>
            </a:extLst>
          </p:cNvPr>
          <p:cNvSpPr/>
          <p:nvPr/>
        </p:nvSpPr>
        <p:spPr>
          <a:xfrm>
            <a:off x="5200684" y="-2416557"/>
            <a:ext cx="4039466" cy="21191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Built upon: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Existing code from my Bachelor’s Thesis (Basic inverse design implementation)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Christian </a:t>
            </a:r>
            <a:r>
              <a:rPr lang="en-US" dirty="0" err="1">
                <a:solidFill>
                  <a:schemeClr val="tx2"/>
                </a:solidFill>
              </a:rPr>
              <a:t>Neureuter’s</a:t>
            </a:r>
            <a:r>
              <a:rPr lang="en-US" dirty="0">
                <a:solidFill>
                  <a:schemeClr val="tx2"/>
                </a:solidFill>
              </a:rPr>
              <a:t> Master’s Thesis (Inverse design of non-periodic structures)</a:t>
            </a:r>
          </a:p>
        </p:txBody>
      </p:sp>
      <p:sp>
        <p:nvSpPr>
          <p:cNvPr id="18" name="Abgerundetes Rechteck 4">
            <a:extLst>
              <a:ext uri="{FF2B5EF4-FFF2-40B4-BE49-F238E27FC236}">
                <a16:creationId xmlns:a16="http://schemas.microsoft.com/office/drawing/2014/main" id="{5CF160B5-07C0-4A64-B861-4527560526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842" y="1082843"/>
            <a:ext cx="11694317" cy="2449146"/>
          </a:xfrm>
          <a:prstGeom prst="roundRect">
            <a:avLst>
              <a:gd name="adj" fmla="val 6241"/>
            </a:avLst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Inverse design of DLAs in Literature: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025733-FA56-4907-A941-D4F357761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37" y="1503024"/>
            <a:ext cx="1988691" cy="1550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053F97-4EA3-4C2B-AC01-8923ABA22C75}"/>
              </a:ext>
            </a:extLst>
          </p:cNvPr>
          <p:cNvSpPr txBox="1"/>
          <p:nvPr/>
        </p:nvSpPr>
        <p:spPr>
          <a:xfrm>
            <a:off x="619260" y="3090173"/>
            <a:ext cx="335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0" dirty="0">
                <a:effectLst/>
                <a:latin typeface="Aptos"/>
                <a:ea typeface="Aptos"/>
                <a:cs typeface="Arial" panose="020B0604020202020204" pitchFamily="34" charset="0"/>
              </a:rPr>
              <a:t>Hughes et al. Opt. Express 25, 15414-15427 (2017)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6394BD-774B-4431-902D-93101AC3EC05}"/>
              </a:ext>
            </a:extLst>
          </p:cNvPr>
          <p:cNvSpPr txBox="1"/>
          <p:nvPr/>
        </p:nvSpPr>
        <p:spPr>
          <a:xfrm>
            <a:off x="3846255" y="3084250"/>
            <a:ext cx="260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effectLst/>
                <a:latin typeface="Aptos"/>
                <a:ea typeface="Aptos"/>
                <a:cs typeface="Arial" panose="020B0604020202020204" pitchFamily="34" charset="0"/>
              </a:rPr>
              <a:t>Sapra</a:t>
            </a:r>
            <a:r>
              <a:rPr lang="en-US" sz="1200" dirty="0">
                <a:effectLst/>
                <a:latin typeface="Aptos"/>
                <a:ea typeface="Aptos"/>
                <a:cs typeface="Arial" panose="020B0604020202020204" pitchFamily="34" charset="0"/>
              </a:rPr>
              <a:t> et al. Science 367, 79-83 (2020)</a:t>
            </a:r>
            <a:endParaRPr lang="de-DE" sz="12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  <p:sp>
        <p:nvSpPr>
          <p:cNvPr id="37" name="Abgerundetes Rechteck 4">
            <a:extLst>
              <a:ext uri="{FF2B5EF4-FFF2-40B4-BE49-F238E27FC236}">
                <a16:creationId xmlns:a16="http://schemas.microsoft.com/office/drawing/2014/main" id="{D295C357-EAA3-4AE7-AFA7-59E774B4F6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842" y="3721898"/>
            <a:ext cx="5754203" cy="2449146"/>
          </a:xfrm>
          <a:prstGeom prst="roundRect">
            <a:avLst>
              <a:gd name="adj" fmla="val 6241"/>
            </a:avLst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Inverse design of multi-pillar cells: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8166E-92F1-4A39-A1AA-53333C7FE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2" y="4102109"/>
            <a:ext cx="2398284" cy="160275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FE4717EE-59FF-3433-985B-3E18059ABA08}"/>
              </a:ext>
            </a:extLst>
          </p:cNvPr>
          <p:cNvSpPr/>
          <p:nvPr/>
        </p:nvSpPr>
        <p:spPr>
          <a:xfrm>
            <a:off x="4302917" y="2057400"/>
            <a:ext cx="1816894" cy="483394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19AF4-D87E-45F2-978B-7CE386EAA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8" y="1562066"/>
            <a:ext cx="3249191" cy="155098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710D486-C141-8B82-57A4-83DA45C90E10}"/>
              </a:ext>
            </a:extLst>
          </p:cNvPr>
          <p:cNvSpPr/>
          <p:nvPr/>
        </p:nvSpPr>
        <p:spPr>
          <a:xfrm>
            <a:off x="3348824" y="1654174"/>
            <a:ext cx="111125" cy="1152525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AD24F8B-C6CE-E92A-0FB4-BC008216674A}"/>
              </a:ext>
            </a:extLst>
          </p:cNvPr>
          <p:cNvSpPr/>
          <p:nvPr/>
        </p:nvSpPr>
        <p:spPr>
          <a:xfrm>
            <a:off x="2331712" y="1654174"/>
            <a:ext cx="111125" cy="1152525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F33092A-CBD5-1093-4FC5-55227FC7973D}"/>
              </a:ext>
            </a:extLst>
          </p:cNvPr>
          <p:cNvSpPr/>
          <p:nvPr/>
        </p:nvSpPr>
        <p:spPr>
          <a:xfrm>
            <a:off x="1314073" y="1654174"/>
            <a:ext cx="111125" cy="1152525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648F0BA-B624-2F5C-BE5C-0ED6D5776E6B}"/>
              </a:ext>
            </a:extLst>
          </p:cNvPr>
          <p:cNvSpPr txBox="1"/>
          <p:nvPr/>
        </p:nvSpPr>
        <p:spPr>
          <a:xfrm>
            <a:off x="6301643" y="1293818"/>
            <a:ext cx="3355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Mostly used to create complex patterns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Repetition of single periodic </a:t>
            </a:r>
            <a:br>
              <a:rPr lang="en-US" sz="1600" dirty="0">
                <a:solidFill>
                  <a:srgbClr val="1F497D"/>
                </a:solidFill>
              </a:rPr>
            </a:br>
            <a:r>
              <a:rPr lang="en-US" sz="1600" dirty="0">
                <a:solidFill>
                  <a:srgbClr val="1F497D"/>
                </a:solidFill>
              </a:rPr>
              <a:t>unit cells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Only one unit cell optimized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Dephasing in long structures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Equivalent to single repeating pillar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Not suited for sub-relativistic DLAs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7F962AC-B849-075F-5D59-AF48836EB973}"/>
              </a:ext>
            </a:extLst>
          </p:cNvPr>
          <p:cNvSpPr txBox="1"/>
          <p:nvPr/>
        </p:nvSpPr>
        <p:spPr>
          <a:xfrm>
            <a:off x="266538" y="4152155"/>
            <a:ext cx="3355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Extended structures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Concatenation of different unit cells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All unit cells optimized in the same step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But: still periodic (Repetition of </a:t>
            </a:r>
            <a:br>
              <a:rPr lang="en-US" sz="1600" dirty="0">
                <a:solidFill>
                  <a:srgbClr val="1F497D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-&gt;</a:t>
            </a:r>
            <a:r>
              <a:rPr lang="en-US" sz="1600" dirty="0">
                <a:solidFill>
                  <a:srgbClr val="1F497D"/>
                </a:solidFill>
              </a:rPr>
              <a:t> block of unit cells)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1657163D-1C21-5726-321B-A4D08AE1E4B0}"/>
              </a:ext>
            </a:extLst>
          </p:cNvPr>
          <p:cNvGrpSpPr/>
          <p:nvPr/>
        </p:nvGrpSpPr>
        <p:grpSpPr>
          <a:xfrm>
            <a:off x="9674501" y="1340362"/>
            <a:ext cx="1984704" cy="1984571"/>
            <a:chOff x="9674501" y="1340362"/>
            <a:chExt cx="1984704" cy="1984571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704A153C-57F6-F9FB-EDAF-C5A4DEAAB922}"/>
                </a:ext>
              </a:extLst>
            </p:cNvPr>
            <p:cNvGrpSpPr/>
            <p:nvPr/>
          </p:nvGrpSpPr>
          <p:grpSpPr>
            <a:xfrm>
              <a:off x="9674501" y="1340363"/>
              <a:ext cx="1983965" cy="1984570"/>
              <a:chOff x="9583660" y="3954185"/>
              <a:chExt cx="1983965" cy="1984570"/>
            </a:xfr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grpSpPr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B74F5893-A0BC-8100-C6AB-E1EAB246E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4398" y="3954185"/>
                <a:ext cx="672442" cy="1984570"/>
              </a:xfrm>
              <a:prstGeom prst="rect">
                <a:avLst/>
              </a:prstGeom>
            </p:spPr>
          </p:pic>
          <p:pic>
            <p:nvPicPr>
              <p:cNvPr id="24" name="Picture 5">
                <a:extLst>
                  <a:ext uri="{FF2B5EF4-FFF2-40B4-BE49-F238E27FC236}">
                    <a16:creationId xmlns:a16="http://schemas.microsoft.com/office/drawing/2014/main" id="{5DBEF5B0-9476-FA7D-6C22-091F903D7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50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5183" y="3954185"/>
                <a:ext cx="672442" cy="1984570"/>
              </a:xfrm>
              <a:prstGeom prst="rect">
                <a:avLst/>
              </a:prstGeom>
            </p:spPr>
          </p:pic>
          <p:pic>
            <p:nvPicPr>
              <p:cNvPr id="26" name="Picture 5">
                <a:extLst>
                  <a:ext uri="{FF2B5EF4-FFF2-40B4-BE49-F238E27FC236}">
                    <a16:creationId xmlns:a16="http://schemas.microsoft.com/office/drawing/2014/main" id="{B9E0DF39-4235-60B6-3C4A-068BEB6B1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grayscl/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83660" y="3954185"/>
                <a:ext cx="672442" cy="1984570"/>
              </a:xfrm>
              <a:prstGeom prst="rect">
                <a:avLst/>
              </a:prstGeom>
            </p:spPr>
          </p:pic>
        </p:grp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D491D7AF-3E37-5856-6E05-C8D77DBEE243}"/>
                </a:ext>
              </a:extLst>
            </p:cNvPr>
            <p:cNvSpPr/>
            <p:nvPr/>
          </p:nvSpPr>
          <p:spPr>
            <a:xfrm>
              <a:off x="9674501" y="1340362"/>
              <a:ext cx="672443" cy="1984570"/>
            </a:xfrm>
            <a:prstGeom prst="rect">
              <a:avLst/>
            </a:prstGeom>
            <a:gradFill flip="none" rotWithShape="1">
              <a:gsLst>
                <a:gs pos="1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B854BA4-3929-5DA8-00A4-BA67A3169EA8}"/>
                </a:ext>
              </a:extLst>
            </p:cNvPr>
            <p:cNvSpPr/>
            <p:nvPr/>
          </p:nvSpPr>
          <p:spPr>
            <a:xfrm rot="10800000">
              <a:off x="10986762" y="1340362"/>
              <a:ext cx="672443" cy="1984570"/>
            </a:xfrm>
            <a:prstGeom prst="rect">
              <a:avLst/>
            </a:prstGeom>
            <a:gradFill flip="none" rotWithShape="1">
              <a:gsLst>
                <a:gs pos="1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8D28EE8B-04F1-E8B8-D137-0B9043F60CDD}"/>
              </a:ext>
            </a:extLst>
          </p:cNvPr>
          <p:cNvSpPr txBox="1"/>
          <p:nvPr/>
        </p:nvSpPr>
        <p:spPr>
          <a:xfrm>
            <a:off x="6655316" y="7238610"/>
            <a:ext cx="33554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Extended structures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Concatenation of different unit cells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All unit cells optimized in the same step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Can change periodicity along the structure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Equivalent to single repeating pillar</a:t>
            </a:r>
          </a:p>
        </p:txBody>
      </p:sp>
      <p:sp>
        <p:nvSpPr>
          <p:cNvPr id="32" name="Abgerundetes Rechteck 4">
            <a:extLst>
              <a:ext uri="{FF2B5EF4-FFF2-40B4-BE49-F238E27FC236}">
                <a16:creationId xmlns:a16="http://schemas.microsoft.com/office/drawing/2014/main" id="{87778DDB-5E18-B162-E107-7E4A74F372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88957" y="3721898"/>
            <a:ext cx="5754203" cy="2449146"/>
          </a:xfrm>
          <a:prstGeom prst="roundRect">
            <a:avLst>
              <a:gd name="adj" fmla="val 6241"/>
            </a:avLst>
          </a:prstGeom>
          <a:solidFill>
            <a:schemeClr val="bg1">
              <a:alpha val="50000"/>
            </a:schemeClr>
          </a:solidFill>
          <a:ln w="22225">
            <a:solidFill>
              <a:schemeClr val="tx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n-US" dirty="0">
                <a:solidFill>
                  <a:schemeClr val="tx2">
                    <a:alpha val="50000"/>
                  </a:schemeClr>
                </a:solidFill>
              </a:rPr>
              <a:t>Inverse design of non-periodic structures: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1261248-0EF8-6513-E31F-55F9C232AB4D}"/>
              </a:ext>
            </a:extLst>
          </p:cNvPr>
          <p:cNvSpPr txBox="1"/>
          <p:nvPr/>
        </p:nvSpPr>
        <p:spPr>
          <a:xfrm>
            <a:off x="6188957" y="4152155"/>
            <a:ext cx="3355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Extended structures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Not periodic: Open ends </a:t>
            </a:r>
          </a:p>
          <a:p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-&gt; Can change periodicity along </a:t>
            </a:r>
            <a:br>
              <a:rPr lang="en-US" sz="1600" dirty="0">
                <a:solidFill>
                  <a:srgbClr val="1F497D">
                    <a:alpha val="50000"/>
                  </a:srgbClr>
                </a:solidFill>
              </a:rPr>
            </a:br>
            <a:r>
              <a:rPr lang="en-US" sz="1600" dirty="0">
                <a:solidFill>
                  <a:schemeClr val="bg1">
                    <a:alpha val="50000"/>
                  </a:schemeClr>
                </a:solidFill>
              </a:rPr>
              <a:t>-&gt;</a:t>
            </a:r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 the structure</a:t>
            </a:r>
          </a:p>
          <a:p>
            <a:r>
              <a:rPr lang="en-US" sz="1600" dirty="0">
                <a:solidFill>
                  <a:srgbClr val="1F497D">
                    <a:alpha val="50000"/>
                  </a:srgbClr>
                </a:solidFill>
              </a:rPr>
              <a:t>-&gt; Suited for sub-relativistic DLAs</a:t>
            </a:r>
          </a:p>
        </p:txBody>
      </p:sp>
      <p:pic>
        <p:nvPicPr>
          <p:cNvPr id="35" name="Grafik 34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895A1905-B85D-7E27-3CD3-3B6F851173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/>
          <a:stretch/>
        </p:blipFill>
        <p:spPr>
          <a:xfrm>
            <a:off x="9042309" y="4100576"/>
            <a:ext cx="2844892" cy="177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07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Multi-pillar optimization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534" y="2120418"/>
            <a:ext cx="4951328" cy="5236678"/>
          </a:xfrm>
        </p:spPr>
        <p:txBody>
          <a:bodyPr/>
          <a:lstStyle/>
          <a:p>
            <a:r>
              <a:rPr lang="en-US" sz="2000" dirty="0"/>
              <a:t>Side illuminated, dual pillar structures</a:t>
            </a:r>
          </a:p>
          <a:p>
            <a:r>
              <a:rPr lang="en-US" sz="2000" dirty="0"/>
              <a:t>Constant channel width of 225 nm</a:t>
            </a:r>
          </a:p>
          <a:p>
            <a:r>
              <a:rPr lang="en-US" sz="2000" dirty="0"/>
              <a:t>Optimization parameters:</a:t>
            </a:r>
            <a:br>
              <a:rPr lang="en-US" sz="2000" dirty="0"/>
            </a:br>
            <a:r>
              <a:rPr lang="en-US" sz="2000" dirty="0"/>
              <a:t>     and      of each pillar pair</a:t>
            </a:r>
          </a:p>
          <a:p>
            <a:endParaRPr lang="en-US" sz="2000" dirty="0"/>
          </a:p>
          <a:p>
            <a:r>
              <a:rPr lang="en-US" sz="2000" dirty="0"/>
              <a:t>Spacing between pillars chosen according to the synchronicity condition: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1534070"/>
            <a:ext cx="6509085" cy="434997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64" y="3288493"/>
            <a:ext cx="190629" cy="1357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473" y="3288493"/>
            <a:ext cx="188314" cy="167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DAF216-B3FD-4932-95FF-644986228A0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55" y="4595510"/>
            <a:ext cx="956242" cy="2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92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Multi-pillar optimization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5233" y="1082842"/>
            <a:ext cx="10993641" cy="662138"/>
          </a:xfrm>
        </p:spPr>
        <p:txBody>
          <a:bodyPr/>
          <a:lstStyle/>
          <a:p>
            <a:r>
              <a:rPr lang="en-US" sz="2000" dirty="0"/>
              <a:t>For multiple pillars: </a:t>
            </a:r>
            <a:br>
              <a:rPr lang="en-US" sz="2000" dirty="0"/>
            </a:br>
            <a:r>
              <a:rPr lang="en-US" sz="2000" dirty="0"/>
              <a:t>Acceleration should follow design curve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Gradient: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41" name="Grafik 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86" y="3667888"/>
            <a:ext cx="2962286" cy="644571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96" y="1937173"/>
            <a:ext cx="2090667" cy="533333"/>
          </a:xfrm>
          <a:prstGeom prst="rect">
            <a:avLst/>
          </a:prstGeom>
        </p:spPr>
      </p:pic>
      <p:cxnSp>
        <p:nvCxnSpPr>
          <p:cNvPr id="44" name="Gerade Verbindung mit Pfeil 43"/>
          <p:cNvCxnSpPr/>
          <p:nvPr/>
        </p:nvCxnSpPr>
        <p:spPr>
          <a:xfrm flipV="1">
            <a:off x="2566219" y="2251588"/>
            <a:ext cx="270719" cy="320842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993058" y="2548290"/>
            <a:ext cx="1764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Objective function </a:t>
            </a:r>
          </a:p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cell 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</a:p>
        </p:txBody>
      </p:sp>
      <p:cxnSp>
        <p:nvCxnSpPr>
          <p:cNvPr id="49" name="Gerade Verbindung mit Pfeil 48"/>
          <p:cNvCxnSpPr/>
          <p:nvPr/>
        </p:nvCxnSpPr>
        <p:spPr>
          <a:xfrm flipH="1" flipV="1">
            <a:off x="3541539" y="2259788"/>
            <a:ext cx="257794" cy="288502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3101620" y="2553596"/>
            <a:ext cx="1824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Design curve value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assigned to cell 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</a:t>
            </a:r>
          </a:p>
        </p:txBody>
      </p:sp>
      <p:cxnSp>
        <p:nvCxnSpPr>
          <p:cNvPr id="59" name="Gerade Verbindung mit Pfeil 58"/>
          <p:cNvCxnSpPr/>
          <p:nvPr/>
        </p:nvCxnSpPr>
        <p:spPr>
          <a:xfrm flipV="1">
            <a:off x="3541539" y="4253599"/>
            <a:ext cx="257794" cy="34129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/>
        </p:nvSpPr>
        <p:spPr>
          <a:xfrm>
            <a:off x="1111878" y="4572661"/>
            <a:ext cx="4293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Gradient of the objective function of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cell 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each parameter in the parameter vector</a:t>
            </a:r>
            <a:endParaRPr lang="en-US" sz="1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5" name="Inhaltsplatzhalter 4">
            <a:extLst>
              <a:ext uri="{FF2B5EF4-FFF2-40B4-BE49-F238E27FC236}">
                <a16:creationId xmlns:a16="http://schemas.microsoft.com/office/drawing/2014/main" id="{24C694E0-D203-40FB-BE4B-CEA98719A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1534070"/>
            <a:ext cx="6509085" cy="434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BE39A-144B-4776-B1FA-A588C0B68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338552-0FD3-497B-95C6-3CCEB4A4EA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7" y="781050"/>
            <a:ext cx="10570565" cy="4133853"/>
          </a:xfrm>
          <a:prstGeom prst="rect">
            <a:avLst/>
          </a:prstGeom>
        </p:spPr>
      </p:pic>
      <p:pic>
        <p:nvPicPr>
          <p:cNvPr id="5" name="Inhaltsplatzhalter 4" hidden="1">
            <a:extLst>
              <a:ext uri="{FF2B5EF4-FFF2-40B4-BE49-F238E27FC236}">
                <a16:creationId xmlns:a16="http://schemas.microsoft.com/office/drawing/2014/main" id="{B281CA9D-F95E-4D16-8CFC-07758FA07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2494477"/>
            <a:ext cx="1779596" cy="1189291"/>
          </a:xfrm>
          <a:prstGeom prst="rect">
            <a:avLst/>
          </a:prstGeom>
        </p:spPr>
      </p:pic>
      <p:grpSp>
        <p:nvGrpSpPr>
          <p:cNvPr id="7" name="Gruppieren 8">
            <a:extLst>
              <a:ext uri="{FF2B5EF4-FFF2-40B4-BE49-F238E27FC236}">
                <a16:creationId xmlns:a16="http://schemas.microsoft.com/office/drawing/2014/main" id="{B83215D3-21BE-427A-BB3C-98EC2151217B}"/>
              </a:ext>
            </a:extLst>
          </p:cNvPr>
          <p:cNvGrpSpPr>
            <a:grpSpLocks noChangeAspect="1"/>
          </p:cNvGrpSpPr>
          <p:nvPr/>
        </p:nvGrpSpPr>
        <p:grpSpPr>
          <a:xfrm>
            <a:off x="3698849" y="838200"/>
            <a:ext cx="2340000" cy="833592"/>
            <a:chOff x="7637391" y="1154560"/>
            <a:chExt cx="4346798" cy="1548484"/>
          </a:xfrm>
        </p:grpSpPr>
        <p:sp>
          <p:nvSpPr>
            <p:cNvPr id="8" name="Textfeld 90">
              <a:extLst>
                <a:ext uri="{FF2B5EF4-FFF2-40B4-BE49-F238E27FC236}">
                  <a16:creationId xmlns:a16="http://schemas.microsoft.com/office/drawing/2014/main" id="{BE2ABFAB-18BF-417B-9056-2467E2672C31}"/>
                </a:ext>
              </a:extLst>
            </p:cNvPr>
            <p:cNvSpPr txBox="1"/>
            <p:nvPr/>
          </p:nvSpPr>
          <p:spPr>
            <a:xfrm>
              <a:off x="7672006" y="1154560"/>
              <a:ext cx="4277955" cy="571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Forward simulation</a:t>
              </a:r>
            </a:p>
          </p:txBody>
        </p:sp>
        <p:pic>
          <p:nvPicPr>
            <p:cNvPr id="9" name="Grafik 5">
              <a:extLst>
                <a:ext uri="{FF2B5EF4-FFF2-40B4-BE49-F238E27FC236}">
                  <a16:creationId xmlns:a16="http://schemas.microsoft.com/office/drawing/2014/main" id="{707A2C6C-8308-4F9E-A7CA-45E708148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391" y="1594912"/>
              <a:ext cx="4346798" cy="1108132"/>
            </a:xfrm>
            <a:prstGeom prst="rect">
              <a:avLst/>
            </a:prstGeom>
          </p:spPr>
        </p:pic>
      </p:grpSp>
      <p:grpSp>
        <p:nvGrpSpPr>
          <p:cNvPr id="13" name="Gruppieren 7">
            <a:extLst>
              <a:ext uri="{FF2B5EF4-FFF2-40B4-BE49-F238E27FC236}">
                <a16:creationId xmlns:a16="http://schemas.microsoft.com/office/drawing/2014/main" id="{C76450D3-A628-46D5-86D0-9C83FD6D92FD}"/>
              </a:ext>
            </a:extLst>
          </p:cNvPr>
          <p:cNvGrpSpPr>
            <a:grpSpLocks noChangeAspect="1"/>
          </p:cNvGrpSpPr>
          <p:nvPr/>
        </p:nvGrpSpPr>
        <p:grpSpPr>
          <a:xfrm>
            <a:off x="9780516" y="838200"/>
            <a:ext cx="2340000" cy="835088"/>
            <a:chOff x="7637391" y="3221208"/>
            <a:chExt cx="4346798" cy="1551274"/>
          </a:xfrm>
        </p:grpSpPr>
        <p:sp>
          <p:nvSpPr>
            <p:cNvPr id="14" name="Textfeld 89">
              <a:extLst>
                <a:ext uri="{FF2B5EF4-FFF2-40B4-BE49-F238E27FC236}">
                  <a16:creationId xmlns:a16="http://schemas.microsoft.com/office/drawing/2014/main" id="{2F3FB892-4437-4B52-8A31-C40433931F05}"/>
                </a:ext>
              </a:extLst>
            </p:cNvPr>
            <p:cNvSpPr txBox="1"/>
            <p:nvPr/>
          </p:nvSpPr>
          <p:spPr>
            <a:xfrm>
              <a:off x="7685094" y="3221208"/>
              <a:ext cx="4277955" cy="571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Adjoint simulation</a:t>
              </a:r>
            </a:p>
          </p:txBody>
        </p:sp>
        <p:pic>
          <p:nvPicPr>
            <p:cNvPr id="15" name="Grafik 6">
              <a:extLst>
                <a:ext uri="{FF2B5EF4-FFF2-40B4-BE49-F238E27FC236}">
                  <a16:creationId xmlns:a16="http://schemas.microsoft.com/office/drawing/2014/main" id="{170A81B4-2314-48B4-944B-70A69406B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391" y="3664350"/>
              <a:ext cx="4346798" cy="1108132"/>
            </a:xfrm>
            <a:prstGeom prst="rect">
              <a:avLst/>
            </a:prstGeom>
          </p:spPr>
        </p:pic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480E71F-EC2A-4BE6-9D64-501D35F26742}"/>
              </a:ext>
            </a:extLst>
          </p:cNvPr>
          <p:cNvSpPr/>
          <p:nvPr/>
        </p:nvSpPr>
        <p:spPr>
          <a:xfrm>
            <a:off x="11153774" y="1606887"/>
            <a:ext cx="776973" cy="1551320"/>
          </a:xfrm>
          <a:custGeom>
            <a:avLst/>
            <a:gdLst>
              <a:gd name="connsiteX0" fmla="*/ 0 w 762242"/>
              <a:gd name="connsiteY0" fmla="*/ 1438275 h 1453231"/>
              <a:gd name="connsiteX1" fmla="*/ 447675 w 762242"/>
              <a:gd name="connsiteY1" fmla="*/ 1343025 h 1453231"/>
              <a:gd name="connsiteX2" fmla="*/ 752475 w 762242"/>
              <a:gd name="connsiteY2" fmla="*/ 619125 h 1453231"/>
              <a:gd name="connsiteX3" fmla="*/ 695325 w 762242"/>
              <a:gd name="connsiteY3" fmla="*/ 0 h 1453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242" h="1453231">
                <a:moveTo>
                  <a:pt x="0" y="1438275"/>
                </a:moveTo>
                <a:cubicBezTo>
                  <a:pt x="161131" y="1458912"/>
                  <a:pt x="322263" y="1479550"/>
                  <a:pt x="447675" y="1343025"/>
                </a:cubicBezTo>
                <a:cubicBezTo>
                  <a:pt x="573087" y="1206500"/>
                  <a:pt x="711200" y="842962"/>
                  <a:pt x="752475" y="619125"/>
                </a:cubicBezTo>
                <a:cubicBezTo>
                  <a:pt x="793750" y="395288"/>
                  <a:pt x="690563" y="90487"/>
                  <a:pt x="695325" y="0"/>
                </a:cubicBezTo>
              </a:path>
            </a:pathLst>
          </a:custGeom>
          <a:noFill/>
          <a:ln w="19050"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54EA52-1358-46DF-BDB6-81C9B77098E1}"/>
              </a:ext>
            </a:extLst>
          </p:cNvPr>
          <p:cNvGrpSpPr/>
          <p:nvPr/>
        </p:nvGrpSpPr>
        <p:grpSpPr>
          <a:xfrm>
            <a:off x="7006255" y="1111585"/>
            <a:ext cx="1781175" cy="523875"/>
            <a:chOff x="6496049" y="257174"/>
            <a:chExt cx="1781175" cy="52387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D3BAEC-BCD5-47E0-9D72-0798FA80A819}"/>
                </a:ext>
              </a:extLst>
            </p:cNvPr>
            <p:cNvSpPr/>
            <p:nvPr/>
          </p:nvSpPr>
          <p:spPr>
            <a:xfrm>
              <a:off x="6496049" y="257174"/>
              <a:ext cx="1781175" cy="523875"/>
            </a:xfrm>
            <a:prstGeom prst="rect">
              <a:avLst/>
            </a:prstGeom>
            <a:solidFill>
              <a:schemeClr val="bg1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fik 42">
              <a:extLst>
                <a:ext uri="{FF2B5EF4-FFF2-40B4-BE49-F238E27FC236}">
                  <a16:creationId xmlns:a16="http://schemas.microsoft.com/office/drawing/2014/main" id="{337F9F9A-5020-4E61-A09F-FABE4209FE7F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2250" y="336814"/>
              <a:ext cx="1629394" cy="4156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8BE20F-9767-4BA2-AB92-1D05C212AD2F}"/>
              </a:ext>
            </a:extLst>
          </p:cNvPr>
          <p:cNvGrpSpPr/>
          <p:nvPr/>
        </p:nvGrpSpPr>
        <p:grpSpPr>
          <a:xfrm>
            <a:off x="5377480" y="4991103"/>
            <a:ext cx="3715221" cy="704850"/>
            <a:chOff x="3596305" y="5362576"/>
            <a:chExt cx="3715221" cy="7048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2D66CC8-EF24-486B-8989-483264E7E81C}"/>
                </a:ext>
              </a:extLst>
            </p:cNvPr>
            <p:cNvSpPr/>
            <p:nvPr/>
          </p:nvSpPr>
          <p:spPr>
            <a:xfrm>
              <a:off x="3596305" y="5362576"/>
              <a:ext cx="3715221" cy="704850"/>
            </a:xfrm>
            <a:prstGeom prst="rect">
              <a:avLst/>
            </a:prstGeom>
            <a:solidFill>
              <a:schemeClr val="bg1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0C5D129-EB41-4B2B-8A46-E2142603F9ED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849" y="5411976"/>
              <a:ext cx="3593627" cy="608563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70040BA-4AC7-4779-A63B-3AE483A7D3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728" y="4951367"/>
            <a:ext cx="2588005" cy="51848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2904387B-D58F-62AF-5576-A6B27D5D9BDE}"/>
              </a:ext>
            </a:extLst>
          </p:cNvPr>
          <p:cNvSpPr/>
          <p:nvPr/>
        </p:nvSpPr>
        <p:spPr>
          <a:xfrm>
            <a:off x="769519" y="5691925"/>
            <a:ext cx="180000" cy="180000"/>
          </a:xfrm>
          <a:prstGeom prst="ellipse">
            <a:avLst/>
          </a:prstGeom>
          <a:solidFill>
            <a:srgbClr val="9D9D9C"/>
          </a:solidFill>
          <a:ln>
            <a:solidFill>
              <a:srgbClr val="5151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7CEBE5A-2BA5-E274-2DB7-583C453053FF}"/>
              </a:ext>
            </a:extLst>
          </p:cNvPr>
          <p:cNvSpPr/>
          <p:nvPr/>
        </p:nvSpPr>
        <p:spPr>
          <a:xfrm>
            <a:off x="769519" y="6011622"/>
            <a:ext cx="180000" cy="180000"/>
          </a:xfrm>
          <a:prstGeom prst="ellipse">
            <a:avLst/>
          </a:prstGeom>
          <a:solidFill>
            <a:srgbClr val="95C11F"/>
          </a:solidFill>
          <a:ln>
            <a:solidFill>
              <a:srgbClr val="0BAF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03A4260-4590-9FDD-8053-F47CC9EDEC17}"/>
              </a:ext>
            </a:extLst>
          </p:cNvPr>
          <p:cNvSpPr/>
          <p:nvPr/>
        </p:nvSpPr>
        <p:spPr>
          <a:xfrm>
            <a:off x="769519" y="5052529"/>
            <a:ext cx="180000" cy="180000"/>
          </a:xfrm>
          <a:prstGeom prst="ellipse">
            <a:avLst/>
          </a:prstGeom>
          <a:solidFill>
            <a:srgbClr val="36A9E1"/>
          </a:solidFill>
          <a:ln>
            <a:solidFill>
              <a:srgbClr val="417D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A84E045-C650-BE2A-CAB8-B60A010C7BB7}"/>
              </a:ext>
            </a:extLst>
          </p:cNvPr>
          <p:cNvSpPr/>
          <p:nvPr/>
        </p:nvSpPr>
        <p:spPr>
          <a:xfrm>
            <a:off x="769519" y="5372227"/>
            <a:ext cx="180000" cy="180000"/>
          </a:xfrm>
          <a:prstGeom prst="ellipse">
            <a:avLst/>
          </a:prstGeom>
          <a:solidFill>
            <a:srgbClr val="F9B234"/>
          </a:solidFill>
          <a:ln>
            <a:solidFill>
              <a:srgbClr val="F594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6EB2AC3-8FF6-7DFF-1397-D7414BA768DE}"/>
              </a:ext>
            </a:extLst>
          </p:cNvPr>
          <p:cNvSpPr txBox="1"/>
          <p:nvPr/>
        </p:nvSpPr>
        <p:spPr>
          <a:xfrm>
            <a:off x="975869" y="4911630"/>
            <a:ext cx="2506333" cy="135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Python process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Lumerical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FDTD process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Optimizer: SciPy’s SLSQP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Optimization result</a:t>
            </a:r>
          </a:p>
        </p:txBody>
      </p:sp>
    </p:spTree>
    <p:extLst>
      <p:ext uri="{BB962C8B-B14F-4D97-AF65-F5344CB8AC3E}">
        <p14:creationId xmlns:p14="http://schemas.microsoft.com/office/powerpoint/2010/main" val="367195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CA93-5255-4E80-9A2E-A9506D98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Difficulty of designing DLAs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86CDB-D7A9-4D87-BDE5-05FB9EBDA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10" name="Manuel 1">
            <a:extLst>
              <a:ext uri="{FF2B5EF4-FFF2-40B4-BE49-F238E27FC236}">
                <a16:creationId xmlns:a16="http://schemas.microsoft.com/office/drawing/2014/main" id="{B1F2C394-810A-4997-B66C-A9C7F6359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25" y="1536602"/>
            <a:ext cx="7267949" cy="3784795"/>
          </a:xfrm>
          <a:prstGeom prst="rect">
            <a:avLst/>
          </a:prstGeom>
        </p:spPr>
      </p:pic>
      <p:pic>
        <p:nvPicPr>
          <p:cNvPr id="12" name="Manuel 2">
            <a:extLst>
              <a:ext uri="{FF2B5EF4-FFF2-40B4-BE49-F238E27FC236}">
                <a16:creationId xmlns:a16="http://schemas.microsoft.com/office/drawing/2014/main" id="{21868D65-7052-4158-8D37-1532FF6C7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25" y="1538190"/>
            <a:ext cx="7267949" cy="3781619"/>
          </a:xfrm>
          <a:prstGeom prst="rect">
            <a:avLst/>
          </a:prstGeom>
        </p:spPr>
      </p:pic>
      <p:pic>
        <p:nvPicPr>
          <p:cNvPr id="14" name="Manuel 3">
            <a:extLst>
              <a:ext uri="{FF2B5EF4-FFF2-40B4-BE49-F238E27FC236}">
                <a16:creationId xmlns:a16="http://schemas.microsoft.com/office/drawing/2014/main" id="{A5862A94-FF3A-4EA7-8A03-F9B266CE9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25" y="1538190"/>
            <a:ext cx="7267949" cy="3781619"/>
          </a:xfrm>
          <a:prstGeom prst="rect">
            <a:avLst/>
          </a:prstGeom>
        </p:spPr>
      </p:pic>
      <p:pic>
        <p:nvPicPr>
          <p:cNvPr id="16" name="Manuel 4">
            <a:extLst>
              <a:ext uri="{FF2B5EF4-FFF2-40B4-BE49-F238E27FC236}">
                <a16:creationId xmlns:a16="http://schemas.microsoft.com/office/drawing/2014/main" id="{AE067ADB-3CA7-4C88-A9E5-6C19BD43C4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25" y="1536602"/>
            <a:ext cx="7267949" cy="3784795"/>
          </a:xfrm>
          <a:prstGeom prst="rect">
            <a:avLst/>
          </a:prstGeom>
        </p:spPr>
      </p:pic>
      <p:pic>
        <p:nvPicPr>
          <p:cNvPr id="18" name="Manuel 5">
            <a:extLst>
              <a:ext uri="{FF2B5EF4-FFF2-40B4-BE49-F238E27FC236}">
                <a16:creationId xmlns:a16="http://schemas.microsoft.com/office/drawing/2014/main" id="{55C43A7F-4CDD-4D01-B309-F331357497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25" y="1538190"/>
            <a:ext cx="7267949" cy="3781619"/>
          </a:xfrm>
          <a:prstGeom prst="rect">
            <a:avLst/>
          </a:prstGeom>
        </p:spPr>
      </p:pic>
      <p:pic>
        <p:nvPicPr>
          <p:cNvPr id="20" name="Manuel 6">
            <a:extLst>
              <a:ext uri="{FF2B5EF4-FFF2-40B4-BE49-F238E27FC236}">
                <a16:creationId xmlns:a16="http://schemas.microsoft.com/office/drawing/2014/main" id="{3E3F44E1-1923-408D-BBE3-05B0D016F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25" y="1536602"/>
            <a:ext cx="7267949" cy="3784795"/>
          </a:xfrm>
          <a:prstGeom prst="rect">
            <a:avLst/>
          </a:prstGeom>
        </p:spPr>
      </p:pic>
      <p:pic>
        <p:nvPicPr>
          <p:cNvPr id="22" name="Manuel 7">
            <a:extLst>
              <a:ext uri="{FF2B5EF4-FFF2-40B4-BE49-F238E27FC236}">
                <a16:creationId xmlns:a16="http://schemas.microsoft.com/office/drawing/2014/main" id="{A0FE721C-A4CB-4E75-9AAB-66239DA12E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025" y="1536602"/>
            <a:ext cx="7267949" cy="37847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90267B-D57F-4F50-9DB6-3FF001E03C66}"/>
              </a:ext>
            </a:extLst>
          </p:cNvPr>
          <p:cNvSpPr txBox="1"/>
          <p:nvPr/>
        </p:nvSpPr>
        <p:spPr>
          <a:xfrm rot="16200000">
            <a:off x="1713811" y="2452759"/>
            <a:ext cx="1309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Goal function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879736-56C2-41B7-9CF2-BD53CCBFDCB2}"/>
              </a:ext>
            </a:extLst>
          </p:cNvPr>
          <p:cNvSpPr txBox="1"/>
          <p:nvPr/>
        </p:nvSpPr>
        <p:spPr>
          <a:xfrm>
            <a:off x="9347166" y="3729978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Pillar position</a:t>
            </a:r>
          </a:p>
        </p:txBody>
      </p:sp>
    </p:spTree>
    <p:extLst>
      <p:ext uri="{BB962C8B-B14F-4D97-AF65-F5344CB8AC3E}">
        <p14:creationId xmlns:p14="http://schemas.microsoft.com/office/powerpoint/2010/main" val="113876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C716A-D02B-4309-BDBD-49C7A57B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Results – Periodic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546FF-3E3D-45C3-94C4-605794DC3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CD2EF-BA3A-4955-B7A9-2C0016E86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938"/>
          <a:stretch/>
        </p:blipFill>
        <p:spPr>
          <a:xfrm>
            <a:off x="3095210" y="946177"/>
            <a:ext cx="7730660" cy="5635983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ABD08CD-5EE8-4682-B4D8-EF5A2A6BF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036" y="2217880"/>
            <a:ext cx="10993641" cy="1987529"/>
          </a:xfrm>
        </p:spPr>
        <p:txBody>
          <a:bodyPr/>
          <a:lstStyle/>
          <a:p>
            <a:r>
              <a:rPr lang="en-US" sz="1800" dirty="0"/>
              <a:t>27 pillar pairs </a:t>
            </a:r>
            <a:br>
              <a:rPr lang="en-US" sz="1800" dirty="0"/>
            </a:br>
            <a:r>
              <a:rPr lang="en-US" sz="1800" dirty="0"/>
              <a:t>(54 parameters)</a:t>
            </a:r>
          </a:p>
          <a:p>
            <a:r>
              <a:rPr lang="en-US" sz="1800" dirty="0"/>
              <a:t>Periodic</a:t>
            </a:r>
          </a:p>
          <a:p>
            <a:r>
              <a:rPr lang="en-US" sz="1800" dirty="0"/>
              <a:t>Arbitrary design curve</a:t>
            </a:r>
            <a:br>
              <a:rPr lang="en-US" sz="1800" dirty="0"/>
            </a:br>
            <a:r>
              <a:rPr lang="en-US" sz="1800" dirty="0"/>
              <a:t>-&gt; prove of concept</a:t>
            </a:r>
          </a:p>
          <a:p>
            <a:endParaRPr lang="en-US" sz="1800" dirty="0"/>
          </a:p>
          <a:p>
            <a:r>
              <a:rPr lang="en-US" sz="1800" dirty="0"/>
              <a:t>Optimization successful</a:t>
            </a:r>
            <a:br>
              <a:rPr lang="en-US" sz="1800" dirty="0"/>
            </a:br>
            <a:r>
              <a:rPr lang="en-US" sz="1800" dirty="0"/>
              <a:t>after ~ 100 Simulations</a:t>
            </a:r>
          </a:p>
          <a:p>
            <a:r>
              <a:rPr lang="en-US" sz="1800" dirty="0"/>
              <a:t>Deviations below 1%</a:t>
            </a:r>
          </a:p>
        </p:txBody>
      </p:sp>
    </p:spTree>
    <p:extLst>
      <p:ext uri="{BB962C8B-B14F-4D97-AF65-F5344CB8AC3E}">
        <p14:creationId xmlns:p14="http://schemas.microsoft.com/office/powerpoint/2010/main" val="1198475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design of DLAs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4302" y="1103559"/>
            <a:ext cx="10993641" cy="523667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25" name="Abgerundetes Rechteck 4">
            <a:extLst>
              <a:ext uri="{FF2B5EF4-FFF2-40B4-BE49-F238E27FC236}">
                <a16:creationId xmlns:a16="http://schemas.microsoft.com/office/drawing/2014/main" id="{5BD99152-54F9-4194-AB0D-E64DAD528FB8}"/>
              </a:ext>
            </a:extLst>
          </p:cNvPr>
          <p:cNvSpPr/>
          <p:nvPr/>
        </p:nvSpPr>
        <p:spPr>
          <a:xfrm>
            <a:off x="5200684" y="-2416557"/>
            <a:ext cx="4039466" cy="2119174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Built upon: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Existing code from my Bachelor’s Thesis (Basic inverse design implementation)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Christian </a:t>
            </a:r>
            <a:r>
              <a:rPr lang="en-US" dirty="0" err="1">
                <a:solidFill>
                  <a:schemeClr val="tx2"/>
                </a:solidFill>
              </a:rPr>
              <a:t>Neureuter’s</a:t>
            </a:r>
            <a:r>
              <a:rPr lang="en-US" dirty="0">
                <a:solidFill>
                  <a:schemeClr val="tx2"/>
                </a:solidFill>
              </a:rPr>
              <a:t> Master’s Thesis (Inverse design of non-periodic structures)</a:t>
            </a:r>
          </a:p>
        </p:txBody>
      </p:sp>
      <p:sp>
        <p:nvSpPr>
          <p:cNvPr id="18" name="Abgerundetes Rechteck 4">
            <a:extLst>
              <a:ext uri="{FF2B5EF4-FFF2-40B4-BE49-F238E27FC236}">
                <a16:creationId xmlns:a16="http://schemas.microsoft.com/office/drawing/2014/main" id="{5CF160B5-07C0-4A64-B861-4527560526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842" y="1082843"/>
            <a:ext cx="11694317" cy="2449146"/>
          </a:xfrm>
          <a:prstGeom prst="roundRect">
            <a:avLst>
              <a:gd name="adj" fmla="val 6241"/>
            </a:avLst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Inverse design of DLAs in Literature: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025733-FA56-4907-A941-D4F357761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37" y="1503024"/>
            <a:ext cx="1988691" cy="1550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053F97-4EA3-4C2B-AC01-8923ABA22C75}"/>
              </a:ext>
            </a:extLst>
          </p:cNvPr>
          <p:cNvSpPr txBox="1"/>
          <p:nvPr/>
        </p:nvSpPr>
        <p:spPr>
          <a:xfrm>
            <a:off x="619260" y="3090173"/>
            <a:ext cx="335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kern="0" dirty="0">
                <a:effectLst/>
                <a:latin typeface="Aptos"/>
                <a:ea typeface="Aptos"/>
                <a:cs typeface="Arial" panose="020B0604020202020204" pitchFamily="34" charset="0"/>
              </a:rPr>
              <a:t>Hughes et al. Opt. Express 25, 15414-15427 (2017)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6394BD-774B-4431-902D-93101AC3EC05}"/>
              </a:ext>
            </a:extLst>
          </p:cNvPr>
          <p:cNvSpPr txBox="1"/>
          <p:nvPr/>
        </p:nvSpPr>
        <p:spPr>
          <a:xfrm>
            <a:off x="3846255" y="3084250"/>
            <a:ext cx="2600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effectLst/>
                <a:latin typeface="Aptos"/>
                <a:ea typeface="Aptos"/>
                <a:cs typeface="Arial" panose="020B0604020202020204" pitchFamily="34" charset="0"/>
              </a:rPr>
              <a:t>Sapra</a:t>
            </a:r>
            <a:r>
              <a:rPr lang="en-US" sz="1200" dirty="0">
                <a:effectLst/>
                <a:latin typeface="Aptos"/>
                <a:ea typeface="Aptos"/>
                <a:cs typeface="Arial" panose="020B0604020202020204" pitchFamily="34" charset="0"/>
              </a:rPr>
              <a:t> et al. Science 367, 79-83 (2020)</a:t>
            </a:r>
            <a:endParaRPr lang="de-DE" sz="12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  <p:sp>
        <p:nvSpPr>
          <p:cNvPr id="37" name="Abgerundetes Rechteck 4">
            <a:extLst>
              <a:ext uri="{FF2B5EF4-FFF2-40B4-BE49-F238E27FC236}">
                <a16:creationId xmlns:a16="http://schemas.microsoft.com/office/drawing/2014/main" id="{D295C357-EAA3-4AE7-AFA7-59E774B4F6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8842" y="3721898"/>
            <a:ext cx="5754203" cy="2449146"/>
          </a:xfrm>
          <a:prstGeom prst="roundRect">
            <a:avLst>
              <a:gd name="adj" fmla="val 6241"/>
            </a:avLst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Inverse design of multi-pillar cells: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38166E-92F1-4A39-A1AA-53333C7FE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2" y="4102109"/>
            <a:ext cx="2398284" cy="160275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FE4717EE-59FF-3433-985B-3E18059ABA08}"/>
              </a:ext>
            </a:extLst>
          </p:cNvPr>
          <p:cNvSpPr/>
          <p:nvPr/>
        </p:nvSpPr>
        <p:spPr>
          <a:xfrm>
            <a:off x="4302917" y="2057400"/>
            <a:ext cx="1816894" cy="483394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19AF4-D87E-45F2-978B-7CE386EAA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8" y="1562066"/>
            <a:ext cx="3249191" cy="155098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710D486-C141-8B82-57A4-83DA45C90E10}"/>
              </a:ext>
            </a:extLst>
          </p:cNvPr>
          <p:cNvSpPr/>
          <p:nvPr/>
        </p:nvSpPr>
        <p:spPr>
          <a:xfrm>
            <a:off x="3348824" y="1654174"/>
            <a:ext cx="111125" cy="1152525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AD24F8B-C6CE-E92A-0FB4-BC008216674A}"/>
              </a:ext>
            </a:extLst>
          </p:cNvPr>
          <p:cNvSpPr/>
          <p:nvPr/>
        </p:nvSpPr>
        <p:spPr>
          <a:xfrm>
            <a:off x="2331712" y="1654174"/>
            <a:ext cx="111125" cy="1152525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F33092A-CBD5-1093-4FC5-55227FC7973D}"/>
              </a:ext>
            </a:extLst>
          </p:cNvPr>
          <p:cNvSpPr/>
          <p:nvPr/>
        </p:nvSpPr>
        <p:spPr>
          <a:xfrm>
            <a:off x="1314073" y="1654174"/>
            <a:ext cx="111125" cy="1152525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648F0BA-B624-2F5C-BE5C-0ED6D5776E6B}"/>
              </a:ext>
            </a:extLst>
          </p:cNvPr>
          <p:cNvSpPr txBox="1"/>
          <p:nvPr/>
        </p:nvSpPr>
        <p:spPr>
          <a:xfrm>
            <a:off x="6301643" y="1293818"/>
            <a:ext cx="3355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Mostly used to create complex patterns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Repetition of single periodic </a:t>
            </a:r>
            <a:br>
              <a:rPr lang="en-US" sz="1600" dirty="0">
                <a:solidFill>
                  <a:srgbClr val="1F497D"/>
                </a:solidFill>
              </a:rPr>
            </a:br>
            <a:r>
              <a:rPr lang="en-US" sz="1600" dirty="0">
                <a:solidFill>
                  <a:srgbClr val="1F497D"/>
                </a:solidFill>
              </a:rPr>
              <a:t>unit cells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Only one unit cell optimized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Dephasing in long structures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Equivalent to single repeating pillar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Not suited for sub-relativistic DLAs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7F962AC-B849-075F-5D59-AF48836EB973}"/>
              </a:ext>
            </a:extLst>
          </p:cNvPr>
          <p:cNvSpPr txBox="1"/>
          <p:nvPr/>
        </p:nvSpPr>
        <p:spPr>
          <a:xfrm>
            <a:off x="266538" y="4152155"/>
            <a:ext cx="3355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Extended structures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Concatenation of different unit cells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All unit cells optimized in the same step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But: still periodic (Repetition of </a:t>
            </a:r>
            <a:br>
              <a:rPr lang="en-US" sz="1600" dirty="0">
                <a:solidFill>
                  <a:srgbClr val="1F497D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-&gt;</a:t>
            </a:r>
            <a:r>
              <a:rPr lang="en-US" sz="1600" dirty="0">
                <a:solidFill>
                  <a:srgbClr val="1F497D"/>
                </a:solidFill>
              </a:rPr>
              <a:t> block of unit cells)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1657163D-1C21-5726-321B-A4D08AE1E4B0}"/>
              </a:ext>
            </a:extLst>
          </p:cNvPr>
          <p:cNvGrpSpPr/>
          <p:nvPr/>
        </p:nvGrpSpPr>
        <p:grpSpPr>
          <a:xfrm>
            <a:off x="9674501" y="1340362"/>
            <a:ext cx="1984704" cy="1984571"/>
            <a:chOff x="9674501" y="1340362"/>
            <a:chExt cx="1984704" cy="1984571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704A153C-57F6-F9FB-EDAF-C5A4DEAAB922}"/>
                </a:ext>
              </a:extLst>
            </p:cNvPr>
            <p:cNvGrpSpPr/>
            <p:nvPr/>
          </p:nvGrpSpPr>
          <p:grpSpPr>
            <a:xfrm>
              <a:off x="9674501" y="1340363"/>
              <a:ext cx="1983965" cy="1984570"/>
              <a:chOff x="9583660" y="3954185"/>
              <a:chExt cx="1983965" cy="1984570"/>
            </a:xfr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grpSpPr>
          <p:pic>
            <p:nvPicPr>
              <p:cNvPr id="23" name="Picture 5">
                <a:extLst>
                  <a:ext uri="{FF2B5EF4-FFF2-40B4-BE49-F238E27FC236}">
                    <a16:creationId xmlns:a16="http://schemas.microsoft.com/office/drawing/2014/main" id="{B74F5893-A0BC-8100-C6AB-E1EAB246E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4398" y="3954185"/>
                <a:ext cx="672442" cy="1984570"/>
              </a:xfrm>
              <a:prstGeom prst="rect">
                <a:avLst/>
              </a:prstGeom>
            </p:spPr>
          </p:pic>
          <p:pic>
            <p:nvPicPr>
              <p:cNvPr id="24" name="Picture 5">
                <a:extLst>
                  <a:ext uri="{FF2B5EF4-FFF2-40B4-BE49-F238E27FC236}">
                    <a16:creationId xmlns:a16="http://schemas.microsoft.com/office/drawing/2014/main" id="{5DBEF5B0-9476-FA7D-6C22-091F903D7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alphaModFix amt="50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5183" y="3954185"/>
                <a:ext cx="672442" cy="1984570"/>
              </a:xfrm>
              <a:prstGeom prst="rect">
                <a:avLst/>
              </a:prstGeom>
            </p:spPr>
          </p:pic>
          <p:pic>
            <p:nvPicPr>
              <p:cNvPr id="26" name="Picture 5">
                <a:extLst>
                  <a:ext uri="{FF2B5EF4-FFF2-40B4-BE49-F238E27FC236}">
                    <a16:creationId xmlns:a16="http://schemas.microsoft.com/office/drawing/2014/main" id="{B9E0DF39-4235-60B6-3C4A-068BEB6B1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grayscl/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83660" y="3954185"/>
                <a:ext cx="672442" cy="1984570"/>
              </a:xfrm>
              <a:prstGeom prst="rect">
                <a:avLst/>
              </a:prstGeom>
            </p:spPr>
          </p:pic>
        </p:grp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D491D7AF-3E37-5856-6E05-C8D77DBEE243}"/>
                </a:ext>
              </a:extLst>
            </p:cNvPr>
            <p:cNvSpPr/>
            <p:nvPr/>
          </p:nvSpPr>
          <p:spPr>
            <a:xfrm>
              <a:off x="9674501" y="1340362"/>
              <a:ext cx="672443" cy="1984570"/>
            </a:xfrm>
            <a:prstGeom prst="rect">
              <a:avLst/>
            </a:prstGeom>
            <a:gradFill flip="none" rotWithShape="1">
              <a:gsLst>
                <a:gs pos="1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B854BA4-3929-5DA8-00A4-BA67A3169EA8}"/>
                </a:ext>
              </a:extLst>
            </p:cNvPr>
            <p:cNvSpPr/>
            <p:nvPr/>
          </p:nvSpPr>
          <p:spPr>
            <a:xfrm rot="10800000">
              <a:off x="10986762" y="1340362"/>
              <a:ext cx="672443" cy="1984570"/>
            </a:xfrm>
            <a:prstGeom prst="rect">
              <a:avLst/>
            </a:prstGeom>
            <a:gradFill flip="none" rotWithShape="1">
              <a:gsLst>
                <a:gs pos="1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8D28EE8B-04F1-E8B8-D137-0B9043F60CDD}"/>
              </a:ext>
            </a:extLst>
          </p:cNvPr>
          <p:cNvSpPr txBox="1"/>
          <p:nvPr/>
        </p:nvSpPr>
        <p:spPr>
          <a:xfrm>
            <a:off x="6655316" y="7238610"/>
            <a:ext cx="33554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Extended structures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Concatenation of different unit cells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All unit cells optimized in the same step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Can change periodicity along the structure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Equivalent to single repeating pillar</a:t>
            </a:r>
          </a:p>
        </p:txBody>
      </p:sp>
      <p:sp>
        <p:nvSpPr>
          <p:cNvPr id="32" name="Abgerundetes Rechteck 4">
            <a:extLst>
              <a:ext uri="{FF2B5EF4-FFF2-40B4-BE49-F238E27FC236}">
                <a16:creationId xmlns:a16="http://schemas.microsoft.com/office/drawing/2014/main" id="{87778DDB-5E18-B162-E107-7E4A74F372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88957" y="3721898"/>
            <a:ext cx="5754203" cy="2449146"/>
          </a:xfrm>
          <a:prstGeom prst="roundRect">
            <a:avLst>
              <a:gd name="adj" fmla="val 6241"/>
            </a:avLst>
          </a:prstGeom>
          <a:solidFill>
            <a:schemeClr val="bg1"/>
          </a:solidFill>
          <a:ln w="222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Inverse design of non-periodic structures: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1261248-0EF8-6513-E31F-55F9C232AB4D}"/>
              </a:ext>
            </a:extLst>
          </p:cNvPr>
          <p:cNvSpPr txBox="1"/>
          <p:nvPr/>
        </p:nvSpPr>
        <p:spPr>
          <a:xfrm>
            <a:off x="6188957" y="4152155"/>
            <a:ext cx="3355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Extended structures</a:t>
            </a:r>
          </a:p>
          <a:p>
            <a:pPr marL="180000" indent="-180000">
              <a:buFontTx/>
              <a:buChar char="-"/>
            </a:pPr>
            <a:r>
              <a:rPr lang="en-US" sz="1600" dirty="0">
                <a:solidFill>
                  <a:srgbClr val="1F497D"/>
                </a:solidFill>
              </a:rPr>
              <a:t>Not periodic: Open ends 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Can change periodicity along </a:t>
            </a:r>
            <a:br>
              <a:rPr lang="en-US" sz="1600" dirty="0">
                <a:solidFill>
                  <a:srgbClr val="1F497D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-&gt;</a:t>
            </a:r>
            <a:r>
              <a:rPr lang="en-US" sz="1600" dirty="0">
                <a:solidFill>
                  <a:srgbClr val="1F497D"/>
                </a:solidFill>
              </a:rPr>
              <a:t> the structure</a:t>
            </a:r>
          </a:p>
          <a:p>
            <a:r>
              <a:rPr lang="en-US" sz="1600" dirty="0">
                <a:solidFill>
                  <a:srgbClr val="1F497D"/>
                </a:solidFill>
              </a:rPr>
              <a:t>-&gt; Suited for sub-relativistic DLAs</a:t>
            </a:r>
          </a:p>
        </p:txBody>
      </p:sp>
      <p:pic>
        <p:nvPicPr>
          <p:cNvPr id="35" name="Grafik 34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895A1905-B85D-7E27-3CD3-3B6F851173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/>
          <a:stretch/>
        </p:blipFill>
        <p:spPr>
          <a:xfrm>
            <a:off x="9042309" y="4100576"/>
            <a:ext cx="2844892" cy="177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74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468B0B-4CC8-BC5D-5E08-01B8B75BD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Results – Non-periodic structure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4ED9A1-C7EC-58A8-6EC4-FD0736EA1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232922F-4766-A5F0-C43D-7CF20A844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11" y="1165912"/>
            <a:ext cx="8164856" cy="4954742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7549E5D-E206-16F7-03BE-D176064A5C68}"/>
              </a:ext>
            </a:extLst>
          </p:cNvPr>
          <p:cNvSpPr txBox="1">
            <a:spLocks/>
          </p:cNvSpPr>
          <p:nvPr/>
        </p:nvSpPr>
        <p:spPr>
          <a:xfrm>
            <a:off x="297036" y="1655754"/>
            <a:ext cx="10993641" cy="198752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300 pillar pairs </a:t>
            </a:r>
            <a:br>
              <a:rPr lang="en-US" sz="1800" dirty="0"/>
            </a:br>
            <a:r>
              <a:rPr lang="en-US" sz="1800" dirty="0"/>
              <a:t>(600 parameters)</a:t>
            </a:r>
          </a:p>
          <a:p>
            <a:r>
              <a:rPr lang="en-US" sz="1800" dirty="0"/>
              <a:t>First and last 15 pillars ignored</a:t>
            </a:r>
          </a:p>
          <a:p>
            <a:r>
              <a:rPr lang="en-US" sz="1800" dirty="0"/>
              <a:t>Non-periodic</a:t>
            </a:r>
            <a:br>
              <a:rPr lang="en-US" sz="1800" dirty="0"/>
            </a:br>
            <a:r>
              <a:rPr lang="en-US" sz="1800" dirty="0"/>
              <a:t>-&gt; tapered structure (period </a:t>
            </a:r>
            <a:br>
              <a:rPr lang="en-US" sz="1800" dirty="0"/>
            </a:br>
            <a:r>
              <a:rPr lang="en-US" sz="1800" dirty="0"/>
              <a:t>     increases over length of structure)</a:t>
            </a:r>
          </a:p>
          <a:p>
            <a:r>
              <a:rPr lang="en-US" sz="1800" dirty="0"/>
              <a:t>Sloped design curve</a:t>
            </a:r>
            <a:br>
              <a:rPr lang="en-US" sz="1800" dirty="0"/>
            </a:br>
            <a:r>
              <a:rPr lang="en-US" sz="1800" dirty="0"/>
              <a:t>-&gt; generally higher acceleration</a:t>
            </a:r>
            <a:br>
              <a:rPr lang="en-US" sz="1800" dirty="0"/>
            </a:br>
            <a:r>
              <a:rPr lang="en-US" sz="1800" dirty="0">
                <a:solidFill>
                  <a:srgbClr val="E9EDF2"/>
                </a:solidFill>
              </a:rPr>
              <a:t>-&gt; </a:t>
            </a:r>
            <a:r>
              <a:rPr lang="en-US" sz="1800" dirty="0"/>
              <a:t>gradients possible for higher </a:t>
            </a:r>
            <a:br>
              <a:rPr lang="en-US" sz="1800" dirty="0"/>
            </a:br>
            <a:r>
              <a:rPr lang="en-US" sz="1800" dirty="0">
                <a:solidFill>
                  <a:srgbClr val="E9EDF2"/>
                </a:solidFill>
              </a:rPr>
              <a:t>-&gt; </a:t>
            </a:r>
            <a:r>
              <a:rPr lang="en-US" sz="1800" dirty="0"/>
              <a:t>energies</a:t>
            </a:r>
          </a:p>
          <a:p>
            <a:endParaRPr lang="en-US" sz="1800" dirty="0"/>
          </a:p>
          <a:p>
            <a:r>
              <a:rPr lang="en-US" sz="1800" dirty="0"/>
              <a:t>Optimization successful only </a:t>
            </a:r>
            <a:br>
              <a:rPr lang="en-US" sz="1800" dirty="0"/>
            </a:br>
            <a:r>
              <a:rPr lang="en-US" sz="1800" dirty="0"/>
              <a:t>away from the edges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D014205-A16C-1A6C-5C87-FC0527A98C8B}"/>
              </a:ext>
            </a:extLst>
          </p:cNvPr>
          <p:cNvSpPr txBox="1"/>
          <p:nvPr/>
        </p:nvSpPr>
        <p:spPr>
          <a:xfrm>
            <a:off x="5565816" y="6120654"/>
            <a:ext cx="5205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Neureuter‘s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Master‘s thesis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5234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1D294-BFE7-C252-7DC3-3FB1235BD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559E65-9A86-7169-3F1B-352A531B0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status:</a:t>
            </a:r>
          </a:p>
          <a:p>
            <a:pPr lvl="1"/>
            <a:r>
              <a:rPr lang="en-US" dirty="0"/>
              <a:t>Can efficiently optimize multi-pillar macro-cells</a:t>
            </a:r>
          </a:p>
          <a:p>
            <a:pPr lvl="1"/>
            <a:r>
              <a:rPr lang="en-US" dirty="0"/>
              <a:t>Struggle with edge effects in the non-periodic case</a:t>
            </a:r>
          </a:p>
          <a:p>
            <a:pPr lvl="1"/>
            <a:endParaRPr lang="en-US" sz="800" dirty="0"/>
          </a:p>
          <a:p>
            <a:r>
              <a:rPr lang="en-US" dirty="0"/>
              <a:t>Future work:</a:t>
            </a:r>
          </a:p>
          <a:p>
            <a:pPr lvl="1"/>
            <a:r>
              <a:rPr lang="en-US" dirty="0"/>
              <a:t>Implement deflecting/focusing forces</a:t>
            </a:r>
          </a:p>
          <a:p>
            <a:pPr lvl="1"/>
            <a:r>
              <a:rPr lang="en-US" dirty="0"/>
              <a:t>Particle tracking instead of evaluating first harmonic</a:t>
            </a:r>
          </a:p>
          <a:p>
            <a:pPr lvl="1"/>
            <a:r>
              <a:rPr lang="en-US" dirty="0"/>
              <a:t>Implement alternating phase focusing</a:t>
            </a:r>
          </a:p>
          <a:p>
            <a:pPr lvl="1"/>
            <a:r>
              <a:rPr lang="en-US" dirty="0"/>
              <a:t>Move to more complex structures -&gt; more parameters</a:t>
            </a:r>
          </a:p>
          <a:p>
            <a:pPr lvl="1"/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2CB172-BFA1-2B9E-0065-86F74245A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28</a:t>
            </a:fld>
            <a:endParaRPr lang="en-GB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053CB5D-53EA-6CA6-559E-F7DE51BA60F9}"/>
              </a:ext>
            </a:extLst>
          </p:cNvPr>
          <p:cNvGrpSpPr>
            <a:grpSpLocks noChangeAspect="1"/>
          </p:cNvGrpSpPr>
          <p:nvPr/>
        </p:nvGrpSpPr>
        <p:grpSpPr>
          <a:xfrm>
            <a:off x="346192" y="3951883"/>
            <a:ext cx="11523051" cy="2500267"/>
            <a:chOff x="526072" y="3809478"/>
            <a:chExt cx="11523051" cy="2500267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C946DFA2-D0C0-951C-93EB-DF7123377CBA}"/>
                </a:ext>
              </a:extLst>
            </p:cNvPr>
            <p:cNvGrpSpPr/>
            <p:nvPr/>
          </p:nvGrpSpPr>
          <p:grpSpPr>
            <a:xfrm>
              <a:off x="526072" y="3809478"/>
              <a:ext cx="11523051" cy="2500267"/>
              <a:chOff x="0" y="3418166"/>
              <a:chExt cx="9075951" cy="2500267"/>
            </a:xfrm>
          </p:grpSpPr>
          <p:sp>
            <p:nvSpPr>
              <p:cNvPr id="6" name="Rechteck 40">
                <a:extLst>
                  <a:ext uri="{FF2B5EF4-FFF2-40B4-BE49-F238E27FC236}">
                    <a16:creationId xmlns:a16="http://schemas.microsoft.com/office/drawing/2014/main" id="{37F15F82-2EBA-4A80-7269-BF2A1CFB2A76}"/>
                  </a:ext>
                </a:extLst>
              </p:cNvPr>
              <p:cNvSpPr/>
              <p:nvPr/>
            </p:nvSpPr>
            <p:spPr>
              <a:xfrm>
                <a:off x="0" y="3418166"/>
                <a:ext cx="9075951" cy="2500267"/>
              </a:xfrm>
              <a:prstGeom prst="rect">
                <a:avLst/>
              </a:prstGeom>
              <a:solidFill>
                <a:srgbClr val="DEE7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 23">
                    <a:extLst>
                      <a:ext uri="{FF2B5EF4-FFF2-40B4-BE49-F238E27FC236}">
                        <a16:creationId xmlns:a16="http://schemas.microsoft.com/office/drawing/2014/main" id="{8E4DBF59-E9BE-6403-031F-CC5D9093B3CC}"/>
                      </a:ext>
                    </a:extLst>
                  </p:cNvPr>
                  <p:cNvSpPr/>
                  <p:nvPr/>
                </p:nvSpPr>
                <p:spPr>
                  <a:xfrm>
                    <a:off x="8003498" y="4113639"/>
                    <a:ext cx="874800" cy="4572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72000" rIns="0" bIns="0" rtlCol="0" anchor="t" anchorCtr="0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200">
                              <a:solidFill>
                                <a:schemeClr val="bg1"/>
                              </a:solidFill>
                              <a:effectLst>
                                <a:glow rad="38100">
                                  <a:schemeClr val="tx1">
                                    <a:alpha val="40000"/>
                                  </a:schemeClr>
                                </a:glow>
                              </a:effectLst>
                              <a:latin typeface="+mj-lt"/>
                              <a:cs typeface="Times New Roman" panose="02020603050405020304" pitchFamily="18" charset="0"/>
                            </a:rPr>
                            <m:t>50 </m:t>
                          </m:r>
                          <m:r>
                            <m:rPr>
                              <m:nor/>
                            </m:rPr>
                            <a:rPr lang="en-US" sz="1200">
                              <a:solidFill>
                                <a:schemeClr val="bg1"/>
                              </a:solidFill>
                              <a:effectLst>
                                <a:glow rad="38100">
                                  <a:schemeClr val="tx1">
                                    <a:alpha val="40000"/>
                                  </a:schemeClr>
                                </a:glow>
                              </a:effectLst>
                              <a:latin typeface="+mj-lt"/>
                              <a:cs typeface="Times New Roman" panose="02020603050405020304" pitchFamily="18" charset="0"/>
                            </a:rPr>
                            <m:t>μm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bg1"/>
                      </a:solidFill>
                      <a:effectLst>
                        <a:glow rad="38100">
                          <a:schemeClr val="tx1">
                            <a:alpha val="40000"/>
                          </a:schemeClr>
                        </a:glow>
                      </a:effectLst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03498" y="4113639"/>
                    <a:ext cx="874800" cy="457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639" b="-487500"/>
                    </a:stretch>
                  </a:blipFill>
                  <a:ln w="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8" name="Grafik 7" descr="Ein Bild, das Text, Screenshot, Rechteck, parallel enthält.&#10;&#10;Automatisch generierte Beschreibung">
              <a:extLst>
                <a:ext uri="{FF2B5EF4-FFF2-40B4-BE49-F238E27FC236}">
                  <a16:creationId xmlns:a16="http://schemas.microsoft.com/office/drawing/2014/main" id="{F0C8717A-1FE7-73D4-0190-0288CC57C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81000"/>
                      </a14:imgEffect>
                      <a14:imgEffect>
                        <a14:brightnessContrast bright="25000"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" t="46862" r="9636" b="40112"/>
            <a:stretch/>
          </p:blipFill>
          <p:spPr>
            <a:xfrm>
              <a:off x="615702" y="3910136"/>
              <a:ext cx="11367842" cy="89334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06677E88-B8AE-37E2-D581-CF0549DE6280}"/>
                    </a:ext>
                  </a:extLst>
                </p:cNvPr>
                <p:cNvSpPr txBox="1"/>
                <p:nvPr/>
              </p:nvSpPr>
              <p:spPr>
                <a:xfrm>
                  <a:off x="10502144" y="4446031"/>
                  <a:ext cx="89927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800" smtClean="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50 </m:t>
                        </m:r>
                        <m:r>
                          <m:rPr>
                            <m:nor/>
                          </m:rPr>
                          <a:rPr lang="en-US" sz="1800" smtClean="0">
                            <a:solidFill>
                              <a:schemeClr val="bg1"/>
                            </a:solidFill>
                            <a:effectLst>
                              <a:glow rad="38100">
                                <a:schemeClr val="tx1">
                                  <a:alpha val="40000"/>
                                </a:schemeClr>
                              </a:glow>
                            </a:effectLst>
                            <a:latin typeface="+mj-lt"/>
                            <a:cs typeface="Times New Roman" panose="02020603050405020304" pitchFamily="18" charset="0"/>
                          </a:rPr>
                          <m:t>μm</m:t>
                        </m:r>
                      </m:oMath>
                    </m:oMathPara>
                  </a14:m>
                  <a:endParaRPr lang="en-US" sz="1800" dirty="0">
                    <a:solidFill>
                      <a:schemeClr val="bg1"/>
                    </a:solidFill>
                    <a:effectLst>
                      <a:glow rad="38100">
                        <a:schemeClr val="tx1">
                          <a:alpha val="40000"/>
                        </a:schemeClr>
                      </a:glow>
                    </a:effectLst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06677E88-B8AE-37E2-D581-CF0549DE62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02144" y="4446031"/>
                  <a:ext cx="899279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676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AC204A1C-960D-A29D-8CD1-E89F08942A64}"/>
                </a:ext>
              </a:extLst>
            </p:cNvPr>
            <p:cNvCxnSpPr/>
            <p:nvPr/>
          </p:nvCxnSpPr>
          <p:spPr>
            <a:xfrm flipH="1">
              <a:off x="10567723" y="4469100"/>
              <a:ext cx="116227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fik 10" descr="Ein Bild, das Text, Screenshot, Rechteck, parallel enthält.&#10;&#10;Automatisch generierte Beschreibung">
              <a:extLst>
                <a:ext uri="{FF2B5EF4-FFF2-40B4-BE49-F238E27FC236}">
                  <a16:creationId xmlns:a16="http://schemas.microsoft.com/office/drawing/2014/main" id="{41904E72-A630-97A2-370F-697D004F8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8000" contras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0" t="47154" r="69855" b="47593"/>
            <a:stretch/>
          </p:blipFill>
          <p:spPr>
            <a:xfrm>
              <a:off x="980832" y="4904139"/>
              <a:ext cx="10701539" cy="13172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1ABEE35-158B-538F-C916-7FC7F8FF79C3}"/>
                </a:ext>
              </a:extLst>
            </p:cNvPr>
            <p:cNvSpPr/>
            <p:nvPr/>
          </p:nvSpPr>
          <p:spPr>
            <a:xfrm>
              <a:off x="1909458" y="4001753"/>
              <a:ext cx="2428860" cy="2654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3958965E-2140-507D-86FE-8734CCEA86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0832" y="4267201"/>
              <a:ext cx="928626" cy="6278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BE410706-1D6B-6E11-6E3A-13705A2AE4FD}"/>
                </a:ext>
              </a:extLst>
            </p:cNvPr>
            <p:cNvCxnSpPr>
              <a:cxnSpLocks/>
            </p:cNvCxnSpPr>
            <p:nvPr/>
          </p:nvCxnSpPr>
          <p:spPr>
            <a:xfrm>
              <a:off x="4338318" y="4267201"/>
              <a:ext cx="7344053" cy="6278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7C3E71C9-73E6-8D62-F84F-42677D52BC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0394"/>
          <a:stretch/>
        </p:blipFill>
        <p:spPr>
          <a:xfrm>
            <a:off x="6849285" y="154796"/>
            <a:ext cx="5297597" cy="163206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750957F-6F31-9B7D-5EB5-A3A5991A13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613" y="1757385"/>
            <a:ext cx="3468940" cy="210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5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Gruppieren 1060">
            <a:extLst>
              <a:ext uri="{FF2B5EF4-FFF2-40B4-BE49-F238E27FC236}">
                <a16:creationId xmlns:a16="http://schemas.microsoft.com/office/drawing/2014/main" id="{8DE5020C-2E60-B1E9-F193-AC4D451E12C1}"/>
              </a:ext>
            </a:extLst>
          </p:cNvPr>
          <p:cNvGrpSpPr/>
          <p:nvPr/>
        </p:nvGrpSpPr>
        <p:grpSpPr>
          <a:xfrm>
            <a:off x="-1130740" y="2941597"/>
            <a:ext cx="6559872" cy="3625535"/>
            <a:chOff x="-1162990" y="408801"/>
            <a:chExt cx="8246956" cy="2233213"/>
          </a:xfrm>
          <a:blipFill>
            <a:blip r:embed="rId3"/>
            <a:stretch>
              <a:fillRect/>
            </a:stretch>
          </a:blipFill>
        </p:grpSpPr>
        <p:sp>
          <p:nvSpPr>
            <p:cNvPr id="1074" name="Rechteck 1073">
              <a:extLst>
                <a:ext uri="{FF2B5EF4-FFF2-40B4-BE49-F238E27FC236}">
                  <a16:creationId xmlns:a16="http://schemas.microsoft.com/office/drawing/2014/main" id="{47CAA86B-DE00-0064-6B29-EACA6025FEAE}"/>
                </a:ext>
              </a:extLst>
            </p:cNvPr>
            <p:cNvSpPr/>
            <p:nvPr/>
          </p:nvSpPr>
          <p:spPr>
            <a:xfrm>
              <a:off x="-147393" y="408801"/>
              <a:ext cx="6366588" cy="781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62" name="Rechteck 1061">
              <a:extLst>
                <a:ext uri="{FF2B5EF4-FFF2-40B4-BE49-F238E27FC236}">
                  <a16:creationId xmlns:a16="http://schemas.microsoft.com/office/drawing/2014/main" id="{C642450D-31D3-625E-C5E8-63BA5FAB13E9}"/>
                </a:ext>
              </a:extLst>
            </p:cNvPr>
            <p:cNvSpPr/>
            <p:nvPr/>
          </p:nvSpPr>
          <p:spPr>
            <a:xfrm>
              <a:off x="-1162990" y="2461290"/>
              <a:ext cx="6961435" cy="1023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3" name="Rechteck 1062">
              <a:extLst>
                <a:ext uri="{FF2B5EF4-FFF2-40B4-BE49-F238E27FC236}">
                  <a16:creationId xmlns:a16="http://schemas.microsoft.com/office/drawing/2014/main" id="{A2955E99-ABD4-6C47-5EE5-98B0D206C928}"/>
                </a:ext>
              </a:extLst>
            </p:cNvPr>
            <p:cNvSpPr/>
            <p:nvPr/>
          </p:nvSpPr>
          <p:spPr>
            <a:xfrm>
              <a:off x="-262568" y="1547627"/>
              <a:ext cx="7213114" cy="1257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4" name="Rechteck 1063">
              <a:extLst>
                <a:ext uri="{FF2B5EF4-FFF2-40B4-BE49-F238E27FC236}">
                  <a16:creationId xmlns:a16="http://schemas.microsoft.com/office/drawing/2014/main" id="{EF2AA2E6-3FC3-B394-0776-8A7175124716}"/>
                </a:ext>
              </a:extLst>
            </p:cNvPr>
            <p:cNvSpPr/>
            <p:nvPr/>
          </p:nvSpPr>
          <p:spPr>
            <a:xfrm>
              <a:off x="-381683" y="1638574"/>
              <a:ext cx="7465649" cy="11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65" name="Rechteck 1064">
              <a:extLst>
                <a:ext uri="{FF2B5EF4-FFF2-40B4-BE49-F238E27FC236}">
                  <a16:creationId xmlns:a16="http://schemas.microsoft.com/office/drawing/2014/main" id="{01CABEF8-90C1-FCDE-BB26-79DE0997A0A3}"/>
                </a:ext>
              </a:extLst>
            </p:cNvPr>
            <p:cNvSpPr/>
            <p:nvPr/>
          </p:nvSpPr>
          <p:spPr>
            <a:xfrm>
              <a:off x="-202547" y="1754351"/>
              <a:ext cx="6796475" cy="156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6" name="Rechteck 1065">
              <a:extLst>
                <a:ext uri="{FF2B5EF4-FFF2-40B4-BE49-F238E27FC236}">
                  <a16:creationId xmlns:a16="http://schemas.microsoft.com/office/drawing/2014/main" id="{AD86211C-73FB-8A16-BA41-4C216FD09840}"/>
                </a:ext>
              </a:extLst>
            </p:cNvPr>
            <p:cNvSpPr/>
            <p:nvPr/>
          </p:nvSpPr>
          <p:spPr>
            <a:xfrm>
              <a:off x="-251590" y="1867533"/>
              <a:ext cx="6673690" cy="1414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7" name="Rechteck 1066">
              <a:extLst>
                <a:ext uri="{FF2B5EF4-FFF2-40B4-BE49-F238E27FC236}">
                  <a16:creationId xmlns:a16="http://schemas.microsoft.com/office/drawing/2014/main" id="{FF02CA7E-5551-DFF9-A152-96EDC0DC9294}"/>
                </a:ext>
              </a:extLst>
            </p:cNvPr>
            <p:cNvSpPr/>
            <p:nvPr/>
          </p:nvSpPr>
          <p:spPr>
            <a:xfrm>
              <a:off x="-128248" y="2008328"/>
              <a:ext cx="6501941" cy="149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8" name="Rechteck 1067">
              <a:extLst>
                <a:ext uri="{FF2B5EF4-FFF2-40B4-BE49-F238E27FC236}">
                  <a16:creationId xmlns:a16="http://schemas.microsoft.com/office/drawing/2014/main" id="{EC996728-CFCF-2F75-C264-56736EA0818C}"/>
                </a:ext>
              </a:extLst>
            </p:cNvPr>
            <p:cNvSpPr/>
            <p:nvPr/>
          </p:nvSpPr>
          <p:spPr>
            <a:xfrm>
              <a:off x="-839684" y="2141604"/>
              <a:ext cx="6830109" cy="1188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69" name="Rechteck 1068">
              <a:extLst>
                <a:ext uri="{FF2B5EF4-FFF2-40B4-BE49-F238E27FC236}">
                  <a16:creationId xmlns:a16="http://schemas.microsoft.com/office/drawing/2014/main" id="{E6B53F72-F622-6D84-5843-03AC184FFD3E}"/>
                </a:ext>
              </a:extLst>
            </p:cNvPr>
            <p:cNvSpPr/>
            <p:nvPr/>
          </p:nvSpPr>
          <p:spPr>
            <a:xfrm>
              <a:off x="-772391" y="2245423"/>
              <a:ext cx="6991587" cy="230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70" name="Rechteck 1069">
              <a:extLst>
                <a:ext uri="{FF2B5EF4-FFF2-40B4-BE49-F238E27FC236}">
                  <a16:creationId xmlns:a16="http://schemas.microsoft.com/office/drawing/2014/main" id="{105C0FE5-336D-DCB5-D309-4DFEAD97E000}"/>
                </a:ext>
              </a:extLst>
            </p:cNvPr>
            <p:cNvSpPr/>
            <p:nvPr/>
          </p:nvSpPr>
          <p:spPr>
            <a:xfrm>
              <a:off x="-797087" y="2560388"/>
              <a:ext cx="6660992" cy="816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71" name="Rechteck 1070">
              <a:extLst>
                <a:ext uri="{FF2B5EF4-FFF2-40B4-BE49-F238E27FC236}">
                  <a16:creationId xmlns:a16="http://schemas.microsoft.com/office/drawing/2014/main" id="{9D4865E8-5F4D-356C-A794-2D2599D5145D}"/>
                </a:ext>
              </a:extLst>
            </p:cNvPr>
            <p:cNvSpPr/>
            <p:nvPr/>
          </p:nvSpPr>
          <p:spPr>
            <a:xfrm>
              <a:off x="-212714" y="1424983"/>
              <a:ext cx="7105705" cy="1305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72" name="Rechteck 1071">
              <a:extLst>
                <a:ext uri="{FF2B5EF4-FFF2-40B4-BE49-F238E27FC236}">
                  <a16:creationId xmlns:a16="http://schemas.microsoft.com/office/drawing/2014/main" id="{963D410A-44F2-B54E-C44F-7B1D3F65A89E}"/>
                </a:ext>
              </a:extLst>
            </p:cNvPr>
            <p:cNvSpPr/>
            <p:nvPr/>
          </p:nvSpPr>
          <p:spPr>
            <a:xfrm>
              <a:off x="-208282" y="1322103"/>
              <a:ext cx="6843815" cy="1164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73" name="Rechteck 1072">
              <a:extLst>
                <a:ext uri="{FF2B5EF4-FFF2-40B4-BE49-F238E27FC236}">
                  <a16:creationId xmlns:a16="http://schemas.microsoft.com/office/drawing/2014/main" id="{577C275A-A1E2-56E0-E3D4-86FD9D20CD99}"/>
                </a:ext>
              </a:extLst>
            </p:cNvPr>
            <p:cNvSpPr/>
            <p:nvPr/>
          </p:nvSpPr>
          <p:spPr>
            <a:xfrm>
              <a:off x="-128248" y="1218192"/>
              <a:ext cx="6843815" cy="1164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11531246" y="6559295"/>
            <a:ext cx="776973" cy="365125"/>
          </a:xfrm>
        </p:spPr>
        <p:txBody>
          <a:bodyPr/>
          <a:lstStyle/>
          <a:p>
            <a:fld id="{1F09A733-2CF0-49AA-9281-D333DC9D2330}" type="slidenum">
              <a:rPr lang="en-GB" smtClean="0"/>
              <a:pPr/>
              <a:t>2</a:t>
            </a:fld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FDC5530-1A06-CC08-6D3C-4AEED0E341CF}"/>
              </a:ext>
            </a:extLst>
          </p:cNvPr>
          <p:cNvGrpSpPr/>
          <p:nvPr/>
        </p:nvGrpSpPr>
        <p:grpSpPr>
          <a:xfrm>
            <a:off x="6781719" y="-9427"/>
            <a:ext cx="5485653" cy="6571017"/>
            <a:chOff x="6224631" y="1034793"/>
            <a:chExt cx="6046789" cy="5343665"/>
          </a:xfrm>
          <a:blipFill dpi="0" rotWithShape="1">
            <a:blip r:embed="rId4"/>
            <a:srcRect/>
            <a:stretch>
              <a:fillRect/>
            </a:stretch>
          </a:blipFill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048F6A2C-78EA-6139-E7DB-748AA700EA44}"/>
                </a:ext>
              </a:extLst>
            </p:cNvPr>
            <p:cNvSpPr/>
            <p:nvPr/>
          </p:nvSpPr>
          <p:spPr>
            <a:xfrm>
              <a:off x="9176466" y="3599135"/>
              <a:ext cx="877176" cy="667719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324BB8B-F0C0-7E8A-4768-15D41D7191B3}"/>
                </a:ext>
              </a:extLst>
            </p:cNvPr>
            <p:cNvSpPr/>
            <p:nvPr/>
          </p:nvSpPr>
          <p:spPr>
            <a:xfrm>
              <a:off x="6641125" y="1034793"/>
              <a:ext cx="5550875" cy="1236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20AAC305-2C4F-6782-BE18-77ABC9BD8406}"/>
                </a:ext>
              </a:extLst>
            </p:cNvPr>
            <p:cNvSpPr/>
            <p:nvPr/>
          </p:nvSpPr>
          <p:spPr>
            <a:xfrm>
              <a:off x="6899564" y="1144367"/>
              <a:ext cx="5291412" cy="1178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797EDB90-A29D-A1EC-4605-7095A62732F3}"/>
                </a:ext>
              </a:extLst>
            </p:cNvPr>
            <p:cNvSpPr/>
            <p:nvPr/>
          </p:nvSpPr>
          <p:spPr>
            <a:xfrm>
              <a:off x="7002040" y="1243789"/>
              <a:ext cx="5186200" cy="1155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ED71C2E2-4F5B-74FE-2283-F86942DC5249}"/>
                </a:ext>
              </a:extLst>
            </p:cNvPr>
            <p:cNvSpPr/>
            <p:nvPr/>
          </p:nvSpPr>
          <p:spPr>
            <a:xfrm>
              <a:off x="7124754" y="1279949"/>
              <a:ext cx="5064998" cy="201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F7A7BD5F-4AA4-DE52-4BAA-178C0764D82B}"/>
                </a:ext>
              </a:extLst>
            </p:cNvPr>
            <p:cNvSpPr/>
            <p:nvPr/>
          </p:nvSpPr>
          <p:spPr>
            <a:xfrm>
              <a:off x="7315200" y="1471665"/>
              <a:ext cx="4878198" cy="1566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8DD33AC7-0D59-EAF8-7E3D-3BD78195314C}"/>
                </a:ext>
              </a:extLst>
            </p:cNvPr>
            <p:cNvSpPr/>
            <p:nvPr/>
          </p:nvSpPr>
          <p:spPr>
            <a:xfrm>
              <a:off x="7197754" y="1590382"/>
              <a:ext cx="4994620" cy="1183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069A7A43-AED2-D244-93D9-A66E9DA51002}"/>
                </a:ext>
              </a:extLst>
            </p:cNvPr>
            <p:cNvSpPr/>
            <p:nvPr/>
          </p:nvSpPr>
          <p:spPr>
            <a:xfrm>
              <a:off x="6898226" y="1689804"/>
              <a:ext cx="5291412" cy="1418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8360CB81-54BF-F9C3-7EAE-2225CBA23E64}"/>
                </a:ext>
              </a:extLst>
            </p:cNvPr>
            <p:cNvSpPr/>
            <p:nvPr/>
          </p:nvSpPr>
          <p:spPr>
            <a:xfrm>
              <a:off x="6761527" y="1816342"/>
              <a:ext cx="5429623" cy="1182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5CEEED4-F1E9-A16C-569A-E4D40175BC3F}"/>
                </a:ext>
              </a:extLst>
            </p:cNvPr>
            <p:cNvSpPr/>
            <p:nvPr/>
          </p:nvSpPr>
          <p:spPr>
            <a:xfrm>
              <a:off x="7066838" y="1863552"/>
              <a:ext cx="5126186" cy="2069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3BA7A42F-BCD7-4045-30A4-439055CDA1FD}"/>
                </a:ext>
              </a:extLst>
            </p:cNvPr>
            <p:cNvSpPr/>
            <p:nvPr/>
          </p:nvSpPr>
          <p:spPr>
            <a:xfrm>
              <a:off x="7124754" y="2051719"/>
              <a:ext cx="5067246" cy="1214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0F4882A0-1F56-6272-2CB5-76FAC1870E21}"/>
                </a:ext>
              </a:extLst>
            </p:cNvPr>
            <p:cNvSpPr/>
            <p:nvPr/>
          </p:nvSpPr>
          <p:spPr>
            <a:xfrm>
              <a:off x="7197754" y="2151141"/>
              <a:ext cx="4991510" cy="1397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4EA79418-9AE4-8BA5-6047-858F8A467F45}"/>
                </a:ext>
              </a:extLst>
            </p:cNvPr>
            <p:cNvSpPr/>
            <p:nvPr/>
          </p:nvSpPr>
          <p:spPr>
            <a:xfrm>
              <a:off x="7315200" y="2277679"/>
              <a:ext cx="4875576" cy="1155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23FA8B28-05B5-72AE-6221-0B794A4A1D14}"/>
                </a:ext>
              </a:extLst>
            </p:cNvPr>
            <p:cNvSpPr/>
            <p:nvPr/>
          </p:nvSpPr>
          <p:spPr>
            <a:xfrm>
              <a:off x="7407478" y="2388160"/>
              <a:ext cx="4786943" cy="138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162055AA-8C48-0DC5-E1B7-61A5594E411D}"/>
                </a:ext>
              </a:extLst>
            </p:cNvPr>
            <p:cNvSpPr/>
            <p:nvPr/>
          </p:nvSpPr>
          <p:spPr>
            <a:xfrm>
              <a:off x="7482980" y="2497734"/>
              <a:ext cx="4710418" cy="1257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E26D99A3-4BF0-1075-DBDF-FF99AF16977A}"/>
                </a:ext>
              </a:extLst>
            </p:cNvPr>
            <p:cNvSpPr/>
            <p:nvPr/>
          </p:nvSpPr>
          <p:spPr>
            <a:xfrm>
              <a:off x="7307326" y="2581209"/>
              <a:ext cx="4875462" cy="1882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59A4ACC1-5AAB-1392-0104-0BBF9AEAD5DA}"/>
                </a:ext>
              </a:extLst>
            </p:cNvPr>
            <p:cNvSpPr/>
            <p:nvPr/>
          </p:nvSpPr>
          <p:spPr>
            <a:xfrm>
              <a:off x="7066839" y="2696742"/>
              <a:ext cx="5112974" cy="1486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FAEEFB0E-7801-2330-E335-97C3196EB589}"/>
                </a:ext>
              </a:extLst>
            </p:cNvPr>
            <p:cNvSpPr/>
            <p:nvPr/>
          </p:nvSpPr>
          <p:spPr>
            <a:xfrm>
              <a:off x="7002040" y="2838850"/>
              <a:ext cx="5186200" cy="1155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46C14A53-8AD9-C3F9-D890-0D6328137A11}"/>
                </a:ext>
              </a:extLst>
            </p:cNvPr>
            <p:cNvSpPr/>
            <p:nvPr/>
          </p:nvSpPr>
          <p:spPr>
            <a:xfrm>
              <a:off x="7080250" y="2914846"/>
              <a:ext cx="5112974" cy="945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B930ACA8-B3C0-18C6-2C13-6AC956B952E6}"/>
                </a:ext>
              </a:extLst>
            </p:cNvPr>
            <p:cNvSpPr/>
            <p:nvPr/>
          </p:nvSpPr>
          <p:spPr>
            <a:xfrm>
              <a:off x="7124754" y="2776396"/>
              <a:ext cx="5065734" cy="3784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57BF417A-4E6D-BB30-C717-9829D5F80315}"/>
                </a:ext>
              </a:extLst>
            </p:cNvPr>
            <p:cNvSpPr/>
            <p:nvPr/>
          </p:nvSpPr>
          <p:spPr>
            <a:xfrm>
              <a:off x="7273670" y="3134810"/>
              <a:ext cx="4921250" cy="1065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075DD164-EAAF-0130-D13A-26992038A3F8}"/>
                </a:ext>
              </a:extLst>
            </p:cNvPr>
            <p:cNvSpPr/>
            <p:nvPr/>
          </p:nvSpPr>
          <p:spPr>
            <a:xfrm>
              <a:off x="7204136" y="3233691"/>
              <a:ext cx="4991510" cy="1331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111F838F-5FDC-8EC5-1078-D6BD88E7208E}"/>
                </a:ext>
              </a:extLst>
            </p:cNvPr>
            <p:cNvSpPr/>
            <p:nvPr/>
          </p:nvSpPr>
          <p:spPr>
            <a:xfrm>
              <a:off x="7315200" y="3360861"/>
              <a:ext cx="4879422" cy="1200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B984D9EF-9772-5D17-701C-8158C6FE4C4F}"/>
                </a:ext>
              </a:extLst>
            </p:cNvPr>
            <p:cNvSpPr/>
            <p:nvPr/>
          </p:nvSpPr>
          <p:spPr>
            <a:xfrm>
              <a:off x="7022636" y="3461815"/>
              <a:ext cx="5186200" cy="1371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AA4CBC60-0986-448E-F6BA-E2135C8D892F}"/>
                </a:ext>
              </a:extLst>
            </p:cNvPr>
            <p:cNvCxnSpPr>
              <a:cxnSpLocks/>
            </p:cNvCxnSpPr>
            <p:nvPr/>
          </p:nvCxnSpPr>
          <p:spPr>
            <a:xfrm>
              <a:off x="6779211" y="4071941"/>
              <a:ext cx="418414" cy="144217"/>
            </a:xfrm>
            <a:prstGeom prst="line">
              <a:avLst/>
            </a:prstGeom>
            <a:grpFill/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FBCB1DF7-B0D2-181A-7AB8-B0D329FDE82B}"/>
                </a:ext>
              </a:extLst>
            </p:cNvPr>
            <p:cNvCxnSpPr>
              <a:cxnSpLocks/>
            </p:cNvCxnSpPr>
            <p:nvPr/>
          </p:nvCxnSpPr>
          <p:spPr>
            <a:xfrm>
              <a:off x="9865655" y="4099382"/>
              <a:ext cx="1705997" cy="139748"/>
            </a:xfrm>
            <a:prstGeom prst="line">
              <a:avLst/>
            </a:prstGeom>
            <a:grpFill/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BEAD2D71-AA9D-5B49-674D-C91D3A4F034A}"/>
                </a:ext>
              </a:extLst>
            </p:cNvPr>
            <p:cNvSpPr/>
            <p:nvPr/>
          </p:nvSpPr>
          <p:spPr>
            <a:xfrm>
              <a:off x="6773137" y="3582017"/>
              <a:ext cx="5438512" cy="1835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8D1CEBF4-52A5-DE2F-363E-7FDD52886664}"/>
                </a:ext>
              </a:extLst>
            </p:cNvPr>
            <p:cNvSpPr/>
            <p:nvPr/>
          </p:nvSpPr>
          <p:spPr>
            <a:xfrm>
              <a:off x="6579959" y="3709108"/>
              <a:ext cx="5629045" cy="1489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E1235C34-8BBD-AF8E-48DB-2D7FD9E52D47}"/>
                </a:ext>
              </a:extLst>
            </p:cNvPr>
            <p:cNvSpPr/>
            <p:nvPr/>
          </p:nvSpPr>
          <p:spPr>
            <a:xfrm>
              <a:off x="6444071" y="3843251"/>
              <a:ext cx="5766396" cy="1486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8F1ECB3B-6FFE-D211-CB8E-4DEBF6A01BF7}"/>
                </a:ext>
              </a:extLst>
            </p:cNvPr>
            <p:cNvSpPr/>
            <p:nvPr/>
          </p:nvSpPr>
          <p:spPr>
            <a:xfrm>
              <a:off x="6224631" y="3960164"/>
              <a:ext cx="5987840" cy="1686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0E8E23C9-0CD9-0F25-157C-E9542E9BE0B6}"/>
                </a:ext>
              </a:extLst>
            </p:cNvPr>
            <p:cNvSpPr/>
            <p:nvPr/>
          </p:nvSpPr>
          <p:spPr>
            <a:xfrm>
              <a:off x="6308202" y="4099025"/>
              <a:ext cx="5903279" cy="13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A4A47A0F-D04D-D127-BFFD-1B36778B617F}"/>
                </a:ext>
              </a:extLst>
            </p:cNvPr>
            <p:cNvSpPr/>
            <p:nvPr/>
          </p:nvSpPr>
          <p:spPr>
            <a:xfrm>
              <a:off x="6360094" y="4209535"/>
              <a:ext cx="5848743" cy="2052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190DE1DA-688B-651E-BC36-484479C3B68D}"/>
                </a:ext>
              </a:extLst>
            </p:cNvPr>
            <p:cNvSpPr/>
            <p:nvPr/>
          </p:nvSpPr>
          <p:spPr>
            <a:xfrm>
              <a:off x="6528382" y="4372222"/>
              <a:ext cx="5681916" cy="155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60D477FD-C6CB-0A7A-C2E8-E06826D88D10}"/>
                </a:ext>
              </a:extLst>
            </p:cNvPr>
            <p:cNvSpPr/>
            <p:nvPr/>
          </p:nvSpPr>
          <p:spPr>
            <a:xfrm>
              <a:off x="6450771" y="4479381"/>
              <a:ext cx="5763051" cy="1942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1432E33B-A5F8-6C2F-6352-E0CF0391A51C}"/>
                </a:ext>
              </a:extLst>
            </p:cNvPr>
            <p:cNvSpPr/>
            <p:nvPr/>
          </p:nvSpPr>
          <p:spPr>
            <a:xfrm>
              <a:off x="6579196" y="4637856"/>
              <a:ext cx="5633636" cy="1752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048C3563-7670-A7BE-CAC2-576E98EBFB46}"/>
                </a:ext>
              </a:extLst>
            </p:cNvPr>
            <p:cNvSpPr/>
            <p:nvPr/>
          </p:nvSpPr>
          <p:spPr>
            <a:xfrm>
              <a:off x="6791699" y="4754993"/>
              <a:ext cx="5436776" cy="2017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D32E42B8-A577-8C2E-985A-9DD340A77E20}"/>
                </a:ext>
              </a:extLst>
            </p:cNvPr>
            <p:cNvCxnSpPr>
              <a:cxnSpLocks/>
            </p:cNvCxnSpPr>
            <p:nvPr/>
          </p:nvCxnSpPr>
          <p:spPr>
            <a:xfrm>
              <a:off x="7182662" y="5423190"/>
              <a:ext cx="390479" cy="151309"/>
            </a:xfrm>
            <a:prstGeom prst="line">
              <a:avLst/>
            </a:prstGeom>
            <a:grpFill/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6CFF9D67-2F34-385F-0423-CC66F7EDD3BC}"/>
                </a:ext>
              </a:extLst>
            </p:cNvPr>
            <p:cNvCxnSpPr>
              <a:cxnSpLocks/>
            </p:cNvCxnSpPr>
            <p:nvPr/>
          </p:nvCxnSpPr>
          <p:spPr>
            <a:xfrm>
              <a:off x="10063042" y="5451980"/>
              <a:ext cx="1592098" cy="146620"/>
            </a:xfrm>
            <a:prstGeom prst="line">
              <a:avLst/>
            </a:prstGeom>
            <a:grpFill/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BCB5CBD7-9682-4E49-202E-19F206A857D0}"/>
                </a:ext>
              </a:extLst>
            </p:cNvPr>
            <p:cNvSpPr/>
            <p:nvPr/>
          </p:nvSpPr>
          <p:spPr>
            <a:xfrm>
              <a:off x="7176993" y="4909174"/>
              <a:ext cx="5075415" cy="19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06481583-F4E6-7B39-DCD2-9CA67087B0AA}"/>
                </a:ext>
              </a:extLst>
            </p:cNvPr>
            <p:cNvSpPr/>
            <p:nvPr/>
          </p:nvSpPr>
          <p:spPr>
            <a:xfrm>
              <a:off x="6996713" y="5042515"/>
              <a:ext cx="5253227" cy="1562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75CE772F-F1D4-C1EC-932D-368EAAB41397}"/>
                </a:ext>
              </a:extLst>
            </p:cNvPr>
            <p:cNvSpPr/>
            <p:nvPr/>
          </p:nvSpPr>
          <p:spPr>
            <a:xfrm>
              <a:off x="6869897" y="5183255"/>
              <a:ext cx="5381407" cy="15597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4BF96394-CCEA-7D9F-D2C7-B200F0EB79F7}"/>
                </a:ext>
              </a:extLst>
            </p:cNvPr>
            <p:cNvSpPr/>
            <p:nvPr/>
          </p:nvSpPr>
          <p:spPr>
            <a:xfrm>
              <a:off x="6665108" y="5305916"/>
              <a:ext cx="5588067" cy="1769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89646DE4-7689-B691-1E27-CEDF4D734D4F}"/>
                </a:ext>
              </a:extLst>
            </p:cNvPr>
            <p:cNvSpPr/>
            <p:nvPr/>
          </p:nvSpPr>
          <p:spPr>
            <a:xfrm>
              <a:off x="6743099" y="5451606"/>
              <a:ext cx="5509152" cy="1447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FA9D3920-F917-7D45-F80D-D73DE905E349}"/>
                </a:ext>
              </a:extLst>
            </p:cNvPr>
            <p:cNvSpPr/>
            <p:nvPr/>
          </p:nvSpPr>
          <p:spPr>
            <a:xfrm>
              <a:off x="6791527" y="5567551"/>
              <a:ext cx="5458257" cy="2153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4" name="Rechteck 1023">
              <a:extLst>
                <a:ext uri="{FF2B5EF4-FFF2-40B4-BE49-F238E27FC236}">
                  <a16:creationId xmlns:a16="http://schemas.microsoft.com/office/drawing/2014/main" id="{546B3498-5568-777D-0C7B-0958B3E565BE}"/>
                </a:ext>
              </a:extLst>
            </p:cNvPr>
            <p:cNvSpPr/>
            <p:nvPr/>
          </p:nvSpPr>
          <p:spPr>
            <a:xfrm>
              <a:off x="6948579" y="5738238"/>
              <a:ext cx="5302568" cy="163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5" name="Rechteck 1024">
              <a:extLst>
                <a:ext uri="{FF2B5EF4-FFF2-40B4-BE49-F238E27FC236}">
                  <a16:creationId xmlns:a16="http://schemas.microsoft.com/office/drawing/2014/main" id="{DC893ECF-0A28-4CD1-9CDD-54E68D6C192D}"/>
                </a:ext>
              </a:extLst>
            </p:cNvPr>
            <p:cNvSpPr/>
            <p:nvPr/>
          </p:nvSpPr>
          <p:spPr>
            <a:xfrm>
              <a:off x="6876150" y="5850667"/>
              <a:ext cx="5378286" cy="2038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7" name="Rechteck 1026">
              <a:extLst>
                <a:ext uri="{FF2B5EF4-FFF2-40B4-BE49-F238E27FC236}">
                  <a16:creationId xmlns:a16="http://schemas.microsoft.com/office/drawing/2014/main" id="{250D8C4F-51AD-17DE-3437-8EE16F4BAAF7}"/>
                </a:ext>
              </a:extLst>
            </p:cNvPr>
            <p:cNvSpPr/>
            <p:nvPr/>
          </p:nvSpPr>
          <p:spPr>
            <a:xfrm>
              <a:off x="6996001" y="6016935"/>
              <a:ext cx="5257512" cy="1838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28" name="Rechteck 1027">
              <a:extLst>
                <a:ext uri="{FF2B5EF4-FFF2-40B4-BE49-F238E27FC236}">
                  <a16:creationId xmlns:a16="http://schemas.microsoft.com/office/drawing/2014/main" id="{F91232DE-61F8-B70C-A80B-E8D257173F44}"/>
                </a:ext>
              </a:extLst>
            </p:cNvPr>
            <p:cNvSpPr/>
            <p:nvPr/>
          </p:nvSpPr>
          <p:spPr>
            <a:xfrm>
              <a:off x="7197625" y="6166773"/>
              <a:ext cx="5073795" cy="211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46" name="Gruppieren 1045">
            <a:extLst>
              <a:ext uri="{FF2B5EF4-FFF2-40B4-BE49-F238E27FC236}">
                <a16:creationId xmlns:a16="http://schemas.microsoft.com/office/drawing/2014/main" id="{A0A4824A-EA9F-9E7E-F6A3-F11C285FFCC1}"/>
              </a:ext>
            </a:extLst>
          </p:cNvPr>
          <p:cNvGrpSpPr/>
          <p:nvPr/>
        </p:nvGrpSpPr>
        <p:grpSpPr>
          <a:xfrm>
            <a:off x="-241867" y="1"/>
            <a:ext cx="5682645" cy="2123576"/>
            <a:chOff x="-385750" y="1104400"/>
            <a:chExt cx="7254170" cy="1537614"/>
          </a:xfrm>
          <a:blipFill>
            <a:blip r:embed="rId5"/>
            <a:stretch>
              <a:fillRect/>
            </a:stretch>
          </a:blipFill>
        </p:grpSpPr>
        <p:sp>
          <p:nvSpPr>
            <p:cNvPr id="1036" name="Rechteck 1035">
              <a:extLst>
                <a:ext uri="{FF2B5EF4-FFF2-40B4-BE49-F238E27FC236}">
                  <a16:creationId xmlns:a16="http://schemas.microsoft.com/office/drawing/2014/main" id="{C9D7BAFD-AB33-A894-6D21-C7F3CBB1FF50}"/>
                </a:ext>
              </a:extLst>
            </p:cNvPr>
            <p:cNvSpPr/>
            <p:nvPr/>
          </p:nvSpPr>
          <p:spPr>
            <a:xfrm>
              <a:off x="-385750" y="2461290"/>
              <a:ext cx="6961435" cy="1023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9" name="Rechteck 1028">
              <a:extLst>
                <a:ext uri="{FF2B5EF4-FFF2-40B4-BE49-F238E27FC236}">
                  <a16:creationId xmlns:a16="http://schemas.microsoft.com/office/drawing/2014/main" id="{15AA2AD1-8851-3BC6-3672-105E38471564}"/>
                </a:ext>
              </a:extLst>
            </p:cNvPr>
            <p:cNvSpPr/>
            <p:nvPr/>
          </p:nvSpPr>
          <p:spPr>
            <a:xfrm>
              <a:off x="-204166" y="1539603"/>
              <a:ext cx="6843815" cy="1164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0" name="Rechteck 1029">
              <a:extLst>
                <a:ext uri="{FF2B5EF4-FFF2-40B4-BE49-F238E27FC236}">
                  <a16:creationId xmlns:a16="http://schemas.microsoft.com/office/drawing/2014/main" id="{17431A7F-D51C-64AA-0C4A-5A6AD5B8FACA}"/>
                </a:ext>
              </a:extLst>
            </p:cNvPr>
            <p:cNvSpPr/>
            <p:nvPr/>
          </p:nvSpPr>
          <p:spPr>
            <a:xfrm>
              <a:off x="-265187" y="1638573"/>
              <a:ext cx="6571913" cy="1476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31" name="Rechteck 1030">
              <a:extLst>
                <a:ext uri="{FF2B5EF4-FFF2-40B4-BE49-F238E27FC236}">
                  <a16:creationId xmlns:a16="http://schemas.microsoft.com/office/drawing/2014/main" id="{9018BDEA-841F-EF80-7D57-206F02A5E6B7}"/>
                </a:ext>
              </a:extLst>
            </p:cNvPr>
            <p:cNvSpPr/>
            <p:nvPr/>
          </p:nvSpPr>
          <p:spPr>
            <a:xfrm>
              <a:off x="-72006" y="1779163"/>
              <a:ext cx="6574494" cy="918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2" name="Rechteck 1031">
              <a:extLst>
                <a:ext uri="{FF2B5EF4-FFF2-40B4-BE49-F238E27FC236}">
                  <a16:creationId xmlns:a16="http://schemas.microsoft.com/office/drawing/2014/main" id="{413092D6-042F-37BF-E22F-8A10CCBB0116}"/>
                </a:ext>
              </a:extLst>
            </p:cNvPr>
            <p:cNvSpPr/>
            <p:nvPr/>
          </p:nvSpPr>
          <p:spPr>
            <a:xfrm>
              <a:off x="-251590" y="1867533"/>
              <a:ext cx="6673690" cy="1414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3" name="Rechteck 1032">
              <a:extLst>
                <a:ext uri="{FF2B5EF4-FFF2-40B4-BE49-F238E27FC236}">
                  <a16:creationId xmlns:a16="http://schemas.microsoft.com/office/drawing/2014/main" id="{0761FCCB-2AA9-0B3A-2AF1-3B9E8EFD2F58}"/>
                </a:ext>
              </a:extLst>
            </p:cNvPr>
            <p:cNvSpPr/>
            <p:nvPr/>
          </p:nvSpPr>
          <p:spPr>
            <a:xfrm>
              <a:off x="-128248" y="2008328"/>
              <a:ext cx="6501941" cy="149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4" name="Rechteck 1033">
              <a:extLst>
                <a:ext uri="{FF2B5EF4-FFF2-40B4-BE49-F238E27FC236}">
                  <a16:creationId xmlns:a16="http://schemas.microsoft.com/office/drawing/2014/main" id="{8022255B-312F-9426-BDD6-C6289CC75849}"/>
                </a:ext>
              </a:extLst>
            </p:cNvPr>
            <p:cNvSpPr/>
            <p:nvPr/>
          </p:nvSpPr>
          <p:spPr>
            <a:xfrm>
              <a:off x="-190460" y="2141604"/>
              <a:ext cx="6830109" cy="1188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5" name="Rechteck 1034">
              <a:extLst>
                <a:ext uri="{FF2B5EF4-FFF2-40B4-BE49-F238E27FC236}">
                  <a16:creationId xmlns:a16="http://schemas.microsoft.com/office/drawing/2014/main" id="{8C4BC0E9-E385-7898-7E0C-57125F6B509B}"/>
                </a:ext>
              </a:extLst>
            </p:cNvPr>
            <p:cNvSpPr/>
            <p:nvPr/>
          </p:nvSpPr>
          <p:spPr>
            <a:xfrm>
              <a:off x="-123167" y="2245423"/>
              <a:ext cx="6991587" cy="230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37" name="Rechteck 1036">
              <a:extLst>
                <a:ext uri="{FF2B5EF4-FFF2-40B4-BE49-F238E27FC236}">
                  <a16:creationId xmlns:a16="http://schemas.microsoft.com/office/drawing/2014/main" id="{84E42229-165F-C0BE-D945-D3A8B33951C1}"/>
                </a:ext>
              </a:extLst>
            </p:cNvPr>
            <p:cNvSpPr/>
            <p:nvPr/>
          </p:nvSpPr>
          <p:spPr>
            <a:xfrm>
              <a:off x="-321599" y="2560388"/>
              <a:ext cx="6660992" cy="816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9" name="Rechteck 1038">
              <a:extLst>
                <a:ext uri="{FF2B5EF4-FFF2-40B4-BE49-F238E27FC236}">
                  <a16:creationId xmlns:a16="http://schemas.microsoft.com/office/drawing/2014/main" id="{3DFC9AF2-E7C9-3726-FED6-73751FB7949F}"/>
                </a:ext>
              </a:extLst>
            </p:cNvPr>
            <p:cNvSpPr/>
            <p:nvPr/>
          </p:nvSpPr>
          <p:spPr>
            <a:xfrm>
              <a:off x="-325728" y="1424984"/>
              <a:ext cx="6843815" cy="1164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1" name="Rechteck 1040">
              <a:extLst>
                <a:ext uri="{FF2B5EF4-FFF2-40B4-BE49-F238E27FC236}">
                  <a16:creationId xmlns:a16="http://schemas.microsoft.com/office/drawing/2014/main" id="{297A5F44-DD46-B7AB-9558-C1FBE2324428}"/>
                </a:ext>
              </a:extLst>
            </p:cNvPr>
            <p:cNvSpPr/>
            <p:nvPr/>
          </p:nvSpPr>
          <p:spPr>
            <a:xfrm>
              <a:off x="-208282" y="1322103"/>
              <a:ext cx="6843815" cy="1164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2" name="Rechteck 1041">
              <a:extLst>
                <a:ext uri="{FF2B5EF4-FFF2-40B4-BE49-F238E27FC236}">
                  <a16:creationId xmlns:a16="http://schemas.microsoft.com/office/drawing/2014/main" id="{F7D089F3-72E2-07D7-3D17-9335A4A5B99A}"/>
                </a:ext>
              </a:extLst>
            </p:cNvPr>
            <p:cNvSpPr/>
            <p:nvPr/>
          </p:nvSpPr>
          <p:spPr>
            <a:xfrm>
              <a:off x="-128248" y="1218192"/>
              <a:ext cx="6843815" cy="1164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3" name="Rechteck 1042">
              <a:extLst>
                <a:ext uri="{FF2B5EF4-FFF2-40B4-BE49-F238E27FC236}">
                  <a16:creationId xmlns:a16="http://schemas.microsoft.com/office/drawing/2014/main" id="{F722E417-E862-5124-1943-13FC72C44955}"/>
                </a:ext>
              </a:extLst>
            </p:cNvPr>
            <p:cNvSpPr/>
            <p:nvPr/>
          </p:nvSpPr>
          <p:spPr>
            <a:xfrm>
              <a:off x="-251590" y="1104400"/>
              <a:ext cx="6843815" cy="1164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47" name="Gruppieren 1046">
            <a:extLst>
              <a:ext uri="{FF2B5EF4-FFF2-40B4-BE49-F238E27FC236}">
                <a16:creationId xmlns:a16="http://schemas.microsoft.com/office/drawing/2014/main" id="{F0705BD6-6EA9-90EF-2815-62FC71651CC5}"/>
              </a:ext>
            </a:extLst>
          </p:cNvPr>
          <p:cNvGrpSpPr/>
          <p:nvPr/>
        </p:nvGrpSpPr>
        <p:grpSpPr>
          <a:xfrm>
            <a:off x="-904182" y="1974408"/>
            <a:ext cx="6364032" cy="2279315"/>
            <a:chOff x="-1162990" y="1104400"/>
            <a:chExt cx="8246956" cy="1537614"/>
          </a:xfrm>
          <a:blipFill>
            <a:blip r:embed="rId6"/>
            <a:stretch>
              <a:fillRect/>
            </a:stretch>
          </a:blipFill>
        </p:grpSpPr>
        <p:sp>
          <p:nvSpPr>
            <p:cNvPr id="1048" name="Rechteck 1047">
              <a:extLst>
                <a:ext uri="{FF2B5EF4-FFF2-40B4-BE49-F238E27FC236}">
                  <a16:creationId xmlns:a16="http://schemas.microsoft.com/office/drawing/2014/main" id="{E0CB60EF-EDF3-F55F-E0A9-8E2C60E0AA98}"/>
                </a:ext>
              </a:extLst>
            </p:cNvPr>
            <p:cNvSpPr/>
            <p:nvPr/>
          </p:nvSpPr>
          <p:spPr>
            <a:xfrm>
              <a:off x="-1162990" y="2461290"/>
              <a:ext cx="6961435" cy="1023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/>
            </a:p>
          </p:txBody>
        </p:sp>
        <p:sp>
          <p:nvSpPr>
            <p:cNvPr id="1049" name="Rechteck 1048">
              <a:extLst>
                <a:ext uri="{FF2B5EF4-FFF2-40B4-BE49-F238E27FC236}">
                  <a16:creationId xmlns:a16="http://schemas.microsoft.com/office/drawing/2014/main" id="{D536E8D8-02EE-9FA8-DD11-F6844F529C85}"/>
                </a:ext>
              </a:extLst>
            </p:cNvPr>
            <p:cNvSpPr/>
            <p:nvPr/>
          </p:nvSpPr>
          <p:spPr>
            <a:xfrm>
              <a:off x="-262568" y="1547627"/>
              <a:ext cx="7213114" cy="1257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/>
            </a:p>
          </p:txBody>
        </p:sp>
        <p:sp>
          <p:nvSpPr>
            <p:cNvPr id="1050" name="Rechteck 1049">
              <a:extLst>
                <a:ext uri="{FF2B5EF4-FFF2-40B4-BE49-F238E27FC236}">
                  <a16:creationId xmlns:a16="http://schemas.microsoft.com/office/drawing/2014/main" id="{7F2FBAA1-B6A0-342C-3698-60F68897BBBB}"/>
                </a:ext>
              </a:extLst>
            </p:cNvPr>
            <p:cNvSpPr/>
            <p:nvPr/>
          </p:nvSpPr>
          <p:spPr>
            <a:xfrm>
              <a:off x="-381683" y="1638574"/>
              <a:ext cx="7465649" cy="11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1051" name="Rechteck 1050">
              <a:extLst>
                <a:ext uri="{FF2B5EF4-FFF2-40B4-BE49-F238E27FC236}">
                  <a16:creationId xmlns:a16="http://schemas.microsoft.com/office/drawing/2014/main" id="{A084A2BF-982D-230F-941D-905238D2FC40}"/>
                </a:ext>
              </a:extLst>
            </p:cNvPr>
            <p:cNvSpPr/>
            <p:nvPr/>
          </p:nvSpPr>
          <p:spPr>
            <a:xfrm>
              <a:off x="-202547" y="1754351"/>
              <a:ext cx="6796475" cy="156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/>
            </a:p>
          </p:txBody>
        </p:sp>
        <p:sp>
          <p:nvSpPr>
            <p:cNvPr id="1052" name="Rechteck 1051">
              <a:extLst>
                <a:ext uri="{FF2B5EF4-FFF2-40B4-BE49-F238E27FC236}">
                  <a16:creationId xmlns:a16="http://schemas.microsoft.com/office/drawing/2014/main" id="{BC4E585B-7B1E-4C68-68F3-0264DDA415D9}"/>
                </a:ext>
              </a:extLst>
            </p:cNvPr>
            <p:cNvSpPr/>
            <p:nvPr/>
          </p:nvSpPr>
          <p:spPr>
            <a:xfrm>
              <a:off x="-251590" y="1867533"/>
              <a:ext cx="6673690" cy="1414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/>
            </a:p>
          </p:txBody>
        </p:sp>
        <p:sp>
          <p:nvSpPr>
            <p:cNvPr id="1053" name="Rechteck 1052">
              <a:extLst>
                <a:ext uri="{FF2B5EF4-FFF2-40B4-BE49-F238E27FC236}">
                  <a16:creationId xmlns:a16="http://schemas.microsoft.com/office/drawing/2014/main" id="{DC309CFA-381B-3487-B516-94A720452126}"/>
                </a:ext>
              </a:extLst>
            </p:cNvPr>
            <p:cNvSpPr/>
            <p:nvPr/>
          </p:nvSpPr>
          <p:spPr>
            <a:xfrm>
              <a:off x="-128248" y="2008328"/>
              <a:ext cx="6501941" cy="1498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/>
            </a:p>
          </p:txBody>
        </p:sp>
        <p:sp>
          <p:nvSpPr>
            <p:cNvPr id="1054" name="Rechteck 1053">
              <a:extLst>
                <a:ext uri="{FF2B5EF4-FFF2-40B4-BE49-F238E27FC236}">
                  <a16:creationId xmlns:a16="http://schemas.microsoft.com/office/drawing/2014/main" id="{488C021F-6D5D-9A30-AC5D-5AE760880D36}"/>
                </a:ext>
              </a:extLst>
            </p:cNvPr>
            <p:cNvSpPr/>
            <p:nvPr/>
          </p:nvSpPr>
          <p:spPr>
            <a:xfrm>
              <a:off x="-839684" y="2141604"/>
              <a:ext cx="6830109" cy="1188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1055" name="Rechteck 1054">
              <a:extLst>
                <a:ext uri="{FF2B5EF4-FFF2-40B4-BE49-F238E27FC236}">
                  <a16:creationId xmlns:a16="http://schemas.microsoft.com/office/drawing/2014/main" id="{542CE3A7-CE7A-77DD-0B12-B521ECB8641E}"/>
                </a:ext>
              </a:extLst>
            </p:cNvPr>
            <p:cNvSpPr/>
            <p:nvPr/>
          </p:nvSpPr>
          <p:spPr>
            <a:xfrm>
              <a:off x="-772391" y="2245423"/>
              <a:ext cx="6991587" cy="230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/>
            </a:p>
          </p:txBody>
        </p:sp>
        <p:sp>
          <p:nvSpPr>
            <p:cNvPr id="1056" name="Rechteck 1055">
              <a:extLst>
                <a:ext uri="{FF2B5EF4-FFF2-40B4-BE49-F238E27FC236}">
                  <a16:creationId xmlns:a16="http://schemas.microsoft.com/office/drawing/2014/main" id="{93595400-9AC3-94C4-957F-E65BF018D910}"/>
                </a:ext>
              </a:extLst>
            </p:cNvPr>
            <p:cNvSpPr/>
            <p:nvPr/>
          </p:nvSpPr>
          <p:spPr>
            <a:xfrm>
              <a:off x="-797087" y="2560388"/>
              <a:ext cx="6660992" cy="816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/>
            </a:p>
          </p:txBody>
        </p:sp>
        <p:sp>
          <p:nvSpPr>
            <p:cNvPr id="1057" name="Rechteck 1056">
              <a:extLst>
                <a:ext uri="{FF2B5EF4-FFF2-40B4-BE49-F238E27FC236}">
                  <a16:creationId xmlns:a16="http://schemas.microsoft.com/office/drawing/2014/main" id="{2FB7757F-7C0F-6664-F9B2-2855FC81CFC3}"/>
                </a:ext>
              </a:extLst>
            </p:cNvPr>
            <p:cNvSpPr/>
            <p:nvPr/>
          </p:nvSpPr>
          <p:spPr>
            <a:xfrm>
              <a:off x="-212714" y="1424983"/>
              <a:ext cx="7105705" cy="1305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/>
            </a:p>
          </p:txBody>
        </p:sp>
        <p:sp>
          <p:nvSpPr>
            <p:cNvPr id="1058" name="Rechteck 1057">
              <a:extLst>
                <a:ext uri="{FF2B5EF4-FFF2-40B4-BE49-F238E27FC236}">
                  <a16:creationId xmlns:a16="http://schemas.microsoft.com/office/drawing/2014/main" id="{AA013C9D-E7E8-3142-C3B8-2C84DA8F7C77}"/>
                </a:ext>
              </a:extLst>
            </p:cNvPr>
            <p:cNvSpPr/>
            <p:nvPr/>
          </p:nvSpPr>
          <p:spPr>
            <a:xfrm>
              <a:off x="-208282" y="1322103"/>
              <a:ext cx="6843815" cy="1164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/>
            </a:p>
          </p:txBody>
        </p:sp>
        <p:sp>
          <p:nvSpPr>
            <p:cNvPr id="1059" name="Rechteck 1058">
              <a:extLst>
                <a:ext uri="{FF2B5EF4-FFF2-40B4-BE49-F238E27FC236}">
                  <a16:creationId xmlns:a16="http://schemas.microsoft.com/office/drawing/2014/main" id="{4DA4F07A-A7EB-A063-19B3-0A2189A4D6E3}"/>
                </a:ext>
              </a:extLst>
            </p:cNvPr>
            <p:cNvSpPr/>
            <p:nvPr/>
          </p:nvSpPr>
          <p:spPr>
            <a:xfrm>
              <a:off x="-128248" y="1218192"/>
              <a:ext cx="6843815" cy="1164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/>
            </a:p>
          </p:txBody>
        </p:sp>
        <p:sp>
          <p:nvSpPr>
            <p:cNvPr id="1060" name="Rechteck 1059">
              <a:extLst>
                <a:ext uri="{FF2B5EF4-FFF2-40B4-BE49-F238E27FC236}">
                  <a16:creationId xmlns:a16="http://schemas.microsoft.com/office/drawing/2014/main" id="{61CC11FC-3201-B5AB-C5CF-68C98C3C9003}"/>
                </a:ext>
              </a:extLst>
            </p:cNvPr>
            <p:cNvSpPr/>
            <p:nvPr/>
          </p:nvSpPr>
          <p:spPr>
            <a:xfrm>
              <a:off x="-251590" y="1104400"/>
              <a:ext cx="6843815" cy="1164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/>
            </a:p>
          </p:txBody>
        </p:sp>
      </p:grpSp>
      <p:sp>
        <p:nvSpPr>
          <p:cNvPr id="1078" name="Textfeld 1077">
            <a:extLst>
              <a:ext uri="{FF2B5EF4-FFF2-40B4-BE49-F238E27FC236}">
                <a16:creationId xmlns:a16="http://schemas.microsoft.com/office/drawing/2014/main" id="{7F44926A-B9C9-6354-455E-42D0E532E38B}"/>
              </a:ext>
            </a:extLst>
          </p:cNvPr>
          <p:cNvSpPr txBox="1"/>
          <p:nvPr/>
        </p:nvSpPr>
        <p:spPr>
          <a:xfrm>
            <a:off x="3472395" y="57362"/>
            <a:ext cx="1951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UNILAC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120m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SIS18 (216m)</a:t>
            </a:r>
          </a:p>
        </p:txBody>
      </p:sp>
      <p:sp>
        <p:nvSpPr>
          <p:cNvPr id="1079" name="Textfeld 1078">
            <a:extLst>
              <a:ext uri="{FF2B5EF4-FFF2-40B4-BE49-F238E27FC236}">
                <a16:creationId xmlns:a16="http://schemas.microsoft.com/office/drawing/2014/main" id="{77F38481-7983-41EC-BA77-A0D25307668B}"/>
              </a:ext>
            </a:extLst>
          </p:cNvPr>
          <p:cNvSpPr txBox="1"/>
          <p:nvPr/>
        </p:nvSpPr>
        <p:spPr>
          <a:xfrm>
            <a:off x="1343408" y="4303344"/>
            <a:ext cx="4535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Swiss Light Source, PSI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(300 m)</a:t>
            </a:r>
          </a:p>
        </p:txBody>
      </p:sp>
      <p:sp>
        <p:nvSpPr>
          <p:cNvPr id="1080" name="Textfeld 1079">
            <a:extLst>
              <a:ext uri="{FF2B5EF4-FFF2-40B4-BE49-F238E27FC236}">
                <a16:creationId xmlns:a16="http://schemas.microsoft.com/office/drawing/2014/main" id="{6E78F19A-6E3C-F428-D0E2-72267A2C3D45}"/>
              </a:ext>
            </a:extLst>
          </p:cNvPr>
          <p:cNvSpPr txBox="1"/>
          <p:nvPr/>
        </p:nvSpPr>
        <p:spPr>
          <a:xfrm>
            <a:off x="2522212" y="2145384"/>
            <a:ext cx="2958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XFEL, DESY 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(3.4 km)</a:t>
            </a:r>
          </a:p>
        </p:txBody>
      </p:sp>
      <p:sp>
        <p:nvSpPr>
          <p:cNvPr id="1081" name="Textfeld 1080">
            <a:extLst>
              <a:ext uri="{FF2B5EF4-FFF2-40B4-BE49-F238E27FC236}">
                <a16:creationId xmlns:a16="http://schemas.microsoft.com/office/drawing/2014/main" id="{EBDCDD72-0F9B-F3EC-9F88-1F99E677652C}"/>
              </a:ext>
            </a:extLst>
          </p:cNvPr>
          <p:cNvSpPr txBox="1"/>
          <p:nvPr/>
        </p:nvSpPr>
        <p:spPr>
          <a:xfrm>
            <a:off x="0" y="6249066"/>
            <a:ext cx="2447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Image </a:t>
            </a:r>
            <a:r>
              <a:rPr lang="de-DE" sz="1200" dirty="0" err="1">
                <a:solidFill>
                  <a:schemeClr val="bg1"/>
                </a:solidFill>
              </a:rPr>
              <a:t>credits</a:t>
            </a:r>
            <a:r>
              <a:rPr lang="de-DE" sz="1200" dirty="0">
                <a:solidFill>
                  <a:schemeClr val="bg1"/>
                </a:solidFill>
              </a:rPr>
              <a:t>:  Paul Scherrer Institut</a:t>
            </a:r>
          </a:p>
        </p:txBody>
      </p:sp>
      <p:sp>
        <p:nvSpPr>
          <p:cNvPr id="1082" name="Textfeld 1081">
            <a:extLst>
              <a:ext uri="{FF2B5EF4-FFF2-40B4-BE49-F238E27FC236}">
                <a16:creationId xmlns:a16="http://schemas.microsoft.com/office/drawing/2014/main" id="{61903954-9AB8-65AD-C4E6-1816CF77D2FA}"/>
              </a:ext>
            </a:extLst>
          </p:cNvPr>
          <p:cNvSpPr txBox="1"/>
          <p:nvPr/>
        </p:nvSpPr>
        <p:spPr>
          <a:xfrm>
            <a:off x="19766" y="3892208"/>
            <a:ext cx="2180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Image </a:t>
            </a:r>
            <a:r>
              <a:rPr lang="de-DE" sz="1200" dirty="0" err="1">
                <a:solidFill>
                  <a:schemeClr val="bg1"/>
                </a:solidFill>
              </a:rPr>
              <a:t>credits</a:t>
            </a:r>
            <a:r>
              <a:rPr lang="de-DE" sz="1200" dirty="0">
                <a:solidFill>
                  <a:schemeClr val="bg1"/>
                </a:solidFill>
              </a:rPr>
              <a:t>: </a:t>
            </a:r>
            <a:r>
              <a:rPr lang="de-DE" sz="1200" dirty="0" err="1">
                <a:solidFill>
                  <a:schemeClr val="bg1"/>
                </a:solidFill>
              </a:rPr>
              <a:t>Desy</a:t>
            </a:r>
            <a:r>
              <a:rPr lang="de-DE" sz="1200" dirty="0">
                <a:solidFill>
                  <a:schemeClr val="bg1"/>
                </a:solidFill>
              </a:rPr>
              <a:t> Photon Line</a:t>
            </a:r>
          </a:p>
        </p:txBody>
      </p:sp>
      <p:sp>
        <p:nvSpPr>
          <p:cNvPr id="1083" name="Textfeld 1082">
            <a:extLst>
              <a:ext uri="{FF2B5EF4-FFF2-40B4-BE49-F238E27FC236}">
                <a16:creationId xmlns:a16="http://schemas.microsoft.com/office/drawing/2014/main" id="{A40FE575-36B7-B930-C5A7-71F9A57825E5}"/>
              </a:ext>
            </a:extLst>
          </p:cNvPr>
          <p:cNvSpPr txBox="1"/>
          <p:nvPr/>
        </p:nvSpPr>
        <p:spPr>
          <a:xfrm>
            <a:off x="19766" y="8827"/>
            <a:ext cx="2373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Image </a:t>
            </a:r>
            <a:r>
              <a:rPr lang="de-DE" sz="1200" dirty="0" err="1">
                <a:solidFill>
                  <a:schemeClr val="bg1"/>
                </a:solidFill>
              </a:rPr>
              <a:t>credits</a:t>
            </a:r>
            <a:r>
              <a:rPr lang="de-DE" sz="1200" dirty="0">
                <a:solidFill>
                  <a:schemeClr val="bg1"/>
                </a:solidFill>
              </a:rPr>
              <a:t>: D. </a:t>
            </a:r>
            <a:r>
              <a:rPr lang="de-DE" sz="1200" dirty="0" err="1">
                <a:solidFill>
                  <a:schemeClr val="bg1"/>
                </a:solidFill>
              </a:rPr>
              <a:t>Fehrenz</a:t>
            </a:r>
            <a:r>
              <a:rPr lang="de-DE" sz="1200" dirty="0">
                <a:solidFill>
                  <a:schemeClr val="bg1"/>
                </a:solidFill>
              </a:rPr>
              <a:t>, GSI/FAIR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84328" y="1020391"/>
            <a:ext cx="5654589" cy="680970"/>
          </a:xfrm>
          <a:solidFill>
            <a:srgbClr val="262626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Particle accelerator concepts</a:t>
            </a:r>
          </a:p>
        </p:txBody>
      </p:sp>
      <p:grpSp>
        <p:nvGrpSpPr>
          <p:cNvPr id="1084" name="Gruppieren 1083">
            <a:extLst>
              <a:ext uri="{FF2B5EF4-FFF2-40B4-BE49-F238E27FC236}">
                <a16:creationId xmlns:a16="http://schemas.microsoft.com/office/drawing/2014/main" id="{34794CD4-25BB-EAC6-0550-601BA261B9EC}"/>
              </a:ext>
            </a:extLst>
          </p:cNvPr>
          <p:cNvGrpSpPr/>
          <p:nvPr/>
        </p:nvGrpSpPr>
        <p:grpSpPr>
          <a:xfrm>
            <a:off x="5570612" y="1763079"/>
            <a:ext cx="6606161" cy="3647610"/>
            <a:chOff x="5584321" y="2571569"/>
            <a:chExt cx="6606161" cy="3647610"/>
          </a:xfrm>
        </p:grpSpPr>
        <p:sp>
          <p:nvSpPr>
            <p:cNvPr id="1085" name="Abgerundetes Rechteck 9">
              <a:extLst>
                <a:ext uri="{FF2B5EF4-FFF2-40B4-BE49-F238E27FC236}">
                  <a16:creationId xmlns:a16="http://schemas.microsoft.com/office/drawing/2014/main" id="{B08034A8-06C4-EB6B-CC4C-DC40387F42A7}"/>
                </a:ext>
              </a:extLst>
            </p:cNvPr>
            <p:cNvSpPr/>
            <p:nvPr/>
          </p:nvSpPr>
          <p:spPr>
            <a:xfrm>
              <a:off x="7870692" y="5413914"/>
              <a:ext cx="4319790" cy="80526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>
                  <a:solidFill>
                    <a:schemeClr val="tx1"/>
                  </a:solidFill>
                </a:rPr>
                <a:t>Koichi Shimoda,  Appl. Opt. </a:t>
              </a:r>
              <a:r>
                <a:rPr lang="en-GB" sz="1600" b="1" dirty="0">
                  <a:solidFill>
                    <a:schemeClr val="tx1"/>
                  </a:solidFill>
                </a:rPr>
                <a:t>1</a:t>
              </a:r>
              <a:r>
                <a:rPr lang="en-GB" sz="1600" dirty="0">
                  <a:solidFill>
                    <a:schemeClr val="tx1"/>
                  </a:solidFill>
                </a:rPr>
                <a:t>, 33-35 (1962) </a:t>
              </a:r>
            </a:p>
            <a:p>
              <a:r>
                <a:rPr lang="en-GB" sz="1600" dirty="0">
                  <a:solidFill>
                    <a:schemeClr val="tx1"/>
                  </a:solidFill>
                </a:rPr>
                <a:t>Lohmann, A., IBM Tech. Note 5, 169–182 (1962)</a:t>
              </a:r>
            </a:p>
            <a:p>
              <a:r>
                <a:rPr lang="en-GB" sz="1600" dirty="0">
                  <a:solidFill>
                    <a:schemeClr val="tx1"/>
                  </a:solidFill>
                </a:rPr>
                <a:t>Mizuno et al., Nature 328, 45 (1987)</a:t>
              </a:r>
            </a:p>
          </p:txBody>
        </p:sp>
        <p:sp>
          <p:nvSpPr>
            <p:cNvPr id="1086" name="Rechteck 1085">
              <a:extLst>
                <a:ext uri="{FF2B5EF4-FFF2-40B4-BE49-F238E27FC236}">
                  <a16:creationId xmlns:a16="http://schemas.microsoft.com/office/drawing/2014/main" id="{020D78A8-CFD3-CA09-18F4-BF6048F50141}"/>
                </a:ext>
              </a:extLst>
            </p:cNvPr>
            <p:cNvSpPr/>
            <p:nvPr/>
          </p:nvSpPr>
          <p:spPr>
            <a:xfrm>
              <a:off x="5584321" y="4564918"/>
              <a:ext cx="453684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600" dirty="0"/>
            </a:p>
          </p:txBody>
        </p:sp>
        <p:sp>
          <p:nvSpPr>
            <p:cNvPr id="1087" name="Rechteck 1086">
              <a:extLst>
                <a:ext uri="{FF2B5EF4-FFF2-40B4-BE49-F238E27FC236}">
                  <a16:creationId xmlns:a16="http://schemas.microsoft.com/office/drawing/2014/main" id="{CD21EAFD-0E66-ECF8-2632-8EB88143F0FC}"/>
                </a:ext>
              </a:extLst>
            </p:cNvPr>
            <p:cNvSpPr/>
            <p:nvPr/>
          </p:nvSpPr>
          <p:spPr>
            <a:xfrm>
              <a:off x="6918973" y="2571569"/>
              <a:ext cx="453684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1600" dirty="0"/>
            </a:p>
          </p:txBody>
        </p:sp>
        <p:sp>
          <p:nvSpPr>
            <p:cNvPr id="2048" name="Rechteck 2047">
              <a:extLst>
                <a:ext uri="{FF2B5EF4-FFF2-40B4-BE49-F238E27FC236}">
                  <a16:creationId xmlns:a16="http://schemas.microsoft.com/office/drawing/2014/main" id="{8ADCD272-F59E-224B-F10C-9142262AE55F}"/>
                </a:ext>
              </a:extLst>
            </p:cNvPr>
            <p:cNvSpPr/>
            <p:nvPr/>
          </p:nvSpPr>
          <p:spPr>
            <a:xfrm>
              <a:off x="9176466" y="3599135"/>
              <a:ext cx="877176" cy="667719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049" name="Gerader Verbinder 2048">
              <a:extLst>
                <a:ext uri="{FF2B5EF4-FFF2-40B4-BE49-F238E27FC236}">
                  <a16:creationId xmlns:a16="http://schemas.microsoft.com/office/drawing/2014/main" id="{97BFADAE-D312-940C-310E-F1A4307930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97279" y="4262386"/>
              <a:ext cx="1165426" cy="113409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1" name="Gerader Verbinder 2050">
              <a:extLst>
                <a:ext uri="{FF2B5EF4-FFF2-40B4-BE49-F238E27FC236}">
                  <a16:creationId xmlns:a16="http://schemas.microsoft.com/office/drawing/2014/main" id="{067FDC5D-E2F7-7388-C0C7-E1563E5B9C01}"/>
                </a:ext>
              </a:extLst>
            </p:cNvPr>
            <p:cNvCxnSpPr>
              <a:cxnSpLocks/>
            </p:cNvCxnSpPr>
            <p:nvPr/>
          </p:nvCxnSpPr>
          <p:spPr>
            <a:xfrm>
              <a:off x="10067403" y="4282658"/>
              <a:ext cx="1999604" cy="115474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6" name="Textfeld 2055">
            <a:extLst>
              <a:ext uri="{FF2B5EF4-FFF2-40B4-BE49-F238E27FC236}">
                <a16:creationId xmlns:a16="http://schemas.microsoft.com/office/drawing/2014/main" id="{A38C632F-7EA0-22F9-EA0E-671B8669D014}"/>
              </a:ext>
            </a:extLst>
          </p:cNvPr>
          <p:cNvSpPr txBox="1"/>
          <p:nvPr/>
        </p:nvSpPr>
        <p:spPr>
          <a:xfrm>
            <a:off x="7760379" y="6260627"/>
            <a:ext cx="3956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Image credits:  S.Kraus, J.Litzel | Laserphysics | FAU Erlangen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C261463-3033-E935-0310-BD62A1F86439}"/>
              </a:ext>
            </a:extLst>
          </p:cNvPr>
          <p:cNvSpPr/>
          <p:nvPr/>
        </p:nvSpPr>
        <p:spPr>
          <a:xfrm>
            <a:off x="-81433" y="1977117"/>
            <a:ext cx="5343000" cy="45719"/>
          </a:xfrm>
          <a:prstGeom prst="rect">
            <a:avLst/>
          </a:prstGeom>
          <a:solidFill>
            <a:srgbClr val="021E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7233E42-C280-3B48-FFFB-AD163FEDFC35}"/>
              </a:ext>
            </a:extLst>
          </p:cNvPr>
          <p:cNvSpPr/>
          <p:nvPr/>
        </p:nvSpPr>
        <p:spPr>
          <a:xfrm>
            <a:off x="-513775" y="4196516"/>
            <a:ext cx="5280519" cy="58884"/>
          </a:xfrm>
          <a:prstGeom prst="rect">
            <a:avLst/>
          </a:prstGeom>
          <a:solidFill>
            <a:srgbClr val="0427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754281F-0661-FA1B-5D91-9D2D5CDEFDCD}"/>
              </a:ext>
            </a:extLst>
          </p:cNvPr>
          <p:cNvSpPr txBox="1"/>
          <p:nvPr/>
        </p:nvSpPr>
        <p:spPr>
          <a:xfrm>
            <a:off x="7950923" y="47836"/>
            <a:ext cx="2206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>
                <a:solidFill>
                  <a:schemeClr val="bg1">
                    <a:lumMod val="95000"/>
                  </a:schemeClr>
                </a:solidFill>
              </a:rPr>
              <a:t>For</a:t>
            </a:r>
            <a:r>
              <a:rPr lang="de-DE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bg1">
                    <a:lumMod val="95000"/>
                  </a:schemeClr>
                </a:solidFill>
              </a:rPr>
              <a:t>electrons</a:t>
            </a:r>
            <a:r>
              <a:rPr lang="de-DE" sz="2800" dirty="0">
                <a:solidFill>
                  <a:schemeClr val="bg1">
                    <a:lumMod val="9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0441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B0FEAD-C441-4FC7-A633-F6F5BCF3C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46" y="6559295"/>
            <a:ext cx="776973" cy="365125"/>
          </a:xfrm>
        </p:spPr>
        <p:txBody>
          <a:bodyPr/>
          <a:lstStyle/>
          <a:p>
            <a:fld id="{1F09A733-2CF0-49AA-9281-D333DC9D2330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56B67E-0FB7-4AB2-903C-280226C7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29" y="2842073"/>
            <a:ext cx="10993643" cy="643215"/>
          </a:xfrm>
        </p:spPr>
        <p:txBody>
          <a:bodyPr/>
          <a:lstStyle/>
          <a:p>
            <a:pPr algn="ctr"/>
            <a:r>
              <a:rPr lang="en-US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8374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Backup: Calculation of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8" name="Grafik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95" y="138029"/>
            <a:ext cx="372656" cy="635756"/>
          </a:xfrm>
          <a:prstGeom prst="rect">
            <a:avLst/>
          </a:prstGeom>
        </p:spPr>
      </p:pic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625233" y="1082842"/>
            <a:ext cx="8267307" cy="5236678"/>
          </a:xfrm>
        </p:spPr>
        <p:txBody>
          <a:bodyPr/>
          <a:lstStyle/>
          <a:p>
            <a:r>
              <a:rPr lang="en-US" sz="2000" dirty="0"/>
              <a:t>Apply chain rule: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Calculation of           using finite difference methods:</a:t>
            </a:r>
          </a:p>
          <a:p>
            <a:endParaRPr lang="en-US" dirty="0"/>
          </a:p>
          <a:p>
            <a:endParaRPr lang="en-US" sz="3200" dirty="0"/>
          </a:p>
          <a:p>
            <a:r>
              <a:rPr lang="en-US" sz="2000" dirty="0"/>
              <a:t>The gradient of the structure matrix becomes</a:t>
            </a:r>
          </a:p>
          <a:p>
            <a:endParaRPr lang="en-US" dirty="0"/>
          </a:p>
          <a:p>
            <a:endParaRPr lang="en-US" sz="1600" dirty="0"/>
          </a:p>
          <a:p>
            <a:r>
              <a:rPr lang="en-US" sz="2000" dirty="0"/>
              <a:t>For every parameter, one additional finite difference calculation is necessary</a:t>
            </a:r>
            <a:br>
              <a:rPr lang="en-US" sz="2000" dirty="0"/>
            </a:br>
            <a:r>
              <a:rPr lang="en-US" sz="2000" dirty="0"/>
              <a:t>-&gt; Calculation effort can be neglected for single pillar case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Inhaltsplatzhalter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203" y="783806"/>
            <a:ext cx="5216292" cy="446327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77" y="2803638"/>
            <a:ext cx="4895695" cy="46933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196" y="-55522"/>
            <a:ext cx="4176457" cy="410819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92" y="4047438"/>
            <a:ext cx="1709283" cy="47049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050" y="1356323"/>
            <a:ext cx="1292291" cy="4689716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1937206" y="1069707"/>
            <a:ext cx="3756059" cy="1002415"/>
            <a:chOff x="1937206" y="1058277"/>
            <a:chExt cx="3756059" cy="1002415"/>
          </a:xfrm>
        </p:grpSpPr>
        <p:pic>
          <p:nvPicPr>
            <p:cNvPr id="14" name="Grafik 1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206" y="1591359"/>
              <a:ext cx="3637638" cy="469333"/>
            </a:xfrm>
            <a:prstGeom prst="rect">
              <a:avLst/>
            </a:prstGeom>
          </p:spPr>
        </p:pic>
        <p:cxnSp>
          <p:nvCxnSpPr>
            <p:cNvPr id="23" name="Gerade Verbindung mit Pfeil 22"/>
            <p:cNvCxnSpPr/>
            <p:nvPr/>
          </p:nvCxnSpPr>
          <p:spPr>
            <a:xfrm flipH="1">
              <a:off x="3549090" y="1395514"/>
              <a:ext cx="416263" cy="155605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/>
            <p:cNvSpPr txBox="1"/>
            <p:nvPr/>
          </p:nvSpPr>
          <p:spPr>
            <a:xfrm>
              <a:off x="3335567" y="1058277"/>
              <a:ext cx="2357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From Maxwell’s equations</a:t>
              </a:r>
            </a:p>
          </p:txBody>
        </p:sp>
        <p:cxnSp>
          <p:nvCxnSpPr>
            <p:cNvPr id="27" name="Gerade Verbindung mit Pfeil 26"/>
            <p:cNvCxnSpPr/>
            <p:nvPr/>
          </p:nvCxnSpPr>
          <p:spPr>
            <a:xfrm>
              <a:off x="4726422" y="1366406"/>
              <a:ext cx="190970" cy="271765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Gerade Verbindung mit Pfeil 35"/>
          <p:cNvCxnSpPr/>
          <p:nvPr/>
        </p:nvCxnSpPr>
        <p:spPr>
          <a:xfrm flipV="1">
            <a:off x="2880785" y="3046860"/>
            <a:ext cx="2" cy="216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2703493" y="3172935"/>
            <a:ext cx="354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b)</a:t>
            </a:r>
          </a:p>
        </p:txBody>
      </p:sp>
      <p:cxnSp>
        <p:nvCxnSpPr>
          <p:cNvPr id="39" name="Gerade Verbindung mit Pfeil 38"/>
          <p:cNvCxnSpPr/>
          <p:nvPr/>
        </p:nvCxnSpPr>
        <p:spPr>
          <a:xfrm flipH="1" flipV="1">
            <a:off x="4514415" y="3046860"/>
            <a:ext cx="1" cy="216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4347542" y="3172935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c)</a:t>
            </a:r>
          </a:p>
        </p:txBody>
      </p:sp>
      <p:cxnSp>
        <p:nvCxnSpPr>
          <p:cNvPr id="41" name="Gerade Verbindung mit Pfeil 40"/>
          <p:cNvCxnSpPr/>
          <p:nvPr/>
        </p:nvCxnSpPr>
        <p:spPr>
          <a:xfrm flipH="1" flipV="1">
            <a:off x="6226732" y="2908764"/>
            <a:ext cx="23793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6405372" y="2724247"/>
            <a:ext cx="354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d)</a:t>
            </a: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7"/>
          <a:stretch/>
        </p:blipFill>
        <p:spPr>
          <a:xfrm>
            <a:off x="9515049" y="1356323"/>
            <a:ext cx="1292291" cy="3551194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58"/>
          <a:stretch/>
        </p:blipFill>
        <p:spPr>
          <a:xfrm>
            <a:off x="9515048" y="1356323"/>
            <a:ext cx="1292291" cy="1169707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40" y="2194846"/>
            <a:ext cx="456681" cy="470496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76" y="2803056"/>
            <a:ext cx="4006620" cy="470496"/>
          </a:xfrm>
          <a:prstGeom prst="rect">
            <a:avLst/>
          </a:prstGeom>
        </p:spPr>
      </p:pic>
      <p:cxnSp>
        <p:nvCxnSpPr>
          <p:cNvPr id="53" name="Gerade Verbindung mit Pfeil 52"/>
          <p:cNvCxnSpPr/>
          <p:nvPr/>
        </p:nvCxnSpPr>
        <p:spPr>
          <a:xfrm flipH="1" flipV="1">
            <a:off x="5604315" y="1729740"/>
            <a:ext cx="3960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/>
          <p:nvPr/>
        </p:nvSpPr>
        <p:spPr>
          <a:xfrm>
            <a:off x="5958434" y="1556043"/>
            <a:ext cx="216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Permittivity distribution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 analytical</a:t>
            </a:r>
          </a:p>
        </p:txBody>
      </p:sp>
      <p:cxnSp>
        <p:nvCxnSpPr>
          <p:cNvPr id="59" name="Gerade Verbindung mit Pfeil 58"/>
          <p:cNvCxnSpPr/>
          <p:nvPr/>
        </p:nvCxnSpPr>
        <p:spPr>
          <a:xfrm flipH="1" flipV="1">
            <a:off x="4644195" y="4161805"/>
            <a:ext cx="3960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/>
        </p:nvSpPr>
        <p:spPr>
          <a:xfrm>
            <a:off x="4975581" y="3988108"/>
            <a:ext cx="1846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Vector of individual</a:t>
            </a:r>
          </a:p>
        </p:txBody>
      </p:sp>
      <p:pic>
        <p:nvPicPr>
          <p:cNvPr id="61" name="Grafik 6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57" y="4069409"/>
            <a:ext cx="543695" cy="20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1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/>
      <p:bldP spid="40" grpId="0" uiExpand="1"/>
      <p:bldP spid="43" grpId="0" uiExpand="1"/>
      <p:bldP spid="6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1F75C-4191-457D-89C5-B358D56AA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Backup: Adjoint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04F05-43DE-4681-9110-5EB299C59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Derivative of the multi-pillar objective function</a:t>
            </a:r>
          </a:p>
          <a:p>
            <a:endParaRPr lang="en-US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2000" dirty="0"/>
              <a:t>Corresponding source: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Error: Prefactor                       not applied to</a:t>
            </a:r>
            <a:br>
              <a:rPr lang="en-US" sz="2000" dirty="0"/>
            </a:br>
            <a:r>
              <a:rPr lang="en-US" sz="2000" dirty="0"/>
              <a:t>source -&gt; flat source profile</a:t>
            </a:r>
          </a:p>
          <a:p>
            <a:r>
              <a:rPr lang="en-US" sz="2000" dirty="0"/>
              <a:t>Prefactor only applied after the simulation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36964-6997-4D1F-881F-41FD18B04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43" name="Picture 42" hidden="1">
            <a:extLst>
              <a:ext uri="{FF2B5EF4-FFF2-40B4-BE49-F238E27FC236}">
                <a16:creationId xmlns:a16="http://schemas.microsoft.com/office/drawing/2014/main" id="{FCB03D16-2709-4E41-9C59-8EA918AC4F0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75" y="1473200"/>
            <a:ext cx="5878850" cy="732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7B099-D65E-42D2-A41D-CD3637774C9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32" y="4124737"/>
            <a:ext cx="3632762" cy="43032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68FC991-0610-4FAB-B63A-78A4232D5777}"/>
              </a:ext>
            </a:extLst>
          </p:cNvPr>
          <p:cNvGrpSpPr/>
          <p:nvPr/>
        </p:nvGrpSpPr>
        <p:grpSpPr>
          <a:xfrm>
            <a:off x="875032" y="2837301"/>
            <a:ext cx="4867266" cy="969809"/>
            <a:chOff x="875032" y="2799201"/>
            <a:chExt cx="4867266" cy="96980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F650E3C-9224-4DBC-BF37-3242555B12D0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1932" y="2889969"/>
              <a:ext cx="1824644" cy="25678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5A553B-67FF-49A5-87B0-EEDF1CDADD61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032" y="3145135"/>
              <a:ext cx="1134933" cy="256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4B3198-0E2B-4CF9-81BC-F0556AF98428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552" y="3401135"/>
              <a:ext cx="86552" cy="138971"/>
            </a:xfrm>
            <a:prstGeom prst="rect">
              <a:avLst/>
            </a:prstGeom>
          </p:spPr>
        </p:pic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5226F69A-D443-445E-B042-EEBDB5184B0D}"/>
                </a:ext>
              </a:extLst>
            </p:cNvPr>
            <p:cNvSpPr/>
            <p:nvPr/>
          </p:nvSpPr>
          <p:spPr>
            <a:xfrm flipH="1">
              <a:off x="2153200" y="2799201"/>
              <a:ext cx="212380" cy="969809"/>
            </a:xfrm>
            <a:prstGeom prst="rightBrace">
              <a:avLst/>
            </a:prstGeom>
            <a:ln w="158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238C6C-9DED-4349-AD64-93A3EB6A5B8F}"/>
                </a:ext>
              </a:extLst>
            </p:cNvPr>
            <p:cNvSpPr txBox="1"/>
            <p:nvPr/>
          </p:nvSpPr>
          <p:spPr>
            <a:xfrm>
              <a:off x="4265612" y="2848275"/>
              <a:ext cx="13452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if y inside cell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A55900-48F1-4A22-9813-A50B38DC7C42}"/>
                </a:ext>
              </a:extLst>
            </p:cNvPr>
            <p:cNvSpPr txBox="1"/>
            <p:nvPr/>
          </p:nvSpPr>
          <p:spPr>
            <a:xfrm>
              <a:off x="4265612" y="3301343"/>
              <a:ext cx="14766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if y outside cell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BC5654A-F75F-4A15-913C-9F3CADA65D7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4366"/>
            <a:ext cx="5939304" cy="40832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24B7650-3723-41D8-9935-2AEB9B12EA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23" y="4775281"/>
            <a:ext cx="1188000" cy="2434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62D98B5-D2AE-4BDC-A7C3-E3C0D1C80BC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10" y="-756059"/>
            <a:ext cx="9841180" cy="73188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4745CBA-814B-4DC8-8931-CC970E6EB07E}"/>
              </a:ext>
            </a:extLst>
          </p:cNvPr>
          <p:cNvSpPr/>
          <p:nvPr/>
        </p:nvSpPr>
        <p:spPr>
          <a:xfrm>
            <a:off x="4562476" y="1495425"/>
            <a:ext cx="2733674" cy="755111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9F7C9CCC-CB45-49D7-BF68-CE190E3BF670}"/>
              </a:ext>
            </a:extLst>
          </p:cNvPr>
          <p:cNvCxnSpPr>
            <a:cxnSpLocks/>
          </p:cNvCxnSpPr>
          <p:nvPr/>
        </p:nvCxnSpPr>
        <p:spPr>
          <a:xfrm flipV="1">
            <a:off x="6610350" y="1258075"/>
            <a:ext cx="648263" cy="24708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B4783EE5-0EDE-4FED-89EA-31E8F589CE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88" y="966245"/>
            <a:ext cx="4567552" cy="608563"/>
          </a:xfrm>
          <a:prstGeom prst="rect">
            <a:avLst/>
          </a:prstGeom>
        </p:spPr>
      </p:pic>
      <p:sp>
        <p:nvSpPr>
          <p:cNvPr id="55" name="Right Brace 54">
            <a:extLst>
              <a:ext uri="{FF2B5EF4-FFF2-40B4-BE49-F238E27FC236}">
                <a16:creationId xmlns:a16="http://schemas.microsoft.com/office/drawing/2014/main" id="{8C5A0C93-8A19-4A47-AF36-1255E5D2A77C}"/>
              </a:ext>
            </a:extLst>
          </p:cNvPr>
          <p:cNvSpPr/>
          <p:nvPr/>
        </p:nvSpPr>
        <p:spPr>
          <a:xfrm rot="5400000">
            <a:off x="9457489" y="511583"/>
            <a:ext cx="226325" cy="2367422"/>
          </a:xfrm>
          <a:prstGeom prst="rightBrac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47856B8-50E0-43FC-AB7E-83D7380776CB}"/>
              </a:ext>
            </a:extLst>
          </p:cNvPr>
          <p:cNvSpPr txBox="1"/>
          <p:nvPr/>
        </p:nvSpPr>
        <p:spPr>
          <a:xfrm>
            <a:off x="8107731" y="1798833"/>
            <a:ext cx="2972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Source term of adjoint simulation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4C40744-4B14-4E60-B2B7-9C8722884AB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3" y="-1282331"/>
            <a:ext cx="5878850" cy="73260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0FFD822-D384-4629-88C3-ADDD71CBB0E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76" y="1569175"/>
            <a:ext cx="6293455" cy="61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2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5" grpId="0" animBg="1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Allgemeine Versorgung, Etikett enthält.&#10;&#10;Automatisch generierte Beschreibung">
            <a:extLst>
              <a:ext uri="{FF2B5EF4-FFF2-40B4-BE49-F238E27FC236}">
                <a16:creationId xmlns:a16="http://schemas.microsoft.com/office/drawing/2014/main" id="{66583EB0-F9FA-A930-A320-3A81246B6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9" r="307" b="25907"/>
          <a:stretch>
            <a:fillRect/>
          </a:stretch>
        </p:blipFill>
        <p:spPr>
          <a:xfrm>
            <a:off x="6424306" y="1056175"/>
            <a:ext cx="3550631" cy="2243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Why dielectric-based laser accelerators?</a:t>
            </a:r>
            <a:endParaRPr lang="de-DE" dirty="0"/>
          </a:p>
        </p:txBody>
      </p:sp>
      <p:grpSp>
        <p:nvGrpSpPr>
          <p:cNvPr id="6" name="Group 5"/>
          <p:cNvGrpSpPr/>
          <p:nvPr/>
        </p:nvGrpSpPr>
        <p:grpSpPr>
          <a:xfrm>
            <a:off x="2423423" y="1048275"/>
            <a:ext cx="3368429" cy="2274052"/>
            <a:chOff x="899422" y="1142298"/>
            <a:chExt cx="3368429" cy="2274052"/>
          </a:xfrm>
        </p:grpSpPr>
        <p:pic>
          <p:nvPicPr>
            <p:cNvPr id="57" name="Picture 4" descr="http://td.fnal.gov/wp-content/uploads/2016/01/highgrad2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67" t="20267"/>
            <a:stretch/>
          </p:blipFill>
          <p:spPr bwMode="auto">
            <a:xfrm>
              <a:off x="899422" y="1142298"/>
              <a:ext cx="3368429" cy="22456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99422" y="3154740"/>
              <a:ext cx="68640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Calibri" pitchFamily="34" charset="0"/>
                </a:rPr>
                <a:t>Fermilab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99621" y="441530"/>
            <a:ext cx="3496732" cy="1770114"/>
            <a:chOff x="5595827" y="751122"/>
            <a:chExt cx="3496732" cy="1770114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6732407" y="751122"/>
              <a:ext cx="2360152" cy="1770114"/>
              <a:chOff x="6732407" y="751122"/>
              <a:chExt cx="2360152" cy="1770114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90" t="36831" r="36189" b="11547"/>
              <a:stretch/>
            </p:blipFill>
            <p:spPr>
              <a:xfrm>
                <a:off x="6732407" y="751122"/>
                <a:ext cx="2360152" cy="1770114"/>
              </a:xfrm>
              <a:prstGeom prst="rect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Rectangle 58"/>
                  <p:cNvSpPr/>
                  <p:nvPr/>
                </p:nvSpPr>
                <p:spPr>
                  <a:xfrm>
                    <a:off x="6794723" y="2242247"/>
                    <a:ext cx="288000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72000" rIns="0" bIns="0" rtlCol="0" anchor="t" anchorCtr="0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100">
                              <a:solidFill>
                                <a:schemeClr val="bg1"/>
                              </a:solidFill>
                              <a:latin typeface="+mj-lt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1100">
                              <a:solidFill>
                                <a:schemeClr val="bg1"/>
                              </a:solidFill>
                              <a:latin typeface="+mj-lt"/>
                              <a:cs typeface="Times New Roman" panose="02020603050405020304" pitchFamily="18" charset="0"/>
                            </a:rPr>
                            <m:t>μm</m:t>
                          </m:r>
                        </m:oMath>
                      </m:oMathPara>
                    </a14:m>
                    <a:endParaRPr lang="en-US" sz="1100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9" name="Rectangle 5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94723" y="2242247"/>
                    <a:ext cx="288000" cy="4571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667" r="-14583" b="-437500"/>
                    </a:stretch>
                  </a:blipFill>
                  <a:ln w="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Rectangle 8"/>
            <p:cNvSpPr>
              <a:spLocks noChangeAspect="1"/>
            </p:cNvSpPr>
            <p:nvPr/>
          </p:nvSpPr>
          <p:spPr>
            <a:xfrm>
              <a:off x="5595827" y="2380292"/>
              <a:ext cx="187926" cy="14094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783753" y="2182641"/>
              <a:ext cx="948654" cy="268123"/>
            </a:xfrm>
            <a:custGeom>
              <a:avLst/>
              <a:gdLst>
                <a:gd name="connsiteX0" fmla="*/ 0 w 469900"/>
                <a:gd name="connsiteY0" fmla="*/ 323850 h 323850"/>
                <a:gd name="connsiteX1" fmla="*/ 146050 w 469900"/>
                <a:gd name="connsiteY1" fmla="*/ 323850 h 323850"/>
                <a:gd name="connsiteX2" fmla="*/ 469900 w 469900"/>
                <a:gd name="connsiteY2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9900" h="323850">
                  <a:moveTo>
                    <a:pt x="0" y="323850"/>
                  </a:moveTo>
                  <a:lnTo>
                    <a:pt x="146050" y="323850"/>
                  </a:lnTo>
                  <a:lnTo>
                    <a:pt x="46990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5" name="Freeform 74"/>
          <p:cNvSpPr/>
          <p:nvPr/>
        </p:nvSpPr>
        <p:spPr>
          <a:xfrm>
            <a:off x="288397" y="3839307"/>
            <a:ext cx="1326412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Dielectric materials and optical frequencies</a:t>
            </a:r>
          </a:p>
        </p:txBody>
      </p:sp>
      <p:sp>
        <p:nvSpPr>
          <p:cNvPr id="76" name="Freeform 75"/>
          <p:cNvSpPr/>
          <p:nvPr/>
        </p:nvSpPr>
        <p:spPr>
          <a:xfrm>
            <a:off x="1747453" y="4333893"/>
            <a:ext cx="281199" cy="328950"/>
          </a:xfrm>
          <a:custGeom>
            <a:avLst/>
            <a:gdLst>
              <a:gd name="connsiteX0" fmla="*/ 0 w 281199"/>
              <a:gd name="connsiteY0" fmla="*/ 65790 h 328950"/>
              <a:gd name="connsiteX1" fmla="*/ 140600 w 281199"/>
              <a:gd name="connsiteY1" fmla="*/ 65790 h 328950"/>
              <a:gd name="connsiteX2" fmla="*/ 140600 w 281199"/>
              <a:gd name="connsiteY2" fmla="*/ 0 h 328950"/>
              <a:gd name="connsiteX3" fmla="*/ 281199 w 281199"/>
              <a:gd name="connsiteY3" fmla="*/ 164475 h 328950"/>
              <a:gd name="connsiteX4" fmla="*/ 140600 w 281199"/>
              <a:gd name="connsiteY4" fmla="*/ 328950 h 328950"/>
              <a:gd name="connsiteX5" fmla="*/ 140600 w 281199"/>
              <a:gd name="connsiteY5" fmla="*/ 263160 h 328950"/>
              <a:gd name="connsiteX6" fmla="*/ 0 w 281199"/>
              <a:gd name="connsiteY6" fmla="*/ 263160 h 328950"/>
              <a:gd name="connsiteX7" fmla="*/ 0 w 281199"/>
              <a:gd name="connsiteY7" fmla="*/ 65790 h 3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199" h="328950">
                <a:moveTo>
                  <a:pt x="0" y="65790"/>
                </a:moveTo>
                <a:lnTo>
                  <a:pt x="140600" y="65790"/>
                </a:lnTo>
                <a:lnTo>
                  <a:pt x="140600" y="0"/>
                </a:lnTo>
                <a:lnTo>
                  <a:pt x="281199" y="164475"/>
                </a:lnTo>
                <a:lnTo>
                  <a:pt x="140600" y="328950"/>
                </a:lnTo>
                <a:lnTo>
                  <a:pt x="140600" y="263160"/>
                </a:lnTo>
                <a:lnTo>
                  <a:pt x="0" y="263160"/>
                </a:lnTo>
                <a:lnTo>
                  <a:pt x="0" y="6579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790" rIns="84360" bIns="6579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2145375" y="3839307"/>
            <a:ext cx="1326412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/>
              <a:t>Higher damage threshold than metallic cavities</a:t>
            </a:r>
            <a:endParaRPr lang="en-US" sz="1600" dirty="0"/>
          </a:p>
        </p:txBody>
      </p:sp>
      <p:sp>
        <p:nvSpPr>
          <p:cNvPr id="78" name="Freeform 77"/>
          <p:cNvSpPr/>
          <p:nvPr/>
        </p:nvSpPr>
        <p:spPr>
          <a:xfrm>
            <a:off x="3604431" y="4333893"/>
            <a:ext cx="281199" cy="328950"/>
          </a:xfrm>
          <a:custGeom>
            <a:avLst/>
            <a:gdLst>
              <a:gd name="connsiteX0" fmla="*/ 0 w 281199"/>
              <a:gd name="connsiteY0" fmla="*/ 65790 h 328950"/>
              <a:gd name="connsiteX1" fmla="*/ 140600 w 281199"/>
              <a:gd name="connsiteY1" fmla="*/ 65790 h 328950"/>
              <a:gd name="connsiteX2" fmla="*/ 140600 w 281199"/>
              <a:gd name="connsiteY2" fmla="*/ 0 h 328950"/>
              <a:gd name="connsiteX3" fmla="*/ 281199 w 281199"/>
              <a:gd name="connsiteY3" fmla="*/ 164475 h 328950"/>
              <a:gd name="connsiteX4" fmla="*/ 140600 w 281199"/>
              <a:gd name="connsiteY4" fmla="*/ 328950 h 328950"/>
              <a:gd name="connsiteX5" fmla="*/ 140600 w 281199"/>
              <a:gd name="connsiteY5" fmla="*/ 263160 h 328950"/>
              <a:gd name="connsiteX6" fmla="*/ 0 w 281199"/>
              <a:gd name="connsiteY6" fmla="*/ 263160 h 328950"/>
              <a:gd name="connsiteX7" fmla="*/ 0 w 281199"/>
              <a:gd name="connsiteY7" fmla="*/ 65790 h 3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199" h="328950">
                <a:moveTo>
                  <a:pt x="0" y="65790"/>
                </a:moveTo>
                <a:lnTo>
                  <a:pt x="140600" y="65790"/>
                </a:lnTo>
                <a:lnTo>
                  <a:pt x="140600" y="0"/>
                </a:lnTo>
                <a:lnTo>
                  <a:pt x="281199" y="164475"/>
                </a:lnTo>
                <a:lnTo>
                  <a:pt x="140600" y="328950"/>
                </a:lnTo>
                <a:lnTo>
                  <a:pt x="140600" y="263160"/>
                </a:lnTo>
                <a:lnTo>
                  <a:pt x="0" y="263160"/>
                </a:lnTo>
                <a:lnTo>
                  <a:pt x="0" y="6579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790" rIns="84360" bIns="6579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4002354" y="3839307"/>
            <a:ext cx="1326412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/>
              <a:t>Higher gradients and smaller, minituarized structures</a:t>
            </a:r>
            <a:endParaRPr lang="en-US" sz="1600" dirty="0"/>
          </a:p>
        </p:txBody>
      </p:sp>
      <p:sp>
        <p:nvSpPr>
          <p:cNvPr id="80" name="Freeform 79"/>
          <p:cNvSpPr/>
          <p:nvPr/>
        </p:nvSpPr>
        <p:spPr>
          <a:xfrm>
            <a:off x="5461409" y="4333893"/>
            <a:ext cx="281199" cy="328950"/>
          </a:xfrm>
          <a:custGeom>
            <a:avLst/>
            <a:gdLst>
              <a:gd name="connsiteX0" fmla="*/ 0 w 281199"/>
              <a:gd name="connsiteY0" fmla="*/ 65790 h 328950"/>
              <a:gd name="connsiteX1" fmla="*/ 140600 w 281199"/>
              <a:gd name="connsiteY1" fmla="*/ 65790 h 328950"/>
              <a:gd name="connsiteX2" fmla="*/ 140600 w 281199"/>
              <a:gd name="connsiteY2" fmla="*/ 0 h 328950"/>
              <a:gd name="connsiteX3" fmla="*/ 281199 w 281199"/>
              <a:gd name="connsiteY3" fmla="*/ 164475 h 328950"/>
              <a:gd name="connsiteX4" fmla="*/ 140600 w 281199"/>
              <a:gd name="connsiteY4" fmla="*/ 328950 h 328950"/>
              <a:gd name="connsiteX5" fmla="*/ 140600 w 281199"/>
              <a:gd name="connsiteY5" fmla="*/ 263160 h 328950"/>
              <a:gd name="connsiteX6" fmla="*/ 0 w 281199"/>
              <a:gd name="connsiteY6" fmla="*/ 263160 h 328950"/>
              <a:gd name="connsiteX7" fmla="*/ 0 w 281199"/>
              <a:gd name="connsiteY7" fmla="*/ 65790 h 3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199" h="328950">
                <a:moveTo>
                  <a:pt x="0" y="65790"/>
                </a:moveTo>
                <a:lnTo>
                  <a:pt x="140600" y="65790"/>
                </a:lnTo>
                <a:lnTo>
                  <a:pt x="140600" y="0"/>
                </a:lnTo>
                <a:lnTo>
                  <a:pt x="281199" y="164475"/>
                </a:lnTo>
                <a:lnTo>
                  <a:pt x="140600" y="328950"/>
                </a:lnTo>
                <a:lnTo>
                  <a:pt x="140600" y="263160"/>
                </a:lnTo>
                <a:lnTo>
                  <a:pt x="0" y="263160"/>
                </a:lnTo>
                <a:lnTo>
                  <a:pt x="0" y="6579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790" rIns="84360" bIns="6579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5859332" y="3839307"/>
            <a:ext cx="1326412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Much stricter requirements on beam properties</a:t>
            </a:r>
          </a:p>
        </p:txBody>
      </p:sp>
      <p:sp>
        <p:nvSpPr>
          <p:cNvPr id="82" name="Freeform 81"/>
          <p:cNvSpPr/>
          <p:nvPr/>
        </p:nvSpPr>
        <p:spPr>
          <a:xfrm>
            <a:off x="7318387" y="4333893"/>
            <a:ext cx="281199" cy="328950"/>
          </a:xfrm>
          <a:custGeom>
            <a:avLst/>
            <a:gdLst>
              <a:gd name="connsiteX0" fmla="*/ 0 w 281199"/>
              <a:gd name="connsiteY0" fmla="*/ 65790 h 328950"/>
              <a:gd name="connsiteX1" fmla="*/ 140600 w 281199"/>
              <a:gd name="connsiteY1" fmla="*/ 65790 h 328950"/>
              <a:gd name="connsiteX2" fmla="*/ 140600 w 281199"/>
              <a:gd name="connsiteY2" fmla="*/ 0 h 328950"/>
              <a:gd name="connsiteX3" fmla="*/ 281199 w 281199"/>
              <a:gd name="connsiteY3" fmla="*/ 164475 h 328950"/>
              <a:gd name="connsiteX4" fmla="*/ 140600 w 281199"/>
              <a:gd name="connsiteY4" fmla="*/ 328950 h 328950"/>
              <a:gd name="connsiteX5" fmla="*/ 140600 w 281199"/>
              <a:gd name="connsiteY5" fmla="*/ 263160 h 328950"/>
              <a:gd name="connsiteX6" fmla="*/ 0 w 281199"/>
              <a:gd name="connsiteY6" fmla="*/ 263160 h 328950"/>
              <a:gd name="connsiteX7" fmla="*/ 0 w 281199"/>
              <a:gd name="connsiteY7" fmla="*/ 65790 h 3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199" h="328950">
                <a:moveTo>
                  <a:pt x="0" y="65790"/>
                </a:moveTo>
                <a:lnTo>
                  <a:pt x="140600" y="65790"/>
                </a:lnTo>
                <a:lnTo>
                  <a:pt x="140600" y="0"/>
                </a:lnTo>
                <a:lnTo>
                  <a:pt x="281199" y="164475"/>
                </a:lnTo>
                <a:lnTo>
                  <a:pt x="140600" y="328950"/>
                </a:lnTo>
                <a:lnTo>
                  <a:pt x="140600" y="263160"/>
                </a:lnTo>
                <a:lnTo>
                  <a:pt x="0" y="263160"/>
                </a:lnTo>
                <a:lnTo>
                  <a:pt x="0" y="6579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5790" rIns="84360" bIns="6579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300">
              <a:solidFill>
                <a:schemeClr val="bg1"/>
              </a:solidFill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7716310" y="3839307"/>
            <a:ext cx="1326412" cy="1318122"/>
          </a:xfrm>
          <a:custGeom>
            <a:avLst/>
            <a:gdLst>
              <a:gd name="connsiteX0" fmla="*/ 0 w 1326412"/>
              <a:gd name="connsiteY0" fmla="*/ 131812 h 1318122"/>
              <a:gd name="connsiteX1" fmla="*/ 131812 w 1326412"/>
              <a:gd name="connsiteY1" fmla="*/ 0 h 1318122"/>
              <a:gd name="connsiteX2" fmla="*/ 1194600 w 1326412"/>
              <a:gd name="connsiteY2" fmla="*/ 0 h 1318122"/>
              <a:gd name="connsiteX3" fmla="*/ 1326412 w 1326412"/>
              <a:gd name="connsiteY3" fmla="*/ 131812 h 1318122"/>
              <a:gd name="connsiteX4" fmla="*/ 1326412 w 1326412"/>
              <a:gd name="connsiteY4" fmla="*/ 1186310 h 1318122"/>
              <a:gd name="connsiteX5" fmla="*/ 1194600 w 1326412"/>
              <a:gd name="connsiteY5" fmla="*/ 1318122 h 1318122"/>
              <a:gd name="connsiteX6" fmla="*/ 131812 w 1326412"/>
              <a:gd name="connsiteY6" fmla="*/ 1318122 h 1318122"/>
              <a:gd name="connsiteX7" fmla="*/ 0 w 1326412"/>
              <a:gd name="connsiteY7" fmla="*/ 1186310 h 1318122"/>
              <a:gd name="connsiteX8" fmla="*/ 0 w 1326412"/>
              <a:gd name="connsiteY8" fmla="*/ 131812 h 131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1318122">
                <a:moveTo>
                  <a:pt x="0" y="131812"/>
                </a:moveTo>
                <a:cubicBezTo>
                  <a:pt x="0" y="59014"/>
                  <a:pt x="59014" y="0"/>
                  <a:pt x="131812" y="0"/>
                </a:cubicBezTo>
                <a:lnTo>
                  <a:pt x="1194600" y="0"/>
                </a:lnTo>
                <a:cubicBezTo>
                  <a:pt x="1267398" y="0"/>
                  <a:pt x="1326412" y="59014"/>
                  <a:pt x="1326412" y="131812"/>
                </a:cubicBezTo>
                <a:lnTo>
                  <a:pt x="1326412" y="1186310"/>
                </a:lnTo>
                <a:cubicBezTo>
                  <a:pt x="1326412" y="1259108"/>
                  <a:pt x="1267398" y="1318122"/>
                  <a:pt x="1194600" y="1318122"/>
                </a:cubicBezTo>
                <a:lnTo>
                  <a:pt x="131812" y="1318122"/>
                </a:lnTo>
                <a:cubicBezTo>
                  <a:pt x="59014" y="1318122"/>
                  <a:pt x="0" y="1259108"/>
                  <a:pt x="0" y="1186310"/>
                </a:cubicBezTo>
                <a:lnTo>
                  <a:pt x="0" y="13181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6" tIns="99566" rIns="99566" bIns="99566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Lower current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/>
              <a:t>per channel</a:t>
            </a:r>
          </a:p>
        </p:txBody>
      </p:sp>
      <p:sp>
        <p:nvSpPr>
          <p:cNvPr id="15" name="Freeform 14"/>
          <p:cNvSpPr/>
          <p:nvPr/>
        </p:nvSpPr>
        <p:spPr>
          <a:xfrm>
            <a:off x="328278" y="5213141"/>
            <a:ext cx="1286821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cs typeface="Times New Roman" panose="02020603050405020304" pitchFamily="18" charset="0"/>
              </a:rPr>
              <a:t>f=150 THz (</a:t>
            </a:r>
            <a:r>
              <a:rPr lang="el-GR" sz="1200" dirty="0">
                <a:cs typeface="Times New Roman" panose="02020603050405020304" pitchFamily="18" charset="0"/>
              </a:rPr>
              <a:t>λ</a:t>
            </a:r>
            <a:r>
              <a:rPr lang="en-US" sz="1200" dirty="0">
                <a:cs typeface="Times New Roman" panose="02020603050405020304" pitchFamily="18" charset="0"/>
              </a:rPr>
              <a:t>=2 </a:t>
            </a:r>
            <a:r>
              <a:rPr lang="el-GR" sz="1200" dirty="0">
                <a:cs typeface="Times New Roman" panose="02020603050405020304" pitchFamily="18" charset="0"/>
              </a:rPr>
              <a:t>μ</a:t>
            </a:r>
            <a:r>
              <a:rPr lang="en-US" sz="1200" dirty="0">
                <a:cs typeface="Times New Roman" panose="02020603050405020304" pitchFamily="18" charset="0"/>
              </a:rPr>
              <a:t>m)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l-GR" sz="1200" dirty="0">
                <a:cs typeface="Times New Roman" panose="02020603050405020304" pitchFamily="18" charset="0"/>
              </a:rPr>
              <a:t>τ</a:t>
            </a:r>
            <a:r>
              <a:rPr lang="en-US" sz="1200" dirty="0">
                <a:cs typeface="Times New Roman" panose="02020603050405020304" pitchFamily="18" charset="0"/>
              </a:rPr>
              <a:t>=6.6 fs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cs typeface="Times New Roman" panose="02020603050405020304" pitchFamily="18" charset="0"/>
              </a:rPr>
              <a:t>RR ~ kHz-MHz</a:t>
            </a:r>
          </a:p>
        </p:txBody>
      </p:sp>
      <p:sp>
        <p:nvSpPr>
          <p:cNvPr id="17" name="Freeform 16"/>
          <p:cNvSpPr/>
          <p:nvPr/>
        </p:nvSpPr>
        <p:spPr>
          <a:xfrm>
            <a:off x="2183495" y="5213141"/>
            <a:ext cx="1286821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>&gt;3 GV/m fields</a:t>
            </a:r>
          </a:p>
        </p:txBody>
      </p:sp>
      <p:sp>
        <p:nvSpPr>
          <p:cNvPr id="19" name="Freeform 18"/>
          <p:cNvSpPr/>
          <p:nvPr/>
        </p:nvSpPr>
        <p:spPr>
          <a:xfrm>
            <a:off x="4038712" y="5213141"/>
            <a:ext cx="1286821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/>
              <a:t>Gradient &gt;1 GeV/m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/>
              <a:t>Physical aperture: ~200 nm</a:t>
            </a:r>
          </a:p>
        </p:txBody>
      </p:sp>
      <p:sp>
        <p:nvSpPr>
          <p:cNvPr id="21" name="Freeform 20"/>
          <p:cNvSpPr/>
          <p:nvPr/>
        </p:nvSpPr>
        <p:spPr>
          <a:xfrm>
            <a:off x="5893929" y="5213141"/>
            <a:ext cx="1286821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>Emittance &lt;100 pm rad (norm)</a:t>
            </a:r>
          </a:p>
        </p:txBody>
      </p:sp>
      <p:sp>
        <p:nvSpPr>
          <p:cNvPr id="24" name="Freeform 23"/>
          <p:cNvSpPr/>
          <p:nvPr/>
        </p:nvSpPr>
        <p:spPr>
          <a:xfrm>
            <a:off x="7749146" y="5213141"/>
            <a:ext cx="1286821" cy="537416"/>
          </a:xfrm>
          <a:custGeom>
            <a:avLst/>
            <a:gdLst>
              <a:gd name="connsiteX0" fmla="*/ 0 w 1325117"/>
              <a:gd name="connsiteY0" fmla="*/ 53742 h 537416"/>
              <a:gd name="connsiteX1" fmla="*/ 53742 w 1325117"/>
              <a:gd name="connsiteY1" fmla="*/ 0 h 537416"/>
              <a:gd name="connsiteX2" fmla="*/ 1271375 w 1325117"/>
              <a:gd name="connsiteY2" fmla="*/ 0 h 537416"/>
              <a:gd name="connsiteX3" fmla="*/ 1325117 w 1325117"/>
              <a:gd name="connsiteY3" fmla="*/ 53742 h 537416"/>
              <a:gd name="connsiteX4" fmla="*/ 1325117 w 1325117"/>
              <a:gd name="connsiteY4" fmla="*/ 483674 h 537416"/>
              <a:gd name="connsiteX5" fmla="*/ 1271375 w 1325117"/>
              <a:gd name="connsiteY5" fmla="*/ 537416 h 537416"/>
              <a:gd name="connsiteX6" fmla="*/ 53742 w 1325117"/>
              <a:gd name="connsiteY6" fmla="*/ 537416 h 537416"/>
              <a:gd name="connsiteX7" fmla="*/ 0 w 1325117"/>
              <a:gd name="connsiteY7" fmla="*/ 483674 h 537416"/>
              <a:gd name="connsiteX8" fmla="*/ 0 w 1325117"/>
              <a:gd name="connsiteY8" fmla="*/ 53742 h 53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117" h="537416">
                <a:moveTo>
                  <a:pt x="0" y="53742"/>
                </a:moveTo>
                <a:cubicBezTo>
                  <a:pt x="0" y="24061"/>
                  <a:pt x="24061" y="0"/>
                  <a:pt x="53742" y="0"/>
                </a:cubicBezTo>
                <a:lnTo>
                  <a:pt x="1271375" y="0"/>
                </a:lnTo>
                <a:cubicBezTo>
                  <a:pt x="1301056" y="0"/>
                  <a:pt x="1325117" y="24061"/>
                  <a:pt x="1325117" y="53742"/>
                </a:cubicBezTo>
                <a:lnTo>
                  <a:pt x="1325117" y="483674"/>
                </a:lnTo>
                <a:cubicBezTo>
                  <a:pt x="1325117" y="513355"/>
                  <a:pt x="1301056" y="537416"/>
                  <a:pt x="1271375" y="537416"/>
                </a:cubicBezTo>
                <a:lnTo>
                  <a:pt x="53742" y="537416"/>
                </a:lnTo>
                <a:cubicBezTo>
                  <a:pt x="24061" y="537416"/>
                  <a:pt x="0" y="513355"/>
                  <a:pt x="0" y="483674"/>
                </a:cubicBezTo>
                <a:lnTo>
                  <a:pt x="0" y="53742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60" rIns="0" bIns="6146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err="1"/>
              <a:t>fA</a:t>
            </a:r>
            <a:r>
              <a:rPr lang="en-US" sz="1200" dirty="0"/>
              <a:t>-pA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/>
              <a:t>(in single channel, many are possible soon)</a:t>
            </a:r>
          </a:p>
        </p:txBody>
      </p:sp>
      <p:sp>
        <p:nvSpPr>
          <p:cNvPr id="26" name="Freeform 25"/>
          <p:cNvSpPr/>
          <p:nvPr/>
        </p:nvSpPr>
        <p:spPr>
          <a:xfrm>
            <a:off x="326731" y="5769127"/>
            <a:ext cx="1288079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cs typeface="Times New Roman" panose="02020603050405020304" pitchFamily="18" charset="0"/>
              </a:rPr>
              <a:t>f=3 GHz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l-GR" sz="1200" dirty="0">
                <a:cs typeface="Times New Roman" panose="02020603050405020304" pitchFamily="18" charset="0"/>
              </a:rPr>
              <a:t>τ</a:t>
            </a:r>
            <a:r>
              <a:rPr lang="en-US" sz="1200" dirty="0">
                <a:cs typeface="Times New Roman" panose="02020603050405020304" pitchFamily="18" charset="0"/>
              </a:rPr>
              <a:t>=333 </a:t>
            </a:r>
            <a:r>
              <a:rPr lang="en-US" sz="1200" dirty="0" err="1">
                <a:cs typeface="Times New Roman" panose="02020603050405020304" pitchFamily="18" charset="0"/>
              </a:rPr>
              <a:t>ps</a:t>
            </a:r>
            <a:endParaRPr lang="en-US" sz="1200" dirty="0">
              <a:cs typeface="Times New Roman" panose="02020603050405020304" pitchFamily="18" charset="0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cs typeface="Times New Roman" panose="02020603050405020304" pitchFamily="18" charset="0"/>
              </a:rPr>
              <a:t>RR ~ Hz-kHz</a:t>
            </a:r>
          </a:p>
        </p:txBody>
      </p:sp>
      <p:sp>
        <p:nvSpPr>
          <p:cNvPr id="28" name="Freeform 27"/>
          <p:cNvSpPr/>
          <p:nvPr/>
        </p:nvSpPr>
        <p:spPr>
          <a:xfrm>
            <a:off x="2183709" y="5769127"/>
            <a:ext cx="1288079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>&lt;200 MV/m</a:t>
            </a:r>
          </a:p>
        </p:txBody>
      </p:sp>
      <p:sp>
        <p:nvSpPr>
          <p:cNvPr id="30" name="Freeform 29"/>
          <p:cNvSpPr/>
          <p:nvPr/>
        </p:nvSpPr>
        <p:spPr>
          <a:xfrm>
            <a:off x="4040687" y="5769127"/>
            <a:ext cx="1288079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/>
              <a:t>25-50 MeV/m</a:t>
            </a:r>
          </a:p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200" dirty="0"/>
              <a:t>~1cm</a:t>
            </a:r>
          </a:p>
        </p:txBody>
      </p:sp>
      <p:sp>
        <p:nvSpPr>
          <p:cNvPr id="68" name="Freeform 67"/>
          <p:cNvSpPr/>
          <p:nvPr/>
        </p:nvSpPr>
        <p:spPr>
          <a:xfrm>
            <a:off x="5897665" y="5769127"/>
            <a:ext cx="1288079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/>
              <a:t>1 </a:t>
            </a:r>
            <a:r>
              <a:rPr lang="el-GR" sz="1200" dirty="0">
                <a:cs typeface="Times New Roman" panose="02020603050405020304" pitchFamily="18" charset="0"/>
              </a:rPr>
              <a:t>μ</a:t>
            </a:r>
            <a:r>
              <a:rPr lang="en-US" sz="1200" dirty="0"/>
              <a:t>m ~ 1 mm rad</a:t>
            </a:r>
          </a:p>
        </p:txBody>
      </p:sp>
      <p:sp>
        <p:nvSpPr>
          <p:cNvPr id="70" name="Freeform 69"/>
          <p:cNvSpPr/>
          <p:nvPr/>
        </p:nvSpPr>
        <p:spPr>
          <a:xfrm>
            <a:off x="7754643" y="5769127"/>
            <a:ext cx="1288079" cy="538478"/>
          </a:xfrm>
          <a:custGeom>
            <a:avLst/>
            <a:gdLst>
              <a:gd name="connsiteX0" fmla="*/ 0 w 1326412"/>
              <a:gd name="connsiteY0" fmla="*/ 53848 h 538478"/>
              <a:gd name="connsiteX1" fmla="*/ 53848 w 1326412"/>
              <a:gd name="connsiteY1" fmla="*/ 0 h 538478"/>
              <a:gd name="connsiteX2" fmla="*/ 1272564 w 1326412"/>
              <a:gd name="connsiteY2" fmla="*/ 0 h 538478"/>
              <a:gd name="connsiteX3" fmla="*/ 1326412 w 1326412"/>
              <a:gd name="connsiteY3" fmla="*/ 53848 h 538478"/>
              <a:gd name="connsiteX4" fmla="*/ 1326412 w 1326412"/>
              <a:gd name="connsiteY4" fmla="*/ 484630 h 538478"/>
              <a:gd name="connsiteX5" fmla="*/ 1272564 w 1326412"/>
              <a:gd name="connsiteY5" fmla="*/ 538478 h 538478"/>
              <a:gd name="connsiteX6" fmla="*/ 53848 w 1326412"/>
              <a:gd name="connsiteY6" fmla="*/ 538478 h 538478"/>
              <a:gd name="connsiteX7" fmla="*/ 0 w 1326412"/>
              <a:gd name="connsiteY7" fmla="*/ 484630 h 538478"/>
              <a:gd name="connsiteX8" fmla="*/ 0 w 1326412"/>
              <a:gd name="connsiteY8" fmla="*/ 53848 h 53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6412" h="538478">
                <a:moveTo>
                  <a:pt x="0" y="53848"/>
                </a:moveTo>
                <a:cubicBezTo>
                  <a:pt x="0" y="24109"/>
                  <a:pt x="24109" y="0"/>
                  <a:pt x="53848" y="0"/>
                </a:cubicBezTo>
                <a:lnTo>
                  <a:pt x="1272564" y="0"/>
                </a:lnTo>
                <a:cubicBezTo>
                  <a:pt x="1302303" y="0"/>
                  <a:pt x="1326412" y="24109"/>
                  <a:pt x="1326412" y="53848"/>
                </a:cubicBezTo>
                <a:lnTo>
                  <a:pt x="1326412" y="484630"/>
                </a:lnTo>
                <a:cubicBezTo>
                  <a:pt x="1326412" y="514369"/>
                  <a:pt x="1302303" y="538478"/>
                  <a:pt x="1272564" y="538478"/>
                </a:cubicBezTo>
                <a:lnTo>
                  <a:pt x="53848" y="538478"/>
                </a:lnTo>
                <a:cubicBezTo>
                  <a:pt x="24109" y="538478"/>
                  <a:pt x="0" y="514369"/>
                  <a:pt x="0" y="484630"/>
                </a:cubicBezTo>
                <a:lnTo>
                  <a:pt x="0" y="53848"/>
                </a:lnTo>
                <a:close/>
              </a:path>
            </a:pathLst>
          </a:custGeom>
          <a:noFill/>
          <a:ln>
            <a:solidFill>
              <a:schemeClr val="dk1">
                <a:alpha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0" tIns="61491" rIns="0" bIns="6149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err="1"/>
              <a:t>nA</a:t>
            </a:r>
            <a:r>
              <a:rPr lang="en-US" sz="1200" dirty="0"/>
              <a:t>-</a:t>
            </a:r>
            <a:r>
              <a:rPr lang="el-GR" sz="1200" dirty="0">
                <a:cs typeface="Times New Roman" panose="02020603050405020304" pitchFamily="18" charset="0"/>
              </a:rPr>
              <a:t>μ</a:t>
            </a:r>
            <a:r>
              <a:rPr lang="en-US" sz="1200" dirty="0"/>
              <a:t>A and larger</a:t>
            </a:r>
          </a:p>
        </p:txBody>
      </p:sp>
      <p:sp>
        <p:nvSpPr>
          <p:cNvPr id="71" name="TextBox 70"/>
          <p:cNvSpPr txBox="1"/>
          <p:nvPr/>
        </p:nvSpPr>
        <p:spPr>
          <a:xfrm rot="16200000">
            <a:off x="-18773" y="5322387"/>
            <a:ext cx="414143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DLA</a:t>
            </a:r>
          </a:p>
        </p:txBody>
      </p:sp>
      <p:sp>
        <p:nvSpPr>
          <p:cNvPr id="72" name="TextBox 71"/>
          <p:cNvSpPr txBox="1"/>
          <p:nvPr/>
        </p:nvSpPr>
        <p:spPr>
          <a:xfrm rot="16200000">
            <a:off x="56439" y="5878904"/>
            <a:ext cx="282697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RF</a:t>
            </a: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4"/>
          </p:nvPr>
        </p:nvSpPr>
        <p:spPr>
          <a:xfrm>
            <a:off x="11531246" y="6559295"/>
            <a:ext cx="776973" cy="365125"/>
          </a:xfrm>
        </p:spPr>
        <p:txBody>
          <a:bodyPr/>
          <a:lstStyle/>
          <a:p>
            <a:fld id="{1F09A733-2CF0-49AA-9281-D333DC9D2330}" type="slidenum">
              <a:rPr lang="en-GB" smtClean="0"/>
              <a:pPr/>
              <a:t>3</a:t>
            </a:fld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9131563" y="3807943"/>
            <a:ext cx="2862566" cy="2601190"/>
            <a:chOff x="9131563" y="4041210"/>
            <a:chExt cx="2862566" cy="2601190"/>
          </a:xfrm>
        </p:grpSpPr>
        <p:pic>
          <p:nvPicPr>
            <p:cNvPr id="7" name="Grafik 6" descr="Ein Bild, das Werkzeug enthält.&#10;&#10;Automatisch generierte Beschreibung">
              <a:extLst>
                <a:ext uri="{FF2B5EF4-FFF2-40B4-BE49-F238E27FC236}">
                  <a16:creationId xmlns:a16="http://schemas.microsoft.com/office/drawing/2014/main" id="{AB7DFDBB-6F9D-668E-5708-E721D8F7C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1"/>
            <a:stretch/>
          </p:blipFill>
          <p:spPr>
            <a:xfrm>
              <a:off x="9178245" y="4041210"/>
              <a:ext cx="2741487" cy="1926999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9131563" y="4054933"/>
              <a:ext cx="2862566" cy="2587467"/>
              <a:chOff x="9131563" y="4054933"/>
              <a:chExt cx="2862566" cy="2587467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70DAA4D9-D21D-31BA-69B1-CF3EC179BD76}"/>
                  </a:ext>
                </a:extLst>
              </p:cNvPr>
              <p:cNvSpPr txBox="1"/>
              <p:nvPr/>
            </p:nvSpPr>
            <p:spPr>
              <a:xfrm>
                <a:off x="9131563" y="5996069"/>
                <a:ext cx="2788169" cy="646331"/>
              </a:xfrm>
              <a:prstGeom prst="rect">
                <a:avLst/>
              </a:prstGeom>
              <a:solidFill>
                <a:srgbClr val="E9EDF2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200" i="1" dirty="0">
                    <a:solidFill>
                      <a:schemeClr val="bg1">
                        <a:lumMod val="50000"/>
                      </a:schemeClr>
                    </a:solidFill>
                  </a:rPr>
                  <a:t>Multi-channel DLA: </a:t>
                </a:r>
              </a:p>
              <a:p>
                <a:r>
                  <a:rPr lang="en-US" sz="1200" i="1" dirty="0">
                    <a:solidFill>
                      <a:schemeClr val="bg1">
                        <a:lumMod val="50000"/>
                      </a:schemeClr>
                    </a:solidFill>
                  </a:rPr>
                  <a:t>Zhao et al., Photonics Research </a:t>
                </a:r>
                <a:r>
                  <a:rPr lang="en-US" sz="1200" b="1" i="1" dirty="0">
                    <a:solidFill>
                      <a:schemeClr val="bg1">
                        <a:lumMod val="50000"/>
                      </a:schemeClr>
                    </a:solidFill>
                  </a:rPr>
                  <a:t>8</a:t>
                </a:r>
                <a:r>
                  <a:rPr lang="en-US" sz="1200" i="1" dirty="0">
                    <a:solidFill>
                      <a:schemeClr val="bg1">
                        <a:lumMod val="50000"/>
                      </a:schemeClr>
                    </a:solidFill>
                  </a:rPr>
                  <a:t> 10,</a:t>
                </a:r>
              </a:p>
              <a:p>
                <a:r>
                  <a:rPr lang="en-US" sz="1200" i="1" dirty="0">
                    <a:solidFill>
                      <a:schemeClr val="bg1">
                        <a:lumMod val="50000"/>
                      </a:schemeClr>
                    </a:solidFill>
                  </a:rPr>
                  <a:t> 1586-1598 (2020)</a:t>
                </a:r>
                <a:endParaRPr lang="de-DE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E25C5190-7DAE-F5E0-E2C1-D7949412EE2A}"/>
                  </a:ext>
                </a:extLst>
              </p:cNvPr>
              <p:cNvSpPr/>
              <p:nvPr/>
            </p:nvSpPr>
            <p:spPr>
              <a:xfrm>
                <a:off x="9252642" y="4054933"/>
                <a:ext cx="244443" cy="1911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85E91D00-EB04-EBB6-4809-53EF84D9CABA}"/>
                  </a:ext>
                </a:extLst>
              </p:cNvPr>
              <p:cNvSpPr txBox="1"/>
              <p:nvPr/>
            </p:nvSpPr>
            <p:spPr>
              <a:xfrm>
                <a:off x="11315738" y="4217895"/>
                <a:ext cx="6783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Laser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73ACB57A-BF50-0598-B598-FF237C1A87E8}"/>
                  </a:ext>
                </a:extLst>
              </p:cNvPr>
              <p:cNvSpPr txBox="1"/>
              <p:nvPr/>
            </p:nvSpPr>
            <p:spPr>
              <a:xfrm>
                <a:off x="9131563" y="5199816"/>
                <a:ext cx="6783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Laser</a:t>
                </a:r>
              </a:p>
            </p:txBody>
          </p:sp>
        </p:grp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CBF70A9C-081D-2274-5935-FB173FD3EC8D}"/>
              </a:ext>
            </a:extLst>
          </p:cNvPr>
          <p:cNvSpPr txBox="1"/>
          <p:nvPr/>
        </p:nvSpPr>
        <p:spPr>
          <a:xfrm>
            <a:off x="28836" y="6323260"/>
            <a:ext cx="580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>
                <a:solidFill>
                  <a:schemeClr val="bg1">
                    <a:lumMod val="50000"/>
                  </a:schemeClr>
                </a:solidFill>
              </a:rPr>
              <a:t>S-band</a:t>
            </a:r>
            <a:endParaRPr lang="en-GB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D300DE3-6EA7-8B4A-2785-37C8F3E5DB1C}"/>
              </a:ext>
            </a:extLst>
          </p:cNvPr>
          <p:cNvSpPr txBox="1"/>
          <p:nvPr/>
        </p:nvSpPr>
        <p:spPr>
          <a:xfrm>
            <a:off x="-65732" y="6919303"/>
            <a:ext cx="89276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https://indico.cern.ch/event/448486/contributions/1108454/attachments/1189017/1725317/Lecture13CavitiesIII_2015.pdf</a:t>
            </a:r>
          </a:p>
        </p:txBody>
      </p:sp>
    </p:spTree>
    <p:extLst>
      <p:ext uri="{BB962C8B-B14F-4D97-AF65-F5344CB8AC3E}">
        <p14:creationId xmlns:p14="http://schemas.microsoft.com/office/powerpoint/2010/main" val="15250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15" grpId="0" animBg="1"/>
      <p:bldP spid="17" grpId="0" animBg="1"/>
      <p:bldP spid="19" grpId="0" animBg="1"/>
      <p:bldP spid="21" grpId="0" animBg="1"/>
      <p:bldP spid="24" grpId="0" animBg="1"/>
      <p:bldP spid="26" grpId="0" animBg="1"/>
      <p:bldP spid="28" grpId="0" animBg="1"/>
      <p:bldP spid="30" grpId="0" animBg="1"/>
      <p:bldP spid="68" grpId="0" animBg="1"/>
      <p:bldP spid="70" grpId="0" animBg="1"/>
      <p:bldP spid="71" grpId="0"/>
      <p:bldP spid="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5476-5D83-43AA-A53D-F890DC31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DLA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70B04-FFF1-46BF-BF31-6D1439C08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208" y="1136738"/>
            <a:ext cx="10993641" cy="5236678"/>
          </a:xfrm>
        </p:spPr>
        <p:txBody>
          <a:bodyPr/>
          <a:lstStyle/>
          <a:p>
            <a:r>
              <a:rPr lang="en-US" dirty="0"/>
              <a:t>Single sided grating unstable </a:t>
            </a:r>
            <a:br>
              <a:rPr lang="en-US" dirty="0"/>
            </a:br>
            <a:r>
              <a:rPr lang="en-US" dirty="0"/>
              <a:t>-&gt; use dual sided grating</a:t>
            </a:r>
            <a:br>
              <a:rPr lang="en-US" dirty="0"/>
            </a:br>
            <a:r>
              <a:rPr lang="en-US" dirty="0"/>
              <a:t>-&gt; stable channel in the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7E7-9C5D-4250-BE1F-3A9152A85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535115E-59BD-4C6A-B5D8-37AB955D7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6" y="983546"/>
            <a:ext cx="4100117" cy="542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843ED8-F364-494B-A3F5-4B35A68F8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73" y="2481455"/>
            <a:ext cx="4178515" cy="39308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53BBAE-3741-4F19-8A1F-61E590AB5D2B}"/>
              </a:ext>
            </a:extLst>
          </p:cNvPr>
          <p:cNvSpPr txBox="1"/>
          <p:nvPr/>
        </p:nvSpPr>
        <p:spPr>
          <a:xfrm>
            <a:off x="2177804" y="6359272"/>
            <a:ext cx="4342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Breuer, J., and Hommelhoff, P.  Phys. Rev. Lett. 111, 134803 (2013).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89DD4D-0078-459A-A55A-389DE40101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098" y="3215740"/>
            <a:ext cx="3526009" cy="246228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E3181B1-8066-4FB4-9F60-545E5688FE71}"/>
              </a:ext>
            </a:extLst>
          </p:cNvPr>
          <p:cNvSpPr txBox="1">
            <a:spLocks/>
          </p:cNvSpPr>
          <p:nvPr/>
        </p:nvSpPr>
        <p:spPr>
          <a:xfrm>
            <a:off x="8473338" y="1136738"/>
            <a:ext cx="10993641" cy="523667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Gratings hard to align</a:t>
            </a:r>
            <a:br>
              <a:rPr lang="en-US" dirty="0"/>
            </a:br>
            <a:r>
              <a:rPr lang="en-US" dirty="0"/>
              <a:t>-&gt; dual pillar structure etched</a:t>
            </a:r>
            <a:br>
              <a:rPr lang="en-US" dirty="0"/>
            </a:br>
            <a:r>
              <a:rPr lang="en-US" dirty="0">
                <a:solidFill>
                  <a:srgbClr val="E9EDF2"/>
                </a:solidFill>
              </a:rPr>
              <a:t>-&gt; </a:t>
            </a:r>
            <a:r>
              <a:rPr lang="en-US" dirty="0"/>
              <a:t>from silicon</a:t>
            </a:r>
          </a:p>
        </p:txBody>
      </p:sp>
    </p:spTree>
    <p:extLst>
      <p:ext uri="{BB962C8B-B14F-4D97-AF65-F5344CB8AC3E}">
        <p14:creationId xmlns:p14="http://schemas.microsoft.com/office/powerpoint/2010/main" val="314394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7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27" b="14839"/>
          <a:stretch/>
        </p:blipFill>
        <p:spPr>
          <a:xfrm>
            <a:off x="8359674" y="2918594"/>
            <a:ext cx="3470604" cy="2458270"/>
          </a:xfrm>
          <a:prstGeom prst="rect">
            <a:avLst/>
          </a:prstGeom>
        </p:spPr>
      </p:pic>
      <p:grpSp>
        <p:nvGrpSpPr>
          <p:cNvPr id="486" name="Group 72"/>
          <p:cNvGrpSpPr/>
          <p:nvPr/>
        </p:nvGrpSpPr>
        <p:grpSpPr>
          <a:xfrm>
            <a:off x="9990470" y="2917040"/>
            <a:ext cx="1067343" cy="1089918"/>
            <a:chOff x="818092" y="1017686"/>
            <a:chExt cx="1073115" cy="1095811"/>
          </a:xfrm>
        </p:grpSpPr>
        <p:cxnSp>
          <p:nvCxnSpPr>
            <p:cNvPr id="509" name="Straight Arrow Connector 95"/>
            <p:cNvCxnSpPr/>
            <p:nvPr/>
          </p:nvCxnSpPr>
          <p:spPr>
            <a:xfrm>
              <a:off x="1165037" y="1570747"/>
              <a:ext cx="425591" cy="1196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Arrow Connector 96"/>
            <p:cNvCxnSpPr/>
            <p:nvPr/>
          </p:nvCxnSpPr>
          <p:spPr>
            <a:xfrm flipH="1">
              <a:off x="1111916" y="1460340"/>
              <a:ext cx="288193" cy="4656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Arrow Connector 97"/>
            <p:cNvCxnSpPr/>
            <p:nvPr/>
          </p:nvCxnSpPr>
          <p:spPr>
            <a:xfrm flipV="1">
              <a:off x="1305249" y="1244852"/>
              <a:ext cx="0" cy="491029"/>
            </a:xfrm>
            <a:prstGeom prst="straightConnector1">
              <a:avLst/>
            </a:prstGeom>
            <a:ln w="25400">
              <a:gradFill flip="none" rotWithShape="1">
                <a:gsLst>
                  <a:gs pos="29000">
                    <a:srgbClr val="090909"/>
                  </a:gs>
                  <a:gs pos="0">
                    <a:schemeClr val="tx1">
                      <a:alpha val="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2" name="Rectangle 98"/>
                <p:cNvSpPr/>
                <p:nvPr/>
              </p:nvSpPr>
              <p:spPr>
                <a:xfrm>
                  <a:off x="1465108" y="1301189"/>
                  <a:ext cx="426099" cy="427659"/>
                </a:xfrm>
                <a:prstGeom prst="rect">
                  <a:avLst/>
                </a:prstGeom>
                <a:ln>
                  <a:noFill/>
                </a:ln>
                <a:effectLst>
                  <a:glow rad="139700">
                    <a:schemeClr val="accent3">
                      <a:alpha val="40000"/>
                    </a:schemeClr>
                  </a:glo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effectLst>
                                  <a:glow rad="228600">
                                    <a:schemeClr val="accent4">
                                      <a:satMod val="175000"/>
                                      <a:alpha val="4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effectLst>
                                  <a:glow rad="228600">
                                    <a:schemeClr val="accent4">
                                      <a:satMod val="175000"/>
                                      <a:alpha val="4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de-DE" dirty="0">
                    <a:effectLst>
                      <a:glow rad="228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512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5108" y="1301189"/>
                  <a:ext cx="426099" cy="427659"/>
                </a:xfrm>
                <a:prstGeom prst="rect">
                  <a:avLst/>
                </a:prstGeom>
                <a:blipFill>
                  <a:blip r:embed="rId4"/>
                  <a:stretch>
                    <a:fillRect r="-3448"/>
                  </a:stretch>
                </a:blipFill>
                <a:ln>
                  <a:noFill/>
                </a:ln>
                <a:effectLst>
                  <a:glow rad="139700">
                    <a:schemeClr val="accent3">
                      <a:alpha val="40000"/>
                    </a:schemeClr>
                  </a:glow>
                </a:effectLst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3" name="Rectangle 99"/>
                <p:cNvSpPr/>
                <p:nvPr/>
              </p:nvSpPr>
              <p:spPr>
                <a:xfrm>
                  <a:off x="818092" y="1685838"/>
                  <a:ext cx="409618" cy="4276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13" name="Rectangle 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092" y="1685838"/>
                  <a:ext cx="409618" cy="427659"/>
                </a:xfrm>
                <a:prstGeom prst="rect">
                  <a:avLst/>
                </a:prstGeom>
                <a:blipFill>
                  <a:blip r:embed="rId5"/>
                  <a:stretch>
                    <a:fillRect t="-5714" r="-3731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4" name="Rectangle 100"/>
                <p:cNvSpPr/>
                <p:nvPr/>
              </p:nvSpPr>
              <p:spPr>
                <a:xfrm>
                  <a:off x="981043" y="1017686"/>
                  <a:ext cx="430035" cy="4276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effectLst>
                                  <a:glow rad="228600">
                                    <a:schemeClr val="accent3">
                                      <a:satMod val="175000"/>
                                      <a:alpha val="4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effectLst>
                                  <a:glow rad="228600">
                                    <a:schemeClr val="accent3">
                                      <a:satMod val="175000"/>
                                      <a:alpha val="4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de-DE" dirty="0">
                    <a:effectLst>
                      <a:glow rad="228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514" name="Rectangle 10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043" y="1017686"/>
                  <a:ext cx="430035" cy="427659"/>
                </a:xfrm>
                <a:prstGeom prst="rect">
                  <a:avLst/>
                </a:prstGeom>
                <a:blipFill>
                  <a:blip r:embed="rId6"/>
                  <a:stretch>
                    <a:fillRect l="-5714" t="-25714" r="-41429" b="-1285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87" name="Straight Arrow Connector 73"/>
          <p:cNvCxnSpPr/>
          <p:nvPr/>
        </p:nvCxnSpPr>
        <p:spPr>
          <a:xfrm>
            <a:off x="9093631" y="3128826"/>
            <a:ext cx="2028518" cy="570519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8" name="Group 74"/>
          <p:cNvGrpSpPr/>
          <p:nvPr/>
        </p:nvGrpSpPr>
        <p:grpSpPr>
          <a:xfrm>
            <a:off x="8642963" y="2550234"/>
            <a:ext cx="1075749" cy="1089918"/>
            <a:chOff x="818092" y="1017686"/>
            <a:chExt cx="1081566" cy="1095811"/>
          </a:xfrm>
        </p:grpSpPr>
        <p:cxnSp>
          <p:nvCxnSpPr>
            <p:cNvPr id="503" name="Straight Arrow Connector 89"/>
            <p:cNvCxnSpPr/>
            <p:nvPr/>
          </p:nvCxnSpPr>
          <p:spPr>
            <a:xfrm>
              <a:off x="1165037" y="1570747"/>
              <a:ext cx="425591" cy="1196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Arrow Connector 90"/>
            <p:cNvCxnSpPr/>
            <p:nvPr/>
          </p:nvCxnSpPr>
          <p:spPr>
            <a:xfrm flipH="1">
              <a:off x="1111916" y="1460340"/>
              <a:ext cx="288193" cy="46568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Arrow Connector 91"/>
            <p:cNvCxnSpPr/>
            <p:nvPr/>
          </p:nvCxnSpPr>
          <p:spPr>
            <a:xfrm flipV="1">
              <a:off x="1305249" y="1244852"/>
              <a:ext cx="0" cy="491029"/>
            </a:xfrm>
            <a:prstGeom prst="straightConnector1">
              <a:avLst/>
            </a:prstGeom>
            <a:ln w="25400">
              <a:gradFill flip="none" rotWithShape="1">
                <a:gsLst>
                  <a:gs pos="29000">
                    <a:srgbClr val="090909"/>
                  </a:gs>
                  <a:gs pos="0">
                    <a:schemeClr val="tx1">
                      <a:alpha val="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6" name="Rectangle 92"/>
                <p:cNvSpPr/>
                <p:nvPr/>
              </p:nvSpPr>
              <p:spPr>
                <a:xfrm>
                  <a:off x="1473558" y="1356989"/>
                  <a:ext cx="426100" cy="4276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06" name="Rectangle 9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3558" y="1356989"/>
                  <a:ext cx="426100" cy="427659"/>
                </a:xfrm>
                <a:prstGeom prst="rect">
                  <a:avLst/>
                </a:prstGeom>
                <a:blipFill>
                  <a:blip r:embed="rId7"/>
                  <a:stretch>
                    <a:fillRect t="-5714" r="-1884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7" name="Rectangle 93"/>
                <p:cNvSpPr/>
                <p:nvPr/>
              </p:nvSpPr>
              <p:spPr>
                <a:xfrm>
                  <a:off x="818092" y="1685838"/>
                  <a:ext cx="409618" cy="4276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07" name="Rectangle 9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092" y="1685838"/>
                  <a:ext cx="409618" cy="427659"/>
                </a:xfrm>
                <a:prstGeom prst="rect">
                  <a:avLst/>
                </a:prstGeom>
                <a:blipFill>
                  <a:blip r:embed="rId8"/>
                  <a:stretch>
                    <a:fillRect t="-5714" r="-3939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8" name="Rectangle 94"/>
                <p:cNvSpPr/>
                <p:nvPr/>
              </p:nvSpPr>
              <p:spPr>
                <a:xfrm>
                  <a:off x="981044" y="1017686"/>
                  <a:ext cx="430035" cy="4276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508" name="Rectangle 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044" y="1017686"/>
                  <a:ext cx="430035" cy="427659"/>
                </a:xfrm>
                <a:prstGeom prst="rect">
                  <a:avLst/>
                </a:prstGeom>
                <a:blipFill>
                  <a:blip r:embed="rId9"/>
                  <a:stretch>
                    <a:fillRect t="-5714" r="-2142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9" name="Group 75"/>
          <p:cNvGrpSpPr/>
          <p:nvPr/>
        </p:nvGrpSpPr>
        <p:grpSpPr>
          <a:xfrm rot="840000">
            <a:off x="8723342" y="3464459"/>
            <a:ext cx="1102537" cy="425359"/>
            <a:chOff x="3922818" y="5594749"/>
            <a:chExt cx="1108499" cy="427659"/>
          </a:xfrm>
        </p:grpSpPr>
        <p:grpSp>
          <p:nvGrpSpPr>
            <p:cNvPr id="499" name="Group 85"/>
            <p:cNvGrpSpPr/>
            <p:nvPr/>
          </p:nvGrpSpPr>
          <p:grpSpPr>
            <a:xfrm>
              <a:off x="4243876" y="5645943"/>
              <a:ext cx="492918" cy="0"/>
              <a:chOff x="3812382" y="5805487"/>
              <a:chExt cx="492918" cy="0"/>
            </a:xfrm>
          </p:grpSpPr>
          <p:cxnSp>
            <p:nvCxnSpPr>
              <p:cNvPr id="501" name="Straight Arrow Connector 87"/>
              <p:cNvCxnSpPr/>
              <p:nvPr/>
            </p:nvCxnSpPr>
            <p:spPr>
              <a:xfrm>
                <a:off x="3812382" y="5805487"/>
                <a:ext cx="211931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Arrow Connector 88"/>
              <p:cNvCxnSpPr/>
              <p:nvPr/>
            </p:nvCxnSpPr>
            <p:spPr>
              <a:xfrm flipH="1">
                <a:off x="4093369" y="5805487"/>
                <a:ext cx="211931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0" name="Rectangle 86"/>
            <p:cNvSpPr/>
            <p:nvPr/>
          </p:nvSpPr>
          <p:spPr>
            <a:xfrm>
              <a:off x="3922818" y="5594749"/>
              <a:ext cx="1108499" cy="427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~620nm</a:t>
              </a:r>
              <a:endPara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5ADCF25-1D26-816E-BCB6-EAD5489CFBEA}"/>
              </a:ext>
            </a:extLst>
          </p:cNvPr>
          <p:cNvGrpSpPr/>
          <p:nvPr/>
        </p:nvGrpSpPr>
        <p:grpSpPr>
          <a:xfrm>
            <a:off x="10168835" y="1917091"/>
            <a:ext cx="590016" cy="865647"/>
            <a:chOff x="9776767" y="2449783"/>
            <a:chExt cx="590016" cy="865647"/>
          </a:xfrm>
        </p:grpSpPr>
        <p:cxnSp>
          <p:nvCxnSpPr>
            <p:cNvPr id="490" name="Straight Arrow Connector 76"/>
            <p:cNvCxnSpPr/>
            <p:nvPr/>
          </p:nvCxnSpPr>
          <p:spPr>
            <a:xfrm>
              <a:off x="10075462" y="2449783"/>
              <a:ext cx="0" cy="865647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olid"/>
              <a:tailEnd type="arrow" w="sm" len="sm"/>
            </a:ln>
            <a:effectLst>
              <a:glow rad="127000">
                <a:srgbClr val="FF0000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Straight Arrow Connector 77"/>
            <p:cNvCxnSpPr/>
            <p:nvPr/>
          </p:nvCxnSpPr>
          <p:spPr>
            <a:xfrm>
              <a:off x="9776767" y="2682788"/>
              <a:ext cx="590016" cy="165942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olid"/>
              <a:headEnd type="triangle" w="sm" len="sm"/>
              <a:tailEnd type="triangl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2" name="Rectangle 78"/>
          <p:cNvSpPr/>
          <p:nvPr/>
        </p:nvSpPr>
        <p:spPr>
          <a:xfrm>
            <a:off x="10607047" y="2460413"/>
            <a:ext cx="1483071" cy="389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TM-polarized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Operation </a:t>
            </a:r>
            <a:r>
              <a:rPr lang="de-DE" dirty="0" err="1"/>
              <a:t>principle</a:t>
            </a:r>
            <a:r>
              <a:rPr lang="de-DE" dirty="0"/>
              <a:t>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1531247" y="6559297"/>
            <a:ext cx="776973" cy="365125"/>
          </a:xfrm>
        </p:spPr>
        <p:txBody>
          <a:bodyPr/>
          <a:lstStyle/>
          <a:p>
            <a:fld id="{1F09A733-2CF0-49AA-9281-D333DC9D2330}" type="slidenum">
              <a:rPr lang="en-GB" smtClean="0"/>
              <a:pPr/>
              <a:t>5</a:t>
            </a:fld>
            <a:endParaRPr lang="en-GB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C450679-D383-091D-1603-CAA8D1B7A98E}"/>
              </a:ext>
            </a:extLst>
          </p:cNvPr>
          <p:cNvGrpSpPr/>
          <p:nvPr/>
        </p:nvGrpSpPr>
        <p:grpSpPr>
          <a:xfrm>
            <a:off x="4042663" y="1292985"/>
            <a:ext cx="3641488" cy="1323439"/>
            <a:chOff x="3876287" y="965915"/>
            <a:chExt cx="3641488" cy="1323439"/>
          </a:xfrm>
        </p:grpSpPr>
        <p:sp>
          <p:nvSpPr>
            <p:cNvPr id="396" name="Textfeld 395"/>
            <p:cNvSpPr txBox="1"/>
            <p:nvPr/>
          </p:nvSpPr>
          <p:spPr>
            <a:xfrm>
              <a:off x="3876287" y="965915"/>
              <a:ext cx="36414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Depending on particles position:</a:t>
              </a:r>
            </a:p>
            <a:p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	Acceleration</a:t>
              </a:r>
            </a:p>
            <a:p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	Deceleration</a:t>
              </a:r>
            </a:p>
            <a:p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	Deflection</a:t>
              </a:r>
            </a:p>
          </p:txBody>
        </p:sp>
        <p:sp>
          <p:nvSpPr>
            <p:cNvPr id="516" name="Ellipse 515"/>
            <p:cNvSpPr/>
            <p:nvPr/>
          </p:nvSpPr>
          <p:spPr>
            <a:xfrm>
              <a:off x="4562910" y="1650905"/>
              <a:ext cx="244681" cy="24468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515" name="Ellipse 514"/>
            <p:cNvSpPr/>
            <p:nvPr/>
          </p:nvSpPr>
          <p:spPr>
            <a:xfrm>
              <a:off x="4556345" y="1352908"/>
              <a:ext cx="244681" cy="244682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17" name="Ellipse 516"/>
            <p:cNvSpPr/>
            <p:nvPr/>
          </p:nvSpPr>
          <p:spPr>
            <a:xfrm>
              <a:off x="4261063" y="1972851"/>
              <a:ext cx="244681" cy="24468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518" name="Ellipse 517"/>
            <p:cNvSpPr/>
            <p:nvPr/>
          </p:nvSpPr>
          <p:spPr>
            <a:xfrm>
              <a:off x="4563919" y="1971025"/>
              <a:ext cx="244681" cy="24468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076215E-32FC-97BE-6835-4DC53919E146}"/>
              </a:ext>
            </a:extLst>
          </p:cNvPr>
          <p:cNvGrpSpPr/>
          <p:nvPr/>
        </p:nvGrpSpPr>
        <p:grpSpPr>
          <a:xfrm>
            <a:off x="8656976" y="2891989"/>
            <a:ext cx="1104800" cy="606355"/>
            <a:chOff x="9751890" y="3219505"/>
            <a:chExt cx="1104800" cy="606355"/>
          </a:xfrm>
        </p:grpSpPr>
        <p:cxnSp>
          <p:nvCxnSpPr>
            <p:cNvPr id="266" name="Straight Arrow Connector 64"/>
            <p:cNvCxnSpPr/>
            <p:nvPr/>
          </p:nvCxnSpPr>
          <p:spPr>
            <a:xfrm rot="3429538" flipV="1">
              <a:off x="10308341" y="3277512"/>
              <a:ext cx="606355" cy="490342"/>
            </a:xfrm>
            <a:prstGeom prst="straightConnector1">
              <a:avLst/>
            </a:prstGeom>
            <a:noFill/>
            <a:ln w="95250">
              <a:gradFill flip="none" rotWithShape="1">
                <a:gsLst>
                  <a:gs pos="69000">
                    <a:srgbClr val="00B0F0">
                      <a:alpha val="20000"/>
                    </a:srgbClr>
                  </a:gs>
                  <a:gs pos="0">
                    <a:srgbClr val="00B0F0"/>
                  </a:gs>
                  <a:gs pos="100000">
                    <a:srgbClr val="00B0F0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headEnd type="none"/>
              <a:tailEnd type="triangle" w="med" len="med"/>
            </a:ln>
            <a:effectLst>
              <a:glow rad="50800">
                <a:srgbClr val="4A7EBB">
                  <a:alpha val="10000"/>
                </a:srgbClr>
              </a:glow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  <a:scene3d>
              <a:camera prst="orthographicFront">
                <a:rot lat="298833" lon="1501130" rev="26166"/>
              </a:camera>
              <a:lightRig rig="balanced" dir="t"/>
            </a:scene3d>
            <a:sp3d extrusionH="25400" prstMaterial="powder">
              <a:bevelT/>
              <a:bevelB w="6985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" name="Gruppieren 6"/>
            <p:cNvGrpSpPr/>
            <p:nvPr/>
          </p:nvGrpSpPr>
          <p:grpSpPr>
            <a:xfrm>
              <a:off x="9751890" y="3282649"/>
              <a:ext cx="526501" cy="217960"/>
              <a:chOff x="8694721" y="3659639"/>
              <a:chExt cx="526501" cy="217960"/>
            </a:xfrm>
          </p:grpSpPr>
          <p:sp>
            <p:nvSpPr>
              <p:cNvPr id="272" name="Oval 65"/>
              <p:cNvSpPr/>
              <p:nvPr/>
            </p:nvSpPr>
            <p:spPr>
              <a:xfrm rot="3429538">
                <a:off x="9100514" y="3827107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3" name="Oval 66"/>
              <p:cNvSpPr/>
              <p:nvPr/>
            </p:nvSpPr>
            <p:spPr>
              <a:xfrm rot="3429538">
                <a:off x="9043969" y="3757085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6" name="Oval 67"/>
              <p:cNvSpPr/>
              <p:nvPr/>
            </p:nvSpPr>
            <p:spPr>
              <a:xfrm rot="3429538">
                <a:off x="8973856" y="3788386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7" name="Oval 68"/>
              <p:cNvSpPr/>
              <p:nvPr/>
            </p:nvSpPr>
            <p:spPr>
              <a:xfrm rot="3429538">
                <a:off x="8930647" y="3723825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8" name="Oval 69"/>
              <p:cNvSpPr/>
              <p:nvPr/>
            </p:nvSpPr>
            <p:spPr>
              <a:xfrm rot="3429538">
                <a:off x="9170731" y="3800596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79" name="Oval 101"/>
              <p:cNvSpPr/>
              <p:nvPr/>
            </p:nvSpPr>
            <p:spPr>
              <a:xfrm rot="3429538">
                <a:off x="8859826" y="3758159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82" name="Oval 102"/>
              <p:cNvSpPr/>
              <p:nvPr/>
            </p:nvSpPr>
            <p:spPr>
              <a:xfrm rot="3429538">
                <a:off x="8808043" y="3690518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296" name="Oval 103"/>
              <p:cNvSpPr/>
              <p:nvPr/>
            </p:nvSpPr>
            <p:spPr>
              <a:xfrm rot="3429538">
                <a:off x="8737930" y="3726581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297" name="Oval 104"/>
              <p:cNvSpPr/>
              <p:nvPr/>
            </p:nvSpPr>
            <p:spPr>
              <a:xfrm rot="3429538">
                <a:off x="8694721" y="3659639"/>
                <a:ext cx="50492" cy="50491"/>
              </a:xfrm>
              <a:prstGeom prst="ellipse">
                <a:avLst/>
              </a:prstGeom>
              <a:solidFill>
                <a:srgbClr val="00B0F0">
                  <a:alpha val="75000"/>
                </a:srgbClr>
              </a:solidFill>
              <a:ln w="0">
                <a:noFill/>
              </a:ln>
              <a:effectLst>
                <a:glow rad="25400">
                  <a:schemeClr val="accent5">
                    <a:satMod val="175000"/>
                    <a:alpha val="40000"/>
                  </a:schemeClr>
                </a:glow>
                <a:softEdge rad="0"/>
              </a:effectLst>
              <a:scene3d>
                <a:camera prst="orthographicFront"/>
                <a:lightRig rig="twoPt" dir="t">
                  <a:rot lat="0" lon="0" rev="6000000"/>
                </a:lightRig>
              </a:scene3d>
              <a:sp3d>
                <a:bevelT w="63500" h="38100"/>
                <a:bevelB w="0" h="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sp>
        <p:nvSpPr>
          <p:cNvPr id="3" name="Rechteck 2"/>
          <p:cNvSpPr/>
          <p:nvPr/>
        </p:nvSpPr>
        <p:spPr>
          <a:xfrm>
            <a:off x="6179471" y="5102023"/>
            <a:ext cx="20162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of concept:</a:t>
            </a:r>
          </a:p>
          <a:p>
            <a:endParaRPr lang="en-GB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6669625" y="5565350"/>
                <a:ext cx="5693957" cy="954107"/>
              </a:xfrm>
              <a:prstGeom prst="rect">
                <a:avLst/>
              </a:prstGeom>
              <a:solidFill>
                <a:srgbClr val="632523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𝜷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𝟎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r>
                      <a:rPr lang="de-DE" sz="14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</m:t>
                    </m:r>
                  </m:oMath>
                </a14:m>
                <a:r>
                  <a:rPr lang="en-US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25 MeV/m: </a:t>
                </a:r>
                <a:r>
                  <a:rPr lang="en-US" sz="1400" dirty="0">
                    <a:solidFill>
                      <a:schemeClr val="bg1"/>
                    </a:solidFill>
                    <a:latin typeface="Calibri" pitchFamily="34" charset="0"/>
                  </a:rPr>
                  <a:t>J. Breuer, P. </a:t>
                </a:r>
                <a:r>
                  <a:rPr lang="en-US" sz="1400" dirty="0" err="1">
                    <a:solidFill>
                      <a:schemeClr val="bg1"/>
                    </a:solidFill>
                    <a:latin typeface="Calibri" pitchFamily="34" charset="0"/>
                  </a:rPr>
                  <a:t>Hommelhoff</a:t>
                </a:r>
                <a:r>
                  <a:rPr lang="en-US" sz="1400" dirty="0">
                    <a:solidFill>
                      <a:schemeClr val="bg1"/>
                    </a:solidFill>
                    <a:latin typeface="Calibri" pitchFamily="34" charset="0"/>
                  </a:rPr>
                  <a:t>, PRL 111, 134803 (2013)</a:t>
                </a:r>
              </a:p>
              <a:p>
                <a:endParaRPr lang="en-US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GB" sz="1400" b="1" dirty="0">
                    <a:solidFill>
                      <a:schemeClr val="bg1"/>
                    </a:solidFill>
                  </a:rPr>
                  <a:t>:  250MeV/m: </a:t>
                </a:r>
                <a:r>
                  <a:rPr lang="de-DE" sz="1400" dirty="0">
                    <a:solidFill>
                      <a:schemeClr val="bg1"/>
                    </a:solidFill>
                  </a:rPr>
                  <a:t>Peralta, E. A., Soong, K., England, R. J., Colby, E. R., Wu, Z., </a:t>
                </a:r>
                <a:r>
                  <a:rPr lang="de-DE" sz="1400" dirty="0" err="1">
                    <a:solidFill>
                      <a:schemeClr val="bg1"/>
                    </a:solidFill>
                  </a:rPr>
                  <a:t>Montazeri</a:t>
                </a:r>
                <a:r>
                  <a:rPr lang="de-DE" sz="1400" dirty="0">
                    <a:solidFill>
                      <a:schemeClr val="bg1"/>
                    </a:solidFill>
                  </a:rPr>
                  <a:t>, B., ... &amp; </a:t>
                </a:r>
                <a:r>
                  <a:rPr lang="de-DE" sz="1400" dirty="0" err="1">
                    <a:solidFill>
                      <a:schemeClr val="bg1"/>
                    </a:solidFill>
                  </a:rPr>
                  <a:t>Byer</a:t>
                </a:r>
                <a:r>
                  <a:rPr lang="de-DE" sz="1400" dirty="0">
                    <a:solidFill>
                      <a:schemeClr val="bg1"/>
                    </a:solidFill>
                  </a:rPr>
                  <a:t>, R. L. (2013). </a:t>
                </a:r>
                <a:r>
                  <a:rPr lang="de-DE" sz="1400" i="1" dirty="0">
                    <a:solidFill>
                      <a:schemeClr val="bg1"/>
                    </a:solidFill>
                  </a:rPr>
                  <a:t>Nature</a:t>
                </a:r>
                <a:r>
                  <a:rPr lang="de-DE" sz="1400" dirty="0">
                    <a:solidFill>
                      <a:schemeClr val="bg1"/>
                    </a:solidFill>
                  </a:rPr>
                  <a:t>, </a:t>
                </a:r>
                <a:r>
                  <a:rPr lang="de-DE" sz="1400" i="1" dirty="0">
                    <a:solidFill>
                      <a:schemeClr val="bg1"/>
                    </a:solidFill>
                  </a:rPr>
                  <a:t>503</a:t>
                </a:r>
                <a:r>
                  <a:rPr lang="de-DE" sz="1400" dirty="0">
                    <a:solidFill>
                      <a:schemeClr val="bg1"/>
                    </a:solidFill>
                  </a:rPr>
                  <a:t>(7474), 91-94.</a:t>
                </a:r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625" y="5565350"/>
                <a:ext cx="5693957" cy="954107"/>
              </a:xfrm>
              <a:prstGeom prst="rect">
                <a:avLst/>
              </a:prstGeom>
              <a:blipFill>
                <a:blip r:embed="rId10"/>
                <a:stretch>
                  <a:fillRect l="-321" t="-1282" b="-57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D9C6285-A5B2-E113-A008-CD97B0C6D876}"/>
              </a:ext>
            </a:extLst>
          </p:cNvPr>
          <p:cNvGrpSpPr/>
          <p:nvPr/>
        </p:nvGrpSpPr>
        <p:grpSpPr>
          <a:xfrm>
            <a:off x="-45391" y="1120691"/>
            <a:ext cx="4206048" cy="4991065"/>
            <a:chOff x="3837" y="914998"/>
            <a:chExt cx="4791505" cy="5685792"/>
          </a:xfrm>
        </p:grpSpPr>
        <p:sp>
          <p:nvSpPr>
            <p:cNvPr id="299" name="Textfeld 298"/>
            <p:cNvSpPr txBox="1"/>
            <p:nvPr/>
          </p:nvSpPr>
          <p:spPr>
            <a:xfrm>
              <a:off x="656068" y="4895640"/>
              <a:ext cx="20387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Calibri" pitchFamily="34" charset="0"/>
                </a:rPr>
                <a:t>First spatial harmonic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08B5445A-65AD-6BD9-02A8-885836AF2575}"/>
                    </a:ext>
                  </a:extLst>
                </p:cNvPr>
                <p:cNvSpPr txBox="1"/>
                <p:nvPr/>
              </p:nvSpPr>
              <p:spPr>
                <a:xfrm>
                  <a:off x="1682508" y="4645887"/>
                  <a:ext cx="1073556" cy="39074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18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de-DE" sz="1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08B5445A-65AD-6BD9-02A8-885836AF25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2508" y="4645887"/>
                  <a:ext cx="1073556" cy="390748"/>
                </a:xfrm>
                <a:prstGeom prst="rect">
                  <a:avLst/>
                </a:prstGeom>
                <a:blipFill>
                  <a:blip r:embed="rId11"/>
                  <a:stretch>
                    <a:fillRect b="-1964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6EB83032-33D7-04DD-939B-37B4B6B53F31}"/>
                </a:ext>
              </a:extLst>
            </p:cNvPr>
            <p:cNvCxnSpPr>
              <a:cxnSpLocks/>
            </p:cNvCxnSpPr>
            <p:nvPr/>
          </p:nvCxnSpPr>
          <p:spPr>
            <a:xfrm>
              <a:off x="1713371" y="4677792"/>
              <a:ext cx="998698" cy="6294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hteck 102"/>
            <p:cNvSpPr/>
            <p:nvPr/>
          </p:nvSpPr>
          <p:spPr>
            <a:xfrm>
              <a:off x="616119" y="1066782"/>
              <a:ext cx="3517003" cy="1127070"/>
            </a:xfrm>
            <a:prstGeom prst="rect">
              <a:avLst/>
            </a:prstGeom>
            <a:solidFill>
              <a:srgbClr val="F1E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600737" y="1114803"/>
              <a:ext cx="50073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1627709" y="1062273"/>
              <a:ext cx="50073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2625812" y="1056956"/>
              <a:ext cx="50073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3629135" y="1086585"/>
              <a:ext cx="50073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1085589" y="1053557"/>
              <a:ext cx="572924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2100243" y="1060019"/>
              <a:ext cx="564885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Ellipse 115"/>
            <p:cNvSpPr/>
            <p:nvPr/>
          </p:nvSpPr>
          <p:spPr>
            <a:xfrm>
              <a:off x="3102636" y="1060019"/>
              <a:ext cx="547131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6" name="Gruppieren 125"/>
            <p:cNvGrpSpPr/>
            <p:nvPr/>
          </p:nvGrpSpPr>
          <p:grpSpPr>
            <a:xfrm>
              <a:off x="435979" y="914998"/>
              <a:ext cx="727519" cy="1619068"/>
              <a:chOff x="468923" y="4100514"/>
              <a:chExt cx="670168" cy="1491436"/>
            </a:xfrm>
          </p:grpSpPr>
          <p:sp>
            <p:nvSpPr>
              <p:cNvPr id="122" name="Bogen 121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24" name="Gruppieren 123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18" name="Bogen 117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9" name="Bogen 118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0" name="Bogen 119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1" name="Bogen 120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3" name="Bogen 122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35" name="Gruppieren 134"/>
            <p:cNvGrpSpPr/>
            <p:nvPr/>
          </p:nvGrpSpPr>
          <p:grpSpPr>
            <a:xfrm>
              <a:off x="1458638" y="917346"/>
              <a:ext cx="727519" cy="1619068"/>
              <a:chOff x="468923" y="4100514"/>
              <a:chExt cx="670168" cy="1491436"/>
            </a:xfrm>
          </p:grpSpPr>
          <p:sp>
            <p:nvSpPr>
              <p:cNvPr id="136" name="Bogen 135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37" name="Gruppieren 136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38" name="Bogen 137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9" name="Bogen 138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0" name="Bogen 139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1" name="Bogen 140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Bogen 141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43" name="Gruppieren 142"/>
            <p:cNvGrpSpPr/>
            <p:nvPr/>
          </p:nvGrpSpPr>
          <p:grpSpPr>
            <a:xfrm>
              <a:off x="2455967" y="934702"/>
              <a:ext cx="727519" cy="1619068"/>
              <a:chOff x="468923" y="4100514"/>
              <a:chExt cx="670168" cy="1491436"/>
            </a:xfrm>
          </p:grpSpPr>
          <p:sp>
            <p:nvSpPr>
              <p:cNvPr id="144" name="Bogen 143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45" name="Gruppieren 144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46" name="Bogen 145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7" name="Bogen 146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8" name="Bogen 147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9" name="Bogen 148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0" name="Bogen 149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51" name="Gruppieren 150"/>
            <p:cNvGrpSpPr/>
            <p:nvPr/>
          </p:nvGrpSpPr>
          <p:grpSpPr>
            <a:xfrm>
              <a:off x="3456051" y="914998"/>
              <a:ext cx="727519" cy="1619068"/>
              <a:chOff x="468923" y="4100514"/>
              <a:chExt cx="670168" cy="1491436"/>
            </a:xfrm>
          </p:grpSpPr>
          <p:sp>
            <p:nvSpPr>
              <p:cNvPr id="152" name="Bogen 151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3" name="Gruppieren 152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54" name="Bogen 153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5" name="Bogen 154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6" name="Bogen 155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Bogen 156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8" name="Bogen 157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59" name="Gruppieren 158"/>
            <p:cNvGrpSpPr/>
            <p:nvPr/>
          </p:nvGrpSpPr>
          <p:grpSpPr>
            <a:xfrm>
              <a:off x="1959306" y="922110"/>
              <a:ext cx="727519" cy="1619068"/>
              <a:chOff x="468923" y="4100514"/>
              <a:chExt cx="670168" cy="1491436"/>
            </a:xfrm>
          </p:grpSpPr>
          <p:sp>
            <p:nvSpPr>
              <p:cNvPr id="160" name="Bogen 159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61" name="Gruppieren 160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62" name="Bogen 161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3" name="Bogen 162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4" name="Bogen 163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5" name="Bogen 164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6" name="Bogen 165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67" name="Gruppieren 166"/>
            <p:cNvGrpSpPr/>
            <p:nvPr/>
          </p:nvGrpSpPr>
          <p:grpSpPr>
            <a:xfrm>
              <a:off x="2958798" y="923259"/>
              <a:ext cx="727519" cy="1619068"/>
              <a:chOff x="468923" y="4100514"/>
              <a:chExt cx="670168" cy="1491436"/>
            </a:xfrm>
          </p:grpSpPr>
          <p:sp>
            <p:nvSpPr>
              <p:cNvPr id="168" name="Bogen 167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69" name="Gruppieren 168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70" name="Bogen 169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1" name="Bogen 170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2" name="Bogen 171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3" name="Bogen 172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4" name="Bogen 173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62" name="Freihandform 261"/>
            <p:cNvSpPr/>
            <p:nvPr/>
          </p:nvSpPr>
          <p:spPr>
            <a:xfrm>
              <a:off x="1088263" y="1867029"/>
              <a:ext cx="595741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75" name="Gruppieren 174"/>
            <p:cNvGrpSpPr/>
            <p:nvPr/>
          </p:nvGrpSpPr>
          <p:grpSpPr>
            <a:xfrm>
              <a:off x="939370" y="922110"/>
              <a:ext cx="727519" cy="1619068"/>
              <a:chOff x="468923" y="4100514"/>
              <a:chExt cx="670168" cy="1491436"/>
            </a:xfrm>
          </p:grpSpPr>
          <p:sp>
            <p:nvSpPr>
              <p:cNvPr id="176" name="Bogen 175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77" name="Gruppieren 176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178" name="Bogen 177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Bogen 178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0" name="Bogen 179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1" name="Bogen 180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2" name="Bogen 181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263" name="Freihandform 262"/>
            <p:cNvSpPr/>
            <p:nvPr/>
          </p:nvSpPr>
          <p:spPr>
            <a:xfrm>
              <a:off x="2089893" y="1881192"/>
              <a:ext cx="564800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4" name="Freihandform 263"/>
            <p:cNvSpPr/>
            <p:nvPr/>
          </p:nvSpPr>
          <p:spPr>
            <a:xfrm>
              <a:off x="3104799" y="1865102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5" name="Ellipse 264"/>
            <p:cNvSpPr/>
            <p:nvPr/>
          </p:nvSpPr>
          <p:spPr>
            <a:xfrm>
              <a:off x="620003" y="1392400"/>
              <a:ext cx="265620" cy="26562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1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267" name="Gerade Verbindung mit Pfeil 266"/>
            <p:cNvCxnSpPr>
              <a:stCxn id="265" idx="6"/>
            </p:cNvCxnSpPr>
            <p:nvPr/>
          </p:nvCxnSpPr>
          <p:spPr>
            <a:xfrm>
              <a:off x="885622" y="1525210"/>
              <a:ext cx="234747" cy="73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8" name="Ellipse 267"/>
            <p:cNvSpPr/>
            <p:nvPr/>
          </p:nvSpPr>
          <p:spPr>
            <a:xfrm>
              <a:off x="1254918" y="1405457"/>
              <a:ext cx="265620" cy="2656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2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269" name="Gerade Verbindung mit Pfeil 268"/>
            <p:cNvCxnSpPr>
              <a:stCxn id="268" idx="6"/>
            </p:cNvCxnSpPr>
            <p:nvPr/>
          </p:nvCxnSpPr>
          <p:spPr>
            <a:xfrm>
              <a:off x="1520538" y="1538268"/>
              <a:ext cx="17674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Ellipse 269"/>
            <p:cNvSpPr/>
            <p:nvPr/>
          </p:nvSpPr>
          <p:spPr>
            <a:xfrm>
              <a:off x="1937305" y="1409790"/>
              <a:ext cx="265620" cy="26562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271" name="Gerade Verbindung mit Pfeil 270"/>
            <p:cNvCxnSpPr>
              <a:stCxn id="270" idx="6"/>
            </p:cNvCxnSpPr>
            <p:nvPr/>
          </p:nvCxnSpPr>
          <p:spPr>
            <a:xfrm>
              <a:off x="2202925" y="1542600"/>
              <a:ext cx="187320" cy="1326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Ellipse 273"/>
            <p:cNvSpPr/>
            <p:nvPr/>
          </p:nvSpPr>
          <p:spPr>
            <a:xfrm>
              <a:off x="2508581" y="1435785"/>
              <a:ext cx="265620" cy="26562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4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275" name="Gerade Verbindung mit Pfeil 274"/>
            <p:cNvCxnSpPr>
              <a:stCxn id="274" idx="6"/>
            </p:cNvCxnSpPr>
            <p:nvPr/>
          </p:nvCxnSpPr>
          <p:spPr>
            <a:xfrm flipV="1">
              <a:off x="2774201" y="1409791"/>
              <a:ext cx="170111" cy="1588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hteck 111"/>
            <p:cNvSpPr/>
            <p:nvPr/>
          </p:nvSpPr>
          <p:spPr>
            <a:xfrm>
              <a:off x="600738" y="2190804"/>
              <a:ext cx="3521445" cy="656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hteck 107"/>
            <p:cNvSpPr/>
            <p:nvPr/>
          </p:nvSpPr>
          <p:spPr>
            <a:xfrm>
              <a:off x="597080" y="1867031"/>
              <a:ext cx="51589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9" name="Rechteck 108"/>
            <p:cNvSpPr/>
            <p:nvPr/>
          </p:nvSpPr>
          <p:spPr>
            <a:xfrm>
              <a:off x="1639603" y="1856395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echteck 110"/>
            <p:cNvSpPr/>
            <p:nvPr/>
          </p:nvSpPr>
          <p:spPr>
            <a:xfrm>
              <a:off x="3633271" y="1856395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hteck 109"/>
            <p:cNvSpPr/>
            <p:nvPr/>
          </p:nvSpPr>
          <p:spPr>
            <a:xfrm>
              <a:off x="2639412" y="1876858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2" name="Pfeil nach rechts 381"/>
            <p:cNvSpPr/>
            <p:nvPr/>
          </p:nvSpPr>
          <p:spPr>
            <a:xfrm rot="16200000">
              <a:off x="1164901" y="5208147"/>
              <a:ext cx="388788" cy="55650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3" name="Pfeil nach rechts 382"/>
            <p:cNvSpPr/>
            <p:nvPr/>
          </p:nvSpPr>
          <p:spPr>
            <a:xfrm rot="16200000">
              <a:off x="1876301" y="5208147"/>
              <a:ext cx="388788" cy="55650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4" name="Pfeil nach rechts 383"/>
            <p:cNvSpPr/>
            <p:nvPr/>
          </p:nvSpPr>
          <p:spPr>
            <a:xfrm rot="16200000">
              <a:off x="2588838" y="5218943"/>
              <a:ext cx="388788" cy="55650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5" name="Pfeil nach rechts 384"/>
            <p:cNvSpPr/>
            <p:nvPr/>
          </p:nvSpPr>
          <p:spPr>
            <a:xfrm rot="16200000">
              <a:off x="3300238" y="5218943"/>
              <a:ext cx="388788" cy="55650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6" name="Rechteck 385"/>
                <p:cNvSpPr/>
                <p:nvPr/>
              </p:nvSpPr>
              <p:spPr>
                <a:xfrm>
                  <a:off x="3733130" y="5307064"/>
                  <a:ext cx="453283" cy="5011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386" name="Rechteck 38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3130" y="5307064"/>
                  <a:ext cx="453283" cy="501173"/>
                </a:xfrm>
                <a:prstGeom prst="rect">
                  <a:avLst/>
                </a:prstGeom>
                <a:blipFill>
                  <a:blip r:embed="rId12"/>
                  <a:stretch>
                    <a:fillRect b="-138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8" name="Rechteck 387"/>
            <p:cNvSpPr/>
            <p:nvPr/>
          </p:nvSpPr>
          <p:spPr>
            <a:xfrm>
              <a:off x="718901" y="5827453"/>
              <a:ext cx="3444761" cy="338988"/>
            </a:xfrm>
            <a:prstGeom prst="rect">
              <a:avLst/>
            </a:prstGeom>
            <a:gradFill>
              <a:gsLst>
                <a:gs pos="50000">
                  <a:schemeClr val="bg1"/>
                </a:gs>
                <a:gs pos="0">
                  <a:srgbClr val="1A84CA"/>
                </a:gs>
                <a:gs pos="100000">
                  <a:srgbClr val="FE6F4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9" name="Textfeld 388"/>
            <p:cNvSpPr txBox="1"/>
            <p:nvPr/>
          </p:nvSpPr>
          <p:spPr>
            <a:xfrm>
              <a:off x="2276139" y="6122383"/>
              <a:ext cx="341425" cy="434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</a:t>
              </a:r>
              <a:endPara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0" name="Textfeld 389"/>
            <p:cNvSpPr txBox="1"/>
            <p:nvPr/>
          </p:nvSpPr>
          <p:spPr>
            <a:xfrm>
              <a:off x="3179686" y="6154103"/>
              <a:ext cx="1615656" cy="434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Acceleration</a:t>
              </a:r>
              <a:endPara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1" name="Textfeld 390"/>
            <p:cNvSpPr txBox="1"/>
            <p:nvPr/>
          </p:nvSpPr>
          <p:spPr>
            <a:xfrm>
              <a:off x="3837" y="6166440"/>
              <a:ext cx="1645238" cy="434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Deceleration</a:t>
              </a:r>
              <a:endPara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442" name="Gruppieren 441"/>
            <p:cNvGrpSpPr/>
            <p:nvPr/>
          </p:nvGrpSpPr>
          <p:grpSpPr>
            <a:xfrm rot="10800000">
              <a:off x="2153927" y="1630102"/>
              <a:ext cx="396585" cy="801738"/>
              <a:chOff x="4151473" y="1785097"/>
              <a:chExt cx="365322" cy="738537"/>
            </a:xfrm>
          </p:grpSpPr>
          <p:sp>
            <p:nvSpPr>
              <p:cNvPr id="445" name="Bogen 444"/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6" name="Bogen 445"/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49" name="Gruppieren 448"/>
            <p:cNvGrpSpPr/>
            <p:nvPr/>
          </p:nvGrpSpPr>
          <p:grpSpPr>
            <a:xfrm rot="10800000">
              <a:off x="3110482" y="1172784"/>
              <a:ext cx="655054" cy="1619068"/>
              <a:chOff x="3946593" y="1461054"/>
              <a:chExt cx="603416" cy="1491436"/>
            </a:xfrm>
          </p:grpSpPr>
          <p:sp>
            <p:nvSpPr>
              <p:cNvPr id="452" name="Bogen 451"/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3" name="Bogen 452"/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4" name="Bogen 453"/>
              <p:cNvSpPr/>
              <p:nvPr/>
            </p:nvSpPr>
            <p:spPr>
              <a:xfrm>
                <a:off x="3946593" y="1461054"/>
                <a:ext cx="603416" cy="1491436"/>
              </a:xfrm>
              <a:prstGeom prst="arc">
                <a:avLst>
                  <a:gd name="adj1" fmla="val 17221405"/>
                  <a:gd name="adj2" fmla="val 916460"/>
                </a:avLst>
              </a:prstGeom>
              <a:ln w="9525">
                <a:solidFill>
                  <a:srgbClr val="002060"/>
                </a:solidFill>
                <a:headEnd type="triangle" w="sm" len="sm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80" name="Rechteck 279"/>
            <p:cNvSpPr/>
            <p:nvPr/>
          </p:nvSpPr>
          <p:spPr>
            <a:xfrm>
              <a:off x="634849" y="3443771"/>
              <a:ext cx="3517003" cy="1127070"/>
            </a:xfrm>
            <a:prstGeom prst="rect">
              <a:avLst/>
            </a:prstGeom>
            <a:solidFill>
              <a:srgbClr val="F1E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Ellipse 280"/>
            <p:cNvSpPr/>
            <p:nvPr/>
          </p:nvSpPr>
          <p:spPr>
            <a:xfrm>
              <a:off x="1185887" y="3427609"/>
              <a:ext cx="50073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3" name="Ellipse 282"/>
            <p:cNvSpPr/>
            <p:nvPr/>
          </p:nvSpPr>
          <p:spPr>
            <a:xfrm>
              <a:off x="2187043" y="3435950"/>
              <a:ext cx="51256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4" name="Ellipse 283"/>
            <p:cNvSpPr/>
            <p:nvPr/>
          </p:nvSpPr>
          <p:spPr>
            <a:xfrm>
              <a:off x="3172775" y="3442847"/>
              <a:ext cx="500733" cy="1588242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5" name="Ellipse 284"/>
            <p:cNvSpPr/>
            <p:nvPr/>
          </p:nvSpPr>
          <p:spPr>
            <a:xfrm>
              <a:off x="2702515" y="3411220"/>
              <a:ext cx="481151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6" name="Ellipse 285"/>
            <p:cNvSpPr/>
            <p:nvPr/>
          </p:nvSpPr>
          <p:spPr>
            <a:xfrm>
              <a:off x="1698130" y="3427609"/>
              <a:ext cx="474263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7" name="Ellipse 286"/>
            <p:cNvSpPr/>
            <p:nvPr/>
          </p:nvSpPr>
          <p:spPr>
            <a:xfrm>
              <a:off x="680131" y="3449240"/>
              <a:ext cx="493006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4" name="Gruppieren 303"/>
            <p:cNvGrpSpPr/>
            <p:nvPr/>
          </p:nvGrpSpPr>
          <p:grpSpPr>
            <a:xfrm>
              <a:off x="2998686" y="3264451"/>
              <a:ext cx="727519" cy="1619068"/>
              <a:chOff x="468923" y="4100514"/>
              <a:chExt cx="670168" cy="1491436"/>
            </a:xfrm>
          </p:grpSpPr>
          <p:sp>
            <p:nvSpPr>
              <p:cNvPr id="305" name="Bogen 304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06" name="Gruppieren 305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307" name="Bogen 306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8" name="Bogen 307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9" name="Bogen 308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0" name="Bogen 309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1" name="Bogen 310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12" name="Gruppieren 311"/>
            <p:cNvGrpSpPr/>
            <p:nvPr/>
          </p:nvGrpSpPr>
          <p:grpSpPr>
            <a:xfrm>
              <a:off x="2007032" y="3285871"/>
              <a:ext cx="727519" cy="1619068"/>
              <a:chOff x="468923" y="4100514"/>
              <a:chExt cx="670168" cy="1491436"/>
            </a:xfrm>
          </p:grpSpPr>
          <p:sp>
            <p:nvSpPr>
              <p:cNvPr id="313" name="Bogen 312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14" name="Gruppieren 313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315" name="Bogen 314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6" name="Bogen 315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7" name="Bogen 316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8" name="Bogen 317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9" name="Bogen 318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20" name="Gruppieren 319"/>
            <p:cNvGrpSpPr/>
            <p:nvPr/>
          </p:nvGrpSpPr>
          <p:grpSpPr>
            <a:xfrm>
              <a:off x="1503607" y="3279910"/>
              <a:ext cx="727519" cy="1619068"/>
              <a:chOff x="468923" y="4100514"/>
              <a:chExt cx="670168" cy="1491436"/>
            </a:xfrm>
          </p:grpSpPr>
          <p:sp>
            <p:nvSpPr>
              <p:cNvPr id="321" name="Bogen 320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22" name="Gruppieren 321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323" name="Bogen 322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4" name="Bogen 323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5" name="Bogen 324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6" name="Bogen 325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7" name="Bogen 326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28" name="Gruppieren 327"/>
            <p:cNvGrpSpPr/>
            <p:nvPr/>
          </p:nvGrpSpPr>
          <p:grpSpPr>
            <a:xfrm>
              <a:off x="2529091" y="3281166"/>
              <a:ext cx="727519" cy="1619068"/>
              <a:chOff x="468923" y="4100514"/>
              <a:chExt cx="670168" cy="1491436"/>
            </a:xfrm>
          </p:grpSpPr>
          <p:sp>
            <p:nvSpPr>
              <p:cNvPr id="329" name="Bogen 328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30" name="Gruppieren 329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331" name="Bogen 330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2" name="Bogen 331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3" name="Bogen 332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4" name="Bogen 333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5" name="Bogen 334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336" name="Freihandform 335"/>
            <p:cNvSpPr/>
            <p:nvPr/>
          </p:nvSpPr>
          <p:spPr>
            <a:xfrm>
              <a:off x="1132347" y="4223657"/>
              <a:ext cx="595741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37000">
                  <a:srgbClr val="00B0F0"/>
                </a:gs>
                <a:gs pos="69040">
                  <a:srgbClr val="D6E8C8"/>
                </a:gs>
                <a:gs pos="73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5" name="Freihandform 344"/>
            <p:cNvSpPr/>
            <p:nvPr/>
          </p:nvSpPr>
          <p:spPr>
            <a:xfrm>
              <a:off x="2152527" y="4228295"/>
              <a:ext cx="564800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78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6" name="Freihandform 345"/>
            <p:cNvSpPr/>
            <p:nvPr/>
          </p:nvSpPr>
          <p:spPr>
            <a:xfrm>
              <a:off x="3157907" y="4221730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78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0" name="Ellipse 359"/>
            <p:cNvSpPr/>
            <p:nvPr/>
          </p:nvSpPr>
          <p:spPr>
            <a:xfrm>
              <a:off x="3682513" y="3437061"/>
              <a:ext cx="481151" cy="1588242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37" name="Gruppieren 336"/>
            <p:cNvGrpSpPr/>
            <p:nvPr/>
          </p:nvGrpSpPr>
          <p:grpSpPr>
            <a:xfrm>
              <a:off x="3501683" y="3274700"/>
              <a:ext cx="727519" cy="1619068"/>
              <a:chOff x="468923" y="4100514"/>
              <a:chExt cx="670168" cy="1491436"/>
            </a:xfrm>
          </p:grpSpPr>
          <p:sp>
            <p:nvSpPr>
              <p:cNvPr id="338" name="Bogen 337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39" name="Gruppieren 338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340" name="Bogen 339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1" name="Bogen 340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2" name="Bogen 341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3" name="Bogen 342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4" name="Bogen 343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61" name="Gruppieren 360"/>
            <p:cNvGrpSpPr/>
            <p:nvPr/>
          </p:nvGrpSpPr>
          <p:grpSpPr>
            <a:xfrm>
              <a:off x="496489" y="3274700"/>
              <a:ext cx="727519" cy="1619068"/>
              <a:chOff x="468923" y="4100514"/>
              <a:chExt cx="670168" cy="1491436"/>
            </a:xfrm>
          </p:grpSpPr>
          <p:sp>
            <p:nvSpPr>
              <p:cNvPr id="362" name="Bogen 361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63" name="Gruppieren 362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364" name="Bogen 363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5" name="Bogen 364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6" name="Bogen 365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7" name="Bogen 366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8" name="Bogen 367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88" name="Gruppieren 287"/>
            <p:cNvGrpSpPr/>
            <p:nvPr/>
          </p:nvGrpSpPr>
          <p:grpSpPr>
            <a:xfrm>
              <a:off x="998661" y="3280240"/>
              <a:ext cx="727519" cy="1619068"/>
              <a:chOff x="468923" y="4100514"/>
              <a:chExt cx="670168" cy="1491436"/>
            </a:xfrm>
          </p:grpSpPr>
          <p:sp>
            <p:nvSpPr>
              <p:cNvPr id="289" name="Bogen 288"/>
              <p:cNvSpPr/>
              <p:nvPr/>
            </p:nvSpPr>
            <p:spPr>
              <a:xfrm>
                <a:off x="635654" y="4210323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90" name="Gruppieren 289"/>
              <p:cNvGrpSpPr/>
              <p:nvPr/>
            </p:nvGrpSpPr>
            <p:grpSpPr>
              <a:xfrm>
                <a:off x="468923" y="4100514"/>
                <a:ext cx="603416" cy="1491436"/>
                <a:chOff x="468923" y="4100514"/>
                <a:chExt cx="603416" cy="1491436"/>
              </a:xfrm>
            </p:grpSpPr>
            <p:sp>
              <p:nvSpPr>
                <p:cNvPr id="291" name="Bogen 290"/>
                <p:cNvSpPr/>
                <p:nvPr/>
              </p:nvSpPr>
              <p:spPr>
                <a:xfrm>
                  <a:off x="760780" y="4819645"/>
                  <a:ext cx="162839" cy="308241"/>
                </a:xfrm>
                <a:prstGeom prst="arc">
                  <a:avLst>
                    <a:gd name="adj1" fmla="val 11152644"/>
                    <a:gd name="adj2" fmla="val 29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2" name="Bogen 291"/>
                <p:cNvSpPr/>
                <p:nvPr/>
              </p:nvSpPr>
              <p:spPr>
                <a:xfrm>
                  <a:off x="662151" y="4662814"/>
                  <a:ext cx="356999" cy="629363"/>
                </a:xfrm>
                <a:prstGeom prst="arc">
                  <a:avLst>
                    <a:gd name="adj1" fmla="val 11152644"/>
                    <a:gd name="adj2" fmla="val 21514113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3" name="Bogen 292"/>
                <p:cNvSpPr/>
                <p:nvPr/>
              </p:nvSpPr>
              <p:spPr>
                <a:xfrm>
                  <a:off x="673803" y="4533731"/>
                  <a:ext cx="356999" cy="629363"/>
                </a:xfrm>
                <a:prstGeom prst="arc">
                  <a:avLst>
                    <a:gd name="adj1" fmla="val 14239055"/>
                    <a:gd name="adj2" fmla="val 18292496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4" name="Bogen 293"/>
                <p:cNvSpPr/>
                <p:nvPr/>
              </p:nvSpPr>
              <p:spPr>
                <a:xfrm>
                  <a:off x="682126" y="4424557"/>
                  <a:ext cx="356999" cy="629363"/>
                </a:xfrm>
                <a:prstGeom prst="arc">
                  <a:avLst>
                    <a:gd name="adj1" fmla="val 15447186"/>
                    <a:gd name="adj2" fmla="val 17274868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5" name="Bogen 294"/>
                <p:cNvSpPr/>
                <p:nvPr/>
              </p:nvSpPr>
              <p:spPr>
                <a:xfrm>
                  <a:off x="468923" y="4100514"/>
                  <a:ext cx="603416" cy="1491436"/>
                </a:xfrm>
                <a:prstGeom prst="arc">
                  <a:avLst>
                    <a:gd name="adj1" fmla="val 17221405"/>
                    <a:gd name="adj2" fmla="val 916460"/>
                  </a:avLst>
                </a:prstGeom>
                <a:ln w="9525">
                  <a:solidFill>
                    <a:srgbClr val="002060"/>
                  </a:solidFill>
                  <a:headEnd type="none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56" name="Gruppieren 455"/>
            <p:cNvGrpSpPr/>
            <p:nvPr/>
          </p:nvGrpSpPr>
          <p:grpSpPr>
            <a:xfrm rot="10800000">
              <a:off x="1119739" y="3535596"/>
              <a:ext cx="546520" cy="1480795"/>
              <a:chOff x="4097049" y="1597868"/>
              <a:chExt cx="503437" cy="1364063"/>
            </a:xfrm>
          </p:grpSpPr>
          <p:sp>
            <p:nvSpPr>
              <p:cNvPr id="457" name="Bogen 456"/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8" name="Bogen 457"/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9" name="Bogen 458"/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0" name="Bogen 459"/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2" name="Bogen 461"/>
              <p:cNvSpPr/>
              <p:nvPr/>
            </p:nvSpPr>
            <p:spPr>
              <a:xfrm>
                <a:off x="4097049" y="1597868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70" name="Gruppieren 469"/>
            <p:cNvGrpSpPr/>
            <p:nvPr/>
          </p:nvGrpSpPr>
          <p:grpSpPr>
            <a:xfrm rot="10800000">
              <a:off x="2143674" y="3552934"/>
              <a:ext cx="546520" cy="1480795"/>
              <a:chOff x="4097049" y="1597868"/>
              <a:chExt cx="503437" cy="1364063"/>
            </a:xfrm>
          </p:grpSpPr>
          <p:sp>
            <p:nvSpPr>
              <p:cNvPr id="471" name="Bogen 470"/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2" name="Bogen 471"/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3" name="Bogen 472"/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4" name="Bogen 473"/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6" name="Bogen 475"/>
              <p:cNvSpPr/>
              <p:nvPr/>
            </p:nvSpPr>
            <p:spPr>
              <a:xfrm>
                <a:off x="4097049" y="1597868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77" name="Gruppieren 476"/>
            <p:cNvGrpSpPr/>
            <p:nvPr/>
          </p:nvGrpSpPr>
          <p:grpSpPr>
            <a:xfrm rot="10800000">
              <a:off x="3110701" y="3518765"/>
              <a:ext cx="546520" cy="1480795"/>
              <a:chOff x="4097049" y="1597868"/>
              <a:chExt cx="503437" cy="1364063"/>
            </a:xfrm>
          </p:grpSpPr>
          <p:sp>
            <p:nvSpPr>
              <p:cNvPr id="478" name="Bogen 477"/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9" name="Bogen 478"/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0" name="Bogen 479"/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1" name="Bogen 480"/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3" name="Bogen 482"/>
              <p:cNvSpPr/>
              <p:nvPr/>
            </p:nvSpPr>
            <p:spPr>
              <a:xfrm>
                <a:off x="4097049" y="1597868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59" name="Rechteck 258"/>
            <p:cNvSpPr/>
            <p:nvPr/>
          </p:nvSpPr>
          <p:spPr>
            <a:xfrm>
              <a:off x="594543" y="4559876"/>
              <a:ext cx="3574553" cy="656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1" name="Rechteck 260"/>
            <p:cNvSpPr/>
            <p:nvPr/>
          </p:nvSpPr>
          <p:spPr>
            <a:xfrm>
              <a:off x="621974" y="2188765"/>
              <a:ext cx="3501835" cy="656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4" name="Gerader Verbinder 373"/>
            <p:cNvCxnSpPr/>
            <p:nvPr/>
          </p:nvCxnSpPr>
          <p:spPr>
            <a:xfrm>
              <a:off x="804168" y="1709842"/>
              <a:ext cx="526303" cy="2025105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Gerader Verbinder 375"/>
            <p:cNvCxnSpPr/>
            <p:nvPr/>
          </p:nvCxnSpPr>
          <p:spPr>
            <a:xfrm>
              <a:off x="1826079" y="1566741"/>
              <a:ext cx="559517" cy="2344442"/>
            </a:xfrm>
            <a:prstGeom prst="line">
              <a:avLst/>
            </a:prstGeom>
            <a:ln w="1905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E0090620-4CEB-EE64-C5D0-3701BB2EBF98}"/>
                </a:ext>
              </a:extLst>
            </p:cNvPr>
            <p:cNvSpPr/>
            <p:nvPr/>
          </p:nvSpPr>
          <p:spPr>
            <a:xfrm>
              <a:off x="584373" y="3441234"/>
              <a:ext cx="3652730" cy="1157572"/>
            </a:xfrm>
            <a:prstGeom prst="rect">
              <a:avLst/>
            </a:prstGeom>
            <a:solidFill>
              <a:srgbClr val="E9EDF2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B9918622-C2AB-A95E-96CD-3FACE96E367D}"/>
                </a:ext>
              </a:extLst>
            </p:cNvPr>
            <p:cNvSpPr/>
            <p:nvPr/>
          </p:nvSpPr>
          <p:spPr>
            <a:xfrm>
              <a:off x="3173647" y="4231491"/>
              <a:ext cx="503061" cy="312164"/>
            </a:xfrm>
            <a:prstGeom prst="rect">
              <a:avLst/>
            </a:prstGeom>
            <a:solidFill>
              <a:srgbClr val="E9EDF2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DEA8B0C7-D915-C84C-49CD-B8696853FD8C}"/>
                </a:ext>
              </a:extLst>
            </p:cNvPr>
            <p:cNvSpPr/>
            <p:nvPr/>
          </p:nvSpPr>
          <p:spPr>
            <a:xfrm>
              <a:off x="2182599" y="4233379"/>
              <a:ext cx="511899" cy="312164"/>
            </a:xfrm>
            <a:prstGeom prst="rect">
              <a:avLst/>
            </a:prstGeom>
            <a:solidFill>
              <a:srgbClr val="E9EDF2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CD43B0BD-2EB5-2401-9C36-2B9F3036C6C0}"/>
                </a:ext>
              </a:extLst>
            </p:cNvPr>
            <p:cNvSpPr/>
            <p:nvPr/>
          </p:nvSpPr>
          <p:spPr>
            <a:xfrm>
              <a:off x="1154172" y="4231789"/>
              <a:ext cx="533038" cy="312164"/>
            </a:xfrm>
            <a:prstGeom prst="rect">
              <a:avLst/>
            </a:prstGeom>
            <a:solidFill>
              <a:srgbClr val="E9EDF2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53" name="Gerade Verbindung mit Pfeil 352"/>
            <p:cNvCxnSpPr>
              <a:stCxn id="352" idx="6"/>
            </p:cNvCxnSpPr>
            <p:nvPr/>
          </p:nvCxnSpPr>
          <p:spPr>
            <a:xfrm>
              <a:off x="1480141" y="3928391"/>
              <a:ext cx="234747" cy="73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4" name="Ellipse 353"/>
            <p:cNvSpPr/>
            <p:nvPr/>
          </p:nvSpPr>
          <p:spPr>
            <a:xfrm>
              <a:off x="1849436" y="3808638"/>
              <a:ext cx="265620" cy="2656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2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355" name="Gerade Verbindung mit Pfeil 354"/>
            <p:cNvCxnSpPr>
              <a:stCxn id="354" idx="6"/>
            </p:cNvCxnSpPr>
            <p:nvPr/>
          </p:nvCxnSpPr>
          <p:spPr>
            <a:xfrm>
              <a:off x="2115056" y="3941448"/>
              <a:ext cx="10441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6" name="Ellipse 355"/>
            <p:cNvSpPr/>
            <p:nvPr/>
          </p:nvSpPr>
          <p:spPr>
            <a:xfrm>
              <a:off x="2540708" y="3895444"/>
              <a:ext cx="265620" cy="26562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3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357" name="Gerade Verbindung mit Pfeil 356"/>
            <p:cNvCxnSpPr>
              <a:stCxn id="356" idx="6"/>
            </p:cNvCxnSpPr>
            <p:nvPr/>
          </p:nvCxnSpPr>
          <p:spPr>
            <a:xfrm>
              <a:off x="2806328" y="4028254"/>
              <a:ext cx="187320" cy="1326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Ellipse 357"/>
            <p:cNvSpPr/>
            <p:nvPr/>
          </p:nvSpPr>
          <p:spPr>
            <a:xfrm>
              <a:off x="3070035" y="3632212"/>
              <a:ext cx="265620" cy="26562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4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359" name="Gerade Verbindung mit Pfeil 358"/>
            <p:cNvCxnSpPr>
              <a:stCxn id="358" idx="6"/>
            </p:cNvCxnSpPr>
            <p:nvPr/>
          </p:nvCxnSpPr>
          <p:spPr>
            <a:xfrm flipV="1">
              <a:off x="3335655" y="3606218"/>
              <a:ext cx="170111" cy="15880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2" name="Ellipse 351"/>
            <p:cNvSpPr/>
            <p:nvPr/>
          </p:nvSpPr>
          <p:spPr>
            <a:xfrm>
              <a:off x="1214521" y="3795580"/>
              <a:ext cx="265620" cy="26562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1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" name="Freihandform 263">
              <a:extLst>
                <a:ext uri="{FF2B5EF4-FFF2-40B4-BE49-F238E27FC236}">
                  <a16:creationId xmlns:a16="http://schemas.microsoft.com/office/drawing/2014/main" id="{68040EB7-5493-18BE-0C50-77A9F24339C1}"/>
                </a:ext>
              </a:extLst>
            </p:cNvPr>
            <p:cNvSpPr/>
            <p:nvPr/>
          </p:nvSpPr>
          <p:spPr>
            <a:xfrm>
              <a:off x="3143397" y="4227057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ihandform 263">
              <a:extLst>
                <a:ext uri="{FF2B5EF4-FFF2-40B4-BE49-F238E27FC236}">
                  <a16:creationId xmlns:a16="http://schemas.microsoft.com/office/drawing/2014/main" id="{F91AD989-7E00-8853-4623-BA629C80E39A}"/>
                </a:ext>
              </a:extLst>
            </p:cNvPr>
            <p:cNvSpPr/>
            <p:nvPr/>
          </p:nvSpPr>
          <p:spPr>
            <a:xfrm>
              <a:off x="2161514" y="4226902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ihandform 263">
              <a:extLst>
                <a:ext uri="{FF2B5EF4-FFF2-40B4-BE49-F238E27FC236}">
                  <a16:creationId xmlns:a16="http://schemas.microsoft.com/office/drawing/2014/main" id="{53ED6A9B-68A3-0D5D-DEDB-007915FDB7C8}"/>
                </a:ext>
              </a:extLst>
            </p:cNvPr>
            <p:cNvSpPr/>
            <p:nvPr/>
          </p:nvSpPr>
          <p:spPr>
            <a:xfrm>
              <a:off x="1151327" y="4217437"/>
              <a:ext cx="571909" cy="750925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solidFill>
              <a:srgbClr val="E9ED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8" name="Rechteck 347"/>
            <p:cNvSpPr/>
            <p:nvPr/>
          </p:nvSpPr>
          <p:spPr>
            <a:xfrm>
              <a:off x="591430" y="4223659"/>
              <a:ext cx="574649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0" name="Rechteck 349"/>
            <p:cNvSpPr/>
            <p:nvPr/>
          </p:nvSpPr>
          <p:spPr>
            <a:xfrm>
              <a:off x="2692520" y="4233486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1" name="Rechteck 350"/>
            <p:cNvSpPr/>
            <p:nvPr/>
          </p:nvSpPr>
          <p:spPr>
            <a:xfrm>
              <a:off x="3686379" y="4213023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9" name="Rechteck 348"/>
            <p:cNvSpPr/>
            <p:nvPr/>
          </p:nvSpPr>
          <p:spPr>
            <a:xfrm>
              <a:off x="1692710" y="4213023"/>
              <a:ext cx="488912" cy="96721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7" name="Rechteck 346"/>
            <p:cNvSpPr/>
            <p:nvPr/>
          </p:nvSpPr>
          <p:spPr>
            <a:xfrm>
              <a:off x="600738" y="4547431"/>
              <a:ext cx="3574553" cy="6566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E090ACE6-AB75-0292-EAA4-A40861BB3D13}"/>
              </a:ext>
            </a:extLst>
          </p:cNvPr>
          <p:cNvSpPr txBox="1"/>
          <p:nvPr/>
        </p:nvSpPr>
        <p:spPr>
          <a:xfrm>
            <a:off x="3993545" y="3203845"/>
            <a:ext cx="4129853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486C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Goal: generate a mode that allows momentum transfer from laser field to electrons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Use first order effect (efficient!)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Second order effects too power costly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DAD7D97-9E7F-414E-B734-8EB5BC589221}"/>
              </a:ext>
            </a:extLst>
          </p:cNvPr>
          <p:cNvGrpSpPr/>
          <p:nvPr/>
        </p:nvGrpSpPr>
        <p:grpSpPr>
          <a:xfrm>
            <a:off x="9469157" y="360302"/>
            <a:ext cx="2441629" cy="915785"/>
            <a:chOff x="7591419" y="1158203"/>
            <a:chExt cx="2441629" cy="915785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42A07CE-9FE1-D94D-69CD-F92CBC27A6D2}"/>
                </a:ext>
              </a:extLst>
            </p:cNvPr>
            <p:cNvSpPr/>
            <p:nvPr/>
          </p:nvSpPr>
          <p:spPr>
            <a:xfrm>
              <a:off x="7591419" y="1158203"/>
              <a:ext cx="2413360" cy="915785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44DE9581-7C68-D309-B6D6-16B851DA1A77}"/>
                    </a:ext>
                  </a:extLst>
                </p:cNvPr>
                <p:cNvSpPr txBox="1"/>
                <p:nvPr/>
              </p:nvSpPr>
              <p:spPr>
                <a:xfrm>
                  <a:off x="7980526" y="1533518"/>
                  <a:ext cx="1742054" cy="4901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de-DE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de-DE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de-DE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de-DE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44DE9581-7C68-D309-B6D6-16B851DA1A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0526" y="1533518"/>
                  <a:ext cx="1742054" cy="490199"/>
                </a:xfrm>
                <a:prstGeom prst="rect">
                  <a:avLst/>
                </a:prstGeom>
                <a:blipFill>
                  <a:blip r:embed="rId13"/>
                  <a:stretch>
                    <a:fillRect l="-1399" b="-125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F3E64884-F7BD-5D7D-3FA4-8CE4169BD67C}"/>
                </a:ext>
              </a:extLst>
            </p:cNvPr>
            <p:cNvSpPr txBox="1"/>
            <p:nvPr/>
          </p:nvSpPr>
          <p:spPr>
            <a:xfrm>
              <a:off x="7591802" y="1204229"/>
              <a:ext cx="2441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Synchronicity</a:t>
              </a:r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condition</a:t>
              </a:r>
              <a:r>
                <a:rPr lang="de-DE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4F4164FA-B982-C9EE-2266-EEAE89DC6214}"/>
                  </a:ext>
                </a:extLst>
              </p:cNvPr>
              <p:cNvSpPr txBox="1"/>
              <p:nvPr/>
            </p:nvSpPr>
            <p:spPr>
              <a:xfrm>
                <a:off x="2409687" y="2328448"/>
                <a:ext cx="704207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8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de-DE" sz="1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4F4164FA-B982-C9EE-2266-EEAE89DC6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87" y="2328448"/>
                <a:ext cx="704207" cy="390748"/>
              </a:xfrm>
              <a:prstGeom prst="rect">
                <a:avLst/>
              </a:prstGeom>
              <a:blipFill>
                <a:blip r:embed="rId1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6CAB9DB6-F2D0-CFB4-49F8-F4A6C75FEEF8}"/>
              </a:ext>
            </a:extLst>
          </p:cNvPr>
          <p:cNvCxnSpPr/>
          <p:nvPr/>
        </p:nvCxnSpPr>
        <p:spPr>
          <a:xfrm>
            <a:off x="2246162" y="2355391"/>
            <a:ext cx="890783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95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leichschenkliges Dreieck 5">
            <a:extLst>
              <a:ext uri="{FF2B5EF4-FFF2-40B4-BE49-F238E27FC236}">
                <a16:creationId xmlns:a16="http://schemas.microsoft.com/office/drawing/2014/main" id="{5CAE9907-BA57-1220-8BC9-469C33C19FB9}"/>
              </a:ext>
            </a:extLst>
          </p:cNvPr>
          <p:cNvSpPr/>
          <p:nvPr/>
        </p:nvSpPr>
        <p:spPr>
          <a:xfrm rot="16389372" flipH="1">
            <a:off x="5819191" y="-581955"/>
            <a:ext cx="119088" cy="12639146"/>
          </a:xfrm>
          <a:prstGeom prst="triangle">
            <a:avLst/>
          </a:prstGeom>
          <a:solidFill>
            <a:schemeClr val="bg1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591BB58-9FDF-5ED3-2639-FE8A8A932028}"/>
              </a:ext>
            </a:extLst>
          </p:cNvPr>
          <p:cNvGrpSpPr/>
          <p:nvPr/>
        </p:nvGrpSpPr>
        <p:grpSpPr>
          <a:xfrm>
            <a:off x="110599" y="1278391"/>
            <a:ext cx="3994585" cy="4173364"/>
            <a:chOff x="110599" y="1278391"/>
            <a:chExt cx="3994585" cy="417336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56155D6-1FCD-97B2-925C-AFB987F6E586}"/>
                </a:ext>
              </a:extLst>
            </p:cNvPr>
            <p:cNvSpPr/>
            <p:nvPr/>
          </p:nvSpPr>
          <p:spPr>
            <a:xfrm rot="4927928" flipH="1">
              <a:off x="2178976" y="3211514"/>
              <a:ext cx="45719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2FA01E88-173B-DCF9-6B90-0C684D8E1A1B}"/>
                </a:ext>
              </a:extLst>
            </p:cNvPr>
            <p:cNvGrpSpPr/>
            <p:nvPr/>
          </p:nvGrpSpPr>
          <p:grpSpPr>
            <a:xfrm>
              <a:off x="110599" y="1278391"/>
              <a:ext cx="471169" cy="4173364"/>
              <a:chOff x="2122674" y="-2353129"/>
              <a:chExt cx="499620" cy="7070882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10BC5922-4A9A-57CB-5324-A0363883D0B4}"/>
                  </a:ext>
                </a:extLst>
              </p:cNvPr>
              <p:cNvSpPr/>
              <p:nvPr/>
            </p:nvSpPr>
            <p:spPr>
              <a:xfrm>
                <a:off x="2325351" y="-2353129"/>
                <a:ext cx="126946" cy="7047317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01313D02-B948-5BD4-B5CC-80A03421DAB1}"/>
                  </a:ext>
                </a:extLst>
              </p:cNvPr>
              <p:cNvSpPr/>
              <p:nvPr/>
            </p:nvSpPr>
            <p:spPr>
              <a:xfrm>
                <a:off x="2122674" y="4557497"/>
                <a:ext cx="499620" cy="160256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8565369" y="1665322"/>
            <a:ext cx="3511575" cy="2934091"/>
            <a:chOff x="8565369" y="1665322"/>
            <a:chExt cx="3511575" cy="2934091"/>
          </a:xfrm>
        </p:grpSpPr>
        <p:sp>
          <p:nvSpPr>
            <p:cNvPr id="15" name="Rechteck: abgerundete Ecken 14">
              <a:extLst>
                <a:ext uri="{FF2B5EF4-FFF2-40B4-BE49-F238E27FC236}">
                  <a16:creationId xmlns:a16="http://schemas.microsoft.com/office/drawing/2014/main" id="{6B574458-2D45-9444-0144-23798BB7038D}"/>
                </a:ext>
              </a:extLst>
            </p:cNvPr>
            <p:cNvSpPr/>
            <p:nvPr/>
          </p:nvSpPr>
          <p:spPr>
            <a:xfrm>
              <a:off x="8565369" y="1665322"/>
              <a:ext cx="3511575" cy="2934091"/>
            </a:xfrm>
            <a:prstGeom prst="roundRect">
              <a:avLst>
                <a:gd name="adj" fmla="val 6844"/>
              </a:avLst>
            </a:prstGeom>
            <a:solidFill>
              <a:srgbClr val="31859C">
                <a:alpha val="20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06AE2CB1-027A-9DC6-4048-E5A0D272DC50}"/>
                </a:ext>
              </a:extLst>
            </p:cNvPr>
            <p:cNvSpPr txBox="1"/>
            <p:nvPr/>
          </p:nvSpPr>
          <p:spPr>
            <a:xfrm>
              <a:off x="8636791" y="4160070"/>
              <a:ext cx="331915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222222"/>
                  </a:solidFill>
                </a:rPr>
                <a:t>Chen et al., Proposal (1989)</a:t>
              </a:r>
            </a:p>
            <a:p>
              <a:r>
                <a:rPr lang="en-US" sz="1100" dirty="0">
                  <a:solidFill>
                    <a:srgbClr val="222222"/>
                  </a:solidFill>
                </a:rPr>
                <a:t>Shiloh, et al., Opt. Express 29, 14403-14411 (2021)</a:t>
              </a:r>
              <a:endParaRPr lang="en-GB" sz="1100" dirty="0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7840B795-F48C-48E3-4B63-54B9C3B9A1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2171"/>
            <a:stretch/>
          </p:blipFill>
          <p:spPr bwMode="auto">
            <a:xfrm>
              <a:off x="8649155" y="1830421"/>
              <a:ext cx="3319152" cy="2317775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7ECF401-AE1E-B5EE-4979-C1B29D319712}"/>
              </a:ext>
            </a:extLst>
          </p:cNvPr>
          <p:cNvGrpSpPr/>
          <p:nvPr/>
        </p:nvGrpSpPr>
        <p:grpSpPr>
          <a:xfrm>
            <a:off x="3465204" y="725683"/>
            <a:ext cx="3911046" cy="4934693"/>
            <a:chOff x="6044250" y="341470"/>
            <a:chExt cx="3911046" cy="5255145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EA7EC205-3BB8-7D1F-9E60-59DEC7AAFFC2}"/>
                </a:ext>
              </a:extLst>
            </p:cNvPr>
            <p:cNvSpPr/>
            <p:nvPr/>
          </p:nvSpPr>
          <p:spPr>
            <a:xfrm rot="4915444" flipH="1">
              <a:off x="8027604" y="3351740"/>
              <a:ext cx="48688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655E3AC-A9EF-528A-622E-2305D6E94C14}"/>
                </a:ext>
              </a:extLst>
            </p:cNvPr>
            <p:cNvSpPr/>
            <p:nvPr/>
          </p:nvSpPr>
          <p:spPr>
            <a:xfrm flipV="1">
              <a:off x="6248309" y="341470"/>
              <a:ext cx="116460" cy="5251394"/>
            </a:xfrm>
            <a:prstGeom prst="rect">
              <a:avLst/>
            </a:prstGeom>
            <a:solidFill>
              <a:srgbClr val="6F5E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F8AA12C-7D66-CE76-5AE0-4C6A06153374}"/>
                </a:ext>
              </a:extLst>
            </p:cNvPr>
            <p:cNvSpPr/>
            <p:nvPr/>
          </p:nvSpPr>
          <p:spPr>
            <a:xfrm>
              <a:off x="6044250" y="5504701"/>
              <a:ext cx="499620" cy="91914"/>
            </a:xfrm>
            <a:prstGeom prst="ellipse">
              <a:avLst/>
            </a:prstGeom>
            <a:solidFill>
              <a:srgbClr val="6F5E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776F8DF-016C-9129-AD89-08B86A0A6E76}"/>
              </a:ext>
            </a:extLst>
          </p:cNvPr>
          <p:cNvGrpSpPr/>
          <p:nvPr/>
        </p:nvGrpSpPr>
        <p:grpSpPr>
          <a:xfrm>
            <a:off x="8198865" y="1092200"/>
            <a:ext cx="4000241" cy="4812763"/>
            <a:chOff x="8198865" y="1092200"/>
            <a:chExt cx="4000241" cy="4812763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BF6376C-3F07-2151-3D94-421F9F7FC850}"/>
                </a:ext>
              </a:extLst>
            </p:cNvPr>
            <p:cNvSpPr/>
            <p:nvPr/>
          </p:nvSpPr>
          <p:spPr>
            <a:xfrm rot="4950306" flipH="1">
              <a:off x="10272898" y="3691631"/>
              <a:ext cx="45719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04D4B881-5CF1-C865-BFC8-9DD40EF16D50}"/>
                </a:ext>
              </a:extLst>
            </p:cNvPr>
            <p:cNvGrpSpPr/>
            <p:nvPr/>
          </p:nvGrpSpPr>
          <p:grpSpPr>
            <a:xfrm>
              <a:off x="8198865" y="1092200"/>
              <a:ext cx="485936" cy="4812763"/>
              <a:chOff x="9453610" y="-733817"/>
              <a:chExt cx="499620" cy="5037317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6A266D4B-494E-3778-0B9F-E755458C360C}"/>
                  </a:ext>
                </a:extLst>
              </p:cNvPr>
              <p:cNvSpPr/>
              <p:nvPr/>
            </p:nvSpPr>
            <p:spPr>
              <a:xfrm>
                <a:off x="9646860" y="-733817"/>
                <a:ext cx="103347" cy="50137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37339A1E-D022-9A1C-7E77-BDAA123B212F}"/>
                  </a:ext>
                </a:extLst>
              </p:cNvPr>
              <p:cNvSpPr/>
              <p:nvPr/>
            </p:nvSpPr>
            <p:spPr>
              <a:xfrm>
                <a:off x="9453610" y="4211586"/>
                <a:ext cx="499620" cy="9191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6B6D1B-E105-965A-CC24-13D3828A0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6</a:t>
            </a:fld>
            <a:endParaRPr lang="en-GB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FCB7764-8ABC-6575-7FAE-042FC2F11ED9}"/>
              </a:ext>
            </a:extLst>
          </p:cNvPr>
          <p:cNvGrpSpPr/>
          <p:nvPr/>
        </p:nvGrpSpPr>
        <p:grpSpPr>
          <a:xfrm>
            <a:off x="3869509" y="1210667"/>
            <a:ext cx="4234761" cy="3354892"/>
            <a:chOff x="3684927" y="622300"/>
            <a:chExt cx="4234761" cy="3354892"/>
          </a:xfrm>
          <a:scene3d>
            <a:camera prst="orthographicFront"/>
            <a:lightRig rig="sunset" dir="t">
              <a:rot lat="0" lon="0" rev="0"/>
            </a:lightRig>
          </a:scene3d>
        </p:grpSpPr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7D0ADC46-56A4-551F-22AD-F4C649AF43A0}"/>
                </a:ext>
              </a:extLst>
            </p:cNvPr>
            <p:cNvSpPr/>
            <p:nvPr/>
          </p:nvSpPr>
          <p:spPr>
            <a:xfrm>
              <a:off x="3684927" y="622300"/>
              <a:ext cx="4163673" cy="3220833"/>
            </a:xfrm>
            <a:prstGeom prst="roundRect">
              <a:avLst>
                <a:gd name="adj" fmla="val 6844"/>
              </a:avLst>
            </a:prstGeom>
            <a:solidFill>
              <a:srgbClr val="4B3F72">
                <a:alpha val="20000"/>
              </a:srgbClr>
            </a:solidFill>
            <a:ln>
              <a:noFill/>
            </a:ln>
            <a:effectLst>
              <a:outerShdw blurRad="50800" dist="25400" dir="5400000" algn="ctr" rotWithShape="0">
                <a:srgbClr val="000000">
                  <a:alpha val="12000"/>
                </a:srgbClr>
              </a:outerShdw>
            </a:effectLst>
            <a:sp3d prstMaterial="flat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A131E0A9-0F28-0AD2-A6BD-3EB4DB076F3A}"/>
                </a:ext>
              </a:extLst>
            </p:cNvPr>
            <p:cNvGrpSpPr/>
            <p:nvPr/>
          </p:nvGrpSpPr>
          <p:grpSpPr>
            <a:xfrm>
              <a:off x="3696963" y="775799"/>
              <a:ext cx="4222725" cy="3201393"/>
              <a:chOff x="3710209" y="1352590"/>
              <a:chExt cx="4222725" cy="3201393"/>
            </a:xfrm>
          </p:grpSpPr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469FE285-48A9-FC05-915F-FE8A928DD908}"/>
                  </a:ext>
                </a:extLst>
              </p:cNvPr>
              <p:cNvGrpSpPr/>
              <p:nvPr/>
            </p:nvGrpSpPr>
            <p:grpSpPr>
              <a:xfrm>
                <a:off x="3710209" y="1352590"/>
                <a:ext cx="4222725" cy="3201393"/>
                <a:chOff x="3697509" y="1352590"/>
                <a:chExt cx="4222725" cy="3201393"/>
              </a:xfrm>
            </p:grpSpPr>
            <p:pic>
              <p:nvPicPr>
                <p:cNvPr id="17" name="Obrázek 20">
                  <a:extLst>
                    <a:ext uri="{FF2B5EF4-FFF2-40B4-BE49-F238E27FC236}">
                      <a16:creationId xmlns:a16="http://schemas.microsoft.com/office/drawing/2014/main" id="{E1F9FAAF-8425-BB42-5EDB-71BC948403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639" r="55079"/>
                <a:stretch/>
              </p:blipFill>
              <p:spPr>
                <a:xfrm>
                  <a:off x="3878414" y="1352590"/>
                  <a:ext cx="1695272" cy="2034223"/>
                </a:xfrm>
                <a:prstGeom prst="rect">
                  <a:avLst/>
                </a:prstGeom>
                <a:ln>
                  <a:solidFill>
                    <a:srgbClr val="685762">
                      <a:alpha val="12000"/>
                    </a:srgbClr>
                  </a:solidFill>
                </a:ln>
                <a:effectLst>
                  <a:softEdge rad="63500"/>
                </a:effectLst>
                <a:sp3d prstMaterial="flat"/>
              </p:spPr>
            </p:pic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951C1E60-679F-B98C-6F6B-5DDF01715E52}"/>
                    </a:ext>
                  </a:extLst>
                </p:cNvPr>
                <p:cNvSpPr txBox="1"/>
                <p:nvPr/>
              </p:nvSpPr>
              <p:spPr>
                <a:xfrm>
                  <a:off x="3697509" y="3445987"/>
                  <a:ext cx="4222725" cy="1107996"/>
                </a:xfrm>
                <a:prstGeom prst="rect">
                  <a:avLst/>
                </a:prstGeom>
                <a:noFill/>
                <a:ln>
                  <a:noFill/>
                </a:ln>
                <a:sp3d prstMaterial="flat"/>
              </p:spPr>
              <p:txBody>
                <a:bodyPr wrap="square">
                  <a:spAutoFit/>
                </a:bodyPr>
                <a:lstStyle/>
                <a:p>
                  <a:r>
                    <a:rPr lang="de-DE" sz="1100" dirty="0" err="1">
                      <a:solidFill>
                        <a:srgbClr val="222222"/>
                      </a:solidFill>
                    </a:rPr>
                    <a:t>Leedle</a:t>
                  </a:r>
                  <a:r>
                    <a:rPr lang="de-DE" sz="1100" dirty="0">
                      <a:solidFill>
                        <a:srgbClr val="222222"/>
                      </a:solidFill>
                    </a:rPr>
                    <a:t>, et al. CLEO, </a:t>
                  </a:r>
                  <a:r>
                    <a:rPr lang="en-US" sz="1100" dirty="0"/>
                    <a:t>pp. FM3M-7 (2018)</a:t>
                  </a:r>
                </a:p>
                <a:p>
                  <a:r>
                    <a:rPr lang="de-DE" sz="1100" dirty="0" err="1">
                      <a:solidFill>
                        <a:srgbClr val="222222"/>
                      </a:solidFill>
                    </a:rPr>
                    <a:t>Leedle</a:t>
                  </a:r>
                  <a:r>
                    <a:rPr lang="de-DE" sz="1100" dirty="0">
                      <a:solidFill>
                        <a:srgbClr val="222222"/>
                      </a:solidFill>
                    </a:rPr>
                    <a:t>, et al.</a:t>
                  </a:r>
                  <a:r>
                    <a:rPr lang="en-US" sz="1100" dirty="0">
                      <a:solidFill>
                        <a:srgbClr val="222222"/>
                      </a:solidFill>
                    </a:rPr>
                    <a:t> Opt. Lett. 40, 4344-4347 (2018)</a:t>
                  </a:r>
                </a:p>
                <a:p>
                  <a:r>
                    <a:rPr lang="en-US" sz="110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Yousefi</a:t>
                  </a:r>
                  <a:r>
                    <a:rPr lang="en-US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et al., Opt. Lett. 44, </a:t>
                  </a:r>
                  <a:r>
                    <a:rPr lang="de-DE" sz="1100" dirty="0"/>
                    <a:t>1520-1523 (2019)</a:t>
                  </a:r>
                </a:p>
                <a:p>
                  <a:r>
                    <a:rPr lang="de-DE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Fishman et al., Nature </a:t>
                  </a:r>
                  <a:r>
                    <a:rPr lang="de-DE" sz="110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Comm</a:t>
                  </a:r>
                  <a:r>
                    <a:rPr lang="de-DE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</a:t>
                  </a:r>
                  <a:r>
                    <a:rPr lang="de-DE" sz="1100" dirty="0"/>
                    <a:t>14, 3687 (2023)</a:t>
                  </a:r>
                </a:p>
                <a:p>
                  <a:r>
                    <a:rPr lang="de-DE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Black et al., PRAB 23, 114001 (2020) </a:t>
                  </a:r>
                  <a:endPara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  <a:p>
                  <a:endParaRPr lang="en-GB" sz="1100" dirty="0"/>
                </a:p>
              </p:txBody>
            </p:sp>
          </p:grpSp>
          <p:pic>
            <p:nvPicPr>
              <p:cNvPr id="42" name="Obrázek 20">
                <a:extLst>
                  <a:ext uri="{FF2B5EF4-FFF2-40B4-BE49-F238E27FC236}">
                    <a16:creationId xmlns:a16="http://schemas.microsoft.com/office/drawing/2014/main" id="{DCBD6DBC-3214-3CF0-9884-26FD209B08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4740" r="1861"/>
              <a:stretch/>
            </p:blipFill>
            <p:spPr>
              <a:xfrm>
                <a:off x="5967473" y="1355712"/>
                <a:ext cx="1699841" cy="2034223"/>
              </a:xfrm>
              <a:prstGeom prst="rect">
                <a:avLst/>
              </a:prstGeom>
              <a:ln>
                <a:solidFill>
                  <a:srgbClr val="685762">
                    <a:alpha val="12000"/>
                  </a:srgbClr>
                </a:solidFill>
              </a:ln>
              <a:effectLst>
                <a:softEdge rad="63500"/>
              </a:effectLst>
              <a:sp3d prstMaterial="flat"/>
            </p:spPr>
          </p:pic>
        </p:grp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771BA4D2-2D78-5233-84A5-92B611DEA8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1127" y="755690"/>
              <a:ext cx="1206346" cy="1263610"/>
            </a:xfrm>
            <a:prstGeom prst="line">
              <a:avLst/>
            </a:prstGeom>
            <a:ln w="12700">
              <a:solidFill>
                <a:srgbClr val="685762">
                  <a:alpha val="12000"/>
                </a:srgbClr>
              </a:solidFill>
            </a:ln>
            <a:sp3d prstMaterial="flat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C130B788-0E42-C64B-87FD-AC6EE51C3663}"/>
                </a:ext>
              </a:extLst>
            </p:cNvPr>
            <p:cNvCxnSpPr>
              <a:cxnSpLocks/>
            </p:cNvCxnSpPr>
            <p:nvPr/>
          </p:nvCxnSpPr>
          <p:spPr>
            <a:xfrm>
              <a:off x="4760264" y="2219325"/>
              <a:ext cx="1200859" cy="556628"/>
            </a:xfrm>
            <a:prstGeom prst="line">
              <a:avLst/>
            </a:prstGeom>
            <a:ln w="12700">
              <a:solidFill>
                <a:srgbClr val="685762">
                  <a:alpha val="12000"/>
                </a:srgbClr>
              </a:solidFill>
            </a:ln>
            <a:sp3d prstMaterial="flat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33359D72-4FB7-585F-E72B-6197748F241C}"/>
              </a:ext>
            </a:extLst>
          </p:cNvPr>
          <p:cNvSpPr txBox="1"/>
          <p:nvPr/>
        </p:nvSpPr>
        <p:spPr>
          <a:xfrm>
            <a:off x="61662" y="1327692"/>
            <a:ext cx="293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1F2041"/>
                </a:solidFill>
              </a:rPr>
              <a:t>Bonded silica gratings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8CC9870-8CDB-EF57-C47D-A8E9A4D01722}"/>
              </a:ext>
            </a:extLst>
          </p:cNvPr>
          <p:cNvSpPr txBox="1"/>
          <p:nvPr/>
        </p:nvSpPr>
        <p:spPr>
          <a:xfrm>
            <a:off x="3712990" y="718559"/>
            <a:ext cx="2528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 Silicon p</a:t>
            </a:r>
            <a:r>
              <a:rPr lang="cs-CZ" sz="1800" dirty="0"/>
              <a:t>illar structures</a:t>
            </a:r>
            <a:endParaRPr lang="cs-CZ" sz="2400" dirty="0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BCE539AB-1BE3-DFFE-23EF-A6136AC098B7}"/>
              </a:ext>
            </a:extLst>
          </p:cNvPr>
          <p:cNvGrpSpPr/>
          <p:nvPr/>
        </p:nvGrpSpPr>
        <p:grpSpPr>
          <a:xfrm>
            <a:off x="581768" y="1809536"/>
            <a:ext cx="3434671" cy="4077614"/>
            <a:chOff x="581768" y="1809536"/>
            <a:chExt cx="3434671" cy="4077614"/>
          </a:xfrm>
        </p:grpSpPr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3A5B3F65-CC7B-63DE-828B-5D3F92B872A8}"/>
                </a:ext>
              </a:extLst>
            </p:cNvPr>
            <p:cNvGrpSpPr/>
            <p:nvPr/>
          </p:nvGrpSpPr>
          <p:grpSpPr>
            <a:xfrm>
              <a:off x="581768" y="1809536"/>
              <a:ext cx="2676483" cy="3847317"/>
              <a:chOff x="790768" y="101599"/>
              <a:chExt cx="2676483" cy="3847317"/>
            </a:xfrm>
          </p:grpSpPr>
          <p:sp>
            <p:nvSpPr>
              <p:cNvPr id="39" name="Rechteck: abgerundete Ecken 38">
                <a:extLst>
                  <a:ext uri="{FF2B5EF4-FFF2-40B4-BE49-F238E27FC236}">
                    <a16:creationId xmlns:a16="http://schemas.microsoft.com/office/drawing/2014/main" id="{88D05D2B-3AE5-F1C6-6698-2A8ACE62B0A7}"/>
                  </a:ext>
                </a:extLst>
              </p:cNvPr>
              <p:cNvSpPr/>
              <p:nvPr/>
            </p:nvSpPr>
            <p:spPr>
              <a:xfrm>
                <a:off x="790768" y="101599"/>
                <a:ext cx="2676483" cy="3847317"/>
              </a:xfrm>
              <a:prstGeom prst="roundRect">
                <a:avLst>
                  <a:gd name="adj" fmla="val 6844"/>
                </a:avLst>
              </a:prstGeom>
              <a:solidFill>
                <a:srgbClr val="C0C4C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Humanst521 BT" panose="020B0602020204020204" pitchFamily="34" charset="0"/>
                </a:endParaRPr>
              </a:p>
            </p:txBody>
          </p:sp>
          <p:pic>
            <p:nvPicPr>
              <p:cNvPr id="16" name="Obrázek 15">
                <a:extLst>
                  <a:ext uri="{FF2B5EF4-FFF2-40B4-BE49-F238E27FC236}">
                    <a16:creationId xmlns:a16="http://schemas.microsoft.com/office/drawing/2014/main" id="{2C2AED00-D12D-C2C7-6157-01DB2B6C0F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41" t="8844" r="64400" b="6302"/>
              <a:stretch/>
            </p:blipFill>
            <p:spPr>
              <a:xfrm>
                <a:off x="1017959" y="203200"/>
                <a:ext cx="2263637" cy="23601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0259DC15-5ED0-5475-A83B-63CB3F715B21}"/>
                </a:ext>
              </a:extLst>
            </p:cNvPr>
            <p:cNvSpPr txBox="1"/>
            <p:nvPr/>
          </p:nvSpPr>
          <p:spPr>
            <a:xfrm>
              <a:off x="672225" y="4271323"/>
              <a:ext cx="3344214" cy="1615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222222"/>
                  </a:solidFill>
                </a:rPr>
                <a:t>Peralta et</a:t>
              </a:r>
              <a:r>
                <a:rPr lang="cs-CZ" sz="1100" dirty="0">
                  <a:solidFill>
                    <a:srgbClr val="222222"/>
                  </a:solidFill>
                </a:rPr>
                <a:t> </a:t>
              </a:r>
              <a:r>
                <a:rPr lang="en-US" sz="1100" dirty="0">
                  <a:solidFill>
                    <a:srgbClr val="222222"/>
                  </a:solidFill>
                </a:rPr>
                <a:t>al. Nature 503, 91–94 (2013)</a:t>
              </a:r>
            </a:p>
            <a:p>
              <a:r>
                <a:rPr lang="en-US" sz="1100" dirty="0"/>
                <a:t>Koyama, K., et al. IPAC (2014)</a:t>
              </a:r>
              <a:endParaRPr lang="en-US" sz="1100" dirty="0">
                <a:solidFill>
                  <a:srgbClr val="222222"/>
                </a:solidFill>
              </a:endParaRPr>
            </a:p>
            <a:p>
              <a:r>
                <a:rPr lang="en-US" sz="1100" dirty="0">
                  <a:solidFill>
                    <a:srgbClr val="222222"/>
                  </a:solidFill>
                </a:rPr>
                <a:t>Wei et al., Appl. Optics 56(29) </a:t>
              </a:r>
              <a:r>
                <a:rPr lang="de-DE" sz="1100" dirty="0"/>
                <a:t>(2017)</a:t>
              </a:r>
            </a:p>
            <a:p>
              <a:r>
                <a:rPr lang="de-DE" sz="1100" dirty="0"/>
                <a:t>Wie et al., Physics </a:t>
              </a:r>
              <a:r>
                <a:rPr lang="de-DE" sz="1100" dirty="0" err="1"/>
                <a:t>of</a:t>
              </a:r>
              <a:r>
                <a:rPr lang="de-DE" sz="1100" dirty="0"/>
                <a:t> Plasmas 24.7 (2017)</a:t>
              </a:r>
            </a:p>
            <a:p>
              <a:r>
                <a:rPr lang="en-US" sz="1100" dirty="0">
                  <a:solidFill>
                    <a:srgbClr val="222222"/>
                  </a:solidFill>
                </a:rPr>
                <a:t>Cesar et al., NIMA 909, 252-256 (2018)</a:t>
              </a:r>
            </a:p>
            <a:p>
              <a:r>
                <a:rPr lang="en-US" sz="1100" dirty="0">
                  <a:solidFill>
                    <a:srgbClr val="222222"/>
                  </a:solidFill>
                </a:rPr>
                <a:t>Cesar et al., Optics Expr., </a:t>
              </a:r>
              <a:r>
                <a:rPr lang="de-DE" sz="1100" dirty="0"/>
                <a:t>26(22), (2018)</a:t>
              </a:r>
              <a:endParaRPr lang="en-US" sz="1100" dirty="0">
                <a:solidFill>
                  <a:srgbClr val="222222"/>
                </a:solidFill>
              </a:endParaRPr>
            </a:p>
            <a:p>
              <a:r>
                <a:rPr lang="de-DE" sz="1100" dirty="0"/>
                <a:t>Crisp  et al., arXiv:2310.12384</a:t>
              </a:r>
              <a:r>
                <a:rPr lang="en-US" sz="1100" dirty="0">
                  <a:solidFill>
                    <a:srgbClr val="222222"/>
                  </a:solidFill>
                </a:rPr>
                <a:t> (2023)</a:t>
              </a:r>
            </a:p>
            <a:p>
              <a:endParaRPr lang="en-US" sz="1100" dirty="0">
                <a:solidFill>
                  <a:srgbClr val="222222"/>
                </a:solidFill>
              </a:endParaRPr>
            </a:p>
            <a:p>
              <a:endParaRPr lang="en-GB" sz="1100" dirty="0"/>
            </a:p>
          </p:txBody>
        </p: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A148AE2A-521A-6D10-2403-65A5D6FF7D88}"/>
              </a:ext>
            </a:extLst>
          </p:cNvPr>
          <p:cNvSpPr txBox="1"/>
          <p:nvPr/>
        </p:nvSpPr>
        <p:spPr>
          <a:xfrm>
            <a:off x="8105103" y="1164531"/>
            <a:ext cx="2326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222222"/>
                </a:solidFill>
              </a:rPr>
              <a:t>Top </a:t>
            </a:r>
            <a:r>
              <a:rPr lang="de-DE" sz="1800" dirty="0" err="1">
                <a:solidFill>
                  <a:srgbClr val="222222"/>
                </a:solidFill>
              </a:rPr>
              <a:t>illumination</a:t>
            </a:r>
            <a:endParaRPr lang="cs-CZ" sz="1800" dirty="0">
              <a:solidFill>
                <a:srgbClr val="222222"/>
              </a:solidFill>
            </a:endParaRPr>
          </a:p>
        </p:txBody>
      </p:sp>
      <p:sp>
        <p:nvSpPr>
          <p:cNvPr id="43" name="Textfeld 19">
            <a:extLst>
              <a:ext uri="{FF2B5EF4-FFF2-40B4-BE49-F238E27FC236}">
                <a16:creationId xmlns:a16="http://schemas.microsoft.com/office/drawing/2014/main" id="{DC794D82-863A-BB63-A900-DF6FCD1B0C73}"/>
              </a:ext>
            </a:extLst>
          </p:cNvPr>
          <p:cNvSpPr txBox="1"/>
          <p:nvPr/>
        </p:nvSpPr>
        <p:spPr>
          <a:xfrm>
            <a:off x="-784881" y="730791"/>
            <a:ext cx="30495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Textfeld 35">
            <a:extLst>
              <a:ext uri="{FF2B5EF4-FFF2-40B4-BE49-F238E27FC236}">
                <a16:creationId xmlns:a16="http://schemas.microsoft.com/office/drawing/2014/main" id="{A5B09914-0982-D421-C3B6-E3743201D15E}"/>
              </a:ext>
            </a:extLst>
          </p:cNvPr>
          <p:cNvSpPr txBox="1"/>
          <p:nvPr/>
        </p:nvSpPr>
        <p:spPr>
          <a:xfrm>
            <a:off x="7506355" y="584708"/>
            <a:ext cx="2652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31859C"/>
                </a:solidFill>
              </a:rPr>
              <a:t>2021</a:t>
            </a:r>
            <a:endParaRPr lang="de-DE" sz="3600" b="1" dirty="0">
              <a:solidFill>
                <a:srgbClr val="31859C"/>
              </a:solidFill>
            </a:endParaRPr>
          </a:p>
        </p:txBody>
      </p:sp>
      <p:sp>
        <p:nvSpPr>
          <p:cNvPr id="47" name="Textfeld 12">
            <a:extLst>
              <a:ext uri="{FF2B5EF4-FFF2-40B4-BE49-F238E27FC236}">
                <a16:creationId xmlns:a16="http://schemas.microsoft.com/office/drawing/2014/main" id="{D68BC3D8-BC32-8F01-7877-CFF52A3FE02F}"/>
              </a:ext>
            </a:extLst>
          </p:cNvPr>
          <p:cNvSpPr txBox="1"/>
          <p:nvPr/>
        </p:nvSpPr>
        <p:spPr>
          <a:xfrm>
            <a:off x="2761249" y="176338"/>
            <a:ext cx="2652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6F5EA6"/>
                </a:solidFill>
              </a:rPr>
              <a:t>2015</a:t>
            </a:r>
            <a:endParaRPr lang="de-DE" sz="36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42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  <p:bldP spid="23" grpId="0"/>
      <p:bldP spid="27" grpId="0"/>
      <p:bldP spid="43" grpId="0"/>
      <p:bldP spid="45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leichschenkliges Dreieck 5">
            <a:extLst>
              <a:ext uri="{FF2B5EF4-FFF2-40B4-BE49-F238E27FC236}">
                <a16:creationId xmlns:a16="http://schemas.microsoft.com/office/drawing/2014/main" id="{5CAE9907-BA57-1220-8BC9-469C33C19FB9}"/>
              </a:ext>
            </a:extLst>
          </p:cNvPr>
          <p:cNvSpPr/>
          <p:nvPr/>
        </p:nvSpPr>
        <p:spPr>
          <a:xfrm rot="16389372" flipH="1">
            <a:off x="5819191" y="-581955"/>
            <a:ext cx="119088" cy="12639146"/>
          </a:xfrm>
          <a:prstGeom prst="triangle">
            <a:avLst/>
          </a:prstGeom>
          <a:solidFill>
            <a:schemeClr val="bg1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591BB58-9FDF-5ED3-2639-FE8A8A932028}"/>
              </a:ext>
            </a:extLst>
          </p:cNvPr>
          <p:cNvGrpSpPr/>
          <p:nvPr/>
        </p:nvGrpSpPr>
        <p:grpSpPr>
          <a:xfrm>
            <a:off x="110599" y="1278391"/>
            <a:ext cx="3994585" cy="4173364"/>
            <a:chOff x="110599" y="1278391"/>
            <a:chExt cx="3994585" cy="417336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56155D6-1FCD-97B2-925C-AFB987F6E586}"/>
                </a:ext>
              </a:extLst>
            </p:cNvPr>
            <p:cNvSpPr/>
            <p:nvPr/>
          </p:nvSpPr>
          <p:spPr>
            <a:xfrm rot="4927928" flipH="1">
              <a:off x="2178976" y="3211514"/>
              <a:ext cx="45719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2FA01E88-173B-DCF9-6B90-0C684D8E1A1B}"/>
                </a:ext>
              </a:extLst>
            </p:cNvPr>
            <p:cNvGrpSpPr/>
            <p:nvPr/>
          </p:nvGrpSpPr>
          <p:grpSpPr>
            <a:xfrm>
              <a:off x="110599" y="1278391"/>
              <a:ext cx="471169" cy="4173364"/>
              <a:chOff x="2122674" y="-2353129"/>
              <a:chExt cx="499620" cy="7070882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10BC5922-4A9A-57CB-5324-A0363883D0B4}"/>
                  </a:ext>
                </a:extLst>
              </p:cNvPr>
              <p:cNvSpPr/>
              <p:nvPr/>
            </p:nvSpPr>
            <p:spPr>
              <a:xfrm>
                <a:off x="2325351" y="-2353129"/>
                <a:ext cx="126946" cy="7047317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01313D02-B948-5BD4-B5CC-80A03421DAB1}"/>
                  </a:ext>
                </a:extLst>
              </p:cNvPr>
              <p:cNvSpPr/>
              <p:nvPr/>
            </p:nvSpPr>
            <p:spPr>
              <a:xfrm>
                <a:off x="2122674" y="4557497"/>
                <a:ext cx="499620" cy="160256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4AC5318-A202-D0C5-6677-9C85EFD04BCA}"/>
              </a:ext>
            </a:extLst>
          </p:cNvPr>
          <p:cNvGrpSpPr/>
          <p:nvPr/>
        </p:nvGrpSpPr>
        <p:grpSpPr>
          <a:xfrm>
            <a:off x="8565369" y="1665322"/>
            <a:ext cx="3511575" cy="2934091"/>
            <a:chOff x="8401025" y="1257301"/>
            <a:chExt cx="3511575" cy="2934091"/>
          </a:xfrm>
        </p:grpSpPr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7EED8081-95AB-F5B2-523B-578577DC09C9}"/>
                </a:ext>
              </a:extLst>
            </p:cNvPr>
            <p:cNvSpPr/>
            <p:nvPr/>
          </p:nvSpPr>
          <p:spPr>
            <a:xfrm>
              <a:off x="8401025" y="1257301"/>
              <a:ext cx="3511575" cy="2934091"/>
            </a:xfrm>
            <a:prstGeom prst="roundRect">
              <a:avLst>
                <a:gd name="adj" fmla="val 6844"/>
              </a:avLst>
            </a:prstGeom>
            <a:solidFill>
              <a:srgbClr val="31859C">
                <a:alpha val="20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12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4A4851ED-1BD1-94D8-666F-2B4160F0CA97}"/>
                </a:ext>
              </a:extLst>
            </p:cNvPr>
            <p:cNvSpPr txBox="1"/>
            <p:nvPr/>
          </p:nvSpPr>
          <p:spPr>
            <a:xfrm>
              <a:off x="8471836" y="3752201"/>
              <a:ext cx="331915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222222"/>
                  </a:solidFill>
                </a:rPr>
                <a:t>Chen et al., Proposal (1989)</a:t>
              </a:r>
            </a:p>
            <a:p>
              <a:r>
                <a:rPr lang="en-US" sz="1100" dirty="0">
                  <a:solidFill>
                    <a:srgbClr val="222222"/>
                  </a:solidFill>
                </a:rPr>
                <a:t>Shiloh, et al., Opt. Express 29, 14403-14411 (2021)</a:t>
              </a:r>
              <a:endParaRPr lang="en-GB" sz="1100" dirty="0"/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7ECF401-AE1E-B5EE-4979-C1B29D319712}"/>
              </a:ext>
            </a:extLst>
          </p:cNvPr>
          <p:cNvGrpSpPr/>
          <p:nvPr/>
        </p:nvGrpSpPr>
        <p:grpSpPr>
          <a:xfrm>
            <a:off x="3465204" y="725683"/>
            <a:ext cx="3911046" cy="4934693"/>
            <a:chOff x="6044250" y="341470"/>
            <a:chExt cx="3911046" cy="5255145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EA7EC205-3BB8-7D1F-9E60-59DEC7AAFFC2}"/>
                </a:ext>
              </a:extLst>
            </p:cNvPr>
            <p:cNvSpPr/>
            <p:nvPr/>
          </p:nvSpPr>
          <p:spPr>
            <a:xfrm rot="4915444" flipH="1">
              <a:off x="8027604" y="3351740"/>
              <a:ext cx="48688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655E3AC-A9EF-528A-622E-2305D6E94C14}"/>
                </a:ext>
              </a:extLst>
            </p:cNvPr>
            <p:cNvSpPr/>
            <p:nvPr/>
          </p:nvSpPr>
          <p:spPr>
            <a:xfrm flipV="1">
              <a:off x="6248309" y="341470"/>
              <a:ext cx="116460" cy="5251394"/>
            </a:xfrm>
            <a:prstGeom prst="rect">
              <a:avLst/>
            </a:prstGeom>
            <a:solidFill>
              <a:srgbClr val="6F5E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F8AA12C-7D66-CE76-5AE0-4C6A06153374}"/>
                </a:ext>
              </a:extLst>
            </p:cNvPr>
            <p:cNvSpPr/>
            <p:nvPr/>
          </p:nvSpPr>
          <p:spPr>
            <a:xfrm>
              <a:off x="6044250" y="5504701"/>
              <a:ext cx="499620" cy="91914"/>
            </a:xfrm>
            <a:prstGeom prst="ellipse">
              <a:avLst/>
            </a:prstGeom>
            <a:solidFill>
              <a:srgbClr val="6F5E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776F8DF-016C-9129-AD89-08B86A0A6E76}"/>
              </a:ext>
            </a:extLst>
          </p:cNvPr>
          <p:cNvGrpSpPr/>
          <p:nvPr/>
        </p:nvGrpSpPr>
        <p:grpSpPr>
          <a:xfrm>
            <a:off x="8198865" y="1092200"/>
            <a:ext cx="4000241" cy="4812763"/>
            <a:chOff x="8198865" y="1092200"/>
            <a:chExt cx="4000241" cy="4812763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BF6376C-3F07-2151-3D94-421F9F7FC850}"/>
                </a:ext>
              </a:extLst>
            </p:cNvPr>
            <p:cNvSpPr/>
            <p:nvPr/>
          </p:nvSpPr>
          <p:spPr>
            <a:xfrm rot="4950306" flipH="1">
              <a:off x="10272898" y="3691631"/>
              <a:ext cx="45719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04D4B881-5CF1-C865-BFC8-9DD40EF16D50}"/>
                </a:ext>
              </a:extLst>
            </p:cNvPr>
            <p:cNvGrpSpPr/>
            <p:nvPr/>
          </p:nvGrpSpPr>
          <p:grpSpPr>
            <a:xfrm>
              <a:off x="8198865" y="1092200"/>
              <a:ext cx="485936" cy="4812763"/>
              <a:chOff x="9453610" y="-733817"/>
              <a:chExt cx="499620" cy="5037317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6A266D4B-494E-3778-0B9F-E755458C360C}"/>
                  </a:ext>
                </a:extLst>
              </p:cNvPr>
              <p:cNvSpPr/>
              <p:nvPr/>
            </p:nvSpPr>
            <p:spPr>
              <a:xfrm>
                <a:off x="9646860" y="-733817"/>
                <a:ext cx="103347" cy="50137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37339A1E-D022-9A1C-7E77-BDAA123B212F}"/>
                  </a:ext>
                </a:extLst>
              </p:cNvPr>
              <p:cNvSpPr/>
              <p:nvPr/>
            </p:nvSpPr>
            <p:spPr>
              <a:xfrm>
                <a:off x="9453610" y="4211586"/>
                <a:ext cx="499620" cy="9191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6B6D1B-E105-965A-CC24-13D3828A0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7</a:t>
            </a:fld>
            <a:endParaRPr lang="en-GB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FCB7764-8ABC-6575-7FAE-042FC2F11ED9}"/>
              </a:ext>
            </a:extLst>
          </p:cNvPr>
          <p:cNvGrpSpPr/>
          <p:nvPr/>
        </p:nvGrpSpPr>
        <p:grpSpPr>
          <a:xfrm>
            <a:off x="3869509" y="1210667"/>
            <a:ext cx="4234761" cy="3354892"/>
            <a:chOff x="3684927" y="622300"/>
            <a:chExt cx="4234761" cy="3354892"/>
          </a:xfrm>
          <a:scene3d>
            <a:camera prst="orthographicFront"/>
            <a:lightRig rig="sunset" dir="t">
              <a:rot lat="0" lon="0" rev="0"/>
            </a:lightRig>
          </a:scene3d>
        </p:grpSpPr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7D0ADC46-56A4-551F-22AD-F4C649AF43A0}"/>
                </a:ext>
              </a:extLst>
            </p:cNvPr>
            <p:cNvSpPr/>
            <p:nvPr/>
          </p:nvSpPr>
          <p:spPr>
            <a:xfrm>
              <a:off x="3684927" y="622300"/>
              <a:ext cx="4163673" cy="3220833"/>
            </a:xfrm>
            <a:prstGeom prst="roundRect">
              <a:avLst>
                <a:gd name="adj" fmla="val 6844"/>
              </a:avLst>
            </a:prstGeom>
            <a:solidFill>
              <a:srgbClr val="4B3F72">
                <a:alpha val="20000"/>
              </a:srgbClr>
            </a:solidFill>
            <a:ln>
              <a:noFill/>
            </a:ln>
            <a:effectLst>
              <a:outerShdw blurRad="50800" dist="25400" dir="5400000" algn="ctr" rotWithShape="0">
                <a:srgbClr val="000000">
                  <a:alpha val="12000"/>
                </a:srgbClr>
              </a:outerShdw>
            </a:effectLst>
            <a:sp3d prstMaterial="flat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A131E0A9-0F28-0AD2-A6BD-3EB4DB076F3A}"/>
                </a:ext>
              </a:extLst>
            </p:cNvPr>
            <p:cNvGrpSpPr/>
            <p:nvPr/>
          </p:nvGrpSpPr>
          <p:grpSpPr>
            <a:xfrm>
              <a:off x="3696963" y="775799"/>
              <a:ext cx="4222725" cy="3201393"/>
              <a:chOff x="3710209" y="1352590"/>
              <a:chExt cx="4222725" cy="3201393"/>
            </a:xfrm>
          </p:grpSpPr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469FE285-48A9-FC05-915F-FE8A928DD908}"/>
                  </a:ext>
                </a:extLst>
              </p:cNvPr>
              <p:cNvGrpSpPr/>
              <p:nvPr/>
            </p:nvGrpSpPr>
            <p:grpSpPr>
              <a:xfrm>
                <a:off x="3710209" y="1352590"/>
                <a:ext cx="4222725" cy="3201393"/>
                <a:chOff x="3697509" y="1352590"/>
                <a:chExt cx="4222725" cy="3201393"/>
              </a:xfrm>
            </p:grpSpPr>
            <p:pic>
              <p:nvPicPr>
                <p:cNvPr id="17" name="Obrázek 20">
                  <a:extLst>
                    <a:ext uri="{FF2B5EF4-FFF2-40B4-BE49-F238E27FC236}">
                      <a16:creationId xmlns:a16="http://schemas.microsoft.com/office/drawing/2014/main" id="{E1F9FAAF-8425-BB42-5EDB-71BC948403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639" r="55079"/>
                <a:stretch/>
              </p:blipFill>
              <p:spPr>
                <a:xfrm>
                  <a:off x="3878414" y="1352590"/>
                  <a:ext cx="1695272" cy="2034223"/>
                </a:xfrm>
                <a:prstGeom prst="rect">
                  <a:avLst/>
                </a:prstGeom>
                <a:ln>
                  <a:solidFill>
                    <a:srgbClr val="685762">
                      <a:alpha val="12000"/>
                    </a:srgbClr>
                  </a:solidFill>
                </a:ln>
                <a:effectLst>
                  <a:softEdge rad="63500"/>
                </a:effectLst>
                <a:sp3d prstMaterial="flat"/>
              </p:spPr>
            </p:pic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951C1E60-679F-B98C-6F6B-5DDF01715E52}"/>
                    </a:ext>
                  </a:extLst>
                </p:cNvPr>
                <p:cNvSpPr txBox="1"/>
                <p:nvPr/>
              </p:nvSpPr>
              <p:spPr>
                <a:xfrm>
                  <a:off x="3697509" y="3445987"/>
                  <a:ext cx="4222725" cy="1107996"/>
                </a:xfrm>
                <a:prstGeom prst="rect">
                  <a:avLst/>
                </a:prstGeom>
                <a:noFill/>
                <a:ln>
                  <a:noFill/>
                </a:ln>
                <a:sp3d prstMaterial="flat"/>
              </p:spPr>
              <p:txBody>
                <a:bodyPr wrap="square">
                  <a:spAutoFit/>
                </a:bodyPr>
                <a:lstStyle/>
                <a:p>
                  <a:r>
                    <a:rPr lang="de-DE" sz="1100" dirty="0" err="1">
                      <a:solidFill>
                        <a:srgbClr val="222222"/>
                      </a:solidFill>
                    </a:rPr>
                    <a:t>Leedle</a:t>
                  </a:r>
                  <a:r>
                    <a:rPr lang="de-DE" sz="1100" dirty="0">
                      <a:solidFill>
                        <a:srgbClr val="222222"/>
                      </a:solidFill>
                    </a:rPr>
                    <a:t>, et al. CLEO, </a:t>
                  </a:r>
                  <a:r>
                    <a:rPr lang="en-US" sz="1100" dirty="0"/>
                    <a:t>pp. FM3M-7 (2018)</a:t>
                  </a:r>
                </a:p>
                <a:p>
                  <a:r>
                    <a:rPr lang="de-DE" sz="1100" dirty="0" err="1">
                      <a:solidFill>
                        <a:srgbClr val="222222"/>
                      </a:solidFill>
                    </a:rPr>
                    <a:t>Leedle</a:t>
                  </a:r>
                  <a:r>
                    <a:rPr lang="de-DE" sz="1100" dirty="0">
                      <a:solidFill>
                        <a:srgbClr val="222222"/>
                      </a:solidFill>
                    </a:rPr>
                    <a:t>, et al.</a:t>
                  </a:r>
                  <a:r>
                    <a:rPr lang="en-US" sz="1100" dirty="0">
                      <a:solidFill>
                        <a:srgbClr val="222222"/>
                      </a:solidFill>
                    </a:rPr>
                    <a:t> Opt. Lett. 40, 4344-4347 (2018)</a:t>
                  </a:r>
                </a:p>
                <a:p>
                  <a:r>
                    <a:rPr lang="en-US" sz="110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Yousefi</a:t>
                  </a:r>
                  <a:r>
                    <a:rPr lang="en-US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et al., Opt. Lett. 44, </a:t>
                  </a:r>
                  <a:r>
                    <a:rPr lang="de-DE" sz="1100" dirty="0"/>
                    <a:t>1520-1523 (2019)</a:t>
                  </a:r>
                </a:p>
                <a:p>
                  <a:r>
                    <a:rPr lang="de-DE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Fishman et al., Nature </a:t>
                  </a:r>
                  <a:r>
                    <a:rPr lang="de-DE" sz="1100" dirty="0" err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Comm</a:t>
                  </a:r>
                  <a:r>
                    <a:rPr lang="de-DE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 </a:t>
                  </a:r>
                  <a:r>
                    <a:rPr lang="de-DE" sz="1100" dirty="0"/>
                    <a:t>14, 3687 (2023)</a:t>
                  </a:r>
                </a:p>
                <a:p>
                  <a:r>
                    <a:rPr lang="de-DE" sz="11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Black et al., PRAB 23, 114001 (2020) </a:t>
                  </a:r>
                  <a:endPara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  <a:p>
                  <a:endParaRPr lang="en-GB" sz="1100" dirty="0"/>
                </a:p>
              </p:txBody>
            </p:sp>
          </p:grpSp>
          <p:pic>
            <p:nvPicPr>
              <p:cNvPr id="42" name="Obrázek 20">
                <a:extLst>
                  <a:ext uri="{FF2B5EF4-FFF2-40B4-BE49-F238E27FC236}">
                    <a16:creationId xmlns:a16="http://schemas.microsoft.com/office/drawing/2014/main" id="{DCBD6DBC-3214-3CF0-9884-26FD209B08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4740" r="1861"/>
              <a:stretch/>
            </p:blipFill>
            <p:spPr>
              <a:xfrm>
                <a:off x="5967473" y="1355712"/>
                <a:ext cx="1699841" cy="2034223"/>
              </a:xfrm>
              <a:prstGeom prst="rect">
                <a:avLst/>
              </a:prstGeom>
              <a:ln>
                <a:solidFill>
                  <a:srgbClr val="685762">
                    <a:alpha val="12000"/>
                  </a:srgbClr>
                </a:solidFill>
              </a:ln>
              <a:effectLst>
                <a:softEdge rad="63500"/>
              </a:effectLst>
              <a:sp3d prstMaterial="flat"/>
            </p:spPr>
          </p:pic>
        </p:grp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771BA4D2-2D78-5233-84A5-92B611DEA8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1127" y="755690"/>
              <a:ext cx="1206346" cy="1263610"/>
            </a:xfrm>
            <a:prstGeom prst="line">
              <a:avLst/>
            </a:prstGeom>
            <a:ln w="12700">
              <a:solidFill>
                <a:srgbClr val="685762">
                  <a:alpha val="12000"/>
                </a:srgbClr>
              </a:solidFill>
            </a:ln>
            <a:sp3d prstMaterial="flat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C130B788-0E42-C64B-87FD-AC6EE51C3663}"/>
                </a:ext>
              </a:extLst>
            </p:cNvPr>
            <p:cNvCxnSpPr>
              <a:cxnSpLocks/>
            </p:cNvCxnSpPr>
            <p:nvPr/>
          </p:nvCxnSpPr>
          <p:spPr>
            <a:xfrm>
              <a:off x="4760264" y="2219325"/>
              <a:ext cx="1200859" cy="556628"/>
            </a:xfrm>
            <a:prstGeom prst="line">
              <a:avLst/>
            </a:prstGeom>
            <a:ln w="12700">
              <a:solidFill>
                <a:srgbClr val="685762">
                  <a:alpha val="12000"/>
                </a:srgbClr>
              </a:solidFill>
            </a:ln>
            <a:sp3d prstMaterial="flat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33359D72-4FB7-585F-E72B-6197748F241C}"/>
              </a:ext>
            </a:extLst>
          </p:cNvPr>
          <p:cNvSpPr txBox="1"/>
          <p:nvPr/>
        </p:nvSpPr>
        <p:spPr>
          <a:xfrm>
            <a:off x="61662" y="1327692"/>
            <a:ext cx="293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1F2041"/>
                </a:solidFill>
              </a:rPr>
              <a:t>Bonded silica gratings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8CC9870-8CDB-EF57-C47D-A8E9A4D01722}"/>
              </a:ext>
            </a:extLst>
          </p:cNvPr>
          <p:cNvSpPr txBox="1"/>
          <p:nvPr/>
        </p:nvSpPr>
        <p:spPr>
          <a:xfrm>
            <a:off x="3712990" y="718559"/>
            <a:ext cx="2528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 Silicon p</a:t>
            </a:r>
            <a:r>
              <a:rPr lang="cs-CZ" sz="1800" dirty="0"/>
              <a:t>illar structures</a:t>
            </a:r>
            <a:endParaRPr lang="cs-CZ" sz="2400" dirty="0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BCE539AB-1BE3-DFFE-23EF-A6136AC098B7}"/>
              </a:ext>
            </a:extLst>
          </p:cNvPr>
          <p:cNvGrpSpPr/>
          <p:nvPr/>
        </p:nvGrpSpPr>
        <p:grpSpPr>
          <a:xfrm>
            <a:off x="581768" y="1809536"/>
            <a:ext cx="3434671" cy="4077614"/>
            <a:chOff x="581768" y="1809536"/>
            <a:chExt cx="3434671" cy="4077614"/>
          </a:xfrm>
        </p:grpSpPr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3A5B3F65-CC7B-63DE-828B-5D3F92B872A8}"/>
                </a:ext>
              </a:extLst>
            </p:cNvPr>
            <p:cNvGrpSpPr/>
            <p:nvPr/>
          </p:nvGrpSpPr>
          <p:grpSpPr>
            <a:xfrm>
              <a:off x="581768" y="1809536"/>
              <a:ext cx="2676483" cy="3847317"/>
              <a:chOff x="790768" y="101599"/>
              <a:chExt cx="2676483" cy="3847317"/>
            </a:xfrm>
          </p:grpSpPr>
          <p:sp>
            <p:nvSpPr>
              <p:cNvPr id="39" name="Rechteck: abgerundete Ecken 38">
                <a:extLst>
                  <a:ext uri="{FF2B5EF4-FFF2-40B4-BE49-F238E27FC236}">
                    <a16:creationId xmlns:a16="http://schemas.microsoft.com/office/drawing/2014/main" id="{88D05D2B-3AE5-F1C6-6698-2A8ACE62B0A7}"/>
                  </a:ext>
                </a:extLst>
              </p:cNvPr>
              <p:cNvSpPr/>
              <p:nvPr/>
            </p:nvSpPr>
            <p:spPr>
              <a:xfrm>
                <a:off x="790768" y="101599"/>
                <a:ext cx="2676483" cy="3847317"/>
              </a:xfrm>
              <a:prstGeom prst="roundRect">
                <a:avLst>
                  <a:gd name="adj" fmla="val 6844"/>
                </a:avLst>
              </a:prstGeom>
              <a:solidFill>
                <a:srgbClr val="C0C4C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Humanst521 BT" panose="020B0602020204020204" pitchFamily="34" charset="0"/>
                </a:endParaRPr>
              </a:p>
            </p:txBody>
          </p:sp>
          <p:pic>
            <p:nvPicPr>
              <p:cNvPr id="16" name="Obrázek 15">
                <a:extLst>
                  <a:ext uri="{FF2B5EF4-FFF2-40B4-BE49-F238E27FC236}">
                    <a16:creationId xmlns:a16="http://schemas.microsoft.com/office/drawing/2014/main" id="{2C2AED00-D12D-C2C7-6157-01DB2B6C0F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841" t="8844" r="64400" b="6302"/>
              <a:stretch/>
            </p:blipFill>
            <p:spPr>
              <a:xfrm>
                <a:off x="1017959" y="203200"/>
                <a:ext cx="2263637" cy="2360186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0259DC15-5ED0-5475-A83B-63CB3F715B21}"/>
                </a:ext>
              </a:extLst>
            </p:cNvPr>
            <p:cNvSpPr txBox="1"/>
            <p:nvPr/>
          </p:nvSpPr>
          <p:spPr>
            <a:xfrm>
              <a:off x="672225" y="4271323"/>
              <a:ext cx="3344214" cy="1615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rgbClr val="222222"/>
                  </a:solidFill>
                </a:rPr>
                <a:t>Peralta et</a:t>
              </a:r>
              <a:r>
                <a:rPr lang="cs-CZ" sz="1100" dirty="0">
                  <a:solidFill>
                    <a:srgbClr val="222222"/>
                  </a:solidFill>
                </a:rPr>
                <a:t> </a:t>
              </a:r>
              <a:r>
                <a:rPr lang="en-US" sz="1100" dirty="0">
                  <a:solidFill>
                    <a:srgbClr val="222222"/>
                  </a:solidFill>
                </a:rPr>
                <a:t>al. Nature 503, 91–94 (2013)</a:t>
              </a:r>
            </a:p>
            <a:p>
              <a:r>
                <a:rPr lang="en-US" sz="1100" dirty="0"/>
                <a:t>Koyama, K., et al. IPAC (2014)</a:t>
              </a:r>
              <a:endParaRPr lang="en-US" sz="1100" dirty="0">
                <a:solidFill>
                  <a:srgbClr val="222222"/>
                </a:solidFill>
              </a:endParaRPr>
            </a:p>
            <a:p>
              <a:r>
                <a:rPr lang="en-US" sz="1100" dirty="0">
                  <a:solidFill>
                    <a:srgbClr val="222222"/>
                  </a:solidFill>
                </a:rPr>
                <a:t>Wei et al., Appl. Optics 56(29) </a:t>
              </a:r>
              <a:r>
                <a:rPr lang="de-DE" sz="1100" dirty="0"/>
                <a:t>(2017)</a:t>
              </a:r>
            </a:p>
            <a:p>
              <a:r>
                <a:rPr lang="de-DE" sz="1100" dirty="0"/>
                <a:t>Wie et al., Physics </a:t>
              </a:r>
              <a:r>
                <a:rPr lang="de-DE" sz="1100" dirty="0" err="1"/>
                <a:t>of</a:t>
              </a:r>
              <a:r>
                <a:rPr lang="de-DE" sz="1100" dirty="0"/>
                <a:t> Plasmas 24.7 (2017)</a:t>
              </a:r>
            </a:p>
            <a:p>
              <a:r>
                <a:rPr lang="en-US" sz="1100" dirty="0">
                  <a:solidFill>
                    <a:srgbClr val="222222"/>
                  </a:solidFill>
                </a:rPr>
                <a:t>Cesar et al., NIMA 909, 252-256 (2018)</a:t>
              </a:r>
            </a:p>
            <a:p>
              <a:r>
                <a:rPr lang="en-US" sz="1100" dirty="0">
                  <a:solidFill>
                    <a:srgbClr val="222222"/>
                  </a:solidFill>
                </a:rPr>
                <a:t>Cesar et al., Optics Expr., </a:t>
              </a:r>
              <a:r>
                <a:rPr lang="de-DE" sz="1100" dirty="0"/>
                <a:t>26(22), (2018)</a:t>
              </a:r>
              <a:endParaRPr lang="en-US" sz="1100" dirty="0">
                <a:solidFill>
                  <a:srgbClr val="222222"/>
                </a:solidFill>
              </a:endParaRPr>
            </a:p>
            <a:p>
              <a:r>
                <a:rPr lang="de-DE" sz="1100" dirty="0"/>
                <a:t>Crisp  et al., arXiv:2310.12384</a:t>
              </a:r>
              <a:r>
                <a:rPr lang="en-US" sz="1100" dirty="0">
                  <a:solidFill>
                    <a:srgbClr val="222222"/>
                  </a:solidFill>
                </a:rPr>
                <a:t> (2023)</a:t>
              </a:r>
            </a:p>
            <a:p>
              <a:endParaRPr lang="en-US" sz="1100" dirty="0">
                <a:solidFill>
                  <a:srgbClr val="222222"/>
                </a:solidFill>
              </a:endParaRPr>
            </a:p>
            <a:p>
              <a:endParaRPr lang="en-GB" sz="1100" dirty="0"/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D8E87D87-914B-925B-02E8-2E7772C87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57" r="13544"/>
          <a:stretch/>
        </p:blipFill>
        <p:spPr>
          <a:xfrm>
            <a:off x="8920479" y="1730629"/>
            <a:ext cx="2856051" cy="2454506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C4582DEC-AF31-1E56-2BC8-B95BD52D601F}"/>
              </a:ext>
            </a:extLst>
          </p:cNvPr>
          <p:cNvSpPr txBox="1"/>
          <p:nvPr/>
        </p:nvSpPr>
        <p:spPr>
          <a:xfrm>
            <a:off x="8105103" y="1164531"/>
            <a:ext cx="2326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222222"/>
                </a:solidFill>
              </a:rPr>
              <a:t>Top </a:t>
            </a:r>
            <a:r>
              <a:rPr lang="de-DE" sz="1800" dirty="0" err="1">
                <a:solidFill>
                  <a:srgbClr val="222222"/>
                </a:solidFill>
              </a:rPr>
              <a:t>illumination</a:t>
            </a:r>
            <a:endParaRPr lang="cs-CZ" sz="1800" dirty="0">
              <a:solidFill>
                <a:srgbClr val="222222"/>
              </a:solidFill>
            </a:endParaRPr>
          </a:p>
        </p:txBody>
      </p:sp>
      <p:sp>
        <p:nvSpPr>
          <p:cNvPr id="43" name="Textfeld 19">
            <a:extLst>
              <a:ext uri="{FF2B5EF4-FFF2-40B4-BE49-F238E27FC236}">
                <a16:creationId xmlns:a16="http://schemas.microsoft.com/office/drawing/2014/main" id="{DC794D82-863A-BB63-A900-DF6FCD1B0C73}"/>
              </a:ext>
            </a:extLst>
          </p:cNvPr>
          <p:cNvSpPr txBox="1"/>
          <p:nvPr/>
        </p:nvSpPr>
        <p:spPr>
          <a:xfrm>
            <a:off x="-784881" y="730791"/>
            <a:ext cx="30495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Textfeld 35">
            <a:extLst>
              <a:ext uri="{FF2B5EF4-FFF2-40B4-BE49-F238E27FC236}">
                <a16:creationId xmlns:a16="http://schemas.microsoft.com/office/drawing/2014/main" id="{A5B09914-0982-D421-C3B6-E3743201D15E}"/>
              </a:ext>
            </a:extLst>
          </p:cNvPr>
          <p:cNvSpPr txBox="1"/>
          <p:nvPr/>
        </p:nvSpPr>
        <p:spPr>
          <a:xfrm>
            <a:off x="7506355" y="584708"/>
            <a:ext cx="2652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31859C"/>
                </a:solidFill>
              </a:rPr>
              <a:t>2021</a:t>
            </a:r>
            <a:endParaRPr lang="de-DE" sz="3600" b="1" dirty="0">
              <a:solidFill>
                <a:srgbClr val="31859C"/>
              </a:solidFill>
            </a:endParaRPr>
          </a:p>
        </p:txBody>
      </p:sp>
      <p:sp>
        <p:nvSpPr>
          <p:cNvPr id="47" name="Textfeld 12">
            <a:extLst>
              <a:ext uri="{FF2B5EF4-FFF2-40B4-BE49-F238E27FC236}">
                <a16:creationId xmlns:a16="http://schemas.microsoft.com/office/drawing/2014/main" id="{D68BC3D8-BC32-8F01-7877-CFF52A3FE02F}"/>
              </a:ext>
            </a:extLst>
          </p:cNvPr>
          <p:cNvSpPr txBox="1"/>
          <p:nvPr/>
        </p:nvSpPr>
        <p:spPr>
          <a:xfrm>
            <a:off x="2761249" y="176338"/>
            <a:ext cx="2652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6F5EA6"/>
                </a:solidFill>
              </a:rPr>
              <a:t>2015</a:t>
            </a:r>
            <a:endParaRPr lang="de-DE" sz="36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309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776F8DF-016C-9129-AD89-08B86A0A6E76}"/>
              </a:ext>
            </a:extLst>
          </p:cNvPr>
          <p:cNvGrpSpPr/>
          <p:nvPr/>
        </p:nvGrpSpPr>
        <p:grpSpPr>
          <a:xfrm>
            <a:off x="8198865" y="1092200"/>
            <a:ext cx="4000241" cy="4812763"/>
            <a:chOff x="8198865" y="1092200"/>
            <a:chExt cx="4000241" cy="4812763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1BF6376C-3F07-2151-3D94-421F9F7FC850}"/>
                </a:ext>
              </a:extLst>
            </p:cNvPr>
            <p:cNvSpPr/>
            <p:nvPr/>
          </p:nvSpPr>
          <p:spPr>
            <a:xfrm rot="4950306" flipH="1">
              <a:off x="10272898" y="3691631"/>
              <a:ext cx="45719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04D4B881-5CF1-C865-BFC8-9DD40EF16D50}"/>
                </a:ext>
              </a:extLst>
            </p:cNvPr>
            <p:cNvGrpSpPr/>
            <p:nvPr/>
          </p:nvGrpSpPr>
          <p:grpSpPr>
            <a:xfrm>
              <a:off x="8198865" y="1092200"/>
              <a:ext cx="485936" cy="4812763"/>
              <a:chOff x="9453610" y="-733817"/>
              <a:chExt cx="499620" cy="5037317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6A266D4B-494E-3778-0B9F-E755458C360C}"/>
                  </a:ext>
                </a:extLst>
              </p:cNvPr>
              <p:cNvSpPr/>
              <p:nvPr/>
            </p:nvSpPr>
            <p:spPr>
              <a:xfrm>
                <a:off x="9646860" y="-733817"/>
                <a:ext cx="103347" cy="501375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37339A1E-D022-9A1C-7E77-BDAA123B212F}"/>
                  </a:ext>
                </a:extLst>
              </p:cNvPr>
              <p:cNvSpPr/>
              <p:nvPr/>
            </p:nvSpPr>
            <p:spPr>
              <a:xfrm>
                <a:off x="9453610" y="4211586"/>
                <a:ext cx="499620" cy="9191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6" name="Gleichschenkliges Dreieck 5">
            <a:extLst>
              <a:ext uri="{FF2B5EF4-FFF2-40B4-BE49-F238E27FC236}">
                <a16:creationId xmlns:a16="http://schemas.microsoft.com/office/drawing/2014/main" id="{5CAE9907-BA57-1220-8BC9-469C33C19FB9}"/>
              </a:ext>
            </a:extLst>
          </p:cNvPr>
          <p:cNvSpPr/>
          <p:nvPr/>
        </p:nvSpPr>
        <p:spPr>
          <a:xfrm rot="16389372" flipH="1">
            <a:off x="5819191" y="-581955"/>
            <a:ext cx="119088" cy="12639146"/>
          </a:xfrm>
          <a:prstGeom prst="triangle">
            <a:avLst/>
          </a:prstGeom>
          <a:solidFill>
            <a:schemeClr val="bg1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591BB58-9FDF-5ED3-2639-FE8A8A932028}"/>
              </a:ext>
            </a:extLst>
          </p:cNvPr>
          <p:cNvGrpSpPr/>
          <p:nvPr/>
        </p:nvGrpSpPr>
        <p:grpSpPr>
          <a:xfrm>
            <a:off x="110599" y="1278391"/>
            <a:ext cx="3994585" cy="4173364"/>
            <a:chOff x="110599" y="1278391"/>
            <a:chExt cx="3994585" cy="417336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F56155D6-1FCD-97B2-925C-AFB987F6E586}"/>
                </a:ext>
              </a:extLst>
            </p:cNvPr>
            <p:cNvSpPr/>
            <p:nvPr/>
          </p:nvSpPr>
          <p:spPr>
            <a:xfrm rot="4927928" flipH="1">
              <a:off x="2178976" y="3211514"/>
              <a:ext cx="45719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2FA01E88-173B-DCF9-6B90-0C684D8E1A1B}"/>
                </a:ext>
              </a:extLst>
            </p:cNvPr>
            <p:cNvGrpSpPr/>
            <p:nvPr/>
          </p:nvGrpSpPr>
          <p:grpSpPr>
            <a:xfrm>
              <a:off x="110599" y="1278391"/>
              <a:ext cx="471169" cy="4173364"/>
              <a:chOff x="2122674" y="-2353129"/>
              <a:chExt cx="499620" cy="7070882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10BC5922-4A9A-57CB-5324-A0363883D0B4}"/>
                  </a:ext>
                </a:extLst>
              </p:cNvPr>
              <p:cNvSpPr/>
              <p:nvPr/>
            </p:nvSpPr>
            <p:spPr>
              <a:xfrm>
                <a:off x="2325351" y="-2353129"/>
                <a:ext cx="126946" cy="7047317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01313D02-B948-5BD4-B5CC-80A03421DAB1}"/>
                  </a:ext>
                </a:extLst>
              </p:cNvPr>
              <p:cNvSpPr/>
              <p:nvPr/>
            </p:nvSpPr>
            <p:spPr>
              <a:xfrm>
                <a:off x="2122674" y="4557497"/>
                <a:ext cx="499620" cy="160256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7D0ADC46-56A4-551F-22AD-F4C649AF43A0}"/>
              </a:ext>
            </a:extLst>
          </p:cNvPr>
          <p:cNvSpPr/>
          <p:nvPr/>
        </p:nvSpPr>
        <p:spPr>
          <a:xfrm>
            <a:off x="3920772" y="1252299"/>
            <a:ext cx="2779950" cy="3766675"/>
          </a:xfrm>
          <a:prstGeom prst="roundRect">
            <a:avLst>
              <a:gd name="adj" fmla="val 6844"/>
            </a:avLst>
          </a:prstGeom>
          <a:solidFill>
            <a:srgbClr val="4B3F72">
              <a:alpha val="20000"/>
            </a:srgbClr>
          </a:solidFill>
          <a:ln>
            <a:noFill/>
          </a:ln>
          <a:effectLst>
            <a:outerShdw blurRad="50800" dist="25400" dir="5400000" algn="ctr" rotWithShape="0">
              <a:srgbClr val="000000">
                <a:alpha val="12000"/>
              </a:srgbClr>
            </a:outerShdw>
          </a:effectLst>
          <a:scene3d>
            <a:camera prst="orthographicFront"/>
            <a:lightRig rig="sunset" dir="t">
              <a:rot lat="0" lon="0" rev="0"/>
            </a:lightRig>
          </a:scene3d>
          <a:sp3d prstMaterial="flat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C794D82-863A-BB63-A900-DF6FCD1B0C73}"/>
              </a:ext>
            </a:extLst>
          </p:cNvPr>
          <p:cNvSpPr txBox="1"/>
          <p:nvPr/>
        </p:nvSpPr>
        <p:spPr>
          <a:xfrm>
            <a:off x="-784881" y="730791"/>
            <a:ext cx="30495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2013</a:t>
            </a:r>
            <a:r>
              <a:rPr lang="cs-CZ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88D05D2B-3AE5-F1C6-6698-2A8ACE62B0A7}"/>
              </a:ext>
            </a:extLst>
          </p:cNvPr>
          <p:cNvSpPr/>
          <p:nvPr/>
        </p:nvSpPr>
        <p:spPr>
          <a:xfrm>
            <a:off x="555884" y="1748576"/>
            <a:ext cx="2915916" cy="3847317"/>
          </a:xfrm>
          <a:prstGeom prst="roundRect">
            <a:avLst>
              <a:gd name="adj" fmla="val 6844"/>
            </a:avLst>
          </a:prstGeom>
          <a:solidFill>
            <a:srgbClr val="C0C4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Humanst521 BT" panose="020B0602020204020204" pitchFamily="34" charset="0"/>
            </a:endParaRP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7EED8081-95AB-F5B2-523B-578577DC09C9}"/>
              </a:ext>
            </a:extLst>
          </p:cNvPr>
          <p:cNvSpPr/>
          <p:nvPr/>
        </p:nvSpPr>
        <p:spPr>
          <a:xfrm>
            <a:off x="8601063" y="1746529"/>
            <a:ext cx="3298727" cy="4158433"/>
          </a:xfrm>
          <a:prstGeom prst="roundRect">
            <a:avLst>
              <a:gd name="adj" fmla="val 6844"/>
            </a:avLst>
          </a:prstGeom>
          <a:solidFill>
            <a:srgbClr val="C0D4DC"/>
          </a:solidFill>
          <a:ln>
            <a:noFill/>
          </a:ln>
          <a:effectLst>
            <a:outerShdw blurRad="50800" dist="50800" dir="54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7ECF401-AE1E-B5EE-4979-C1B29D319712}"/>
              </a:ext>
            </a:extLst>
          </p:cNvPr>
          <p:cNvGrpSpPr/>
          <p:nvPr/>
        </p:nvGrpSpPr>
        <p:grpSpPr>
          <a:xfrm>
            <a:off x="3465204" y="725682"/>
            <a:ext cx="3911046" cy="4934694"/>
            <a:chOff x="6044250" y="341469"/>
            <a:chExt cx="3911046" cy="5255146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EA7EC205-3BB8-7D1F-9E60-59DEC7AAFFC2}"/>
                </a:ext>
              </a:extLst>
            </p:cNvPr>
            <p:cNvSpPr/>
            <p:nvPr/>
          </p:nvSpPr>
          <p:spPr>
            <a:xfrm rot="4915444" flipH="1">
              <a:off x="8027604" y="3351740"/>
              <a:ext cx="48688" cy="3806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E9EDF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655E3AC-A9EF-528A-622E-2305D6E94C14}"/>
                </a:ext>
              </a:extLst>
            </p:cNvPr>
            <p:cNvSpPr/>
            <p:nvPr/>
          </p:nvSpPr>
          <p:spPr>
            <a:xfrm flipV="1">
              <a:off x="6261009" y="341469"/>
              <a:ext cx="91993" cy="5251394"/>
            </a:xfrm>
            <a:prstGeom prst="rect">
              <a:avLst/>
            </a:prstGeom>
            <a:solidFill>
              <a:srgbClr val="6F5E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F8AA12C-7D66-CE76-5AE0-4C6A06153374}"/>
                </a:ext>
              </a:extLst>
            </p:cNvPr>
            <p:cNvSpPr/>
            <p:nvPr/>
          </p:nvSpPr>
          <p:spPr>
            <a:xfrm>
              <a:off x="6044250" y="5504701"/>
              <a:ext cx="499620" cy="91914"/>
            </a:xfrm>
            <a:prstGeom prst="ellipse">
              <a:avLst/>
            </a:prstGeom>
            <a:solidFill>
              <a:srgbClr val="6F5E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6B6D1B-E105-965A-CC24-13D3828A0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F09A733-2CF0-49AA-9281-D333DC9D2330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A5B09914-0982-D421-C3B6-E3743201D15E}"/>
              </a:ext>
            </a:extLst>
          </p:cNvPr>
          <p:cNvSpPr txBox="1"/>
          <p:nvPr/>
        </p:nvSpPr>
        <p:spPr>
          <a:xfrm>
            <a:off x="7506355" y="584708"/>
            <a:ext cx="2652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31859C"/>
                </a:solidFill>
              </a:rPr>
              <a:t>2021</a:t>
            </a:r>
            <a:endParaRPr lang="de-DE" sz="3600" b="1" dirty="0">
              <a:solidFill>
                <a:srgbClr val="31859C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68BC3D8-BC32-8F01-7877-CFF52A3FE02F}"/>
              </a:ext>
            </a:extLst>
          </p:cNvPr>
          <p:cNvSpPr txBox="1"/>
          <p:nvPr/>
        </p:nvSpPr>
        <p:spPr>
          <a:xfrm>
            <a:off x="2761249" y="176338"/>
            <a:ext cx="26520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6F5EA6"/>
                </a:solidFill>
              </a:rPr>
              <a:t>2015</a:t>
            </a:r>
            <a:endParaRPr lang="de-DE" sz="3600" b="1" dirty="0">
              <a:solidFill>
                <a:srgbClr val="31859C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3359D72-4FB7-585F-E72B-6197748F241C}"/>
              </a:ext>
            </a:extLst>
          </p:cNvPr>
          <p:cNvSpPr txBox="1"/>
          <p:nvPr/>
        </p:nvSpPr>
        <p:spPr>
          <a:xfrm>
            <a:off x="61662" y="1327692"/>
            <a:ext cx="293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1F2041"/>
                </a:solidFill>
              </a:rPr>
              <a:t>Bonded silica gratings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8CC9870-8CDB-EF57-C47D-A8E9A4D01722}"/>
              </a:ext>
            </a:extLst>
          </p:cNvPr>
          <p:cNvSpPr txBox="1"/>
          <p:nvPr/>
        </p:nvSpPr>
        <p:spPr>
          <a:xfrm>
            <a:off x="3712990" y="718559"/>
            <a:ext cx="2528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/>
              <a:t> Silicon p</a:t>
            </a:r>
            <a:r>
              <a:rPr lang="cs-CZ" sz="1800" dirty="0"/>
              <a:t>illar structures</a:t>
            </a:r>
            <a:endParaRPr lang="cs-CZ" sz="240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86F4BDF-44D0-10B6-9434-752FD83E9AD7}"/>
              </a:ext>
            </a:extLst>
          </p:cNvPr>
          <p:cNvSpPr txBox="1"/>
          <p:nvPr/>
        </p:nvSpPr>
        <p:spPr>
          <a:xfrm>
            <a:off x="8105103" y="1164531"/>
            <a:ext cx="2326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222222"/>
                </a:solidFill>
              </a:rPr>
              <a:t>Top </a:t>
            </a:r>
            <a:r>
              <a:rPr lang="de-DE" sz="1800" dirty="0" err="1">
                <a:solidFill>
                  <a:srgbClr val="222222"/>
                </a:solidFill>
              </a:rPr>
              <a:t>illumination</a:t>
            </a:r>
            <a:endParaRPr lang="cs-CZ" sz="1800" dirty="0">
              <a:solidFill>
                <a:srgbClr val="222222"/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2D53174A-5C83-6CAE-87ED-DB05692830E5}"/>
              </a:ext>
            </a:extLst>
          </p:cNvPr>
          <p:cNvSpPr txBox="1"/>
          <p:nvPr/>
        </p:nvSpPr>
        <p:spPr>
          <a:xfrm rot="16200000">
            <a:off x="11463073" y="265163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Laser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195F0845-5F01-E4BC-D6B4-4524204DBA2C}"/>
              </a:ext>
            </a:extLst>
          </p:cNvPr>
          <p:cNvSpPr txBox="1"/>
          <p:nvPr/>
        </p:nvSpPr>
        <p:spPr>
          <a:xfrm>
            <a:off x="11809799" y="311610"/>
            <a:ext cx="484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de-DE" sz="28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CFBAE9AE-D336-2C61-50B3-9CD225697EEC}"/>
              </a:ext>
            </a:extLst>
          </p:cNvPr>
          <p:cNvSpPr txBox="1"/>
          <p:nvPr/>
        </p:nvSpPr>
        <p:spPr>
          <a:xfrm>
            <a:off x="3923587" y="4058484"/>
            <a:ext cx="2801088" cy="93871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sunset" dir="t">
              <a:rot lat="0" lon="0" rev="0"/>
            </a:lightRig>
          </a:scene3d>
          <a:sp3d prstMaterial="flat"/>
        </p:spPr>
        <p:txBody>
          <a:bodyPr wrap="square">
            <a:spAutoFit/>
          </a:bodyPr>
          <a:lstStyle/>
          <a:p>
            <a:r>
              <a:rPr lang="de-DE" sz="1100" dirty="0" err="1">
                <a:solidFill>
                  <a:srgbClr val="222222"/>
                </a:solidFill>
              </a:rPr>
              <a:t>Leedle</a:t>
            </a:r>
            <a:r>
              <a:rPr lang="de-DE" sz="1100" dirty="0">
                <a:solidFill>
                  <a:srgbClr val="222222"/>
                </a:solidFill>
              </a:rPr>
              <a:t>, et al. CLEO, </a:t>
            </a:r>
            <a:r>
              <a:rPr lang="en-US" sz="1100" dirty="0"/>
              <a:t>pp. FM3M-7 (2018)</a:t>
            </a:r>
          </a:p>
          <a:p>
            <a:r>
              <a:rPr lang="de-DE" sz="1100" dirty="0" err="1">
                <a:solidFill>
                  <a:srgbClr val="222222"/>
                </a:solidFill>
              </a:rPr>
              <a:t>Leedle</a:t>
            </a:r>
            <a:r>
              <a:rPr lang="de-DE" sz="1100" dirty="0">
                <a:solidFill>
                  <a:srgbClr val="222222"/>
                </a:solidFill>
              </a:rPr>
              <a:t>, et al.</a:t>
            </a:r>
            <a:r>
              <a:rPr lang="en-US" sz="1100" dirty="0">
                <a:solidFill>
                  <a:srgbClr val="222222"/>
                </a:solidFill>
              </a:rPr>
              <a:t> Opt. Lett. 40, 4344-4347 (2018)</a:t>
            </a:r>
          </a:p>
          <a:p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Yousefi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al., Opt. Lett. 44, </a:t>
            </a:r>
            <a:r>
              <a:rPr lang="de-DE" sz="1100" dirty="0"/>
              <a:t>1520-1523 (2019)</a:t>
            </a:r>
          </a:p>
          <a:p>
            <a:r>
              <a:rPr lang="de-D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Fishman et al., Nature </a:t>
            </a:r>
            <a:r>
              <a:rPr lang="de-DE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</a:t>
            </a:r>
            <a:r>
              <a:rPr lang="de-D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100" dirty="0"/>
              <a:t>14, 3687 (2023)</a:t>
            </a:r>
          </a:p>
          <a:p>
            <a:r>
              <a:rPr lang="de-DE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Black et al., PRAB 23, 114001 (2020) 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2916CAC0-B2F2-5501-6665-383C710BD9C5}"/>
              </a:ext>
            </a:extLst>
          </p:cNvPr>
          <p:cNvSpPr txBox="1"/>
          <p:nvPr/>
        </p:nvSpPr>
        <p:spPr>
          <a:xfrm>
            <a:off x="672225" y="4271323"/>
            <a:ext cx="2577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</a:rPr>
              <a:t>Peralta et</a:t>
            </a:r>
            <a:r>
              <a:rPr lang="cs-CZ" sz="1100" dirty="0">
                <a:solidFill>
                  <a:srgbClr val="222222"/>
                </a:solidFill>
              </a:rPr>
              <a:t> </a:t>
            </a:r>
            <a:r>
              <a:rPr lang="en-US" sz="1100" dirty="0">
                <a:solidFill>
                  <a:srgbClr val="222222"/>
                </a:solidFill>
              </a:rPr>
              <a:t>al. Nature 503, 91–94 (2013)</a:t>
            </a:r>
          </a:p>
          <a:p>
            <a:r>
              <a:rPr lang="en-US" sz="1100" dirty="0"/>
              <a:t>Koyama, K., et al. IPAC (2014)</a:t>
            </a:r>
            <a:endParaRPr lang="en-US" sz="1100" dirty="0">
              <a:solidFill>
                <a:srgbClr val="222222"/>
              </a:solidFill>
            </a:endParaRPr>
          </a:p>
          <a:p>
            <a:r>
              <a:rPr lang="de-DE" sz="1100" dirty="0"/>
              <a:t>Wie et al., Physics of Plasmas 24.7 (2017)</a:t>
            </a:r>
          </a:p>
          <a:p>
            <a:r>
              <a:rPr lang="en-US" sz="1100" dirty="0">
                <a:solidFill>
                  <a:srgbClr val="222222"/>
                </a:solidFill>
              </a:rPr>
              <a:t>Cesar et al., NIMA 909, 252-256 (2018)</a:t>
            </a:r>
          </a:p>
          <a:p>
            <a:r>
              <a:rPr lang="en-US" sz="1100" dirty="0">
                <a:solidFill>
                  <a:srgbClr val="222222"/>
                </a:solidFill>
              </a:rPr>
              <a:t>Cesar et al., Optics Expr., </a:t>
            </a:r>
            <a:r>
              <a:rPr lang="de-DE" sz="1100" dirty="0"/>
              <a:t>26(22), (2018)</a:t>
            </a:r>
            <a:endParaRPr lang="en-US" sz="1100" dirty="0">
              <a:solidFill>
                <a:srgbClr val="222222"/>
              </a:solidFill>
            </a:endParaRPr>
          </a:p>
          <a:p>
            <a:r>
              <a:rPr lang="de-DE" sz="1100" dirty="0"/>
              <a:t>Crisp  et al., arXiv:2310.12384</a:t>
            </a:r>
            <a:r>
              <a:rPr lang="en-US" sz="1100" dirty="0">
                <a:solidFill>
                  <a:srgbClr val="222222"/>
                </a:solidFill>
              </a:rPr>
              <a:t> (2023)</a:t>
            </a:r>
          </a:p>
          <a:p>
            <a:endParaRPr lang="en-US" sz="1100" dirty="0">
              <a:solidFill>
                <a:srgbClr val="222222"/>
              </a:solidFill>
            </a:endParaRPr>
          </a:p>
          <a:p>
            <a:endParaRPr lang="en-GB" sz="1100" dirty="0"/>
          </a:p>
        </p:txBody>
      </p: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126D7ACE-17A7-9DD8-DCFF-440AA46C08E5}"/>
              </a:ext>
            </a:extLst>
          </p:cNvPr>
          <p:cNvGrpSpPr/>
          <p:nvPr/>
        </p:nvGrpSpPr>
        <p:grpSpPr>
          <a:xfrm rot="5400000">
            <a:off x="3807989" y="1756965"/>
            <a:ext cx="2835920" cy="1905934"/>
            <a:chOff x="4001330" y="1614912"/>
            <a:chExt cx="2835920" cy="1905934"/>
          </a:xfrm>
        </p:grpSpPr>
        <p:sp>
          <p:nvSpPr>
            <p:cNvPr id="86" name="Rechteck 85">
              <a:extLst>
                <a:ext uri="{FF2B5EF4-FFF2-40B4-BE49-F238E27FC236}">
                  <a16:creationId xmlns:a16="http://schemas.microsoft.com/office/drawing/2014/main" id="{6C877526-85B9-40AB-0AFE-852EE866D4CD}"/>
                </a:ext>
              </a:extLst>
            </p:cNvPr>
            <p:cNvSpPr/>
            <p:nvPr/>
          </p:nvSpPr>
          <p:spPr>
            <a:xfrm>
              <a:off x="6643629" y="3053022"/>
              <a:ext cx="86834" cy="439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E397E64F-4E8D-865D-04DC-E4FA5CC37A79}"/>
                </a:ext>
              </a:extLst>
            </p:cNvPr>
            <p:cNvGrpSpPr/>
            <p:nvPr/>
          </p:nvGrpSpPr>
          <p:grpSpPr>
            <a:xfrm>
              <a:off x="4073215" y="1614912"/>
              <a:ext cx="2666190" cy="1905934"/>
              <a:chOff x="4148856" y="1642428"/>
              <a:chExt cx="2666190" cy="1905934"/>
            </a:xfrm>
          </p:grpSpPr>
          <p:pic>
            <p:nvPicPr>
              <p:cNvPr id="88" name="Grafik 87">
                <a:extLst>
                  <a:ext uri="{FF2B5EF4-FFF2-40B4-BE49-F238E27FC236}">
                    <a16:creationId xmlns:a16="http://schemas.microsoft.com/office/drawing/2014/main" id="{8B3278C5-F2DD-A918-B8C6-2AF53B8539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043" t="12012"/>
              <a:stretch/>
            </p:blipFill>
            <p:spPr>
              <a:xfrm>
                <a:off x="4148856" y="1646759"/>
                <a:ext cx="2666190" cy="1901603"/>
              </a:xfrm>
              <a:prstGeom prst="rect">
                <a:avLst/>
              </a:prstGeom>
            </p:spPr>
          </p:pic>
          <p:sp>
            <p:nvSpPr>
              <p:cNvPr id="82" name="Rechteck 81">
                <a:extLst>
                  <a:ext uri="{FF2B5EF4-FFF2-40B4-BE49-F238E27FC236}">
                    <a16:creationId xmlns:a16="http://schemas.microsoft.com/office/drawing/2014/main" id="{794CD1A0-E200-49C4-DB53-E77F554B4B57}"/>
                  </a:ext>
                </a:extLst>
              </p:cNvPr>
              <p:cNvSpPr/>
              <p:nvPr/>
            </p:nvSpPr>
            <p:spPr>
              <a:xfrm>
                <a:off x="4155329" y="1642428"/>
                <a:ext cx="250468" cy="829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7" name="Rechteck 96">
              <a:extLst>
                <a:ext uri="{FF2B5EF4-FFF2-40B4-BE49-F238E27FC236}">
                  <a16:creationId xmlns:a16="http://schemas.microsoft.com/office/drawing/2014/main" id="{86C1E134-7505-46AD-9E68-E6A8CAB8FD34}"/>
                </a:ext>
              </a:extLst>
            </p:cNvPr>
            <p:cNvSpPr/>
            <p:nvPr/>
          </p:nvSpPr>
          <p:spPr>
            <a:xfrm>
              <a:off x="6225419" y="2228192"/>
              <a:ext cx="505044" cy="734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Rechteck 97">
              <a:extLst>
                <a:ext uri="{FF2B5EF4-FFF2-40B4-BE49-F238E27FC236}">
                  <a16:creationId xmlns:a16="http://schemas.microsoft.com/office/drawing/2014/main" id="{EF8F755F-FDAA-C919-0CF1-CFB3FD82DC9F}"/>
                </a:ext>
              </a:extLst>
            </p:cNvPr>
            <p:cNvSpPr/>
            <p:nvPr/>
          </p:nvSpPr>
          <p:spPr>
            <a:xfrm>
              <a:off x="4120968" y="2218667"/>
              <a:ext cx="505044" cy="734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Pfeil: nach rechts 94">
              <a:extLst>
                <a:ext uri="{FF2B5EF4-FFF2-40B4-BE49-F238E27FC236}">
                  <a16:creationId xmlns:a16="http://schemas.microsoft.com/office/drawing/2014/main" id="{1CBEB7D9-D710-1736-2149-6D8F45AE42E6}"/>
                </a:ext>
              </a:extLst>
            </p:cNvPr>
            <p:cNvSpPr/>
            <p:nvPr/>
          </p:nvSpPr>
          <p:spPr>
            <a:xfrm rot="10800000">
              <a:off x="6221702" y="2051618"/>
              <a:ext cx="321547" cy="1146938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D105677A-6258-CD17-96E0-449EBD3934C3}"/>
                </a:ext>
              </a:extLst>
            </p:cNvPr>
            <p:cNvSpPr txBox="1"/>
            <p:nvPr/>
          </p:nvSpPr>
          <p:spPr>
            <a:xfrm rot="16200000">
              <a:off x="6313388" y="2426733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>
                      <a:lumMod val="50000"/>
                    </a:schemeClr>
                  </a:solidFill>
                </a:rPr>
                <a:t>Laser</a:t>
              </a:r>
            </a:p>
          </p:txBody>
        </p:sp>
        <p:sp>
          <p:nvSpPr>
            <p:cNvPr id="99" name="Pfeil: nach rechts 98">
              <a:extLst>
                <a:ext uri="{FF2B5EF4-FFF2-40B4-BE49-F238E27FC236}">
                  <a16:creationId xmlns:a16="http://schemas.microsoft.com/office/drawing/2014/main" id="{C78A0FEE-82D2-F968-7CAB-485B3BEBE43E}"/>
                </a:ext>
              </a:extLst>
            </p:cNvPr>
            <p:cNvSpPr/>
            <p:nvPr/>
          </p:nvSpPr>
          <p:spPr>
            <a:xfrm>
              <a:off x="4317043" y="2023482"/>
              <a:ext cx="321547" cy="1146938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54619309-D154-2FC7-A4B9-83628D2C303E}"/>
                </a:ext>
              </a:extLst>
            </p:cNvPr>
            <p:cNvSpPr txBox="1"/>
            <p:nvPr/>
          </p:nvSpPr>
          <p:spPr>
            <a:xfrm rot="16200000">
              <a:off x="3846800" y="2435485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>
                      <a:lumMod val="50000"/>
                    </a:schemeClr>
                  </a:solidFill>
                </a:rPr>
                <a:t>Laser</a:t>
              </a:r>
            </a:p>
          </p:txBody>
        </p:sp>
      </p:grpSp>
      <p:sp>
        <p:nvSpPr>
          <p:cNvPr id="102" name="Textfeld 101">
            <a:extLst>
              <a:ext uri="{FF2B5EF4-FFF2-40B4-BE49-F238E27FC236}">
                <a16:creationId xmlns:a16="http://schemas.microsoft.com/office/drawing/2014/main" id="{E164E87D-21DB-79D2-3703-65AE02AA7C26}"/>
              </a:ext>
            </a:extLst>
          </p:cNvPr>
          <p:cNvSpPr txBox="1"/>
          <p:nvPr/>
        </p:nvSpPr>
        <p:spPr>
          <a:xfrm>
            <a:off x="501809" y="-6907"/>
            <a:ext cx="3269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Red (accelerating) and blue (decelerating)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2" name="Rechteck 271">
            <a:extLst>
              <a:ext uri="{FF2B5EF4-FFF2-40B4-BE49-F238E27FC236}">
                <a16:creationId xmlns:a16="http://schemas.microsoft.com/office/drawing/2014/main" id="{638BF864-7B21-6FDD-FCEC-8DD797F065AA}"/>
              </a:ext>
            </a:extLst>
          </p:cNvPr>
          <p:cNvSpPr/>
          <p:nvPr/>
        </p:nvSpPr>
        <p:spPr>
          <a:xfrm rot="10800000">
            <a:off x="1003857" y="303709"/>
            <a:ext cx="2100557" cy="206709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rgbClr val="0037FF"/>
              </a:gs>
              <a:gs pos="100000">
                <a:srgbClr val="DB43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2DCA54DD-B9BA-27E3-7C70-5068DC82FB49}"/>
              </a:ext>
            </a:extLst>
          </p:cNvPr>
          <p:cNvGrpSpPr/>
          <p:nvPr/>
        </p:nvGrpSpPr>
        <p:grpSpPr>
          <a:xfrm rot="10800000" flipH="1">
            <a:off x="683683" y="1882998"/>
            <a:ext cx="2629802" cy="1247765"/>
            <a:chOff x="652114" y="3207585"/>
            <a:chExt cx="3261346" cy="1815288"/>
          </a:xfrm>
        </p:grpSpPr>
        <p:sp>
          <p:nvSpPr>
            <p:cNvPr id="204" name="Rechteck 203">
              <a:extLst>
                <a:ext uri="{FF2B5EF4-FFF2-40B4-BE49-F238E27FC236}">
                  <a16:creationId xmlns:a16="http://schemas.microsoft.com/office/drawing/2014/main" id="{ED18EFFC-A0B0-F60B-470B-1F5CD326DB5C}"/>
                </a:ext>
              </a:extLst>
            </p:cNvPr>
            <p:cNvSpPr/>
            <p:nvPr/>
          </p:nvSpPr>
          <p:spPr>
            <a:xfrm>
              <a:off x="652114" y="3207585"/>
              <a:ext cx="3250636" cy="1220474"/>
            </a:xfrm>
            <a:prstGeom prst="rect">
              <a:avLst/>
            </a:prstGeom>
            <a:solidFill>
              <a:srgbClr val="F1E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054E9AE5-5AE0-336D-044A-6C83B687D140}"/>
                </a:ext>
              </a:extLst>
            </p:cNvPr>
            <p:cNvSpPr/>
            <p:nvPr/>
          </p:nvSpPr>
          <p:spPr>
            <a:xfrm>
              <a:off x="1159712" y="3374947"/>
              <a:ext cx="461260" cy="146303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Ellipse 205">
              <a:extLst>
                <a:ext uri="{FF2B5EF4-FFF2-40B4-BE49-F238E27FC236}">
                  <a16:creationId xmlns:a16="http://schemas.microsoft.com/office/drawing/2014/main" id="{B2404357-095A-9F24-329D-C87225698388}"/>
                </a:ext>
              </a:extLst>
            </p:cNvPr>
            <p:cNvSpPr/>
            <p:nvPr/>
          </p:nvSpPr>
          <p:spPr>
            <a:xfrm>
              <a:off x="2081947" y="3382631"/>
              <a:ext cx="472157" cy="146303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Ellipse 206">
              <a:extLst>
                <a:ext uri="{FF2B5EF4-FFF2-40B4-BE49-F238E27FC236}">
                  <a16:creationId xmlns:a16="http://schemas.microsoft.com/office/drawing/2014/main" id="{4D020CA5-8586-7D2F-17DF-E6569C98360B}"/>
                </a:ext>
              </a:extLst>
            </p:cNvPr>
            <p:cNvSpPr/>
            <p:nvPr/>
          </p:nvSpPr>
          <p:spPr>
            <a:xfrm>
              <a:off x="2989973" y="3388984"/>
              <a:ext cx="461260" cy="1463038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lumMod val="73000"/>
                    <a:lumOff val="27000"/>
                  </a:srgbClr>
                </a:gs>
                <a:gs pos="50000">
                  <a:srgbClr val="FFC000">
                    <a:alpha val="66000"/>
                    <a:lumMod val="72000"/>
                    <a:lumOff val="28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Ellipse 207">
              <a:extLst>
                <a:ext uri="{FF2B5EF4-FFF2-40B4-BE49-F238E27FC236}">
                  <a16:creationId xmlns:a16="http://schemas.microsoft.com/office/drawing/2014/main" id="{9A36A59C-34E1-F95F-2BBF-92CC25B14D55}"/>
                </a:ext>
              </a:extLst>
            </p:cNvPr>
            <p:cNvSpPr/>
            <p:nvPr/>
          </p:nvSpPr>
          <p:spPr>
            <a:xfrm>
              <a:off x="2556784" y="3359850"/>
              <a:ext cx="443221" cy="1463037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9" name="Ellipse 208">
              <a:extLst>
                <a:ext uri="{FF2B5EF4-FFF2-40B4-BE49-F238E27FC236}">
                  <a16:creationId xmlns:a16="http://schemas.microsoft.com/office/drawing/2014/main" id="{63F551C0-56C5-E579-3E9F-87687F4C246A}"/>
                </a:ext>
              </a:extLst>
            </p:cNvPr>
            <p:cNvSpPr/>
            <p:nvPr/>
          </p:nvSpPr>
          <p:spPr>
            <a:xfrm>
              <a:off x="1631576" y="3374947"/>
              <a:ext cx="436877" cy="1463038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Ellipse 209">
              <a:extLst>
                <a:ext uri="{FF2B5EF4-FFF2-40B4-BE49-F238E27FC236}">
                  <a16:creationId xmlns:a16="http://schemas.microsoft.com/office/drawing/2014/main" id="{E8360FB1-07DC-B20E-5CAB-F02F4B20A708}"/>
                </a:ext>
              </a:extLst>
            </p:cNvPr>
            <p:cNvSpPr/>
            <p:nvPr/>
          </p:nvSpPr>
          <p:spPr>
            <a:xfrm>
              <a:off x="693825" y="3394872"/>
              <a:ext cx="454142" cy="1463038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1" name="Gruppieren 210">
              <a:extLst>
                <a:ext uri="{FF2B5EF4-FFF2-40B4-BE49-F238E27FC236}">
                  <a16:creationId xmlns:a16="http://schemas.microsoft.com/office/drawing/2014/main" id="{F01F61EA-5C56-FAB0-B861-D3D4138F4265}"/>
                </a:ext>
              </a:extLst>
            </p:cNvPr>
            <p:cNvGrpSpPr/>
            <p:nvPr/>
          </p:nvGrpSpPr>
          <p:grpSpPr>
            <a:xfrm>
              <a:off x="3022837" y="3548693"/>
              <a:ext cx="376975" cy="867619"/>
              <a:chOff x="662151" y="4424557"/>
              <a:chExt cx="376974" cy="867620"/>
            </a:xfrm>
          </p:grpSpPr>
          <p:sp>
            <p:nvSpPr>
              <p:cNvPr id="268" name="Bogen 267">
                <a:extLst>
                  <a:ext uri="{FF2B5EF4-FFF2-40B4-BE49-F238E27FC236}">
                    <a16:creationId xmlns:a16="http://schemas.microsoft.com/office/drawing/2014/main" id="{A872C8B2-E154-F6B3-E97A-F2C2508DD95D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9" name="Bogen 268">
                <a:extLst>
                  <a:ext uri="{FF2B5EF4-FFF2-40B4-BE49-F238E27FC236}">
                    <a16:creationId xmlns:a16="http://schemas.microsoft.com/office/drawing/2014/main" id="{422DE767-B1D4-031F-2987-99DA09B11ECD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0" name="Bogen 269">
                <a:extLst>
                  <a:ext uri="{FF2B5EF4-FFF2-40B4-BE49-F238E27FC236}">
                    <a16:creationId xmlns:a16="http://schemas.microsoft.com/office/drawing/2014/main" id="{0A003761-7711-E7BC-42B4-205805F66A2D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1" name="Bogen 270">
                <a:extLst>
                  <a:ext uri="{FF2B5EF4-FFF2-40B4-BE49-F238E27FC236}">
                    <a16:creationId xmlns:a16="http://schemas.microsoft.com/office/drawing/2014/main" id="{9963DC25-E3DD-E46E-DE7B-3864268A62F7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2" name="Gruppieren 211">
              <a:extLst>
                <a:ext uri="{FF2B5EF4-FFF2-40B4-BE49-F238E27FC236}">
                  <a16:creationId xmlns:a16="http://schemas.microsoft.com/office/drawing/2014/main" id="{470B52F2-7292-BFC6-DE60-A702B2119FA0}"/>
                </a:ext>
              </a:extLst>
            </p:cNvPr>
            <p:cNvGrpSpPr/>
            <p:nvPr/>
          </p:nvGrpSpPr>
          <p:grpSpPr>
            <a:xfrm>
              <a:off x="2109355" y="3568423"/>
              <a:ext cx="376975" cy="867619"/>
              <a:chOff x="662151" y="4424557"/>
              <a:chExt cx="376974" cy="867620"/>
            </a:xfrm>
          </p:grpSpPr>
          <p:sp>
            <p:nvSpPr>
              <p:cNvPr id="264" name="Bogen 263">
                <a:extLst>
                  <a:ext uri="{FF2B5EF4-FFF2-40B4-BE49-F238E27FC236}">
                    <a16:creationId xmlns:a16="http://schemas.microsoft.com/office/drawing/2014/main" id="{28E4A4D5-DEE1-6A0E-B627-A44C0606B745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5" name="Bogen 264">
                <a:extLst>
                  <a:ext uri="{FF2B5EF4-FFF2-40B4-BE49-F238E27FC236}">
                    <a16:creationId xmlns:a16="http://schemas.microsoft.com/office/drawing/2014/main" id="{368569D3-9097-6280-F9D2-6E1DB5D4AE67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6" name="Bogen 265">
                <a:extLst>
                  <a:ext uri="{FF2B5EF4-FFF2-40B4-BE49-F238E27FC236}">
                    <a16:creationId xmlns:a16="http://schemas.microsoft.com/office/drawing/2014/main" id="{3CBCD26C-8176-B0E1-7996-26D960A23B62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7" name="Bogen 266">
                <a:extLst>
                  <a:ext uri="{FF2B5EF4-FFF2-40B4-BE49-F238E27FC236}">
                    <a16:creationId xmlns:a16="http://schemas.microsoft.com/office/drawing/2014/main" id="{087F2961-2E1E-07D1-DCB4-CEBD8F29EDE9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3" name="Gruppieren 212">
              <a:extLst>
                <a:ext uri="{FF2B5EF4-FFF2-40B4-BE49-F238E27FC236}">
                  <a16:creationId xmlns:a16="http://schemas.microsoft.com/office/drawing/2014/main" id="{41ED748B-9592-34D7-0B8B-50427BE3F0EE}"/>
                </a:ext>
              </a:extLst>
            </p:cNvPr>
            <p:cNvGrpSpPr/>
            <p:nvPr/>
          </p:nvGrpSpPr>
          <p:grpSpPr>
            <a:xfrm>
              <a:off x="1645615" y="3562933"/>
              <a:ext cx="376975" cy="867619"/>
              <a:chOff x="662151" y="4424557"/>
              <a:chExt cx="376974" cy="867620"/>
            </a:xfrm>
          </p:grpSpPr>
          <p:sp>
            <p:nvSpPr>
              <p:cNvPr id="260" name="Bogen 259">
                <a:extLst>
                  <a:ext uri="{FF2B5EF4-FFF2-40B4-BE49-F238E27FC236}">
                    <a16:creationId xmlns:a16="http://schemas.microsoft.com/office/drawing/2014/main" id="{B5261860-A7B0-C9F8-D1EB-A23521E8EBFF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1" name="Bogen 260">
                <a:extLst>
                  <a:ext uri="{FF2B5EF4-FFF2-40B4-BE49-F238E27FC236}">
                    <a16:creationId xmlns:a16="http://schemas.microsoft.com/office/drawing/2014/main" id="{1EA202EC-A0A4-45BC-EA19-D74F2E500C08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2" name="Bogen 261">
                <a:extLst>
                  <a:ext uri="{FF2B5EF4-FFF2-40B4-BE49-F238E27FC236}">
                    <a16:creationId xmlns:a16="http://schemas.microsoft.com/office/drawing/2014/main" id="{D29296C7-C3C0-ED95-03C5-B0FF5B523137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3" name="Bogen 262">
                <a:extLst>
                  <a:ext uri="{FF2B5EF4-FFF2-40B4-BE49-F238E27FC236}">
                    <a16:creationId xmlns:a16="http://schemas.microsoft.com/office/drawing/2014/main" id="{F3DF923A-0B89-E2B8-7AC1-E1C6330E65BF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4" name="Gruppieren 213">
              <a:extLst>
                <a:ext uri="{FF2B5EF4-FFF2-40B4-BE49-F238E27FC236}">
                  <a16:creationId xmlns:a16="http://schemas.microsoft.com/office/drawing/2014/main" id="{3BBD8B3F-A1AE-A12E-DD6E-77B8975A60A5}"/>
                </a:ext>
              </a:extLst>
            </p:cNvPr>
            <p:cNvGrpSpPr/>
            <p:nvPr/>
          </p:nvGrpSpPr>
          <p:grpSpPr>
            <a:xfrm>
              <a:off x="2590259" y="3564089"/>
              <a:ext cx="376975" cy="867619"/>
              <a:chOff x="662151" y="4424557"/>
              <a:chExt cx="376974" cy="867620"/>
            </a:xfrm>
          </p:grpSpPr>
          <p:sp>
            <p:nvSpPr>
              <p:cNvPr id="256" name="Bogen 255">
                <a:extLst>
                  <a:ext uri="{FF2B5EF4-FFF2-40B4-BE49-F238E27FC236}">
                    <a16:creationId xmlns:a16="http://schemas.microsoft.com/office/drawing/2014/main" id="{5ADB6EBA-4D78-473D-A9F4-6E6D8B42053B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7" name="Bogen 256">
                <a:extLst>
                  <a:ext uri="{FF2B5EF4-FFF2-40B4-BE49-F238E27FC236}">
                    <a16:creationId xmlns:a16="http://schemas.microsoft.com/office/drawing/2014/main" id="{A2F4C29E-F859-DF71-8606-728EC53F52B8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8" name="Bogen 257">
                <a:extLst>
                  <a:ext uri="{FF2B5EF4-FFF2-40B4-BE49-F238E27FC236}">
                    <a16:creationId xmlns:a16="http://schemas.microsoft.com/office/drawing/2014/main" id="{AB157D26-F70A-C52B-AA47-C07ABF651C69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9" name="Bogen 258">
                <a:extLst>
                  <a:ext uri="{FF2B5EF4-FFF2-40B4-BE49-F238E27FC236}">
                    <a16:creationId xmlns:a16="http://schemas.microsoft.com/office/drawing/2014/main" id="{DA7596DB-B4F8-B7EB-B32F-506A8E70754B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5" name="Freihandform 566">
              <a:extLst>
                <a:ext uri="{FF2B5EF4-FFF2-40B4-BE49-F238E27FC236}">
                  <a16:creationId xmlns:a16="http://schemas.microsoft.com/office/drawing/2014/main" id="{4FCF81C4-1E00-AE55-6179-146D8466563B}"/>
                </a:ext>
              </a:extLst>
            </p:cNvPr>
            <p:cNvSpPr/>
            <p:nvPr/>
          </p:nvSpPr>
          <p:spPr>
            <a:xfrm>
              <a:off x="1103466" y="4108240"/>
              <a:ext cx="548778" cy="691728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37000">
                  <a:srgbClr val="00B0F0"/>
                </a:gs>
                <a:gs pos="69040">
                  <a:srgbClr val="D6E8C8"/>
                </a:gs>
                <a:gs pos="73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Freihandform 567">
              <a:extLst>
                <a:ext uri="{FF2B5EF4-FFF2-40B4-BE49-F238E27FC236}">
                  <a16:creationId xmlns:a16="http://schemas.microsoft.com/office/drawing/2014/main" id="{55EBFCE7-FCED-C6EA-8BE6-8DFD9DF338B9}"/>
                </a:ext>
              </a:extLst>
            </p:cNvPr>
            <p:cNvSpPr/>
            <p:nvPr/>
          </p:nvSpPr>
          <p:spPr>
            <a:xfrm>
              <a:off x="2050152" y="4112513"/>
              <a:ext cx="520277" cy="691728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78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Freihandform 568">
              <a:extLst>
                <a:ext uri="{FF2B5EF4-FFF2-40B4-BE49-F238E27FC236}">
                  <a16:creationId xmlns:a16="http://schemas.microsoft.com/office/drawing/2014/main" id="{925ADB46-37D9-07BF-6E29-AC570137CC45}"/>
                </a:ext>
              </a:extLst>
            </p:cNvPr>
            <p:cNvSpPr/>
            <p:nvPr/>
          </p:nvSpPr>
          <p:spPr>
            <a:xfrm>
              <a:off x="2976277" y="4106465"/>
              <a:ext cx="526826" cy="691728"/>
            </a:xfrm>
            <a:custGeom>
              <a:avLst/>
              <a:gdLst>
                <a:gd name="connsiteX0" fmla="*/ 0 w 458731"/>
                <a:gd name="connsiteY0" fmla="*/ 0 h 691729"/>
                <a:gd name="connsiteX1" fmla="*/ 458731 w 458731"/>
                <a:gd name="connsiteY1" fmla="*/ 0 h 691729"/>
                <a:gd name="connsiteX2" fmla="*/ 455310 w 458731"/>
                <a:gd name="connsiteY2" fmla="*/ 107636 h 691729"/>
                <a:gd name="connsiteX3" fmla="*/ 229365 w 458731"/>
                <a:gd name="connsiteY3" fmla="*/ 691729 h 691729"/>
                <a:gd name="connsiteX4" fmla="*/ 3421 w 458731"/>
                <a:gd name="connsiteY4" fmla="*/ 107636 h 69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731" h="691729">
                  <a:moveTo>
                    <a:pt x="0" y="0"/>
                  </a:moveTo>
                  <a:lnTo>
                    <a:pt x="458731" y="0"/>
                  </a:lnTo>
                  <a:lnTo>
                    <a:pt x="455310" y="107636"/>
                  </a:lnTo>
                  <a:cubicBezTo>
                    <a:pt x="433804" y="440977"/>
                    <a:pt x="340817" y="691729"/>
                    <a:pt x="229365" y="691729"/>
                  </a:cubicBezTo>
                  <a:cubicBezTo>
                    <a:pt x="117914" y="691729"/>
                    <a:pt x="24926" y="440977"/>
                    <a:pt x="3421" y="10763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78000">
                  <a:srgbClr val="F1EFC3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Ellipse 219">
              <a:extLst>
                <a:ext uri="{FF2B5EF4-FFF2-40B4-BE49-F238E27FC236}">
                  <a16:creationId xmlns:a16="http://schemas.microsoft.com/office/drawing/2014/main" id="{8A1189D3-CD9C-53FD-058E-3410F2A244D5}"/>
                </a:ext>
              </a:extLst>
            </p:cNvPr>
            <p:cNvSpPr/>
            <p:nvPr/>
          </p:nvSpPr>
          <p:spPr>
            <a:xfrm>
              <a:off x="3465830" y="3383653"/>
              <a:ext cx="443221" cy="1463038"/>
            </a:xfrm>
            <a:prstGeom prst="ellipse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>
                    <a:lumMod val="40000"/>
                    <a:lumOff val="60000"/>
                  </a:srgbClr>
                </a:gs>
                <a:gs pos="78000">
                  <a:srgbClr val="F1EFC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22" name="Gruppieren 221">
              <a:extLst>
                <a:ext uri="{FF2B5EF4-FFF2-40B4-BE49-F238E27FC236}">
                  <a16:creationId xmlns:a16="http://schemas.microsoft.com/office/drawing/2014/main" id="{8B101650-E6ED-7768-77E7-59D7BFEC2D32}"/>
                </a:ext>
              </a:extLst>
            </p:cNvPr>
            <p:cNvGrpSpPr/>
            <p:nvPr/>
          </p:nvGrpSpPr>
          <p:grpSpPr>
            <a:xfrm>
              <a:off x="3486182" y="3558133"/>
              <a:ext cx="376975" cy="867619"/>
              <a:chOff x="662151" y="4424557"/>
              <a:chExt cx="376974" cy="867620"/>
            </a:xfrm>
          </p:grpSpPr>
          <p:sp>
            <p:nvSpPr>
              <p:cNvPr id="252" name="Bogen 251">
                <a:extLst>
                  <a:ext uri="{FF2B5EF4-FFF2-40B4-BE49-F238E27FC236}">
                    <a16:creationId xmlns:a16="http://schemas.microsoft.com/office/drawing/2014/main" id="{7300A85C-0F55-1784-8847-7BE192FD00E0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3" name="Bogen 252">
                <a:extLst>
                  <a:ext uri="{FF2B5EF4-FFF2-40B4-BE49-F238E27FC236}">
                    <a16:creationId xmlns:a16="http://schemas.microsoft.com/office/drawing/2014/main" id="{1D33EDA8-00B8-3BD1-A619-FBF6E2C1E656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4" name="Bogen 253">
                <a:extLst>
                  <a:ext uri="{FF2B5EF4-FFF2-40B4-BE49-F238E27FC236}">
                    <a16:creationId xmlns:a16="http://schemas.microsoft.com/office/drawing/2014/main" id="{957A0780-8FB4-120C-85FF-677A328AB8BD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5" name="Bogen 254">
                <a:extLst>
                  <a:ext uri="{FF2B5EF4-FFF2-40B4-BE49-F238E27FC236}">
                    <a16:creationId xmlns:a16="http://schemas.microsoft.com/office/drawing/2014/main" id="{12D5567A-A0E7-F781-4EF8-BD6EED3FA3D7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3" name="Gruppieren 222">
              <a:extLst>
                <a:ext uri="{FF2B5EF4-FFF2-40B4-BE49-F238E27FC236}">
                  <a16:creationId xmlns:a16="http://schemas.microsoft.com/office/drawing/2014/main" id="{9487CAFE-4A59-EB37-3977-4CB523F7C325}"/>
                </a:ext>
              </a:extLst>
            </p:cNvPr>
            <p:cNvGrpSpPr/>
            <p:nvPr/>
          </p:nvGrpSpPr>
          <p:grpSpPr>
            <a:xfrm>
              <a:off x="717888" y="3558133"/>
              <a:ext cx="376975" cy="867619"/>
              <a:chOff x="662151" y="4424557"/>
              <a:chExt cx="376974" cy="867620"/>
            </a:xfrm>
          </p:grpSpPr>
          <p:sp>
            <p:nvSpPr>
              <p:cNvPr id="248" name="Bogen 247">
                <a:extLst>
                  <a:ext uri="{FF2B5EF4-FFF2-40B4-BE49-F238E27FC236}">
                    <a16:creationId xmlns:a16="http://schemas.microsoft.com/office/drawing/2014/main" id="{3FE4053E-07CD-FE8B-5E20-51984686BA91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9" name="Bogen 248">
                <a:extLst>
                  <a:ext uri="{FF2B5EF4-FFF2-40B4-BE49-F238E27FC236}">
                    <a16:creationId xmlns:a16="http://schemas.microsoft.com/office/drawing/2014/main" id="{0E05BA2F-9774-26E9-977D-7569E5B1B7B7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0" name="Bogen 249">
                <a:extLst>
                  <a:ext uri="{FF2B5EF4-FFF2-40B4-BE49-F238E27FC236}">
                    <a16:creationId xmlns:a16="http://schemas.microsoft.com/office/drawing/2014/main" id="{490D5F3A-EE79-5A79-7560-26B2B774FED7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1" name="Bogen 250">
                <a:extLst>
                  <a:ext uri="{FF2B5EF4-FFF2-40B4-BE49-F238E27FC236}">
                    <a16:creationId xmlns:a16="http://schemas.microsoft.com/office/drawing/2014/main" id="{4B3FD52D-2184-3D36-1312-95DF0DA53232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4" name="Gruppieren 223">
              <a:extLst>
                <a:ext uri="{FF2B5EF4-FFF2-40B4-BE49-F238E27FC236}">
                  <a16:creationId xmlns:a16="http://schemas.microsoft.com/office/drawing/2014/main" id="{8A15CE40-0D5B-AF7B-93CB-18C0C63CD055}"/>
                </a:ext>
              </a:extLst>
            </p:cNvPr>
            <p:cNvGrpSpPr/>
            <p:nvPr/>
          </p:nvGrpSpPr>
          <p:grpSpPr>
            <a:xfrm>
              <a:off x="1180473" y="3563237"/>
              <a:ext cx="376975" cy="867619"/>
              <a:chOff x="662151" y="4424557"/>
              <a:chExt cx="376974" cy="867620"/>
            </a:xfrm>
          </p:grpSpPr>
          <p:sp>
            <p:nvSpPr>
              <p:cNvPr id="244" name="Bogen 243">
                <a:extLst>
                  <a:ext uri="{FF2B5EF4-FFF2-40B4-BE49-F238E27FC236}">
                    <a16:creationId xmlns:a16="http://schemas.microsoft.com/office/drawing/2014/main" id="{E93EF836-74E4-0201-3D7B-50648180D44A}"/>
                  </a:ext>
                </a:extLst>
              </p:cNvPr>
              <p:cNvSpPr/>
              <p:nvPr/>
            </p:nvSpPr>
            <p:spPr>
              <a:xfrm>
                <a:off x="760780" y="481964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5" name="Bogen 244">
                <a:extLst>
                  <a:ext uri="{FF2B5EF4-FFF2-40B4-BE49-F238E27FC236}">
                    <a16:creationId xmlns:a16="http://schemas.microsoft.com/office/drawing/2014/main" id="{8D40988A-DABD-31FC-D144-66B9881F8B94}"/>
                  </a:ext>
                </a:extLst>
              </p:cNvPr>
              <p:cNvSpPr/>
              <p:nvPr/>
            </p:nvSpPr>
            <p:spPr>
              <a:xfrm>
                <a:off x="662151" y="466281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6" name="Bogen 245">
                <a:extLst>
                  <a:ext uri="{FF2B5EF4-FFF2-40B4-BE49-F238E27FC236}">
                    <a16:creationId xmlns:a16="http://schemas.microsoft.com/office/drawing/2014/main" id="{FD01ED7F-31DD-3C6A-A080-45C4A134AB13}"/>
                  </a:ext>
                </a:extLst>
              </p:cNvPr>
              <p:cNvSpPr/>
              <p:nvPr/>
            </p:nvSpPr>
            <p:spPr>
              <a:xfrm>
                <a:off x="673803" y="453373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7" name="Bogen 246">
                <a:extLst>
                  <a:ext uri="{FF2B5EF4-FFF2-40B4-BE49-F238E27FC236}">
                    <a16:creationId xmlns:a16="http://schemas.microsoft.com/office/drawing/2014/main" id="{C3D0637F-97B8-5216-388A-AB2CCCE2554B}"/>
                  </a:ext>
                </a:extLst>
              </p:cNvPr>
              <p:cNvSpPr/>
              <p:nvPr/>
            </p:nvSpPr>
            <p:spPr>
              <a:xfrm>
                <a:off x="682126" y="442455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7" name="Gruppieren 226">
              <a:extLst>
                <a:ext uri="{FF2B5EF4-FFF2-40B4-BE49-F238E27FC236}">
                  <a16:creationId xmlns:a16="http://schemas.microsoft.com/office/drawing/2014/main" id="{FC7FBD2E-6F35-E44B-64BC-05994281A375}"/>
                </a:ext>
              </a:extLst>
            </p:cNvPr>
            <p:cNvGrpSpPr/>
            <p:nvPr/>
          </p:nvGrpSpPr>
          <p:grpSpPr>
            <a:xfrm rot="10800000">
              <a:off x="1182470" y="3783634"/>
              <a:ext cx="376975" cy="867619"/>
              <a:chOff x="4139821" y="1785097"/>
              <a:chExt cx="376974" cy="867620"/>
            </a:xfrm>
          </p:grpSpPr>
          <p:sp>
            <p:nvSpPr>
              <p:cNvPr id="240" name="Bogen 239">
                <a:extLst>
                  <a:ext uri="{FF2B5EF4-FFF2-40B4-BE49-F238E27FC236}">
                    <a16:creationId xmlns:a16="http://schemas.microsoft.com/office/drawing/2014/main" id="{B193FE20-8C06-2817-D83A-1422F6D9C7F5}"/>
                  </a:ext>
                </a:extLst>
              </p:cNvPr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1" name="Bogen 240">
                <a:extLst>
                  <a:ext uri="{FF2B5EF4-FFF2-40B4-BE49-F238E27FC236}">
                    <a16:creationId xmlns:a16="http://schemas.microsoft.com/office/drawing/2014/main" id="{5F37FA43-057B-995A-A13A-6911277F61B7}"/>
                  </a:ext>
                </a:extLst>
              </p:cNvPr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2" name="Bogen 241">
                <a:extLst>
                  <a:ext uri="{FF2B5EF4-FFF2-40B4-BE49-F238E27FC236}">
                    <a16:creationId xmlns:a16="http://schemas.microsoft.com/office/drawing/2014/main" id="{8B4F0F51-A848-B1D5-9E41-33EC040CAD8B}"/>
                  </a:ext>
                </a:extLst>
              </p:cNvPr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3" name="Bogen 242">
                <a:extLst>
                  <a:ext uri="{FF2B5EF4-FFF2-40B4-BE49-F238E27FC236}">
                    <a16:creationId xmlns:a16="http://schemas.microsoft.com/office/drawing/2014/main" id="{F86C570F-64B9-0FD5-03EB-DA49C9FBEAA0}"/>
                  </a:ext>
                </a:extLst>
              </p:cNvPr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BFF40F9C-C7CF-827E-3EBF-B9DC8A5AEE55}"/>
                </a:ext>
              </a:extLst>
            </p:cNvPr>
            <p:cNvGrpSpPr/>
            <p:nvPr/>
          </p:nvGrpSpPr>
          <p:grpSpPr>
            <a:xfrm rot="10800000">
              <a:off x="2041997" y="3490392"/>
              <a:ext cx="503438" cy="1364061"/>
              <a:chOff x="4097049" y="1597868"/>
              <a:chExt cx="503437" cy="1364063"/>
            </a:xfrm>
          </p:grpSpPr>
          <p:sp>
            <p:nvSpPr>
              <p:cNvPr id="235" name="Bogen 234">
                <a:extLst>
                  <a:ext uri="{FF2B5EF4-FFF2-40B4-BE49-F238E27FC236}">
                    <a16:creationId xmlns:a16="http://schemas.microsoft.com/office/drawing/2014/main" id="{69655A57-FAD2-3E9D-E6E4-99C8855E045E}"/>
                  </a:ext>
                </a:extLst>
              </p:cNvPr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6" name="Bogen 235">
                <a:extLst>
                  <a:ext uri="{FF2B5EF4-FFF2-40B4-BE49-F238E27FC236}">
                    <a16:creationId xmlns:a16="http://schemas.microsoft.com/office/drawing/2014/main" id="{F6C4E888-A9D0-7660-4FC6-3A76C627EE77}"/>
                  </a:ext>
                </a:extLst>
              </p:cNvPr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7" name="Bogen 236">
                <a:extLst>
                  <a:ext uri="{FF2B5EF4-FFF2-40B4-BE49-F238E27FC236}">
                    <a16:creationId xmlns:a16="http://schemas.microsoft.com/office/drawing/2014/main" id="{45F7DD5A-3ECB-EA9C-BA82-2ADA484B75D2}"/>
                  </a:ext>
                </a:extLst>
              </p:cNvPr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8" name="Bogen 237">
                <a:extLst>
                  <a:ext uri="{FF2B5EF4-FFF2-40B4-BE49-F238E27FC236}">
                    <a16:creationId xmlns:a16="http://schemas.microsoft.com/office/drawing/2014/main" id="{09CF0320-6FCB-AEE5-5FE5-E039B356DBFA}"/>
                  </a:ext>
                </a:extLst>
              </p:cNvPr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9" name="Bogen 238">
                <a:extLst>
                  <a:ext uri="{FF2B5EF4-FFF2-40B4-BE49-F238E27FC236}">
                    <a16:creationId xmlns:a16="http://schemas.microsoft.com/office/drawing/2014/main" id="{5291D4E9-28BD-8268-21E2-E292E05C957D}"/>
                  </a:ext>
                </a:extLst>
              </p:cNvPr>
              <p:cNvSpPr/>
              <p:nvPr/>
            </p:nvSpPr>
            <p:spPr>
              <a:xfrm>
                <a:off x="4097049" y="1597868"/>
                <a:ext cx="503437" cy="1364063"/>
              </a:xfrm>
              <a:prstGeom prst="arc">
                <a:avLst>
                  <a:gd name="adj1" fmla="val 10384431"/>
                  <a:gd name="adj2" fmla="val 1575683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29" name="Gruppieren 228">
              <a:extLst>
                <a:ext uri="{FF2B5EF4-FFF2-40B4-BE49-F238E27FC236}">
                  <a16:creationId xmlns:a16="http://schemas.microsoft.com/office/drawing/2014/main" id="{2ED2F1F1-4ACD-CD6E-33E3-F886A0F29B92}"/>
                </a:ext>
              </a:extLst>
            </p:cNvPr>
            <p:cNvGrpSpPr/>
            <p:nvPr/>
          </p:nvGrpSpPr>
          <p:grpSpPr>
            <a:xfrm rot="10800000">
              <a:off x="3016484" y="3768131"/>
              <a:ext cx="376975" cy="867619"/>
              <a:chOff x="4139821" y="1785097"/>
              <a:chExt cx="376974" cy="867620"/>
            </a:xfrm>
          </p:grpSpPr>
          <p:sp>
            <p:nvSpPr>
              <p:cNvPr id="231" name="Bogen 230">
                <a:extLst>
                  <a:ext uri="{FF2B5EF4-FFF2-40B4-BE49-F238E27FC236}">
                    <a16:creationId xmlns:a16="http://schemas.microsoft.com/office/drawing/2014/main" id="{2DCC3249-6D54-86E3-0E5F-83668086E1C7}"/>
                  </a:ext>
                </a:extLst>
              </p:cNvPr>
              <p:cNvSpPr/>
              <p:nvPr/>
            </p:nvSpPr>
            <p:spPr>
              <a:xfrm>
                <a:off x="4238450" y="2180185"/>
                <a:ext cx="162839" cy="308241"/>
              </a:xfrm>
              <a:prstGeom prst="arc">
                <a:avLst>
                  <a:gd name="adj1" fmla="val 11152644"/>
                  <a:gd name="adj2" fmla="val 29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2" name="Bogen 231">
                <a:extLst>
                  <a:ext uri="{FF2B5EF4-FFF2-40B4-BE49-F238E27FC236}">
                    <a16:creationId xmlns:a16="http://schemas.microsoft.com/office/drawing/2014/main" id="{79671AA8-3B50-5E45-A42B-98D7E5E45972}"/>
                  </a:ext>
                </a:extLst>
              </p:cNvPr>
              <p:cNvSpPr/>
              <p:nvPr/>
            </p:nvSpPr>
            <p:spPr>
              <a:xfrm>
                <a:off x="4139821" y="2023354"/>
                <a:ext cx="356999" cy="629363"/>
              </a:xfrm>
              <a:prstGeom prst="arc">
                <a:avLst>
                  <a:gd name="adj1" fmla="val 11152644"/>
                  <a:gd name="adj2" fmla="val 21514113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3" name="Bogen 232">
                <a:extLst>
                  <a:ext uri="{FF2B5EF4-FFF2-40B4-BE49-F238E27FC236}">
                    <a16:creationId xmlns:a16="http://schemas.microsoft.com/office/drawing/2014/main" id="{18A884F9-C109-E71A-8431-4B417EB86467}"/>
                  </a:ext>
                </a:extLst>
              </p:cNvPr>
              <p:cNvSpPr/>
              <p:nvPr/>
            </p:nvSpPr>
            <p:spPr>
              <a:xfrm>
                <a:off x="4151473" y="1894271"/>
                <a:ext cx="356999" cy="629363"/>
              </a:xfrm>
              <a:prstGeom prst="arc">
                <a:avLst>
                  <a:gd name="adj1" fmla="val 14239055"/>
                  <a:gd name="adj2" fmla="val 18292496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4" name="Bogen 233">
                <a:extLst>
                  <a:ext uri="{FF2B5EF4-FFF2-40B4-BE49-F238E27FC236}">
                    <a16:creationId xmlns:a16="http://schemas.microsoft.com/office/drawing/2014/main" id="{8E34DC38-3A44-05BB-FE22-6550CE9D83A1}"/>
                  </a:ext>
                </a:extLst>
              </p:cNvPr>
              <p:cNvSpPr/>
              <p:nvPr/>
            </p:nvSpPr>
            <p:spPr>
              <a:xfrm>
                <a:off x="4159796" y="1785097"/>
                <a:ext cx="356999" cy="629363"/>
              </a:xfrm>
              <a:prstGeom prst="arc">
                <a:avLst>
                  <a:gd name="adj1" fmla="val 15447186"/>
                  <a:gd name="adj2" fmla="val 17274868"/>
                </a:avLst>
              </a:prstGeom>
              <a:ln w="9525">
                <a:solidFill>
                  <a:srgbClr val="002060"/>
                </a:solidFill>
                <a:headEnd type="none" w="sm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30" name="Rechteck 229">
              <a:extLst>
                <a:ext uri="{FF2B5EF4-FFF2-40B4-BE49-F238E27FC236}">
                  <a16:creationId xmlns:a16="http://schemas.microsoft.com/office/drawing/2014/main" id="{FFA2C0E5-9DAC-7068-780A-1BA8CED3EAD9}"/>
                </a:ext>
              </a:extLst>
            </p:cNvPr>
            <p:cNvSpPr/>
            <p:nvPr/>
          </p:nvSpPr>
          <p:spPr>
            <a:xfrm>
              <a:off x="664163" y="4417960"/>
              <a:ext cx="3243592" cy="6049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8" name="Rechteck 217">
              <a:extLst>
                <a:ext uri="{FF2B5EF4-FFF2-40B4-BE49-F238E27FC236}">
                  <a16:creationId xmlns:a16="http://schemas.microsoft.com/office/drawing/2014/main" id="{A01B59E8-C68F-668E-2DA2-F5172A8B9423}"/>
                </a:ext>
              </a:extLst>
            </p:cNvPr>
            <p:cNvSpPr/>
            <p:nvPr/>
          </p:nvSpPr>
          <p:spPr>
            <a:xfrm>
              <a:off x="652573" y="4108245"/>
              <a:ext cx="479448" cy="8909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Rechteck 218">
              <a:extLst>
                <a:ext uri="{FF2B5EF4-FFF2-40B4-BE49-F238E27FC236}">
                  <a16:creationId xmlns:a16="http://schemas.microsoft.com/office/drawing/2014/main" id="{C6936C16-4007-9B13-8995-AFE77679863A}"/>
                </a:ext>
              </a:extLst>
            </p:cNvPr>
            <p:cNvSpPr/>
            <p:nvPr/>
          </p:nvSpPr>
          <p:spPr>
            <a:xfrm>
              <a:off x="2547577" y="4117297"/>
              <a:ext cx="450371" cy="8909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Rechteck 220">
              <a:extLst>
                <a:ext uri="{FF2B5EF4-FFF2-40B4-BE49-F238E27FC236}">
                  <a16:creationId xmlns:a16="http://schemas.microsoft.com/office/drawing/2014/main" id="{5D82BA6E-2572-0EAF-3CAD-76FE93E6DAEC}"/>
                </a:ext>
              </a:extLst>
            </p:cNvPr>
            <p:cNvSpPr/>
            <p:nvPr/>
          </p:nvSpPr>
          <p:spPr>
            <a:xfrm>
              <a:off x="3463089" y="4098450"/>
              <a:ext cx="450371" cy="8909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Rechteck 224">
              <a:extLst>
                <a:ext uri="{FF2B5EF4-FFF2-40B4-BE49-F238E27FC236}">
                  <a16:creationId xmlns:a16="http://schemas.microsoft.com/office/drawing/2014/main" id="{245E1C5C-EB60-4D25-081F-32EB88852941}"/>
                </a:ext>
              </a:extLst>
            </p:cNvPr>
            <p:cNvSpPr/>
            <p:nvPr/>
          </p:nvSpPr>
          <p:spPr>
            <a:xfrm>
              <a:off x="1626583" y="4098451"/>
              <a:ext cx="450371" cy="8909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5" name="Rechteck 134">
            <a:extLst>
              <a:ext uri="{FF2B5EF4-FFF2-40B4-BE49-F238E27FC236}">
                <a16:creationId xmlns:a16="http://schemas.microsoft.com/office/drawing/2014/main" id="{C4366E71-3EC3-C538-6BFE-850F0D9B4880}"/>
              </a:ext>
            </a:extLst>
          </p:cNvPr>
          <p:cNvSpPr/>
          <p:nvPr/>
        </p:nvSpPr>
        <p:spPr>
          <a:xfrm>
            <a:off x="682613" y="3075832"/>
            <a:ext cx="2623362" cy="713637"/>
          </a:xfrm>
          <a:prstGeom prst="rect">
            <a:avLst/>
          </a:prstGeom>
          <a:solidFill>
            <a:srgbClr val="F1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3D92012B-A586-BBF4-80AC-B54002965651}"/>
              </a:ext>
            </a:extLst>
          </p:cNvPr>
          <p:cNvSpPr/>
          <p:nvPr/>
        </p:nvSpPr>
        <p:spPr>
          <a:xfrm>
            <a:off x="1069234" y="3065599"/>
            <a:ext cx="372099" cy="1005642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73000"/>
                  <a:lumOff val="27000"/>
                </a:srgbClr>
              </a:gs>
              <a:gs pos="50000">
                <a:srgbClr val="FFC000">
                  <a:alpha val="66000"/>
                  <a:lumMod val="72000"/>
                  <a:lumOff val="28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399F4810-A130-BFE0-CDFB-AF84AA5C5A83}"/>
              </a:ext>
            </a:extLst>
          </p:cNvPr>
          <p:cNvSpPr/>
          <p:nvPr/>
        </p:nvSpPr>
        <p:spPr>
          <a:xfrm>
            <a:off x="1813202" y="3070881"/>
            <a:ext cx="380890" cy="1005642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73000"/>
                  <a:lumOff val="27000"/>
                </a:srgbClr>
              </a:gs>
              <a:gs pos="50000">
                <a:srgbClr val="FFC000">
                  <a:alpha val="66000"/>
                  <a:lumMod val="72000"/>
                  <a:lumOff val="28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3BC7C6FC-D45B-81A2-7816-6358A56BE3B3}"/>
              </a:ext>
            </a:extLst>
          </p:cNvPr>
          <p:cNvSpPr/>
          <p:nvPr/>
        </p:nvSpPr>
        <p:spPr>
          <a:xfrm>
            <a:off x="2545708" y="3075247"/>
            <a:ext cx="372099" cy="1005642"/>
          </a:xfrm>
          <a:prstGeom prst="ellipse">
            <a:avLst/>
          </a:prstGeom>
          <a:gradFill flip="none" rotWithShape="1">
            <a:gsLst>
              <a:gs pos="0">
                <a:srgbClr val="FF0000">
                  <a:lumMod val="73000"/>
                  <a:lumOff val="27000"/>
                </a:srgbClr>
              </a:gs>
              <a:gs pos="50000">
                <a:srgbClr val="FFC000">
                  <a:alpha val="66000"/>
                  <a:lumMod val="72000"/>
                  <a:lumOff val="28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A4CC846A-786A-2DD9-DE70-09159D981423}"/>
              </a:ext>
            </a:extLst>
          </p:cNvPr>
          <p:cNvSpPr/>
          <p:nvPr/>
        </p:nvSpPr>
        <p:spPr>
          <a:xfrm>
            <a:off x="2196254" y="3055222"/>
            <a:ext cx="357547" cy="1005642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00B0F0">
                  <a:lumMod val="40000"/>
                  <a:lumOff val="60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723B1182-FC2B-1E72-2D66-5548FE4AEAE1}"/>
              </a:ext>
            </a:extLst>
          </p:cNvPr>
          <p:cNvSpPr/>
          <p:nvPr/>
        </p:nvSpPr>
        <p:spPr>
          <a:xfrm>
            <a:off x="1449887" y="3065599"/>
            <a:ext cx="352429" cy="1005642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00B0F0">
                  <a:lumMod val="40000"/>
                  <a:lumOff val="60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E1DAE78B-00F1-1746-9CAD-96F9DFBC8862}"/>
              </a:ext>
            </a:extLst>
          </p:cNvPr>
          <p:cNvSpPr/>
          <p:nvPr/>
        </p:nvSpPr>
        <p:spPr>
          <a:xfrm>
            <a:off x="693402" y="3079295"/>
            <a:ext cx="366357" cy="1005642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00B0F0">
                  <a:lumMod val="40000"/>
                  <a:lumOff val="60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2" name="Gruppieren 141">
            <a:extLst>
              <a:ext uri="{FF2B5EF4-FFF2-40B4-BE49-F238E27FC236}">
                <a16:creationId xmlns:a16="http://schemas.microsoft.com/office/drawing/2014/main" id="{E66A58AD-0F55-058A-61FC-B17B61674390}"/>
              </a:ext>
            </a:extLst>
          </p:cNvPr>
          <p:cNvGrpSpPr/>
          <p:nvPr/>
        </p:nvGrpSpPr>
        <p:grpSpPr>
          <a:xfrm>
            <a:off x="2572219" y="3185026"/>
            <a:ext cx="304106" cy="596371"/>
            <a:chOff x="662151" y="4424557"/>
            <a:chExt cx="376974" cy="867620"/>
          </a:xfrm>
        </p:grpSpPr>
        <p:sp>
          <p:nvSpPr>
            <p:cNvPr id="200" name="Bogen 199">
              <a:extLst>
                <a:ext uri="{FF2B5EF4-FFF2-40B4-BE49-F238E27FC236}">
                  <a16:creationId xmlns:a16="http://schemas.microsoft.com/office/drawing/2014/main" id="{6E369BEF-D53D-0F1D-2A33-BB6F19CC6E2B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Bogen 200">
              <a:extLst>
                <a:ext uri="{FF2B5EF4-FFF2-40B4-BE49-F238E27FC236}">
                  <a16:creationId xmlns:a16="http://schemas.microsoft.com/office/drawing/2014/main" id="{62990CDE-8391-DDF0-AA61-1B58E79E94E2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Bogen 201">
              <a:extLst>
                <a:ext uri="{FF2B5EF4-FFF2-40B4-BE49-F238E27FC236}">
                  <a16:creationId xmlns:a16="http://schemas.microsoft.com/office/drawing/2014/main" id="{E32FB02F-E704-5CBB-DD3D-DCAA486BE89A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3" name="Bogen 202">
              <a:extLst>
                <a:ext uri="{FF2B5EF4-FFF2-40B4-BE49-F238E27FC236}">
                  <a16:creationId xmlns:a16="http://schemas.microsoft.com/office/drawing/2014/main" id="{38900862-C24C-2DEB-3046-8D8F2B637892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3" name="Gruppieren 142">
            <a:extLst>
              <a:ext uri="{FF2B5EF4-FFF2-40B4-BE49-F238E27FC236}">
                <a16:creationId xmlns:a16="http://schemas.microsoft.com/office/drawing/2014/main" id="{6F4B431A-0434-4AB7-FEB7-F4D2CCF46483}"/>
              </a:ext>
            </a:extLst>
          </p:cNvPr>
          <p:cNvGrpSpPr/>
          <p:nvPr/>
        </p:nvGrpSpPr>
        <p:grpSpPr>
          <a:xfrm>
            <a:off x="1835312" y="3198589"/>
            <a:ext cx="304106" cy="596371"/>
            <a:chOff x="662151" y="4424557"/>
            <a:chExt cx="376974" cy="867620"/>
          </a:xfrm>
        </p:grpSpPr>
        <p:sp>
          <p:nvSpPr>
            <p:cNvPr id="196" name="Bogen 195">
              <a:extLst>
                <a:ext uri="{FF2B5EF4-FFF2-40B4-BE49-F238E27FC236}">
                  <a16:creationId xmlns:a16="http://schemas.microsoft.com/office/drawing/2014/main" id="{99176D97-FD85-1F15-580E-89AD8710F44D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Bogen 196">
              <a:extLst>
                <a:ext uri="{FF2B5EF4-FFF2-40B4-BE49-F238E27FC236}">
                  <a16:creationId xmlns:a16="http://schemas.microsoft.com/office/drawing/2014/main" id="{7D8EC7D6-E3E3-174F-B1BE-CCC43061B416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Bogen 197">
              <a:extLst>
                <a:ext uri="{FF2B5EF4-FFF2-40B4-BE49-F238E27FC236}">
                  <a16:creationId xmlns:a16="http://schemas.microsoft.com/office/drawing/2014/main" id="{F985B63D-E204-BA14-D0AE-1A75B916B05E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Bogen 198">
              <a:extLst>
                <a:ext uri="{FF2B5EF4-FFF2-40B4-BE49-F238E27FC236}">
                  <a16:creationId xmlns:a16="http://schemas.microsoft.com/office/drawing/2014/main" id="{7D7226F8-F496-C768-9AB3-C98BC6327284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4" name="Gruppieren 143">
            <a:extLst>
              <a:ext uri="{FF2B5EF4-FFF2-40B4-BE49-F238E27FC236}">
                <a16:creationId xmlns:a16="http://schemas.microsoft.com/office/drawing/2014/main" id="{189E101B-095D-DDBB-8CA3-8026A006243B}"/>
              </a:ext>
            </a:extLst>
          </p:cNvPr>
          <p:cNvGrpSpPr/>
          <p:nvPr/>
        </p:nvGrpSpPr>
        <p:grpSpPr>
          <a:xfrm>
            <a:off x="1461212" y="3194814"/>
            <a:ext cx="304106" cy="596371"/>
            <a:chOff x="662151" y="4424557"/>
            <a:chExt cx="376974" cy="867620"/>
          </a:xfrm>
        </p:grpSpPr>
        <p:sp>
          <p:nvSpPr>
            <p:cNvPr id="192" name="Bogen 191">
              <a:extLst>
                <a:ext uri="{FF2B5EF4-FFF2-40B4-BE49-F238E27FC236}">
                  <a16:creationId xmlns:a16="http://schemas.microsoft.com/office/drawing/2014/main" id="{115738AA-F721-0D48-D453-C9FD731BAE82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Bogen 192">
              <a:extLst>
                <a:ext uri="{FF2B5EF4-FFF2-40B4-BE49-F238E27FC236}">
                  <a16:creationId xmlns:a16="http://schemas.microsoft.com/office/drawing/2014/main" id="{159CA4B7-8BA2-98A7-7496-835EA90ADB79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Bogen 193">
              <a:extLst>
                <a:ext uri="{FF2B5EF4-FFF2-40B4-BE49-F238E27FC236}">
                  <a16:creationId xmlns:a16="http://schemas.microsoft.com/office/drawing/2014/main" id="{304787F4-336E-EB24-3704-72D44CCD0674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Bogen 194">
              <a:extLst>
                <a:ext uri="{FF2B5EF4-FFF2-40B4-BE49-F238E27FC236}">
                  <a16:creationId xmlns:a16="http://schemas.microsoft.com/office/drawing/2014/main" id="{6D5244BC-8645-32AC-7568-6D44A42EB506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21F31EE7-BD9C-4712-8C8E-341E858EC2D5}"/>
              </a:ext>
            </a:extLst>
          </p:cNvPr>
          <p:cNvGrpSpPr/>
          <p:nvPr/>
        </p:nvGrpSpPr>
        <p:grpSpPr>
          <a:xfrm>
            <a:off x="2223258" y="3195610"/>
            <a:ext cx="304106" cy="596371"/>
            <a:chOff x="662151" y="4424557"/>
            <a:chExt cx="376974" cy="867620"/>
          </a:xfrm>
        </p:grpSpPr>
        <p:sp>
          <p:nvSpPr>
            <p:cNvPr id="188" name="Bogen 187">
              <a:extLst>
                <a:ext uri="{FF2B5EF4-FFF2-40B4-BE49-F238E27FC236}">
                  <a16:creationId xmlns:a16="http://schemas.microsoft.com/office/drawing/2014/main" id="{ACB0A5D9-1E81-A9C9-0AA4-CE1C2ED653E4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Bogen 188">
              <a:extLst>
                <a:ext uri="{FF2B5EF4-FFF2-40B4-BE49-F238E27FC236}">
                  <a16:creationId xmlns:a16="http://schemas.microsoft.com/office/drawing/2014/main" id="{B58A2ABE-6916-D83A-82B0-B0F8BF84C675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Bogen 189">
              <a:extLst>
                <a:ext uri="{FF2B5EF4-FFF2-40B4-BE49-F238E27FC236}">
                  <a16:creationId xmlns:a16="http://schemas.microsoft.com/office/drawing/2014/main" id="{773E9EB9-B173-25A2-8A3F-0134AB21C4ED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Bogen 190">
              <a:extLst>
                <a:ext uri="{FF2B5EF4-FFF2-40B4-BE49-F238E27FC236}">
                  <a16:creationId xmlns:a16="http://schemas.microsoft.com/office/drawing/2014/main" id="{6C8B9053-723A-9BA8-8F64-0F5F9DE3BA63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6" name="Freihandform 335">
            <a:extLst>
              <a:ext uri="{FF2B5EF4-FFF2-40B4-BE49-F238E27FC236}">
                <a16:creationId xmlns:a16="http://schemas.microsoft.com/office/drawing/2014/main" id="{9B4F0851-1FE7-3158-8AD1-FC1989762F30}"/>
              </a:ext>
            </a:extLst>
          </p:cNvPr>
          <p:cNvSpPr/>
          <p:nvPr/>
        </p:nvSpPr>
        <p:spPr>
          <a:xfrm>
            <a:off x="1023860" y="3569640"/>
            <a:ext cx="442700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solidFill>
            <a:srgbClr val="C0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7" name="Freihandform 344">
            <a:extLst>
              <a:ext uri="{FF2B5EF4-FFF2-40B4-BE49-F238E27FC236}">
                <a16:creationId xmlns:a16="http://schemas.microsoft.com/office/drawing/2014/main" id="{9F7AC811-64F8-CDB7-25CB-61FF2230965C}"/>
              </a:ext>
            </a:extLst>
          </p:cNvPr>
          <p:cNvSpPr/>
          <p:nvPr/>
        </p:nvSpPr>
        <p:spPr>
          <a:xfrm>
            <a:off x="1787553" y="3572576"/>
            <a:ext cx="419708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50000">
                <a:srgbClr val="00B0F0"/>
              </a:gs>
              <a:gs pos="78000">
                <a:srgbClr val="F1EFC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ihandform 345">
            <a:extLst>
              <a:ext uri="{FF2B5EF4-FFF2-40B4-BE49-F238E27FC236}">
                <a16:creationId xmlns:a16="http://schemas.microsoft.com/office/drawing/2014/main" id="{2B7A4ABD-C32D-19DE-49CF-D76FA525DA00}"/>
              </a:ext>
            </a:extLst>
          </p:cNvPr>
          <p:cNvSpPr/>
          <p:nvPr/>
        </p:nvSpPr>
        <p:spPr>
          <a:xfrm>
            <a:off x="2534660" y="3568420"/>
            <a:ext cx="424991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50000">
                <a:srgbClr val="00B0F0"/>
              </a:gs>
              <a:gs pos="78000">
                <a:srgbClr val="F1EFC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hteck 148">
            <a:extLst>
              <a:ext uri="{FF2B5EF4-FFF2-40B4-BE49-F238E27FC236}">
                <a16:creationId xmlns:a16="http://schemas.microsoft.com/office/drawing/2014/main" id="{A2111B16-9D08-66BA-28C6-AF242408BE84}"/>
              </a:ext>
            </a:extLst>
          </p:cNvPr>
          <p:cNvSpPr/>
          <p:nvPr/>
        </p:nvSpPr>
        <p:spPr>
          <a:xfrm>
            <a:off x="684423" y="3569641"/>
            <a:ext cx="362472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3ED31F04-BAC2-0945-13CD-74A1DEFA863E}"/>
              </a:ext>
            </a:extLst>
          </p:cNvPr>
          <p:cNvSpPr/>
          <p:nvPr/>
        </p:nvSpPr>
        <p:spPr>
          <a:xfrm>
            <a:off x="2937199" y="3071584"/>
            <a:ext cx="357547" cy="1005642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00B0F0">
                  <a:lumMod val="40000"/>
                  <a:lumOff val="60000"/>
                </a:srgbClr>
              </a:gs>
              <a:gs pos="78000">
                <a:srgbClr val="F1EF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3" name="Gruppieren 152">
            <a:extLst>
              <a:ext uri="{FF2B5EF4-FFF2-40B4-BE49-F238E27FC236}">
                <a16:creationId xmlns:a16="http://schemas.microsoft.com/office/drawing/2014/main" id="{418867BF-B9DC-1A3F-B923-C93B4BA3D0B2}"/>
              </a:ext>
            </a:extLst>
          </p:cNvPr>
          <p:cNvGrpSpPr/>
          <p:nvPr/>
        </p:nvGrpSpPr>
        <p:grpSpPr>
          <a:xfrm>
            <a:off x="2946000" y="3191516"/>
            <a:ext cx="304106" cy="596371"/>
            <a:chOff x="662151" y="4424557"/>
            <a:chExt cx="376974" cy="867620"/>
          </a:xfrm>
        </p:grpSpPr>
        <p:sp>
          <p:nvSpPr>
            <p:cNvPr id="184" name="Bogen 183">
              <a:extLst>
                <a:ext uri="{FF2B5EF4-FFF2-40B4-BE49-F238E27FC236}">
                  <a16:creationId xmlns:a16="http://schemas.microsoft.com/office/drawing/2014/main" id="{FFD35C32-5F98-1E30-0152-7C38CEB75D89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Bogen 184">
              <a:extLst>
                <a:ext uri="{FF2B5EF4-FFF2-40B4-BE49-F238E27FC236}">
                  <a16:creationId xmlns:a16="http://schemas.microsoft.com/office/drawing/2014/main" id="{6E1DE1B9-2B00-7EE2-6707-9109C5B9ED84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6" name="Bogen 185">
              <a:extLst>
                <a:ext uri="{FF2B5EF4-FFF2-40B4-BE49-F238E27FC236}">
                  <a16:creationId xmlns:a16="http://schemas.microsoft.com/office/drawing/2014/main" id="{E1700676-5D87-38EC-37E1-77CF8D59BD1A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Bogen 186">
              <a:extLst>
                <a:ext uri="{FF2B5EF4-FFF2-40B4-BE49-F238E27FC236}">
                  <a16:creationId xmlns:a16="http://schemas.microsoft.com/office/drawing/2014/main" id="{8BD2E9BD-C9BB-1709-8C0F-EE5B9D6559A8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4" name="Gruppieren 153">
            <a:extLst>
              <a:ext uri="{FF2B5EF4-FFF2-40B4-BE49-F238E27FC236}">
                <a16:creationId xmlns:a16="http://schemas.microsoft.com/office/drawing/2014/main" id="{22C50149-8C7A-83E0-B595-AB2E101EB909}"/>
              </a:ext>
            </a:extLst>
          </p:cNvPr>
          <p:cNvGrpSpPr/>
          <p:nvPr/>
        </p:nvGrpSpPr>
        <p:grpSpPr>
          <a:xfrm>
            <a:off x="712814" y="3191516"/>
            <a:ext cx="304106" cy="596371"/>
            <a:chOff x="662151" y="4424557"/>
            <a:chExt cx="376974" cy="867620"/>
          </a:xfrm>
        </p:grpSpPr>
        <p:sp>
          <p:nvSpPr>
            <p:cNvPr id="180" name="Bogen 179">
              <a:extLst>
                <a:ext uri="{FF2B5EF4-FFF2-40B4-BE49-F238E27FC236}">
                  <a16:creationId xmlns:a16="http://schemas.microsoft.com/office/drawing/2014/main" id="{A7DC2CB0-C564-EBA7-E4C8-DB7C21500DEB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Bogen 180">
              <a:extLst>
                <a:ext uri="{FF2B5EF4-FFF2-40B4-BE49-F238E27FC236}">
                  <a16:creationId xmlns:a16="http://schemas.microsoft.com/office/drawing/2014/main" id="{84484E45-D88B-14C9-858F-52C761B1100B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Bogen 181">
              <a:extLst>
                <a:ext uri="{FF2B5EF4-FFF2-40B4-BE49-F238E27FC236}">
                  <a16:creationId xmlns:a16="http://schemas.microsoft.com/office/drawing/2014/main" id="{153AB561-C2A3-76A8-E8CD-30CB0D7367A5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Bogen 182">
              <a:extLst>
                <a:ext uri="{FF2B5EF4-FFF2-40B4-BE49-F238E27FC236}">
                  <a16:creationId xmlns:a16="http://schemas.microsoft.com/office/drawing/2014/main" id="{E0F499D2-EE4C-2130-B4F2-DE38B91C7A13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5" name="Gruppieren 154">
            <a:extLst>
              <a:ext uri="{FF2B5EF4-FFF2-40B4-BE49-F238E27FC236}">
                <a16:creationId xmlns:a16="http://schemas.microsoft.com/office/drawing/2014/main" id="{B8C48E86-EDDC-243A-C6DD-0D735118E503}"/>
              </a:ext>
            </a:extLst>
          </p:cNvPr>
          <p:cNvGrpSpPr/>
          <p:nvPr/>
        </p:nvGrpSpPr>
        <p:grpSpPr>
          <a:xfrm>
            <a:off x="1085982" y="3195023"/>
            <a:ext cx="304106" cy="596371"/>
            <a:chOff x="662151" y="4424557"/>
            <a:chExt cx="376974" cy="867620"/>
          </a:xfrm>
        </p:grpSpPr>
        <p:sp>
          <p:nvSpPr>
            <p:cNvPr id="176" name="Bogen 175">
              <a:extLst>
                <a:ext uri="{FF2B5EF4-FFF2-40B4-BE49-F238E27FC236}">
                  <a16:creationId xmlns:a16="http://schemas.microsoft.com/office/drawing/2014/main" id="{AE9F0D10-422F-C3E8-A26D-59063B2E957E}"/>
                </a:ext>
              </a:extLst>
            </p:cNvPr>
            <p:cNvSpPr/>
            <p:nvPr/>
          </p:nvSpPr>
          <p:spPr>
            <a:xfrm>
              <a:off x="760780" y="481964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7" name="Bogen 176">
              <a:extLst>
                <a:ext uri="{FF2B5EF4-FFF2-40B4-BE49-F238E27FC236}">
                  <a16:creationId xmlns:a16="http://schemas.microsoft.com/office/drawing/2014/main" id="{1A70C567-E455-6BC0-9AEA-EBC8033B8F05}"/>
                </a:ext>
              </a:extLst>
            </p:cNvPr>
            <p:cNvSpPr/>
            <p:nvPr/>
          </p:nvSpPr>
          <p:spPr>
            <a:xfrm>
              <a:off x="662151" y="466281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8" name="Bogen 177">
              <a:extLst>
                <a:ext uri="{FF2B5EF4-FFF2-40B4-BE49-F238E27FC236}">
                  <a16:creationId xmlns:a16="http://schemas.microsoft.com/office/drawing/2014/main" id="{598DA263-D2A5-C5D1-F42F-6A6AE3011DA9}"/>
                </a:ext>
              </a:extLst>
            </p:cNvPr>
            <p:cNvSpPr/>
            <p:nvPr/>
          </p:nvSpPr>
          <p:spPr>
            <a:xfrm>
              <a:off x="673803" y="453373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Bogen 178">
              <a:extLst>
                <a:ext uri="{FF2B5EF4-FFF2-40B4-BE49-F238E27FC236}">
                  <a16:creationId xmlns:a16="http://schemas.microsoft.com/office/drawing/2014/main" id="{F5841998-A864-3882-F8F3-14A1BF3DF920}"/>
                </a:ext>
              </a:extLst>
            </p:cNvPr>
            <p:cNvSpPr/>
            <p:nvPr/>
          </p:nvSpPr>
          <p:spPr>
            <a:xfrm>
              <a:off x="682126" y="442455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7" name="Rechteck 156">
            <a:extLst>
              <a:ext uri="{FF2B5EF4-FFF2-40B4-BE49-F238E27FC236}">
                <a16:creationId xmlns:a16="http://schemas.microsoft.com/office/drawing/2014/main" id="{1294E941-F6DC-E092-6C2B-78A9A5FD59BA}"/>
              </a:ext>
            </a:extLst>
          </p:cNvPr>
          <p:cNvSpPr/>
          <p:nvPr/>
        </p:nvSpPr>
        <p:spPr>
          <a:xfrm>
            <a:off x="712805" y="3774647"/>
            <a:ext cx="2577882" cy="4157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8" name="Gruppieren 157">
            <a:extLst>
              <a:ext uri="{FF2B5EF4-FFF2-40B4-BE49-F238E27FC236}">
                <a16:creationId xmlns:a16="http://schemas.microsoft.com/office/drawing/2014/main" id="{FF1DCADB-6226-702E-7482-C87FD9CBBC44}"/>
              </a:ext>
            </a:extLst>
          </p:cNvPr>
          <p:cNvGrpSpPr/>
          <p:nvPr/>
        </p:nvGrpSpPr>
        <p:grpSpPr>
          <a:xfrm rot="10800000">
            <a:off x="1087593" y="3435244"/>
            <a:ext cx="294706" cy="507644"/>
            <a:chOff x="4151473" y="1785097"/>
            <a:chExt cx="365322" cy="738537"/>
          </a:xfrm>
        </p:grpSpPr>
        <p:sp>
          <p:nvSpPr>
            <p:cNvPr id="174" name="Bogen 173">
              <a:extLst>
                <a:ext uri="{FF2B5EF4-FFF2-40B4-BE49-F238E27FC236}">
                  <a16:creationId xmlns:a16="http://schemas.microsoft.com/office/drawing/2014/main" id="{62D9A38F-A511-8BFC-23D0-EB91230C075F}"/>
                </a:ext>
              </a:extLst>
            </p:cNvPr>
            <p:cNvSpPr/>
            <p:nvPr/>
          </p:nvSpPr>
          <p:spPr>
            <a:xfrm>
              <a:off x="4151473" y="189427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Bogen 174">
              <a:extLst>
                <a:ext uri="{FF2B5EF4-FFF2-40B4-BE49-F238E27FC236}">
                  <a16:creationId xmlns:a16="http://schemas.microsoft.com/office/drawing/2014/main" id="{0EC0EA33-1F02-3A87-DF96-5276FC3670E5}"/>
                </a:ext>
              </a:extLst>
            </p:cNvPr>
            <p:cNvSpPr/>
            <p:nvPr/>
          </p:nvSpPr>
          <p:spPr>
            <a:xfrm>
              <a:off x="4159796" y="178509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E1C1FFF3-4D9B-184D-E556-25EDC99E4879}"/>
              </a:ext>
            </a:extLst>
          </p:cNvPr>
          <p:cNvGrpSpPr/>
          <p:nvPr/>
        </p:nvGrpSpPr>
        <p:grpSpPr>
          <a:xfrm rot="10800000">
            <a:off x="1780974" y="3144952"/>
            <a:ext cx="406124" cy="937609"/>
            <a:chOff x="4097049" y="1597868"/>
            <a:chExt cx="503437" cy="1364063"/>
          </a:xfrm>
        </p:grpSpPr>
        <p:sp>
          <p:nvSpPr>
            <p:cNvPr id="167" name="Bogen 166">
              <a:extLst>
                <a:ext uri="{FF2B5EF4-FFF2-40B4-BE49-F238E27FC236}">
                  <a16:creationId xmlns:a16="http://schemas.microsoft.com/office/drawing/2014/main" id="{0D7D1CFB-4FA1-D8F4-6A8A-71D21B265D2B}"/>
                </a:ext>
              </a:extLst>
            </p:cNvPr>
            <p:cNvSpPr/>
            <p:nvPr/>
          </p:nvSpPr>
          <p:spPr>
            <a:xfrm>
              <a:off x="4238450" y="218018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Bogen 167">
              <a:extLst>
                <a:ext uri="{FF2B5EF4-FFF2-40B4-BE49-F238E27FC236}">
                  <a16:creationId xmlns:a16="http://schemas.microsoft.com/office/drawing/2014/main" id="{A005145F-BCD6-45E0-6B67-2BB384245722}"/>
                </a:ext>
              </a:extLst>
            </p:cNvPr>
            <p:cNvSpPr/>
            <p:nvPr/>
          </p:nvSpPr>
          <p:spPr>
            <a:xfrm>
              <a:off x="4139821" y="202335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Bogen 168">
              <a:extLst>
                <a:ext uri="{FF2B5EF4-FFF2-40B4-BE49-F238E27FC236}">
                  <a16:creationId xmlns:a16="http://schemas.microsoft.com/office/drawing/2014/main" id="{54801D8C-C79C-7565-5568-7454E771BE6A}"/>
                </a:ext>
              </a:extLst>
            </p:cNvPr>
            <p:cNvSpPr/>
            <p:nvPr/>
          </p:nvSpPr>
          <p:spPr>
            <a:xfrm>
              <a:off x="4151473" y="189427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Bogen 169">
              <a:extLst>
                <a:ext uri="{FF2B5EF4-FFF2-40B4-BE49-F238E27FC236}">
                  <a16:creationId xmlns:a16="http://schemas.microsoft.com/office/drawing/2014/main" id="{5FD82716-1F99-3A0F-F295-2B1BEEAE5CD1}"/>
                </a:ext>
              </a:extLst>
            </p:cNvPr>
            <p:cNvSpPr/>
            <p:nvPr/>
          </p:nvSpPr>
          <p:spPr>
            <a:xfrm>
              <a:off x="4159796" y="178509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Bogen 170">
              <a:extLst>
                <a:ext uri="{FF2B5EF4-FFF2-40B4-BE49-F238E27FC236}">
                  <a16:creationId xmlns:a16="http://schemas.microsoft.com/office/drawing/2014/main" id="{0BF060A0-D4E8-4870-3A0E-6D430EA2A67A}"/>
                </a:ext>
              </a:extLst>
            </p:cNvPr>
            <p:cNvSpPr/>
            <p:nvPr/>
          </p:nvSpPr>
          <p:spPr>
            <a:xfrm>
              <a:off x="4097049" y="1597868"/>
              <a:ext cx="503437" cy="1364063"/>
            </a:xfrm>
            <a:prstGeom prst="arc">
              <a:avLst>
                <a:gd name="adj1" fmla="val 10384431"/>
                <a:gd name="adj2" fmla="val 15756839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0" name="Gruppieren 159">
            <a:extLst>
              <a:ext uri="{FF2B5EF4-FFF2-40B4-BE49-F238E27FC236}">
                <a16:creationId xmlns:a16="http://schemas.microsoft.com/office/drawing/2014/main" id="{59EE95BF-33D4-B13E-67F3-F5848C1EFF04}"/>
              </a:ext>
            </a:extLst>
          </p:cNvPr>
          <p:cNvGrpSpPr/>
          <p:nvPr/>
        </p:nvGrpSpPr>
        <p:grpSpPr>
          <a:xfrm rot="10800000">
            <a:off x="2567094" y="3335860"/>
            <a:ext cx="304106" cy="596371"/>
            <a:chOff x="4139821" y="1785097"/>
            <a:chExt cx="376974" cy="867620"/>
          </a:xfrm>
        </p:grpSpPr>
        <p:sp>
          <p:nvSpPr>
            <p:cNvPr id="163" name="Bogen 162">
              <a:extLst>
                <a:ext uri="{FF2B5EF4-FFF2-40B4-BE49-F238E27FC236}">
                  <a16:creationId xmlns:a16="http://schemas.microsoft.com/office/drawing/2014/main" id="{7AE31BDF-5A95-3486-A4B1-DD332D1D0AF2}"/>
                </a:ext>
              </a:extLst>
            </p:cNvPr>
            <p:cNvSpPr/>
            <p:nvPr/>
          </p:nvSpPr>
          <p:spPr>
            <a:xfrm>
              <a:off x="4238450" y="2180185"/>
              <a:ext cx="162839" cy="308241"/>
            </a:xfrm>
            <a:prstGeom prst="arc">
              <a:avLst>
                <a:gd name="adj1" fmla="val 11152644"/>
                <a:gd name="adj2" fmla="val 29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Bogen 163">
              <a:extLst>
                <a:ext uri="{FF2B5EF4-FFF2-40B4-BE49-F238E27FC236}">
                  <a16:creationId xmlns:a16="http://schemas.microsoft.com/office/drawing/2014/main" id="{65D1DFBF-120E-73DD-DDB2-59EB1E85B97D}"/>
                </a:ext>
              </a:extLst>
            </p:cNvPr>
            <p:cNvSpPr/>
            <p:nvPr/>
          </p:nvSpPr>
          <p:spPr>
            <a:xfrm>
              <a:off x="4139821" y="2023354"/>
              <a:ext cx="356999" cy="629363"/>
            </a:xfrm>
            <a:prstGeom prst="arc">
              <a:avLst>
                <a:gd name="adj1" fmla="val 11152644"/>
                <a:gd name="adj2" fmla="val 21514113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Bogen 164">
              <a:extLst>
                <a:ext uri="{FF2B5EF4-FFF2-40B4-BE49-F238E27FC236}">
                  <a16:creationId xmlns:a16="http://schemas.microsoft.com/office/drawing/2014/main" id="{34502059-7DF0-845E-64D1-61F1A8AD42FE}"/>
                </a:ext>
              </a:extLst>
            </p:cNvPr>
            <p:cNvSpPr/>
            <p:nvPr/>
          </p:nvSpPr>
          <p:spPr>
            <a:xfrm>
              <a:off x="4151473" y="1894271"/>
              <a:ext cx="356999" cy="629363"/>
            </a:xfrm>
            <a:prstGeom prst="arc">
              <a:avLst>
                <a:gd name="adj1" fmla="val 14239055"/>
                <a:gd name="adj2" fmla="val 18292496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Bogen 165">
              <a:extLst>
                <a:ext uri="{FF2B5EF4-FFF2-40B4-BE49-F238E27FC236}">
                  <a16:creationId xmlns:a16="http://schemas.microsoft.com/office/drawing/2014/main" id="{8B547EE8-668A-EDC6-94DB-E1078C905319}"/>
                </a:ext>
              </a:extLst>
            </p:cNvPr>
            <p:cNvSpPr/>
            <p:nvPr/>
          </p:nvSpPr>
          <p:spPr>
            <a:xfrm>
              <a:off x="4159796" y="1785097"/>
              <a:ext cx="356999" cy="629363"/>
            </a:xfrm>
            <a:prstGeom prst="arc">
              <a:avLst>
                <a:gd name="adj1" fmla="val 15447186"/>
                <a:gd name="adj2" fmla="val 17274868"/>
              </a:avLst>
            </a:prstGeom>
            <a:ln w="9525">
              <a:solidFill>
                <a:srgbClr val="002060"/>
              </a:solidFill>
              <a:headEnd type="none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6" name="Bogen 115">
            <a:extLst>
              <a:ext uri="{FF2B5EF4-FFF2-40B4-BE49-F238E27FC236}">
                <a16:creationId xmlns:a16="http://schemas.microsoft.com/office/drawing/2014/main" id="{C47E415B-E16C-648C-AE93-07324848D1A4}"/>
              </a:ext>
            </a:extLst>
          </p:cNvPr>
          <p:cNvSpPr/>
          <p:nvPr/>
        </p:nvSpPr>
        <p:spPr>
          <a:xfrm rot="10800000">
            <a:off x="1429981" y="2605062"/>
            <a:ext cx="388524" cy="370188"/>
          </a:xfrm>
          <a:prstGeom prst="arc">
            <a:avLst>
              <a:gd name="adj1" fmla="val 12139890"/>
              <a:gd name="adj2" fmla="val 19030341"/>
            </a:avLst>
          </a:prstGeom>
          <a:ln w="95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Bogen 116">
            <a:extLst>
              <a:ext uri="{FF2B5EF4-FFF2-40B4-BE49-F238E27FC236}">
                <a16:creationId xmlns:a16="http://schemas.microsoft.com/office/drawing/2014/main" id="{48985D46-DB22-B428-DA39-6B20F0FC7A66}"/>
              </a:ext>
            </a:extLst>
          </p:cNvPr>
          <p:cNvSpPr/>
          <p:nvPr/>
        </p:nvSpPr>
        <p:spPr>
          <a:xfrm>
            <a:off x="1462233" y="3112863"/>
            <a:ext cx="328098" cy="432602"/>
          </a:xfrm>
          <a:prstGeom prst="arc">
            <a:avLst>
              <a:gd name="adj1" fmla="val 12139890"/>
              <a:gd name="adj2" fmla="val 18948992"/>
            </a:avLst>
          </a:prstGeom>
          <a:ln w="952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Bogen 117">
            <a:extLst>
              <a:ext uri="{FF2B5EF4-FFF2-40B4-BE49-F238E27FC236}">
                <a16:creationId xmlns:a16="http://schemas.microsoft.com/office/drawing/2014/main" id="{F9A05FF4-D246-E006-0B32-CEAABA17311A}"/>
              </a:ext>
            </a:extLst>
          </p:cNvPr>
          <p:cNvSpPr/>
          <p:nvPr/>
        </p:nvSpPr>
        <p:spPr>
          <a:xfrm>
            <a:off x="2211563" y="3106858"/>
            <a:ext cx="328098" cy="432602"/>
          </a:xfrm>
          <a:prstGeom prst="arc">
            <a:avLst>
              <a:gd name="adj1" fmla="val 12139890"/>
              <a:gd name="adj2" fmla="val 18948992"/>
            </a:avLst>
          </a:prstGeom>
          <a:ln w="952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Bogen 118">
            <a:extLst>
              <a:ext uri="{FF2B5EF4-FFF2-40B4-BE49-F238E27FC236}">
                <a16:creationId xmlns:a16="http://schemas.microsoft.com/office/drawing/2014/main" id="{FB0C146F-042B-74E6-A07C-19F9A1CB73F5}"/>
              </a:ext>
            </a:extLst>
          </p:cNvPr>
          <p:cNvSpPr/>
          <p:nvPr/>
        </p:nvSpPr>
        <p:spPr>
          <a:xfrm>
            <a:off x="2931097" y="3117668"/>
            <a:ext cx="328098" cy="432602"/>
          </a:xfrm>
          <a:prstGeom prst="arc">
            <a:avLst>
              <a:gd name="adj1" fmla="val 12139890"/>
              <a:gd name="adj2" fmla="val 18948992"/>
            </a:avLst>
          </a:prstGeom>
          <a:ln w="952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Bogen 119">
            <a:extLst>
              <a:ext uri="{FF2B5EF4-FFF2-40B4-BE49-F238E27FC236}">
                <a16:creationId xmlns:a16="http://schemas.microsoft.com/office/drawing/2014/main" id="{3BC6E70E-F7EB-C40A-FF84-48094488B17D}"/>
              </a:ext>
            </a:extLst>
          </p:cNvPr>
          <p:cNvSpPr/>
          <p:nvPr/>
        </p:nvSpPr>
        <p:spPr>
          <a:xfrm rot="10800000">
            <a:off x="2186381" y="2615705"/>
            <a:ext cx="388524" cy="370188"/>
          </a:xfrm>
          <a:prstGeom prst="arc">
            <a:avLst>
              <a:gd name="adj1" fmla="val 12139890"/>
              <a:gd name="adj2" fmla="val 19030341"/>
            </a:avLst>
          </a:prstGeom>
          <a:ln w="95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Bogen 120">
            <a:extLst>
              <a:ext uri="{FF2B5EF4-FFF2-40B4-BE49-F238E27FC236}">
                <a16:creationId xmlns:a16="http://schemas.microsoft.com/office/drawing/2014/main" id="{8618871A-E994-60F8-2F49-7B31996740D3}"/>
              </a:ext>
            </a:extLst>
          </p:cNvPr>
          <p:cNvSpPr/>
          <p:nvPr/>
        </p:nvSpPr>
        <p:spPr>
          <a:xfrm rot="10800000">
            <a:off x="2899279" y="2605643"/>
            <a:ext cx="388524" cy="370188"/>
          </a:xfrm>
          <a:prstGeom prst="arc">
            <a:avLst>
              <a:gd name="adj1" fmla="val 12139890"/>
              <a:gd name="adj2" fmla="val 19030341"/>
            </a:avLst>
          </a:prstGeom>
          <a:ln w="95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Bogen 121">
            <a:extLst>
              <a:ext uri="{FF2B5EF4-FFF2-40B4-BE49-F238E27FC236}">
                <a16:creationId xmlns:a16="http://schemas.microsoft.com/office/drawing/2014/main" id="{8436581C-F054-F184-60BF-62B7471F4B01}"/>
              </a:ext>
            </a:extLst>
          </p:cNvPr>
          <p:cNvSpPr/>
          <p:nvPr/>
        </p:nvSpPr>
        <p:spPr>
          <a:xfrm rot="10800000" flipH="1">
            <a:off x="2565473" y="2626288"/>
            <a:ext cx="388524" cy="370188"/>
          </a:xfrm>
          <a:prstGeom prst="arc">
            <a:avLst>
              <a:gd name="adj1" fmla="val 12939053"/>
              <a:gd name="adj2" fmla="val 19568363"/>
            </a:avLst>
          </a:prstGeom>
          <a:ln w="95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Bogen 122">
            <a:extLst>
              <a:ext uri="{FF2B5EF4-FFF2-40B4-BE49-F238E27FC236}">
                <a16:creationId xmlns:a16="http://schemas.microsoft.com/office/drawing/2014/main" id="{4AA0B28A-FA31-9B28-20D9-88CDEA8F9371}"/>
              </a:ext>
            </a:extLst>
          </p:cNvPr>
          <p:cNvSpPr/>
          <p:nvPr/>
        </p:nvSpPr>
        <p:spPr>
          <a:xfrm rot="10800000" flipH="1">
            <a:off x="1798593" y="2618270"/>
            <a:ext cx="388524" cy="370188"/>
          </a:xfrm>
          <a:prstGeom prst="arc">
            <a:avLst>
              <a:gd name="adj1" fmla="val 12939053"/>
              <a:gd name="adj2" fmla="val 19568363"/>
            </a:avLst>
          </a:prstGeom>
          <a:ln w="95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Bogen 123">
            <a:extLst>
              <a:ext uri="{FF2B5EF4-FFF2-40B4-BE49-F238E27FC236}">
                <a16:creationId xmlns:a16="http://schemas.microsoft.com/office/drawing/2014/main" id="{1D923054-3634-0459-8103-2753C97B29EA}"/>
              </a:ext>
            </a:extLst>
          </p:cNvPr>
          <p:cNvSpPr/>
          <p:nvPr/>
        </p:nvSpPr>
        <p:spPr>
          <a:xfrm flipH="1">
            <a:off x="1029710" y="3102161"/>
            <a:ext cx="388524" cy="370188"/>
          </a:xfrm>
          <a:prstGeom prst="arc">
            <a:avLst>
              <a:gd name="adj1" fmla="val 12939053"/>
              <a:gd name="adj2" fmla="val 19568363"/>
            </a:avLst>
          </a:prstGeom>
          <a:ln w="952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Bogen 124">
            <a:extLst>
              <a:ext uri="{FF2B5EF4-FFF2-40B4-BE49-F238E27FC236}">
                <a16:creationId xmlns:a16="http://schemas.microsoft.com/office/drawing/2014/main" id="{98A8BB2E-39C2-DD37-37EA-014086552422}"/>
              </a:ext>
            </a:extLst>
          </p:cNvPr>
          <p:cNvSpPr/>
          <p:nvPr/>
        </p:nvSpPr>
        <p:spPr>
          <a:xfrm flipH="1">
            <a:off x="1813641" y="3116507"/>
            <a:ext cx="388524" cy="370188"/>
          </a:xfrm>
          <a:prstGeom prst="arc">
            <a:avLst>
              <a:gd name="adj1" fmla="val 12939053"/>
              <a:gd name="adj2" fmla="val 19568363"/>
            </a:avLst>
          </a:prstGeom>
          <a:ln w="952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Bogen 125">
            <a:extLst>
              <a:ext uri="{FF2B5EF4-FFF2-40B4-BE49-F238E27FC236}">
                <a16:creationId xmlns:a16="http://schemas.microsoft.com/office/drawing/2014/main" id="{9455B5E4-8A15-0DF8-A726-774A9C980C9B}"/>
              </a:ext>
            </a:extLst>
          </p:cNvPr>
          <p:cNvSpPr/>
          <p:nvPr/>
        </p:nvSpPr>
        <p:spPr>
          <a:xfrm flipH="1">
            <a:off x="2551669" y="3103190"/>
            <a:ext cx="388524" cy="370188"/>
          </a:xfrm>
          <a:prstGeom prst="arc">
            <a:avLst>
              <a:gd name="adj1" fmla="val 12939053"/>
              <a:gd name="adj2" fmla="val 19568363"/>
            </a:avLst>
          </a:prstGeom>
          <a:ln w="9525">
            <a:solidFill>
              <a:srgbClr val="00206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Bogen 126">
            <a:extLst>
              <a:ext uri="{FF2B5EF4-FFF2-40B4-BE49-F238E27FC236}">
                <a16:creationId xmlns:a16="http://schemas.microsoft.com/office/drawing/2014/main" id="{BC58366E-5EF8-8DCA-A00C-579CC34A9F29}"/>
              </a:ext>
            </a:extLst>
          </p:cNvPr>
          <p:cNvSpPr/>
          <p:nvPr/>
        </p:nvSpPr>
        <p:spPr>
          <a:xfrm rot="10800000" flipH="1">
            <a:off x="1076250" y="2603867"/>
            <a:ext cx="388524" cy="370188"/>
          </a:xfrm>
          <a:prstGeom prst="arc">
            <a:avLst>
              <a:gd name="adj1" fmla="val 12939053"/>
              <a:gd name="adj2" fmla="val 19568363"/>
            </a:avLst>
          </a:prstGeom>
          <a:ln w="9525">
            <a:solidFill>
              <a:srgbClr val="00206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Freihandform 335">
            <a:extLst>
              <a:ext uri="{FF2B5EF4-FFF2-40B4-BE49-F238E27FC236}">
                <a16:creationId xmlns:a16="http://schemas.microsoft.com/office/drawing/2014/main" id="{1B62BF08-9501-0747-2873-949F69A4E7BD}"/>
              </a:ext>
            </a:extLst>
          </p:cNvPr>
          <p:cNvSpPr/>
          <p:nvPr/>
        </p:nvSpPr>
        <p:spPr>
          <a:xfrm>
            <a:off x="1778738" y="3577171"/>
            <a:ext cx="442700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solidFill>
            <a:srgbClr val="C0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0" name="Freihandform 335">
            <a:extLst>
              <a:ext uri="{FF2B5EF4-FFF2-40B4-BE49-F238E27FC236}">
                <a16:creationId xmlns:a16="http://schemas.microsoft.com/office/drawing/2014/main" id="{486F582B-F432-16C9-DBB9-290789187D03}"/>
              </a:ext>
            </a:extLst>
          </p:cNvPr>
          <p:cNvSpPr/>
          <p:nvPr/>
        </p:nvSpPr>
        <p:spPr>
          <a:xfrm>
            <a:off x="2526015" y="3563083"/>
            <a:ext cx="442700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solidFill>
            <a:srgbClr val="C0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1" name="Freihandform 335">
            <a:extLst>
              <a:ext uri="{FF2B5EF4-FFF2-40B4-BE49-F238E27FC236}">
                <a16:creationId xmlns:a16="http://schemas.microsoft.com/office/drawing/2014/main" id="{A9A9E192-09AD-BBEF-9F02-223146A37301}"/>
              </a:ext>
            </a:extLst>
          </p:cNvPr>
          <p:cNvSpPr/>
          <p:nvPr/>
        </p:nvSpPr>
        <p:spPr>
          <a:xfrm rot="10800000">
            <a:off x="2533848" y="2031238"/>
            <a:ext cx="442700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solidFill>
            <a:srgbClr val="C0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2" name="Freihandform 335">
            <a:extLst>
              <a:ext uri="{FF2B5EF4-FFF2-40B4-BE49-F238E27FC236}">
                <a16:creationId xmlns:a16="http://schemas.microsoft.com/office/drawing/2014/main" id="{59A1A51E-5DB5-4FEF-0030-733274DAB91E}"/>
              </a:ext>
            </a:extLst>
          </p:cNvPr>
          <p:cNvSpPr/>
          <p:nvPr/>
        </p:nvSpPr>
        <p:spPr>
          <a:xfrm rot="10800000">
            <a:off x="1809940" y="2039046"/>
            <a:ext cx="442700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solidFill>
            <a:srgbClr val="C0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3" name="Freihandform 335">
            <a:extLst>
              <a:ext uri="{FF2B5EF4-FFF2-40B4-BE49-F238E27FC236}">
                <a16:creationId xmlns:a16="http://schemas.microsoft.com/office/drawing/2014/main" id="{EA36DCB4-F477-E603-461C-7C012F59D769}"/>
              </a:ext>
            </a:extLst>
          </p:cNvPr>
          <p:cNvSpPr/>
          <p:nvPr/>
        </p:nvSpPr>
        <p:spPr>
          <a:xfrm rot="10800000">
            <a:off x="1054739" y="2039052"/>
            <a:ext cx="442700" cy="475470"/>
          </a:xfrm>
          <a:custGeom>
            <a:avLst/>
            <a:gdLst>
              <a:gd name="connsiteX0" fmla="*/ 0 w 458731"/>
              <a:gd name="connsiteY0" fmla="*/ 0 h 691729"/>
              <a:gd name="connsiteX1" fmla="*/ 458731 w 458731"/>
              <a:gd name="connsiteY1" fmla="*/ 0 h 691729"/>
              <a:gd name="connsiteX2" fmla="*/ 455310 w 458731"/>
              <a:gd name="connsiteY2" fmla="*/ 107636 h 691729"/>
              <a:gd name="connsiteX3" fmla="*/ 229365 w 458731"/>
              <a:gd name="connsiteY3" fmla="*/ 691729 h 691729"/>
              <a:gd name="connsiteX4" fmla="*/ 3421 w 458731"/>
              <a:gd name="connsiteY4" fmla="*/ 107636 h 6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731" h="691729">
                <a:moveTo>
                  <a:pt x="0" y="0"/>
                </a:moveTo>
                <a:lnTo>
                  <a:pt x="458731" y="0"/>
                </a:lnTo>
                <a:lnTo>
                  <a:pt x="455310" y="107636"/>
                </a:lnTo>
                <a:cubicBezTo>
                  <a:pt x="433804" y="440977"/>
                  <a:pt x="340817" y="691729"/>
                  <a:pt x="229365" y="691729"/>
                </a:cubicBezTo>
                <a:cubicBezTo>
                  <a:pt x="117914" y="691729"/>
                  <a:pt x="24926" y="440977"/>
                  <a:pt x="3421" y="107636"/>
                </a:cubicBezTo>
                <a:close/>
              </a:path>
            </a:pathLst>
          </a:custGeom>
          <a:solidFill>
            <a:srgbClr val="C0C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5" name="Rechteck 284">
            <a:extLst>
              <a:ext uri="{FF2B5EF4-FFF2-40B4-BE49-F238E27FC236}">
                <a16:creationId xmlns:a16="http://schemas.microsoft.com/office/drawing/2014/main" id="{BB052080-4885-42F7-5AF3-0BE8F4485521}"/>
              </a:ext>
            </a:extLst>
          </p:cNvPr>
          <p:cNvSpPr/>
          <p:nvPr/>
        </p:nvSpPr>
        <p:spPr>
          <a:xfrm rot="10800000" flipH="1">
            <a:off x="700293" y="1889658"/>
            <a:ext cx="2616610" cy="4157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6" name="Rechteck 285">
            <a:extLst>
              <a:ext uri="{FF2B5EF4-FFF2-40B4-BE49-F238E27FC236}">
                <a16:creationId xmlns:a16="http://schemas.microsoft.com/office/drawing/2014/main" id="{E3CE9ADE-B8FE-4D72-1F79-10545ADE3C77}"/>
              </a:ext>
            </a:extLst>
          </p:cNvPr>
          <p:cNvSpPr/>
          <p:nvPr/>
        </p:nvSpPr>
        <p:spPr>
          <a:xfrm rot="10800000" flipH="1">
            <a:off x="684423" y="1899119"/>
            <a:ext cx="386771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hteck 286">
            <a:extLst>
              <a:ext uri="{FF2B5EF4-FFF2-40B4-BE49-F238E27FC236}">
                <a16:creationId xmlns:a16="http://schemas.microsoft.com/office/drawing/2014/main" id="{81874332-B2DF-9A24-2695-660D8189481F}"/>
              </a:ext>
            </a:extLst>
          </p:cNvPr>
          <p:cNvSpPr/>
          <p:nvPr/>
        </p:nvSpPr>
        <p:spPr>
          <a:xfrm rot="10800000" flipH="1">
            <a:off x="1476361" y="1893567"/>
            <a:ext cx="386771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hteck 287">
            <a:extLst>
              <a:ext uri="{FF2B5EF4-FFF2-40B4-BE49-F238E27FC236}">
                <a16:creationId xmlns:a16="http://schemas.microsoft.com/office/drawing/2014/main" id="{4AA84485-9BC9-63E8-88A0-FF82DBC3833D}"/>
              </a:ext>
            </a:extLst>
          </p:cNvPr>
          <p:cNvSpPr/>
          <p:nvPr/>
        </p:nvSpPr>
        <p:spPr>
          <a:xfrm rot="10800000" flipH="1">
            <a:off x="2207787" y="1898926"/>
            <a:ext cx="386771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hteck 288">
            <a:extLst>
              <a:ext uri="{FF2B5EF4-FFF2-40B4-BE49-F238E27FC236}">
                <a16:creationId xmlns:a16="http://schemas.microsoft.com/office/drawing/2014/main" id="{4F1EAE01-F5E0-D2ED-4434-5AD50763CD39}"/>
              </a:ext>
            </a:extLst>
          </p:cNvPr>
          <p:cNvSpPr/>
          <p:nvPr/>
        </p:nvSpPr>
        <p:spPr>
          <a:xfrm rot="10800000" flipH="1">
            <a:off x="2924373" y="1899313"/>
            <a:ext cx="386771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hteck 160">
            <a:extLst>
              <a:ext uri="{FF2B5EF4-FFF2-40B4-BE49-F238E27FC236}">
                <a16:creationId xmlns:a16="http://schemas.microsoft.com/office/drawing/2014/main" id="{8A021669-381B-8883-7BCE-577EBC5B6489}"/>
              </a:ext>
            </a:extLst>
          </p:cNvPr>
          <p:cNvSpPr/>
          <p:nvPr/>
        </p:nvSpPr>
        <p:spPr>
          <a:xfrm>
            <a:off x="684423" y="3781403"/>
            <a:ext cx="2493705" cy="4157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hteck 149">
            <a:extLst>
              <a:ext uri="{FF2B5EF4-FFF2-40B4-BE49-F238E27FC236}">
                <a16:creationId xmlns:a16="http://schemas.microsoft.com/office/drawing/2014/main" id="{76D7D8F0-77C4-2547-0D63-25D6F8290CD4}"/>
              </a:ext>
            </a:extLst>
          </p:cNvPr>
          <p:cNvSpPr/>
          <p:nvPr/>
        </p:nvSpPr>
        <p:spPr>
          <a:xfrm>
            <a:off x="2188826" y="3575863"/>
            <a:ext cx="363315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hteck 151">
            <a:extLst>
              <a:ext uri="{FF2B5EF4-FFF2-40B4-BE49-F238E27FC236}">
                <a16:creationId xmlns:a16="http://schemas.microsoft.com/office/drawing/2014/main" id="{84A48D43-5446-17CC-3A0E-A755BD415380}"/>
              </a:ext>
            </a:extLst>
          </p:cNvPr>
          <p:cNvSpPr/>
          <p:nvPr/>
        </p:nvSpPr>
        <p:spPr>
          <a:xfrm>
            <a:off x="2927372" y="3562907"/>
            <a:ext cx="389392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hteck 155">
            <a:extLst>
              <a:ext uri="{FF2B5EF4-FFF2-40B4-BE49-F238E27FC236}">
                <a16:creationId xmlns:a16="http://schemas.microsoft.com/office/drawing/2014/main" id="{3523C84F-4D8B-6F37-1CD5-658A93694EBD}"/>
              </a:ext>
            </a:extLst>
          </p:cNvPr>
          <p:cNvSpPr/>
          <p:nvPr/>
        </p:nvSpPr>
        <p:spPr>
          <a:xfrm>
            <a:off x="1445859" y="3562907"/>
            <a:ext cx="363315" cy="6124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3" name="Gruppieren 272">
            <a:extLst>
              <a:ext uri="{FF2B5EF4-FFF2-40B4-BE49-F238E27FC236}">
                <a16:creationId xmlns:a16="http://schemas.microsoft.com/office/drawing/2014/main" id="{F850210C-8043-45CA-B3C0-763517C0C97A}"/>
              </a:ext>
            </a:extLst>
          </p:cNvPr>
          <p:cNvGrpSpPr/>
          <p:nvPr/>
        </p:nvGrpSpPr>
        <p:grpSpPr>
          <a:xfrm>
            <a:off x="905039" y="4013997"/>
            <a:ext cx="2000330" cy="253009"/>
            <a:chOff x="1193807" y="4246865"/>
            <a:chExt cx="1641438" cy="243660"/>
          </a:xfrm>
        </p:grpSpPr>
        <p:sp>
          <p:nvSpPr>
            <p:cNvPr id="105" name="Pfeil nach rechts 381">
              <a:extLst>
                <a:ext uri="{FF2B5EF4-FFF2-40B4-BE49-F238E27FC236}">
                  <a16:creationId xmlns:a16="http://schemas.microsoft.com/office/drawing/2014/main" id="{60CB25EA-81C4-4D12-512B-0879B8C7793F}"/>
                </a:ext>
              </a:extLst>
            </p:cNvPr>
            <p:cNvSpPr/>
            <p:nvPr/>
          </p:nvSpPr>
          <p:spPr>
            <a:xfrm rot="16200000">
              <a:off x="1244941" y="4195731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Pfeil nach rechts 382">
              <a:extLst>
                <a:ext uri="{FF2B5EF4-FFF2-40B4-BE49-F238E27FC236}">
                  <a16:creationId xmlns:a16="http://schemas.microsoft.com/office/drawing/2014/main" id="{B9A9CB42-026C-D414-1132-7FCBF379D35D}"/>
                </a:ext>
              </a:extLst>
            </p:cNvPr>
            <p:cNvSpPr/>
            <p:nvPr/>
          </p:nvSpPr>
          <p:spPr>
            <a:xfrm rot="16200000">
              <a:off x="1678741" y="4195731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Pfeil nach rechts 383">
              <a:extLst>
                <a:ext uri="{FF2B5EF4-FFF2-40B4-BE49-F238E27FC236}">
                  <a16:creationId xmlns:a16="http://schemas.microsoft.com/office/drawing/2014/main" id="{747D3651-DD3E-FA66-48DF-CE77EB5649F6}"/>
                </a:ext>
              </a:extLst>
            </p:cNvPr>
            <p:cNvSpPr/>
            <p:nvPr/>
          </p:nvSpPr>
          <p:spPr>
            <a:xfrm rot="16200000">
              <a:off x="2113234" y="4202314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Pfeil nach rechts 384">
              <a:extLst>
                <a:ext uri="{FF2B5EF4-FFF2-40B4-BE49-F238E27FC236}">
                  <a16:creationId xmlns:a16="http://schemas.microsoft.com/office/drawing/2014/main" id="{6735E0E4-FC66-4DA2-5D8D-3009F22D9067}"/>
                </a:ext>
              </a:extLst>
            </p:cNvPr>
            <p:cNvSpPr/>
            <p:nvPr/>
          </p:nvSpPr>
          <p:spPr>
            <a:xfrm rot="16200000">
              <a:off x="2547033" y="4202314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4" name="Gruppieren 273">
            <a:extLst>
              <a:ext uri="{FF2B5EF4-FFF2-40B4-BE49-F238E27FC236}">
                <a16:creationId xmlns:a16="http://schemas.microsoft.com/office/drawing/2014/main" id="{B01A6B7E-65EF-74E7-59A1-792A56AA57B7}"/>
              </a:ext>
            </a:extLst>
          </p:cNvPr>
          <p:cNvGrpSpPr/>
          <p:nvPr/>
        </p:nvGrpSpPr>
        <p:grpSpPr>
          <a:xfrm>
            <a:off x="981012" y="1809536"/>
            <a:ext cx="2000332" cy="253010"/>
            <a:chOff x="1113606" y="1674854"/>
            <a:chExt cx="1641439" cy="243661"/>
          </a:xfrm>
        </p:grpSpPr>
        <p:sp>
          <p:nvSpPr>
            <p:cNvPr id="128" name="Pfeil nach rechts 670">
              <a:extLst>
                <a:ext uri="{FF2B5EF4-FFF2-40B4-BE49-F238E27FC236}">
                  <a16:creationId xmlns:a16="http://schemas.microsoft.com/office/drawing/2014/main" id="{E17E1DB8-E77B-6394-3960-C46280277895}"/>
                </a:ext>
              </a:extLst>
            </p:cNvPr>
            <p:cNvSpPr/>
            <p:nvPr/>
          </p:nvSpPr>
          <p:spPr>
            <a:xfrm rot="5400000">
              <a:off x="1164740" y="1623720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Pfeil nach rechts 671">
              <a:extLst>
                <a:ext uri="{FF2B5EF4-FFF2-40B4-BE49-F238E27FC236}">
                  <a16:creationId xmlns:a16="http://schemas.microsoft.com/office/drawing/2014/main" id="{58ADB7F5-6638-7A74-5378-E94773DF07A5}"/>
                </a:ext>
              </a:extLst>
            </p:cNvPr>
            <p:cNvSpPr/>
            <p:nvPr/>
          </p:nvSpPr>
          <p:spPr>
            <a:xfrm rot="5400000">
              <a:off x="1598540" y="1623720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Pfeil nach rechts 672">
              <a:extLst>
                <a:ext uri="{FF2B5EF4-FFF2-40B4-BE49-F238E27FC236}">
                  <a16:creationId xmlns:a16="http://schemas.microsoft.com/office/drawing/2014/main" id="{F56ABCCA-D84F-006E-68FA-D990F5B0C409}"/>
                </a:ext>
              </a:extLst>
            </p:cNvPr>
            <p:cNvSpPr/>
            <p:nvPr/>
          </p:nvSpPr>
          <p:spPr>
            <a:xfrm rot="5400000">
              <a:off x="2033033" y="1630304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Pfeil nach rechts 673">
              <a:extLst>
                <a:ext uri="{FF2B5EF4-FFF2-40B4-BE49-F238E27FC236}">
                  <a16:creationId xmlns:a16="http://schemas.microsoft.com/office/drawing/2014/main" id="{46AE9A37-9911-7C49-7913-326C8D215C62}"/>
                </a:ext>
              </a:extLst>
            </p:cNvPr>
            <p:cNvSpPr/>
            <p:nvPr/>
          </p:nvSpPr>
          <p:spPr>
            <a:xfrm rot="5400000">
              <a:off x="2466833" y="1630304"/>
              <a:ext cx="237077" cy="33934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95" name="Gerade Verbindung mit Pfeil 294">
            <a:extLst>
              <a:ext uri="{FF2B5EF4-FFF2-40B4-BE49-F238E27FC236}">
                <a16:creationId xmlns:a16="http://schemas.microsoft.com/office/drawing/2014/main" id="{A66B179A-8037-4107-51B6-7422D83DA684}"/>
              </a:ext>
            </a:extLst>
          </p:cNvPr>
          <p:cNvCxnSpPr>
            <a:cxnSpLocks/>
          </p:cNvCxnSpPr>
          <p:nvPr/>
        </p:nvCxnSpPr>
        <p:spPr>
          <a:xfrm>
            <a:off x="731739" y="3039008"/>
            <a:ext cx="68150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Gerade Verbindung mit Pfeil 295">
            <a:extLst>
              <a:ext uri="{FF2B5EF4-FFF2-40B4-BE49-F238E27FC236}">
                <a16:creationId xmlns:a16="http://schemas.microsoft.com/office/drawing/2014/main" id="{7035EC93-FFA6-84BF-E2D4-8C8F03B682EA}"/>
              </a:ext>
            </a:extLst>
          </p:cNvPr>
          <p:cNvCxnSpPr>
            <a:cxnSpLocks/>
          </p:cNvCxnSpPr>
          <p:nvPr/>
        </p:nvCxnSpPr>
        <p:spPr>
          <a:xfrm>
            <a:off x="1521466" y="3048533"/>
            <a:ext cx="68150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Gerade Verbindung mit Pfeil 296">
            <a:extLst>
              <a:ext uri="{FF2B5EF4-FFF2-40B4-BE49-F238E27FC236}">
                <a16:creationId xmlns:a16="http://schemas.microsoft.com/office/drawing/2014/main" id="{188388CF-F183-1605-5342-2833EF0B719B}"/>
              </a:ext>
            </a:extLst>
          </p:cNvPr>
          <p:cNvCxnSpPr>
            <a:cxnSpLocks/>
          </p:cNvCxnSpPr>
          <p:nvPr/>
        </p:nvCxnSpPr>
        <p:spPr>
          <a:xfrm>
            <a:off x="2273892" y="3048533"/>
            <a:ext cx="68150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feld 299">
            <a:extLst>
              <a:ext uri="{FF2B5EF4-FFF2-40B4-BE49-F238E27FC236}">
                <a16:creationId xmlns:a16="http://schemas.microsoft.com/office/drawing/2014/main" id="{F98D760D-1AF1-84B3-A10E-74B2A0305340}"/>
              </a:ext>
            </a:extLst>
          </p:cNvPr>
          <p:cNvSpPr txBox="1"/>
          <p:nvPr/>
        </p:nvSpPr>
        <p:spPr>
          <a:xfrm>
            <a:off x="1874842" y="463505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de-DE" sz="2000" baseline="-25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</a:t>
            </a:r>
            <a:endParaRPr lang="de-DE" sz="20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09" name="Gruppieren 308">
            <a:extLst>
              <a:ext uri="{FF2B5EF4-FFF2-40B4-BE49-F238E27FC236}">
                <a16:creationId xmlns:a16="http://schemas.microsoft.com/office/drawing/2014/main" id="{EBE3E149-D738-AF55-4C0D-D67095E9C2D7}"/>
              </a:ext>
            </a:extLst>
          </p:cNvPr>
          <p:cNvGrpSpPr/>
          <p:nvPr/>
        </p:nvGrpSpPr>
        <p:grpSpPr>
          <a:xfrm>
            <a:off x="8602035" y="1846861"/>
            <a:ext cx="3063887" cy="3595840"/>
            <a:chOff x="8630855" y="1771205"/>
            <a:chExt cx="3063887" cy="3595840"/>
          </a:xfrm>
        </p:grpSpPr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7F53FD38-E6B9-1519-CED4-1A8C22A19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" t="51716" r="72594" b="8633"/>
            <a:stretch/>
          </p:blipFill>
          <p:spPr>
            <a:xfrm>
              <a:off x="8644907" y="1772546"/>
              <a:ext cx="1719132" cy="2187889"/>
            </a:xfrm>
            <a:prstGeom prst="rect">
              <a:avLst/>
            </a:prstGeom>
          </p:spPr>
        </p:pic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0EB76708-794A-906A-9E9F-D2DEB0B8A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62" t="51832" r="31056" b="8494"/>
            <a:stretch/>
          </p:blipFill>
          <p:spPr>
            <a:xfrm>
              <a:off x="10292931" y="1771205"/>
              <a:ext cx="1370206" cy="2189230"/>
            </a:xfrm>
            <a:prstGeom prst="rect">
              <a:avLst/>
            </a:prstGeom>
          </p:spPr>
        </p:pic>
        <p:pic>
          <p:nvPicPr>
            <p:cNvPr id="301" name="Picture 3">
              <a:extLst>
                <a:ext uri="{FF2B5EF4-FFF2-40B4-BE49-F238E27FC236}">
                  <a16:creationId xmlns:a16="http://schemas.microsoft.com/office/drawing/2014/main" id="{B567894C-5825-1401-ABF1-E48104462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6" t="29819" r="73671" b="48226"/>
            <a:stretch/>
          </p:blipFill>
          <p:spPr>
            <a:xfrm>
              <a:off x="9016033" y="3889602"/>
              <a:ext cx="1269120" cy="1211460"/>
            </a:xfrm>
            <a:prstGeom prst="rect">
              <a:avLst/>
            </a:prstGeom>
          </p:spPr>
        </p:pic>
        <p:pic>
          <p:nvPicPr>
            <p:cNvPr id="306" name="Picture 3">
              <a:extLst>
                <a:ext uri="{FF2B5EF4-FFF2-40B4-BE49-F238E27FC236}">
                  <a16:creationId xmlns:a16="http://schemas.microsoft.com/office/drawing/2014/main" id="{2CD6586B-99E4-794B-15E2-20712922D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42" t="31227" r="31427" b="48075"/>
            <a:stretch/>
          </p:blipFill>
          <p:spPr>
            <a:xfrm>
              <a:off x="10330132" y="3960435"/>
              <a:ext cx="1297325" cy="1142118"/>
            </a:xfrm>
            <a:prstGeom prst="rect">
              <a:avLst/>
            </a:prstGeom>
          </p:spPr>
        </p:pic>
        <p:pic>
          <p:nvPicPr>
            <p:cNvPr id="307" name="Picture 3">
              <a:extLst>
                <a:ext uri="{FF2B5EF4-FFF2-40B4-BE49-F238E27FC236}">
                  <a16:creationId xmlns:a16="http://schemas.microsoft.com/office/drawing/2014/main" id="{0176629C-9227-2B7B-DFA9-9CAA3890C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" t="91432" r="72594" b="3575"/>
            <a:stretch/>
          </p:blipFill>
          <p:spPr>
            <a:xfrm>
              <a:off x="8630855" y="5091141"/>
              <a:ext cx="1719132" cy="275508"/>
            </a:xfrm>
            <a:prstGeom prst="rect">
              <a:avLst/>
            </a:prstGeom>
          </p:spPr>
        </p:pic>
        <p:pic>
          <p:nvPicPr>
            <p:cNvPr id="308" name="Picture 3">
              <a:extLst>
                <a:ext uri="{FF2B5EF4-FFF2-40B4-BE49-F238E27FC236}">
                  <a16:creationId xmlns:a16="http://schemas.microsoft.com/office/drawing/2014/main" id="{5C88C982-779F-6FF9-B289-E0A420F31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" t="91432" r="72594" b="3575"/>
            <a:stretch/>
          </p:blipFill>
          <p:spPr>
            <a:xfrm>
              <a:off x="9975610" y="5091537"/>
              <a:ext cx="1719132" cy="275508"/>
            </a:xfrm>
            <a:prstGeom prst="rect">
              <a:avLst/>
            </a:prstGeom>
          </p:spPr>
        </p:pic>
      </p:grpSp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F6BA24D5-B013-9EF5-3F0C-72AC22A71845}"/>
              </a:ext>
            </a:extLst>
          </p:cNvPr>
          <p:cNvSpPr/>
          <p:nvPr/>
        </p:nvSpPr>
        <p:spPr>
          <a:xfrm rot="10800000">
            <a:off x="11359794" y="1697024"/>
            <a:ext cx="346357" cy="219323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0" name="Gruppieren 309">
            <a:extLst>
              <a:ext uri="{FF2B5EF4-FFF2-40B4-BE49-F238E27FC236}">
                <a16:creationId xmlns:a16="http://schemas.microsoft.com/office/drawing/2014/main" id="{3ED0F9A4-F8BC-72CF-556B-43CB65535201}"/>
              </a:ext>
            </a:extLst>
          </p:cNvPr>
          <p:cNvGrpSpPr/>
          <p:nvPr/>
        </p:nvGrpSpPr>
        <p:grpSpPr>
          <a:xfrm>
            <a:off x="9030655" y="1424823"/>
            <a:ext cx="1146938" cy="597214"/>
            <a:chOff x="9049705" y="1453398"/>
            <a:chExt cx="1146938" cy="597214"/>
          </a:xfrm>
        </p:grpSpPr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A4057213-0655-3F01-C4FC-2ABBCB2BBA19}"/>
                </a:ext>
              </a:extLst>
            </p:cNvPr>
            <p:cNvSpPr/>
            <p:nvPr/>
          </p:nvSpPr>
          <p:spPr>
            <a:xfrm rot="5400000">
              <a:off x="9462400" y="1316370"/>
              <a:ext cx="321547" cy="1146938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B9DAC15B-5668-DEFD-54E7-DC3C0C7634DE}"/>
                </a:ext>
              </a:extLst>
            </p:cNvPr>
            <p:cNvSpPr txBox="1"/>
            <p:nvPr/>
          </p:nvSpPr>
          <p:spPr>
            <a:xfrm>
              <a:off x="9284362" y="1453398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>
                      <a:lumMod val="50000"/>
                    </a:schemeClr>
                  </a:solidFill>
                </a:rPr>
                <a:t>Laser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9B03FFDB-0FEA-6B19-8BE9-F10D317F305A}"/>
              </a:ext>
            </a:extLst>
          </p:cNvPr>
          <p:cNvSpPr txBox="1"/>
          <p:nvPr/>
        </p:nvSpPr>
        <p:spPr>
          <a:xfrm rot="16200000">
            <a:off x="10865558" y="2712974"/>
            <a:ext cx="2326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>
                <a:solidFill>
                  <a:srgbClr val="222222"/>
                </a:solidFill>
              </a:rPr>
              <a:t>Side </a:t>
            </a:r>
            <a:r>
              <a:rPr lang="de-DE" sz="1800" dirty="0" err="1">
                <a:solidFill>
                  <a:srgbClr val="222222"/>
                </a:solidFill>
              </a:rPr>
              <a:t>illumination</a:t>
            </a:r>
            <a:endParaRPr lang="cs-CZ" sz="1800" dirty="0">
              <a:solidFill>
                <a:srgbClr val="22222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551" y="5429433"/>
            <a:ext cx="3316511" cy="475529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CD8F713-10F0-BA81-91A7-61EB29ED7A53}"/>
              </a:ext>
            </a:extLst>
          </p:cNvPr>
          <p:cNvGrpSpPr/>
          <p:nvPr/>
        </p:nvGrpSpPr>
        <p:grpSpPr>
          <a:xfrm>
            <a:off x="10829257" y="147763"/>
            <a:ext cx="1055874" cy="1513541"/>
            <a:chOff x="10829257" y="147763"/>
            <a:chExt cx="1055874" cy="1513541"/>
          </a:xfrm>
        </p:grpSpPr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id="{EBA730B6-665A-DF3D-F7E9-D01196264405}"/>
                </a:ext>
              </a:extLst>
            </p:cNvPr>
            <p:cNvCxnSpPr>
              <a:cxnSpLocks/>
            </p:cNvCxnSpPr>
            <p:nvPr/>
          </p:nvCxnSpPr>
          <p:spPr>
            <a:xfrm>
              <a:off x="11213638" y="1252299"/>
              <a:ext cx="66185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91826DA4-1D93-335E-A4AE-D9EA27380CF8}"/>
                </a:ext>
              </a:extLst>
            </p:cNvPr>
            <p:cNvSpPr txBox="1"/>
            <p:nvPr/>
          </p:nvSpPr>
          <p:spPr>
            <a:xfrm>
              <a:off x="11531877" y="1106604"/>
              <a:ext cx="325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z</a:t>
              </a:r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41BE7A29-75F4-AEE7-7D1E-AF47FB330FCE}"/>
                </a:ext>
              </a:extLst>
            </p:cNvPr>
            <p:cNvSpPr/>
            <p:nvPr/>
          </p:nvSpPr>
          <p:spPr>
            <a:xfrm>
              <a:off x="11450077" y="147763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8F989C95-DB94-2183-1ECA-C32F1DDB7268}"/>
                </a:ext>
              </a:extLst>
            </p:cNvPr>
            <p:cNvSpPr/>
            <p:nvPr/>
          </p:nvSpPr>
          <p:spPr>
            <a:xfrm>
              <a:off x="11463572" y="694446"/>
              <a:ext cx="391576" cy="39157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Pfeil: nach rechts 68">
              <a:extLst>
                <a:ext uri="{FF2B5EF4-FFF2-40B4-BE49-F238E27FC236}">
                  <a16:creationId xmlns:a16="http://schemas.microsoft.com/office/drawing/2014/main" id="{AE860C49-FB29-F4C1-CBAF-48B87E1210E6}"/>
                </a:ext>
              </a:extLst>
            </p:cNvPr>
            <p:cNvSpPr/>
            <p:nvPr/>
          </p:nvSpPr>
          <p:spPr>
            <a:xfrm>
              <a:off x="11384328" y="539339"/>
              <a:ext cx="500803" cy="152987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2" name="Textfeld 47">
              <a:extLst>
                <a:ext uri="{FF2B5EF4-FFF2-40B4-BE49-F238E27FC236}">
                  <a16:creationId xmlns:a16="http://schemas.microsoft.com/office/drawing/2014/main" id="{91826DA4-1D93-335E-A4AE-D9EA27380CF8}"/>
                </a:ext>
              </a:extLst>
            </p:cNvPr>
            <p:cNvSpPr txBox="1"/>
            <p:nvPr/>
          </p:nvSpPr>
          <p:spPr>
            <a:xfrm>
              <a:off x="10829257" y="1138084"/>
              <a:ext cx="325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y</a:t>
              </a:r>
              <a:endPara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117148" y="1153679"/>
              <a:ext cx="193213" cy="19321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0" name="Straight Connector 29"/>
            <p:cNvCxnSpPr>
              <a:stCxn id="18" idx="1"/>
              <a:endCxn id="18" idx="5"/>
            </p:cNvCxnSpPr>
            <p:nvPr/>
          </p:nvCxnSpPr>
          <p:spPr>
            <a:xfrm>
              <a:off x="11145443" y="1181974"/>
              <a:ext cx="136623" cy="1366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8" idx="7"/>
              <a:endCxn id="18" idx="3"/>
            </p:cNvCxnSpPr>
            <p:nvPr/>
          </p:nvCxnSpPr>
          <p:spPr>
            <a:xfrm flipH="1">
              <a:off x="11145443" y="1181974"/>
              <a:ext cx="136623" cy="1366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Gerade Verbindung mit Pfeil 44">
              <a:extLst>
                <a:ext uri="{FF2B5EF4-FFF2-40B4-BE49-F238E27FC236}">
                  <a16:creationId xmlns:a16="http://schemas.microsoft.com/office/drawing/2014/main" id="{EBA730B6-665A-DF3D-F7E9-D011962644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13884" y="667206"/>
              <a:ext cx="13562" cy="5849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4" name="Textfeld 47">
              <a:extLst>
                <a:ext uri="{FF2B5EF4-FFF2-40B4-BE49-F238E27FC236}">
                  <a16:creationId xmlns:a16="http://schemas.microsoft.com/office/drawing/2014/main" id="{91826DA4-1D93-335E-A4AE-D9EA27380CF8}"/>
                </a:ext>
              </a:extLst>
            </p:cNvPr>
            <p:cNvSpPr txBox="1"/>
            <p:nvPr/>
          </p:nvSpPr>
          <p:spPr>
            <a:xfrm>
              <a:off x="10900065" y="378954"/>
              <a:ext cx="3257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</a:t>
              </a:r>
              <a:endParaRPr lang="de-DE" sz="28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6" name="Textfeld 8">
            <a:extLst>
              <a:ext uri="{FF2B5EF4-FFF2-40B4-BE49-F238E27FC236}">
                <a16:creationId xmlns:a16="http://schemas.microsoft.com/office/drawing/2014/main" id="{CAAEFD5D-ECF6-77C4-F903-C6268BB20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00" y="5848067"/>
            <a:ext cx="3572094" cy="646331"/>
          </a:xfrm>
          <a:prstGeom prst="rect">
            <a:avLst/>
          </a:prstGeom>
          <a:solidFill>
            <a:srgbClr val="C8C9D7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For reviews, see for example:  </a:t>
            </a: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R. J. England et al., Rev. Mod. Phys. 86, 1337 (2014),</a:t>
            </a:r>
          </a:p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R. Shiloh et al., Adv. Opt. Phot. 14, 862 (2022)</a:t>
            </a:r>
          </a:p>
        </p:txBody>
      </p:sp>
      <p:cxnSp>
        <p:nvCxnSpPr>
          <p:cNvPr id="50" name="Straight Arrow Connector 64">
            <a:extLst>
              <a:ext uri="{FF2B5EF4-FFF2-40B4-BE49-F238E27FC236}">
                <a16:creationId xmlns:a16="http://schemas.microsoft.com/office/drawing/2014/main" id="{A2819BA1-929D-9B36-08AC-44C70B593944}"/>
              </a:ext>
            </a:extLst>
          </p:cNvPr>
          <p:cNvCxnSpPr>
            <a:cxnSpLocks/>
          </p:cNvCxnSpPr>
          <p:nvPr/>
        </p:nvCxnSpPr>
        <p:spPr>
          <a:xfrm flipV="1">
            <a:off x="169728" y="3057863"/>
            <a:ext cx="766543" cy="26020"/>
          </a:xfrm>
          <a:prstGeom prst="straightConnector1">
            <a:avLst/>
          </a:prstGeom>
          <a:noFill/>
          <a:ln w="95250">
            <a:gradFill flip="none" rotWithShape="1">
              <a:gsLst>
                <a:gs pos="69000">
                  <a:srgbClr val="00B0F0">
                    <a:alpha val="20000"/>
                  </a:srgbClr>
                </a:gs>
                <a:gs pos="0">
                  <a:srgbClr val="00B0F0"/>
                </a:gs>
                <a:gs pos="100000">
                  <a:srgbClr val="00B0F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headEnd type="none"/>
            <a:tailEnd type="triangle" w="med" len="med"/>
          </a:ln>
          <a:effectLst>
            <a:glow rad="50800">
              <a:srgbClr val="4A7EBB">
                <a:alpha val="1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298833" lon="1501130" rev="26166"/>
            </a:camera>
            <a:lightRig rig="balanced" dir="t"/>
          </a:scene3d>
          <a:sp3d extrusionH="25400" prstMaterial="powder">
            <a:bevelT/>
            <a:bevelB w="698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9E44FF50-0C16-EEAF-5C18-BD3FA3BBF6ED}"/>
              </a:ext>
            </a:extLst>
          </p:cNvPr>
          <p:cNvGrpSpPr/>
          <p:nvPr/>
        </p:nvGrpSpPr>
        <p:grpSpPr>
          <a:xfrm rot="20489333">
            <a:off x="149362" y="2952104"/>
            <a:ext cx="471700" cy="206945"/>
            <a:chOff x="8694721" y="3659639"/>
            <a:chExt cx="526501" cy="217960"/>
          </a:xfrm>
        </p:grpSpPr>
        <p:sp>
          <p:nvSpPr>
            <p:cNvPr id="32" name="Oval 65">
              <a:extLst>
                <a:ext uri="{FF2B5EF4-FFF2-40B4-BE49-F238E27FC236}">
                  <a16:creationId xmlns:a16="http://schemas.microsoft.com/office/drawing/2014/main" id="{1EEB252C-39EA-3411-F55F-963612F84E3B}"/>
                </a:ext>
              </a:extLst>
            </p:cNvPr>
            <p:cNvSpPr/>
            <p:nvPr/>
          </p:nvSpPr>
          <p:spPr>
            <a:xfrm rot="3429538">
              <a:off x="9100514" y="3827107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7" name="Oval 66">
              <a:extLst>
                <a:ext uri="{FF2B5EF4-FFF2-40B4-BE49-F238E27FC236}">
                  <a16:creationId xmlns:a16="http://schemas.microsoft.com/office/drawing/2014/main" id="{4BE79501-556C-21C8-B93C-8B76A25EA1D8}"/>
                </a:ext>
              </a:extLst>
            </p:cNvPr>
            <p:cNvSpPr/>
            <p:nvPr/>
          </p:nvSpPr>
          <p:spPr>
            <a:xfrm rot="3429538">
              <a:off x="9043969" y="3757085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8" name="Oval 67">
              <a:extLst>
                <a:ext uri="{FF2B5EF4-FFF2-40B4-BE49-F238E27FC236}">
                  <a16:creationId xmlns:a16="http://schemas.microsoft.com/office/drawing/2014/main" id="{EFDD9909-3EE7-4B37-E3B7-C569C583DB48}"/>
                </a:ext>
              </a:extLst>
            </p:cNvPr>
            <p:cNvSpPr/>
            <p:nvPr/>
          </p:nvSpPr>
          <p:spPr>
            <a:xfrm rot="3429538">
              <a:off x="8973856" y="3788386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2" name="Oval 68">
              <a:extLst>
                <a:ext uri="{FF2B5EF4-FFF2-40B4-BE49-F238E27FC236}">
                  <a16:creationId xmlns:a16="http://schemas.microsoft.com/office/drawing/2014/main" id="{F57FDC2B-0C9D-3948-9AAE-C9171E3C1BF8}"/>
                </a:ext>
              </a:extLst>
            </p:cNvPr>
            <p:cNvSpPr/>
            <p:nvPr/>
          </p:nvSpPr>
          <p:spPr>
            <a:xfrm rot="3429538">
              <a:off x="8930647" y="3723825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3" name="Oval 69">
              <a:extLst>
                <a:ext uri="{FF2B5EF4-FFF2-40B4-BE49-F238E27FC236}">
                  <a16:creationId xmlns:a16="http://schemas.microsoft.com/office/drawing/2014/main" id="{B3A9E001-05A6-99EC-629E-F3E532CED853}"/>
                </a:ext>
              </a:extLst>
            </p:cNvPr>
            <p:cNvSpPr/>
            <p:nvPr/>
          </p:nvSpPr>
          <p:spPr>
            <a:xfrm rot="3429538">
              <a:off x="9170731" y="3800596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4" name="Oval 101">
              <a:extLst>
                <a:ext uri="{FF2B5EF4-FFF2-40B4-BE49-F238E27FC236}">
                  <a16:creationId xmlns:a16="http://schemas.microsoft.com/office/drawing/2014/main" id="{D1EE6862-84C1-94D2-C6D8-1B47EEB58033}"/>
                </a:ext>
              </a:extLst>
            </p:cNvPr>
            <p:cNvSpPr/>
            <p:nvPr/>
          </p:nvSpPr>
          <p:spPr>
            <a:xfrm rot="3429538">
              <a:off x="8859826" y="3758159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6" name="Oval 102">
              <a:extLst>
                <a:ext uri="{FF2B5EF4-FFF2-40B4-BE49-F238E27FC236}">
                  <a16:creationId xmlns:a16="http://schemas.microsoft.com/office/drawing/2014/main" id="{F74F86F0-6C3E-5ACB-72E3-269A7A836D8F}"/>
                </a:ext>
              </a:extLst>
            </p:cNvPr>
            <p:cNvSpPr/>
            <p:nvPr/>
          </p:nvSpPr>
          <p:spPr>
            <a:xfrm rot="3429538">
              <a:off x="8808043" y="3690518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47" name="Oval 103">
              <a:extLst>
                <a:ext uri="{FF2B5EF4-FFF2-40B4-BE49-F238E27FC236}">
                  <a16:creationId xmlns:a16="http://schemas.microsoft.com/office/drawing/2014/main" id="{15E1E3AA-C1A1-B3DC-799C-155154A8B973}"/>
                </a:ext>
              </a:extLst>
            </p:cNvPr>
            <p:cNvSpPr/>
            <p:nvPr/>
          </p:nvSpPr>
          <p:spPr>
            <a:xfrm rot="3429538">
              <a:off x="8737930" y="3726581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49" name="Oval 104">
              <a:extLst>
                <a:ext uri="{FF2B5EF4-FFF2-40B4-BE49-F238E27FC236}">
                  <a16:creationId xmlns:a16="http://schemas.microsoft.com/office/drawing/2014/main" id="{24937EC4-0A5D-D865-88FF-759F85DD4284}"/>
                </a:ext>
              </a:extLst>
            </p:cNvPr>
            <p:cNvSpPr/>
            <p:nvPr/>
          </p:nvSpPr>
          <p:spPr>
            <a:xfrm rot="3429538">
              <a:off x="8694721" y="3659639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66" name="Straight Arrow Connector 64">
            <a:extLst>
              <a:ext uri="{FF2B5EF4-FFF2-40B4-BE49-F238E27FC236}">
                <a16:creationId xmlns:a16="http://schemas.microsoft.com/office/drawing/2014/main" id="{61EDAF0D-D896-79EA-224E-8D4F6A966EF4}"/>
              </a:ext>
            </a:extLst>
          </p:cNvPr>
          <p:cNvCxnSpPr>
            <a:cxnSpLocks/>
          </p:cNvCxnSpPr>
          <p:nvPr/>
        </p:nvCxnSpPr>
        <p:spPr>
          <a:xfrm flipV="1">
            <a:off x="4003564" y="2713570"/>
            <a:ext cx="766543" cy="26020"/>
          </a:xfrm>
          <a:prstGeom prst="straightConnector1">
            <a:avLst/>
          </a:prstGeom>
          <a:noFill/>
          <a:ln w="95250">
            <a:gradFill flip="none" rotWithShape="1">
              <a:gsLst>
                <a:gs pos="69000">
                  <a:srgbClr val="00B0F0">
                    <a:alpha val="20000"/>
                  </a:srgbClr>
                </a:gs>
                <a:gs pos="0">
                  <a:srgbClr val="00B0F0"/>
                </a:gs>
                <a:gs pos="100000">
                  <a:srgbClr val="00B0F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headEnd type="none"/>
            <a:tailEnd type="triangle" w="med" len="med"/>
          </a:ln>
          <a:effectLst>
            <a:glow rad="50800">
              <a:srgbClr val="4A7EBB">
                <a:alpha val="1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298833" lon="1501130" rev="26166"/>
            </a:camera>
            <a:lightRig rig="balanced" dir="t"/>
          </a:scene3d>
          <a:sp3d extrusionH="25400" prstMaterial="powder">
            <a:bevelT/>
            <a:bevelB w="698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FE396926-76FF-BC93-39AA-4BEA78A3748B}"/>
              </a:ext>
            </a:extLst>
          </p:cNvPr>
          <p:cNvGrpSpPr/>
          <p:nvPr/>
        </p:nvGrpSpPr>
        <p:grpSpPr>
          <a:xfrm rot="20489333">
            <a:off x="3983198" y="2607811"/>
            <a:ext cx="471700" cy="206945"/>
            <a:chOff x="8694721" y="3659639"/>
            <a:chExt cx="526501" cy="217960"/>
          </a:xfrm>
        </p:grpSpPr>
        <p:sp>
          <p:nvSpPr>
            <p:cNvPr id="53" name="Oval 65">
              <a:extLst>
                <a:ext uri="{FF2B5EF4-FFF2-40B4-BE49-F238E27FC236}">
                  <a16:creationId xmlns:a16="http://schemas.microsoft.com/office/drawing/2014/main" id="{0DD9509A-0172-A0C5-CB7D-13D004388F7E}"/>
                </a:ext>
              </a:extLst>
            </p:cNvPr>
            <p:cNvSpPr/>
            <p:nvPr/>
          </p:nvSpPr>
          <p:spPr>
            <a:xfrm rot="3429538">
              <a:off x="9100514" y="3827107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6" name="Oval 66">
              <a:extLst>
                <a:ext uri="{FF2B5EF4-FFF2-40B4-BE49-F238E27FC236}">
                  <a16:creationId xmlns:a16="http://schemas.microsoft.com/office/drawing/2014/main" id="{8CF1E829-6670-8994-FA64-4CC2EFD2D93A}"/>
                </a:ext>
              </a:extLst>
            </p:cNvPr>
            <p:cNvSpPr/>
            <p:nvPr/>
          </p:nvSpPr>
          <p:spPr>
            <a:xfrm rot="3429538">
              <a:off x="9043969" y="3757085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7" name="Oval 67">
              <a:extLst>
                <a:ext uri="{FF2B5EF4-FFF2-40B4-BE49-F238E27FC236}">
                  <a16:creationId xmlns:a16="http://schemas.microsoft.com/office/drawing/2014/main" id="{85CEDC74-1988-8968-D5AD-9807D9582FE4}"/>
                </a:ext>
              </a:extLst>
            </p:cNvPr>
            <p:cNvSpPr/>
            <p:nvPr/>
          </p:nvSpPr>
          <p:spPr>
            <a:xfrm rot="3429538">
              <a:off x="8973856" y="3788386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8" name="Oval 68">
              <a:extLst>
                <a:ext uri="{FF2B5EF4-FFF2-40B4-BE49-F238E27FC236}">
                  <a16:creationId xmlns:a16="http://schemas.microsoft.com/office/drawing/2014/main" id="{D45A42A1-B547-BAC0-4B60-2C26906833C7}"/>
                </a:ext>
              </a:extLst>
            </p:cNvPr>
            <p:cNvSpPr/>
            <p:nvPr/>
          </p:nvSpPr>
          <p:spPr>
            <a:xfrm rot="3429538">
              <a:off x="8930647" y="3723825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59" name="Oval 69">
              <a:extLst>
                <a:ext uri="{FF2B5EF4-FFF2-40B4-BE49-F238E27FC236}">
                  <a16:creationId xmlns:a16="http://schemas.microsoft.com/office/drawing/2014/main" id="{5A8CF820-40D9-A779-244C-CDA640310AC8}"/>
                </a:ext>
              </a:extLst>
            </p:cNvPr>
            <p:cNvSpPr/>
            <p:nvPr/>
          </p:nvSpPr>
          <p:spPr>
            <a:xfrm rot="3429538">
              <a:off x="9170731" y="3800596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60" name="Oval 101">
              <a:extLst>
                <a:ext uri="{FF2B5EF4-FFF2-40B4-BE49-F238E27FC236}">
                  <a16:creationId xmlns:a16="http://schemas.microsoft.com/office/drawing/2014/main" id="{250BCA9C-7754-9FD8-02DB-BAC083C8BE6C}"/>
                </a:ext>
              </a:extLst>
            </p:cNvPr>
            <p:cNvSpPr/>
            <p:nvPr/>
          </p:nvSpPr>
          <p:spPr>
            <a:xfrm rot="3429538">
              <a:off x="8859826" y="3758159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63" name="Oval 102">
              <a:extLst>
                <a:ext uri="{FF2B5EF4-FFF2-40B4-BE49-F238E27FC236}">
                  <a16:creationId xmlns:a16="http://schemas.microsoft.com/office/drawing/2014/main" id="{C3FE8A15-95B5-4EC7-7727-1E7E7243F81D}"/>
                </a:ext>
              </a:extLst>
            </p:cNvPr>
            <p:cNvSpPr/>
            <p:nvPr/>
          </p:nvSpPr>
          <p:spPr>
            <a:xfrm rot="3429538">
              <a:off x="8808043" y="3690518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64" name="Oval 103">
              <a:extLst>
                <a:ext uri="{FF2B5EF4-FFF2-40B4-BE49-F238E27FC236}">
                  <a16:creationId xmlns:a16="http://schemas.microsoft.com/office/drawing/2014/main" id="{E9856859-5533-7352-6391-7C23217E7D20}"/>
                </a:ext>
              </a:extLst>
            </p:cNvPr>
            <p:cNvSpPr/>
            <p:nvPr/>
          </p:nvSpPr>
          <p:spPr>
            <a:xfrm rot="3429538">
              <a:off x="8737930" y="3726581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65" name="Oval 104">
              <a:extLst>
                <a:ext uri="{FF2B5EF4-FFF2-40B4-BE49-F238E27FC236}">
                  <a16:creationId xmlns:a16="http://schemas.microsoft.com/office/drawing/2014/main" id="{884C10DB-7789-A9E6-C424-56717C7708F1}"/>
                </a:ext>
              </a:extLst>
            </p:cNvPr>
            <p:cNvSpPr/>
            <p:nvPr/>
          </p:nvSpPr>
          <p:spPr>
            <a:xfrm rot="3429538">
              <a:off x="8694721" y="3659639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85" name="Straight Arrow Connector 64">
            <a:extLst>
              <a:ext uri="{FF2B5EF4-FFF2-40B4-BE49-F238E27FC236}">
                <a16:creationId xmlns:a16="http://schemas.microsoft.com/office/drawing/2014/main" id="{2DD4DB96-D79D-CE01-D98D-56FFE683E888}"/>
              </a:ext>
            </a:extLst>
          </p:cNvPr>
          <p:cNvCxnSpPr>
            <a:cxnSpLocks/>
          </p:cNvCxnSpPr>
          <p:nvPr/>
        </p:nvCxnSpPr>
        <p:spPr>
          <a:xfrm flipH="1" flipV="1">
            <a:off x="9585950" y="4874298"/>
            <a:ext cx="5512" cy="229939"/>
          </a:xfrm>
          <a:prstGeom prst="straightConnector1">
            <a:avLst/>
          </a:prstGeom>
          <a:noFill/>
          <a:ln w="31750">
            <a:gradFill flip="none" rotWithShape="1">
              <a:gsLst>
                <a:gs pos="69000">
                  <a:srgbClr val="00B0F0">
                    <a:alpha val="20000"/>
                  </a:srgbClr>
                </a:gs>
                <a:gs pos="0">
                  <a:srgbClr val="00B0F0"/>
                </a:gs>
                <a:gs pos="100000">
                  <a:srgbClr val="00B0F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headEnd type="none"/>
            <a:tailEnd type="triangle" w="med" len="med"/>
          </a:ln>
          <a:effectLst>
            <a:glow rad="50800">
              <a:srgbClr val="4A7EBB">
                <a:alpha val="1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/>
          </a:scene3d>
          <a:sp3d extrusionH="25400" prstMaterial="powder">
            <a:bevelT/>
            <a:bevelB w="698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013D97E1-FE57-8E1E-059A-A098F4154387}"/>
              </a:ext>
            </a:extLst>
          </p:cNvPr>
          <p:cNvGrpSpPr/>
          <p:nvPr/>
        </p:nvGrpSpPr>
        <p:grpSpPr>
          <a:xfrm rot="15021935">
            <a:off x="9505754" y="5005210"/>
            <a:ext cx="193155" cy="141482"/>
            <a:chOff x="8694721" y="3659639"/>
            <a:chExt cx="215596" cy="149012"/>
          </a:xfrm>
        </p:grpSpPr>
        <p:sp>
          <p:nvSpPr>
            <p:cNvPr id="103" name="Oval 101">
              <a:extLst>
                <a:ext uri="{FF2B5EF4-FFF2-40B4-BE49-F238E27FC236}">
                  <a16:creationId xmlns:a16="http://schemas.microsoft.com/office/drawing/2014/main" id="{877E5E47-F868-F5AB-A32D-9CE8308D883E}"/>
                </a:ext>
              </a:extLst>
            </p:cNvPr>
            <p:cNvSpPr/>
            <p:nvPr/>
          </p:nvSpPr>
          <p:spPr>
            <a:xfrm rot="3429538">
              <a:off x="8859826" y="3758159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109" name="Oval 102">
              <a:extLst>
                <a:ext uri="{FF2B5EF4-FFF2-40B4-BE49-F238E27FC236}">
                  <a16:creationId xmlns:a16="http://schemas.microsoft.com/office/drawing/2014/main" id="{B23764DB-1676-828F-5413-FDDE34280D36}"/>
                </a:ext>
              </a:extLst>
            </p:cNvPr>
            <p:cNvSpPr/>
            <p:nvPr/>
          </p:nvSpPr>
          <p:spPr>
            <a:xfrm rot="3429538">
              <a:off x="8808043" y="3690518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110" name="Oval 103">
              <a:extLst>
                <a:ext uri="{FF2B5EF4-FFF2-40B4-BE49-F238E27FC236}">
                  <a16:creationId xmlns:a16="http://schemas.microsoft.com/office/drawing/2014/main" id="{CD6A3ADF-2BE9-1B7B-0FE5-3BC5496DCECD}"/>
                </a:ext>
              </a:extLst>
            </p:cNvPr>
            <p:cNvSpPr/>
            <p:nvPr/>
          </p:nvSpPr>
          <p:spPr>
            <a:xfrm rot="3429538">
              <a:off x="8737930" y="3726581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11" name="Oval 104">
              <a:extLst>
                <a:ext uri="{FF2B5EF4-FFF2-40B4-BE49-F238E27FC236}">
                  <a16:creationId xmlns:a16="http://schemas.microsoft.com/office/drawing/2014/main" id="{870C426E-F026-7904-4ECE-EDEA8E0B15C7}"/>
                </a:ext>
              </a:extLst>
            </p:cNvPr>
            <p:cNvSpPr/>
            <p:nvPr/>
          </p:nvSpPr>
          <p:spPr>
            <a:xfrm rot="3429538">
              <a:off x="8694721" y="3659639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134" name="Straight Arrow Connector 64">
            <a:extLst>
              <a:ext uri="{FF2B5EF4-FFF2-40B4-BE49-F238E27FC236}">
                <a16:creationId xmlns:a16="http://schemas.microsoft.com/office/drawing/2014/main" id="{35B916F7-6742-C77D-4005-820DCE3226DF}"/>
              </a:ext>
            </a:extLst>
          </p:cNvPr>
          <p:cNvCxnSpPr>
            <a:cxnSpLocks/>
          </p:cNvCxnSpPr>
          <p:nvPr/>
        </p:nvCxnSpPr>
        <p:spPr>
          <a:xfrm flipH="1" flipV="1">
            <a:off x="10931403" y="4869277"/>
            <a:ext cx="5512" cy="229939"/>
          </a:xfrm>
          <a:prstGeom prst="straightConnector1">
            <a:avLst/>
          </a:prstGeom>
          <a:noFill/>
          <a:ln w="31750">
            <a:gradFill flip="none" rotWithShape="1">
              <a:gsLst>
                <a:gs pos="69000">
                  <a:srgbClr val="00B0F0">
                    <a:alpha val="20000"/>
                  </a:srgbClr>
                </a:gs>
                <a:gs pos="0">
                  <a:srgbClr val="00B0F0"/>
                </a:gs>
                <a:gs pos="100000">
                  <a:srgbClr val="00B0F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headEnd type="none"/>
            <a:tailEnd type="triangle" w="med" len="med"/>
          </a:ln>
          <a:effectLst>
            <a:glow rad="50800">
              <a:srgbClr val="4A7EBB">
                <a:alpha val="1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/>
          </a:scene3d>
          <a:sp3d extrusionH="25400" prstMaterial="powder">
            <a:bevelT/>
            <a:bevelB w="698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62" name="Gruppieren 161">
            <a:extLst>
              <a:ext uri="{FF2B5EF4-FFF2-40B4-BE49-F238E27FC236}">
                <a16:creationId xmlns:a16="http://schemas.microsoft.com/office/drawing/2014/main" id="{67461931-05C7-A371-89F8-975A20CC4CC0}"/>
              </a:ext>
            </a:extLst>
          </p:cNvPr>
          <p:cNvGrpSpPr/>
          <p:nvPr/>
        </p:nvGrpSpPr>
        <p:grpSpPr>
          <a:xfrm rot="15021935">
            <a:off x="10851207" y="5000189"/>
            <a:ext cx="193155" cy="141482"/>
            <a:chOff x="8694721" y="3659639"/>
            <a:chExt cx="215596" cy="149012"/>
          </a:xfrm>
        </p:grpSpPr>
        <p:sp>
          <p:nvSpPr>
            <p:cNvPr id="172" name="Oval 101">
              <a:extLst>
                <a:ext uri="{FF2B5EF4-FFF2-40B4-BE49-F238E27FC236}">
                  <a16:creationId xmlns:a16="http://schemas.microsoft.com/office/drawing/2014/main" id="{BD9F7408-B8CD-0138-0A8B-20916AC01254}"/>
                </a:ext>
              </a:extLst>
            </p:cNvPr>
            <p:cNvSpPr/>
            <p:nvPr/>
          </p:nvSpPr>
          <p:spPr>
            <a:xfrm rot="3429538">
              <a:off x="8859826" y="3758159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173" name="Oval 102">
              <a:extLst>
                <a:ext uri="{FF2B5EF4-FFF2-40B4-BE49-F238E27FC236}">
                  <a16:creationId xmlns:a16="http://schemas.microsoft.com/office/drawing/2014/main" id="{7D2AEAAD-E5BD-D6EC-13ED-723CE1BD9121}"/>
                </a:ext>
              </a:extLst>
            </p:cNvPr>
            <p:cNvSpPr/>
            <p:nvPr/>
          </p:nvSpPr>
          <p:spPr>
            <a:xfrm rot="3429538">
              <a:off x="8808043" y="3690518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  <p:sp>
          <p:nvSpPr>
            <p:cNvPr id="226" name="Oval 103">
              <a:extLst>
                <a:ext uri="{FF2B5EF4-FFF2-40B4-BE49-F238E27FC236}">
                  <a16:creationId xmlns:a16="http://schemas.microsoft.com/office/drawing/2014/main" id="{F096CF55-1805-1F0A-34A7-A5752474C043}"/>
                </a:ext>
              </a:extLst>
            </p:cNvPr>
            <p:cNvSpPr/>
            <p:nvPr/>
          </p:nvSpPr>
          <p:spPr>
            <a:xfrm rot="3429538">
              <a:off x="8737930" y="3726581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75" name="Oval 104">
              <a:extLst>
                <a:ext uri="{FF2B5EF4-FFF2-40B4-BE49-F238E27FC236}">
                  <a16:creationId xmlns:a16="http://schemas.microsoft.com/office/drawing/2014/main" id="{6057A8AB-8815-B886-2F6F-8B6035277148}"/>
                </a:ext>
              </a:extLst>
            </p:cNvPr>
            <p:cNvSpPr/>
            <p:nvPr/>
          </p:nvSpPr>
          <p:spPr>
            <a:xfrm rot="3429538">
              <a:off x="8694721" y="3659639"/>
              <a:ext cx="50492" cy="50491"/>
            </a:xfrm>
            <a:prstGeom prst="ellipse">
              <a:avLst/>
            </a:prstGeom>
            <a:solidFill>
              <a:srgbClr val="00B0F0">
                <a:alpha val="75000"/>
              </a:srgbClr>
            </a:solidFill>
            <a:ln w="0">
              <a:noFill/>
            </a:ln>
            <a:effectLst>
              <a:glow rad="25400">
                <a:schemeClr val="accent5">
                  <a:satMod val="175000"/>
                  <a:alpha val="40000"/>
                </a:schemeClr>
              </a:glow>
              <a:softEdge rad="0"/>
            </a:effectLst>
            <a:scene3d>
              <a:camera prst="orthographicFront"/>
              <a:lightRig rig="twoPt" dir="t">
                <a:rot lat="0" lon="0" rev="6000000"/>
              </a:lightRig>
            </a:scene3d>
            <a:sp3d>
              <a:bevelT w="63500" h="381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</p:spTree>
    <p:extLst>
      <p:ext uri="{BB962C8B-B14F-4D97-AF65-F5344CB8AC3E}">
        <p14:creationId xmlns:p14="http://schemas.microsoft.com/office/powerpoint/2010/main" val="4267281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8,4327"/>
  <p:tag name="ORIGINALWIDTH" val="3092,614"/>
  <p:tag name="LATEXADDIN" val="\documentclass{article}&#10;\usepackage{amsmath}&#10;\pagestyle{empty}&#10;\begin{document}&#10;&#10;\begin{equation*}&#10;    G = \mathrm{Re}\left\{e^{-i\varphi_\mathrm{inj}}\vphantom{\int_{-\frac{\Lambda}{2}}^{\frac{\Lambda}{2}}}\right.&#10;    \underbrace{\frac{1}{\Lambda}\int_{-\frac{\Lambda}{2}}^{\frac{\Lambda}{2}} \tilde{E}_y(y)e^{i\frac{2\pi}{\Lambda}y}dy}_{e_1}\left. \vphantom{\int_{-\frac{\Lambda}{2}}^{\frac{\Lambda}{2}}} \right\}       &#10;    = \mathrm{Re}\left\{e^{-i\varphi_\mathrm{inj}}e_1\right\}&#10;\end{equation*}&#10;&#10;&#10;\end{document}"/>
  <p:tag name="IGUANATEXSIZE" val="18"/>
  <p:tag name="IGUANATEXCURSOR" val="456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,2141"/>
  <p:tag name="ORIGINALWIDTH" val="351,7061"/>
  <p:tag name="LATEXADDIN" val="\documentclass{article}&#10;\usepackage{amsmath}&#10;\pagestyle{empty}&#10;\begin{document}&#10;&#10;\begin{equation*}&#10;-\frac{\partial \tilde{G}^T}{\partial \mathbf{x}}&#10;\end{equation*}&#10;&#10;\end{document}"/>
  <p:tag name="IGUANATEXSIZE" val="16"/>
  <p:tag name="IGUANATEXCURSOR" val="148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,98874"/>
  <p:tag name="ORIGINALWIDTH" val="406,4492"/>
  <p:tag name="LATEXADDIN" val="\documentclass{article}&#10;\usepackage{amsmath}&#10;\pagestyle{empty}&#10;\begin{document}&#10;&#10;\begin{equation*}&#10; A\mathbf{x} = \mathbf{b}&#10;\end{equation*}&#10;&#10;\end{document}"/>
  <p:tag name="IGUANATEXSIZE" val="16"/>
  <p:tag name="IGUANATEXCURSOR" val="124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,24071"/>
  <p:tag name="ORIGINALWIDTH" val="104,237"/>
  <p:tag name="LATEXADDIN" val="\documentclass{article}&#10;\usepackage{amsmath}&#10;\pagestyle{empty}&#10;\begin{document}&#10;&#10;\begin{equation*}&#10;r_x&#10;\end{equation*}&#10;&#10;\end{document}"/>
  <p:tag name="IGUANATEXSIZE" val="18"/>
  <p:tag name="IGUANATEXCURSOR" val="102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,48859"/>
  <p:tag name="ORIGINALWIDTH" val="102,7372"/>
  <p:tag name="LATEXADDIN" val="\documentclass{article}&#10;\usepackage{amsmath}&#10;\pagestyle{empty}&#10;\begin{document}&#10;&#10;\begin{equation*}&#10;r_y&#10;\end{equation*}&#10;&#10;\end{document}"/>
  <p:tag name="IGUANATEXSIZE" val="18"/>
  <p:tag name="IGUANATEXCURSOR" val="102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,2358"/>
  <p:tag name="ORIGINALWIDTH" val="522,6846"/>
  <p:tag name="LATEXADDIN" val="\documentclass{article}&#10;\usepackage{amsmath}&#10;\pagestyle{empty}&#10;\begin{document}&#10;&#10;\begin{equation*}&#10;\Lambda_n = \beta_n\lambda&#10;\end{equation*}&#10;&#10;\end{document}"/>
  <p:tag name="IGUANATEXSIZE" val="18"/>
  <p:tag name="IGUANATEXCURSOR" val="1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,2103"/>
  <p:tag name="ORIGINALWIDTH" val="1457,818"/>
  <p:tag name="LATEXADDIN" val="\documentclass{article}&#10;\usepackage{amsmath}&#10;\pagestyle{empty}&#10;\begin{document}&#10;&#10;\begin{equation*}&#10;    \frac{\partial G}{\partial \phi} = \sum_n 2\left(G_n - d_n\right)\frac{\partial G_n}{\partial \phi}&#10;\end{equation*}&#10;&#10;\end{document}"/>
  <p:tag name="IGUANATEXSIZE" val="20"/>
  <p:tag name="IGUANATEXCURSOR" val="202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1028,871"/>
  <p:tag name="LATEXADDIN" val="\documentclass{article}&#10;\usepackage{amsmath}&#10;\pagestyle{empty}&#10;\begin{document}&#10;&#10;\begin{equation*}&#10;G = \sum_n (G_n - d_n)^2&#10;\end{equation*}&#10;&#10;\end{document}"/>
  <p:tag name="IGUANATEXSIZE" val="20"/>
  <p:tag name="IGUANATEXCURSOR" val="123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2209,224"/>
  <p:tag name="LATEXADDIN" val="\documentclass{article}&#10;\usepackage{amsmath}&#10;\pagestyle{empty}&#10;\begin{document}&#10;&#10;\begin{equation*}&#10;\frac{dG}{d\phi} = 2 \mathrm{Re}\left\{\frac{\partial \tilde{G}}{\partial \mathbf{x}}\frac{\partial \mathbf{x}}{\partial \phi}\right\} = 2\mathrm{Re}\left\{\mathbf{x}_\mathrm{adj}^T\frac{\partial A}{\partial\phi}\mathbf{x} \right\}&#10;\end{equation*}&#10;&#10;\end{document}"/>
  <p:tag name="IGUANATEXSIZE" val="16"/>
  <p:tag name="IGUANATEXCURSOR" val="2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1028,871"/>
  <p:tag name="LATEXADDIN" val="\documentclass{article}&#10;\usepackage{amsmath}&#10;\pagestyle{empty}&#10;\begin{document}&#10;&#10;\begin{equation*}&#10;G = \sum_n (G_n - d_n)^2&#10;\end{equation*}&#10;&#10;\end{document}"/>
  <p:tag name="IGUANATEXSIZE" val="20"/>
  <p:tag name="IGUANATEXCURSOR" val="123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,2145"/>
  <p:tag name="ORIGINALWIDTH" val="166,4792"/>
  <p:tag name="LATEXADDIN" val="\documentclass{article}&#10;\usepackage{amsmath}&#10;\usepackage{color}&#10;\pagestyle{empty}&#10;\begin{document}&#10;&#10;\begin{equation*}&#10;\color{white}&#10;\frac{\partial A}{\partial\phi}&#10;\end{equation*}&#10;&#10;\end{document}"/>
  <p:tag name="IGUANATEXSIZE" val="22"/>
  <p:tag name="IGUANATEXCURSOR" val="158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8,1477"/>
  <p:tag name="ORIGINALWIDTH" val="1677,54"/>
  <p:tag name="LATEXADDIN" val="\documentclass{article}&#10;\usepackage{amsmath}&#10;\pagestyle{empty}&#10;\begin{document}&#10;&#10;\begin{equation*}&#10;    \tilde{E}_y(y) = \sum_{m=-\infty}^{\infty} e_m \cdot e^{-im\frac{2\pi}{\Lambda}y}&#10;\end{equation*}&#10;&#10;\begin{equation*}&#10;    e_m = \frac{1}{\Lambda}\cdot\int_{-\frac{\Lambda}{2}}^{\frac{\Lambda}{2}}\tilde{E}_y(y)\cdot e^{im\frac{2\pi}{\Lambda}y}dy&#10;\end{equation*}&#10;&#10;&#10;\end{document}"/>
  <p:tag name="IGUANATEXSIZE" val="18"/>
  <p:tag name="IGUANATEXCURSOR" val="361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,7139"/>
  <p:tag name="ORIGINALWIDTH" val="3011,624"/>
  <p:tag name="LATEXADDIN" val="\documentclass{article}&#10;\usepackage{amsmath}&#10;\pagestyle{empty}&#10;\begin{document}&#10;&#10;\begin{equation*}&#10;    \frac{\partial \epsilon(\Vec{r}, \phi)}{\partial \phi_i} \approx \frac{\epsilon(\Vec{r}, \phi+\Delta\phi\cdot\hat{\mathrm{e}}_i) - \epsilon(\Vec{r}, \phi-\Delta\phi\cdot\hat{\mathrm{e}}_i)}{2\Delta \phi} = \frac{\Delta \epsilon_i(\Vec{r})}{\Delta \phi}&#10;\end{equation*}&#10;&#10;\end{document}"/>
  <p:tag name="IGUANATEXSIZE" val="16"/>
  <p:tag name="IGUANATEXCURSOR" val="355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2569,179"/>
  <p:tag name="LATEXADDIN" val="\documentclass{article}&#10;\usepackage{amsmath}&#10;\pagestyle{empty}&#10;\begin{document}&#10;&#10;\begin{equation*}&#10;\Delta \epsilon_i(\Vec{r}) \equiv \frac{1}{2}\left(\epsilon(\Vec{r}, \phi+\Delta\phi\cdot\hat{\mathrm{e}}_i) - \epsilon(\Vec{r}, \phi-\Delta\phi\cdot\hat{\mathrm{e}}_i)\right)    &#10;\end{equation*}&#10;&#10;\end{document}"/>
  <p:tag name="IGUANATEXSIZE" val="16"/>
  <p:tag name="IGUANATEXCURSOR" val="278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,7139"/>
  <p:tag name="ORIGINALWIDTH" val="1051,369"/>
  <p:tag name="LATEXADDIN" val="\documentclass{article}&#10;\usepackage{amsmath}&#10;\pagestyle{empty}&#10;\begin{document}&#10;&#10;\begin{equation*}&#10;    \frac{\partial A(\Vec{r})}{\partial \phi} = - k_0^2\frac{\Delta \epsilon(\Vec{r})}{\Delta \phi}&#10;\end{equation*}&#10;&#10;\end{document}"/>
  <p:tag name="IGUANATEXSIZE" val="16"/>
  <p:tag name="IGUANATEXCURSOR" val="198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,7139"/>
  <p:tag name="ORIGINALWIDTH" val="280,465"/>
  <p:tag name="LATEXADDIN" val="\documentclass{article}&#10;\usepackage{amsmath}&#10;\pagestyle{empty}&#10;\begin{document}&#10;&#10;\begin{equation*}&#10;\frac{\partial \epsilon(\Vec{r})}{\partial \phi_i}&#10;\end{equation*}&#10;&#10;\end{document}"/>
  <p:tag name="IGUANATEXSIZE" val="16"/>
  <p:tag name="IGUANATEXCURSOR" val="148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,7139"/>
  <p:tag name="ORIGINALWIDTH" val="2464,192"/>
  <p:tag name="LATEXADDIN" val="\documentclass{article}&#10;\usepackage{amsmath}&#10;\pagestyle{empty}&#10;\begin{document}&#10;&#10;\begin{equation*}&#10;    \frac{\partial \epsilon(\Vec{r}, \phi)}{\partial \phi_i} \approx \frac{\epsilon(\Vec{r}, \phi+\Delta\phi\cdot\hat{\mathrm{e}}_i) - \epsilon(\Vec{r}, \phi-\Delta\phi\cdot\hat{\mathrm{e}}_i)}{2\Delta \phi}&#10;\end{equation*}&#10;&#10;\end{document}"/>
  <p:tag name="IGUANATEXSIZE" val="16"/>
  <p:tag name="IGUANATEXCURSOR" val="306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34,4582"/>
  <p:tag name="LATEXADDIN" val="\documentclass{article}&#10;\usepackage{amsmath}&#10;\pagestyle{empty}&#10;\begin{document}&#10;&#10;\begin{equation*}&#10;\Delta \epsilon_i(\Vec{r})&#10;\end{equation*}&#10;&#10;\end{document}"/>
  <p:tag name="IGUANATEXSIZE" val="16"/>
  <p:tag name="IGUANATEXCURSOR" val="125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8,7139"/>
  <p:tag name="ORIGINALWIDTH" val="2237,72"/>
  <p:tag name="LATEXADDIN" val="\documentclass{article}&#10;\usepackage{amsmath}&#10;\pagestyle{empty}&#10;\begin{document}&#10;&#10;\begin{equation*}&#10;    \frac{\partial A(\Vec{r}, \phi)}{\partial \phi} = \frac{\partial A(\Vec{r}, \phi)}{\partial\epsilon}\frac{\partial \epsilon(\Vec{r}, \phi)}{\partial \phi}&#10;    = -k_0^2\frac{\partial \epsilon(\Vec{r})}{\partial \phi}&#10;\end{equation*}&#10;&#10;\end{document}"/>
  <p:tag name="IGUANATEXSIZE" val="16"/>
  <p:tag name="IGUANATEXCURSOR" val="318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,4439"/>
  <p:tag name="ORIGINALWIDTH" val="3615,298"/>
  <p:tag name="LATEXADDIN" val="\documentclass{article}&#10;\usepackage{amsmath}&#10;\pagestyle{empty}&#10;\begin{document}&#10;&#10;\begin{equation*}&#10;\frac{d G}{d \phi} = 2\sum_n (G_n-d_n)\frac{dG_n}{d\phi} = \mathrm{Re}\left(\left(\sum_n 2(G_n-d_n) \mathbf{x}_{\mathrm{adj},n}\right)^T\frac{\partial A}{\partial\phi} \mathbf{x}\right)&#10;\end{equation*}&#10;&#10;\end{document}"/>
  <p:tag name="IGUANATEXSIZE" val="16"/>
  <p:tag name="IGUANATEXCURSOR" val="2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,7169"/>
  <p:tag name="ORIGINALWIDTH" val="2234,721"/>
  <p:tag name="LATEXADDIN" val="\documentclass{article}&#10;\usepackage{amsmath}&#10;\pagestyle{empty}&#10;\begin{document}&#10;&#10;\begin{equation*}&#10;\vec{J}_{\mathrm{adj,\,mp}}(y,t) = \sum_n 2\left(G_n - d_n\right)\vec{J}_{\mathrm{adj},\,n}(y,t)&#10;\end{equation*}&#10;&#10;\end{document}"/>
  <p:tag name="IGUANATEXSIZE" val="16"/>
  <p:tag name="IGUANATEXCURSOR" val="1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11,1736"/>
  <p:tag name="LATEXADDIN" val="\documentclass{article}&#10;\usepackage{amsmath}&#10;\pagestyle{empty}&#10;\begin{document}&#10;&#10;\begin{equation*}&#10;2\left(G_n - d_n\right)&#10;\end{equation*}&#10;&#10;\end{document}"/>
  <p:tag name="IGUANATEXSIZE" val="16"/>
  <p:tag name="IGUANATEXCURSOR" val="1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,48859"/>
  <p:tag name="ORIGINALWIDTH" val="180,7274"/>
  <p:tag name="LATEXADDIN" val="\documentclass{article}&#10;\usepackage{amsmath}&#10;\pagestyle{empty}&#10;\begin{document}&#10;&#10;\begin{equation*}&#10;\varphi_\mathrm{inj}&#10;\end{equation*}&#10;&#10;\end{document}"/>
  <p:tag name="IGUANATEXSIZE" val="20"/>
  <p:tag name="IGUANATEXCURSOR" val="119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,4439"/>
  <p:tag name="ORIGINALWIDTH" val="6052,493"/>
  <p:tag name="LATEXADDIN" val="\documentclass{article}&#10;\usepackage{amsmath}&#10;\pagestyle{empty}&#10;\begin{document}&#10;&#10;\begin{equation*}&#10;\frac{d G}{d \phi} = 2\sum_n (G_n-d_n)\frac{dG_n}{d\phi} = \mathrm{Re}\left(\left(\sum_n 2(G_n-d_n) \mathbf{x}_{\mathrm{adj},n}\right)^T\frac{\partial A}{\partial\phi} \mathbf{x}\right)&#10;=  \mathrm{Re}\left(\left(-\sum_n 2\left(G_n - d_n\right)\frac{\partial \tilde{G}_n}{\partial \mathbf{x}}\right)A^{-1}\frac{\partial A}{\partial\phi} \mathbf{x}\right)&#10;\end{equation*}&#10;&#10;\end{document}"/>
  <p:tag name="IGUANATEXSIZE" val="16"/>
  <p:tag name="IGUANATEXCURSOR" val="18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2809,149"/>
  <p:tag name="LATEXADDIN" val="\documentclass{article}&#10;\usepackage{amsmath}&#10;\pagestyle{empty}&#10;\begin{document}&#10;&#10;\begin{equation*}&#10;A\mathbf{x}_{\mathrm{adj,\,mp}}^T=\left(-\sum_n 2\left(G_n - d_n\right)\frac{\partial \tilde{G}_n}{\partial \mathbf{x}}\right)=-i\omega\mu_0\mathbf{J}_\mathrm{adj}&#10;\end{equation*}&#10;\end{document}"/>
  <p:tag name="IGUANATEXSIZE" val="16"/>
  <p:tag name="IGUANATEXCURSOR" val="2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,4439"/>
  <p:tag name="ORIGINALWIDTH" val="3615,298"/>
  <p:tag name="LATEXADDIN" val="\documentclass{article}&#10;\usepackage{amsmath}&#10;\pagestyle{empty}&#10;\begin{document}&#10;&#10;\begin{equation*}&#10;\frac{d G}{d \phi} = 2\sum_n (G_n-d_n)\frac{dG_n}{d\phi} = \mathrm{Re}\left(\left(\sum_n 2(G_n-d_n) \mathbf{x}_{\mathrm{adj},n}\right)^T\frac{\partial A}{\partial\phi} \mathbf{x}\right)&#10;\end{equation*}&#10;&#10;\end{document}"/>
  <p:tag name="IGUANATEXSIZE" val="16"/>
  <p:tag name="IGUANATEXCURSOR" val="2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3870,266"/>
  <p:tag name="LATEXADDIN" val="\documentclass{article}&#10;\usepackage{amsmath}&#10;\pagestyle{empty}&#10;\begin{document}&#10;&#10;\begin{equation*}&#10;\frac{d G}{d \phi} = 2\sum_n (G_n-d_n)\frac{dG_n}{d\phi} =  \mathrm{Re}\left(\left(-\sum_n 2\left(G_n - d_n\right)\frac{\partial \tilde{G}_n}{\partial \mathbf{x}}\right)A^{-1}\frac{\partial A}{\partial\phi} \mathbf{x}\right)&#10;\end{equation*}&#10;&#10;\end{document}"/>
  <p:tag name="IGUANATEXSIZE" val="16"/>
  <p:tag name="IGUANATEXCURSOR" val="15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,9805"/>
  <p:tag name="ORIGINALWIDTH" val="1121,11"/>
  <p:tag name="LATEXADDIN" val="\documentclass{article}&#10;\usepackage{amsmath}&#10;\pagestyle{empty}&#10;\begin{document}&#10;&#10;\begin{equation*}&#10;\tilde{A}_n\,e^{i\frac{2\pi}{\Lambda_n}(y-y_n)}e^{-i\omega_l t}\hat{y}&#10;\end{equation*}&#10;&#10;\end{document}"/>
  <p:tag name="IGUANATEXSIZE" val="16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,4803"/>
  <p:tag name="ORIGINALWIDTH" val="698,1628"/>
  <p:tag name="LATEXADDIN" val="\documentclass{article}&#10;\usepackage{amsmath}&#10;\pagestyle{empty}&#10;\begin{document}&#10;&#10;\begin{equation*}&#10;\vec{J}_{\mathrm{adj},\,n}(y,t) = &#10;\end{equation*}&#10;&#10;\end{document}"/>
  <p:tag name="IGUANATEXSIZE" val="16"/>
  <p:tag name="IGUANATEXCURSOR" val="13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53,24331"/>
  <p:tag name="LATEXADDIN" val="\documentclass{article}&#10;\usepackage{amsmath}&#10;\pagestyle{empty}&#10;\begin{document}&#10;&#10;\begin{equation*}&#10;0&#10;\end{equation*}&#10;&#10;\end{document}"/>
  <p:tag name="IGUANATEXSIZE" val="16"/>
  <p:tag name="IGUANATEXCURSOR" val="1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,7147"/>
  <p:tag name="ORIGINALWIDTH" val="162,7297"/>
  <p:tag name="LATEXADDIN" val="\documentclass{article}&#10;\usepackage{amsmath}&#10;\pagestyle{empty}&#10;\begin{document}&#10;&#10;\begin{equation*}&#10;\frac{dG}{d\phi}&#10;\end{equation*}&#10;&#10;\end{document}"/>
  <p:tag name="IGUANATEXSIZE" val="16"/>
  <p:tag name="IGUANATEXCURSOR" val="115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65,99173"/>
  <p:tag name="LATEXADDIN" val="\documentclass{article}&#10;\usepackage{amsmath}&#10;\pagestyle{empty}&#10;\begin{document}&#10;&#10;\begin{equation*}&#10;\phi&#10;\end{equation*}&#10;&#10;\end{document}"/>
  <p:tag name="IGUANATEXSIZE" val="20"/>
  <p:tag name="IGUANATEXCURSOR" val="103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9809"/>
  <p:tag name="ORIGINALWIDTH" val="2815,148"/>
  <p:tag name="LATEXADDIN" val="\documentclass{article}&#10;\usepackage{amsmath}&#10;\pagestyle{empty}&#10;\begin{document}&#10;&#10;\begin{equation*}&#10;    \nabla \times \nabla \times \Vec{E}(\Vec{r}) - k_0^2\epsilon_r(\Vec{r})\Vec{E}(\Vec{r}) \equiv A\Vec{E}(\Vec{r}) = -i\mu_0\omega\Vec{J}(\Vec{r})&#10;    \label{eq:maxwell}&#10;\end{equation*}&#10;&#10;&#10;\end{document}"/>
  <p:tag name="IGUANATEXSIZE" val="16"/>
  <p:tag name="IGUANATEXCURSOR" val="285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,2145"/>
  <p:tag name="ORIGINALWIDTH" val="2665,917"/>
  <p:tag name="LATEXADDIN" val="\documentclass{article}&#10;\usepackage{amsmath}&#10;\pagestyle{empty}&#10;\begin{document}&#10;&#10;\begin{equation*}&#10;    \frac{d\mathbf{x}}{d\phi} = \frac{\partial}{\partial \phi}\left(A^{-1}b\right) = -A^{-1}\frac{\partial A}{\partial\phi}A^{-1}\mathbf{b} = -A^{-1}\frac{\partial A}{\partial\phi}\mathbf{x}&#10;\end{equation*}&#10;&#10;\end{document}"/>
  <p:tag name="IGUANATEXSIZE" val="16"/>
  <p:tag name="IGUANATEXCURSOR" val="289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2528,684"/>
  <p:tag name="LATEXADDIN" val="\documentclass{article}&#10;\usepackage{amsmath}&#10;\pagestyle{empty}&#10;\begin{document}&#10;&#10;\begin{equation*}&#10;\frac{dG}{d\phi} = 2 \mathrm{Re}\left\{\frac{\partial \tilde{G}}{\partial \mathbf{x}}\frac{\partial \mathbf{x}}{\partial \phi}\right\} = 2\mathrm{Re}\left\{-\frac{\partial \tilde{G}}{\partial \mathbf{x}} A^{-1}\frac{\partial A}{\partial\phi}\mathbf{x} \right\}&#10;\end{equation*}&#10;&#10;\end{document}"/>
  <p:tag name="IGUANATEXSIZE" val="16"/>
  <p:tag name="IGUANATEXCURSOR" val="255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7,2141"/>
  <p:tag name="ORIGINALWIDTH" val="3115,111"/>
  <p:tag name="LATEXADDIN" val="\documentclass{article}&#10;\usepackage{amsmath}&#10;\pagestyle{empty}&#10;\begin{document}&#10;&#10;\begin{equation*}&#10;A \mathbf{x}_\mathrm{adj} = -\frac{\partial \tilde{G}^T}{\partial \mathbf{x}}&#10;\Leftrightarrow&#10;\mathbf{x}_\mathrm{adj} = - A^{-1}\frac{\partial \tilde{G}^T}{\partial \mathbf{x}}&#10;\Leftrightarrow&#10;\mathbf{x}_\mathrm{adj}^T = - \frac{\partial \tilde{G}}{\partial \mathbf{x}}A^{-1}&#10;\end{equation*}&#10;&#10;\end{document}"/>
  <p:tag name="IGUANATEXSIZE" val="16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Lehrtuhl_FAU 16-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tx1">
                <a:lumMod val="85000"/>
                <a:lumOff val="1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ehrtuhl_FAU 16-9" id="{66CFE6CE-A45C-4DCE-A401-A9E6BF8BC732}" vid="{22C1DCB4-8850-477D-A140-23351F052863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Lehrtuhl_FAU 16-9</Template>
  <TotalTime>0</TotalTime>
  <Words>2821</Words>
  <Application>Microsoft Office PowerPoint</Application>
  <PresentationFormat>Breitbild</PresentationFormat>
  <Paragraphs>533</Paragraphs>
  <Slides>32</Slides>
  <Notes>9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2" baseType="lpstr">
      <vt:lpstr>Aptos</vt:lpstr>
      <vt:lpstr>Arial</vt:lpstr>
      <vt:lpstr>Calibri</vt:lpstr>
      <vt:lpstr>Calibri Light</vt:lpstr>
      <vt:lpstr>Cambria Math</vt:lpstr>
      <vt:lpstr>Century Gothic</vt:lpstr>
      <vt:lpstr>Humanst521 BT</vt:lpstr>
      <vt:lpstr>Minion Pro Med</vt:lpstr>
      <vt:lpstr>Times New Roman</vt:lpstr>
      <vt:lpstr>Lehrtuhl_FAU 16-9</vt:lpstr>
      <vt:lpstr>PowerPoint-Präsentation</vt:lpstr>
      <vt:lpstr>Contents</vt:lpstr>
      <vt:lpstr>Particle accelerator concepts</vt:lpstr>
      <vt:lpstr>Why dielectric-based laser accelerators?</vt:lpstr>
      <vt:lpstr>DLA basics</vt:lpstr>
      <vt:lpstr>Operation principle </vt:lpstr>
      <vt:lpstr>PowerPoint-Präsentation</vt:lpstr>
      <vt:lpstr>PowerPoint-Präsentation</vt:lpstr>
      <vt:lpstr>PowerPoint-Präsentation</vt:lpstr>
      <vt:lpstr>Acceleration structures</vt:lpstr>
      <vt:lpstr>PowerPoint-Präsentation</vt:lpstr>
      <vt:lpstr>PowerPoint-Präsentation</vt:lpstr>
      <vt:lpstr>              </vt:lpstr>
      <vt:lpstr>Inverse design in the past and goals of Thesis</vt:lpstr>
      <vt:lpstr>Step by step optimization</vt:lpstr>
      <vt:lpstr>Step by step optimization</vt:lpstr>
      <vt:lpstr>Step by step optimization</vt:lpstr>
      <vt:lpstr>Inverse design of DLAs</vt:lpstr>
      <vt:lpstr>Inverse design of DLAs</vt:lpstr>
      <vt:lpstr>Adjoint method</vt:lpstr>
      <vt:lpstr>Inverse design of DLAs</vt:lpstr>
      <vt:lpstr>Multi-pillar optimization</vt:lpstr>
      <vt:lpstr>Multi-pillar optimization</vt:lpstr>
      <vt:lpstr>PowerPoint-Präsentation</vt:lpstr>
      <vt:lpstr>Difficulty of designing DLAs II</vt:lpstr>
      <vt:lpstr>Optimization Results – Periodic structure</vt:lpstr>
      <vt:lpstr>Inverse design of DLAs</vt:lpstr>
      <vt:lpstr>Optimization Results – Non-periodic structure</vt:lpstr>
      <vt:lpstr>Conclusion and Outlook</vt:lpstr>
      <vt:lpstr>Thank you for your attention!</vt:lpstr>
      <vt:lpstr>Backup: Calculation of </vt:lpstr>
      <vt:lpstr>Backup: Adjoint source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SimPC</dc:creator>
  <cp:lastModifiedBy>Konrad, Manuel</cp:lastModifiedBy>
  <cp:revision>204</cp:revision>
  <dcterms:created xsi:type="dcterms:W3CDTF">2018-02-22T14:31:40Z</dcterms:created>
  <dcterms:modified xsi:type="dcterms:W3CDTF">2024-10-03T18:06:56Z</dcterms:modified>
</cp:coreProperties>
</file>