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7" r:id="rId2"/>
    <p:sldId id="351" r:id="rId3"/>
    <p:sldId id="328" r:id="rId4"/>
    <p:sldId id="330" r:id="rId5"/>
    <p:sldId id="353" r:id="rId6"/>
    <p:sldId id="331" r:id="rId7"/>
    <p:sldId id="333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54" r:id="rId17"/>
    <p:sldId id="343" r:id="rId18"/>
    <p:sldId id="346" r:id="rId19"/>
    <p:sldId id="347" r:id="rId20"/>
    <p:sldId id="348" r:id="rId21"/>
    <p:sldId id="350" r:id="rId22"/>
    <p:sldId id="349" r:id="rId23"/>
    <p:sldId id="344" r:id="rId24"/>
    <p:sldId id="345" r:id="rId25"/>
    <p:sldId id="329" r:id="rId26"/>
    <p:sldId id="352" r:id="rId27"/>
    <p:sldId id="332" r:id="rId28"/>
    <p:sldId id="334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5125"/>
    <a:srgbClr val="0D7A38"/>
    <a:srgbClr val="DCE6F2"/>
    <a:srgbClr val="961B26"/>
    <a:srgbClr val="B90F22"/>
    <a:srgbClr val="FFFFFF"/>
    <a:srgbClr val="FEFEFE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23"/>
    <p:restoredTop sz="94694"/>
  </p:normalViewPr>
  <p:slideViewPr>
    <p:cSldViewPr showGuides="1">
      <p:cViewPr>
        <p:scale>
          <a:sx n="88" d="100"/>
          <a:sy n="88" d="100"/>
        </p:scale>
        <p:origin x="144" y="8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B78094-C1D3-8E42-8DF1-C0BB05A75C16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6EDF9F2-5603-DA4A-96CF-C46324285D6A}">
      <dgm:prSet phldrT="[Text]" phldr="1"/>
      <dgm:spPr>
        <a:solidFill>
          <a:srgbClr val="0D5125"/>
        </a:solidFill>
      </dgm:spPr>
      <dgm:t>
        <a:bodyPr/>
        <a:lstStyle/>
        <a:p>
          <a:endParaRPr lang="de-DE" dirty="0"/>
        </a:p>
      </dgm:t>
    </dgm:pt>
    <dgm:pt modelId="{5B8FAEBA-1A53-C74C-8078-400A38D88299}" type="parTrans" cxnId="{1C40067B-886F-9244-8FCF-8DD787FE9A32}">
      <dgm:prSet/>
      <dgm:spPr/>
      <dgm:t>
        <a:bodyPr/>
        <a:lstStyle/>
        <a:p>
          <a:endParaRPr lang="de-DE"/>
        </a:p>
      </dgm:t>
    </dgm:pt>
    <dgm:pt modelId="{BD642327-EE2F-1249-BF79-95CA96BCB52F}" type="sibTrans" cxnId="{1C40067B-886F-9244-8FCF-8DD787FE9A32}">
      <dgm:prSet/>
      <dgm:spPr/>
      <dgm:t>
        <a:bodyPr/>
        <a:lstStyle/>
        <a:p>
          <a:endParaRPr lang="de-DE"/>
        </a:p>
      </dgm:t>
    </dgm:pt>
    <dgm:pt modelId="{977CF157-96B9-F340-8920-F5AE81A7CB77}">
      <dgm:prSet phldrT="[Text]" custT="1"/>
      <dgm:spPr/>
      <dgm:t>
        <a:bodyPr/>
        <a:lstStyle/>
        <a:p>
          <a:r>
            <a:rPr lang="de-DE" sz="2000" dirty="0" err="1"/>
            <a:t>Dense</a:t>
          </a:r>
          <a:endParaRPr lang="de-DE" sz="2000" dirty="0"/>
        </a:p>
        <a:p>
          <a:r>
            <a:rPr lang="de-DE" sz="1400" dirty="0"/>
            <a:t>200 </a:t>
          </a:r>
          <a:r>
            <a:rPr lang="de-DE" sz="1400" dirty="0" err="1"/>
            <a:t>neurons</a:t>
          </a:r>
          <a:br>
            <a:rPr lang="de-DE" sz="1400" dirty="0"/>
          </a:br>
          <a:r>
            <a:rPr lang="de-DE" sz="1400" dirty="0" err="1"/>
            <a:t>ReLU</a:t>
          </a:r>
          <a:r>
            <a:rPr lang="de-DE" sz="1400" dirty="0"/>
            <a:t> </a:t>
          </a:r>
          <a:r>
            <a:rPr lang="de-DE" sz="1400" dirty="0" err="1"/>
            <a:t>activation</a:t>
          </a:r>
          <a:endParaRPr lang="de-DE" sz="2000" dirty="0"/>
        </a:p>
      </dgm:t>
    </dgm:pt>
    <dgm:pt modelId="{959D9C41-DB49-AE49-9282-A9FC781FA909}" type="parTrans" cxnId="{BB6CE571-2982-704B-8625-670BC3ED4B51}">
      <dgm:prSet/>
      <dgm:spPr/>
      <dgm:t>
        <a:bodyPr/>
        <a:lstStyle/>
        <a:p>
          <a:endParaRPr lang="de-DE"/>
        </a:p>
      </dgm:t>
    </dgm:pt>
    <dgm:pt modelId="{CCC7F502-80E0-CE4E-B090-7F44BAD6A148}" type="sibTrans" cxnId="{BB6CE571-2982-704B-8625-670BC3ED4B51}">
      <dgm:prSet/>
      <dgm:spPr/>
      <dgm:t>
        <a:bodyPr/>
        <a:lstStyle/>
        <a:p>
          <a:endParaRPr lang="de-DE"/>
        </a:p>
      </dgm:t>
    </dgm:pt>
    <dgm:pt modelId="{842F09FB-F2E8-0344-89C7-66D1A607AED9}">
      <dgm:prSet phldrT="[Text]" custT="1"/>
      <dgm:spPr/>
      <dgm:t>
        <a:bodyPr/>
        <a:lstStyle/>
        <a:p>
          <a:r>
            <a:rPr lang="de-DE" sz="2000" dirty="0" err="1"/>
            <a:t>Dense</a:t>
          </a:r>
          <a:endParaRPr lang="de-DE" sz="2000" dirty="0"/>
        </a:p>
        <a:p>
          <a:r>
            <a:rPr lang="de-DE" sz="1400" dirty="0"/>
            <a:t>200 </a:t>
          </a:r>
          <a:r>
            <a:rPr lang="de-DE" sz="1400" dirty="0" err="1"/>
            <a:t>neurons</a:t>
          </a:r>
          <a:br>
            <a:rPr lang="de-DE" sz="1400" dirty="0"/>
          </a:br>
          <a:r>
            <a:rPr lang="de-DE" sz="1400" dirty="0" err="1"/>
            <a:t>ReLU</a:t>
          </a:r>
          <a:r>
            <a:rPr lang="de-DE" sz="1400" dirty="0"/>
            <a:t> </a:t>
          </a:r>
          <a:r>
            <a:rPr lang="de-DE" sz="1400" dirty="0" err="1"/>
            <a:t>activation</a:t>
          </a:r>
          <a:endParaRPr lang="de-DE" sz="1400" dirty="0"/>
        </a:p>
      </dgm:t>
    </dgm:pt>
    <dgm:pt modelId="{E0D586BC-5D52-5C49-86ED-F7259D082ED8}" type="parTrans" cxnId="{33633575-C82F-BF49-B4F4-EA5D8495C268}">
      <dgm:prSet/>
      <dgm:spPr/>
      <dgm:t>
        <a:bodyPr/>
        <a:lstStyle/>
        <a:p>
          <a:endParaRPr lang="de-DE"/>
        </a:p>
      </dgm:t>
    </dgm:pt>
    <dgm:pt modelId="{ED347267-B063-354F-B5F1-CDA67EF694C2}" type="sibTrans" cxnId="{33633575-C82F-BF49-B4F4-EA5D8495C268}">
      <dgm:prSet/>
      <dgm:spPr/>
      <dgm:t>
        <a:bodyPr/>
        <a:lstStyle/>
        <a:p>
          <a:endParaRPr lang="de-DE"/>
        </a:p>
      </dgm:t>
    </dgm:pt>
    <dgm:pt modelId="{AC265002-C8A4-044C-AD66-3A3D3938C363}">
      <dgm:prSet phldrT="[Text]"/>
      <dgm:spPr/>
      <dgm:t>
        <a:bodyPr/>
        <a:lstStyle/>
        <a:p>
          <a:r>
            <a:rPr lang="de-DE" dirty="0" err="1"/>
            <a:t>Dense</a:t>
          </a:r>
          <a:endParaRPr lang="de-DE" dirty="0"/>
        </a:p>
        <a:p>
          <a:r>
            <a:rPr lang="de-DE" dirty="0"/>
            <a:t>&lt;=5 </a:t>
          </a:r>
          <a:r>
            <a:rPr lang="de-DE" dirty="0" err="1"/>
            <a:t>neurons</a:t>
          </a:r>
          <a:br>
            <a:rPr lang="de-DE" dirty="0"/>
          </a:br>
          <a:r>
            <a:rPr lang="de-DE" dirty="0" err="1"/>
            <a:t>ReLU</a:t>
          </a:r>
          <a:r>
            <a:rPr lang="de-DE" dirty="0"/>
            <a:t> </a:t>
          </a:r>
          <a:r>
            <a:rPr lang="de-DE" dirty="0" err="1"/>
            <a:t>activation</a:t>
          </a:r>
          <a:endParaRPr lang="de-DE" dirty="0"/>
        </a:p>
      </dgm:t>
    </dgm:pt>
    <dgm:pt modelId="{4710E249-1EA1-5D4D-B5D3-C0F9E665457C}" type="parTrans" cxnId="{49BB3220-8872-CF49-859B-D8713B8099F5}">
      <dgm:prSet/>
      <dgm:spPr/>
      <dgm:t>
        <a:bodyPr/>
        <a:lstStyle/>
        <a:p>
          <a:endParaRPr lang="de-DE"/>
        </a:p>
      </dgm:t>
    </dgm:pt>
    <dgm:pt modelId="{C18478CF-6930-C24E-873F-FA5D60B27669}" type="sibTrans" cxnId="{49BB3220-8872-CF49-859B-D8713B8099F5}">
      <dgm:prSet/>
      <dgm:spPr/>
      <dgm:t>
        <a:bodyPr/>
        <a:lstStyle/>
        <a:p>
          <a:endParaRPr lang="de-DE"/>
        </a:p>
      </dgm:t>
    </dgm:pt>
    <dgm:pt modelId="{91230525-5EE3-124D-9B6D-DE975CBA564C}">
      <dgm:prSet phldrT="[Text]"/>
      <dgm:spPr>
        <a:solidFill>
          <a:srgbClr val="0D5125"/>
        </a:solidFill>
      </dgm:spPr>
      <dgm:t>
        <a:bodyPr/>
        <a:lstStyle/>
        <a:p>
          <a:r>
            <a:rPr lang="de-DE" dirty="0"/>
            <a:t>Experimental </a:t>
          </a:r>
          <a:r>
            <a:rPr lang="de-DE" dirty="0" err="1"/>
            <a:t>parameters</a:t>
          </a:r>
          <a:endParaRPr lang="de-DE" dirty="0"/>
        </a:p>
      </dgm:t>
    </dgm:pt>
    <dgm:pt modelId="{A1BF3723-944F-8B43-AAC9-0C5567B7B852}" type="parTrans" cxnId="{6A60AFDB-EBA5-8E4F-BB8A-5A722D40F889}">
      <dgm:prSet/>
      <dgm:spPr/>
      <dgm:t>
        <a:bodyPr/>
        <a:lstStyle/>
        <a:p>
          <a:endParaRPr lang="de-DE"/>
        </a:p>
      </dgm:t>
    </dgm:pt>
    <dgm:pt modelId="{6276C3AA-6E91-F148-A867-A2889B599A3D}" type="sibTrans" cxnId="{6A60AFDB-EBA5-8E4F-BB8A-5A722D40F889}">
      <dgm:prSet/>
      <dgm:spPr/>
      <dgm:t>
        <a:bodyPr/>
        <a:lstStyle/>
        <a:p>
          <a:endParaRPr lang="de-DE"/>
        </a:p>
      </dgm:t>
    </dgm:pt>
    <dgm:pt modelId="{D706A0FF-D316-604B-9710-55C02129D7EF}" type="pres">
      <dgm:prSet presAssocID="{A8B78094-C1D3-8E42-8DF1-C0BB05A75C16}" presName="Name0" presStyleCnt="0">
        <dgm:presLayoutVars>
          <dgm:dir/>
          <dgm:resizeHandles val="exact"/>
        </dgm:presLayoutVars>
      </dgm:prSet>
      <dgm:spPr/>
    </dgm:pt>
    <dgm:pt modelId="{04543359-4362-A741-B130-92A1CA8D0149}" type="pres">
      <dgm:prSet presAssocID="{16EDF9F2-5603-DA4A-96CF-C46324285D6A}" presName="node" presStyleLbl="node1" presStyleIdx="0" presStyleCnt="5" custScaleX="136702" custScaleY="136143" custLinFactNeighborX="-56981" custLinFactNeighborY="16026">
        <dgm:presLayoutVars>
          <dgm:bulletEnabled val="1"/>
        </dgm:presLayoutVars>
      </dgm:prSet>
      <dgm:spPr/>
    </dgm:pt>
    <dgm:pt modelId="{E4B06B00-FA45-9044-BDF9-EB5A3D4F39B1}" type="pres">
      <dgm:prSet presAssocID="{BD642327-EE2F-1249-BF79-95CA96BCB52F}" presName="sibTrans" presStyleLbl="sibTrans2D1" presStyleIdx="0" presStyleCnt="4"/>
      <dgm:spPr/>
    </dgm:pt>
    <dgm:pt modelId="{9DB3507F-6EB9-CD4E-BCFB-70EFE11842B2}" type="pres">
      <dgm:prSet presAssocID="{BD642327-EE2F-1249-BF79-95CA96BCB52F}" presName="connectorText" presStyleLbl="sibTrans2D1" presStyleIdx="0" presStyleCnt="4"/>
      <dgm:spPr/>
    </dgm:pt>
    <dgm:pt modelId="{B92BC4F4-B8B7-AD45-88FB-CA5AF96A57B8}" type="pres">
      <dgm:prSet presAssocID="{977CF157-96B9-F340-8920-F5AE81A7CB77}" presName="node" presStyleLbl="node1" presStyleIdx="1" presStyleCnt="5" custScaleX="55045" custScaleY="78311" custLinFactNeighborX="-33134" custLinFactNeighborY="16208">
        <dgm:presLayoutVars>
          <dgm:bulletEnabled val="1"/>
        </dgm:presLayoutVars>
      </dgm:prSet>
      <dgm:spPr/>
    </dgm:pt>
    <dgm:pt modelId="{ACC68811-B489-FC46-AADB-FBFE640A46BE}" type="pres">
      <dgm:prSet presAssocID="{CCC7F502-80E0-CE4E-B090-7F44BAD6A148}" presName="sibTrans" presStyleLbl="sibTrans2D1" presStyleIdx="1" presStyleCnt="4"/>
      <dgm:spPr/>
    </dgm:pt>
    <dgm:pt modelId="{90D37A02-2FF8-5044-9300-6F0F2A8F9B82}" type="pres">
      <dgm:prSet presAssocID="{CCC7F502-80E0-CE4E-B090-7F44BAD6A148}" presName="connectorText" presStyleLbl="sibTrans2D1" presStyleIdx="1" presStyleCnt="4"/>
      <dgm:spPr/>
    </dgm:pt>
    <dgm:pt modelId="{3537A480-088C-9048-88DA-4532197D5FBF}" type="pres">
      <dgm:prSet presAssocID="{842F09FB-F2E8-0344-89C7-66D1A607AED9}" presName="node" presStyleLbl="node1" presStyleIdx="2" presStyleCnt="5" custScaleX="56813" custScaleY="78300" custLinFactNeighborX="-67320" custLinFactNeighborY="16208">
        <dgm:presLayoutVars>
          <dgm:bulletEnabled val="1"/>
        </dgm:presLayoutVars>
      </dgm:prSet>
      <dgm:spPr/>
    </dgm:pt>
    <dgm:pt modelId="{1A10B407-7E10-2341-A6D5-7DA5165DFA2F}" type="pres">
      <dgm:prSet presAssocID="{ED347267-B063-354F-B5F1-CDA67EF694C2}" presName="sibTrans" presStyleLbl="sibTrans2D1" presStyleIdx="2" presStyleCnt="4"/>
      <dgm:spPr/>
    </dgm:pt>
    <dgm:pt modelId="{0B7A5313-9DE1-AA48-A854-1A8B636611BC}" type="pres">
      <dgm:prSet presAssocID="{ED347267-B063-354F-B5F1-CDA67EF694C2}" presName="connectorText" presStyleLbl="sibTrans2D1" presStyleIdx="2" presStyleCnt="4"/>
      <dgm:spPr/>
    </dgm:pt>
    <dgm:pt modelId="{EA2CDC26-02B8-494D-AB6E-9BEC23B8C79F}" type="pres">
      <dgm:prSet presAssocID="{AC265002-C8A4-044C-AD66-3A3D3938C363}" presName="node" presStyleLbl="node1" presStyleIdx="3" presStyleCnt="5" custScaleX="56813" custScaleY="78300" custLinFactX="-2371" custLinFactNeighborX="-100000" custLinFactNeighborY="16208">
        <dgm:presLayoutVars>
          <dgm:bulletEnabled val="1"/>
        </dgm:presLayoutVars>
      </dgm:prSet>
      <dgm:spPr/>
    </dgm:pt>
    <dgm:pt modelId="{52C4E80B-CEDB-F549-AC7F-4D0E53FE2D26}" type="pres">
      <dgm:prSet presAssocID="{C18478CF-6930-C24E-873F-FA5D60B27669}" presName="sibTrans" presStyleLbl="sibTrans2D1" presStyleIdx="3" presStyleCnt="4"/>
      <dgm:spPr/>
    </dgm:pt>
    <dgm:pt modelId="{28CC673C-7E3F-FC44-9087-81ED189F708C}" type="pres">
      <dgm:prSet presAssocID="{C18478CF-6930-C24E-873F-FA5D60B27669}" presName="connectorText" presStyleLbl="sibTrans2D1" presStyleIdx="3" presStyleCnt="4"/>
      <dgm:spPr/>
    </dgm:pt>
    <dgm:pt modelId="{07DB52EC-11A8-934D-A738-E1123C6BBC23}" type="pres">
      <dgm:prSet presAssocID="{91230525-5EE3-124D-9B6D-DE975CBA564C}" presName="node" presStyleLbl="node1" presStyleIdx="4" presStyleCnt="5" custScaleX="56813" custScaleY="78300" custLinFactX="-17813" custLinFactNeighborX="-100000" custLinFactNeighborY="16208">
        <dgm:presLayoutVars>
          <dgm:bulletEnabled val="1"/>
        </dgm:presLayoutVars>
      </dgm:prSet>
      <dgm:spPr/>
    </dgm:pt>
  </dgm:ptLst>
  <dgm:cxnLst>
    <dgm:cxn modelId="{49BB3220-8872-CF49-859B-D8713B8099F5}" srcId="{A8B78094-C1D3-8E42-8DF1-C0BB05A75C16}" destId="{AC265002-C8A4-044C-AD66-3A3D3938C363}" srcOrd="3" destOrd="0" parTransId="{4710E249-1EA1-5D4D-B5D3-C0F9E665457C}" sibTransId="{C18478CF-6930-C24E-873F-FA5D60B27669}"/>
    <dgm:cxn modelId="{5EF3F92B-E18F-224E-9BD1-E3D64763DBAE}" type="presOf" srcId="{C18478CF-6930-C24E-873F-FA5D60B27669}" destId="{52C4E80B-CEDB-F549-AC7F-4D0E53FE2D26}" srcOrd="0" destOrd="0" presId="urn:microsoft.com/office/officeart/2005/8/layout/process1"/>
    <dgm:cxn modelId="{7EF4C52C-A193-A44B-8AF1-601E145BBE77}" type="presOf" srcId="{842F09FB-F2E8-0344-89C7-66D1A607AED9}" destId="{3537A480-088C-9048-88DA-4532197D5FBF}" srcOrd="0" destOrd="0" presId="urn:microsoft.com/office/officeart/2005/8/layout/process1"/>
    <dgm:cxn modelId="{1CCC3A6E-A653-354E-A36C-A9BAC21D0BB0}" type="presOf" srcId="{A8B78094-C1D3-8E42-8DF1-C0BB05A75C16}" destId="{D706A0FF-D316-604B-9710-55C02129D7EF}" srcOrd="0" destOrd="0" presId="urn:microsoft.com/office/officeart/2005/8/layout/process1"/>
    <dgm:cxn modelId="{BB6CE571-2982-704B-8625-670BC3ED4B51}" srcId="{A8B78094-C1D3-8E42-8DF1-C0BB05A75C16}" destId="{977CF157-96B9-F340-8920-F5AE81A7CB77}" srcOrd="1" destOrd="0" parTransId="{959D9C41-DB49-AE49-9282-A9FC781FA909}" sibTransId="{CCC7F502-80E0-CE4E-B090-7F44BAD6A148}"/>
    <dgm:cxn modelId="{E037EF72-8843-4F4F-A99A-2157429833D7}" type="presOf" srcId="{ED347267-B063-354F-B5F1-CDA67EF694C2}" destId="{0B7A5313-9DE1-AA48-A854-1A8B636611BC}" srcOrd="1" destOrd="0" presId="urn:microsoft.com/office/officeart/2005/8/layout/process1"/>
    <dgm:cxn modelId="{33633575-C82F-BF49-B4F4-EA5D8495C268}" srcId="{A8B78094-C1D3-8E42-8DF1-C0BB05A75C16}" destId="{842F09FB-F2E8-0344-89C7-66D1A607AED9}" srcOrd="2" destOrd="0" parTransId="{E0D586BC-5D52-5C49-86ED-F7259D082ED8}" sibTransId="{ED347267-B063-354F-B5F1-CDA67EF694C2}"/>
    <dgm:cxn modelId="{CC887177-7AD4-DC42-B8EE-0179D1774392}" type="presOf" srcId="{BD642327-EE2F-1249-BF79-95CA96BCB52F}" destId="{9DB3507F-6EB9-CD4E-BCFB-70EFE11842B2}" srcOrd="1" destOrd="0" presId="urn:microsoft.com/office/officeart/2005/8/layout/process1"/>
    <dgm:cxn modelId="{1C40067B-886F-9244-8FCF-8DD787FE9A32}" srcId="{A8B78094-C1D3-8E42-8DF1-C0BB05A75C16}" destId="{16EDF9F2-5603-DA4A-96CF-C46324285D6A}" srcOrd="0" destOrd="0" parTransId="{5B8FAEBA-1A53-C74C-8078-400A38D88299}" sibTransId="{BD642327-EE2F-1249-BF79-95CA96BCB52F}"/>
    <dgm:cxn modelId="{4163847B-EA83-5B4C-AA8B-E8F27D20F054}" type="presOf" srcId="{CCC7F502-80E0-CE4E-B090-7F44BAD6A148}" destId="{90D37A02-2FF8-5044-9300-6F0F2A8F9B82}" srcOrd="1" destOrd="0" presId="urn:microsoft.com/office/officeart/2005/8/layout/process1"/>
    <dgm:cxn modelId="{EA928185-3363-C648-877E-EF0B92E7E5EC}" type="presOf" srcId="{C18478CF-6930-C24E-873F-FA5D60B27669}" destId="{28CC673C-7E3F-FC44-9087-81ED189F708C}" srcOrd="1" destOrd="0" presId="urn:microsoft.com/office/officeart/2005/8/layout/process1"/>
    <dgm:cxn modelId="{EC92B085-5A30-9C4A-9B8D-F09E4605255B}" type="presOf" srcId="{ED347267-B063-354F-B5F1-CDA67EF694C2}" destId="{1A10B407-7E10-2341-A6D5-7DA5165DFA2F}" srcOrd="0" destOrd="0" presId="urn:microsoft.com/office/officeart/2005/8/layout/process1"/>
    <dgm:cxn modelId="{FE06249D-60EA-044C-9418-95553F3AC37F}" type="presOf" srcId="{BD642327-EE2F-1249-BF79-95CA96BCB52F}" destId="{E4B06B00-FA45-9044-BDF9-EB5A3D4F39B1}" srcOrd="0" destOrd="0" presId="urn:microsoft.com/office/officeart/2005/8/layout/process1"/>
    <dgm:cxn modelId="{96C283B8-D922-AF4B-9BD1-0F70DEFEF484}" type="presOf" srcId="{977CF157-96B9-F340-8920-F5AE81A7CB77}" destId="{B92BC4F4-B8B7-AD45-88FB-CA5AF96A57B8}" srcOrd="0" destOrd="0" presId="urn:microsoft.com/office/officeart/2005/8/layout/process1"/>
    <dgm:cxn modelId="{70D041C6-605A-8141-93FE-CC7C8218AD53}" type="presOf" srcId="{16EDF9F2-5603-DA4A-96CF-C46324285D6A}" destId="{04543359-4362-A741-B130-92A1CA8D0149}" srcOrd="0" destOrd="0" presId="urn:microsoft.com/office/officeart/2005/8/layout/process1"/>
    <dgm:cxn modelId="{329772D7-DB8C-844C-8C7F-2F4B48C92AAD}" type="presOf" srcId="{CCC7F502-80E0-CE4E-B090-7F44BAD6A148}" destId="{ACC68811-B489-FC46-AADB-FBFE640A46BE}" srcOrd="0" destOrd="0" presId="urn:microsoft.com/office/officeart/2005/8/layout/process1"/>
    <dgm:cxn modelId="{6A60AFDB-EBA5-8E4F-BB8A-5A722D40F889}" srcId="{A8B78094-C1D3-8E42-8DF1-C0BB05A75C16}" destId="{91230525-5EE3-124D-9B6D-DE975CBA564C}" srcOrd="4" destOrd="0" parTransId="{A1BF3723-944F-8B43-AAC9-0C5567B7B852}" sibTransId="{6276C3AA-6E91-F148-A867-A2889B599A3D}"/>
    <dgm:cxn modelId="{A515FCE8-A88F-0245-A8FD-16EC1E6B0892}" type="presOf" srcId="{91230525-5EE3-124D-9B6D-DE975CBA564C}" destId="{07DB52EC-11A8-934D-A738-E1123C6BBC23}" srcOrd="0" destOrd="0" presId="urn:microsoft.com/office/officeart/2005/8/layout/process1"/>
    <dgm:cxn modelId="{CA43F4F2-697A-704D-82CF-DF6713AEA9D8}" type="presOf" srcId="{AC265002-C8A4-044C-AD66-3A3D3938C363}" destId="{EA2CDC26-02B8-494D-AB6E-9BEC23B8C79F}" srcOrd="0" destOrd="0" presId="urn:microsoft.com/office/officeart/2005/8/layout/process1"/>
    <dgm:cxn modelId="{A7D56F75-EC04-6F42-9087-619C6462605A}" type="presParOf" srcId="{D706A0FF-D316-604B-9710-55C02129D7EF}" destId="{04543359-4362-A741-B130-92A1CA8D0149}" srcOrd="0" destOrd="0" presId="urn:microsoft.com/office/officeart/2005/8/layout/process1"/>
    <dgm:cxn modelId="{0B1D39FB-B739-C045-87B0-2BA43F8BFBE9}" type="presParOf" srcId="{D706A0FF-D316-604B-9710-55C02129D7EF}" destId="{E4B06B00-FA45-9044-BDF9-EB5A3D4F39B1}" srcOrd="1" destOrd="0" presId="urn:microsoft.com/office/officeart/2005/8/layout/process1"/>
    <dgm:cxn modelId="{77175439-D7EA-AC41-AD63-5FD00045ACFD}" type="presParOf" srcId="{E4B06B00-FA45-9044-BDF9-EB5A3D4F39B1}" destId="{9DB3507F-6EB9-CD4E-BCFB-70EFE11842B2}" srcOrd="0" destOrd="0" presId="urn:microsoft.com/office/officeart/2005/8/layout/process1"/>
    <dgm:cxn modelId="{A79C1E67-C8B0-0841-AD60-4003B67481EA}" type="presParOf" srcId="{D706A0FF-D316-604B-9710-55C02129D7EF}" destId="{B92BC4F4-B8B7-AD45-88FB-CA5AF96A57B8}" srcOrd="2" destOrd="0" presId="urn:microsoft.com/office/officeart/2005/8/layout/process1"/>
    <dgm:cxn modelId="{8E836329-1582-FC4C-B185-684043E02598}" type="presParOf" srcId="{D706A0FF-D316-604B-9710-55C02129D7EF}" destId="{ACC68811-B489-FC46-AADB-FBFE640A46BE}" srcOrd="3" destOrd="0" presId="urn:microsoft.com/office/officeart/2005/8/layout/process1"/>
    <dgm:cxn modelId="{D2E6CCCC-DE59-804B-AD27-C892C216E302}" type="presParOf" srcId="{ACC68811-B489-FC46-AADB-FBFE640A46BE}" destId="{90D37A02-2FF8-5044-9300-6F0F2A8F9B82}" srcOrd="0" destOrd="0" presId="urn:microsoft.com/office/officeart/2005/8/layout/process1"/>
    <dgm:cxn modelId="{91CD332C-CEED-CD40-9FF7-D3AD6CB164E8}" type="presParOf" srcId="{D706A0FF-D316-604B-9710-55C02129D7EF}" destId="{3537A480-088C-9048-88DA-4532197D5FBF}" srcOrd="4" destOrd="0" presId="urn:microsoft.com/office/officeart/2005/8/layout/process1"/>
    <dgm:cxn modelId="{A4549A0F-FFEF-BF49-A5A9-DDC714F3521F}" type="presParOf" srcId="{D706A0FF-D316-604B-9710-55C02129D7EF}" destId="{1A10B407-7E10-2341-A6D5-7DA5165DFA2F}" srcOrd="5" destOrd="0" presId="urn:microsoft.com/office/officeart/2005/8/layout/process1"/>
    <dgm:cxn modelId="{13FE35C3-9789-A746-87CB-6752129144D7}" type="presParOf" srcId="{1A10B407-7E10-2341-A6D5-7DA5165DFA2F}" destId="{0B7A5313-9DE1-AA48-A854-1A8B636611BC}" srcOrd="0" destOrd="0" presId="urn:microsoft.com/office/officeart/2005/8/layout/process1"/>
    <dgm:cxn modelId="{7815AC5B-43D9-D04B-90F6-AB2F943F4B86}" type="presParOf" srcId="{D706A0FF-D316-604B-9710-55C02129D7EF}" destId="{EA2CDC26-02B8-494D-AB6E-9BEC23B8C79F}" srcOrd="6" destOrd="0" presId="urn:microsoft.com/office/officeart/2005/8/layout/process1"/>
    <dgm:cxn modelId="{74F7D724-D4E7-0049-8120-2CD3FE10C421}" type="presParOf" srcId="{D706A0FF-D316-604B-9710-55C02129D7EF}" destId="{52C4E80B-CEDB-F549-AC7F-4D0E53FE2D26}" srcOrd="7" destOrd="0" presId="urn:microsoft.com/office/officeart/2005/8/layout/process1"/>
    <dgm:cxn modelId="{EA8F88DD-4268-6E45-81EE-3F486B6017C3}" type="presParOf" srcId="{52C4E80B-CEDB-F549-AC7F-4D0E53FE2D26}" destId="{28CC673C-7E3F-FC44-9087-81ED189F708C}" srcOrd="0" destOrd="0" presId="urn:microsoft.com/office/officeart/2005/8/layout/process1"/>
    <dgm:cxn modelId="{F20B9E5E-CAEE-3E4F-B8D9-3D41CD9222CB}" type="presParOf" srcId="{D706A0FF-D316-604B-9710-55C02129D7EF}" destId="{07DB52EC-11A8-934D-A738-E1123C6BBC23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43359-4362-A741-B130-92A1CA8D0149}">
      <dsp:nvSpPr>
        <dsp:cNvPr id="0" name=""/>
        <dsp:cNvSpPr/>
      </dsp:nvSpPr>
      <dsp:spPr>
        <a:xfrm>
          <a:off x="0" y="672646"/>
          <a:ext cx="3023991" cy="1979995"/>
        </a:xfrm>
        <a:prstGeom prst="roundRect">
          <a:avLst>
            <a:gd name="adj" fmla="val 10000"/>
          </a:avLst>
        </a:prstGeom>
        <a:solidFill>
          <a:srgbClr val="0D512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/>
        </a:p>
      </dsp:txBody>
      <dsp:txXfrm>
        <a:off x="57992" y="730638"/>
        <a:ext cx="2908007" cy="1864011"/>
      </dsp:txXfrm>
    </dsp:sp>
    <dsp:sp modelId="{E4B06B00-FA45-9044-BDF9-EB5A3D4F39B1}">
      <dsp:nvSpPr>
        <dsp:cNvPr id="0" name=""/>
        <dsp:cNvSpPr/>
      </dsp:nvSpPr>
      <dsp:spPr>
        <a:xfrm rot="3344">
          <a:off x="3174045" y="1390114"/>
          <a:ext cx="318114" cy="5486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/>
        </a:p>
      </dsp:txBody>
      <dsp:txXfrm>
        <a:off x="3174045" y="1499788"/>
        <a:ext cx="222680" cy="329162"/>
      </dsp:txXfrm>
    </dsp:sp>
    <dsp:sp modelId="{B92BC4F4-B8B7-AD45-88FB-CA5AF96A57B8}">
      <dsp:nvSpPr>
        <dsp:cNvPr id="0" name=""/>
        <dsp:cNvSpPr/>
      </dsp:nvSpPr>
      <dsp:spPr>
        <a:xfrm>
          <a:off x="3624207" y="1095833"/>
          <a:ext cx="1217653" cy="11389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Dense</a:t>
          </a:r>
          <a:endParaRPr lang="de-DE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200 </a:t>
          </a:r>
          <a:r>
            <a:rPr lang="de-DE" sz="1400" kern="1200" dirty="0" err="1"/>
            <a:t>neurons</a:t>
          </a:r>
          <a:br>
            <a:rPr lang="de-DE" sz="1400" kern="1200" dirty="0"/>
          </a:br>
          <a:r>
            <a:rPr lang="de-DE" sz="1400" kern="1200" dirty="0" err="1"/>
            <a:t>ReLU</a:t>
          </a:r>
          <a:r>
            <a:rPr lang="de-DE" sz="1400" kern="1200" dirty="0"/>
            <a:t> </a:t>
          </a:r>
          <a:r>
            <a:rPr lang="de-DE" sz="1400" kern="1200" dirty="0" err="1"/>
            <a:t>activation</a:t>
          </a:r>
          <a:endParaRPr lang="de-DE" sz="2000" kern="1200" dirty="0"/>
        </a:p>
      </dsp:txBody>
      <dsp:txXfrm>
        <a:off x="3657565" y="1129191"/>
        <a:ext cx="1150937" cy="1072199"/>
      </dsp:txXfrm>
    </dsp:sp>
    <dsp:sp modelId="{ACC68811-B489-FC46-AADB-FBFE640A46BE}">
      <dsp:nvSpPr>
        <dsp:cNvPr id="0" name=""/>
        <dsp:cNvSpPr/>
      </dsp:nvSpPr>
      <dsp:spPr>
        <a:xfrm>
          <a:off x="4987448" y="1390989"/>
          <a:ext cx="308645" cy="5486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/>
        </a:p>
      </dsp:txBody>
      <dsp:txXfrm>
        <a:off x="4987448" y="1500709"/>
        <a:ext cx="216052" cy="329162"/>
      </dsp:txXfrm>
    </dsp:sp>
    <dsp:sp modelId="{3537A480-088C-9048-88DA-4532197D5FBF}">
      <dsp:nvSpPr>
        <dsp:cNvPr id="0" name=""/>
        <dsp:cNvSpPr/>
      </dsp:nvSpPr>
      <dsp:spPr>
        <a:xfrm>
          <a:off x="5424210" y="1095913"/>
          <a:ext cx="1256763" cy="1138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Dense</a:t>
          </a:r>
          <a:endParaRPr lang="de-DE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200 </a:t>
          </a:r>
          <a:r>
            <a:rPr lang="de-DE" sz="1400" kern="1200" dirty="0" err="1"/>
            <a:t>neurons</a:t>
          </a:r>
          <a:br>
            <a:rPr lang="de-DE" sz="1400" kern="1200" dirty="0"/>
          </a:br>
          <a:r>
            <a:rPr lang="de-DE" sz="1400" kern="1200" dirty="0" err="1"/>
            <a:t>ReLU</a:t>
          </a:r>
          <a:r>
            <a:rPr lang="de-DE" sz="1400" kern="1200" dirty="0"/>
            <a:t> </a:t>
          </a:r>
          <a:r>
            <a:rPr lang="de-DE" sz="1400" kern="1200" dirty="0" err="1"/>
            <a:t>activation</a:t>
          </a:r>
          <a:endParaRPr lang="de-DE" sz="1400" kern="1200" dirty="0"/>
        </a:p>
      </dsp:txBody>
      <dsp:txXfrm>
        <a:off x="5457563" y="1129266"/>
        <a:ext cx="1190057" cy="1072049"/>
      </dsp:txXfrm>
    </dsp:sp>
    <dsp:sp modelId="{1A10B407-7E10-2341-A6D5-7DA5165DFA2F}">
      <dsp:nvSpPr>
        <dsp:cNvPr id="0" name=""/>
        <dsp:cNvSpPr/>
      </dsp:nvSpPr>
      <dsp:spPr>
        <a:xfrm>
          <a:off x="6816780" y="1390989"/>
          <a:ext cx="287910" cy="5486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/>
        </a:p>
      </dsp:txBody>
      <dsp:txXfrm>
        <a:off x="6816780" y="1500709"/>
        <a:ext cx="201537" cy="329162"/>
      </dsp:txXfrm>
    </dsp:sp>
    <dsp:sp modelId="{EA2CDC26-02B8-494D-AB6E-9BEC23B8C79F}">
      <dsp:nvSpPr>
        <dsp:cNvPr id="0" name=""/>
        <dsp:cNvSpPr/>
      </dsp:nvSpPr>
      <dsp:spPr>
        <a:xfrm>
          <a:off x="7224200" y="1095913"/>
          <a:ext cx="1256763" cy="1138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Dense</a:t>
          </a:r>
          <a:endParaRPr lang="de-DE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&lt;=5 </a:t>
          </a:r>
          <a:r>
            <a:rPr lang="de-DE" sz="1400" kern="1200" dirty="0" err="1"/>
            <a:t>neurons</a:t>
          </a:r>
          <a:br>
            <a:rPr lang="de-DE" sz="1400" kern="1200" dirty="0"/>
          </a:br>
          <a:r>
            <a:rPr lang="de-DE" sz="1400" kern="1200" dirty="0" err="1"/>
            <a:t>ReLU</a:t>
          </a:r>
          <a:r>
            <a:rPr lang="de-DE" sz="1400" kern="1200" dirty="0"/>
            <a:t> </a:t>
          </a:r>
          <a:r>
            <a:rPr lang="de-DE" sz="1400" kern="1200" dirty="0" err="1"/>
            <a:t>activation</a:t>
          </a:r>
          <a:endParaRPr lang="de-DE" sz="1400" kern="1200" dirty="0"/>
        </a:p>
      </dsp:txBody>
      <dsp:txXfrm>
        <a:off x="7257553" y="1129266"/>
        <a:ext cx="1190057" cy="1072049"/>
      </dsp:txXfrm>
    </dsp:sp>
    <dsp:sp modelId="{52C4E80B-CEDB-F549-AC7F-4D0E53FE2D26}">
      <dsp:nvSpPr>
        <dsp:cNvPr id="0" name=""/>
        <dsp:cNvSpPr/>
      </dsp:nvSpPr>
      <dsp:spPr>
        <a:xfrm>
          <a:off x="8616775" y="1390989"/>
          <a:ext cx="287921" cy="5486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/>
        </a:p>
      </dsp:txBody>
      <dsp:txXfrm>
        <a:off x="8616775" y="1500709"/>
        <a:ext cx="201545" cy="329162"/>
      </dsp:txXfrm>
    </dsp:sp>
    <dsp:sp modelId="{07DB52EC-11A8-934D-A738-E1123C6BBC23}">
      <dsp:nvSpPr>
        <dsp:cNvPr id="0" name=""/>
        <dsp:cNvSpPr/>
      </dsp:nvSpPr>
      <dsp:spPr>
        <a:xfrm>
          <a:off x="9024212" y="1095913"/>
          <a:ext cx="1256763" cy="1138755"/>
        </a:xfrm>
        <a:prstGeom prst="roundRect">
          <a:avLst>
            <a:gd name="adj" fmla="val 10000"/>
          </a:avLst>
        </a:prstGeom>
        <a:solidFill>
          <a:srgbClr val="0D512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Experimental </a:t>
          </a:r>
          <a:r>
            <a:rPr lang="de-DE" sz="1400" kern="1200" dirty="0" err="1"/>
            <a:t>parameters</a:t>
          </a:r>
          <a:endParaRPr lang="de-DE" sz="1400" kern="1200" dirty="0"/>
        </a:p>
      </dsp:txBody>
      <dsp:txXfrm>
        <a:off x="9057565" y="1129266"/>
        <a:ext cx="1190057" cy="1072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1FD23-8DCB-4808-A1A7-B84C87DFFE9F}" type="datetime1">
              <a:rPr lang="de-DE" smtClean="0">
                <a:solidFill>
                  <a:srgbClr val="898989"/>
                </a:solidFill>
              </a:rPr>
              <a:t>01.10.24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631549-6123-42B8-A061-7DAE218C6C8A}" type="datetime1">
              <a:rPr lang="de-DE" smtClean="0"/>
              <a:t>01.10.24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5894-FA1C-41F8-A4F2-A85F4322DE82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1E9F-C02D-4E81-99EA-DA09AAFDE4FF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E83-7EEC-4F64-9CC6-109CA4B1643A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- Image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7749485-F1C5-96B2-4741-3889161A3E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0"/>
                </a:schemeClr>
              </a:gs>
              <a:gs pos="60000">
                <a:schemeClr val="bg1">
                  <a:alpha val="74000"/>
                </a:schemeClr>
              </a:gs>
              <a:gs pos="83000">
                <a:schemeClr val="bg1">
                  <a:alpha val="83331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E83-7EEC-4F64-9CC6-109CA4B1643A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Bild: Wolfgang Müller</a:t>
            </a:r>
          </a:p>
        </p:txBody>
      </p:sp>
      <p:sp>
        <p:nvSpPr>
          <p:cNvPr id="13" name="Fußzeilenplatzhalter 21">
            <a:extLst>
              <a:ext uri="{FF2B5EF4-FFF2-40B4-BE49-F238E27FC236}">
                <a16:creationId xmlns:a16="http://schemas.microsoft.com/office/drawing/2014/main" id="{A5817778-E549-337C-E591-702C00A8E7F5}"/>
              </a:ext>
            </a:extLst>
          </p:cNvPr>
          <p:cNvSpPr txBox="1">
            <a:spLocks/>
          </p:cNvSpPr>
          <p:nvPr userDrawn="1"/>
        </p:nvSpPr>
        <p:spPr>
          <a:xfrm>
            <a:off x="1777905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EtIt</a:t>
            </a:r>
            <a:r>
              <a:rPr lang="de-DE" dirty="0"/>
              <a:t> |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 Science and </a:t>
            </a:r>
            <a:r>
              <a:rPr lang="de-DE" dirty="0" err="1"/>
              <a:t>Electromagnetic</a:t>
            </a:r>
            <a:r>
              <a:rPr lang="de-DE" dirty="0"/>
              <a:t> Fields (TEMF) | Thilo </a:t>
            </a:r>
            <a:r>
              <a:rPr lang="de-DE" dirty="0" err="1"/>
              <a:t>Egenolf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4079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12D32-8FC2-45F5-AE43-6134304D4AF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38F31-3228-47AE-AF14-6408E18615D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40919-0AD6-4043-828F-F84E912001CF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F618CCC-73A1-65B2-B85E-F6EC601DA339}"/>
              </a:ext>
            </a:extLst>
          </p:cNvPr>
          <p:cNvSpPr/>
          <p:nvPr userDrawn="1"/>
        </p:nvSpPr>
        <p:spPr>
          <a:xfrm>
            <a:off x="0" y="0"/>
            <a:ext cx="12216000" cy="72000"/>
          </a:xfrm>
          <a:prstGeom prst="rect">
            <a:avLst/>
          </a:prstGeom>
          <a:solidFill>
            <a:srgbClr val="961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226B0AA1-C138-8C3E-F46F-BD67C13E85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333" y="1095214"/>
            <a:ext cx="811973" cy="811973"/>
          </a:xfrm>
          <a:prstGeom prst="rect">
            <a:avLst/>
          </a:prstGeom>
        </p:spPr>
      </p:pic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1777905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EtIt</a:t>
            </a:r>
            <a:r>
              <a:rPr lang="de-DE" dirty="0"/>
              <a:t> |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 Science and </a:t>
            </a:r>
            <a:r>
              <a:rPr lang="de-DE" dirty="0" err="1"/>
              <a:t>Electromagnetic</a:t>
            </a:r>
            <a:r>
              <a:rPr lang="de-DE" dirty="0"/>
              <a:t> Fields (TEMF) | Thilo </a:t>
            </a:r>
            <a:r>
              <a:rPr lang="de-DE" dirty="0" err="1"/>
              <a:t>Egenolf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9" r:id="rId4"/>
    <p:sldLayoutId id="2147483666" r:id="rId5"/>
    <p:sldLayoutId id="2147483650" r:id="rId6"/>
    <p:sldLayoutId id="2147483651" r:id="rId7"/>
    <p:sldLayoutId id="2147483667" r:id="rId8"/>
    <p:sldLayoutId id="2147483668" r:id="rId9"/>
    <p:sldLayoutId id="2147483661" r:id="rId10"/>
    <p:sldLayoutId id="2147483654" r:id="rId11"/>
    <p:sldLayoutId id="2147483655" r:id="rId12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60.png"/><Relationship Id="rId4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0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1AFD7-00B4-D56F-7554-AD664F58D1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Helvetica Neue" panose="02000503000000020004" pitchFamily="2" charset="0"/>
              </a:rPr>
              <a:t>Fast Surrogate models for dielectric laser accelerator diagnostics</a:t>
            </a: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83A178-ABA3-6AA0-E6A3-C2726013F5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/>
              <a:t>Thilo</a:t>
            </a:r>
            <a:r>
              <a:rPr lang="en-US" b="1" dirty="0"/>
              <a:t> </a:t>
            </a:r>
            <a:r>
              <a:rPr lang="en-US" b="1" dirty="0" err="1"/>
              <a:t>Egenolf</a:t>
            </a:r>
            <a:r>
              <a:rPr lang="en-US" dirty="0"/>
              <a:t>, Oliver </a:t>
            </a:r>
            <a:r>
              <a:rPr lang="en-US" dirty="0" err="1"/>
              <a:t>Boine-Frankenheim</a:t>
            </a:r>
            <a:endParaRPr lang="en-US" dirty="0"/>
          </a:p>
          <a:p>
            <a:endParaRPr lang="en-US" dirty="0"/>
          </a:p>
          <a:p>
            <a:r>
              <a:rPr lang="en-US" sz="1600" dirty="0"/>
              <a:t>Joint research project with Luca Genovese and </a:t>
            </a:r>
            <a:r>
              <a:rPr lang="en-US" sz="1600" dirty="0" err="1"/>
              <a:t>Huseyin</a:t>
            </a:r>
            <a:r>
              <a:rPr lang="en-US" sz="1600" dirty="0"/>
              <a:t> </a:t>
            </a:r>
            <a:r>
              <a:rPr lang="en-US" sz="1600" dirty="0" err="1"/>
              <a:t>Cankaya</a:t>
            </a:r>
            <a:r>
              <a:rPr lang="en-US" sz="1600" dirty="0"/>
              <a:t> (DESY / UHH Hamburg)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DE5FF9-A9C6-B087-0F39-7327A6F3F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E83-7EEC-4F64-9CC6-109CA4B1643A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E3DF46-8D96-D6BD-F256-DA297647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752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C0AD3-5A53-F2E8-7034-B466F6B50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Inhaltsplatzhalter 2">
                <a:extLst>
                  <a:ext uri="{FF2B5EF4-FFF2-40B4-BE49-F238E27FC236}">
                    <a16:creationId xmlns:a16="http://schemas.microsoft.com/office/drawing/2014/main" id="{FF056817-3BF1-5372-96A0-6DD126482F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5017" y="4766359"/>
                <a:ext cx="7536000" cy="2662327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Dependencies: longitudinal coordinate along structure, time</a:t>
                </a:r>
              </a:p>
              <a:p>
                <a:r>
                  <a:rPr lang="en-US" sz="1800" dirty="0"/>
                  <a:t>Assumption: Gaussian function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Gaussian in z (coordinate along structure)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µ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Gaussian in time (longitudinal coordinate in phase space)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µ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6" name="Inhaltsplatzhalter 2">
                <a:extLst>
                  <a:ext uri="{FF2B5EF4-FFF2-40B4-BE49-F238E27FC236}">
                    <a16:creationId xmlns:a16="http://schemas.microsoft.com/office/drawing/2014/main" id="{FF056817-3BF1-5372-96A0-6DD126482F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5017" y="4766359"/>
                <a:ext cx="7536000" cy="2662327"/>
              </a:xfrm>
              <a:blipFill>
                <a:blip r:embed="rId2"/>
                <a:stretch>
                  <a:fillRect l="-1681" t="-284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09688C47-5318-C47A-D8E2-F169CE72C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Pulse front tilt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50069F-1915-6259-F4C4-41E133C7C1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CB9F1D-0139-250D-859F-61BC4D88F7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C928A8-5C60-88C3-8BC7-AD6E688179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3" name="Grafik 2" descr="Bildschirmausschnitt">
            <a:extLst>
              <a:ext uri="{FF2B5EF4-FFF2-40B4-BE49-F238E27FC236}">
                <a16:creationId xmlns:a16="http://schemas.microsoft.com/office/drawing/2014/main" id="{A5F76349-15CF-4B99-98F1-EDD21A9AD6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404" y="2569213"/>
            <a:ext cx="2805504" cy="163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42220BE-BD9E-DA12-394B-6F912E794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908" y="2351395"/>
            <a:ext cx="3452654" cy="230425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06EFF0FF-AE83-5B0B-8829-13F2B4E38285}"/>
              </a:ext>
            </a:extLst>
          </p:cNvPr>
          <p:cNvSpPr/>
          <p:nvPr/>
        </p:nvSpPr>
        <p:spPr bwMode="auto">
          <a:xfrm>
            <a:off x="696000" y="1859564"/>
            <a:ext cx="7561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pulse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looks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like at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849EAB-7076-3C20-EB08-FAACCC6B747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4867" y="1969318"/>
            <a:ext cx="4927133" cy="30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73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79707-5BBD-A6FC-93A9-888090BD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8C69D-9E97-5BBD-7F40-03226BBC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DLAtrack6D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720ADD-00D1-4320-EFDA-9751184C85B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26C369-2DE9-17BA-AE80-EB9C3F29A1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80A1F8-6B4E-054C-D968-8BD1C6CA1B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ACF469DF-A831-92AE-E59F-BE438A0050C4}"/>
                  </a:ext>
                </a:extLst>
              </p:cNvPr>
              <p:cNvSpPr txBox="1"/>
              <p:nvPr/>
            </p:nvSpPr>
            <p:spPr>
              <a:xfrm>
                <a:off x="671899" y="1728252"/>
                <a:ext cx="5269456" cy="1268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b="0" dirty="0" err="1"/>
                  <a:t>Symplectic</a:t>
                </a:r>
                <a:r>
                  <a:rPr lang="de-DE" b="0" dirty="0"/>
                  <a:t> </a:t>
                </a:r>
                <a:r>
                  <a:rPr lang="de-DE" b="0" dirty="0" err="1"/>
                  <a:t>tracking</a:t>
                </a:r>
                <a:r>
                  <a:rPr lang="de-DE" b="0" dirty="0"/>
                  <a:t> code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Kicks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ba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endChr m:val="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bar>
                          <m:bar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ba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cosh</m:t>
                        </m:r>
                      </m:fName>
                      <m:e>
                        <m:d>
                          <m:dPr>
                            <m:begChr m:val="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endChr m:val="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𝛽𝛾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de-DE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Transverse kicks </a:t>
                </a:r>
                <a:r>
                  <a:rPr lang="de-DE" dirty="0" err="1"/>
                  <a:t>by</a:t>
                </a:r>
                <a:r>
                  <a:rPr lang="de-DE" dirty="0"/>
                  <a:t> Panofsky-Wenzel </a:t>
                </a:r>
                <a:r>
                  <a:rPr lang="de-DE" dirty="0" err="1"/>
                  <a:t>theorem</a:t>
                </a:r>
                <a:endParaRPr lang="de-DE" b="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ACF469DF-A831-92AE-E59F-BE438A005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99" y="1728252"/>
                <a:ext cx="5269456" cy="1268681"/>
              </a:xfrm>
              <a:prstGeom prst="rect">
                <a:avLst/>
              </a:prstGeom>
              <a:blipFill>
                <a:blip r:embed="rId2"/>
                <a:stretch>
                  <a:fillRect l="-719" t="-87129" b="-1336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1AC03181-7372-A4FE-5EC5-20D1596CD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99" y="3427391"/>
            <a:ext cx="6711977" cy="2310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9AEC11E7-6AA3-0BB4-4F11-6C2DC21F2D4A}"/>
                  </a:ext>
                </a:extLst>
              </p:cNvPr>
              <p:cNvSpPr txBox="1"/>
              <p:nvPr/>
            </p:nvSpPr>
            <p:spPr>
              <a:xfrm>
                <a:off x="5882846" y="1224343"/>
                <a:ext cx="5138651" cy="15903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endChr m:val=""/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de-DE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4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de-DE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de-DE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de-DE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de-DE" sz="14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de-DE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de-DE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de-DE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de-DE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𝜑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de-DE" sz="1400" i="1">
                                                  <a:latin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endChr m:val=""/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de-DE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4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de-DE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de-DE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sz="14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Δ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d>
                                                <m:dPr>
                                                  <m:ctrlP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𝜑</m:t>
                                                  </m:r>
                                                </m:e>
                                              </m:d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de-DE" sz="14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de-DE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de-DE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de-DE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sz="14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Δ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d>
                                                <m:dPr>
                                                  <m:ctrlP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𝜑</m:t>
                                                  </m:r>
                                                </m:e>
                                              </m:d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𝜑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de-DE" sz="1400" i="1">
                                                  <a:latin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sz="14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Δ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𝜑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de-DE" sz="1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sz="1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𝜑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de-DE" sz="1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0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endChr m:val=""/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de-DE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sub>
                                              </m:s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de-DE" sz="14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′(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𝜑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de-DE" sz="14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′(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𝜑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de-DE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  <m:r>
                                                    <a:rPr lang="de-DE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𝜋</m:t>
                                                  </m:r>
                                                </m:num>
                                                <m:den>
                                                  <m:sSup>
                                                    <m:sSupPr>
                                                      <m:ctrlPr>
                                                        <a:rPr lang="de-DE" sz="1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de-DE" sz="1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𝛽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de-DE" sz="1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p>
                                                  </m:sSup>
                                                  <m:sSup>
                                                    <m:sSupPr>
                                                      <m:ctrlPr>
                                                        <a:rPr lang="de-DE" sz="1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de-DE" sz="1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𝛾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de-DE" sz="1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p>
                                                  </m:sSup>
                                                </m:den>
                                              </m:f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𝜑</m:t>
                                              </m:r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9AEC11E7-6AA3-0BB4-4F11-6C2DC21F2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846" y="1224343"/>
                <a:ext cx="5138651" cy="1590372"/>
              </a:xfrm>
              <a:prstGeom prst="rect">
                <a:avLst/>
              </a:prstGeom>
              <a:blipFill>
                <a:blip r:embed="rId4"/>
                <a:stretch>
                  <a:fillRect b="-7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C2DA02EF-3401-923B-BB73-D5F8700A4053}"/>
                  </a:ext>
                </a:extLst>
              </p:cNvPr>
              <p:cNvSpPr/>
              <p:nvPr/>
            </p:nvSpPr>
            <p:spPr>
              <a:xfrm>
                <a:off x="7755054" y="2756926"/>
                <a:ext cx="1700402" cy="470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400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de-DE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𝛽𝛾</m:t>
                                </m:r>
                              </m:e>
                            </m:d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𝛽𝛾</m:t>
                                </m:r>
                              </m:e>
                            </m:d>
                          </m:e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C2DA02EF-3401-923B-BB73-D5F8700A40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054" y="2756926"/>
                <a:ext cx="1700402" cy="470065"/>
              </a:xfrm>
              <a:prstGeom prst="rect">
                <a:avLst/>
              </a:prstGeom>
              <a:blipFill>
                <a:blip r:embed="rId5"/>
                <a:stretch>
                  <a:fillRect l="-741" b="-26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B9920313-4B40-4870-189F-EA80541923F5}"/>
              </a:ext>
            </a:extLst>
          </p:cNvPr>
          <p:cNvSpPr txBox="1">
            <a:spLocks/>
          </p:cNvSpPr>
          <p:nvPr/>
        </p:nvSpPr>
        <p:spPr>
          <a:xfrm>
            <a:off x="7895341" y="3427391"/>
            <a:ext cx="3984868" cy="26263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72000" tIns="72000" rIns="72000" bIns="7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00" indent="0">
              <a:buFont typeface="Wingdings" panose="05000000000000000000" pitchFamily="2" charset="2"/>
              <a:buNone/>
            </a:pPr>
            <a:r>
              <a:rPr lang="en-US" b="1" dirty="0"/>
              <a:t>Updates: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Python version: GUI and command line tool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Tracking parallelized on CPU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Arbitrary laser pulse shape</a:t>
            </a:r>
            <a:br>
              <a:rPr lang="en-US" sz="1800" dirty="0"/>
            </a:br>
            <a:r>
              <a:rPr lang="en-US" sz="1800" dirty="0"/>
              <a:t>(pulse front tilt)</a:t>
            </a:r>
          </a:p>
          <a:p>
            <a:pPr>
              <a:spcBef>
                <a:spcPts val="400"/>
              </a:spcBef>
            </a:pPr>
            <a:r>
              <a:rPr lang="en-US" sz="1800" dirty="0"/>
              <a:t>Laser wavelength change during tracking (chirp)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BACC988-DAB4-D7E3-07CF-7DE4CFABA076}"/>
              </a:ext>
            </a:extLst>
          </p:cNvPr>
          <p:cNvSpPr/>
          <p:nvPr/>
        </p:nvSpPr>
        <p:spPr bwMode="auto">
          <a:xfrm>
            <a:off x="637821" y="6096742"/>
            <a:ext cx="7967434" cy="307777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U. </a:t>
            </a:r>
            <a:r>
              <a:rPr lang="en-US" sz="1400" dirty="0" err="1"/>
              <a:t>Niedermayer</a:t>
            </a:r>
            <a:r>
              <a:rPr lang="en-US" sz="1400" dirty="0"/>
              <a:t>, T. </a:t>
            </a:r>
            <a:r>
              <a:rPr lang="en-US" sz="1400" dirty="0" err="1"/>
              <a:t>Egenolf</a:t>
            </a:r>
            <a:r>
              <a:rPr lang="en-US" sz="1400" dirty="0"/>
              <a:t>, O. </a:t>
            </a:r>
            <a:r>
              <a:rPr lang="en-US" sz="1400" dirty="0" err="1"/>
              <a:t>Boine-Frankenheim</a:t>
            </a:r>
            <a:r>
              <a:rPr lang="en-US" sz="1400" dirty="0"/>
              <a:t>, Phys. Rev. Accel. Beams 20, 111302 (2017)</a:t>
            </a:r>
          </a:p>
        </p:txBody>
      </p:sp>
    </p:spTree>
    <p:extLst>
      <p:ext uri="{BB962C8B-B14F-4D97-AF65-F5344CB8AC3E}">
        <p14:creationId xmlns:p14="http://schemas.microsoft.com/office/powerpoint/2010/main" val="3332186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E8B36-3DE0-B6B5-900D-F3ABE9F16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2037C-8C6D-0F10-8F82-5E84C01E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DLAtrack6D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7E7C5A-BEE8-F08F-28B0-3656A3E7BD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FD195B-E78F-EAFD-67DA-916F8521A6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D93B10-D2C7-4B44-B485-9751A3B059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A40C20A-2036-BFD1-C7B4-5A15FDCDE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551" y="2215800"/>
            <a:ext cx="3514285" cy="2160000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1A0EF9C-D846-0D3D-4BC4-D0F8B0CAD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7536000" cy="45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Examples: Various PFT angles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E0BF67-19A2-800F-66DF-D19D341E0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42" y="4285561"/>
            <a:ext cx="3188920" cy="216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CDA341C-C1B0-EBE8-4FD4-FF7D77479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000" y="2215800"/>
            <a:ext cx="3489882" cy="216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E9B0C02-0FB0-5FDC-9459-8B951B1B6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981" y="4230000"/>
            <a:ext cx="3174765" cy="216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27FBC3A-803C-9D9C-035E-3EB1BC24E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5508" y="2215800"/>
            <a:ext cx="3522857" cy="216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5B3B642-8D3A-D879-F968-071A8AF58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5265" y="4230000"/>
            <a:ext cx="3156923" cy="2160000"/>
          </a:xfrm>
          <a:prstGeom prst="rect">
            <a:avLst/>
          </a:prstGeom>
        </p:spPr>
      </p:pic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CB1A4C84-B07A-2E2E-3CB5-36EB7C8E16CA}"/>
              </a:ext>
            </a:extLst>
          </p:cNvPr>
          <p:cNvCxnSpPr/>
          <p:nvPr/>
        </p:nvCxnSpPr>
        <p:spPr>
          <a:xfrm flipV="1">
            <a:off x="1224000" y="2664000"/>
            <a:ext cx="2412000" cy="1224000"/>
          </a:xfrm>
          <a:prstGeom prst="line">
            <a:avLst/>
          </a:prstGeom>
          <a:ln w="12700">
            <a:solidFill>
              <a:srgbClr val="B90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6FA484BE-E803-4DFE-19A9-95B5B3631FE3}"/>
              </a:ext>
            </a:extLst>
          </p:cNvPr>
          <p:cNvCxnSpPr/>
          <p:nvPr/>
        </p:nvCxnSpPr>
        <p:spPr>
          <a:xfrm flipV="1">
            <a:off x="5004000" y="2664000"/>
            <a:ext cx="2412000" cy="1206000"/>
          </a:xfrm>
          <a:prstGeom prst="line">
            <a:avLst/>
          </a:prstGeom>
          <a:ln w="12700">
            <a:solidFill>
              <a:srgbClr val="B90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E39D69D4-2A3D-AEF1-164A-854D32ACC05C}"/>
              </a:ext>
            </a:extLst>
          </p:cNvPr>
          <p:cNvCxnSpPr/>
          <p:nvPr/>
        </p:nvCxnSpPr>
        <p:spPr>
          <a:xfrm flipV="1">
            <a:off x="8850188" y="2692800"/>
            <a:ext cx="2412000" cy="1206000"/>
          </a:xfrm>
          <a:prstGeom prst="line">
            <a:avLst/>
          </a:prstGeom>
          <a:ln w="12700">
            <a:solidFill>
              <a:srgbClr val="B90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703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BC3AD-DFE4-DD0D-4DC9-E324BA6FD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99F5D30-DF32-2714-A3FD-4C639F2872D2}"/>
              </a:ext>
            </a:extLst>
          </p:cNvPr>
          <p:cNvGrpSpPr/>
          <p:nvPr/>
        </p:nvGrpSpPr>
        <p:grpSpPr>
          <a:xfrm>
            <a:off x="2496000" y="4605999"/>
            <a:ext cx="723499" cy="729984"/>
            <a:chOff x="2404994" y="5474367"/>
            <a:chExt cx="723499" cy="7299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072CBA-591E-DEE0-90E5-0CEA5B999B1E}"/>
                </a:ext>
              </a:extLst>
            </p:cNvPr>
            <p:cNvSpPr/>
            <p:nvPr/>
          </p:nvSpPr>
          <p:spPr>
            <a:xfrm>
              <a:off x="2408493" y="5474367"/>
              <a:ext cx="720000" cy="717230"/>
            </a:xfrm>
            <a:prstGeom prst="ellipse">
              <a:avLst/>
            </a:prstGeom>
            <a:solidFill>
              <a:srgbClr val="DCE6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" name="Grafik 7" descr="Marke Fragezeichen Silhouette">
              <a:extLst>
                <a:ext uri="{FF2B5EF4-FFF2-40B4-BE49-F238E27FC236}">
                  <a16:creationId xmlns:a16="http://schemas.microsoft.com/office/drawing/2014/main" id="{09E99BC9-88B1-866B-A0AA-A3BBE6E7E6B9}"/>
                </a:ext>
              </a:extLst>
            </p:cNvPr>
            <p:cNvGrpSpPr/>
            <p:nvPr/>
          </p:nvGrpSpPr>
          <p:grpSpPr>
            <a:xfrm>
              <a:off x="2404994" y="5480852"/>
              <a:ext cx="723499" cy="723499"/>
              <a:chOff x="2404994" y="5480852"/>
              <a:chExt cx="723499" cy="723499"/>
            </a:xfrm>
            <a:solidFill>
              <a:schemeClr val="tx1"/>
            </a:solidFill>
          </p:grpSpPr>
          <p:sp>
            <p:nvSpPr>
              <p:cNvPr id="10" name="Freihandform 9">
                <a:extLst>
                  <a:ext uri="{FF2B5EF4-FFF2-40B4-BE49-F238E27FC236}">
                    <a16:creationId xmlns:a16="http://schemas.microsoft.com/office/drawing/2014/main" id="{2985D02C-89B9-CD93-7A30-0C3C2056B907}"/>
                  </a:ext>
                </a:extLst>
              </p:cNvPr>
              <p:cNvSpPr/>
              <p:nvPr/>
            </p:nvSpPr>
            <p:spPr>
              <a:xfrm>
                <a:off x="2404994" y="5480852"/>
                <a:ext cx="723499" cy="723499"/>
              </a:xfrm>
              <a:custGeom>
                <a:avLst/>
                <a:gdLst>
                  <a:gd name="connsiteX0" fmla="*/ 361750 w 723499"/>
                  <a:gd name="connsiteY0" fmla="*/ 0 h 723499"/>
                  <a:gd name="connsiteX1" fmla="*/ 0 w 723499"/>
                  <a:gd name="connsiteY1" fmla="*/ 361750 h 723499"/>
                  <a:gd name="connsiteX2" fmla="*/ 361750 w 723499"/>
                  <a:gd name="connsiteY2" fmla="*/ 723500 h 723499"/>
                  <a:gd name="connsiteX3" fmla="*/ 723500 w 723499"/>
                  <a:gd name="connsiteY3" fmla="*/ 361750 h 723499"/>
                  <a:gd name="connsiteX4" fmla="*/ 362074 w 723499"/>
                  <a:gd name="connsiteY4" fmla="*/ 0 h 723499"/>
                  <a:gd name="connsiteX5" fmla="*/ 361750 w 723499"/>
                  <a:gd name="connsiteY5" fmla="*/ 0 h 723499"/>
                  <a:gd name="connsiteX6" fmla="*/ 361750 w 723499"/>
                  <a:gd name="connsiteY6" fmla="*/ 704450 h 723499"/>
                  <a:gd name="connsiteX7" fmla="*/ 19050 w 723499"/>
                  <a:gd name="connsiteY7" fmla="*/ 361750 h 723499"/>
                  <a:gd name="connsiteX8" fmla="*/ 361750 w 723499"/>
                  <a:gd name="connsiteY8" fmla="*/ 19050 h 723499"/>
                  <a:gd name="connsiteX9" fmla="*/ 704450 w 723499"/>
                  <a:gd name="connsiteY9" fmla="*/ 361750 h 723499"/>
                  <a:gd name="connsiteX10" fmla="*/ 361750 w 723499"/>
                  <a:gd name="connsiteY10" fmla="*/ 704450 h 723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3499" h="723499">
                    <a:moveTo>
                      <a:pt x="361750" y="0"/>
                    </a:moveTo>
                    <a:cubicBezTo>
                      <a:pt x="161961" y="0"/>
                      <a:pt x="0" y="161961"/>
                      <a:pt x="0" y="361750"/>
                    </a:cubicBezTo>
                    <a:cubicBezTo>
                      <a:pt x="0" y="561539"/>
                      <a:pt x="161961" y="723500"/>
                      <a:pt x="361750" y="723500"/>
                    </a:cubicBezTo>
                    <a:cubicBezTo>
                      <a:pt x="561539" y="723500"/>
                      <a:pt x="723500" y="561539"/>
                      <a:pt x="723500" y="361750"/>
                    </a:cubicBezTo>
                    <a:cubicBezTo>
                      <a:pt x="723590" y="162051"/>
                      <a:pt x="561773" y="90"/>
                      <a:pt x="362074" y="0"/>
                    </a:cubicBezTo>
                    <a:cubicBezTo>
                      <a:pt x="361966" y="0"/>
                      <a:pt x="361858" y="0"/>
                      <a:pt x="361750" y="0"/>
                    </a:cubicBezTo>
                    <a:close/>
                    <a:moveTo>
                      <a:pt x="361750" y="704450"/>
                    </a:moveTo>
                    <a:cubicBezTo>
                      <a:pt x="172482" y="704450"/>
                      <a:pt x="19050" y="551018"/>
                      <a:pt x="19050" y="361750"/>
                    </a:cubicBezTo>
                    <a:cubicBezTo>
                      <a:pt x="19050" y="172482"/>
                      <a:pt x="172482" y="19050"/>
                      <a:pt x="361750" y="19050"/>
                    </a:cubicBezTo>
                    <a:cubicBezTo>
                      <a:pt x="551018" y="19050"/>
                      <a:pt x="704450" y="172482"/>
                      <a:pt x="704450" y="361750"/>
                    </a:cubicBezTo>
                    <a:cubicBezTo>
                      <a:pt x="704235" y="550929"/>
                      <a:pt x="550929" y="704235"/>
                      <a:pt x="361750" y="7044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9051CF8B-A986-25F9-9857-C5750F5CB97F}"/>
                  </a:ext>
                </a:extLst>
              </p:cNvPr>
              <p:cNvSpPr/>
              <p:nvPr/>
            </p:nvSpPr>
            <p:spPr>
              <a:xfrm>
                <a:off x="2652167" y="5642783"/>
                <a:ext cx="229235" cy="301907"/>
              </a:xfrm>
              <a:custGeom>
                <a:avLst/>
                <a:gdLst>
                  <a:gd name="connsiteX0" fmla="*/ 127587 w 229235"/>
                  <a:gd name="connsiteY0" fmla="*/ 746 h 301907"/>
                  <a:gd name="connsiteX1" fmla="*/ 735 w 229235"/>
                  <a:gd name="connsiteY1" fmla="*/ 101671 h 301907"/>
                  <a:gd name="connsiteX2" fmla="*/ 0 w 229235"/>
                  <a:gd name="connsiteY2" fmla="*/ 114608 h 301907"/>
                  <a:gd name="connsiteX3" fmla="*/ 19050 w 229235"/>
                  <a:gd name="connsiteY3" fmla="*/ 114608 h 301907"/>
                  <a:gd name="connsiteX4" fmla="*/ 114624 w 229235"/>
                  <a:gd name="connsiteY4" fmla="*/ 19110 h 301907"/>
                  <a:gd name="connsiteX5" fmla="*/ 210121 w 229235"/>
                  <a:gd name="connsiteY5" fmla="*/ 114685 h 301907"/>
                  <a:gd name="connsiteX6" fmla="*/ 165364 w 229235"/>
                  <a:gd name="connsiteY6" fmla="*/ 195570 h 301907"/>
                  <a:gd name="connsiteX7" fmla="*/ 105051 w 229235"/>
                  <a:gd name="connsiteY7" fmla="*/ 301907 h 301907"/>
                  <a:gd name="connsiteX8" fmla="*/ 124101 w 229235"/>
                  <a:gd name="connsiteY8" fmla="*/ 301907 h 301907"/>
                  <a:gd name="connsiteX9" fmla="*/ 175536 w 229235"/>
                  <a:gd name="connsiteY9" fmla="*/ 211706 h 301907"/>
                  <a:gd name="connsiteX10" fmla="*/ 211691 w 229235"/>
                  <a:gd name="connsiteY10" fmla="*/ 53728 h 301907"/>
                  <a:gd name="connsiteX11" fmla="*/ 127625 w 229235"/>
                  <a:gd name="connsiteY11" fmla="*/ 784 h 30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235" h="301907">
                    <a:moveTo>
                      <a:pt x="127587" y="746"/>
                    </a:moveTo>
                    <a:cubicBezTo>
                      <a:pt x="64688" y="-6414"/>
                      <a:pt x="7895" y="38772"/>
                      <a:pt x="735" y="101671"/>
                    </a:cubicBezTo>
                    <a:cubicBezTo>
                      <a:pt x="247" y="105966"/>
                      <a:pt x="1" y="110285"/>
                      <a:pt x="0" y="114608"/>
                    </a:cubicBezTo>
                    <a:lnTo>
                      <a:pt x="19050" y="114608"/>
                    </a:lnTo>
                    <a:cubicBezTo>
                      <a:pt x="19071" y="61845"/>
                      <a:pt x="61861" y="19089"/>
                      <a:pt x="114624" y="19110"/>
                    </a:cubicBezTo>
                    <a:cubicBezTo>
                      <a:pt x="167388" y="19132"/>
                      <a:pt x="210142" y="61922"/>
                      <a:pt x="210121" y="114685"/>
                    </a:cubicBezTo>
                    <a:cubicBezTo>
                      <a:pt x="210108" y="147550"/>
                      <a:pt x="193202" y="178102"/>
                      <a:pt x="165364" y="195570"/>
                    </a:cubicBezTo>
                    <a:cubicBezTo>
                      <a:pt x="128221" y="218199"/>
                      <a:pt x="105409" y="258416"/>
                      <a:pt x="105051" y="301907"/>
                    </a:cubicBezTo>
                    <a:lnTo>
                      <a:pt x="124101" y="301907"/>
                    </a:lnTo>
                    <a:cubicBezTo>
                      <a:pt x="124497" y="264970"/>
                      <a:pt x="143948" y="230857"/>
                      <a:pt x="175536" y="211706"/>
                    </a:cubicBezTo>
                    <a:cubicBezTo>
                      <a:pt x="229145" y="178065"/>
                      <a:pt x="245332" y="107336"/>
                      <a:pt x="211691" y="53728"/>
                    </a:cubicBezTo>
                    <a:cubicBezTo>
                      <a:pt x="193174" y="24219"/>
                      <a:pt x="162238" y="4736"/>
                      <a:pt x="127625" y="7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" name="Freihandform 12">
                <a:extLst>
                  <a:ext uri="{FF2B5EF4-FFF2-40B4-BE49-F238E27FC236}">
                    <a16:creationId xmlns:a16="http://schemas.microsoft.com/office/drawing/2014/main" id="{3F529C37-56BF-9707-09CC-811802D772AE}"/>
                  </a:ext>
                </a:extLst>
              </p:cNvPr>
              <p:cNvSpPr/>
              <p:nvPr/>
            </p:nvSpPr>
            <p:spPr>
              <a:xfrm>
                <a:off x="2747894" y="6004727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D28796B-4A69-F729-06B8-92A4BECCF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DLA experiment – inverse problem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4DC122-0202-3535-CF23-888DEDC771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026F14-0418-6B3A-3EBB-C6274527F3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C9EFFD-447D-0277-9D4F-82D9443D15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D27346E-245B-DCD2-F848-E007AD85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7536000" cy="36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Simulations</a:t>
            </a:r>
            <a:endParaRPr lang="en-US" sz="2000" dirty="0"/>
          </a:p>
          <a:p>
            <a:endParaRPr lang="en-US" dirty="0"/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D9C12A06-A8A4-B16C-FA51-03A9165AAAB0}"/>
              </a:ext>
            </a:extLst>
          </p:cNvPr>
          <p:cNvSpPr/>
          <p:nvPr/>
        </p:nvSpPr>
        <p:spPr>
          <a:xfrm>
            <a:off x="1056000" y="2450903"/>
            <a:ext cx="3600000" cy="72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Initial </a:t>
            </a:r>
            <a:r>
              <a:rPr lang="de-DE" dirty="0" err="1">
                <a:solidFill>
                  <a:schemeClr val="tx1"/>
                </a:solidFill>
              </a:rPr>
              <a:t>electron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bunch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distribution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Laser pulse </a:t>
            </a:r>
            <a:r>
              <a:rPr lang="de-DE" dirty="0" err="1">
                <a:solidFill>
                  <a:schemeClr val="tx1"/>
                </a:solidFill>
              </a:rPr>
              <a:t>shape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152999F5-73BE-97F3-08E1-E7A2BFE0A2CA}"/>
              </a:ext>
            </a:extLst>
          </p:cNvPr>
          <p:cNvSpPr/>
          <p:nvPr/>
        </p:nvSpPr>
        <p:spPr>
          <a:xfrm>
            <a:off x="5016000" y="3455749"/>
            <a:ext cx="2520000" cy="72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Grating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parameters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2397C74F-0149-F300-B51E-FD2C9C2A1CE3}"/>
              </a:ext>
            </a:extLst>
          </p:cNvPr>
          <p:cNvSpPr/>
          <p:nvPr/>
        </p:nvSpPr>
        <p:spPr>
          <a:xfrm>
            <a:off x="7669986" y="2450903"/>
            <a:ext cx="3600000" cy="72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Final </a:t>
            </a:r>
            <a:r>
              <a:rPr lang="de-DE" dirty="0" err="1">
                <a:solidFill>
                  <a:schemeClr val="tx1"/>
                </a:solidFill>
              </a:rPr>
              <a:t>electron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bunch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distribution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(Energy </a:t>
            </a:r>
            <a:r>
              <a:rPr lang="de-DE" dirty="0" err="1">
                <a:solidFill>
                  <a:schemeClr val="tx1"/>
                </a:solidFill>
              </a:rPr>
              <a:t>spectrum</a:t>
            </a:r>
            <a:r>
              <a:rPr lang="de-DE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3" name="Grafik 22" descr="Akquisition mit einfarbiger Füllung">
            <a:extLst>
              <a:ext uri="{FF2B5EF4-FFF2-40B4-BE49-F238E27FC236}">
                <a16:creationId xmlns:a16="http://schemas.microsoft.com/office/drawing/2014/main" id="{51546783-04C0-E230-B1D6-6B8B653D8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7400" y="2011818"/>
            <a:ext cx="2031185" cy="2031185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6C3DD612-7C2F-CCEB-6CE7-92BE5E360F17}"/>
              </a:ext>
            </a:extLst>
          </p:cNvPr>
          <p:cNvSpPr txBox="1"/>
          <p:nvPr/>
        </p:nvSpPr>
        <p:spPr>
          <a:xfrm>
            <a:off x="5565534" y="2433150"/>
            <a:ext cx="106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Tracking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4D3CA8E8-C584-27C3-09A0-7162339D5EAE}"/>
              </a:ext>
            </a:extLst>
          </p:cNvPr>
          <p:cNvSpPr txBox="1">
            <a:spLocks/>
          </p:cNvSpPr>
          <p:nvPr/>
        </p:nvSpPr>
        <p:spPr>
          <a:xfrm>
            <a:off x="360000" y="4140001"/>
            <a:ext cx="7536000" cy="36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Experiments</a:t>
            </a:r>
            <a:endParaRPr lang="en-US" dirty="0"/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10F8E3E3-4297-CA8A-2F8C-608EB4179C1D}"/>
              </a:ext>
            </a:extLst>
          </p:cNvPr>
          <p:cNvSpPr/>
          <p:nvPr/>
        </p:nvSpPr>
        <p:spPr>
          <a:xfrm>
            <a:off x="1056000" y="4610904"/>
            <a:ext cx="3600000" cy="720000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Initial </a:t>
            </a:r>
            <a:r>
              <a:rPr lang="de-DE" dirty="0" err="1">
                <a:solidFill>
                  <a:schemeClr val="tx1"/>
                </a:solidFill>
              </a:rPr>
              <a:t>electron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bunch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distribution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Laser pulse </a:t>
            </a:r>
            <a:r>
              <a:rPr lang="de-DE" dirty="0" err="1">
                <a:solidFill>
                  <a:schemeClr val="tx1"/>
                </a:solidFill>
              </a:rPr>
              <a:t>shape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559E8CF2-0086-4B8B-AD8A-FACD42A0C66F}"/>
              </a:ext>
            </a:extLst>
          </p:cNvPr>
          <p:cNvSpPr/>
          <p:nvPr/>
        </p:nvSpPr>
        <p:spPr>
          <a:xfrm>
            <a:off x="5016000" y="5615750"/>
            <a:ext cx="2520000" cy="720000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Additional </a:t>
            </a:r>
            <a:r>
              <a:rPr lang="de-DE" dirty="0" err="1">
                <a:solidFill>
                  <a:schemeClr val="tx1"/>
                </a:solidFill>
              </a:rPr>
              <a:t>diagnostics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 err="1">
                <a:solidFill>
                  <a:schemeClr val="tx1"/>
                </a:solidFill>
              </a:rPr>
              <a:t>Grating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parameters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754F7330-77E6-B756-CE39-8A17DB55DB64}"/>
              </a:ext>
            </a:extLst>
          </p:cNvPr>
          <p:cNvSpPr/>
          <p:nvPr/>
        </p:nvSpPr>
        <p:spPr>
          <a:xfrm>
            <a:off x="7669986" y="4610904"/>
            <a:ext cx="3600000" cy="720000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Energy </a:t>
            </a:r>
            <a:r>
              <a:rPr lang="de-DE" dirty="0" err="1">
                <a:solidFill>
                  <a:schemeClr val="tx1"/>
                </a:solidFill>
              </a:rPr>
              <a:t>spectrum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043DAC8-E2D0-7CFE-E0C9-83868D604DAD}"/>
              </a:ext>
            </a:extLst>
          </p:cNvPr>
          <p:cNvSpPr txBox="1"/>
          <p:nvPr/>
        </p:nvSpPr>
        <p:spPr>
          <a:xfrm>
            <a:off x="5565534" y="459315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4"/>
                </a:solidFill>
              </a:rPr>
              <a:t>Reconstruction</a:t>
            </a:r>
          </a:p>
        </p:txBody>
      </p:sp>
      <p:pic>
        <p:nvPicPr>
          <p:cNvPr id="32" name="Grafik 31" descr="Akquisition mit einfarbiger Füllung">
            <a:extLst>
              <a:ext uri="{FF2B5EF4-FFF2-40B4-BE49-F238E27FC236}">
                <a16:creationId xmlns:a16="http://schemas.microsoft.com/office/drawing/2014/main" id="{4D228229-793B-9400-D849-28223B377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3888" y="4161197"/>
            <a:ext cx="2030400" cy="20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/>
      <p:bldP spid="25" grpId="0"/>
      <p:bldP spid="26" grpId="0" animBg="1"/>
      <p:bldP spid="27" grpId="0" animBg="1"/>
      <p:bldP spid="28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B6709-CEA0-5C25-196B-CD43EB61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46368-0A4E-E2B4-9C5B-1588579A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Reconstruction by deep neural nets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B2CABC-003D-8983-21C6-BBB322AD43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B03591-F700-DBA3-1D85-81A4A69669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05E81C-3397-1828-7D97-441A8E7791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6EA18E6-E438-C6B7-FE6D-1E8FDE7E9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46990"/>
            <a:ext cx="7772400" cy="38758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BE9CA70-3412-1B7E-2EBC-AE5340343F8A}"/>
                  </a:ext>
                </a:extLst>
              </p:cNvPr>
              <p:cNvSpPr txBox="1"/>
              <p:nvPr/>
            </p:nvSpPr>
            <p:spPr>
              <a:xfrm>
                <a:off x="2136000" y="5953189"/>
                <a:ext cx="15247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,…)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BE9CA70-3412-1B7E-2EBC-AE5340343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000" y="5953189"/>
                <a:ext cx="1524713" cy="276999"/>
              </a:xfrm>
              <a:prstGeom prst="rect">
                <a:avLst/>
              </a:prstGeom>
              <a:blipFill>
                <a:blip r:embed="rId3"/>
                <a:stretch>
                  <a:fillRect l="-1653" r="-4132" b="-391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5DBAD4E8-E8CE-B84E-A114-D83E0FDB6633}"/>
                  </a:ext>
                </a:extLst>
              </p:cNvPr>
              <p:cNvSpPr txBox="1"/>
              <p:nvPr/>
            </p:nvSpPr>
            <p:spPr>
              <a:xfrm>
                <a:off x="8256000" y="5891114"/>
                <a:ext cx="15314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,…)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5DBAD4E8-E8CE-B84E-A114-D83E0FDB6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000" y="5891114"/>
                <a:ext cx="1531445" cy="276999"/>
              </a:xfrm>
              <a:prstGeom prst="rect">
                <a:avLst/>
              </a:prstGeom>
              <a:blipFill>
                <a:blip r:embed="rId4"/>
                <a:stretch>
                  <a:fillRect l="-2459" r="-4918" b="-391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86353B48-424B-317D-DE5C-1EA7D89A0675}"/>
              </a:ext>
            </a:extLst>
          </p:cNvPr>
          <p:cNvSpPr>
            <a:spLocks noChangeAspect="1"/>
          </p:cNvSpPr>
          <p:nvPr/>
        </p:nvSpPr>
        <p:spPr>
          <a:xfrm>
            <a:off x="4122000" y="2349000"/>
            <a:ext cx="284400" cy="28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62F4223-C81D-A461-10CA-A7C691105D8D}"/>
              </a:ext>
            </a:extLst>
          </p:cNvPr>
          <p:cNvSpPr>
            <a:spLocks noChangeAspect="1"/>
          </p:cNvSpPr>
          <p:nvPr/>
        </p:nvSpPr>
        <p:spPr>
          <a:xfrm>
            <a:off x="4094960" y="5953189"/>
            <a:ext cx="284400" cy="28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84FADFA9-FB01-5306-EBEA-EB66516E155A}"/>
                  </a:ext>
                </a:extLst>
              </p:cNvPr>
              <p:cNvSpPr txBox="1"/>
              <p:nvPr/>
            </p:nvSpPr>
            <p:spPr>
              <a:xfrm>
                <a:off x="4160747" y="5953189"/>
                <a:ext cx="38378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0" dirty="0"/>
                  <a:t>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∗      +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∗      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 ∗      +…</m:t>
                    </m:r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84FADFA9-FB01-5306-EBEA-EB66516E1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747" y="5953189"/>
                <a:ext cx="3837845" cy="276999"/>
              </a:xfrm>
              <a:prstGeom prst="rect">
                <a:avLst/>
              </a:prstGeom>
              <a:blipFill>
                <a:blip r:embed="rId5"/>
                <a:stretch>
                  <a:fillRect b="-434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D23069D1-9950-76F8-F206-D86E92CAC33B}"/>
              </a:ext>
            </a:extLst>
          </p:cNvPr>
          <p:cNvSpPr>
            <a:spLocks noChangeAspect="1"/>
          </p:cNvSpPr>
          <p:nvPr/>
        </p:nvSpPr>
        <p:spPr>
          <a:xfrm>
            <a:off x="2556000" y="2556000"/>
            <a:ext cx="284400" cy="284400"/>
          </a:xfrm>
          <a:prstGeom prst="ellipse">
            <a:avLst/>
          </a:prstGeom>
          <a:solidFill>
            <a:srgbClr val="0D7A38"/>
          </a:solidFill>
          <a:ln>
            <a:solidFill>
              <a:srgbClr val="0D51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BB1FF88-D061-B4E7-E9F3-91366DD4142B}"/>
              </a:ext>
            </a:extLst>
          </p:cNvPr>
          <p:cNvSpPr>
            <a:spLocks noChangeAspect="1"/>
          </p:cNvSpPr>
          <p:nvPr/>
        </p:nvSpPr>
        <p:spPr>
          <a:xfrm>
            <a:off x="2556000" y="2927381"/>
            <a:ext cx="284400" cy="284400"/>
          </a:xfrm>
          <a:prstGeom prst="ellipse">
            <a:avLst/>
          </a:prstGeom>
          <a:solidFill>
            <a:srgbClr val="0D7A38"/>
          </a:solidFill>
          <a:ln>
            <a:solidFill>
              <a:srgbClr val="0D51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EFC313-9788-7F76-AE31-8F5977123D38}"/>
              </a:ext>
            </a:extLst>
          </p:cNvPr>
          <p:cNvSpPr>
            <a:spLocks noChangeAspect="1"/>
          </p:cNvSpPr>
          <p:nvPr/>
        </p:nvSpPr>
        <p:spPr>
          <a:xfrm>
            <a:off x="2556000" y="3326298"/>
            <a:ext cx="284400" cy="284400"/>
          </a:xfrm>
          <a:prstGeom prst="ellipse">
            <a:avLst/>
          </a:prstGeom>
          <a:solidFill>
            <a:srgbClr val="0D7A38"/>
          </a:solidFill>
          <a:ln>
            <a:solidFill>
              <a:srgbClr val="0D51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B8F485-7B37-6CAE-9CC2-B471BDE44B8A}"/>
              </a:ext>
            </a:extLst>
          </p:cNvPr>
          <p:cNvSpPr>
            <a:spLocks noChangeAspect="1"/>
          </p:cNvSpPr>
          <p:nvPr/>
        </p:nvSpPr>
        <p:spPr>
          <a:xfrm>
            <a:off x="5112000" y="5953189"/>
            <a:ext cx="284400" cy="284400"/>
          </a:xfrm>
          <a:prstGeom prst="ellipse">
            <a:avLst/>
          </a:prstGeom>
          <a:solidFill>
            <a:srgbClr val="0D7A38"/>
          </a:solidFill>
          <a:ln>
            <a:solidFill>
              <a:srgbClr val="0D51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7BE2A7-1BB0-FCB2-3E71-3F0C655FA343}"/>
              </a:ext>
            </a:extLst>
          </p:cNvPr>
          <p:cNvSpPr>
            <a:spLocks noChangeAspect="1"/>
          </p:cNvSpPr>
          <p:nvPr/>
        </p:nvSpPr>
        <p:spPr>
          <a:xfrm>
            <a:off x="6124520" y="5953189"/>
            <a:ext cx="284400" cy="284400"/>
          </a:xfrm>
          <a:prstGeom prst="ellipse">
            <a:avLst/>
          </a:prstGeom>
          <a:solidFill>
            <a:srgbClr val="0D7A38"/>
          </a:solidFill>
          <a:ln>
            <a:solidFill>
              <a:srgbClr val="0D51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DEE1D66-A07F-25D4-3628-01EA415A2655}"/>
              </a:ext>
            </a:extLst>
          </p:cNvPr>
          <p:cNvSpPr>
            <a:spLocks noChangeAspect="1"/>
          </p:cNvSpPr>
          <p:nvPr/>
        </p:nvSpPr>
        <p:spPr>
          <a:xfrm>
            <a:off x="7190260" y="5949488"/>
            <a:ext cx="284400" cy="284400"/>
          </a:xfrm>
          <a:prstGeom prst="ellipse">
            <a:avLst/>
          </a:prstGeom>
          <a:solidFill>
            <a:srgbClr val="0D7A38"/>
          </a:solidFill>
          <a:ln>
            <a:solidFill>
              <a:srgbClr val="0D51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963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4D6E3-36BB-E7EA-F057-BF1074F7D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28847A5C-50DB-0BF3-6026-913468FE2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494173"/>
              </p:ext>
            </p:extLst>
          </p:nvPr>
        </p:nvGraphicFramePr>
        <p:xfrm>
          <a:off x="1007583" y="3789000"/>
          <a:ext cx="11568417" cy="2859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057A976-971F-7EA5-508D-31A22038B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2002565"/>
            <a:ext cx="10800000" cy="4500000"/>
          </a:xfrm>
        </p:spPr>
        <p:txBody>
          <a:bodyPr/>
          <a:lstStyle/>
          <a:p>
            <a:r>
              <a:rPr lang="en-US" dirty="0">
                <a:sym typeface="Wingdings" pitchFamily="2" charset="2"/>
              </a:rPr>
              <a:t>Input: Binned energy spectrum of electrons after DLA interaction (~200 bins)</a:t>
            </a:r>
          </a:p>
          <a:p>
            <a:r>
              <a:rPr lang="en-US" dirty="0">
                <a:sym typeface="Wingdings" pitchFamily="2" charset="2"/>
              </a:rPr>
              <a:t>Net</a:t>
            </a:r>
          </a:p>
          <a:p>
            <a:pPr lvl="1"/>
            <a:r>
              <a:rPr lang="en-US" dirty="0">
                <a:sym typeface="Wingdings" pitchFamily="2" charset="2"/>
              </a:rPr>
              <a:t>3 layers fully connected (200 neurons  200 neurons  &lt;=5 neurons (till now)</a:t>
            </a:r>
          </a:p>
          <a:p>
            <a:pPr lvl="1"/>
            <a:r>
              <a:rPr lang="en-US" dirty="0" err="1">
                <a:sym typeface="Wingdings" pitchFamily="2" charset="2"/>
              </a:rPr>
              <a:t>ReLU</a:t>
            </a:r>
            <a:r>
              <a:rPr lang="en-US" dirty="0">
                <a:sym typeface="Wingdings" pitchFamily="2" charset="2"/>
              </a:rPr>
              <a:t> activation function</a:t>
            </a:r>
          </a:p>
          <a:p>
            <a:pPr lvl="1"/>
            <a:r>
              <a:rPr lang="en-US" dirty="0">
                <a:sym typeface="Wingdings" pitchFamily="2" charset="2"/>
              </a:rPr>
              <a:t>Loss function: mean absolute error (parameters normalized percentage error)</a:t>
            </a:r>
          </a:p>
          <a:p>
            <a:r>
              <a:rPr lang="en-US" dirty="0">
                <a:sym typeface="Wingdings" pitchFamily="2" charset="2"/>
              </a:rPr>
              <a:t>Output: Experimental parameters (input of tracking simulations)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785772-02BD-CB0F-CC9D-03FC374E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Trained neural net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34536C-0F2A-25C3-539C-2F4F250A3AD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70FF0E-B364-58B8-28E0-6B065E1F35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5973D4-3AB8-D0CB-BE8D-7DE03AD00B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35196F-A4F9-6223-16DC-534B855D6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218" y="4608000"/>
            <a:ext cx="2817048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4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543359-4362-A741-B130-92A1CA8D0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4B06B00-FA45-9044-BDF9-EB5A3D4F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92BC4F4-B8B7-AD45-88FB-CA5AF96A57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CC68811-B489-FC46-AADB-FBFE640A46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537A480-088C-9048-88DA-4532197D5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A10B407-7E10-2341-A6D5-7DA5165DFA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A2CDC26-02B8-494D-AB6E-9BEC23B8C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C4E80B-CEDB-F549-AC7F-4D0E53FE2D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DB52EC-11A8-934D-A738-E1123C6BB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3FE16-8CEE-178F-4830-F8CF799C8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44C54B1-83FB-BAC5-0355-6B5362BA9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2002565"/>
            <a:ext cx="10800000" cy="4500000"/>
          </a:xfrm>
        </p:spPr>
        <p:txBody>
          <a:bodyPr/>
          <a:lstStyle/>
          <a:p>
            <a:r>
              <a:rPr lang="en-US" dirty="0">
                <a:sym typeface="Wingdings" pitchFamily="2" charset="2"/>
              </a:rPr>
              <a:t>Implemented using </a:t>
            </a:r>
            <a:r>
              <a:rPr lang="en-US" dirty="0" err="1">
                <a:sym typeface="Wingdings" pitchFamily="2" charset="2"/>
              </a:rPr>
              <a:t>pyTorch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Trained with simulation data created by DLAtrack6D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8A8DFF-C114-670D-B5D0-C35718A4E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Trained neural net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886A0F-1E47-139E-369D-75659E6BE2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04.10.24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5664B2-FE4D-0CE6-14C4-E5FC84317A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9C4883-02E1-64B3-CBBD-EC9D8B1D6C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8" name="Grafik 7" descr="Ein Bild, das Reihe, Diagramm, Text, Schrift enthält.&#10;&#10;Automatisch generierte Beschreibung">
            <a:extLst>
              <a:ext uri="{FF2B5EF4-FFF2-40B4-BE49-F238E27FC236}">
                <a16:creationId xmlns:a16="http://schemas.microsoft.com/office/drawing/2014/main" id="{C3B0AA65-F3B5-B2BB-229E-4A86A2C75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53" y="2935340"/>
            <a:ext cx="4656429" cy="31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9E4AB-52EB-B4D9-3396-4105D9B17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09D23-D9E7-BF37-FFCD-A7F3DDF4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(Trivial) test examples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1E46A2-A1E3-9DE6-0723-5D6B583F39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4578FD-9E7A-B9C4-F607-CE6AEAF575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69B30-AA17-99A2-C7DF-A47B6A4762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905A823-5D63-C6A0-3406-98BA561FF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70" y="2712588"/>
            <a:ext cx="3850585" cy="2855616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59C02EF-2516-5B7C-236F-DBA28CF5B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2349000"/>
            <a:ext cx="3960000" cy="4736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ym typeface="Wingdings" pitchFamily="2" charset="2"/>
              </a:rPr>
              <a:t>Peak width of energy spectrum</a:t>
            </a:r>
            <a:endParaRPr lang="en-US" sz="1400" b="1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751D9E4-1997-1983-5F46-703FBB473A7E}"/>
              </a:ext>
            </a:extLst>
          </p:cNvPr>
          <p:cNvSpPr txBox="1">
            <a:spLocks/>
          </p:cNvSpPr>
          <p:nvPr/>
        </p:nvSpPr>
        <p:spPr>
          <a:xfrm>
            <a:off x="5376000" y="2349000"/>
            <a:ext cx="3960000" cy="4736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 dirty="0">
                <a:sym typeface="Wingdings" pitchFamily="2" charset="2"/>
              </a:rPr>
              <a:t>Laser amplitude</a:t>
            </a:r>
            <a:endParaRPr lang="en-US" sz="1400" b="1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149BF5B-1779-79B5-161C-9F3B5F4C942B}"/>
              </a:ext>
            </a:extLst>
          </p:cNvPr>
          <p:cNvSpPr txBox="1">
            <a:spLocks/>
          </p:cNvSpPr>
          <p:nvPr/>
        </p:nvSpPr>
        <p:spPr>
          <a:xfrm>
            <a:off x="9351600" y="2349000"/>
            <a:ext cx="3960000" cy="4736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 dirty="0">
                <a:sym typeface="Wingdings" pitchFamily="2" charset="2"/>
              </a:rPr>
              <a:t>Both together</a:t>
            </a:r>
            <a:endParaRPr lang="en-US" sz="1400" b="1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B174594-4F15-AF23-076B-974EFED526B5}"/>
              </a:ext>
            </a:extLst>
          </p:cNvPr>
          <p:cNvSpPr txBox="1">
            <a:spLocks/>
          </p:cNvSpPr>
          <p:nvPr/>
        </p:nvSpPr>
        <p:spPr>
          <a:xfrm>
            <a:off x="1730524" y="5949000"/>
            <a:ext cx="8730952" cy="4736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 dirty="0">
                <a:sym typeface="Wingdings" pitchFamily="2" charset="2"/>
              </a:rPr>
              <a:t> below 1% error in training and validation datasets for all three examples</a:t>
            </a:r>
            <a:br>
              <a:rPr lang="en-US" sz="1800" b="1" dirty="0">
                <a:sym typeface="Wingdings" pitchFamily="2" charset="2"/>
              </a:rPr>
            </a:br>
            <a:endParaRPr lang="en-US" sz="14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54EB93-09DB-099F-B54B-B1A7415C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83" y="2887447"/>
            <a:ext cx="3789289" cy="23832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419ECF1-3693-1CBD-EEF6-F79341720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965" y="2952631"/>
            <a:ext cx="3653174" cy="22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42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DAAAD-AB1A-6236-7139-3DD78DD5C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F62D8F-E9E5-87C0-F054-E980CC5026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C7332B-4C47-BADE-2B5D-A5AC203647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F9A62-54B4-449B-664A-58114927F6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045A1E2-4C0E-5380-E734-979A3167D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964469"/>
            <a:ext cx="9756699" cy="549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122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D079E-FDE3-9E7B-B4C8-592873F78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1FA304-22B1-576F-DFD7-A9F3402E15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19F751-73DF-30AD-F508-431FDFC600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0EBFB1-1776-E561-D391-5842EC53EB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6CED94-5194-F7EC-CFFF-38A9DB9BB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964800"/>
            <a:ext cx="9763093" cy="54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24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07731-91C6-9A4C-D142-5E43D89D8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35A736C4-2166-5937-5A0D-28F7105EA56B}"/>
              </a:ext>
            </a:extLst>
          </p:cNvPr>
          <p:cNvSpPr/>
          <p:nvPr/>
        </p:nvSpPr>
        <p:spPr>
          <a:xfrm rot="10800000">
            <a:off x="69858" y="2425717"/>
            <a:ext cx="12192000" cy="207030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C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6217B11-3BDA-0113-457A-58E5E4EC8FA1}"/>
              </a:ext>
            </a:extLst>
          </p:cNvPr>
          <p:cNvSpPr/>
          <p:nvPr/>
        </p:nvSpPr>
        <p:spPr>
          <a:xfrm>
            <a:off x="52570" y="4487832"/>
            <a:ext cx="12192000" cy="207030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D7A38">
                  <a:alpha val="39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A09E33-3251-E95A-154B-9614813E1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dielectric-based laser accelerators?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A08A39-1488-55AB-C715-2BBC93639E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DD3C4D-D42B-CF6B-7F28-952D95A640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66940F-316F-E36B-9EFD-26747C59AC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3" name="Grafik 2" descr="Ein Bild, das Allgemeine Versorgung, Etikett enthält.&#10;&#10;Automatisch generierte Beschreibung">
            <a:extLst>
              <a:ext uri="{FF2B5EF4-FFF2-40B4-BE49-F238E27FC236}">
                <a16:creationId xmlns:a16="http://schemas.microsoft.com/office/drawing/2014/main" id="{E13C3B7D-ED7F-C623-8F33-DCF0FAABD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92" y="4487832"/>
            <a:ext cx="3062521" cy="193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13">
            <a:extLst>
              <a:ext uri="{FF2B5EF4-FFF2-40B4-BE49-F238E27FC236}">
                <a16:creationId xmlns:a16="http://schemas.microsoft.com/office/drawing/2014/main" id="{FF6D8E1C-6748-D294-3D6B-1221F9EADF58}"/>
              </a:ext>
            </a:extLst>
          </p:cNvPr>
          <p:cNvGrpSpPr/>
          <p:nvPr/>
        </p:nvGrpSpPr>
        <p:grpSpPr bwMode="auto">
          <a:xfrm>
            <a:off x="1886529" y="4095472"/>
            <a:ext cx="3016032" cy="1399486"/>
            <a:chOff x="5595827" y="751122"/>
            <a:chExt cx="3496732" cy="1770114"/>
          </a:xfrm>
        </p:grpSpPr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75BA64B6-096A-7171-4A5A-33E24C16E54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732407" y="751122"/>
              <a:ext cx="2360152" cy="1770114"/>
              <a:chOff x="6732407" y="751122"/>
              <a:chExt cx="2360152" cy="1770114"/>
            </a:xfrm>
          </p:grpSpPr>
          <p:pic>
            <p:nvPicPr>
              <p:cNvPr id="18" name="Picture 57">
                <a:extLst>
                  <a:ext uri="{FF2B5EF4-FFF2-40B4-BE49-F238E27FC236}">
                    <a16:creationId xmlns:a16="http://schemas.microsoft.com/office/drawing/2014/main" id="{0506C4F9-C3F5-04BB-A80C-C59689F32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732407" y="751122"/>
                <a:ext cx="2360152" cy="1770114"/>
              </a:xfrm>
              <a:prstGeom prst="rect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58">
                    <a:extLst>
                      <a:ext uri="{FF2B5EF4-FFF2-40B4-BE49-F238E27FC236}">
                        <a16:creationId xmlns:a16="http://schemas.microsoft.com/office/drawing/2014/main" id="{CDBD3E59-B5FB-684B-8EF9-08FCFAABD7C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94723" y="2242247"/>
                    <a:ext cx="288000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72000" rIns="0" bIns="0" rtlCol="0" anchor="t" anchorCtr="0"/>
                  <a:lstStyle/>
                  <a:p>
                    <a:pPr algn="ctr">
                      <a:defRPr/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100">
                              <a:solidFill>
                                <a:schemeClr val="bg1"/>
                              </a:solidFill>
                              <a:latin typeface="Calibri Light"/>
                              <a:cs typeface="Times New Roman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1100">
                              <a:solidFill>
                                <a:schemeClr val="bg1"/>
                              </a:solidFill>
                              <a:latin typeface="Calibri Light"/>
                              <a:cs typeface="Times New Roman"/>
                            </a:rPr>
                            <m:t>μm</m:t>
                          </m:r>
                        </m:oMath>
                      </m:oMathPara>
                    </a14:m>
                    <a:endParaRPr lang="en-US" sz="1100">
                      <a:solidFill>
                        <a:schemeClr val="bg1"/>
                      </a:solidFill>
                      <a:latin typeface="Calibri Light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19" name="Rectangle 58">
                    <a:extLst>
                      <a:ext uri="{FF2B5EF4-FFF2-40B4-BE49-F238E27FC236}">
                        <a16:creationId xmlns:a16="http://schemas.microsoft.com/office/drawing/2014/main" id="{CDBD3E59-B5FB-684B-8EF9-08FCFAABD7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794723" y="2242247"/>
                    <a:ext cx="288000" cy="4571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3636" r="-27273" b="-500000"/>
                    </a:stretch>
                  </a:blipFill>
                  <a:ln w="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1194A512-092A-323E-48D1-9B12894383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95827" y="2380292"/>
              <a:ext cx="187926" cy="14094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E3129933-673E-1370-88B9-F1841EA5C4A7}"/>
                </a:ext>
              </a:extLst>
            </p:cNvPr>
            <p:cNvSpPr/>
            <p:nvPr/>
          </p:nvSpPr>
          <p:spPr bwMode="auto">
            <a:xfrm>
              <a:off x="5783753" y="2182641"/>
              <a:ext cx="948654" cy="268123"/>
            </a:xfrm>
            <a:custGeom>
              <a:avLst/>
              <a:gdLst>
                <a:gd name="connsiteX0" fmla="*/ 0 w 469900"/>
                <a:gd name="connsiteY0" fmla="*/ 323850 h 323850"/>
                <a:gd name="connsiteX1" fmla="*/ 146050 w 469900"/>
                <a:gd name="connsiteY1" fmla="*/ 323850 h 323850"/>
                <a:gd name="connsiteX2" fmla="*/ 469900 w 469900"/>
                <a:gd name="connsiteY2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9900" h="323850" extrusionOk="0">
                  <a:moveTo>
                    <a:pt x="0" y="323850"/>
                  </a:moveTo>
                  <a:lnTo>
                    <a:pt x="146050" y="323850"/>
                  </a:lnTo>
                  <a:lnTo>
                    <a:pt x="46990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" name="Freeform 74">
            <a:extLst>
              <a:ext uri="{FF2B5EF4-FFF2-40B4-BE49-F238E27FC236}">
                <a16:creationId xmlns:a16="http://schemas.microsoft.com/office/drawing/2014/main" id="{D767D476-000F-B16B-5CB0-6367983C00A9}"/>
              </a:ext>
            </a:extLst>
          </p:cNvPr>
          <p:cNvSpPr/>
          <p:nvPr/>
        </p:nvSpPr>
        <p:spPr bwMode="auto">
          <a:xfrm>
            <a:off x="5132864" y="2052000"/>
            <a:ext cx="1326412" cy="537416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 extrusionOk="0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Frequencies</a:t>
            </a:r>
            <a:endParaRPr sz="1500" dirty="0"/>
          </a:p>
        </p:txBody>
      </p:sp>
      <p:sp>
        <p:nvSpPr>
          <p:cNvPr id="22" name="Freeform 76">
            <a:extLst>
              <a:ext uri="{FF2B5EF4-FFF2-40B4-BE49-F238E27FC236}">
                <a16:creationId xmlns:a16="http://schemas.microsoft.com/office/drawing/2014/main" id="{F8387C45-3D00-AAC8-D765-996673868553}"/>
              </a:ext>
            </a:extLst>
          </p:cNvPr>
          <p:cNvSpPr/>
          <p:nvPr/>
        </p:nvSpPr>
        <p:spPr bwMode="auto">
          <a:xfrm>
            <a:off x="6816000" y="2051754"/>
            <a:ext cx="1326412" cy="537416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 extrusionOk="0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Damage threshold</a:t>
            </a:r>
          </a:p>
        </p:txBody>
      </p:sp>
      <p:sp>
        <p:nvSpPr>
          <p:cNvPr id="24" name="Freeform 78">
            <a:extLst>
              <a:ext uri="{FF2B5EF4-FFF2-40B4-BE49-F238E27FC236}">
                <a16:creationId xmlns:a16="http://schemas.microsoft.com/office/drawing/2014/main" id="{DFF7A141-C013-4776-63F7-C38E90B4C8DB}"/>
              </a:ext>
            </a:extLst>
          </p:cNvPr>
          <p:cNvSpPr/>
          <p:nvPr/>
        </p:nvSpPr>
        <p:spPr bwMode="auto">
          <a:xfrm>
            <a:off x="8499137" y="2052000"/>
            <a:ext cx="1326412" cy="536400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 extrusionOk="0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Acceleration gradient</a:t>
            </a:r>
          </a:p>
        </p:txBody>
      </p:sp>
      <p:sp>
        <p:nvSpPr>
          <p:cNvPr id="26" name="Freeform 80">
            <a:extLst>
              <a:ext uri="{FF2B5EF4-FFF2-40B4-BE49-F238E27FC236}">
                <a16:creationId xmlns:a16="http://schemas.microsoft.com/office/drawing/2014/main" id="{AAFD5AF0-5365-BBB5-8607-16BF56E6E46E}"/>
              </a:ext>
            </a:extLst>
          </p:cNvPr>
          <p:cNvSpPr/>
          <p:nvPr/>
        </p:nvSpPr>
        <p:spPr bwMode="auto">
          <a:xfrm>
            <a:off x="10180802" y="2051754"/>
            <a:ext cx="1326412" cy="536400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 extrusionOk="0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Beam quality</a:t>
            </a:r>
            <a:endParaRPr sz="1500" dirty="0"/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2E4D9E2E-68EE-8ACB-E821-AD33898F47B7}"/>
              </a:ext>
            </a:extLst>
          </p:cNvPr>
          <p:cNvSpPr/>
          <p:nvPr/>
        </p:nvSpPr>
        <p:spPr bwMode="auto">
          <a:xfrm>
            <a:off x="4955131" y="5226250"/>
            <a:ext cx="1681878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 extrusionOk="0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400" dirty="0">
                <a:cs typeface="Times New Roman"/>
              </a:rPr>
              <a:t>f = 150 THz (</a:t>
            </a:r>
            <a:r>
              <a:rPr lang="el-GR" sz="1400" dirty="0">
                <a:cs typeface="Times New Roman"/>
              </a:rPr>
              <a:t>λ</a:t>
            </a:r>
            <a:r>
              <a:rPr lang="en-US" sz="1400" dirty="0">
                <a:cs typeface="Times New Roman"/>
              </a:rPr>
              <a:t>=2 </a:t>
            </a:r>
            <a:r>
              <a:rPr lang="el-GR" sz="1400" dirty="0">
                <a:cs typeface="Times New Roman"/>
              </a:rPr>
              <a:t>μ</a:t>
            </a:r>
            <a:r>
              <a:rPr lang="en-US" sz="1400" dirty="0">
                <a:cs typeface="Times New Roman"/>
              </a:rPr>
              <a:t>m)</a:t>
            </a:r>
            <a:endParaRPr sz="1400" dirty="0"/>
          </a:p>
          <a:p>
            <a:pPr algn="ctr" defTabSz="533400">
              <a:lnSpc>
                <a:spcPct val="90000"/>
              </a:lnSpc>
              <a:spcBef>
                <a:spcPts val="0"/>
              </a:spcBef>
              <a:defRPr/>
            </a:pPr>
            <a:r>
              <a:rPr lang="el-GR" sz="1400" dirty="0">
                <a:cs typeface="Times New Roman"/>
              </a:rPr>
              <a:t>τ</a:t>
            </a:r>
            <a:r>
              <a:rPr lang="de-DE" sz="1400" dirty="0">
                <a:cs typeface="Times New Roman"/>
              </a:rPr>
              <a:t> </a:t>
            </a:r>
            <a:r>
              <a:rPr lang="en-US" sz="1400" dirty="0">
                <a:cs typeface="Times New Roman"/>
              </a:rPr>
              <a:t>= 6.6 fs</a:t>
            </a:r>
          </a:p>
          <a:p>
            <a:pPr algn="ctr" defTabSz="533400">
              <a:lnSpc>
                <a:spcPct val="90000"/>
              </a:lnSpc>
              <a:spcBef>
                <a:spcPts val="0"/>
              </a:spcBef>
              <a:defRPr/>
            </a:pPr>
            <a:endParaRPr sz="1400" dirty="0"/>
          </a:p>
          <a:p>
            <a:pPr algn="ctr" defTabSz="5334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400" dirty="0">
                <a:cs typeface="Times New Roman"/>
              </a:rPr>
              <a:t>Repetition rate </a:t>
            </a:r>
          </a:p>
          <a:p>
            <a:pPr algn="ctr" defTabSz="5334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400" dirty="0">
                <a:cs typeface="Times New Roman"/>
              </a:rPr>
              <a:t>~ kHz-MHz</a:t>
            </a:r>
            <a:endParaRPr sz="1400" dirty="0"/>
          </a:p>
        </p:txBody>
      </p:sp>
      <p:sp>
        <p:nvSpPr>
          <p:cNvPr id="30" name="Freeform 16">
            <a:extLst>
              <a:ext uri="{FF2B5EF4-FFF2-40B4-BE49-F238E27FC236}">
                <a16:creationId xmlns:a16="http://schemas.microsoft.com/office/drawing/2014/main" id="{2436B2DF-35F8-B976-2F44-C4B475FA25D0}"/>
              </a:ext>
            </a:extLst>
          </p:cNvPr>
          <p:cNvSpPr/>
          <p:nvPr/>
        </p:nvSpPr>
        <p:spPr bwMode="auto">
          <a:xfrm>
            <a:off x="6854120" y="5218101"/>
            <a:ext cx="1286821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 extrusionOk="0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&gt;3 GV/m fields</a:t>
            </a:r>
            <a:endParaRPr sz="1400" dirty="0"/>
          </a:p>
        </p:txBody>
      </p:sp>
      <p:sp>
        <p:nvSpPr>
          <p:cNvPr id="31" name="Freeform 18">
            <a:extLst>
              <a:ext uri="{FF2B5EF4-FFF2-40B4-BE49-F238E27FC236}">
                <a16:creationId xmlns:a16="http://schemas.microsoft.com/office/drawing/2014/main" id="{4388D2D4-B44F-0A92-F145-94B8A83E2DF0}"/>
              </a:ext>
            </a:extLst>
          </p:cNvPr>
          <p:cNvSpPr/>
          <p:nvPr/>
        </p:nvSpPr>
        <p:spPr bwMode="auto">
          <a:xfrm>
            <a:off x="8537519" y="5226250"/>
            <a:ext cx="1326412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 extrusionOk="0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400" dirty="0"/>
              <a:t>&gt;1 GeV/m</a:t>
            </a:r>
            <a:endParaRPr sz="1400" dirty="0"/>
          </a:p>
        </p:txBody>
      </p:sp>
      <p:sp>
        <p:nvSpPr>
          <p:cNvPr id="32" name="Freeform 20">
            <a:extLst>
              <a:ext uri="{FF2B5EF4-FFF2-40B4-BE49-F238E27FC236}">
                <a16:creationId xmlns:a16="http://schemas.microsoft.com/office/drawing/2014/main" id="{D5A55E23-1A29-1DDD-8C45-AF88D217876D}"/>
              </a:ext>
            </a:extLst>
          </p:cNvPr>
          <p:cNvSpPr/>
          <p:nvPr/>
        </p:nvSpPr>
        <p:spPr bwMode="auto">
          <a:xfrm>
            <a:off x="10199402" y="5226250"/>
            <a:ext cx="1286821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 extrusionOk="0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Emittance </a:t>
            </a:r>
          </a:p>
          <a:p>
            <a:pPr algn="ctr" defTabSz="533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&lt;100 pm rad</a:t>
            </a:r>
            <a:endParaRPr sz="1400" dirty="0"/>
          </a:p>
        </p:txBody>
      </p:sp>
      <p:sp>
        <p:nvSpPr>
          <p:cNvPr id="34" name="Freeform 25">
            <a:extLst>
              <a:ext uri="{FF2B5EF4-FFF2-40B4-BE49-F238E27FC236}">
                <a16:creationId xmlns:a16="http://schemas.microsoft.com/office/drawing/2014/main" id="{7A7A8B90-13CF-750E-4697-E4399BCA4E07}"/>
              </a:ext>
            </a:extLst>
          </p:cNvPr>
          <p:cNvSpPr/>
          <p:nvPr/>
        </p:nvSpPr>
        <p:spPr bwMode="auto">
          <a:xfrm>
            <a:off x="5132864" y="3069000"/>
            <a:ext cx="1288079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 extrusionOk="0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400" dirty="0">
                <a:cs typeface="Times New Roman"/>
              </a:rPr>
              <a:t>f = 3 GHz</a:t>
            </a:r>
            <a:endParaRPr sz="1400" dirty="0"/>
          </a:p>
          <a:p>
            <a:pPr algn="ctr" defTabSz="533400">
              <a:lnSpc>
                <a:spcPct val="90000"/>
              </a:lnSpc>
              <a:spcBef>
                <a:spcPts val="0"/>
              </a:spcBef>
              <a:defRPr/>
            </a:pPr>
            <a:r>
              <a:rPr lang="el-GR" sz="1400" dirty="0">
                <a:cs typeface="Times New Roman"/>
              </a:rPr>
              <a:t>τ</a:t>
            </a:r>
            <a:r>
              <a:rPr lang="de-DE" sz="1400" dirty="0">
                <a:cs typeface="Times New Roman"/>
              </a:rPr>
              <a:t> </a:t>
            </a:r>
            <a:r>
              <a:rPr lang="en-US" sz="1400" dirty="0">
                <a:cs typeface="Times New Roman"/>
              </a:rPr>
              <a:t>= 333 </a:t>
            </a:r>
            <a:r>
              <a:rPr lang="en-US" sz="1400" dirty="0" err="1">
                <a:cs typeface="Times New Roman"/>
              </a:rPr>
              <a:t>ps</a:t>
            </a:r>
            <a:br>
              <a:rPr lang="en-US" sz="1400" dirty="0">
                <a:cs typeface="Times New Roman"/>
              </a:rPr>
            </a:br>
            <a:endParaRPr lang="en-US" sz="1400" dirty="0">
              <a:cs typeface="Times New Roman"/>
            </a:endParaRPr>
          </a:p>
          <a:p>
            <a:pPr algn="ctr" defTabSz="5334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400" dirty="0">
                <a:cs typeface="Times New Roman"/>
              </a:rPr>
              <a:t>Repetition rate</a:t>
            </a:r>
            <a:br>
              <a:rPr lang="en-US" sz="1400" dirty="0">
                <a:cs typeface="Times New Roman"/>
              </a:rPr>
            </a:br>
            <a:r>
              <a:rPr lang="en-US" sz="1400" dirty="0">
                <a:cs typeface="Times New Roman"/>
              </a:rPr>
              <a:t> ~ Hz-kHz</a:t>
            </a:r>
            <a:endParaRPr sz="1400" dirty="0"/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769F7077-6CBE-259D-4D12-CA01411BB25E}"/>
              </a:ext>
            </a:extLst>
          </p:cNvPr>
          <p:cNvSpPr/>
          <p:nvPr/>
        </p:nvSpPr>
        <p:spPr bwMode="auto">
          <a:xfrm>
            <a:off x="6796697" y="3069000"/>
            <a:ext cx="1401666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 extrusionOk="0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&lt;200 MV/m fields</a:t>
            </a:r>
            <a:endParaRPr sz="1400" dirty="0"/>
          </a:p>
        </p:txBody>
      </p:sp>
      <p:sp>
        <p:nvSpPr>
          <p:cNvPr id="36" name="Freeform 29">
            <a:extLst>
              <a:ext uri="{FF2B5EF4-FFF2-40B4-BE49-F238E27FC236}">
                <a16:creationId xmlns:a16="http://schemas.microsoft.com/office/drawing/2014/main" id="{95DEB07D-DD73-EA12-4B7A-A2784C859415}"/>
              </a:ext>
            </a:extLst>
          </p:cNvPr>
          <p:cNvSpPr/>
          <p:nvPr/>
        </p:nvSpPr>
        <p:spPr bwMode="auto">
          <a:xfrm>
            <a:off x="8537470" y="3069000"/>
            <a:ext cx="1288079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 extrusionOk="0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400" dirty="0"/>
              <a:t>25-50 MeV/m</a:t>
            </a:r>
            <a:endParaRPr sz="1400" dirty="0"/>
          </a:p>
        </p:txBody>
      </p:sp>
      <p:sp>
        <p:nvSpPr>
          <p:cNvPr id="37" name="Freeform 67">
            <a:extLst>
              <a:ext uri="{FF2B5EF4-FFF2-40B4-BE49-F238E27FC236}">
                <a16:creationId xmlns:a16="http://schemas.microsoft.com/office/drawing/2014/main" id="{93B73998-629B-C34A-7C6A-A4FD7C3EBF62}"/>
              </a:ext>
            </a:extLst>
          </p:cNvPr>
          <p:cNvSpPr/>
          <p:nvPr/>
        </p:nvSpPr>
        <p:spPr bwMode="auto">
          <a:xfrm>
            <a:off x="10165258" y="3069000"/>
            <a:ext cx="1355111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 extrusionOk="0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Emittance</a:t>
            </a:r>
          </a:p>
          <a:p>
            <a:pPr algn="ctr" defTabSz="533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1 </a:t>
            </a:r>
            <a:r>
              <a:rPr lang="el-GR" sz="1400" dirty="0">
                <a:cs typeface="Times New Roman"/>
              </a:rPr>
              <a:t>μ</a:t>
            </a:r>
            <a:r>
              <a:rPr lang="en-US" sz="1400" dirty="0"/>
              <a:t>m ~ 1 mm rad</a:t>
            </a:r>
            <a:endParaRPr sz="1400" dirty="0"/>
          </a:p>
        </p:txBody>
      </p:sp>
      <p:pic>
        <p:nvPicPr>
          <p:cNvPr id="14" name="Grafik 13" descr="Ein Bild, das Im Haus, Bautechnik, Maschine, Stahl enthält.&#10;&#10;Automatisch generierte Beschreibung">
            <a:extLst>
              <a:ext uri="{FF2B5EF4-FFF2-40B4-BE49-F238E27FC236}">
                <a16:creationId xmlns:a16="http://schemas.microsoft.com/office/drawing/2014/main" id="{F75028B0-8697-158B-C9F7-63CE54A5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75" y="2051754"/>
            <a:ext cx="3934244" cy="173724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B07F058-FE82-1E90-6ACD-E4B755F833A4}"/>
              </a:ext>
            </a:extLst>
          </p:cNvPr>
          <p:cNvSpPr txBox="1"/>
          <p:nvPr/>
        </p:nvSpPr>
        <p:spPr>
          <a:xfrm>
            <a:off x="552964" y="2039468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0" i="0" u="none" strike="noStrike" dirty="0">
                <a:solidFill>
                  <a:srgbClr val="21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SRF Test Lab at Jefferson Lab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794F6B4-1C39-C6E6-4540-CA994BC567C9}"/>
              </a:ext>
            </a:extLst>
          </p:cNvPr>
          <p:cNvSpPr/>
          <p:nvPr/>
        </p:nvSpPr>
        <p:spPr>
          <a:xfrm>
            <a:off x="10613799" y="3991871"/>
            <a:ext cx="15083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Metal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7F81E7B-F990-B5B8-7218-2BF5D1ED8A72}"/>
              </a:ext>
            </a:extLst>
          </p:cNvPr>
          <p:cNvSpPr/>
          <p:nvPr/>
        </p:nvSpPr>
        <p:spPr>
          <a:xfrm>
            <a:off x="10613798" y="4505671"/>
            <a:ext cx="15083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Dielectric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5779F91-EFDA-AC8D-3218-1A6988127281}"/>
              </a:ext>
            </a:extLst>
          </p:cNvPr>
          <p:cNvSpPr txBox="1"/>
          <p:nvPr/>
        </p:nvSpPr>
        <p:spPr>
          <a:xfrm>
            <a:off x="2405765" y="6161317"/>
            <a:ext cx="1072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 Erlangen</a:t>
            </a:r>
          </a:p>
        </p:txBody>
      </p:sp>
    </p:spTree>
    <p:extLst>
      <p:ext uri="{BB962C8B-B14F-4D97-AF65-F5344CB8AC3E}">
        <p14:creationId xmlns:p14="http://schemas.microsoft.com/office/powerpoint/2010/main" val="2476280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8FA5E-1562-5C33-9E71-7E7EBD96A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5E2E07-839A-E689-5D44-DF96AEA5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Reconstruction vs experiment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742B74-54E8-B44B-5074-7816A6D7FF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85AD32-4017-7D9B-4C33-1A794047D7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E88AC5-2B30-E4C6-569B-2DD433ABA7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73EFDDB-9D30-BA7D-24F9-143E4ADE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3021" y="2434776"/>
            <a:ext cx="5157188" cy="171422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è"/>
            </a:pPr>
            <a:r>
              <a:rPr lang="en-US" sz="1600" dirty="0"/>
              <a:t>Simple model with two free parameters: energy width of electron bunch and laser amplitude</a:t>
            </a:r>
          </a:p>
          <a:p>
            <a:pPr>
              <a:buFont typeface="Wingdings" pitchFamily="2" charset="2"/>
              <a:buChar char="è"/>
            </a:pPr>
            <a:r>
              <a:rPr lang="en-US" sz="1600" dirty="0"/>
              <a:t>DLA period &lt;&lt; electron bunch length &lt;&lt; laser pulse</a:t>
            </a:r>
          </a:p>
          <a:p>
            <a:pPr marL="0" indent="0">
              <a:buNone/>
            </a:pPr>
            <a:r>
              <a:rPr lang="en-US" sz="1600" b="1" dirty="0"/>
              <a:t>BUT</a:t>
            </a:r>
          </a:p>
          <a:p>
            <a:pPr>
              <a:buFont typeface="Wingdings" pitchFamily="2" charset="2"/>
              <a:buChar char="è"/>
            </a:pPr>
            <a:r>
              <a:rPr lang="en-US" sz="1600" dirty="0"/>
              <a:t>Reconstruction failed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046B3C-1782-54BC-18FD-F4A730DFE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0" y="2315411"/>
            <a:ext cx="5789931" cy="3477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5EF859C-E28A-A94E-4707-673EA2629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021" y="4149000"/>
            <a:ext cx="4892400" cy="1021490"/>
          </a:xfrm>
          <a:prstGeom prst="rect">
            <a:avLst/>
          </a:prstGeom>
        </p:spPr>
      </p:pic>
      <p:sp>
        <p:nvSpPr>
          <p:cNvPr id="11" name="Nach links gekrümmter Pfeil 10">
            <a:extLst>
              <a:ext uri="{FF2B5EF4-FFF2-40B4-BE49-F238E27FC236}">
                <a16:creationId xmlns:a16="http://schemas.microsoft.com/office/drawing/2014/main" id="{22AF0A12-4198-C660-68D5-42303B1D75C8}"/>
              </a:ext>
            </a:extLst>
          </p:cNvPr>
          <p:cNvSpPr/>
          <p:nvPr/>
        </p:nvSpPr>
        <p:spPr>
          <a:xfrm rot="5400000">
            <a:off x="9044026" y="3503848"/>
            <a:ext cx="583945" cy="3994385"/>
          </a:xfrm>
          <a:prstGeom prst="curvedLeftArrow">
            <a:avLst/>
          </a:prstGeom>
          <a:solidFill>
            <a:schemeClr val="accent1">
              <a:tint val="66000"/>
              <a:satMod val="160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49C107-AA64-86C1-1C4A-7DE09D0C0C5F}"/>
              </a:ext>
            </a:extLst>
          </p:cNvPr>
          <p:cNvSpPr txBox="1"/>
          <p:nvPr/>
        </p:nvSpPr>
        <p:spPr>
          <a:xfrm>
            <a:off x="8903956" y="5863224"/>
            <a:ext cx="86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Tracking</a:t>
            </a:r>
          </a:p>
        </p:txBody>
      </p:sp>
    </p:spTree>
    <p:extLst>
      <p:ext uri="{BB962C8B-B14F-4D97-AF65-F5344CB8AC3E}">
        <p14:creationId xmlns:p14="http://schemas.microsoft.com/office/powerpoint/2010/main" val="272987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92A1E-601D-8A8C-1C5E-310DF6ACB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9D8D9-2836-C8FE-C778-FC4EAA2F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Reconstruction vs experiment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597299-1049-E9B7-8ED1-7EAF383DB9F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04.10.24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80D3C7-8304-F7B6-EA18-6347846BED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4214A6-D938-1085-999C-9FBA5D336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42B1D05-3F95-21D5-AE20-C5512FDAA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3021" y="2434776"/>
            <a:ext cx="5157188" cy="2434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Possible explanations:</a:t>
            </a:r>
          </a:p>
          <a:p>
            <a:pPr>
              <a:buFont typeface="Wingdings" pitchFamily="2" charset="2"/>
              <a:buChar char="è"/>
            </a:pPr>
            <a:r>
              <a:rPr lang="en-US" sz="1600" dirty="0"/>
              <a:t>Substructures in electron bunch (TDC measurements required)</a:t>
            </a:r>
          </a:p>
          <a:p>
            <a:pPr>
              <a:buFont typeface="Wingdings" pitchFamily="2" charset="2"/>
              <a:buChar char="è"/>
            </a:pPr>
            <a:r>
              <a:rPr lang="en-US" sz="1600" dirty="0" err="1"/>
              <a:t>Missmatch</a:t>
            </a:r>
            <a:r>
              <a:rPr lang="en-US" sz="1600" dirty="0"/>
              <a:t> between laser wavelength (2.052µm mean) and DLA period length (2.05µm)</a:t>
            </a:r>
          </a:p>
          <a:p>
            <a:pPr>
              <a:buFont typeface="Wingdings" pitchFamily="2" charset="2"/>
              <a:buChar char="è"/>
            </a:pPr>
            <a:r>
              <a:rPr lang="en-US" sz="1600" dirty="0"/>
              <a:t>Laser pulse chirp (wavelength change)</a:t>
            </a:r>
          </a:p>
          <a:p>
            <a:pPr>
              <a:buFont typeface="Wingdings" pitchFamily="2" charset="2"/>
              <a:buChar char="è"/>
            </a:pPr>
            <a:r>
              <a:rPr lang="en-US" sz="1600" dirty="0"/>
              <a:t>Different laser pulse shape (more parameters needed)</a:t>
            </a:r>
          </a:p>
        </p:txBody>
      </p:sp>
      <p:pic>
        <p:nvPicPr>
          <p:cNvPr id="8" name="Grafik 7" descr="Fragezeichen mit einfarbiger Füllung">
            <a:extLst>
              <a:ext uri="{FF2B5EF4-FFF2-40B4-BE49-F238E27FC236}">
                <a16:creationId xmlns:a16="http://schemas.microsoft.com/office/drawing/2014/main" id="{4E74D2A8-3D26-8E30-1B0F-522DC62F4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4415" y="5034600"/>
            <a:ext cx="1274400" cy="1274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20B0B3D-688C-784E-91FD-FA88552B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0" y="2315411"/>
            <a:ext cx="5789931" cy="34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4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CDE06-928D-3C46-B20B-D4A694FE3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AB0AE8B-CE62-EA34-B723-A02294CC4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47" y="2317211"/>
            <a:ext cx="5885440" cy="347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BFA9CAD-2B26-EE42-F165-F4A466780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Reconstruction vs experiment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16E4D4-6295-8DB5-DBCD-9EE1F79A54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B213C3-322B-1C46-B790-99982735E8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D5C88A-8BA6-B778-2BFE-161A3D1E4B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22</a:t>
            </a:fld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Inhaltsplatzhalter 2">
                <a:extLst>
                  <a:ext uri="{FF2B5EF4-FFF2-40B4-BE49-F238E27FC236}">
                    <a16:creationId xmlns:a16="http://schemas.microsoft.com/office/drawing/2014/main" id="{70754C4F-2DBB-A517-C5D8-15A9F15E94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23021" y="2434776"/>
                <a:ext cx="5157188" cy="3154224"/>
              </a:xfrm>
            </p:spPr>
            <p:txBody>
              <a:bodyPr>
                <a:noAutofit/>
              </a:bodyPr>
              <a:lstStyle/>
              <a:p>
                <a:pPr>
                  <a:buFont typeface="Wingdings" pitchFamily="2" charset="2"/>
                  <a:buChar char="è"/>
                </a:pPr>
                <a:r>
                  <a:rPr lang="en-US" sz="1600" dirty="0"/>
                  <a:t>Model with 5 free parameters for laser pulse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600" dirty="0"/>
                  <a:t> and laser amplitude)</a:t>
                </a:r>
              </a:p>
              <a:p>
                <a:pPr>
                  <a:buFont typeface="Wingdings" pitchFamily="2" charset="2"/>
                  <a:buChar char="è"/>
                </a:pPr>
                <a:r>
                  <a:rPr lang="en-US" sz="1600" dirty="0" err="1"/>
                  <a:t>Missmatch</a:t>
                </a:r>
                <a:r>
                  <a:rPr lang="en-US" sz="1600" dirty="0"/>
                  <a:t> between laser wavelength and DLA period length of 20 nm included </a:t>
                </a:r>
                <a:r>
                  <a:rPr lang="en-US" sz="1600" dirty="0">
                    <a:sym typeface="Wingdings" pitchFamily="2" charset="2"/>
                  </a:rPr>
                  <a:t> phase shift</a:t>
                </a:r>
                <a:endParaRPr lang="en-US" sz="1600" dirty="0"/>
              </a:p>
              <a:p>
                <a:pPr>
                  <a:buFont typeface="Wingdings" pitchFamily="2" charset="2"/>
                  <a:buChar char="è"/>
                </a:pPr>
                <a:endParaRPr lang="en-US" sz="1600" dirty="0"/>
              </a:p>
              <a:p>
                <a:pPr>
                  <a:buFont typeface="Wingdings" pitchFamily="2" charset="2"/>
                  <a:buChar char="è"/>
                </a:pPr>
                <a:r>
                  <a:rPr lang="en-US" sz="1600" dirty="0"/>
                  <a:t>Much better agreement: higher laser amplitude but shorter laser pulse (interaction only in a fraction of the grating)</a:t>
                </a:r>
              </a:p>
              <a:p>
                <a:pPr>
                  <a:buFont typeface="Wingdings" pitchFamily="2" charset="2"/>
                  <a:buChar char="è"/>
                </a:pPr>
                <a:r>
                  <a:rPr lang="en-US" sz="1600" dirty="0"/>
                  <a:t>Has to be further investigated but maybe rotation of laser spot (1mm x 50µm) during experiment</a:t>
                </a:r>
              </a:p>
            </p:txBody>
          </p:sp>
        </mc:Choice>
        <mc:Fallback>
          <p:sp>
            <p:nvSpPr>
              <p:cNvPr id="16" name="Inhaltsplatzhalter 2">
                <a:extLst>
                  <a:ext uri="{FF2B5EF4-FFF2-40B4-BE49-F238E27FC236}">
                    <a16:creationId xmlns:a16="http://schemas.microsoft.com/office/drawing/2014/main" id="{70754C4F-2DBB-A517-C5D8-15A9F15E94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23021" y="2434776"/>
                <a:ext cx="5157188" cy="3154224"/>
              </a:xfrm>
              <a:blipFill>
                <a:blip r:embed="rId3"/>
                <a:stretch>
                  <a:fillRect l="-2211" t="-2000" r="-29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14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909AC-CF79-5976-579A-C1CBC57D7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1">
            <a:extLst>
              <a:ext uri="{FF2B5EF4-FFF2-40B4-BE49-F238E27FC236}">
                <a16:creationId xmlns:a16="http://schemas.microsoft.com/office/drawing/2014/main" id="{C7EF61C5-4A8C-E269-3D0B-FD8EC18E0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489242">
            <a:off x="7711511" y="2619991"/>
            <a:ext cx="11684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0ED24D-0974-C396-14C2-BD5A0AFD6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Goal: Control and optimization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802B66-0103-348D-EBF7-1E171557D8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248E35-87FB-2265-4D9A-698A2FA810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9D0613-D5E1-20B1-9424-312DB5A254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260C5F2-C995-7E28-8D1A-13E59C220F6B}"/>
              </a:ext>
            </a:extLst>
          </p:cNvPr>
          <p:cNvSpPr txBox="1"/>
          <p:nvPr/>
        </p:nvSpPr>
        <p:spPr>
          <a:xfrm>
            <a:off x="5376000" y="4860000"/>
            <a:ext cx="1507144" cy="7853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 err="1"/>
              <a:t>Reconstructed</a:t>
            </a:r>
            <a:endParaRPr lang="de-DE" sz="1600" dirty="0"/>
          </a:p>
          <a:p>
            <a:pPr algn="ctr">
              <a:lnSpc>
                <a:spcPct val="150000"/>
              </a:lnSpc>
            </a:pPr>
            <a:r>
              <a:rPr lang="de-DE" sz="1600" dirty="0"/>
              <a:t>Parameters</a:t>
            </a: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FFDA0848-FD1A-6219-770E-10DAEE7C1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0242" y="3382077"/>
            <a:ext cx="2297203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519602D-03AF-8F0A-B120-C6EC4846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000" y="2709000"/>
            <a:ext cx="14605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D60A576A-2450-E680-0014-18885D0F9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000" y="2222000"/>
            <a:ext cx="20701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470DB733-837B-A492-9273-BD1410336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5900" y="2260937"/>
            <a:ext cx="20701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02A1EDF5-9E1B-2093-1604-3E499F2C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9400" y="2417301"/>
            <a:ext cx="10033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1BFF993C-B911-2E12-5D98-64C9345D2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8250" y="3153477"/>
            <a:ext cx="162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466236E6-D847-4BC5-EC23-7C181946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2000" y="1881000"/>
            <a:ext cx="6477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96CE1ED5-8B9E-D592-96BE-6D75366E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50" y="3085600"/>
            <a:ext cx="14605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79956AB5-7BFA-3511-5D96-9C690EF6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489242">
            <a:off x="3311789" y="2283951"/>
            <a:ext cx="11684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CA8CFBDB-91D4-0A96-CF40-9107C202C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489242">
            <a:off x="3300509" y="3018662"/>
            <a:ext cx="11684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CD83E42D-065E-2475-5E24-2974F0DA4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450" y="2778528"/>
            <a:ext cx="1143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5D4BEFBD-1515-A727-91F9-00F0C1F4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195" y="4071160"/>
            <a:ext cx="512166" cy="15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884535F7-DB0B-A596-8BBF-B4D2C1DAB50D}"/>
              </a:ext>
            </a:extLst>
          </p:cNvPr>
          <p:cNvSpPr txBox="1"/>
          <p:nvPr/>
        </p:nvSpPr>
        <p:spPr>
          <a:xfrm>
            <a:off x="6932478" y="4869000"/>
            <a:ext cx="1327890" cy="892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 err="1"/>
              <a:t>Neural</a:t>
            </a:r>
            <a:br>
              <a:rPr lang="de-DE" dirty="0"/>
            </a:br>
            <a:r>
              <a:rPr lang="de-DE" dirty="0"/>
              <a:t>Net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60F62F0F-51BE-5CA5-F01F-159B25D7829A}"/>
              </a:ext>
            </a:extLst>
          </p:cNvPr>
          <p:cNvCxnSpPr>
            <a:cxnSpLocks/>
          </p:cNvCxnSpPr>
          <p:nvPr/>
        </p:nvCxnSpPr>
        <p:spPr>
          <a:xfrm flipH="1">
            <a:off x="7729450" y="4107057"/>
            <a:ext cx="566261" cy="70885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29489DD3-05A3-A9D6-1A43-D89672985941}"/>
              </a:ext>
            </a:extLst>
          </p:cNvPr>
          <p:cNvSpPr txBox="1"/>
          <p:nvPr/>
        </p:nvSpPr>
        <p:spPr>
          <a:xfrm>
            <a:off x="3983624" y="4869000"/>
            <a:ext cx="1327890" cy="892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/>
              <a:t>Optimizer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688CD0C0-661E-09D8-0503-A694099FC066}"/>
              </a:ext>
            </a:extLst>
          </p:cNvPr>
          <p:cNvCxnSpPr>
            <a:cxnSpLocks/>
          </p:cNvCxnSpPr>
          <p:nvPr/>
        </p:nvCxnSpPr>
        <p:spPr>
          <a:xfrm flipH="1">
            <a:off x="5508000" y="5328000"/>
            <a:ext cx="125916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99B86166-F369-FBFE-A3D0-6ABCD3D6C011}"/>
              </a:ext>
            </a:extLst>
          </p:cNvPr>
          <p:cNvCxnSpPr>
            <a:cxnSpLocks/>
          </p:cNvCxnSpPr>
          <p:nvPr/>
        </p:nvCxnSpPr>
        <p:spPr>
          <a:xfrm>
            <a:off x="3998363" y="4085468"/>
            <a:ext cx="648032" cy="67989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AE679BB3-5CAE-F9E1-291F-AAD5813FD136}"/>
              </a:ext>
            </a:extLst>
          </p:cNvPr>
          <p:cNvCxnSpPr/>
          <p:nvPr/>
        </p:nvCxnSpPr>
        <p:spPr>
          <a:xfrm flipV="1">
            <a:off x="4747445" y="5949000"/>
            <a:ext cx="0" cy="34137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0370CA19-1817-1313-0F29-029040E23BA1}"/>
              </a:ext>
            </a:extLst>
          </p:cNvPr>
          <p:cNvSpPr txBox="1"/>
          <p:nvPr/>
        </p:nvSpPr>
        <p:spPr>
          <a:xfrm>
            <a:off x="8264769" y="4299128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Spectrum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54135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animBg="1"/>
      <p:bldP spid="31" grpId="0" animBg="1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1812A-A5FE-43B6-6ED7-C6B1757AA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4650DD-56B7-ECE4-991C-F6E63EBE7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Conclusions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B6B335-D908-1149-D738-3E83666C64F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CDC7F2-059A-412C-CEB1-F35C6658B7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362EE7-F6D3-9456-E2C8-694DC1F758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C59E5B-959E-44E1-BB57-52B60DFE0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2002565"/>
            <a:ext cx="10800000" cy="450000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Guiding and acceleration in DLA shown in theory and experiments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ym typeface="Wingdings" pitchFamily="2" charset="2"/>
              </a:rPr>
              <a:t>Electron accelerator</a:t>
            </a:r>
          </a:p>
          <a:p>
            <a:r>
              <a:rPr lang="en-US" dirty="0">
                <a:sym typeface="Wingdings" pitchFamily="2" charset="2"/>
              </a:rPr>
              <a:t>Longer structures and special laser pulse shapes complicate experiments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ym typeface="Wingdings" pitchFamily="2" charset="2"/>
              </a:rPr>
              <a:t>Diagnostics required but not possible everywhere</a:t>
            </a:r>
          </a:p>
          <a:p>
            <a:r>
              <a:rPr lang="en-US" sz="2200" dirty="0">
                <a:sym typeface="Wingdings" pitchFamily="2" charset="2"/>
              </a:rPr>
              <a:t>Reconstruction with neural nets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ym typeface="Wingdings" pitchFamily="2" charset="2"/>
              </a:rPr>
              <a:t>Trivial examples with only a few parameters work well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ym typeface="Wingdings" pitchFamily="2" charset="2"/>
              </a:rPr>
              <a:t>Models with more parameters are under development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ym typeface="Wingdings" pitchFamily="2" charset="2"/>
              </a:rPr>
              <a:t>First validation with experimental data is done, more data needed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5B182B02-537A-991A-E61E-F08DFDB2C698}"/>
              </a:ext>
            </a:extLst>
          </p:cNvPr>
          <p:cNvSpPr/>
          <p:nvPr/>
        </p:nvSpPr>
        <p:spPr>
          <a:xfrm>
            <a:off x="4116000" y="5450353"/>
            <a:ext cx="3960000" cy="720000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chemeClr val="tx1"/>
                </a:solidFill>
              </a:rPr>
              <a:t>Thank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r>
              <a:rPr lang="de-DE" sz="2000" b="1" dirty="0" err="1">
                <a:solidFill>
                  <a:schemeClr val="tx1"/>
                </a:solidFill>
              </a:rPr>
              <a:t>you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r>
              <a:rPr lang="de-DE" sz="2000" b="1" dirty="0" err="1">
                <a:solidFill>
                  <a:schemeClr val="tx1"/>
                </a:solidFill>
              </a:rPr>
              <a:t>for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r>
              <a:rPr lang="de-DE" sz="2000" b="1" dirty="0" err="1">
                <a:solidFill>
                  <a:schemeClr val="tx1"/>
                </a:solidFill>
              </a:rPr>
              <a:t>your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r>
              <a:rPr lang="de-DE" sz="2000" b="1" dirty="0" err="1">
                <a:solidFill>
                  <a:schemeClr val="tx1"/>
                </a:solidFill>
              </a:rPr>
              <a:t>attention</a:t>
            </a:r>
            <a:r>
              <a:rPr lang="de-DE" sz="2000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4697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C7895-53C3-2FC3-8F11-873A7709F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874A5-A80E-CA5F-5436-77E54DF0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09226"/>
          </a:xfrm>
        </p:spPr>
        <p:txBody>
          <a:bodyPr>
            <a:normAutofit/>
          </a:bodyPr>
          <a:lstStyle/>
          <a:p>
            <a:r>
              <a:rPr lang="en-US" sz="2800" dirty="0"/>
              <a:t>DLA operation principle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918E42-EBDA-08FB-26F1-F3048365A96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DD18E3-DAC4-A167-3A33-B0C97AA1C0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938E14-83B0-B509-C6C8-85BC9D285B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25</a:t>
            </a:fld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924C37C-24C8-F567-C3B5-2A47A8F3CD51}"/>
              </a:ext>
            </a:extLst>
          </p:cNvPr>
          <p:cNvGrpSpPr/>
          <p:nvPr/>
        </p:nvGrpSpPr>
        <p:grpSpPr bwMode="auto">
          <a:xfrm>
            <a:off x="1056000" y="1768008"/>
            <a:ext cx="3792000" cy="4499739"/>
            <a:chOff x="3837" y="914998"/>
            <a:chExt cx="4791505" cy="5685792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A9210EF0-E67D-C450-B241-F94502FA0D3A}"/>
                </a:ext>
              </a:extLst>
            </p:cNvPr>
            <p:cNvSpPr txBox="1"/>
            <p:nvPr/>
          </p:nvSpPr>
          <p:spPr bwMode="auto">
            <a:xfrm>
              <a:off x="656068" y="4895640"/>
              <a:ext cx="2038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>
                  <a:latin typeface="Calibri"/>
                </a:rPr>
                <a:t>First spatial harmonic</a:t>
              </a: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4B1706EF-33E1-24DD-9C8F-48AB561CEFF9}"/>
                    </a:ext>
                  </a:extLst>
                </p:cNvPr>
                <p:cNvSpPr txBox="1"/>
                <p:nvPr/>
              </p:nvSpPr>
              <p:spPr bwMode="auto">
                <a:xfrm>
                  <a:off x="1682508" y="4645887"/>
                  <a:ext cx="1073556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8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1800" b="0" i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de-DE" sz="1800" b="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de-DE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4B1706EF-33E1-24DD-9C8F-48AB561CE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82508" y="4645887"/>
                  <a:ext cx="1073556" cy="390748"/>
                </a:xfrm>
                <a:prstGeom prst="rect">
                  <a:avLst/>
                </a:prstGeom>
                <a:blipFill>
                  <a:blip r:embed="rId2"/>
                  <a:stretch>
                    <a:fillRect b="-32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AD1E36B1-69DE-0AD9-F482-9A7AEE1AE0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13371" y="4677792"/>
              <a:ext cx="998698" cy="6294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70DD3F29-6DB5-7144-BDEF-4D89A5786083}"/>
                </a:ext>
              </a:extLst>
            </p:cNvPr>
            <p:cNvSpPr/>
            <p:nvPr/>
          </p:nvSpPr>
          <p:spPr bwMode="auto">
            <a:xfrm>
              <a:off x="616119" y="1066782"/>
              <a:ext cx="3517003" cy="1127070"/>
            </a:xfrm>
            <a:prstGeom prst="rect">
              <a:avLst/>
            </a:prstGeom>
            <a:solidFill>
              <a:srgbClr val="F1E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7" name="Ellipse 101">
              <a:extLst>
                <a:ext uri="{FF2B5EF4-FFF2-40B4-BE49-F238E27FC236}">
                  <a16:creationId xmlns:a16="http://schemas.microsoft.com/office/drawing/2014/main" id="{96773E13-B183-49A9-CC04-1378521AE273}"/>
                </a:ext>
              </a:extLst>
            </p:cNvPr>
            <p:cNvSpPr/>
            <p:nvPr/>
          </p:nvSpPr>
          <p:spPr bwMode="auto">
            <a:xfrm>
              <a:off x="600737" y="1114803"/>
              <a:ext cx="500733" cy="1588241"/>
            </a:xfrm>
            <a:prstGeom prst="ellipse">
              <a:avLst/>
            </a:prstGeom>
            <a:gradFill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Ellipse 103">
              <a:extLst>
                <a:ext uri="{FF2B5EF4-FFF2-40B4-BE49-F238E27FC236}">
                  <a16:creationId xmlns:a16="http://schemas.microsoft.com/office/drawing/2014/main" id="{FED64119-9FFD-6C34-C6A3-61B81DB863A1}"/>
                </a:ext>
              </a:extLst>
            </p:cNvPr>
            <p:cNvSpPr/>
            <p:nvPr/>
          </p:nvSpPr>
          <p:spPr bwMode="auto">
            <a:xfrm>
              <a:off x="1627709" y="1062273"/>
              <a:ext cx="500733" cy="1588241"/>
            </a:xfrm>
            <a:prstGeom prst="ellipse">
              <a:avLst/>
            </a:prstGeom>
            <a:gradFill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Ellipse 104">
              <a:extLst>
                <a:ext uri="{FF2B5EF4-FFF2-40B4-BE49-F238E27FC236}">
                  <a16:creationId xmlns:a16="http://schemas.microsoft.com/office/drawing/2014/main" id="{ECE5EF36-03FC-9797-D8AF-CFA5ED4DF957}"/>
                </a:ext>
              </a:extLst>
            </p:cNvPr>
            <p:cNvSpPr/>
            <p:nvPr/>
          </p:nvSpPr>
          <p:spPr bwMode="auto">
            <a:xfrm>
              <a:off x="2625812" y="1056956"/>
              <a:ext cx="500733" cy="1588241"/>
            </a:xfrm>
            <a:prstGeom prst="ellipse">
              <a:avLst/>
            </a:prstGeom>
            <a:gradFill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0" name="Ellipse 106">
              <a:extLst>
                <a:ext uri="{FF2B5EF4-FFF2-40B4-BE49-F238E27FC236}">
                  <a16:creationId xmlns:a16="http://schemas.microsoft.com/office/drawing/2014/main" id="{A721E5CA-C447-F7C9-6194-38236DD3F10D}"/>
                </a:ext>
              </a:extLst>
            </p:cNvPr>
            <p:cNvSpPr/>
            <p:nvPr/>
          </p:nvSpPr>
          <p:spPr bwMode="auto">
            <a:xfrm>
              <a:off x="3629135" y="1086585"/>
              <a:ext cx="500733" cy="1588241"/>
            </a:xfrm>
            <a:prstGeom prst="ellipse">
              <a:avLst/>
            </a:prstGeom>
            <a:gradFill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1" name="Ellipse 112">
              <a:extLst>
                <a:ext uri="{FF2B5EF4-FFF2-40B4-BE49-F238E27FC236}">
                  <a16:creationId xmlns:a16="http://schemas.microsoft.com/office/drawing/2014/main" id="{F8496847-1C98-81C5-01DE-1BE8C0F75ADB}"/>
                </a:ext>
              </a:extLst>
            </p:cNvPr>
            <p:cNvSpPr/>
            <p:nvPr/>
          </p:nvSpPr>
          <p:spPr bwMode="auto">
            <a:xfrm>
              <a:off x="1085589" y="1053557"/>
              <a:ext cx="572924" cy="1588241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Ellipse 114">
              <a:extLst>
                <a:ext uri="{FF2B5EF4-FFF2-40B4-BE49-F238E27FC236}">
                  <a16:creationId xmlns:a16="http://schemas.microsoft.com/office/drawing/2014/main" id="{5D128C84-EA7C-DFBC-FBC9-2432115A288D}"/>
                </a:ext>
              </a:extLst>
            </p:cNvPr>
            <p:cNvSpPr/>
            <p:nvPr/>
          </p:nvSpPr>
          <p:spPr bwMode="auto">
            <a:xfrm>
              <a:off x="2100243" y="1060019"/>
              <a:ext cx="564885" cy="1588241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Ellipse 115">
              <a:extLst>
                <a:ext uri="{FF2B5EF4-FFF2-40B4-BE49-F238E27FC236}">
                  <a16:creationId xmlns:a16="http://schemas.microsoft.com/office/drawing/2014/main" id="{2BD0A44E-033A-FC06-2F6D-EB9F187A171D}"/>
                </a:ext>
              </a:extLst>
            </p:cNvPr>
            <p:cNvSpPr/>
            <p:nvPr/>
          </p:nvSpPr>
          <p:spPr bwMode="auto">
            <a:xfrm>
              <a:off x="3102636" y="1060019"/>
              <a:ext cx="547131" cy="1588241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723DC392-BF7F-D5B5-533B-AB2E36F1D395}"/>
                </a:ext>
              </a:extLst>
            </p:cNvPr>
            <p:cNvGrpSpPr/>
            <p:nvPr/>
          </p:nvGrpSpPr>
          <p:grpSpPr bwMode="auto">
            <a:xfrm>
              <a:off x="435979" y="914998"/>
              <a:ext cx="727519" cy="1619068"/>
              <a:chOff x="468923" y="4100514"/>
              <a:chExt cx="670168" cy="1491436"/>
            </a:xfrm>
          </p:grpSpPr>
          <p:sp>
            <p:nvSpPr>
              <p:cNvPr id="244" name="Bogen 243">
                <a:extLst>
                  <a:ext uri="{FF2B5EF4-FFF2-40B4-BE49-F238E27FC236}">
                    <a16:creationId xmlns:a16="http://schemas.microsoft.com/office/drawing/2014/main" id="{5C7D9F4A-6E88-2CF1-FC25-3EBDF2110DF9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245" name="Gruppieren 244">
                <a:extLst>
                  <a:ext uri="{FF2B5EF4-FFF2-40B4-BE49-F238E27FC236}">
                    <a16:creationId xmlns:a16="http://schemas.microsoft.com/office/drawing/2014/main" id="{3047050C-B71F-0672-0E3F-D439369CB36A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246" name="Bogen 245">
                  <a:extLst>
                    <a:ext uri="{FF2B5EF4-FFF2-40B4-BE49-F238E27FC236}">
                      <a16:creationId xmlns:a16="http://schemas.microsoft.com/office/drawing/2014/main" id="{D7BDBB9B-BAAF-89FE-4BD0-1D20B095F55C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47" name="Bogen 246">
                  <a:extLst>
                    <a:ext uri="{FF2B5EF4-FFF2-40B4-BE49-F238E27FC236}">
                      <a16:creationId xmlns:a16="http://schemas.microsoft.com/office/drawing/2014/main" id="{CF46675D-4EAF-B65B-3829-71F76775AA02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48" name="Bogen 247">
                  <a:extLst>
                    <a:ext uri="{FF2B5EF4-FFF2-40B4-BE49-F238E27FC236}">
                      <a16:creationId xmlns:a16="http://schemas.microsoft.com/office/drawing/2014/main" id="{0BD58B27-EA87-3FC2-4FB8-F504E570D638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49" name="Bogen 248">
                  <a:extLst>
                    <a:ext uri="{FF2B5EF4-FFF2-40B4-BE49-F238E27FC236}">
                      <a16:creationId xmlns:a16="http://schemas.microsoft.com/office/drawing/2014/main" id="{4E15D46E-86E5-FF87-7C55-8E3AC5DF3399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50" name="Bogen 249">
                  <a:extLst>
                    <a:ext uri="{FF2B5EF4-FFF2-40B4-BE49-F238E27FC236}">
                      <a16:creationId xmlns:a16="http://schemas.microsoft.com/office/drawing/2014/main" id="{25EB3115-012A-F7A2-E8B1-4F511A438547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9BF5527B-A231-EE87-EC39-75847C076613}"/>
                </a:ext>
              </a:extLst>
            </p:cNvPr>
            <p:cNvGrpSpPr/>
            <p:nvPr/>
          </p:nvGrpSpPr>
          <p:grpSpPr bwMode="auto">
            <a:xfrm>
              <a:off x="1458638" y="917346"/>
              <a:ext cx="727519" cy="1619068"/>
              <a:chOff x="468923" y="4100514"/>
              <a:chExt cx="670168" cy="1491436"/>
            </a:xfrm>
          </p:grpSpPr>
          <p:sp>
            <p:nvSpPr>
              <p:cNvPr id="237" name="Bogen 236">
                <a:extLst>
                  <a:ext uri="{FF2B5EF4-FFF2-40B4-BE49-F238E27FC236}">
                    <a16:creationId xmlns:a16="http://schemas.microsoft.com/office/drawing/2014/main" id="{79856AA2-6424-3C2F-6CC5-214F0AE48311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238" name="Gruppieren 237">
                <a:extLst>
                  <a:ext uri="{FF2B5EF4-FFF2-40B4-BE49-F238E27FC236}">
                    <a16:creationId xmlns:a16="http://schemas.microsoft.com/office/drawing/2014/main" id="{1F00D8C8-2201-3B1C-CB4B-91028C3AB03A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239" name="Bogen 238">
                  <a:extLst>
                    <a:ext uri="{FF2B5EF4-FFF2-40B4-BE49-F238E27FC236}">
                      <a16:creationId xmlns:a16="http://schemas.microsoft.com/office/drawing/2014/main" id="{4FE53E36-A506-89C1-EBDB-BAEC33651FF2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40" name="Bogen 239">
                  <a:extLst>
                    <a:ext uri="{FF2B5EF4-FFF2-40B4-BE49-F238E27FC236}">
                      <a16:creationId xmlns:a16="http://schemas.microsoft.com/office/drawing/2014/main" id="{3E71CFB4-AC2A-E9FB-91A6-6907013610D8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41" name="Bogen 240">
                  <a:extLst>
                    <a:ext uri="{FF2B5EF4-FFF2-40B4-BE49-F238E27FC236}">
                      <a16:creationId xmlns:a16="http://schemas.microsoft.com/office/drawing/2014/main" id="{F1EEC7A9-201A-D22A-2D38-F7E4D3B9254A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42" name="Bogen 241">
                  <a:extLst>
                    <a:ext uri="{FF2B5EF4-FFF2-40B4-BE49-F238E27FC236}">
                      <a16:creationId xmlns:a16="http://schemas.microsoft.com/office/drawing/2014/main" id="{DA45D7BC-D80C-72DA-0392-20A3B07031DB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43" name="Bogen 242">
                  <a:extLst>
                    <a:ext uri="{FF2B5EF4-FFF2-40B4-BE49-F238E27FC236}">
                      <a16:creationId xmlns:a16="http://schemas.microsoft.com/office/drawing/2014/main" id="{ED49DDE5-9AC5-80B0-4126-D95EAB50B767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374E494D-4631-13A8-750D-B5C47A4C7370}"/>
                </a:ext>
              </a:extLst>
            </p:cNvPr>
            <p:cNvGrpSpPr/>
            <p:nvPr/>
          </p:nvGrpSpPr>
          <p:grpSpPr bwMode="auto">
            <a:xfrm>
              <a:off x="2455967" y="934702"/>
              <a:ext cx="727519" cy="1619068"/>
              <a:chOff x="468923" y="4100514"/>
              <a:chExt cx="670168" cy="1491436"/>
            </a:xfrm>
          </p:grpSpPr>
          <p:sp>
            <p:nvSpPr>
              <p:cNvPr id="230" name="Bogen 229">
                <a:extLst>
                  <a:ext uri="{FF2B5EF4-FFF2-40B4-BE49-F238E27FC236}">
                    <a16:creationId xmlns:a16="http://schemas.microsoft.com/office/drawing/2014/main" id="{3D2D43A6-26F8-A2D3-0E87-E559131138EE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231" name="Gruppieren 230">
                <a:extLst>
                  <a:ext uri="{FF2B5EF4-FFF2-40B4-BE49-F238E27FC236}">
                    <a16:creationId xmlns:a16="http://schemas.microsoft.com/office/drawing/2014/main" id="{99D23D18-EF84-0777-D3F8-46F1AD62C1C3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232" name="Bogen 231">
                  <a:extLst>
                    <a:ext uri="{FF2B5EF4-FFF2-40B4-BE49-F238E27FC236}">
                      <a16:creationId xmlns:a16="http://schemas.microsoft.com/office/drawing/2014/main" id="{50A185C0-F6A4-C79A-4216-1BD000CEE60B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33" name="Bogen 232">
                  <a:extLst>
                    <a:ext uri="{FF2B5EF4-FFF2-40B4-BE49-F238E27FC236}">
                      <a16:creationId xmlns:a16="http://schemas.microsoft.com/office/drawing/2014/main" id="{77435AEE-8CC8-9F2C-804E-5121A9A6611A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34" name="Bogen 233">
                  <a:extLst>
                    <a:ext uri="{FF2B5EF4-FFF2-40B4-BE49-F238E27FC236}">
                      <a16:creationId xmlns:a16="http://schemas.microsoft.com/office/drawing/2014/main" id="{D3DACBF6-3296-4013-CF96-3BFD486561EA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35" name="Bogen 234">
                  <a:extLst>
                    <a:ext uri="{FF2B5EF4-FFF2-40B4-BE49-F238E27FC236}">
                      <a16:creationId xmlns:a16="http://schemas.microsoft.com/office/drawing/2014/main" id="{A32E9112-CA5A-2641-2BE4-481D268643B5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36" name="Bogen 235">
                  <a:extLst>
                    <a:ext uri="{FF2B5EF4-FFF2-40B4-BE49-F238E27FC236}">
                      <a16:creationId xmlns:a16="http://schemas.microsoft.com/office/drawing/2014/main" id="{B70635F2-3FBF-54C6-4C06-0D4F7C3E340D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852CD234-A138-D5B5-502B-286409349ED6}"/>
                </a:ext>
              </a:extLst>
            </p:cNvPr>
            <p:cNvGrpSpPr/>
            <p:nvPr/>
          </p:nvGrpSpPr>
          <p:grpSpPr bwMode="auto">
            <a:xfrm>
              <a:off x="3456051" y="914998"/>
              <a:ext cx="727519" cy="1619068"/>
              <a:chOff x="468923" y="4100514"/>
              <a:chExt cx="670168" cy="1491436"/>
            </a:xfrm>
          </p:grpSpPr>
          <p:sp>
            <p:nvSpPr>
              <p:cNvPr id="223" name="Bogen 222">
                <a:extLst>
                  <a:ext uri="{FF2B5EF4-FFF2-40B4-BE49-F238E27FC236}">
                    <a16:creationId xmlns:a16="http://schemas.microsoft.com/office/drawing/2014/main" id="{9AE3863B-BAE7-66B5-0173-663F269ABD5E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224" name="Gruppieren 223">
                <a:extLst>
                  <a:ext uri="{FF2B5EF4-FFF2-40B4-BE49-F238E27FC236}">
                    <a16:creationId xmlns:a16="http://schemas.microsoft.com/office/drawing/2014/main" id="{570BA8D9-DCF0-7058-4377-CEE9A9737449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225" name="Bogen 224">
                  <a:extLst>
                    <a:ext uri="{FF2B5EF4-FFF2-40B4-BE49-F238E27FC236}">
                      <a16:creationId xmlns:a16="http://schemas.microsoft.com/office/drawing/2014/main" id="{694E06DE-3920-B9D7-8968-06E8EE810A2E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26" name="Bogen 225">
                  <a:extLst>
                    <a:ext uri="{FF2B5EF4-FFF2-40B4-BE49-F238E27FC236}">
                      <a16:creationId xmlns:a16="http://schemas.microsoft.com/office/drawing/2014/main" id="{5B73CC01-2EA1-36D5-6B6B-888F9C22BEE6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27" name="Bogen 226">
                  <a:extLst>
                    <a:ext uri="{FF2B5EF4-FFF2-40B4-BE49-F238E27FC236}">
                      <a16:creationId xmlns:a16="http://schemas.microsoft.com/office/drawing/2014/main" id="{615DA31A-880D-4EE4-D19C-70E5EF49D4AB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28" name="Bogen 227">
                  <a:extLst>
                    <a:ext uri="{FF2B5EF4-FFF2-40B4-BE49-F238E27FC236}">
                      <a16:creationId xmlns:a16="http://schemas.microsoft.com/office/drawing/2014/main" id="{1F864EB8-AB70-1961-26A0-7B4F3595AF76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29" name="Bogen 228">
                  <a:extLst>
                    <a:ext uri="{FF2B5EF4-FFF2-40B4-BE49-F238E27FC236}">
                      <a16:creationId xmlns:a16="http://schemas.microsoft.com/office/drawing/2014/main" id="{B5BFF500-2C23-EBE8-6960-889E9816C99D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CAFA859F-DD85-4C10-9432-3909FCE7BEC1}"/>
                </a:ext>
              </a:extLst>
            </p:cNvPr>
            <p:cNvGrpSpPr/>
            <p:nvPr/>
          </p:nvGrpSpPr>
          <p:grpSpPr bwMode="auto">
            <a:xfrm>
              <a:off x="1959306" y="922110"/>
              <a:ext cx="727519" cy="1619068"/>
              <a:chOff x="468923" y="4100514"/>
              <a:chExt cx="670168" cy="1491436"/>
            </a:xfrm>
          </p:grpSpPr>
          <p:sp>
            <p:nvSpPr>
              <p:cNvPr id="216" name="Bogen 215">
                <a:extLst>
                  <a:ext uri="{FF2B5EF4-FFF2-40B4-BE49-F238E27FC236}">
                    <a16:creationId xmlns:a16="http://schemas.microsoft.com/office/drawing/2014/main" id="{B72A6177-B39F-FF54-F65B-0E2DD25F70FA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217" name="Gruppieren 216">
                <a:extLst>
                  <a:ext uri="{FF2B5EF4-FFF2-40B4-BE49-F238E27FC236}">
                    <a16:creationId xmlns:a16="http://schemas.microsoft.com/office/drawing/2014/main" id="{3C3A8780-A1A8-FACA-5A69-A92BB608CBB1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218" name="Bogen 217">
                  <a:extLst>
                    <a:ext uri="{FF2B5EF4-FFF2-40B4-BE49-F238E27FC236}">
                      <a16:creationId xmlns:a16="http://schemas.microsoft.com/office/drawing/2014/main" id="{9FF6ABC7-561A-B7BC-97E0-F64276AE3D1B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19" name="Bogen 218">
                  <a:extLst>
                    <a:ext uri="{FF2B5EF4-FFF2-40B4-BE49-F238E27FC236}">
                      <a16:creationId xmlns:a16="http://schemas.microsoft.com/office/drawing/2014/main" id="{7302F63E-B874-FC72-8FB5-643786A67632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20" name="Bogen 219">
                  <a:extLst>
                    <a:ext uri="{FF2B5EF4-FFF2-40B4-BE49-F238E27FC236}">
                      <a16:creationId xmlns:a16="http://schemas.microsoft.com/office/drawing/2014/main" id="{006EDE58-AEF7-2AB9-4B1E-C7528489A067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21" name="Bogen 220">
                  <a:extLst>
                    <a:ext uri="{FF2B5EF4-FFF2-40B4-BE49-F238E27FC236}">
                      <a16:creationId xmlns:a16="http://schemas.microsoft.com/office/drawing/2014/main" id="{9B71B400-906F-86B1-54E2-0E8170153769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22" name="Bogen 221">
                  <a:extLst>
                    <a:ext uri="{FF2B5EF4-FFF2-40B4-BE49-F238E27FC236}">
                      <a16:creationId xmlns:a16="http://schemas.microsoft.com/office/drawing/2014/main" id="{EDEA17ED-CB9C-FBE6-B61A-18B77D70FFD4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170A4736-5D9D-597F-F526-DBA8D6C0B78D}"/>
                </a:ext>
              </a:extLst>
            </p:cNvPr>
            <p:cNvGrpSpPr/>
            <p:nvPr/>
          </p:nvGrpSpPr>
          <p:grpSpPr bwMode="auto">
            <a:xfrm>
              <a:off x="2958798" y="923259"/>
              <a:ext cx="727519" cy="1619068"/>
              <a:chOff x="468923" y="4100514"/>
              <a:chExt cx="670168" cy="1491436"/>
            </a:xfrm>
          </p:grpSpPr>
          <p:sp>
            <p:nvSpPr>
              <p:cNvPr id="209" name="Bogen 208">
                <a:extLst>
                  <a:ext uri="{FF2B5EF4-FFF2-40B4-BE49-F238E27FC236}">
                    <a16:creationId xmlns:a16="http://schemas.microsoft.com/office/drawing/2014/main" id="{4B42FFCD-35FD-970A-B8A4-88FAC8EC64ED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210" name="Gruppieren 209">
                <a:extLst>
                  <a:ext uri="{FF2B5EF4-FFF2-40B4-BE49-F238E27FC236}">
                    <a16:creationId xmlns:a16="http://schemas.microsoft.com/office/drawing/2014/main" id="{B9A9FA92-CB6E-D4B9-7E6D-159249F16DFC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211" name="Bogen 210">
                  <a:extLst>
                    <a:ext uri="{FF2B5EF4-FFF2-40B4-BE49-F238E27FC236}">
                      <a16:creationId xmlns:a16="http://schemas.microsoft.com/office/drawing/2014/main" id="{DDF7C3ED-626D-D4A4-C547-FC0F6F0E7B90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12" name="Bogen 211">
                  <a:extLst>
                    <a:ext uri="{FF2B5EF4-FFF2-40B4-BE49-F238E27FC236}">
                      <a16:creationId xmlns:a16="http://schemas.microsoft.com/office/drawing/2014/main" id="{9BC91DF7-25A4-AB45-792B-643FA7AABEE4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13" name="Bogen 212">
                  <a:extLst>
                    <a:ext uri="{FF2B5EF4-FFF2-40B4-BE49-F238E27FC236}">
                      <a16:creationId xmlns:a16="http://schemas.microsoft.com/office/drawing/2014/main" id="{6B22F635-3307-BB3B-F4DB-CBE6447706C4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14" name="Bogen 213">
                  <a:extLst>
                    <a:ext uri="{FF2B5EF4-FFF2-40B4-BE49-F238E27FC236}">
                      <a16:creationId xmlns:a16="http://schemas.microsoft.com/office/drawing/2014/main" id="{F4159690-54AC-4F2D-BE2D-4AD8D97BBA02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15" name="Bogen 214">
                  <a:extLst>
                    <a:ext uri="{FF2B5EF4-FFF2-40B4-BE49-F238E27FC236}">
                      <a16:creationId xmlns:a16="http://schemas.microsoft.com/office/drawing/2014/main" id="{2D292EF9-0C0D-2A46-E158-F150B806A38E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sp>
          <p:nvSpPr>
            <p:cNvPr id="60" name="Freihandform 59">
              <a:extLst>
                <a:ext uri="{FF2B5EF4-FFF2-40B4-BE49-F238E27FC236}">
                  <a16:creationId xmlns:a16="http://schemas.microsoft.com/office/drawing/2014/main" id="{C40CD678-1DC1-6C6D-5F5E-90FA0FC940AE}"/>
                </a:ext>
              </a:extLst>
            </p:cNvPr>
            <p:cNvSpPr/>
            <p:nvPr/>
          </p:nvSpPr>
          <p:spPr bwMode="auto">
            <a:xfrm>
              <a:off x="1088263" y="1867029"/>
              <a:ext cx="595741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 extrusionOk="0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58D6CEE4-B7E2-F8D8-7E5A-67DCF46F729B}"/>
                </a:ext>
              </a:extLst>
            </p:cNvPr>
            <p:cNvGrpSpPr/>
            <p:nvPr/>
          </p:nvGrpSpPr>
          <p:grpSpPr bwMode="auto">
            <a:xfrm>
              <a:off x="939370" y="922110"/>
              <a:ext cx="727519" cy="1619068"/>
              <a:chOff x="468923" y="4100514"/>
              <a:chExt cx="670168" cy="1491436"/>
            </a:xfrm>
          </p:grpSpPr>
          <p:sp>
            <p:nvSpPr>
              <p:cNvPr id="202" name="Bogen 201">
                <a:extLst>
                  <a:ext uri="{FF2B5EF4-FFF2-40B4-BE49-F238E27FC236}">
                    <a16:creationId xmlns:a16="http://schemas.microsoft.com/office/drawing/2014/main" id="{9A7FC6DB-744B-D5AF-9340-83584ABD7637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203" name="Gruppieren 202">
                <a:extLst>
                  <a:ext uri="{FF2B5EF4-FFF2-40B4-BE49-F238E27FC236}">
                    <a16:creationId xmlns:a16="http://schemas.microsoft.com/office/drawing/2014/main" id="{93AED359-1099-116A-33AD-B9B0CD73B91B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204" name="Bogen 203">
                  <a:extLst>
                    <a:ext uri="{FF2B5EF4-FFF2-40B4-BE49-F238E27FC236}">
                      <a16:creationId xmlns:a16="http://schemas.microsoft.com/office/drawing/2014/main" id="{4AD3C8C9-5665-F8F2-C50B-589E426BEDCA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05" name="Bogen 204">
                  <a:extLst>
                    <a:ext uri="{FF2B5EF4-FFF2-40B4-BE49-F238E27FC236}">
                      <a16:creationId xmlns:a16="http://schemas.microsoft.com/office/drawing/2014/main" id="{782A14B2-7A75-5814-52ED-BF3FFBC6CF3A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06" name="Bogen 205">
                  <a:extLst>
                    <a:ext uri="{FF2B5EF4-FFF2-40B4-BE49-F238E27FC236}">
                      <a16:creationId xmlns:a16="http://schemas.microsoft.com/office/drawing/2014/main" id="{3940B032-5BA2-B0C7-DBC7-7D2D6DCED38B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07" name="Bogen 206">
                  <a:extLst>
                    <a:ext uri="{FF2B5EF4-FFF2-40B4-BE49-F238E27FC236}">
                      <a16:creationId xmlns:a16="http://schemas.microsoft.com/office/drawing/2014/main" id="{7EA7997B-C86D-FFCF-41E4-7B3A54C1FBD0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08" name="Bogen 207">
                  <a:extLst>
                    <a:ext uri="{FF2B5EF4-FFF2-40B4-BE49-F238E27FC236}">
                      <a16:creationId xmlns:a16="http://schemas.microsoft.com/office/drawing/2014/main" id="{156AEE02-8E94-5167-ECAE-AE2641BEB609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sp>
          <p:nvSpPr>
            <p:cNvPr id="62" name="Freihandform 61">
              <a:extLst>
                <a:ext uri="{FF2B5EF4-FFF2-40B4-BE49-F238E27FC236}">
                  <a16:creationId xmlns:a16="http://schemas.microsoft.com/office/drawing/2014/main" id="{B769F2DC-9F41-939F-6B54-96682D2F5C58}"/>
                </a:ext>
              </a:extLst>
            </p:cNvPr>
            <p:cNvSpPr/>
            <p:nvPr/>
          </p:nvSpPr>
          <p:spPr bwMode="auto">
            <a:xfrm>
              <a:off x="2089893" y="1881192"/>
              <a:ext cx="564800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 extrusionOk="0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Freihandform 62">
              <a:extLst>
                <a:ext uri="{FF2B5EF4-FFF2-40B4-BE49-F238E27FC236}">
                  <a16:creationId xmlns:a16="http://schemas.microsoft.com/office/drawing/2014/main" id="{75F6B498-93E3-334D-6693-BF9957790AE1}"/>
                </a:ext>
              </a:extLst>
            </p:cNvPr>
            <p:cNvSpPr/>
            <p:nvPr/>
          </p:nvSpPr>
          <p:spPr bwMode="auto">
            <a:xfrm>
              <a:off x="3104799" y="1865102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 extrusionOk="0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4" name="Ellipse 264">
              <a:extLst>
                <a:ext uri="{FF2B5EF4-FFF2-40B4-BE49-F238E27FC236}">
                  <a16:creationId xmlns:a16="http://schemas.microsoft.com/office/drawing/2014/main" id="{1F2FC570-7148-5612-64E3-E2F6F9752164}"/>
                </a:ext>
              </a:extLst>
            </p:cNvPr>
            <p:cNvSpPr/>
            <p:nvPr/>
          </p:nvSpPr>
          <p:spPr bwMode="auto">
            <a:xfrm>
              <a:off x="620003" y="1392400"/>
              <a:ext cx="265620" cy="26562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1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C7E55135-D241-F200-5FAC-319AB398373A}"/>
                </a:ext>
              </a:extLst>
            </p:cNvPr>
            <p:cNvCxnSpPr>
              <a:cxnSpLocks/>
              <a:stCxn id="64" idx="6"/>
            </p:cNvCxnSpPr>
            <p:nvPr/>
          </p:nvCxnSpPr>
          <p:spPr bwMode="auto">
            <a:xfrm>
              <a:off x="885622" y="1525210"/>
              <a:ext cx="234747" cy="73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Ellipse 267">
              <a:extLst>
                <a:ext uri="{FF2B5EF4-FFF2-40B4-BE49-F238E27FC236}">
                  <a16:creationId xmlns:a16="http://schemas.microsoft.com/office/drawing/2014/main" id="{75822F84-FA5C-8606-BFCF-A80FA055CDA3}"/>
                </a:ext>
              </a:extLst>
            </p:cNvPr>
            <p:cNvSpPr/>
            <p:nvPr/>
          </p:nvSpPr>
          <p:spPr bwMode="auto">
            <a:xfrm>
              <a:off x="1254918" y="1405457"/>
              <a:ext cx="265620" cy="2656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2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C6C979BF-B514-098D-B138-7BB6C4F6BEDE}"/>
                </a:ext>
              </a:extLst>
            </p:cNvPr>
            <p:cNvCxnSpPr>
              <a:cxnSpLocks/>
              <a:stCxn id="66" idx="6"/>
            </p:cNvCxnSpPr>
            <p:nvPr/>
          </p:nvCxnSpPr>
          <p:spPr bwMode="auto">
            <a:xfrm>
              <a:off x="1520538" y="1538268"/>
              <a:ext cx="17674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Ellipse 269">
              <a:extLst>
                <a:ext uri="{FF2B5EF4-FFF2-40B4-BE49-F238E27FC236}">
                  <a16:creationId xmlns:a16="http://schemas.microsoft.com/office/drawing/2014/main" id="{F86CA047-E8D4-BF27-94E4-D86231361F4D}"/>
                </a:ext>
              </a:extLst>
            </p:cNvPr>
            <p:cNvSpPr/>
            <p:nvPr/>
          </p:nvSpPr>
          <p:spPr bwMode="auto">
            <a:xfrm>
              <a:off x="1937305" y="1409790"/>
              <a:ext cx="265620" cy="2656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3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A8073F28-8DE3-83E1-68C8-44C5947DE51E}"/>
                </a:ext>
              </a:extLst>
            </p:cNvPr>
            <p:cNvCxnSpPr>
              <a:cxnSpLocks/>
              <a:stCxn id="68" idx="6"/>
            </p:cNvCxnSpPr>
            <p:nvPr/>
          </p:nvCxnSpPr>
          <p:spPr bwMode="auto">
            <a:xfrm>
              <a:off x="2202925" y="1542600"/>
              <a:ext cx="187320" cy="1326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Ellipse 273">
              <a:extLst>
                <a:ext uri="{FF2B5EF4-FFF2-40B4-BE49-F238E27FC236}">
                  <a16:creationId xmlns:a16="http://schemas.microsoft.com/office/drawing/2014/main" id="{F4272173-2062-2C3C-7198-6AE2DE361BE5}"/>
                </a:ext>
              </a:extLst>
            </p:cNvPr>
            <p:cNvSpPr/>
            <p:nvPr/>
          </p:nvSpPr>
          <p:spPr bwMode="auto">
            <a:xfrm>
              <a:off x="2508581" y="1435785"/>
              <a:ext cx="265620" cy="2656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>
                  <a:solidFill>
                    <a:schemeClr val="tx1"/>
                  </a:solidFill>
                </a:rPr>
                <a:t>4</a:t>
              </a:r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71" name="Gerade Verbindung mit Pfeil 70">
              <a:extLst>
                <a:ext uri="{FF2B5EF4-FFF2-40B4-BE49-F238E27FC236}">
                  <a16:creationId xmlns:a16="http://schemas.microsoft.com/office/drawing/2014/main" id="{8F45B0E2-228E-09F5-FF5C-9F88A363A150}"/>
                </a:ext>
              </a:extLst>
            </p:cNvPr>
            <p:cNvCxnSpPr>
              <a:cxnSpLocks/>
              <a:stCxn id="70" idx="6"/>
            </p:cNvCxnSpPr>
            <p:nvPr/>
          </p:nvCxnSpPr>
          <p:spPr bwMode="auto">
            <a:xfrm flipV="1">
              <a:off x="2774201" y="1409791"/>
              <a:ext cx="170111" cy="1588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6A9B4176-4476-E2AC-C4CB-D77C87138CDA}"/>
                </a:ext>
              </a:extLst>
            </p:cNvPr>
            <p:cNvSpPr/>
            <p:nvPr/>
          </p:nvSpPr>
          <p:spPr bwMode="auto">
            <a:xfrm>
              <a:off x="600738" y="2190804"/>
              <a:ext cx="3521445" cy="656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0D9A4A03-90C0-90B1-0AA2-6A6057C949DC}"/>
                </a:ext>
              </a:extLst>
            </p:cNvPr>
            <p:cNvSpPr/>
            <p:nvPr/>
          </p:nvSpPr>
          <p:spPr bwMode="auto">
            <a:xfrm>
              <a:off x="597080" y="1867031"/>
              <a:ext cx="51589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708E44C3-1389-8947-1949-A18690D60327}"/>
                </a:ext>
              </a:extLst>
            </p:cNvPr>
            <p:cNvSpPr/>
            <p:nvPr/>
          </p:nvSpPr>
          <p:spPr bwMode="auto">
            <a:xfrm>
              <a:off x="1639603" y="1856395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F02B79C2-733C-32EA-DD29-8B8BDC2195D9}"/>
                </a:ext>
              </a:extLst>
            </p:cNvPr>
            <p:cNvSpPr/>
            <p:nvPr/>
          </p:nvSpPr>
          <p:spPr bwMode="auto">
            <a:xfrm>
              <a:off x="3633271" y="1856395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5E49F42D-6A46-BDB4-9F8F-A19045DF1B60}"/>
                </a:ext>
              </a:extLst>
            </p:cNvPr>
            <p:cNvSpPr/>
            <p:nvPr/>
          </p:nvSpPr>
          <p:spPr bwMode="auto">
            <a:xfrm>
              <a:off x="2639411" y="1876858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7" name="Pfeil nach rechts 76">
              <a:extLst>
                <a:ext uri="{FF2B5EF4-FFF2-40B4-BE49-F238E27FC236}">
                  <a16:creationId xmlns:a16="http://schemas.microsoft.com/office/drawing/2014/main" id="{350EBF15-1DB1-FC28-49C0-B2A98EA7CCE5}"/>
                </a:ext>
              </a:extLst>
            </p:cNvPr>
            <p:cNvSpPr/>
            <p:nvPr/>
          </p:nvSpPr>
          <p:spPr bwMode="auto">
            <a:xfrm rot="16199999">
              <a:off x="1164901" y="5208147"/>
              <a:ext cx="388788" cy="55650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8" name="Pfeil nach rechts 77">
              <a:extLst>
                <a:ext uri="{FF2B5EF4-FFF2-40B4-BE49-F238E27FC236}">
                  <a16:creationId xmlns:a16="http://schemas.microsoft.com/office/drawing/2014/main" id="{CE6F0A02-1188-6891-6C91-FF1FE10049C7}"/>
                </a:ext>
              </a:extLst>
            </p:cNvPr>
            <p:cNvSpPr/>
            <p:nvPr/>
          </p:nvSpPr>
          <p:spPr bwMode="auto">
            <a:xfrm rot="16199999">
              <a:off x="1876301" y="5208147"/>
              <a:ext cx="388788" cy="55650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9" name="Pfeil nach rechts 78">
              <a:extLst>
                <a:ext uri="{FF2B5EF4-FFF2-40B4-BE49-F238E27FC236}">
                  <a16:creationId xmlns:a16="http://schemas.microsoft.com/office/drawing/2014/main" id="{9AAE2CEB-622E-4F7C-204F-3A7B520664B2}"/>
                </a:ext>
              </a:extLst>
            </p:cNvPr>
            <p:cNvSpPr/>
            <p:nvPr/>
          </p:nvSpPr>
          <p:spPr bwMode="auto">
            <a:xfrm rot="16199999">
              <a:off x="2588838" y="5218943"/>
              <a:ext cx="388788" cy="55650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0" name="Pfeil nach rechts 79">
              <a:extLst>
                <a:ext uri="{FF2B5EF4-FFF2-40B4-BE49-F238E27FC236}">
                  <a16:creationId xmlns:a16="http://schemas.microsoft.com/office/drawing/2014/main" id="{2F01F5A4-56C8-E396-8D7F-D7675BECA580}"/>
                </a:ext>
              </a:extLst>
            </p:cNvPr>
            <p:cNvSpPr/>
            <p:nvPr/>
          </p:nvSpPr>
          <p:spPr bwMode="auto">
            <a:xfrm rot="16199999">
              <a:off x="3300238" y="5218943"/>
              <a:ext cx="388788" cy="55650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hteck 80">
                  <a:extLst>
                    <a:ext uri="{FF2B5EF4-FFF2-40B4-BE49-F238E27FC236}">
                      <a16:creationId xmlns:a16="http://schemas.microsoft.com/office/drawing/2014/main" id="{A254C850-6C9A-210D-B7AE-528B81E67753}"/>
                    </a:ext>
                  </a:extLst>
                </p:cNvPr>
                <p:cNvSpPr/>
                <p:nvPr/>
              </p:nvSpPr>
              <p:spPr bwMode="auto">
                <a:xfrm>
                  <a:off x="3733130" y="5307064"/>
                  <a:ext cx="453283" cy="501173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i="1">
                            <a:latin typeface="Cambria Math"/>
                          </a:rPr>
                          <m:t>𝜆</m:t>
                        </m:r>
                      </m:oMath>
                    </m:oMathPara>
                  </a14:m>
                  <a:endParaRPr lang="en-GB" sz="2400"/>
                </a:p>
              </p:txBody>
            </p:sp>
          </mc:Choice>
          <mc:Fallback xmlns="">
            <p:sp>
              <p:nvSpPr>
                <p:cNvPr id="81" name="Rechteck 80">
                  <a:extLst>
                    <a:ext uri="{FF2B5EF4-FFF2-40B4-BE49-F238E27FC236}">
                      <a16:creationId xmlns:a16="http://schemas.microsoft.com/office/drawing/2014/main" id="{A254C850-6C9A-210D-B7AE-528B81E677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33130" y="5307064"/>
                  <a:ext cx="453283" cy="501173"/>
                </a:xfrm>
                <a:prstGeom prst="rect">
                  <a:avLst/>
                </a:prstGeom>
                <a:blipFill>
                  <a:blip r:embed="rId3"/>
                  <a:stretch>
                    <a:fillRect l="-3448" r="-3448" b="-1212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55FC698D-C782-6114-DA8A-C822C5A4D2E8}"/>
                </a:ext>
              </a:extLst>
            </p:cNvPr>
            <p:cNvSpPr/>
            <p:nvPr/>
          </p:nvSpPr>
          <p:spPr bwMode="auto">
            <a:xfrm>
              <a:off x="718901" y="5827453"/>
              <a:ext cx="3444761" cy="338988"/>
            </a:xfrm>
            <a:prstGeom prst="rect">
              <a:avLst/>
            </a:prstGeom>
            <a:gradFill>
              <a:gsLst>
                <a:gs pos="0">
                  <a:srgbClr val="1A84CA"/>
                </a:gs>
                <a:gs pos="50000">
                  <a:schemeClr val="bg1"/>
                </a:gs>
                <a:gs pos="100000">
                  <a:srgbClr val="FE6F4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6C095E93-9619-508C-2041-EB8CCE3145A6}"/>
                </a:ext>
              </a:extLst>
            </p:cNvPr>
            <p:cNvSpPr txBox="1"/>
            <p:nvPr/>
          </p:nvSpPr>
          <p:spPr bwMode="auto">
            <a:xfrm>
              <a:off x="2276139" y="6122383"/>
              <a:ext cx="341425" cy="434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</a:t>
              </a:r>
              <a:endParaRPr lang="en-GB" sz="20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6C8CAA97-9AAF-A343-7FDE-31D952C469B3}"/>
                </a:ext>
              </a:extLst>
            </p:cNvPr>
            <p:cNvSpPr txBox="1"/>
            <p:nvPr/>
          </p:nvSpPr>
          <p:spPr bwMode="auto">
            <a:xfrm>
              <a:off x="3179686" y="6154103"/>
              <a:ext cx="1615656" cy="434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Acceleration</a:t>
              </a:r>
              <a:endPara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B71A5C4D-011E-F41B-5085-7133876E21FD}"/>
                </a:ext>
              </a:extLst>
            </p:cNvPr>
            <p:cNvSpPr txBox="1"/>
            <p:nvPr/>
          </p:nvSpPr>
          <p:spPr bwMode="auto">
            <a:xfrm>
              <a:off x="3837" y="6166440"/>
              <a:ext cx="1645238" cy="434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Deceleration</a:t>
              </a:r>
              <a:endParaRPr lang="en-GB" sz="20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1DFC812F-24F3-2C04-5EA8-F18893782C72}"/>
                </a:ext>
              </a:extLst>
            </p:cNvPr>
            <p:cNvGrpSpPr/>
            <p:nvPr/>
          </p:nvGrpSpPr>
          <p:grpSpPr bwMode="auto">
            <a:xfrm rot="10800000">
              <a:off x="2153927" y="1630102"/>
              <a:ext cx="396585" cy="801738"/>
              <a:chOff x="4151473" y="1785097"/>
              <a:chExt cx="365322" cy="738537"/>
            </a:xfrm>
          </p:grpSpPr>
          <p:sp>
            <p:nvSpPr>
              <p:cNvPr id="200" name="Bogen 199">
                <a:extLst>
                  <a:ext uri="{FF2B5EF4-FFF2-40B4-BE49-F238E27FC236}">
                    <a16:creationId xmlns:a16="http://schemas.microsoft.com/office/drawing/2014/main" id="{01DEF3C1-6E3B-CDC6-93F4-8999F4F19E3E}"/>
                  </a:ext>
                </a:extLst>
              </p:cNvPr>
              <p:cNvSpPr/>
              <p:nvPr/>
            </p:nvSpPr>
            <p:spPr bwMode="auto"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01" name="Bogen 200">
                <a:extLst>
                  <a:ext uri="{FF2B5EF4-FFF2-40B4-BE49-F238E27FC236}">
                    <a16:creationId xmlns:a16="http://schemas.microsoft.com/office/drawing/2014/main" id="{92B52463-41E3-9565-3F6E-6D9E127BE545}"/>
                  </a:ext>
                </a:extLst>
              </p:cNvPr>
              <p:cNvSpPr/>
              <p:nvPr/>
            </p:nvSpPr>
            <p:spPr bwMode="auto"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grpSp>
          <p:nvGrpSpPr>
            <p:cNvPr id="87" name="Gruppieren 86">
              <a:extLst>
                <a:ext uri="{FF2B5EF4-FFF2-40B4-BE49-F238E27FC236}">
                  <a16:creationId xmlns:a16="http://schemas.microsoft.com/office/drawing/2014/main" id="{C32A96F1-17D3-FDAD-0A82-CBD3F8E974B2}"/>
                </a:ext>
              </a:extLst>
            </p:cNvPr>
            <p:cNvGrpSpPr/>
            <p:nvPr/>
          </p:nvGrpSpPr>
          <p:grpSpPr bwMode="auto">
            <a:xfrm rot="10800000">
              <a:off x="3110482" y="1172784"/>
              <a:ext cx="655054" cy="1619068"/>
              <a:chOff x="3946593" y="1461054"/>
              <a:chExt cx="603416" cy="1491436"/>
            </a:xfrm>
          </p:grpSpPr>
          <p:sp>
            <p:nvSpPr>
              <p:cNvPr id="197" name="Bogen 196">
                <a:extLst>
                  <a:ext uri="{FF2B5EF4-FFF2-40B4-BE49-F238E27FC236}">
                    <a16:creationId xmlns:a16="http://schemas.microsoft.com/office/drawing/2014/main" id="{353D8A63-FA70-095A-02F6-2368E5546673}"/>
                  </a:ext>
                </a:extLst>
              </p:cNvPr>
              <p:cNvSpPr/>
              <p:nvPr/>
            </p:nvSpPr>
            <p:spPr bwMode="auto"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8" name="Bogen 197">
                <a:extLst>
                  <a:ext uri="{FF2B5EF4-FFF2-40B4-BE49-F238E27FC236}">
                    <a16:creationId xmlns:a16="http://schemas.microsoft.com/office/drawing/2014/main" id="{5D5D6837-E074-D7DC-37A4-66A70E7913B9}"/>
                  </a:ext>
                </a:extLst>
              </p:cNvPr>
              <p:cNvSpPr/>
              <p:nvPr/>
            </p:nvSpPr>
            <p:spPr bwMode="auto"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9" name="Bogen 198">
                <a:extLst>
                  <a:ext uri="{FF2B5EF4-FFF2-40B4-BE49-F238E27FC236}">
                    <a16:creationId xmlns:a16="http://schemas.microsoft.com/office/drawing/2014/main" id="{B89295F5-928A-8341-57C1-115B45FA53A8}"/>
                  </a:ext>
                </a:extLst>
              </p:cNvPr>
              <p:cNvSpPr/>
              <p:nvPr/>
            </p:nvSpPr>
            <p:spPr bwMode="auto">
              <a:xfrm>
                <a:off x="3946593" y="1461054"/>
                <a:ext cx="603416" cy="1491436"/>
              </a:xfrm>
              <a:prstGeom prst="arc">
                <a:avLst>
                  <a:gd name="adj1" fmla="val 17221405"/>
                  <a:gd name="adj2" fmla="val 916460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E0D50ABA-702E-394B-0BE5-7D876833854E}"/>
                </a:ext>
              </a:extLst>
            </p:cNvPr>
            <p:cNvSpPr/>
            <p:nvPr/>
          </p:nvSpPr>
          <p:spPr bwMode="auto">
            <a:xfrm>
              <a:off x="634849" y="3443771"/>
              <a:ext cx="3517003" cy="1127070"/>
            </a:xfrm>
            <a:prstGeom prst="rect">
              <a:avLst/>
            </a:prstGeom>
            <a:solidFill>
              <a:srgbClr val="F1E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9" name="Ellipse 280">
              <a:extLst>
                <a:ext uri="{FF2B5EF4-FFF2-40B4-BE49-F238E27FC236}">
                  <a16:creationId xmlns:a16="http://schemas.microsoft.com/office/drawing/2014/main" id="{D7629629-C628-4BA8-6ADD-1B07584E1FFE}"/>
                </a:ext>
              </a:extLst>
            </p:cNvPr>
            <p:cNvSpPr/>
            <p:nvPr/>
          </p:nvSpPr>
          <p:spPr bwMode="auto">
            <a:xfrm>
              <a:off x="1185887" y="3427609"/>
              <a:ext cx="500733" cy="1588241"/>
            </a:xfrm>
            <a:prstGeom prst="ellipse">
              <a:avLst/>
            </a:prstGeom>
            <a:gradFill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0" name="Ellipse 282">
              <a:extLst>
                <a:ext uri="{FF2B5EF4-FFF2-40B4-BE49-F238E27FC236}">
                  <a16:creationId xmlns:a16="http://schemas.microsoft.com/office/drawing/2014/main" id="{0BFE83BE-EAA4-5C5F-852A-66D8E41017CA}"/>
                </a:ext>
              </a:extLst>
            </p:cNvPr>
            <p:cNvSpPr/>
            <p:nvPr/>
          </p:nvSpPr>
          <p:spPr bwMode="auto">
            <a:xfrm>
              <a:off x="2187043" y="3435950"/>
              <a:ext cx="512563" cy="1588241"/>
            </a:xfrm>
            <a:prstGeom prst="ellipse">
              <a:avLst/>
            </a:prstGeom>
            <a:gradFill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1" name="Ellipse 283">
              <a:extLst>
                <a:ext uri="{FF2B5EF4-FFF2-40B4-BE49-F238E27FC236}">
                  <a16:creationId xmlns:a16="http://schemas.microsoft.com/office/drawing/2014/main" id="{61D48B7B-7FEA-919C-57CA-514D47C0CF95}"/>
                </a:ext>
              </a:extLst>
            </p:cNvPr>
            <p:cNvSpPr/>
            <p:nvPr/>
          </p:nvSpPr>
          <p:spPr bwMode="auto">
            <a:xfrm>
              <a:off x="3172775" y="3442847"/>
              <a:ext cx="500733" cy="1588241"/>
            </a:xfrm>
            <a:prstGeom prst="ellipse">
              <a:avLst/>
            </a:prstGeom>
            <a:gradFill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2" name="Ellipse 284">
              <a:extLst>
                <a:ext uri="{FF2B5EF4-FFF2-40B4-BE49-F238E27FC236}">
                  <a16:creationId xmlns:a16="http://schemas.microsoft.com/office/drawing/2014/main" id="{FFD5D28D-A22B-6B38-BE1A-660D5F78844B}"/>
                </a:ext>
              </a:extLst>
            </p:cNvPr>
            <p:cNvSpPr/>
            <p:nvPr/>
          </p:nvSpPr>
          <p:spPr bwMode="auto">
            <a:xfrm>
              <a:off x="2702515" y="3411220"/>
              <a:ext cx="481151" cy="1588241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3" name="Ellipse 285">
              <a:extLst>
                <a:ext uri="{FF2B5EF4-FFF2-40B4-BE49-F238E27FC236}">
                  <a16:creationId xmlns:a16="http://schemas.microsoft.com/office/drawing/2014/main" id="{69017EB3-6E36-C130-D0AE-368D4E637FE3}"/>
                </a:ext>
              </a:extLst>
            </p:cNvPr>
            <p:cNvSpPr/>
            <p:nvPr/>
          </p:nvSpPr>
          <p:spPr bwMode="auto">
            <a:xfrm>
              <a:off x="1698130" y="3427609"/>
              <a:ext cx="474263" cy="1588241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4" name="Ellipse 286">
              <a:extLst>
                <a:ext uri="{FF2B5EF4-FFF2-40B4-BE49-F238E27FC236}">
                  <a16:creationId xmlns:a16="http://schemas.microsoft.com/office/drawing/2014/main" id="{748474FA-C2F3-EB9C-E2A5-904C51BE7D4C}"/>
                </a:ext>
              </a:extLst>
            </p:cNvPr>
            <p:cNvSpPr/>
            <p:nvPr/>
          </p:nvSpPr>
          <p:spPr bwMode="auto">
            <a:xfrm>
              <a:off x="680131" y="3449240"/>
              <a:ext cx="493006" cy="1588241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95" name="Gruppieren 94">
              <a:extLst>
                <a:ext uri="{FF2B5EF4-FFF2-40B4-BE49-F238E27FC236}">
                  <a16:creationId xmlns:a16="http://schemas.microsoft.com/office/drawing/2014/main" id="{C2B3EA71-02C5-A3D7-5495-6132BB640514}"/>
                </a:ext>
              </a:extLst>
            </p:cNvPr>
            <p:cNvGrpSpPr/>
            <p:nvPr/>
          </p:nvGrpSpPr>
          <p:grpSpPr bwMode="auto">
            <a:xfrm>
              <a:off x="2998686" y="3264451"/>
              <a:ext cx="727519" cy="1619068"/>
              <a:chOff x="468923" y="4100514"/>
              <a:chExt cx="670168" cy="1491436"/>
            </a:xfrm>
          </p:grpSpPr>
          <p:sp>
            <p:nvSpPr>
              <p:cNvPr id="190" name="Bogen 189">
                <a:extLst>
                  <a:ext uri="{FF2B5EF4-FFF2-40B4-BE49-F238E27FC236}">
                    <a16:creationId xmlns:a16="http://schemas.microsoft.com/office/drawing/2014/main" id="{8CCDF71D-6F71-AE93-1167-66167C1CFE73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191" name="Gruppieren 190">
                <a:extLst>
                  <a:ext uri="{FF2B5EF4-FFF2-40B4-BE49-F238E27FC236}">
                    <a16:creationId xmlns:a16="http://schemas.microsoft.com/office/drawing/2014/main" id="{BD77B1AA-8AD5-0363-9A3F-DFF7EFF242F6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92" name="Bogen 191">
                  <a:extLst>
                    <a:ext uri="{FF2B5EF4-FFF2-40B4-BE49-F238E27FC236}">
                      <a16:creationId xmlns:a16="http://schemas.microsoft.com/office/drawing/2014/main" id="{22BAEE05-23B4-85AD-DEC9-39FD83C2B877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93" name="Bogen 192">
                  <a:extLst>
                    <a:ext uri="{FF2B5EF4-FFF2-40B4-BE49-F238E27FC236}">
                      <a16:creationId xmlns:a16="http://schemas.microsoft.com/office/drawing/2014/main" id="{836E8B8B-FA1F-5D3F-B39D-6475B2BA1CBF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94" name="Bogen 193">
                  <a:extLst>
                    <a:ext uri="{FF2B5EF4-FFF2-40B4-BE49-F238E27FC236}">
                      <a16:creationId xmlns:a16="http://schemas.microsoft.com/office/drawing/2014/main" id="{74228C25-25EE-2043-E985-67BAC5DE903D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95" name="Bogen 194">
                  <a:extLst>
                    <a:ext uri="{FF2B5EF4-FFF2-40B4-BE49-F238E27FC236}">
                      <a16:creationId xmlns:a16="http://schemas.microsoft.com/office/drawing/2014/main" id="{F7840D20-4688-D055-D741-D3612B9D88BC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96" name="Bogen 195">
                  <a:extLst>
                    <a:ext uri="{FF2B5EF4-FFF2-40B4-BE49-F238E27FC236}">
                      <a16:creationId xmlns:a16="http://schemas.microsoft.com/office/drawing/2014/main" id="{C36CAE58-61EF-EE56-BCA2-B1957C9D595D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38BBBBFF-0F46-CCCE-D88E-816A87581934}"/>
                </a:ext>
              </a:extLst>
            </p:cNvPr>
            <p:cNvGrpSpPr/>
            <p:nvPr/>
          </p:nvGrpSpPr>
          <p:grpSpPr bwMode="auto">
            <a:xfrm>
              <a:off x="2007032" y="3285871"/>
              <a:ext cx="727519" cy="1619068"/>
              <a:chOff x="468923" y="4100514"/>
              <a:chExt cx="670168" cy="1491436"/>
            </a:xfrm>
          </p:grpSpPr>
          <p:sp>
            <p:nvSpPr>
              <p:cNvPr id="183" name="Bogen 182">
                <a:extLst>
                  <a:ext uri="{FF2B5EF4-FFF2-40B4-BE49-F238E27FC236}">
                    <a16:creationId xmlns:a16="http://schemas.microsoft.com/office/drawing/2014/main" id="{A827CD98-3CFE-9344-3BA6-1E87D6AE289B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184" name="Gruppieren 183">
                <a:extLst>
                  <a:ext uri="{FF2B5EF4-FFF2-40B4-BE49-F238E27FC236}">
                    <a16:creationId xmlns:a16="http://schemas.microsoft.com/office/drawing/2014/main" id="{959842B9-7BD7-2626-C453-A7DC9F4E7A79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85" name="Bogen 184">
                  <a:extLst>
                    <a:ext uri="{FF2B5EF4-FFF2-40B4-BE49-F238E27FC236}">
                      <a16:creationId xmlns:a16="http://schemas.microsoft.com/office/drawing/2014/main" id="{608D8FB7-EBD8-27D5-60B0-09E8ADE90251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86" name="Bogen 185">
                  <a:extLst>
                    <a:ext uri="{FF2B5EF4-FFF2-40B4-BE49-F238E27FC236}">
                      <a16:creationId xmlns:a16="http://schemas.microsoft.com/office/drawing/2014/main" id="{832DDF4C-54D2-1DBA-F8EA-0D12EA036B77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87" name="Bogen 186">
                  <a:extLst>
                    <a:ext uri="{FF2B5EF4-FFF2-40B4-BE49-F238E27FC236}">
                      <a16:creationId xmlns:a16="http://schemas.microsoft.com/office/drawing/2014/main" id="{3288C2A8-EFBF-D68E-B352-E7DE23A54C45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88" name="Bogen 187">
                  <a:extLst>
                    <a:ext uri="{FF2B5EF4-FFF2-40B4-BE49-F238E27FC236}">
                      <a16:creationId xmlns:a16="http://schemas.microsoft.com/office/drawing/2014/main" id="{97A63243-4D15-38DB-FE7B-1E644A6EE57B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89" name="Bogen 188">
                  <a:extLst>
                    <a:ext uri="{FF2B5EF4-FFF2-40B4-BE49-F238E27FC236}">
                      <a16:creationId xmlns:a16="http://schemas.microsoft.com/office/drawing/2014/main" id="{1C0EBB21-1611-37E3-83A3-B2B346DEED90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97" name="Gruppieren 96">
              <a:extLst>
                <a:ext uri="{FF2B5EF4-FFF2-40B4-BE49-F238E27FC236}">
                  <a16:creationId xmlns:a16="http://schemas.microsoft.com/office/drawing/2014/main" id="{845A873A-AA28-C01E-4321-8558F2CF0A7D}"/>
                </a:ext>
              </a:extLst>
            </p:cNvPr>
            <p:cNvGrpSpPr/>
            <p:nvPr/>
          </p:nvGrpSpPr>
          <p:grpSpPr bwMode="auto">
            <a:xfrm>
              <a:off x="1503607" y="3279910"/>
              <a:ext cx="727519" cy="1619068"/>
              <a:chOff x="468923" y="4100514"/>
              <a:chExt cx="670168" cy="1491436"/>
            </a:xfrm>
          </p:grpSpPr>
          <p:sp>
            <p:nvSpPr>
              <p:cNvPr id="176" name="Bogen 175">
                <a:extLst>
                  <a:ext uri="{FF2B5EF4-FFF2-40B4-BE49-F238E27FC236}">
                    <a16:creationId xmlns:a16="http://schemas.microsoft.com/office/drawing/2014/main" id="{EBB63F0A-0111-1A11-93BD-F83A2BA3D342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177" name="Gruppieren 176">
                <a:extLst>
                  <a:ext uri="{FF2B5EF4-FFF2-40B4-BE49-F238E27FC236}">
                    <a16:creationId xmlns:a16="http://schemas.microsoft.com/office/drawing/2014/main" id="{56901D1A-85C3-01E4-C991-DB1C5CD93F1D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78" name="Bogen 177">
                  <a:extLst>
                    <a:ext uri="{FF2B5EF4-FFF2-40B4-BE49-F238E27FC236}">
                      <a16:creationId xmlns:a16="http://schemas.microsoft.com/office/drawing/2014/main" id="{EBF06F7B-FB0E-4309-A0F5-5D23C7F93F0D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79" name="Bogen 178">
                  <a:extLst>
                    <a:ext uri="{FF2B5EF4-FFF2-40B4-BE49-F238E27FC236}">
                      <a16:creationId xmlns:a16="http://schemas.microsoft.com/office/drawing/2014/main" id="{06060656-0D03-7CB0-B36F-3A5C48812686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80" name="Bogen 179">
                  <a:extLst>
                    <a:ext uri="{FF2B5EF4-FFF2-40B4-BE49-F238E27FC236}">
                      <a16:creationId xmlns:a16="http://schemas.microsoft.com/office/drawing/2014/main" id="{BDB6E6AE-50CC-6A82-F96F-A3D53430FED9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81" name="Bogen 180">
                  <a:extLst>
                    <a:ext uri="{FF2B5EF4-FFF2-40B4-BE49-F238E27FC236}">
                      <a16:creationId xmlns:a16="http://schemas.microsoft.com/office/drawing/2014/main" id="{AA11DCC4-8CAD-413E-DE4B-D69E8B1507B4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82" name="Bogen 181">
                  <a:extLst>
                    <a:ext uri="{FF2B5EF4-FFF2-40B4-BE49-F238E27FC236}">
                      <a16:creationId xmlns:a16="http://schemas.microsoft.com/office/drawing/2014/main" id="{89695969-F4C6-2F97-1296-0605876156D8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98" name="Gruppieren 97">
              <a:extLst>
                <a:ext uri="{FF2B5EF4-FFF2-40B4-BE49-F238E27FC236}">
                  <a16:creationId xmlns:a16="http://schemas.microsoft.com/office/drawing/2014/main" id="{CD217668-E99A-187B-300E-F5DA308A6C3D}"/>
                </a:ext>
              </a:extLst>
            </p:cNvPr>
            <p:cNvGrpSpPr/>
            <p:nvPr/>
          </p:nvGrpSpPr>
          <p:grpSpPr bwMode="auto">
            <a:xfrm>
              <a:off x="2529091" y="3281166"/>
              <a:ext cx="727519" cy="1619068"/>
              <a:chOff x="468923" y="4100514"/>
              <a:chExt cx="670168" cy="1491436"/>
            </a:xfrm>
          </p:grpSpPr>
          <p:sp>
            <p:nvSpPr>
              <p:cNvPr id="169" name="Bogen 168">
                <a:extLst>
                  <a:ext uri="{FF2B5EF4-FFF2-40B4-BE49-F238E27FC236}">
                    <a16:creationId xmlns:a16="http://schemas.microsoft.com/office/drawing/2014/main" id="{12DF0754-DBD2-C9DA-19E0-8706BB3F93AD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170" name="Gruppieren 169">
                <a:extLst>
                  <a:ext uri="{FF2B5EF4-FFF2-40B4-BE49-F238E27FC236}">
                    <a16:creationId xmlns:a16="http://schemas.microsoft.com/office/drawing/2014/main" id="{8BF90A2F-F1CB-5718-405A-C6060A49F179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71" name="Bogen 170">
                  <a:extLst>
                    <a:ext uri="{FF2B5EF4-FFF2-40B4-BE49-F238E27FC236}">
                      <a16:creationId xmlns:a16="http://schemas.microsoft.com/office/drawing/2014/main" id="{61CB1223-F5D4-1984-96DA-442B65B99C87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72" name="Bogen 171">
                  <a:extLst>
                    <a:ext uri="{FF2B5EF4-FFF2-40B4-BE49-F238E27FC236}">
                      <a16:creationId xmlns:a16="http://schemas.microsoft.com/office/drawing/2014/main" id="{2DB560DF-CE64-D8BB-7799-0CE66F6E9C2C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73" name="Bogen 172">
                  <a:extLst>
                    <a:ext uri="{FF2B5EF4-FFF2-40B4-BE49-F238E27FC236}">
                      <a16:creationId xmlns:a16="http://schemas.microsoft.com/office/drawing/2014/main" id="{E36EB7B3-AA1E-6FA0-34E2-2068151353FA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74" name="Bogen 173">
                  <a:extLst>
                    <a:ext uri="{FF2B5EF4-FFF2-40B4-BE49-F238E27FC236}">
                      <a16:creationId xmlns:a16="http://schemas.microsoft.com/office/drawing/2014/main" id="{BBB0A8F9-F881-6984-BA89-145F7A4E7C3B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75" name="Bogen 174">
                  <a:extLst>
                    <a:ext uri="{FF2B5EF4-FFF2-40B4-BE49-F238E27FC236}">
                      <a16:creationId xmlns:a16="http://schemas.microsoft.com/office/drawing/2014/main" id="{D18E1C79-EF17-9898-F2F8-8D932F771863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sp>
          <p:nvSpPr>
            <p:cNvPr id="99" name="Freihandform 98">
              <a:extLst>
                <a:ext uri="{FF2B5EF4-FFF2-40B4-BE49-F238E27FC236}">
                  <a16:creationId xmlns:a16="http://schemas.microsoft.com/office/drawing/2014/main" id="{E0AE2A67-0B58-6540-8CF0-433CEC45093E}"/>
                </a:ext>
              </a:extLst>
            </p:cNvPr>
            <p:cNvSpPr/>
            <p:nvPr/>
          </p:nvSpPr>
          <p:spPr bwMode="auto">
            <a:xfrm>
              <a:off x="1132347" y="4223657"/>
              <a:ext cx="595741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 extrusionOk="0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>
              <a:gsLst>
                <a:gs pos="0">
                  <a:srgbClr val="0070C0"/>
                </a:gs>
                <a:gs pos="37000">
                  <a:srgbClr val="00B0F0"/>
                </a:gs>
                <a:gs pos="69040">
                  <a:srgbClr val="D6E8C8"/>
                </a:gs>
                <a:gs pos="73000">
                  <a:srgbClr val="F1EFC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0" name="Freihandform 99">
              <a:extLst>
                <a:ext uri="{FF2B5EF4-FFF2-40B4-BE49-F238E27FC236}">
                  <a16:creationId xmlns:a16="http://schemas.microsoft.com/office/drawing/2014/main" id="{0BDF06FD-4333-1337-07B3-7D7B837FF2EF}"/>
                </a:ext>
              </a:extLst>
            </p:cNvPr>
            <p:cNvSpPr/>
            <p:nvPr/>
          </p:nvSpPr>
          <p:spPr bwMode="auto">
            <a:xfrm>
              <a:off x="2152527" y="4228295"/>
              <a:ext cx="564800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 extrusionOk="0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>
              <a:gsLst>
                <a:gs pos="0">
                  <a:srgbClr val="0070C0"/>
                </a:gs>
                <a:gs pos="50000">
                  <a:srgbClr val="00B0F0"/>
                </a:gs>
                <a:gs pos="78000">
                  <a:srgbClr val="F1EFC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1" name="Freihandform 100">
              <a:extLst>
                <a:ext uri="{FF2B5EF4-FFF2-40B4-BE49-F238E27FC236}">
                  <a16:creationId xmlns:a16="http://schemas.microsoft.com/office/drawing/2014/main" id="{F6CE83DD-16F1-24E4-FC1C-5C2E9840CFF5}"/>
                </a:ext>
              </a:extLst>
            </p:cNvPr>
            <p:cNvSpPr/>
            <p:nvPr/>
          </p:nvSpPr>
          <p:spPr bwMode="auto">
            <a:xfrm>
              <a:off x="3157907" y="4221730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 extrusionOk="0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>
              <a:gsLst>
                <a:gs pos="0">
                  <a:srgbClr val="0070C0"/>
                </a:gs>
                <a:gs pos="50000">
                  <a:srgbClr val="00B0F0"/>
                </a:gs>
                <a:gs pos="78000">
                  <a:srgbClr val="F1EFC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2" name="Ellipse 359">
              <a:extLst>
                <a:ext uri="{FF2B5EF4-FFF2-40B4-BE49-F238E27FC236}">
                  <a16:creationId xmlns:a16="http://schemas.microsoft.com/office/drawing/2014/main" id="{1A5C09CD-719C-0126-9750-0516B79712C5}"/>
                </a:ext>
              </a:extLst>
            </p:cNvPr>
            <p:cNvSpPr/>
            <p:nvPr/>
          </p:nvSpPr>
          <p:spPr bwMode="auto">
            <a:xfrm>
              <a:off x="3682513" y="3437061"/>
              <a:ext cx="481151" cy="1588241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4BE848FC-5DC3-2AFD-74CB-9A8735954354}"/>
                </a:ext>
              </a:extLst>
            </p:cNvPr>
            <p:cNvGrpSpPr/>
            <p:nvPr/>
          </p:nvGrpSpPr>
          <p:grpSpPr bwMode="auto">
            <a:xfrm>
              <a:off x="3501683" y="3274700"/>
              <a:ext cx="727519" cy="1619068"/>
              <a:chOff x="468923" y="4100514"/>
              <a:chExt cx="670168" cy="1491436"/>
            </a:xfrm>
          </p:grpSpPr>
          <p:sp>
            <p:nvSpPr>
              <p:cNvPr id="162" name="Bogen 161">
                <a:extLst>
                  <a:ext uri="{FF2B5EF4-FFF2-40B4-BE49-F238E27FC236}">
                    <a16:creationId xmlns:a16="http://schemas.microsoft.com/office/drawing/2014/main" id="{219FF9B4-2747-7BA2-1D35-E7C7AA053F85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163" name="Gruppieren 162">
                <a:extLst>
                  <a:ext uri="{FF2B5EF4-FFF2-40B4-BE49-F238E27FC236}">
                    <a16:creationId xmlns:a16="http://schemas.microsoft.com/office/drawing/2014/main" id="{4FE2E7F5-F76B-9992-E757-0B5243DCA658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64" name="Bogen 163">
                  <a:extLst>
                    <a:ext uri="{FF2B5EF4-FFF2-40B4-BE49-F238E27FC236}">
                      <a16:creationId xmlns:a16="http://schemas.microsoft.com/office/drawing/2014/main" id="{47BC07D6-C799-FF33-F216-368F53C0CCE8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65" name="Bogen 164">
                  <a:extLst>
                    <a:ext uri="{FF2B5EF4-FFF2-40B4-BE49-F238E27FC236}">
                      <a16:creationId xmlns:a16="http://schemas.microsoft.com/office/drawing/2014/main" id="{70B6DAEF-DECD-5A0B-EDFB-872E1344A4E7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66" name="Bogen 165">
                  <a:extLst>
                    <a:ext uri="{FF2B5EF4-FFF2-40B4-BE49-F238E27FC236}">
                      <a16:creationId xmlns:a16="http://schemas.microsoft.com/office/drawing/2014/main" id="{3A4A4D21-5FD1-7837-889F-112CE3B7C4C8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67" name="Bogen 166">
                  <a:extLst>
                    <a:ext uri="{FF2B5EF4-FFF2-40B4-BE49-F238E27FC236}">
                      <a16:creationId xmlns:a16="http://schemas.microsoft.com/office/drawing/2014/main" id="{65EF3305-E26D-73D9-EA0A-920EA8FF1643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68" name="Bogen 167">
                  <a:extLst>
                    <a:ext uri="{FF2B5EF4-FFF2-40B4-BE49-F238E27FC236}">
                      <a16:creationId xmlns:a16="http://schemas.microsoft.com/office/drawing/2014/main" id="{89FE71EC-B05E-275D-1CD6-5A65C979BF68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104" name="Gruppieren 103">
              <a:extLst>
                <a:ext uri="{FF2B5EF4-FFF2-40B4-BE49-F238E27FC236}">
                  <a16:creationId xmlns:a16="http://schemas.microsoft.com/office/drawing/2014/main" id="{C4B8CE63-1B27-860B-330F-0B0181336DD7}"/>
                </a:ext>
              </a:extLst>
            </p:cNvPr>
            <p:cNvGrpSpPr/>
            <p:nvPr/>
          </p:nvGrpSpPr>
          <p:grpSpPr bwMode="auto">
            <a:xfrm>
              <a:off x="496489" y="3274700"/>
              <a:ext cx="727519" cy="1619068"/>
              <a:chOff x="468923" y="4100514"/>
              <a:chExt cx="670168" cy="1491436"/>
            </a:xfrm>
          </p:grpSpPr>
          <p:sp>
            <p:nvSpPr>
              <p:cNvPr id="155" name="Bogen 154">
                <a:extLst>
                  <a:ext uri="{FF2B5EF4-FFF2-40B4-BE49-F238E27FC236}">
                    <a16:creationId xmlns:a16="http://schemas.microsoft.com/office/drawing/2014/main" id="{28294AF5-E2A9-EC5C-793C-51135BF2DCAF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156" name="Gruppieren 155">
                <a:extLst>
                  <a:ext uri="{FF2B5EF4-FFF2-40B4-BE49-F238E27FC236}">
                    <a16:creationId xmlns:a16="http://schemas.microsoft.com/office/drawing/2014/main" id="{8327C07C-F582-CBFF-2FC4-B4D29F673005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57" name="Bogen 156">
                  <a:extLst>
                    <a:ext uri="{FF2B5EF4-FFF2-40B4-BE49-F238E27FC236}">
                      <a16:creationId xmlns:a16="http://schemas.microsoft.com/office/drawing/2014/main" id="{9BC7BC90-9D95-BB88-D62A-481064DAD52F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58" name="Bogen 157">
                  <a:extLst>
                    <a:ext uri="{FF2B5EF4-FFF2-40B4-BE49-F238E27FC236}">
                      <a16:creationId xmlns:a16="http://schemas.microsoft.com/office/drawing/2014/main" id="{E6E1A3D5-31BB-562D-858F-B0EAED0E0413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59" name="Bogen 158">
                  <a:extLst>
                    <a:ext uri="{FF2B5EF4-FFF2-40B4-BE49-F238E27FC236}">
                      <a16:creationId xmlns:a16="http://schemas.microsoft.com/office/drawing/2014/main" id="{9491CDFD-395D-0F20-CC21-141D54A36A53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60" name="Bogen 159">
                  <a:extLst>
                    <a:ext uri="{FF2B5EF4-FFF2-40B4-BE49-F238E27FC236}">
                      <a16:creationId xmlns:a16="http://schemas.microsoft.com/office/drawing/2014/main" id="{47FEF368-5754-D8E1-B556-52107ACF8511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61" name="Bogen 160">
                  <a:extLst>
                    <a:ext uri="{FF2B5EF4-FFF2-40B4-BE49-F238E27FC236}">
                      <a16:creationId xmlns:a16="http://schemas.microsoft.com/office/drawing/2014/main" id="{A10D8A2C-612D-7D71-8343-3531E4917D2A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105" name="Gruppieren 104">
              <a:extLst>
                <a:ext uri="{FF2B5EF4-FFF2-40B4-BE49-F238E27FC236}">
                  <a16:creationId xmlns:a16="http://schemas.microsoft.com/office/drawing/2014/main" id="{4B86CA77-091F-DC6D-96FA-0F862FCA7EA0}"/>
                </a:ext>
              </a:extLst>
            </p:cNvPr>
            <p:cNvGrpSpPr/>
            <p:nvPr/>
          </p:nvGrpSpPr>
          <p:grpSpPr bwMode="auto">
            <a:xfrm>
              <a:off x="998661" y="3280240"/>
              <a:ext cx="727519" cy="1619068"/>
              <a:chOff x="468923" y="4100514"/>
              <a:chExt cx="670168" cy="1491436"/>
            </a:xfrm>
          </p:grpSpPr>
          <p:sp>
            <p:nvSpPr>
              <p:cNvPr id="148" name="Bogen 147">
                <a:extLst>
                  <a:ext uri="{FF2B5EF4-FFF2-40B4-BE49-F238E27FC236}">
                    <a16:creationId xmlns:a16="http://schemas.microsoft.com/office/drawing/2014/main" id="{DDE76BC9-5C8D-5B3E-8B4A-D12415502438}"/>
                  </a:ext>
                </a:extLst>
              </p:cNvPr>
              <p:cNvSpPr/>
              <p:nvPr/>
            </p:nvSpPr>
            <p:spPr bwMode="auto"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149" name="Gruppieren 148">
                <a:extLst>
                  <a:ext uri="{FF2B5EF4-FFF2-40B4-BE49-F238E27FC236}">
                    <a16:creationId xmlns:a16="http://schemas.microsoft.com/office/drawing/2014/main" id="{D11EE014-2383-94CB-D14B-4EC226F47BDC}"/>
                  </a:ext>
                </a:extLst>
              </p:cNvPr>
              <p:cNvGrpSpPr/>
              <p:nvPr/>
            </p:nvGrpSpPr>
            <p:grpSpPr bwMode="auto"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50" name="Bogen 149">
                  <a:extLst>
                    <a:ext uri="{FF2B5EF4-FFF2-40B4-BE49-F238E27FC236}">
                      <a16:creationId xmlns:a16="http://schemas.microsoft.com/office/drawing/2014/main" id="{CBC359EC-4C73-12E2-7BB8-AB7B5D10F00F}"/>
                    </a:ext>
                  </a:extLst>
                </p:cNvPr>
                <p:cNvSpPr/>
                <p:nvPr/>
              </p:nvSpPr>
              <p:spPr bwMode="auto">
                <a:xfrm>
                  <a:off x="760780" y="4819644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51" name="Bogen 150">
                  <a:extLst>
                    <a:ext uri="{FF2B5EF4-FFF2-40B4-BE49-F238E27FC236}">
                      <a16:creationId xmlns:a16="http://schemas.microsoft.com/office/drawing/2014/main" id="{142B4CEA-0AA1-9C65-DFFD-E307662CCB04}"/>
                    </a:ext>
                  </a:extLst>
                </p:cNvPr>
                <p:cNvSpPr/>
                <p:nvPr/>
              </p:nvSpPr>
              <p:spPr bwMode="auto"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52" name="Bogen 151">
                  <a:extLst>
                    <a:ext uri="{FF2B5EF4-FFF2-40B4-BE49-F238E27FC236}">
                      <a16:creationId xmlns:a16="http://schemas.microsoft.com/office/drawing/2014/main" id="{B9B68DB4-0634-1403-8631-73C5D09F8FE3}"/>
                    </a:ext>
                  </a:extLst>
                </p:cNvPr>
                <p:cNvSpPr/>
                <p:nvPr/>
              </p:nvSpPr>
              <p:spPr bwMode="auto"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53" name="Bogen 152">
                  <a:extLst>
                    <a:ext uri="{FF2B5EF4-FFF2-40B4-BE49-F238E27FC236}">
                      <a16:creationId xmlns:a16="http://schemas.microsoft.com/office/drawing/2014/main" id="{91193E8A-5445-82E2-3882-8FCB701B15B4}"/>
                    </a:ext>
                  </a:extLst>
                </p:cNvPr>
                <p:cNvSpPr/>
                <p:nvPr/>
              </p:nvSpPr>
              <p:spPr bwMode="auto"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154" name="Bogen 153">
                  <a:extLst>
                    <a:ext uri="{FF2B5EF4-FFF2-40B4-BE49-F238E27FC236}">
                      <a16:creationId xmlns:a16="http://schemas.microsoft.com/office/drawing/2014/main" id="{B1D307D0-3AF9-92C5-133C-9250A695DEE2}"/>
                    </a:ext>
                  </a:extLst>
                </p:cNvPr>
                <p:cNvSpPr/>
                <p:nvPr/>
              </p:nvSpPr>
              <p:spPr bwMode="auto"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106" name="Gruppieren 105">
              <a:extLst>
                <a:ext uri="{FF2B5EF4-FFF2-40B4-BE49-F238E27FC236}">
                  <a16:creationId xmlns:a16="http://schemas.microsoft.com/office/drawing/2014/main" id="{452E782E-6473-348B-CD36-F2DF87B2B3D2}"/>
                </a:ext>
              </a:extLst>
            </p:cNvPr>
            <p:cNvGrpSpPr/>
            <p:nvPr/>
          </p:nvGrpSpPr>
          <p:grpSpPr bwMode="auto">
            <a:xfrm rot="10800000">
              <a:off x="1119739" y="3535596"/>
              <a:ext cx="546520" cy="1480795"/>
              <a:chOff x="4097049" y="1597868"/>
              <a:chExt cx="503437" cy="1364063"/>
            </a:xfrm>
          </p:grpSpPr>
          <p:sp>
            <p:nvSpPr>
              <p:cNvPr id="143" name="Bogen 142">
                <a:extLst>
                  <a:ext uri="{FF2B5EF4-FFF2-40B4-BE49-F238E27FC236}">
                    <a16:creationId xmlns:a16="http://schemas.microsoft.com/office/drawing/2014/main" id="{8F677F9C-182A-ADD4-F485-3EF6F9BBCB2A}"/>
                  </a:ext>
                </a:extLst>
              </p:cNvPr>
              <p:cNvSpPr/>
              <p:nvPr/>
            </p:nvSpPr>
            <p:spPr bwMode="auto"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4" name="Bogen 143">
                <a:extLst>
                  <a:ext uri="{FF2B5EF4-FFF2-40B4-BE49-F238E27FC236}">
                    <a16:creationId xmlns:a16="http://schemas.microsoft.com/office/drawing/2014/main" id="{A6D0F7E5-C968-2C11-5AA2-92F9CE04DFE5}"/>
                  </a:ext>
                </a:extLst>
              </p:cNvPr>
              <p:cNvSpPr/>
              <p:nvPr/>
            </p:nvSpPr>
            <p:spPr bwMode="auto"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5" name="Bogen 144">
                <a:extLst>
                  <a:ext uri="{FF2B5EF4-FFF2-40B4-BE49-F238E27FC236}">
                    <a16:creationId xmlns:a16="http://schemas.microsoft.com/office/drawing/2014/main" id="{741B935A-B349-CA40-20B0-CA3B6BEC25DB}"/>
                  </a:ext>
                </a:extLst>
              </p:cNvPr>
              <p:cNvSpPr/>
              <p:nvPr/>
            </p:nvSpPr>
            <p:spPr bwMode="auto"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6" name="Bogen 145">
                <a:extLst>
                  <a:ext uri="{FF2B5EF4-FFF2-40B4-BE49-F238E27FC236}">
                    <a16:creationId xmlns:a16="http://schemas.microsoft.com/office/drawing/2014/main" id="{23BA3B80-A596-C524-FBF9-2696DBBBF73C}"/>
                  </a:ext>
                </a:extLst>
              </p:cNvPr>
              <p:cNvSpPr/>
              <p:nvPr/>
            </p:nvSpPr>
            <p:spPr bwMode="auto"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7" name="Bogen 146">
                <a:extLst>
                  <a:ext uri="{FF2B5EF4-FFF2-40B4-BE49-F238E27FC236}">
                    <a16:creationId xmlns:a16="http://schemas.microsoft.com/office/drawing/2014/main" id="{BA25AACF-4B91-D0C3-3BDD-605317B0EAC8}"/>
                  </a:ext>
                </a:extLst>
              </p:cNvPr>
              <p:cNvSpPr/>
              <p:nvPr/>
            </p:nvSpPr>
            <p:spPr bwMode="auto">
              <a:xfrm>
                <a:off x="4097049" y="1597868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62FAC5F1-C7AA-788B-8BCD-06F6B4382787}"/>
                </a:ext>
              </a:extLst>
            </p:cNvPr>
            <p:cNvGrpSpPr/>
            <p:nvPr/>
          </p:nvGrpSpPr>
          <p:grpSpPr bwMode="auto">
            <a:xfrm rot="10800000">
              <a:off x="2143674" y="3552934"/>
              <a:ext cx="546520" cy="1480795"/>
              <a:chOff x="4097049" y="1597868"/>
              <a:chExt cx="503437" cy="1364063"/>
            </a:xfrm>
          </p:grpSpPr>
          <p:sp>
            <p:nvSpPr>
              <p:cNvPr id="138" name="Bogen 137">
                <a:extLst>
                  <a:ext uri="{FF2B5EF4-FFF2-40B4-BE49-F238E27FC236}">
                    <a16:creationId xmlns:a16="http://schemas.microsoft.com/office/drawing/2014/main" id="{4D09DF8E-EB85-9DCC-2B1C-97829C811136}"/>
                  </a:ext>
                </a:extLst>
              </p:cNvPr>
              <p:cNvSpPr/>
              <p:nvPr/>
            </p:nvSpPr>
            <p:spPr bwMode="auto"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9" name="Bogen 138">
                <a:extLst>
                  <a:ext uri="{FF2B5EF4-FFF2-40B4-BE49-F238E27FC236}">
                    <a16:creationId xmlns:a16="http://schemas.microsoft.com/office/drawing/2014/main" id="{AE768EBA-6330-F24B-929C-A07385EC6342}"/>
                  </a:ext>
                </a:extLst>
              </p:cNvPr>
              <p:cNvSpPr/>
              <p:nvPr/>
            </p:nvSpPr>
            <p:spPr bwMode="auto"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0" name="Bogen 139">
                <a:extLst>
                  <a:ext uri="{FF2B5EF4-FFF2-40B4-BE49-F238E27FC236}">
                    <a16:creationId xmlns:a16="http://schemas.microsoft.com/office/drawing/2014/main" id="{D501D8A2-9A7A-3AAE-D8F5-E2CB4938C7ED}"/>
                  </a:ext>
                </a:extLst>
              </p:cNvPr>
              <p:cNvSpPr/>
              <p:nvPr/>
            </p:nvSpPr>
            <p:spPr bwMode="auto"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1" name="Bogen 140">
                <a:extLst>
                  <a:ext uri="{FF2B5EF4-FFF2-40B4-BE49-F238E27FC236}">
                    <a16:creationId xmlns:a16="http://schemas.microsoft.com/office/drawing/2014/main" id="{E03E6C58-4DCA-079E-B765-B1C3C17AC67A}"/>
                  </a:ext>
                </a:extLst>
              </p:cNvPr>
              <p:cNvSpPr/>
              <p:nvPr/>
            </p:nvSpPr>
            <p:spPr bwMode="auto"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2" name="Bogen 141">
                <a:extLst>
                  <a:ext uri="{FF2B5EF4-FFF2-40B4-BE49-F238E27FC236}">
                    <a16:creationId xmlns:a16="http://schemas.microsoft.com/office/drawing/2014/main" id="{F33B4076-A641-06D1-38C3-4D368A251929}"/>
                  </a:ext>
                </a:extLst>
              </p:cNvPr>
              <p:cNvSpPr/>
              <p:nvPr/>
            </p:nvSpPr>
            <p:spPr bwMode="auto">
              <a:xfrm>
                <a:off x="4097049" y="1597868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grpSp>
          <p:nvGrpSpPr>
            <p:cNvPr id="108" name="Gruppieren 107">
              <a:extLst>
                <a:ext uri="{FF2B5EF4-FFF2-40B4-BE49-F238E27FC236}">
                  <a16:creationId xmlns:a16="http://schemas.microsoft.com/office/drawing/2014/main" id="{FBC77573-50C3-86BF-C92D-C2669C3C8480}"/>
                </a:ext>
              </a:extLst>
            </p:cNvPr>
            <p:cNvGrpSpPr/>
            <p:nvPr/>
          </p:nvGrpSpPr>
          <p:grpSpPr bwMode="auto">
            <a:xfrm rot="10800000">
              <a:off x="3110701" y="3518765"/>
              <a:ext cx="546520" cy="1480795"/>
              <a:chOff x="4097049" y="1597868"/>
              <a:chExt cx="503437" cy="1364063"/>
            </a:xfrm>
          </p:grpSpPr>
          <p:sp>
            <p:nvSpPr>
              <p:cNvPr id="133" name="Bogen 132">
                <a:extLst>
                  <a:ext uri="{FF2B5EF4-FFF2-40B4-BE49-F238E27FC236}">
                    <a16:creationId xmlns:a16="http://schemas.microsoft.com/office/drawing/2014/main" id="{D004ED17-78AF-571D-82A4-EC3E3CCE5AD7}"/>
                  </a:ext>
                </a:extLst>
              </p:cNvPr>
              <p:cNvSpPr/>
              <p:nvPr/>
            </p:nvSpPr>
            <p:spPr bwMode="auto"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4" name="Bogen 133">
                <a:extLst>
                  <a:ext uri="{FF2B5EF4-FFF2-40B4-BE49-F238E27FC236}">
                    <a16:creationId xmlns:a16="http://schemas.microsoft.com/office/drawing/2014/main" id="{3AD951FE-6401-E818-274F-E90A2A3EC6F3}"/>
                  </a:ext>
                </a:extLst>
              </p:cNvPr>
              <p:cNvSpPr/>
              <p:nvPr/>
            </p:nvSpPr>
            <p:spPr bwMode="auto"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5" name="Bogen 134">
                <a:extLst>
                  <a:ext uri="{FF2B5EF4-FFF2-40B4-BE49-F238E27FC236}">
                    <a16:creationId xmlns:a16="http://schemas.microsoft.com/office/drawing/2014/main" id="{0038131E-86EF-EC33-4F36-D3753ED6E1C6}"/>
                  </a:ext>
                </a:extLst>
              </p:cNvPr>
              <p:cNvSpPr/>
              <p:nvPr/>
            </p:nvSpPr>
            <p:spPr bwMode="auto"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6" name="Bogen 135">
                <a:extLst>
                  <a:ext uri="{FF2B5EF4-FFF2-40B4-BE49-F238E27FC236}">
                    <a16:creationId xmlns:a16="http://schemas.microsoft.com/office/drawing/2014/main" id="{824A60EE-83E2-0DBB-D9E3-D84EE15A49F4}"/>
                  </a:ext>
                </a:extLst>
              </p:cNvPr>
              <p:cNvSpPr/>
              <p:nvPr/>
            </p:nvSpPr>
            <p:spPr bwMode="auto"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37" name="Bogen 136">
                <a:extLst>
                  <a:ext uri="{FF2B5EF4-FFF2-40B4-BE49-F238E27FC236}">
                    <a16:creationId xmlns:a16="http://schemas.microsoft.com/office/drawing/2014/main" id="{B8985307-7624-90CF-EF61-6A660AEB5BA5}"/>
                  </a:ext>
                </a:extLst>
              </p:cNvPr>
              <p:cNvSpPr/>
              <p:nvPr/>
            </p:nvSpPr>
            <p:spPr bwMode="auto">
              <a:xfrm>
                <a:off x="4097049" y="1597868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109" name="Rechteck 108">
              <a:extLst>
                <a:ext uri="{FF2B5EF4-FFF2-40B4-BE49-F238E27FC236}">
                  <a16:creationId xmlns:a16="http://schemas.microsoft.com/office/drawing/2014/main" id="{0B3435EA-DD1C-BBB0-2B73-8F07B57E3D24}"/>
                </a:ext>
              </a:extLst>
            </p:cNvPr>
            <p:cNvSpPr/>
            <p:nvPr/>
          </p:nvSpPr>
          <p:spPr bwMode="auto">
            <a:xfrm>
              <a:off x="594543" y="4559876"/>
              <a:ext cx="3574553" cy="656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0" name="Rechteck 109">
              <a:extLst>
                <a:ext uri="{FF2B5EF4-FFF2-40B4-BE49-F238E27FC236}">
                  <a16:creationId xmlns:a16="http://schemas.microsoft.com/office/drawing/2014/main" id="{497079CA-4C18-2817-91FA-B27F143635D5}"/>
                </a:ext>
              </a:extLst>
            </p:cNvPr>
            <p:cNvSpPr/>
            <p:nvPr/>
          </p:nvSpPr>
          <p:spPr bwMode="auto">
            <a:xfrm>
              <a:off x="621974" y="2188765"/>
              <a:ext cx="3501835" cy="656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11" name="Gerader Verbinder 373">
              <a:extLst>
                <a:ext uri="{FF2B5EF4-FFF2-40B4-BE49-F238E27FC236}">
                  <a16:creationId xmlns:a16="http://schemas.microsoft.com/office/drawing/2014/main" id="{4D446EEB-7902-1EAC-331E-8981CE5250C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4168" y="1709842"/>
              <a:ext cx="526303" cy="2025105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r Verbinder 375">
              <a:extLst>
                <a:ext uri="{FF2B5EF4-FFF2-40B4-BE49-F238E27FC236}">
                  <a16:creationId xmlns:a16="http://schemas.microsoft.com/office/drawing/2014/main" id="{CB784FF2-286F-8362-E9B3-B5DEABA920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26079" y="1566741"/>
              <a:ext cx="559517" cy="2344442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hteck 112">
              <a:extLst>
                <a:ext uri="{FF2B5EF4-FFF2-40B4-BE49-F238E27FC236}">
                  <a16:creationId xmlns:a16="http://schemas.microsoft.com/office/drawing/2014/main" id="{BD1E8BE8-AD4B-30E4-CC2D-6E77513420B6}"/>
                </a:ext>
              </a:extLst>
            </p:cNvPr>
            <p:cNvSpPr/>
            <p:nvPr/>
          </p:nvSpPr>
          <p:spPr bwMode="auto">
            <a:xfrm>
              <a:off x="584373" y="3441234"/>
              <a:ext cx="3652730" cy="1157572"/>
            </a:xfrm>
            <a:prstGeom prst="rect">
              <a:avLst/>
            </a:prstGeom>
            <a:solidFill>
              <a:srgbClr val="E9EDF2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14" name="Rechteck 113">
              <a:extLst>
                <a:ext uri="{FF2B5EF4-FFF2-40B4-BE49-F238E27FC236}">
                  <a16:creationId xmlns:a16="http://schemas.microsoft.com/office/drawing/2014/main" id="{3D7409BE-B338-ECFF-CB2A-C9A849D66C2B}"/>
                </a:ext>
              </a:extLst>
            </p:cNvPr>
            <p:cNvSpPr/>
            <p:nvPr/>
          </p:nvSpPr>
          <p:spPr bwMode="auto">
            <a:xfrm>
              <a:off x="3173647" y="4231491"/>
              <a:ext cx="503061" cy="312164"/>
            </a:xfrm>
            <a:prstGeom prst="rect">
              <a:avLst/>
            </a:prstGeom>
            <a:solidFill>
              <a:srgbClr val="E9EDF2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9F1F6318-B2D2-BDE6-5320-AF08993F0BA2}"/>
                </a:ext>
              </a:extLst>
            </p:cNvPr>
            <p:cNvSpPr/>
            <p:nvPr/>
          </p:nvSpPr>
          <p:spPr bwMode="auto">
            <a:xfrm>
              <a:off x="2182599" y="4233379"/>
              <a:ext cx="511899" cy="312164"/>
            </a:xfrm>
            <a:prstGeom prst="rect">
              <a:avLst/>
            </a:prstGeom>
            <a:solidFill>
              <a:srgbClr val="E9EDF2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16" name="Rechteck 115">
              <a:extLst>
                <a:ext uri="{FF2B5EF4-FFF2-40B4-BE49-F238E27FC236}">
                  <a16:creationId xmlns:a16="http://schemas.microsoft.com/office/drawing/2014/main" id="{39C2AE27-EF30-51DD-035E-937BDE290AD7}"/>
                </a:ext>
              </a:extLst>
            </p:cNvPr>
            <p:cNvSpPr/>
            <p:nvPr/>
          </p:nvSpPr>
          <p:spPr bwMode="auto">
            <a:xfrm>
              <a:off x="1154172" y="4231789"/>
              <a:ext cx="533038" cy="312164"/>
            </a:xfrm>
            <a:prstGeom prst="rect">
              <a:avLst/>
            </a:prstGeom>
            <a:solidFill>
              <a:srgbClr val="E9EDF2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117" name="Gerade Verbindung mit Pfeil 116">
              <a:extLst>
                <a:ext uri="{FF2B5EF4-FFF2-40B4-BE49-F238E27FC236}">
                  <a16:creationId xmlns:a16="http://schemas.microsoft.com/office/drawing/2014/main" id="{34B6E049-1FE3-EDA7-D959-DA5EABB9FA77}"/>
                </a:ext>
              </a:extLst>
            </p:cNvPr>
            <p:cNvCxnSpPr>
              <a:cxnSpLocks/>
              <a:stCxn id="124" idx="6"/>
            </p:cNvCxnSpPr>
            <p:nvPr/>
          </p:nvCxnSpPr>
          <p:spPr bwMode="auto">
            <a:xfrm>
              <a:off x="1480141" y="3928391"/>
              <a:ext cx="234747" cy="73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Ellipse 353">
              <a:extLst>
                <a:ext uri="{FF2B5EF4-FFF2-40B4-BE49-F238E27FC236}">
                  <a16:creationId xmlns:a16="http://schemas.microsoft.com/office/drawing/2014/main" id="{D7ECF294-E870-360D-39FB-D22E18FD1333}"/>
                </a:ext>
              </a:extLst>
            </p:cNvPr>
            <p:cNvSpPr/>
            <p:nvPr/>
          </p:nvSpPr>
          <p:spPr bwMode="auto">
            <a:xfrm>
              <a:off x="1849436" y="3808638"/>
              <a:ext cx="265620" cy="26562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2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119" name="Gerade Verbindung mit Pfeil 118">
              <a:extLst>
                <a:ext uri="{FF2B5EF4-FFF2-40B4-BE49-F238E27FC236}">
                  <a16:creationId xmlns:a16="http://schemas.microsoft.com/office/drawing/2014/main" id="{F6F1F090-4B0B-0A2D-514D-CEB4E605E0E4}"/>
                </a:ext>
              </a:extLst>
            </p:cNvPr>
            <p:cNvCxnSpPr>
              <a:cxnSpLocks/>
              <a:stCxn id="118" idx="6"/>
            </p:cNvCxnSpPr>
            <p:nvPr/>
          </p:nvCxnSpPr>
          <p:spPr bwMode="auto">
            <a:xfrm>
              <a:off x="2115056" y="3941448"/>
              <a:ext cx="10441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Ellipse 355">
              <a:extLst>
                <a:ext uri="{FF2B5EF4-FFF2-40B4-BE49-F238E27FC236}">
                  <a16:creationId xmlns:a16="http://schemas.microsoft.com/office/drawing/2014/main" id="{01925CEC-26E6-D440-01C4-BB60A82049E8}"/>
                </a:ext>
              </a:extLst>
            </p:cNvPr>
            <p:cNvSpPr/>
            <p:nvPr/>
          </p:nvSpPr>
          <p:spPr bwMode="auto">
            <a:xfrm>
              <a:off x="2540708" y="3895444"/>
              <a:ext cx="265620" cy="2656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>
                  <a:solidFill>
                    <a:schemeClr val="tx1"/>
                  </a:solidFill>
                </a:rPr>
                <a:t>3</a:t>
              </a:r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121" name="Gerade Verbindung mit Pfeil 120">
              <a:extLst>
                <a:ext uri="{FF2B5EF4-FFF2-40B4-BE49-F238E27FC236}">
                  <a16:creationId xmlns:a16="http://schemas.microsoft.com/office/drawing/2014/main" id="{62DD75A1-2AF9-43FB-F7AC-C251C7780554}"/>
                </a:ext>
              </a:extLst>
            </p:cNvPr>
            <p:cNvCxnSpPr>
              <a:cxnSpLocks/>
              <a:stCxn id="120" idx="6"/>
            </p:cNvCxnSpPr>
            <p:nvPr/>
          </p:nvCxnSpPr>
          <p:spPr bwMode="auto">
            <a:xfrm>
              <a:off x="2806328" y="4028254"/>
              <a:ext cx="187320" cy="1326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e 357">
              <a:extLst>
                <a:ext uri="{FF2B5EF4-FFF2-40B4-BE49-F238E27FC236}">
                  <a16:creationId xmlns:a16="http://schemas.microsoft.com/office/drawing/2014/main" id="{35C2D920-03BC-B727-ECBE-4ED566B2672C}"/>
                </a:ext>
              </a:extLst>
            </p:cNvPr>
            <p:cNvSpPr/>
            <p:nvPr/>
          </p:nvSpPr>
          <p:spPr bwMode="auto">
            <a:xfrm>
              <a:off x="3070035" y="3632212"/>
              <a:ext cx="265620" cy="2656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>
                  <a:solidFill>
                    <a:schemeClr val="tx1"/>
                  </a:solidFill>
                </a:rPr>
                <a:t>4</a:t>
              </a:r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E9282382-1461-7D90-64BE-79AAD0451D10}"/>
                </a:ext>
              </a:extLst>
            </p:cNvPr>
            <p:cNvCxnSpPr>
              <a:cxnSpLocks/>
              <a:stCxn id="122" idx="6"/>
            </p:cNvCxnSpPr>
            <p:nvPr/>
          </p:nvCxnSpPr>
          <p:spPr bwMode="auto">
            <a:xfrm flipV="1">
              <a:off x="3335655" y="3606218"/>
              <a:ext cx="170111" cy="1588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Ellipse 351">
              <a:extLst>
                <a:ext uri="{FF2B5EF4-FFF2-40B4-BE49-F238E27FC236}">
                  <a16:creationId xmlns:a16="http://schemas.microsoft.com/office/drawing/2014/main" id="{D0F6A387-9597-91BD-DD8C-A6AB309ECD97}"/>
                </a:ext>
              </a:extLst>
            </p:cNvPr>
            <p:cNvSpPr/>
            <p:nvPr/>
          </p:nvSpPr>
          <p:spPr bwMode="auto">
            <a:xfrm>
              <a:off x="1214521" y="3795580"/>
              <a:ext cx="265620" cy="26562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1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5" name="Freihandform 263">
              <a:extLst>
                <a:ext uri="{FF2B5EF4-FFF2-40B4-BE49-F238E27FC236}">
                  <a16:creationId xmlns:a16="http://schemas.microsoft.com/office/drawing/2014/main" id="{509BBF6F-09BD-B73A-090B-031CF732ACD5}"/>
                </a:ext>
              </a:extLst>
            </p:cNvPr>
            <p:cNvSpPr/>
            <p:nvPr/>
          </p:nvSpPr>
          <p:spPr bwMode="auto">
            <a:xfrm>
              <a:off x="3143396" y="4227057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 extrusionOk="0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6" name="Freihandform 263">
              <a:extLst>
                <a:ext uri="{FF2B5EF4-FFF2-40B4-BE49-F238E27FC236}">
                  <a16:creationId xmlns:a16="http://schemas.microsoft.com/office/drawing/2014/main" id="{0F28D012-D38B-99CE-23A3-2FD2C88BCA77}"/>
                </a:ext>
              </a:extLst>
            </p:cNvPr>
            <p:cNvSpPr/>
            <p:nvPr/>
          </p:nvSpPr>
          <p:spPr bwMode="auto">
            <a:xfrm>
              <a:off x="2161514" y="4226902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 extrusionOk="0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7" name="Freihandform 263">
              <a:extLst>
                <a:ext uri="{FF2B5EF4-FFF2-40B4-BE49-F238E27FC236}">
                  <a16:creationId xmlns:a16="http://schemas.microsoft.com/office/drawing/2014/main" id="{6FD87D6B-703E-950A-09FD-DB92DB5B8C96}"/>
                </a:ext>
              </a:extLst>
            </p:cNvPr>
            <p:cNvSpPr/>
            <p:nvPr/>
          </p:nvSpPr>
          <p:spPr bwMode="auto">
            <a:xfrm>
              <a:off x="1151327" y="4217437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 extrusionOk="0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8" name="Rechteck 127">
              <a:extLst>
                <a:ext uri="{FF2B5EF4-FFF2-40B4-BE49-F238E27FC236}">
                  <a16:creationId xmlns:a16="http://schemas.microsoft.com/office/drawing/2014/main" id="{E17D069A-BA69-CD78-5A6C-C69964043DD9}"/>
                </a:ext>
              </a:extLst>
            </p:cNvPr>
            <p:cNvSpPr/>
            <p:nvPr/>
          </p:nvSpPr>
          <p:spPr bwMode="auto">
            <a:xfrm>
              <a:off x="591430" y="4223659"/>
              <a:ext cx="574649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9" name="Rechteck 128">
              <a:extLst>
                <a:ext uri="{FF2B5EF4-FFF2-40B4-BE49-F238E27FC236}">
                  <a16:creationId xmlns:a16="http://schemas.microsoft.com/office/drawing/2014/main" id="{6F6964D5-F308-AA0E-FD3A-6B0623B1BB06}"/>
                </a:ext>
              </a:extLst>
            </p:cNvPr>
            <p:cNvSpPr/>
            <p:nvPr/>
          </p:nvSpPr>
          <p:spPr bwMode="auto">
            <a:xfrm>
              <a:off x="2692520" y="4233486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0" name="Rechteck 129">
              <a:extLst>
                <a:ext uri="{FF2B5EF4-FFF2-40B4-BE49-F238E27FC236}">
                  <a16:creationId xmlns:a16="http://schemas.microsoft.com/office/drawing/2014/main" id="{BCC0836B-4BF3-594A-0996-5E9B7CDABADB}"/>
                </a:ext>
              </a:extLst>
            </p:cNvPr>
            <p:cNvSpPr/>
            <p:nvPr/>
          </p:nvSpPr>
          <p:spPr bwMode="auto">
            <a:xfrm>
              <a:off x="3686379" y="4213023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1" name="Rechteck 130">
              <a:extLst>
                <a:ext uri="{FF2B5EF4-FFF2-40B4-BE49-F238E27FC236}">
                  <a16:creationId xmlns:a16="http://schemas.microsoft.com/office/drawing/2014/main" id="{DC9F3C2C-6D7F-B2D2-49E1-50D3DD5FF6B1}"/>
                </a:ext>
              </a:extLst>
            </p:cNvPr>
            <p:cNvSpPr/>
            <p:nvPr/>
          </p:nvSpPr>
          <p:spPr bwMode="auto">
            <a:xfrm>
              <a:off x="1692710" y="4213023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2" name="Rechteck 131">
              <a:extLst>
                <a:ext uri="{FF2B5EF4-FFF2-40B4-BE49-F238E27FC236}">
                  <a16:creationId xmlns:a16="http://schemas.microsoft.com/office/drawing/2014/main" id="{61502F69-CE6B-34B2-2FAB-C4FCC0820D27}"/>
                </a:ext>
              </a:extLst>
            </p:cNvPr>
            <p:cNvSpPr/>
            <p:nvPr/>
          </p:nvSpPr>
          <p:spPr bwMode="auto">
            <a:xfrm>
              <a:off x="600738" y="4547431"/>
              <a:ext cx="3574553" cy="656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251" name="Gruppieren 250">
            <a:extLst>
              <a:ext uri="{FF2B5EF4-FFF2-40B4-BE49-F238E27FC236}">
                <a16:creationId xmlns:a16="http://schemas.microsoft.com/office/drawing/2014/main" id="{CA5A0E38-2EEF-452B-3E29-66B1DC65B498}"/>
              </a:ext>
            </a:extLst>
          </p:cNvPr>
          <p:cNvGrpSpPr/>
          <p:nvPr/>
        </p:nvGrpSpPr>
        <p:grpSpPr bwMode="auto">
          <a:xfrm>
            <a:off x="5152998" y="1825674"/>
            <a:ext cx="4183001" cy="1323439"/>
            <a:chOff x="3876286" y="965915"/>
            <a:chExt cx="4183001" cy="1323439"/>
          </a:xfrm>
        </p:grpSpPr>
        <p:sp>
          <p:nvSpPr>
            <p:cNvPr id="252" name="Textfeld 251">
              <a:extLst>
                <a:ext uri="{FF2B5EF4-FFF2-40B4-BE49-F238E27FC236}">
                  <a16:creationId xmlns:a16="http://schemas.microsoft.com/office/drawing/2014/main" id="{BCF561C2-55FF-93BC-C15F-1585021359E4}"/>
                </a:ext>
              </a:extLst>
            </p:cNvPr>
            <p:cNvSpPr txBox="1"/>
            <p:nvPr/>
          </p:nvSpPr>
          <p:spPr bwMode="auto">
            <a:xfrm>
              <a:off x="3876286" y="965915"/>
              <a:ext cx="41830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Depending</a:t>
              </a:r>
              <a:r>
                <a:rPr lang="de-DE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on </a:t>
              </a:r>
              <a:r>
                <a:rPr lang="de-DE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particles</a:t>
              </a:r>
              <a:r>
                <a:rPr lang="de-DE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position</a:t>
              </a:r>
              <a:r>
                <a:rPr lang="de-DE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:</a:t>
              </a:r>
              <a:endParaRPr dirty="0"/>
            </a:p>
            <a:p>
              <a:pPr>
                <a:defRPr/>
              </a:pPr>
              <a:r>
                <a:rPr lang="de-DE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	</a:t>
              </a:r>
              <a:r>
                <a:rPr lang="de-DE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Acceleration</a:t>
              </a:r>
              <a:endPara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>
                <a:defRPr/>
              </a:pPr>
              <a:r>
                <a:rPr lang="de-DE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	</a:t>
              </a:r>
              <a:r>
                <a:rPr lang="de-DE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Deceleration</a:t>
              </a:r>
              <a:endPara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>
                <a:defRPr/>
              </a:pPr>
              <a:r>
                <a:rPr lang="de-DE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	</a:t>
              </a:r>
              <a:r>
                <a:rPr lang="de-DE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Deflection</a:t>
              </a:r>
              <a:endPara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53" name="Ellipse 515">
              <a:extLst>
                <a:ext uri="{FF2B5EF4-FFF2-40B4-BE49-F238E27FC236}">
                  <a16:creationId xmlns:a16="http://schemas.microsoft.com/office/drawing/2014/main" id="{21599D76-D0DB-89D7-204B-FCEADBDD07B3}"/>
                </a:ext>
              </a:extLst>
            </p:cNvPr>
            <p:cNvSpPr/>
            <p:nvPr/>
          </p:nvSpPr>
          <p:spPr bwMode="auto">
            <a:xfrm>
              <a:off x="4562910" y="1650905"/>
              <a:ext cx="244681" cy="24468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>
                  <a:solidFill>
                    <a:schemeClr val="tx1"/>
                  </a:solidFill>
                </a:rPr>
                <a:t>2</a:t>
              </a: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4" name="Ellipse 514">
              <a:extLst>
                <a:ext uri="{FF2B5EF4-FFF2-40B4-BE49-F238E27FC236}">
                  <a16:creationId xmlns:a16="http://schemas.microsoft.com/office/drawing/2014/main" id="{CE915B62-CACA-2245-3D9E-6A369F1EE1F0}"/>
                </a:ext>
              </a:extLst>
            </p:cNvPr>
            <p:cNvSpPr/>
            <p:nvPr/>
          </p:nvSpPr>
          <p:spPr bwMode="auto">
            <a:xfrm>
              <a:off x="4556345" y="1352908"/>
              <a:ext cx="244681" cy="24468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tx1"/>
                  </a:solidFill>
                </a:rPr>
                <a:t>1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55" name="Ellipse 516">
              <a:extLst>
                <a:ext uri="{FF2B5EF4-FFF2-40B4-BE49-F238E27FC236}">
                  <a16:creationId xmlns:a16="http://schemas.microsoft.com/office/drawing/2014/main" id="{D6F7A183-6968-5CA9-0F74-F3211312B254}"/>
                </a:ext>
              </a:extLst>
            </p:cNvPr>
            <p:cNvSpPr/>
            <p:nvPr/>
          </p:nvSpPr>
          <p:spPr bwMode="auto">
            <a:xfrm>
              <a:off x="4261063" y="1972851"/>
              <a:ext cx="244681" cy="24468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>
                  <a:solidFill>
                    <a:schemeClr val="tx1"/>
                  </a:solidFill>
                </a:rPr>
                <a:t>3</a:t>
              </a: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6" name="Ellipse 517">
              <a:extLst>
                <a:ext uri="{FF2B5EF4-FFF2-40B4-BE49-F238E27FC236}">
                  <a16:creationId xmlns:a16="http://schemas.microsoft.com/office/drawing/2014/main" id="{E1DBC6B9-F7FE-C840-C841-DC7B016F998F}"/>
                </a:ext>
              </a:extLst>
            </p:cNvPr>
            <p:cNvSpPr/>
            <p:nvPr/>
          </p:nvSpPr>
          <p:spPr bwMode="auto">
            <a:xfrm>
              <a:off x="4563919" y="1971025"/>
              <a:ext cx="244681" cy="24468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>
                  <a:solidFill>
                    <a:schemeClr val="tx1"/>
                  </a:solidFill>
                </a:rPr>
                <a:t>4</a:t>
              </a:r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57" name="Textfeld 256">
            <a:extLst>
              <a:ext uri="{FF2B5EF4-FFF2-40B4-BE49-F238E27FC236}">
                <a16:creationId xmlns:a16="http://schemas.microsoft.com/office/drawing/2014/main" id="{0A10633F-2C5C-9B33-2ED3-21FC4B45C1E1}"/>
              </a:ext>
            </a:extLst>
          </p:cNvPr>
          <p:cNvSpPr txBox="1"/>
          <p:nvPr/>
        </p:nvSpPr>
        <p:spPr bwMode="auto">
          <a:xfrm>
            <a:off x="5141545" y="3384327"/>
            <a:ext cx="412985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486C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Calibri"/>
              </a:rPr>
              <a:t>Goal: generate a mode that allows momentum transfer from laser field to electrons</a:t>
            </a:r>
            <a:endParaRPr sz="2000" dirty="0"/>
          </a:p>
        </p:txBody>
      </p:sp>
      <p:grpSp>
        <p:nvGrpSpPr>
          <p:cNvPr id="258" name="Gruppieren 257">
            <a:extLst>
              <a:ext uri="{FF2B5EF4-FFF2-40B4-BE49-F238E27FC236}">
                <a16:creationId xmlns:a16="http://schemas.microsoft.com/office/drawing/2014/main" id="{611DC994-21D7-A36C-FC78-C891B3060F01}"/>
              </a:ext>
            </a:extLst>
          </p:cNvPr>
          <p:cNvGrpSpPr/>
          <p:nvPr/>
        </p:nvGrpSpPr>
        <p:grpSpPr bwMode="auto">
          <a:xfrm rot="1533117">
            <a:off x="8741125" y="2949574"/>
            <a:ext cx="2879698" cy="915785"/>
            <a:chOff x="7591418" y="1158203"/>
            <a:chExt cx="2879698" cy="915785"/>
          </a:xfrm>
        </p:grpSpPr>
        <p:sp>
          <p:nvSpPr>
            <p:cNvPr id="259" name="Rechteck 258">
              <a:extLst>
                <a:ext uri="{FF2B5EF4-FFF2-40B4-BE49-F238E27FC236}">
                  <a16:creationId xmlns:a16="http://schemas.microsoft.com/office/drawing/2014/main" id="{F3B28058-DA89-825B-2ED9-F69DC78FC9DD}"/>
                </a:ext>
              </a:extLst>
            </p:cNvPr>
            <p:cNvSpPr/>
            <p:nvPr/>
          </p:nvSpPr>
          <p:spPr bwMode="auto">
            <a:xfrm>
              <a:off x="7591418" y="1158203"/>
              <a:ext cx="2879313" cy="915785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0" name="Textfeld 259">
                  <a:extLst>
                    <a:ext uri="{FF2B5EF4-FFF2-40B4-BE49-F238E27FC236}">
                      <a16:creationId xmlns:a16="http://schemas.microsoft.com/office/drawing/2014/main" id="{5056C4A7-151E-20A1-36DA-5EF1A591F7DB}"/>
                    </a:ext>
                  </a:extLst>
                </p:cNvPr>
                <p:cNvSpPr txBox="1"/>
                <p:nvPr/>
              </p:nvSpPr>
              <p:spPr bwMode="auto">
                <a:xfrm>
                  <a:off x="7980527" y="1533518"/>
                  <a:ext cx="2261598" cy="490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𝛽</m:t>
                      </m:r>
                      <m:r>
                        <a:rPr lang="de-DE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2400" b="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b="0" i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a:rPr lang="de-DE" sz="2400" b="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24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/</m:t>
                      </m:r>
                      <m:r>
                        <a:rPr lang="de-DE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𝜆</m:t>
                      </m:r>
                      <m:r>
                        <a:rPr lang="de-DE" sz="24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𝑚</m:t>
                      </m:r>
                    </m:oMath>
                  </a14:m>
                  <a:r>
                    <a:rPr lang="de-DE" sz="2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60" name="Textfeld 259">
                  <a:extLst>
                    <a:ext uri="{FF2B5EF4-FFF2-40B4-BE49-F238E27FC236}">
                      <a16:creationId xmlns:a16="http://schemas.microsoft.com/office/drawing/2014/main" id="{5056C4A7-151E-20A1-36DA-5EF1A591F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980527" y="1533518"/>
                  <a:ext cx="2261598" cy="490199"/>
                </a:xfrm>
                <a:prstGeom prst="rect">
                  <a:avLst/>
                </a:prstGeom>
                <a:blipFill>
                  <a:blip r:embed="rId4"/>
                  <a:stretch>
                    <a:fillRect l="-223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1" name="Textfeld 260">
              <a:extLst>
                <a:ext uri="{FF2B5EF4-FFF2-40B4-BE49-F238E27FC236}">
                  <a16:creationId xmlns:a16="http://schemas.microsoft.com/office/drawing/2014/main" id="{25064641-E063-344A-5459-01BE82B87848}"/>
                </a:ext>
              </a:extLst>
            </p:cNvPr>
            <p:cNvSpPr txBox="1"/>
            <p:nvPr/>
          </p:nvSpPr>
          <p:spPr bwMode="auto">
            <a:xfrm>
              <a:off x="7591802" y="1204229"/>
              <a:ext cx="28793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Synchronicity</a:t>
              </a:r>
              <a:r>
                <a:rPr lang="de-DE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condition</a:t>
              </a:r>
              <a:r>
                <a:rPr lang="de-DE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  <a:endParaRPr sz="2000" dirty="0"/>
            </a:p>
          </p:txBody>
        </p:sp>
      </p:grpSp>
      <p:sp>
        <p:nvSpPr>
          <p:cNvPr id="262" name="Rechteck 261">
            <a:extLst>
              <a:ext uri="{FF2B5EF4-FFF2-40B4-BE49-F238E27FC236}">
                <a16:creationId xmlns:a16="http://schemas.microsoft.com/office/drawing/2014/main" id="{8E96B322-264D-72FF-76FF-AEECDC2795FB}"/>
              </a:ext>
            </a:extLst>
          </p:cNvPr>
          <p:cNvSpPr/>
          <p:nvPr/>
        </p:nvSpPr>
        <p:spPr bwMode="auto">
          <a:xfrm>
            <a:off x="5046021" y="4901719"/>
            <a:ext cx="48269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Proof of concept experiments in 2013: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3" name="Rechteck 262">
                <a:extLst>
                  <a:ext uri="{FF2B5EF4-FFF2-40B4-BE49-F238E27FC236}">
                    <a16:creationId xmlns:a16="http://schemas.microsoft.com/office/drawing/2014/main" id="{5BAB2FB8-465D-C49C-6301-801B6F49F6D4}"/>
                  </a:ext>
                </a:extLst>
              </p:cNvPr>
              <p:cNvSpPr/>
              <p:nvPr/>
            </p:nvSpPr>
            <p:spPr bwMode="auto">
              <a:xfrm>
                <a:off x="5426446" y="5341460"/>
                <a:ext cx="6783095" cy="590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de-DE" sz="1400" b="1" i="1" smtClean="0">
                        <a:solidFill>
                          <a:sysClr val="windowText" lastClr="000000"/>
                        </a:solidFill>
                        <a:latin typeface="Cambria Math"/>
                        <a:cs typeface="Calibri"/>
                      </a:rPr>
                      <m:t>𝜷</m:t>
                    </m:r>
                    <m:r>
                      <a:rPr lang="de-DE" sz="1400" b="1" i="1" smtClean="0">
                        <a:solidFill>
                          <a:sysClr val="windowText" lastClr="000000"/>
                        </a:solidFill>
                        <a:latin typeface="Cambria Math"/>
                        <a:cs typeface="Calibri"/>
                      </a:rPr>
                      <m:t>=</m:t>
                    </m:r>
                    <m:r>
                      <a:rPr lang="de-DE" sz="1400" b="1" i="1" smtClean="0">
                        <a:solidFill>
                          <a:sysClr val="windowText" lastClr="000000"/>
                        </a:solidFill>
                        <a:latin typeface="Cambria Math"/>
                        <a:cs typeface="Calibri"/>
                      </a:rPr>
                      <m:t>𝟎</m:t>
                    </m:r>
                    <m:r>
                      <a:rPr lang="de-DE" sz="1400" b="1" i="1" smtClean="0">
                        <a:solidFill>
                          <a:sysClr val="windowText" lastClr="000000"/>
                        </a:solidFill>
                        <a:latin typeface="Cambria Math"/>
                        <a:cs typeface="Calibri"/>
                      </a:rPr>
                      <m:t>.</m:t>
                    </m:r>
                    <m:r>
                      <a:rPr lang="de-DE" sz="1400" b="1" i="1" smtClean="0">
                        <a:solidFill>
                          <a:sysClr val="windowText" lastClr="000000"/>
                        </a:solidFill>
                        <a:latin typeface="Cambria Math"/>
                        <a:cs typeface="Calibri"/>
                      </a:rPr>
                      <m:t>𝟑</m:t>
                    </m:r>
                    <m:r>
                      <a:rPr lang="de-DE" sz="1400" b="1" i="0">
                        <a:solidFill>
                          <a:sysClr val="windowText" lastClr="000000"/>
                        </a:solidFill>
                        <a:latin typeface="Cambria Math"/>
                        <a:cs typeface="Calibri"/>
                      </a:rPr>
                      <m:t>:</m:t>
                    </m:r>
                  </m:oMath>
                </a14:m>
                <a:r>
                  <a:rPr lang="de-DE" sz="1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25 MeV/m: </a:t>
                </a:r>
                <a:r>
                  <a:rPr lang="de-DE" sz="1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J. Breuer, P. Hommelhoff, PRL 111, 134803 (2013)</a:t>
                </a:r>
                <a:endParaRPr lang="de-DE" sz="1400" b="1" dirty="0">
                  <a:solidFill>
                    <a:sysClr val="windowText" lastClr="000000"/>
                  </a:solidFill>
                  <a:latin typeface="Calibri"/>
                  <a:cs typeface="Calibri"/>
                </a:endParaRPr>
              </a:p>
              <a:p>
                <a:pPr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de-DE" sz="1400" b="1" i="1">
                        <a:solidFill>
                          <a:sysClr val="windowText" lastClr="000000"/>
                        </a:solidFill>
                        <a:latin typeface="Cambria Math"/>
                      </a:rPr>
                      <m:t>𝜷</m:t>
                    </m:r>
                    <m:r>
                      <a:rPr lang="de-DE" sz="1400" b="1" i="1">
                        <a:solidFill>
                          <a:sysClr val="windowText" lastClr="000000"/>
                        </a:solidFill>
                        <a:latin typeface="Cambria Math"/>
                      </a:rPr>
                      <m:t>=</m:t>
                    </m:r>
                    <m:r>
                      <a:rPr lang="de-DE" sz="1400" b="1" i="1">
                        <a:solidFill>
                          <a:sysClr val="windowText" lastClr="000000"/>
                        </a:solidFill>
                        <a:latin typeface="Cambria Math"/>
                      </a:rPr>
                      <m:t>𝟎</m:t>
                    </m:r>
                    <m:r>
                      <a:rPr lang="de-DE" sz="1400" b="1" i="1">
                        <a:solidFill>
                          <a:sysClr val="windowText" lastClr="000000"/>
                        </a:solidFill>
                        <a:latin typeface="Cambria Math"/>
                      </a:rPr>
                      <m:t>.</m:t>
                    </m:r>
                    <m:r>
                      <a:rPr lang="de-DE" sz="1400" b="1" i="1">
                        <a:solidFill>
                          <a:sysClr val="windowText" lastClr="000000"/>
                        </a:solidFill>
                        <a:latin typeface="Cambria Math"/>
                      </a:rPr>
                      <m:t>𝟕</m:t>
                    </m:r>
                  </m:oMath>
                </a14:m>
                <a:r>
                  <a:rPr lang="de-DE" sz="1400" b="1" dirty="0">
                    <a:solidFill>
                      <a:sysClr val="windowText" lastClr="000000"/>
                    </a:solidFill>
                  </a:rPr>
                  <a:t>:  250 MeV/m: </a:t>
                </a:r>
                <a:r>
                  <a:rPr lang="de-DE" sz="1400" dirty="0">
                    <a:solidFill>
                      <a:sysClr val="windowText" lastClr="000000"/>
                    </a:solidFill>
                  </a:rPr>
                  <a:t>E. A. Peralta et al. (2013). </a:t>
                </a:r>
                <a:r>
                  <a:rPr lang="de-DE" sz="1400" i="1" dirty="0">
                    <a:solidFill>
                      <a:sysClr val="windowText" lastClr="000000"/>
                    </a:solidFill>
                  </a:rPr>
                  <a:t>Nature</a:t>
                </a:r>
                <a:r>
                  <a:rPr lang="de-DE" sz="1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de-DE" sz="1400" i="1" dirty="0">
                    <a:solidFill>
                      <a:sysClr val="windowText" lastClr="000000"/>
                    </a:solidFill>
                  </a:rPr>
                  <a:t>503</a:t>
                </a:r>
                <a:r>
                  <a:rPr lang="de-DE" sz="1400" dirty="0">
                    <a:solidFill>
                      <a:sysClr val="windowText" lastClr="000000"/>
                    </a:solidFill>
                  </a:rPr>
                  <a:t>(7474), 91-94.</a:t>
                </a:r>
              </a:p>
            </p:txBody>
          </p:sp>
        </mc:Choice>
        <mc:Fallback xmlns="">
          <p:sp>
            <p:nvSpPr>
              <p:cNvPr id="263" name="Rechteck 262">
                <a:extLst>
                  <a:ext uri="{FF2B5EF4-FFF2-40B4-BE49-F238E27FC236}">
                    <a16:creationId xmlns:a16="http://schemas.microsoft.com/office/drawing/2014/main" id="{5BAB2FB8-465D-C49C-6301-801B6F49F6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26446" y="5341460"/>
                <a:ext cx="6783095" cy="590996"/>
              </a:xfrm>
              <a:prstGeom prst="rect">
                <a:avLst/>
              </a:prstGeom>
              <a:blipFill>
                <a:blip r:embed="rId5"/>
                <a:stretch>
                  <a:fillRect t="-4167"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0043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839E-448E-A343-2CD9-5A893359F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6345D-21CC-E733-7BDB-AC80E151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Guiding? Alternating phase focusing!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EE2A34-3EE3-9866-B5C0-980E15769E1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BF1D5A-75C6-4C60-9AFA-43DAFA2064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84867A-D28C-4993-402A-B678ED82EC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709547C-3EC1-9A19-022A-115B3CA5527B}"/>
              </a:ext>
            </a:extLst>
          </p:cNvPr>
          <p:cNvSpPr txBox="1"/>
          <p:nvPr/>
        </p:nvSpPr>
        <p:spPr>
          <a:xfrm>
            <a:off x="4956759" y="2914048"/>
            <a:ext cx="1864869" cy="446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b="0" dirty="0">
                <a:latin typeface="+mj-lt"/>
              </a:rPr>
              <a:t>Longitudinal </a:t>
            </a:r>
            <a:r>
              <a:rPr lang="de-DE" sz="1200" b="0" dirty="0" err="1">
                <a:latin typeface="+mj-lt"/>
              </a:rPr>
              <a:t>focusing</a:t>
            </a:r>
            <a:endParaRPr lang="de-DE" sz="1200" b="0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de-DE" sz="1200" b="0" dirty="0"/>
              <a:t>Transverse </a:t>
            </a:r>
            <a:r>
              <a:rPr lang="de-DE" sz="1200" b="0" dirty="0" err="1"/>
              <a:t>defocusing</a:t>
            </a:r>
            <a:endParaRPr lang="de-DE" sz="12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F63358E-2883-7AE5-7F0E-108903B6992B}"/>
                  </a:ext>
                </a:extLst>
              </p:cNvPr>
              <p:cNvSpPr txBox="1"/>
              <p:nvPr/>
            </p:nvSpPr>
            <p:spPr>
              <a:xfrm>
                <a:off x="5374641" y="2445297"/>
                <a:ext cx="942437" cy="366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F63358E-2883-7AE5-7F0E-108903B69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641" y="2445297"/>
                <a:ext cx="942437" cy="366062"/>
              </a:xfrm>
              <a:prstGeom prst="rect">
                <a:avLst/>
              </a:prstGeom>
              <a:blipFill>
                <a:blip r:embed="rId2"/>
                <a:stretch>
                  <a:fillRect l="-4000" r="-1333"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D2CF51BA-9BD4-2301-8744-2D510185C1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818" y="1629000"/>
            <a:ext cx="3608172" cy="2212771"/>
          </a:xfrm>
          <a:prstGeom prst="rect">
            <a:avLst/>
          </a:prstGeom>
        </p:spPr>
      </p:pic>
      <p:sp>
        <p:nvSpPr>
          <p:cNvPr id="9" name="Ellipse 3">
            <a:extLst>
              <a:ext uri="{FF2B5EF4-FFF2-40B4-BE49-F238E27FC236}">
                <a16:creationId xmlns:a16="http://schemas.microsoft.com/office/drawing/2014/main" id="{9E63D1A1-3F17-6F5B-6E98-6FCF01613FCB}"/>
              </a:ext>
            </a:extLst>
          </p:cNvPr>
          <p:cNvSpPr/>
          <p:nvPr/>
        </p:nvSpPr>
        <p:spPr>
          <a:xfrm>
            <a:off x="4970630" y="1869233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0295067-7475-E675-9468-CCDAE775A66A}"/>
              </a:ext>
            </a:extLst>
          </p:cNvPr>
          <p:cNvSpPr/>
          <p:nvPr/>
        </p:nvSpPr>
        <p:spPr>
          <a:xfrm>
            <a:off x="5195038" y="1869233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1">
            <a:extLst>
              <a:ext uri="{FF2B5EF4-FFF2-40B4-BE49-F238E27FC236}">
                <a16:creationId xmlns:a16="http://schemas.microsoft.com/office/drawing/2014/main" id="{DD5FBF6B-A5E4-80BE-5F8F-90FAAEC21175}"/>
              </a:ext>
            </a:extLst>
          </p:cNvPr>
          <p:cNvSpPr/>
          <p:nvPr/>
        </p:nvSpPr>
        <p:spPr>
          <a:xfrm>
            <a:off x="5419446" y="1869233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2">
            <a:extLst>
              <a:ext uri="{FF2B5EF4-FFF2-40B4-BE49-F238E27FC236}">
                <a16:creationId xmlns:a16="http://schemas.microsoft.com/office/drawing/2014/main" id="{7B6FAAC7-0733-E247-EB60-D127AD637C72}"/>
              </a:ext>
            </a:extLst>
          </p:cNvPr>
          <p:cNvSpPr/>
          <p:nvPr/>
        </p:nvSpPr>
        <p:spPr>
          <a:xfrm>
            <a:off x="5643854" y="1869233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F37796D-8B65-9BDB-E9AC-6B098592B3DE}"/>
              </a:ext>
            </a:extLst>
          </p:cNvPr>
          <p:cNvSpPr/>
          <p:nvPr/>
        </p:nvSpPr>
        <p:spPr>
          <a:xfrm>
            <a:off x="5868262" y="1863475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AD4A339-08EB-52C6-CD9B-75D2235C7E13}"/>
              </a:ext>
            </a:extLst>
          </p:cNvPr>
          <p:cNvSpPr/>
          <p:nvPr/>
        </p:nvSpPr>
        <p:spPr>
          <a:xfrm>
            <a:off x="6092670" y="1863475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9">
            <a:extLst>
              <a:ext uri="{FF2B5EF4-FFF2-40B4-BE49-F238E27FC236}">
                <a16:creationId xmlns:a16="http://schemas.microsoft.com/office/drawing/2014/main" id="{531C3454-90A7-B2CD-4E27-EA12E173289D}"/>
              </a:ext>
            </a:extLst>
          </p:cNvPr>
          <p:cNvSpPr/>
          <p:nvPr/>
        </p:nvSpPr>
        <p:spPr>
          <a:xfrm>
            <a:off x="6317078" y="1863475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20">
            <a:extLst>
              <a:ext uri="{FF2B5EF4-FFF2-40B4-BE49-F238E27FC236}">
                <a16:creationId xmlns:a16="http://schemas.microsoft.com/office/drawing/2014/main" id="{DA15980C-A5E1-E262-00AD-FE02AFD06503}"/>
              </a:ext>
            </a:extLst>
          </p:cNvPr>
          <p:cNvSpPr/>
          <p:nvPr/>
        </p:nvSpPr>
        <p:spPr>
          <a:xfrm>
            <a:off x="6541486" y="1863475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4">
            <a:extLst>
              <a:ext uri="{FF2B5EF4-FFF2-40B4-BE49-F238E27FC236}">
                <a16:creationId xmlns:a16="http://schemas.microsoft.com/office/drawing/2014/main" id="{B4A1D5C7-DD15-8C61-827D-C2755852362E}"/>
              </a:ext>
            </a:extLst>
          </p:cNvPr>
          <p:cNvSpPr/>
          <p:nvPr/>
        </p:nvSpPr>
        <p:spPr>
          <a:xfrm>
            <a:off x="4970630" y="2198592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5">
            <a:extLst>
              <a:ext uri="{FF2B5EF4-FFF2-40B4-BE49-F238E27FC236}">
                <a16:creationId xmlns:a16="http://schemas.microsoft.com/office/drawing/2014/main" id="{959DB938-0DC4-DFFE-1AA3-D5F403A3832B}"/>
              </a:ext>
            </a:extLst>
          </p:cNvPr>
          <p:cNvSpPr/>
          <p:nvPr/>
        </p:nvSpPr>
        <p:spPr>
          <a:xfrm>
            <a:off x="5195038" y="2198592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6">
            <a:extLst>
              <a:ext uri="{FF2B5EF4-FFF2-40B4-BE49-F238E27FC236}">
                <a16:creationId xmlns:a16="http://schemas.microsoft.com/office/drawing/2014/main" id="{075299A5-92E1-8EA4-B838-9C8EA5FEDCE2}"/>
              </a:ext>
            </a:extLst>
          </p:cNvPr>
          <p:cNvSpPr/>
          <p:nvPr/>
        </p:nvSpPr>
        <p:spPr>
          <a:xfrm>
            <a:off x="5419446" y="2198592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7">
            <a:extLst>
              <a:ext uri="{FF2B5EF4-FFF2-40B4-BE49-F238E27FC236}">
                <a16:creationId xmlns:a16="http://schemas.microsoft.com/office/drawing/2014/main" id="{A4BD35C6-352F-D505-CE89-710535ACEC07}"/>
              </a:ext>
            </a:extLst>
          </p:cNvPr>
          <p:cNvSpPr/>
          <p:nvPr/>
        </p:nvSpPr>
        <p:spPr>
          <a:xfrm>
            <a:off x="5643854" y="2198592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e 28">
            <a:extLst>
              <a:ext uri="{FF2B5EF4-FFF2-40B4-BE49-F238E27FC236}">
                <a16:creationId xmlns:a16="http://schemas.microsoft.com/office/drawing/2014/main" id="{8444731D-1EDF-45E7-168C-7D52245C92AE}"/>
              </a:ext>
            </a:extLst>
          </p:cNvPr>
          <p:cNvSpPr/>
          <p:nvPr/>
        </p:nvSpPr>
        <p:spPr>
          <a:xfrm>
            <a:off x="5868262" y="219283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9">
            <a:extLst>
              <a:ext uri="{FF2B5EF4-FFF2-40B4-BE49-F238E27FC236}">
                <a16:creationId xmlns:a16="http://schemas.microsoft.com/office/drawing/2014/main" id="{1F56EC49-C294-5403-68B6-1E75663B4221}"/>
              </a:ext>
            </a:extLst>
          </p:cNvPr>
          <p:cNvSpPr/>
          <p:nvPr/>
        </p:nvSpPr>
        <p:spPr>
          <a:xfrm>
            <a:off x="6092670" y="219283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30">
            <a:extLst>
              <a:ext uri="{FF2B5EF4-FFF2-40B4-BE49-F238E27FC236}">
                <a16:creationId xmlns:a16="http://schemas.microsoft.com/office/drawing/2014/main" id="{D31C1434-1CBC-40CC-E49F-B19E6A8E79EC}"/>
              </a:ext>
            </a:extLst>
          </p:cNvPr>
          <p:cNvSpPr/>
          <p:nvPr/>
        </p:nvSpPr>
        <p:spPr>
          <a:xfrm>
            <a:off x="6317078" y="219283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31">
            <a:extLst>
              <a:ext uri="{FF2B5EF4-FFF2-40B4-BE49-F238E27FC236}">
                <a16:creationId xmlns:a16="http://schemas.microsoft.com/office/drawing/2014/main" id="{0B96BABC-06C7-5170-5304-719668981119}"/>
              </a:ext>
            </a:extLst>
          </p:cNvPr>
          <p:cNvSpPr/>
          <p:nvPr/>
        </p:nvSpPr>
        <p:spPr>
          <a:xfrm>
            <a:off x="6541486" y="219283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lipse 32">
            <a:extLst>
              <a:ext uri="{FF2B5EF4-FFF2-40B4-BE49-F238E27FC236}">
                <a16:creationId xmlns:a16="http://schemas.microsoft.com/office/drawing/2014/main" id="{0F12AEF9-6769-2262-77E1-C6102210A833}"/>
              </a:ext>
            </a:extLst>
          </p:cNvPr>
          <p:cNvSpPr/>
          <p:nvPr/>
        </p:nvSpPr>
        <p:spPr>
          <a:xfrm>
            <a:off x="6973534" y="1871859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lipse 33">
            <a:extLst>
              <a:ext uri="{FF2B5EF4-FFF2-40B4-BE49-F238E27FC236}">
                <a16:creationId xmlns:a16="http://schemas.microsoft.com/office/drawing/2014/main" id="{87857C24-35A6-E34E-B4C4-4A6B3767A323}"/>
              </a:ext>
            </a:extLst>
          </p:cNvPr>
          <p:cNvSpPr/>
          <p:nvPr/>
        </p:nvSpPr>
        <p:spPr>
          <a:xfrm>
            <a:off x="7197942" y="1871859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e 34">
            <a:extLst>
              <a:ext uri="{FF2B5EF4-FFF2-40B4-BE49-F238E27FC236}">
                <a16:creationId xmlns:a16="http://schemas.microsoft.com/office/drawing/2014/main" id="{6FEB041A-AD85-A23D-99AA-B5584F68FEDD}"/>
              </a:ext>
            </a:extLst>
          </p:cNvPr>
          <p:cNvSpPr/>
          <p:nvPr/>
        </p:nvSpPr>
        <p:spPr>
          <a:xfrm>
            <a:off x="7422350" y="1871859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e 35">
            <a:extLst>
              <a:ext uri="{FF2B5EF4-FFF2-40B4-BE49-F238E27FC236}">
                <a16:creationId xmlns:a16="http://schemas.microsoft.com/office/drawing/2014/main" id="{5049B645-9D67-7193-EFCB-457ABFD4BDD3}"/>
              </a:ext>
            </a:extLst>
          </p:cNvPr>
          <p:cNvSpPr/>
          <p:nvPr/>
        </p:nvSpPr>
        <p:spPr>
          <a:xfrm>
            <a:off x="7646758" y="1871859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llipse 36">
            <a:extLst>
              <a:ext uri="{FF2B5EF4-FFF2-40B4-BE49-F238E27FC236}">
                <a16:creationId xmlns:a16="http://schemas.microsoft.com/office/drawing/2014/main" id="{83461D98-50B4-5738-1E72-D78C257E5A8C}"/>
              </a:ext>
            </a:extLst>
          </p:cNvPr>
          <p:cNvSpPr/>
          <p:nvPr/>
        </p:nvSpPr>
        <p:spPr>
          <a:xfrm>
            <a:off x="7871166" y="1866101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lipse 37">
            <a:extLst>
              <a:ext uri="{FF2B5EF4-FFF2-40B4-BE49-F238E27FC236}">
                <a16:creationId xmlns:a16="http://schemas.microsoft.com/office/drawing/2014/main" id="{8D518630-2820-02A6-0477-A54702DBD785}"/>
              </a:ext>
            </a:extLst>
          </p:cNvPr>
          <p:cNvSpPr/>
          <p:nvPr/>
        </p:nvSpPr>
        <p:spPr>
          <a:xfrm>
            <a:off x="8095574" y="1866101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e 38">
            <a:extLst>
              <a:ext uri="{FF2B5EF4-FFF2-40B4-BE49-F238E27FC236}">
                <a16:creationId xmlns:a16="http://schemas.microsoft.com/office/drawing/2014/main" id="{DC3F5A8C-9E80-AD08-6C93-42C0756B70ED}"/>
              </a:ext>
            </a:extLst>
          </p:cNvPr>
          <p:cNvSpPr/>
          <p:nvPr/>
        </p:nvSpPr>
        <p:spPr>
          <a:xfrm>
            <a:off x="8319982" y="1866101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e 39">
            <a:extLst>
              <a:ext uri="{FF2B5EF4-FFF2-40B4-BE49-F238E27FC236}">
                <a16:creationId xmlns:a16="http://schemas.microsoft.com/office/drawing/2014/main" id="{658CACA5-E8E0-CC33-0E5E-AED221D3BBD5}"/>
              </a:ext>
            </a:extLst>
          </p:cNvPr>
          <p:cNvSpPr/>
          <p:nvPr/>
        </p:nvSpPr>
        <p:spPr>
          <a:xfrm>
            <a:off x="8544390" y="1866101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40">
            <a:extLst>
              <a:ext uri="{FF2B5EF4-FFF2-40B4-BE49-F238E27FC236}">
                <a16:creationId xmlns:a16="http://schemas.microsoft.com/office/drawing/2014/main" id="{0407900C-AC8A-5368-BDB7-09C70128CA68}"/>
              </a:ext>
            </a:extLst>
          </p:cNvPr>
          <p:cNvSpPr/>
          <p:nvPr/>
        </p:nvSpPr>
        <p:spPr>
          <a:xfrm>
            <a:off x="6973534" y="2201218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41">
            <a:extLst>
              <a:ext uri="{FF2B5EF4-FFF2-40B4-BE49-F238E27FC236}">
                <a16:creationId xmlns:a16="http://schemas.microsoft.com/office/drawing/2014/main" id="{849C10DE-3C55-D076-DC49-B2369B2ED3F0}"/>
              </a:ext>
            </a:extLst>
          </p:cNvPr>
          <p:cNvSpPr/>
          <p:nvPr/>
        </p:nvSpPr>
        <p:spPr>
          <a:xfrm>
            <a:off x="7197942" y="2201218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42">
            <a:extLst>
              <a:ext uri="{FF2B5EF4-FFF2-40B4-BE49-F238E27FC236}">
                <a16:creationId xmlns:a16="http://schemas.microsoft.com/office/drawing/2014/main" id="{2A70F93C-3DE5-B19C-EE7F-0766FD5F739C}"/>
              </a:ext>
            </a:extLst>
          </p:cNvPr>
          <p:cNvSpPr/>
          <p:nvPr/>
        </p:nvSpPr>
        <p:spPr>
          <a:xfrm>
            <a:off x="7422350" y="2201218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43">
            <a:extLst>
              <a:ext uri="{FF2B5EF4-FFF2-40B4-BE49-F238E27FC236}">
                <a16:creationId xmlns:a16="http://schemas.microsoft.com/office/drawing/2014/main" id="{B0CBBDC5-99F7-4674-AF97-38DF4B89222B}"/>
              </a:ext>
            </a:extLst>
          </p:cNvPr>
          <p:cNvSpPr/>
          <p:nvPr/>
        </p:nvSpPr>
        <p:spPr>
          <a:xfrm>
            <a:off x="7646758" y="2201218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llipse 44">
            <a:extLst>
              <a:ext uri="{FF2B5EF4-FFF2-40B4-BE49-F238E27FC236}">
                <a16:creationId xmlns:a16="http://schemas.microsoft.com/office/drawing/2014/main" id="{49C9AA45-111B-7427-95C8-B21F56CEA5B0}"/>
              </a:ext>
            </a:extLst>
          </p:cNvPr>
          <p:cNvSpPr/>
          <p:nvPr/>
        </p:nvSpPr>
        <p:spPr>
          <a:xfrm>
            <a:off x="7871166" y="2195460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45">
            <a:extLst>
              <a:ext uri="{FF2B5EF4-FFF2-40B4-BE49-F238E27FC236}">
                <a16:creationId xmlns:a16="http://schemas.microsoft.com/office/drawing/2014/main" id="{CC72CF62-46A6-442A-2768-A93DBFFBD92D}"/>
              </a:ext>
            </a:extLst>
          </p:cNvPr>
          <p:cNvSpPr/>
          <p:nvPr/>
        </p:nvSpPr>
        <p:spPr>
          <a:xfrm>
            <a:off x="8095574" y="2195460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6">
            <a:extLst>
              <a:ext uri="{FF2B5EF4-FFF2-40B4-BE49-F238E27FC236}">
                <a16:creationId xmlns:a16="http://schemas.microsoft.com/office/drawing/2014/main" id="{15973B6C-64CB-7B56-9332-3457BDB7F5BC}"/>
              </a:ext>
            </a:extLst>
          </p:cNvPr>
          <p:cNvSpPr/>
          <p:nvPr/>
        </p:nvSpPr>
        <p:spPr>
          <a:xfrm>
            <a:off x="8319982" y="2195460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7">
            <a:extLst>
              <a:ext uri="{FF2B5EF4-FFF2-40B4-BE49-F238E27FC236}">
                <a16:creationId xmlns:a16="http://schemas.microsoft.com/office/drawing/2014/main" id="{32A20095-B824-A46A-88AE-C7C1019592ED}"/>
              </a:ext>
            </a:extLst>
          </p:cNvPr>
          <p:cNvSpPr/>
          <p:nvPr/>
        </p:nvSpPr>
        <p:spPr>
          <a:xfrm>
            <a:off x="8544390" y="2195460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48">
            <a:extLst>
              <a:ext uri="{FF2B5EF4-FFF2-40B4-BE49-F238E27FC236}">
                <a16:creationId xmlns:a16="http://schemas.microsoft.com/office/drawing/2014/main" id="{846480EF-CB94-05B6-E955-9674B43BBEB9}"/>
              </a:ext>
            </a:extLst>
          </p:cNvPr>
          <p:cNvSpPr/>
          <p:nvPr/>
        </p:nvSpPr>
        <p:spPr>
          <a:xfrm>
            <a:off x="8915356" y="1871859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Ellipse 49">
            <a:extLst>
              <a:ext uri="{FF2B5EF4-FFF2-40B4-BE49-F238E27FC236}">
                <a16:creationId xmlns:a16="http://schemas.microsoft.com/office/drawing/2014/main" id="{5D5D0DB6-F800-C64E-7B27-F3CDE5A1ECD0}"/>
              </a:ext>
            </a:extLst>
          </p:cNvPr>
          <p:cNvSpPr/>
          <p:nvPr/>
        </p:nvSpPr>
        <p:spPr>
          <a:xfrm>
            <a:off x="9139764" y="1871859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Ellipse 50">
            <a:extLst>
              <a:ext uri="{FF2B5EF4-FFF2-40B4-BE49-F238E27FC236}">
                <a16:creationId xmlns:a16="http://schemas.microsoft.com/office/drawing/2014/main" id="{78892FF2-AAB1-C0B4-AD9C-4754AAF59CE0}"/>
              </a:ext>
            </a:extLst>
          </p:cNvPr>
          <p:cNvSpPr/>
          <p:nvPr/>
        </p:nvSpPr>
        <p:spPr>
          <a:xfrm>
            <a:off x="9364172" y="1871859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Ellipse 51">
            <a:extLst>
              <a:ext uri="{FF2B5EF4-FFF2-40B4-BE49-F238E27FC236}">
                <a16:creationId xmlns:a16="http://schemas.microsoft.com/office/drawing/2014/main" id="{0E25C7D8-8D1F-9CCD-42EE-8B880C19F4D4}"/>
              </a:ext>
            </a:extLst>
          </p:cNvPr>
          <p:cNvSpPr/>
          <p:nvPr/>
        </p:nvSpPr>
        <p:spPr>
          <a:xfrm>
            <a:off x="9588580" y="1871859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Ellipse 52">
            <a:extLst>
              <a:ext uri="{FF2B5EF4-FFF2-40B4-BE49-F238E27FC236}">
                <a16:creationId xmlns:a16="http://schemas.microsoft.com/office/drawing/2014/main" id="{332E5689-A087-21FB-51E5-341F5C79E22D}"/>
              </a:ext>
            </a:extLst>
          </p:cNvPr>
          <p:cNvSpPr/>
          <p:nvPr/>
        </p:nvSpPr>
        <p:spPr>
          <a:xfrm>
            <a:off x="9812988" y="1866101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Ellipse 53">
            <a:extLst>
              <a:ext uri="{FF2B5EF4-FFF2-40B4-BE49-F238E27FC236}">
                <a16:creationId xmlns:a16="http://schemas.microsoft.com/office/drawing/2014/main" id="{550504F4-D0CE-58C5-EB6A-F17E1A4626C7}"/>
              </a:ext>
            </a:extLst>
          </p:cNvPr>
          <p:cNvSpPr/>
          <p:nvPr/>
        </p:nvSpPr>
        <p:spPr>
          <a:xfrm>
            <a:off x="10037396" y="1866101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Ellipse 54">
            <a:extLst>
              <a:ext uri="{FF2B5EF4-FFF2-40B4-BE49-F238E27FC236}">
                <a16:creationId xmlns:a16="http://schemas.microsoft.com/office/drawing/2014/main" id="{F7D5BB62-9A39-1F81-A5B7-71CB71586ED1}"/>
              </a:ext>
            </a:extLst>
          </p:cNvPr>
          <p:cNvSpPr/>
          <p:nvPr/>
        </p:nvSpPr>
        <p:spPr>
          <a:xfrm>
            <a:off x="10261804" y="1866101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Ellipse 55">
            <a:extLst>
              <a:ext uri="{FF2B5EF4-FFF2-40B4-BE49-F238E27FC236}">
                <a16:creationId xmlns:a16="http://schemas.microsoft.com/office/drawing/2014/main" id="{D79DC664-64B2-E312-770C-D768BAFBD9A9}"/>
              </a:ext>
            </a:extLst>
          </p:cNvPr>
          <p:cNvSpPr/>
          <p:nvPr/>
        </p:nvSpPr>
        <p:spPr>
          <a:xfrm>
            <a:off x="10486212" y="1866101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Ellipse 56">
            <a:extLst>
              <a:ext uri="{FF2B5EF4-FFF2-40B4-BE49-F238E27FC236}">
                <a16:creationId xmlns:a16="http://schemas.microsoft.com/office/drawing/2014/main" id="{297155A1-5917-43EE-D7F7-783D788515DC}"/>
              </a:ext>
            </a:extLst>
          </p:cNvPr>
          <p:cNvSpPr/>
          <p:nvPr/>
        </p:nvSpPr>
        <p:spPr>
          <a:xfrm>
            <a:off x="8915356" y="2201218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Ellipse 57">
            <a:extLst>
              <a:ext uri="{FF2B5EF4-FFF2-40B4-BE49-F238E27FC236}">
                <a16:creationId xmlns:a16="http://schemas.microsoft.com/office/drawing/2014/main" id="{A745676E-CAAB-6057-0798-4D36A0932B2C}"/>
              </a:ext>
            </a:extLst>
          </p:cNvPr>
          <p:cNvSpPr/>
          <p:nvPr/>
        </p:nvSpPr>
        <p:spPr>
          <a:xfrm>
            <a:off x="9139764" y="2201218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Ellipse 58">
            <a:extLst>
              <a:ext uri="{FF2B5EF4-FFF2-40B4-BE49-F238E27FC236}">
                <a16:creationId xmlns:a16="http://schemas.microsoft.com/office/drawing/2014/main" id="{1D6C818E-92CD-6BA4-8B3C-E97EA19D5587}"/>
              </a:ext>
            </a:extLst>
          </p:cNvPr>
          <p:cNvSpPr/>
          <p:nvPr/>
        </p:nvSpPr>
        <p:spPr>
          <a:xfrm>
            <a:off x="9364172" y="2201218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Ellipse 59">
            <a:extLst>
              <a:ext uri="{FF2B5EF4-FFF2-40B4-BE49-F238E27FC236}">
                <a16:creationId xmlns:a16="http://schemas.microsoft.com/office/drawing/2014/main" id="{2C78E964-FC95-3A70-0F8C-71BE00252CD2}"/>
              </a:ext>
            </a:extLst>
          </p:cNvPr>
          <p:cNvSpPr/>
          <p:nvPr/>
        </p:nvSpPr>
        <p:spPr>
          <a:xfrm>
            <a:off x="9588580" y="2201218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Ellipse 60">
            <a:extLst>
              <a:ext uri="{FF2B5EF4-FFF2-40B4-BE49-F238E27FC236}">
                <a16:creationId xmlns:a16="http://schemas.microsoft.com/office/drawing/2014/main" id="{9951ABA2-3F5E-8B5E-13CB-DD7CE2B154CC}"/>
              </a:ext>
            </a:extLst>
          </p:cNvPr>
          <p:cNvSpPr/>
          <p:nvPr/>
        </p:nvSpPr>
        <p:spPr>
          <a:xfrm>
            <a:off x="9812988" y="2195460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Ellipse 61">
            <a:extLst>
              <a:ext uri="{FF2B5EF4-FFF2-40B4-BE49-F238E27FC236}">
                <a16:creationId xmlns:a16="http://schemas.microsoft.com/office/drawing/2014/main" id="{55929340-D171-55EC-DA97-9BB3F0B69C53}"/>
              </a:ext>
            </a:extLst>
          </p:cNvPr>
          <p:cNvSpPr/>
          <p:nvPr/>
        </p:nvSpPr>
        <p:spPr>
          <a:xfrm>
            <a:off x="10037396" y="2195460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Ellipse 62">
            <a:extLst>
              <a:ext uri="{FF2B5EF4-FFF2-40B4-BE49-F238E27FC236}">
                <a16:creationId xmlns:a16="http://schemas.microsoft.com/office/drawing/2014/main" id="{6A79A09F-0729-29E9-F90E-B503E868A157}"/>
              </a:ext>
            </a:extLst>
          </p:cNvPr>
          <p:cNvSpPr/>
          <p:nvPr/>
        </p:nvSpPr>
        <p:spPr>
          <a:xfrm>
            <a:off x="10261804" y="2195460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Ellipse 63">
            <a:extLst>
              <a:ext uri="{FF2B5EF4-FFF2-40B4-BE49-F238E27FC236}">
                <a16:creationId xmlns:a16="http://schemas.microsoft.com/office/drawing/2014/main" id="{546FA3E5-1443-DC5F-BDC4-5B1FA4950A78}"/>
              </a:ext>
            </a:extLst>
          </p:cNvPr>
          <p:cNvSpPr/>
          <p:nvPr/>
        </p:nvSpPr>
        <p:spPr>
          <a:xfrm>
            <a:off x="10486212" y="2195460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9C1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9" name="Textfeld 278">
                <a:extLst>
                  <a:ext uri="{FF2B5EF4-FFF2-40B4-BE49-F238E27FC236}">
                    <a16:creationId xmlns:a16="http://schemas.microsoft.com/office/drawing/2014/main" id="{5408A2D0-97EC-8CEE-F168-273C1377860F}"/>
                  </a:ext>
                </a:extLst>
              </p:cNvPr>
              <p:cNvSpPr txBox="1"/>
              <p:nvPr/>
            </p:nvSpPr>
            <p:spPr>
              <a:xfrm>
                <a:off x="7333574" y="2426670"/>
                <a:ext cx="1041824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9" name="Textfeld 278">
                <a:extLst>
                  <a:ext uri="{FF2B5EF4-FFF2-40B4-BE49-F238E27FC236}">
                    <a16:creationId xmlns:a16="http://schemas.microsoft.com/office/drawing/2014/main" id="{5408A2D0-97EC-8CEE-F168-273C13778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574" y="2426670"/>
                <a:ext cx="1041824" cy="403316"/>
              </a:xfrm>
              <a:prstGeom prst="rect">
                <a:avLst/>
              </a:prstGeom>
              <a:blipFill>
                <a:blip r:embed="rId4"/>
                <a:stretch>
                  <a:fillRect l="-1205" t="-6250" r="-2410" b="-156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0" name="Textfeld 279">
                <a:extLst>
                  <a:ext uri="{FF2B5EF4-FFF2-40B4-BE49-F238E27FC236}">
                    <a16:creationId xmlns:a16="http://schemas.microsoft.com/office/drawing/2014/main" id="{C31A7ECF-8979-A8CC-4373-472C7DDFBADD}"/>
                  </a:ext>
                </a:extLst>
              </p:cNvPr>
              <p:cNvSpPr txBox="1"/>
              <p:nvPr/>
            </p:nvSpPr>
            <p:spPr>
              <a:xfrm>
                <a:off x="9304285" y="2444966"/>
                <a:ext cx="942437" cy="366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0" name="Textfeld 279">
                <a:extLst>
                  <a:ext uri="{FF2B5EF4-FFF2-40B4-BE49-F238E27FC236}">
                    <a16:creationId xmlns:a16="http://schemas.microsoft.com/office/drawing/2014/main" id="{C31A7ECF-8979-A8CC-4373-472C7DDFB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285" y="2444966"/>
                <a:ext cx="942437" cy="366062"/>
              </a:xfrm>
              <a:prstGeom prst="rect">
                <a:avLst/>
              </a:prstGeom>
              <a:blipFill>
                <a:blip r:embed="rId5"/>
                <a:stretch>
                  <a:fillRect l="-2667" r="-1333"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1" name="Textfeld 280">
            <a:extLst>
              <a:ext uri="{FF2B5EF4-FFF2-40B4-BE49-F238E27FC236}">
                <a16:creationId xmlns:a16="http://schemas.microsoft.com/office/drawing/2014/main" id="{B1C0A942-03A4-BA08-CA04-FAD558533183}"/>
              </a:ext>
            </a:extLst>
          </p:cNvPr>
          <p:cNvSpPr txBox="1"/>
          <p:nvPr/>
        </p:nvSpPr>
        <p:spPr>
          <a:xfrm>
            <a:off x="8911131" y="2915619"/>
            <a:ext cx="1864869" cy="446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b="0" dirty="0">
                <a:latin typeface="+mj-lt"/>
              </a:rPr>
              <a:t>Longitudinal </a:t>
            </a:r>
            <a:r>
              <a:rPr lang="de-DE" sz="1200" b="0" dirty="0" err="1">
                <a:latin typeface="+mj-lt"/>
              </a:rPr>
              <a:t>focusing</a:t>
            </a:r>
            <a:endParaRPr lang="de-DE" sz="1200" b="0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de-DE" sz="1200" b="0" dirty="0"/>
              <a:t>Transverse </a:t>
            </a:r>
            <a:r>
              <a:rPr lang="de-DE" sz="1200" b="0" dirty="0" err="1"/>
              <a:t>defocusing</a:t>
            </a:r>
            <a:endParaRPr lang="de-DE" sz="1200" b="0" dirty="0"/>
          </a:p>
        </p:txBody>
      </p:sp>
      <p:sp>
        <p:nvSpPr>
          <p:cNvPr id="282" name="Textfeld 281">
            <a:extLst>
              <a:ext uri="{FF2B5EF4-FFF2-40B4-BE49-F238E27FC236}">
                <a16:creationId xmlns:a16="http://schemas.microsoft.com/office/drawing/2014/main" id="{1DAA72FA-5E8E-1B29-EBCF-727E9B59B574}"/>
              </a:ext>
            </a:extLst>
          </p:cNvPr>
          <p:cNvSpPr txBox="1"/>
          <p:nvPr/>
        </p:nvSpPr>
        <p:spPr>
          <a:xfrm>
            <a:off x="6816000" y="2915619"/>
            <a:ext cx="2070054" cy="446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b="0" dirty="0">
                <a:latin typeface="+mj-lt"/>
              </a:rPr>
              <a:t>Longitudinal </a:t>
            </a:r>
            <a:r>
              <a:rPr lang="de-DE" sz="1200" b="0" dirty="0" err="1">
                <a:latin typeface="+mj-lt"/>
              </a:rPr>
              <a:t>defocusing</a:t>
            </a:r>
            <a:endParaRPr lang="de-DE" sz="1200" b="0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de-DE" sz="1200" b="0" dirty="0"/>
              <a:t>Transverse </a:t>
            </a:r>
            <a:r>
              <a:rPr lang="de-DE" sz="1200" b="0" dirty="0" err="1"/>
              <a:t>focusing</a:t>
            </a:r>
            <a:endParaRPr lang="de-DE" sz="1200" b="0" dirty="0"/>
          </a:p>
        </p:txBody>
      </p:sp>
      <p:sp>
        <p:nvSpPr>
          <p:cNvPr id="283" name="Rechteck 282">
            <a:extLst>
              <a:ext uri="{FF2B5EF4-FFF2-40B4-BE49-F238E27FC236}">
                <a16:creationId xmlns:a16="http://schemas.microsoft.com/office/drawing/2014/main" id="{5A9BD71E-A1B2-DFE8-CD59-186E20B370BB}"/>
              </a:ext>
            </a:extLst>
          </p:cNvPr>
          <p:cNvSpPr/>
          <p:nvPr/>
        </p:nvSpPr>
        <p:spPr>
          <a:xfrm>
            <a:off x="5826540" y="1797225"/>
            <a:ext cx="3948962" cy="6294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hteck 283">
            <a:extLst>
              <a:ext uri="{FF2B5EF4-FFF2-40B4-BE49-F238E27FC236}">
                <a16:creationId xmlns:a16="http://schemas.microsoft.com/office/drawing/2014/main" id="{41F02D63-E238-BE86-AD6A-46FB820A1F13}"/>
              </a:ext>
            </a:extLst>
          </p:cNvPr>
          <p:cNvSpPr/>
          <p:nvPr/>
        </p:nvSpPr>
        <p:spPr bwMode="auto">
          <a:xfrm>
            <a:off x="1799994" y="3750817"/>
            <a:ext cx="8509286" cy="338554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b="0" dirty="0">
                <a:solidFill>
                  <a:sysClr val="windowText" lastClr="000000"/>
                </a:solidFill>
                <a:cs typeface="Calibri"/>
              </a:rPr>
              <a:t>U. Niedermayer, T. Egenolf, O. </a:t>
            </a:r>
            <a:r>
              <a:rPr lang="de-DE" sz="1600" b="0" dirty="0" err="1">
                <a:solidFill>
                  <a:sysClr val="windowText" lastClr="000000"/>
                </a:solidFill>
                <a:cs typeface="Calibri"/>
              </a:rPr>
              <a:t>Boine</a:t>
            </a:r>
            <a:r>
              <a:rPr lang="de-DE" sz="1600" b="0" dirty="0">
                <a:solidFill>
                  <a:sysClr val="windowText" lastClr="000000"/>
                </a:solidFill>
                <a:cs typeface="Calibri"/>
              </a:rPr>
              <a:t>-Frankenheim, P. Hommelhoff, PRL 121, 214801(2018)</a:t>
            </a:r>
            <a:endParaRPr lang="de-DE" sz="1600" dirty="0">
              <a:solidFill>
                <a:sysClr val="windowText" lastClr="000000"/>
              </a:solidFill>
            </a:endParaRPr>
          </a:p>
        </p:txBody>
      </p:sp>
      <p:pic>
        <p:nvPicPr>
          <p:cNvPr id="285" name="Grafik 284">
            <a:extLst>
              <a:ext uri="{FF2B5EF4-FFF2-40B4-BE49-F238E27FC236}">
                <a16:creationId xmlns:a16="http://schemas.microsoft.com/office/drawing/2014/main" id="{9FC33C45-0E41-2554-862A-AFD68A775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95003" y="4436243"/>
            <a:ext cx="9634550" cy="1872757"/>
          </a:xfrm>
          <a:prstGeom prst="roundRect">
            <a:avLst>
              <a:gd name="adj" fmla="val 6096"/>
            </a:avLst>
          </a:prstGeom>
        </p:spPr>
      </p:pic>
      <p:sp>
        <p:nvSpPr>
          <p:cNvPr id="286" name="Rechteck 285">
            <a:extLst>
              <a:ext uri="{FF2B5EF4-FFF2-40B4-BE49-F238E27FC236}">
                <a16:creationId xmlns:a16="http://schemas.microsoft.com/office/drawing/2014/main" id="{DDAE652E-E9EC-C1CC-B490-F38C6D65E631}"/>
              </a:ext>
            </a:extLst>
          </p:cNvPr>
          <p:cNvSpPr/>
          <p:nvPr/>
        </p:nvSpPr>
        <p:spPr bwMode="auto">
          <a:xfrm>
            <a:off x="8239590" y="6313137"/>
            <a:ext cx="75535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b="0" dirty="0">
                <a:solidFill>
                  <a:sysClr val="windowText" lastClr="000000"/>
                </a:solidFill>
                <a:cs typeface="Calibri"/>
              </a:rPr>
              <a:t>R. </a:t>
            </a:r>
            <a:r>
              <a:rPr lang="de-DE" sz="1200" b="0" dirty="0" err="1">
                <a:solidFill>
                  <a:sysClr val="windowText" lastClr="000000"/>
                </a:solidFill>
                <a:cs typeface="Calibri"/>
              </a:rPr>
              <a:t>Shiloh</a:t>
            </a:r>
            <a:r>
              <a:rPr lang="de-DE" sz="1200" b="0" dirty="0">
                <a:solidFill>
                  <a:sysClr val="windowText" lastClr="000000"/>
                </a:solidFill>
                <a:cs typeface="Calibri"/>
              </a:rPr>
              <a:t> et al., Nature 597, 498 (2021)</a:t>
            </a:r>
            <a:endParaRPr lang="de-DE" sz="1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3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/>
      <p:bldP spid="280" grpId="0"/>
      <p:bldP spid="281" grpId="0"/>
      <p:bldP spid="282" grpId="0"/>
      <p:bldP spid="283" grpId="0" animBg="1"/>
      <p:bldP spid="284" grpId="0" animBg="1"/>
      <p:bldP spid="28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9BD04-B311-3228-0D18-9A8D2BE9A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922CF-B550-89BD-3053-5A48F5FE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APF at </a:t>
            </a:r>
            <a:r>
              <a:rPr lang="en-US" sz="2800" dirty="0" err="1"/>
              <a:t>dla</a:t>
            </a:r>
            <a:r>
              <a:rPr lang="en-US" sz="2800" dirty="0"/>
              <a:t>: guiding and acceleration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F7F262-587B-4FF4-D409-5B1EDDEBE99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5E0769-C61D-F39E-306B-4F37412212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DB1414-7F61-A33A-766E-251294C76C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F672F6-A907-3056-4E87-95D1DCB539B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818" y="1629000"/>
            <a:ext cx="4807182" cy="2948084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6523AA2D-71CA-2F41-E148-B3225625F2F0}"/>
              </a:ext>
            </a:extLst>
          </p:cNvPr>
          <p:cNvCxnSpPr>
            <a:cxnSpLocks/>
          </p:cNvCxnSpPr>
          <p:nvPr/>
        </p:nvCxnSpPr>
        <p:spPr>
          <a:xfrm flipV="1">
            <a:off x="2232000" y="2448000"/>
            <a:ext cx="468000" cy="5400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2029A734-CB7D-39C1-CE01-98B5143D4ABB}"/>
              </a:ext>
            </a:extLst>
          </p:cNvPr>
          <p:cNvCxnSpPr>
            <a:cxnSpLocks/>
          </p:cNvCxnSpPr>
          <p:nvPr/>
        </p:nvCxnSpPr>
        <p:spPr>
          <a:xfrm rot="-4920000" flipV="1">
            <a:off x="3618000" y="2448000"/>
            <a:ext cx="468000" cy="5400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EC27605-DAB7-9BB7-AE59-2B5500352BD9}"/>
              </a:ext>
            </a:extLst>
          </p:cNvPr>
          <p:cNvGrpSpPr/>
          <p:nvPr/>
        </p:nvGrpSpPr>
        <p:grpSpPr bwMode="auto">
          <a:xfrm>
            <a:off x="5511607" y="2031917"/>
            <a:ext cx="2608790" cy="832165"/>
            <a:chOff x="7591419" y="1158203"/>
            <a:chExt cx="2608790" cy="832165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97BA70A9-84C5-7676-504E-31E28AD3DA84}"/>
                </a:ext>
              </a:extLst>
            </p:cNvPr>
            <p:cNvSpPr/>
            <p:nvPr/>
          </p:nvSpPr>
          <p:spPr bwMode="auto">
            <a:xfrm>
              <a:off x="7591419" y="1158203"/>
              <a:ext cx="2608790" cy="832165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8C0EDEC6-62B1-423E-965A-21EBB15B0E7B}"/>
                    </a:ext>
                  </a:extLst>
                </p:cNvPr>
                <p:cNvSpPr txBox="1"/>
                <p:nvPr/>
              </p:nvSpPr>
              <p:spPr bwMode="auto">
                <a:xfrm>
                  <a:off x="7980526" y="1533518"/>
                  <a:ext cx="1742054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𝛽</m:t>
                        </m:r>
                        <m:r>
                          <a:rPr lang="de-DE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de-DE" b="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de-DE" b="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  <m:r>
                          <a:rPr lang="de-DE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de-DE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𝜆</m:t>
                        </m:r>
                        <m:r>
                          <a:rPr lang="de-DE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de-DE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de-D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8C0EDEC6-62B1-423E-965A-21EBB15B0E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980526" y="1533518"/>
                  <a:ext cx="1742054" cy="390748"/>
                </a:xfrm>
                <a:prstGeom prst="rect">
                  <a:avLst/>
                </a:prstGeom>
                <a:blipFill>
                  <a:blip r:embed="rId3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79D76E42-C092-E538-2148-437229E50769}"/>
                </a:ext>
              </a:extLst>
            </p:cNvPr>
            <p:cNvSpPr txBox="1"/>
            <p:nvPr/>
          </p:nvSpPr>
          <p:spPr bwMode="auto">
            <a:xfrm>
              <a:off x="7591802" y="1204229"/>
              <a:ext cx="2608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Synchronicity</a:t>
              </a:r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condition</a:t>
              </a:r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  <a:endParaRPr dirty="0"/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F8602307-7236-33DF-BF16-2FD6BBA9C151}"/>
              </a:ext>
            </a:extLst>
          </p:cNvPr>
          <p:cNvSpPr txBox="1"/>
          <p:nvPr/>
        </p:nvSpPr>
        <p:spPr bwMode="auto">
          <a:xfrm>
            <a:off x="7807784" y="3481327"/>
            <a:ext cx="383445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486C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atin typeface="Calibri"/>
              </a:rPr>
              <a:t>Chirped gratings: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change of period length along grating</a:t>
            </a:r>
            <a:endParaRPr dirty="0"/>
          </a:p>
        </p:txBody>
      </p:sp>
      <p:sp>
        <p:nvSpPr>
          <p:cNvPr id="22" name="Pfeil nach rechts 21">
            <a:extLst>
              <a:ext uri="{FF2B5EF4-FFF2-40B4-BE49-F238E27FC236}">
                <a16:creationId xmlns:a16="http://schemas.microsoft.com/office/drawing/2014/main" id="{C274C832-89CC-43BB-3816-7CBE93DC42F1}"/>
              </a:ext>
            </a:extLst>
          </p:cNvPr>
          <p:cNvSpPr/>
          <p:nvPr/>
        </p:nvSpPr>
        <p:spPr bwMode="auto">
          <a:xfrm rot="1859578">
            <a:off x="7854611" y="2720825"/>
            <a:ext cx="1309017" cy="71792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43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67B62-6032-D517-F9A3-1B4AC598F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65C1B88-AA3C-C43E-4797-3BA8EAE2C763}"/>
              </a:ext>
            </a:extLst>
          </p:cNvPr>
          <p:cNvGrpSpPr/>
          <p:nvPr/>
        </p:nvGrpSpPr>
        <p:grpSpPr bwMode="auto">
          <a:xfrm>
            <a:off x="5487679" y="1663870"/>
            <a:ext cx="5491889" cy="3478601"/>
            <a:chOff x="1336965" y="1123004"/>
            <a:chExt cx="7060620" cy="4472246"/>
          </a:xfrm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E73BDE18-71D6-CA1F-150F-7D34AB5C2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336965" y="1123004"/>
              <a:ext cx="7060620" cy="4453196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E8ABE1F-B169-BA6E-89C1-2026104CEA5C}"/>
                </a:ext>
              </a:extLst>
            </p:cNvPr>
            <p:cNvSpPr txBox="1"/>
            <p:nvPr/>
          </p:nvSpPr>
          <p:spPr bwMode="auto">
            <a:xfrm>
              <a:off x="4581525" y="5256696"/>
              <a:ext cx="12871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(velocity in c)</a:t>
              </a: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78">
                <a:extLst>
                  <a:ext uri="{FF2B5EF4-FFF2-40B4-BE49-F238E27FC236}">
                    <a16:creationId xmlns:a16="http://schemas.microsoft.com/office/drawing/2014/main" id="{1883D9D0-B4A9-C4BD-7A4D-B02BD674DAE8}"/>
                  </a:ext>
                </a:extLst>
              </p:cNvPr>
              <p:cNvSpPr/>
              <p:nvPr/>
            </p:nvSpPr>
            <p:spPr bwMode="auto">
              <a:xfrm>
                <a:off x="5347649" y="2284436"/>
                <a:ext cx="3975503" cy="1354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+1)</m:t>
                          </m:r>
                        </m:sup>
                      </m:sSup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𝛾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sup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  <a:p>
                <a:pPr algn="ctr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</m:sup>
                      </m:sSup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" name="Rectangle 78">
                <a:extLst>
                  <a:ext uri="{FF2B5EF4-FFF2-40B4-BE49-F238E27FC236}">
                    <a16:creationId xmlns:a16="http://schemas.microsoft.com/office/drawing/2014/main" id="{1883D9D0-B4A9-C4BD-7A4D-B02BD674D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7649" y="2284436"/>
                <a:ext cx="3975503" cy="1354986"/>
              </a:xfrm>
              <a:prstGeom prst="rect">
                <a:avLst/>
              </a:prstGeom>
              <a:blipFill>
                <a:blip r:embed="rId3"/>
                <a:stretch>
                  <a:fillRect b="-345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69A44250-AB6F-DB7C-CCF1-4AA55B381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APF at </a:t>
            </a:r>
            <a:r>
              <a:rPr lang="en-US" sz="2800" dirty="0" err="1"/>
              <a:t>dla</a:t>
            </a:r>
            <a:r>
              <a:rPr lang="en-US" sz="2800" dirty="0"/>
              <a:t>: guiding and acceleration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5D08F6-664B-653E-3468-8C4E39CF1A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390CD9-82D8-B383-90A6-6DD40CB23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87B93D-90E0-8B05-0826-26E956A1AC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E293CD-E1B3-B07C-5E78-29A97B3CA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818" y="1629000"/>
            <a:ext cx="4807182" cy="2948084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78A56465-B099-03CA-B007-C12CC1176AAD}"/>
              </a:ext>
            </a:extLst>
          </p:cNvPr>
          <p:cNvCxnSpPr>
            <a:cxnSpLocks/>
          </p:cNvCxnSpPr>
          <p:nvPr/>
        </p:nvCxnSpPr>
        <p:spPr>
          <a:xfrm flipV="1">
            <a:off x="2232000" y="2448000"/>
            <a:ext cx="468000" cy="5400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B02BA19-DEC3-266A-C71F-BFF2AAF0CAEA}"/>
              </a:ext>
            </a:extLst>
          </p:cNvPr>
          <p:cNvCxnSpPr>
            <a:cxnSpLocks/>
          </p:cNvCxnSpPr>
          <p:nvPr/>
        </p:nvCxnSpPr>
        <p:spPr>
          <a:xfrm rot="-4920000" flipV="1">
            <a:off x="3618000" y="2448000"/>
            <a:ext cx="468000" cy="5400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A4F5E1F-2105-A8FE-506C-E099E017AE35}"/>
              </a:ext>
            </a:extLst>
          </p:cNvPr>
          <p:cNvGrpSpPr/>
          <p:nvPr/>
        </p:nvGrpSpPr>
        <p:grpSpPr bwMode="auto">
          <a:xfrm>
            <a:off x="5511607" y="2031917"/>
            <a:ext cx="2608790" cy="832165"/>
            <a:chOff x="7591419" y="1158203"/>
            <a:chExt cx="2608790" cy="832165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45306167-FCE1-494C-6B9A-EFA090305D8C}"/>
                </a:ext>
              </a:extLst>
            </p:cNvPr>
            <p:cNvSpPr/>
            <p:nvPr/>
          </p:nvSpPr>
          <p:spPr bwMode="auto">
            <a:xfrm>
              <a:off x="7591419" y="1158203"/>
              <a:ext cx="2608790" cy="832165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DDB38A54-204A-A387-4190-C0145C4BBD69}"/>
                    </a:ext>
                  </a:extLst>
                </p:cNvPr>
                <p:cNvSpPr txBox="1"/>
                <p:nvPr/>
              </p:nvSpPr>
              <p:spPr bwMode="auto">
                <a:xfrm>
                  <a:off x="7980526" y="1533518"/>
                  <a:ext cx="1742054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𝛽</m:t>
                        </m:r>
                        <m:r>
                          <a:rPr lang="de-DE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de-DE" b="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de-DE" b="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  <m:r>
                          <a:rPr lang="de-DE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de-DE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𝜆</m:t>
                        </m:r>
                        <m:r>
                          <a:rPr lang="de-DE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de-DE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de-D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DDB38A54-204A-A387-4190-C0145C4BBD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980526" y="1533518"/>
                  <a:ext cx="1742054" cy="390748"/>
                </a:xfrm>
                <a:prstGeom prst="rect">
                  <a:avLst/>
                </a:prstGeom>
                <a:blipFill>
                  <a:blip r:embed="rId5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6CCBA248-84C4-8C72-F732-0A07122A8B53}"/>
                </a:ext>
              </a:extLst>
            </p:cNvPr>
            <p:cNvSpPr txBox="1"/>
            <p:nvPr/>
          </p:nvSpPr>
          <p:spPr bwMode="auto">
            <a:xfrm>
              <a:off x="7591802" y="1204229"/>
              <a:ext cx="2608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Synchronicity</a:t>
              </a:r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condition</a:t>
              </a:r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  <a:endParaRPr dirty="0"/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774A7C62-1654-811F-C8D4-DFAD7AA20208}"/>
              </a:ext>
            </a:extLst>
          </p:cNvPr>
          <p:cNvSpPr txBox="1"/>
          <p:nvPr/>
        </p:nvSpPr>
        <p:spPr bwMode="auto">
          <a:xfrm>
            <a:off x="7807784" y="3481327"/>
            <a:ext cx="383445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486C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atin typeface="Calibri"/>
              </a:rPr>
              <a:t>Chirped gratings: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change of period length along grating</a:t>
            </a:r>
            <a:endParaRPr dirty="0"/>
          </a:p>
        </p:txBody>
      </p:sp>
      <p:sp>
        <p:nvSpPr>
          <p:cNvPr id="22" name="Pfeil nach rechts 21">
            <a:extLst>
              <a:ext uri="{FF2B5EF4-FFF2-40B4-BE49-F238E27FC236}">
                <a16:creationId xmlns:a16="http://schemas.microsoft.com/office/drawing/2014/main" id="{3E403158-0C81-43F1-5C39-EFF8FCDD9205}"/>
              </a:ext>
            </a:extLst>
          </p:cNvPr>
          <p:cNvSpPr/>
          <p:nvPr/>
        </p:nvSpPr>
        <p:spPr bwMode="auto">
          <a:xfrm rot="1859578">
            <a:off x="7854611" y="2720825"/>
            <a:ext cx="1309017" cy="71792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29DC363-7EE2-53A3-B089-538317EEDE4B}"/>
              </a:ext>
            </a:extLst>
          </p:cNvPr>
          <p:cNvSpPr/>
          <p:nvPr/>
        </p:nvSpPr>
        <p:spPr bwMode="auto">
          <a:xfrm>
            <a:off x="336000" y="5589000"/>
            <a:ext cx="62231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Proof of concept experiments recently published: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99023E9F-A108-9AC0-8BB7-E648D36A5CE7}"/>
              </a:ext>
            </a:extLst>
          </p:cNvPr>
          <p:cNvSpPr/>
          <p:nvPr/>
        </p:nvSpPr>
        <p:spPr bwMode="auto">
          <a:xfrm>
            <a:off x="812603" y="6028741"/>
            <a:ext cx="10638986" cy="59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de-DE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Chlouba</a:t>
            </a:r>
            <a:r>
              <a:rPr lang="de-DE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</a:t>
            </a:r>
            <a:r>
              <a:rPr lang="de-DE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Shiloh</a:t>
            </a:r>
            <a:r>
              <a:rPr lang="de-DE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Kraus, L. Brückner, J. Litzel, P. Hommelhoff, Nature, 622, 476 (2023)</a:t>
            </a:r>
            <a:endParaRPr lang="de-DE" sz="1400" b="1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  <a:defRPr/>
            </a:pPr>
            <a:r>
              <a:rPr lang="de-DE" sz="1400" dirty="0">
                <a:solidFill>
                  <a:sysClr val="windowText" lastClr="000000"/>
                </a:solidFill>
              </a:rPr>
              <a:t>P. </a:t>
            </a:r>
            <a:r>
              <a:rPr lang="de-DE" sz="1400" dirty="0" err="1">
                <a:solidFill>
                  <a:sysClr val="windowText" lastClr="000000"/>
                </a:solidFill>
              </a:rPr>
              <a:t>Broaddus</a:t>
            </a:r>
            <a:r>
              <a:rPr lang="de-DE" sz="1400" dirty="0">
                <a:solidFill>
                  <a:sysClr val="windowText" lastClr="000000"/>
                </a:solidFill>
              </a:rPr>
              <a:t>, T. Egenolf et al., PRL 132, 085001 (2024)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15938A67-A69B-CDDA-C538-B61FCC5E997E}"/>
              </a:ext>
            </a:extLst>
          </p:cNvPr>
          <p:cNvSpPr/>
          <p:nvPr/>
        </p:nvSpPr>
        <p:spPr bwMode="auto">
          <a:xfrm>
            <a:off x="6580530" y="5253017"/>
            <a:ext cx="5061709" cy="461665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dirty="0"/>
              <a:t>U. Niedermayer, T. Egenolf, O. </a:t>
            </a:r>
            <a:r>
              <a:rPr lang="de-DE" sz="1200" dirty="0" err="1"/>
              <a:t>Boine</a:t>
            </a:r>
            <a:r>
              <a:rPr lang="de-DE" sz="1200" dirty="0"/>
              <a:t>-Frankenheim, and P. Hommelhoff</a:t>
            </a:r>
            <a:endParaRPr dirty="0"/>
          </a:p>
          <a:p>
            <a:pPr algn="ctr">
              <a:defRPr/>
            </a:pPr>
            <a:r>
              <a:rPr lang="en-US" sz="1200" dirty="0"/>
              <a:t>PRL 121, 214801 (2018)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429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46458 -4.44444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459 0 " pathEditMode="relative" ptsTypes="AA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459 0 " pathEditMode="relative" ptsTypes="AA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 animBg="1"/>
      <p:bldP spid="23" grpId="1" animBg="1"/>
      <p:bldP spid="22" grpId="0" animBg="1"/>
      <p:bldP spid="22" grpId="1" animBg="1"/>
      <p:bldP spid="24" grpId="0"/>
      <p:bldP spid="25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8CDAB-D2FD-6F0D-0CDB-F2097768F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1DDCF-ADB3-9268-6054-A114F0E3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(not) dielectric-based laser accelerators?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D2AC45-DB85-9E95-6113-CD9AFABD49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8034E1-9C27-76F5-5192-36C3287BA6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DCB235-D5A5-BE47-1FB3-1C4E1D2558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24" name="Freeform 78">
            <a:extLst>
              <a:ext uri="{FF2B5EF4-FFF2-40B4-BE49-F238E27FC236}">
                <a16:creationId xmlns:a16="http://schemas.microsoft.com/office/drawing/2014/main" id="{E1056BA8-6105-F128-0811-E0A45CB1D26B}"/>
              </a:ext>
            </a:extLst>
          </p:cNvPr>
          <p:cNvSpPr/>
          <p:nvPr/>
        </p:nvSpPr>
        <p:spPr bwMode="auto">
          <a:xfrm>
            <a:off x="1146259" y="2019349"/>
            <a:ext cx="2339690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 extrusionOk="0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Small structures</a:t>
            </a:r>
          </a:p>
          <a:p>
            <a:pPr algn="ctr" defTabSz="711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▼</a:t>
            </a:r>
          </a:p>
          <a:p>
            <a:pPr algn="ctr" defTabSz="7112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Small physical aperture</a:t>
            </a:r>
            <a:br>
              <a:rPr lang="en-US" sz="1500" dirty="0"/>
            </a:br>
            <a:r>
              <a:rPr lang="en-US" sz="1500" dirty="0"/>
              <a:t>~ 1 µm</a:t>
            </a:r>
          </a:p>
        </p:txBody>
      </p:sp>
      <p:sp>
        <p:nvSpPr>
          <p:cNvPr id="25" name="Freeform 79">
            <a:extLst>
              <a:ext uri="{FF2B5EF4-FFF2-40B4-BE49-F238E27FC236}">
                <a16:creationId xmlns:a16="http://schemas.microsoft.com/office/drawing/2014/main" id="{DE5429C5-3F21-8AF3-2C2B-64B76EF2BC9B}"/>
              </a:ext>
            </a:extLst>
          </p:cNvPr>
          <p:cNvSpPr/>
          <p:nvPr/>
        </p:nvSpPr>
        <p:spPr bwMode="auto">
          <a:xfrm>
            <a:off x="3666259" y="2513935"/>
            <a:ext cx="281199" cy="328950"/>
          </a:xfrm>
          <a:custGeom>
            <a:avLst/>
            <a:gdLst>
              <a:gd name="connsiteX0" fmla="*/ 0 w 281199"/>
              <a:gd name="connsiteY0" fmla="*/ 65790 h 328950"/>
              <a:gd name="connsiteX1" fmla="*/ 140600 w 281199"/>
              <a:gd name="connsiteY1" fmla="*/ 65790 h 328950"/>
              <a:gd name="connsiteX2" fmla="*/ 140600 w 281199"/>
              <a:gd name="connsiteY2" fmla="*/ 0 h 328950"/>
              <a:gd name="connsiteX3" fmla="*/ 281199 w 281199"/>
              <a:gd name="connsiteY3" fmla="*/ 164475 h 328950"/>
              <a:gd name="connsiteX4" fmla="*/ 140600 w 281199"/>
              <a:gd name="connsiteY4" fmla="*/ 328950 h 328950"/>
              <a:gd name="connsiteX5" fmla="*/ 140600 w 281199"/>
              <a:gd name="connsiteY5" fmla="*/ 263160 h 328950"/>
              <a:gd name="connsiteX6" fmla="*/ 0 w 281199"/>
              <a:gd name="connsiteY6" fmla="*/ 263160 h 328950"/>
              <a:gd name="connsiteX7" fmla="*/ 0 w 281199"/>
              <a:gd name="connsiteY7" fmla="*/ 65790 h 3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199" h="328950" extrusionOk="0">
                <a:moveTo>
                  <a:pt x="0" y="65790"/>
                </a:moveTo>
                <a:lnTo>
                  <a:pt x="140600" y="65790"/>
                </a:lnTo>
                <a:lnTo>
                  <a:pt x="140600" y="0"/>
                </a:lnTo>
                <a:lnTo>
                  <a:pt x="281199" y="164475"/>
                </a:lnTo>
                <a:lnTo>
                  <a:pt x="140600" y="328950"/>
                </a:lnTo>
                <a:lnTo>
                  <a:pt x="140600" y="263160"/>
                </a:lnTo>
                <a:lnTo>
                  <a:pt x="0" y="263160"/>
                </a:lnTo>
                <a:lnTo>
                  <a:pt x="0" y="6579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790" rIns="84360" bIns="65790" numCol="1" spcCol="1270" anchor="ctr" anchorCtr="0">
            <a:noAutofit/>
          </a:bodyPr>
          <a:lstStyle/>
          <a:p>
            <a:pPr algn="ctr" defTabSz="5778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6" name="Freeform 80">
            <a:extLst>
              <a:ext uri="{FF2B5EF4-FFF2-40B4-BE49-F238E27FC236}">
                <a16:creationId xmlns:a16="http://schemas.microsoft.com/office/drawing/2014/main" id="{DEC061F3-85FE-2CC9-A541-A73945A59DCD}"/>
              </a:ext>
            </a:extLst>
          </p:cNvPr>
          <p:cNvSpPr/>
          <p:nvPr/>
        </p:nvSpPr>
        <p:spPr bwMode="auto">
          <a:xfrm>
            <a:off x="4127768" y="2019349"/>
            <a:ext cx="2046413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 extrusionOk="0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Strict requirements on beam properties and electron source</a:t>
            </a:r>
            <a:endParaRPr sz="1500" dirty="0"/>
          </a:p>
        </p:txBody>
      </p:sp>
      <p:sp>
        <p:nvSpPr>
          <p:cNvPr id="27" name="Freeform 81">
            <a:extLst>
              <a:ext uri="{FF2B5EF4-FFF2-40B4-BE49-F238E27FC236}">
                <a16:creationId xmlns:a16="http://schemas.microsoft.com/office/drawing/2014/main" id="{89BD69BA-77B9-A450-E9BA-32A62C5DF515}"/>
              </a:ext>
            </a:extLst>
          </p:cNvPr>
          <p:cNvSpPr/>
          <p:nvPr/>
        </p:nvSpPr>
        <p:spPr bwMode="auto">
          <a:xfrm>
            <a:off x="6354491" y="2513935"/>
            <a:ext cx="281199" cy="328950"/>
          </a:xfrm>
          <a:custGeom>
            <a:avLst/>
            <a:gdLst>
              <a:gd name="connsiteX0" fmla="*/ 0 w 281199"/>
              <a:gd name="connsiteY0" fmla="*/ 65790 h 328950"/>
              <a:gd name="connsiteX1" fmla="*/ 140600 w 281199"/>
              <a:gd name="connsiteY1" fmla="*/ 65790 h 328950"/>
              <a:gd name="connsiteX2" fmla="*/ 140600 w 281199"/>
              <a:gd name="connsiteY2" fmla="*/ 0 h 328950"/>
              <a:gd name="connsiteX3" fmla="*/ 281199 w 281199"/>
              <a:gd name="connsiteY3" fmla="*/ 164475 h 328950"/>
              <a:gd name="connsiteX4" fmla="*/ 140600 w 281199"/>
              <a:gd name="connsiteY4" fmla="*/ 328950 h 328950"/>
              <a:gd name="connsiteX5" fmla="*/ 140600 w 281199"/>
              <a:gd name="connsiteY5" fmla="*/ 263160 h 328950"/>
              <a:gd name="connsiteX6" fmla="*/ 0 w 281199"/>
              <a:gd name="connsiteY6" fmla="*/ 263160 h 328950"/>
              <a:gd name="connsiteX7" fmla="*/ 0 w 281199"/>
              <a:gd name="connsiteY7" fmla="*/ 65790 h 3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199" h="328950" extrusionOk="0">
                <a:moveTo>
                  <a:pt x="0" y="65790"/>
                </a:moveTo>
                <a:lnTo>
                  <a:pt x="140600" y="65790"/>
                </a:lnTo>
                <a:lnTo>
                  <a:pt x="140600" y="0"/>
                </a:lnTo>
                <a:lnTo>
                  <a:pt x="281199" y="164475"/>
                </a:lnTo>
                <a:lnTo>
                  <a:pt x="140600" y="328950"/>
                </a:lnTo>
                <a:lnTo>
                  <a:pt x="140600" y="263160"/>
                </a:lnTo>
                <a:lnTo>
                  <a:pt x="0" y="263160"/>
                </a:lnTo>
                <a:lnTo>
                  <a:pt x="0" y="6579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790" rIns="84360" bIns="65790" numCol="1" spcCol="1270" anchor="ctr" anchorCtr="0">
            <a:noAutofit/>
          </a:bodyPr>
          <a:lstStyle/>
          <a:p>
            <a:pPr algn="ctr" defTabSz="5778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8" name="Freeform 82">
            <a:extLst>
              <a:ext uri="{FF2B5EF4-FFF2-40B4-BE49-F238E27FC236}">
                <a16:creationId xmlns:a16="http://schemas.microsoft.com/office/drawing/2014/main" id="{8D9D1C4F-DF40-25C4-5A9C-A0A413921A28}"/>
              </a:ext>
            </a:extLst>
          </p:cNvPr>
          <p:cNvSpPr/>
          <p:nvPr/>
        </p:nvSpPr>
        <p:spPr bwMode="auto">
          <a:xfrm>
            <a:off x="6816000" y="2019349"/>
            <a:ext cx="1800000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 extrusionOk="0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Low current</a:t>
            </a:r>
            <a:endParaRPr sz="1500" dirty="0"/>
          </a:p>
          <a:p>
            <a:pPr algn="ctr" defTabSz="711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per DLA (channel)</a:t>
            </a:r>
            <a:br>
              <a:rPr lang="en-US" sz="1500" dirty="0"/>
            </a:br>
            <a:r>
              <a:rPr lang="en-US" sz="1500" dirty="0"/>
              <a:t>~ 1 </a:t>
            </a:r>
            <a:r>
              <a:rPr lang="en-US" sz="1500" dirty="0" err="1"/>
              <a:t>fA</a:t>
            </a:r>
            <a:r>
              <a:rPr lang="en-US" sz="1500" dirty="0"/>
              <a:t> – 1pA</a:t>
            </a:r>
            <a:endParaRPr sz="150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0FC8D56-8FAC-A7D0-54E3-C40B9BA41866}"/>
              </a:ext>
            </a:extLst>
          </p:cNvPr>
          <p:cNvGrpSpPr/>
          <p:nvPr/>
        </p:nvGrpSpPr>
        <p:grpSpPr>
          <a:xfrm>
            <a:off x="5767216" y="3561736"/>
            <a:ext cx="4288784" cy="2610184"/>
            <a:chOff x="727216" y="3561736"/>
            <a:chExt cx="4288784" cy="2610184"/>
          </a:xfrm>
        </p:grpSpPr>
        <p:sp>
          <p:nvSpPr>
            <p:cNvPr id="15" name="Freeform 78">
              <a:extLst>
                <a:ext uri="{FF2B5EF4-FFF2-40B4-BE49-F238E27FC236}">
                  <a16:creationId xmlns:a16="http://schemas.microsoft.com/office/drawing/2014/main" id="{AC3BD6D7-FBA7-8C74-C314-5305B5E90D42}"/>
                </a:ext>
              </a:extLst>
            </p:cNvPr>
            <p:cNvSpPr/>
            <p:nvPr/>
          </p:nvSpPr>
          <p:spPr bwMode="auto">
            <a:xfrm>
              <a:off x="727216" y="3561736"/>
              <a:ext cx="4288784" cy="2610184"/>
            </a:xfrm>
            <a:custGeom>
              <a:avLst/>
              <a:gdLst>
                <a:gd name="connsiteX0" fmla="*/ 0 w 1326412"/>
                <a:gd name="connsiteY0" fmla="*/ 131812 h 1318122"/>
                <a:gd name="connsiteX1" fmla="*/ 131812 w 1326412"/>
                <a:gd name="connsiteY1" fmla="*/ 0 h 1318122"/>
                <a:gd name="connsiteX2" fmla="*/ 1194600 w 1326412"/>
                <a:gd name="connsiteY2" fmla="*/ 0 h 1318122"/>
                <a:gd name="connsiteX3" fmla="*/ 1326412 w 1326412"/>
                <a:gd name="connsiteY3" fmla="*/ 131812 h 1318122"/>
                <a:gd name="connsiteX4" fmla="*/ 1326412 w 1326412"/>
                <a:gd name="connsiteY4" fmla="*/ 1186310 h 1318122"/>
                <a:gd name="connsiteX5" fmla="*/ 1194600 w 1326412"/>
                <a:gd name="connsiteY5" fmla="*/ 1318122 h 1318122"/>
                <a:gd name="connsiteX6" fmla="*/ 131812 w 1326412"/>
                <a:gd name="connsiteY6" fmla="*/ 1318122 h 1318122"/>
                <a:gd name="connsiteX7" fmla="*/ 0 w 1326412"/>
                <a:gd name="connsiteY7" fmla="*/ 1186310 h 1318122"/>
                <a:gd name="connsiteX8" fmla="*/ 0 w 1326412"/>
                <a:gd name="connsiteY8" fmla="*/ 131812 h 131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6412" h="1318122" extrusionOk="0">
                  <a:moveTo>
                    <a:pt x="0" y="131812"/>
                  </a:moveTo>
                  <a:cubicBezTo>
                    <a:pt x="0" y="59014"/>
                    <a:pt x="59014" y="0"/>
                    <a:pt x="131812" y="0"/>
                  </a:cubicBezTo>
                  <a:lnTo>
                    <a:pt x="1194600" y="0"/>
                  </a:lnTo>
                  <a:cubicBezTo>
                    <a:pt x="1267398" y="0"/>
                    <a:pt x="1326412" y="59014"/>
                    <a:pt x="1326412" y="131812"/>
                  </a:cubicBezTo>
                  <a:lnTo>
                    <a:pt x="1326412" y="1186310"/>
                  </a:lnTo>
                  <a:cubicBezTo>
                    <a:pt x="1326412" y="1259108"/>
                    <a:pt x="1267398" y="1318122"/>
                    <a:pt x="1194600" y="1318122"/>
                  </a:cubicBezTo>
                  <a:lnTo>
                    <a:pt x="131812" y="1318122"/>
                  </a:lnTo>
                  <a:cubicBezTo>
                    <a:pt x="59014" y="1318122"/>
                    <a:pt x="0" y="1259108"/>
                    <a:pt x="0" y="1186310"/>
                  </a:cubicBezTo>
                  <a:lnTo>
                    <a:pt x="0" y="131812"/>
                  </a:lnTo>
                  <a:close/>
                </a:path>
              </a:pathLst>
            </a:custGeom>
            <a:solidFill>
              <a:srgbClr val="0D512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6" tIns="99566" rIns="99566" bIns="99566" numCol="1" spcCol="1270" anchor="ctr" anchorCtr="0">
              <a:noAutofit/>
            </a:bodyPr>
            <a:lstStyle/>
            <a:p>
              <a:pPr algn="ctr" defTabSz="71120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/>
                <a:t>Multichannel DLA</a:t>
              </a:r>
            </a:p>
            <a:p>
              <a:pPr algn="ctr" defTabSz="71120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/>
            </a:p>
            <a:p>
              <a:pPr algn="ctr" defTabSz="71120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/>
            </a:p>
            <a:p>
              <a:pPr algn="ctr" defTabSz="71120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/>
            </a:p>
            <a:p>
              <a:pPr algn="ctr" defTabSz="71120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/>
            </a:p>
            <a:p>
              <a:pPr algn="ctr" defTabSz="71120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/>
            </a:p>
            <a:p>
              <a:pPr algn="ctr" defTabSz="71120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/>
            </a:p>
            <a:p>
              <a:pPr algn="ctr" defTabSz="71120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/>
            </a:p>
            <a:p>
              <a:pPr algn="ctr" defTabSz="71120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/>
            </a:p>
            <a:p>
              <a:pPr algn="ctr" defTabSz="71120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/>
            </a:p>
            <a:p>
              <a:pPr algn="ctr" defTabSz="71120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Zhao et al., Photonics Research 8 (10), 1586-1598 (2020)</a:t>
              </a:r>
              <a:endParaRPr lang="en-US" sz="1500" dirty="0"/>
            </a:p>
          </p:txBody>
        </p:sp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FDBA2D55-B58B-60C1-7CD2-7587D11A61C5}"/>
                </a:ext>
              </a:extLst>
            </p:cNvPr>
            <p:cNvGrpSpPr/>
            <p:nvPr/>
          </p:nvGrpSpPr>
          <p:grpSpPr bwMode="auto">
            <a:xfrm>
              <a:off x="1500864" y="3903328"/>
              <a:ext cx="2741487" cy="1926999"/>
              <a:chOff x="9178245" y="4041210"/>
              <a:chExt cx="2741487" cy="1926999"/>
            </a:xfrm>
          </p:grpSpPr>
          <p:pic>
            <p:nvPicPr>
              <p:cNvPr id="40" name="Grafik 39" descr="Ein Bild, das Werkzeug enthält.&#10;&#10;Automatisch generierte Beschreibung">
                <a:extLst>
                  <a:ext uri="{FF2B5EF4-FFF2-40B4-BE49-F238E27FC236}">
                    <a16:creationId xmlns:a16="http://schemas.microsoft.com/office/drawing/2014/main" id="{BCD2D168-1870-C488-E62F-77D3BCF0F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178245" y="4041210"/>
                <a:ext cx="2741487" cy="1926999"/>
              </a:xfrm>
              <a:prstGeom prst="rect">
                <a:avLst/>
              </a:prstGeom>
            </p:spPr>
          </p:pic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35033AFE-4BD9-9DE5-3D0F-1475E393E5A7}"/>
                  </a:ext>
                </a:extLst>
              </p:cNvPr>
              <p:cNvSpPr/>
              <p:nvPr/>
            </p:nvSpPr>
            <p:spPr bwMode="auto">
              <a:xfrm>
                <a:off x="9252642" y="4054933"/>
                <a:ext cx="244443" cy="1911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</p:grpSp>
      <p:sp>
        <p:nvSpPr>
          <p:cNvPr id="46" name="Freeform 82">
            <a:extLst>
              <a:ext uri="{FF2B5EF4-FFF2-40B4-BE49-F238E27FC236}">
                <a16:creationId xmlns:a16="http://schemas.microsoft.com/office/drawing/2014/main" id="{224AE08D-295F-2EDD-20ED-53FFB264579B}"/>
              </a:ext>
            </a:extLst>
          </p:cNvPr>
          <p:cNvSpPr/>
          <p:nvPr/>
        </p:nvSpPr>
        <p:spPr bwMode="auto">
          <a:xfrm>
            <a:off x="1915116" y="4207766"/>
            <a:ext cx="1800000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 extrusionOk="0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  <a:solidFill>
            <a:srgbClr val="0D512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High repetition rate</a:t>
            </a:r>
          </a:p>
          <a:p>
            <a:pPr algn="ctr" defTabSz="711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~ 1 MHz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A1E5B05F-79A5-D5AC-0A7F-E7CFE8117578}"/>
              </a:ext>
            </a:extLst>
          </p:cNvPr>
          <p:cNvSpPr txBox="1"/>
          <p:nvPr/>
        </p:nvSpPr>
        <p:spPr>
          <a:xfrm>
            <a:off x="4305051" y="4405162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>
                <a:solidFill>
                  <a:srgbClr val="0D51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＆</a:t>
            </a:r>
          </a:p>
        </p:txBody>
      </p:sp>
    </p:spTree>
    <p:extLst>
      <p:ext uri="{BB962C8B-B14F-4D97-AF65-F5344CB8AC3E}">
        <p14:creationId xmlns:p14="http://schemas.microsoft.com/office/powerpoint/2010/main" val="341130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1C359-7F7A-8515-C07A-0BB520A76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C58E23-5E2E-B6D3-C4B5-164E7B9F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/>
              <a:t>DLA in </a:t>
            </a:r>
            <a:r>
              <a:rPr lang="en-US" sz="2800" dirty="0"/>
              <a:t>Theory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DF4962-B630-1CFF-0672-53A294B3E63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1A7652-822A-2AFA-E9B3-68071D491A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C4E738-79B5-2CB0-69AA-928399B904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285" name="Grafik 284">
            <a:extLst>
              <a:ext uri="{FF2B5EF4-FFF2-40B4-BE49-F238E27FC236}">
                <a16:creationId xmlns:a16="http://schemas.microsoft.com/office/drawing/2014/main" id="{FCB89279-7274-243B-F412-B8A7FFF3D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646576" y="5248468"/>
            <a:ext cx="6138571" cy="1193211"/>
          </a:xfrm>
          <a:prstGeom prst="roundRect">
            <a:avLst>
              <a:gd name="adj" fmla="val 6096"/>
            </a:avLst>
          </a:prstGeom>
        </p:spPr>
      </p:pic>
      <p:sp>
        <p:nvSpPr>
          <p:cNvPr id="286" name="Rechteck 285">
            <a:extLst>
              <a:ext uri="{FF2B5EF4-FFF2-40B4-BE49-F238E27FC236}">
                <a16:creationId xmlns:a16="http://schemas.microsoft.com/office/drawing/2014/main" id="{FD91F09E-F0ED-E708-18F7-83DB00A33E01}"/>
              </a:ext>
            </a:extLst>
          </p:cNvPr>
          <p:cNvSpPr/>
          <p:nvPr/>
        </p:nvSpPr>
        <p:spPr bwMode="auto">
          <a:xfrm>
            <a:off x="7375863" y="6372184"/>
            <a:ext cx="232013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b="0" dirty="0">
                <a:solidFill>
                  <a:sysClr val="windowText" lastClr="000000"/>
                </a:solidFill>
                <a:cs typeface="Calibri"/>
              </a:rPr>
              <a:t>R. </a:t>
            </a:r>
            <a:r>
              <a:rPr lang="de-DE" sz="900" b="0" dirty="0" err="1">
                <a:solidFill>
                  <a:sysClr val="windowText" lastClr="000000"/>
                </a:solidFill>
                <a:cs typeface="Calibri"/>
              </a:rPr>
              <a:t>Shiloh</a:t>
            </a:r>
            <a:r>
              <a:rPr lang="de-DE" sz="900" b="0" dirty="0">
                <a:solidFill>
                  <a:sysClr val="windowText" lastClr="000000"/>
                </a:solidFill>
                <a:cs typeface="Calibri"/>
              </a:rPr>
              <a:t> et al., Nature 597, 498 (2021)</a:t>
            </a:r>
            <a:endParaRPr lang="de-DE" sz="900" dirty="0">
              <a:solidFill>
                <a:sysClr val="windowText" lastClr="000000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F217562-D39D-87C4-1C68-9752502B2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82" y="2042108"/>
            <a:ext cx="7536000" cy="3617623"/>
          </a:xfrm>
        </p:spPr>
        <p:txBody>
          <a:bodyPr>
            <a:normAutofit/>
          </a:bodyPr>
          <a:lstStyle/>
          <a:p>
            <a:r>
              <a:rPr lang="en-US" sz="1800" dirty="0"/>
              <a:t>Proof of principle: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1400" dirty="0"/>
              <a:t>K. Shimoda, </a:t>
            </a:r>
            <a:r>
              <a:rPr lang="en-US" sz="1400" dirty="0" err="1"/>
              <a:t>Applieds</a:t>
            </a:r>
            <a:r>
              <a:rPr lang="en-US" sz="1400" dirty="0"/>
              <a:t> Optics 1 (1), 33-35 (1962)</a:t>
            </a:r>
            <a:br>
              <a:rPr lang="en-US" sz="1400" dirty="0"/>
            </a:br>
            <a:r>
              <a:rPr lang="en-US" sz="1400" dirty="0"/>
              <a:t>	T. </a:t>
            </a:r>
            <a:r>
              <a:rPr lang="en-US" sz="1400" dirty="0" err="1"/>
              <a:t>Plettner</a:t>
            </a:r>
            <a:r>
              <a:rPr lang="en-US" sz="1400" dirty="0"/>
              <a:t> et al., Phys. Rev. ST AB 9, 111301 (2006)  </a:t>
            </a:r>
            <a:br>
              <a:rPr lang="de-DE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dirty="0"/>
              <a:t>Structure design and optimization:</a:t>
            </a:r>
            <a:br>
              <a:rPr kumimoji="0" lang="en-US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 Hughes et al., Optics Express 25 (13), 15414-15427 (2017)    </a:t>
            </a:r>
            <a:b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de-DE" sz="1400" b="0" i="0" u="none" strike="noStrike" kern="120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 Niedermayer, T. Egenolf et al., PRAB 20, 111302 (2017)</a:t>
            </a:r>
            <a:br>
              <a:rPr kumimoji="0" lang="de-DE" sz="1400" b="0" i="0" u="none" strike="noStrike" kern="120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400" b="0" i="0" u="none" strike="noStrike" kern="120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de-DE" sz="1400" b="1" i="0" u="none" strike="noStrike" kern="1200" cap="none" spc="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kumimoji="0" lang="de-DE" sz="1400" b="1" i="0" u="none" strike="noStrike" kern="1200" cap="none" spc="4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Next </a:t>
            </a:r>
            <a:r>
              <a:rPr kumimoji="0" lang="de-DE" sz="1400" b="1" i="0" u="none" strike="noStrike" kern="1200" cap="none" spc="4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talk</a:t>
            </a:r>
            <a:r>
              <a:rPr kumimoji="0" lang="de-DE" sz="1400" b="1" i="0" u="none" strike="noStrike" kern="1200" cap="none" spc="4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kumimoji="0" lang="de-DE" sz="1400" b="1" i="0" u="none" strike="noStrike" kern="1200" cap="none" spc="4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by</a:t>
            </a:r>
            <a:r>
              <a:rPr kumimoji="0" lang="de-DE" sz="1400" b="1" i="0" u="none" strike="noStrike" kern="1200" cap="none" spc="4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Manuel Konrad (FAU Erlangen)</a:t>
            </a:r>
            <a:endParaRPr kumimoji="0" lang="en-US" sz="1400" b="1" i="0" u="none" strike="noStrike" kern="1200" cap="none" spc="4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</a:endParaRPr>
          </a:p>
          <a:p>
            <a:pPr>
              <a:spcBef>
                <a:spcPts val="220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Guiding by Alternating Phase Focusing</a:t>
            </a:r>
            <a:r>
              <a:rPr kumimoji="0" lang="en-US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br>
              <a:rPr kumimoji="0" lang="en-US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U. </a:t>
            </a:r>
            <a:r>
              <a:rPr kumimoji="0" lang="en-US" sz="1400" b="0" i="0" u="none" strike="noStrike" kern="1200" cap="none" spc="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Niedermayer</a:t>
            </a: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T. </a:t>
            </a:r>
            <a:r>
              <a:rPr kumimoji="0" lang="en-US" sz="1400" b="0" i="0" u="none" strike="noStrike" kern="1200" cap="none" spc="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Egenolf</a:t>
            </a: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 PRL 121, 214801 (2018)</a:t>
            </a:r>
            <a:b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U. </a:t>
            </a:r>
            <a:r>
              <a:rPr kumimoji="0" lang="en-US" sz="1400" b="0" i="0" u="none" strike="noStrike" kern="1200" cap="none" spc="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Niedermayer</a:t>
            </a: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T. </a:t>
            </a:r>
            <a:r>
              <a:rPr kumimoji="0" lang="en-US" sz="1400" b="0" i="0" u="none" strike="noStrike" kern="1200" cap="none" spc="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Egenolf</a:t>
            </a: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 PRL 125, 164801 (2020)</a:t>
            </a:r>
            <a:endParaRPr lang="en-US" dirty="0"/>
          </a:p>
          <a:p>
            <a:endParaRPr lang="en-US" sz="18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3A36264-B957-AA6A-B1E9-F777CB543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905" y="3174863"/>
            <a:ext cx="1833273" cy="2044805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57287AE7-0D05-AF26-3564-CDC9B9D35614}"/>
              </a:ext>
            </a:extLst>
          </p:cNvPr>
          <p:cNvSpPr/>
          <p:nvPr/>
        </p:nvSpPr>
        <p:spPr bwMode="auto">
          <a:xfrm>
            <a:off x="9518957" y="5219668"/>
            <a:ext cx="2337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b="0" dirty="0">
                <a:solidFill>
                  <a:sysClr val="windowText" lastClr="000000"/>
                </a:solidFill>
                <a:cs typeface="Calibri"/>
              </a:rPr>
              <a:t>T. Hughes et al., Optical Express 25 (13), 15414-15427 (2017)</a:t>
            </a:r>
            <a:endParaRPr lang="de-DE" sz="900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00E039-5B1C-648D-71A8-C45DC020D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746992"/>
            <a:ext cx="3175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CBC9484B-115F-BE8E-1A3B-55DDC1C56399}"/>
              </a:ext>
            </a:extLst>
          </p:cNvPr>
          <p:cNvSpPr/>
          <p:nvPr/>
        </p:nvSpPr>
        <p:spPr bwMode="auto">
          <a:xfrm>
            <a:off x="7070965" y="3483134"/>
            <a:ext cx="2337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b="0" dirty="0">
                <a:solidFill>
                  <a:sysClr val="windowText" lastClr="000000"/>
                </a:solidFill>
                <a:cs typeface="Calibri"/>
              </a:rPr>
              <a:t>T. Plettner et al., Phys</a:t>
            </a:r>
            <a:r>
              <a:rPr lang="de-DE" sz="900" dirty="0">
                <a:solidFill>
                  <a:sysClr val="windowText" lastClr="000000"/>
                </a:solidFill>
                <a:cs typeface="Calibri"/>
              </a:rPr>
              <a:t>. Rev. ST AB</a:t>
            </a:r>
            <a:r>
              <a:rPr lang="de-DE" sz="900" b="0" dirty="0">
                <a:solidFill>
                  <a:sysClr val="windowText" lastClr="000000"/>
                </a:solidFill>
                <a:cs typeface="Calibri"/>
              </a:rPr>
              <a:t> 9, 111301 (2006)</a:t>
            </a:r>
            <a:endParaRPr lang="de-DE" sz="9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13" grpId="0" uiExpand="1" build="p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74787-44E6-E7D7-2444-C2DEDE3B3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8781C-3709-E26B-56DC-9320460F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Experiments catching up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DC774A-B558-81BC-9FCA-6F5F4B63A1E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EA1B78-F569-3463-3A36-2C1B0FEA14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5CB69E-5C29-2B09-2959-F1B05CD7F4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286" name="Rechteck 285">
            <a:extLst>
              <a:ext uri="{FF2B5EF4-FFF2-40B4-BE49-F238E27FC236}">
                <a16:creationId xmlns:a16="http://schemas.microsoft.com/office/drawing/2014/main" id="{A9D4BA1A-4064-0441-A2A6-C410E3CC00F2}"/>
              </a:ext>
            </a:extLst>
          </p:cNvPr>
          <p:cNvSpPr/>
          <p:nvPr/>
        </p:nvSpPr>
        <p:spPr bwMode="auto">
          <a:xfrm>
            <a:off x="6212359" y="2929480"/>
            <a:ext cx="220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b="0" dirty="0">
                <a:solidFill>
                  <a:sysClr val="windowText" lastClr="000000"/>
                </a:solidFill>
                <a:cs typeface="Calibri"/>
              </a:rPr>
              <a:t>J. </a:t>
            </a:r>
            <a:r>
              <a:rPr lang="de-DE" sz="900" dirty="0">
                <a:solidFill>
                  <a:sysClr val="windowText" lastClr="000000"/>
                </a:solidFill>
                <a:cs typeface="Calibri"/>
              </a:rPr>
              <a:t>Breuer, P. Hommelhoff, PRL 111, 134803</a:t>
            </a:r>
            <a:r>
              <a:rPr lang="de-DE" sz="900" b="0" dirty="0">
                <a:solidFill>
                  <a:sysClr val="windowText" lastClr="000000"/>
                </a:solidFill>
                <a:cs typeface="Calibri"/>
              </a:rPr>
              <a:t> (2013)</a:t>
            </a:r>
            <a:endParaRPr lang="de-DE" sz="900" dirty="0">
              <a:solidFill>
                <a:sysClr val="windowText" lastClr="000000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997A9DA-5C14-17C4-FF45-C100835EB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82" y="2042108"/>
            <a:ext cx="7536000" cy="3617623"/>
          </a:xfrm>
        </p:spPr>
        <p:txBody>
          <a:bodyPr>
            <a:normAutofit/>
          </a:bodyPr>
          <a:lstStyle/>
          <a:p>
            <a:r>
              <a:rPr lang="en-US" sz="1800" dirty="0"/>
              <a:t>Proof of principle: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de-DE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Breuer, P. Hommelhoff, PRL 111, 134803 (2013)</a:t>
            </a:r>
            <a:br>
              <a:rPr lang="de-DE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E. A. Peralta et al., Nature 503(7474), 91-94 (2013)</a:t>
            </a:r>
            <a:br>
              <a:rPr lang="de-DE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dirty="0"/>
              <a:t>Acceleration at </a:t>
            </a:r>
            <a:r>
              <a:rPr lang="en-US" sz="1800" dirty="0" err="1"/>
              <a:t>subrelativistic</a:t>
            </a:r>
            <a:r>
              <a:rPr lang="en-US" sz="1800" dirty="0"/>
              <a:t> energies:</a:t>
            </a:r>
            <a:br>
              <a:rPr kumimoji="0" lang="en-US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D. S. Black et al., PRL 123, 264802 (2019)    </a:t>
            </a:r>
            <a:b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de-DE" sz="1400" b="0" i="0" u="none" strike="noStrike" kern="120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N. Schönenberger et al., PRL 123, 264803 (2019)</a:t>
            </a:r>
            <a:br>
              <a:rPr kumimoji="0" lang="de-DE" sz="1400" b="0" i="0" u="none" strike="noStrike" kern="120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400" b="0" i="0" u="none" strike="noStrike" kern="1200" cap="none" spc="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Acceleration at relativistic energies</a:t>
            </a:r>
            <a:r>
              <a:rPr kumimoji="0" lang="en-US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br>
              <a:rPr kumimoji="0" lang="en-US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Wootton et al., Opt. Lett. 41 (12), 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2696-2699 (2016)</a:t>
            </a:r>
            <a:b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D. Cesar et al., Communications Physics 1, 46 (2018)</a:t>
            </a:r>
            <a:endParaRPr lang="en-US" dirty="0"/>
          </a:p>
          <a:p>
            <a:endParaRPr lang="en-US" sz="1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BC27D5-1748-6F27-1CE1-1BE655345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581" y="1269000"/>
            <a:ext cx="1957356" cy="1698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99E816D-1A29-B9D5-8356-B2894C927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226" y="2579687"/>
            <a:ext cx="3794009" cy="169862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434B714-0A74-18C9-4E0A-16688B058FAC}"/>
              </a:ext>
            </a:extLst>
          </p:cNvPr>
          <p:cNvSpPr/>
          <p:nvPr/>
        </p:nvSpPr>
        <p:spPr bwMode="auto">
          <a:xfrm>
            <a:off x="9529235" y="4278312"/>
            <a:ext cx="252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b="0" dirty="0">
                <a:solidFill>
                  <a:sysClr val="windowText" lastClr="000000"/>
                </a:solidFill>
                <a:cs typeface="Calibri"/>
              </a:rPr>
              <a:t>D.S. Black et al.</a:t>
            </a:r>
            <a:r>
              <a:rPr lang="de-DE" sz="900" dirty="0">
                <a:solidFill>
                  <a:sysClr val="windowText" lastClr="000000"/>
                </a:solidFill>
                <a:cs typeface="Calibri"/>
              </a:rPr>
              <a:t>, PRL 123, 264802</a:t>
            </a:r>
            <a:r>
              <a:rPr lang="de-DE" sz="900" b="0" dirty="0">
                <a:solidFill>
                  <a:sysClr val="windowText" lastClr="000000"/>
                </a:solidFill>
                <a:cs typeface="Calibri"/>
              </a:rPr>
              <a:t> (2019)</a:t>
            </a:r>
            <a:endParaRPr lang="de-DE" sz="900" dirty="0">
              <a:solidFill>
                <a:sysClr val="windowText" lastClr="000000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5647789-F0AF-79E8-3780-19740002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2178" y="4059983"/>
            <a:ext cx="2626879" cy="249815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537D518-4292-3378-E7F5-08E7EA6683D8}"/>
              </a:ext>
            </a:extLst>
          </p:cNvPr>
          <p:cNvSpPr/>
          <p:nvPr/>
        </p:nvSpPr>
        <p:spPr>
          <a:xfrm>
            <a:off x="6228978" y="4033584"/>
            <a:ext cx="477419" cy="244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018CE33-F915-C933-7B2C-E69C9F36ECDB}"/>
              </a:ext>
            </a:extLst>
          </p:cNvPr>
          <p:cNvSpPr/>
          <p:nvPr/>
        </p:nvSpPr>
        <p:spPr bwMode="auto">
          <a:xfrm>
            <a:off x="9082879" y="5884809"/>
            <a:ext cx="25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b="0" dirty="0">
                <a:solidFill>
                  <a:sysClr val="windowText" lastClr="000000"/>
                </a:solidFill>
                <a:cs typeface="Calibri"/>
              </a:rPr>
              <a:t>D. Cesar et al.</a:t>
            </a:r>
            <a:r>
              <a:rPr lang="de-DE" sz="900" dirty="0">
                <a:solidFill>
                  <a:sysClr val="windowText" lastClr="000000"/>
                </a:solidFill>
                <a:cs typeface="Calibri"/>
              </a:rPr>
              <a:t>, Communications Physics 1, 46</a:t>
            </a:r>
            <a:r>
              <a:rPr lang="de-DE" sz="900" b="0" dirty="0">
                <a:solidFill>
                  <a:sysClr val="windowText" lastClr="000000"/>
                </a:solidFill>
                <a:cs typeface="Calibri"/>
              </a:rPr>
              <a:t> (2018)</a:t>
            </a:r>
            <a:endParaRPr lang="de-DE" sz="9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6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FD0A3-4E3B-DEDB-F0C5-5FE3D8E9E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CAC76-2DBB-6260-1F76-D4D7719AD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APF at </a:t>
            </a:r>
            <a:r>
              <a:rPr lang="en-US" sz="2800" dirty="0" err="1"/>
              <a:t>dla</a:t>
            </a:r>
            <a:r>
              <a:rPr lang="en-US" sz="2800" dirty="0"/>
              <a:t>: proof of principle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6A4E47-1F89-77AB-5A48-DF423BEF0C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EAB709-CFE3-492C-A8D4-08E115403C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9330AF-E829-57FF-039A-471C55CCBB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286" name="Rechteck 285">
            <a:extLst>
              <a:ext uri="{FF2B5EF4-FFF2-40B4-BE49-F238E27FC236}">
                <a16:creationId xmlns:a16="http://schemas.microsoft.com/office/drawing/2014/main" id="{5BA1CBC8-871E-720D-489A-123E392F2D83}"/>
              </a:ext>
            </a:extLst>
          </p:cNvPr>
          <p:cNvSpPr/>
          <p:nvPr/>
        </p:nvSpPr>
        <p:spPr bwMode="auto">
          <a:xfrm>
            <a:off x="1194794" y="6154445"/>
            <a:ext cx="3446863" cy="307777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="0" dirty="0">
                <a:solidFill>
                  <a:sysClr val="windowText" lastClr="000000"/>
                </a:solidFill>
                <a:cs typeface="Calibri"/>
              </a:rPr>
              <a:t>R. </a:t>
            </a:r>
            <a:r>
              <a:rPr lang="de-DE" sz="1400" b="0" dirty="0" err="1">
                <a:solidFill>
                  <a:sysClr val="windowText" lastClr="000000"/>
                </a:solidFill>
                <a:cs typeface="Calibri"/>
              </a:rPr>
              <a:t>Shiloh</a:t>
            </a:r>
            <a:r>
              <a:rPr lang="de-DE" sz="1400" b="0" dirty="0">
                <a:solidFill>
                  <a:sysClr val="windowText" lastClr="000000"/>
                </a:solidFill>
                <a:cs typeface="Calibri"/>
              </a:rPr>
              <a:t> et al., Nature 597, 498 (2021)</a:t>
            </a:r>
            <a:endParaRPr lang="de-DE" sz="1400" dirty="0">
              <a:solidFill>
                <a:sysClr val="windowText" lastClr="000000"/>
              </a:solidFill>
            </a:endParaRPr>
          </a:p>
        </p:txBody>
      </p:sp>
      <p:pic>
        <p:nvPicPr>
          <p:cNvPr id="13" name="Grafik 12" descr="Bildschirmausschnitt">
            <a:extLst>
              <a:ext uri="{FF2B5EF4-FFF2-40B4-BE49-F238E27FC236}">
                <a16:creationId xmlns:a16="http://schemas.microsoft.com/office/drawing/2014/main" id="{FCABFC3A-301A-2978-2021-859DDD30E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57646" y="5548796"/>
            <a:ext cx="5722563" cy="591772"/>
          </a:xfrm>
          <a:prstGeom prst="rect">
            <a:avLst/>
          </a:prstGeom>
        </p:spPr>
      </p:pic>
      <p:pic>
        <p:nvPicPr>
          <p:cNvPr id="14" name="Grafik 13" descr="Bildschirmausschnitt">
            <a:extLst>
              <a:ext uri="{FF2B5EF4-FFF2-40B4-BE49-F238E27FC236}">
                <a16:creationId xmlns:a16="http://schemas.microsoft.com/office/drawing/2014/main" id="{94B96190-D17D-FD46-7FFC-D92482F96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2474" y="5561815"/>
            <a:ext cx="5716609" cy="571026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760BBA1-90A0-F4EA-3647-91DC2DE24BAA}"/>
              </a:ext>
            </a:extLst>
          </p:cNvPr>
          <p:cNvGrpSpPr/>
          <p:nvPr/>
        </p:nvGrpSpPr>
        <p:grpSpPr bwMode="auto">
          <a:xfrm>
            <a:off x="6599086" y="1629000"/>
            <a:ext cx="4316437" cy="3702263"/>
            <a:chOff x="6537440" y="804738"/>
            <a:chExt cx="4316437" cy="3702263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0872A174-209A-B4AC-ADE6-7635EDC2F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37440" y="804738"/>
              <a:ext cx="4298498" cy="3212277"/>
            </a:xfrm>
            <a:prstGeom prst="rect">
              <a:avLst/>
            </a:prstGeom>
          </p:spPr>
        </p:pic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A0364F7E-13EB-45AF-B6E1-CA05BE0823A6}"/>
                </a:ext>
              </a:extLst>
            </p:cNvPr>
            <p:cNvSpPr txBox="1"/>
            <p:nvPr/>
          </p:nvSpPr>
          <p:spPr bwMode="auto">
            <a:xfrm>
              <a:off x="6891256" y="3983781"/>
              <a:ext cx="39626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 dirty="0"/>
                <a:t>Overfocusing effect (&gt;400 MV/m)</a:t>
              </a:r>
              <a:endParaRPr sz="1600" dirty="0"/>
            </a:p>
            <a:p>
              <a:pPr>
                <a:defRPr/>
              </a:pPr>
              <a:r>
                <a:rPr lang="en-US" sz="1200" dirty="0"/>
                <a:t>Different structure geometry with larger </a:t>
              </a:r>
              <a:r>
                <a:rPr lang="en-US" sz="1200" dirty="0" err="1"/>
                <a:t>macrocells</a:t>
              </a:r>
              <a:endParaRPr dirty="0"/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C893891D-485D-DCC5-2771-0EBD8976FFE7}"/>
                </a:ext>
              </a:extLst>
            </p:cNvPr>
            <p:cNvSpPr txBox="1"/>
            <p:nvPr/>
          </p:nvSpPr>
          <p:spPr bwMode="auto">
            <a:xfrm>
              <a:off x="9014079" y="973406"/>
              <a:ext cx="1544012" cy="369332"/>
            </a:xfrm>
            <a:prstGeom prst="rect">
              <a:avLst/>
            </a:prstGeom>
            <a:solidFill>
              <a:srgbClr val="D42C2A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dirty="0" err="1">
                  <a:solidFill>
                    <a:schemeClr val="bg1"/>
                  </a:solidFill>
                </a:rPr>
                <a:t>Overfocusing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48" name="Pfeil nach rechts 47">
            <a:extLst>
              <a:ext uri="{FF2B5EF4-FFF2-40B4-BE49-F238E27FC236}">
                <a16:creationId xmlns:a16="http://schemas.microsoft.com/office/drawing/2014/main" id="{70AF0740-E72C-8441-7580-437C5397BDBB}"/>
              </a:ext>
            </a:extLst>
          </p:cNvPr>
          <p:cNvSpPr/>
          <p:nvPr/>
        </p:nvSpPr>
        <p:spPr bwMode="auto">
          <a:xfrm>
            <a:off x="5213530" y="2797019"/>
            <a:ext cx="1309017" cy="71792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A9619481-EC42-5C0B-228F-8D9694002DB4}"/>
              </a:ext>
            </a:extLst>
          </p:cNvPr>
          <p:cNvGrpSpPr/>
          <p:nvPr/>
        </p:nvGrpSpPr>
        <p:grpSpPr bwMode="auto">
          <a:xfrm>
            <a:off x="793259" y="1635423"/>
            <a:ext cx="4596294" cy="3777464"/>
            <a:chOff x="731613" y="811161"/>
            <a:chExt cx="4596294" cy="3777464"/>
          </a:xfrm>
        </p:grpSpPr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2F422437-E81A-30AA-1759-1C6B697E1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 bwMode="auto">
            <a:xfrm>
              <a:off x="731613" y="811161"/>
              <a:ext cx="4343733" cy="3205854"/>
            </a:xfrm>
            <a:prstGeom prst="rect">
              <a:avLst/>
            </a:prstGeom>
          </p:spPr>
        </p:pic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C715CD1A-BA36-4DA6-B9C2-995A0BC5C06C}"/>
                </a:ext>
              </a:extLst>
            </p:cNvPr>
            <p:cNvSpPr txBox="1"/>
            <p:nvPr/>
          </p:nvSpPr>
          <p:spPr bwMode="auto">
            <a:xfrm>
              <a:off x="1118702" y="4003850"/>
              <a:ext cx="4209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 dirty="0"/>
                <a:t>2.7 larger electron current at optimal transport field strength (~700 MV/m)</a:t>
              </a:r>
              <a:endParaRPr sz="1600" dirty="0"/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BB394320-6FB2-6049-D2C6-44DBA0205140}"/>
                </a:ext>
              </a:extLst>
            </p:cNvPr>
            <p:cNvSpPr txBox="1"/>
            <p:nvPr/>
          </p:nvSpPr>
          <p:spPr bwMode="auto">
            <a:xfrm>
              <a:off x="3600256" y="3028897"/>
              <a:ext cx="979755" cy="3693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dirty="0">
                  <a:solidFill>
                    <a:schemeClr val="bg1"/>
                  </a:solidFill>
                </a:rPr>
                <a:t>Guiding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54F66-AA8D-BAA4-4703-CB7929262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63883-06DF-5C62-04F0-ECEC65CAE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APF at </a:t>
            </a:r>
            <a:r>
              <a:rPr lang="en-US" sz="2800" dirty="0" err="1"/>
              <a:t>dla</a:t>
            </a:r>
            <a:r>
              <a:rPr lang="en-US" sz="2800" dirty="0"/>
              <a:t>: guiding and acceleration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87210F-9A58-47A0-38B3-FD6EBD3C3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67C9F6-F080-600E-5D72-0F95016531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DDBB9D-F893-A70A-506B-DA12192F26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F3F45FE-5A82-95A0-C445-0D5984072DBD}"/>
              </a:ext>
            </a:extLst>
          </p:cNvPr>
          <p:cNvSpPr/>
          <p:nvPr/>
        </p:nvSpPr>
        <p:spPr bwMode="auto">
          <a:xfrm>
            <a:off x="696000" y="5091351"/>
            <a:ext cx="2880000" cy="785343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sz="1600" dirty="0">
                <a:solidFill>
                  <a:sysClr val="windowText" lastClr="000000"/>
                </a:solidFill>
              </a:rPr>
              <a:t>P. </a:t>
            </a:r>
            <a:r>
              <a:rPr lang="de-DE" sz="1600" dirty="0" err="1">
                <a:solidFill>
                  <a:sysClr val="windowText" lastClr="000000"/>
                </a:solidFill>
              </a:rPr>
              <a:t>Broaddus</a:t>
            </a:r>
            <a:r>
              <a:rPr lang="de-DE" sz="1600" dirty="0">
                <a:solidFill>
                  <a:sysClr val="windowText" lastClr="000000"/>
                </a:solidFill>
              </a:rPr>
              <a:t>, T. Egenolf et al., PRL 132, 085001 (2024)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6646C56-F409-16CD-E190-FAB274EBE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00" y="1816682"/>
            <a:ext cx="5040000" cy="2724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A2D8A82-4DF8-4E88-50E6-C7D7DCEC96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6000" y="3278377"/>
            <a:ext cx="7528238" cy="30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33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050CB-800B-C2C2-FEB2-865F5FEAB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84D75-914D-B246-ED9C-C61558A2B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complicated optics: Pulse front tilt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FA7CC1-FEEF-C868-EFFB-5F31531EB1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496399-F923-7563-09A7-A39E8CF1E85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437AA4-1FB7-4BE5-C880-055966BB05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3" name="Grafik 2" descr="Bildschirmausschnitt">
            <a:extLst>
              <a:ext uri="{FF2B5EF4-FFF2-40B4-BE49-F238E27FC236}">
                <a16:creationId xmlns:a16="http://schemas.microsoft.com/office/drawing/2014/main" id="{7506FBA0-D4E8-D49A-4C82-6312372A2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00" y="1899733"/>
            <a:ext cx="2805504" cy="163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4A98EA3-A57E-D6DE-D54D-88B246870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750" y="1566605"/>
            <a:ext cx="3452654" cy="2304255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15F62F9-3F05-3FDD-686D-59FC328BB36A}"/>
              </a:ext>
            </a:extLst>
          </p:cNvPr>
          <p:cNvGrpSpPr>
            <a:grpSpLocks noChangeAspect="1"/>
          </p:cNvGrpSpPr>
          <p:nvPr/>
        </p:nvGrpSpPr>
        <p:grpSpPr>
          <a:xfrm>
            <a:off x="576685" y="3887183"/>
            <a:ext cx="5760000" cy="1780230"/>
            <a:chOff x="2775356" y="2715766"/>
            <a:chExt cx="6290584" cy="194421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82CE8EF-E629-0E88-90DD-06DFF2C8F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75356" y="2715766"/>
              <a:ext cx="6290584" cy="1882527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97774C1-FEC1-5C0C-378B-2FCA7C9FB6E8}"/>
                </a:ext>
              </a:extLst>
            </p:cNvPr>
            <p:cNvSpPr/>
            <p:nvPr/>
          </p:nvSpPr>
          <p:spPr>
            <a:xfrm>
              <a:off x="4499992" y="4299942"/>
              <a:ext cx="439248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5" name="Picture 1">
            <a:extLst>
              <a:ext uri="{FF2B5EF4-FFF2-40B4-BE49-F238E27FC236}">
                <a16:creationId xmlns:a16="http://schemas.microsoft.com/office/drawing/2014/main" id="{34BFCC47-F8E2-10E4-F0F3-726C514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3236" y="3069000"/>
            <a:ext cx="5519315" cy="282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3D58941D-FEBD-6702-23F4-290801A3D7A2}"/>
              </a:ext>
            </a:extLst>
          </p:cNvPr>
          <p:cNvSpPr/>
          <p:nvPr/>
        </p:nvSpPr>
        <p:spPr bwMode="auto">
          <a:xfrm>
            <a:off x="696000" y="5831126"/>
            <a:ext cx="4541206" cy="523220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D. Cesar et al., </a:t>
            </a:r>
            <a:r>
              <a:rPr lang="en-US" sz="1400" i="1" dirty="0"/>
              <a:t>Optics Express</a:t>
            </a:r>
            <a:r>
              <a:rPr lang="en-US" sz="1400" dirty="0"/>
              <a:t>, vol. 26, 29216, 2018</a:t>
            </a:r>
          </a:p>
          <a:p>
            <a:r>
              <a:rPr lang="en-US" sz="1400" dirty="0"/>
              <a:t>D. Cesar, PhD Thesis, UCLA, 2019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966FB9-BDAD-2C0E-EA55-02A1034DA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3555" y="2034659"/>
            <a:ext cx="1292926" cy="10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1310D8EF-BCBB-FE35-3A6F-5F8D9651DB72}"/>
              </a:ext>
            </a:extLst>
          </p:cNvPr>
          <p:cNvSpPr/>
          <p:nvPr/>
        </p:nvSpPr>
        <p:spPr bwMode="auto">
          <a:xfrm>
            <a:off x="6783953" y="2034659"/>
            <a:ext cx="3633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Acousto-optic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programmable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diffractive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(AOPDF)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7B25C19-6B5B-7AAC-AC1D-77B867147848}"/>
              </a:ext>
            </a:extLst>
          </p:cNvPr>
          <p:cNvSpPr/>
          <p:nvPr/>
        </p:nvSpPr>
        <p:spPr bwMode="auto">
          <a:xfrm>
            <a:off x="6835814" y="6069725"/>
            <a:ext cx="3878656" cy="307777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L. Wang et al., </a:t>
            </a:r>
            <a:r>
              <a:rPr lang="en-US" sz="1400" dirty="0" err="1"/>
              <a:t>Commun</a:t>
            </a:r>
            <a:r>
              <a:rPr lang="en-US" sz="1400" dirty="0"/>
              <a:t> Phys 5, 175 (2022)</a:t>
            </a:r>
          </a:p>
        </p:txBody>
      </p:sp>
    </p:spTree>
    <p:extLst>
      <p:ext uri="{BB962C8B-B14F-4D97-AF65-F5344CB8AC3E}">
        <p14:creationId xmlns:p14="http://schemas.microsoft.com/office/powerpoint/2010/main" val="111256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CD5AD-C7DD-9C0F-CCC2-E5AD2B5B7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09733B-6F55-CAE1-CFA6-7F189BCF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13600"/>
          </a:xfrm>
        </p:spPr>
        <p:txBody>
          <a:bodyPr>
            <a:normAutofit/>
          </a:bodyPr>
          <a:lstStyle/>
          <a:p>
            <a:r>
              <a:rPr lang="en-US" sz="2800" dirty="0"/>
              <a:t>Pulse front tilt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8E2057-4569-0933-4F09-9879485E33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01.10.24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728B51-E1EF-DB93-68FF-D51444D552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Fast surrogate models for dielectric laser accelerator diagnostics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55BB70-CC09-0F04-2727-837C33EFF5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3" name="Grafik 2" descr="Bildschirmausschnitt">
            <a:extLst>
              <a:ext uri="{FF2B5EF4-FFF2-40B4-BE49-F238E27FC236}">
                <a16:creationId xmlns:a16="http://schemas.microsoft.com/office/drawing/2014/main" id="{96D0A3EB-E8A7-7ABA-96D4-740150DFE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00" y="1899733"/>
            <a:ext cx="2805504" cy="163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E0B1D22-FA5A-37A8-DE2C-9E686DCD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750" y="1566605"/>
            <a:ext cx="3452654" cy="2304255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5FC75D2-1B17-D229-EEC1-C7985322EEA3}"/>
              </a:ext>
            </a:extLst>
          </p:cNvPr>
          <p:cNvGrpSpPr>
            <a:grpSpLocks noChangeAspect="1"/>
          </p:cNvGrpSpPr>
          <p:nvPr/>
        </p:nvGrpSpPr>
        <p:grpSpPr>
          <a:xfrm>
            <a:off x="576685" y="3887183"/>
            <a:ext cx="5760000" cy="1780230"/>
            <a:chOff x="2775356" y="2715766"/>
            <a:chExt cx="6290584" cy="194421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67D654F-3201-8466-4B65-DD6818CC5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75356" y="2715766"/>
              <a:ext cx="6290584" cy="1882527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E1A23DD-660E-51F6-EE14-8E9BB67D28E3}"/>
                </a:ext>
              </a:extLst>
            </p:cNvPr>
            <p:cNvSpPr/>
            <p:nvPr/>
          </p:nvSpPr>
          <p:spPr>
            <a:xfrm>
              <a:off x="4499992" y="4299942"/>
              <a:ext cx="439248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5" name="Picture 1">
            <a:extLst>
              <a:ext uri="{FF2B5EF4-FFF2-40B4-BE49-F238E27FC236}">
                <a16:creationId xmlns:a16="http://schemas.microsoft.com/office/drawing/2014/main" id="{40F85719-C2B5-23B2-CC62-B309144A5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3236" y="3069000"/>
            <a:ext cx="5519315" cy="282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68697C8-56DF-2A39-05B0-4BD54E2260DE}"/>
              </a:ext>
            </a:extLst>
          </p:cNvPr>
          <p:cNvSpPr/>
          <p:nvPr/>
        </p:nvSpPr>
        <p:spPr bwMode="auto">
          <a:xfrm>
            <a:off x="696000" y="5831126"/>
            <a:ext cx="4541206" cy="523220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D. Cesar et al., </a:t>
            </a:r>
            <a:r>
              <a:rPr lang="en-US" sz="1400" i="1" dirty="0"/>
              <a:t>Optics Express</a:t>
            </a:r>
            <a:r>
              <a:rPr lang="en-US" sz="1400" dirty="0"/>
              <a:t>, vol. 26, 29216, 2018</a:t>
            </a:r>
          </a:p>
          <a:p>
            <a:r>
              <a:rPr lang="en-US" sz="1400" dirty="0"/>
              <a:t>D. Cesar, PhD Thesis, UCLA, 2019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21CB9F-EF8B-FE19-7A85-CBC171EB8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3555" y="2034659"/>
            <a:ext cx="1292926" cy="10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30D1A2D3-6145-1161-337F-F3A2F7AE609A}"/>
              </a:ext>
            </a:extLst>
          </p:cNvPr>
          <p:cNvSpPr/>
          <p:nvPr/>
        </p:nvSpPr>
        <p:spPr bwMode="auto">
          <a:xfrm>
            <a:off x="6783953" y="2034659"/>
            <a:ext cx="3633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Acousto-optic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programmable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diffractive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(AOPDF)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08B001-85E9-F90E-3490-96DB23ED7A3E}"/>
              </a:ext>
            </a:extLst>
          </p:cNvPr>
          <p:cNvSpPr/>
          <p:nvPr/>
        </p:nvSpPr>
        <p:spPr bwMode="auto">
          <a:xfrm>
            <a:off x="6835814" y="6069725"/>
            <a:ext cx="3878656" cy="307777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L. Wang et al., </a:t>
            </a:r>
            <a:r>
              <a:rPr lang="en-US" sz="1400" dirty="0" err="1"/>
              <a:t>Commun</a:t>
            </a:r>
            <a:r>
              <a:rPr lang="en-US" sz="1400" dirty="0"/>
              <a:t> Phys 5, 175 (2022)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4C21B2F-5D9A-4210-0475-5B6FEB9939A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218" y="1730722"/>
            <a:ext cx="4791396" cy="4623623"/>
          </a:xfrm>
          <a:prstGeom prst="rect">
            <a:avLst/>
          </a:prstGeom>
          <a:ln w="0">
            <a:noFill/>
          </a:ln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6C41F5DB-74D3-6BDC-2DDB-37502E9B246F}"/>
              </a:ext>
            </a:extLst>
          </p:cNvPr>
          <p:cNvSpPr/>
          <p:nvPr/>
        </p:nvSpPr>
        <p:spPr bwMode="auto">
          <a:xfrm>
            <a:off x="3965893" y="6078665"/>
            <a:ext cx="3878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L. Genovese (DESY / UHH)</a:t>
            </a:r>
          </a:p>
        </p:txBody>
      </p:sp>
    </p:spTree>
    <p:extLst>
      <p:ext uri="{BB962C8B-B14F-4D97-AF65-F5344CB8AC3E}">
        <p14:creationId xmlns:p14="http://schemas.microsoft.com/office/powerpoint/2010/main" val="75820687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1901</Words>
  <Application>Microsoft Macintosh PowerPoint</Application>
  <PresentationFormat>Breitbild</PresentationFormat>
  <Paragraphs>327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Cambria Math</vt:lpstr>
      <vt:lpstr>Helvetica Neue</vt:lpstr>
      <vt:lpstr>Times New Roman</vt:lpstr>
      <vt:lpstr>Wingdings</vt:lpstr>
      <vt:lpstr>Template</vt:lpstr>
      <vt:lpstr>Fast Surrogate models for dielectric laser accelerator diagnostics</vt:lpstr>
      <vt:lpstr>Why dielectric-based laser accelerators?</vt:lpstr>
      <vt:lpstr>Why (not) dielectric-based laser accelerators?</vt:lpstr>
      <vt:lpstr>DLA in Theory</vt:lpstr>
      <vt:lpstr>Experiments catching up</vt:lpstr>
      <vt:lpstr>APF at dla: proof of principle</vt:lpstr>
      <vt:lpstr>APF at dla: guiding and acceleration</vt:lpstr>
      <vt:lpstr>complicated optics: Pulse front tilt</vt:lpstr>
      <vt:lpstr>Pulse front tilt</vt:lpstr>
      <vt:lpstr>Pulse front tilt</vt:lpstr>
      <vt:lpstr>DLAtrack6D</vt:lpstr>
      <vt:lpstr>DLAtrack6D</vt:lpstr>
      <vt:lpstr>DLA experiment – inverse problem</vt:lpstr>
      <vt:lpstr>Reconstruction by deep neural nets</vt:lpstr>
      <vt:lpstr>Trained neural net</vt:lpstr>
      <vt:lpstr>Trained neural net</vt:lpstr>
      <vt:lpstr>(Trivial) test examples</vt:lpstr>
      <vt:lpstr>PowerPoint-Präsentation</vt:lpstr>
      <vt:lpstr>PowerPoint-Präsentation</vt:lpstr>
      <vt:lpstr>Reconstruction vs experiment</vt:lpstr>
      <vt:lpstr>Reconstruction vs experiment</vt:lpstr>
      <vt:lpstr>Reconstruction vs experiment</vt:lpstr>
      <vt:lpstr>Goal: Control and optimization</vt:lpstr>
      <vt:lpstr>Conclusions</vt:lpstr>
      <vt:lpstr>DLA operation principle</vt:lpstr>
      <vt:lpstr>Guiding? Alternating phase focusing!</vt:lpstr>
      <vt:lpstr>APF at dla: guiding and acceleration</vt:lpstr>
      <vt:lpstr>APF at dla: guiding and acceleration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2023-05-22T13:08:19Z</dcterms:created>
  <dcterms:modified xsi:type="dcterms:W3CDTF">2024-10-04T00:21:06Z</dcterms:modified>
</cp:coreProperties>
</file>