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22" r:id="rId2"/>
    <p:sldId id="381" r:id="rId3"/>
    <p:sldId id="347" r:id="rId4"/>
    <p:sldId id="376" r:id="rId5"/>
    <p:sldId id="374" r:id="rId6"/>
    <p:sldId id="375" r:id="rId7"/>
    <p:sldId id="377" r:id="rId8"/>
    <p:sldId id="369" r:id="rId9"/>
    <p:sldId id="380" r:id="rId10"/>
    <p:sldId id="371" r:id="rId11"/>
    <p:sldId id="372" r:id="rId12"/>
    <p:sldId id="373" r:id="rId13"/>
    <p:sldId id="378" r:id="rId14"/>
    <p:sldId id="379" r:id="rId15"/>
    <p:sldId id="384" r:id="rId16"/>
    <p:sldId id="386" r:id="rId17"/>
    <p:sldId id="387" r:id="rId18"/>
    <p:sldId id="388" r:id="rId19"/>
    <p:sldId id="389" r:id="rId20"/>
    <p:sldId id="382" r:id="rId21"/>
    <p:sldId id="358" r:id="rId22"/>
    <p:sldId id="359" r:id="rId23"/>
    <p:sldId id="360" r:id="rId24"/>
    <p:sldId id="362" r:id="rId25"/>
    <p:sldId id="363" r:id="rId26"/>
    <p:sldId id="365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397" autoAdjust="0"/>
  </p:normalViewPr>
  <p:slideViewPr>
    <p:cSldViewPr showGuides="1">
      <p:cViewPr varScale="1">
        <p:scale>
          <a:sx n="81" d="100"/>
          <a:sy n="81" d="100"/>
        </p:scale>
        <p:origin x="907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85121-6B3B-4E08-9A27-4ABC8A394ED1}" type="datetime1">
              <a:rPr lang="de-DE" smtClean="0">
                <a:solidFill>
                  <a:srgbClr val="898989"/>
                </a:solidFill>
              </a:rPr>
              <a:t>02.10.2024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‹#›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33FF538-81F9-4848-99F1-01B8C78E3278}" type="datetime1">
              <a:rPr lang="de-DE" smtClean="0"/>
              <a:t>02.10.2024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54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3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5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9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2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9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6742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54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437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536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E17D2-4361-2380-FC8C-34B338BC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5B1D841-FC6C-66AA-0EDA-B02F48D7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7AD0AE4-8437-6E8A-3F50-744288D4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A6AB22-3827-9F95-C498-83B26DAD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8ECC-ECF5-B6E7-D2B5-1E9192694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Simulation study of nanostructured copper photocathodes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3BC1B-7301-B8B3-A8E3-43FD5FECF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/>
              <a:t>Margarita Bulgacheva</a:t>
            </a:r>
            <a:r>
              <a:rPr lang="en-US" i="1" dirty="0"/>
              <a:t>¹</a:t>
            </a:r>
            <a:r>
              <a:rPr lang="en-US" dirty="0"/>
              <a:t>, </a:t>
            </a:r>
            <a:r>
              <a:rPr lang="en-US" dirty="0" err="1"/>
              <a:t>Erion</a:t>
            </a:r>
            <a:r>
              <a:rPr lang="en-US" dirty="0"/>
              <a:t> Gjonaj</a:t>
            </a:r>
            <a:r>
              <a:rPr lang="en-US" i="1" dirty="0"/>
              <a:t>¹</a:t>
            </a:r>
            <a:r>
              <a:rPr lang="en-US" dirty="0"/>
              <a:t>, Dmitry Bazyl</a:t>
            </a:r>
            <a:r>
              <a:rPr lang="en-US" i="1" dirty="0"/>
              <a:t>²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TEMF – Institut für Teilchenbeschleunigung und ...">
            <a:extLst>
              <a:ext uri="{FF2B5EF4-FFF2-40B4-BE49-F238E27FC236}">
                <a16:creationId xmlns:a16="http://schemas.microsoft.com/office/drawing/2014/main" id="{36F77BAF-91C2-B00F-7EAA-78FBB4CB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000" y="189000"/>
            <a:ext cx="847128" cy="8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65FC8B-38D0-B545-9B67-90C422CEDFB1}"/>
              </a:ext>
            </a:extLst>
          </p:cNvPr>
          <p:cNvSpPr txBox="1"/>
          <p:nvPr/>
        </p:nvSpPr>
        <p:spPr>
          <a:xfrm>
            <a:off x="2946000" y="5949000"/>
            <a:ext cx="63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¹ TEMF, </a:t>
            </a:r>
            <a:r>
              <a:rPr lang="en-US" sz="1600" i="1" dirty="0" err="1">
                <a:solidFill>
                  <a:schemeClr val="accent5">
                    <a:lumMod val="75000"/>
                  </a:schemeClr>
                </a:solidFill>
              </a:rPr>
              <a:t>Technische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 Universität Darmstadt, Darmstadt, Germany</a:t>
            </a:r>
          </a:p>
          <a:p>
            <a:pPr algn="ctr"/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² </a:t>
            </a:r>
            <a:r>
              <a:rPr lang="en-US" sz="1600" i="1" dirty="0" err="1">
                <a:solidFill>
                  <a:schemeClr val="accent5">
                    <a:lumMod val="75000"/>
                  </a:schemeClr>
                </a:solidFill>
              </a:rPr>
              <a:t>Deutsches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accent5">
                    <a:lumMod val="75000"/>
                  </a:schemeClr>
                </a:solidFill>
              </a:rPr>
              <a:t>Elektronen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-Synchrotron, Hamburg, Germany</a:t>
            </a:r>
          </a:p>
          <a:p>
            <a:pPr algn="ctr"/>
            <a:endParaRPr lang="en-US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F300F-3830-A81B-4B21-2C482820C914}"/>
              </a:ext>
            </a:extLst>
          </p:cNvPr>
          <p:cNvSpPr txBox="1"/>
          <p:nvPr/>
        </p:nvSpPr>
        <p:spPr>
          <a:xfrm>
            <a:off x="157753" y="78003"/>
            <a:ext cx="50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This work is funded by the German Ministry of Research (BMBF) under contract 005K2022</a:t>
            </a:r>
          </a:p>
        </p:txBody>
      </p:sp>
    </p:spTree>
    <p:extLst>
      <p:ext uri="{BB962C8B-B14F-4D97-AF65-F5344CB8AC3E}">
        <p14:creationId xmlns:p14="http://schemas.microsoft.com/office/powerpoint/2010/main" val="213981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A7022-87E8-8B5E-1B0D-1B349057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Geometrical optimization results</a:t>
            </a:r>
          </a:p>
        </p:txBody>
      </p:sp>
      <p:pic>
        <p:nvPicPr>
          <p:cNvPr id="10" name="Content Placeholder 9" descr="A graph of different colors and sizes&#10;&#10;Description automatically generated">
            <a:extLst>
              <a:ext uri="{FF2B5EF4-FFF2-40B4-BE49-F238E27FC236}">
                <a16:creationId xmlns:a16="http://schemas.microsoft.com/office/drawing/2014/main" id="{B5338AF6-6A95-5EAC-2B53-D318098A7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6" y="2349000"/>
            <a:ext cx="5400000" cy="383795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FB88-25B8-2935-1B2F-B58C369B80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524648-5136-F03B-C708-966AA3B45CE8}"/>
              </a:ext>
            </a:extLst>
          </p:cNvPr>
          <p:cNvSpPr txBox="1"/>
          <p:nvPr/>
        </p:nvSpPr>
        <p:spPr>
          <a:xfrm>
            <a:off x="5784209" y="206040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Shapes considered for optimization:</a:t>
            </a:r>
          </a:p>
        </p:txBody>
      </p:sp>
      <p:pic>
        <p:nvPicPr>
          <p:cNvPr id="14" name="Picture 13" descr="A blue cube with a hole in it&#10;&#10;Description automatically generated">
            <a:extLst>
              <a:ext uri="{FF2B5EF4-FFF2-40B4-BE49-F238E27FC236}">
                <a16:creationId xmlns:a16="http://schemas.microsoft.com/office/drawing/2014/main" id="{8BEC7803-856C-E5B9-2432-B8B606F62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26" y="2429809"/>
            <a:ext cx="1817811" cy="1717832"/>
          </a:xfrm>
          <a:prstGeom prst="rect">
            <a:avLst/>
          </a:prstGeom>
        </p:spPr>
      </p:pic>
      <p:pic>
        <p:nvPicPr>
          <p:cNvPr id="16" name="Picture 15" descr="A blue cube with a hole in the middle&#10;&#10;Description automatically generated">
            <a:extLst>
              <a:ext uri="{FF2B5EF4-FFF2-40B4-BE49-F238E27FC236}">
                <a16:creationId xmlns:a16="http://schemas.microsoft.com/office/drawing/2014/main" id="{A2835F90-885E-27D4-3035-AF5FC30D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3375"/>
            <a:ext cx="1924296" cy="1706451"/>
          </a:xfrm>
          <a:prstGeom prst="rect">
            <a:avLst/>
          </a:prstGeom>
        </p:spPr>
      </p:pic>
      <p:pic>
        <p:nvPicPr>
          <p:cNvPr id="18" name="Picture 17" descr="A blue cube with a round knob&#10;&#10;Description automatically generated">
            <a:extLst>
              <a:ext uri="{FF2B5EF4-FFF2-40B4-BE49-F238E27FC236}">
                <a16:creationId xmlns:a16="http://schemas.microsoft.com/office/drawing/2014/main" id="{3137BA96-EE14-6838-5C84-0B9A74025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52" y="2475870"/>
            <a:ext cx="1817811" cy="165641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169BCFA-E882-CC8A-84CB-DAB7BB645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09728"/>
              </p:ext>
            </p:extLst>
          </p:nvPr>
        </p:nvGraphicFramePr>
        <p:xfrm>
          <a:off x="6196065" y="4569485"/>
          <a:ext cx="5240131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693">
                  <a:extLst>
                    <a:ext uri="{9D8B030D-6E8A-4147-A177-3AD203B41FA5}">
                      <a16:colId xmlns:a16="http://schemas.microsoft.com/office/drawing/2014/main" val="115184861"/>
                    </a:ext>
                  </a:extLst>
                </a:gridCol>
                <a:gridCol w="1187003">
                  <a:extLst>
                    <a:ext uri="{9D8B030D-6E8A-4147-A177-3AD203B41FA5}">
                      <a16:colId xmlns:a16="http://schemas.microsoft.com/office/drawing/2014/main" val="2706221256"/>
                    </a:ext>
                  </a:extLst>
                </a:gridCol>
                <a:gridCol w="881913">
                  <a:extLst>
                    <a:ext uri="{9D8B030D-6E8A-4147-A177-3AD203B41FA5}">
                      <a16:colId xmlns:a16="http://schemas.microsoft.com/office/drawing/2014/main" val="3937400767"/>
                    </a:ext>
                  </a:extLst>
                </a:gridCol>
                <a:gridCol w="1133522">
                  <a:extLst>
                    <a:ext uri="{9D8B030D-6E8A-4147-A177-3AD203B41FA5}">
                      <a16:colId xmlns:a16="http://schemas.microsoft.com/office/drawing/2014/main" val="3619208513"/>
                    </a:ext>
                  </a:extLst>
                </a:gridCol>
              </a:tblGrid>
              <a:tr h="3337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Square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959763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Periodicity,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390783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Nanohole width,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475040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Nanohole depth, nm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714040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Reflectance,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7881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B0CA2AB-5D25-76E2-9DFF-DC89BC1491E0}"/>
              </a:ext>
            </a:extLst>
          </p:cNvPr>
          <p:cNvSpPr txBox="1"/>
          <p:nvPr/>
        </p:nvSpPr>
        <p:spPr>
          <a:xfrm>
            <a:off x="6296132" y="4200153"/>
            <a:ext cx="503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Optimized geometrical parameters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6C5DC-AAA7-66BD-696F-7CD8202076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EC5F5-6571-8D8A-DBF8-10DB8CD919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34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AE5C-7B48-F5C8-4017-A1F74578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field enhancement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750C5-01D9-B51A-9394-923C0944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5589000"/>
            <a:ext cx="11856000" cy="891000"/>
          </a:xfrm>
        </p:spPr>
        <p:txBody>
          <a:bodyPr>
            <a:normAutofit/>
          </a:bodyPr>
          <a:lstStyle/>
          <a:p>
            <a:r>
              <a:rPr lang="en-US" b="1" dirty="0"/>
              <a:t>Electric field peaks </a:t>
            </a:r>
            <a:r>
              <a:rPr lang="en-US" dirty="0"/>
              <a:t>may impact the transverse emittance of the electron beam.</a:t>
            </a:r>
          </a:p>
          <a:p>
            <a:r>
              <a:rPr lang="en-US" dirty="0"/>
              <a:t>Conical-type nanoholes yield </a:t>
            </a:r>
            <a:r>
              <a:rPr lang="en-US" b="1" dirty="0"/>
              <a:t>the most uniform field</a:t>
            </a:r>
            <a:r>
              <a:rPr lang="en-US" dirty="0"/>
              <a:t>, while achieving the same reflectance level.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D45E1-F2B9-213F-113B-5C6880C469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EAA633B0-5172-0AF9-70BF-025607241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00" y="1646493"/>
            <a:ext cx="3960000" cy="3565013"/>
          </a:xfrm>
          <a:prstGeom prst="rect">
            <a:avLst/>
          </a:prstGeom>
        </p:spPr>
      </p:pic>
      <p:pic>
        <p:nvPicPr>
          <p:cNvPr id="12" name="Picture 11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AADE5B9A-0E71-E14D-E219-9268A2A38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0" y="1646493"/>
            <a:ext cx="4974110" cy="353945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35157A-1EFD-D4B7-2B22-09EA184ED2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A7D6FD-22CE-F38A-CD26-BD005F730E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57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99C-227B-F56F-3A39-2D691092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geometrical imperfections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E6B26-BC2B-9F29-55FF-290CB6CD9C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C64B4C-0FC2-DA56-0E58-5526D391E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7" y="2011524"/>
            <a:ext cx="6456002" cy="662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3D1B0-138B-3ED6-454D-95C99A62FB8E}"/>
              </a:ext>
            </a:extLst>
          </p:cNvPr>
          <p:cNvSpPr txBox="1"/>
          <p:nvPr/>
        </p:nvSpPr>
        <p:spPr>
          <a:xfrm>
            <a:off x="6992008" y="2179936"/>
            <a:ext cx="4157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Perfect array profile, </a:t>
            </a:r>
            <a:r>
              <a:rPr lang="en-US" b="1" dirty="0"/>
              <a:t>σ = 0%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B809D-5485-BEE7-13F5-C8EBBE7D90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A7BC2-DDB1-F959-ADB2-BAAC5077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446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99C-227B-F56F-3A39-2D691092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geometrical imperfections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E6B26-BC2B-9F29-55FF-290CB6CD9C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C64B4C-0FC2-DA56-0E58-5526D391E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7" y="2011524"/>
            <a:ext cx="6456002" cy="662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3B395-1DC0-4B97-7647-577799F55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t="694" r="1069" b="-694"/>
          <a:stretch/>
        </p:blipFill>
        <p:spPr>
          <a:xfrm>
            <a:off x="508956" y="2717675"/>
            <a:ext cx="6456001" cy="774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3D1B0-138B-3ED6-454D-95C99A62FB8E}"/>
              </a:ext>
            </a:extLst>
          </p:cNvPr>
          <p:cNvSpPr txBox="1"/>
          <p:nvPr/>
        </p:nvSpPr>
        <p:spPr>
          <a:xfrm>
            <a:off x="6992008" y="2179936"/>
            <a:ext cx="4157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Perfect array profile, </a:t>
            </a:r>
            <a:r>
              <a:rPr lang="en-US" b="1" dirty="0"/>
              <a:t>σ = 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664C9-E2BD-E141-82DC-CE09E1763999}"/>
              </a:ext>
            </a:extLst>
          </p:cNvPr>
          <p:cNvSpPr txBox="1"/>
          <p:nvPr/>
        </p:nvSpPr>
        <p:spPr>
          <a:xfrm>
            <a:off x="6992008" y="2911081"/>
            <a:ext cx="4157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Imperfect array profile, </a:t>
            </a:r>
            <a:r>
              <a:rPr lang="en-US" b="1" dirty="0"/>
              <a:t>σ = 20%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882C4-D650-92CF-70BF-BDD01EC2DC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8701D-EBFB-4749-1D83-D07A97F077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64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399C-227B-F56F-3A39-2D691092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geometrical imperfections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E6B26-BC2B-9F29-55FF-290CB6CD9C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C64B4C-0FC2-DA56-0E58-5526D391E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7" y="2011524"/>
            <a:ext cx="6456002" cy="662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3B395-1DC0-4B97-7647-577799F55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t="694" r="1069" b="-694"/>
          <a:stretch/>
        </p:blipFill>
        <p:spPr>
          <a:xfrm>
            <a:off x="508956" y="2717675"/>
            <a:ext cx="6456001" cy="774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3D1B0-138B-3ED6-454D-95C99A62FB8E}"/>
              </a:ext>
            </a:extLst>
          </p:cNvPr>
          <p:cNvSpPr txBox="1"/>
          <p:nvPr/>
        </p:nvSpPr>
        <p:spPr>
          <a:xfrm>
            <a:off x="6992008" y="2179936"/>
            <a:ext cx="4157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Perfect array profile, </a:t>
            </a:r>
            <a:r>
              <a:rPr lang="en-US" b="1" dirty="0"/>
              <a:t>σ = 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664C9-E2BD-E141-82DC-CE09E1763999}"/>
              </a:ext>
            </a:extLst>
          </p:cNvPr>
          <p:cNvSpPr txBox="1"/>
          <p:nvPr/>
        </p:nvSpPr>
        <p:spPr>
          <a:xfrm>
            <a:off x="6992008" y="2911081"/>
            <a:ext cx="4157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Imperfect array profile, </a:t>
            </a:r>
            <a:r>
              <a:rPr lang="en-US" b="1" dirty="0"/>
              <a:t>σ = 20%</a:t>
            </a:r>
          </a:p>
        </p:txBody>
      </p:sp>
      <p:pic>
        <p:nvPicPr>
          <p:cNvPr id="16" name="Picture 15" descr="A graph with a red line&#10;&#10;Description automatically generated">
            <a:extLst>
              <a:ext uri="{FF2B5EF4-FFF2-40B4-BE49-F238E27FC236}">
                <a16:creationId xmlns:a16="http://schemas.microsoft.com/office/drawing/2014/main" id="{7B8705B1-17C9-AE28-B6A3-A8EC17987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76" y="3673654"/>
            <a:ext cx="3764362" cy="2824347"/>
          </a:xfrm>
          <a:prstGeom prst="rect">
            <a:avLst/>
          </a:prstGeom>
        </p:spPr>
      </p:pic>
      <p:pic>
        <p:nvPicPr>
          <p:cNvPr id="18" name="Picture 17" descr="A graph with a red line&#10;&#10;Description automatically generated">
            <a:extLst>
              <a:ext uri="{FF2B5EF4-FFF2-40B4-BE49-F238E27FC236}">
                <a16:creationId xmlns:a16="http://schemas.microsoft.com/office/drawing/2014/main" id="{125E4724-9E7F-CCF9-AA6C-7911DD99E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0" y="3673593"/>
            <a:ext cx="3764362" cy="282434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45293-E456-50C7-AB7B-0F85A6114E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D104B-EE3F-2F87-FD8E-2C0866A55E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72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6AF972-E542-EA98-AD55-3139776202B4}"/>
              </a:ext>
            </a:extLst>
          </p:cNvPr>
          <p:cNvSpPr/>
          <p:nvPr/>
        </p:nvSpPr>
        <p:spPr>
          <a:xfrm>
            <a:off x="675589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8ABF3-A7A9-6664-6A9D-BBB8A7D19ED6}"/>
              </a:ext>
            </a:extLst>
          </p:cNvPr>
          <p:cNvSpPr txBox="1"/>
          <p:nvPr/>
        </p:nvSpPr>
        <p:spPr>
          <a:xfrm>
            <a:off x="304251" y="1305898"/>
            <a:ext cx="684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How to simulate photoemission from structured cathodes?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41BBD-2E36-F4CD-584A-E20A1DEE109C}"/>
              </a:ext>
            </a:extLst>
          </p:cNvPr>
          <p:cNvSpPr txBox="1"/>
          <p:nvPr/>
        </p:nvSpPr>
        <p:spPr>
          <a:xfrm>
            <a:off x="765589" y="2541491"/>
            <a:ext cx="304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Most beam dynamics codes are suitable </a:t>
            </a:r>
            <a:r>
              <a:rPr lang="en-US" b="1" dirty="0"/>
              <a:t>only for flat cathodes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5E0D4BC-4266-E40F-A939-DC2A355A52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2799FC61-F838-9798-1E28-A0B584503E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717F0-4236-5E5E-4536-1BD00AC85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19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6AF972-E542-EA98-AD55-3139776202B4}"/>
              </a:ext>
            </a:extLst>
          </p:cNvPr>
          <p:cNvSpPr/>
          <p:nvPr/>
        </p:nvSpPr>
        <p:spPr>
          <a:xfrm>
            <a:off x="675589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8ABF3-A7A9-6664-6A9D-BBB8A7D19ED6}"/>
              </a:ext>
            </a:extLst>
          </p:cNvPr>
          <p:cNvSpPr txBox="1"/>
          <p:nvPr/>
        </p:nvSpPr>
        <p:spPr>
          <a:xfrm>
            <a:off x="304251" y="1305898"/>
            <a:ext cx="684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How to simulate photoemission from structured cathodes?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41BBD-2E36-F4CD-584A-E20A1DEE109C}"/>
              </a:ext>
            </a:extLst>
          </p:cNvPr>
          <p:cNvSpPr txBox="1"/>
          <p:nvPr/>
        </p:nvSpPr>
        <p:spPr>
          <a:xfrm>
            <a:off x="765589" y="2541491"/>
            <a:ext cx="304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Most beam dynamics codes are suitable </a:t>
            </a:r>
            <a:r>
              <a:rPr lang="en-US" b="1" dirty="0"/>
              <a:t>only for flat cathodes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E5731F-D23A-84BE-B3C1-48280A550DA3}"/>
              </a:ext>
            </a:extLst>
          </p:cNvPr>
          <p:cNvSpPr/>
          <p:nvPr/>
        </p:nvSpPr>
        <p:spPr>
          <a:xfrm>
            <a:off x="675589" y="4122880"/>
            <a:ext cx="3233322" cy="10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9456AA-5996-BADF-6B71-6EFCC79E8284}"/>
              </a:ext>
            </a:extLst>
          </p:cNvPr>
          <p:cNvSpPr txBox="1"/>
          <p:nvPr/>
        </p:nvSpPr>
        <p:spPr>
          <a:xfrm>
            <a:off x="855589" y="4199286"/>
            <a:ext cx="286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CST simulation allows to use </a:t>
            </a:r>
            <a:r>
              <a:rPr lang="en-US" b="1" dirty="0"/>
              <a:t>non-flat cathode </a:t>
            </a:r>
            <a:r>
              <a:rPr lang="en-US" dirty="0"/>
              <a:t>geometry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5E0D4BC-4266-E40F-A939-DC2A355A52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2799FC61-F838-9798-1E28-A0B584503E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E487DD-A6FD-4877-E515-DF74AF9DE0D9}"/>
              </a:ext>
            </a:extLst>
          </p:cNvPr>
          <p:cNvCxnSpPr>
            <a:stCxn id="17" idx="2"/>
            <a:endCxn id="22" idx="0"/>
          </p:cNvCxnSpPr>
          <p:nvPr/>
        </p:nvCxnSpPr>
        <p:spPr>
          <a:xfrm>
            <a:off x="2292250" y="3547984"/>
            <a:ext cx="0" cy="574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38697-A476-3023-A17C-4D80FBC6B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27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6AF972-E542-EA98-AD55-3139776202B4}"/>
              </a:ext>
            </a:extLst>
          </p:cNvPr>
          <p:cNvSpPr/>
          <p:nvPr/>
        </p:nvSpPr>
        <p:spPr>
          <a:xfrm>
            <a:off x="675589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8ABF3-A7A9-6664-6A9D-BBB8A7D19ED6}"/>
              </a:ext>
            </a:extLst>
          </p:cNvPr>
          <p:cNvSpPr txBox="1"/>
          <p:nvPr/>
        </p:nvSpPr>
        <p:spPr>
          <a:xfrm>
            <a:off x="304251" y="1305898"/>
            <a:ext cx="684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How to simulate photoemission from structured cathodes?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41BBD-2E36-F4CD-584A-E20A1DEE109C}"/>
              </a:ext>
            </a:extLst>
          </p:cNvPr>
          <p:cNvSpPr txBox="1"/>
          <p:nvPr/>
        </p:nvSpPr>
        <p:spPr>
          <a:xfrm>
            <a:off x="765589" y="2541491"/>
            <a:ext cx="304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Most beam dynamics codes are suitable </a:t>
            </a:r>
            <a:r>
              <a:rPr lang="en-US" b="1" dirty="0"/>
              <a:t>only for flat cathodes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E5731F-D23A-84BE-B3C1-48280A550DA3}"/>
              </a:ext>
            </a:extLst>
          </p:cNvPr>
          <p:cNvSpPr/>
          <p:nvPr/>
        </p:nvSpPr>
        <p:spPr>
          <a:xfrm>
            <a:off x="675589" y="4122880"/>
            <a:ext cx="3233322" cy="10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9456AA-5996-BADF-6B71-6EFCC79E8284}"/>
              </a:ext>
            </a:extLst>
          </p:cNvPr>
          <p:cNvSpPr txBox="1"/>
          <p:nvPr/>
        </p:nvSpPr>
        <p:spPr>
          <a:xfrm>
            <a:off x="855589" y="4199286"/>
            <a:ext cx="286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CST simulation allows to use </a:t>
            </a:r>
            <a:r>
              <a:rPr lang="en-US" b="1" dirty="0"/>
              <a:t>non-flat cathode </a:t>
            </a:r>
            <a:r>
              <a:rPr lang="en-US" dirty="0"/>
              <a:t>geometry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101E97-310F-95DD-788D-3AFF9FB47200}"/>
              </a:ext>
            </a:extLst>
          </p:cNvPr>
          <p:cNvSpPr/>
          <p:nvPr/>
        </p:nvSpPr>
        <p:spPr>
          <a:xfrm>
            <a:off x="4372873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5E0D4BC-4266-E40F-A939-DC2A355A52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2799FC61-F838-9798-1E28-A0B584503E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E643A6-9639-EFF5-2C6F-7DEA2F85138C}"/>
              </a:ext>
            </a:extLst>
          </p:cNvPr>
          <p:cNvSpPr txBox="1"/>
          <p:nvPr/>
        </p:nvSpPr>
        <p:spPr>
          <a:xfrm>
            <a:off x="4426315" y="2679330"/>
            <a:ext cx="31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</a:t>
            </a:r>
            <a:r>
              <a:rPr lang="en-US" b="1" dirty="0"/>
              <a:t>photoemission</a:t>
            </a:r>
            <a:r>
              <a:rPr lang="en-US" dirty="0"/>
              <a:t> in Particle-in-Cell solver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E487DD-A6FD-4877-E515-DF74AF9DE0D9}"/>
              </a:ext>
            </a:extLst>
          </p:cNvPr>
          <p:cNvCxnSpPr>
            <a:stCxn id="17" idx="2"/>
            <a:endCxn id="22" idx="0"/>
          </p:cNvCxnSpPr>
          <p:nvPr/>
        </p:nvCxnSpPr>
        <p:spPr>
          <a:xfrm>
            <a:off x="2292250" y="3547984"/>
            <a:ext cx="0" cy="574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E14A529-9275-302E-7AD0-7790C01F4432}"/>
              </a:ext>
            </a:extLst>
          </p:cNvPr>
          <p:cNvCxnSpPr/>
          <p:nvPr/>
        </p:nvCxnSpPr>
        <p:spPr>
          <a:xfrm flipV="1">
            <a:off x="3814251" y="3508225"/>
            <a:ext cx="612064" cy="651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38697-A476-3023-A17C-4D80FBC6B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524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6AF972-E542-EA98-AD55-3139776202B4}"/>
              </a:ext>
            </a:extLst>
          </p:cNvPr>
          <p:cNvSpPr/>
          <p:nvPr/>
        </p:nvSpPr>
        <p:spPr>
          <a:xfrm>
            <a:off x="675589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8ABF3-A7A9-6664-6A9D-BBB8A7D19ED6}"/>
              </a:ext>
            </a:extLst>
          </p:cNvPr>
          <p:cNvSpPr txBox="1"/>
          <p:nvPr/>
        </p:nvSpPr>
        <p:spPr>
          <a:xfrm>
            <a:off x="304251" y="1305898"/>
            <a:ext cx="684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How to simulate photoemission from structured cathodes?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41BBD-2E36-F4CD-584A-E20A1DEE109C}"/>
              </a:ext>
            </a:extLst>
          </p:cNvPr>
          <p:cNvSpPr txBox="1"/>
          <p:nvPr/>
        </p:nvSpPr>
        <p:spPr>
          <a:xfrm>
            <a:off x="765589" y="2541491"/>
            <a:ext cx="304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Most beam dynamics codes are suitable </a:t>
            </a:r>
            <a:r>
              <a:rPr lang="en-US" b="1" dirty="0"/>
              <a:t>only for flat cathodes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E5731F-D23A-84BE-B3C1-48280A550DA3}"/>
              </a:ext>
            </a:extLst>
          </p:cNvPr>
          <p:cNvSpPr/>
          <p:nvPr/>
        </p:nvSpPr>
        <p:spPr>
          <a:xfrm>
            <a:off x="675589" y="4122880"/>
            <a:ext cx="3233322" cy="10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9456AA-5996-BADF-6B71-6EFCC79E8284}"/>
              </a:ext>
            </a:extLst>
          </p:cNvPr>
          <p:cNvSpPr txBox="1"/>
          <p:nvPr/>
        </p:nvSpPr>
        <p:spPr>
          <a:xfrm>
            <a:off x="855589" y="4199286"/>
            <a:ext cx="286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CST simulation allows to use </a:t>
            </a:r>
            <a:r>
              <a:rPr lang="en-US" b="1" dirty="0"/>
              <a:t>non-flat cathode </a:t>
            </a:r>
            <a:r>
              <a:rPr lang="en-US" dirty="0"/>
              <a:t>geometry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101E97-310F-95DD-788D-3AFF9FB47200}"/>
              </a:ext>
            </a:extLst>
          </p:cNvPr>
          <p:cNvSpPr/>
          <p:nvPr/>
        </p:nvSpPr>
        <p:spPr>
          <a:xfrm>
            <a:off x="4372873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20D9ECB-9C9D-1FDF-3563-81FB13AB29D5}"/>
              </a:ext>
            </a:extLst>
          </p:cNvPr>
          <p:cNvSpPr/>
          <p:nvPr/>
        </p:nvSpPr>
        <p:spPr>
          <a:xfrm>
            <a:off x="4372873" y="4122880"/>
            <a:ext cx="3233322" cy="10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5E0D4BC-4266-E40F-A939-DC2A355A52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2799FC61-F838-9798-1E28-A0B584503E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E643A6-9639-EFF5-2C6F-7DEA2F85138C}"/>
              </a:ext>
            </a:extLst>
          </p:cNvPr>
          <p:cNvSpPr txBox="1"/>
          <p:nvPr/>
        </p:nvSpPr>
        <p:spPr>
          <a:xfrm>
            <a:off x="4426315" y="2679330"/>
            <a:ext cx="31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</a:t>
            </a:r>
            <a:r>
              <a:rPr lang="en-US" b="1" dirty="0"/>
              <a:t>photoemission</a:t>
            </a:r>
            <a:r>
              <a:rPr lang="en-US" dirty="0"/>
              <a:t> in Particle-in-Cell solver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A98E4D-A2E6-6DE2-AA3D-393C5D1908B3}"/>
              </a:ext>
            </a:extLst>
          </p:cNvPr>
          <p:cNvSpPr txBox="1"/>
          <p:nvPr/>
        </p:nvSpPr>
        <p:spPr>
          <a:xfrm>
            <a:off x="4419637" y="4244317"/>
            <a:ext cx="31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Optically induced emission </a:t>
            </a:r>
            <a:r>
              <a:rPr lang="en-US" dirty="0"/>
              <a:t>model in Tracking solver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E487DD-A6FD-4877-E515-DF74AF9DE0D9}"/>
              </a:ext>
            </a:extLst>
          </p:cNvPr>
          <p:cNvCxnSpPr>
            <a:stCxn id="17" idx="2"/>
            <a:endCxn id="22" idx="0"/>
          </p:cNvCxnSpPr>
          <p:nvPr/>
        </p:nvCxnSpPr>
        <p:spPr>
          <a:xfrm>
            <a:off x="2292250" y="3547984"/>
            <a:ext cx="0" cy="574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E14A529-9275-302E-7AD0-7790C01F4432}"/>
              </a:ext>
            </a:extLst>
          </p:cNvPr>
          <p:cNvCxnSpPr/>
          <p:nvPr/>
        </p:nvCxnSpPr>
        <p:spPr>
          <a:xfrm flipV="1">
            <a:off x="3814251" y="3508225"/>
            <a:ext cx="612064" cy="651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C1E8B67-D0B1-0AF2-E3E6-3DB7EBF42B93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>
            <a:off x="5989534" y="3547984"/>
            <a:ext cx="0" cy="574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38697-A476-3023-A17C-4D80FBC6B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585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6AF972-E542-EA98-AD55-3139776202B4}"/>
              </a:ext>
            </a:extLst>
          </p:cNvPr>
          <p:cNvSpPr/>
          <p:nvPr/>
        </p:nvSpPr>
        <p:spPr>
          <a:xfrm>
            <a:off x="675589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8ABF3-A7A9-6664-6A9D-BBB8A7D19ED6}"/>
              </a:ext>
            </a:extLst>
          </p:cNvPr>
          <p:cNvSpPr txBox="1"/>
          <p:nvPr/>
        </p:nvSpPr>
        <p:spPr>
          <a:xfrm>
            <a:off x="304251" y="1305898"/>
            <a:ext cx="684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How to simulate photoemission from structured cathodes?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41BBD-2E36-F4CD-584A-E20A1DEE109C}"/>
              </a:ext>
            </a:extLst>
          </p:cNvPr>
          <p:cNvSpPr txBox="1"/>
          <p:nvPr/>
        </p:nvSpPr>
        <p:spPr>
          <a:xfrm>
            <a:off x="765589" y="2541491"/>
            <a:ext cx="304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Most beam dynamics codes are suitable </a:t>
            </a:r>
            <a:r>
              <a:rPr lang="en-US" b="1" dirty="0"/>
              <a:t>only for flat cathodes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E5731F-D23A-84BE-B3C1-48280A550DA3}"/>
              </a:ext>
            </a:extLst>
          </p:cNvPr>
          <p:cNvSpPr/>
          <p:nvPr/>
        </p:nvSpPr>
        <p:spPr>
          <a:xfrm>
            <a:off x="675589" y="4122880"/>
            <a:ext cx="3233322" cy="10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9456AA-5996-BADF-6B71-6EFCC79E8284}"/>
              </a:ext>
            </a:extLst>
          </p:cNvPr>
          <p:cNvSpPr txBox="1"/>
          <p:nvPr/>
        </p:nvSpPr>
        <p:spPr>
          <a:xfrm>
            <a:off x="855589" y="4199286"/>
            <a:ext cx="2868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CST simulation allows to use </a:t>
            </a:r>
            <a:r>
              <a:rPr lang="en-US" b="1" dirty="0"/>
              <a:t>non-flat cathode </a:t>
            </a:r>
            <a:r>
              <a:rPr lang="en-US" dirty="0"/>
              <a:t>geometry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101E97-310F-95DD-788D-3AFF9FB47200}"/>
              </a:ext>
            </a:extLst>
          </p:cNvPr>
          <p:cNvSpPr/>
          <p:nvPr/>
        </p:nvSpPr>
        <p:spPr>
          <a:xfrm>
            <a:off x="4372873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20D9ECB-9C9D-1FDF-3563-81FB13AB29D5}"/>
              </a:ext>
            </a:extLst>
          </p:cNvPr>
          <p:cNvSpPr/>
          <p:nvPr/>
        </p:nvSpPr>
        <p:spPr>
          <a:xfrm>
            <a:off x="4372873" y="4122880"/>
            <a:ext cx="3233322" cy="10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04B9240-653D-ACBF-40D7-ECD3BCBD683F}"/>
              </a:ext>
            </a:extLst>
          </p:cNvPr>
          <p:cNvSpPr/>
          <p:nvPr/>
        </p:nvSpPr>
        <p:spPr>
          <a:xfrm>
            <a:off x="8076835" y="2467984"/>
            <a:ext cx="3233322" cy="108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5E0D4BC-4266-E40F-A939-DC2A355A52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2799FC61-F838-9798-1E28-A0B584503E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E643A6-9639-EFF5-2C6F-7DEA2F85138C}"/>
              </a:ext>
            </a:extLst>
          </p:cNvPr>
          <p:cNvSpPr txBox="1"/>
          <p:nvPr/>
        </p:nvSpPr>
        <p:spPr>
          <a:xfrm>
            <a:off x="4426315" y="2679330"/>
            <a:ext cx="31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</a:t>
            </a:r>
            <a:r>
              <a:rPr lang="en-US" b="1" dirty="0"/>
              <a:t>photoemission</a:t>
            </a:r>
            <a:r>
              <a:rPr lang="en-US" dirty="0"/>
              <a:t> in Particle-in-Cell solver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A98E4D-A2E6-6DE2-AA3D-393C5D1908B3}"/>
              </a:ext>
            </a:extLst>
          </p:cNvPr>
          <p:cNvSpPr txBox="1"/>
          <p:nvPr/>
        </p:nvSpPr>
        <p:spPr>
          <a:xfrm>
            <a:off x="4419637" y="4244317"/>
            <a:ext cx="31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Optically induced emission </a:t>
            </a:r>
            <a:r>
              <a:rPr lang="en-US" dirty="0"/>
              <a:t>model in Tracking solver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BEA400-7CD0-8CD3-E2EC-8066A5154D9C}"/>
              </a:ext>
            </a:extLst>
          </p:cNvPr>
          <p:cNvSpPr txBox="1"/>
          <p:nvPr/>
        </p:nvSpPr>
        <p:spPr>
          <a:xfrm>
            <a:off x="8107038" y="2548335"/>
            <a:ext cx="317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to generate</a:t>
            </a:r>
            <a:r>
              <a:rPr lang="en-US" b="1" dirty="0"/>
              <a:t> time dependent optically emitted bunch </a:t>
            </a:r>
            <a:r>
              <a:rPr lang="en-US" dirty="0" err="1"/>
              <a:t>distr</a:t>
            </a:r>
            <a:r>
              <a:rPr lang="de-DE" dirty="0"/>
              <a:t>i</a:t>
            </a:r>
            <a:r>
              <a:rPr lang="en-US" dirty="0" err="1"/>
              <a:t>bution</a:t>
            </a:r>
            <a:r>
              <a:rPr lang="en-US" dirty="0"/>
              <a:t>?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E487DD-A6FD-4877-E515-DF74AF9DE0D9}"/>
              </a:ext>
            </a:extLst>
          </p:cNvPr>
          <p:cNvCxnSpPr>
            <a:stCxn id="17" idx="2"/>
            <a:endCxn id="22" idx="0"/>
          </p:cNvCxnSpPr>
          <p:nvPr/>
        </p:nvCxnSpPr>
        <p:spPr>
          <a:xfrm>
            <a:off x="2292250" y="3547984"/>
            <a:ext cx="0" cy="574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E14A529-9275-302E-7AD0-7790C01F4432}"/>
              </a:ext>
            </a:extLst>
          </p:cNvPr>
          <p:cNvCxnSpPr/>
          <p:nvPr/>
        </p:nvCxnSpPr>
        <p:spPr>
          <a:xfrm flipV="1">
            <a:off x="3814251" y="3508225"/>
            <a:ext cx="612064" cy="651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C1E8B67-D0B1-0AF2-E3E6-3DB7EBF42B93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>
            <a:off x="5989534" y="3547984"/>
            <a:ext cx="0" cy="574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39DA44-ACA4-7B43-E4C0-A46FDABFC01C}"/>
              </a:ext>
            </a:extLst>
          </p:cNvPr>
          <p:cNvCxnSpPr/>
          <p:nvPr/>
        </p:nvCxnSpPr>
        <p:spPr>
          <a:xfrm flipV="1">
            <a:off x="7544211" y="3532340"/>
            <a:ext cx="612064" cy="651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38697-A476-3023-A17C-4D80FBC6B6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75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137F-D28D-C378-2929-1989F6F3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br>
              <a:rPr lang="de-DE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AC64B-1D41-9312-7831-3A56FA1BC8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4D8DCB-14CD-1D70-DD71-79F6ECF7B0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8357D-BD70-67DD-973F-7319CF7460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000" y="2553513"/>
            <a:ext cx="3819205" cy="279038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008D15-174F-3BCC-2ECF-C96D61DD04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63A3B-7B69-8FCD-5B25-C2D59370EBC8}"/>
              </a:ext>
            </a:extLst>
          </p:cNvPr>
          <p:cNvSpPr txBox="1"/>
          <p:nvPr/>
        </p:nvSpPr>
        <p:spPr>
          <a:xfrm>
            <a:off x="1062531" y="6276475"/>
            <a:ext cx="10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D. </a:t>
            </a:r>
            <a:r>
              <a:rPr lang="en-US" sz="1200" b="0" i="0" dirty="0" err="1">
                <a:solidFill>
                  <a:schemeClr val="accent5">
                    <a:lumMod val="50000"/>
                  </a:schemeClr>
                </a:solidFill>
                <a:effectLst/>
              </a:rPr>
              <a:t>Bazyl</a:t>
            </a:r>
            <a:r>
              <a:rPr lang="en-US" sz="12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,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b="0" i="0" dirty="0">
                <a:solidFill>
                  <a:schemeClr val="accent5">
                    <a:lumMod val="50000"/>
                  </a:schemeClr>
                </a:solidFill>
                <a:effectLst/>
              </a:rPr>
              <a:t>et al. “CW Operation of the European XFEL: SC-Gun Injector Optimization, S2E Calculations and SASE Performance.” (2021)</a:t>
            </a: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D.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Bazyl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, “Nanostructured photocathode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RnD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for CW photoinjector at DESY”,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Deutsches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Elektronen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-Synchrotron (DESY), unpublished.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E6EECFF-86F7-83E5-41D4-C1C8AF018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6815999" cy="4500000"/>
          </a:xfrm>
        </p:spPr>
        <p:txBody>
          <a:bodyPr/>
          <a:lstStyle/>
          <a:p>
            <a:r>
              <a:rPr lang="en-US" dirty="0"/>
              <a:t>A Continuous Wave (</a:t>
            </a:r>
            <a:r>
              <a:rPr lang="en-US" b="1" dirty="0"/>
              <a:t>CW</a:t>
            </a:r>
            <a:r>
              <a:rPr lang="en-US" dirty="0"/>
              <a:t>) </a:t>
            </a:r>
            <a:r>
              <a:rPr lang="en-US" b="1" dirty="0"/>
              <a:t>electron source </a:t>
            </a:r>
            <a:r>
              <a:rPr lang="en-US" dirty="0"/>
              <a:t>is necessary for the future operation of the CW and High-Duty-Cycle </a:t>
            </a:r>
            <a:r>
              <a:rPr lang="en-US" dirty="0" err="1"/>
              <a:t>EuXFEL</a:t>
            </a:r>
            <a:r>
              <a:rPr lang="en-US" dirty="0"/>
              <a:t>.</a:t>
            </a:r>
          </a:p>
          <a:p>
            <a:r>
              <a:rPr lang="en-US" dirty="0"/>
              <a:t>DESY is currently developing a 1.6-cell superconducting radio-frequency (</a:t>
            </a:r>
            <a:r>
              <a:rPr lang="en-US" b="1" dirty="0"/>
              <a:t>SRF</a:t>
            </a:r>
            <a:r>
              <a:rPr lang="en-US" dirty="0"/>
              <a:t>) </a:t>
            </a:r>
            <a:r>
              <a:rPr lang="en-US" b="1" dirty="0"/>
              <a:t>gun cavity</a:t>
            </a:r>
            <a:r>
              <a:rPr lang="en-US" dirty="0"/>
              <a:t>, designed to operate at 1.3 GHz.</a:t>
            </a:r>
          </a:p>
          <a:p>
            <a:r>
              <a:rPr lang="en-US" dirty="0"/>
              <a:t>This gun can only be used with </a:t>
            </a:r>
            <a:r>
              <a:rPr lang="en-US" b="1" dirty="0"/>
              <a:t>metal photocathodes </a:t>
            </a:r>
            <a:r>
              <a:rPr lang="en-US" dirty="0"/>
              <a:t>due to construction (no load lock system).</a:t>
            </a:r>
          </a:p>
          <a:p>
            <a:r>
              <a:rPr lang="en-US" dirty="0"/>
              <a:t>It is necessary to design a </a:t>
            </a:r>
            <a:r>
              <a:rPr lang="en-US" b="1" dirty="0"/>
              <a:t>copper photocathode with increased Quantum Efficiency </a:t>
            </a:r>
            <a:r>
              <a:rPr lang="en-US" dirty="0"/>
              <a:t>(QE).</a:t>
            </a:r>
          </a:p>
        </p:txBody>
      </p:sp>
    </p:spTree>
    <p:extLst>
      <p:ext uri="{BB962C8B-B14F-4D97-AF65-F5344CB8AC3E}">
        <p14:creationId xmlns:p14="http://schemas.microsoft.com/office/powerpoint/2010/main" val="3589314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r>
              <a:rPr lang="en-US" dirty="0"/>
              <a:t>in the cathode vicinity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2C26-B389-32C4-6257-C2B7709E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26923"/>
            <a:ext cx="6456000" cy="4500000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b="1" dirty="0"/>
              <a:t>Optically induced emission model (given QE):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Sample structure (single nano-cone)</a:t>
            </a:r>
          </a:p>
          <a:p>
            <a:r>
              <a:rPr lang="en-US" dirty="0"/>
              <a:t>Use light source with given wavelength and power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6EBD6-77D8-F2D0-7F26-4CE675C312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B30CD-FA4D-2E0A-A287-8C183D9E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233" y="2349000"/>
            <a:ext cx="4359534" cy="3603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8007B-EE09-36F8-937E-29E999B8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116" y="5725110"/>
            <a:ext cx="3979767" cy="106059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F0AB64-B4C6-1EA3-40DE-2A18C61026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1D8DD7-A3B4-6214-8C7C-EBC0980879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263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r>
              <a:rPr lang="en-US" dirty="0"/>
              <a:t>in the cathode vicinity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6EBD6-77D8-F2D0-7F26-4CE675C312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46D940-48F4-D4BF-4934-F409F3A4735A}"/>
              </a:ext>
            </a:extLst>
          </p:cNvPr>
          <p:cNvSpPr txBox="1">
            <a:spLocks/>
          </p:cNvSpPr>
          <p:nvPr/>
        </p:nvSpPr>
        <p:spPr>
          <a:xfrm>
            <a:off x="360000" y="1926923"/>
            <a:ext cx="6456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br>
              <a:rPr lang="en-US" dirty="0"/>
            </a:br>
            <a:r>
              <a:rPr lang="en-US" b="1" dirty="0"/>
              <a:t>Optically induced emission model (given QE):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r>
              <a:rPr lang="en-US" dirty="0"/>
              <a:t>Sample structure (single nano-cone)</a:t>
            </a:r>
          </a:p>
          <a:p>
            <a:r>
              <a:rPr lang="en-US" dirty="0"/>
              <a:t>Use light source with given wavelength and power</a:t>
            </a:r>
          </a:p>
          <a:p>
            <a:pPr lvl="1"/>
            <a:r>
              <a:rPr lang="en-US" dirty="0"/>
              <a:t>Get sample distribution on the cathode</a:t>
            </a:r>
          </a:p>
          <a:p>
            <a:pPr lvl="1"/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angle </a:t>
            </a:r>
            <a:r>
              <a:rPr lang="de-DE" dirty="0" err="1"/>
              <a:t>distribution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cathode</a:t>
            </a:r>
            <a:endParaRPr lang="en-US" dirty="0"/>
          </a:p>
          <a:p>
            <a:pPr lvl="1"/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power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7E351-6412-3846-39AB-68644F0D32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AE467-DB8F-B98C-035B-2D0343265D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33376D-05B8-0A0B-B245-09AF2683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734" y="2349000"/>
            <a:ext cx="4172532" cy="29865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B30711-D4EC-71E3-68FC-5E5CCD586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241" y="4509000"/>
            <a:ext cx="1107025" cy="104065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A073BD-5CA5-4D80-776B-DCF4D8E52D0F}"/>
              </a:ext>
            </a:extLst>
          </p:cNvPr>
          <p:cNvCxnSpPr/>
          <p:nvPr/>
        </p:nvCxnSpPr>
        <p:spPr>
          <a:xfrm flipH="1" flipV="1">
            <a:off x="9696000" y="4149000"/>
            <a:ext cx="619241" cy="3600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240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ub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1C78E0D4-18EF-6E6E-DF7E-D48EC69B00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7" t="25315" r="22879"/>
          <a:stretch/>
        </p:blipFill>
        <p:spPr>
          <a:xfrm>
            <a:off x="7176000" y="2541336"/>
            <a:ext cx="4578259" cy="3804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18DB15-D5ED-9C5A-6585-1EFAE0A9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br>
              <a:rPr lang="en-US" dirty="0"/>
            </a:br>
            <a:r>
              <a:rPr lang="en-US" dirty="0"/>
              <a:t>in the cathode vicinity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2C26-B389-32C4-6257-C2B7709E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26923"/>
            <a:ext cx="6456000" cy="45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b="1" dirty="0"/>
              <a:t>Optically induced emission model (given QE):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Sample structure (single nano-cone)</a:t>
            </a:r>
          </a:p>
          <a:p>
            <a:r>
              <a:rPr lang="en-US" dirty="0"/>
              <a:t>Use light source with given wavelength and power </a:t>
            </a:r>
          </a:p>
          <a:p>
            <a:pPr lvl="1"/>
            <a:r>
              <a:rPr lang="en-US" dirty="0"/>
              <a:t>Get sample distribution on the cathode</a:t>
            </a:r>
          </a:p>
          <a:p>
            <a:pPr lvl="1"/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angle </a:t>
            </a:r>
            <a:r>
              <a:rPr lang="de-DE" dirty="0" err="1"/>
              <a:t>distribution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cathode</a:t>
            </a:r>
            <a:endParaRPr lang="en-US" dirty="0"/>
          </a:p>
          <a:p>
            <a:pPr lvl="1"/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power</a:t>
            </a:r>
            <a:endParaRPr lang="en-US" dirty="0"/>
          </a:p>
          <a:p>
            <a:r>
              <a:rPr lang="en-US" dirty="0"/>
              <a:t>Construct temporal current profile according to the laser pulse</a:t>
            </a:r>
          </a:p>
          <a:p>
            <a:r>
              <a:rPr lang="en-US" dirty="0"/>
              <a:t>Import particle data into E-static PIC solver as a particle interface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6EBD6-77D8-F2D0-7F26-4CE675C312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02FC50-027F-8CEA-D495-247BCECEE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E69CBC-E595-CB1A-260C-6A2109A94C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33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95B4-4BDC-110B-D426-79B825BD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en-US" dirty="0"/>
              <a:t>Beam dynamics</a:t>
            </a:r>
            <a:br>
              <a:rPr lang="en-US" dirty="0"/>
            </a:br>
            <a:r>
              <a:rPr lang="en-US" dirty="0"/>
              <a:t>flat vs structured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E67D3-5A18-EF02-F1B6-9C2F840FC7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CCC47-98BD-1F1F-7B95-91D1ACE42386}"/>
              </a:ext>
            </a:extLst>
          </p:cNvPr>
          <p:cNvSpPr txBox="1"/>
          <p:nvPr/>
        </p:nvSpPr>
        <p:spPr>
          <a:xfrm>
            <a:off x="7680449" y="2853737"/>
            <a:ext cx="231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Structured cathode</a:t>
            </a:r>
          </a:p>
        </p:txBody>
      </p:sp>
      <p:pic>
        <p:nvPicPr>
          <p:cNvPr id="12" name="Picture 11" descr="A blue squar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1B63AEF3-15E2-FB52-C3A6-3978EBE3B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t="15218" r="29583"/>
          <a:stretch/>
        </p:blipFill>
        <p:spPr>
          <a:xfrm>
            <a:off x="1079996" y="2865506"/>
            <a:ext cx="4866897" cy="3686671"/>
          </a:xfrm>
          <a:prstGeom prst="rect">
            <a:avLst/>
          </a:prstGeom>
        </p:spPr>
      </p:pic>
      <p:pic>
        <p:nvPicPr>
          <p:cNvPr id="8" name="Picture 7" descr="A blue cub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6E39E7B3-F621-EF16-9453-B83B3CD9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2" t="25315" r="22879"/>
          <a:stretch/>
        </p:blipFill>
        <p:spPr>
          <a:xfrm>
            <a:off x="6403201" y="3315852"/>
            <a:ext cx="4866896" cy="3236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A43A2-9999-714A-9F72-012E364752C8}"/>
              </a:ext>
            </a:extLst>
          </p:cNvPr>
          <p:cNvSpPr txBox="1"/>
          <p:nvPr/>
        </p:nvSpPr>
        <p:spPr>
          <a:xfrm>
            <a:off x="360000" y="1879429"/>
            <a:ext cx="753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Single nano-cone simulation, no space charge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Periodic boundary conditions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E64A3-1598-F8E3-25EA-4A64BB7F9B1A}"/>
              </a:ext>
            </a:extLst>
          </p:cNvPr>
          <p:cNvSpPr txBox="1"/>
          <p:nvPr/>
        </p:nvSpPr>
        <p:spPr>
          <a:xfrm>
            <a:off x="2199151" y="2853737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Flat cathode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727EB-C963-9C3B-F104-FD69B28920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002FE-1EDD-A0A2-5FBA-DFB0A5442F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986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ng shot of a blue object&#10;&#10;Description automatically generated with medium confidence">
            <a:extLst>
              <a:ext uri="{FF2B5EF4-FFF2-40B4-BE49-F238E27FC236}">
                <a16:creationId xmlns:a16="http://schemas.microsoft.com/office/drawing/2014/main" id="{335A2679-8001-215D-719A-B6F128CF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16921" r="23425" b="7761"/>
          <a:stretch/>
        </p:blipFill>
        <p:spPr>
          <a:xfrm>
            <a:off x="6456000" y="3214955"/>
            <a:ext cx="5376000" cy="3643046"/>
          </a:xfrm>
          <a:prstGeom prst="rect">
            <a:avLst/>
          </a:prstGeom>
        </p:spPr>
      </p:pic>
      <p:pic>
        <p:nvPicPr>
          <p:cNvPr id="23" name="Picture 22" descr="A blue and black object&#10;&#10;Description automatically generated">
            <a:extLst>
              <a:ext uri="{FF2B5EF4-FFF2-40B4-BE49-F238E27FC236}">
                <a16:creationId xmlns:a16="http://schemas.microsoft.com/office/drawing/2014/main" id="{C6F95FCC-B452-184F-542F-C7580F83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17034" r="26735" b="1"/>
          <a:stretch/>
        </p:blipFill>
        <p:spPr>
          <a:xfrm>
            <a:off x="700011" y="3166943"/>
            <a:ext cx="4680000" cy="3453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6695B4-4BDC-110B-D426-79B825BD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10776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Beam dynamics</a:t>
            </a:r>
            <a:br>
              <a:rPr lang="en-US" dirty="0"/>
            </a:br>
            <a:r>
              <a:rPr lang="en-US" dirty="0"/>
              <a:t>flat vs structured (short bunch)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E67D3-5A18-EF02-F1B6-9C2F840FC7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E16FA-27DA-A45A-0950-D9524A4E0A99}"/>
              </a:ext>
            </a:extLst>
          </p:cNvPr>
          <p:cNvSpPr txBox="1"/>
          <p:nvPr/>
        </p:nvSpPr>
        <p:spPr>
          <a:xfrm>
            <a:off x="2136000" y="2898485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Flat cathode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A78E6-BC9D-07D7-A262-B7B4A1EE099A}"/>
              </a:ext>
            </a:extLst>
          </p:cNvPr>
          <p:cNvSpPr txBox="1"/>
          <p:nvPr/>
        </p:nvSpPr>
        <p:spPr>
          <a:xfrm>
            <a:off x="7680449" y="2898485"/>
            <a:ext cx="231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Structured cathode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BFC5A4-D936-C3EE-67E3-496C972447B5}"/>
              </a:ext>
            </a:extLst>
          </p:cNvPr>
          <p:cNvSpPr txBox="1"/>
          <p:nvPr/>
        </p:nvSpPr>
        <p:spPr>
          <a:xfrm>
            <a:off x="360000" y="1879429"/>
            <a:ext cx="753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Single nano-cone simulation, no space charge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Periodic boundary conditions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1000 times shorter bunch (</a:t>
            </a:r>
            <a:r>
              <a:rPr lang="en-US" sz="1800" dirty="0"/>
              <a:t>0.18 </a:t>
            </a:r>
            <a:r>
              <a:rPr lang="en-US" sz="1800" dirty="0" err="1"/>
              <a:t>ps</a:t>
            </a:r>
            <a:r>
              <a:rPr lang="en-US" sz="1800" dirty="0"/>
              <a:t>)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9D418-8D63-2CD8-0664-60DE639E65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B9F37-064D-0586-AFFE-1E833DE794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944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95B4-4BDC-110B-D426-79B825BD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spread FOR A SINGLE NANO-CONE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E67D3-5A18-EF02-F1B6-9C2F840FC7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7F49154-666A-A40D-6ED2-DA9B01A67895}"/>
              </a:ext>
            </a:extLst>
          </p:cNvPr>
          <p:cNvSpPr txBox="1">
            <a:spLocks/>
          </p:cNvSpPr>
          <p:nvPr/>
        </p:nvSpPr>
        <p:spPr>
          <a:xfrm>
            <a:off x="336000" y="2758681"/>
            <a:ext cx="4734178" cy="38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Accelerating gradient</a:t>
            </a:r>
            <a:r>
              <a:rPr lang="en-US" sz="2000" dirty="0"/>
              <a:t> is constant (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≈</a:t>
            </a:r>
            <a:r>
              <a:rPr lang="en-US" sz="2000" dirty="0"/>
              <a:t>50 MV/m)</a:t>
            </a:r>
          </a:p>
          <a:p>
            <a:r>
              <a:rPr lang="en-US" dirty="0"/>
              <a:t>Energy spread grows with the increase of the nanohole depth</a:t>
            </a:r>
          </a:p>
          <a:p>
            <a:r>
              <a:rPr lang="en-US" dirty="0"/>
              <a:t>Effect is more prominent with space charge simulation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17" name="Picture 16" descr="A graph with a blue line and red line&#10;&#10;Description automatically generated">
            <a:extLst>
              <a:ext uri="{FF2B5EF4-FFF2-40B4-BE49-F238E27FC236}">
                <a16:creationId xmlns:a16="http://schemas.microsoft.com/office/drawing/2014/main" id="{2815E8D4-E129-9612-20B8-BB26B4ED6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86" y="2349000"/>
            <a:ext cx="6666768" cy="380958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BE6F68-D567-81E5-F4CB-3108EF9F94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6FEF92-1B63-FE96-0059-259BB9276F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47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ub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78D02A6E-6C78-04FC-9DE7-872DF8225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2" t="25315" r="26090"/>
          <a:stretch/>
        </p:blipFill>
        <p:spPr>
          <a:xfrm>
            <a:off x="7536000" y="2136156"/>
            <a:ext cx="4555105" cy="323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6D5A67-DC89-6C42-9345-7AC517C8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39E8F-573E-0F6A-6B0A-37524463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B8529-2B11-A8CF-0E80-3241FAEC49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7175637" cy="4068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New </a:t>
            </a:r>
            <a:r>
              <a:rPr lang="en-US" b="1" dirty="0"/>
              <a:t>dispersion model </a:t>
            </a:r>
            <a:r>
              <a:rPr lang="en-US" dirty="0"/>
              <a:t>for accurate simulation based on Johnson &amp; Christy data</a:t>
            </a:r>
          </a:p>
          <a:p>
            <a:r>
              <a:rPr lang="en-US" b="1" dirty="0"/>
              <a:t>Optimized</a:t>
            </a:r>
            <a:r>
              <a:rPr lang="en-US" dirty="0"/>
              <a:t> cathodes for different nanohole geometries</a:t>
            </a:r>
          </a:p>
          <a:p>
            <a:r>
              <a:rPr lang="en-US" dirty="0"/>
              <a:t>Implemented optically induced </a:t>
            </a:r>
            <a:r>
              <a:rPr lang="en-US" b="1" dirty="0"/>
              <a:t>emission model</a:t>
            </a:r>
          </a:p>
          <a:p>
            <a:r>
              <a:rPr lang="en-US" dirty="0"/>
              <a:t>Calculated </a:t>
            </a:r>
            <a:r>
              <a:rPr lang="en-US" b="1" dirty="0"/>
              <a:t>preliminary beam dynamics </a:t>
            </a:r>
            <a:r>
              <a:rPr lang="en-US" dirty="0"/>
              <a:t>for a single nano-cone</a:t>
            </a:r>
          </a:p>
          <a:p>
            <a:r>
              <a:rPr lang="en-US" dirty="0"/>
              <a:t>Estimated the effect of nano-cone </a:t>
            </a:r>
            <a:r>
              <a:rPr lang="en-US" b="1" dirty="0"/>
              <a:t>depth on beam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96D6ED-CAFB-1768-4522-919D1A6D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68B230-1AEE-A29F-8365-E493C226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83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7903-BCC9-29F1-3C7B-10EBBD41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theory of </a:t>
            </a:r>
            <a:r>
              <a:rPr lang="en-US" dirty="0" err="1"/>
              <a:t>plasmonics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756D-7097-3A40-F1DB-DA4ED73651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7B3E0-2C2D-20D9-2545-A74A62891BA0}"/>
              </a:ext>
            </a:extLst>
          </p:cNvPr>
          <p:cNvSpPr txBox="1"/>
          <p:nvPr/>
        </p:nvSpPr>
        <p:spPr>
          <a:xfrm>
            <a:off x="350681" y="2353737"/>
            <a:ext cx="269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Periodic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A9F65-0BF9-7473-E2B3-F049F12B2626}"/>
              </a:ext>
            </a:extLst>
          </p:cNvPr>
          <p:cNvSpPr txBox="1"/>
          <p:nvPr/>
        </p:nvSpPr>
        <p:spPr>
          <a:xfrm>
            <a:off x="360000" y="3191851"/>
            <a:ext cx="24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Laser pulse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4646B9-BFAA-2CD9-FB96-7362857EE3DB}"/>
              </a:ext>
            </a:extLst>
          </p:cNvPr>
          <p:cNvSpPr/>
          <p:nvPr/>
        </p:nvSpPr>
        <p:spPr>
          <a:xfrm>
            <a:off x="222172" y="2346164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5407C2-3090-AC72-5D0F-76742183E4D3}"/>
              </a:ext>
            </a:extLst>
          </p:cNvPr>
          <p:cNvSpPr/>
          <p:nvPr/>
        </p:nvSpPr>
        <p:spPr>
          <a:xfrm>
            <a:off x="221064" y="3174140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A86EB3-4437-D386-E0EF-04EA7121F4B2}"/>
              </a:ext>
            </a:extLst>
          </p:cNvPr>
          <p:cNvSpPr txBox="1"/>
          <p:nvPr/>
        </p:nvSpPr>
        <p:spPr>
          <a:xfrm>
            <a:off x="1473659" y="27721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EF5DCDC-0F3E-518C-FB7F-098D16A5C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32"/>
          <a:stretch/>
        </p:blipFill>
        <p:spPr>
          <a:xfrm>
            <a:off x="646185" y="3952301"/>
            <a:ext cx="2106132" cy="21274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B68A1C2-99DD-856E-6574-EB26E4B82B37}"/>
              </a:ext>
            </a:extLst>
          </p:cNvPr>
          <p:cNvSpPr txBox="1"/>
          <p:nvPr/>
        </p:nvSpPr>
        <p:spPr>
          <a:xfrm rot="20428641">
            <a:off x="34025" y="5560101"/>
            <a:ext cx="96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laser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964505-140D-5510-A3A2-490B6DF21DEE}"/>
              </a:ext>
            </a:extLst>
          </p:cNvPr>
          <p:cNvSpPr txBox="1"/>
          <p:nvPr/>
        </p:nvSpPr>
        <p:spPr>
          <a:xfrm>
            <a:off x="624371" y="6053086"/>
            <a:ext cx="21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Array of nanoholes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8E1F877-F604-969C-8BBC-514957B856C4}"/>
              </a:ext>
            </a:extLst>
          </p:cNvPr>
          <p:cNvCxnSpPr>
            <a:cxnSpLocks/>
          </p:cNvCxnSpPr>
          <p:nvPr/>
        </p:nvCxnSpPr>
        <p:spPr>
          <a:xfrm flipV="1">
            <a:off x="16324" y="5614997"/>
            <a:ext cx="1323202" cy="473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BB287-43C1-541C-966C-2FE57F8201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08A4B-E510-3E25-F373-1FEA127647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74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7903-BCC9-29F1-3C7B-10EBBD41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theory of </a:t>
            </a:r>
            <a:r>
              <a:rPr lang="en-US" dirty="0" err="1"/>
              <a:t>plasmonics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756D-7097-3A40-F1DB-DA4ED73651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7B3E0-2C2D-20D9-2545-A74A62891BA0}"/>
              </a:ext>
            </a:extLst>
          </p:cNvPr>
          <p:cNvSpPr txBox="1"/>
          <p:nvPr/>
        </p:nvSpPr>
        <p:spPr>
          <a:xfrm>
            <a:off x="350681" y="2353737"/>
            <a:ext cx="269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Periodic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A9F65-0BF9-7473-E2B3-F049F12B2626}"/>
              </a:ext>
            </a:extLst>
          </p:cNvPr>
          <p:cNvSpPr txBox="1"/>
          <p:nvPr/>
        </p:nvSpPr>
        <p:spPr>
          <a:xfrm>
            <a:off x="360000" y="3191851"/>
            <a:ext cx="24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Laser pulse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4646B9-BFAA-2CD9-FB96-7362857EE3DB}"/>
              </a:ext>
            </a:extLst>
          </p:cNvPr>
          <p:cNvSpPr/>
          <p:nvPr/>
        </p:nvSpPr>
        <p:spPr>
          <a:xfrm>
            <a:off x="222172" y="2346164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26C09D-1A1D-D3FA-88A8-8368B28EE83F}"/>
              </a:ext>
            </a:extLst>
          </p:cNvPr>
          <p:cNvSpPr txBox="1"/>
          <p:nvPr/>
        </p:nvSpPr>
        <p:spPr>
          <a:xfrm>
            <a:off x="4476884" y="2518473"/>
            <a:ext cx="337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Surface Plasmon Polariton (SPP) modes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2D6CF64-6975-6EE0-5897-1FCB5849C545}"/>
              </a:ext>
            </a:extLst>
          </p:cNvPr>
          <p:cNvSpPr/>
          <p:nvPr/>
        </p:nvSpPr>
        <p:spPr>
          <a:xfrm>
            <a:off x="3221671" y="2772143"/>
            <a:ext cx="1080000" cy="45839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5407C2-3090-AC72-5D0F-76742183E4D3}"/>
              </a:ext>
            </a:extLst>
          </p:cNvPr>
          <p:cNvSpPr/>
          <p:nvPr/>
        </p:nvSpPr>
        <p:spPr>
          <a:xfrm>
            <a:off x="221064" y="3174140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A86EB3-4437-D386-E0EF-04EA7121F4B2}"/>
              </a:ext>
            </a:extLst>
          </p:cNvPr>
          <p:cNvSpPr txBox="1"/>
          <p:nvPr/>
        </p:nvSpPr>
        <p:spPr>
          <a:xfrm>
            <a:off x="1473659" y="27721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56891F-8FD3-AD9A-F444-7072CCA7415B}"/>
              </a:ext>
            </a:extLst>
          </p:cNvPr>
          <p:cNvSpPr/>
          <p:nvPr/>
        </p:nvSpPr>
        <p:spPr>
          <a:xfrm>
            <a:off x="4445859" y="2503985"/>
            <a:ext cx="3420000" cy="9326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green background with red and yellow circles&#10;&#10;Description automatically generated">
            <a:extLst>
              <a:ext uri="{FF2B5EF4-FFF2-40B4-BE49-F238E27FC236}">
                <a16:creationId xmlns:a16="http://schemas.microsoft.com/office/drawing/2014/main" id="{7186BEE5-2102-5291-C264-7995DBD92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22" y="3952301"/>
            <a:ext cx="1633088" cy="20400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8BE1D3-F4C8-09AF-F96F-9AEF165D90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432"/>
          <a:stretch/>
        </p:blipFill>
        <p:spPr>
          <a:xfrm>
            <a:off x="646185" y="3952301"/>
            <a:ext cx="2106132" cy="212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8ECCD87-FAA4-9A8A-6061-809C3969952F}"/>
              </a:ext>
            </a:extLst>
          </p:cNvPr>
          <p:cNvSpPr/>
          <p:nvPr/>
        </p:nvSpPr>
        <p:spPr>
          <a:xfrm>
            <a:off x="1321761" y="5349037"/>
            <a:ext cx="303796" cy="280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D82E7D6-DD12-26FF-1E41-66592BE7B56A}"/>
              </a:ext>
            </a:extLst>
          </p:cNvPr>
          <p:cNvCxnSpPr>
            <a:cxnSpLocks/>
          </p:cNvCxnSpPr>
          <p:nvPr/>
        </p:nvCxnSpPr>
        <p:spPr>
          <a:xfrm flipV="1">
            <a:off x="16324" y="5614997"/>
            <a:ext cx="1323202" cy="473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ABE9714-0C1B-2594-2692-224549206D77}"/>
              </a:ext>
            </a:extLst>
          </p:cNvPr>
          <p:cNvSpPr txBox="1"/>
          <p:nvPr/>
        </p:nvSpPr>
        <p:spPr>
          <a:xfrm rot="20428641">
            <a:off x="34025" y="5560101"/>
            <a:ext cx="96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laser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83DB40-0D2E-13F7-FFB3-1C2639A19A3B}"/>
              </a:ext>
            </a:extLst>
          </p:cNvPr>
          <p:cNvCxnSpPr>
            <a:cxnSpLocks/>
            <a:stCxn id="5" idx="1"/>
            <a:endCxn id="6" idx="6"/>
          </p:cNvCxnSpPr>
          <p:nvPr/>
        </p:nvCxnSpPr>
        <p:spPr>
          <a:xfrm flipH="1">
            <a:off x="1625557" y="4972320"/>
            <a:ext cx="3626965" cy="516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EC7CAC-0A51-A360-63D7-72C9D682AA9D}"/>
              </a:ext>
            </a:extLst>
          </p:cNvPr>
          <p:cNvSpPr txBox="1"/>
          <p:nvPr/>
        </p:nvSpPr>
        <p:spPr>
          <a:xfrm>
            <a:off x="624371" y="6053086"/>
            <a:ext cx="21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Array of nanoholes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1FD759-5908-EC43-1C42-FC0BD055EDC0}"/>
              </a:ext>
            </a:extLst>
          </p:cNvPr>
          <p:cNvSpPr txBox="1"/>
          <p:nvPr/>
        </p:nvSpPr>
        <p:spPr>
          <a:xfrm>
            <a:off x="5016000" y="6053086"/>
            <a:ext cx="210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 nanohole</a:t>
            </a:r>
          </a:p>
          <a:p>
            <a:pPr algn="ctr"/>
            <a:r>
              <a:rPr lang="en-US" dirty="0"/>
              <a:t>E-field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8C4EB-14B6-6E7B-7F6C-1E45D42ECF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55CF67-FAC8-B367-FE26-EA05FAB31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48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7903-BCC9-29F1-3C7B-10EBBD41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theory of </a:t>
            </a:r>
            <a:r>
              <a:rPr lang="en-US" dirty="0" err="1"/>
              <a:t>plasmonics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756D-7097-3A40-F1DB-DA4ED73651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7B3E0-2C2D-20D9-2545-A74A62891BA0}"/>
              </a:ext>
            </a:extLst>
          </p:cNvPr>
          <p:cNvSpPr txBox="1"/>
          <p:nvPr/>
        </p:nvSpPr>
        <p:spPr>
          <a:xfrm>
            <a:off x="350681" y="2353737"/>
            <a:ext cx="269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Periodic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A9F65-0BF9-7473-E2B3-F049F12B2626}"/>
              </a:ext>
            </a:extLst>
          </p:cNvPr>
          <p:cNvSpPr txBox="1"/>
          <p:nvPr/>
        </p:nvSpPr>
        <p:spPr>
          <a:xfrm>
            <a:off x="360000" y="3191851"/>
            <a:ext cx="24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Laser pulse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4646B9-BFAA-2CD9-FB96-7362857EE3DB}"/>
              </a:ext>
            </a:extLst>
          </p:cNvPr>
          <p:cNvSpPr/>
          <p:nvPr/>
        </p:nvSpPr>
        <p:spPr>
          <a:xfrm>
            <a:off x="222172" y="2346164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A80CF-5A7F-D23A-DF9A-431E1BA756DE}"/>
              </a:ext>
            </a:extLst>
          </p:cNvPr>
          <p:cNvSpPr txBox="1"/>
          <p:nvPr/>
        </p:nvSpPr>
        <p:spPr>
          <a:xfrm>
            <a:off x="9262899" y="2570591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Increased local absorption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2D6CF64-6975-6EE0-5897-1FCB5849C545}"/>
              </a:ext>
            </a:extLst>
          </p:cNvPr>
          <p:cNvSpPr/>
          <p:nvPr/>
        </p:nvSpPr>
        <p:spPr>
          <a:xfrm>
            <a:off x="3221671" y="2772143"/>
            <a:ext cx="1080000" cy="45839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9D60DB3-3A3C-6561-E928-69121FC92159}"/>
              </a:ext>
            </a:extLst>
          </p:cNvPr>
          <p:cNvSpPr/>
          <p:nvPr/>
        </p:nvSpPr>
        <p:spPr>
          <a:xfrm>
            <a:off x="7990509" y="2772143"/>
            <a:ext cx="1080000" cy="4583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5407C2-3090-AC72-5D0F-76742183E4D3}"/>
              </a:ext>
            </a:extLst>
          </p:cNvPr>
          <p:cNvSpPr/>
          <p:nvPr/>
        </p:nvSpPr>
        <p:spPr>
          <a:xfrm>
            <a:off x="221064" y="3174140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A86EB3-4437-D386-E0EF-04EA7121F4B2}"/>
              </a:ext>
            </a:extLst>
          </p:cNvPr>
          <p:cNvSpPr txBox="1"/>
          <p:nvPr/>
        </p:nvSpPr>
        <p:spPr>
          <a:xfrm>
            <a:off x="1473659" y="27721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56891F-8FD3-AD9A-F444-7072CCA7415B}"/>
              </a:ext>
            </a:extLst>
          </p:cNvPr>
          <p:cNvSpPr/>
          <p:nvPr/>
        </p:nvSpPr>
        <p:spPr>
          <a:xfrm>
            <a:off x="4445859" y="2503985"/>
            <a:ext cx="3420000" cy="9326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88BB8F-2F5D-B157-0A00-798400FE0608}"/>
              </a:ext>
            </a:extLst>
          </p:cNvPr>
          <p:cNvSpPr/>
          <p:nvPr/>
        </p:nvSpPr>
        <p:spPr>
          <a:xfrm>
            <a:off x="9204479" y="2518473"/>
            <a:ext cx="2636840" cy="9326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44DA5-6481-AED5-71EE-FB87728EDC99}"/>
              </a:ext>
            </a:extLst>
          </p:cNvPr>
          <p:cNvSpPr txBox="1"/>
          <p:nvPr/>
        </p:nvSpPr>
        <p:spPr>
          <a:xfrm>
            <a:off x="4476884" y="2518473"/>
            <a:ext cx="337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Surface Plasmon Polariton (SPP) modes </a:t>
            </a:r>
          </a:p>
        </p:txBody>
      </p:sp>
      <p:pic>
        <p:nvPicPr>
          <p:cNvPr id="5" name="Picture 4" descr="A blue and green background with red and yellow circles&#10;&#10;Description automatically generated">
            <a:extLst>
              <a:ext uri="{FF2B5EF4-FFF2-40B4-BE49-F238E27FC236}">
                <a16:creationId xmlns:a16="http://schemas.microsoft.com/office/drawing/2014/main" id="{6043533D-9413-85F9-E231-17305FC0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22" y="3952301"/>
            <a:ext cx="1633088" cy="20400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DF76B-A182-09D5-183E-3AC06BE801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432"/>
          <a:stretch/>
        </p:blipFill>
        <p:spPr>
          <a:xfrm>
            <a:off x="646185" y="3952301"/>
            <a:ext cx="2106132" cy="212745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C8559B-F517-D155-E68D-0C09CF1AAEC2}"/>
              </a:ext>
            </a:extLst>
          </p:cNvPr>
          <p:cNvSpPr/>
          <p:nvPr/>
        </p:nvSpPr>
        <p:spPr>
          <a:xfrm>
            <a:off x="1321761" y="5349037"/>
            <a:ext cx="303796" cy="280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AB907A-5E78-3607-A511-DE4BBF9DEBBA}"/>
              </a:ext>
            </a:extLst>
          </p:cNvPr>
          <p:cNvCxnSpPr>
            <a:cxnSpLocks/>
          </p:cNvCxnSpPr>
          <p:nvPr/>
        </p:nvCxnSpPr>
        <p:spPr>
          <a:xfrm flipV="1">
            <a:off x="16324" y="5614997"/>
            <a:ext cx="1323202" cy="473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C3CEE6-BC04-8FC1-7619-AF6FAFE4A2A7}"/>
              </a:ext>
            </a:extLst>
          </p:cNvPr>
          <p:cNvSpPr txBox="1"/>
          <p:nvPr/>
        </p:nvSpPr>
        <p:spPr>
          <a:xfrm rot="20428641">
            <a:off x="34025" y="5560101"/>
            <a:ext cx="96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laser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C6BAF8-B5DD-5867-EA9B-89FF6FB8781E}"/>
              </a:ext>
            </a:extLst>
          </p:cNvPr>
          <p:cNvCxnSpPr>
            <a:cxnSpLocks/>
            <a:stCxn id="5" idx="1"/>
            <a:endCxn id="7" idx="6"/>
          </p:cNvCxnSpPr>
          <p:nvPr/>
        </p:nvCxnSpPr>
        <p:spPr>
          <a:xfrm flipH="1">
            <a:off x="1625557" y="4972320"/>
            <a:ext cx="3626965" cy="516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8F00D76-8FB9-50FF-60BF-872A1E367DA4}"/>
              </a:ext>
            </a:extLst>
          </p:cNvPr>
          <p:cNvSpPr txBox="1"/>
          <p:nvPr/>
        </p:nvSpPr>
        <p:spPr>
          <a:xfrm>
            <a:off x="624371" y="6053086"/>
            <a:ext cx="21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Array of nanoholes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FCB31-43B0-7468-CE15-D6F66054AAF4}"/>
              </a:ext>
            </a:extLst>
          </p:cNvPr>
          <p:cNvSpPr txBox="1"/>
          <p:nvPr/>
        </p:nvSpPr>
        <p:spPr>
          <a:xfrm>
            <a:off x="5016000" y="6053086"/>
            <a:ext cx="210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 nanohole</a:t>
            </a:r>
          </a:p>
          <a:p>
            <a:pPr algn="ctr"/>
            <a:r>
              <a:rPr lang="en-US" dirty="0"/>
              <a:t>E-field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6664F5E-4D6A-EC25-BD80-73AFE60F1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14846" y="4005660"/>
            <a:ext cx="2016104" cy="202073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8B6261D-56C5-1456-2594-EDA6D978CD2C}"/>
              </a:ext>
            </a:extLst>
          </p:cNvPr>
          <p:cNvSpPr txBox="1"/>
          <p:nvPr/>
        </p:nvSpPr>
        <p:spPr>
          <a:xfrm>
            <a:off x="9546849" y="6065982"/>
            <a:ext cx="1952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Single nanohole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56C288A-DC70-3EF1-76D5-4D66EA7E99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54CFC92-744D-ED80-D7C2-2CD4F0BCD2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30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7903-BCC9-29F1-3C7B-10EBBD41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theory of </a:t>
            </a:r>
            <a:r>
              <a:rPr lang="en-US" dirty="0" err="1"/>
              <a:t>plasmonics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756D-7097-3A40-F1DB-DA4ED73651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7B3E0-2C2D-20D9-2545-A74A62891BA0}"/>
              </a:ext>
            </a:extLst>
          </p:cNvPr>
          <p:cNvSpPr txBox="1"/>
          <p:nvPr/>
        </p:nvSpPr>
        <p:spPr>
          <a:xfrm>
            <a:off x="350681" y="2353737"/>
            <a:ext cx="269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Periodic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A9F65-0BF9-7473-E2B3-F049F12B2626}"/>
              </a:ext>
            </a:extLst>
          </p:cNvPr>
          <p:cNvSpPr txBox="1"/>
          <p:nvPr/>
        </p:nvSpPr>
        <p:spPr>
          <a:xfrm>
            <a:off x="360000" y="3191851"/>
            <a:ext cx="24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Laser pulse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4646B9-BFAA-2CD9-FB96-7362857EE3DB}"/>
              </a:ext>
            </a:extLst>
          </p:cNvPr>
          <p:cNvSpPr/>
          <p:nvPr/>
        </p:nvSpPr>
        <p:spPr>
          <a:xfrm>
            <a:off x="222172" y="2346164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A80CF-5A7F-D23A-DF9A-431E1BA756DE}"/>
              </a:ext>
            </a:extLst>
          </p:cNvPr>
          <p:cNvSpPr txBox="1"/>
          <p:nvPr/>
        </p:nvSpPr>
        <p:spPr>
          <a:xfrm>
            <a:off x="9262899" y="2570591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Increased local absorption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DF060-088D-2450-E9CD-DCA7D2E774D7}"/>
              </a:ext>
            </a:extLst>
          </p:cNvPr>
          <p:cNvSpPr txBox="1"/>
          <p:nvPr/>
        </p:nvSpPr>
        <p:spPr>
          <a:xfrm>
            <a:off x="2991057" y="5418788"/>
            <a:ext cx="620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Increased quantum efficiency (QE)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2D6CF64-6975-6EE0-5897-1FCB5849C545}"/>
              </a:ext>
            </a:extLst>
          </p:cNvPr>
          <p:cNvSpPr/>
          <p:nvPr/>
        </p:nvSpPr>
        <p:spPr>
          <a:xfrm>
            <a:off x="3221671" y="2772143"/>
            <a:ext cx="1080000" cy="45839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9D60DB3-3A3C-6561-E928-69121FC92159}"/>
              </a:ext>
            </a:extLst>
          </p:cNvPr>
          <p:cNvSpPr/>
          <p:nvPr/>
        </p:nvSpPr>
        <p:spPr>
          <a:xfrm>
            <a:off x="7990509" y="2772143"/>
            <a:ext cx="1080000" cy="4583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5407C2-3090-AC72-5D0F-76742183E4D3}"/>
              </a:ext>
            </a:extLst>
          </p:cNvPr>
          <p:cNvSpPr/>
          <p:nvPr/>
        </p:nvSpPr>
        <p:spPr>
          <a:xfrm>
            <a:off x="221064" y="3174140"/>
            <a:ext cx="2880000" cy="4970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A86EB3-4437-D386-E0EF-04EA7121F4B2}"/>
              </a:ext>
            </a:extLst>
          </p:cNvPr>
          <p:cNvSpPr txBox="1"/>
          <p:nvPr/>
        </p:nvSpPr>
        <p:spPr>
          <a:xfrm>
            <a:off x="1473659" y="27721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56891F-8FD3-AD9A-F444-7072CCA7415B}"/>
              </a:ext>
            </a:extLst>
          </p:cNvPr>
          <p:cNvSpPr/>
          <p:nvPr/>
        </p:nvSpPr>
        <p:spPr>
          <a:xfrm>
            <a:off x="4445859" y="2503985"/>
            <a:ext cx="3420000" cy="9326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88BB8F-2F5D-B157-0A00-798400FE0608}"/>
              </a:ext>
            </a:extLst>
          </p:cNvPr>
          <p:cNvSpPr/>
          <p:nvPr/>
        </p:nvSpPr>
        <p:spPr>
          <a:xfrm>
            <a:off x="9204479" y="2518473"/>
            <a:ext cx="2636840" cy="9326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8EAF375-2991-A17C-2495-0AC1C8870C74}"/>
              </a:ext>
            </a:extLst>
          </p:cNvPr>
          <p:cNvSpPr/>
          <p:nvPr/>
        </p:nvSpPr>
        <p:spPr>
          <a:xfrm>
            <a:off x="2991056" y="5222693"/>
            <a:ext cx="6209885" cy="9326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55716-86CF-5E0C-3E68-3C2836C180BD}"/>
              </a:ext>
            </a:extLst>
          </p:cNvPr>
          <p:cNvSpPr txBox="1"/>
          <p:nvPr/>
        </p:nvSpPr>
        <p:spPr>
          <a:xfrm>
            <a:off x="4476884" y="2518473"/>
            <a:ext cx="337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Surface Plasmon Polariton (SPP) modes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F4B41-E6CF-EF95-D01C-04AA0CDA8C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8F098-C91C-2B12-1974-A64CA8DB0C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5BA6AF-B36D-495D-B66F-3B645B31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82" y="4113788"/>
            <a:ext cx="11374437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63F5B-CE0A-8452-5CE2-C4391B69E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22" y="2253360"/>
            <a:ext cx="7175777" cy="450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Reflectance </a:t>
            </a:r>
            <a:r>
              <a:rPr lang="en-US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R(ω)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depends on the complex, frequency dependent </a:t>
            </a:r>
            <a:r>
              <a:rPr lang="en-US" b="1" dirty="0"/>
              <a:t>permittivity</a:t>
            </a:r>
            <a:r>
              <a:rPr lang="en-US" dirty="0"/>
              <a:t> of the cathode material.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New dispersion model </a:t>
            </a:r>
            <a:r>
              <a:rPr lang="en-US" dirty="0"/>
              <a:t>for accurate simulation of the reflectance spectra: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44</a:t>
            </a:r>
            <a:r>
              <a:rPr lang="en-US" dirty="0"/>
              <a:t> data points [Johnson &amp; Christy] 	       </a:t>
            </a:r>
            <a:r>
              <a:rPr lang="en-US" b="1" dirty="0"/>
              <a:t>1000</a:t>
            </a:r>
            <a:r>
              <a:rPr lang="en-US" dirty="0"/>
              <a:t> data points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Fast relaxed vector fitting </a:t>
            </a:r>
          </a:p>
          <a:p>
            <a:pPr marL="0" indent="0">
              <a:buNone/>
            </a:pPr>
            <a:r>
              <a:rPr lang="en-US" b="1" dirty="0"/>
              <a:t>(passive – no energy growth)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9BFB20-32F5-C496-E704-B1B6E8CB2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1" y="5359034"/>
            <a:ext cx="3331120" cy="1100718"/>
          </a:xfrm>
          <a:prstGeom prst="rect">
            <a:avLst/>
          </a:prstGeom>
        </p:spPr>
      </p:pic>
      <p:pic>
        <p:nvPicPr>
          <p:cNvPr id="14" name="Picture 13" descr="A graph of a thin line&#10;&#10;Description automatically generated">
            <a:extLst>
              <a:ext uri="{FF2B5EF4-FFF2-40B4-BE49-F238E27FC236}">
                <a16:creationId xmlns:a16="http://schemas.microsoft.com/office/drawing/2014/main" id="{BE062842-2726-24C0-D423-ACF207E5D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/>
          <a:stretch/>
        </p:blipFill>
        <p:spPr>
          <a:xfrm>
            <a:off x="8256000" y="3908861"/>
            <a:ext cx="3521905" cy="2589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F0FA4-4869-0F51-5B4E-8AA7C62C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modeling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54A9F-BB87-B25A-26D5-DBC95B9D25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287FE-5E38-2FFF-9954-6E5BF1B5D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1636783"/>
            <a:ext cx="3185794" cy="56722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E7B0D2-5064-5865-963A-4062280D4FE4}"/>
              </a:ext>
            </a:extLst>
          </p:cNvPr>
          <p:cNvCxnSpPr>
            <a:cxnSpLocks/>
          </p:cNvCxnSpPr>
          <p:nvPr/>
        </p:nvCxnSpPr>
        <p:spPr>
          <a:xfrm>
            <a:off x="4601794" y="4869000"/>
            <a:ext cx="72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D93AF6-DCCE-DC19-5885-F968C975BD03}"/>
              </a:ext>
            </a:extLst>
          </p:cNvPr>
          <p:cNvCxnSpPr>
            <a:cxnSpLocks/>
          </p:cNvCxnSpPr>
          <p:nvPr/>
        </p:nvCxnSpPr>
        <p:spPr>
          <a:xfrm>
            <a:off x="360000" y="3069000"/>
            <a:ext cx="717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C7F806-FEED-F5B0-B8DD-9341043FFE1D}"/>
              </a:ext>
            </a:extLst>
          </p:cNvPr>
          <p:cNvCxnSpPr>
            <a:cxnSpLocks/>
          </p:cNvCxnSpPr>
          <p:nvPr/>
        </p:nvCxnSpPr>
        <p:spPr>
          <a:xfrm>
            <a:off x="360000" y="1636783"/>
            <a:ext cx="717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A46D3B7-0DCF-C6A6-5548-B8B35C61E09C}"/>
              </a:ext>
            </a:extLst>
          </p:cNvPr>
          <p:cNvSpPr/>
          <p:nvPr/>
        </p:nvSpPr>
        <p:spPr>
          <a:xfrm>
            <a:off x="8936952" y="3697402"/>
            <a:ext cx="2160000" cy="45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graph of a thin line&#10;&#10;Description automatically generated">
            <a:extLst>
              <a:ext uri="{FF2B5EF4-FFF2-40B4-BE49-F238E27FC236}">
                <a16:creationId xmlns:a16="http://schemas.microsoft.com/office/drawing/2014/main" id="{0161B949-44BA-D990-7726-5AECAE440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00" y="1233282"/>
            <a:ext cx="3417398" cy="2655834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9A95774-EC96-42A0-FB6E-9D6DE0F8F7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464FF40-E098-5A4F-044C-BE37FB8CB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58598F-F858-E18C-152E-274212A83924}"/>
              </a:ext>
            </a:extLst>
          </p:cNvPr>
          <p:cNvCxnSpPr>
            <a:cxnSpLocks/>
          </p:cNvCxnSpPr>
          <p:nvPr/>
        </p:nvCxnSpPr>
        <p:spPr>
          <a:xfrm>
            <a:off x="336000" y="5382502"/>
            <a:ext cx="717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05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14E9-B102-141A-A353-45022787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methods and accuracy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3F55-259F-0BA6-FC9A-4120B29D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349000"/>
            <a:ext cx="11519987" cy="4131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 different simulation models: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FEM</a:t>
            </a:r>
            <a:r>
              <a:rPr lang="en-US" dirty="0"/>
              <a:t> solver, </a:t>
            </a:r>
            <a:r>
              <a:rPr lang="en-US" dirty="0" err="1"/>
              <a:t>Floquet</a:t>
            </a:r>
            <a:r>
              <a:rPr lang="en-US" dirty="0"/>
              <a:t> (</a:t>
            </a:r>
            <a:r>
              <a:rPr lang="en-US" b="1" dirty="0"/>
              <a:t>periodic</a:t>
            </a:r>
            <a:r>
              <a:rPr lang="en-US" dirty="0"/>
              <a:t>) boundaries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FEM</a:t>
            </a:r>
            <a:r>
              <a:rPr lang="en-US" dirty="0"/>
              <a:t> solver, natural (</a:t>
            </a:r>
            <a:r>
              <a:rPr lang="en-US" b="1" dirty="0"/>
              <a:t>E</a:t>
            </a:r>
            <a:r>
              <a:rPr lang="en-US" dirty="0"/>
              <a:t>+</a:t>
            </a:r>
            <a:r>
              <a:rPr lang="en-US" b="1" dirty="0"/>
              <a:t>H</a:t>
            </a:r>
            <a:r>
              <a:rPr lang="en-US" dirty="0"/>
              <a:t>) boundaries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FIT</a:t>
            </a:r>
            <a:r>
              <a:rPr lang="en-US" dirty="0"/>
              <a:t> solver, natural (</a:t>
            </a:r>
            <a:r>
              <a:rPr lang="en-US" b="1" dirty="0"/>
              <a:t>E</a:t>
            </a:r>
            <a:r>
              <a:rPr lang="en-US" dirty="0"/>
              <a:t>+</a:t>
            </a:r>
            <a:r>
              <a:rPr lang="en-US" b="1" dirty="0"/>
              <a:t>H</a:t>
            </a:r>
            <a:r>
              <a:rPr lang="en-US" dirty="0"/>
              <a:t>) boundaries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AE86D-07B9-37FE-B6C1-CD0562A46A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12" name="Picture 11" descr="A graph of a graph showing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9CF1BF50-3713-5523-692D-ED2CD73A8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3" y="2216304"/>
            <a:ext cx="5827646" cy="3877510"/>
          </a:xfrm>
          <a:prstGeom prst="rect">
            <a:avLst/>
          </a:prstGeom>
        </p:spPr>
      </p:pic>
      <p:pic>
        <p:nvPicPr>
          <p:cNvPr id="10" name="Picture 9" descr="A blue square object with a hole in the middle&#10;&#10;Description automatically generated">
            <a:extLst>
              <a:ext uri="{FF2B5EF4-FFF2-40B4-BE49-F238E27FC236}">
                <a16:creationId xmlns:a16="http://schemas.microsoft.com/office/drawing/2014/main" id="{5ED252BF-4496-5A8A-A042-F3BB794A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64" y="4509000"/>
            <a:ext cx="970689" cy="91021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635568-B836-395F-464D-FCCE85E41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7078-432F-4F8A-5FB0-12403F529B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25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14E9-B102-141A-A353-45022787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methods and accuracy estimation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AE86D-07B9-37FE-B6C1-CD0562A46A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04/10/2024</a:t>
            </a:r>
            <a:endParaRPr lang="de-DE" dirty="0"/>
          </a:p>
        </p:txBody>
      </p:sp>
      <p:pic>
        <p:nvPicPr>
          <p:cNvPr id="12" name="Picture 11" descr="A graph of a graph showing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9CF1BF50-3713-5523-692D-ED2CD73A8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3" y="2216304"/>
            <a:ext cx="5827646" cy="3877510"/>
          </a:xfrm>
          <a:prstGeom prst="rect">
            <a:avLst/>
          </a:prstGeom>
        </p:spPr>
      </p:pic>
      <p:pic>
        <p:nvPicPr>
          <p:cNvPr id="10" name="Picture 9" descr="A blue square object with a hole in the middle&#10;&#10;Description automatically generated">
            <a:extLst>
              <a:ext uri="{FF2B5EF4-FFF2-40B4-BE49-F238E27FC236}">
                <a16:creationId xmlns:a16="http://schemas.microsoft.com/office/drawing/2014/main" id="{5ED252BF-4496-5A8A-A042-F3BB794A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64" y="4509000"/>
            <a:ext cx="970689" cy="9102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3F55-259F-0BA6-FC9A-4120B29D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349000"/>
            <a:ext cx="11519987" cy="4209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3 different simulation models: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FEM</a:t>
            </a:r>
            <a:r>
              <a:rPr lang="en-US" dirty="0"/>
              <a:t> solver, </a:t>
            </a:r>
            <a:r>
              <a:rPr lang="en-US" dirty="0" err="1"/>
              <a:t>Floquet</a:t>
            </a:r>
            <a:r>
              <a:rPr lang="en-US" dirty="0"/>
              <a:t> (</a:t>
            </a:r>
            <a:r>
              <a:rPr lang="en-US" b="1" dirty="0"/>
              <a:t>periodic</a:t>
            </a:r>
            <a:r>
              <a:rPr lang="en-US" dirty="0"/>
              <a:t>) boundaries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FEM</a:t>
            </a:r>
            <a:r>
              <a:rPr lang="en-US" dirty="0"/>
              <a:t> solver, natural (</a:t>
            </a:r>
            <a:r>
              <a:rPr lang="en-US" b="1" dirty="0"/>
              <a:t>E</a:t>
            </a:r>
            <a:r>
              <a:rPr lang="en-US" dirty="0"/>
              <a:t>+</a:t>
            </a:r>
            <a:r>
              <a:rPr lang="en-US" b="1" dirty="0"/>
              <a:t>H</a:t>
            </a:r>
            <a:r>
              <a:rPr lang="en-US" dirty="0"/>
              <a:t>) boundaries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FIT</a:t>
            </a:r>
            <a:r>
              <a:rPr lang="en-US" dirty="0"/>
              <a:t> solver, natural (</a:t>
            </a:r>
            <a:r>
              <a:rPr lang="en-US" b="1" dirty="0"/>
              <a:t>E</a:t>
            </a:r>
            <a:r>
              <a:rPr lang="en-US" dirty="0"/>
              <a:t>+</a:t>
            </a:r>
            <a:r>
              <a:rPr lang="en-US" b="1" dirty="0"/>
              <a:t>H</a:t>
            </a:r>
            <a:r>
              <a:rPr lang="en-US" dirty="0"/>
              <a:t>) boundaries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Results deviation:</a:t>
            </a:r>
          </a:p>
          <a:p>
            <a:pPr marL="0" indent="0">
              <a:buNone/>
            </a:pPr>
            <a:r>
              <a:rPr lang="en-US" dirty="0"/>
              <a:t>• Minimum reflectance </a:t>
            </a:r>
            <a:r>
              <a:rPr lang="en-US" b="1" dirty="0"/>
              <a:t>&lt; 0.5%</a:t>
            </a:r>
          </a:p>
          <a:p>
            <a:pPr marL="0" indent="0">
              <a:buNone/>
            </a:pPr>
            <a:r>
              <a:rPr lang="en-US" dirty="0"/>
              <a:t>• SPP resonance frequency </a:t>
            </a:r>
            <a:r>
              <a:rPr lang="en-US" b="1" dirty="0"/>
              <a:t>&lt; 0.02%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46831E-76D6-F1B3-1C57-42FF650CF1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Simulation study of nanostructured copper photocathodes</a:t>
            </a:r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6940EC-4350-C819-79C7-4D8A9626A9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132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1199</Words>
  <Application>Microsoft Office PowerPoint</Application>
  <PresentationFormat>Широкоэкранный</PresentationFormat>
  <Paragraphs>253</Paragraphs>
  <Slides>26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Times New Roman</vt:lpstr>
      <vt:lpstr>Wingdings</vt:lpstr>
      <vt:lpstr>Template</vt:lpstr>
      <vt:lpstr>Simulation study of nanostructured copper photocathodes</vt:lpstr>
      <vt:lpstr>Introduction </vt:lpstr>
      <vt:lpstr>Short theory of plasmonics</vt:lpstr>
      <vt:lpstr>Short theory of plasmonics</vt:lpstr>
      <vt:lpstr>Short theory of plasmonics</vt:lpstr>
      <vt:lpstr>Short theory of plasmonics</vt:lpstr>
      <vt:lpstr>Dispersion modeling </vt:lpstr>
      <vt:lpstr>Simulation methods and accuracy estimation</vt:lpstr>
      <vt:lpstr>Simulation methods and accuracy estimation</vt:lpstr>
      <vt:lpstr>Geometrical optimization results</vt:lpstr>
      <vt:lpstr>Local field enhancement </vt:lpstr>
      <vt:lpstr>Effect of geometrical imperfections</vt:lpstr>
      <vt:lpstr>Effect of geometrical imperfections</vt:lpstr>
      <vt:lpstr>Effect of geometrical imperfections</vt:lpstr>
      <vt:lpstr>Beam dynamics  </vt:lpstr>
      <vt:lpstr>Beam dynamics  </vt:lpstr>
      <vt:lpstr>Beam dynamics  </vt:lpstr>
      <vt:lpstr>Beam dynamics  </vt:lpstr>
      <vt:lpstr>Beam dynamics  </vt:lpstr>
      <vt:lpstr>Beam dynamics  in the cathode vicinity</vt:lpstr>
      <vt:lpstr>Beam dynamics  in the cathode vicinity</vt:lpstr>
      <vt:lpstr>Beam dynamics  in the cathode vicinity</vt:lpstr>
      <vt:lpstr>Beam dynamics flat vs structured</vt:lpstr>
      <vt:lpstr>Beam dynamics flat vs structured (short bunch)</vt:lpstr>
      <vt:lpstr>energy spread FOR A SINGLE NANO-CONE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2024-10-02T11:45:34Z</dcterms:modified>
</cp:coreProperties>
</file>