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</p:sldMasterIdLst>
  <p:notesMasterIdLst>
    <p:notesMasterId r:id="rId30"/>
  </p:notesMasterIdLst>
  <p:handoutMasterIdLst>
    <p:handoutMasterId r:id="rId31"/>
  </p:handoutMasterIdLst>
  <p:sldIdLst>
    <p:sldId id="545" r:id="rId3"/>
    <p:sldId id="585" r:id="rId4"/>
    <p:sldId id="566" r:id="rId5"/>
    <p:sldId id="593" r:id="rId6"/>
    <p:sldId id="571" r:id="rId7"/>
    <p:sldId id="601" r:id="rId8"/>
    <p:sldId id="586" r:id="rId9"/>
    <p:sldId id="561" r:id="rId10"/>
    <p:sldId id="554" r:id="rId11"/>
    <p:sldId id="594" r:id="rId12"/>
    <p:sldId id="599" r:id="rId13"/>
    <p:sldId id="555" r:id="rId14"/>
    <p:sldId id="607" r:id="rId15"/>
    <p:sldId id="605" r:id="rId16"/>
    <p:sldId id="606" r:id="rId17"/>
    <p:sldId id="587" r:id="rId18"/>
    <p:sldId id="600" r:id="rId19"/>
    <p:sldId id="560" r:id="rId20"/>
    <p:sldId id="588" r:id="rId21"/>
    <p:sldId id="565" r:id="rId22"/>
    <p:sldId id="577" r:id="rId23"/>
    <p:sldId id="598" r:id="rId24"/>
    <p:sldId id="596" r:id="rId25"/>
    <p:sldId id="597" r:id="rId26"/>
    <p:sldId id="602" r:id="rId27"/>
    <p:sldId id="604" r:id="rId28"/>
    <p:sldId id="5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2C817E-BBCA-394A-A8F1-C9549B72493C}">
          <p14:sldIdLst>
            <p14:sldId id="545"/>
          </p14:sldIdLst>
        </p14:section>
        <p14:section name="Untitled Section" id="{CBC3F389-6CFA-6C47-AD11-410050E82127}">
          <p14:sldIdLst>
            <p14:sldId id="585"/>
            <p14:sldId id="566"/>
            <p14:sldId id="593"/>
            <p14:sldId id="571"/>
            <p14:sldId id="601"/>
            <p14:sldId id="586"/>
            <p14:sldId id="561"/>
            <p14:sldId id="554"/>
            <p14:sldId id="594"/>
            <p14:sldId id="599"/>
            <p14:sldId id="555"/>
            <p14:sldId id="607"/>
            <p14:sldId id="605"/>
            <p14:sldId id="606"/>
            <p14:sldId id="587"/>
            <p14:sldId id="600"/>
            <p14:sldId id="560"/>
            <p14:sldId id="588"/>
            <p14:sldId id="565"/>
            <p14:sldId id="577"/>
            <p14:sldId id="598"/>
            <p14:sldId id="596"/>
            <p14:sldId id="597"/>
            <p14:sldId id="602"/>
            <p14:sldId id="604"/>
            <p14:sldId id="5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25B"/>
    <a:srgbClr val="FF9966"/>
    <a:srgbClr val="9C9C9B"/>
    <a:srgbClr val="933933"/>
    <a:srgbClr val="5C99D2"/>
    <a:srgbClr val="00707A"/>
    <a:srgbClr val="38206B"/>
    <a:srgbClr val="272751"/>
    <a:srgbClr val="342D5D"/>
    <a:srgbClr val="2122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3129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246" y="3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 showGuides="1">
      <p:cViewPr varScale="1">
        <p:scale>
          <a:sx n="144" d="100"/>
          <a:sy n="144" d="100"/>
        </p:scale>
        <p:origin x="59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265147-51E5-4B11-8FDB-B12F895BE5C2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B97D74E4-90AF-4415-8947-69231CDA4F2E}">
      <dgm:prSet phldrT="[Text]"/>
      <dgm:spPr>
        <a:solidFill>
          <a:srgbClr val="933933"/>
        </a:solidFill>
      </dgm:spPr>
      <dgm:t>
        <a:bodyPr/>
        <a:lstStyle/>
        <a:p>
          <a:r>
            <a:rPr lang="en-US" dirty="0"/>
            <a:t>data</a:t>
          </a:r>
          <a:endParaRPr lang="en-GB" dirty="0"/>
        </a:p>
      </dgm:t>
    </dgm:pt>
    <dgm:pt modelId="{78512E95-4756-4337-BC11-A2CC67003708}" type="parTrans" cxnId="{33A4FF64-1F96-4202-A0ED-924821C9CF70}">
      <dgm:prSet/>
      <dgm:spPr/>
      <dgm:t>
        <a:bodyPr/>
        <a:lstStyle/>
        <a:p>
          <a:endParaRPr lang="en-GB"/>
        </a:p>
      </dgm:t>
    </dgm:pt>
    <dgm:pt modelId="{6C5AA883-C681-4857-AB2C-4188AC46C65B}" type="sibTrans" cxnId="{33A4FF64-1F96-4202-A0ED-924821C9CF70}">
      <dgm:prSet/>
      <dgm:spPr/>
      <dgm:t>
        <a:bodyPr/>
        <a:lstStyle/>
        <a:p>
          <a:endParaRPr lang="en-GB"/>
        </a:p>
      </dgm:t>
    </dgm:pt>
    <dgm:pt modelId="{4D0BC90E-1208-450D-9105-B4505142C22C}">
      <dgm:prSet phldrT="[Text]"/>
      <dgm:spPr>
        <a:solidFill>
          <a:srgbClr val="5C99D2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dirty="0">
              <a:solidFill>
                <a:srgbClr val="060505"/>
              </a:solidFill>
            </a:rPr>
            <a:t>1</a:t>
          </a:r>
          <a:r>
            <a:rPr lang="en-US" baseline="30000" dirty="0">
              <a:solidFill>
                <a:srgbClr val="060505"/>
              </a:solidFill>
            </a:rPr>
            <a:t>st</a:t>
          </a:r>
          <a:r>
            <a:rPr lang="en-US" dirty="0">
              <a:solidFill>
                <a:srgbClr val="060505"/>
              </a:solidFill>
            </a:rPr>
            <a:t> principles</a:t>
          </a:r>
          <a:endParaRPr lang="en-GB" dirty="0">
            <a:solidFill>
              <a:srgbClr val="060505"/>
            </a:solidFill>
          </a:endParaRPr>
        </a:p>
      </dgm:t>
    </dgm:pt>
    <dgm:pt modelId="{FD1B42FF-FEDF-4C9F-A8D2-1EF75273D856}" type="sibTrans" cxnId="{DBEF0253-78B9-4B44-99E1-87D50B704EF0}">
      <dgm:prSet/>
      <dgm:spPr/>
      <dgm:t>
        <a:bodyPr/>
        <a:lstStyle/>
        <a:p>
          <a:endParaRPr lang="en-GB"/>
        </a:p>
      </dgm:t>
    </dgm:pt>
    <dgm:pt modelId="{C4139AF7-1C2F-4C20-980E-C870B00C2E3F}" type="parTrans" cxnId="{DBEF0253-78B9-4B44-99E1-87D50B704EF0}">
      <dgm:prSet/>
      <dgm:spPr/>
      <dgm:t>
        <a:bodyPr/>
        <a:lstStyle/>
        <a:p>
          <a:endParaRPr lang="en-GB"/>
        </a:p>
      </dgm:t>
    </dgm:pt>
    <dgm:pt modelId="{AA7A0AD0-6D02-4C1D-82A5-56A4513B5D3A}" type="pres">
      <dgm:prSet presAssocID="{BB265147-51E5-4B11-8FDB-B12F895BE5C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8CD36C3-05FC-4064-B495-A0A2C90A982A}" type="pres">
      <dgm:prSet presAssocID="{4D0BC90E-1208-450D-9105-B4505142C22C}" presName="gear1" presStyleLbl="node1" presStyleIdx="0" presStyleCnt="2">
        <dgm:presLayoutVars>
          <dgm:chMax val="1"/>
          <dgm:bulletEnabled val="1"/>
        </dgm:presLayoutVars>
      </dgm:prSet>
      <dgm:spPr/>
    </dgm:pt>
    <dgm:pt modelId="{92A1E5BD-4197-4FDB-998D-782CE8368048}" type="pres">
      <dgm:prSet presAssocID="{4D0BC90E-1208-450D-9105-B4505142C22C}" presName="gear1srcNode" presStyleLbl="node1" presStyleIdx="0" presStyleCnt="2"/>
      <dgm:spPr/>
    </dgm:pt>
    <dgm:pt modelId="{7ECC6C84-06AE-460E-8A69-0BE1169B7C33}" type="pres">
      <dgm:prSet presAssocID="{4D0BC90E-1208-450D-9105-B4505142C22C}" presName="gear1dstNode" presStyleLbl="node1" presStyleIdx="0" presStyleCnt="2"/>
      <dgm:spPr/>
    </dgm:pt>
    <dgm:pt modelId="{003C831C-19D7-4FA0-9F15-014977D5875E}" type="pres">
      <dgm:prSet presAssocID="{B97D74E4-90AF-4415-8947-69231CDA4F2E}" presName="gear2" presStyleLbl="node1" presStyleIdx="1" presStyleCnt="2">
        <dgm:presLayoutVars>
          <dgm:chMax val="1"/>
          <dgm:bulletEnabled val="1"/>
        </dgm:presLayoutVars>
      </dgm:prSet>
      <dgm:spPr/>
    </dgm:pt>
    <dgm:pt modelId="{4382BDFC-C031-4841-8C94-D8F4F5595208}" type="pres">
      <dgm:prSet presAssocID="{B97D74E4-90AF-4415-8947-69231CDA4F2E}" presName="gear2srcNode" presStyleLbl="node1" presStyleIdx="1" presStyleCnt="2"/>
      <dgm:spPr/>
    </dgm:pt>
    <dgm:pt modelId="{15D1F160-3D0A-43D0-81A0-AED4AC48117A}" type="pres">
      <dgm:prSet presAssocID="{B97D74E4-90AF-4415-8947-69231CDA4F2E}" presName="gear2dstNode" presStyleLbl="node1" presStyleIdx="1" presStyleCnt="2"/>
      <dgm:spPr/>
    </dgm:pt>
    <dgm:pt modelId="{07F62AF9-5FF3-4FC0-9557-1F36882F1DB0}" type="pres">
      <dgm:prSet presAssocID="{FD1B42FF-FEDF-4C9F-A8D2-1EF75273D856}" presName="connector1" presStyleLbl="sibTrans2D1" presStyleIdx="0" presStyleCnt="2"/>
      <dgm:spPr/>
    </dgm:pt>
    <dgm:pt modelId="{9137B7B3-5DDD-4E09-85ED-184E83155DFE}" type="pres">
      <dgm:prSet presAssocID="{6C5AA883-C681-4857-AB2C-4188AC46C65B}" presName="connector2" presStyleLbl="sibTrans2D1" presStyleIdx="1" presStyleCnt="2"/>
      <dgm:spPr/>
    </dgm:pt>
  </dgm:ptLst>
  <dgm:cxnLst>
    <dgm:cxn modelId="{BFA7320D-69A6-4F7E-86DC-5402F377019C}" type="presOf" srcId="{4D0BC90E-1208-450D-9105-B4505142C22C}" destId="{28CD36C3-05FC-4064-B495-A0A2C90A982A}" srcOrd="0" destOrd="0" presId="urn:microsoft.com/office/officeart/2005/8/layout/gear1"/>
    <dgm:cxn modelId="{81899B11-0A3F-4199-BC6F-BAD4C65B32EF}" type="presOf" srcId="{4D0BC90E-1208-450D-9105-B4505142C22C}" destId="{92A1E5BD-4197-4FDB-998D-782CE8368048}" srcOrd="1" destOrd="0" presId="urn:microsoft.com/office/officeart/2005/8/layout/gear1"/>
    <dgm:cxn modelId="{8422B914-EDBB-48E2-9DD1-EFF29F8586D7}" type="presOf" srcId="{6C5AA883-C681-4857-AB2C-4188AC46C65B}" destId="{9137B7B3-5DDD-4E09-85ED-184E83155DFE}" srcOrd="0" destOrd="0" presId="urn:microsoft.com/office/officeart/2005/8/layout/gear1"/>
    <dgm:cxn modelId="{D4DA5061-2F6C-42E3-91E9-ADA4C65B0BD8}" type="presOf" srcId="{B97D74E4-90AF-4415-8947-69231CDA4F2E}" destId="{4382BDFC-C031-4841-8C94-D8F4F5595208}" srcOrd="1" destOrd="0" presId="urn:microsoft.com/office/officeart/2005/8/layout/gear1"/>
    <dgm:cxn modelId="{33A4FF64-1F96-4202-A0ED-924821C9CF70}" srcId="{BB265147-51E5-4B11-8FDB-B12F895BE5C2}" destId="{B97D74E4-90AF-4415-8947-69231CDA4F2E}" srcOrd="1" destOrd="0" parTransId="{78512E95-4756-4337-BC11-A2CC67003708}" sibTransId="{6C5AA883-C681-4857-AB2C-4188AC46C65B}"/>
    <dgm:cxn modelId="{DBEF0253-78B9-4B44-99E1-87D50B704EF0}" srcId="{BB265147-51E5-4B11-8FDB-B12F895BE5C2}" destId="{4D0BC90E-1208-450D-9105-B4505142C22C}" srcOrd="0" destOrd="0" parTransId="{C4139AF7-1C2F-4C20-980E-C870B00C2E3F}" sibTransId="{FD1B42FF-FEDF-4C9F-A8D2-1EF75273D856}"/>
    <dgm:cxn modelId="{095EC498-278C-419A-B558-6458687BA5FC}" type="presOf" srcId="{FD1B42FF-FEDF-4C9F-A8D2-1EF75273D856}" destId="{07F62AF9-5FF3-4FC0-9557-1F36882F1DB0}" srcOrd="0" destOrd="0" presId="urn:microsoft.com/office/officeart/2005/8/layout/gear1"/>
    <dgm:cxn modelId="{2BC0009D-1C5C-488B-BA40-CBA31922F00F}" type="presOf" srcId="{BB265147-51E5-4B11-8FDB-B12F895BE5C2}" destId="{AA7A0AD0-6D02-4C1D-82A5-56A4513B5D3A}" srcOrd="0" destOrd="0" presId="urn:microsoft.com/office/officeart/2005/8/layout/gear1"/>
    <dgm:cxn modelId="{0E430AA1-C99B-4821-9D79-BED0B658E08E}" type="presOf" srcId="{4D0BC90E-1208-450D-9105-B4505142C22C}" destId="{7ECC6C84-06AE-460E-8A69-0BE1169B7C33}" srcOrd="2" destOrd="0" presId="urn:microsoft.com/office/officeart/2005/8/layout/gear1"/>
    <dgm:cxn modelId="{451EE9E0-ECC8-4149-B1A1-8A76E6DBB923}" type="presOf" srcId="{B97D74E4-90AF-4415-8947-69231CDA4F2E}" destId="{15D1F160-3D0A-43D0-81A0-AED4AC48117A}" srcOrd="2" destOrd="0" presId="urn:microsoft.com/office/officeart/2005/8/layout/gear1"/>
    <dgm:cxn modelId="{A2C606F2-0F83-41A7-83A3-824C22A7786E}" type="presOf" srcId="{B97D74E4-90AF-4415-8947-69231CDA4F2E}" destId="{003C831C-19D7-4FA0-9F15-014977D5875E}" srcOrd="0" destOrd="0" presId="urn:microsoft.com/office/officeart/2005/8/layout/gear1"/>
    <dgm:cxn modelId="{BF7236E0-DDEE-4C95-A54D-8C1E58E6316D}" type="presParOf" srcId="{AA7A0AD0-6D02-4C1D-82A5-56A4513B5D3A}" destId="{28CD36C3-05FC-4064-B495-A0A2C90A982A}" srcOrd="0" destOrd="0" presId="urn:microsoft.com/office/officeart/2005/8/layout/gear1"/>
    <dgm:cxn modelId="{BCE3895F-C168-4A85-9A64-CEA4D72B2A85}" type="presParOf" srcId="{AA7A0AD0-6D02-4C1D-82A5-56A4513B5D3A}" destId="{92A1E5BD-4197-4FDB-998D-782CE8368048}" srcOrd="1" destOrd="0" presId="urn:microsoft.com/office/officeart/2005/8/layout/gear1"/>
    <dgm:cxn modelId="{65D81A60-2E74-4067-A2A0-4E26BEE66D21}" type="presParOf" srcId="{AA7A0AD0-6D02-4C1D-82A5-56A4513B5D3A}" destId="{7ECC6C84-06AE-460E-8A69-0BE1169B7C33}" srcOrd="2" destOrd="0" presId="urn:microsoft.com/office/officeart/2005/8/layout/gear1"/>
    <dgm:cxn modelId="{2D9A70DC-9526-4C69-9830-59736BD1F006}" type="presParOf" srcId="{AA7A0AD0-6D02-4C1D-82A5-56A4513B5D3A}" destId="{003C831C-19D7-4FA0-9F15-014977D5875E}" srcOrd="3" destOrd="0" presId="urn:microsoft.com/office/officeart/2005/8/layout/gear1"/>
    <dgm:cxn modelId="{3C003666-DE0F-44DF-B7D1-BFC0E81C3A82}" type="presParOf" srcId="{AA7A0AD0-6D02-4C1D-82A5-56A4513B5D3A}" destId="{4382BDFC-C031-4841-8C94-D8F4F5595208}" srcOrd="4" destOrd="0" presId="urn:microsoft.com/office/officeart/2005/8/layout/gear1"/>
    <dgm:cxn modelId="{B4511D5C-615A-4596-AFE2-47E543766F45}" type="presParOf" srcId="{AA7A0AD0-6D02-4C1D-82A5-56A4513B5D3A}" destId="{15D1F160-3D0A-43D0-81A0-AED4AC48117A}" srcOrd="5" destOrd="0" presId="urn:microsoft.com/office/officeart/2005/8/layout/gear1"/>
    <dgm:cxn modelId="{7A5D9459-1A63-4505-82E6-44EE4C46489B}" type="presParOf" srcId="{AA7A0AD0-6D02-4C1D-82A5-56A4513B5D3A}" destId="{07F62AF9-5FF3-4FC0-9557-1F36882F1DB0}" srcOrd="6" destOrd="0" presId="urn:microsoft.com/office/officeart/2005/8/layout/gear1"/>
    <dgm:cxn modelId="{7570FD1D-7E7C-492A-957A-85E74AA84249}" type="presParOf" srcId="{AA7A0AD0-6D02-4C1D-82A5-56A4513B5D3A}" destId="{9137B7B3-5DDD-4E09-85ED-184E83155DFE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36C3-05FC-4064-B495-A0A2C90A982A}">
      <dsp:nvSpPr>
        <dsp:cNvPr id="0" name=""/>
        <dsp:cNvSpPr/>
      </dsp:nvSpPr>
      <dsp:spPr>
        <a:xfrm>
          <a:off x="1674870" y="909353"/>
          <a:ext cx="1428984" cy="1428984"/>
        </a:xfrm>
        <a:prstGeom prst="gear9">
          <a:avLst/>
        </a:prstGeom>
        <a:solidFill>
          <a:srgbClr val="5C99D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60505"/>
              </a:solidFill>
            </a:rPr>
            <a:t>1</a:t>
          </a:r>
          <a:r>
            <a:rPr lang="en-US" sz="1500" kern="1200" baseline="30000" dirty="0">
              <a:solidFill>
                <a:srgbClr val="060505"/>
              </a:solidFill>
            </a:rPr>
            <a:t>st</a:t>
          </a:r>
          <a:r>
            <a:rPr lang="en-US" sz="1500" kern="1200" dirty="0">
              <a:solidFill>
                <a:srgbClr val="060505"/>
              </a:solidFill>
            </a:rPr>
            <a:t> principles</a:t>
          </a:r>
          <a:endParaRPr lang="en-GB" sz="1500" kern="1200" dirty="0">
            <a:solidFill>
              <a:srgbClr val="060505"/>
            </a:solidFill>
          </a:endParaRPr>
        </a:p>
      </dsp:txBody>
      <dsp:txXfrm>
        <a:off x="1962159" y="1244086"/>
        <a:ext cx="854406" cy="734527"/>
      </dsp:txXfrm>
    </dsp:sp>
    <dsp:sp modelId="{003C831C-19D7-4FA0-9F15-014977D5875E}">
      <dsp:nvSpPr>
        <dsp:cNvPr id="0" name=""/>
        <dsp:cNvSpPr/>
      </dsp:nvSpPr>
      <dsp:spPr>
        <a:xfrm>
          <a:off x="843461" y="571593"/>
          <a:ext cx="1039261" cy="1039261"/>
        </a:xfrm>
        <a:prstGeom prst="gear6">
          <a:avLst/>
        </a:prstGeom>
        <a:solidFill>
          <a:srgbClr val="9339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data</a:t>
          </a:r>
          <a:endParaRPr lang="en-GB" sz="1500" kern="1200" dirty="0"/>
        </a:p>
      </dsp:txBody>
      <dsp:txXfrm>
        <a:off x="1105098" y="834811"/>
        <a:ext cx="515987" cy="512825"/>
      </dsp:txXfrm>
    </dsp:sp>
    <dsp:sp modelId="{07F62AF9-5FF3-4FC0-9557-1F36882F1DB0}">
      <dsp:nvSpPr>
        <dsp:cNvPr id="0" name=""/>
        <dsp:cNvSpPr/>
      </dsp:nvSpPr>
      <dsp:spPr>
        <a:xfrm>
          <a:off x="1704276" y="685794"/>
          <a:ext cx="1757651" cy="1757651"/>
        </a:xfrm>
        <a:prstGeom prst="circularArrow">
          <a:avLst>
            <a:gd name="adj1" fmla="val 4878"/>
            <a:gd name="adj2" fmla="val 312630"/>
            <a:gd name="adj3" fmla="val 2987411"/>
            <a:gd name="adj4" fmla="val 15447216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7B7B3-5DDD-4E09-85ED-184E83155DFE}">
      <dsp:nvSpPr>
        <dsp:cNvPr id="0" name=""/>
        <dsp:cNvSpPr/>
      </dsp:nvSpPr>
      <dsp:spPr>
        <a:xfrm>
          <a:off x="659409" y="348494"/>
          <a:ext cx="1328955" cy="132895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8C6B2E-AF09-1042-B67A-E4FB63971D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70D6B-F623-AE4F-AF3F-F5F94A02BA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881AD-AC34-3444-9616-E53C5E40746C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219E9-66B4-FA4D-8B34-B342E3CC4E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F125E-4BA9-A44E-B3CE-F6735FDF7A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9B55B-3338-9F4D-AA34-8822837DF7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940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6EF69-7D2B-5146-9A2A-CEAFE64FBB9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E4840-50D0-AB41-ABB7-CB24D366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632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E4840-50D0-AB41-ABB7-CB24D36666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0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E4840-50D0-AB41-ABB7-CB24D36666D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507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E4840-50D0-AB41-ABB7-CB24D36666D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3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E4840-50D0-AB41-ABB7-CB24D36666D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18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DF47BA-3BA2-35BD-670C-F724E793E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1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3E7BE1-154C-2145-9DF5-E717237B9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8416" y="1165001"/>
            <a:ext cx="9540244" cy="2192561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E968F-DD03-DB4F-BB46-5286F9855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3500438"/>
            <a:ext cx="5389997" cy="180053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E4F76-524E-6144-813F-E46F6460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22C2D-9AF0-BD4D-A235-82EE729B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1326" y="-1177862"/>
            <a:ext cx="1549400" cy="761403"/>
          </a:xfrm>
        </p:spPr>
        <p:txBody>
          <a:bodyPr/>
          <a:lstStyle/>
          <a:p>
            <a:fld id="{D14C7E88-7948-D841-83D7-83B72EAFD754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AA0D83-1BDB-2541-97D8-FF5440D23B61}"/>
              </a:ext>
            </a:extLst>
          </p:cNvPr>
          <p:cNvCxnSpPr>
            <a:cxnSpLocks/>
          </p:cNvCxnSpPr>
          <p:nvPr userDrawn="1"/>
        </p:nvCxnSpPr>
        <p:spPr>
          <a:xfrm>
            <a:off x="623888" y="5376377"/>
            <a:ext cx="109442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4736E2-F866-C045-8708-7DC29678CD7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29000"/>
            <a:ext cx="0" cy="194737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EDA3203-9615-734D-A896-0ACA72A9D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8106" y="3500437"/>
            <a:ext cx="5390007" cy="180053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2100"/>
            </a:lvl2pPr>
            <a:lvl3pPr marL="914400" indent="0" algn="ctr">
              <a:buFontTx/>
              <a:buNone/>
              <a:defRPr sz="2100"/>
            </a:lvl3pPr>
            <a:lvl4pPr marL="1371600" indent="0" algn="ctr">
              <a:buFontTx/>
              <a:buNone/>
              <a:defRPr sz="2100"/>
            </a:lvl4pPr>
            <a:lvl5pPr marL="1828800" indent="0" algn="ctr">
              <a:buFontTx/>
              <a:buNone/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581909-3144-8348-BD34-4B07FAF5ADD5}"/>
              </a:ext>
            </a:extLst>
          </p:cNvPr>
          <p:cNvCxnSpPr>
            <a:cxnSpLocks/>
          </p:cNvCxnSpPr>
          <p:nvPr userDrawn="1"/>
        </p:nvCxnSpPr>
        <p:spPr>
          <a:xfrm>
            <a:off x="623888" y="3432965"/>
            <a:ext cx="109442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71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FD76B-C9D6-BBA6-E786-3ED5837B4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A7802-BFB0-775B-AA5C-58AB02DC5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3E491-97D7-9CD7-4204-13F737327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FF061-7FF5-5806-B0A5-980A6631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843C-246C-E1A3-6D22-62BA74FBC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09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ECD4F-1712-D7C0-C07A-3A48BBF28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87716-0961-EEE7-9566-89A9CE136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755C1-59CB-CBA4-7125-8EA5FD62F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052C8-0FFB-577D-5754-EDA35050B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70A9B-17DE-D24F-B782-8D2017DD8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41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7CA00-6136-AC84-E147-592FE7309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EE95B-88B7-E1F3-2C61-CC3CFBB81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0F1BC-D2E0-E98F-6715-F310DEC47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EBE43-44B9-1D4C-7229-E21113E92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D1759-13DB-B5DB-83FF-9C574ECBD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FEE18-68E0-BBF7-CD40-758EE7F3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195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36CDD-6413-F01D-943C-EFD16510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7647F-4373-8B79-9E63-04D4957A5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383D3-CC40-D903-F13D-D3B242D26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9D4B57-EAFB-6767-18C8-A1C7EB78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A6C9DD-C9D2-AE4F-5128-C4131D41C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A971C-51D4-4977-FF5A-4DCE47B8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720895-BAB5-9E52-465E-F09EC031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4CEC1-8AFF-3171-B954-DBF722F9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019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54C1-85D2-E09B-35CD-ECAF3A947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883E7-D898-E137-728A-97136FD4F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8E9A7-B7C2-B5BA-AC22-C8F14187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4AA5E-4F48-28E8-F73D-A9760E4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368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69174-65F3-72AD-B798-97C7049C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104D8-0FBA-DD2E-349F-E0CCC990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1E290-0AEF-6764-D54E-1C20BDCC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037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FBE1D-2F16-78C1-EAFE-B396F165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E33CA-E3F3-C2CB-4333-56E6A76A0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54EC2-2DF7-EF9D-02AA-43132B23E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78CB2-571C-D49B-A72A-35081F1A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C573A-2426-FA5E-2361-0C4E4E9B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8FB8A-9451-427F-75B6-F9FA8B34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72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EC9B5-BEEB-E1B0-25B6-76928353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5A0AFB-3A41-A1BE-31B2-F4E16F0F8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CAF0A-1E88-EA4A-1119-B8BD18596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1B6D5-E93C-D7AA-97BE-C6B6A750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86522-98B1-300D-FEC2-998A6C51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1FAB9-C4D8-67EE-C9BB-669CE680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135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ABBC7-241B-F9E7-9D0A-287BAE1C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066A8-5A77-D31F-B39A-D2C68F587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51E31-2C70-97E2-1685-CD1FA703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34F9A-6DB3-7F80-A46E-EA916FFF6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43941-9E23-4D0D-5B6D-B74BE413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700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F2DC3-D1B0-EC6B-A08F-38468140C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07702-BD15-112B-7286-6F3C12949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34BDC-E0B8-7D61-C886-15FB746B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9FF46-EBB4-2CF6-E51C-6B43E59B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13135-0C31-EF55-E165-2CA8A2DD5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66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5F112-D30A-7E9A-FDC6-2F2555AEC6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127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9AE968F-DD03-DB4F-BB46-5286F9855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2539" y="3504143"/>
            <a:ext cx="4608512" cy="144145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E4F76-524E-6144-813F-E46F6460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66726-2846-4A48-902F-0921D1FB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7919" y="6990369"/>
            <a:ext cx="4546381" cy="2889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Event Title Speaker: Name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22C2D-9AF0-BD4D-A235-82EE729B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1326" y="-1177862"/>
            <a:ext cx="1549400" cy="761403"/>
          </a:xfrm>
        </p:spPr>
        <p:txBody>
          <a:bodyPr/>
          <a:lstStyle/>
          <a:p>
            <a:fld id="{D14C7E88-7948-D841-83D7-83B72EAFD754}" type="slidenum">
              <a:rPr lang="en-GB" smtClean="0"/>
              <a:t>‹#›</a:t>
            </a:fld>
            <a:endParaRPr lang="en-GB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66DDC0F-0C00-FC11-9BE9-EDE302DF21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391" y="1165001"/>
            <a:ext cx="10944721" cy="2192561"/>
          </a:xfrm>
        </p:spPr>
        <p:txBody>
          <a:bodyPr bIns="108000" anchor="b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039080-8569-0C4F-B141-7A8DB6B4C932}"/>
              </a:ext>
            </a:extLst>
          </p:cNvPr>
          <p:cNvCxnSpPr>
            <a:cxnSpLocks/>
          </p:cNvCxnSpPr>
          <p:nvPr userDrawn="1"/>
        </p:nvCxnSpPr>
        <p:spPr>
          <a:xfrm flipV="1">
            <a:off x="3792538" y="3429000"/>
            <a:ext cx="4608512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35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8A941F5-6F92-8742-AA97-9BDA09831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1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E1F3C-1E96-814E-8DB4-CC1A6D59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3182"/>
            <a:ext cx="10944226" cy="631032"/>
          </a:xfrm>
        </p:spPr>
        <p:txBody>
          <a:bodyPr anchor="b" anchorCtr="0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CA1C4-F4A7-BC46-A225-552B92326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226799"/>
            <a:ext cx="3353752" cy="586800"/>
          </a:xfrm>
        </p:spPr>
        <p:txBody>
          <a:bodyPr anchor="ctr" anchorCtr="0"/>
          <a:lstStyle>
            <a:lvl1pPr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271C-BE09-AE43-AAE2-F1250560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250" y="225425"/>
            <a:ext cx="1439864" cy="580333"/>
          </a:xfrm>
        </p:spPr>
        <p:txBody>
          <a:bodyPr anchor="ctr" anchorCtr="0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D14C7E88-7948-D841-83D7-83B72EAFD75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2BBAC-83B3-1646-B56D-64E76C1635E4}"/>
              </a:ext>
            </a:extLst>
          </p:cNvPr>
          <p:cNvCxnSpPr/>
          <p:nvPr userDrawn="1"/>
        </p:nvCxnSpPr>
        <p:spPr>
          <a:xfrm>
            <a:off x="0" y="9540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7DBEF8-0929-F842-B881-75E64F834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430813"/>
            <a:ext cx="1992312" cy="145091"/>
          </a:xfr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Credits:</a:t>
            </a:r>
          </a:p>
        </p:txBody>
      </p:sp>
    </p:spTree>
    <p:extLst>
      <p:ext uri="{BB962C8B-B14F-4D97-AF65-F5344CB8AC3E}">
        <p14:creationId xmlns:p14="http://schemas.microsoft.com/office/powerpoint/2010/main" val="82991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E1F3C-1E96-814E-8DB4-CC1A6D59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3182"/>
            <a:ext cx="10944226" cy="631032"/>
          </a:xfrm>
        </p:spPr>
        <p:txBody>
          <a:bodyPr anchor="b" anchorCtr="0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CA1C4-F4A7-BC46-A225-552B92326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226799"/>
            <a:ext cx="3353752" cy="586800"/>
          </a:xfrm>
        </p:spPr>
        <p:txBody>
          <a:bodyPr anchor="ctr" anchorCtr="0"/>
          <a:lstStyle>
            <a:lvl1pPr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1st Accelerators Technology Sector Workshop</a:t>
            </a:r>
          </a:p>
          <a:p>
            <a:r>
              <a:rPr lang="en-GB" dirty="0"/>
              <a:t>Speaker: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271C-BE09-AE43-AAE2-F1250560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250" y="225425"/>
            <a:ext cx="1439864" cy="580333"/>
          </a:xfrm>
        </p:spPr>
        <p:txBody>
          <a:bodyPr anchor="ctr" anchorCtr="0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D14C7E88-7948-D841-83D7-83B72EAFD75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2BBAC-83B3-1646-B56D-64E76C1635E4}"/>
              </a:ext>
            </a:extLst>
          </p:cNvPr>
          <p:cNvCxnSpPr/>
          <p:nvPr userDrawn="1"/>
        </p:nvCxnSpPr>
        <p:spPr>
          <a:xfrm>
            <a:off x="0" y="9540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7DBEF8-0929-F842-B881-75E64F834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430813"/>
            <a:ext cx="1992312" cy="145091"/>
          </a:xfr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Credits:</a:t>
            </a:r>
          </a:p>
        </p:txBody>
      </p:sp>
    </p:spTree>
    <p:extLst>
      <p:ext uri="{BB962C8B-B14F-4D97-AF65-F5344CB8AC3E}">
        <p14:creationId xmlns:p14="http://schemas.microsoft.com/office/powerpoint/2010/main" val="69556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8A941F5-6F92-8742-AA97-9BDA09831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1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E1F3C-1E96-814E-8DB4-CC1A6D59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3182"/>
            <a:ext cx="10944226" cy="631032"/>
          </a:xfrm>
        </p:spPr>
        <p:txBody>
          <a:bodyPr anchor="b" anchorCtr="0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CA1C4-F4A7-BC46-A225-552B92326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226799"/>
            <a:ext cx="3353752" cy="586800"/>
          </a:xfrm>
        </p:spPr>
        <p:txBody>
          <a:bodyPr anchor="ctr" anchorCtr="0"/>
          <a:lstStyle>
            <a:lvl1pPr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271C-BE09-AE43-AAE2-F1250560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250" y="225425"/>
            <a:ext cx="1439864" cy="580333"/>
          </a:xfrm>
        </p:spPr>
        <p:txBody>
          <a:bodyPr anchor="ctr" anchorCtr="0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D14C7E88-7948-D841-83D7-83B72EAFD75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2BBAC-83B3-1646-B56D-64E76C1635E4}"/>
              </a:ext>
            </a:extLst>
          </p:cNvPr>
          <p:cNvCxnSpPr/>
          <p:nvPr userDrawn="1"/>
        </p:nvCxnSpPr>
        <p:spPr>
          <a:xfrm>
            <a:off x="0" y="9540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28EE2-499E-2345-9715-060A1BB345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166938"/>
            <a:ext cx="10944225" cy="4357687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5642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8A941F5-6F92-8742-AA97-9BDA09831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1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E1F3C-1E96-814E-8DB4-CC1A6D59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3182"/>
            <a:ext cx="10944226" cy="631032"/>
          </a:xfrm>
        </p:spPr>
        <p:txBody>
          <a:bodyPr anchor="b" anchorCtr="0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CA1C4-F4A7-BC46-A225-552B92326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226799"/>
            <a:ext cx="3353752" cy="586800"/>
          </a:xfrm>
        </p:spPr>
        <p:txBody>
          <a:bodyPr anchor="ctr" anchorCtr="0"/>
          <a:lstStyle>
            <a:lvl1pPr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271C-BE09-AE43-AAE2-F1250560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250" y="225425"/>
            <a:ext cx="1439864" cy="580333"/>
          </a:xfrm>
        </p:spPr>
        <p:txBody>
          <a:bodyPr anchor="ctr" anchorCtr="0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D14C7E88-7948-D841-83D7-83B72EAFD75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2BBAC-83B3-1646-B56D-64E76C1635E4}"/>
              </a:ext>
            </a:extLst>
          </p:cNvPr>
          <p:cNvCxnSpPr/>
          <p:nvPr userDrawn="1"/>
        </p:nvCxnSpPr>
        <p:spPr>
          <a:xfrm>
            <a:off x="0" y="9540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28EE2-499E-2345-9715-060A1BB345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7" y="2166938"/>
            <a:ext cx="5326747" cy="43576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C933AD-6863-2C44-AA63-5A0CC0A85A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0016" y="2166938"/>
            <a:ext cx="5326747" cy="43576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074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8A941F5-6F92-8742-AA97-9BDA09831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1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E1F3C-1E96-814E-8DB4-CC1A6D59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3182"/>
            <a:ext cx="10944226" cy="631032"/>
          </a:xfrm>
        </p:spPr>
        <p:txBody>
          <a:bodyPr anchor="b" anchorCtr="0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CA1C4-F4A7-BC46-A225-552B92326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226799"/>
            <a:ext cx="3353752" cy="586800"/>
          </a:xfrm>
        </p:spPr>
        <p:txBody>
          <a:bodyPr anchor="ctr" anchorCtr="0"/>
          <a:lstStyle>
            <a:lvl1pPr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271C-BE09-AE43-AAE2-F1250560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250" y="225425"/>
            <a:ext cx="1439864" cy="580333"/>
          </a:xfrm>
        </p:spPr>
        <p:txBody>
          <a:bodyPr anchor="ctr" anchorCtr="0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D14C7E88-7948-D841-83D7-83B72EAFD75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2BBAC-83B3-1646-B56D-64E76C1635E4}"/>
              </a:ext>
            </a:extLst>
          </p:cNvPr>
          <p:cNvCxnSpPr/>
          <p:nvPr userDrawn="1"/>
        </p:nvCxnSpPr>
        <p:spPr>
          <a:xfrm>
            <a:off x="0" y="9540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28EE2-499E-2345-9715-060A1BB345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166938"/>
            <a:ext cx="3024187" cy="43576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2AE2AD7-9192-9B48-8D3E-C5E3FC28B8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792538" y="2166938"/>
            <a:ext cx="4608512" cy="43576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8637B84-CE7A-4A40-AE46-3DDA599CB44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543925" y="2166938"/>
            <a:ext cx="3024187" cy="43576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35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FFD4E8CF-D8C3-4750-53C4-50E1803567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E1F3C-1E96-814E-8DB4-CC1A6D59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12116"/>
            <a:ext cx="10944226" cy="656819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271C-BE09-AE43-AAE2-F1250560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250" y="225425"/>
            <a:ext cx="1439864" cy="580333"/>
          </a:xfrm>
        </p:spPr>
        <p:txBody>
          <a:bodyPr anchor="ctr" anchorCtr="0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D14C7E88-7948-D841-83D7-83B72EAFD75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2BBAC-83B3-1646-B56D-64E76C1635E4}"/>
              </a:ext>
            </a:extLst>
          </p:cNvPr>
          <p:cNvCxnSpPr/>
          <p:nvPr userDrawn="1"/>
        </p:nvCxnSpPr>
        <p:spPr>
          <a:xfrm>
            <a:off x="0" y="9540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804BBAD-B955-C142-8410-4C3B9E86D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430813"/>
            <a:ext cx="1992312" cy="145091"/>
          </a:xfr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Credits: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CF77493-5222-9A40-8298-C5A7BFF2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226799"/>
            <a:ext cx="3353752" cy="586800"/>
          </a:xfrm>
        </p:spPr>
        <p:txBody>
          <a:bodyPr anchor="ctr" anchorCtr="0"/>
          <a:lstStyle>
            <a:lvl1pPr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1st Accelerator Technology Sector Workshop</a:t>
            </a:r>
          </a:p>
          <a:p>
            <a:r>
              <a:rPr lang="en-GB" dirty="0"/>
              <a:t>Speaker: Name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5BB6F6-DCE1-654E-8D6C-4639FD23C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22" y="225425"/>
            <a:ext cx="1948602" cy="63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3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FEF2-9434-6012-16F6-57AC1D0EE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8879CF-C6F9-C9EE-0BF8-23B2180AD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E5FFC-FD65-48C1-3ECC-78E0FFF00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E947-473F-8903-21BE-73D34A52E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5A9B1-6243-6F37-282F-ADF54BF2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18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BBFA4C-7241-194A-847D-FDA37950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1141200"/>
            <a:ext cx="10934806" cy="15478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5BC40-4810-A748-AEE0-16E4A76FE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307" y="2880000"/>
            <a:ext cx="10934805" cy="3644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7BD85-37F9-0943-A3AA-54D7A3824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250" y="7068726"/>
            <a:ext cx="1512887" cy="2889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85A28-EE41-7A4F-A66D-32A4DB03D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800" y="225424"/>
            <a:ext cx="3024000" cy="58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Event Title Speaker: Name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5674-DFDA-B34D-8217-8BC2B22B9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8249" y="226800"/>
            <a:ext cx="1439863" cy="58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14C7E88-7948-D841-83D7-83B72EAFD7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87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4" r:id="rId2"/>
    <p:sldLayoutId id="2147483675" r:id="rId3"/>
    <p:sldLayoutId id="2147483697" r:id="rId4"/>
    <p:sldLayoutId id="2147483683" r:id="rId5"/>
    <p:sldLayoutId id="2147483682" r:id="rId6"/>
    <p:sldLayoutId id="2147483684" r:id="rId7"/>
    <p:sldLayoutId id="2147483680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71E4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71E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71E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71E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71E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71E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4" pos="1391" userDrawn="1">
          <p15:clr>
            <a:srgbClr val="F26B43"/>
          </p15:clr>
        </p15:guide>
        <p15:guide id="5" pos="2298" userDrawn="1">
          <p15:clr>
            <a:srgbClr val="F26B43"/>
          </p15:clr>
        </p15:guide>
        <p15:guide id="6" pos="2389" userDrawn="1">
          <p15:clr>
            <a:srgbClr val="F26B43"/>
          </p15:clr>
        </p15:guide>
        <p15:guide id="7" pos="3296" userDrawn="1">
          <p15:clr>
            <a:srgbClr val="F26B43"/>
          </p15:clr>
        </p15:guide>
        <p15:guide id="8" pos="3386" userDrawn="1">
          <p15:clr>
            <a:srgbClr val="F26B43"/>
          </p15:clr>
        </p15:guide>
        <p15:guide id="9" pos="4294" userDrawn="1">
          <p15:clr>
            <a:srgbClr val="F26B43"/>
          </p15:clr>
        </p15:guide>
        <p15:guide id="10" pos="4384" userDrawn="1">
          <p15:clr>
            <a:srgbClr val="F26B43"/>
          </p15:clr>
        </p15:guide>
        <p15:guide id="11" pos="5382" userDrawn="1">
          <p15:clr>
            <a:srgbClr val="F26B43"/>
          </p15:clr>
        </p15:guide>
        <p15:guide id="12" pos="5292" userDrawn="1">
          <p15:clr>
            <a:srgbClr val="F26B43"/>
          </p15:clr>
        </p15:guide>
        <p15:guide id="13" pos="6289" userDrawn="1">
          <p15:clr>
            <a:srgbClr val="F26B43"/>
          </p15:clr>
        </p15:guide>
        <p15:guide id="14" pos="6380" userDrawn="1">
          <p15:clr>
            <a:srgbClr val="F26B43"/>
          </p15:clr>
        </p15:guide>
        <p15:guide id="16" pos="7287" userDrawn="1">
          <p15:clr>
            <a:srgbClr val="F26B43"/>
          </p15:clr>
        </p15:guide>
        <p15:guide id="17" orient="horz" pos="142" userDrawn="1">
          <p15:clr>
            <a:srgbClr val="F26B43"/>
          </p15:clr>
        </p15:guide>
        <p15:guide id="19" orient="horz" pos="1117" userDrawn="1">
          <p15:clr>
            <a:srgbClr val="F26B43"/>
          </p15:clr>
        </p15:guide>
        <p15:guide id="20" orient="horz" pos="1207" userDrawn="1">
          <p15:clr>
            <a:srgbClr val="F26B43"/>
          </p15:clr>
        </p15:guide>
        <p15:guide id="21" orient="horz" pos="2115" userDrawn="1">
          <p15:clr>
            <a:srgbClr val="F26B43"/>
          </p15:clr>
        </p15:guide>
        <p15:guide id="22" orient="horz" pos="2205" userDrawn="1">
          <p15:clr>
            <a:srgbClr val="F26B43"/>
          </p15:clr>
        </p15:guide>
        <p15:guide id="23" orient="horz" pos="3113" userDrawn="1">
          <p15:clr>
            <a:srgbClr val="F26B43"/>
          </p15:clr>
        </p15:guide>
        <p15:guide id="24" orient="horz" pos="3203" userDrawn="1">
          <p15:clr>
            <a:srgbClr val="F26B43"/>
          </p15:clr>
        </p15:guide>
        <p15:guide id="2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B42A18-50EE-4BF1-A3F1-CB7794973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DC3EE-FAA4-F6B0-94C0-319CB6E2D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8424F-CF86-430E-C754-D1DE9F563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8C1816-FD03-4E57-9047-FC9CFE83BB00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88D8-74D7-8C82-02F0-915E3A775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F7F31-589E-1CDF-42EC-4ECC0C87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D79E0A-E7B9-4970-8808-9B31B9FE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06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tm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515/cmam-2022-0121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515/cmam-2022-012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515/cmam-2022-0121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tmp"/><Relationship Id="rId4" Type="http://schemas.openxmlformats.org/officeDocument/2006/relationships/image" Target="../media/image48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0.png"/><Relationship Id="rId18" Type="http://schemas.openxmlformats.org/officeDocument/2006/relationships/image" Target="../media/image39.png"/><Relationship Id="rId3" Type="http://schemas.openxmlformats.org/officeDocument/2006/relationships/image" Target="../media/image31.png"/><Relationship Id="rId21" Type="http://schemas.openxmlformats.org/officeDocument/2006/relationships/image" Target="../media/image8.png"/><Relationship Id="rId7" Type="http://schemas.openxmlformats.org/officeDocument/2006/relationships/image" Target="../media/image350.png"/><Relationship Id="rId12" Type="http://schemas.openxmlformats.org/officeDocument/2006/relationships/image" Target="../media/image420.png"/><Relationship Id="rId17" Type="http://schemas.openxmlformats.org/officeDocument/2006/relationships/image" Target="../media/image47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0.png"/><Relationship Id="rId11" Type="http://schemas.openxmlformats.org/officeDocument/2006/relationships/image" Target="../media/image410.png"/><Relationship Id="rId5" Type="http://schemas.openxmlformats.org/officeDocument/2006/relationships/image" Target="../media/image52.svg"/><Relationship Id="rId15" Type="http://schemas.openxmlformats.org/officeDocument/2006/relationships/image" Target="../media/image45.png"/><Relationship Id="rId23" Type="http://schemas.openxmlformats.org/officeDocument/2006/relationships/image" Target="../media/image7.png"/><Relationship Id="rId10" Type="http://schemas.openxmlformats.org/officeDocument/2006/relationships/image" Target="../media/image38.png"/><Relationship Id="rId19" Type="http://schemas.openxmlformats.org/officeDocument/2006/relationships/image" Target="../media/image40.png"/><Relationship Id="rId4" Type="http://schemas.openxmlformats.org/officeDocument/2006/relationships/image" Target="../media/image51.png"/><Relationship Id="rId9" Type="http://schemas.openxmlformats.org/officeDocument/2006/relationships/image" Target="../media/image37.png"/><Relationship Id="rId14" Type="http://schemas.openxmlformats.org/officeDocument/2006/relationships/image" Target="../media/image44.png"/><Relationship Id="rId22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tmp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tmp"/><Relationship Id="rId10" Type="http://schemas.openxmlformats.org/officeDocument/2006/relationships/image" Target="../media/image22.png"/><Relationship Id="rId4" Type="http://schemas.openxmlformats.org/officeDocument/2006/relationships/image" Target="../media/image16.tm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6AE7-112D-AC48-9261-C4754D08CF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wrap="square">
            <a:noAutofit/>
          </a:bodyPr>
          <a:lstStyle/>
          <a:p>
            <a:pPr>
              <a:spcBef>
                <a:spcPts val="2400"/>
              </a:spcBef>
            </a:pPr>
            <a:r>
              <a:rPr lang="en-GB" sz="3200" dirty="0"/>
              <a:t>Integration of magnetic measurement data in</a:t>
            </a:r>
            <a:br>
              <a:rPr lang="en-GB" sz="3200" dirty="0"/>
            </a:br>
            <a:r>
              <a:rPr lang="en-GB" sz="3200" dirty="0"/>
              <a:t>magnetic field simulations by BEM-based</a:t>
            </a:r>
            <a:br>
              <a:rPr lang="en-GB" sz="3200" dirty="0"/>
            </a:br>
            <a:r>
              <a:rPr lang="en-GB" sz="3200" dirty="0"/>
              <a:t>discrepancy </a:t>
            </a:r>
            <a:r>
              <a:rPr lang="en-GB" sz="3200" dirty="0" err="1"/>
              <a:t>modeling</a:t>
            </a:r>
            <a:br>
              <a:rPr lang="en-GB" sz="3200" dirty="0"/>
            </a:br>
            <a:br>
              <a:rPr lang="en-GB" sz="500" dirty="0"/>
            </a:br>
            <a:endParaRPr lang="en-US" sz="1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16FB9-340C-8945-B858-651AF0BD80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GB" dirty="0"/>
              <a:t>Chair: Mariusz Wozniak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8BA670-93E7-8745-8895-62D99F2F6C3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87919" y="6990369"/>
            <a:ext cx="4546381" cy="288925"/>
          </a:xfrm>
        </p:spPr>
        <p:txBody>
          <a:bodyPr/>
          <a:lstStyle/>
          <a:p>
            <a:r>
              <a:rPr lang="en-GB"/>
              <a:t>Event Title Speaker: Name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91B85-8130-6E47-B007-C2DE159C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t>1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8B2A2-D673-7246-82A2-EB40B3DC2D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u="sng" dirty="0"/>
              <a:t>Melvin Liebsch</a:t>
            </a:r>
            <a:r>
              <a:rPr lang="de-DE" dirty="0"/>
              <a:t> (CERN)</a:t>
            </a:r>
          </a:p>
          <a:p>
            <a:r>
              <a:rPr lang="de-DE" dirty="0"/>
              <a:t>Stephan Russenschuck (CERN)</a:t>
            </a:r>
          </a:p>
          <a:p>
            <a:r>
              <a:rPr lang="de-DE" dirty="0"/>
              <a:t>Matthias Bonora (CERN)</a:t>
            </a:r>
          </a:p>
          <a:p>
            <a:r>
              <a:rPr lang="de-DE" dirty="0"/>
              <a:t>Luisa F. Fleig (CERN, TU Darmstadt)</a:t>
            </a:r>
          </a:p>
          <a:p>
            <a:r>
              <a:rPr lang="de-DE" dirty="0"/>
              <a:t>Jens Kaeske (CERN, KIT Karlsruhe)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7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19832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Delta models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DC0C39-4600-B6AB-27E6-B66650F02B09}"/>
              </a:ext>
            </a:extLst>
          </p:cNvPr>
          <p:cNvSpPr txBox="1"/>
          <p:nvPr/>
        </p:nvSpPr>
        <p:spPr>
          <a:xfrm>
            <a:off x="5143693" y="2388103"/>
            <a:ext cx="654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3E25B"/>
                </a:solidFill>
              </a:rPr>
              <a:t>ROXIE boundary integral equation for field evaluation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860DE0E-1EC9-6DB4-D1EE-B5899AC87909}"/>
                  </a:ext>
                </a:extLst>
              </p:cNvPr>
              <p:cNvSpPr txBox="1"/>
              <p:nvPr/>
            </p:nvSpPr>
            <p:spPr>
              <a:xfrm>
                <a:off x="4946779" y="2865910"/>
                <a:ext cx="6838952" cy="1410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0" smtClean="0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  <m:sub>
                              <m:r>
                                <a:rPr lang="de-DE" b="1" i="0" smtClean="0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𝐢𝐚</m:t>
                              </m:r>
                            </m:sub>
                          </m:sSub>
                        </m:sub>
                        <m:sup/>
                        <m:e>
                          <m:limLow>
                            <m:limLowPr>
                              <m:ctrlPr>
                                <a:rPr lang="en-GB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GB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′)</m:t>
                                  </m:r>
                                </m:e>
                              </m:groupChr>
                            </m:e>
                            <m:lim>
                              <m:eqArr>
                                <m:eqArrPr>
                                  <m:ctrlPr>
                                    <a:rPr lang="de-DE" b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MVP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ROXIE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BEM</m:t>
                                  </m:r>
                                  <m: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FEM</m:t>
                                  </m:r>
                                </m:e>
                              </m:eqArr>
                            </m:lim>
                          </m:limLow>
                        </m:e>
                      </m:nary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1" smtClean="0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0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  <m:sub>
                              <m:r>
                                <a:rPr lang="de-DE" b="1" i="0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𝐢</m:t>
                              </m:r>
                              <m:r>
                                <a:rPr lang="de-DE" b="1" i="0" smtClean="0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𝐚</m:t>
                              </m:r>
                            </m:sub>
                          </m:sSub>
                        </m:sub>
                        <m:sup/>
                        <m:e>
                          <m:limLow>
                            <m:limLowPr>
                              <m:ctrlPr>
                                <a:rPr lang="de-DE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de-DE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sub>
                                  </m:sSub>
                                  <m:r>
                                    <a:rPr lang="de-DE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d>
                                    <m:dPr>
                                      <m:ctrlP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groupChr>
                            </m:e>
                            <m:lim>
                              <m:eqArr>
                                <m:eqArrPr>
                                  <m:ctrlPr>
                                    <a:rPr lang="de-DE" b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normal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derivative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ROXIE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BEM</m:t>
                                  </m:r>
                                  <m: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FEM</m:t>
                                  </m:r>
                                </m:e>
                              </m:eqArr>
                            </m:lim>
                          </m:limLow>
                        </m:e>
                      </m:nary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de-DE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860DE0E-1EC9-6DB4-D1EE-B5899AC87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779" y="2865910"/>
                <a:ext cx="6838952" cy="14107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7" name="Table 76">
                <a:extLst>
                  <a:ext uri="{FF2B5EF4-FFF2-40B4-BE49-F238E27FC236}">
                    <a16:creationId xmlns:a16="http://schemas.microsoft.com/office/drawing/2014/main" id="{4C5B5351-EC95-F5BF-554D-4759488469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5430605"/>
                  </p:ext>
                </p:extLst>
              </p:nvPr>
            </p:nvGraphicFramePr>
            <p:xfrm>
              <a:off x="5570707" y="6292233"/>
              <a:ext cx="555785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66665">
                      <a:extLst>
                        <a:ext uri="{9D8B030D-6E8A-4147-A177-3AD203B41FA5}">
                          <a16:colId xmlns:a16="http://schemas.microsoft.com/office/drawing/2014/main" val="1998930081"/>
                        </a:ext>
                      </a:extLst>
                    </a:gridCol>
                    <a:gridCol w="2162117">
                      <a:extLst>
                        <a:ext uri="{9D8B030D-6E8A-4147-A177-3AD203B41FA5}">
                          <a16:colId xmlns:a16="http://schemas.microsoft.com/office/drawing/2014/main" val="3094964621"/>
                        </a:ext>
                      </a:extLst>
                    </a:gridCol>
                    <a:gridCol w="2929077">
                      <a:extLst>
                        <a:ext uri="{9D8B030D-6E8A-4147-A177-3AD203B41FA5}">
                          <a16:colId xmlns:a16="http://schemas.microsoft.com/office/drawing/2014/main" val="8207258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de-DE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Greens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function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′)=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′)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2673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7" name="Table 76">
                <a:extLst>
                  <a:ext uri="{FF2B5EF4-FFF2-40B4-BE49-F238E27FC236}">
                    <a16:creationId xmlns:a16="http://schemas.microsoft.com/office/drawing/2014/main" id="{4C5B5351-EC95-F5BF-554D-4759488469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5430605"/>
                  </p:ext>
                </p:extLst>
              </p:nvPr>
            </p:nvGraphicFramePr>
            <p:xfrm>
              <a:off x="5570707" y="6292233"/>
              <a:ext cx="555785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66665">
                      <a:extLst>
                        <a:ext uri="{9D8B030D-6E8A-4147-A177-3AD203B41FA5}">
                          <a16:colId xmlns:a16="http://schemas.microsoft.com/office/drawing/2014/main" val="1998930081"/>
                        </a:ext>
                      </a:extLst>
                    </a:gridCol>
                    <a:gridCol w="2162117">
                      <a:extLst>
                        <a:ext uri="{9D8B030D-6E8A-4147-A177-3AD203B41FA5}">
                          <a16:colId xmlns:a16="http://schemas.microsoft.com/office/drawing/2014/main" val="3094964621"/>
                        </a:ext>
                      </a:extLst>
                    </a:gridCol>
                    <a:gridCol w="2929077">
                      <a:extLst>
                        <a:ext uri="{9D8B030D-6E8A-4147-A177-3AD203B41FA5}">
                          <a16:colId xmlns:a16="http://schemas.microsoft.com/office/drawing/2014/main" val="8207258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8065" r="-1085714" b="-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Greens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function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9813" t="-8065" b="-22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32673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A63D615-B2CD-23E2-EA09-B102987FBE9F}"/>
              </a:ext>
            </a:extLst>
          </p:cNvPr>
          <p:cNvSpPr/>
          <p:nvPr/>
        </p:nvSpPr>
        <p:spPr>
          <a:xfrm>
            <a:off x="8677469" y="4468889"/>
            <a:ext cx="3009705" cy="1546051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DC518CE-5AFA-80E2-0015-E6EDBD3F62E2}"/>
                  </a:ext>
                </a:extLst>
              </p:cNvPr>
              <p:cNvSpPr txBox="1"/>
              <p:nvPr/>
            </p:nvSpPr>
            <p:spPr>
              <a:xfrm>
                <a:off x="8585891" y="4868664"/>
                <a:ext cx="3123794" cy="1076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3E25B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GB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i="0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ia</m:t>
                              </m:r>
                            </m:sub>
                          </m:sSub>
                        </m:sub>
                        <m:sup/>
                        <m:e>
                          <m:limLow>
                            <m:limLowPr>
                              <m:ctrlPr>
                                <a:rPr lang="de-DE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de-DE" i="1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F3E25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solidFill>
                                            <a:srgbClr val="F3E25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curl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rgbClr val="F3E25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 smtClean="0">
                                              <a:solidFill>
                                                <a:srgbClr val="F3E25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rgbClr val="F3E25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𝑎𝑖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de-DE" b="0" i="0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b="0" i="1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groupChr>
                            </m:e>
                            <m:lim>
                              <m:eqArr>
                                <m:eqArrPr>
                                  <m:ctrlPr>
                                    <a:rPr lang="de-DE" b="0" i="1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ficticious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sources</m:t>
                                  </m:r>
                                </m:e>
                              </m:eqArr>
                            </m:lim>
                          </m:limLow>
                        </m:e>
                      </m:nary>
                      <m:r>
                        <a:rPr lang="de-DE" i="1">
                          <a:solidFill>
                            <a:srgbClr val="F3E25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F3E25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rgbClr val="F3E25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solidFill>
                            <a:srgbClr val="F3E25B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p>
                        <m:sSupPr>
                          <m:ctrlP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3E25B"/>
                  </a:solidFill>
                </a:endParaRPr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DC518CE-5AFA-80E2-0015-E6EDBD3F6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891" y="4868664"/>
                <a:ext cx="3123794" cy="10768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EB3F2DBD-3935-EA0F-5026-CFDDD51FB05C}"/>
              </a:ext>
            </a:extLst>
          </p:cNvPr>
          <p:cNvSpPr txBox="1"/>
          <p:nvPr/>
        </p:nvSpPr>
        <p:spPr>
          <a:xfrm>
            <a:off x="9063785" y="4501131"/>
            <a:ext cx="23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3E25B"/>
                </a:solidFill>
              </a:rPr>
              <a:t>Data driven update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557B5E1-DC0B-8A81-3D4C-F682F1BCEC4B}"/>
              </a:ext>
            </a:extLst>
          </p:cNvPr>
          <p:cNvSpPr txBox="1"/>
          <p:nvPr/>
        </p:nvSpPr>
        <p:spPr>
          <a:xfrm>
            <a:off x="197142" y="2430021"/>
            <a:ext cx="456023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3E25B"/>
                </a:solidFill>
              </a:rPr>
              <a:t>The discrepancy </a:t>
            </a:r>
            <a:r>
              <a:rPr lang="en-US" dirty="0">
                <a:solidFill>
                  <a:schemeClr val="bg1"/>
                </a:solidFill>
              </a:rPr>
              <a:t>between measurement and simulation </a:t>
            </a:r>
            <a:r>
              <a:rPr lang="en-US" b="1" i="1" dirty="0">
                <a:solidFill>
                  <a:srgbClr val="F3E25B"/>
                </a:solidFill>
              </a:rPr>
              <a:t>may not vanish </a:t>
            </a:r>
            <a:r>
              <a:rPr lang="en-US" dirty="0">
                <a:solidFill>
                  <a:schemeClr val="bg1"/>
                </a:solidFill>
              </a:rPr>
              <a:t>after magnet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3E25B"/>
                </a:solidFill>
              </a:rPr>
              <a:t>The discrepancy</a:t>
            </a:r>
            <a:r>
              <a:rPr lang="en-US" dirty="0">
                <a:solidFill>
                  <a:schemeClr val="bg1"/>
                </a:solidFill>
              </a:rPr>
              <a:t> drives the delta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The delta model may be used to understand the </a:t>
            </a:r>
            <a:r>
              <a:rPr lang="en-US" b="1" i="1" dirty="0">
                <a:solidFill>
                  <a:srgbClr val="F3E25B"/>
                </a:solidFill>
              </a:rPr>
              <a:t>origin of the discrepancy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F3E25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The predictions of the updated model are </a:t>
            </a:r>
            <a:r>
              <a:rPr lang="en-US" b="1" i="1" dirty="0">
                <a:solidFill>
                  <a:srgbClr val="F3E25B"/>
                </a:solidFill>
              </a:rPr>
              <a:t>matching our observations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78CC39D-E271-4D3C-EE27-61E2186C72D1}"/>
              </a:ext>
            </a:extLst>
          </p:cNvPr>
          <p:cNvGrpSpPr/>
          <p:nvPr/>
        </p:nvGrpSpPr>
        <p:grpSpPr>
          <a:xfrm>
            <a:off x="10296672" y="1055873"/>
            <a:ext cx="1684422" cy="1283368"/>
            <a:chOff x="4151547" y="1150083"/>
            <a:chExt cx="1684422" cy="128336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12CC2E3-25C7-8A15-6FCE-394BD5D13E70}"/>
                </a:ext>
              </a:extLst>
            </p:cNvPr>
            <p:cNvGrpSpPr/>
            <p:nvPr/>
          </p:nvGrpSpPr>
          <p:grpSpPr>
            <a:xfrm>
              <a:off x="4229632" y="1250862"/>
              <a:ext cx="1529966" cy="1099775"/>
              <a:chOff x="7137784" y="-358477"/>
              <a:chExt cx="2225683" cy="2030973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4893992-2916-332E-923B-2D5EF7880C6B}"/>
                  </a:ext>
                </a:extLst>
              </p:cNvPr>
              <p:cNvSpPr/>
              <p:nvPr/>
            </p:nvSpPr>
            <p:spPr>
              <a:xfrm>
                <a:off x="8381541" y="329800"/>
                <a:ext cx="981926" cy="603657"/>
              </a:xfrm>
              <a:prstGeom prst="rect">
                <a:avLst/>
              </a:prstGeom>
              <a:solidFill>
                <a:srgbClr val="933933"/>
              </a:solidFill>
              <a:ln>
                <a:solidFill>
                  <a:srgbClr val="F3E25B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rgbClr val="FFFF00"/>
                    </a:solidFill>
                    <a:latin typeface="Monotype Corsiva" panose="03010101010201010101" pitchFamily="66" charset="0"/>
                  </a:rPr>
                  <a:t>D</a:t>
                </a:r>
                <a:endParaRPr lang="en-GB" dirty="0">
                  <a:solidFill>
                    <a:srgbClr val="FFFF00"/>
                  </a:solidFill>
                  <a:latin typeface="Monotype Corsiva" panose="03010101010201010101" pitchFamily="66" charset="0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149FCC2-1308-B7F9-6432-485C2AC31E04}"/>
                  </a:ext>
                </a:extLst>
              </p:cNvPr>
              <p:cNvSpPr/>
              <p:nvPr/>
            </p:nvSpPr>
            <p:spPr>
              <a:xfrm>
                <a:off x="7137784" y="329799"/>
                <a:ext cx="981926" cy="603657"/>
              </a:xfrm>
              <a:prstGeom prst="rect">
                <a:avLst/>
              </a:prstGeom>
              <a:solidFill>
                <a:srgbClr val="5C99D2"/>
              </a:solidFill>
              <a:ln>
                <a:solidFill>
                  <a:srgbClr val="F3E25B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rgbClr val="060505"/>
                    </a:solidFill>
                    <a:latin typeface="Monotype Corsiva" panose="03010101010201010101" pitchFamily="66" charset="0"/>
                  </a:rPr>
                  <a:t>P</a:t>
                </a:r>
                <a:endParaRPr lang="en-GB" dirty="0">
                  <a:solidFill>
                    <a:srgbClr val="060505"/>
                  </a:solidFill>
                  <a:latin typeface="Monotype Corsiva" panose="03010101010201010101" pitchFamily="66" charset="0"/>
                </a:endParaRPr>
              </a:p>
            </p:txBody>
          </p: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F2905C90-D9E0-F08E-3947-7CF2B9A9EA31}"/>
                  </a:ext>
                </a:extLst>
              </p:cNvPr>
              <p:cNvCxnSpPr/>
              <p:nvPr/>
            </p:nvCxnSpPr>
            <p:spPr>
              <a:xfrm>
                <a:off x="8872504" y="-34463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04587B7D-A049-80DD-20B1-0198606527B1}"/>
                  </a:ext>
                </a:extLst>
              </p:cNvPr>
              <p:cNvCxnSpPr/>
              <p:nvPr/>
            </p:nvCxnSpPr>
            <p:spPr>
              <a:xfrm>
                <a:off x="7628747" y="-34462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8AC17B17-9F8E-CB4E-1DE2-34B27B91537F}"/>
                  </a:ext>
                </a:extLst>
              </p:cNvPr>
              <p:cNvCxnSpPr/>
              <p:nvPr/>
            </p:nvCxnSpPr>
            <p:spPr>
              <a:xfrm>
                <a:off x="8872504" y="943973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7A63AA33-C575-5DA5-9249-CFF1AA88AE56}"/>
                  </a:ext>
                </a:extLst>
              </p:cNvPr>
              <p:cNvCxnSpPr/>
              <p:nvPr/>
            </p:nvCxnSpPr>
            <p:spPr>
              <a:xfrm>
                <a:off x="7628747" y="943974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8DD43B8-5E60-7939-92C7-CF917670C15B}"/>
                  </a:ext>
                </a:extLst>
              </p:cNvPr>
              <p:cNvCxnSpPr/>
              <p:nvPr/>
            </p:nvCxnSpPr>
            <p:spPr>
              <a:xfrm flipV="1">
                <a:off x="7628747" y="-34463"/>
                <a:ext cx="1243757" cy="1"/>
              </a:xfrm>
              <a:prstGeom prst="line">
                <a:avLst/>
              </a:prstGeom>
              <a:ln w="28575">
                <a:solidFill>
                  <a:srgbClr val="F3E25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38A70FF-B839-22C3-218C-53EEA8CA90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34371" y="-358477"/>
                <a:ext cx="0" cy="334532"/>
              </a:xfrm>
              <a:prstGeom prst="line">
                <a:avLst/>
              </a:prstGeom>
              <a:ln w="28575">
                <a:solidFill>
                  <a:srgbClr val="F3E25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47D69978-B41F-9290-E0FE-101529F2015F}"/>
                  </a:ext>
                </a:extLst>
              </p:cNvPr>
              <p:cNvCxnSpPr/>
              <p:nvPr/>
            </p:nvCxnSpPr>
            <p:spPr>
              <a:xfrm flipV="1">
                <a:off x="7612492" y="1293963"/>
                <a:ext cx="1243757" cy="1"/>
              </a:xfrm>
              <a:prstGeom prst="line">
                <a:avLst/>
              </a:prstGeom>
              <a:ln w="28575">
                <a:solidFill>
                  <a:srgbClr val="F3E25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6BECC4E1-DC88-E6E3-DDD3-894EDA2CFC1C}"/>
                  </a:ext>
                </a:extLst>
              </p:cNvPr>
              <p:cNvCxnSpPr/>
              <p:nvPr/>
            </p:nvCxnSpPr>
            <p:spPr>
              <a:xfrm>
                <a:off x="8250625" y="1308235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E2135683-AD8F-CBBA-7176-0C1476D5687A}"/>
                </a:ext>
              </a:extLst>
            </p:cNvPr>
            <p:cNvSpPr/>
            <p:nvPr/>
          </p:nvSpPr>
          <p:spPr>
            <a:xfrm>
              <a:off x="4151547" y="1150083"/>
              <a:ext cx="1684422" cy="1283368"/>
            </a:xfrm>
            <a:prstGeom prst="roundRect">
              <a:avLst>
                <a:gd name="adj" fmla="val 11462"/>
              </a:avLst>
            </a:prstGeom>
            <a:noFill/>
            <a:ln>
              <a:solidFill>
                <a:srgbClr val="9C9C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939DB99-2FD5-A3ED-054D-888768096F9C}"/>
                  </a:ext>
                </a:extLst>
              </p:cNvPr>
              <p:cNvSpPr txBox="1"/>
              <p:nvPr/>
            </p:nvSpPr>
            <p:spPr>
              <a:xfrm>
                <a:off x="5298875" y="4661274"/>
                <a:ext cx="3378594" cy="1279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de-DE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</m:sub>
                        <m:sup/>
                        <m:e>
                          <m:limLow>
                            <m:limLowPr>
                              <m:ctrlPr>
                                <a:rPr lang="en-GB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GB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𝑱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′)</m:t>
                                  </m:r>
                                </m:e>
                              </m:groupChr>
                            </m:e>
                            <m:lim>
                              <m:eqArr>
                                <m:eqArrPr>
                                  <m:ctrlPr>
                                    <a:rPr lang="de-DE" b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Current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density</m:t>
                                  </m:r>
                                  <m: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coil</m:t>
                                  </m:r>
                                  <m: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domain</m:t>
                                  </m:r>
                                </m:e>
                              </m:eqArr>
                            </m:lim>
                          </m:limLow>
                        </m:e>
                      </m:nary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939DB99-2FD5-A3ED-054D-888768096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875" y="4661274"/>
                <a:ext cx="3378594" cy="12796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DDB9960-474D-A40C-594E-09237FAC932D}"/>
              </a:ext>
            </a:extLst>
          </p:cNvPr>
          <p:cNvGrpSpPr/>
          <p:nvPr/>
        </p:nvGrpSpPr>
        <p:grpSpPr>
          <a:xfrm>
            <a:off x="6175095" y="993710"/>
            <a:ext cx="2410796" cy="1375346"/>
            <a:chOff x="6175095" y="993710"/>
            <a:chExt cx="2410796" cy="137534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0AB56CED-7651-62E7-A757-03E343E85342}"/>
                    </a:ext>
                  </a:extLst>
                </p:cNvPr>
                <p:cNvSpPr txBox="1"/>
                <p:nvPr/>
              </p:nvSpPr>
              <p:spPr>
                <a:xfrm>
                  <a:off x="6175095" y="1047340"/>
                  <a:ext cx="70025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3E25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3E25B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3E25B"/>
                                </a:solidFill>
                                <a:latin typeface="Cambria Math" panose="02040503050406030204" pitchFamily="18" charset="0"/>
                              </a:rPr>
                              <m:t>ia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rgbClr val="F3E25B"/>
                    </a:solidFill>
                  </a:endParaRPr>
                </a:p>
              </p:txBody>
            </p:sp>
          </mc:Choice>
          <mc:Fallback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0AB56CED-7651-62E7-A757-03E343E853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5095" y="1047340"/>
                  <a:ext cx="70025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25D10CE1-3880-05BB-5211-B974009EC39C}"/>
                </a:ext>
              </a:extLst>
            </p:cNvPr>
            <p:cNvSpPr/>
            <p:nvPr/>
          </p:nvSpPr>
          <p:spPr>
            <a:xfrm rot="5400000" flipV="1">
              <a:off x="6532818" y="1155669"/>
              <a:ext cx="433166" cy="466091"/>
            </a:xfrm>
            <a:prstGeom prst="arc">
              <a:avLst/>
            </a:prstGeom>
            <a:ln w="28575">
              <a:solidFill>
                <a:srgbClr val="F3E25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4387A947-FE34-BBA1-84A9-D24BECE09F9D}"/>
                </a:ext>
              </a:extLst>
            </p:cNvPr>
            <p:cNvSpPr/>
            <p:nvPr/>
          </p:nvSpPr>
          <p:spPr>
            <a:xfrm rot="5400000" flipV="1">
              <a:off x="6639294" y="995732"/>
              <a:ext cx="686307" cy="912639"/>
            </a:xfrm>
            <a:prstGeom prst="arc">
              <a:avLst/>
            </a:prstGeom>
            <a:ln w="28575">
              <a:solidFill>
                <a:srgbClr val="F3E25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" name="Graphic 102">
              <a:extLst>
                <a:ext uri="{FF2B5EF4-FFF2-40B4-BE49-F238E27FC236}">
                  <a16:creationId xmlns:a16="http://schemas.microsoft.com/office/drawing/2014/main" id="{B93EA19A-F160-E7EA-6CDD-08F576696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75379" y="1077155"/>
              <a:ext cx="1426952" cy="129190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8F864B8-3654-9104-688B-0B1F5E4A5C01}"/>
                    </a:ext>
                  </a:extLst>
                </p:cNvPr>
                <p:cNvSpPr txBox="1"/>
                <p:nvPr/>
              </p:nvSpPr>
              <p:spPr>
                <a:xfrm>
                  <a:off x="7885637" y="993710"/>
                  <a:ext cx="70025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8F864B8-3654-9104-688B-0B1F5E4A5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5637" y="993710"/>
                  <a:ext cx="70025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60BE67C9-99E5-B9B4-BBA3-B1DA269B0B2F}"/>
                </a:ext>
              </a:extLst>
            </p:cNvPr>
            <p:cNvSpPr/>
            <p:nvPr/>
          </p:nvSpPr>
          <p:spPr>
            <a:xfrm rot="16200000" flipH="1" flipV="1">
              <a:off x="7408164" y="921159"/>
              <a:ext cx="686307" cy="912639"/>
            </a:xfrm>
            <a:prstGeom prst="arc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8098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81" grpId="0" animBg="1"/>
      <p:bldP spid="83" grpId="0"/>
      <p:bldP spid="84" grpId="0"/>
      <p:bldP spid="1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19832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Delta models - Data driven model update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11</a:t>
            </a:fld>
            <a:endParaRPr lang="en-GB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78CC39D-E271-4D3C-EE27-61E2186C72D1}"/>
              </a:ext>
            </a:extLst>
          </p:cNvPr>
          <p:cNvGrpSpPr/>
          <p:nvPr/>
        </p:nvGrpSpPr>
        <p:grpSpPr>
          <a:xfrm>
            <a:off x="10296672" y="1055873"/>
            <a:ext cx="1684422" cy="1283368"/>
            <a:chOff x="4151547" y="1150083"/>
            <a:chExt cx="1684422" cy="128336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12CC2E3-25C7-8A15-6FCE-394BD5D13E70}"/>
                </a:ext>
              </a:extLst>
            </p:cNvPr>
            <p:cNvGrpSpPr/>
            <p:nvPr/>
          </p:nvGrpSpPr>
          <p:grpSpPr>
            <a:xfrm>
              <a:off x="4229632" y="1250862"/>
              <a:ext cx="1529966" cy="1099775"/>
              <a:chOff x="7137784" y="-358477"/>
              <a:chExt cx="2225683" cy="2030973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4893992-2916-332E-923B-2D5EF7880C6B}"/>
                  </a:ext>
                </a:extLst>
              </p:cNvPr>
              <p:cNvSpPr/>
              <p:nvPr/>
            </p:nvSpPr>
            <p:spPr>
              <a:xfrm>
                <a:off x="8381541" y="329800"/>
                <a:ext cx="981926" cy="603657"/>
              </a:xfrm>
              <a:prstGeom prst="rect">
                <a:avLst/>
              </a:prstGeom>
              <a:solidFill>
                <a:srgbClr val="933933"/>
              </a:solidFill>
              <a:ln>
                <a:solidFill>
                  <a:srgbClr val="F3E25B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rgbClr val="FFFF00"/>
                    </a:solidFill>
                    <a:latin typeface="Monotype Corsiva" panose="03010101010201010101" pitchFamily="66" charset="0"/>
                  </a:rPr>
                  <a:t>D</a:t>
                </a:r>
                <a:endParaRPr lang="en-GB" dirty="0">
                  <a:solidFill>
                    <a:srgbClr val="FFFF00"/>
                  </a:solidFill>
                  <a:latin typeface="Monotype Corsiva" panose="03010101010201010101" pitchFamily="66" charset="0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149FCC2-1308-B7F9-6432-485C2AC31E04}"/>
                  </a:ext>
                </a:extLst>
              </p:cNvPr>
              <p:cNvSpPr/>
              <p:nvPr/>
            </p:nvSpPr>
            <p:spPr>
              <a:xfrm>
                <a:off x="7137784" y="329799"/>
                <a:ext cx="981926" cy="603657"/>
              </a:xfrm>
              <a:prstGeom prst="rect">
                <a:avLst/>
              </a:prstGeom>
              <a:solidFill>
                <a:srgbClr val="5C99D2"/>
              </a:solidFill>
              <a:ln>
                <a:solidFill>
                  <a:srgbClr val="F3E25B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rgbClr val="060505"/>
                    </a:solidFill>
                    <a:latin typeface="Monotype Corsiva" panose="03010101010201010101" pitchFamily="66" charset="0"/>
                  </a:rPr>
                  <a:t>P</a:t>
                </a:r>
                <a:endParaRPr lang="en-GB" dirty="0">
                  <a:solidFill>
                    <a:srgbClr val="060505"/>
                  </a:solidFill>
                  <a:latin typeface="Monotype Corsiva" panose="03010101010201010101" pitchFamily="66" charset="0"/>
                </a:endParaRPr>
              </a:p>
            </p:txBody>
          </p: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F2905C90-D9E0-F08E-3947-7CF2B9A9EA31}"/>
                  </a:ext>
                </a:extLst>
              </p:cNvPr>
              <p:cNvCxnSpPr/>
              <p:nvPr/>
            </p:nvCxnSpPr>
            <p:spPr>
              <a:xfrm>
                <a:off x="8872504" y="-34463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04587B7D-A049-80DD-20B1-0198606527B1}"/>
                  </a:ext>
                </a:extLst>
              </p:cNvPr>
              <p:cNvCxnSpPr/>
              <p:nvPr/>
            </p:nvCxnSpPr>
            <p:spPr>
              <a:xfrm>
                <a:off x="7628747" y="-34462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8AC17B17-9F8E-CB4E-1DE2-34B27B91537F}"/>
                  </a:ext>
                </a:extLst>
              </p:cNvPr>
              <p:cNvCxnSpPr/>
              <p:nvPr/>
            </p:nvCxnSpPr>
            <p:spPr>
              <a:xfrm>
                <a:off x="8872504" y="943973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7A63AA33-C575-5DA5-9249-CFF1AA88AE56}"/>
                  </a:ext>
                </a:extLst>
              </p:cNvPr>
              <p:cNvCxnSpPr/>
              <p:nvPr/>
            </p:nvCxnSpPr>
            <p:spPr>
              <a:xfrm>
                <a:off x="7628747" y="943974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8DD43B8-5E60-7939-92C7-CF917670C15B}"/>
                  </a:ext>
                </a:extLst>
              </p:cNvPr>
              <p:cNvCxnSpPr/>
              <p:nvPr/>
            </p:nvCxnSpPr>
            <p:spPr>
              <a:xfrm flipV="1">
                <a:off x="7628747" y="-34463"/>
                <a:ext cx="1243757" cy="1"/>
              </a:xfrm>
              <a:prstGeom prst="line">
                <a:avLst/>
              </a:prstGeom>
              <a:ln w="28575">
                <a:solidFill>
                  <a:srgbClr val="F3E25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38A70FF-B839-22C3-218C-53EEA8CA90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34371" y="-358477"/>
                <a:ext cx="0" cy="334532"/>
              </a:xfrm>
              <a:prstGeom prst="line">
                <a:avLst/>
              </a:prstGeom>
              <a:ln w="28575">
                <a:solidFill>
                  <a:srgbClr val="F3E25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47D69978-B41F-9290-E0FE-101529F2015F}"/>
                  </a:ext>
                </a:extLst>
              </p:cNvPr>
              <p:cNvCxnSpPr/>
              <p:nvPr/>
            </p:nvCxnSpPr>
            <p:spPr>
              <a:xfrm flipV="1">
                <a:off x="7612492" y="1293963"/>
                <a:ext cx="1243757" cy="1"/>
              </a:xfrm>
              <a:prstGeom prst="line">
                <a:avLst/>
              </a:prstGeom>
              <a:ln w="28575">
                <a:solidFill>
                  <a:srgbClr val="F3E25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6BECC4E1-DC88-E6E3-DDD3-894EDA2CFC1C}"/>
                  </a:ext>
                </a:extLst>
              </p:cNvPr>
              <p:cNvCxnSpPr/>
              <p:nvPr/>
            </p:nvCxnSpPr>
            <p:spPr>
              <a:xfrm>
                <a:off x="8250625" y="1308235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E2135683-AD8F-CBBA-7176-0C1476D5687A}"/>
                </a:ext>
              </a:extLst>
            </p:cNvPr>
            <p:cNvSpPr/>
            <p:nvPr/>
          </p:nvSpPr>
          <p:spPr>
            <a:xfrm>
              <a:off x="4151547" y="1150083"/>
              <a:ext cx="1684422" cy="1283368"/>
            </a:xfrm>
            <a:prstGeom prst="roundRect">
              <a:avLst>
                <a:gd name="adj" fmla="val 11462"/>
              </a:avLst>
            </a:prstGeom>
            <a:noFill/>
            <a:ln>
              <a:solidFill>
                <a:srgbClr val="9C9C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71D5FC-8ADC-6C73-B72B-E94C795C39A8}"/>
                  </a:ext>
                </a:extLst>
              </p:cNvPr>
              <p:cNvSpPr txBox="1"/>
              <p:nvPr/>
            </p:nvSpPr>
            <p:spPr>
              <a:xfrm>
                <a:off x="623889" y="2662406"/>
                <a:ext cx="36433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>
                    <a:solidFill>
                      <a:schemeClr val="bg1"/>
                    </a:solidFill>
                  </a:rPr>
                  <a:t>minimize</a:t>
                </a:r>
                <a:r>
                  <a:rPr lang="de-DE" dirty="0">
                    <a:solidFill>
                      <a:schemeClr val="bg1"/>
                    </a:solidFill>
                  </a:rPr>
                  <a:t> 	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de-DE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r>
                  <a:rPr lang="de-DE" b="0" dirty="0" err="1">
                    <a:solidFill>
                      <a:schemeClr val="bg1"/>
                    </a:solidFill>
                  </a:rPr>
                  <a:t>subject</a:t>
                </a:r>
                <a:r>
                  <a:rPr lang="de-DE" b="0" dirty="0">
                    <a:solidFill>
                      <a:schemeClr val="bg1"/>
                    </a:solidFill>
                  </a:rPr>
                  <a:t> </a:t>
                </a:r>
                <a:r>
                  <a:rPr lang="de-DE" b="0" dirty="0" err="1">
                    <a:solidFill>
                      <a:schemeClr val="bg1"/>
                    </a:solidFill>
                  </a:rPr>
                  <a:t>to</a:t>
                </a:r>
                <a:r>
                  <a:rPr lang="de-DE" dirty="0">
                    <a:solidFill>
                      <a:schemeClr val="bg1"/>
                    </a:solidFill>
                  </a:rPr>
                  <a:t>: 	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̃"/>
                        <m:ctrlP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</m:oMath>
                </a14:m>
                <a:endParaRPr lang="de-DE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71D5FC-8ADC-6C73-B72B-E94C795C3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9" y="2662406"/>
                <a:ext cx="3643312" cy="646331"/>
              </a:xfrm>
              <a:prstGeom prst="rect">
                <a:avLst/>
              </a:prstGeom>
              <a:blipFill>
                <a:blip r:embed="rId2"/>
                <a:stretch>
                  <a:fillRect l="-1338" t="-5660" r="-234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A3136A-56F5-149A-FA63-A13FF5240023}"/>
              </a:ext>
            </a:extLst>
          </p:cNvPr>
          <p:cNvSpPr/>
          <p:nvPr/>
        </p:nvSpPr>
        <p:spPr>
          <a:xfrm>
            <a:off x="528736" y="2188757"/>
            <a:ext cx="5033864" cy="1240244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2E93D0C-F04C-F374-7AB8-73E1AB80CE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5259319"/>
                  </p:ext>
                </p:extLst>
              </p:nvPr>
            </p:nvGraphicFramePr>
            <p:xfrm>
              <a:off x="7429405" y="4630525"/>
              <a:ext cx="3819525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36190">
                      <a:extLst>
                        <a:ext uri="{9D8B030D-6E8A-4147-A177-3AD203B41FA5}">
                          <a16:colId xmlns:a16="http://schemas.microsoft.com/office/drawing/2014/main" val="1998930081"/>
                        </a:ext>
                      </a:extLst>
                    </a:gridCol>
                    <a:gridCol w="3183335">
                      <a:extLst>
                        <a:ext uri="{9D8B030D-6E8A-4147-A177-3AD203B41FA5}">
                          <a16:colId xmlns:a16="http://schemas.microsoft.com/office/drawing/2014/main" val="30949646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(⋅)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Energy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functional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2673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Energy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0797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(⋅)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Observation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operator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47190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Observation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57332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Measurement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data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60586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de-DE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Predicted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measurements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540694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2E93D0C-F04C-F374-7AB8-73E1AB80CE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5259319"/>
                  </p:ext>
                </p:extLst>
              </p:nvPr>
            </p:nvGraphicFramePr>
            <p:xfrm>
              <a:off x="7429405" y="4630525"/>
              <a:ext cx="3819525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36190">
                      <a:extLst>
                        <a:ext uri="{9D8B030D-6E8A-4147-A177-3AD203B41FA5}">
                          <a16:colId xmlns:a16="http://schemas.microsoft.com/office/drawing/2014/main" val="1998930081"/>
                        </a:ext>
                      </a:extLst>
                    </a:gridCol>
                    <a:gridCol w="3183335">
                      <a:extLst>
                        <a:ext uri="{9D8B030D-6E8A-4147-A177-3AD203B41FA5}">
                          <a16:colId xmlns:a16="http://schemas.microsoft.com/office/drawing/2014/main" val="30949646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8197" r="-498095" b="-5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Energy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functional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2673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08197" r="-498095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Energy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0797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208197" r="-498095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Observation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operator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47190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08197" r="-498095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Observation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57332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408197" r="-498095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Measurement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data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60586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508197" r="-498095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Predicted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measurements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54069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879DBB6-D957-A7C9-B530-CD5B44D523F5}"/>
              </a:ext>
            </a:extLst>
          </p:cNvPr>
          <p:cNvSpPr txBox="1"/>
          <p:nvPr/>
        </p:nvSpPr>
        <p:spPr>
          <a:xfrm>
            <a:off x="623888" y="2265800"/>
            <a:ext cx="4033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3E25B"/>
                </a:solidFill>
              </a:rPr>
              <a:t>Minimum energy 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794C74-5002-6C4C-782D-E5B69BC08C4B}"/>
                  </a:ext>
                </a:extLst>
              </p:cNvPr>
              <p:cNvSpPr txBox="1"/>
              <p:nvPr/>
            </p:nvSpPr>
            <p:spPr>
              <a:xfrm>
                <a:off x="623889" y="4165527"/>
                <a:ext cx="3643312" cy="760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m</a:t>
                </a:r>
                <a:r>
                  <a:rPr lang="de-DE" dirty="0" err="1">
                    <a:solidFill>
                      <a:schemeClr val="bg1"/>
                    </a:solidFill>
                  </a:rPr>
                  <a:t>inimize</a:t>
                </a:r>
                <a:r>
                  <a:rPr lang="de-DE" dirty="0">
                    <a:solidFill>
                      <a:schemeClr val="bg1"/>
                    </a:solidFill>
                  </a:rPr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𝑾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de-DE" b="1" dirty="0">
                  <a:solidFill>
                    <a:schemeClr val="bg1"/>
                  </a:solidFill>
                </a:endParaRPr>
              </a:p>
              <a:p>
                <a:r>
                  <a:rPr lang="de-DE" b="0" dirty="0" err="1">
                    <a:solidFill>
                      <a:schemeClr val="bg1"/>
                    </a:solidFill>
                  </a:rPr>
                  <a:t>subject</a:t>
                </a:r>
                <a:r>
                  <a:rPr lang="de-DE" b="0" dirty="0">
                    <a:solidFill>
                      <a:schemeClr val="bg1"/>
                    </a:solidFill>
                  </a:rPr>
                  <a:t> </a:t>
                </a:r>
                <a:r>
                  <a:rPr lang="de-DE" b="0" dirty="0" err="1">
                    <a:solidFill>
                      <a:schemeClr val="bg1"/>
                    </a:solidFill>
                  </a:rPr>
                  <a:t>to</a:t>
                </a:r>
                <a:r>
                  <a:rPr lang="de-DE" dirty="0">
                    <a:solidFill>
                      <a:schemeClr val="bg1"/>
                    </a:solidFill>
                  </a:rPr>
                  <a:t>: 	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̃"/>
                        <m:ctrlP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</m:oMath>
                </a14:m>
                <a:endParaRPr lang="de-DE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794C74-5002-6C4C-782D-E5B69BC08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9" y="4165527"/>
                <a:ext cx="3643312" cy="760465"/>
              </a:xfrm>
              <a:prstGeom prst="rect">
                <a:avLst/>
              </a:prstGeom>
              <a:blipFill>
                <a:blip r:embed="rId4"/>
                <a:stretch>
                  <a:fillRect l="-1338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D2A513-A2E5-60C6-9F2A-7F1FA81C2FB1}"/>
              </a:ext>
            </a:extLst>
          </p:cNvPr>
          <p:cNvSpPr/>
          <p:nvPr/>
        </p:nvSpPr>
        <p:spPr>
          <a:xfrm>
            <a:off x="528736" y="3691877"/>
            <a:ext cx="5033864" cy="3042297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E3B5F-CCC4-6E1A-19F9-029C4F7333B9}"/>
              </a:ext>
            </a:extLst>
          </p:cNvPr>
          <p:cNvSpPr txBox="1"/>
          <p:nvPr/>
        </p:nvSpPr>
        <p:spPr>
          <a:xfrm>
            <a:off x="623888" y="3768921"/>
            <a:ext cx="4033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3E25B"/>
                </a:solidFill>
              </a:rPr>
              <a:t>Discretized on boundary mesh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994F96-ED96-9FBF-D962-B276628C8A15}"/>
              </a:ext>
            </a:extLst>
          </p:cNvPr>
          <p:cNvSpPr txBox="1"/>
          <p:nvPr/>
        </p:nvSpPr>
        <p:spPr>
          <a:xfrm>
            <a:off x="623889" y="5122407"/>
            <a:ext cx="45958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i="1" dirty="0">
                <a:solidFill>
                  <a:srgbClr val="F3E25B"/>
                </a:solidFill>
              </a:rPr>
              <a:t>Model update is obtained by quadratic programming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b="1" i="1" dirty="0">
              <a:solidFill>
                <a:srgbClr val="F3E25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i="1" dirty="0">
                <a:solidFill>
                  <a:srgbClr val="F3E25B"/>
                </a:solidFill>
              </a:rPr>
              <a:t>We use the python software for convex optimization “</a:t>
            </a:r>
            <a:r>
              <a:rPr lang="en-US" b="1" i="1" dirty="0" err="1">
                <a:solidFill>
                  <a:srgbClr val="F3E25B"/>
                </a:solidFill>
              </a:rPr>
              <a:t>cvxopt</a:t>
            </a:r>
            <a:r>
              <a:rPr lang="en-US" b="1" i="1" dirty="0">
                <a:solidFill>
                  <a:srgbClr val="F3E25B"/>
                </a:solidFill>
              </a:rPr>
              <a:t>”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6C4ACE-FE45-116B-9B2E-37F89D2E62DB}"/>
              </a:ext>
            </a:extLst>
          </p:cNvPr>
          <p:cNvSpPr/>
          <p:nvPr/>
        </p:nvSpPr>
        <p:spPr>
          <a:xfrm>
            <a:off x="6215535" y="1827064"/>
            <a:ext cx="3216702" cy="2613941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 descr="A blue and white gridded object&#10;&#10;Description automatically generated with medium confidence">
            <a:extLst>
              <a:ext uri="{FF2B5EF4-FFF2-40B4-BE49-F238E27FC236}">
                <a16:creationId xmlns:a16="http://schemas.microsoft.com/office/drawing/2014/main" id="{B4C324DA-CE1B-48B0-0203-F7E1D2BB93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1926" y="2215964"/>
            <a:ext cx="2303920" cy="22250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F1AC51-195C-C516-8FEB-2F9681DFBF33}"/>
              </a:ext>
            </a:extLst>
          </p:cNvPr>
          <p:cNvSpPr txBox="1"/>
          <p:nvPr/>
        </p:nvSpPr>
        <p:spPr>
          <a:xfrm>
            <a:off x="6812801" y="1910213"/>
            <a:ext cx="2226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3E25B"/>
                </a:solidFill>
              </a:rPr>
              <a:t>Boundary mesh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2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  <p:bldP spid="14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19832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Example integrated field measurement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12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5ADEE1-25C1-348E-FB67-B31F0456384A}"/>
              </a:ext>
            </a:extLst>
          </p:cNvPr>
          <p:cNvGrpSpPr>
            <a:grpSpLocks noChangeAspect="1"/>
          </p:cNvGrpSpPr>
          <p:nvPr/>
        </p:nvGrpSpPr>
        <p:grpSpPr>
          <a:xfrm>
            <a:off x="5043983" y="2589796"/>
            <a:ext cx="6893478" cy="3691453"/>
            <a:chOff x="2122820" y="2126467"/>
            <a:chExt cx="7771057" cy="4161396"/>
          </a:xfrm>
        </p:grpSpPr>
        <p:pic>
          <p:nvPicPr>
            <p:cNvPr id="23" name="Picture 22" descr="A blue figure with a number of holes&#10;&#10;Description automatically generated with medium confidence">
              <a:extLst>
                <a:ext uri="{FF2B5EF4-FFF2-40B4-BE49-F238E27FC236}">
                  <a16:creationId xmlns:a16="http://schemas.microsoft.com/office/drawing/2014/main" id="{337BADA6-DA45-74BA-5F0E-8915A2060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2820" y="2817247"/>
              <a:ext cx="3660045" cy="2745033"/>
            </a:xfrm>
            <a:prstGeom prst="rect">
              <a:avLst/>
            </a:prstGeom>
            <a:ln w="28575">
              <a:solidFill>
                <a:srgbClr val="5C99D2"/>
              </a:solidFill>
            </a:ln>
          </p:spPr>
        </p:pic>
        <p:pic>
          <p:nvPicPr>
            <p:cNvPr id="25" name="Picture 24" descr="A green hexagon with a blue and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B93F7CD-DF11-3F60-373F-037C4B896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3832" y="2831519"/>
              <a:ext cx="3660045" cy="2745034"/>
            </a:xfrm>
            <a:prstGeom prst="rect">
              <a:avLst/>
            </a:prstGeom>
            <a:ln w="38100">
              <a:solidFill>
                <a:srgbClr val="933933"/>
              </a:solidFill>
            </a:ln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DEE530E-0CBC-5962-C61E-49849FD5108D}"/>
                </a:ext>
              </a:extLst>
            </p:cNvPr>
            <p:cNvCxnSpPr>
              <a:cxnSpLocks/>
            </p:cNvCxnSpPr>
            <p:nvPr/>
          </p:nvCxnSpPr>
          <p:spPr>
            <a:xfrm>
              <a:off x="3884884" y="2454741"/>
              <a:ext cx="4252862" cy="12517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2975B1-CBD4-C401-CA30-C50694A5B516}"/>
                </a:ext>
              </a:extLst>
            </p:cNvPr>
            <p:cNvCxnSpPr/>
            <p:nvPr/>
          </p:nvCxnSpPr>
          <p:spPr>
            <a:xfrm>
              <a:off x="8137746" y="2467258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222F697-0E2F-6CC7-CC94-934BBE1B63D1}"/>
                </a:ext>
              </a:extLst>
            </p:cNvPr>
            <p:cNvCxnSpPr/>
            <p:nvPr/>
          </p:nvCxnSpPr>
          <p:spPr>
            <a:xfrm>
              <a:off x="3893614" y="2452987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7E5F401-9E02-472B-AB91-1E0B968D02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7969" y="2126467"/>
              <a:ext cx="0" cy="334532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F272C3-A4FC-AF70-8985-7F78DC540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3614" y="5940814"/>
              <a:ext cx="4252862" cy="12517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0AEF6CB-016B-BF47-F2DF-A7657FB057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7746" y="5576553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1B0FA9B-6103-37A8-3CF2-1EF3951CD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2344" y="5589070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2895E71-7267-32D0-0940-318D1F014504}"/>
                </a:ext>
              </a:extLst>
            </p:cNvPr>
            <p:cNvCxnSpPr>
              <a:cxnSpLocks/>
            </p:cNvCxnSpPr>
            <p:nvPr/>
          </p:nvCxnSpPr>
          <p:spPr>
            <a:xfrm>
              <a:off x="5977969" y="5953331"/>
              <a:ext cx="0" cy="334532"/>
            </a:xfrm>
            <a:prstGeom prst="line">
              <a:avLst/>
            </a:prstGeom>
            <a:ln w="28575">
              <a:solidFill>
                <a:srgbClr val="F3E25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762E7D-4443-4D52-F891-F65B1CE815B7}"/>
              </a:ext>
            </a:extLst>
          </p:cNvPr>
          <p:cNvGrpSpPr/>
          <p:nvPr/>
        </p:nvGrpSpPr>
        <p:grpSpPr>
          <a:xfrm>
            <a:off x="10263917" y="1209959"/>
            <a:ext cx="1529966" cy="1099775"/>
            <a:chOff x="7137784" y="-358477"/>
            <a:chExt cx="2225683" cy="203097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F77F5E8-C385-B61A-4BEC-3FBAFDEF9160}"/>
                </a:ext>
              </a:extLst>
            </p:cNvPr>
            <p:cNvSpPr/>
            <p:nvPr/>
          </p:nvSpPr>
          <p:spPr>
            <a:xfrm>
              <a:off x="8381541" y="329800"/>
              <a:ext cx="981926" cy="603657"/>
            </a:xfrm>
            <a:prstGeom prst="rect">
              <a:avLst/>
            </a:prstGeom>
            <a:solidFill>
              <a:srgbClr val="933933"/>
            </a:solidFill>
            <a:ln>
              <a:solidFill>
                <a:srgbClr val="F3E25B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FFFF00"/>
                  </a:solidFill>
                  <a:latin typeface="Monotype Corsiva" panose="03010101010201010101" pitchFamily="66" charset="0"/>
                </a:rPr>
                <a:t>D</a:t>
              </a:r>
              <a:endParaRPr lang="en-GB" dirty="0">
                <a:solidFill>
                  <a:srgbClr val="FFFF0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6BD69A4-8F54-094E-0DF1-3A0216C16301}"/>
                </a:ext>
              </a:extLst>
            </p:cNvPr>
            <p:cNvSpPr/>
            <p:nvPr/>
          </p:nvSpPr>
          <p:spPr>
            <a:xfrm>
              <a:off x="7137784" y="329799"/>
              <a:ext cx="981926" cy="603657"/>
            </a:xfrm>
            <a:prstGeom prst="rect">
              <a:avLst/>
            </a:prstGeom>
            <a:solidFill>
              <a:srgbClr val="5C99D2"/>
            </a:solidFill>
            <a:ln>
              <a:solidFill>
                <a:srgbClr val="F3E25B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060505"/>
                  </a:solidFill>
                  <a:latin typeface="Monotype Corsiva" panose="03010101010201010101" pitchFamily="66" charset="0"/>
                </a:rPr>
                <a:t>P</a:t>
              </a:r>
              <a:endParaRPr lang="en-GB" dirty="0">
                <a:solidFill>
                  <a:srgbClr val="060505"/>
                </a:solidFill>
                <a:latin typeface="Monotype Corsiva" panose="03010101010201010101" pitchFamily="66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3144A2F-7CE3-3132-7500-C0690101476A}"/>
                </a:ext>
              </a:extLst>
            </p:cNvPr>
            <p:cNvCxnSpPr/>
            <p:nvPr/>
          </p:nvCxnSpPr>
          <p:spPr>
            <a:xfrm>
              <a:off x="8872504" y="-34463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AF2E649-63F4-2809-1900-B4081F7D3ECE}"/>
                </a:ext>
              </a:extLst>
            </p:cNvPr>
            <p:cNvCxnSpPr/>
            <p:nvPr/>
          </p:nvCxnSpPr>
          <p:spPr>
            <a:xfrm>
              <a:off x="7628747" y="-34462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F0F8AD7-24FC-AF20-BEBA-A06F1842DF65}"/>
                </a:ext>
              </a:extLst>
            </p:cNvPr>
            <p:cNvCxnSpPr/>
            <p:nvPr/>
          </p:nvCxnSpPr>
          <p:spPr>
            <a:xfrm>
              <a:off x="8872504" y="943973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17F6510-005C-08EA-0980-AF8102F700B8}"/>
                </a:ext>
              </a:extLst>
            </p:cNvPr>
            <p:cNvCxnSpPr/>
            <p:nvPr/>
          </p:nvCxnSpPr>
          <p:spPr>
            <a:xfrm>
              <a:off x="7628747" y="943974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5C6D68A-F695-8A8D-B0F9-0F1DBAA50190}"/>
                </a:ext>
              </a:extLst>
            </p:cNvPr>
            <p:cNvCxnSpPr/>
            <p:nvPr/>
          </p:nvCxnSpPr>
          <p:spPr>
            <a:xfrm flipV="1">
              <a:off x="7628747" y="-34463"/>
              <a:ext cx="1243757" cy="1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F81592E-FED7-1AE8-5118-8362A12D65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4371" y="-358477"/>
              <a:ext cx="0" cy="334532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6697CF3-77EC-E50A-3D1B-2851D011749F}"/>
                </a:ext>
              </a:extLst>
            </p:cNvPr>
            <p:cNvCxnSpPr/>
            <p:nvPr/>
          </p:nvCxnSpPr>
          <p:spPr>
            <a:xfrm flipV="1">
              <a:off x="7612492" y="1293963"/>
              <a:ext cx="1243757" cy="1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465FC58-C03C-BB02-5938-70BF35D696F8}"/>
                </a:ext>
              </a:extLst>
            </p:cNvPr>
            <p:cNvCxnSpPr/>
            <p:nvPr/>
          </p:nvCxnSpPr>
          <p:spPr>
            <a:xfrm>
              <a:off x="8250625" y="1308235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1297A9-7860-3135-AB8B-942396DAB96A}"/>
              </a:ext>
            </a:extLst>
          </p:cNvPr>
          <p:cNvSpPr/>
          <p:nvPr/>
        </p:nvSpPr>
        <p:spPr>
          <a:xfrm>
            <a:off x="10185832" y="1109180"/>
            <a:ext cx="1684422" cy="1283368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machine in a factory&#10;&#10;Description automatically generated">
            <a:extLst>
              <a:ext uri="{FF2B5EF4-FFF2-40B4-BE49-F238E27FC236}">
                <a16:creationId xmlns:a16="http://schemas.microsoft.com/office/drawing/2014/main" id="{01F1CC23-2A77-1CE1-8863-05D80A83E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98" y="2693654"/>
            <a:ext cx="4371499" cy="3278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5A3B6A-99FE-A79C-BE09-CF96FD5551A7}"/>
              </a:ext>
            </a:extLst>
          </p:cNvPr>
          <p:cNvSpPr txBox="1"/>
          <p:nvPr/>
        </p:nvSpPr>
        <p:spPr>
          <a:xfrm>
            <a:off x="567265" y="2259176"/>
            <a:ext cx="392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Quadrupole magnet on test bench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20A728-0A78-1E7B-682C-33E6A6ECCC98}"/>
              </a:ext>
            </a:extLst>
          </p:cNvPr>
          <p:cNvSpPr/>
          <p:nvPr/>
        </p:nvSpPr>
        <p:spPr>
          <a:xfrm>
            <a:off x="216918" y="2126417"/>
            <a:ext cx="4556660" cy="4413100"/>
          </a:xfrm>
          <a:prstGeom prst="roundRect">
            <a:avLst>
              <a:gd name="adj" fmla="val 895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9900B6-3CBD-86A2-549C-DADD2259BF37}"/>
              </a:ext>
            </a:extLst>
          </p:cNvPr>
          <p:cNvCxnSpPr>
            <a:cxnSpLocks/>
          </p:cNvCxnSpPr>
          <p:nvPr/>
        </p:nvCxnSpPr>
        <p:spPr>
          <a:xfrm flipV="1">
            <a:off x="708330" y="4844374"/>
            <a:ext cx="208846" cy="1226858"/>
          </a:xfrm>
          <a:prstGeom prst="straightConnector1">
            <a:avLst/>
          </a:prstGeom>
          <a:ln w="38100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34B6C46-4DFB-46D5-6C75-28FD7D44B62A}"/>
              </a:ext>
            </a:extLst>
          </p:cNvPr>
          <p:cNvSpPr txBox="1"/>
          <p:nvPr/>
        </p:nvSpPr>
        <p:spPr>
          <a:xfrm>
            <a:off x="605737" y="6071232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3E25B"/>
                </a:solidFill>
              </a:rPr>
              <a:t>Rotating</a:t>
            </a:r>
            <a:r>
              <a:rPr lang="de-DE" dirty="0">
                <a:solidFill>
                  <a:srgbClr val="F3E25B"/>
                </a:solidFill>
              </a:rPr>
              <a:t> </a:t>
            </a:r>
            <a:r>
              <a:rPr lang="de-DE" dirty="0" err="1">
                <a:solidFill>
                  <a:srgbClr val="F3E25B"/>
                </a:solidFill>
              </a:rPr>
              <a:t>coil</a:t>
            </a:r>
            <a:r>
              <a:rPr lang="de-DE" dirty="0">
                <a:solidFill>
                  <a:srgbClr val="F3E25B"/>
                </a:solidFill>
              </a:rPr>
              <a:t> </a:t>
            </a:r>
            <a:r>
              <a:rPr lang="de-DE" dirty="0" err="1">
                <a:solidFill>
                  <a:srgbClr val="F3E25B"/>
                </a:solidFill>
              </a:rPr>
              <a:t>measurement</a:t>
            </a:r>
            <a:r>
              <a:rPr lang="de-DE" dirty="0">
                <a:solidFill>
                  <a:srgbClr val="F3E25B"/>
                </a:solidFill>
              </a:rPr>
              <a:t>  </a:t>
            </a:r>
            <a:r>
              <a:rPr lang="de-DE" dirty="0" err="1">
                <a:solidFill>
                  <a:srgbClr val="F3E25B"/>
                </a:solidFill>
              </a:rPr>
              <a:t>system</a:t>
            </a:r>
            <a:r>
              <a:rPr lang="de-DE" dirty="0">
                <a:solidFill>
                  <a:srgbClr val="F3E25B"/>
                </a:solidFill>
              </a:rPr>
              <a:t> </a:t>
            </a:r>
            <a:endParaRPr lang="en-GB" dirty="0">
              <a:solidFill>
                <a:srgbClr val="F3E2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8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19832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Example 3D field mapping [7]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A3B6A-99FE-A79C-BE09-CF96FD5551A7}"/>
              </a:ext>
            </a:extLst>
          </p:cNvPr>
          <p:cNvSpPr txBox="1"/>
          <p:nvPr/>
        </p:nvSpPr>
        <p:spPr>
          <a:xfrm>
            <a:off x="294345" y="2259176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Curved dipole magnet on test bench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20A728-0A78-1E7B-682C-33E6A6ECCC98}"/>
              </a:ext>
            </a:extLst>
          </p:cNvPr>
          <p:cNvSpPr/>
          <p:nvPr/>
        </p:nvSpPr>
        <p:spPr>
          <a:xfrm>
            <a:off x="65824" y="2126417"/>
            <a:ext cx="4556660" cy="4132626"/>
          </a:xfrm>
          <a:prstGeom prst="roundRect">
            <a:avLst>
              <a:gd name="adj" fmla="val 895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ue machine with yellow lines&#10;&#10;Description automatically generated">
            <a:extLst>
              <a:ext uri="{FF2B5EF4-FFF2-40B4-BE49-F238E27FC236}">
                <a16:creationId xmlns:a16="http://schemas.microsoft.com/office/drawing/2014/main" id="{B86DF8A8-2FF5-E3DC-51F6-06050744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60" y="2892102"/>
            <a:ext cx="4052455" cy="304256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1CF5CE-CFA9-B338-F98F-B5C7A9BACE60}"/>
              </a:ext>
            </a:extLst>
          </p:cNvPr>
          <p:cNvSpPr/>
          <p:nvPr/>
        </p:nvSpPr>
        <p:spPr>
          <a:xfrm>
            <a:off x="4755812" y="2251075"/>
            <a:ext cx="7264738" cy="3715868"/>
          </a:xfrm>
          <a:prstGeom prst="roundRect">
            <a:avLst>
              <a:gd name="adj" fmla="val 895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B99ED8-0B59-0248-A5CE-8A5677BA30F0}"/>
                  </a:ext>
                </a:extLst>
              </p:cNvPr>
              <p:cNvSpPr txBox="1"/>
              <p:nvPr/>
            </p:nvSpPr>
            <p:spPr>
              <a:xfrm>
                <a:off x="4923520" y="2424386"/>
                <a:ext cx="66445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3E25B"/>
                    </a:solidFill>
                  </a:rPr>
                  <a:t>Model update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rgbClr val="F3E25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F3E25B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b="1" i="1">
                            <a:solidFill>
                              <a:srgbClr val="F3E25B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de-DE" b="1" i="0" smtClean="0">
                        <a:solidFill>
                          <a:srgbClr val="F3E25B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b="1" i="1">
                            <a:solidFill>
                              <a:srgbClr val="F3E25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F3E25B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b="1" i="1">
                            <a:solidFill>
                              <a:srgbClr val="F3E25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F3E25B"/>
                    </a:solidFill>
                  </a:rPr>
                  <a:t>) by means of a linear </a:t>
                </a:r>
                <a:r>
                  <a:rPr lang="en-US" b="1" dirty="0" err="1">
                    <a:solidFill>
                      <a:srgbClr val="F3E25B"/>
                    </a:solidFill>
                  </a:rPr>
                  <a:t>Kálmán</a:t>
                </a:r>
                <a:r>
                  <a:rPr lang="en-US" b="1" dirty="0">
                    <a:solidFill>
                      <a:srgbClr val="F3E25B"/>
                    </a:solidFill>
                  </a:rPr>
                  <a:t> filter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B99ED8-0B59-0248-A5CE-8A5677BA3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520" y="2424386"/>
                <a:ext cx="6644594" cy="369332"/>
              </a:xfrm>
              <a:prstGeom prst="rect">
                <a:avLst/>
              </a:prstGeom>
              <a:blipFill>
                <a:blip r:embed="rId3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6EC04-8435-9978-38D1-41E9A1BD1803}"/>
                  </a:ext>
                </a:extLst>
              </p:cNvPr>
              <p:cNvSpPr txBox="1"/>
              <p:nvPr/>
            </p:nvSpPr>
            <p:spPr>
              <a:xfrm>
                <a:off x="4923520" y="3006395"/>
                <a:ext cx="5245828" cy="947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de-DE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:endParaRPr lang="de-DE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e>
                      </m:d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de-DE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de-DE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de-DE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sSub>
                        <m:sSubPr>
                          <m:ctrlP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de-DE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6EC04-8435-9978-38D1-41E9A1BD1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520" y="3006395"/>
                <a:ext cx="5245828" cy="947375"/>
              </a:xfrm>
              <a:prstGeom prst="rect">
                <a:avLst/>
              </a:prstGeom>
              <a:blipFill>
                <a:blip r:embed="rId4"/>
                <a:stretch>
                  <a:fillRect l="-233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3BE9FE4-5745-1049-9710-634FA65402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4799544"/>
                  </p:ext>
                </p:extLst>
              </p:nvPr>
            </p:nvGraphicFramePr>
            <p:xfrm>
              <a:off x="4923520" y="4093336"/>
              <a:ext cx="4435084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38720">
                      <a:extLst>
                        <a:ext uri="{9D8B030D-6E8A-4147-A177-3AD203B41FA5}">
                          <a16:colId xmlns:a16="http://schemas.microsoft.com/office/drawing/2014/main" val="1998930081"/>
                        </a:ext>
                      </a:extLst>
                    </a:gridCol>
                    <a:gridCol w="3696364">
                      <a:extLst>
                        <a:ext uri="{9D8B030D-6E8A-4147-A177-3AD203B41FA5}">
                          <a16:colId xmlns:a16="http://schemas.microsoft.com/office/drawing/2014/main" val="30949646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de-DE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Prior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covariance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2673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de-DE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Posterior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covariance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0797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oMath>
                            </m:oMathPara>
                          </a14:m>
                          <a:endParaRPr lang="en-GB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Observation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47190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Measurement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covariance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57332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Measurement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data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605869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3BE9FE4-5745-1049-9710-634FA65402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4799544"/>
                  </p:ext>
                </p:extLst>
              </p:nvPr>
            </p:nvGraphicFramePr>
            <p:xfrm>
              <a:off x="4923520" y="4093336"/>
              <a:ext cx="4435084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38720">
                      <a:extLst>
                        <a:ext uri="{9D8B030D-6E8A-4147-A177-3AD203B41FA5}">
                          <a16:colId xmlns:a16="http://schemas.microsoft.com/office/drawing/2014/main" val="1998930081"/>
                        </a:ext>
                      </a:extLst>
                    </a:gridCol>
                    <a:gridCol w="3696364">
                      <a:extLst>
                        <a:ext uri="{9D8B030D-6E8A-4147-A177-3AD203B41FA5}">
                          <a16:colId xmlns:a16="http://schemas.microsoft.com/office/drawing/2014/main" val="30949646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8197" r="-502479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Prior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covariance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2673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108197" r="-502479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Posterior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covariance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0797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208197" r="-50247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Observation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47190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308197" r="-50247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Measurement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covariance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matrix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57332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408197" r="-502479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Measurement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data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60586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9818D82-F820-0BC2-B745-E04BAA6CF6B5}"/>
              </a:ext>
            </a:extLst>
          </p:cNvPr>
          <p:cNvSpPr txBox="1"/>
          <p:nvPr/>
        </p:nvSpPr>
        <p:spPr>
          <a:xfrm>
            <a:off x="502444" y="6455943"/>
            <a:ext cx="11187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[7] 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Liebsch, Melvin, Russenschuck, Stephan and Kurz, Stefan. "BEM-Based Magnetic Field Reconstruction by Ensemble </a:t>
            </a:r>
            <a:r>
              <a:rPr lang="en-GB" sz="1000" dirty="0" err="1">
                <a:solidFill>
                  <a:schemeClr val="bg1">
                    <a:lumMod val="95000"/>
                  </a:schemeClr>
                </a:solidFill>
              </a:rPr>
              <a:t>Kálmán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 Filtering" </a:t>
            </a:r>
            <a:r>
              <a:rPr lang="en-GB" sz="1000" i="1" dirty="0">
                <a:solidFill>
                  <a:schemeClr val="bg1">
                    <a:lumMod val="95000"/>
                  </a:schemeClr>
                </a:solidFill>
              </a:rPr>
              <a:t>Computational Methods in Applied Mathematics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, vol. 23, no. 2, 2023, pp. 405-424. 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https://doi.org/10.1515/cmam-2022-0121</a:t>
            </a:r>
            <a:endParaRPr lang="en-GB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8" name="Picture 17" descr="A machine with a long pole&#10;&#10;Description automatically generated with medium confidence">
            <a:extLst>
              <a:ext uri="{FF2B5EF4-FFF2-40B4-BE49-F238E27FC236}">
                <a16:creationId xmlns:a16="http://schemas.microsoft.com/office/drawing/2014/main" id="{8B67DFDB-6F61-0EDB-3134-8EFD60D05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0679" y="2920087"/>
            <a:ext cx="1849641" cy="29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6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19832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Example 3D field mapping [7]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A3B6A-99FE-A79C-BE09-CF96FD5551A7}"/>
              </a:ext>
            </a:extLst>
          </p:cNvPr>
          <p:cNvSpPr txBox="1"/>
          <p:nvPr/>
        </p:nvSpPr>
        <p:spPr>
          <a:xfrm>
            <a:off x="294345" y="2259176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Curved dipole magnet on test bench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20A728-0A78-1E7B-682C-33E6A6ECCC98}"/>
              </a:ext>
            </a:extLst>
          </p:cNvPr>
          <p:cNvSpPr/>
          <p:nvPr/>
        </p:nvSpPr>
        <p:spPr>
          <a:xfrm>
            <a:off x="65824" y="2126417"/>
            <a:ext cx="4556660" cy="4132626"/>
          </a:xfrm>
          <a:prstGeom prst="roundRect">
            <a:avLst>
              <a:gd name="adj" fmla="val 895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ue machine with yellow lines&#10;&#10;Description automatically generated">
            <a:extLst>
              <a:ext uri="{FF2B5EF4-FFF2-40B4-BE49-F238E27FC236}">
                <a16:creationId xmlns:a16="http://schemas.microsoft.com/office/drawing/2014/main" id="{B86DF8A8-2FF5-E3DC-51F6-06050744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60" y="2892102"/>
            <a:ext cx="4052455" cy="3042564"/>
          </a:xfrm>
          <a:prstGeom prst="rect">
            <a:avLst/>
          </a:prstGeom>
        </p:spPr>
      </p:pic>
      <p:pic>
        <p:nvPicPr>
          <p:cNvPr id="14" name="Picture 13" descr="A diagram of different types of metal&#10;&#10;Description automatically generated">
            <a:extLst>
              <a:ext uri="{FF2B5EF4-FFF2-40B4-BE49-F238E27FC236}">
                <a16:creationId xmlns:a16="http://schemas.microsoft.com/office/drawing/2014/main" id="{6D271F70-5ED5-22EA-763B-DE063DD5F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520" y="2905459"/>
            <a:ext cx="6900468" cy="274656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1CF5CE-CFA9-B338-F98F-B5C7A9BACE60}"/>
              </a:ext>
            </a:extLst>
          </p:cNvPr>
          <p:cNvSpPr/>
          <p:nvPr/>
        </p:nvSpPr>
        <p:spPr>
          <a:xfrm>
            <a:off x="4755812" y="2263775"/>
            <a:ext cx="7264738" cy="3715868"/>
          </a:xfrm>
          <a:prstGeom prst="roundRect">
            <a:avLst>
              <a:gd name="adj" fmla="val 895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B99ED8-0B59-0248-A5CE-8A5677BA30F0}"/>
              </a:ext>
            </a:extLst>
          </p:cNvPr>
          <p:cNvSpPr txBox="1"/>
          <p:nvPr/>
        </p:nvSpPr>
        <p:spPr>
          <a:xfrm>
            <a:off x="4921185" y="2391312"/>
            <a:ext cx="609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Measurement data, boundary mesh and model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89DF32-8019-F63B-EDDD-4EFE3256FC2E}"/>
              </a:ext>
            </a:extLst>
          </p:cNvPr>
          <p:cNvSpPr txBox="1"/>
          <p:nvPr/>
        </p:nvSpPr>
        <p:spPr>
          <a:xfrm>
            <a:off x="502444" y="6455943"/>
            <a:ext cx="11187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[7] 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Liebsch, Melvin, Russenschuck, Stephan and Kurz, Stefan. "BEM-Based Magnetic Field Reconstruction by Ensemble </a:t>
            </a:r>
            <a:r>
              <a:rPr lang="en-GB" sz="1000" dirty="0" err="1">
                <a:solidFill>
                  <a:schemeClr val="bg1">
                    <a:lumMod val="95000"/>
                  </a:schemeClr>
                </a:solidFill>
              </a:rPr>
              <a:t>Kálmán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 Filtering" </a:t>
            </a:r>
            <a:r>
              <a:rPr lang="en-GB" sz="1000" i="1" dirty="0">
                <a:solidFill>
                  <a:schemeClr val="bg1">
                    <a:lumMod val="95000"/>
                  </a:schemeClr>
                </a:solidFill>
              </a:rPr>
              <a:t>Computational Methods in Applied Mathematics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, vol. 23, no. 2, 2023, pp. 405-424. 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https://doi.org/10.1515/cmam-2022-0121</a:t>
            </a:r>
            <a:endParaRPr lang="en-GB" sz="1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93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19832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Example 3D field mapping [7]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A3B6A-99FE-A79C-BE09-CF96FD5551A7}"/>
              </a:ext>
            </a:extLst>
          </p:cNvPr>
          <p:cNvSpPr txBox="1"/>
          <p:nvPr/>
        </p:nvSpPr>
        <p:spPr>
          <a:xfrm>
            <a:off x="294345" y="2259176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Curved dipole magnet on test bench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20A728-0A78-1E7B-682C-33E6A6ECCC98}"/>
              </a:ext>
            </a:extLst>
          </p:cNvPr>
          <p:cNvSpPr/>
          <p:nvPr/>
        </p:nvSpPr>
        <p:spPr>
          <a:xfrm>
            <a:off x="65824" y="2126417"/>
            <a:ext cx="4556660" cy="4132626"/>
          </a:xfrm>
          <a:prstGeom prst="roundRect">
            <a:avLst>
              <a:gd name="adj" fmla="val 895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ue machine with yellow lines&#10;&#10;Description automatically generated">
            <a:extLst>
              <a:ext uri="{FF2B5EF4-FFF2-40B4-BE49-F238E27FC236}">
                <a16:creationId xmlns:a16="http://schemas.microsoft.com/office/drawing/2014/main" id="{B86DF8A8-2FF5-E3DC-51F6-06050744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60" y="2892102"/>
            <a:ext cx="4052455" cy="304256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1CF5CE-CFA9-B338-F98F-B5C7A9BACE60}"/>
              </a:ext>
            </a:extLst>
          </p:cNvPr>
          <p:cNvSpPr/>
          <p:nvPr/>
        </p:nvSpPr>
        <p:spPr>
          <a:xfrm>
            <a:off x="4755812" y="2276475"/>
            <a:ext cx="7264738" cy="3715868"/>
          </a:xfrm>
          <a:prstGeom prst="roundRect">
            <a:avLst>
              <a:gd name="adj" fmla="val 895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7685D4CA-F5A6-8F20-77C6-100749FDF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537" y="2813094"/>
            <a:ext cx="7056902" cy="28384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B4D338-ECE4-081A-53BF-78BE7CBFE81E}"/>
              </a:ext>
            </a:extLst>
          </p:cNvPr>
          <p:cNvSpPr txBox="1"/>
          <p:nvPr/>
        </p:nvSpPr>
        <p:spPr>
          <a:xfrm>
            <a:off x="4923520" y="2404012"/>
            <a:ext cx="435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3E25B"/>
                </a:solidFill>
              </a:rPr>
              <a:t>Validating the field evaluation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3F1A9D-B6AD-0E0E-2686-ECBD002208C7}"/>
              </a:ext>
            </a:extLst>
          </p:cNvPr>
          <p:cNvSpPr txBox="1"/>
          <p:nvPr/>
        </p:nvSpPr>
        <p:spPr>
          <a:xfrm>
            <a:off x="502444" y="6455943"/>
            <a:ext cx="11187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[7] 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Liebsch, Melvin, Russenschuck, Stephan and Kurz, Stefan. "BEM-Based Magnetic Field Reconstruction by Ensemble </a:t>
            </a:r>
            <a:r>
              <a:rPr lang="en-GB" sz="1000" dirty="0" err="1">
                <a:solidFill>
                  <a:schemeClr val="bg1">
                    <a:lumMod val="95000"/>
                  </a:schemeClr>
                </a:solidFill>
              </a:rPr>
              <a:t>Kálmán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 Filtering" </a:t>
            </a:r>
            <a:r>
              <a:rPr lang="en-GB" sz="1000" i="1" dirty="0">
                <a:solidFill>
                  <a:schemeClr val="bg1">
                    <a:lumMod val="95000"/>
                  </a:schemeClr>
                </a:solidFill>
              </a:rPr>
              <a:t>Computational Methods in Applied Mathematics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, vol. 23, no. 2, 2023, pp. 405-424. 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https://doi.org/10.1515/cmam-2022-0121</a:t>
            </a:r>
            <a:endParaRPr lang="en-GB" sz="1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5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9883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8CA86-8DF0-D095-5B14-B004B12C0C76}"/>
              </a:ext>
            </a:extLst>
          </p:cNvPr>
          <p:cNvSpPr txBox="1"/>
          <p:nvPr/>
        </p:nvSpPr>
        <p:spPr>
          <a:xfrm>
            <a:off x="724179" y="3192221"/>
            <a:ext cx="4733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lifecycle of the accelerator magnet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Hybrid modeling (Newton to Kepler)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Calibrated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Delta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3E25B"/>
                </a:solidFill>
              </a:rPr>
              <a:t>Integration in the life cycle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65AC0-6499-6F32-AAAF-1C130779F979}"/>
              </a:ext>
            </a:extLst>
          </p:cNvPr>
          <p:cNvSpPr txBox="1"/>
          <p:nvPr/>
        </p:nvSpPr>
        <p:spPr>
          <a:xfrm>
            <a:off x="523596" y="2218402"/>
            <a:ext cx="10944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Learning from data through the lens of models is a way to exploit structure in an otherwise intractable problem 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9B533-44A9-EBCD-5F61-90EA541299A8}"/>
              </a:ext>
            </a:extLst>
          </p:cNvPr>
          <p:cNvSpPr txBox="1"/>
          <p:nvPr/>
        </p:nvSpPr>
        <p:spPr>
          <a:xfrm>
            <a:off x="547688" y="6573679"/>
            <a:ext cx="10748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[1] K. Wilcox, Predictive data science for physical systems – from model reduction to scientific machine learning. ICIAM – international congress on industrial and applied mathematics. 2019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15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86507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The ROXIE evaluator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24C9B5-BCBF-E863-8E7C-84A485EE67F8}"/>
              </a:ext>
            </a:extLst>
          </p:cNvPr>
          <p:cNvSpPr txBox="1"/>
          <p:nvPr/>
        </p:nvSpPr>
        <p:spPr>
          <a:xfrm>
            <a:off x="185739" y="1925473"/>
            <a:ext cx="796766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The ROXIE evaluator is python package for the </a:t>
            </a:r>
            <a:r>
              <a:rPr lang="en-US" b="1" i="1" dirty="0">
                <a:solidFill>
                  <a:srgbClr val="F3E25B"/>
                </a:solidFill>
              </a:rPr>
              <a:t>advanced post-processing and reverse engineering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We make extensive use of GMSH </a:t>
            </a:r>
            <a:r>
              <a:rPr lang="en-US" b="1" i="1" dirty="0">
                <a:solidFill>
                  <a:srgbClr val="F3E25B"/>
                </a:solidFill>
              </a:rPr>
              <a:t>for mesh operations and shape functions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i="1" dirty="0">
                <a:solidFill>
                  <a:srgbClr val="F3E25B"/>
                </a:solidFill>
              </a:rPr>
              <a:t>Performant C++ extensions </a:t>
            </a:r>
            <a:r>
              <a:rPr lang="en-GB" dirty="0">
                <a:solidFill>
                  <a:schemeClr val="bg1"/>
                </a:solidFill>
              </a:rPr>
              <a:t>are used for the BEM matrix assembly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C++ code leverages on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b="1" i="1" dirty="0">
                <a:solidFill>
                  <a:srgbClr val="F3E25B"/>
                </a:solidFill>
              </a:rPr>
              <a:t>vectorization (</a:t>
            </a:r>
            <a:r>
              <a:rPr lang="en-US" b="1" i="1" dirty="0" err="1">
                <a:solidFill>
                  <a:srgbClr val="F3E25B"/>
                </a:solidFill>
              </a:rPr>
              <a:t>EigenC</a:t>
            </a:r>
            <a:r>
              <a:rPr lang="en-US" b="1" i="1" dirty="0">
                <a:solidFill>
                  <a:srgbClr val="F3E25B"/>
                </a:solidFill>
              </a:rPr>
              <a:t>++)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b="1" i="1" dirty="0">
                <a:solidFill>
                  <a:srgbClr val="F3E25B"/>
                </a:solidFill>
              </a:rPr>
              <a:t>parallelization (</a:t>
            </a:r>
            <a:r>
              <a:rPr lang="en-US" b="1" i="1" dirty="0" err="1">
                <a:solidFill>
                  <a:srgbClr val="F3E25B"/>
                </a:solidFill>
              </a:rPr>
              <a:t>OpenMPI</a:t>
            </a:r>
            <a:r>
              <a:rPr lang="en-US" b="1" i="1" dirty="0">
                <a:solidFill>
                  <a:srgbClr val="F3E25B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It features a </a:t>
            </a:r>
            <a:r>
              <a:rPr lang="en-US" b="1" i="1" dirty="0">
                <a:solidFill>
                  <a:srgbClr val="F3E25B"/>
                </a:solidFill>
              </a:rPr>
              <a:t>Multi Level Fast Multipole Method (MLFMM) for accelerated field evaluation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b="1" i="1" dirty="0">
                <a:solidFill>
                  <a:srgbClr val="F3E25B"/>
                </a:solidFill>
              </a:rPr>
              <a:t>poetry packaging manager </a:t>
            </a:r>
            <a:r>
              <a:rPr lang="en-US" dirty="0">
                <a:solidFill>
                  <a:schemeClr val="bg1"/>
                </a:solidFill>
              </a:rPr>
              <a:t>is used for platform independence and dependency tracking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 descr="A colorful cube with a black stripe&#10;&#10;Description automatically generated with medium confidence">
            <a:extLst>
              <a:ext uri="{FF2B5EF4-FFF2-40B4-BE49-F238E27FC236}">
                <a16:creationId xmlns:a16="http://schemas.microsoft.com/office/drawing/2014/main" id="{421D4987-5F45-D8E3-BE60-C014070F0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52" y="1477865"/>
            <a:ext cx="2705431" cy="2610024"/>
          </a:xfrm>
          <a:prstGeom prst="rect">
            <a:avLst/>
          </a:prstGeom>
        </p:spPr>
      </p:pic>
      <p:pic>
        <p:nvPicPr>
          <p:cNvPr id="15" name="Picture 14" descr="A computer screen shot of a computer generated image&#10;&#10;Description automatically generated">
            <a:extLst>
              <a:ext uri="{FF2B5EF4-FFF2-40B4-BE49-F238E27FC236}">
                <a16:creationId xmlns:a16="http://schemas.microsoft.com/office/drawing/2014/main" id="{040DF757-2568-9DF5-9507-47E7750071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20695" r="1239" b="2321"/>
          <a:stretch/>
        </p:blipFill>
        <p:spPr>
          <a:xfrm>
            <a:off x="8197852" y="3996921"/>
            <a:ext cx="2705431" cy="2162248"/>
          </a:xfrm>
          <a:prstGeom prst="rect">
            <a:avLst/>
          </a:prstGeom>
        </p:spPr>
      </p:pic>
      <p:pic>
        <p:nvPicPr>
          <p:cNvPr id="13" name="Picture 12" descr="A cartoon of an owl holding a graduation cap&#10;&#10;Description automatically generated">
            <a:extLst>
              <a:ext uri="{FF2B5EF4-FFF2-40B4-BE49-F238E27FC236}">
                <a16:creationId xmlns:a16="http://schemas.microsoft.com/office/drawing/2014/main" id="{39B605C7-E9C8-AEB1-B440-2E84761BA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3283" y="1482213"/>
            <a:ext cx="1083962" cy="46769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7609D4-798B-C149-55B3-BF6CC7CFE363}"/>
              </a:ext>
            </a:extLst>
          </p:cNvPr>
          <p:cNvSpPr txBox="1"/>
          <p:nvPr/>
        </p:nvSpPr>
        <p:spPr>
          <a:xfrm>
            <a:off x="8277679" y="6324798"/>
            <a:ext cx="4048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3E25B"/>
                </a:solidFill>
              </a:rPr>
              <a:t>https://github.com/MelvinLie/roxie_evaluator</a:t>
            </a:r>
          </a:p>
        </p:txBody>
      </p:sp>
    </p:spTree>
    <p:extLst>
      <p:ext uri="{BB962C8B-B14F-4D97-AF65-F5344CB8AC3E}">
        <p14:creationId xmlns:p14="http://schemas.microsoft.com/office/powerpoint/2010/main" val="3843247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002D7CD8-3234-81A6-27F2-5EAEECA41259}"/>
              </a:ext>
            </a:extLst>
          </p:cNvPr>
          <p:cNvGrpSpPr/>
          <p:nvPr/>
        </p:nvGrpSpPr>
        <p:grpSpPr>
          <a:xfrm>
            <a:off x="1558924" y="2315283"/>
            <a:ext cx="5531729" cy="3645907"/>
            <a:chOff x="1558924" y="2595201"/>
            <a:chExt cx="5531729" cy="364590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B7D2B9B-96F2-D57C-D6FA-504DE4426E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58924" y="2595201"/>
              <a:ext cx="5531729" cy="3645353"/>
              <a:chOff x="434527" y="2465111"/>
              <a:chExt cx="6387340" cy="420919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B484E65-160F-5A94-A060-FA805A933F42}"/>
                  </a:ext>
                </a:extLst>
              </p:cNvPr>
              <p:cNvSpPr/>
              <p:nvPr/>
            </p:nvSpPr>
            <p:spPr>
              <a:xfrm>
                <a:off x="584960" y="6226628"/>
                <a:ext cx="5976021" cy="447675"/>
              </a:xfrm>
              <a:prstGeom prst="rect">
                <a:avLst/>
              </a:prstGeom>
              <a:solidFill>
                <a:srgbClr val="00707A">
                  <a:alpha val="50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47552CD-7109-FA82-209B-28A5E62866DB}"/>
                  </a:ext>
                </a:extLst>
              </p:cNvPr>
              <p:cNvSpPr/>
              <p:nvPr/>
            </p:nvSpPr>
            <p:spPr>
              <a:xfrm>
                <a:off x="812673" y="3111442"/>
                <a:ext cx="591436" cy="3113272"/>
              </a:xfrm>
              <a:prstGeom prst="rect">
                <a:avLst/>
              </a:prstGeom>
              <a:solidFill>
                <a:srgbClr val="00707A">
                  <a:alpha val="50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6A0647A-99E3-AA74-C8D8-E796729F6431}"/>
                  </a:ext>
                </a:extLst>
              </p:cNvPr>
              <p:cNvSpPr/>
              <p:nvPr/>
            </p:nvSpPr>
            <p:spPr>
              <a:xfrm>
                <a:off x="5830563" y="3111442"/>
                <a:ext cx="591436" cy="3116589"/>
              </a:xfrm>
              <a:prstGeom prst="rect">
                <a:avLst/>
              </a:prstGeom>
              <a:solidFill>
                <a:srgbClr val="00707A">
                  <a:alpha val="50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1F53864-D8CE-AD59-4006-777FF998F963}"/>
                  </a:ext>
                </a:extLst>
              </p:cNvPr>
              <p:cNvSpPr/>
              <p:nvPr/>
            </p:nvSpPr>
            <p:spPr>
              <a:xfrm>
                <a:off x="1754963" y="3111441"/>
                <a:ext cx="591436" cy="2662216"/>
              </a:xfrm>
              <a:prstGeom prst="rect">
                <a:avLst/>
              </a:prstGeom>
              <a:solidFill>
                <a:srgbClr val="5C99D2">
                  <a:alpha val="50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7A09235-73C4-8D87-9E1B-7AD842AE4EF2}"/>
                  </a:ext>
                </a:extLst>
              </p:cNvPr>
              <p:cNvSpPr/>
              <p:nvPr/>
            </p:nvSpPr>
            <p:spPr>
              <a:xfrm>
                <a:off x="4943409" y="3111442"/>
                <a:ext cx="591436" cy="2662215"/>
              </a:xfrm>
              <a:prstGeom prst="rect">
                <a:avLst/>
              </a:prstGeom>
              <a:solidFill>
                <a:srgbClr val="5C99D2">
                  <a:alpha val="50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12CB0F1-2318-C0D3-E6F1-7E2F9B67A84A}"/>
                  </a:ext>
                </a:extLst>
              </p:cNvPr>
              <p:cNvSpPr/>
              <p:nvPr/>
            </p:nvSpPr>
            <p:spPr>
              <a:xfrm>
                <a:off x="2697253" y="3111442"/>
                <a:ext cx="591436" cy="2214540"/>
              </a:xfrm>
              <a:prstGeom prst="rect">
                <a:avLst/>
              </a:prstGeom>
              <a:solidFill>
                <a:srgbClr val="9C9C9B">
                  <a:alpha val="50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3E78587-CC29-520A-245F-E76D46911F5A}"/>
                  </a:ext>
                </a:extLst>
              </p:cNvPr>
              <p:cNvSpPr/>
              <p:nvPr/>
            </p:nvSpPr>
            <p:spPr>
              <a:xfrm>
                <a:off x="3925684" y="3111442"/>
                <a:ext cx="591436" cy="2214540"/>
              </a:xfrm>
              <a:prstGeom prst="rect">
                <a:avLst/>
              </a:prstGeom>
              <a:solidFill>
                <a:srgbClr val="9C9C9B">
                  <a:alpha val="50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65" name="Rectangle: Top Corners Snipped 64">
                <a:extLst>
                  <a:ext uri="{FF2B5EF4-FFF2-40B4-BE49-F238E27FC236}">
                    <a16:creationId xmlns:a16="http://schemas.microsoft.com/office/drawing/2014/main" id="{59F61BE1-E2E4-D740-A4E6-C4DEA0ABE20F}"/>
                  </a:ext>
                </a:extLst>
              </p:cNvPr>
              <p:cNvSpPr/>
              <p:nvPr/>
            </p:nvSpPr>
            <p:spPr>
              <a:xfrm>
                <a:off x="434527" y="2465111"/>
                <a:ext cx="6387340" cy="646331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933933">
                  <a:alpha val="50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173BF05-1A7D-CE75-8305-B2D547F31F52}"/>
                  </a:ext>
                </a:extLst>
              </p:cNvPr>
              <p:cNvSpPr/>
              <p:nvPr/>
            </p:nvSpPr>
            <p:spPr>
              <a:xfrm>
                <a:off x="1404109" y="5777038"/>
                <a:ext cx="4426454" cy="447675"/>
              </a:xfrm>
              <a:prstGeom prst="rect">
                <a:avLst/>
              </a:prstGeom>
              <a:solidFill>
                <a:srgbClr val="5C99D2">
                  <a:alpha val="50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B77750F-1E2E-18D3-45CF-3A0B288240AB}"/>
                  </a:ext>
                </a:extLst>
              </p:cNvPr>
              <p:cNvSpPr/>
              <p:nvPr/>
            </p:nvSpPr>
            <p:spPr>
              <a:xfrm>
                <a:off x="2346399" y="5325982"/>
                <a:ext cx="2601010" cy="447675"/>
              </a:xfrm>
              <a:prstGeom prst="rect">
                <a:avLst/>
              </a:prstGeom>
              <a:solidFill>
                <a:srgbClr val="9C9C9B">
                  <a:alpha val="50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0C89A35-6477-B755-5AEE-5C55D862D098}"/>
                    </a:ext>
                  </a:extLst>
                </p:cNvPr>
                <p:cNvSpPr txBox="1"/>
                <p:nvPr/>
              </p:nvSpPr>
              <p:spPr>
                <a:xfrm>
                  <a:off x="5550584" y="5871776"/>
                  <a:ext cx="12899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Gen.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0C89A35-6477-B755-5AEE-5C55D862D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0584" y="5871776"/>
                  <a:ext cx="1289905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4265" t="-819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9883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Integration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31945F-9C21-90F0-70D0-5EF768A9FC4D}"/>
              </a:ext>
            </a:extLst>
          </p:cNvPr>
          <p:cNvSpPr txBox="1"/>
          <p:nvPr/>
        </p:nvSpPr>
        <p:spPr>
          <a:xfrm>
            <a:off x="7250155" y="2113094"/>
            <a:ext cx="480241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All systems models must be: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i="1" dirty="0">
                <a:solidFill>
                  <a:srgbClr val="F3E25B"/>
                </a:solidFill>
              </a:rPr>
              <a:t>Exchangeable</a:t>
            </a:r>
          </a:p>
          <a:p>
            <a:pPr marL="285750" indent="-285750">
              <a:buFontTx/>
              <a:buChar char="-"/>
            </a:pPr>
            <a:r>
              <a:rPr lang="en-GB" b="1" i="1" dirty="0">
                <a:solidFill>
                  <a:srgbClr val="F3E25B"/>
                </a:solidFill>
              </a:rPr>
              <a:t>Versioned</a:t>
            </a:r>
          </a:p>
          <a:p>
            <a:pPr marL="285750" indent="-285750">
              <a:buFontTx/>
              <a:buChar char="-"/>
            </a:pPr>
            <a:r>
              <a:rPr lang="en-GB" b="1" i="1" dirty="0" err="1">
                <a:solidFill>
                  <a:srgbClr val="F3E25B"/>
                </a:solidFill>
              </a:rPr>
              <a:t>Integratable</a:t>
            </a:r>
            <a:endParaRPr lang="en-GB" b="1" i="1" dirty="0">
              <a:solidFill>
                <a:srgbClr val="F3E25B"/>
              </a:solidFill>
            </a:endParaRPr>
          </a:p>
          <a:p>
            <a:pPr marL="285750" indent="-285750">
              <a:buFontTx/>
              <a:buChar char="-"/>
            </a:pPr>
            <a:endParaRPr lang="en-GB" b="1" i="1" dirty="0">
              <a:solidFill>
                <a:srgbClr val="F3E25B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Application specific software for ROXIE</a:t>
            </a:r>
          </a:p>
          <a:p>
            <a:pPr marL="285750" indent="-285750">
              <a:buFontTx/>
              <a:buChar char="-"/>
            </a:pPr>
            <a:r>
              <a:rPr lang="en-GB" b="1" i="1" dirty="0">
                <a:solidFill>
                  <a:srgbClr val="F3E25B"/>
                </a:solidFill>
              </a:rPr>
              <a:t>ROXIE API</a:t>
            </a:r>
          </a:p>
          <a:p>
            <a:pPr marL="285750" indent="-285750">
              <a:buFontTx/>
              <a:buChar char="-"/>
            </a:pPr>
            <a:r>
              <a:rPr lang="en-GB" b="1" i="1" dirty="0">
                <a:solidFill>
                  <a:srgbClr val="F3E25B"/>
                </a:solidFill>
              </a:rPr>
              <a:t>ROXIE evaluator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goal is to integrate our models in </a:t>
            </a:r>
            <a:r>
              <a:rPr lang="en-GB" b="1" i="1" dirty="0" err="1">
                <a:solidFill>
                  <a:srgbClr val="F3E25B"/>
                </a:solidFill>
              </a:rPr>
              <a:t>pyMBSE</a:t>
            </a:r>
            <a:r>
              <a:rPr lang="en-GB" dirty="0">
                <a:solidFill>
                  <a:schemeClr val="bg1"/>
                </a:solidFill>
              </a:rPr>
              <a:t> [8], a python toolbox for the self-contained </a:t>
            </a:r>
            <a:r>
              <a:rPr lang="en-GB" b="1" i="1" dirty="0">
                <a:solidFill>
                  <a:srgbClr val="F3E25B"/>
                </a:solidFill>
              </a:rPr>
              <a:t>multi model execution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1BC425-F2C8-E99A-8419-DDA76090DB98}"/>
              </a:ext>
            </a:extLst>
          </p:cNvPr>
          <p:cNvGrpSpPr>
            <a:grpSpLocks noChangeAspect="1"/>
          </p:cNvGrpSpPr>
          <p:nvPr/>
        </p:nvGrpSpPr>
        <p:grpSpPr>
          <a:xfrm>
            <a:off x="350693" y="2749031"/>
            <a:ext cx="5531729" cy="3645353"/>
            <a:chOff x="434527" y="2465111"/>
            <a:chExt cx="6387340" cy="42091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6F0795-1DDE-A9A9-87FC-1965816567F7}"/>
                </a:ext>
              </a:extLst>
            </p:cNvPr>
            <p:cNvSpPr/>
            <p:nvPr/>
          </p:nvSpPr>
          <p:spPr>
            <a:xfrm>
              <a:off x="584960" y="6226628"/>
              <a:ext cx="5976021" cy="447675"/>
            </a:xfrm>
            <a:prstGeom prst="rect">
              <a:avLst/>
            </a:prstGeom>
            <a:solidFill>
              <a:srgbClr val="0070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Application Specific Software</a:t>
              </a:r>
              <a:endParaRPr lang="en-GB" sz="14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6D6FB71-F7EA-B771-F7F2-A5F64B82FE7D}"/>
                </a:ext>
              </a:extLst>
            </p:cNvPr>
            <p:cNvSpPr/>
            <p:nvPr/>
          </p:nvSpPr>
          <p:spPr>
            <a:xfrm>
              <a:off x="812673" y="3094723"/>
              <a:ext cx="591436" cy="3129990"/>
            </a:xfrm>
            <a:prstGeom prst="rect">
              <a:avLst/>
            </a:prstGeom>
            <a:solidFill>
              <a:srgbClr val="0070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/>
                <a:t>Design Software</a:t>
              </a:r>
              <a:endParaRPr lang="en-GB" sz="1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4E541F-3639-EC03-691E-4274269CF879}"/>
                </a:ext>
              </a:extLst>
            </p:cNvPr>
            <p:cNvSpPr/>
            <p:nvPr/>
          </p:nvSpPr>
          <p:spPr>
            <a:xfrm>
              <a:off x="5830563" y="3098041"/>
              <a:ext cx="591436" cy="3129990"/>
            </a:xfrm>
            <a:prstGeom prst="rect">
              <a:avLst/>
            </a:prstGeom>
            <a:solidFill>
              <a:srgbClr val="0070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/>
                <a:t>DAQ &amp; Analysis Software</a:t>
              </a:r>
              <a:endParaRPr lang="en-GB" sz="14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316D094-F6BA-953A-40A9-C66ECC618A2A}"/>
                </a:ext>
              </a:extLst>
            </p:cNvPr>
            <p:cNvSpPr/>
            <p:nvPr/>
          </p:nvSpPr>
          <p:spPr>
            <a:xfrm>
              <a:off x="1754963" y="3102055"/>
              <a:ext cx="591436" cy="2682315"/>
            </a:xfrm>
            <a:prstGeom prst="rect">
              <a:avLst/>
            </a:prstGeom>
            <a:solidFill>
              <a:srgbClr val="5C99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/>
                <a:t>Numerical Models</a:t>
              </a:r>
              <a:endParaRPr lang="en-GB" sz="14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B479283-AEB7-568D-FB4E-7206E35FA8C0}"/>
                </a:ext>
              </a:extLst>
            </p:cNvPr>
            <p:cNvSpPr/>
            <p:nvPr/>
          </p:nvSpPr>
          <p:spPr>
            <a:xfrm>
              <a:off x="4943409" y="3094723"/>
              <a:ext cx="591436" cy="2690512"/>
            </a:xfrm>
            <a:prstGeom prst="rect">
              <a:avLst/>
            </a:prstGeom>
            <a:solidFill>
              <a:srgbClr val="5C99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/>
                <a:t>Measurement Models</a:t>
              </a:r>
              <a:endParaRPr lang="en-GB" sz="14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79D086B-081D-A1CC-949F-AC663781310E}"/>
                </a:ext>
              </a:extLst>
            </p:cNvPr>
            <p:cNvSpPr/>
            <p:nvPr/>
          </p:nvSpPr>
          <p:spPr>
            <a:xfrm>
              <a:off x="2697253" y="3111442"/>
              <a:ext cx="591436" cy="2234922"/>
            </a:xfrm>
            <a:prstGeom prst="rect">
              <a:avLst/>
            </a:prstGeom>
            <a:solidFill>
              <a:srgbClr val="9C9C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/>
                <a:t>Magnets &amp; Devices</a:t>
              </a:r>
              <a:endParaRPr lang="en-GB" sz="14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44A9A6-82B8-2A2A-A629-C0B8B1C35B76}"/>
                </a:ext>
              </a:extLst>
            </p:cNvPr>
            <p:cNvSpPr/>
            <p:nvPr/>
          </p:nvSpPr>
          <p:spPr>
            <a:xfrm>
              <a:off x="3925684" y="3099909"/>
              <a:ext cx="591436" cy="2242203"/>
            </a:xfrm>
            <a:prstGeom prst="rect">
              <a:avLst/>
            </a:prstGeom>
            <a:solidFill>
              <a:srgbClr val="9C9C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/>
                <a:t>Transducers &amp; instrumentation</a:t>
              </a:r>
              <a:endParaRPr lang="en-GB" sz="1400" dirty="0"/>
            </a:p>
          </p:txBody>
        </p:sp>
        <p:sp>
          <p:nvSpPr>
            <p:cNvPr id="27" name="Rectangle: Top Corners Snipped 26">
              <a:extLst>
                <a:ext uri="{FF2B5EF4-FFF2-40B4-BE49-F238E27FC236}">
                  <a16:creationId xmlns:a16="http://schemas.microsoft.com/office/drawing/2014/main" id="{5A4A7081-427D-2036-4DB2-F021DC3D9E20}"/>
                </a:ext>
              </a:extLst>
            </p:cNvPr>
            <p:cNvSpPr/>
            <p:nvPr/>
          </p:nvSpPr>
          <p:spPr>
            <a:xfrm>
              <a:off x="434527" y="2465111"/>
              <a:ext cx="6387340" cy="6463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rgbClr val="9339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Model-Based Systems Engineering</a:t>
              </a:r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84F39D-4ACB-826C-0804-701B169DEDA5}"/>
                </a:ext>
              </a:extLst>
            </p:cNvPr>
            <p:cNvSpPr/>
            <p:nvPr/>
          </p:nvSpPr>
          <p:spPr>
            <a:xfrm>
              <a:off x="1404109" y="5777038"/>
              <a:ext cx="4426454" cy="447675"/>
            </a:xfrm>
            <a:prstGeom prst="rect">
              <a:avLst/>
            </a:prstGeom>
            <a:solidFill>
              <a:srgbClr val="5C99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System Models</a:t>
              </a:r>
              <a:endParaRPr lang="en-GB" sz="14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DCD97E-4A0E-7C55-3B9B-87B3DF5A4CC3}"/>
                </a:ext>
              </a:extLst>
            </p:cNvPr>
            <p:cNvSpPr/>
            <p:nvPr/>
          </p:nvSpPr>
          <p:spPr>
            <a:xfrm>
              <a:off x="2346399" y="5325982"/>
              <a:ext cx="2601010" cy="447675"/>
            </a:xfrm>
            <a:prstGeom prst="rect">
              <a:avLst/>
            </a:prstGeom>
            <a:solidFill>
              <a:srgbClr val="9C9C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Physical Objects</a:t>
              </a:r>
              <a:endParaRPr lang="en-GB" sz="1400" dirty="0"/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982FAE6-7BFD-0C11-F304-5E844335ADD0}"/>
              </a:ext>
            </a:extLst>
          </p:cNvPr>
          <p:cNvCxnSpPr>
            <a:cxnSpLocks/>
          </p:cNvCxnSpPr>
          <p:nvPr/>
        </p:nvCxnSpPr>
        <p:spPr>
          <a:xfrm>
            <a:off x="2047875" y="3653907"/>
            <a:ext cx="214313" cy="0"/>
          </a:xfrm>
          <a:prstGeom prst="straightConnector1">
            <a:avLst/>
          </a:prstGeom>
          <a:ln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1550FBE-66CF-BC51-3D93-59DFC1B39013}"/>
              </a:ext>
            </a:extLst>
          </p:cNvPr>
          <p:cNvCxnSpPr>
            <a:cxnSpLocks/>
          </p:cNvCxnSpPr>
          <p:nvPr/>
        </p:nvCxnSpPr>
        <p:spPr>
          <a:xfrm>
            <a:off x="2893938" y="4873107"/>
            <a:ext cx="411237" cy="0"/>
          </a:xfrm>
          <a:prstGeom prst="straightConnector1">
            <a:avLst/>
          </a:prstGeom>
          <a:ln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B56FF8-4D5B-0615-99D4-FD861366B5A9}"/>
              </a:ext>
            </a:extLst>
          </p:cNvPr>
          <p:cNvCxnSpPr>
            <a:cxnSpLocks/>
          </p:cNvCxnSpPr>
          <p:nvPr/>
        </p:nvCxnSpPr>
        <p:spPr>
          <a:xfrm>
            <a:off x="1243012" y="3653907"/>
            <a:ext cx="214313" cy="0"/>
          </a:xfrm>
          <a:prstGeom prst="straightConnector1">
            <a:avLst/>
          </a:prstGeom>
          <a:ln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C7A6A24-7397-4381-D7AB-B3CF249B5B6D}"/>
              </a:ext>
            </a:extLst>
          </p:cNvPr>
          <p:cNvCxnSpPr>
            <a:cxnSpLocks/>
          </p:cNvCxnSpPr>
          <p:nvPr/>
        </p:nvCxnSpPr>
        <p:spPr>
          <a:xfrm>
            <a:off x="3977640" y="3683275"/>
            <a:ext cx="214313" cy="0"/>
          </a:xfrm>
          <a:prstGeom prst="straightConnector1">
            <a:avLst/>
          </a:prstGeom>
          <a:ln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3B8BA4D-A0C2-161D-F3FC-7A90FBF181A2}"/>
              </a:ext>
            </a:extLst>
          </p:cNvPr>
          <p:cNvCxnSpPr>
            <a:cxnSpLocks/>
          </p:cNvCxnSpPr>
          <p:nvPr/>
        </p:nvCxnSpPr>
        <p:spPr>
          <a:xfrm>
            <a:off x="4790544" y="3694387"/>
            <a:ext cx="214313" cy="0"/>
          </a:xfrm>
          <a:prstGeom prst="straightConnector1">
            <a:avLst/>
          </a:prstGeom>
          <a:ln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997B7FA-4D34-9785-ACD9-8963F90C9A1E}"/>
              </a:ext>
            </a:extLst>
          </p:cNvPr>
          <p:cNvCxnSpPr>
            <a:cxnSpLocks/>
          </p:cNvCxnSpPr>
          <p:nvPr/>
        </p:nvCxnSpPr>
        <p:spPr>
          <a:xfrm flipH="1">
            <a:off x="4773344" y="3968513"/>
            <a:ext cx="214313" cy="0"/>
          </a:xfrm>
          <a:prstGeom prst="straightConnector1">
            <a:avLst/>
          </a:prstGeom>
          <a:ln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B398A93-3C68-43F4-67D5-3E34076F2901}"/>
              </a:ext>
            </a:extLst>
          </p:cNvPr>
          <p:cNvCxnSpPr>
            <a:cxnSpLocks/>
          </p:cNvCxnSpPr>
          <p:nvPr/>
        </p:nvCxnSpPr>
        <p:spPr>
          <a:xfrm flipH="1">
            <a:off x="2047875" y="3934504"/>
            <a:ext cx="214313" cy="0"/>
          </a:xfrm>
          <a:prstGeom prst="straightConnector1">
            <a:avLst/>
          </a:prstGeom>
          <a:ln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A1C0D69-3147-4B6C-6D38-9826B3626DC7}"/>
                  </a:ext>
                </a:extLst>
              </p:cNvPr>
              <p:cNvSpPr txBox="1"/>
              <p:nvPr/>
            </p:nvSpPr>
            <p:spPr>
              <a:xfrm>
                <a:off x="4658955" y="6025052"/>
                <a:ext cx="885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Gen.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A1C0D69-3147-4B6C-6D38-9826B3626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55" y="6025052"/>
                <a:ext cx="885948" cy="369332"/>
              </a:xfrm>
              <a:prstGeom prst="rect">
                <a:avLst/>
              </a:prstGeom>
              <a:blipFill>
                <a:blip r:embed="rId4"/>
                <a:stretch>
                  <a:fillRect l="-5479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id="{FB358529-12A8-18D9-BBEF-E2B7B41FE529}"/>
              </a:ext>
            </a:extLst>
          </p:cNvPr>
          <p:cNvSpPr/>
          <p:nvPr/>
        </p:nvSpPr>
        <p:spPr>
          <a:xfrm>
            <a:off x="677035" y="3314338"/>
            <a:ext cx="512211" cy="2692340"/>
          </a:xfrm>
          <a:prstGeom prst="rect">
            <a:avLst/>
          </a:prstGeom>
          <a:solidFill>
            <a:srgbClr val="00707A"/>
          </a:soli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/>
              <a:t>Design Software</a:t>
            </a:r>
            <a:endParaRPr lang="en-GB" sz="1400" dirty="0"/>
          </a:p>
        </p:txBody>
      </p:sp>
      <p:sp>
        <p:nvSpPr>
          <p:cNvPr id="71" name="Rectangle: Top Corners Snipped 70">
            <a:extLst>
              <a:ext uri="{FF2B5EF4-FFF2-40B4-BE49-F238E27FC236}">
                <a16:creationId xmlns:a16="http://schemas.microsoft.com/office/drawing/2014/main" id="{1574EB9F-DA15-2142-BAD8-71BF354444B8}"/>
              </a:ext>
            </a:extLst>
          </p:cNvPr>
          <p:cNvSpPr/>
          <p:nvPr/>
        </p:nvSpPr>
        <p:spPr>
          <a:xfrm>
            <a:off x="350693" y="2749031"/>
            <a:ext cx="5531729" cy="559752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933933"/>
          </a:soli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Model-Based Systems Engineering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CF4933-75DC-7A87-7D39-58A5ABEA6135}"/>
              </a:ext>
            </a:extLst>
          </p:cNvPr>
          <p:cNvSpPr txBox="1"/>
          <p:nvPr/>
        </p:nvSpPr>
        <p:spPr>
          <a:xfrm>
            <a:off x="5882421" y="6458858"/>
            <a:ext cx="61293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[8] </a:t>
            </a:r>
            <a:r>
              <a:rPr lang="en-GB" sz="1100" dirty="0" err="1">
                <a:solidFill>
                  <a:schemeClr val="bg1"/>
                </a:solidFill>
              </a:rPr>
              <a:t>PyMBSE</a:t>
            </a:r>
            <a:r>
              <a:rPr lang="en-GB" sz="1100" dirty="0">
                <a:solidFill>
                  <a:schemeClr val="bg1"/>
                </a:solidFill>
              </a:rPr>
              <a:t> User Documentation, Accessed: Oct. 03, 2024. [Online]. Available: https://chart-magnum.github.io/pymbse-docs/intro.html</a:t>
            </a:r>
          </a:p>
        </p:txBody>
      </p:sp>
    </p:spTree>
    <p:extLst>
      <p:ext uri="{BB962C8B-B14F-4D97-AF65-F5344CB8AC3E}">
        <p14:creationId xmlns:p14="http://schemas.microsoft.com/office/powerpoint/2010/main" val="1644971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9883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8CA86-8DF0-D095-5B14-B004B12C0C76}"/>
              </a:ext>
            </a:extLst>
          </p:cNvPr>
          <p:cNvSpPr txBox="1"/>
          <p:nvPr/>
        </p:nvSpPr>
        <p:spPr>
          <a:xfrm>
            <a:off x="724179" y="3192221"/>
            <a:ext cx="4733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lifecycle of the accelerator magnet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Hybrid modeling (Newton to Kepler)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Calibrated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Delta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Integration in the life cycle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3E25B"/>
                </a:solidFill>
              </a:rPr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65AC0-6499-6F32-AAAF-1C130779F979}"/>
              </a:ext>
            </a:extLst>
          </p:cNvPr>
          <p:cNvSpPr txBox="1"/>
          <p:nvPr/>
        </p:nvSpPr>
        <p:spPr>
          <a:xfrm>
            <a:off x="523596" y="2218402"/>
            <a:ext cx="10944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Learning from data through the lens of models is a way to exploit structure in an otherwise intractable problem 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9B533-44A9-EBCD-5F61-90EA541299A8}"/>
              </a:ext>
            </a:extLst>
          </p:cNvPr>
          <p:cNvSpPr txBox="1"/>
          <p:nvPr/>
        </p:nvSpPr>
        <p:spPr>
          <a:xfrm>
            <a:off x="547688" y="6573679"/>
            <a:ext cx="10748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[1] K. Wilcox, Predictive data science for physical systems – from model reduction to scientific machine learning. ICIAM – international congress on industrial and applied mathematics. 2019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23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9883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8CA86-8DF0-D095-5B14-B004B12C0C76}"/>
              </a:ext>
            </a:extLst>
          </p:cNvPr>
          <p:cNvSpPr txBox="1"/>
          <p:nvPr/>
        </p:nvSpPr>
        <p:spPr>
          <a:xfrm>
            <a:off x="724179" y="3192221"/>
            <a:ext cx="4733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lifecycle of the accelerator magnet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Hybrid modeling (Newton to Kepler)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Calibrated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Delta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Integration in the life cycle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65AC0-6499-6F32-AAAF-1C130779F979}"/>
              </a:ext>
            </a:extLst>
          </p:cNvPr>
          <p:cNvSpPr txBox="1"/>
          <p:nvPr/>
        </p:nvSpPr>
        <p:spPr>
          <a:xfrm>
            <a:off x="523596" y="2218402"/>
            <a:ext cx="10944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3E25B"/>
                </a:solidFill>
              </a:rPr>
              <a:t>Learning from data through the lens of models is a way to exploit structure in an otherwise intractable problem 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9B533-44A9-EBCD-5F61-90EA541299A8}"/>
              </a:ext>
            </a:extLst>
          </p:cNvPr>
          <p:cNvSpPr txBox="1"/>
          <p:nvPr/>
        </p:nvSpPr>
        <p:spPr>
          <a:xfrm>
            <a:off x="547688" y="6573679"/>
            <a:ext cx="10748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[1] K. Wilcox, Predictive data science for physical systems – from model reduction to scientific machine learning. ICIAM – international congress on industrial and applied mathematics. 2019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62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9883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F06E1-CAE2-8789-BBDE-6A9E4F5C7AD6}"/>
              </a:ext>
            </a:extLst>
          </p:cNvPr>
          <p:cNvSpPr txBox="1"/>
          <p:nvPr/>
        </p:nvSpPr>
        <p:spPr>
          <a:xfrm>
            <a:off x="378619" y="2419595"/>
            <a:ext cx="110894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 use </a:t>
            </a:r>
            <a:r>
              <a:rPr lang="en-US" b="1" i="1" dirty="0">
                <a:solidFill>
                  <a:srgbClr val="F3E25B"/>
                </a:solidFill>
              </a:rPr>
              <a:t>hybrid modeling </a:t>
            </a:r>
            <a:r>
              <a:rPr lang="en-US" dirty="0">
                <a:solidFill>
                  <a:schemeClr val="bg1"/>
                </a:solidFill>
              </a:rPr>
              <a:t>to integrate magnetic measurement data in numerical field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Model calibration techniques alone are </a:t>
            </a:r>
            <a:r>
              <a:rPr lang="en-US" b="1" i="1" dirty="0">
                <a:solidFill>
                  <a:srgbClr val="F3E25B"/>
                </a:solidFill>
              </a:rPr>
              <a:t>sometimes not sufficient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rgbClr val="F3E25B"/>
                </a:solidFill>
              </a:rPr>
              <a:t>to find a match </a:t>
            </a:r>
            <a:r>
              <a:rPr lang="en-US" dirty="0">
                <a:solidFill>
                  <a:schemeClr val="bg1"/>
                </a:solidFill>
              </a:rPr>
              <a:t>between measurements and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Delta models are used to</a:t>
            </a:r>
            <a:r>
              <a:rPr lang="en-US" b="1" i="1" dirty="0">
                <a:solidFill>
                  <a:srgbClr val="F3E25B"/>
                </a:solidFill>
              </a:rPr>
              <a:t> compensate for discrepancies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They can provide an </a:t>
            </a:r>
            <a:r>
              <a:rPr lang="en-GB" b="1" i="1" dirty="0">
                <a:solidFill>
                  <a:srgbClr val="F3E25B"/>
                </a:solidFill>
              </a:rPr>
              <a:t>indication of the cause of the differences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Our post-processing techniques leverage on </a:t>
            </a:r>
            <a:r>
              <a:rPr lang="en-US" b="1" i="1" dirty="0">
                <a:solidFill>
                  <a:srgbClr val="F3E25B"/>
                </a:solidFill>
              </a:rPr>
              <a:t>boundary integral equations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 follow the principles of model-based systems engineering to integrate the numerical models and simulation data in the </a:t>
            </a:r>
            <a:r>
              <a:rPr lang="en-US" b="1" i="1" dirty="0">
                <a:solidFill>
                  <a:srgbClr val="F3E25B"/>
                </a:solidFill>
              </a:rPr>
              <a:t>development and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rgbClr val="F3E25B"/>
                </a:solidFill>
              </a:rPr>
              <a:t>product lifecycle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F3E2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75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62682"/>
            <a:ext cx="10944226" cy="631032"/>
          </a:xfrm>
        </p:spPr>
        <p:txBody>
          <a:bodyPr/>
          <a:lstStyle/>
          <a:p>
            <a:r>
              <a:rPr lang="en-US" dirty="0"/>
              <a:t>Magnet operation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D2DC8A-8BCD-7923-C023-1EE646617840}"/>
              </a:ext>
            </a:extLst>
          </p:cNvPr>
          <p:cNvSpPr txBox="1"/>
          <p:nvPr/>
        </p:nvSpPr>
        <p:spPr>
          <a:xfrm>
            <a:off x="107893" y="1835717"/>
            <a:ext cx="5377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b="1" i="1" dirty="0">
                <a:solidFill>
                  <a:srgbClr val="F3E25B"/>
                </a:solidFill>
              </a:rPr>
              <a:t>Requires rapid information exchange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FBA4AC9-A011-CA95-4F3D-0EF02FC5E957}"/>
              </a:ext>
            </a:extLst>
          </p:cNvPr>
          <p:cNvGrpSpPr/>
          <p:nvPr/>
        </p:nvGrpSpPr>
        <p:grpSpPr>
          <a:xfrm>
            <a:off x="4965848" y="2930951"/>
            <a:ext cx="6611313" cy="3729825"/>
            <a:chOff x="4965848" y="2930951"/>
            <a:chExt cx="6611313" cy="3729825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EC8749E-479A-C28D-0948-CC7FF8968F57}"/>
                </a:ext>
              </a:extLst>
            </p:cNvPr>
            <p:cNvSpPr/>
            <p:nvPr/>
          </p:nvSpPr>
          <p:spPr>
            <a:xfrm>
              <a:off x="4991330" y="2930951"/>
              <a:ext cx="6585831" cy="3709240"/>
            </a:xfrm>
            <a:prstGeom prst="roundRect">
              <a:avLst>
                <a:gd name="adj" fmla="val 11462"/>
              </a:avLst>
            </a:prstGeom>
            <a:noFill/>
            <a:ln>
              <a:solidFill>
                <a:srgbClr val="9C9C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9E0DA80-A2BB-D61E-B27C-2C091F61B782}"/>
                </a:ext>
              </a:extLst>
            </p:cNvPr>
            <p:cNvGrpSpPr/>
            <p:nvPr/>
          </p:nvGrpSpPr>
          <p:grpSpPr>
            <a:xfrm>
              <a:off x="8777932" y="3549198"/>
              <a:ext cx="2700635" cy="2955291"/>
              <a:chOff x="5114020" y="2644566"/>
              <a:chExt cx="3314896" cy="3937847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0157D47E-F55C-4A0C-DD12-8F71CCE9A8E6}"/>
                  </a:ext>
                </a:extLst>
              </p:cNvPr>
              <p:cNvSpPr/>
              <p:nvPr/>
            </p:nvSpPr>
            <p:spPr>
              <a:xfrm>
                <a:off x="6077110" y="4448936"/>
                <a:ext cx="1459435" cy="1451163"/>
              </a:xfrm>
              <a:prstGeom prst="roundRect">
                <a:avLst>
                  <a:gd name="adj" fmla="val 0"/>
                </a:avLst>
              </a:prstGeom>
              <a:solidFill>
                <a:srgbClr val="933933"/>
              </a:solidFill>
              <a:ln>
                <a:solidFill>
                  <a:srgbClr val="F3E2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8C26D551-2CC7-F60D-2F4D-D34C514985D7}"/>
                      </a:ext>
                    </a:extLst>
                  </p:cNvPr>
                  <p:cNvSpPr/>
                  <p:nvPr/>
                </p:nvSpPr>
                <p:spPr>
                  <a:xfrm>
                    <a:off x="5114021" y="2644566"/>
                    <a:ext cx="1550505" cy="318052"/>
                  </a:xfrm>
                  <a:prstGeom prst="rect">
                    <a:avLst/>
                  </a:prstGeom>
                  <a:noFill/>
                  <a:ln>
                    <a:solidFill>
                      <a:srgbClr val="9C9C9B"/>
                    </a:solidFill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}"/>
                              <m:ctrlPr>
                                <a:rPr lang="en-US" sz="1400" b="0" i="1" smtClean="0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GB" sz="1400" dirty="0">
                      <a:solidFill>
                        <a:srgbClr val="F3E25B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8C26D551-2CC7-F60D-2F4D-D34C514985D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14021" y="2644566"/>
                    <a:ext cx="1550505" cy="31805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7317"/>
                    </a:stretch>
                  </a:blipFill>
                  <a:ln>
                    <a:solidFill>
                      <a:srgbClr val="9C9C9B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B8F91E99-91E3-9513-F2F2-155B0BF1B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270336" y="4545301"/>
                <a:ext cx="1176654" cy="125874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3A9AD6F-FB0B-3692-F62A-44169CEA0DD4}"/>
                      </a:ext>
                    </a:extLst>
                  </p:cNvPr>
                  <p:cNvSpPr/>
                  <p:nvPr/>
                </p:nvSpPr>
                <p:spPr>
                  <a:xfrm>
                    <a:off x="6878411" y="3303124"/>
                    <a:ext cx="1550505" cy="318053"/>
                  </a:xfrm>
                  <a:prstGeom prst="rect">
                    <a:avLst/>
                  </a:prstGeom>
                  <a:noFill/>
                  <a:ln>
                    <a:solidFill>
                      <a:srgbClr val="9C9C9B"/>
                    </a:solidFill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}"/>
                              <m:ctrlPr>
                                <a:rPr lang="en-US" sz="1400" b="0" i="1" smtClean="0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GB" sz="1400" dirty="0">
                      <a:solidFill>
                        <a:srgbClr val="F3E25B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3A9AD6F-FB0B-3692-F62A-44169CEA0DD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8411" y="3303124"/>
                    <a:ext cx="1550505" cy="31805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7317"/>
                    </a:stretch>
                  </a:blipFill>
                  <a:ln>
                    <a:solidFill>
                      <a:srgbClr val="9C9C9B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F57AAE65-F33C-80ED-D4C2-568A23450096}"/>
                      </a:ext>
                    </a:extLst>
                  </p:cNvPr>
                  <p:cNvSpPr/>
                  <p:nvPr/>
                </p:nvSpPr>
                <p:spPr>
                  <a:xfrm>
                    <a:off x="5114020" y="3013288"/>
                    <a:ext cx="1550505" cy="318052"/>
                  </a:xfrm>
                  <a:prstGeom prst="rect">
                    <a:avLst/>
                  </a:prstGeom>
                  <a:noFill/>
                  <a:ln>
                    <a:solidFill>
                      <a:srgbClr val="9C9C9B"/>
                    </a:solidFill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}"/>
                              <m:ctrlPr>
                                <a:rPr lang="en-US" sz="1400" b="0" i="1" smtClean="0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b="0" i="1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solidFill>
                                            <a:srgbClr val="F3E25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rgbClr val="F3E25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rgbClr val="F3E25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1400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GB" sz="1400" dirty="0">
                      <a:solidFill>
                        <a:srgbClr val="F3E25B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F57AAE65-F33C-80ED-D4C2-568A2345009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14020" y="3013288"/>
                    <a:ext cx="1550505" cy="31805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7073" b="-7317"/>
                    </a:stretch>
                  </a:blipFill>
                  <a:ln>
                    <a:solidFill>
                      <a:srgbClr val="9C9C9B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F65BDD4-471F-4752-42A0-4C755E100B28}"/>
                  </a:ext>
                </a:extLst>
              </p:cNvPr>
              <p:cNvCxnSpPr>
                <a:cxnSpLocks/>
                <a:stCxn id="56" idx="2"/>
              </p:cNvCxnSpPr>
              <p:nvPr/>
            </p:nvCxnSpPr>
            <p:spPr>
              <a:xfrm>
                <a:off x="5889273" y="3331340"/>
                <a:ext cx="0" cy="738358"/>
              </a:xfrm>
              <a:prstGeom prst="line">
                <a:avLst/>
              </a:prstGeom>
              <a:ln w="28575">
                <a:solidFill>
                  <a:srgbClr val="F3E25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7B94E10-2B72-4639-5F95-09A37BA85F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5981" y="3621177"/>
                <a:ext cx="0" cy="462100"/>
              </a:xfrm>
              <a:prstGeom prst="line">
                <a:avLst/>
              </a:prstGeom>
              <a:ln w="28575">
                <a:solidFill>
                  <a:srgbClr val="F3E25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3FC9BDC-5D78-931B-7DB8-CC7BD2065C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4636" y="4083277"/>
                <a:ext cx="1771345" cy="0"/>
              </a:xfrm>
              <a:prstGeom prst="line">
                <a:avLst/>
              </a:prstGeom>
              <a:ln w="28575">
                <a:solidFill>
                  <a:srgbClr val="F3E25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125EDA2-F6C4-9BA4-5D2B-0217E104F0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6828" y="4069698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5C9A5A6B-A8D4-A488-CA16-191870AD06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6828" y="5900099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0C948574-28C2-D0A1-EAC9-48D3736EBF95}"/>
                      </a:ext>
                    </a:extLst>
                  </p:cNvPr>
                  <p:cNvSpPr/>
                  <p:nvPr/>
                </p:nvSpPr>
                <p:spPr>
                  <a:xfrm>
                    <a:off x="6031574" y="6264360"/>
                    <a:ext cx="1550505" cy="318053"/>
                  </a:xfrm>
                  <a:prstGeom prst="rect">
                    <a:avLst/>
                  </a:prstGeom>
                  <a:noFill/>
                  <a:ln>
                    <a:solidFill>
                      <a:srgbClr val="9C9C9B"/>
                    </a:solidFill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i="1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F3E25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F3E25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F3E25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sz="1400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400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1400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GB" sz="1400" dirty="0">
                      <a:solidFill>
                        <a:srgbClr val="F3E25B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0C948574-28C2-D0A1-EAC9-48D3736EBF9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1574" y="6264360"/>
                    <a:ext cx="1550505" cy="31805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7073" b="-7317"/>
                    </a:stretch>
                  </a:blipFill>
                  <a:ln>
                    <a:solidFill>
                      <a:srgbClr val="9C9C9B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968CFBF-3680-FC33-829E-C12FFF2663D8}"/>
                </a:ext>
              </a:extLst>
            </p:cNvPr>
            <p:cNvSpPr txBox="1"/>
            <p:nvPr/>
          </p:nvSpPr>
          <p:spPr>
            <a:xfrm>
              <a:off x="6224673" y="3159576"/>
              <a:ext cx="35970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3E25B"/>
                  </a:solidFill>
                </a:rPr>
                <a:t>Machine learning models*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2541DD4-6132-D9C9-CFBD-D521FB913E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48855" y="3120152"/>
              <a:ext cx="815864" cy="1019514"/>
              <a:chOff x="6347281" y="3883825"/>
              <a:chExt cx="1312497" cy="1640112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3A385AD-51CB-E3F7-1D5D-9B18A37EA3BD}"/>
                  </a:ext>
                </a:extLst>
              </p:cNvPr>
              <p:cNvSpPr/>
              <p:nvPr/>
            </p:nvSpPr>
            <p:spPr>
              <a:xfrm>
                <a:off x="6512887" y="4413179"/>
                <a:ext cx="981926" cy="603657"/>
              </a:xfrm>
              <a:prstGeom prst="rect">
                <a:avLst/>
              </a:prstGeom>
              <a:solidFill>
                <a:srgbClr val="933933"/>
              </a:solidFill>
              <a:ln>
                <a:solidFill>
                  <a:srgbClr val="F3E25B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rgbClr val="FFFF00"/>
                    </a:solidFill>
                    <a:latin typeface="Monotype Corsiva" panose="03010101010201010101" pitchFamily="66" charset="0"/>
                  </a:rPr>
                  <a:t>D</a:t>
                </a:r>
                <a:endParaRPr lang="en-GB" dirty="0">
                  <a:solidFill>
                    <a:srgbClr val="FFFF00"/>
                  </a:solidFill>
                  <a:latin typeface="Monotype Corsiva" panose="03010101010201010101" pitchFamily="66" charset="0"/>
                </a:endParaRP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A399D6B8-7F07-7BD3-A4B0-F52BA749CE0B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>
                <a:off x="7003850" y="5016836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7F148C9D-3FCC-C028-7F8F-8FCB0B84EE5E}"/>
                  </a:ext>
                </a:extLst>
              </p:cNvPr>
              <p:cNvCxnSpPr/>
              <p:nvPr/>
            </p:nvCxnSpPr>
            <p:spPr>
              <a:xfrm>
                <a:off x="6993971" y="4048918"/>
                <a:ext cx="0" cy="364261"/>
              </a:xfrm>
              <a:prstGeom prst="straightConnector1">
                <a:avLst/>
              </a:prstGeom>
              <a:ln w="28575">
                <a:solidFill>
                  <a:srgbClr val="F3E2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F218A112-5DD0-B1E0-8E4C-66B543F8FB2F}"/>
                  </a:ext>
                </a:extLst>
              </p:cNvPr>
              <p:cNvSpPr/>
              <p:nvPr/>
            </p:nvSpPr>
            <p:spPr>
              <a:xfrm>
                <a:off x="6347281" y="3883825"/>
                <a:ext cx="1312497" cy="1640112"/>
              </a:xfrm>
              <a:prstGeom prst="roundRect">
                <a:avLst>
                  <a:gd name="adj" fmla="val 11462"/>
                </a:avLst>
              </a:prstGeom>
              <a:noFill/>
              <a:ln>
                <a:solidFill>
                  <a:srgbClr val="9C9C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0D103B8-4FF6-819A-932E-A0DBD07D64C0}"/>
                </a:ext>
              </a:extLst>
            </p:cNvPr>
            <p:cNvSpPr txBox="1"/>
            <p:nvPr/>
          </p:nvSpPr>
          <p:spPr>
            <a:xfrm>
              <a:off x="5698105" y="6383777"/>
              <a:ext cx="556067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i="1" dirty="0">
                  <a:solidFill>
                    <a:srgbClr val="F3E25B"/>
                  </a:solidFill>
                </a:rPr>
                <a:t>*Example provided by A. Lu (PhD, BE-CSS-DSB) 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A8A496B-20FC-42B6-0A31-2272123DB0E7}"/>
                </a:ext>
              </a:extLst>
            </p:cNvPr>
            <p:cNvSpPr txBox="1"/>
            <p:nvPr/>
          </p:nvSpPr>
          <p:spPr>
            <a:xfrm>
              <a:off x="4965848" y="4142781"/>
              <a:ext cx="439213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Example: </a:t>
              </a:r>
              <a:r>
                <a:rPr lang="en-US" b="1" i="1" dirty="0">
                  <a:solidFill>
                    <a:srgbClr val="F3E25B"/>
                  </a:solidFill>
                </a:rPr>
                <a:t>Hysteresis compensation </a:t>
              </a:r>
              <a:r>
                <a:rPr lang="en-US" dirty="0">
                  <a:solidFill>
                    <a:schemeClr val="bg1"/>
                  </a:solidFill>
                </a:rPr>
                <a:t>for SPS dipole magnets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Neural network-based </a:t>
              </a:r>
              <a:r>
                <a:rPr lang="en-US" b="1" i="1" dirty="0">
                  <a:solidFill>
                    <a:srgbClr val="F3E25B"/>
                  </a:solidFill>
                </a:rPr>
                <a:t>Time series modeling B(I)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b="1" i="1" dirty="0">
                <a:solidFill>
                  <a:srgbClr val="F3E25B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Currently developed with </a:t>
              </a:r>
              <a:r>
                <a:rPr lang="en-US" b="1" i="1" dirty="0">
                  <a:solidFill>
                    <a:srgbClr val="F3E25B"/>
                  </a:solidFill>
                </a:rPr>
                <a:t>SPS training data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B2ED471-D012-3999-2909-1E13EBAA68A7}"/>
              </a:ext>
            </a:extLst>
          </p:cNvPr>
          <p:cNvGrpSpPr/>
          <p:nvPr/>
        </p:nvGrpSpPr>
        <p:grpSpPr>
          <a:xfrm>
            <a:off x="440573" y="2348041"/>
            <a:ext cx="10192748" cy="4495646"/>
            <a:chOff x="440573" y="2348041"/>
            <a:chExt cx="10192748" cy="44956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FEBB7C5-53CD-09DB-1A5C-8C28427A6355}"/>
                    </a:ext>
                  </a:extLst>
                </p:cNvPr>
                <p:cNvSpPr txBox="1"/>
                <p:nvPr/>
              </p:nvSpPr>
              <p:spPr>
                <a:xfrm>
                  <a:off x="1205572" y="2788406"/>
                  <a:ext cx="2785665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de-DE" sz="1600" b="1" i="1" smtClean="0">
                                <a:solidFill>
                                  <a:srgbClr val="FF99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1" i="1">
                                <a:solidFill>
                                  <a:srgbClr val="FF9966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  <m:d>
                          <m:dPr>
                            <m:ctrlP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600" b="1" i="1" smtClean="0">
                            <a:solidFill>
                              <a:srgbClr val="FF9966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d>
                          <m:dPr>
                            <m:ctrlP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600" b="1" i="1" smtClean="0">
                            <a:solidFill>
                              <a:srgbClr val="5C99D2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  <m:d>
                          <m:dPr>
                            <m:ctrlP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FEBB7C5-53CD-09DB-1A5C-8C28427A63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5572" y="2788406"/>
                  <a:ext cx="2785665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CB86E39-9C10-13A5-44F9-AC85D4DCC6FE}"/>
                </a:ext>
              </a:extLst>
            </p:cNvPr>
            <p:cNvGrpSpPr/>
            <p:nvPr/>
          </p:nvGrpSpPr>
          <p:grpSpPr>
            <a:xfrm>
              <a:off x="440573" y="2348041"/>
              <a:ext cx="10192748" cy="4495646"/>
              <a:chOff x="440573" y="2348041"/>
              <a:chExt cx="10192748" cy="4495646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2B712E9-0873-85AF-7BB5-60FCD464569A}"/>
                  </a:ext>
                </a:extLst>
              </p:cNvPr>
              <p:cNvSpPr/>
              <p:nvPr/>
            </p:nvSpPr>
            <p:spPr>
              <a:xfrm>
                <a:off x="440573" y="2348041"/>
                <a:ext cx="4325509" cy="4292149"/>
              </a:xfrm>
              <a:prstGeom prst="roundRect">
                <a:avLst>
                  <a:gd name="adj" fmla="val 11462"/>
                </a:avLst>
              </a:prstGeom>
              <a:noFill/>
              <a:ln>
                <a:solidFill>
                  <a:srgbClr val="9C9C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231F229-10A4-60D3-AA53-B78A8274F1EE}"/>
                  </a:ext>
                </a:extLst>
              </p:cNvPr>
              <p:cNvGrpSpPr/>
              <p:nvPr/>
            </p:nvGrpSpPr>
            <p:grpSpPr>
              <a:xfrm>
                <a:off x="843494" y="3644673"/>
                <a:ext cx="3330151" cy="1135783"/>
                <a:chOff x="1368054" y="3125846"/>
                <a:chExt cx="3330151" cy="113578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3EBAB02C-D6BE-7E36-15B0-55A77D3FE0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8054" y="3125848"/>
                      <a:ext cx="281961" cy="1135781"/>
                    </a:xfrm>
                    <a:prstGeom prst="rect">
                      <a:avLst/>
                    </a:prstGeom>
                    <a:solidFill>
                      <a:srgbClr val="FF9966"/>
                    </a:solidFill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acc>
                              <m:accPr>
                                <m:chr m:val="̇"/>
                                <m:ctrlPr>
                                  <a:rPr lang="en-GB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oMath>
                        </m:oMathPara>
                      </a14:m>
                      <a:endParaRPr lang="en-GB" b="1" dirty="0"/>
                    </a:p>
                  </p:txBody>
                </p:sp>
              </mc:Choice>
              <mc:Fallback xmlns="">
                <p:sp>
                  <p:nvSpPr>
                    <p:cNvPr id="7" name="Rectangle 6">
                      <a:extLst>
                        <a:ext uri="{FF2B5EF4-FFF2-40B4-BE49-F238E27FC236}">
                          <a16:creationId xmlns:a16="http://schemas.microsoft.com/office/drawing/2014/main" id="{04CA3AD5-2D48-66A1-4948-9A7D368E7B5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68054" y="3125848"/>
                      <a:ext cx="281961" cy="1135781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04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05D95A11-9E08-4F99-C5F6-4DB0E16488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4724" y="3125848"/>
                      <a:ext cx="1137517" cy="113578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oMath>
                        </m:oMathPara>
                      </a14:m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" name="Rectangle 7">
                      <a:extLst>
                        <a:ext uri="{FF2B5EF4-FFF2-40B4-BE49-F238E27FC236}">
                          <a16:creationId xmlns:a16="http://schemas.microsoft.com/office/drawing/2014/main" id="{39A580C8-85A1-61D1-6825-0F58D56D7534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74724" y="3125848"/>
                      <a:ext cx="1137517" cy="1135781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7E1E361-AB82-F63E-972A-66BEFA115775}"/>
                    </a:ext>
                  </a:extLst>
                </p:cNvPr>
                <p:cNvSpPr txBox="1"/>
                <p:nvPr/>
              </p:nvSpPr>
              <p:spPr>
                <a:xfrm>
                  <a:off x="1707950" y="3547363"/>
                  <a:ext cx="3193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rgbClr val="F3E25B"/>
                      </a:solidFill>
                    </a:rPr>
                    <a:t>=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9F4B745-363C-6D7F-0DC7-D383E9712A1A}"/>
                    </a:ext>
                  </a:extLst>
                </p:cNvPr>
                <p:cNvSpPr txBox="1"/>
                <p:nvPr/>
              </p:nvSpPr>
              <p:spPr>
                <a:xfrm>
                  <a:off x="3580993" y="3547363"/>
                  <a:ext cx="3193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rgbClr val="F3E25B"/>
                      </a:solidFill>
                    </a:rPr>
                    <a:t>+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3857CBC9-7C77-C8FE-6E16-46BC08D5D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81209" y="3125846"/>
                      <a:ext cx="491284" cy="113578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oMath>
                        </m:oMathPara>
                      </a14:m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Rectangle 11">
                      <a:extLst>
                        <a:ext uri="{FF2B5EF4-FFF2-40B4-BE49-F238E27FC236}">
                          <a16:creationId xmlns:a16="http://schemas.microsoft.com/office/drawing/2014/main" id="{FA706EC0-A4D4-5BFD-A542-4AD58804DFC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81209" y="3125846"/>
                      <a:ext cx="491284" cy="1135781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CEDE04E7-0C18-4377-EAC6-9EAF08858A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0426" y="3125846"/>
                      <a:ext cx="267779" cy="491284"/>
                    </a:xfrm>
                    <a:prstGeom prst="rect">
                      <a:avLst/>
                    </a:prstGeom>
                    <a:solidFill>
                      <a:srgbClr val="5C99D2"/>
                    </a:solidFill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oMath>
                        </m:oMathPara>
                      </a14:m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EC1F5D54-0694-6294-C9FD-7EA626C2F13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30426" y="3125846"/>
                      <a:ext cx="267779" cy="491284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087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68DC40D-42E4-85AB-3062-65510AA74F14}"/>
                  </a:ext>
                </a:extLst>
              </p:cNvPr>
              <p:cNvGrpSpPr/>
              <p:nvPr/>
            </p:nvGrpSpPr>
            <p:grpSpPr>
              <a:xfrm>
                <a:off x="1104131" y="5358025"/>
                <a:ext cx="2474901" cy="591989"/>
                <a:chOff x="1378402" y="4852905"/>
                <a:chExt cx="2474901" cy="59198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87AEA5EA-887B-A7FA-1094-13167E99A6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402" y="4852907"/>
                      <a:ext cx="277648" cy="591987"/>
                    </a:xfrm>
                    <a:prstGeom prst="rect">
                      <a:avLst/>
                    </a:prstGeom>
                    <a:solidFill>
                      <a:srgbClr val="00707A"/>
                    </a:solidFill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̇"/>
                                <m:ctrlPr>
                                  <a:rPr lang="en-GB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GB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</m:acc>
                          </m:oMath>
                        </m:oMathPara>
                      </a14:m>
                      <a:endParaRPr lang="en-GB" b="1" dirty="0">
                        <a:solidFill>
                          <a:srgbClr val="9C9C9B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E53A0C16-C679-E708-68D1-90E7AC2BE4C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8402" y="4852907"/>
                      <a:ext cx="277648" cy="591987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458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3B4AD04F-F649-A401-DED9-E06CAAE95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6819" y="4852907"/>
                      <a:ext cx="566076" cy="591987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GB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acc>
                          </m:oMath>
                        </m:oMathPara>
                      </a14:m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17D33AF5-C638-D2D0-FAE1-EB9433FBAE1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46819" y="4852907"/>
                      <a:ext cx="566076" cy="591987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r="-1157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19DD4CE-09A8-1BA7-28C9-C12A352F115E}"/>
                    </a:ext>
                  </a:extLst>
                </p:cNvPr>
                <p:cNvSpPr txBox="1"/>
                <p:nvPr/>
              </p:nvSpPr>
              <p:spPr>
                <a:xfrm>
                  <a:off x="1680044" y="4965996"/>
                  <a:ext cx="3193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rgbClr val="F3E25B"/>
                      </a:solidFill>
                    </a:rPr>
                    <a:t>=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482A405-E436-6D5E-0D25-AAC3DA0399F8}"/>
                    </a:ext>
                  </a:extLst>
                </p:cNvPr>
                <p:cNvSpPr txBox="1"/>
                <p:nvPr/>
              </p:nvSpPr>
              <p:spPr>
                <a:xfrm>
                  <a:off x="3043216" y="4965996"/>
                  <a:ext cx="3193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rgbClr val="F3E25B"/>
                      </a:solidFill>
                    </a:rPr>
                    <a:t>+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C30C2AF8-63F7-A211-56E9-3084736BF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62019" y="4852905"/>
                      <a:ext cx="491284" cy="591989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GB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3B938D77-1A13-EC71-E917-17584F8433A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62019" y="4852905"/>
                      <a:ext cx="491284" cy="59198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r="-60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07D096F1-833A-7CF5-0469-A0A5502BE5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7673" y="4852905"/>
                      <a:ext cx="291177" cy="591987"/>
                    </a:xfrm>
                    <a:prstGeom prst="rect">
                      <a:avLst/>
                    </a:prstGeom>
                    <a:solidFill>
                      <a:srgbClr val="00707A"/>
                    </a:solidFill>
                  </p:spPr>
                  <p:style>
                    <a:lnRef idx="2">
                      <a:schemeClr val="accent3">
                        <a:shade val="15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de-DE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b="1" i="1" dirty="0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oMath>
                        </m:oMathPara>
                      </a14:m>
                      <a:endParaRPr lang="en-GB" b="1" dirty="0"/>
                    </a:p>
                  </p:txBody>
                </p:sp>
              </mc:Choice>
              <mc:Fallback xmlns=""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B7D27B1D-B605-B724-42E3-932F441EB97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77673" y="4852905"/>
                      <a:ext cx="291177" cy="591987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1224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D03499-7E60-8074-0CBC-16D54009D8D6}"/>
                  </a:ext>
                </a:extLst>
              </p:cNvPr>
              <p:cNvSpPr txBox="1"/>
              <p:nvPr/>
            </p:nvSpPr>
            <p:spPr>
              <a:xfrm>
                <a:off x="782700" y="2369575"/>
                <a:ext cx="397248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F3E25B"/>
                    </a:solidFill>
                  </a:rPr>
                  <a:t>Model order reduction (MOR) [5]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96A0B23-B756-2803-1B98-32FDB4C8741D}"/>
                  </a:ext>
                </a:extLst>
              </p:cNvPr>
              <p:cNvSpPr txBox="1"/>
              <p:nvPr/>
            </p:nvSpPr>
            <p:spPr>
              <a:xfrm>
                <a:off x="1587644" y="3209348"/>
                <a:ext cx="18274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rgbClr val="F3E25B"/>
                    </a:solidFill>
                  </a:rPr>
                  <a:t>High fidelity model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6B552A-BDF6-D257-2AAD-CA6A7F542888}"/>
                  </a:ext>
                </a:extLst>
              </p:cNvPr>
              <p:cNvSpPr txBox="1"/>
              <p:nvPr/>
            </p:nvSpPr>
            <p:spPr>
              <a:xfrm>
                <a:off x="1255446" y="4881961"/>
                <a:ext cx="291357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rgbClr val="F3E25B"/>
                    </a:solidFill>
                  </a:rPr>
                  <a:t>Reduced order model (ROM)</a:t>
                </a:r>
              </a:p>
            </p:txBody>
          </p:sp>
          <p:sp>
            <p:nvSpPr>
              <p:cNvPr id="37" name="Arrow: Down 36">
                <a:extLst>
                  <a:ext uri="{FF2B5EF4-FFF2-40B4-BE49-F238E27FC236}">
                    <a16:creationId xmlns:a16="http://schemas.microsoft.com/office/drawing/2014/main" id="{78E69086-EDF9-C708-8628-701B3B734E50}"/>
                  </a:ext>
                </a:extLst>
              </p:cNvPr>
              <p:cNvSpPr/>
              <p:nvPr/>
            </p:nvSpPr>
            <p:spPr>
              <a:xfrm>
                <a:off x="3874624" y="2812095"/>
                <a:ext cx="299021" cy="490253"/>
              </a:xfrm>
              <a:prstGeom prst="downArrow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51D86CBD-2A9D-A637-41F6-96F1F31EBC35}"/>
                      </a:ext>
                    </a:extLst>
                  </p:cNvPr>
                  <p:cNvSpPr txBox="1"/>
                  <p:nvPr/>
                </p:nvSpPr>
                <p:spPr>
                  <a:xfrm>
                    <a:off x="640480" y="6086582"/>
                    <a:ext cx="3954640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de-DE" sz="1400" b="1" i="1" smtClean="0">
                            <a:solidFill>
                              <a:srgbClr val="FF9966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a14:m>
                    <a:r>
                      <a:rPr lang="en-GB" sz="1400" dirty="0">
                        <a:solidFill>
                          <a:schemeClr val="bg1"/>
                        </a:solidFill>
                      </a:rPr>
                      <a:t>: State vector, </a:t>
                    </a:r>
                    <a14:m>
                      <m:oMath xmlns:m="http://schemas.openxmlformats.org/officeDocument/2006/math">
                        <m:r>
                          <a:rPr lang="de-DE" sz="1400" b="1" i="1">
                            <a:solidFill>
                              <a:srgbClr val="5C99D2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oMath>
                    </a14:m>
                    <a:r>
                      <a:rPr lang="en-GB" sz="1400" dirty="0">
                        <a:solidFill>
                          <a:schemeClr val="bg1"/>
                        </a:solidFill>
                      </a:rPr>
                      <a:t>: Input vector,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a14:m>
                    <a:r>
                      <a:rPr lang="en-GB" sz="1400" dirty="0">
                        <a:solidFill>
                          <a:schemeClr val="bg1"/>
                        </a:solidFill>
                      </a:rPr>
                      <a:t>: ROM state</a:t>
                    </a: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51D86CBD-2A9D-A637-41F6-96F1F31EBC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480" y="6086582"/>
                    <a:ext cx="3954640" cy="30777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t="-1961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47E2DB0D-E369-87E9-D6CB-A0836B7670C9}"/>
                      </a:ext>
                    </a:extLst>
                  </p:cNvPr>
                  <p:cNvSpPr/>
                  <p:nvPr/>
                </p:nvSpPr>
                <p:spPr>
                  <a:xfrm>
                    <a:off x="2845616" y="3653149"/>
                    <a:ext cx="281961" cy="1135781"/>
                  </a:xfrm>
                  <a:prstGeom prst="rect">
                    <a:avLst/>
                  </a:prstGeom>
                  <a:solidFill>
                    <a:srgbClr val="FF9966"/>
                  </a:solidFill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oMath>
                      </m:oMathPara>
                    </a14:m>
                    <a:endParaRPr lang="en-GB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47E2DB0D-E369-87E9-D6CB-A0836B7670C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45616" y="3653149"/>
                    <a:ext cx="281961" cy="113578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41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27B65712-8A1A-3B29-3C47-E8237C08ECC5}"/>
                      </a:ext>
                    </a:extLst>
                  </p:cNvPr>
                  <p:cNvSpPr/>
                  <p:nvPr/>
                </p:nvSpPr>
                <p:spPr>
                  <a:xfrm>
                    <a:off x="3638087" y="5349164"/>
                    <a:ext cx="267779" cy="491284"/>
                  </a:xfrm>
                  <a:prstGeom prst="rect">
                    <a:avLst/>
                  </a:prstGeom>
                  <a:solidFill>
                    <a:srgbClr val="5C99D2"/>
                  </a:solidFill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oMath>
                      </m:oMathPara>
                    </a14:m>
                    <a:endParaRPr lang="en-GB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27B65712-8A1A-3B29-3C47-E8237C08ECC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38087" y="5349164"/>
                    <a:ext cx="267779" cy="49128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087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Arrow: Down 42">
                <a:extLst>
                  <a:ext uri="{FF2B5EF4-FFF2-40B4-BE49-F238E27FC236}">
                    <a16:creationId xmlns:a16="http://schemas.microsoft.com/office/drawing/2014/main" id="{7A2D4046-A8CE-F3D3-209C-DD8EF286DF55}"/>
                  </a:ext>
                </a:extLst>
              </p:cNvPr>
              <p:cNvSpPr/>
              <p:nvPr/>
            </p:nvSpPr>
            <p:spPr>
              <a:xfrm>
                <a:off x="3905866" y="4852252"/>
                <a:ext cx="299021" cy="490253"/>
              </a:xfrm>
              <a:prstGeom prst="downArrow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3F4937D-1CA7-84F0-A736-F7DD72DF4415}"/>
                  </a:ext>
                </a:extLst>
              </p:cNvPr>
              <p:cNvSpPr txBox="1"/>
              <p:nvPr/>
            </p:nvSpPr>
            <p:spPr>
              <a:xfrm>
                <a:off x="1091028" y="6628243"/>
                <a:ext cx="9542293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800" dirty="0">
                    <a:solidFill>
                      <a:schemeClr val="bg1"/>
                    </a:solidFill>
                  </a:rPr>
                  <a:t>[5] Sorti, S., Petrone, C., Russenschuck, S., </a:t>
                </a:r>
                <a:r>
                  <a:rPr lang="en-GB" sz="800" dirty="0" err="1">
                    <a:solidFill>
                      <a:schemeClr val="bg1"/>
                    </a:solidFill>
                  </a:rPr>
                  <a:t>Braghin</a:t>
                </a:r>
                <a:r>
                  <a:rPr lang="en-GB" sz="800" dirty="0">
                    <a:solidFill>
                      <a:schemeClr val="bg1"/>
                    </a:solidFill>
                  </a:rPr>
                  <a:t>, F.: Data-driven simulation of transient ﬁelds in air-coil magnets for accelerators, Nuclear Instruments and Methods in Physics Research Section A, 2021</a:t>
                </a: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AF386EB-1E06-D3D3-8D8B-E1840D71BF9D}"/>
              </a:ext>
            </a:extLst>
          </p:cNvPr>
          <p:cNvGrpSpPr/>
          <p:nvPr/>
        </p:nvGrpSpPr>
        <p:grpSpPr>
          <a:xfrm>
            <a:off x="5884636" y="965519"/>
            <a:ext cx="6043679" cy="2534829"/>
            <a:chOff x="5884636" y="965519"/>
            <a:chExt cx="6043679" cy="253482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645990-0EBA-B284-F5A1-B6E79674A2E6}"/>
                </a:ext>
              </a:extLst>
            </p:cNvPr>
            <p:cNvSpPr txBox="1"/>
            <p:nvPr/>
          </p:nvSpPr>
          <p:spPr>
            <a:xfrm>
              <a:off x="9461181" y="965519"/>
              <a:ext cx="22191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3E25B"/>
                  </a:solidFill>
                </a:rPr>
                <a:t>Digital twin</a:t>
              </a: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4BA0D3DB-A57A-5F4B-41EF-D9A3142ADA0F}"/>
                </a:ext>
              </a:extLst>
            </p:cNvPr>
            <p:cNvSpPr/>
            <p:nvPr/>
          </p:nvSpPr>
          <p:spPr>
            <a:xfrm rot="20245200">
              <a:off x="8459716" y="1629459"/>
              <a:ext cx="1119254" cy="1224635"/>
            </a:xfrm>
            <a:prstGeom prst="arc">
              <a:avLst/>
            </a:prstGeom>
            <a:ln w="76200">
              <a:solidFill>
                <a:srgbClr val="F3E25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FDD58DD8-BE3D-0A04-F2E5-110C3A9B6C63}"/>
                </a:ext>
              </a:extLst>
            </p:cNvPr>
            <p:cNvSpPr/>
            <p:nvPr/>
          </p:nvSpPr>
          <p:spPr>
            <a:xfrm rot="9169099">
              <a:off x="8459716" y="1450476"/>
              <a:ext cx="1119254" cy="1224635"/>
            </a:xfrm>
            <a:prstGeom prst="arc">
              <a:avLst/>
            </a:prstGeom>
            <a:ln w="76200">
              <a:solidFill>
                <a:srgbClr val="F3E25B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1C90DF-BC8E-65E7-31A9-D6D8F33C888C}"/>
                </a:ext>
              </a:extLst>
            </p:cNvPr>
            <p:cNvSpPr txBox="1"/>
            <p:nvPr/>
          </p:nvSpPr>
          <p:spPr>
            <a:xfrm>
              <a:off x="6193922" y="1693714"/>
              <a:ext cx="22845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i="1" dirty="0">
                  <a:solidFill>
                    <a:srgbClr val="FF0000"/>
                  </a:solidFill>
                </a:rPr>
                <a:t>State observation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i="1" dirty="0">
                  <a:solidFill>
                    <a:srgbClr val="FF0000"/>
                  </a:solidFill>
                </a:rPr>
                <a:t>Prediction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F3E25B"/>
                  </a:solidFill>
                </a:rPr>
                <a:t>Maintenance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EB6E86-9DBA-D384-6276-6DA69325E063}"/>
                </a:ext>
              </a:extLst>
            </p:cNvPr>
            <p:cNvSpPr txBox="1"/>
            <p:nvPr/>
          </p:nvSpPr>
          <p:spPr>
            <a:xfrm>
              <a:off x="5884636" y="1278890"/>
              <a:ext cx="28189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3E25B"/>
                  </a:solidFill>
                </a:rPr>
                <a:t>Magnet operation</a:t>
              </a:r>
              <a:endParaRPr lang="en-GB" b="1" dirty="0">
                <a:solidFill>
                  <a:srgbClr val="F3E25B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631F991-FEBA-7A29-1332-E3EB44AB6E6D}"/>
                </a:ext>
              </a:extLst>
            </p:cNvPr>
            <p:cNvSpPr/>
            <p:nvPr/>
          </p:nvSpPr>
          <p:spPr>
            <a:xfrm>
              <a:off x="6203631" y="1208957"/>
              <a:ext cx="2284519" cy="1315413"/>
            </a:xfrm>
            <a:prstGeom prst="roundRect">
              <a:avLst>
                <a:gd name="adj" fmla="val 11462"/>
              </a:avLst>
            </a:prstGeom>
            <a:noFill/>
            <a:ln>
              <a:solidFill>
                <a:srgbClr val="9C9C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Graphic 13" descr="Rabbit outline">
              <a:extLst>
                <a:ext uri="{FF2B5EF4-FFF2-40B4-BE49-F238E27FC236}">
                  <a16:creationId xmlns:a16="http://schemas.microsoft.com/office/drawing/2014/main" id="{FA53C922-6F8D-EEC9-D85A-21F93F994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731082" y="1859805"/>
              <a:ext cx="542050" cy="542050"/>
            </a:xfrm>
            <a:prstGeom prst="rect">
              <a:avLst/>
            </a:prstGeom>
            <a:effectLst>
              <a:glow rad="139700">
                <a:srgbClr val="FFC000">
                  <a:alpha val="40000"/>
                </a:srgbClr>
              </a:glow>
            </a:effectLst>
          </p:spPr>
        </p:pic>
        <p:pic>
          <p:nvPicPr>
            <p:cNvPr id="31" name="Picture 30" descr="A yellow and brown hexagon shaped object&#10;&#10;Description automatically generated">
              <a:extLst>
                <a:ext uri="{FF2B5EF4-FFF2-40B4-BE49-F238E27FC236}">
                  <a16:creationId xmlns:a16="http://schemas.microsoft.com/office/drawing/2014/main" id="{391EE089-FEDC-7064-4F3E-8AFE9409A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51242" y="1344947"/>
              <a:ext cx="2477073" cy="2155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16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19832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Delta models – Example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22" name="Picture 21" descr="A machine in a factory&#10;&#10;Description automatically generated">
            <a:extLst>
              <a:ext uri="{FF2B5EF4-FFF2-40B4-BE49-F238E27FC236}">
                <a16:creationId xmlns:a16="http://schemas.microsoft.com/office/drawing/2014/main" id="{CBAAE6B5-EF95-9C8C-278F-FF199D137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95" y="2693654"/>
            <a:ext cx="4371499" cy="32786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2A2EF0-787B-5D53-241A-DDF0E76F0D03}"/>
              </a:ext>
            </a:extLst>
          </p:cNvPr>
          <p:cNvSpPr txBox="1"/>
          <p:nvPr/>
        </p:nvSpPr>
        <p:spPr>
          <a:xfrm>
            <a:off x="661762" y="2259176"/>
            <a:ext cx="392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Quadrupole magnet on test bench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8FFBF5D-FA95-B7D1-FCBB-CDC90FA5DEC1}"/>
              </a:ext>
            </a:extLst>
          </p:cNvPr>
          <p:cNvSpPr/>
          <p:nvPr/>
        </p:nvSpPr>
        <p:spPr>
          <a:xfrm>
            <a:off x="311415" y="2126417"/>
            <a:ext cx="4556660" cy="4413100"/>
          </a:xfrm>
          <a:prstGeom prst="roundRect">
            <a:avLst>
              <a:gd name="adj" fmla="val 895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46E5B05-30A3-4A07-78FF-01F34022266E}"/>
              </a:ext>
            </a:extLst>
          </p:cNvPr>
          <p:cNvCxnSpPr>
            <a:cxnSpLocks/>
          </p:cNvCxnSpPr>
          <p:nvPr/>
        </p:nvCxnSpPr>
        <p:spPr>
          <a:xfrm flipV="1">
            <a:off x="802827" y="4844374"/>
            <a:ext cx="208846" cy="1226858"/>
          </a:xfrm>
          <a:prstGeom prst="straightConnector1">
            <a:avLst/>
          </a:prstGeom>
          <a:ln w="38100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125A29E-958F-37E0-F319-9FD9FF6372E1}"/>
              </a:ext>
            </a:extLst>
          </p:cNvPr>
          <p:cNvSpPr txBox="1"/>
          <p:nvPr/>
        </p:nvSpPr>
        <p:spPr>
          <a:xfrm>
            <a:off x="700234" y="6071232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3E25B"/>
                </a:solidFill>
              </a:rPr>
              <a:t>Rotating</a:t>
            </a:r>
            <a:r>
              <a:rPr lang="de-DE" dirty="0">
                <a:solidFill>
                  <a:srgbClr val="F3E25B"/>
                </a:solidFill>
              </a:rPr>
              <a:t> </a:t>
            </a:r>
            <a:r>
              <a:rPr lang="de-DE" dirty="0" err="1">
                <a:solidFill>
                  <a:srgbClr val="F3E25B"/>
                </a:solidFill>
              </a:rPr>
              <a:t>coil</a:t>
            </a:r>
            <a:r>
              <a:rPr lang="de-DE" dirty="0">
                <a:solidFill>
                  <a:srgbClr val="F3E25B"/>
                </a:solidFill>
              </a:rPr>
              <a:t> </a:t>
            </a:r>
            <a:r>
              <a:rPr lang="de-DE" dirty="0" err="1">
                <a:solidFill>
                  <a:srgbClr val="F3E25B"/>
                </a:solidFill>
              </a:rPr>
              <a:t>measurement</a:t>
            </a:r>
            <a:r>
              <a:rPr lang="de-DE" dirty="0">
                <a:solidFill>
                  <a:srgbClr val="F3E25B"/>
                </a:solidFill>
              </a:rPr>
              <a:t>  </a:t>
            </a:r>
            <a:r>
              <a:rPr lang="de-DE" dirty="0" err="1">
                <a:solidFill>
                  <a:srgbClr val="F3E25B"/>
                </a:solidFill>
              </a:rPr>
              <a:t>system</a:t>
            </a:r>
            <a:r>
              <a:rPr lang="de-DE" dirty="0">
                <a:solidFill>
                  <a:srgbClr val="F3E25B"/>
                </a:solidFill>
              </a:rPr>
              <a:t> </a:t>
            </a:r>
            <a:endParaRPr lang="en-GB" dirty="0">
              <a:solidFill>
                <a:srgbClr val="F3E25B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DC0C39-4600-B6AB-27E6-B66650F02B09}"/>
              </a:ext>
            </a:extLst>
          </p:cNvPr>
          <p:cNvSpPr txBox="1"/>
          <p:nvPr/>
        </p:nvSpPr>
        <p:spPr>
          <a:xfrm>
            <a:off x="5143693" y="2723879"/>
            <a:ext cx="654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3E25B"/>
                </a:solidFill>
              </a:rPr>
              <a:t>ROXIE boundary integral equation for field evaluation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860DE0E-1EC9-6DB4-D1EE-B5899AC87909}"/>
                  </a:ext>
                </a:extLst>
              </p:cNvPr>
              <p:cNvSpPr txBox="1"/>
              <p:nvPr/>
            </p:nvSpPr>
            <p:spPr>
              <a:xfrm>
                <a:off x="4949053" y="3182979"/>
                <a:ext cx="6838952" cy="1410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𝑖𝑎</m:t>
                              </m:r>
                            </m:sub>
                          </m:sSub>
                        </m:sub>
                        <m:sup/>
                        <m:e>
                          <m:limLow>
                            <m:limLowPr>
                              <m:ctrlPr>
                                <a:rPr lang="en-GB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GB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′)</m:t>
                                  </m:r>
                                </m:e>
                              </m:groupChr>
                            </m:e>
                            <m:lim>
                              <m:eqArr>
                                <m:eqArrPr>
                                  <m:ctrlPr>
                                    <a:rPr lang="de-DE" b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MVP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ROXIE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BEM</m:t>
                                  </m:r>
                                  <m: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FEM</m:t>
                                  </m:r>
                                </m:e>
                              </m:eqArr>
                            </m:lim>
                          </m:limLow>
                        </m:e>
                      </m:nary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b>
                        <m:sup/>
                        <m:e>
                          <m:limLow>
                            <m:limLowPr>
                              <m:ctrlPr>
                                <a:rPr lang="de-DE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de-DE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sub>
                                  </m:sSub>
                                  <m:r>
                                    <a:rPr lang="de-DE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d>
                                    <m:dPr>
                                      <m:ctrlP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groupChr>
                            </m:e>
                            <m:lim>
                              <m:eqArr>
                                <m:eqArrPr>
                                  <m:ctrlPr>
                                    <a:rPr lang="de-DE" b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normal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derivative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ROXIE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BEM</m:t>
                                  </m:r>
                                  <m: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FEM</m:t>
                                  </m:r>
                                </m:e>
                              </m:eqArr>
                            </m:lim>
                          </m:limLow>
                        </m:e>
                      </m:nary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de-DE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860DE0E-1EC9-6DB4-D1EE-B5899AC87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053" y="3182979"/>
                <a:ext cx="6838952" cy="14107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Graphic 69">
            <a:extLst>
              <a:ext uri="{FF2B5EF4-FFF2-40B4-BE49-F238E27FC236}">
                <a16:creationId xmlns:a16="http://schemas.microsoft.com/office/drawing/2014/main" id="{2604E1EA-5C8F-596C-3151-A1618D585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557" y="1119832"/>
            <a:ext cx="1581681" cy="14319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AB56CED-7651-62E7-A757-03E343E85342}"/>
                  </a:ext>
                </a:extLst>
              </p:cNvPr>
              <p:cNvSpPr txBox="1"/>
              <p:nvPr/>
            </p:nvSpPr>
            <p:spPr>
              <a:xfrm>
                <a:off x="9373606" y="1076379"/>
                <a:ext cx="7841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𝑖𝑎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3E25B"/>
                  </a:solidFill>
                </a:endParaRPr>
              </a:p>
            </p:txBody>
          </p:sp>
        </mc:Choice>
        <mc:Fallback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AB56CED-7651-62E7-A757-03E343E85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3606" y="1076379"/>
                <a:ext cx="784116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Arc 74">
            <a:extLst>
              <a:ext uri="{FF2B5EF4-FFF2-40B4-BE49-F238E27FC236}">
                <a16:creationId xmlns:a16="http://schemas.microsoft.com/office/drawing/2014/main" id="{25D10CE1-3880-05BB-5211-B974009EC39C}"/>
              </a:ext>
            </a:extLst>
          </p:cNvPr>
          <p:cNvSpPr/>
          <p:nvPr/>
        </p:nvSpPr>
        <p:spPr>
          <a:xfrm rot="5400000" flipV="1">
            <a:off x="9757372" y="1224158"/>
            <a:ext cx="518637" cy="521909"/>
          </a:xfrm>
          <a:prstGeom prst="arc">
            <a:avLst/>
          </a:prstGeom>
          <a:ln w="28575">
            <a:solidFill>
              <a:srgbClr val="F3E25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4387A947-FE34-BBA1-84A9-D24BECE09F9D}"/>
              </a:ext>
            </a:extLst>
          </p:cNvPr>
          <p:cNvSpPr/>
          <p:nvPr/>
        </p:nvSpPr>
        <p:spPr>
          <a:xfrm rot="5400000" flipV="1">
            <a:off x="9866782" y="1049979"/>
            <a:ext cx="821727" cy="1021936"/>
          </a:xfrm>
          <a:prstGeom prst="arc">
            <a:avLst/>
          </a:prstGeom>
          <a:ln w="28575">
            <a:solidFill>
              <a:srgbClr val="F3E25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7" name="Table 76">
                <a:extLst>
                  <a:ext uri="{FF2B5EF4-FFF2-40B4-BE49-F238E27FC236}">
                    <a16:creationId xmlns:a16="http://schemas.microsoft.com/office/drawing/2014/main" id="{4C5B5351-EC95-F5BF-554D-47594884699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90323" y="6440564"/>
              <a:ext cx="555785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8302">
                      <a:extLst>
                        <a:ext uri="{9D8B030D-6E8A-4147-A177-3AD203B41FA5}">
                          <a16:colId xmlns:a16="http://schemas.microsoft.com/office/drawing/2014/main" val="1998930081"/>
                        </a:ext>
                      </a:extLst>
                    </a:gridCol>
                    <a:gridCol w="2040480">
                      <a:extLst>
                        <a:ext uri="{9D8B030D-6E8A-4147-A177-3AD203B41FA5}">
                          <a16:colId xmlns:a16="http://schemas.microsoft.com/office/drawing/2014/main" val="3094964621"/>
                        </a:ext>
                      </a:extLst>
                    </a:gridCol>
                    <a:gridCol w="2929077">
                      <a:extLst>
                        <a:ext uri="{9D8B030D-6E8A-4147-A177-3AD203B41FA5}">
                          <a16:colId xmlns:a16="http://schemas.microsoft.com/office/drawing/2014/main" val="8207258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de-DE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Greens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function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′)=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′)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2673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7" name="Table 76">
                <a:extLst>
                  <a:ext uri="{FF2B5EF4-FFF2-40B4-BE49-F238E27FC236}">
                    <a16:creationId xmlns:a16="http://schemas.microsoft.com/office/drawing/2014/main" id="{4C5B5351-EC95-F5BF-554D-47594884699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90323" y="6440564"/>
              <a:ext cx="555785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8302">
                      <a:extLst>
                        <a:ext uri="{9D8B030D-6E8A-4147-A177-3AD203B41FA5}">
                          <a16:colId xmlns:a16="http://schemas.microsoft.com/office/drawing/2014/main" val="1998930081"/>
                        </a:ext>
                      </a:extLst>
                    </a:gridCol>
                    <a:gridCol w="2040480">
                      <a:extLst>
                        <a:ext uri="{9D8B030D-6E8A-4147-A177-3AD203B41FA5}">
                          <a16:colId xmlns:a16="http://schemas.microsoft.com/office/drawing/2014/main" val="3094964621"/>
                        </a:ext>
                      </a:extLst>
                    </a:gridCol>
                    <a:gridCol w="2929077">
                      <a:extLst>
                        <a:ext uri="{9D8B030D-6E8A-4147-A177-3AD203B41FA5}">
                          <a16:colId xmlns:a16="http://schemas.microsoft.com/office/drawing/2014/main" val="8207258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8065" r="-841237" b="-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Greens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function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89813" t="-8065" b="-241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32673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A63D615-B2CD-23E2-EA09-B102987FBE9F}"/>
              </a:ext>
            </a:extLst>
          </p:cNvPr>
          <p:cNvSpPr/>
          <p:nvPr/>
        </p:nvSpPr>
        <p:spPr>
          <a:xfrm>
            <a:off x="6679346" y="4611050"/>
            <a:ext cx="3448904" cy="1496449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DC518CE-5AFA-80E2-0015-E6EDBD3F62E2}"/>
                  </a:ext>
                </a:extLst>
              </p:cNvPr>
              <p:cNvSpPr txBox="1"/>
              <p:nvPr/>
            </p:nvSpPr>
            <p:spPr>
              <a:xfrm>
                <a:off x="6806632" y="4629209"/>
                <a:ext cx="3123794" cy="1146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3E25B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GB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𝑖𝑎</m:t>
                              </m:r>
                            </m:sub>
                          </m:sSub>
                        </m:sub>
                        <m:sup/>
                        <m:e>
                          <m:limLow>
                            <m:limLowPr>
                              <m:ctrlPr>
                                <a:rPr lang="de-DE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de-DE" i="1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F3E25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solidFill>
                                            <a:srgbClr val="F3E25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curl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rgbClr val="F3E25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 smtClean="0">
                                              <a:solidFill>
                                                <a:srgbClr val="F3E25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rgbClr val="F3E25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𝑎𝑖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de-DE" b="0" i="0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b="0" i="1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groupChr>
                            </m:e>
                            <m:lim>
                              <m:eqArr>
                                <m:eqArrPr>
                                  <m:ctrlPr>
                                    <a:rPr lang="de-DE" b="0" i="1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model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rgbClr val="F3E25B"/>
                                      </a:solidFill>
                                      <a:latin typeface="Cambria Math" panose="02040503050406030204" pitchFamily="18" charset="0"/>
                                    </a:rPr>
                                    <m:t>discrepancy</m:t>
                                  </m:r>
                                </m:e>
                              </m:eqArr>
                            </m:lim>
                          </m:limLow>
                        </m:e>
                      </m:nary>
                      <m:r>
                        <a:rPr lang="de-DE" i="1">
                          <a:solidFill>
                            <a:srgbClr val="F3E25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F3E25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F3E25B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rgbClr val="F3E25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solidFill>
                            <a:srgbClr val="F3E25B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p>
                        <m:sSupPr>
                          <m:ctrlP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F3E25B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3E25B"/>
                  </a:solidFill>
                </a:endParaRPr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DC518CE-5AFA-80E2-0015-E6EDBD3F6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632" y="4629209"/>
                <a:ext cx="3123794" cy="11462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EB3F2DBD-3935-EA0F-5026-CFDDD51FB05C}"/>
              </a:ext>
            </a:extLst>
          </p:cNvPr>
          <p:cNvSpPr txBox="1"/>
          <p:nvPr/>
        </p:nvSpPr>
        <p:spPr>
          <a:xfrm>
            <a:off x="7304079" y="5738168"/>
            <a:ext cx="23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3E25B"/>
                </a:solidFill>
              </a:rPr>
              <a:t>Data driven update</a:t>
            </a:r>
          </a:p>
        </p:txBody>
      </p:sp>
    </p:spTree>
    <p:extLst>
      <p:ext uri="{BB962C8B-B14F-4D97-AF65-F5344CB8AC3E}">
        <p14:creationId xmlns:p14="http://schemas.microsoft.com/office/powerpoint/2010/main" val="803030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19832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Delta models – BEM-based field reconstruction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23</a:t>
            </a:fld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B0D578F-9644-A7E1-E691-A2222D3860B1}"/>
                  </a:ext>
                </a:extLst>
              </p:cNvPr>
              <p:cNvSpPr txBox="1"/>
              <p:nvPr/>
            </p:nvSpPr>
            <p:spPr>
              <a:xfrm>
                <a:off x="151426" y="2188740"/>
                <a:ext cx="6034769" cy="1489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i="1" dirty="0">
                    <a:solidFill>
                      <a:srgbClr val="F3E25B"/>
                    </a:solidFill>
                  </a:rPr>
                  <a:t>The representation formula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p>
                                        <m:sSup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p>
                                    <m:sSupPr>
                                      <m:ctrlP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single</m:t>
                          </m:r>
                          <m: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layer</m:t>
                          </m:r>
                          <m: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potential</m:t>
                          </m:r>
                        </m:lim>
                      </m:limLow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limLow>
                        <m:limLow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p>
                                        <m:sSup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p>
                                    <m:sSupPr>
                                      <m:ctrlP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de-DE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double</m:t>
                          </m:r>
                          <m: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layer</m:t>
                          </m:r>
                          <m: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potential</m:t>
                          </m:r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B0D578F-9644-A7E1-E691-A2222D38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26" y="2188740"/>
                <a:ext cx="6034769" cy="1489382"/>
              </a:xfrm>
              <a:prstGeom prst="rect">
                <a:avLst/>
              </a:prstGeom>
              <a:blipFill>
                <a:blip r:embed="rId2"/>
                <a:stretch>
                  <a:fillRect l="-909" t="-20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blue machine with yellow arrows&#10;&#10;Description automatically generated">
            <a:extLst>
              <a:ext uri="{FF2B5EF4-FFF2-40B4-BE49-F238E27FC236}">
                <a16:creationId xmlns:a16="http://schemas.microsoft.com/office/drawing/2014/main" id="{6026064F-1B06-640E-A402-AC10E9506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607" y="1973029"/>
            <a:ext cx="4355428" cy="33393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4340567E-FDC4-5530-5EEF-2ACF7A9E0F8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8641" y="4017048"/>
              <a:ext cx="5557859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8302">
                      <a:extLst>
                        <a:ext uri="{9D8B030D-6E8A-4147-A177-3AD203B41FA5}">
                          <a16:colId xmlns:a16="http://schemas.microsoft.com/office/drawing/2014/main" val="2267068357"/>
                        </a:ext>
                      </a:extLst>
                    </a:gridCol>
                    <a:gridCol w="2040480">
                      <a:extLst>
                        <a:ext uri="{9D8B030D-6E8A-4147-A177-3AD203B41FA5}">
                          <a16:colId xmlns:a16="http://schemas.microsoft.com/office/drawing/2014/main" val="672860130"/>
                        </a:ext>
                      </a:extLst>
                    </a:gridCol>
                    <a:gridCol w="2929077">
                      <a:extLst>
                        <a:ext uri="{9D8B030D-6E8A-4147-A177-3AD203B41FA5}">
                          <a16:colId xmlns:a16="http://schemas.microsoft.com/office/drawing/2014/main" val="40042910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Dirichlet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data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„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boundary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potential“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72234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Neumann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data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„normal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flux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“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20189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de-DE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Greens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function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′)=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′)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638615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4340567E-FDC4-5530-5EEF-2ACF7A9E0F8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8641" y="4017048"/>
              <a:ext cx="5557859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8302">
                      <a:extLst>
                        <a:ext uri="{9D8B030D-6E8A-4147-A177-3AD203B41FA5}">
                          <a16:colId xmlns:a16="http://schemas.microsoft.com/office/drawing/2014/main" val="2267068357"/>
                        </a:ext>
                      </a:extLst>
                    </a:gridCol>
                    <a:gridCol w="2040480">
                      <a:extLst>
                        <a:ext uri="{9D8B030D-6E8A-4147-A177-3AD203B41FA5}">
                          <a16:colId xmlns:a16="http://schemas.microsoft.com/office/drawing/2014/main" val="672860130"/>
                        </a:ext>
                      </a:extLst>
                    </a:gridCol>
                    <a:gridCol w="2929077">
                      <a:extLst>
                        <a:ext uri="{9D8B030D-6E8A-4147-A177-3AD203B41FA5}">
                          <a16:colId xmlns:a16="http://schemas.microsoft.com/office/drawing/2014/main" val="40042910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8197" r="-841237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Dirichlet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data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„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boundary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potential“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72234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6452" r="-841237" b="-1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Neumann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data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„normal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flux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“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20189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09836" r="-841237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Greens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function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9813" t="-209836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63861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975B1D-3827-1162-ECE0-3E860FAB2D77}"/>
                  </a:ext>
                </a:extLst>
              </p:cNvPr>
              <p:cNvSpPr txBox="1"/>
              <p:nvPr/>
            </p:nvSpPr>
            <p:spPr>
              <a:xfrm>
                <a:off x="8056240" y="5410965"/>
                <a:ext cx="24826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i="1" dirty="0">
                    <a:solidFill>
                      <a:srgbClr val="F3E25B"/>
                    </a:solidFill>
                  </a:rPr>
                  <a:t>Magnetostatics in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solidFill>
                          <a:srgbClr val="F3E25B"/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endParaRPr lang="en-US" b="1" i="1" dirty="0">
                  <a:solidFill>
                    <a:srgbClr val="F3E25B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975B1D-3827-1162-ECE0-3E860FAB2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240" y="5410965"/>
                <a:ext cx="2482656" cy="369332"/>
              </a:xfrm>
              <a:prstGeom prst="rect">
                <a:avLst/>
              </a:prstGeom>
              <a:blipFill>
                <a:blip r:embed="rId5"/>
                <a:stretch>
                  <a:fillRect l="-2211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438C840-2EBA-EE79-6FCC-CDF528165E5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64102" y="5865873"/>
              <a:ext cx="3666931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91478">
                      <a:extLst>
                        <a:ext uri="{9D8B030D-6E8A-4147-A177-3AD203B41FA5}">
                          <a16:colId xmlns:a16="http://schemas.microsoft.com/office/drawing/2014/main" val="772915277"/>
                        </a:ext>
                      </a:extLst>
                    </a:gridCol>
                    <a:gridCol w="1875453">
                      <a:extLst>
                        <a:ext uri="{9D8B030D-6E8A-4147-A177-3AD203B41FA5}">
                          <a16:colId xmlns:a16="http://schemas.microsoft.com/office/drawing/2014/main" val="1549109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curl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GB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152326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438C840-2EBA-EE79-6FCC-CDF528165E5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64102" y="5865873"/>
              <a:ext cx="3666931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91478">
                      <a:extLst>
                        <a:ext uri="{9D8B030D-6E8A-4147-A177-3AD203B41FA5}">
                          <a16:colId xmlns:a16="http://schemas.microsoft.com/office/drawing/2014/main" val="772915277"/>
                        </a:ext>
                      </a:extLst>
                    </a:gridCol>
                    <a:gridCol w="1875453">
                      <a:extLst>
                        <a:ext uri="{9D8B030D-6E8A-4147-A177-3AD203B41FA5}">
                          <a16:colId xmlns:a16="http://schemas.microsoft.com/office/drawing/2014/main" val="1549109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r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152326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470BF542-538C-1941-29D3-55F5733D338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286500" y="6335272"/>
              <a:ext cx="561702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00768">
                      <a:extLst>
                        <a:ext uri="{9D8B030D-6E8A-4147-A177-3AD203B41FA5}">
                          <a16:colId xmlns:a16="http://schemas.microsoft.com/office/drawing/2014/main" val="772915277"/>
                        </a:ext>
                      </a:extLst>
                    </a:gridCol>
                    <a:gridCol w="2316261">
                      <a:extLst>
                        <a:ext uri="{9D8B030D-6E8A-4147-A177-3AD203B41FA5}">
                          <a16:colId xmlns:a16="http://schemas.microsoft.com/office/drawing/2014/main" val="1549109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Magnetic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scalar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potential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grad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b>
                                </m:sSub>
                                <m:r>
                                  <a:rPr lang="de-DE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152326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470BF542-538C-1941-29D3-55F5733D338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286500" y="6335272"/>
              <a:ext cx="561702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00768">
                      <a:extLst>
                        <a:ext uri="{9D8B030D-6E8A-4147-A177-3AD203B41FA5}">
                          <a16:colId xmlns:a16="http://schemas.microsoft.com/office/drawing/2014/main" val="772915277"/>
                        </a:ext>
                      </a:extLst>
                    </a:gridCol>
                    <a:gridCol w="2316261">
                      <a:extLst>
                        <a:ext uri="{9D8B030D-6E8A-4147-A177-3AD203B41FA5}">
                          <a16:colId xmlns:a16="http://schemas.microsoft.com/office/drawing/2014/main" val="1549109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Magnetic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bg1"/>
                              </a:solidFill>
                            </a:rPr>
                            <a:t>scalar</a:t>
                          </a:r>
                          <a:r>
                            <a:rPr lang="de-DE" dirty="0">
                              <a:solidFill>
                                <a:schemeClr val="bg1"/>
                              </a:solidFill>
                            </a:rPr>
                            <a:t> potential</a:t>
                          </a:r>
                          <a:endParaRPr lang="en-GB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42632" t="-8065" b="-22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152326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CDB82D-C887-7679-3338-F75D09FB1DC5}"/>
                  </a:ext>
                </a:extLst>
              </p:cNvPr>
              <p:cNvSpPr txBox="1"/>
              <p:nvPr/>
            </p:nvSpPr>
            <p:spPr>
              <a:xfrm>
                <a:off x="288471" y="5690769"/>
                <a:ext cx="610235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i="1" dirty="0">
                    <a:solidFill>
                      <a:schemeClr val="bg1"/>
                    </a:solidFill>
                  </a:rPr>
                  <a:t>Dirichlet and Neumann data are </a:t>
                </a:r>
                <a:r>
                  <a:rPr lang="en-US" b="1" i="1" dirty="0">
                    <a:solidFill>
                      <a:srgbClr val="F3E25B"/>
                    </a:solidFill>
                  </a:rPr>
                  <a:t>linearly dependent!</a:t>
                </a:r>
              </a:p>
              <a:p>
                <a:endParaRPr lang="en-US" b="1" i="1" dirty="0">
                  <a:solidFill>
                    <a:schemeClr val="bg1"/>
                  </a:solidFill>
                </a:endParaRPr>
              </a:p>
              <a:p>
                <a:r>
                  <a:rPr lang="en-US" i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i="1" dirty="0">
                    <a:solidFill>
                      <a:schemeClr val="bg1"/>
                    </a:solidFill>
                  </a:rPr>
                  <a:t>Problem must be formulated in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3E25B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i="1" dirty="0">
                    <a:solidFill>
                      <a:srgbClr val="F3E25B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3E25B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lang="en-US" b="1" i="1" dirty="0">
                    <a:solidFill>
                      <a:srgbClr val="F3E25B"/>
                    </a:solidFill>
                  </a:rPr>
                  <a:t>!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CDB82D-C887-7679-3338-F75D09FB1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71" y="5690769"/>
                <a:ext cx="6102350" cy="923330"/>
              </a:xfrm>
              <a:prstGeom prst="rect">
                <a:avLst/>
              </a:prstGeom>
              <a:blipFill>
                <a:blip r:embed="rId8"/>
                <a:stretch>
                  <a:fillRect l="-799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307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19832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Delta models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24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5ADEE1-25C1-348E-FB67-B31F0456384A}"/>
              </a:ext>
            </a:extLst>
          </p:cNvPr>
          <p:cNvGrpSpPr>
            <a:grpSpLocks noChangeAspect="1"/>
          </p:cNvGrpSpPr>
          <p:nvPr/>
        </p:nvGrpSpPr>
        <p:grpSpPr>
          <a:xfrm>
            <a:off x="4702874" y="2547415"/>
            <a:ext cx="6893478" cy="3691453"/>
            <a:chOff x="2122820" y="2126467"/>
            <a:chExt cx="7771057" cy="4161396"/>
          </a:xfrm>
        </p:grpSpPr>
        <p:pic>
          <p:nvPicPr>
            <p:cNvPr id="23" name="Picture 22" descr="A blue figure with a number of holes&#10;&#10;Description automatically generated with medium confidence">
              <a:extLst>
                <a:ext uri="{FF2B5EF4-FFF2-40B4-BE49-F238E27FC236}">
                  <a16:creationId xmlns:a16="http://schemas.microsoft.com/office/drawing/2014/main" id="{337BADA6-DA45-74BA-5F0E-8915A2060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2820" y="2817247"/>
              <a:ext cx="3660045" cy="2745033"/>
            </a:xfrm>
            <a:prstGeom prst="rect">
              <a:avLst/>
            </a:prstGeom>
            <a:ln w="28575">
              <a:solidFill>
                <a:srgbClr val="5C99D2"/>
              </a:solidFill>
            </a:ln>
          </p:spPr>
        </p:pic>
        <p:pic>
          <p:nvPicPr>
            <p:cNvPr id="25" name="Picture 24" descr="A green hexagon with a blue and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B93F7CD-DF11-3F60-373F-037C4B896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3832" y="2831519"/>
              <a:ext cx="3660045" cy="2745034"/>
            </a:xfrm>
            <a:prstGeom prst="rect">
              <a:avLst/>
            </a:prstGeom>
            <a:ln w="38100">
              <a:solidFill>
                <a:srgbClr val="933933"/>
              </a:solidFill>
            </a:ln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DEE530E-0CBC-5962-C61E-49849FD5108D}"/>
                </a:ext>
              </a:extLst>
            </p:cNvPr>
            <p:cNvCxnSpPr>
              <a:cxnSpLocks/>
            </p:cNvCxnSpPr>
            <p:nvPr/>
          </p:nvCxnSpPr>
          <p:spPr>
            <a:xfrm>
              <a:off x="3884884" y="2454741"/>
              <a:ext cx="4252862" cy="12517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2975B1-CBD4-C401-CA30-C50694A5B516}"/>
                </a:ext>
              </a:extLst>
            </p:cNvPr>
            <p:cNvCxnSpPr/>
            <p:nvPr/>
          </p:nvCxnSpPr>
          <p:spPr>
            <a:xfrm>
              <a:off x="8137746" y="2467258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222F697-0E2F-6CC7-CC94-934BBE1B63D1}"/>
                </a:ext>
              </a:extLst>
            </p:cNvPr>
            <p:cNvCxnSpPr/>
            <p:nvPr/>
          </p:nvCxnSpPr>
          <p:spPr>
            <a:xfrm>
              <a:off x="3893614" y="2452987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7E5F401-9E02-472B-AB91-1E0B968D02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7969" y="2126467"/>
              <a:ext cx="0" cy="334532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F272C3-A4FC-AF70-8985-7F78DC540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3614" y="5940814"/>
              <a:ext cx="4252862" cy="12517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0AEF6CB-016B-BF47-F2DF-A7657FB057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7746" y="5576553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1B0FA9B-6103-37A8-3CF2-1EF3951CD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2344" y="5589070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2895E71-7267-32D0-0940-318D1F014504}"/>
                </a:ext>
              </a:extLst>
            </p:cNvPr>
            <p:cNvCxnSpPr>
              <a:cxnSpLocks/>
            </p:cNvCxnSpPr>
            <p:nvPr/>
          </p:nvCxnSpPr>
          <p:spPr>
            <a:xfrm>
              <a:off x="5977969" y="5953331"/>
              <a:ext cx="0" cy="334532"/>
            </a:xfrm>
            <a:prstGeom prst="line">
              <a:avLst/>
            </a:prstGeom>
            <a:ln w="28575">
              <a:solidFill>
                <a:srgbClr val="F3E25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762E7D-4443-4D52-F891-F65B1CE815B7}"/>
              </a:ext>
            </a:extLst>
          </p:cNvPr>
          <p:cNvGrpSpPr/>
          <p:nvPr/>
        </p:nvGrpSpPr>
        <p:grpSpPr>
          <a:xfrm>
            <a:off x="10263917" y="1209959"/>
            <a:ext cx="1529966" cy="1099775"/>
            <a:chOff x="7137784" y="-358477"/>
            <a:chExt cx="2225683" cy="203097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F77F5E8-C385-B61A-4BEC-3FBAFDEF9160}"/>
                </a:ext>
              </a:extLst>
            </p:cNvPr>
            <p:cNvSpPr/>
            <p:nvPr/>
          </p:nvSpPr>
          <p:spPr>
            <a:xfrm>
              <a:off x="8381541" y="329800"/>
              <a:ext cx="981926" cy="603657"/>
            </a:xfrm>
            <a:prstGeom prst="rect">
              <a:avLst/>
            </a:prstGeom>
            <a:solidFill>
              <a:srgbClr val="933933"/>
            </a:solidFill>
            <a:ln>
              <a:solidFill>
                <a:srgbClr val="F3E25B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FFFF00"/>
                  </a:solidFill>
                  <a:latin typeface="Monotype Corsiva" panose="03010101010201010101" pitchFamily="66" charset="0"/>
                </a:rPr>
                <a:t>D</a:t>
              </a:r>
              <a:endParaRPr lang="en-GB" dirty="0">
                <a:solidFill>
                  <a:srgbClr val="FFFF0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6BD69A4-8F54-094E-0DF1-3A0216C16301}"/>
                </a:ext>
              </a:extLst>
            </p:cNvPr>
            <p:cNvSpPr/>
            <p:nvPr/>
          </p:nvSpPr>
          <p:spPr>
            <a:xfrm>
              <a:off x="7137784" y="329799"/>
              <a:ext cx="981926" cy="603657"/>
            </a:xfrm>
            <a:prstGeom prst="rect">
              <a:avLst/>
            </a:prstGeom>
            <a:solidFill>
              <a:srgbClr val="5C99D2"/>
            </a:solidFill>
            <a:ln>
              <a:solidFill>
                <a:srgbClr val="F3E25B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060505"/>
                  </a:solidFill>
                  <a:latin typeface="Monotype Corsiva" panose="03010101010201010101" pitchFamily="66" charset="0"/>
                </a:rPr>
                <a:t>P</a:t>
              </a:r>
              <a:endParaRPr lang="en-GB" dirty="0">
                <a:solidFill>
                  <a:srgbClr val="060505"/>
                </a:solidFill>
                <a:latin typeface="Monotype Corsiva" panose="03010101010201010101" pitchFamily="66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3144A2F-7CE3-3132-7500-C0690101476A}"/>
                </a:ext>
              </a:extLst>
            </p:cNvPr>
            <p:cNvCxnSpPr/>
            <p:nvPr/>
          </p:nvCxnSpPr>
          <p:spPr>
            <a:xfrm>
              <a:off x="8872504" y="-34463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AF2E649-63F4-2809-1900-B4081F7D3ECE}"/>
                </a:ext>
              </a:extLst>
            </p:cNvPr>
            <p:cNvCxnSpPr/>
            <p:nvPr/>
          </p:nvCxnSpPr>
          <p:spPr>
            <a:xfrm>
              <a:off x="7628747" y="-34462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F0F8AD7-24FC-AF20-BEBA-A06F1842DF65}"/>
                </a:ext>
              </a:extLst>
            </p:cNvPr>
            <p:cNvCxnSpPr/>
            <p:nvPr/>
          </p:nvCxnSpPr>
          <p:spPr>
            <a:xfrm>
              <a:off x="8872504" y="943973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17F6510-005C-08EA-0980-AF8102F700B8}"/>
                </a:ext>
              </a:extLst>
            </p:cNvPr>
            <p:cNvCxnSpPr/>
            <p:nvPr/>
          </p:nvCxnSpPr>
          <p:spPr>
            <a:xfrm>
              <a:off x="7628747" y="943974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5C6D68A-F695-8A8D-B0F9-0F1DBAA50190}"/>
                </a:ext>
              </a:extLst>
            </p:cNvPr>
            <p:cNvCxnSpPr/>
            <p:nvPr/>
          </p:nvCxnSpPr>
          <p:spPr>
            <a:xfrm flipV="1">
              <a:off x="7628747" y="-34463"/>
              <a:ext cx="1243757" cy="1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F81592E-FED7-1AE8-5118-8362A12D65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4371" y="-358477"/>
              <a:ext cx="0" cy="334532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6697CF3-77EC-E50A-3D1B-2851D011749F}"/>
                </a:ext>
              </a:extLst>
            </p:cNvPr>
            <p:cNvCxnSpPr/>
            <p:nvPr/>
          </p:nvCxnSpPr>
          <p:spPr>
            <a:xfrm flipV="1">
              <a:off x="7612492" y="1293963"/>
              <a:ext cx="1243757" cy="1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465FC58-C03C-BB02-5938-70BF35D696F8}"/>
                </a:ext>
              </a:extLst>
            </p:cNvPr>
            <p:cNvCxnSpPr/>
            <p:nvPr/>
          </p:nvCxnSpPr>
          <p:spPr>
            <a:xfrm>
              <a:off x="8250625" y="1308235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B0D578F-9644-A7E1-E691-A2222D3860B1}"/>
              </a:ext>
            </a:extLst>
          </p:cNvPr>
          <p:cNvSpPr txBox="1"/>
          <p:nvPr/>
        </p:nvSpPr>
        <p:spPr>
          <a:xfrm>
            <a:off x="124375" y="2392548"/>
            <a:ext cx="446567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3E25B"/>
                </a:solidFill>
              </a:rPr>
              <a:t>The discrepancy </a:t>
            </a:r>
            <a:r>
              <a:rPr lang="en-US" dirty="0">
                <a:solidFill>
                  <a:schemeClr val="bg1"/>
                </a:solidFill>
              </a:rPr>
              <a:t>between measurement and simulation </a:t>
            </a:r>
            <a:r>
              <a:rPr lang="en-US" b="1" i="1" dirty="0">
                <a:solidFill>
                  <a:srgbClr val="F3E25B"/>
                </a:solidFill>
              </a:rPr>
              <a:t>may not vanish </a:t>
            </a:r>
            <a:r>
              <a:rPr lang="en-US" dirty="0">
                <a:solidFill>
                  <a:schemeClr val="bg1"/>
                </a:solidFill>
              </a:rPr>
              <a:t>after magnet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3E25B"/>
                </a:solidFill>
              </a:rPr>
              <a:t>The discrepancy</a:t>
            </a:r>
            <a:r>
              <a:rPr lang="en-US" dirty="0">
                <a:solidFill>
                  <a:schemeClr val="bg1"/>
                </a:solidFill>
              </a:rPr>
              <a:t> drives the delta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The delta model may be used to understand the </a:t>
            </a:r>
            <a:r>
              <a:rPr lang="en-US" b="1" i="1" dirty="0">
                <a:solidFill>
                  <a:srgbClr val="F3E25B"/>
                </a:solidFill>
              </a:rPr>
              <a:t>origin of the discrepancy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F3E25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The predictions of the updated model are </a:t>
            </a:r>
            <a:r>
              <a:rPr lang="en-US" b="1" i="1" dirty="0">
                <a:solidFill>
                  <a:srgbClr val="F3E25B"/>
                </a:solidFill>
              </a:rPr>
              <a:t>matching our observations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1297A9-7860-3135-AB8B-942396DAB96A}"/>
              </a:ext>
            </a:extLst>
          </p:cNvPr>
          <p:cNvSpPr/>
          <p:nvPr/>
        </p:nvSpPr>
        <p:spPr>
          <a:xfrm>
            <a:off x="10185832" y="1109180"/>
            <a:ext cx="1684422" cy="1283368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04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What is in ROXIE?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EB368-A43A-55E5-D830-CB977376E957}"/>
              </a:ext>
            </a:extLst>
          </p:cNvPr>
          <p:cNvSpPr txBox="1"/>
          <p:nvPr/>
        </p:nvSpPr>
        <p:spPr>
          <a:xfrm>
            <a:off x="357188" y="2225159"/>
            <a:ext cx="1143476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F3E25B"/>
                </a:solidFill>
              </a:rPr>
              <a:t>Main ingredients:</a:t>
            </a:r>
          </a:p>
          <a:p>
            <a:pPr marL="285750" indent="-285750">
              <a:buFontTx/>
              <a:buChar char="-"/>
            </a:pPr>
            <a:r>
              <a:rPr lang="en-GB" b="1" i="1" dirty="0">
                <a:solidFill>
                  <a:schemeClr val="bg1"/>
                </a:solidFill>
              </a:rPr>
              <a:t>Reduced vector potential formulation</a:t>
            </a:r>
          </a:p>
          <a:p>
            <a:r>
              <a:rPr lang="en-GB" dirty="0">
                <a:solidFill>
                  <a:schemeClr val="bg1"/>
                </a:solidFill>
              </a:rPr>
              <a:t>	→ Simplifies conductor </a:t>
            </a:r>
            <a:r>
              <a:rPr lang="en-GB" dirty="0" err="1">
                <a:solidFill>
                  <a:schemeClr val="bg1"/>
                </a:solidFill>
              </a:rPr>
              <a:t>modeling</a:t>
            </a:r>
            <a:r>
              <a:rPr lang="en-GB" dirty="0">
                <a:solidFill>
                  <a:schemeClr val="bg1"/>
                </a:solidFill>
              </a:rPr>
              <a:t> and mesh generation (line currents)</a:t>
            </a:r>
          </a:p>
          <a:p>
            <a:endParaRPr lang="en-GB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i="1" dirty="0">
                <a:solidFill>
                  <a:schemeClr val="bg1"/>
                </a:solidFill>
              </a:rPr>
              <a:t>BEM-FEM coupling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	→ No mesh for air/vacuum domain</a:t>
            </a:r>
          </a:p>
          <a:p>
            <a:r>
              <a:rPr lang="en-GB" dirty="0">
                <a:solidFill>
                  <a:schemeClr val="bg1"/>
                </a:solidFill>
              </a:rPr>
              <a:t>	→ Smoothing property towards approximation errors</a:t>
            </a:r>
          </a:p>
          <a:p>
            <a:endParaRPr lang="en-GB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i="1" dirty="0">
                <a:solidFill>
                  <a:schemeClr val="bg1"/>
                </a:solidFill>
              </a:rPr>
              <a:t>Second order method</a:t>
            </a:r>
          </a:p>
          <a:p>
            <a:r>
              <a:rPr lang="en-GB" dirty="0">
                <a:solidFill>
                  <a:schemeClr val="bg1"/>
                </a:solidFill>
              </a:rPr>
              <a:t>	→ High accuracy FEM approximation</a:t>
            </a:r>
          </a:p>
          <a:p>
            <a:pPr marL="285750" indent="-285750">
              <a:buFontTx/>
              <a:buChar char="-"/>
            </a:pPr>
            <a:endParaRPr lang="en-GB" i="1" dirty="0">
              <a:solidFill>
                <a:schemeClr val="bg1"/>
              </a:solidFill>
            </a:endParaRPr>
          </a:p>
          <a:p>
            <a:r>
              <a:rPr lang="en-GB" b="1" i="1" dirty="0">
                <a:solidFill>
                  <a:srgbClr val="F3E25B"/>
                </a:solidFill>
              </a:rPr>
              <a:t>Main drawback:</a:t>
            </a:r>
          </a:p>
          <a:p>
            <a:pPr marL="285750" indent="-285750">
              <a:buFontTx/>
              <a:buChar char="-"/>
            </a:pPr>
            <a:r>
              <a:rPr lang="en-GB" i="1" dirty="0">
                <a:solidFill>
                  <a:schemeClr val="bg1"/>
                </a:solidFill>
              </a:rPr>
              <a:t> </a:t>
            </a:r>
            <a:r>
              <a:rPr lang="en-GB" b="1" i="1" dirty="0">
                <a:solidFill>
                  <a:schemeClr val="bg1"/>
                </a:solidFill>
              </a:rPr>
              <a:t>Non-local BEM interactions	</a:t>
            </a:r>
          </a:p>
          <a:p>
            <a:r>
              <a:rPr lang="en-GB" b="1" i="1" dirty="0">
                <a:solidFill>
                  <a:schemeClr val="bg1"/>
                </a:solidFill>
              </a:rPr>
              <a:t>	</a:t>
            </a:r>
            <a:r>
              <a:rPr lang="en-GB" dirty="0">
                <a:solidFill>
                  <a:schemeClr val="bg1"/>
                </a:solidFill>
              </a:rPr>
              <a:t>→ Loss of sparsity. Low rank approximations are needed for eﬀicient</a:t>
            </a:r>
          </a:p>
          <a:p>
            <a:r>
              <a:rPr lang="en-GB" dirty="0">
                <a:solidFill>
                  <a:schemeClr val="bg1"/>
                </a:solidFill>
              </a:rPr>
              <a:t>	computations (e.g. ACA, FMM).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96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19832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Example integrated field measurement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26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5ADEE1-25C1-348E-FB67-B31F0456384A}"/>
              </a:ext>
            </a:extLst>
          </p:cNvPr>
          <p:cNvGrpSpPr>
            <a:grpSpLocks noChangeAspect="1"/>
          </p:cNvGrpSpPr>
          <p:nvPr/>
        </p:nvGrpSpPr>
        <p:grpSpPr>
          <a:xfrm>
            <a:off x="5043983" y="2589796"/>
            <a:ext cx="6893478" cy="3691453"/>
            <a:chOff x="2122820" y="2126467"/>
            <a:chExt cx="7771057" cy="4161396"/>
          </a:xfrm>
        </p:grpSpPr>
        <p:pic>
          <p:nvPicPr>
            <p:cNvPr id="23" name="Picture 22" descr="A blue figure with a number of holes&#10;&#10;Description automatically generated with medium confidence">
              <a:extLst>
                <a:ext uri="{FF2B5EF4-FFF2-40B4-BE49-F238E27FC236}">
                  <a16:creationId xmlns:a16="http://schemas.microsoft.com/office/drawing/2014/main" id="{337BADA6-DA45-74BA-5F0E-8915A2060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2820" y="2817247"/>
              <a:ext cx="3660045" cy="2745033"/>
            </a:xfrm>
            <a:prstGeom prst="rect">
              <a:avLst/>
            </a:prstGeom>
            <a:ln w="28575">
              <a:solidFill>
                <a:srgbClr val="5C99D2"/>
              </a:solidFill>
            </a:ln>
          </p:spPr>
        </p:pic>
        <p:pic>
          <p:nvPicPr>
            <p:cNvPr id="25" name="Picture 24" descr="A green hexagon with a blue and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B93F7CD-DF11-3F60-373F-037C4B896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3832" y="2831519"/>
              <a:ext cx="3660045" cy="2745034"/>
            </a:xfrm>
            <a:prstGeom prst="rect">
              <a:avLst/>
            </a:prstGeom>
            <a:ln w="38100">
              <a:solidFill>
                <a:srgbClr val="933933"/>
              </a:solidFill>
            </a:ln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DEE530E-0CBC-5962-C61E-49849FD5108D}"/>
                </a:ext>
              </a:extLst>
            </p:cNvPr>
            <p:cNvCxnSpPr>
              <a:cxnSpLocks/>
            </p:cNvCxnSpPr>
            <p:nvPr/>
          </p:nvCxnSpPr>
          <p:spPr>
            <a:xfrm>
              <a:off x="3884884" y="2454741"/>
              <a:ext cx="4252862" cy="12517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2975B1-CBD4-C401-CA30-C50694A5B516}"/>
                </a:ext>
              </a:extLst>
            </p:cNvPr>
            <p:cNvCxnSpPr/>
            <p:nvPr/>
          </p:nvCxnSpPr>
          <p:spPr>
            <a:xfrm>
              <a:off x="8137746" y="2467258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222F697-0E2F-6CC7-CC94-934BBE1B63D1}"/>
                </a:ext>
              </a:extLst>
            </p:cNvPr>
            <p:cNvCxnSpPr/>
            <p:nvPr/>
          </p:nvCxnSpPr>
          <p:spPr>
            <a:xfrm>
              <a:off x="3893614" y="2452987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7E5F401-9E02-472B-AB91-1E0B968D02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7969" y="2126467"/>
              <a:ext cx="0" cy="334532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F272C3-A4FC-AF70-8985-7F78DC540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3614" y="5940814"/>
              <a:ext cx="4252862" cy="12517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0AEF6CB-016B-BF47-F2DF-A7657FB057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7746" y="5576553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1B0FA9B-6103-37A8-3CF2-1EF3951CD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2344" y="5589070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2895E71-7267-32D0-0940-318D1F014504}"/>
                </a:ext>
              </a:extLst>
            </p:cNvPr>
            <p:cNvCxnSpPr>
              <a:cxnSpLocks/>
            </p:cNvCxnSpPr>
            <p:nvPr/>
          </p:nvCxnSpPr>
          <p:spPr>
            <a:xfrm>
              <a:off x="5977969" y="5953331"/>
              <a:ext cx="0" cy="334532"/>
            </a:xfrm>
            <a:prstGeom prst="line">
              <a:avLst/>
            </a:prstGeom>
            <a:ln w="28575">
              <a:solidFill>
                <a:srgbClr val="F3E25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762E7D-4443-4D52-F891-F65B1CE815B7}"/>
              </a:ext>
            </a:extLst>
          </p:cNvPr>
          <p:cNvGrpSpPr/>
          <p:nvPr/>
        </p:nvGrpSpPr>
        <p:grpSpPr>
          <a:xfrm>
            <a:off x="10263917" y="1209959"/>
            <a:ext cx="1529966" cy="1099775"/>
            <a:chOff x="7137784" y="-358477"/>
            <a:chExt cx="2225683" cy="203097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F77F5E8-C385-B61A-4BEC-3FBAFDEF9160}"/>
                </a:ext>
              </a:extLst>
            </p:cNvPr>
            <p:cNvSpPr/>
            <p:nvPr/>
          </p:nvSpPr>
          <p:spPr>
            <a:xfrm>
              <a:off x="8381541" y="329800"/>
              <a:ext cx="981926" cy="603657"/>
            </a:xfrm>
            <a:prstGeom prst="rect">
              <a:avLst/>
            </a:prstGeom>
            <a:solidFill>
              <a:srgbClr val="933933"/>
            </a:solidFill>
            <a:ln>
              <a:solidFill>
                <a:srgbClr val="F3E25B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FFFF00"/>
                  </a:solidFill>
                  <a:latin typeface="Monotype Corsiva" panose="03010101010201010101" pitchFamily="66" charset="0"/>
                </a:rPr>
                <a:t>D</a:t>
              </a:r>
              <a:endParaRPr lang="en-GB" dirty="0">
                <a:solidFill>
                  <a:srgbClr val="FFFF0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6BD69A4-8F54-094E-0DF1-3A0216C16301}"/>
                </a:ext>
              </a:extLst>
            </p:cNvPr>
            <p:cNvSpPr/>
            <p:nvPr/>
          </p:nvSpPr>
          <p:spPr>
            <a:xfrm>
              <a:off x="7137784" y="329799"/>
              <a:ext cx="981926" cy="603657"/>
            </a:xfrm>
            <a:prstGeom prst="rect">
              <a:avLst/>
            </a:prstGeom>
            <a:solidFill>
              <a:srgbClr val="5C99D2"/>
            </a:solidFill>
            <a:ln>
              <a:solidFill>
                <a:srgbClr val="F3E25B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060505"/>
                  </a:solidFill>
                  <a:latin typeface="Monotype Corsiva" panose="03010101010201010101" pitchFamily="66" charset="0"/>
                </a:rPr>
                <a:t>P</a:t>
              </a:r>
              <a:endParaRPr lang="en-GB" dirty="0">
                <a:solidFill>
                  <a:srgbClr val="060505"/>
                </a:solidFill>
                <a:latin typeface="Monotype Corsiva" panose="03010101010201010101" pitchFamily="66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3144A2F-7CE3-3132-7500-C0690101476A}"/>
                </a:ext>
              </a:extLst>
            </p:cNvPr>
            <p:cNvCxnSpPr/>
            <p:nvPr/>
          </p:nvCxnSpPr>
          <p:spPr>
            <a:xfrm>
              <a:off x="8872504" y="-34463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AF2E649-63F4-2809-1900-B4081F7D3ECE}"/>
                </a:ext>
              </a:extLst>
            </p:cNvPr>
            <p:cNvCxnSpPr/>
            <p:nvPr/>
          </p:nvCxnSpPr>
          <p:spPr>
            <a:xfrm>
              <a:off x="7628747" y="-34462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F0F8AD7-24FC-AF20-BEBA-A06F1842DF65}"/>
                </a:ext>
              </a:extLst>
            </p:cNvPr>
            <p:cNvCxnSpPr/>
            <p:nvPr/>
          </p:nvCxnSpPr>
          <p:spPr>
            <a:xfrm>
              <a:off x="8872504" y="943973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17F6510-005C-08EA-0980-AF8102F700B8}"/>
                </a:ext>
              </a:extLst>
            </p:cNvPr>
            <p:cNvCxnSpPr/>
            <p:nvPr/>
          </p:nvCxnSpPr>
          <p:spPr>
            <a:xfrm>
              <a:off x="7628747" y="943974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5C6D68A-F695-8A8D-B0F9-0F1DBAA50190}"/>
                </a:ext>
              </a:extLst>
            </p:cNvPr>
            <p:cNvCxnSpPr/>
            <p:nvPr/>
          </p:nvCxnSpPr>
          <p:spPr>
            <a:xfrm flipV="1">
              <a:off x="7628747" y="-34463"/>
              <a:ext cx="1243757" cy="1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F81592E-FED7-1AE8-5118-8362A12D65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4371" y="-358477"/>
              <a:ext cx="0" cy="334532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6697CF3-77EC-E50A-3D1B-2851D011749F}"/>
                </a:ext>
              </a:extLst>
            </p:cNvPr>
            <p:cNvCxnSpPr/>
            <p:nvPr/>
          </p:nvCxnSpPr>
          <p:spPr>
            <a:xfrm flipV="1">
              <a:off x="7612492" y="1293963"/>
              <a:ext cx="1243757" cy="1"/>
            </a:xfrm>
            <a:prstGeom prst="line">
              <a:avLst/>
            </a:prstGeom>
            <a:ln w="28575">
              <a:solidFill>
                <a:srgbClr val="F3E2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465FC58-C03C-BB02-5938-70BF35D696F8}"/>
                </a:ext>
              </a:extLst>
            </p:cNvPr>
            <p:cNvCxnSpPr/>
            <p:nvPr/>
          </p:nvCxnSpPr>
          <p:spPr>
            <a:xfrm>
              <a:off x="8250625" y="1308235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1297A9-7860-3135-AB8B-942396DAB96A}"/>
              </a:ext>
            </a:extLst>
          </p:cNvPr>
          <p:cNvSpPr/>
          <p:nvPr/>
        </p:nvSpPr>
        <p:spPr>
          <a:xfrm>
            <a:off x="10185832" y="1109180"/>
            <a:ext cx="1684422" cy="1283368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A3B6A-99FE-A79C-BE09-CF96FD5551A7}"/>
              </a:ext>
            </a:extLst>
          </p:cNvPr>
          <p:cNvSpPr txBox="1"/>
          <p:nvPr/>
        </p:nvSpPr>
        <p:spPr>
          <a:xfrm>
            <a:off x="567265" y="2259176"/>
            <a:ext cx="392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Quadrupole magnet on test bench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20A728-0A78-1E7B-682C-33E6A6ECCC98}"/>
              </a:ext>
            </a:extLst>
          </p:cNvPr>
          <p:cNvSpPr/>
          <p:nvPr/>
        </p:nvSpPr>
        <p:spPr>
          <a:xfrm>
            <a:off x="216918" y="2126417"/>
            <a:ext cx="4556660" cy="4413100"/>
          </a:xfrm>
          <a:prstGeom prst="roundRect">
            <a:avLst>
              <a:gd name="adj" fmla="val 895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9900B6-3CBD-86A2-549C-DADD2259BF37}"/>
              </a:ext>
            </a:extLst>
          </p:cNvPr>
          <p:cNvCxnSpPr>
            <a:cxnSpLocks/>
          </p:cNvCxnSpPr>
          <p:nvPr/>
        </p:nvCxnSpPr>
        <p:spPr>
          <a:xfrm flipV="1">
            <a:off x="708330" y="4844374"/>
            <a:ext cx="208846" cy="1226858"/>
          </a:xfrm>
          <a:prstGeom prst="straightConnector1">
            <a:avLst/>
          </a:prstGeom>
          <a:ln w="38100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34B6C46-4DFB-46D5-6C75-28FD7D44B62A}"/>
              </a:ext>
            </a:extLst>
          </p:cNvPr>
          <p:cNvSpPr txBox="1"/>
          <p:nvPr/>
        </p:nvSpPr>
        <p:spPr>
          <a:xfrm>
            <a:off x="605737" y="6071232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3E25B"/>
                </a:solidFill>
              </a:rPr>
              <a:t>Rotating</a:t>
            </a:r>
            <a:r>
              <a:rPr lang="de-DE" dirty="0">
                <a:solidFill>
                  <a:srgbClr val="F3E25B"/>
                </a:solidFill>
              </a:rPr>
              <a:t> </a:t>
            </a:r>
            <a:r>
              <a:rPr lang="de-DE" dirty="0" err="1">
                <a:solidFill>
                  <a:srgbClr val="F3E25B"/>
                </a:solidFill>
              </a:rPr>
              <a:t>coil</a:t>
            </a:r>
            <a:r>
              <a:rPr lang="de-DE" dirty="0">
                <a:solidFill>
                  <a:srgbClr val="F3E25B"/>
                </a:solidFill>
              </a:rPr>
              <a:t> </a:t>
            </a:r>
            <a:r>
              <a:rPr lang="de-DE" dirty="0" err="1">
                <a:solidFill>
                  <a:srgbClr val="F3E25B"/>
                </a:solidFill>
              </a:rPr>
              <a:t>measurement</a:t>
            </a:r>
            <a:r>
              <a:rPr lang="de-DE" dirty="0">
                <a:solidFill>
                  <a:srgbClr val="F3E25B"/>
                </a:solidFill>
              </a:rPr>
              <a:t>  </a:t>
            </a:r>
            <a:r>
              <a:rPr lang="de-DE" dirty="0" err="1">
                <a:solidFill>
                  <a:srgbClr val="F3E25B"/>
                </a:solidFill>
              </a:rPr>
              <a:t>system</a:t>
            </a:r>
            <a:r>
              <a:rPr lang="de-DE" dirty="0">
                <a:solidFill>
                  <a:srgbClr val="F3E25B"/>
                </a:solidFill>
              </a:rPr>
              <a:t> </a:t>
            </a:r>
            <a:endParaRPr lang="en-GB" dirty="0">
              <a:solidFill>
                <a:srgbClr val="F3E2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09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brown hexagon shaped object&#10;&#10;Description automatically generated">
            <a:extLst>
              <a:ext uri="{FF2B5EF4-FFF2-40B4-BE49-F238E27FC236}">
                <a16:creationId xmlns:a16="http://schemas.microsoft.com/office/drawing/2014/main" id="{B32C1CD2-E2D7-4CE6-BB5D-602D3F6CDC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</a:blip>
          <a:stretch>
            <a:fillRect/>
          </a:stretch>
        </p:blipFill>
        <p:spPr>
          <a:xfrm>
            <a:off x="8040487" y="2951706"/>
            <a:ext cx="2863970" cy="2492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digital twin [2]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12" name="Picture 11" descr="A machine in a factory&#10;&#10;Description automatically generated">
            <a:extLst>
              <a:ext uri="{FF2B5EF4-FFF2-40B4-BE49-F238E27FC236}">
                <a16:creationId xmlns:a16="http://schemas.microsoft.com/office/drawing/2014/main" id="{EAA6406A-2AE4-01AB-8C9A-9BA967B7F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3" y="2716180"/>
            <a:ext cx="4371499" cy="3278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1E60B7-0C59-C830-6766-D9EB163AFECC}"/>
              </a:ext>
            </a:extLst>
          </p:cNvPr>
          <p:cNvSpPr txBox="1"/>
          <p:nvPr/>
        </p:nvSpPr>
        <p:spPr>
          <a:xfrm>
            <a:off x="2023379" y="2005620"/>
            <a:ext cx="25026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3E25B"/>
                </a:solidFill>
              </a:rPr>
              <a:t>Physical object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a.k.a. accelerator magnet</a:t>
            </a:r>
            <a:endParaRPr lang="en-GB" sz="1600" i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284E38-F861-6E56-6AF4-038251EA9CC0}"/>
              </a:ext>
            </a:extLst>
          </p:cNvPr>
          <p:cNvSpPr txBox="1"/>
          <p:nvPr/>
        </p:nvSpPr>
        <p:spPr>
          <a:xfrm>
            <a:off x="5402926" y="6307075"/>
            <a:ext cx="65565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[2] Piascik, R., et al., </a:t>
            </a:r>
            <a:r>
              <a:rPr lang="en-GB" sz="700" i="1" dirty="0">
                <a:solidFill>
                  <a:schemeClr val="bg1"/>
                </a:solidFill>
              </a:rPr>
              <a:t>Technology Area 12: Materials, Structures, Mechanical Systems, and Manufacturing Road Map</a:t>
            </a:r>
            <a:r>
              <a:rPr lang="en-GB" sz="700" dirty="0">
                <a:solidFill>
                  <a:schemeClr val="bg1"/>
                </a:solidFill>
              </a:rPr>
              <a:t>. 2010, NASA Office of Chief Technologist.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1C34476-DD82-31F8-FD7F-2BD2DE662AD0}"/>
              </a:ext>
            </a:extLst>
          </p:cNvPr>
          <p:cNvSpPr/>
          <p:nvPr/>
        </p:nvSpPr>
        <p:spPr>
          <a:xfrm>
            <a:off x="794327" y="1990230"/>
            <a:ext cx="4556660" cy="4413100"/>
          </a:xfrm>
          <a:prstGeom prst="roundRect">
            <a:avLst>
              <a:gd name="adj" fmla="val 895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31772-0A28-90C5-07FE-C5149EF223C2}"/>
              </a:ext>
            </a:extLst>
          </p:cNvPr>
          <p:cNvSpPr txBox="1"/>
          <p:nvPr/>
        </p:nvSpPr>
        <p:spPr>
          <a:xfrm>
            <a:off x="8059994" y="2005620"/>
            <a:ext cx="295786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3E25B"/>
                </a:solidFill>
              </a:rPr>
              <a:t>Digital representation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a.k.a. numerical system model</a:t>
            </a:r>
            <a:endParaRPr lang="en-GB" sz="1600" i="1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8714D6-4F43-E5A5-845D-6B93D2E6ED69}"/>
              </a:ext>
            </a:extLst>
          </p:cNvPr>
          <p:cNvSpPr/>
          <p:nvPr/>
        </p:nvSpPr>
        <p:spPr>
          <a:xfrm>
            <a:off x="7788117" y="1990230"/>
            <a:ext cx="3609556" cy="3614587"/>
          </a:xfrm>
          <a:prstGeom prst="roundRect">
            <a:avLst>
              <a:gd name="adj" fmla="val 12365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A yellow and brown hexagon shaped object&#10;&#10;Description automatically generated">
            <a:extLst>
              <a:ext uri="{FF2B5EF4-FFF2-40B4-BE49-F238E27FC236}">
                <a16:creationId xmlns:a16="http://schemas.microsoft.com/office/drawing/2014/main" id="{72056293-06E6-8A33-A394-F8A5F677553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040487" y="2951706"/>
            <a:ext cx="2863970" cy="2492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835694-44C4-96F4-3F5F-EE10D6FDF548}"/>
              </a:ext>
            </a:extLst>
          </p:cNvPr>
          <p:cNvSpPr txBox="1"/>
          <p:nvPr/>
        </p:nvSpPr>
        <p:spPr>
          <a:xfrm>
            <a:off x="5359559" y="1990230"/>
            <a:ext cx="2419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3E25B"/>
                </a:solidFill>
              </a:rPr>
              <a:t>Communication channel</a:t>
            </a:r>
            <a:endParaRPr lang="en-GB" i="1" dirty="0">
              <a:solidFill>
                <a:srgbClr val="F3E25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34245-DDEF-57A1-5C6A-F18FDD9AC393}"/>
              </a:ext>
            </a:extLst>
          </p:cNvPr>
          <p:cNvSpPr txBox="1"/>
          <p:nvPr/>
        </p:nvSpPr>
        <p:spPr>
          <a:xfrm>
            <a:off x="5308739" y="2951706"/>
            <a:ext cx="257480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3E25B"/>
                </a:solidFill>
              </a:rPr>
              <a:t>Data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Measurements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and inputs</a:t>
            </a:r>
            <a:endParaRPr lang="en-GB" sz="1600" i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B5014D-0C5E-F63B-C6A4-211250BA85CB}"/>
              </a:ext>
            </a:extLst>
          </p:cNvPr>
          <p:cNvSpPr/>
          <p:nvPr/>
        </p:nvSpPr>
        <p:spPr>
          <a:xfrm>
            <a:off x="5507513" y="1990230"/>
            <a:ext cx="2138867" cy="3614587"/>
          </a:xfrm>
          <a:prstGeom prst="roundRect">
            <a:avLst/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1919A2-DD38-09B0-7CED-2A332365B59E}"/>
              </a:ext>
            </a:extLst>
          </p:cNvPr>
          <p:cNvCxnSpPr/>
          <p:nvPr/>
        </p:nvCxnSpPr>
        <p:spPr>
          <a:xfrm>
            <a:off x="5614019" y="3870775"/>
            <a:ext cx="1943100" cy="0"/>
          </a:xfrm>
          <a:prstGeom prst="straightConnector1">
            <a:avLst/>
          </a:prstGeom>
          <a:ln w="57150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603992-A37A-C85C-5FC7-F8247EECB75E}"/>
              </a:ext>
            </a:extLst>
          </p:cNvPr>
          <p:cNvCxnSpPr>
            <a:cxnSpLocks/>
          </p:cNvCxnSpPr>
          <p:nvPr/>
        </p:nvCxnSpPr>
        <p:spPr>
          <a:xfrm flipH="1">
            <a:off x="5605396" y="5188021"/>
            <a:ext cx="1943100" cy="0"/>
          </a:xfrm>
          <a:prstGeom prst="straightConnector1">
            <a:avLst/>
          </a:prstGeom>
          <a:ln w="57150">
            <a:solidFill>
              <a:srgbClr val="F3E25B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E049856-1453-A080-C03A-3FFDF8F62D86}"/>
              </a:ext>
            </a:extLst>
          </p:cNvPr>
          <p:cNvSpPr txBox="1"/>
          <p:nvPr/>
        </p:nvSpPr>
        <p:spPr>
          <a:xfrm>
            <a:off x="5596145" y="4218835"/>
            <a:ext cx="20034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3E25B"/>
                </a:solidFill>
              </a:rPr>
              <a:t>Information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Prediction</a:t>
            </a:r>
            <a:endParaRPr lang="en-GB" sz="1600" i="1" dirty="0">
              <a:solidFill>
                <a:srgbClr val="F3E25B"/>
              </a:solidFill>
            </a:endParaRPr>
          </a:p>
          <a:p>
            <a:pPr algn="ctr"/>
            <a:r>
              <a:rPr lang="en-GB" sz="1600" i="1" dirty="0">
                <a:solidFill>
                  <a:schemeClr val="bg1"/>
                </a:solidFill>
              </a:rPr>
              <a:t>State observation</a:t>
            </a:r>
            <a:endParaRPr lang="en-US" sz="1600" i="1" dirty="0">
              <a:solidFill>
                <a:schemeClr val="bg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15C9CD-A576-FBFB-06C5-31047F1D9A5B}"/>
              </a:ext>
            </a:extLst>
          </p:cNvPr>
          <p:cNvGrpSpPr/>
          <p:nvPr/>
        </p:nvGrpSpPr>
        <p:grpSpPr>
          <a:xfrm>
            <a:off x="5765647" y="2951706"/>
            <a:ext cx="6100618" cy="3176533"/>
            <a:chOff x="5765647" y="2951706"/>
            <a:chExt cx="6100618" cy="3176533"/>
          </a:xfrm>
        </p:grpSpPr>
        <p:pic>
          <p:nvPicPr>
            <p:cNvPr id="26" name="Picture 25" descr="A yellow and brown hexagon shaped object&#10;&#10;Description automatically generated">
              <a:extLst>
                <a:ext uri="{FF2B5EF4-FFF2-40B4-BE49-F238E27FC236}">
                  <a16:creationId xmlns:a16="http://schemas.microsoft.com/office/drawing/2014/main" id="{F3E37BC7-60B9-7EF0-193F-C3B94612C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</a:blip>
            <a:stretch>
              <a:fillRect/>
            </a:stretch>
          </p:blipFill>
          <p:spPr>
            <a:xfrm>
              <a:off x="8040487" y="2951706"/>
              <a:ext cx="2863970" cy="2492056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EFA450C-C6CE-3D45-A1DE-5FAEB5F37736}"/>
                </a:ext>
              </a:extLst>
            </p:cNvPr>
            <p:cNvSpPr/>
            <p:nvPr/>
          </p:nvSpPr>
          <p:spPr>
            <a:xfrm>
              <a:off x="7923289" y="3312849"/>
              <a:ext cx="1507330" cy="447892"/>
            </a:xfrm>
            <a:prstGeom prst="roundRect">
              <a:avLst/>
            </a:prstGeom>
            <a:solidFill>
              <a:srgbClr val="F3E25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Geometry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model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A23AF39-257E-80C4-F822-DE9991AB5955}"/>
                </a:ext>
              </a:extLst>
            </p:cNvPr>
            <p:cNvSpPr/>
            <p:nvPr/>
          </p:nvSpPr>
          <p:spPr>
            <a:xfrm>
              <a:off x="9744511" y="3312849"/>
              <a:ext cx="1507330" cy="447892"/>
            </a:xfrm>
            <a:prstGeom prst="roundRect">
              <a:avLst/>
            </a:prstGeom>
            <a:solidFill>
              <a:srgbClr val="9339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Thermal</a:t>
              </a:r>
            </a:p>
            <a:p>
              <a:pPr algn="ctr"/>
              <a:r>
                <a:rPr lang="en-US" sz="1400" dirty="0"/>
                <a:t>model</a:t>
              </a:r>
              <a:endParaRPr lang="en-GB" sz="1400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BE42465-4FE4-BEC4-8BB6-C774B81EB836}"/>
                </a:ext>
              </a:extLst>
            </p:cNvPr>
            <p:cNvSpPr/>
            <p:nvPr/>
          </p:nvSpPr>
          <p:spPr>
            <a:xfrm>
              <a:off x="7923288" y="4150532"/>
              <a:ext cx="1507330" cy="44789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Electromagnetic</a:t>
              </a:r>
            </a:p>
            <a:p>
              <a:pPr algn="ctr"/>
              <a:r>
                <a:rPr lang="en-US" sz="1400" dirty="0"/>
                <a:t>model</a:t>
              </a:r>
              <a:endParaRPr lang="en-GB" sz="1400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96EE4C5-16BE-BD78-173E-8F8AABA710B6}"/>
                </a:ext>
              </a:extLst>
            </p:cNvPr>
            <p:cNvSpPr/>
            <p:nvPr/>
          </p:nvSpPr>
          <p:spPr>
            <a:xfrm>
              <a:off x="9744511" y="4150533"/>
              <a:ext cx="1507330" cy="467854"/>
            </a:xfrm>
            <a:prstGeom prst="roundRect">
              <a:avLst/>
            </a:prstGeom>
            <a:solidFill>
              <a:srgbClr val="0070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Mechanical</a:t>
              </a:r>
            </a:p>
            <a:p>
              <a:pPr algn="ctr"/>
              <a:r>
                <a:rPr lang="en-US" sz="1400" dirty="0"/>
                <a:t>mode</a:t>
              </a:r>
              <a:r>
                <a:rPr lang="en-GB" sz="1400" dirty="0"/>
                <a:t>l</a:t>
              </a:r>
              <a:endParaRPr lang="en-US" sz="1400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D9AE4D9-04DB-95B6-2FAC-3571548D3A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6954" y="3813480"/>
              <a:ext cx="0" cy="308404"/>
            </a:xfrm>
            <a:prstGeom prst="straightConnector1">
              <a:avLst/>
            </a:prstGeom>
            <a:ln w="38100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89FA366-F27B-2EFC-7C2E-7A5864B77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30619" y="3554638"/>
              <a:ext cx="309129" cy="0"/>
            </a:xfrm>
            <a:prstGeom prst="straightConnector1">
              <a:avLst/>
            </a:prstGeom>
            <a:ln w="38100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030B00B-0AEF-2E68-224B-DF4DE30D30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60189" y="3783805"/>
              <a:ext cx="403426" cy="357492"/>
            </a:xfrm>
            <a:prstGeom prst="straightConnector1">
              <a:avLst/>
            </a:prstGeom>
            <a:ln w="38100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03D4C51-D75E-4E1A-FE6D-A990B39735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30619" y="4395798"/>
              <a:ext cx="309129" cy="0"/>
            </a:xfrm>
            <a:prstGeom prst="straightConnector1">
              <a:avLst/>
            </a:prstGeom>
            <a:ln w="38100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163BF3E-6CDE-3AD5-8982-BAAC88F843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4119" y="3780153"/>
              <a:ext cx="403426" cy="357492"/>
            </a:xfrm>
            <a:prstGeom prst="straightConnector1">
              <a:avLst/>
            </a:prstGeom>
            <a:ln w="38100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913CF96-E8BA-6640-2265-ADB99DA4C246}"/>
                </a:ext>
              </a:extLst>
            </p:cNvPr>
            <p:cNvSpPr txBox="1"/>
            <p:nvPr/>
          </p:nvSpPr>
          <p:spPr>
            <a:xfrm>
              <a:off x="5765647" y="5758907"/>
              <a:ext cx="61006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b="1" i="1" dirty="0">
                  <a:solidFill>
                    <a:srgbClr val="F3E25B"/>
                  </a:solidFill>
                </a:rPr>
                <a:t>The digital twin requires multi-physical modeling</a:t>
              </a:r>
              <a:endParaRPr lang="en-US" i="1" dirty="0">
                <a:solidFill>
                  <a:srgbClr val="F3E25B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014879-AA20-7E1B-A134-17194AF54926}"/>
                </a:ext>
              </a:extLst>
            </p:cNvPr>
            <p:cNvSpPr txBox="1"/>
            <p:nvPr/>
          </p:nvSpPr>
          <p:spPr>
            <a:xfrm>
              <a:off x="10664701" y="5102030"/>
              <a:ext cx="5871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3E25B"/>
                  </a:solidFill>
                </a:rPr>
                <a:t> [3]</a:t>
              </a:r>
              <a:endParaRPr lang="en-GB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F201338-D28F-3369-5CE7-1F210EDC5745}"/>
              </a:ext>
            </a:extLst>
          </p:cNvPr>
          <p:cNvSpPr txBox="1"/>
          <p:nvPr/>
        </p:nvSpPr>
        <p:spPr>
          <a:xfrm>
            <a:off x="5409001" y="6444870"/>
            <a:ext cx="610262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[3] M. Maciejewski, B. Auchmann, D. M. Araujo, G. Vallone, J. Leuthold and J. </a:t>
            </a:r>
            <a:r>
              <a:rPr lang="en-GB" sz="700" dirty="0" err="1">
                <a:solidFill>
                  <a:schemeClr val="bg1"/>
                </a:solidFill>
              </a:rPr>
              <a:t>Smajic</a:t>
            </a:r>
            <a:r>
              <a:rPr lang="en-GB" sz="700" dirty="0">
                <a:solidFill>
                  <a:schemeClr val="bg1"/>
                </a:solidFill>
              </a:rPr>
              <a:t>, "Model-Based System Engineering Framework for Superconducting Accelerator Magnet Design," in IEEE Transactions on Applied Superconductivity, vol. 33, no. 5, pp. 1-5, Aug. 2023, Art no. 4003105, </a:t>
            </a:r>
            <a:r>
              <a:rPr lang="en-GB" sz="700" dirty="0" err="1">
                <a:solidFill>
                  <a:schemeClr val="bg1"/>
                </a:solidFill>
              </a:rPr>
              <a:t>doi</a:t>
            </a:r>
            <a:r>
              <a:rPr lang="en-GB" sz="700" dirty="0">
                <a:solidFill>
                  <a:schemeClr val="bg1"/>
                </a:solidFill>
              </a:rPr>
              <a:t>: 10.1109/TASC.2023.3249647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366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9883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8CA86-8DF0-D095-5B14-B004B12C0C76}"/>
              </a:ext>
            </a:extLst>
          </p:cNvPr>
          <p:cNvSpPr txBox="1"/>
          <p:nvPr/>
        </p:nvSpPr>
        <p:spPr>
          <a:xfrm>
            <a:off x="724179" y="3192221"/>
            <a:ext cx="4733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3E25B"/>
                </a:solidFill>
              </a:rPr>
              <a:t>The lifecycle of the accelerator magnet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Hybrid modeling (Newton to Kepler)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Calibrated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Delta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Integration in the life cycle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65AC0-6499-6F32-AAAF-1C130779F979}"/>
              </a:ext>
            </a:extLst>
          </p:cNvPr>
          <p:cNvSpPr txBox="1"/>
          <p:nvPr/>
        </p:nvSpPr>
        <p:spPr>
          <a:xfrm>
            <a:off x="523596" y="2218402"/>
            <a:ext cx="10944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Learning from data through the lens of models is a way to exploit structure in an otherwise intractable problem 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9B533-44A9-EBCD-5F61-90EA541299A8}"/>
              </a:ext>
            </a:extLst>
          </p:cNvPr>
          <p:cNvSpPr txBox="1"/>
          <p:nvPr/>
        </p:nvSpPr>
        <p:spPr>
          <a:xfrm>
            <a:off x="547688" y="6573679"/>
            <a:ext cx="10748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[1] K. Wilcox, Predictive data science for physical systems – from model reduction to scientific machine learning. ICIAM – international congress on industrial and applied mathematics. 2019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83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Miscellaneous with solid fill">
            <a:extLst>
              <a:ext uri="{FF2B5EF4-FFF2-40B4-BE49-F238E27FC236}">
                <a16:creationId xmlns:a16="http://schemas.microsoft.com/office/drawing/2014/main" id="{8A8E110F-93BE-FABC-6F7C-21D2DA7D6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3564" y="3611579"/>
            <a:ext cx="519252" cy="51925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2E90869-5C46-839C-5F6B-9FA9CFCCC476}"/>
              </a:ext>
            </a:extLst>
          </p:cNvPr>
          <p:cNvSpPr/>
          <p:nvPr/>
        </p:nvSpPr>
        <p:spPr>
          <a:xfrm>
            <a:off x="3884197" y="2176271"/>
            <a:ext cx="4308267" cy="3422111"/>
          </a:xfrm>
          <a:prstGeom prst="ellipse">
            <a:avLst/>
          </a:prstGeom>
          <a:gradFill flip="none" rotWithShape="1">
            <a:gsLst>
              <a:gs pos="0">
                <a:srgbClr val="7030A0"/>
              </a:gs>
              <a:gs pos="63000">
                <a:srgbClr val="9C9C9B">
                  <a:alpha val="0"/>
                </a:srgbClr>
              </a:gs>
              <a:gs pos="100000">
                <a:srgbClr val="9C9C9B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F07D22A-3F89-C2E0-CF92-C4C1A7129B92}"/>
              </a:ext>
            </a:extLst>
          </p:cNvPr>
          <p:cNvSpPr/>
          <p:nvPr/>
        </p:nvSpPr>
        <p:spPr>
          <a:xfrm>
            <a:off x="4108744" y="1961813"/>
            <a:ext cx="3926060" cy="3898833"/>
          </a:xfrm>
          <a:prstGeom prst="ellipse">
            <a:avLst/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magnet life cycle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8" name="Graphic 7" descr="Document with solid fill">
            <a:extLst>
              <a:ext uri="{FF2B5EF4-FFF2-40B4-BE49-F238E27FC236}">
                <a16:creationId xmlns:a16="http://schemas.microsoft.com/office/drawing/2014/main" id="{0E7E1EA6-9856-9806-37BC-F877ED99B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8702" y="2637094"/>
            <a:ext cx="708385" cy="708385"/>
          </a:xfrm>
          <a:prstGeom prst="rect">
            <a:avLst/>
          </a:prstGeom>
        </p:spPr>
      </p:pic>
      <p:pic>
        <p:nvPicPr>
          <p:cNvPr id="10" name="Graphic 9" descr="Document with solid fill">
            <a:extLst>
              <a:ext uri="{FF2B5EF4-FFF2-40B4-BE49-F238E27FC236}">
                <a16:creationId xmlns:a16="http://schemas.microsoft.com/office/drawing/2014/main" id="{3762938B-BEFF-F494-E0EA-3EE214703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76326" y="2698901"/>
            <a:ext cx="708385" cy="708385"/>
          </a:xfrm>
          <a:prstGeom prst="rect">
            <a:avLst/>
          </a:prstGeom>
        </p:spPr>
      </p:pic>
      <p:pic>
        <p:nvPicPr>
          <p:cNvPr id="11" name="Graphic 10" descr="Document with solid fill">
            <a:extLst>
              <a:ext uri="{FF2B5EF4-FFF2-40B4-BE49-F238E27FC236}">
                <a16:creationId xmlns:a16="http://schemas.microsoft.com/office/drawing/2014/main" id="{18D0E66C-D6E5-27B9-5F2F-58A6F37DE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5785" y="4207522"/>
            <a:ext cx="708385" cy="708385"/>
          </a:xfrm>
          <a:prstGeom prst="rect">
            <a:avLst/>
          </a:prstGeom>
        </p:spPr>
      </p:pic>
      <p:pic>
        <p:nvPicPr>
          <p:cNvPr id="12" name="Graphic 11" descr="Document with solid fill">
            <a:extLst>
              <a:ext uri="{FF2B5EF4-FFF2-40B4-BE49-F238E27FC236}">
                <a16:creationId xmlns:a16="http://schemas.microsoft.com/office/drawing/2014/main" id="{1FCB3043-347A-2065-D81A-2AC8BBBB9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6809" y="4291420"/>
            <a:ext cx="708385" cy="7083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6CBCD8-3CBB-78EC-F27E-8D69C61B1EE9}"/>
              </a:ext>
            </a:extLst>
          </p:cNvPr>
          <p:cNvSpPr txBox="1"/>
          <p:nvPr/>
        </p:nvSpPr>
        <p:spPr>
          <a:xfrm>
            <a:off x="6874009" y="4923719"/>
            <a:ext cx="6270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>
                <a:solidFill>
                  <a:srgbClr val="F3E25B"/>
                </a:solidFill>
              </a:rPr>
              <a:t>Design</a:t>
            </a:r>
          </a:p>
          <a:p>
            <a:pPr algn="ctr"/>
            <a:r>
              <a:rPr lang="en-GB" sz="1050" dirty="0">
                <a:solidFill>
                  <a:srgbClr val="F3E25B"/>
                </a:solidFill>
              </a:rPr>
              <a:t>Report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7A2931-744E-1B28-7A57-8ECBB27B7A97}"/>
              </a:ext>
            </a:extLst>
          </p:cNvPr>
          <p:cNvSpPr txBox="1"/>
          <p:nvPr/>
        </p:nvSpPr>
        <p:spPr>
          <a:xfrm>
            <a:off x="4548330" y="3302986"/>
            <a:ext cx="5902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>
                <a:solidFill>
                  <a:srgbClr val="F3E25B"/>
                </a:solidFill>
              </a:rPr>
              <a:t>Meas.</a:t>
            </a:r>
          </a:p>
          <a:p>
            <a:pPr algn="ctr"/>
            <a:r>
              <a:rPr lang="en-GB" sz="1050" dirty="0">
                <a:solidFill>
                  <a:srgbClr val="F3E25B"/>
                </a:solidFill>
              </a:rPr>
              <a:t>Report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CDE512-8932-4A15-79C7-EA795EE9A169}"/>
              </a:ext>
            </a:extLst>
          </p:cNvPr>
          <p:cNvSpPr txBox="1"/>
          <p:nvPr/>
        </p:nvSpPr>
        <p:spPr>
          <a:xfrm>
            <a:off x="4577075" y="4905511"/>
            <a:ext cx="5902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>
                <a:solidFill>
                  <a:srgbClr val="F3E25B"/>
                </a:solidFill>
              </a:rPr>
              <a:t>Test</a:t>
            </a:r>
          </a:p>
          <a:p>
            <a:pPr algn="ctr"/>
            <a:r>
              <a:rPr lang="en-GB" sz="1050" dirty="0">
                <a:solidFill>
                  <a:srgbClr val="F3E25B"/>
                </a:solidFill>
              </a:rPr>
              <a:t>Report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39B685-ABBE-A918-2743-8B4BD41730A2}"/>
              </a:ext>
            </a:extLst>
          </p:cNvPr>
          <p:cNvSpPr txBox="1"/>
          <p:nvPr/>
        </p:nvSpPr>
        <p:spPr>
          <a:xfrm>
            <a:off x="7023487" y="3332522"/>
            <a:ext cx="8162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>
                <a:solidFill>
                  <a:srgbClr val="F3E25B"/>
                </a:solidFill>
              </a:rPr>
              <a:t>Simulation</a:t>
            </a:r>
          </a:p>
          <a:p>
            <a:pPr algn="ctr"/>
            <a:r>
              <a:rPr lang="en-GB" sz="1050" dirty="0">
                <a:solidFill>
                  <a:srgbClr val="F3E25B"/>
                </a:solidFill>
              </a:rPr>
              <a:t>Data</a:t>
            </a:r>
          </a:p>
        </p:txBody>
      </p:sp>
      <p:pic>
        <p:nvPicPr>
          <p:cNvPr id="6" name="Picture 5" descr="A yellow and brown hexagon shaped object&#10;&#10;Description automatically generated">
            <a:extLst>
              <a:ext uri="{FF2B5EF4-FFF2-40B4-BE49-F238E27FC236}">
                <a16:creationId xmlns:a16="http://schemas.microsoft.com/office/drawing/2014/main" id="{991E27A4-BB1A-83E3-AFA5-C85F462B5F3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9361" y="3204972"/>
            <a:ext cx="1706751" cy="14851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1EEB2D-2FBC-D8E7-BF8D-3A6FB304A2DC}"/>
              </a:ext>
            </a:extLst>
          </p:cNvPr>
          <p:cNvSpPr txBox="1"/>
          <p:nvPr/>
        </p:nvSpPr>
        <p:spPr>
          <a:xfrm>
            <a:off x="4985713" y="2848741"/>
            <a:ext cx="2219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Digital twin</a:t>
            </a:r>
          </a:p>
        </p:txBody>
      </p:sp>
      <p:pic>
        <p:nvPicPr>
          <p:cNvPr id="16" name="Graphic 15" descr="Document with solid fill">
            <a:extLst>
              <a:ext uri="{FF2B5EF4-FFF2-40B4-BE49-F238E27FC236}">
                <a16:creationId xmlns:a16="http://schemas.microsoft.com/office/drawing/2014/main" id="{1C620184-0A6F-4E3E-FC4E-228CD80D1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5021" y="1953209"/>
            <a:ext cx="708385" cy="7083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C0855C-97AB-4717-FA99-78BC0AE65D99}"/>
              </a:ext>
            </a:extLst>
          </p:cNvPr>
          <p:cNvSpPr txBox="1"/>
          <p:nvPr/>
        </p:nvSpPr>
        <p:spPr>
          <a:xfrm>
            <a:off x="5845629" y="2613499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F3E25B"/>
                </a:solidFill>
              </a:rPr>
              <a:t>Specs</a:t>
            </a:r>
          </a:p>
        </p:txBody>
      </p:sp>
      <p:pic>
        <p:nvPicPr>
          <p:cNvPr id="24" name="Graphic 23" descr="Document with solid fill">
            <a:extLst>
              <a:ext uri="{FF2B5EF4-FFF2-40B4-BE49-F238E27FC236}">
                <a16:creationId xmlns:a16="http://schemas.microsoft.com/office/drawing/2014/main" id="{B58E0FA4-2E1C-14E4-6AEF-85324D2C1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0372" y="4758692"/>
            <a:ext cx="708385" cy="70838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3E64A6-7047-17EC-7144-2152F96E2B66}"/>
              </a:ext>
            </a:extLst>
          </p:cNvPr>
          <p:cNvSpPr txBox="1"/>
          <p:nvPr/>
        </p:nvSpPr>
        <p:spPr>
          <a:xfrm>
            <a:off x="5698145" y="5442889"/>
            <a:ext cx="7489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>
                <a:solidFill>
                  <a:srgbClr val="F3E25B"/>
                </a:solidFill>
              </a:rPr>
              <a:t>CAD</a:t>
            </a:r>
          </a:p>
          <a:p>
            <a:pPr algn="ctr"/>
            <a:r>
              <a:rPr lang="en-GB" sz="1050" dirty="0">
                <a:solidFill>
                  <a:srgbClr val="F3E25B"/>
                </a:solidFill>
              </a:rPr>
              <a:t>Drawings</a:t>
            </a: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989E9382-1E09-F77A-3D8E-3AD58D88015F}"/>
              </a:ext>
            </a:extLst>
          </p:cNvPr>
          <p:cNvSpPr/>
          <p:nvPr/>
        </p:nvSpPr>
        <p:spPr>
          <a:xfrm rot="17885581">
            <a:off x="7701191" y="2217367"/>
            <a:ext cx="1119254" cy="1224635"/>
          </a:xfrm>
          <a:prstGeom prst="arc">
            <a:avLst/>
          </a:prstGeom>
          <a:ln w="76200">
            <a:solidFill>
              <a:srgbClr val="F3E25B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E07BB446-70DA-2145-B291-56FB933BF752}"/>
              </a:ext>
            </a:extLst>
          </p:cNvPr>
          <p:cNvSpPr/>
          <p:nvPr/>
        </p:nvSpPr>
        <p:spPr>
          <a:xfrm rot="6666164">
            <a:off x="7560284" y="2015864"/>
            <a:ext cx="1119254" cy="1224635"/>
          </a:xfrm>
          <a:prstGeom prst="arc">
            <a:avLst/>
          </a:prstGeom>
          <a:ln w="76200">
            <a:solidFill>
              <a:srgbClr val="F3E25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EF1291B8-F4CC-8A7C-A717-910C11669800}"/>
              </a:ext>
            </a:extLst>
          </p:cNvPr>
          <p:cNvSpPr/>
          <p:nvPr/>
        </p:nvSpPr>
        <p:spPr>
          <a:xfrm rot="18345207">
            <a:off x="2995456" y="4111461"/>
            <a:ext cx="1119254" cy="1224635"/>
          </a:xfrm>
          <a:prstGeom prst="arc">
            <a:avLst/>
          </a:prstGeom>
          <a:ln w="76200">
            <a:solidFill>
              <a:srgbClr val="F3E25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085BE578-D6E4-4BBF-1ED0-A0DD8F3A46CE}"/>
              </a:ext>
            </a:extLst>
          </p:cNvPr>
          <p:cNvSpPr/>
          <p:nvPr/>
        </p:nvSpPr>
        <p:spPr>
          <a:xfrm rot="7074280">
            <a:off x="2841914" y="3851212"/>
            <a:ext cx="1119254" cy="1224635"/>
          </a:xfrm>
          <a:prstGeom prst="arc">
            <a:avLst/>
          </a:prstGeom>
          <a:ln w="76200">
            <a:solidFill>
              <a:srgbClr val="F3E25B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898E1544-DB8E-0720-9155-0E4609D2DE0E}"/>
              </a:ext>
            </a:extLst>
          </p:cNvPr>
          <p:cNvSpPr/>
          <p:nvPr/>
        </p:nvSpPr>
        <p:spPr>
          <a:xfrm rot="20245200">
            <a:off x="3204350" y="2438378"/>
            <a:ext cx="1119254" cy="1224635"/>
          </a:xfrm>
          <a:prstGeom prst="arc">
            <a:avLst/>
          </a:prstGeom>
          <a:ln w="76200">
            <a:solidFill>
              <a:srgbClr val="F3E25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0306E1C9-8354-63E2-B6DC-BCC3367BA980}"/>
              </a:ext>
            </a:extLst>
          </p:cNvPr>
          <p:cNvSpPr/>
          <p:nvPr/>
        </p:nvSpPr>
        <p:spPr>
          <a:xfrm rot="9169099">
            <a:off x="3237524" y="2212094"/>
            <a:ext cx="1119254" cy="1224635"/>
          </a:xfrm>
          <a:prstGeom prst="arc">
            <a:avLst/>
          </a:prstGeom>
          <a:ln w="76200">
            <a:solidFill>
              <a:srgbClr val="F3E25B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F351D375-1147-C2B3-8FCA-20FC6444EE2E}"/>
              </a:ext>
            </a:extLst>
          </p:cNvPr>
          <p:cNvSpPr/>
          <p:nvPr/>
        </p:nvSpPr>
        <p:spPr>
          <a:xfrm rot="19846734">
            <a:off x="8012416" y="3959405"/>
            <a:ext cx="1119254" cy="1224635"/>
          </a:xfrm>
          <a:prstGeom prst="arc">
            <a:avLst/>
          </a:prstGeom>
          <a:ln w="76200">
            <a:solidFill>
              <a:srgbClr val="F3E25B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434CF8EC-C2C2-4A68-7359-D917BD45C889}"/>
              </a:ext>
            </a:extLst>
          </p:cNvPr>
          <p:cNvSpPr/>
          <p:nvPr/>
        </p:nvSpPr>
        <p:spPr>
          <a:xfrm rot="8282495">
            <a:off x="7985534" y="3775796"/>
            <a:ext cx="1119254" cy="1224635"/>
          </a:xfrm>
          <a:prstGeom prst="arc">
            <a:avLst/>
          </a:prstGeom>
          <a:ln w="76200">
            <a:solidFill>
              <a:srgbClr val="F3E25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2504EB-C746-4AE8-03D3-3B6B0C543FE6}"/>
              </a:ext>
            </a:extLst>
          </p:cNvPr>
          <p:cNvSpPr txBox="1"/>
          <p:nvPr/>
        </p:nvSpPr>
        <p:spPr>
          <a:xfrm>
            <a:off x="4130879" y="6429174"/>
            <a:ext cx="3928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3E25B"/>
                </a:solidFill>
              </a:rPr>
              <a:t>Document-based </a:t>
            </a:r>
            <a:r>
              <a:rPr lang="en-US" i="1" dirty="0">
                <a:solidFill>
                  <a:srgbClr val="F3E25B"/>
                </a:solidFill>
                <a:sym typeface="Wingdings" panose="05000000000000000000" pitchFamily="2" charset="2"/>
              </a:rPr>
              <a:t>  </a:t>
            </a:r>
            <a:r>
              <a:rPr lang="en-US" b="1" i="1" dirty="0">
                <a:solidFill>
                  <a:srgbClr val="F3E25B"/>
                </a:solidFill>
                <a:sym typeface="Wingdings" panose="05000000000000000000" pitchFamily="2" charset="2"/>
              </a:rPr>
              <a:t>Model-based</a:t>
            </a:r>
            <a:endParaRPr lang="en-US" b="1" i="1" dirty="0">
              <a:solidFill>
                <a:srgbClr val="F3E25B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51ED10-A30C-AB03-C0C2-BF7D25CE8DCB}"/>
              </a:ext>
            </a:extLst>
          </p:cNvPr>
          <p:cNvSpPr txBox="1"/>
          <p:nvPr/>
        </p:nvSpPr>
        <p:spPr>
          <a:xfrm>
            <a:off x="4231631" y="6054524"/>
            <a:ext cx="4150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3E25B"/>
                </a:solidFill>
              </a:rPr>
              <a:t>Principles of systems modeling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4104815-A7E8-170E-FC80-A7E132019FA5}"/>
              </a:ext>
            </a:extLst>
          </p:cNvPr>
          <p:cNvSpPr txBox="1"/>
          <p:nvPr/>
        </p:nvSpPr>
        <p:spPr>
          <a:xfrm>
            <a:off x="8757884" y="2647345"/>
            <a:ext cx="3423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Coupled multi-physics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Integration in virtual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Multiscale modeling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24A595E-AEE8-C821-8C7C-4B45E32343A6}"/>
              </a:ext>
            </a:extLst>
          </p:cNvPr>
          <p:cNvSpPr txBox="1"/>
          <p:nvPr/>
        </p:nvSpPr>
        <p:spPr>
          <a:xfrm>
            <a:off x="414767" y="4984138"/>
            <a:ext cx="4274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Quality assurance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Fault detection and correction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Magnet alignment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Magnet transfer function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FC55937-D941-3CA5-10E6-7395601806E7}"/>
              </a:ext>
            </a:extLst>
          </p:cNvPr>
          <p:cNvSpPr txBox="1"/>
          <p:nvPr/>
        </p:nvSpPr>
        <p:spPr>
          <a:xfrm>
            <a:off x="938414" y="2675646"/>
            <a:ext cx="2284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State observation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Maintenance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37A876-F2EB-9211-0588-6F9F2B31C55F}"/>
              </a:ext>
            </a:extLst>
          </p:cNvPr>
          <p:cNvSpPr txBox="1"/>
          <p:nvPr/>
        </p:nvSpPr>
        <p:spPr>
          <a:xfrm>
            <a:off x="9146777" y="4675341"/>
            <a:ext cx="293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Calibrating material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Optimal experimental design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A3D8343-9293-BE41-E509-4B082CF5C8C0}"/>
              </a:ext>
            </a:extLst>
          </p:cNvPr>
          <p:cNvSpPr txBox="1"/>
          <p:nvPr/>
        </p:nvSpPr>
        <p:spPr>
          <a:xfrm>
            <a:off x="9197276" y="2235096"/>
            <a:ext cx="2694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3E25B"/>
                </a:solidFill>
              </a:rPr>
              <a:t>Virtual prototyping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1AF2F02-DE08-CF50-C163-18B79290E55B}"/>
              </a:ext>
            </a:extLst>
          </p:cNvPr>
          <p:cNvSpPr/>
          <p:nvPr/>
        </p:nvSpPr>
        <p:spPr>
          <a:xfrm>
            <a:off x="8741237" y="2141159"/>
            <a:ext cx="3179130" cy="1315413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06C61F-3F2E-0088-1F84-8169ACE2AD37}"/>
              </a:ext>
            </a:extLst>
          </p:cNvPr>
          <p:cNvSpPr txBox="1"/>
          <p:nvPr/>
        </p:nvSpPr>
        <p:spPr>
          <a:xfrm>
            <a:off x="8864470" y="3986510"/>
            <a:ext cx="34975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Prototype manufacturing/testing</a:t>
            </a:r>
            <a:endParaRPr lang="en-GB" b="1" dirty="0">
              <a:solidFill>
                <a:srgbClr val="F3E25B"/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0EC0361-E54C-7330-1277-39E1E6541E2C}"/>
              </a:ext>
            </a:extLst>
          </p:cNvPr>
          <p:cNvSpPr/>
          <p:nvPr/>
        </p:nvSpPr>
        <p:spPr>
          <a:xfrm>
            <a:off x="9157833" y="3973989"/>
            <a:ext cx="2888628" cy="1315413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F8F62F8-5260-E76E-F034-4DECEFE4A33C}"/>
              </a:ext>
            </a:extLst>
          </p:cNvPr>
          <p:cNvSpPr txBox="1"/>
          <p:nvPr/>
        </p:nvSpPr>
        <p:spPr>
          <a:xfrm>
            <a:off x="258167" y="4684960"/>
            <a:ext cx="2955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Series manufacturing</a:t>
            </a:r>
            <a:endParaRPr lang="en-GB" b="1" dirty="0">
              <a:solidFill>
                <a:srgbClr val="F3E25B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DB53960C-5CD4-A9D4-15AE-C057ED4DBD53}"/>
              </a:ext>
            </a:extLst>
          </p:cNvPr>
          <p:cNvSpPr/>
          <p:nvPr/>
        </p:nvSpPr>
        <p:spPr>
          <a:xfrm>
            <a:off x="403365" y="4674338"/>
            <a:ext cx="3745658" cy="1315413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43D7AD-8889-FE0E-0706-CE1EA27C0F32}"/>
              </a:ext>
            </a:extLst>
          </p:cNvPr>
          <p:cNvSpPr txBox="1"/>
          <p:nvPr/>
        </p:nvSpPr>
        <p:spPr>
          <a:xfrm>
            <a:off x="688795" y="2321952"/>
            <a:ext cx="2572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Magnet operation</a:t>
            </a:r>
            <a:endParaRPr lang="en-GB" b="1" dirty="0">
              <a:solidFill>
                <a:srgbClr val="F3E25B"/>
              </a:solidFill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8297D90-73E3-8362-AACC-7A45188BF8D0}"/>
              </a:ext>
            </a:extLst>
          </p:cNvPr>
          <p:cNvSpPr/>
          <p:nvPr/>
        </p:nvSpPr>
        <p:spPr>
          <a:xfrm>
            <a:off x="811656" y="2235096"/>
            <a:ext cx="2284519" cy="1315413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25FCF-1B21-3F46-4EC9-6A7B7986A5B0}"/>
              </a:ext>
            </a:extLst>
          </p:cNvPr>
          <p:cNvSpPr txBox="1"/>
          <p:nvPr/>
        </p:nvSpPr>
        <p:spPr>
          <a:xfrm>
            <a:off x="2618047" y="6149969"/>
            <a:ext cx="6763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b="1" i="1" dirty="0">
                <a:solidFill>
                  <a:srgbClr val="F3E25B"/>
                </a:solidFill>
              </a:rPr>
              <a:t>Document based information exchange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b="1" i="1" dirty="0">
                <a:solidFill>
                  <a:srgbClr val="F3E25B"/>
                </a:solidFill>
              </a:rPr>
              <a:t>Data management services: EDMS, EAM, NORMA, PLM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D4BA1-FC94-565D-F12D-9DDCE3C984CE}"/>
              </a:ext>
            </a:extLst>
          </p:cNvPr>
          <p:cNvSpPr txBox="1"/>
          <p:nvPr/>
        </p:nvSpPr>
        <p:spPr>
          <a:xfrm>
            <a:off x="22435" y="6227568"/>
            <a:ext cx="2708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3E25B"/>
                </a:solidFill>
              </a:rPr>
              <a:t>Product life cycle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CD972A-0936-63C5-5F0B-D7E32BFCB26B}"/>
              </a:ext>
            </a:extLst>
          </p:cNvPr>
          <p:cNvSpPr txBox="1"/>
          <p:nvPr/>
        </p:nvSpPr>
        <p:spPr>
          <a:xfrm>
            <a:off x="9064526" y="6229536"/>
            <a:ext cx="3376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3E25B"/>
                </a:solidFill>
              </a:rPr>
              <a:t>Development life cycle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7E3229-E02D-887D-7DC2-043AB882210B}"/>
              </a:ext>
            </a:extLst>
          </p:cNvPr>
          <p:cNvGrpSpPr/>
          <p:nvPr/>
        </p:nvGrpSpPr>
        <p:grpSpPr>
          <a:xfrm>
            <a:off x="2654801" y="2427876"/>
            <a:ext cx="9475304" cy="4243713"/>
            <a:chOff x="2654801" y="2427876"/>
            <a:chExt cx="9475304" cy="4243713"/>
          </a:xfrm>
        </p:grpSpPr>
        <p:pic>
          <p:nvPicPr>
            <p:cNvPr id="23" name="Graphic 22" descr="Rabbit outline">
              <a:extLst>
                <a:ext uri="{FF2B5EF4-FFF2-40B4-BE49-F238E27FC236}">
                  <a16:creationId xmlns:a16="http://schemas.microsoft.com/office/drawing/2014/main" id="{F9B0808A-6DFE-B04A-E7EA-FD07FE3C3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18363" y="5903932"/>
              <a:ext cx="542050" cy="542050"/>
            </a:xfrm>
            <a:prstGeom prst="rect">
              <a:avLst/>
            </a:prstGeom>
            <a:effectLst>
              <a:glow rad="139700">
                <a:srgbClr val="FFC000">
                  <a:alpha val="40000"/>
                </a:srgbClr>
              </a:glow>
            </a:effectLst>
          </p:spPr>
        </p:pic>
        <p:pic>
          <p:nvPicPr>
            <p:cNvPr id="26" name="Graphic 25" descr="Turtle outline">
              <a:extLst>
                <a:ext uri="{FF2B5EF4-FFF2-40B4-BE49-F238E27FC236}">
                  <a16:creationId xmlns:a16="http://schemas.microsoft.com/office/drawing/2014/main" id="{761D5DB0-A987-DC00-FEC4-9D6B55FE1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57857" y="5960197"/>
              <a:ext cx="490104" cy="490104"/>
            </a:xfrm>
            <a:prstGeom prst="rect">
              <a:avLst/>
            </a:prstGeom>
            <a:effectLst>
              <a:glow rad="228600">
                <a:srgbClr val="FFC000">
                  <a:alpha val="40000"/>
                </a:srgbClr>
              </a:glo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DA59CD-E427-9AA4-C846-168F8F65E5B0}"/>
                </a:ext>
              </a:extLst>
            </p:cNvPr>
            <p:cNvSpPr txBox="1"/>
            <p:nvPr/>
          </p:nvSpPr>
          <p:spPr>
            <a:xfrm>
              <a:off x="9855966" y="6024871"/>
              <a:ext cx="8202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F3E25B"/>
                  </a:solidFill>
                </a:rPr>
                <a:t>slow</a:t>
              </a:r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7AFEEB4-32EF-7334-1AC5-3ADA976E9912}"/>
                </a:ext>
              </a:extLst>
            </p:cNvPr>
            <p:cNvSpPr txBox="1"/>
            <p:nvPr/>
          </p:nvSpPr>
          <p:spPr>
            <a:xfrm>
              <a:off x="11171815" y="6031772"/>
              <a:ext cx="8202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F3E25B"/>
                  </a:solidFill>
                </a:rPr>
                <a:t>fast</a:t>
              </a:r>
              <a:endParaRPr lang="en-GB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8AC2A4-F7D3-FBF0-281A-22A179A46912}"/>
                </a:ext>
              </a:extLst>
            </p:cNvPr>
            <p:cNvSpPr txBox="1"/>
            <p:nvPr/>
          </p:nvSpPr>
          <p:spPr>
            <a:xfrm>
              <a:off x="8883985" y="5636263"/>
              <a:ext cx="32461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3E25B"/>
                  </a:solidFill>
                </a:rPr>
                <a:t>Communication frequency </a:t>
              </a:r>
              <a:endParaRPr lang="en-GB" b="1" dirty="0"/>
            </a:p>
          </p:txBody>
        </p:sp>
        <p:pic>
          <p:nvPicPr>
            <p:cNvPr id="31" name="Graphic 30" descr="Rabbit outline">
              <a:extLst>
                <a:ext uri="{FF2B5EF4-FFF2-40B4-BE49-F238E27FC236}">
                  <a16:creationId xmlns:a16="http://schemas.microsoft.com/office/drawing/2014/main" id="{601D51CA-39DA-F984-9400-DDD4956AD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16831" y="2427876"/>
              <a:ext cx="542050" cy="542050"/>
            </a:xfrm>
            <a:prstGeom prst="rect">
              <a:avLst/>
            </a:prstGeom>
            <a:effectLst>
              <a:glow rad="139700">
                <a:srgbClr val="FFC000">
                  <a:alpha val="40000"/>
                </a:srgbClr>
              </a:glow>
            </a:effectLst>
          </p:spPr>
        </p:pic>
        <p:pic>
          <p:nvPicPr>
            <p:cNvPr id="32" name="Graphic 31" descr="Turtle outline">
              <a:extLst>
                <a:ext uri="{FF2B5EF4-FFF2-40B4-BE49-F238E27FC236}">
                  <a16:creationId xmlns:a16="http://schemas.microsoft.com/office/drawing/2014/main" id="{5805B904-BF16-7CA1-0F82-EA399E3DF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19868" y="4218477"/>
              <a:ext cx="490104" cy="490104"/>
            </a:xfrm>
            <a:prstGeom prst="rect">
              <a:avLst/>
            </a:prstGeom>
            <a:effectLst>
              <a:glow rad="228600">
                <a:srgbClr val="FFC000">
                  <a:alpha val="40000"/>
                </a:srgbClr>
              </a:glow>
            </a:effectLst>
          </p:spPr>
        </p:pic>
        <p:pic>
          <p:nvPicPr>
            <p:cNvPr id="33" name="Graphic 32" descr="Turtle outline">
              <a:extLst>
                <a:ext uri="{FF2B5EF4-FFF2-40B4-BE49-F238E27FC236}">
                  <a16:creationId xmlns:a16="http://schemas.microsoft.com/office/drawing/2014/main" id="{F58DD0B9-49E1-97A5-28B6-9439C0BE0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49412" y="4355816"/>
              <a:ext cx="490104" cy="490104"/>
            </a:xfrm>
            <a:prstGeom prst="rect">
              <a:avLst/>
            </a:prstGeom>
            <a:effectLst>
              <a:glow rad="228600">
                <a:srgbClr val="FFC000">
                  <a:alpha val="40000"/>
                </a:srgbClr>
              </a:glow>
            </a:effectLst>
          </p:spPr>
        </p:pic>
        <p:pic>
          <p:nvPicPr>
            <p:cNvPr id="34" name="Graphic 33" descr="Rabbit outline">
              <a:extLst>
                <a:ext uri="{FF2B5EF4-FFF2-40B4-BE49-F238E27FC236}">
                  <a16:creationId xmlns:a16="http://schemas.microsoft.com/office/drawing/2014/main" id="{B92FD781-7DBB-6C5D-9122-B3244302A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69364" y="2647345"/>
              <a:ext cx="542050" cy="542050"/>
            </a:xfrm>
            <a:prstGeom prst="rect">
              <a:avLst/>
            </a:prstGeom>
            <a:effectLst>
              <a:glow rad="139700">
                <a:srgbClr val="FFC000">
                  <a:alpha val="40000"/>
                </a:srgbClr>
              </a:glo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24F446-BE50-C04E-5C34-6F253815628F}"/>
                </a:ext>
              </a:extLst>
            </p:cNvPr>
            <p:cNvSpPr txBox="1"/>
            <p:nvPr/>
          </p:nvSpPr>
          <p:spPr>
            <a:xfrm>
              <a:off x="2654801" y="6302257"/>
              <a:ext cx="67670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b="1" i="1" dirty="0">
                  <a:solidFill>
                    <a:srgbClr val="F3E25B"/>
                  </a:solidFill>
                </a:rPr>
                <a:t>Communication frequency depends on the application</a:t>
              </a:r>
              <a:endParaRPr lang="en-US" i="1" dirty="0">
                <a:solidFill>
                  <a:srgbClr val="F3E2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6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62" grpId="0"/>
      <p:bldP spid="62" grpId="1"/>
      <p:bldP spid="63" grpId="0"/>
      <p:bldP spid="63" grpId="1"/>
      <p:bldP spid="7" grpId="0"/>
      <p:bldP spid="7" grpId="1"/>
      <p:bldP spid="7" grpId="2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EB368-A43A-55E5-D830-CB977376E957}"/>
              </a:ext>
            </a:extLst>
          </p:cNvPr>
          <p:cNvSpPr txBox="1"/>
          <p:nvPr/>
        </p:nvSpPr>
        <p:spPr>
          <a:xfrm>
            <a:off x="623888" y="2151082"/>
            <a:ext cx="797718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3E25B"/>
                </a:solidFill>
              </a:rPr>
              <a:t>Complex (non-linear) dynamic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Interplay of iron saturation, hysteresis and eddy currents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Superconductor magnetization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Temperature effects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3E25B"/>
                </a:solidFill>
              </a:rPr>
              <a:t>Computational costs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 complete 3D magnet simulation does not allow for fast predictions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3E25B"/>
                </a:solidFill>
              </a:rPr>
              <a:t>Tough requirements for machine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Field stability at 1 unit in 100 000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Field quality at 1 unit in 10 000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F4438B-0B1F-48A0-3D36-02FCE5B9796C}"/>
              </a:ext>
            </a:extLst>
          </p:cNvPr>
          <p:cNvSpPr txBox="1"/>
          <p:nvPr/>
        </p:nvSpPr>
        <p:spPr>
          <a:xfrm>
            <a:off x="623888" y="5686746"/>
            <a:ext cx="1084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b="1" i="1" dirty="0">
                <a:solidFill>
                  <a:srgbClr val="F3E25B"/>
                </a:solidFill>
              </a:rPr>
              <a:t>Measurement data </a:t>
            </a:r>
            <a:r>
              <a:rPr lang="en-US" i="1" dirty="0">
                <a:solidFill>
                  <a:srgbClr val="F3E25B"/>
                </a:solidFill>
              </a:rPr>
              <a:t>needs to be </a:t>
            </a:r>
            <a:r>
              <a:rPr lang="en-US" b="1" i="1" dirty="0">
                <a:solidFill>
                  <a:srgbClr val="F3E25B"/>
                </a:solidFill>
              </a:rPr>
              <a:t>integrated</a:t>
            </a:r>
            <a:r>
              <a:rPr lang="en-US" i="1" dirty="0">
                <a:solidFill>
                  <a:srgbClr val="F3E25B"/>
                </a:solidFill>
              </a:rPr>
              <a:t> in the numerical model to enable </a:t>
            </a:r>
            <a:r>
              <a:rPr lang="en-US" b="1" i="1" dirty="0">
                <a:solidFill>
                  <a:srgbClr val="F3E25B"/>
                </a:solidFill>
              </a:rPr>
              <a:t>accurate predictions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endParaRPr lang="en-US" i="1" dirty="0">
              <a:solidFill>
                <a:srgbClr val="F3E25B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7996F8-00BD-BD56-5AB6-43C8F7BA920F}"/>
              </a:ext>
            </a:extLst>
          </p:cNvPr>
          <p:cNvGrpSpPr/>
          <p:nvPr/>
        </p:nvGrpSpPr>
        <p:grpSpPr>
          <a:xfrm>
            <a:off x="8479880" y="1588307"/>
            <a:ext cx="3609556" cy="3614587"/>
            <a:chOff x="8479880" y="1588307"/>
            <a:chExt cx="3609556" cy="3614587"/>
          </a:xfrm>
        </p:grpSpPr>
        <p:pic>
          <p:nvPicPr>
            <p:cNvPr id="21" name="Picture 20" descr="A yellow and brown hexagon shaped object&#10;&#10;Description automatically generated">
              <a:extLst>
                <a:ext uri="{FF2B5EF4-FFF2-40B4-BE49-F238E27FC236}">
                  <a16:creationId xmlns:a16="http://schemas.microsoft.com/office/drawing/2014/main" id="{AD606721-AF15-62C3-B441-0D2AC6005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</a:blip>
            <a:stretch>
              <a:fillRect/>
            </a:stretch>
          </p:blipFill>
          <p:spPr>
            <a:xfrm>
              <a:off x="8732250" y="2549783"/>
              <a:ext cx="2863970" cy="249205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E140C8-D941-ED4A-784F-70EB0C93C4F8}"/>
                </a:ext>
              </a:extLst>
            </p:cNvPr>
            <p:cNvSpPr txBox="1"/>
            <p:nvPr/>
          </p:nvSpPr>
          <p:spPr>
            <a:xfrm>
              <a:off x="8751757" y="1603697"/>
              <a:ext cx="295786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3E25B"/>
                  </a:solidFill>
                </a:rPr>
                <a:t>Digital representation</a:t>
              </a:r>
            </a:p>
            <a:p>
              <a:pPr algn="ctr"/>
              <a:r>
                <a:rPr lang="en-US" sz="1600" i="1" dirty="0">
                  <a:solidFill>
                    <a:schemeClr val="bg1"/>
                  </a:solidFill>
                </a:rPr>
                <a:t>a.k.a. numerical system model</a:t>
              </a:r>
              <a:endParaRPr lang="en-GB" sz="1600" i="1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0976418-00B9-57BE-C587-7FBF358E3EDB}"/>
                </a:ext>
              </a:extLst>
            </p:cNvPr>
            <p:cNvSpPr/>
            <p:nvPr/>
          </p:nvSpPr>
          <p:spPr>
            <a:xfrm>
              <a:off x="8479880" y="1588307"/>
              <a:ext cx="3609556" cy="3614587"/>
            </a:xfrm>
            <a:prstGeom prst="roundRect">
              <a:avLst>
                <a:gd name="adj" fmla="val 12365"/>
              </a:avLst>
            </a:prstGeom>
            <a:noFill/>
            <a:ln>
              <a:solidFill>
                <a:srgbClr val="9C9C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38" name="Diagram 37">
              <a:extLst>
                <a:ext uri="{FF2B5EF4-FFF2-40B4-BE49-F238E27FC236}">
                  <a16:creationId xmlns:a16="http://schemas.microsoft.com/office/drawing/2014/main" id="{7AEB89A4-E3A5-66C5-207C-30CF7708D6C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4401137"/>
                </p:ext>
              </p:extLst>
            </p:nvPr>
          </p:nvGraphicFramePr>
          <p:xfrm>
            <a:off x="8479880" y="2214747"/>
            <a:ext cx="3609556" cy="25981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73D5D18-05FB-180A-A3F7-4C7CF58093FB}"/>
              </a:ext>
            </a:extLst>
          </p:cNvPr>
          <p:cNvSpPr txBox="1"/>
          <p:nvPr/>
        </p:nvSpPr>
        <p:spPr>
          <a:xfrm>
            <a:off x="2499042" y="6243207"/>
            <a:ext cx="6102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b="1" i="1" dirty="0">
                <a:solidFill>
                  <a:srgbClr val="F3E25B"/>
                </a:solidFill>
              </a:rPr>
              <a:t>Hybrid models integrate first principle and data driven models in a joint architecture</a:t>
            </a:r>
            <a:endParaRPr lang="en-US" i="1" dirty="0">
              <a:solidFill>
                <a:srgbClr val="F3E2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1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field simulation software ROXIE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EB368-A43A-55E5-D830-CB977376E957}"/>
              </a:ext>
            </a:extLst>
          </p:cNvPr>
          <p:cNvSpPr txBox="1"/>
          <p:nvPr/>
        </p:nvSpPr>
        <p:spPr>
          <a:xfrm>
            <a:off x="433388" y="3025259"/>
            <a:ext cx="64150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i="1" dirty="0">
                <a:solidFill>
                  <a:schemeClr val="bg1"/>
                </a:solidFill>
              </a:rPr>
              <a:t>Developed for the design of the superconducting magnets for the LHC</a:t>
            </a:r>
          </a:p>
          <a:p>
            <a:pPr marL="285750" indent="-285750">
              <a:buFontTx/>
              <a:buChar char="-"/>
            </a:pPr>
            <a:endParaRPr lang="en-GB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i="1" dirty="0">
                <a:solidFill>
                  <a:schemeClr val="bg1"/>
                </a:solidFill>
              </a:rPr>
              <a:t>The standard tool for the design of cos(θ) magnets</a:t>
            </a:r>
          </a:p>
          <a:p>
            <a:pPr marL="285750" indent="-285750">
              <a:buFontTx/>
              <a:buChar char="-"/>
            </a:pPr>
            <a:endParaRPr lang="en-GB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i="1" dirty="0">
                <a:solidFill>
                  <a:schemeClr val="bg1"/>
                </a:solidFill>
              </a:rPr>
              <a:t>Features the calculation of 3D fields and iron magnetization</a:t>
            </a:r>
          </a:p>
          <a:p>
            <a:endParaRPr lang="en-GB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i="1" dirty="0">
                <a:solidFill>
                  <a:schemeClr val="bg1"/>
                </a:solidFill>
              </a:rPr>
              <a:t>Based on the coupling of boundary and finite elements (BEM-FEM), see [4]</a:t>
            </a:r>
          </a:p>
          <a:p>
            <a:pPr marL="285750" indent="-285750">
              <a:buFontTx/>
              <a:buChar char="-"/>
            </a:pP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393C6-9C63-AC4E-0248-5E71DBF3CD4D}"/>
              </a:ext>
            </a:extLst>
          </p:cNvPr>
          <p:cNvSpPr txBox="1"/>
          <p:nvPr/>
        </p:nvSpPr>
        <p:spPr>
          <a:xfrm>
            <a:off x="1022747" y="2165878"/>
            <a:ext cx="11106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3E25B"/>
                </a:solidFill>
              </a:rPr>
              <a:t>R</a:t>
            </a:r>
            <a:r>
              <a:rPr lang="en-GB" dirty="0">
                <a:solidFill>
                  <a:schemeClr val="bg1"/>
                </a:solidFill>
              </a:rPr>
              <a:t>outine for the </a:t>
            </a:r>
            <a:r>
              <a:rPr lang="en-GB" b="1" dirty="0">
                <a:solidFill>
                  <a:srgbClr val="F3E25B"/>
                </a:solidFill>
              </a:rPr>
              <a:t>O</a:t>
            </a:r>
            <a:r>
              <a:rPr lang="en-GB" dirty="0">
                <a:solidFill>
                  <a:schemeClr val="bg1"/>
                </a:solidFill>
              </a:rPr>
              <a:t>ptimization of Magnet </a:t>
            </a:r>
            <a:r>
              <a:rPr lang="en-GB" b="1" dirty="0">
                <a:solidFill>
                  <a:srgbClr val="F3E25B"/>
                </a:solidFill>
              </a:rPr>
              <a:t>X</a:t>
            </a:r>
            <a:r>
              <a:rPr lang="en-GB" dirty="0">
                <a:solidFill>
                  <a:schemeClr val="bg1"/>
                </a:solidFill>
              </a:rPr>
              <a:t>-sections, </a:t>
            </a:r>
            <a:r>
              <a:rPr lang="en-GB" b="1" dirty="0">
                <a:solidFill>
                  <a:srgbClr val="F3E25B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nverse Field Computation and Coil </a:t>
            </a:r>
            <a:r>
              <a:rPr lang="en-GB" b="1" dirty="0">
                <a:solidFill>
                  <a:srgbClr val="F3E25B"/>
                </a:solidFill>
              </a:rPr>
              <a:t>E</a:t>
            </a:r>
            <a:r>
              <a:rPr lang="en-GB" dirty="0">
                <a:solidFill>
                  <a:schemeClr val="bg1"/>
                </a:solidFill>
              </a:rPr>
              <a:t>nd Design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E9AD9DF-F3A3-9879-7511-4FC912670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910" y="3244334"/>
            <a:ext cx="4156753" cy="25115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ADA9385-4589-0C52-E92C-265DE2E0FD83}"/>
              </a:ext>
            </a:extLst>
          </p:cNvPr>
          <p:cNvSpPr/>
          <p:nvPr/>
        </p:nvSpPr>
        <p:spPr>
          <a:xfrm>
            <a:off x="7134225" y="2787625"/>
            <a:ext cx="4810124" cy="3614587"/>
          </a:xfrm>
          <a:prstGeom prst="roundRect">
            <a:avLst>
              <a:gd name="adj" fmla="val 12365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16B58D-C826-7F30-4007-7275E2060004}"/>
              </a:ext>
            </a:extLst>
          </p:cNvPr>
          <p:cNvSpPr txBox="1"/>
          <p:nvPr/>
        </p:nvSpPr>
        <p:spPr>
          <a:xfrm>
            <a:off x="8416926" y="5891416"/>
            <a:ext cx="2431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ROXIE default output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D5767-8043-15E1-8DB1-A94CA93317FD}"/>
              </a:ext>
            </a:extLst>
          </p:cNvPr>
          <p:cNvSpPr txBox="1"/>
          <p:nvPr/>
        </p:nvSpPr>
        <p:spPr>
          <a:xfrm>
            <a:off x="528638" y="6488916"/>
            <a:ext cx="111347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>
                    <a:lumMod val="95000"/>
                  </a:schemeClr>
                </a:solidFill>
              </a:rPr>
              <a:t>[4] S. Russenschuck, “ROXIE: Routine for the optimization of magnet X-sections, inverse field computation and coil end design.,” in 1</a:t>
            </a:r>
            <a:r>
              <a:rPr lang="en-GB" sz="1100" baseline="30000" dirty="0">
                <a:solidFill>
                  <a:schemeClr val="bg1">
                    <a:lumMod val="95000"/>
                  </a:schemeClr>
                </a:solidFill>
              </a:rPr>
              <a:t>st</a:t>
            </a:r>
            <a:r>
              <a:rPr lang="en-GB" sz="1100" dirty="0">
                <a:solidFill>
                  <a:schemeClr val="bg1">
                    <a:lumMod val="95000"/>
                  </a:schemeClr>
                </a:solidFill>
              </a:rPr>
              <a:t> International ROXIE Users Meeting and Workshop, Geneva, Switzerland, CERN Yellow Reports: Conference Proceedings, 3 1998.</a:t>
            </a:r>
          </a:p>
        </p:txBody>
      </p:sp>
    </p:spTree>
    <p:extLst>
      <p:ext uri="{BB962C8B-B14F-4D97-AF65-F5344CB8AC3E}">
        <p14:creationId xmlns:p14="http://schemas.microsoft.com/office/powerpoint/2010/main" val="236120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60B7-6AF3-8A4B-B68A-EE55F525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9883"/>
            <a:ext cx="10944226" cy="631032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8CA86-8DF0-D095-5B14-B004B12C0C76}"/>
              </a:ext>
            </a:extLst>
          </p:cNvPr>
          <p:cNvSpPr txBox="1"/>
          <p:nvPr/>
        </p:nvSpPr>
        <p:spPr>
          <a:xfrm>
            <a:off x="724179" y="3192221"/>
            <a:ext cx="4733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lifecycle of the accelerator magnet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3E25B"/>
                </a:solidFill>
              </a:rPr>
              <a:t>Hybrid modeling (Newton to Kepler)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Calibrated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Delta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Integration in the life cycle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65AC0-6499-6F32-AAAF-1C130779F979}"/>
              </a:ext>
            </a:extLst>
          </p:cNvPr>
          <p:cNvSpPr txBox="1"/>
          <p:nvPr/>
        </p:nvSpPr>
        <p:spPr>
          <a:xfrm>
            <a:off x="523596" y="2218402"/>
            <a:ext cx="10944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Learning from data through the lens of models is a way to exploit structure in an otherwise intractable problem 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9B533-44A9-EBCD-5F61-90EA541299A8}"/>
              </a:ext>
            </a:extLst>
          </p:cNvPr>
          <p:cNvSpPr txBox="1"/>
          <p:nvPr/>
        </p:nvSpPr>
        <p:spPr>
          <a:xfrm>
            <a:off x="547688" y="6573679"/>
            <a:ext cx="10748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[1] K. Wilcox, Predictive data science for physical systems – from model reduction to scientific machine learning. ICIAM – international congress on industrial and applied mathematics. 2019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69837-D967-5040-9FF3-7DCD592376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499" y="6314268"/>
            <a:ext cx="2371776" cy="1619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https://commons.wikimedia.org/wiki/File:Sir_Isaac_Newton_by_Sir_Godfrey_Kneller,_Bt.jpg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96A2B-BAC5-194D-B07B-B6999FDE9413}"/>
              </a:ext>
            </a:extLst>
          </p:cNvPr>
          <p:cNvGrpSpPr/>
          <p:nvPr/>
        </p:nvGrpSpPr>
        <p:grpSpPr>
          <a:xfrm>
            <a:off x="89086" y="2874853"/>
            <a:ext cx="2427864" cy="3373853"/>
            <a:chOff x="636032" y="2066321"/>
            <a:chExt cx="9609441" cy="418238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B2AD5C-F27D-0B4D-B367-22AADC19AFB3}"/>
                </a:ext>
              </a:extLst>
            </p:cNvPr>
            <p:cNvSpPr/>
            <p:nvPr/>
          </p:nvSpPr>
          <p:spPr>
            <a:xfrm>
              <a:off x="636032" y="2066321"/>
              <a:ext cx="9609441" cy="41823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2261C2-72A3-E749-B0F4-2BB36CFA05ED}"/>
                </a:ext>
              </a:extLst>
            </p:cNvPr>
            <p:cNvSpPr txBox="1"/>
            <p:nvPr/>
          </p:nvSpPr>
          <p:spPr>
            <a:xfrm>
              <a:off x="819807" y="3815755"/>
              <a:ext cx="40832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95C702-E6D5-A2B7-EC5E-07CBBE1FEAF6}"/>
              </a:ext>
            </a:extLst>
          </p:cNvPr>
          <p:cNvGrpSpPr/>
          <p:nvPr/>
        </p:nvGrpSpPr>
        <p:grpSpPr>
          <a:xfrm>
            <a:off x="9581472" y="2875175"/>
            <a:ext cx="2522552" cy="3373854"/>
            <a:chOff x="636032" y="2066321"/>
            <a:chExt cx="9609441" cy="418238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D4C2C8-8A96-80B2-D1E6-104BD39B470A}"/>
                </a:ext>
              </a:extLst>
            </p:cNvPr>
            <p:cNvSpPr/>
            <p:nvPr/>
          </p:nvSpPr>
          <p:spPr>
            <a:xfrm>
              <a:off x="636032" y="2066321"/>
              <a:ext cx="9609441" cy="41823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8EA146-0392-9A88-CD6E-32F8BCF4BB9B}"/>
                </a:ext>
              </a:extLst>
            </p:cNvPr>
            <p:cNvSpPr txBox="1"/>
            <p:nvPr/>
          </p:nvSpPr>
          <p:spPr>
            <a:xfrm>
              <a:off x="819807" y="3815755"/>
              <a:ext cx="40832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200" dirty="0"/>
            </a:p>
          </p:txBody>
        </p: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C154460-80BB-E8FD-162E-CC1B986C98D4}"/>
              </a:ext>
            </a:extLst>
          </p:cNvPr>
          <p:cNvSpPr/>
          <p:nvPr/>
        </p:nvSpPr>
        <p:spPr>
          <a:xfrm>
            <a:off x="6109326" y="1982491"/>
            <a:ext cx="2255697" cy="70701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3E25B"/>
          </a:solidFill>
          <a:ln>
            <a:solidFill>
              <a:srgbClr val="06050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B6636A9-E7FE-B1F1-A976-3C8E92D60AB8}"/>
              </a:ext>
            </a:extLst>
          </p:cNvPr>
          <p:cNvSpPr/>
          <p:nvPr/>
        </p:nvSpPr>
        <p:spPr>
          <a:xfrm flipH="1">
            <a:off x="3636560" y="1978132"/>
            <a:ext cx="2255697" cy="707011"/>
          </a:xfrm>
          <a:prstGeom prst="rightArrow">
            <a:avLst/>
          </a:prstGeom>
          <a:solidFill>
            <a:srgbClr val="F3E25B"/>
          </a:solidFill>
          <a:ln>
            <a:solidFill>
              <a:srgbClr val="06050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5FD6DA39-35A0-4F96-41F1-C6F021FFD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66" y="1111584"/>
            <a:ext cx="10944226" cy="631032"/>
          </a:xfrm>
        </p:spPr>
        <p:txBody>
          <a:bodyPr/>
          <a:lstStyle/>
          <a:p>
            <a:r>
              <a:rPr lang="en-US" dirty="0"/>
              <a:t>Hybrid modeling [5]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BF5B48-C19F-1620-655E-4A7F2973A7D6}"/>
              </a:ext>
            </a:extLst>
          </p:cNvPr>
          <p:cNvSpPr txBox="1"/>
          <p:nvPr/>
        </p:nvSpPr>
        <p:spPr>
          <a:xfrm>
            <a:off x="1097761" y="2328234"/>
            <a:ext cx="779935" cy="68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F00987-093D-2114-262B-91CA18C111A4}"/>
              </a:ext>
            </a:extLst>
          </p:cNvPr>
          <p:cNvSpPr txBox="1"/>
          <p:nvPr/>
        </p:nvSpPr>
        <p:spPr>
          <a:xfrm>
            <a:off x="-15542" y="2003815"/>
            <a:ext cx="2661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1</a:t>
            </a:r>
            <a:r>
              <a:rPr lang="en-US" b="1" baseline="30000" dirty="0">
                <a:solidFill>
                  <a:srgbClr val="FFFF00"/>
                </a:solidFill>
              </a:rPr>
              <a:t>st</a:t>
            </a:r>
            <a:r>
              <a:rPr lang="en-US" b="1" dirty="0">
                <a:solidFill>
                  <a:srgbClr val="FFFF00"/>
                </a:solidFill>
              </a:rPr>
              <a:t> principle modeling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E014C8-7115-589D-7525-343F1B708C80}"/>
              </a:ext>
            </a:extLst>
          </p:cNvPr>
          <p:cNvSpPr txBox="1"/>
          <p:nvPr/>
        </p:nvSpPr>
        <p:spPr>
          <a:xfrm>
            <a:off x="9442393" y="2005068"/>
            <a:ext cx="2661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Machine learning (ML)</a:t>
            </a:r>
          </a:p>
        </p:txBody>
      </p:sp>
      <p:pic>
        <p:nvPicPr>
          <p:cNvPr id="36" name="Picture 35" descr="A portrait of a person with long hair&#10;&#10;Description automatically generated">
            <a:extLst>
              <a:ext uri="{FF2B5EF4-FFF2-40B4-BE49-F238E27FC236}">
                <a16:creationId xmlns:a16="http://schemas.microsoft.com/office/drawing/2014/main" id="{2F78FA4A-E9EF-A33C-55A7-D832B189A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2" y="2934256"/>
            <a:ext cx="2333631" cy="3278033"/>
          </a:xfrm>
          <a:prstGeom prst="rect">
            <a:avLst/>
          </a:prstGeom>
        </p:spPr>
      </p:pic>
      <p:pic>
        <p:nvPicPr>
          <p:cNvPr id="38" name="Picture 37" descr="A person with a beard holding a pipe&#10;&#10;Description automatically generated">
            <a:extLst>
              <a:ext uri="{FF2B5EF4-FFF2-40B4-BE49-F238E27FC236}">
                <a16:creationId xmlns:a16="http://schemas.microsoft.com/office/drawing/2014/main" id="{B14F2ABF-DA4C-509C-0E9D-DD02FB06D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455" y="2925250"/>
            <a:ext cx="2380586" cy="327370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02F5630-6E19-1071-FC99-D31A46AC6A4E}"/>
              </a:ext>
            </a:extLst>
          </p:cNvPr>
          <p:cNvSpPr txBox="1"/>
          <p:nvPr/>
        </p:nvSpPr>
        <p:spPr>
          <a:xfrm>
            <a:off x="6158157" y="2143568"/>
            <a:ext cx="1940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measurements</a:t>
            </a:r>
            <a:endParaRPr lang="en-GB" i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834FAE-A500-67FC-8E16-11DE48C3A266}"/>
              </a:ext>
            </a:extLst>
          </p:cNvPr>
          <p:cNvSpPr txBox="1"/>
          <p:nvPr/>
        </p:nvSpPr>
        <p:spPr>
          <a:xfrm>
            <a:off x="4412498" y="2154339"/>
            <a:ext cx="1217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60505"/>
                </a:solidFill>
              </a:rPr>
              <a:t>physics</a:t>
            </a:r>
            <a:endParaRPr lang="en-GB" i="1" dirty="0">
              <a:solidFill>
                <a:srgbClr val="060505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00E004-02D8-DCF0-F01A-1114F89336CB}"/>
              </a:ext>
            </a:extLst>
          </p:cNvPr>
          <p:cNvSpPr txBox="1"/>
          <p:nvPr/>
        </p:nvSpPr>
        <p:spPr>
          <a:xfrm>
            <a:off x="5280297" y="2925250"/>
            <a:ext cx="1777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Delta models</a:t>
            </a:r>
            <a:endParaRPr lang="en-GB" dirty="0">
              <a:solidFill>
                <a:srgbClr val="F3E25B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CF431-3EDF-4278-46A6-1C35DA731AC5}"/>
              </a:ext>
            </a:extLst>
          </p:cNvPr>
          <p:cNvSpPr txBox="1"/>
          <p:nvPr/>
        </p:nvSpPr>
        <p:spPr>
          <a:xfrm>
            <a:off x="7772365" y="2917013"/>
            <a:ext cx="1441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3E25B"/>
                </a:solidFill>
              </a:rPr>
              <a:t>ML models</a:t>
            </a:r>
            <a:endParaRPr lang="en-GB" dirty="0">
              <a:solidFill>
                <a:srgbClr val="F3E25B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933E3B-1782-C7C9-F7FC-9471A1E08D5B}"/>
              </a:ext>
            </a:extLst>
          </p:cNvPr>
          <p:cNvSpPr txBox="1"/>
          <p:nvPr/>
        </p:nvSpPr>
        <p:spPr>
          <a:xfrm>
            <a:off x="2659377" y="2912686"/>
            <a:ext cx="2265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Model calibration</a:t>
            </a:r>
            <a:endParaRPr lang="en-GB" dirty="0">
              <a:solidFill>
                <a:srgbClr val="F3E25B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3CEC42-4C52-2207-0446-3EF99BA6941D}"/>
              </a:ext>
            </a:extLst>
          </p:cNvPr>
          <p:cNvSpPr/>
          <p:nvPr/>
        </p:nvSpPr>
        <p:spPr>
          <a:xfrm>
            <a:off x="3329763" y="3906205"/>
            <a:ext cx="981926" cy="603657"/>
          </a:xfrm>
          <a:prstGeom prst="rect">
            <a:avLst/>
          </a:prstGeom>
          <a:solidFill>
            <a:srgbClr val="933933"/>
          </a:solidFill>
          <a:ln>
            <a:solidFill>
              <a:srgbClr val="F3E25B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00"/>
                </a:solidFill>
                <a:latin typeface="Monotype Corsiva" panose="03010101010201010101" pitchFamily="66" charset="0"/>
              </a:rPr>
              <a:t>D</a:t>
            </a:r>
            <a:endParaRPr lang="en-GB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51D022-DB4F-5417-4EDE-A7EA2B2CD7D7}"/>
              </a:ext>
            </a:extLst>
          </p:cNvPr>
          <p:cNvSpPr/>
          <p:nvPr/>
        </p:nvSpPr>
        <p:spPr>
          <a:xfrm>
            <a:off x="3329763" y="4874123"/>
            <a:ext cx="981926" cy="603657"/>
          </a:xfrm>
          <a:prstGeom prst="rect">
            <a:avLst/>
          </a:prstGeom>
          <a:solidFill>
            <a:srgbClr val="5C99D2"/>
          </a:solidFill>
          <a:ln>
            <a:solidFill>
              <a:srgbClr val="F3E25B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60505"/>
                </a:solidFill>
                <a:latin typeface="Monotype Corsiva" panose="03010101010201010101" pitchFamily="66" charset="0"/>
              </a:rPr>
              <a:t>P</a:t>
            </a:r>
            <a:endParaRPr lang="en-GB" dirty="0">
              <a:solidFill>
                <a:srgbClr val="060505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D11521D-8A10-FDF1-8731-EC151EA9EB74}"/>
              </a:ext>
            </a:extLst>
          </p:cNvPr>
          <p:cNvCxnSpPr>
            <a:stCxn id="53" idx="2"/>
            <a:endCxn id="54" idx="0"/>
          </p:cNvCxnSpPr>
          <p:nvPr/>
        </p:nvCxnSpPr>
        <p:spPr>
          <a:xfrm>
            <a:off x="3820726" y="4509862"/>
            <a:ext cx="0" cy="364261"/>
          </a:xfrm>
          <a:prstGeom prst="straightConnector1">
            <a:avLst/>
          </a:prstGeom>
          <a:ln w="28575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0BA02EF-F9D5-55E5-3E05-65BB68839FDA}"/>
              </a:ext>
            </a:extLst>
          </p:cNvPr>
          <p:cNvCxnSpPr/>
          <p:nvPr/>
        </p:nvCxnSpPr>
        <p:spPr>
          <a:xfrm>
            <a:off x="3822528" y="5477780"/>
            <a:ext cx="0" cy="364261"/>
          </a:xfrm>
          <a:prstGeom prst="straightConnector1">
            <a:avLst/>
          </a:prstGeom>
          <a:ln w="28575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2B44A05-B7AE-1F04-BF7A-282D072F86A7}"/>
              </a:ext>
            </a:extLst>
          </p:cNvPr>
          <p:cNvCxnSpPr/>
          <p:nvPr/>
        </p:nvCxnSpPr>
        <p:spPr>
          <a:xfrm>
            <a:off x="3810847" y="3541944"/>
            <a:ext cx="0" cy="364261"/>
          </a:xfrm>
          <a:prstGeom prst="straightConnector1">
            <a:avLst/>
          </a:prstGeom>
          <a:ln w="28575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57CEF8A7-9B1C-E409-3D3B-6EABF05316B7}"/>
              </a:ext>
            </a:extLst>
          </p:cNvPr>
          <p:cNvSpPr/>
          <p:nvPr/>
        </p:nvSpPr>
        <p:spPr>
          <a:xfrm>
            <a:off x="6324141" y="4270466"/>
            <a:ext cx="981926" cy="603657"/>
          </a:xfrm>
          <a:prstGeom prst="rect">
            <a:avLst/>
          </a:prstGeom>
          <a:solidFill>
            <a:srgbClr val="933933"/>
          </a:solidFill>
          <a:ln>
            <a:solidFill>
              <a:srgbClr val="F3E25B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00"/>
                </a:solidFill>
                <a:latin typeface="Monotype Corsiva" panose="03010101010201010101" pitchFamily="66" charset="0"/>
              </a:rPr>
              <a:t>D</a:t>
            </a:r>
            <a:endParaRPr lang="en-GB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1B5769D-6D57-F88A-FAE5-FD9A7983D43B}"/>
              </a:ext>
            </a:extLst>
          </p:cNvPr>
          <p:cNvSpPr/>
          <p:nvPr/>
        </p:nvSpPr>
        <p:spPr>
          <a:xfrm>
            <a:off x="5080384" y="4270465"/>
            <a:ext cx="981926" cy="603657"/>
          </a:xfrm>
          <a:prstGeom prst="rect">
            <a:avLst/>
          </a:prstGeom>
          <a:solidFill>
            <a:srgbClr val="5C99D2"/>
          </a:solidFill>
          <a:ln>
            <a:solidFill>
              <a:srgbClr val="F3E25B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60505"/>
                </a:solidFill>
                <a:latin typeface="Monotype Corsiva" panose="03010101010201010101" pitchFamily="66" charset="0"/>
              </a:rPr>
              <a:t>P</a:t>
            </a:r>
            <a:endParaRPr lang="en-GB" dirty="0">
              <a:solidFill>
                <a:srgbClr val="060505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C7AEA79-D215-BC87-F3C0-813AE32D572C}"/>
              </a:ext>
            </a:extLst>
          </p:cNvPr>
          <p:cNvCxnSpPr/>
          <p:nvPr/>
        </p:nvCxnSpPr>
        <p:spPr>
          <a:xfrm>
            <a:off x="6815104" y="3906203"/>
            <a:ext cx="0" cy="364261"/>
          </a:xfrm>
          <a:prstGeom prst="straightConnector1">
            <a:avLst/>
          </a:prstGeom>
          <a:ln w="28575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FA8987C-E4FF-A675-82EF-8581B709EE45}"/>
              </a:ext>
            </a:extLst>
          </p:cNvPr>
          <p:cNvCxnSpPr/>
          <p:nvPr/>
        </p:nvCxnSpPr>
        <p:spPr>
          <a:xfrm>
            <a:off x="5571347" y="3906204"/>
            <a:ext cx="0" cy="364261"/>
          </a:xfrm>
          <a:prstGeom prst="straightConnector1">
            <a:avLst/>
          </a:prstGeom>
          <a:ln w="28575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23A892D1-CC02-A00A-A711-E6EAE41734EA}"/>
              </a:ext>
            </a:extLst>
          </p:cNvPr>
          <p:cNvSpPr/>
          <p:nvPr/>
        </p:nvSpPr>
        <p:spPr>
          <a:xfrm>
            <a:off x="7994164" y="4259948"/>
            <a:ext cx="981926" cy="603657"/>
          </a:xfrm>
          <a:prstGeom prst="rect">
            <a:avLst/>
          </a:prstGeom>
          <a:solidFill>
            <a:srgbClr val="933933"/>
          </a:solidFill>
          <a:ln>
            <a:solidFill>
              <a:srgbClr val="F3E25B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00"/>
                </a:solidFill>
                <a:latin typeface="Monotype Corsiva" panose="03010101010201010101" pitchFamily="66" charset="0"/>
              </a:rPr>
              <a:t>D</a:t>
            </a:r>
            <a:endParaRPr lang="en-GB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1E045BB-683D-B2C1-4526-7D04C113B611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8485127" y="4863605"/>
            <a:ext cx="0" cy="364261"/>
          </a:xfrm>
          <a:prstGeom prst="straightConnector1">
            <a:avLst/>
          </a:prstGeom>
          <a:ln w="28575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516DCF9-AC8F-B3DC-3B75-3BFD9CF77478}"/>
              </a:ext>
            </a:extLst>
          </p:cNvPr>
          <p:cNvCxnSpPr/>
          <p:nvPr/>
        </p:nvCxnSpPr>
        <p:spPr>
          <a:xfrm>
            <a:off x="8475248" y="3895687"/>
            <a:ext cx="0" cy="364261"/>
          </a:xfrm>
          <a:prstGeom prst="straightConnector1">
            <a:avLst/>
          </a:prstGeom>
          <a:ln w="28575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565D7D8-0F6B-03E7-C536-FEAB87B86584}"/>
              </a:ext>
            </a:extLst>
          </p:cNvPr>
          <p:cNvCxnSpPr/>
          <p:nvPr/>
        </p:nvCxnSpPr>
        <p:spPr>
          <a:xfrm>
            <a:off x="6815104" y="4884639"/>
            <a:ext cx="0" cy="364261"/>
          </a:xfrm>
          <a:prstGeom prst="straightConnector1">
            <a:avLst/>
          </a:prstGeom>
          <a:ln w="28575">
            <a:solidFill>
              <a:srgbClr val="F3E25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6D7A7AC-DDD3-0733-4860-8F6F02D5BD4F}"/>
              </a:ext>
            </a:extLst>
          </p:cNvPr>
          <p:cNvCxnSpPr/>
          <p:nvPr/>
        </p:nvCxnSpPr>
        <p:spPr>
          <a:xfrm>
            <a:off x="5571347" y="4884640"/>
            <a:ext cx="0" cy="364261"/>
          </a:xfrm>
          <a:prstGeom prst="straightConnector1">
            <a:avLst/>
          </a:prstGeom>
          <a:ln w="28575">
            <a:solidFill>
              <a:srgbClr val="F3E25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B795E1-7239-A318-5D94-C01D3A61E203}"/>
              </a:ext>
            </a:extLst>
          </p:cNvPr>
          <p:cNvCxnSpPr/>
          <p:nvPr/>
        </p:nvCxnSpPr>
        <p:spPr>
          <a:xfrm flipV="1">
            <a:off x="5571347" y="3906203"/>
            <a:ext cx="1243757" cy="1"/>
          </a:xfrm>
          <a:prstGeom prst="line">
            <a:avLst/>
          </a:prstGeom>
          <a:ln w="28575">
            <a:solidFill>
              <a:srgbClr val="F3E2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CB9A7C5-4144-FC1F-A4A8-AE8CF40436C8}"/>
              </a:ext>
            </a:extLst>
          </p:cNvPr>
          <p:cNvCxnSpPr>
            <a:cxnSpLocks/>
          </p:cNvCxnSpPr>
          <p:nvPr/>
        </p:nvCxnSpPr>
        <p:spPr>
          <a:xfrm flipV="1">
            <a:off x="6176971" y="3582189"/>
            <a:ext cx="0" cy="334532"/>
          </a:xfrm>
          <a:prstGeom prst="line">
            <a:avLst/>
          </a:prstGeom>
          <a:ln w="28575">
            <a:solidFill>
              <a:srgbClr val="F3E2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C8C904A-275A-E0AD-66A0-2FC27D159E54}"/>
              </a:ext>
            </a:extLst>
          </p:cNvPr>
          <p:cNvCxnSpPr/>
          <p:nvPr/>
        </p:nvCxnSpPr>
        <p:spPr>
          <a:xfrm flipV="1">
            <a:off x="5555092" y="5234629"/>
            <a:ext cx="1243757" cy="1"/>
          </a:xfrm>
          <a:prstGeom prst="line">
            <a:avLst/>
          </a:prstGeom>
          <a:ln w="28575">
            <a:solidFill>
              <a:srgbClr val="F3E2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9A33C84-FFB4-D417-D1CE-500B3C25DC1D}"/>
              </a:ext>
            </a:extLst>
          </p:cNvPr>
          <p:cNvCxnSpPr/>
          <p:nvPr/>
        </p:nvCxnSpPr>
        <p:spPr>
          <a:xfrm>
            <a:off x="6193225" y="5248901"/>
            <a:ext cx="0" cy="364261"/>
          </a:xfrm>
          <a:prstGeom prst="straightConnector1">
            <a:avLst/>
          </a:prstGeom>
          <a:ln w="28575">
            <a:solidFill>
              <a:srgbClr val="F3E2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F7B61FC6-107B-C159-BF60-95493D3D337E}"/>
              </a:ext>
            </a:extLst>
          </p:cNvPr>
          <p:cNvSpPr/>
          <p:nvPr/>
        </p:nvSpPr>
        <p:spPr>
          <a:xfrm>
            <a:off x="2615256" y="2025153"/>
            <a:ext cx="981926" cy="603657"/>
          </a:xfrm>
          <a:prstGeom prst="rect">
            <a:avLst/>
          </a:prstGeom>
          <a:solidFill>
            <a:srgbClr val="5C99D2"/>
          </a:solidFill>
          <a:ln>
            <a:solidFill>
              <a:srgbClr val="F3E25B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60505"/>
                </a:solidFill>
                <a:latin typeface="Monotype Corsiva" panose="03010101010201010101" pitchFamily="66" charset="0"/>
              </a:rPr>
              <a:t>P</a:t>
            </a:r>
            <a:endParaRPr lang="en-GB" dirty="0">
              <a:solidFill>
                <a:srgbClr val="06050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30DE757-606A-D160-F94F-B4384C301837}"/>
              </a:ext>
            </a:extLst>
          </p:cNvPr>
          <p:cNvSpPr/>
          <p:nvPr/>
        </p:nvSpPr>
        <p:spPr>
          <a:xfrm>
            <a:off x="8444651" y="2034417"/>
            <a:ext cx="981926" cy="603657"/>
          </a:xfrm>
          <a:prstGeom prst="rect">
            <a:avLst/>
          </a:prstGeom>
          <a:solidFill>
            <a:srgbClr val="933933"/>
          </a:solidFill>
          <a:ln>
            <a:solidFill>
              <a:srgbClr val="F3E25B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00"/>
                </a:solidFill>
                <a:latin typeface="Monotype Corsiva" panose="03010101010201010101" pitchFamily="66" charset="0"/>
              </a:rPr>
              <a:t>D</a:t>
            </a:r>
            <a:endParaRPr lang="en-GB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219E9F1-1193-1599-62D9-65E28B018F0D}"/>
              </a:ext>
            </a:extLst>
          </p:cNvPr>
          <p:cNvSpPr/>
          <p:nvPr/>
        </p:nvSpPr>
        <p:spPr>
          <a:xfrm>
            <a:off x="2737168" y="2805017"/>
            <a:ext cx="2138867" cy="3542756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03DC71E3-08B7-D334-6B5C-E18AA13CBAA0}"/>
              </a:ext>
            </a:extLst>
          </p:cNvPr>
          <p:cNvSpPr/>
          <p:nvPr/>
        </p:nvSpPr>
        <p:spPr>
          <a:xfrm>
            <a:off x="4954163" y="2790398"/>
            <a:ext cx="2496892" cy="3542756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5C543F6-EEA4-94FD-D605-4827CD28D7FC}"/>
              </a:ext>
            </a:extLst>
          </p:cNvPr>
          <p:cNvSpPr/>
          <p:nvPr/>
        </p:nvSpPr>
        <p:spPr>
          <a:xfrm>
            <a:off x="7515146" y="2799151"/>
            <a:ext cx="1911431" cy="3542756"/>
          </a:xfrm>
          <a:prstGeom prst="roundRect">
            <a:avLst>
              <a:gd name="adj" fmla="val 11462"/>
            </a:avLst>
          </a:prstGeom>
          <a:noFill/>
          <a:ln>
            <a:solidFill>
              <a:srgbClr val="9C9C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D72FC209-ED22-D6CD-43E3-5BCD25D6DD97}"/>
              </a:ext>
            </a:extLst>
          </p:cNvPr>
          <p:cNvSpPr txBox="1">
            <a:spLocks/>
          </p:cNvSpPr>
          <p:nvPr/>
        </p:nvSpPr>
        <p:spPr>
          <a:xfrm>
            <a:off x="9629714" y="6304687"/>
            <a:ext cx="2371776" cy="161981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71E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71E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71E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71E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https://de.wikipedia.org/wiki/Johannes_Kepler#/media/Datei:Portrait_Confused_With_Johannes_Kepler_1610.jpg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E1E1BD1-338F-7370-C2FF-B88DC910F666}"/>
              </a:ext>
            </a:extLst>
          </p:cNvPr>
          <p:cNvSpPr txBox="1"/>
          <p:nvPr/>
        </p:nvSpPr>
        <p:spPr>
          <a:xfrm>
            <a:off x="901312" y="6645492"/>
            <a:ext cx="890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[5] Rudolph M., Kurz S. and </a:t>
            </a:r>
            <a:r>
              <a:rPr lang="en-US" sz="1000" dirty="0" err="1">
                <a:solidFill>
                  <a:schemeClr val="bg1"/>
                </a:solidFill>
              </a:rPr>
              <a:t>Rakitsch</a:t>
            </a:r>
            <a:r>
              <a:rPr lang="en-US" sz="1000" dirty="0">
                <a:solidFill>
                  <a:schemeClr val="bg1"/>
                </a:solidFill>
              </a:rPr>
              <a:t> B. </a:t>
            </a:r>
            <a:r>
              <a:rPr lang="en-US" sz="1000" i="1" dirty="0">
                <a:solidFill>
                  <a:schemeClr val="bg1"/>
                </a:solidFill>
              </a:rPr>
              <a:t>Hybrid modeling design patterns, </a:t>
            </a:r>
            <a:r>
              <a:rPr lang="en-US" sz="1000" dirty="0">
                <a:solidFill>
                  <a:schemeClr val="bg1"/>
                </a:solidFill>
              </a:rPr>
              <a:t>Journal of Mathematics in Industry, 2024, DOI: 10.1186/s13362-024-00141-0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E08010-FB7B-A152-64F1-17626893E958}"/>
              </a:ext>
            </a:extLst>
          </p:cNvPr>
          <p:cNvSpPr txBox="1"/>
          <p:nvPr/>
        </p:nvSpPr>
        <p:spPr>
          <a:xfrm>
            <a:off x="-71813" y="2405984"/>
            <a:ext cx="2837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FFF00"/>
                </a:solidFill>
              </a:rPr>
              <a:t>“Newtonian paradigm”</a:t>
            </a:r>
            <a:endParaRPr lang="en-GB" i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45AE6-9D53-68D1-7B74-19C5F7626F02}"/>
              </a:ext>
            </a:extLst>
          </p:cNvPr>
          <p:cNvSpPr txBox="1"/>
          <p:nvPr/>
        </p:nvSpPr>
        <p:spPr>
          <a:xfrm>
            <a:off x="9366090" y="2379743"/>
            <a:ext cx="2899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3E25B"/>
                </a:solidFill>
              </a:rPr>
              <a:t>“Keplerian paradigm”</a:t>
            </a:r>
            <a:endParaRPr lang="en-GB" i="1" dirty="0">
              <a:solidFill>
                <a:srgbClr val="F3E2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8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097A5-C489-724B-883F-3DA516A0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ICAP 2024</a:t>
            </a:r>
          </a:p>
          <a:p>
            <a:r>
              <a:rPr lang="en-GB" dirty="0"/>
              <a:t>Speaker: Melvin Liebsch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BBC12-D34E-834B-BB23-344AA3FF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7E88-7948-D841-83D7-83B72EAFD754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5" name="Title 26">
            <a:extLst>
              <a:ext uri="{FF2B5EF4-FFF2-40B4-BE49-F238E27FC236}">
                <a16:creationId xmlns:a16="http://schemas.microsoft.com/office/drawing/2014/main" id="{9F3311DD-F2AC-2788-BA62-E2793848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66" y="1111584"/>
            <a:ext cx="10944226" cy="631032"/>
          </a:xfrm>
        </p:spPr>
        <p:txBody>
          <a:bodyPr/>
          <a:lstStyle/>
          <a:p>
            <a:r>
              <a:rPr lang="en-US" dirty="0"/>
              <a:t>Model calibration [6]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B65BE0-939F-1C4D-2163-1A06DA0F608D}"/>
              </a:ext>
            </a:extLst>
          </p:cNvPr>
          <p:cNvSpPr txBox="1"/>
          <p:nvPr/>
        </p:nvSpPr>
        <p:spPr>
          <a:xfrm>
            <a:off x="4963921" y="2750969"/>
            <a:ext cx="2219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3E25B"/>
                </a:solidFill>
              </a:rPr>
              <a:t>Digital twin</a:t>
            </a:r>
          </a:p>
        </p:txBody>
      </p:sp>
      <p:pic>
        <p:nvPicPr>
          <p:cNvPr id="69" name="Picture 68" descr="A green box with a logo&#10;&#10;Description automatically generated">
            <a:extLst>
              <a:ext uri="{FF2B5EF4-FFF2-40B4-BE49-F238E27FC236}">
                <a16:creationId xmlns:a16="http://schemas.microsoft.com/office/drawing/2014/main" id="{252F0476-7BA7-67DF-5E4E-C651F28DCE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3701" y="2969749"/>
            <a:ext cx="2918822" cy="2443223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D269A98F-349F-9899-06E8-9F465C16E627}"/>
              </a:ext>
            </a:extLst>
          </p:cNvPr>
          <p:cNvSpPr txBox="1"/>
          <p:nvPr/>
        </p:nvSpPr>
        <p:spPr>
          <a:xfrm>
            <a:off x="156960" y="6694231"/>
            <a:ext cx="117862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[6] L. Fleig, M. Liebsch, S. Russenschuck and S. Schöps, "Identification of B(H) Curves Using the </a:t>
            </a:r>
            <a:r>
              <a:rPr lang="en-GB" sz="900" dirty="0" err="1">
                <a:solidFill>
                  <a:schemeClr val="bg1"/>
                </a:solidFill>
              </a:rPr>
              <a:t>Karhunen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Loève</a:t>
            </a:r>
            <a:r>
              <a:rPr lang="en-GB" sz="900" dirty="0">
                <a:solidFill>
                  <a:schemeClr val="bg1"/>
                </a:solidFill>
              </a:rPr>
              <a:t> Expansion," in IEEE Access, vol. 12, pp. 59441-59449, 2024, </a:t>
            </a:r>
            <a:r>
              <a:rPr lang="en-GB" sz="900" dirty="0" err="1">
                <a:solidFill>
                  <a:schemeClr val="bg1"/>
                </a:solidFill>
              </a:rPr>
              <a:t>doi</a:t>
            </a:r>
            <a:r>
              <a:rPr lang="en-GB" sz="900" dirty="0">
                <a:solidFill>
                  <a:schemeClr val="bg1"/>
                </a:solidFill>
              </a:rPr>
              <a:t>: 10.1109/ACCESS.2024.3393348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2DF7FE-09A7-3889-063B-DD38776BE064}"/>
              </a:ext>
            </a:extLst>
          </p:cNvPr>
          <p:cNvGrpSpPr/>
          <p:nvPr/>
        </p:nvGrpSpPr>
        <p:grpSpPr>
          <a:xfrm>
            <a:off x="7002052" y="1309325"/>
            <a:ext cx="4722987" cy="5290800"/>
            <a:chOff x="7002052" y="1309325"/>
            <a:chExt cx="4722987" cy="5290800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4473A983-B8CD-4554-5EA4-EC895EF9A4F2}"/>
                </a:ext>
              </a:extLst>
            </p:cNvPr>
            <p:cNvSpPr/>
            <p:nvPr/>
          </p:nvSpPr>
          <p:spPr>
            <a:xfrm rot="17885581">
              <a:off x="7146642" y="2385963"/>
              <a:ext cx="1119254" cy="1224635"/>
            </a:xfrm>
            <a:prstGeom prst="arc">
              <a:avLst/>
            </a:prstGeom>
            <a:ln w="76200">
              <a:solidFill>
                <a:srgbClr val="F3E25B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F36F8826-1794-D982-CDEE-51ACE0B7F563}"/>
                </a:ext>
              </a:extLst>
            </p:cNvPr>
            <p:cNvSpPr/>
            <p:nvPr/>
          </p:nvSpPr>
          <p:spPr>
            <a:xfrm rot="6666164">
              <a:off x="7054743" y="2267230"/>
              <a:ext cx="1119254" cy="1224635"/>
            </a:xfrm>
            <a:prstGeom prst="arc">
              <a:avLst/>
            </a:prstGeom>
            <a:ln w="76200">
              <a:solidFill>
                <a:srgbClr val="F3E25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7E1F26-3D7E-00DD-8AAA-5570C1D5DF6D}"/>
                </a:ext>
              </a:extLst>
            </p:cNvPr>
            <p:cNvSpPr/>
            <p:nvPr/>
          </p:nvSpPr>
          <p:spPr>
            <a:xfrm>
              <a:off x="8326179" y="1309325"/>
              <a:ext cx="3398860" cy="5290800"/>
            </a:xfrm>
            <a:prstGeom prst="roundRect">
              <a:avLst>
                <a:gd name="adj" fmla="val 11462"/>
              </a:avLst>
            </a:prstGeom>
            <a:noFill/>
            <a:ln>
              <a:solidFill>
                <a:srgbClr val="9C9C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 descr="A machine with wires and a metal disc&#10;&#10;Description automatically generated with medium confidence">
              <a:extLst>
                <a:ext uri="{FF2B5EF4-FFF2-40B4-BE49-F238E27FC236}">
                  <a16:creationId xmlns:a16="http://schemas.microsoft.com/office/drawing/2014/main" id="{4835DABA-067C-AC4E-0CDB-6F33314CC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8078" y="2553316"/>
              <a:ext cx="1475524" cy="1759011"/>
            </a:xfrm>
            <a:prstGeom prst="rect">
              <a:avLst/>
            </a:prstGeom>
          </p:spPr>
        </p:pic>
        <p:pic>
          <p:nvPicPr>
            <p:cNvPr id="34" name="Picture 33" descr="A graph of a graph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512C1ADD-A900-7A1F-5C18-512543F70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1111" y="5057117"/>
              <a:ext cx="3113495" cy="1125923"/>
            </a:xfrm>
            <a:prstGeom prst="rect">
              <a:avLst/>
            </a:prstGeom>
          </p:spPr>
        </p:pic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0FD99C9E-D7F5-59B1-4C4C-4E17F9E32347}"/>
                </a:ext>
              </a:extLst>
            </p:cNvPr>
            <p:cNvSpPr/>
            <p:nvPr/>
          </p:nvSpPr>
          <p:spPr>
            <a:xfrm rot="20506894">
              <a:off x="9639216" y="2291038"/>
              <a:ext cx="712236" cy="637547"/>
            </a:xfrm>
            <a:prstGeom prst="arc">
              <a:avLst/>
            </a:prstGeom>
            <a:ln w="38100">
              <a:solidFill>
                <a:srgbClr val="F3E25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C69D4F78-5740-BAC7-D228-7A5A759948EA}"/>
                </a:ext>
              </a:extLst>
            </p:cNvPr>
            <p:cNvSpPr/>
            <p:nvPr/>
          </p:nvSpPr>
          <p:spPr>
            <a:xfrm rot="6892803">
              <a:off x="9772132" y="3906250"/>
              <a:ext cx="712236" cy="637547"/>
            </a:xfrm>
            <a:prstGeom prst="arc">
              <a:avLst/>
            </a:prstGeom>
            <a:ln w="38100">
              <a:solidFill>
                <a:srgbClr val="F3E25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996D423-0083-9D47-588B-F56C79F20679}"/>
                </a:ext>
              </a:extLst>
            </p:cNvPr>
            <p:cNvCxnSpPr>
              <a:cxnSpLocks/>
            </p:cNvCxnSpPr>
            <p:nvPr/>
          </p:nvCxnSpPr>
          <p:spPr>
            <a:xfrm>
              <a:off x="9159198" y="4786343"/>
              <a:ext cx="0" cy="23392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74A28E8-20E4-2C19-65DC-0DE131722CD8}"/>
                </a:ext>
              </a:extLst>
            </p:cNvPr>
            <p:cNvSpPr txBox="1"/>
            <p:nvPr/>
          </p:nvSpPr>
          <p:spPr>
            <a:xfrm>
              <a:off x="8565933" y="2009466"/>
              <a:ext cx="14542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Material Specimen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DCDDD9-3B36-854C-A31E-1A9B6BE70F14}"/>
                </a:ext>
              </a:extLst>
            </p:cNvPr>
            <p:cNvSpPr txBox="1"/>
            <p:nvPr/>
          </p:nvSpPr>
          <p:spPr>
            <a:xfrm>
              <a:off x="10352935" y="2284092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Permeameter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9C17F2D-3298-B2A1-B381-EF42A931A5C2}"/>
                </a:ext>
              </a:extLst>
            </p:cNvPr>
            <p:cNvSpPr txBox="1"/>
            <p:nvPr/>
          </p:nvSpPr>
          <p:spPr>
            <a:xfrm>
              <a:off x="8805077" y="3343827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H(B)-curve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B3E620-D5F4-3DCF-CFB2-2D37506CC2BA}"/>
                </a:ext>
              </a:extLst>
            </p:cNvPr>
            <p:cNvSpPr txBox="1"/>
            <p:nvPr/>
          </p:nvSpPr>
          <p:spPr>
            <a:xfrm>
              <a:off x="9175943" y="4743265"/>
              <a:ext cx="19078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Pattern recognition (KLE)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pic>
          <p:nvPicPr>
            <p:cNvPr id="80" name="Picture 79" descr="A pencil and metal rings&#10;&#10;Description automatically generated">
              <a:extLst>
                <a:ext uri="{FF2B5EF4-FFF2-40B4-BE49-F238E27FC236}">
                  <a16:creationId xmlns:a16="http://schemas.microsoft.com/office/drawing/2014/main" id="{FA0BED1C-B7AC-07DB-7B71-DFF51A6CD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96" t="10887" r="56052" b="25000"/>
            <a:stretch/>
          </p:blipFill>
          <p:spPr>
            <a:xfrm>
              <a:off x="8694783" y="2274792"/>
              <a:ext cx="1027234" cy="1071698"/>
            </a:xfrm>
            <a:prstGeom prst="rect">
              <a:avLst/>
            </a:prstGeom>
          </p:spPr>
        </p:pic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A22EF8DB-8534-FB3A-E2EC-18F441A24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03585" y="3626352"/>
              <a:ext cx="1325072" cy="1088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85D773-85BB-8ADA-2F2B-D6E17BE865FE}"/>
                </a:ext>
              </a:extLst>
            </p:cNvPr>
            <p:cNvSpPr txBox="1"/>
            <p:nvPr/>
          </p:nvSpPr>
          <p:spPr>
            <a:xfrm>
              <a:off x="8430030" y="1452423"/>
              <a:ext cx="32135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3E25B"/>
                  </a:solidFill>
                </a:rPr>
                <a:t>Magnet manufacturing QA</a:t>
              </a:r>
              <a:endParaRPr lang="en-GB" b="1" dirty="0">
                <a:solidFill>
                  <a:srgbClr val="F3E25B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5809DD-2B8C-69BF-1087-ECC3BFD36019}"/>
              </a:ext>
            </a:extLst>
          </p:cNvPr>
          <p:cNvGrpSpPr/>
          <p:nvPr/>
        </p:nvGrpSpPr>
        <p:grpSpPr>
          <a:xfrm>
            <a:off x="240297" y="2009786"/>
            <a:ext cx="4762671" cy="2099381"/>
            <a:chOff x="240297" y="2009786"/>
            <a:chExt cx="4762671" cy="209938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FA0F9C0-C9C2-1C52-DD08-27656566B99B}"/>
                </a:ext>
              </a:extLst>
            </p:cNvPr>
            <p:cNvSpPr/>
            <p:nvPr/>
          </p:nvSpPr>
          <p:spPr>
            <a:xfrm>
              <a:off x="2040639" y="2983088"/>
              <a:ext cx="1508946" cy="10862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1EC4C92-8FF3-5E94-58EC-D757E5C56E68}"/>
                </a:ext>
              </a:extLst>
            </p:cNvPr>
            <p:cNvSpPr/>
            <p:nvPr/>
          </p:nvSpPr>
          <p:spPr>
            <a:xfrm>
              <a:off x="316729" y="2009786"/>
              <a:ext cx="3398860" cy="2099381"/>
            </a:xfrm>
            <a:prstGeom prst="roundRect">
              <a:avLst>
                <a:gd name="adj" fmla="val 11462"/>
              </a:avLst>
            </a:prstGeom>
            <a:noFill/>
            <a:ln>
              <a:solidFill>
                <a:srgbClr val="9C9C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6906F773-CD77-22A9-CB15-F0AA057339D6}"/>
                </a:ext>
              </a:extLst>
            </p:cNvPr>
            <p:cNvSpPr/>
            <p:nvPr/>
          </p:nvSpPr>
          <p:spPr>
            <a:xfrm rot="20003637">
              <a:off x="3883714" y="2360872"/>
              <a:ext cx="1119254" cy="1224635"/>
            </a:xfrm>
            <a:prstGeom prst="arc">
              <a:avLst/>
            </a:prstGeom>
            <a:ln w="76200">
              <a:solidFill>
                <a:srgbClr val="F3E25B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D5D4720A-1637-4C5D-F334-90947F8B4731}"/>
                </a:ext>
              </a:extLst>
            </p:cNvPr>
            <p:cNvSpPr/>
            <p:nvPr/>
          </p:nvSpPr>
          <p:spPr>
            <a:xfrm rot="8784220">
              <a:off x="3791815" y="2242139"/>
              <a:ext cx="1119254" cy="1224635"/>
            </a:xfrm>
            <a:prstGeom prst="arc">
              <a:avLst/>
            </a:prstGeom>
            <a:ln w="76200">
              <a:solidFill>
                <a:srgbClr val="F3E25B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8" name="Picture 77" descr="A green machine in a warehouse&#10;&#10;Description automatically generated">
              <a:extLst>
                <a:ext uri="{FF2B5EF4-FFF2-40B4-BE49-F238E27FC236}">
                  <a16:creationId xmlns:a16="http://schemas.microsoft.com/office/drawing/2014/main" id="{3252C71E-93F5-8EDA-4DC4-5CF3E75DF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1987" t="29361" r="16734" b="2010"/>
            <a:stretch/>
          </p:blipFill>
          <p:spPr>
            <a:xfrm>
              <a:off x="409183" y="2615006"/>
              <a:ext cx="1587927" cy="1342884"/>
            </a:xfrm>
            <a:prstGeom prst="rect">
              <a:avLst/>
            </a:prstGeom>
          </p:spPr>
        </p:pic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30BE43A1-E6FA-9841-D7FD-2C06E50DB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40639" y="2983088"/>
              <a:ext cx="1514655" cy="1059938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BE58525-FA56-83A6-CCB0-B59B72B8D136}"/>
                </a:ext>
              </a:extLst>
            </p:cNvPr>
            <p:cNvSpPr txBox="1"/>
            <p:nvPr/>
          </p:nvSpPr>
          <p:spPr>
            <a:xfrm>
              <a:off x="1945365" y="2506056"/>
              <a:ext cx="16099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Resulting parameters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9A6455-B221-B0B0-C44D-40247F1E419E}"/>
                </a:ext>
              </a:extLst>
            </p:cNvPr>
            <p:cNvSpPr txBox="1"/>
            <p:nvPr/>
          </p:nvSpPr>
          <p:spPr>
            <a:xfrm>
              <a:off x="240297" y="2125090"/>
              <a:ext cx="36349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3E25B"/>
                  </a:solidFill>
                </a:rPr>
                <a:t>Calibration test campaign</a:t>
              </a:r>
              <a:endParaRPr lang="en-GB" b="1" dirty="0">
                <a:solidFill>
                  <a:srgbClr val="F3E25B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29873B-4CF1-E932-7709-22F9A831037C}"/>
              </a:ext>
            </a:extLst>
          </p:cNvPr>
          <p:cNvGrpSpPr/>
          <p:nvPr/>
        </p:nvGrpSpPr>
        <p:grpSpPr>
          <a:xfrm>
            <a:off x="156959" y="4312327"/>
            <a:ext cx="4869585" cy="2353676"/>
            <a:chOff x="156959" y="4312327"/>
            <a:chExt cx="4869585" cy="235367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24A24FE-05DC-A8B2-C75C-F400E8EF6687}"/>
                </a:ext>
              </a:extLst>
            </p:cNvPr>
            <p:cNvSpPr/>
            <p:nvPr/>
          </p:nvSpPr>
          <p:spPr>
            <a:xfrm>
              <a:off x="306993" y="4312327"/>
              <a:ext cx="3398860" cy="2353676"/>
            </a:xfrm>
            <a:prstGeom prst="roundRect">
              <a:avLst>
                <a:gd name="adj" fmla="val 11462"/>
              </a:avLst>
            </a:prstGeom>
            <a:noFill/>
            <a:ln>
              <a:solidFill>
                <a:srgbClr val="9C9C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C66DE70-F5C1-278E-F23E-3ADFC870C1A8}"/>
                </a:ext>
              </a:extLst>
            </p:cNvPr>
            <p:cNvSpPr/>
            <p:nvPr/>
          </p:nvSpPr>
          <p:spPr>
            <a:xfrm rot="17885581">
              <a:off x="3854600" y="4510275"/>
              <a:ext cx="1119254" cy="1224635"/>
            </a:xfrm>
            <a:prstGeom prst="arc">
              <a:avLst/>
            </a:prstGeom>
            <a:ln w="76200">
              <a:solidFill>
                <a:srgbClr val="F3E25B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2AE09608-C462-6253-DB67-E5EF2B4ABDD6}"/>
                </a:ext>
              </a:extLst>
            </p:cNvPr>
            <p:cNvSpPr/>
            <p:nvPr/>
          </p:nvSpPr>
          <p:spPr>
            <a:xfrm rot="6666164">
              <a:off x="3762701" y="4391542"/>
              <a:ext cx="1119254" cy="1224635"/>
            </a:xfrm>
            <a:prstGeom prst="arc">
              <a:avLst/>
            </a:prstGeom>
            <a:ln w="76200">
              <a:solidFill>
                <a:srgbClr val="F3E25B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8" name="Picture 57" descr="A diagram of a diagram&#10;&#10;Description automatically generated">
              <a:extLst>
                <a:ext uri="{FF2B5EF4-FFF2-40B4-BE49-F238E27FC236}">
                  <a16:creationId xmlns:a16="http://schemas.microsoft.com/office/drawing/2014/main" id="{EB709AE5-9182-D7A8-7500-48D0C7F88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9649"/>
            <a:stretch/>
          </p:blipFill>
          <p:spPr>
            <a:xfrm>
              <a:off x="909667" y="5301615"/>
              <a:ext cx="2296197" cy="127871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AAC9ABA-3725-4461-E6FC-4C541F639BC1}"/>
                </a:ext>
              </a:extLst>
            </p:cNvPr>
            <p:cNvSpPr txBox="1"/>
            <p:nvPr/>
          </p:nvSpPr>
          <p:spPr>
            <a:xfrm>
              <a:off x="949093" y="4797493"/>
              <a:ext cx="21130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Design of experiment (DOE)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optimal sensor placement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45D94F-0444-8BB0-15DC-EE456625D295}"/>
                </a:ext>
              </a:extLst>
            </p:cNvPr>
            <p:cNvSpPr txBox="1"/>
            <p:nvPr/>
          </p:nvSpPr>
          <p:spPr>
            <a:xfrm>
              <a:off x="156959" y="4418041"/>
              <a:ext cx="37568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3E25B"/>
                  </a:solidFill>
                </a:rPr>
                <a:t>Design of a test campaign</a:t>
              </a:r>
              <a:endParaRPr lang="en-GB" b="1" dirty="0">
                <a:solidFill>
                  <a:srgbClr val="F3E25B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9DD4AD-EC95-ED7E-9E15-01A9E86DB92E}"/>
              </a:ext>
            </a:extLst>
          </p:cNvPr>
          <p:cNvGrpSpPr>
            <a:grpSpLocks noChangeAspect="1"/>
          </p:cNvGrpSpPr>
          <p:nvPr/>
        </p:nvGrpSpPr>
        <p:grpSpPr>
          <a:xfrm>
            <a:off x="5639033" y="1079943"/>
            <a:ext cx="789510" cy="1232056"/>
            <a:chOff x="7183101" y="-1050496"/>
            <a:chExt cx="1374525" cy="23598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BB75E7-34A9-C9AE-22A7-632889959F4D}"/>
                </a:ext>
              </a:extLst>
            </p:cNvPr>
            <p:cNvSpPr/>
            <p:nvPr/>
          </p:nvSpPr>
          <p:spPr>
            <a:xfrm>
              <a:off x="7364642" y="-568025"/>
              <a:ext cx="981926" cy="603657"/>
            </a:xfrm>
            <a:prstGeom prst="rect">
              <a:avLst/>
            </a:prstGeom>
            <a:solidFill>
              <a:srgbClr val="933933"/>
            </a:solidFill>
            <a:ln>
              <a:solidFill>
                <a:srgbClr val="F3E25B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FFFF00"/>
                  </a:solidFill>
                  <a:latin typeface="Monotype Corsiva" panose="03010101010201010101" pitchFamily="66" charset="0"/>
                </a:rPr>
                <a:t>D</a:t>
              </a:r>
              <a:endParaRPr lang="en-GB" dirty="0">
                <a:solidFill>
                  <a:srgbClr val="FFFF0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E971AF-09A2-2D77-A99F-5466349FE133}"/>
                </a:ext>
              </a:extLst>
            </p:cNvPr>
            <p:cNvSpPr/>
            <p:nvPr/>
          </p:nvSpPr>
          <p:spPr>
            <a:xfrm>
              <a:off x="7362841" y="279849"/>
              <a:ext cx="981926" cy="603657"/>
            </a:xfrm>
            <a:prstGeom prst="rect">
              <a:avLst/>
            </a:prstGeom>
            <a:solidFill>
              <a:srgbClr val="5C99D2"/>
            </a:solidFill>
            <a:ln>
              <a:solidFill>
                <a:srgbClr val="F3E25B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060505"/>
                  </a:solidFill>
                  <a:latin typeface="Monotype Corsiva" panose="03010101010201010101" pitchFamily="66" charset="0"/>
                </a:rPr>
                <a:t>P</a:t>
              </a:r>
              <a:endParaRPr lang="en-GB" dirty="0">
                <a:solidFill>
                  <a:srgbClr val="060505"/>
                </a:solidFill>
                <a:latin typeface="Monotype Corsiva" panose="03010101010201010101" pitchFamily="66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200C1BB-602D-F68A-AA6C-BC3CC3E85A25}"/>
                </a:ext>
              </a:extLst>
            </p:cNvPr>
            <p:cNvCxnSpPr>
              <a:cxnSpLocks/>
              <a:stCxn id="16" idx="2"/>
              <a:endCxn id="20" idx="0"/>
            </p:cNvCxnSpPr>
            <p:nvPr/>
          </p:nvCxnSpPr>
          <p:spPr>
            <a:xfrm flipH="1">
              <a:off x="7853803" y="35632"/>
              <a:ext cx="1802" cy="244217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59D8FBB-AF25-CBBB-412F-5195201E273E}"/>
                </a:ext>
              </a:extLst>
            </p:cNvPr>
            <p:cNvCxnSpPr/>
            <p:nvPr/>
          </p:nvCxnSpPr>
          <p:spPr>
            <a:xfrm>
              <a:off x="7855606" y="883506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F96A10F-3638-929E-B4B9-41D54DBB3ED7}"/>
                </a:ext>
              </a:extLst>
            </p:cNvPr>
            <p:cNvCxnSpPr/>
            <p:nvPr/>
          </p:nvCxnSpPr>
          <p:spPr>
            <a:xfrm>
              <a:off x="7855605" y="-943525"/>
              <a:ext cx="0" cy="364261"/>
            </a:xfrm>
            <a:prstGeom prst="straightConnector1">
              <a:avLst/>
            </a:prstGeom>
            <a:ln w="28575">
              <a:solidFill>
                <a:srgbClr val="F3E2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8D8B474-909F-0B2C-67AF-BB2B72739D02}"/>
                </a:ext>
              </a:extLst>
            </p:cNvPr>
            <p:cNvSpPr/>
            <p:nvPr/>
          </p:nvSpPr>
          <p:spPr>
            <a:xfrm>
              <a:off x="7183101" y="-1050496"/>
              <a:ext cx="1374525" cy="2359822"/>
            </a:xfrm>
            <a:prstGeom prst="roundRect">
              <a:avLst>
                <a:gd name="adj" fmla="val 11462"/>
              </a:avLst>
            </a:prstGeom>
            <a:noFill/>
            <a:ln>
              <a:solidFill>
                <a:srgbClr val="9C9C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115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ERN 70yrs">
      <a:dk1>
        <a:srgbClr val="19244C"/>
      </a:dk1>
      <a:lt1>
        <a:srgbClr val="FFFFFF"/>
      </a:lt1>
      <a:dk2>
        <a:srgbClr val="071E40"/>
      </a:dk2>
      <a:lt2>
        <a:srgbClr val="F8F8F8"/>
      </a:lt2>
      <a:accent1>
        <a:srgbClr val="004164"/>
      </a:accent1>
      <a:accent2>
        <a:srgbClr val="00244B"/>
      </a:accent2>
      <a:accent3>
        <a:srgbClr val="959DB6"/>
      </a:accent3>
      <a:accent4>
        <a:srgbClr val="00476E"/>
      </a:accent4>
      <a:accent5>
        <a:srgbClr val="6698C0"/>
      </a:accent5>
      <a:accent6>
        <a:srgbClr val="031950"/>
      </a:accent6>
      <a:hlink>
        <a:srgbClr val="0034A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S Workshop_template presentation.pptx" id="{EE1ACAE2-91A5-594F-BDC1-22B740F60353}" vid="{86256F39-84D3-EA44-B1F2-217024BBE2D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ATS Workshop_skelleton_liebsch</Template>
  <TotalTime>14510</TotalTime>
  <Words>2554</Words>
  <Application>Microsoft Office PowerPoint</Application>
  <PresentationFormat>Widescreen</PresentationFormat>
  <Paragraphs>508</Paragraphs>
  <Slides>27</Slides>
  <Notes>4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Cambria Math</vt:lpstr>
      <vt:lpstr>Monotype Corsiva</vt:lpstr>
      <vt:lpstr>Raleway</vt:lpstr>
      <vt:lpstr>Wingdings</vt:lpstr>
      <vt:lpstr>Thème Office</vt:lpstr>
      <vt:lpstr>Custom Design</vt:lpstr>
      <vt:lpstr>Integration of magnetic measurement data in magnetic field simulations by BEM-based discrepancy modeling  </vt:lpstr>
      <vt:lpstr>Agenda</vt:lpstr>
      <vt:lpstr>Agenda</vt:lpstr>
      <vt:lpstr>Accelerator magnet life cycle</vt:lpstr>
      <vt:lpstr>Challenges</vt:lpstr>
      <vt:lpstr>The field simulation software ROXIE</vt:lpstr>
      <vt:lpstr>Agenda</vt:lpstr>
      <vt:lpstr>Hybrid modeling [5]</vt:lpstr>
      <vt:lpstr>Model calibration [6]</vt:lpstr>
      <vt:lpstr>Delta models </vt:lpstr>
      <vt:lpstr>Delta models - Data driven model update</vt:lpstr>
      <vt:lpstr>Example integrated field measurement</vt:lpstr>
      <vt:lpstr>Example 3D field mapping [7]</vt:lpstr>
      <vt:lpstr>Example 3D field mapping [7]</vt:lpstr>
      <vt:lpstr>Example 3D field mapping [7]</vt:lpstr>
      <vt:lpstr>Agenda</vt:lpstr>
      <vt:lpstr>The ROXIE evaluator</vt:lpstr>
      <vt:lpstr>Integration</vt:lpstr>
      <vt:lpstr>Agenda</vt:lpstr>
      <vt:lpstr>Conclusion</vt:lpstr>
      <vt:lpstr>Magnet operation</vt:lpstr>
      <vt:lpstr>Delta models – Example</vt:lpstr>
      <vt:lpstr>Delta models – BEM-based field reconstruction</vt:lpstr>
      <vt:lpstr>Delta models</vt:lpstr>
      <vt:lpstr>What is in ROXIE?</vt:lpstr>
      <vt:lpstr>Example integrated field measurement</vt:lpstr>
      <vt:lpstr>The digital twin [2]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Accelerator Technology  Sector Workshop  Engineering Design Tools and Processes Project Management Methodologies and Tools</dc:title>
  <dc:creator>Melvin Liebsch</dc:creator>
  <cp:lastModifiedBy>Melvin Liebsch</cp:lastModifiedBy>
  <cp:revision>404</cp:revision>
  <cp:lastPrinted>2024-02-13T16:20:17Z</cp:lastPrinted>
  <dcterms:created xsi:type="dcterms:W3CDTF">2024-05-31T10:16:51Z</dcterms:created>
  <dcterms:modified xsi:type="dcterms:W3CDTF">2024-10-03T22:44:22Z</dcterms:modified>
</cp:coreProperties>
</file>