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80" r:id="rId13"/>
    <p:sldId id="278" r:id="rId14"/>
    <p:sldId id="281" r:id="rId15"/>
    <p:sldId id="290" r:id="rId16"/>
    <p:sldId id="279" r:id="rId17"/>
    <p:sldId id="282" r:id="rId18"/>
    <p:sldId id="283" r:id="rId19"/>
    <p:sldId id="284" r:id="rId20"/>
    <p:sldId id="285" r:id="rId21"/>
    <p:sldId id="287" r:id="rId22"/>
    <p:sldId id="289" r:id="rId23"/>
    <p:sldId id="28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25" autoAdjust="0"/>
    <p:restoredTop sz="94660"/>
  </p:normalViewPr>
  <p:slideViewPr>
    <p:cSldViewPr snapToGrid="0">
      <p:cViewPr varScale="1">
        <p:scale>
          <a:sx n="97" d="100"/>
          <a:sy n="97" d="100"/>
        </p:scale>
        <p:origin x="362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818CA-FF74-411D-878F-96A622A273F6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557CA-B5A2-49B6-8329-15C08CF6B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04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E1564-D837-4B73-9EE1-B285E9DA58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13490"/>
            <a:ext cx="12192000" cy="1395248"/>
          </a:xfrm>
        </p:spPr>
        <p:txBody>
          <a:bodyPr anchor="ctr"/>
          <a:lstStyle>
            <a:lvl1pPr algn="ctr">
              <a:defRPr sz="600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4A8AD1-CBCF-46A9-BC4C-36D0F05633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277F79A0-9996-4CBA-AAAD-8C11E83A4B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16" y="6127808"/>
            <a:ext cx="2640732" cy="880244"/>
          </a:xfrm>
          <a:prstGeom prst="rect">
            <a:avLst/>
          </a:prstGeom>
        </p:spPr>
      </p:pic>
      <p:pic>
        <p:nvPicPr>
          <p:cNvPr id="1026" name="Picture 2" descr="Berkeley Lab Masterbrand Logo">
            <a:extLst>
              <a:ext uri="{FF2B5EF4-FFF2-40B4-BE49-F238E27FC236}">
                <a16:creationId xmlns:a16="http://schemas.microsoft.com/office/drawing/2014/main" id="{A74599C3-18C8-488C-A12E-B2B50A56879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0" b="39170"/>
          <a:stretch/>
        </p:blipFill>
        <p:spPr bwMode="auto">
          <a:xfrm>
            <a:off x="2315818" y="6277861"/>
            <a:ext cx="2491104" cy="58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436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F0D35-4734-4D9D-8F34-3EDCC5C08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28F4A5-A73A-4D74-9039-27726680C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DBDF7-254B-41EA-92E7-D1730349E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828CA-F6B7-49C1-8587-0BEE4FE45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ICAP'24, Oct 2-5,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7BD6F-34CC-4FA8-B814-FAAD2D1A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E8AF-38C7-4BEB-BF20-EA40D8F84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0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E34316-F4BA-4A92-8EA4-C323F36356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5D8B10-A501-4114-BEEB-C76B79D22F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FC232-298A-4246-BFEE-51F89137D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E4A3D-6681-4456-9BAF-AC1FF5150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ICAP'24, Oct 2-5,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1AFA8-0945-4BB4-A7B2-2A5981EDA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E8AF-38C7-4BEB-BF20-EA40D8F84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3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F3EEBDD-77F8-4499-B06A-D55C88C8C6E4}"/>
              </a:ext>
            </a:extLst>
          </p:cNvPr>
          <p:cNvSpPr/>
          <p:nvPr userDrawn="1"/>
        </p:nvSpPr>
        <p:spPr>
          <a:xfrm>
            <a:off x="0" y="6243145"/>
            <a:ext cx="12192000" cy="6148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A773A1-33AD-492C-8A3C-D6500EB044DF}"/>
              </a:ext>
            </a:extLst>
          </p:cNvPr>
          <p:cNvSpPr txBox="1"/>
          <p:nvPr userDrawn="1"/>
        </p:nvSpPr>
        <p:spPr>
          <a:xfrm>
            <a:off x="0" y="-21560"/>
            <a:ext cx="12192000" cy="11492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A5CC53-990C-46C7-8DD3-7825BB3A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176" y="173213"/>
            <a:ext cx="8510751" cy="80686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1F05E-90FD-46C4-BB2F-FE9FC7A2F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366" y="1335051"/>
            <a:ext cx="11745309" cy="4828984"/>
          </a:xfrm>
        </p:spPr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  <a:lvl2pPr>
              <a:defRPr>
                <a:latin typeface="Book Antiqua" panose="02040602050305030304" pitchFamily="18" charset="0"/>
              </a:defRPr>
            </a:lvl2pPr>
            <a:lvl3pPr>
              <a:defRPr>
                <a:latin typeface="Book Antiqua" panose="02040602050305030304" pitchFamily="18" charset="0"/>
              </a:defRPr>
            </a:lvl3pPr>
            <a:lvl4pPr>
              <a:defRPr>
                <a:latin typeface="Book Antiqua" panose="02040602050305030304" pitchFamily="18" charset="0"/>
              </a:defRPr>
            </a:lvl4pPr>
            <a:lvl5pPr>
              <a:defRPr>
                <a:latin typeface="Book Antiqua" panose="020406020503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65E2E-C83B-4E01-AD76-6399F2711A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4366" y="6356349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9E06A-C6D0-4501-AB47-0CB2945BA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3103" y="6356350"/>
            <a:ext cx="6582104" cy="365125"/>
          </a:xfrm>
        </p:spPr>
        <p:txBody>
          <a:bodyPr/>
          <a:lstStyle/>
          <a:p>
            <a:r>
              <a:rPr lang="en-US"/>
              <a:t>ICAP'24, Oct 2-5,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19369-5C53-43CC-BD31-1581DC927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61331" y="6359195"/>
            <a:ext cx="2128344" cy="365125"/>
          </a:xfrm>
        </p:spPr>
        <p:txBody>
          <a:bodyPr/>
          <a:lstStyle/>
          <a:p>
            <a:fld id="{C7D7E8AF-38C7-4BEB-BF20-EA40D8F8489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AA659903-83C6-4AC4-A4AB-E2A0B3635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312" y="136526"/>
            <a:ext cx="2640732" cy="880244"/>
          </a:xfrm>
          <a:prstGeom prst="rect">
            <a:avLst/>
          </a:prstGeom>
        </p:spPr>
      </p:pic>
      <p:pic>
        <p:nvPicPr>
          <p:cNvPr id="9" name="Picture 2" descr="Berkeley Lab Masterbrand Logo">
            <a:extLst>
              <a:ext uri="{FF2B5EF4-FFF2-40B4-BE49-F238E27FC236}">
                <a16:creationId xmlns:a16="http://schemas.microsoft.com/office/drawing/2014/main" id="{D2A2E9AF-4A2E-4518-8087-8B8F33DB5D5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19" b="44592"/>
          <a:stretch/>
        </p:blipFill>
        <p:spPr bwMode="auto">
          <a:xfrm>
            <a:off x="2388475" y="312433"/>
            <a:ext cx="764628" cy="52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30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B32B0-70E0-4FAD-8972-8F7271906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281C3-44A7-48CF-886C-ADCAA86E9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032CC-CFB1-44D3-834E-2BCD99153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25865-2C3F-47BD-9960-BCFB4DE64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ICAP'24, Oct 2-5,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9D00F-CDC8-4F31-B8DA-67E062F18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E8AF-38C7-4BEB-BF20-EA40D8F84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6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A99C1-176B-4BA8-8AC5-6905CCBE0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24B9B-6CBC-45A7-ADBB-F099E3D270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C8AFC4-4801-41F7-8E14-C2801BC7F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AEB806-BA3B-4320-832F-4C03B3C9F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B03D7-9DCA-456D-8766-60343831C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ICAP'24, Oct 2-5,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177738-B4F9-41AF-BC8B-EF61E1F4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E8AF-38C7-4BEB-BF20-EA40D8F84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2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002F8-43F8-4100-9C6E-B28C31597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53036-6502-4603-A077-208B6F115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57162A-F49F-44AC-A866-6F4F1A465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AB30C1-3442-4E4F-ABE6-49916D6B0D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68138A-AB14-4D74-AEBE-B8961CE6DB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8B964D-ACD2-4764-B133-658A019B6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E5E8CD-9143-4ABA-AAA0-0D1B05955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ICAP'24, Oct 2-5,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BE3297-D5AD-4AE5-900A-9849774D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E8AF-38C7-4BEB-BF20-EA40D8F84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83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38FDB-B35C-4917-B129-31B853024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E72E15-81DB-4A80-8460-2E2993F3E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C433E6-CBB4-4E0F-8D3C-2A62B82E2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ICAP'24, Oct 2-5,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CBB2B4-0A09-4968-9686-9B3459F30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E8AF-38C7-4BEB-BF20-EA40D8F84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97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4A2AD9-5D32-4047-AA97-CD3000A65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4DEE33-A4AF-467C-B355-BA38FCC1F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ICAP'24, Oct 2-5,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B9014B-BD4F-4F2E-8531-C942D4899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E8AF-38C7-4BEB-BF20-EA40D8F84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93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6CA27-9ECC-4F27-9368-FF5AC5383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EC8B3-45A7-4EB4-A337-EF378DC83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A6C38F-44FC-4846-82AA-58ACB8316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390CE-CAAB-4A5F-A0F1-ADC5DBDF7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274881-CBA6-4C42-980D-9639A1A25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ICAP'24, Oct 2-5,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988DE-5EA4-45CE-9ABC-48191DB1D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E8AF-38C7-4BEB-BF20-EA40D8F84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82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D1983-9FC0-46DD-8506-E27FD27D7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A5396E-C000-4CA7-A610-FBE2EFF3F9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B2BA86-4E5E-4DA9-AC6F-BB5A9B8A3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D0467-4445-40BB-9DCA-BA27FFD73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DB74DE-D537-4A9A-9AC2-00B7DC0D8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ICAP'24, Oct 2-5,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A24E28-8098-4B4A-85B7-F54CE8B40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E8AF-38C7-4BEB-BF20-EA40D8F84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0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DB3435-EF94-4EC9-8C80-EADA4839C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84"/>
            <a:ext cx="12192000" cy="10853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5F8FA-6B99-4698-BC4E-D65975CA1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0A3BE-8051-4403-B671-6C1E2E1737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EED2B-DA8D-4ACE-8858-02941C4738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ICAP'24, Oct 2-5,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A4DAB-809F-4AEC-B600-4190C0C7C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7E8AF-38C7-4BEB-BF20-EA40D8F84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2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0.png"/><Relationship Id="rId7" Type="http://schemas.openxmlformats.org/officeDocument/2006/relationships/image" Target="../media/image90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63594-330E-49D6-9012-6BE489C04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54201"/>
            <a:ext cx="12265572" cy="1574799"/>
          </a:xfrm>
        </p:spPr>
        <p:txBody>
          <a:bodyPr>
            <a:noAutofit/>
          </a:bodyPr>
          <a:lstStyle/>
          <a:p>
            <a:r>
              <a:rPr lang="en-US" sz="3600" dirty="0" err="1"/>
              <a:t>JuTrack</a:t>
            </a:r>
            <a:r>
              <a:rPr lang="en-US" sz="3600" dirty="0"/>
              <a:t>, a Julia Package </a:t>
            </a:r>
            <a:br>
              <a:rPr lang="en-US" sz="3600" dirty="0"/>
            </a:br>
            <a:r>
              <a:rPr lang="en-US" sz="3600" dirty="0"/>
              <a:t>for Auto- Differentiation Application in </a:t>
            </a:r>
            <a:br>
              <a:rPr lang="en-US" sz="3600" dirty="0"/>
            </a:br>
            <a:r>
              <a:rPr lang="en-US" sz="3600" dirty="0"/>
              <a:t>Accelerator Modeling and Tracking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8E0B84-68D7-4AC6-88E6-2128C5F4BA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2111" y="4159250"/>
            <a:ext cx="9144000" cy="132715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Book Antiqua" panose="02040602050305030304" pitchFamily="18" charset="0"/>
              </a:rPr>
              <a:t>Jinyu</a:t>
            </a:r>
            <a:r>
              <a:rPr lang="en-US" dirty="0">
                <a:latin typeface="Book Antiqua" panose="02040602050305030304" pitchFamily="18" charset="0"/>
              </a:rPr>
              <a:t> Wan, Helena </a:t>
            </a:r>
            <a:r>
              <a:rPr lang="en-US" dirty="0" err="1">
                <a:latin typeface="Book Antiqua" panose="02040602050305030304" pitchFamily="18" charset="0"/>
              </a:rPr>
              <a:t>Alamprese</a:t>
            </a:r>
            <a:r>
              <a:rPr lang="en-US" dirty="0">
                <a:latin typeface="Book Antiqua" panose="02040602050305030304" pitchFamily="18" charset="0"/>
              </a:rPr>
              <a:t>, Joshua Keeney, Christian Ratcliff, </a:t>
            </a:r>
            <a:r>
              <a:rPr lang="en-US" u="sng" dirty="0">
                <a:latin typeface="Book Antiqua" panose="02040602050305030304" pitchFamily="18" charset="0"/>
              </a:rPr>
              <a:t>Yue Hao</a:t>
            </a:r>
            <a:r>
              <a:rPr lang="en-US" dirty="0">
                <a:latin typeface="Book Antiqua" panose="02040602050305030304" pitchFamily="18" charset="0"/>
              </a:rPr>
              <a:t>, Michigan State University</a:t>
            </a:r>
          </a:p>
          <a:p>
            <a:r>
              <a:rPr lang="en-US" dirty="0">
                <a:latin typeface="Book Antiqua" panose="02040602050305030304" pitchFamily="18" charset="0"/>
              </a:rPr>
              <a:t>Ji </a:t>
            </a:r>
            <a:r>
              <a:rPr lang="en-US" dirty="0" err="1">
                <a:latin typeface="Book Antiqua" panose="02040602050305030304" pitchFamily="18" charset="0"/>
              </a:rPr>
              <a:t>Qiang</a:t>
            </a:r>
            <a:r>
              <a:rPr lang="en-US" dirty="0">
                <a:latin typeface="Book Antiqua" panose="02040602050305030304" pitchFamily="18" charset="0"/>
              </a:rPr>
              <a:t>, Lawrence Berkeley National Laboratory</a:t>
            </a:r>
          </a:p>
        </p:txBody>
      </p:sp>
      <p:pic>
        <p:nvPicPr>
          <p:cNvPr id="1026" name="Picture 2" descr="14th International Computational Accelerator Physics Conference">
            <a:extLst>
              <a:ext uri="{FF2B5EF4-FFF2-40B4-BE49-F238E27FC236}">
                <a16:creationId xmlns:a16="http://schemas.microsoft.com/office/drawing/2014/main" id="{F50F99D8-FDE9-E2B7-91AD-235D900C7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38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351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3A58D-38A3-DEF1-CB33-2AD541535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 in Accelerators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770CD8-5048-EA13-0CAB-C21FBDF71D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TPSA implemented in many widely used code such as MADX-PTC and BMAD.  It is a forward-AD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dimensions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orders.</a:t>
                </a:r>
              </a:p>
              <a:p>
                <a:pPr lvl="1"/>
                <a:r>
                  <a:rPr lang="en-US" dirty="0"/>
                  <a:t>Each variable is represented by </a:t>
                </a:r>
                <a14:m>
                  <m:oMath xmlns:m="http://schemas.openxmlformats.org/officeDocument/2006/math">
                    <m:r>
                      <a:rPr lang="en-US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(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𝑁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+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𝑀</m:t>
                    </m:r>
                    <m:r>
                      <a:rPr lang="en-US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)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!</m:t>
                    </m:r>
                    <m:r>
                      <a:rPr lang="en-US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/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𝑁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!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𝑀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!</m:t>
                    </m:r>
                  </m:oMath>
                </a14:m>
                <a:r>
                  <a:rPr lang="en-US" dirty="0">
                    <a:effectLst/>
                  </a:rPr>
                  <a:t> Vector</a:t>
                </a:r>
              </a:p>
              <a:p>
                <a:pPr lvl="1"/>
                <a:r>
                  <a:rPr lang="en-US" dirty="0">
                    <a:effectLst/>
                  </a:rPr>
                  <a:t>Almost</a:t>
                </a:r>
                <a:r>
                  <a:rPr lang="en-US" dirty="0"/>
                  <a:t> impossible to include large number tuning parameters</a:t>
                </a:r>
                <a:endParaRPr lang="en-US" dirty="0">
                  <a:effectLst/>
                </a:endParaRPr>
              </a:p>
              <a:p>
                <a:r>
                  <a:rPr lang="en-US" dirty="0"/>
                  <a:t>The new implementation GTPSA </a:t>
                </a:r>
                <a:r>
                  <a:rPr lang="en-US" dirty="0">
                    <a:latin typeface="Comic Sans MS" panose="030F0702030302020204" pitchFamily="66" charset="0"/>
                  </a:rPr>
                  <a:t>(@Laurent</a:t>
                </a:r>
                <a:r>
                  <a:rPr lang="en-US" dirty="0"/>
                  <a:t>), allows different maximum order for different variables.  Recently, a Julia interface </a:t>
                </a:r>
                <a:r>
                  <a:rPr lang="en-US" dirty="0">
                    <a:latin typeface="Comic Sans MS" panose="030F0702030302020204" pitchFamily="66" charset="0"/>
                  </a:rPr>
                  <a:t>(@ Matt</a:t>
                </a:r>
                <a:r>
                  <a:rPr lang="en-US" dirty="0"/>
                  <a:t>) was developed. </a:t>
                </a:r>
              </a:p>
              <a:p>
                <a:r>
                  <a:rPr lang="en-US" dirty="0"/>
                  <a:t>Other general AD tools</a:t>
                </a:r>
              </a:p>
              <a:p>
                <a:pPr lvl="1"/>
                <a:r>
                  <a:rPr lang="en-US" dirty="0"/>
                  <a:t>C++: Stan, Enzyme and </a:t>
                </a:r>
                <a:r>
                  <a:rPr lang="en-US" dirty="0" err="1"/>
                  <a:t>CppAD</a:t>
                </a:r>
                <a:r>
                  <a:rPr lang="en-US" dirty="0"/>
                  <a:t> …</a:t>
                </a:r>
              </a:p>
              <a:p>
                <a:pPr lvl="1"/>
                <a:r>
                  <a:rPr lang="en-US" dirty="0"/>
                  <a:t>Python: </a:t>
                </a:r>
                <a:r>
                  <a:rPr lang="en-US" dirty="0" err="1"/>
                  <a:t>PyTorch</a:t>
                </a:r>
                <a:r>
                  <a:rPr lang="en-US" dirty="0"/>
                  <a:t>, </a:t>
                </a:r>
                <a:r>
                  <a:rPr lang="en-US" dirty="0" err="1"/>
                  <a:t>mygrad+numpy</a:t>
                </a:r>
                <a:r>
                  <a:rPr lang="en-US" dirty="0"/>
                  <a:t>, TensorFlow …</a:t>
                </a:r>
              </a:p>
              <a:p>
                <a:pPr lvl="1"/>
                <a:r>
                  <a:rPr lang="en-US" dirty="0"/>
                  <a:t>Julia: </a:t>
                </a:r>
                <a:r>
                  <a:rPr lang="en-US" dirty="0" err="1"/>
                  <a:t>Zygote.jl</a:t>
                </a:r>
                <a:r>
                  <a:rPr lang="en-US" dirty="0"/>
                  <a:t>, </a:t>
                </a:r>
                <a:r>
                  <a:rPr lang="en-US" dirty="0" err="1"/>
                  <a:t>Enzyme.jl</a:t>
                </a:r>
                <a:r>
                  <a:rPr lang="en-US" dirty="0"/>
                  <a:t> and </a:t>
                </a:r>
                <a:r>
                  <a:rPr lang="en-US" dirty="0" err="1"/>
                  <a:t>GTPSA.jl</a:t>
                </a:r>
                <a:r>
                  <a:rPr lang="en-US" dirty="0"/>
                  <a:t> …</a:t>
                </a:r>
                <a:endParaRPr lang="en-US" dirty="0">
                  <a:effectLst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770CD8-5048-EA13-0CAB-C21FBDF71D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4" t="-2146" r="-1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B8ADA2-CBF7-D207-8E8D-FDAFAF15F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ICAP'24, Oct 2-5,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ED74D4-0641-601F-1DDB-2E8E0616E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E8AF-38C7-4BEB-BF20-EA40D8F848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02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D2AE8-4ABF-69A2-1EE7-32B86E57F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JuTrack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ED20F0-D97D-91B2-27B6-F3AA09EF6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ICAP'24, Oct 2-5,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0FC964-15CA-B7CD-239D-A8EDA32B8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E8AF-38C7-4BEB-BF20-EA40D8F8489D}" type="slidenum">
              <a:rPr lang="en-US" smtClean="0"/>
              <a:t>11</a:t>
            </a:fld>
            <a:endParaRPr lang="en-US"/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97B1D592-B05D-E926-5878-4F1BF4A1A0BA}"/>
              </a:ext>
            </a:extLst>
          </p:cNvPr>
          <p:cNvSpPr txBox="1">
            <a:spLocks/>
          </p:cNvSpPr>
          <p:nvPr/>
        </p:nvSpPr>
        <p:spPr bwMode="auto">
          <a:xfrm>
            <a:off x="76200" y="1067100"/>
            <a:ext cx="12039050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178" indent="-180178" algn="l" defTabSz="803293" rtl="0" eaLnBrk="1" fontAlgn="base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2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363359" indent="-151650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591584" indent="-16065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18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728219" indent="-133632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4pPr>
            <a:lvl5pPr marL="1002991" indent="-18017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charset="0"/>
              <a:buChar char="»"/>
              <a:defRPr sz="14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5pPr>
            <a:lvl6pPr marL="2223294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680333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137372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594407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kern="0" dirty="0" err="1">
                <a:ea typeface="ＭＳ Ｐゴシック"/>
                <a:cs typeface="ＭＳ Ｐゴシック"/>
              </a:rPr>
              <a:t>JuTrack</a:t>
            </a:r>
            <a:r>
              <a:rPr lang="en-US" kern="0" dirty="0">
                <a:ea typeface="ＭＳ Ｐゴシック"/>
                <a:cs typeface="ＭＳ Ｐゴシック"/>
              </a:rPr>
              <a:t>, an AD enabled beam dynamics tool.  </a:t>
            </a:r>
            <a:r>
              <a:rPr lang="en-US" b="0" kern="0" dirty="0">
                <a:ea typeface="ＭＳ Ｐゴシック"/>
                <a:cs typeface="ＭＳ Ｐゴシック"/>
              </a:rPr>
              <a:t>The goal is to make simulation results and Truncated Power Series Algebra (TPSA) coefficients differentiable w.r.t. the design parameters of the accelerator.</a:t>
            </a:r>
            <a:endParaRPr lang="en-US" kern="0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CFA968D-610B-5CB1-787B-BA9C1AE4EEEE}"/>
              </a:ext>
            </a:extLst>
          </p:cNvPr>
          <p:cNvGrpSpPr/>
          <p:nvPr/>
        </p:nvGrpSpPr>
        <p:grpSpPr>
          <a:xfrm>
            <a:off x="76200" y="2362200"/>
            <a:ext cx="11989675" cy="3568215"/>
            <a:chOff x="1206062" y="433532"/>
            <a:chExt cx="9821917" cy="38336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20E3405E-F846-735B-D20A-A725463A6668}"/>
                    </a:ext>
                  </a:extLst>
                </p:cNvPr>
                <p:cNvSpPr/>
                <p:nvPr/>
              </p:nvSpPr>
              <p:spPr>
                <a:xfrm>
                  <a:off x="1206062" y="433532"/>
                  <a:ext cx="4698124" cy="2746419"/>
                </a:xfrm>
                <a:prstGeom prst="rect">
                  <a:avLst/>
                </a:prstGeom>
                <a:solidFill>
                  <a:srgbClr val="156082"/>
                </a:solidFill>
                <a:ln w="19050" cap="flat" cmpd="sng" algn="ctr">
                  <a:solidFill>
                    <a:srgbClr val="156082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rPr>
                    <a:t>Physics code (Lattice, Collective Effects)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kern="0" dirty="0">
                      <a:solidFill>
                        <a:prstClr val="white"/>
                      </a:solidFill>
                      <a:latin typeface="Aptos" panose="02110004020202020204"/>
                    </a:rPr>
                    <a:t>6-D symplectic tracking </a:t>
                  </a: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rPr>
                    <a:t>with dynamics coordinate,  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𝑧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</m:oMath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rPr>
                    <a:t>and design parameters,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⋯,</m:t>
                      </m:r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b>
                      </m:sSub>
                    </m:oMath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0C21D6CE-BCFC-B6B1-0A9B-8FE2CEBCD3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6062" y="433532"/>
                  <a:ext cx="4698124" cy="2746419"/>
                </a:xfrm>
                <a:prstGeom prst="rect">
                  <a:avLst/>
                </a:prstGeom>
                <a:blipFill>
                  <a:blip r:embed="rId2"/>
                  <a:stretch>
                    <a:fillRect t="-2607" b="-1896"/>
                  </a:stretch>
                </a:blipFill>
                <a:ln w="19050" cap="flat" cmpd="sng" algn="ctr">
                  <a:solidFill>
                    <a:srgbClr val="156082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AF9217E-2164-2FD0-B623-4191F188A534}"/>
                    </a:ext>
                  </a:extLst>
                </p:cNvPr>
                <p:cNvSpPr/>
                <p:nvPr/>
              </p:nvSpPr>
              <p:spPr>
                <a:xfrm>
                  <a:off x="6915314" y="433532"/>
                  <a:ext cx="4112664" cy="2746417"/>
                </a:xfrm>
                <a:prstGeom prst="rect">
                  <a:avLst/>
                </a:prstGeom>
                <a:solidFill>
                  <a:srgbClr val="196B24"/>
                </a:solidFill>
                <a:ln w="19050" cap="flat" cmpd="sng" algn="ctr">
                  <a:solidFill>
                    <a:srgbClr val="196B24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kern="0" dirty="0">
                      <a:solidFill>
                        <a:schemeClr val="bg1"/>
                      </a:solidFill>
                      <a:latin typeface="Aptos" panose="02110004020202020204"/>
                    </a:rPr>
                    <a:t>6-D Truncate Power Series,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ker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Ο</m:t>
                      </m:r>
                      <m:r>
                        <a:rPr lang="en-US" i="1" ker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ker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 ker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kumimoji="0" lang="en-US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 </m:t>
                            </m:r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0" lang="en-US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 </m:t>
                            </m:r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𝑧</m:t>
                            </m:r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 </m:t>
                            </m:r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𝛿</m:t>
                            </m:r>
                          </m:e>
                        </m:d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sSub>
                          <m:sSub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</m:sub>
                        </m:sSub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11</m:t>
                            </m:r>
                          </m:sub>
                        </m:sSub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12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𝑝</m:t>
                            </m:r>
                          </m:e>
                          <m:sub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sub>
                        </m:sSub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+⋯+</m:t>
                        </m:r>
                        <m:sSub>
                          <m:sSub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16</m:t>
                            </m:r>
                          </m:sub>
                        </m:sSub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𝛿</m:t>
                        </m:r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+⋯</m:t>
                        </m:r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rPr>
                    <a:t> 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</m:sSup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+⋯</m:t>
                      </m:r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𝑁𝑚</m:t>
                          </m:r>
                        </m:sub>
                      </m:sSub>
                      <m:sSup>
                        <m:sSup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p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</m:sSup>
                    </m:oMath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rPr>
                    <a:t>Coefficients,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11</m:t>
                          </m:r>
                        </m:sub>
                      </m:sSub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12</m:t>
                          </m:r>
                        </m:sub>
                      </m:sSub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,⋯,</m:t>
                      </m:r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𝑁𝑚</m:t>
                          </m:r>
                        </m:sub>
                      </m:sSub>
                    </m:oMath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C785E4B0-113F-3C53-4896-8A4A206FB3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5314" y="433532"/>
                  <a:ext cx="4112664" cy="2746417"/>
                </a:xfrm>
                <a:prstGeom prst="rect">
                  <a:avLst/>
                </a:prstGeom>
                <a:blipFill>
                  <a:blip r:embed="rId3"/>
                  <a:stretch>
                    <a:fillRect l="-317" t="-2133" r="-3011"/>
                  </a:stretch>
                </a:blipFill>
                <a:ln w="19050" cap="flat" cmpd="sng" algn="ctr">
                  <a:solidFill>
                    <a:srgbClr val="196B24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ight Arrow 20">
              <a:extLst>
                <a:ext uri="{FF2B5EF4-FFF2-40B4-BE49-F238E27FC236}">
                  <a16:creationId xmlns:a16="http://schemas.microsoft.com/office/drawing/2014/main" id="{300AEB53-6564-42FB-7789-02A29C040E09}"/>
                </a:ext>
              </a:extLst>
            </p:cNvPr>
            <p:cNvSpPr/>
            <p:nvPr/>
          </p:nvSpPr>
          <p:spPr>
            <a:xfrm>
              <a:off x="5904186" y="1064426"/>
              <a:ext cx="1463568" cy="822250"/>
            </a:xfrm>
            <a:prstGeom prst="rightArrow">
              <a:avLst/>
            </a:prstGeom>
            <a:solidFill>
              <a:srgbClr val="156082"/>
            </a:solidFill>
            <a:ln w="19050" cap="flat" cmpd="sng" algn="ctr">
              <a:solidFill>
                <a:srgbClr val="156082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TPSA package</a:t>
              </a:r>
            </a:p>
          </p:txBody>
        </p:sp>
        <p:sp>
          <p:nvSpPr>
            <p:cNvPr id="22" name="Bent-Up Arrow 21">
              <a:extLst>
                <a:ext uri="{FF2B5EF4-FFF2-40B4-BE49-F238E27FC236}">
                  <a16:creationId xmlns:a16="http://schemas.microsoft.com/office/drawing/2014/main" id="{E3D38636-C527-BD6F-291E-D07EAEE72A69}"/>
                </a:ext>
              </a:extLst>
            </p:cNvPr>
            <p:cNvSpPr/>
            <p:nvPr/>
          </p:nvSpPr>
          <p:spPr>
            <a:xfrm rot="16200000" flipH="1" flipV="1">
              <a:off x="6240300" y="2623613"/>
              <a:ext cx="602644" cy="1715319"/>
            </a:xfrm>
            <a:prstGeom prst="bentUpArrow">
              <a:avLst>
                <a:gd name="adj1" fmla="val 37116"/>
                <a:gd name="adj2" fmla="val 31034"/>
                <a:gd name="adj3" fmla="val 24187"/>
              </a:avLst>
            </a:prstGeom>
            <a:solidFill>
              <a:srgbClr val="156082"/>
            </a:solidFill>
            <a:ln w="19050" cap="flat" cmpd="sng" algn="ctr">
              <a:solidFill>
                <a:srgbClr val="156082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6F0DEC03-DED3-7B58-D3E1-3FDD166DC62E}"/>
                    </a:ext>
                  </a:extLst>
                </p:cNvPr>
                <p:cNvSpPr/>
                <p:nvPr/>
              </p:nvSpPr>
              <p:spPr>
                <a:xfrm>
                  <a:off x="7399282" y="3245639"/>
                  <a:ext cx="3426373" cy="884927"/>
                </a:xfrm>
                <a:prstGeom prst="rect">
                  <a:avLst/>
                </a:prstGeom>
                <a:solidFill>
                  <a:srgbClr val="A02B93"/>
                </a:solidFill>
                <a:ln w="19050" cap="flat" cmpd="sng" algn="ctr">
                  <a:solidFill>
                    <a:srgbClr val="A02B93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rPr>
                    <a:t>Simulation results,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⋯, </m:t>
                      </m:r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sub>
                      </m:sSub>
                    </m:oMath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607511E-0B4E-42F6-9CFF-82377951A4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9282" y="3245639"/>
                  <a:ext cx="3426373" cy="88492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43E98B06-F065-50E0-7BA5-66C8E0B848E5}"/>
                </a:ext>
              </a:extLst>
            </p:cNvPr>
            <p:cNvSpPr/>
            <p:nvPr/>
          </p:nvSpPr>
          <p:spPr>
            <a:xfrm>
              <a:off x="7017363" y="2234647"/>
              <a:ext cx="4010616" cy="2032554"/>
            </a:xfrm>
            <a:prstGeom prst="roundRect">
              <a:avLst/>
            </a:prstGeom>
            <a:solidFill>
              <a:srgbClr val="F6C6AD">
                <a:alpha val="54902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5" name="Left-Right Arrow Callout 24">
              <a:extLst>
                <a:ext uri="{FF2B5EF4-FFF2-40B4-BE49-F238E27FC236}">
                  <a16:creationId xmlns:a16="http://schemas.microsoft.com/office/drawing/2014/main" id="{C40FA344-8A05-9018-F0A6-AFC94C9DA203}"/>
                </a:ext>
              </a:extLst>
            </p:cNvPr>
            <p:cNvSpPr/>
            <p:nvPr/>
          </p:nvSpPr>
          <p:spPr>
            <a:xfrm>
              <a:off x="5610392" y="2698531"/>
              <a:ext cx="1629103" cy="481418"/>
            </a:xfrm>
            <a:prstGeom prst="leftRightArrowCallout">
              <a:avLst/>
            </a:prstGeom>
            <a:solidFill>
              <a:srgbClr val="E97132"/>
            </a:solidFill>
            <a:ln w="254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AD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5BD7E711-2713-5C97-6370-CCE642306E35}"/>
                </a:ext>
              </a:extLst>
            </p:cNvPr>
            <p:cNvSpPr/>
            <p:nvPr/>
          </p:nvSpPr>
          <p:spPr>
            <a:xfrm>
              <a:off x="1821909" y="2395615"/>
              <a:ext cx="3862053" cy="1033386"/>
            </a:xfrm>
            <a:prstGeom prst="roundRect">
              <a:avLst/>
            </a:prstGeom>
            <a:solidFill>
              <a:srgbClr val="F6C6AD">
                <a:alpha val="54902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31206A2-E23F-1DAA-2C92-DAB61220325E}"/>
                  </a:ext>
                </a:extLst>
              </p:cNvPr>
              <p:cNvSpPr txBox="1"/>
              <p:nvPr/>
            </p:nvSpPr>
            <p:spPr>
              <a:xfrm>
                <a:off x="76750" y="5441248"/>
                <a:ext cx="49783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AD makes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𝒅𝑹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𝒅𝒑</m:t>
                    </m:r>
                  </m:oMath>
                </a14:m>
                <a:r>
                  <a:rPr lang="en-US" sz="2000" b="1" dirty="0"/>
                  <a:t> and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𝒅𝒑</m:t>
                    </m:r>
                  </m:oMath>
                </a14:m>
                <a:r>
                  <a:rPr lang="en-US" sz="2000" b="1" dirty="0"/>
                  <a:t> possible!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31206A2-E23F-1DAA-2C92-DAB612203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0" y="5441248"/>
                <a:ext cx="4978380" cy="400110"/>
              </a:xfrm>
              <a:prstGeom prst="rect">
                <a:avLst/>
              </a:prstGeom>
              <a:blipFill>
                <a:blip r:embed="rId6"/>
                <a:stretch>
                  <a:fillRect l="-1531"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9473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12D22-746D-9D79-58EA-708212170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JuTrack</a:t>
            </a:r>
            <a:r>
              <a:rPr lang="en-US" dirty="0"/>
              <a:t>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B4CC1-E0B0-9767-53CB-14FED28D4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0069" y="1259755"/>
            <a:ext cx="9511862" cy="36512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400" dirty="0"/>
              <a:t>We have chosen Julia + TPSA + AD (Enzyme) modules to implement.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D4EC42-90F9-B454-6F68-F5845FD2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ICAP'24, Oct 2-5,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5E75B0-B4F8-BFD2-7506-C876AEFBA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E8AF-38C7-4BEB-BF20-EA40D8F8489D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80E899-ED42-886E-94E8-35EAEEFA02EE}"/>
              </a:ext>
            </a:extLst>
          </p:cNvPr>
          <p:cNvSpPr txBox="1"/>
          <p:nvPr/>
        </p:nvSpPr>
        <p:spPr>
          <a:xfrm>
            <a:off x="139634" y="1743780"/>
            <a:ext cx="5865192" cy="44861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/>
              <a:t>Julia (released in 2012) is a high-level, high-performance programming language designed for technical computing. </a:t>
            </a:r>
            <a:endParaRPr lang="en-US" sz="1600" b="1" dirty="0">
              <a:solidFill>
                <a:srgbClr val="CC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1600" b="1" dirty="0"/>
              <a:t>Performance: </a:t>
            </a:r>
          </a:p>
          <a:p>
            <a:pPr algn="just">
              <a:lnSpc>
                <a:spcPct val="150000"/>
              </a:lnSpc>
            </a:pPr>
            <a:r>
              <a:rPr lang="en-US" sz="1600" dirty="0"/>
              <a:t>Julia’s just-in-time (JIT) compilation using the LLVM framework allows it to approach or match the speed of C for many tasks</a:t>
            </a:r>
          </a:p>
          <a:p>
            <a:pPr algn="just">
              <a:lnSpc>
                <a:spcPct val="150000"/>
              </a:lnSpc>
            </a:pPr>
            <a:r>
              <a:rPr lang="en-US" sz="1600" b="1" dirty="0"/>
              <a:t>Ease of use: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Dynamic type with option of explicitly type declaration, e.g., f(x, y), f(x::Int64, y::Float64) and f(x::Int64, y) are all acceptable.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Multiple Dispatch. Allows functions to behave differently based on the type of arguments. E.g., track(</a:t>
            </a:r>
            <a:r>
              <a:rPr lang="en-US" sz="1600" dirty="0" err="1"/>
              <a:t>ele</a:t>
            </a:r>
            <a:r>
              <a:rPr lang="en-US" sz="1600" dirty="0"/>
              <a:t>::Quad) and track(</a:t>
            </a:r>
            <a:r>
              <a:rPr lang="en-US" sz="1600" dirty="0" err="1"/>
              <a:t>ele</a:t>
            </a:r>
            <a:r>
              <a:rPr lang="en-US" sz="1600" dirty="0"/>
              <a:t>::Bend)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Readable Syntax. Easy to understand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EAAB25-2AD0-3D75-1E9C-C1CC3CBF351E}"/>
              </a:ext>
            </a:extLst>
          </p:cNvPr>
          <p:cNvSpPr txBox="1"/>
          <p:nvPr/>
        </p:nvSpPr>
        <p:spPr>
          <a:xfrm>
            <a:off x="6181558" y="1743780"/>
            <a:ext cx="5870808" cy="44861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Enzyme is a powerful tool designed to perform AD of programs, specifically targeting the LLVM compiler infrastructure, such as C, C++, Rust, and Julia.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In many AD tools, the process of differentiating code occurs at a high level, before the code is optimized by the compiler.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Enzyme makes it much faster by working at LLVM level.</a:t>
            </a:r>
          </a:p>
        </p:txBody>
      </p:sp>
      <p:pic>
        <p:nvPicPr>
          <p:cNvPr id="8" name="Picture 2" descr="https://enzyme.mit.edu/all_top.png">
            <a:extLst>
              <a:ext uri="{FF2B5EF4-FFF2-40B4-BE49-F238E27FC236}">
                <a16:creationId xmlns:a16="http://schemas.microsoft.com/office/drawing/2014/main" id="{A282D274-72D4-F21C-98C7-C53BACECF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075" y="2917647"/>
            <a:ext cx="5541803" cy="228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192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CB32E-A471-CBDA-550C-3460B7BB0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JuTrack</a:t>
            </a:r>
            <a:r>
              <a:rPr lang="en-US" dirty="0"/>
              <a:t>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9F33F-019F-403E-677A-2E53F81DB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b="1" dirty="0"/>
              <a:t>Beam and lattice module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dirty="0"/>
              <a:t> create various accelerator elements and build lattice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dirty="0"/>
              <a:t> create beam with specific type of particles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dirty="0"/>
              <a:t> calculate optics and coupling (based on Edward Teng’s parameterization)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dirty="0"/>
              <a:t>Truncated power series algebra (TPSA) module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dirty="0"/>
              <a:t> create TPS of arbitrary order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dirty="0"/>
              <a:t> do arithmetic of TPS, include + - * / sin exp log sqrt pow </a:t>
            </a:r>
            <a:r>
              <a:rPr lang="en-US" dirty="0" err="1"/>
              <a:t>sinh</a:t>
            </a: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dirty="0"/>
              <a:t>Tracking module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err="1"/>
              <a:t>symplectic</a:t>
            </a:r>
            <a:r>
              <a:rPr lang="en-US" dirty="0"/>
              <a:t> integration for elements in particle accelerator.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dirty="0"/>
              <a:t> calculation of collective effects (still under development)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dirty="0"/>
              <a:t> parallel computing using multi-threading feature of Julia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CD468-6A2A-BCFA-91D5-5A46076B2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ICAP'24, Oct 2-5,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A8C10-8996-72BB-2DCE-0BB39122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E8AF-38C7-4BEB-BF20-EA40D8F848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81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2FFD6-9623-55D0-4359-DAF5210CD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Modeling of Collective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47FCF-547B-6A14-B833-508AD9749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Space Charge and Beam-Beam Effects</a:t>
            </a:r>
          </a:p>
          <a:p>
            <a:pPr lvl="1"/>
            <a:r>
              <a:rPr lang="en-US" dirty="0"/>
              <a:t>Soft Gaussian Model, </a:t>
            </a:r>
            <a:r>
              <a:rPr lang="en-US" dirty="0" err="1"/>
              <a:t>Bassetti-Ershkin</a:t>
            </a:r>
            <a:r>
              <a:rPr lang="en-US" dirty="0"/>
              <a:t> Formula with customized derivatives.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Self-consistent approach, Grid-less kick </a:t>
            </a:r>
            <a:r>
              <a:rPr lang="en-US" sz="1600" dirty="0"/>
              <a:t>[J. </a:t>
            </a:r>
            <a:r>
              <a:rPr lang="en-US" sz="1600" dirty="0" err="1"/>
              <a:t>Qiang</a:t>
            </a:r>
            <a:r>
              <a:rPr lang="en-US" sz="1600" dirty="0"/>
              <a:t>, PRAB 20, 014203 (2017)]</a:t>
            </a:r>
            <a:r>
              <a:rPr lang="en-US" dirty="0"/>
              <a:t> :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Wake field, from the convolution of the Green functions.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BE61F0-CC4E-6436-7E4C-07233E9C5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ICAP'24, Oct 2-5,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65E73C-AEC3-C44F-D039-4176B97A5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E8AF-38C7-4BEB-BF20-EA40D8F8489D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D67DC5-39AD-7DED-1499-369454C12A58}"/>
                  </a:ext>
                </a:extLst>
              </p:cNvPr>
              <p:cNvSpPr txBox="1"/>
              <p:nvPr/>
            </p:nvSpPr>
            <p:spPr>
              <a:xfrm>
                <a:off x="202326" y="2117035"/>
                <a:ext cx="7828492" cy="1227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𝑖𝑦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𝑖𝑦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den>
                              </m:f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D67DC5-39AD-7DED-1499-369454C12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26" y="2117035"/>
                <a:ext cx="7828492" cy="12279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C5C13C-1C7D-B8B0-C9AD-42FBD679C2A1}"/>
                  </a:ext>
                </a:extLst>
              </p:cNvPr>
              <p:cNvSpPr txBox="1"/>
              <p:nvPr/>
            </p:nvSpPr>
            <p:spPr>
              <a:xfrm>
                <a:off x="7732643" y="2365513"/>
                <a:ext cx="3508513" cy="81028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The </a:t>
                </a:r>
                <a:r>
                  <a:rPr lang="en-US" dirty="0" err="1"/>
                  <a:t>Faddeeva</a:t>
                </a:r>
                <a:r>
                  <a:rPr lang="en-US" dirty="0"/>
                  <a:t>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/>
                  <a:t> has its derivative: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𝑑𝑤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𝑑𝑧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C5C13C-1C7D-B8B0-C9AD-42FBD679C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2643" y="2365513"/>
                <a:ext cx="3508513" cy="810286"/>
              </a:xfrm>
              <a:prstGeom prst="rect">
                <a:avLst/>
              </a:prstGeom>
              <a:blipFill>
                <a:blip r:embed="rId3"/>
                <a:stretch>
                  <a:fillRect l="-1439" t="-3077" r="-1799"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8725501-B4C4-A8FD-FCF0-88FABC026F1E}"/>
                  </a:ext>
                </a:extLst>
              </p:cNvPr>
              <p:cNvSpPr txBox="1"/>
              <p:nvPr/>
            </p:nvSpPr>
            <p:spPr>
              <a:xfrm>
                <a:off x="848028" y="3761973"/>
                <a:ext cx="7828491" cy="7846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𝐷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𝑥𝑖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𝐷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𝑥𝑖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16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𝜏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𝑙𝑚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8725501-B4C4-A8FD-FCF0-88FABC026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028" y="3761973"/>
                <a:ext cx="7828491" cy="784638"/>
              </a:xfrm>
              <a:prstGeom prst="rect">
                <a:avLst/>
              </a:prstGeom>
              <a:blipFill>
                <a:blip r:embed="rId4"/>
                <a:stretch>
                  <a:fillRect t="-96825" b="-150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54FD2D-16BD-57F0-755A-6C0F8B6A6B98}"/>
                  </a:ext>
                </a:extLst>
              </p:cNvPr>
              <p:cNvSpPr txBox="1"/>
              <p:nvPr/>
            </p:nvSpPr>
            <p:spPr>
              <a:xfrm>
                <a:off x="1061146" y="4486053"/>
                <a:ext cx="7402254" cy="7846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𝐷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𝑦𝑖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𝐷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𝑦𝑖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16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𝜏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𝑙𝑚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54FD2D-16BD-57F0-755A-6C0F8B6A6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146" y="4486053"/>
                <a:ext cx="7402254" cy="784638"/>
              </a:xfrm>
              <a:prstGeom prst="rect">
                <a:avLst/>
              </a:prstGeom>
              <a:blipFill>
                <a:blip r:embed="rId5"/>
                <a:stretch>
                  <a:fillRect t="-96825" b="-150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DFC8326-21F3-BC5E-BDD2-AD22DC7C567D}"/>
                  </a:ext>
                </a:extLst>
              </p:cNvPr>
              <p:cNvSpPr txBox="1"/>
              <p:nvPr/>
            </p:nvSpPr>
            <p:spPr>
              <a:xfrm>
                <a:off x="7732643" y="4154292"/>
                <a:ext cx="4653998" cy="9547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          where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𝐷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𝑙𝑚</m:t>
                          </m:r>
                        </m:sup>
                      </m:sSup>
                      <m:r>
                        <a:rPr lang="en-US" sz="1400" i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𝜋</m:t>
                      </m:r>
                      <m:f>
                        <m:fPr>
                          <m:ctrlPr>
                            <a:rPr 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𝑎𝑏</m:t>
                          </m:r>
                        </m:den>
                      </m:f>
                      <m:f>
                        <m:fPr>
                          <m:ctrlPr>
                            <a:rPr 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𝑙𝑚</m:t>
                                  </m:r>
                                </m:sub>
                                <m:sup>
                                  <m:r>
                                    <a:rPr lang="en-US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i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i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DFC8326-21F3-BC5E-BDD2-AD22DC7C5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2643" y="4154292"/>
                <a:ext cx="4653998" cy="954749"/>
              </a:xfrm>
              <a:prstGeom prst="rect">
                <a:avLst/>
              </a:prstGeom>
              <a:blipFill>
                <a:blip r:embed="rId6"/>
                <a:stretch>
                  <a:fillRect t="-42857" b="-10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3784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61741-751B-C597-3469-EABC6BA6A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JuTrack</a:t>
            </a:r>
            <a:r>
              <a:rPr lang="en-US" dirty="0"/>
              <a:t> GUI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D6BB6C-FE39-5150-49FF-43F3085ED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ICAP'24, Oct 2-5,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21F7AF-FDE5-C2BD-28CD-345565D3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E8AF-38C7-4BEB-BF20-EA40D8F8489D}" type="slidenum">
              <a:rPr lang="en-US" smtClean="0"/>
              <a:t>15</a:t>
            </a:fld>
            <a:endParaRPr lang="en-US"/>
          </a:p>
        </p:txBody>
      </p:sp>
      <p:pic>
        <p:nvPicPr>
          <p:cNvPr id="6" name="Google Shape;122;p2">
            <a:extLst>
              <a:ext uri="{FF2B5EF4-FFF2-40B4-BE49-F238E27FC236}">
                <a16:creationId xmlns:a16="http://schemas.microsoft.com/office/drawing/2014/main" id="{A5492DB0-D05F-1B17-D49B-48453ED8B82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184224"/>
            <a:ext cx="2377646" cy="786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73;p8">
            <a:extLst>
              <a:ext uri="{FF2B5EF4-FFF2-40B4-BE49-F238E27FC236}">
                <a16:creationId xmlns:a16="http://schemas.microsoft.com/office/drawing/2014/main" id="{A18E5449-917F-0BBB-816E-EE830E266CC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579" y="2601944"/>
            <a:ext cx="6101047" cy="35273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C38E11-1F8B-5EE4-74CA-E429B105DD98}"/>
              </a:ext>
            </a:extLst>
          </p:cNvPr>
          <p:cNvSpPr txBox="1"/>
          <p:nvPr/>
        </p:nvSpPr>
        <p:spPr>
          <a:xfrm>
            <a:off x="2196591" y="2197722"/>
            <a:ext cx="19130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Optics Display </a:t>
            </a:r>
          </a:p>
        </p:txBody>
      </p:sp>
      <p:pic>
        <p:nvPicPr>
          <p:cNvPr id="9" name="Google Shape;193;p11">
            <a:extLst>
              <a:ext uri="{FF2B5EF4-FFF2-40B4-BE49-F238E27FC236}">
                <a16:creationId xmlns:a16="http://schemas.microsoft.com/office/drawing/2014/main" id="{1AB5C471-F8FB-FDFF-10CD-EF3EFD9D6D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3312" y="1440346"/>
            <a:ext cx="5846109" cy="320165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678C16-07CF-73A1-AAFD-4F5B2CAFF616}"/>
              </a:ext>
            </a:extLst>
          </p:cNvPr>
          <p:cNvSpPr txBox="1"/>
          <p:nvPr/>
        </p:nvSpPr>
        <p:spPr>
          <a:xfrm>
            <a:off x="8451617" y="4832786"/>
            <a:ext cx="19130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Beam Tracking</a:t>
            </a:r>
          </a:p>
        </p:txBody>
      </p:sp>
    </p:spTree>
    <p:extLst>
      <p:ext uri="{BB962C8B-B14F-4D97-AF65-F5344CB8AC3E}">
        <p14:creationId xmlns:p14="http://schemas.microsoft.com/office/powerpoint/2010/main" val="1849829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97E65-4035-6667-22A5-D48CB5184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Example of AD Particle Tracking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E4DC0-CDC9-0C5A-C5ED-64F32D182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FODO cell with two parameters (k1 and k2), the tracking results and its derivatives can be expressed as 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8A27B9-893E-4E89-5CFF-4A11C2B80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ICAP'24, Oct 2-5,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9FE010-FF0B-C1D4-630F-E62B79FF4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E8AF-38C7-4BEB-BF20-EA40D8F8489D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A86F8-5B3A-773D-6ABA-5ABDC3379FEC}"/>
              </a:ext>
            </a:extLst>
          </p:cNvPr>
          <p:cNvSpPr txBox="1"/>
          <p:nvPr/>
        </p:nvSpPr>
        <p:spPr>
          <a:xfrm>
            <a:off x="797529" y="2349159"/>
            <a:ext cx="500692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function f(k1, k2)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dirty="0" err="1">
                <a:latin typeface="Consolas" panose="020B0609020204030204" pitchFamily="49" charset="0"/>
              </a:rPr>
              <a:t>xin</a:t>
            </a:r>
            <a:r>
              <a:rPr lang="en-US" sz="1600" dirty="0">
                <a:latin typeface="Consolas" panose="020B0609020204030204" pitchFamily="49" charset="0"/>
              </a:rPr>
              <a:t> = [0.001 0.0001 0.0 0.0 0.0 0.0]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beam = Beam(</a:t>
            </a:r>
            <a:r>
              <a:rPr lang="en-US" sz="1600" dirty="0" err="1">
                <a:latin typeface="Consolas" panose="020B0609020204030204" pitchFamily="49" charset="0"/>
              </a:rPr>
              <a:t>xin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    D1 = DRIFT(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"D1"</a:t>
            </a:r>
            <a:r>
              <a:rPr lang="en-US" sz="1600" dirty="0">
                <a:latin typeface="Consolas" panose="020B0609020204030204" pitchFamily="49" charset="0"/>
              </a:rPr>
              <a:t>,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</a:rPr>
              <a:t>0.5)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    Q1 = KQUAD(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"Q1"</a:t>
            </a:r>
            <a:r>
              <a:rPr lang="en-US" sz="1600" dirty="0">
                <a:latin typeface="Consolas" panose="020B0609020204030204" pitchFamily="49" charset="0"/>
              </a:rPr>
              <a:t>,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</a:rPr>
              <a:t>1.0, k1, 0)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    D2 = DRIFT(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"D2"</a:t>
            </a:r>
            <a:r>
              <a:rPr lang="en-US" sz="1600" dirty="0">
                <a:latin typeface="Consolas" panose="020B0609020204030204" pitchFamily="49" charset="0"/>
              </a:rPr>
              <a:t>, 0.5)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    Q2 = KQUAD(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"Q2"</a:t>
            </a:r>
            <a:r>
              <a:rPr lang="en-US" sz="1600" dirty="0">
                <a:latin typeface="Consolas" panose="020B0609020204030204" pitchFamily="49" charset="0"/>
              </a:rPr>
              <a:t>,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</a:rPr>
              <a:t>1.0, k2, 0)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    seq = [Q1, D1, Q2, D2]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dirty="0" err="1">
                <a:latin typeface="Consolas" panose="020B0609020204030204" pitchFamily="49" charset="0"/>
              </a:rPr>
              <a:t>linepass</a:t>
            </a:r>
            <a:r>
              <a:rPr lang="en-US" sz="1600" dirty="0">
                <a:latin typeface="Consolas" panose="020B0609020204030204" pitchFamily="49" charset="0"/>
              </a:rPr>
              <a:t>!(seq, </a:t>
            </a:r>
            <a:r>
              <a:rPr lang="en-US" sz="1600" dirty="0" err="1">
                <a:latin typeface="Consolas" panose="020B0609020204030204" pitchFamily="49" charset="0"/>
              </a:rPr>
              <a:t>xin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    return </a:t>
            </a:r>
            <a:r>
              <a:rPr lang="en-US" sz="1600" dirty="0" err="1">
                <a:latin typeface="Consolas" panose="020B0609020204030204" pitchFamily="49" charset="0"/>
              </a:rPr>
              <a:t>beam.r</a:t>
            </a:r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end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0BFCF4-9FC4-417F-20BB-EDAAE7995C0D}"/>
              </a:ext>
            </a:extLst>
          </p:cNvPr>
          <p:cNvSpPr txBox="1"/>
          <p:nvPr/>
        </p:nvSpPr>
        <p:spPr>
          <a:xfrm>
            <a:off x="6040002" y="3429000"/>
            <a:ext cx="58273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onsolas" panose="020B0609020204030204" pitchFamily="49" charset="0"/>
              </a:rPr>
              <a:t>k1 = 1.0</a:t>
            </a:r>
          </a:p>
          <a:p>
            <a:r>
              <a:rPr lang="en-US" sz="1800" dirty="0">
                <a:latin typeface="Consolas" panose="020B0609020204030204" pitchFamily="49" charset="0"/>
              </a:rPr>
              <a:t>K2 = -1.0</a:t>
            </a:r>
          </a:p>
          <a:p>
            <a:r>
              <a:rPr lang="en-US" sz="1800" dirty="0">
                <a:latin typeface="Consolas" panose="020B0609020204030204" pitchFamily="49" charset="0"/>
              </a:rPr>
              <a:t>Grad = </a:t>
            </a:r>
            <a:r>
              <a:rPr lang="en-US" sz="1800" dirty="0" err="1">
                <a:latin typeface="Consolas" panose="020B0609020204030204" pitchFamily="49" charset="0"/>
              </a:rPr>
              <a:t>jacobian</a:t>
            </a:r>
            <a:r>
              <a:rPr lang="en-US" sz="1800" dirty="0">
                <a:latin typeface="Consolas" panose="020B0609020204030204" pitchFamily="49" charset="0"/>
              </a:rPr>
              <a:t>(Forward, f, [k1, k2], Val(2))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F27D6509-E36C-EFCF-C02D-6CF9753975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8345065"/>
                  </p:ext>
                </p:extLst>
              </p:nvPr>
            </p:nvGraphicFramePr>
            <p:xfrm>
              <a:off x="1719469" y="5057221"/>
              <a:ext cx="9022454" cy="11995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8922">
                      <a:extLst>
                        <a:ext uri="{9D8B030D-6E8A-4147-A177-3AD203B41FA5}">
                          <a16:colId xmlns:a16="http://schemas.microsoft.com/office/drawing/2014/main" val="2194988746"/>
                        </a:ext>
                      </a:extLst>
                    </a:gridCol>
                    <a:gridCol w="1288922">
                      <a:extLst>
                        <a:ext uri="{9D8B030D-6E8A-4147-A177-3AD203B41FA5}">
                          <a16:colId xmlns:a16="http://schemas.microsoft.com/office/drawing/2014/main" val="3845444970"/>
                        </a:ext>
                      </a:extLst>
                    </a:gridCol>
                    <a:gridCol w="1288922">
                      <a:extLst>
                        <a:ext uri="{9D8B030D-6E8A-4147-A177-3AD203B41FA5}">
                          <a16:colId xmlns:a16="http://schemas.microsoft.com/office/drawing/2014/main" val="2593424044"/>
                        </a:ext>
                      </a:extLst>
                    </a:gridCol>
                    <a:gridCol w="1288922">
                      <a:extLst>
                        <a:ext uri="{9D8B030D-6E8A-4147-A177-3AD203B41FA5}">
                          <a16:colId xmlns:a16="http://schemas.microsoft.com/office/drawing/2014/main" val="604601612"/>
                        </a:ext>
                      </a:extLst>
                    </a:gridCol>
                    <a:gridCol w="1288922">
                      <a:extLst>
                        <a:ext uri="{9D8B030D-6E8A-4147-A177-3AD203B41FA5}">
                          <a16:colId xmlns:a16="http://schemas.microsoft.com/office/drawing/2014/main" val="956986655"/>
                        </a:ext>
                      </a:extLst>
                    </a:gridCol>
                    <a:gridCol w="1288922">
                      <a:extLst>
                        <a:ext uri="{9D8B030D-6E8A-4147-A177-3AD203B41FA5}">
                          <a16:colId xmlns:a16="http://schemas.microsoft.com/office/drawing/2014/main" val="2126739877"/>
                        </a:ext>
                      </a:extLst>
                    </a:gridCol>
                    <a:gridCol w="1288922">
                      <a:extLst>
                        <a:ext uri="{9D8B030D-6E8A-4147-A177-3AD203B41FA5}">
                          <a16:colId xmlns:a16="http://schemas.microsoft.com/office/drawing/2014/main" val="2967013184"/>
                        </a:ext>
                      </a:extLst>
                    </a:gridCol>
                  </a:tblGrid>
                  <a:tr h="292527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oMath>
                          </a14:m>
                          <a:r>
                            <a:rPr lang="en-US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oMath>
                          </a14:m>
                          <a:r>
                            <a:rPr lang="en-US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oMath>
                          </a14:m>
                          <a:r>
                            <a:rPr lang="en-US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𝜹</m:t>
                                </m:r>
                              </m:oMath>
                            </m:oMathPara>
                          </a14:m>
                          <a:endParaRPr lang="en-US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95082377"/>
                      </a:ext>
                    </a:extLst>
                  </a:tr>
                  <a:tr h="4060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-0.0031362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-0.0020738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2.54465e-6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1308406"/>
                      </a:ext>
                    </a:extLst>
                  </a:tr>
                  <a:tr h="4060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8.37936e-5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0.00014908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-8.04511e-8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060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F27D6509-E36C-EFCF-C02D-6CF9753975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8345065"/>
                  </p:ext>
                </p:extLst>
              </p:nvPr>
            </p:nvGraphicFramePr>
            <p:xfrm>
              <a:off x="1719469" y="5057221"/>
              <a:ext cx="9022454" cy="11995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8922">
                      <a:extLst>
                        <a:ext uri="{9D8B030D-6E8A-4147-A177-3AD203B41FA5}">
                          <a16:colId xmlns:a16="http://schemas.microsoft.com/office/drawing/2014/main" val="2194988746"/>
                        </a:ext>
                      </a:extLst>
                    </a:gridCol>
                    <a:gridCol w="1288922">
                      <a:extLst>
                        <a:ext uri="{9D8B030D-6E8A-4147-A177-3AD203B41FA5}">
                          <a16:colId xmlns:a16="http://schemas.microsoft.com/office/drawing/2014/main" val="3845444970"/>
                        </a:ext>
                      </a:extLst>
                    </a:gridCol>
                    <a:gridCol w="1288922">
                      <a:extLst>
                        <a:ext uri="{9D8B030D-6E8A-4147-A177-3AD203B41FA5}">
                          <a16:colId xmlns:a16="http://schemas.microsoft.com/office/drawing/2014/main" val="2593424044"/>
                        </a:ext>
                      </a:extLst>
                    </a:gridCol>
                    <a:gridCol w="1288922">
                      <a:extLst>
                        <a:ext uri="{9D8B030D-6E8A-4147-A177-3AD203B41FA5}">
                          <a16:colId xmlns:a16="http://schemas.microsoft.com/office/drawing/2014/main" val="604601612"/>
                        </a:ext>
                      </a:extLst>
                    </a:gridCol>
                    <a:gridCol w="1288922">
                      <a:extLst>
                        <a:ext uri="{9D8B030D-6E8A-4147-A177-3AD203B41FA5}">
                          <a16:colId xmlns:a16="http://schemas.microsoft.com/office/drawing/2014/main" val="956986655"/>
                        </a:ext>
                      </a:extLst>
                    </a:gridCol>
                    <a:gridCol w="1288922">
                      <a:extLst>
                        <a:ext uri="{9D8B030D-6E8A-4147-A177-3AD203B41FA5}">
                          <a16:colId xmlns:a16="http://schemas.microsoft.com/office/drawing/2014/main" val="2126739877"/>
                        </a:ext>
                      </a:extLst>
                    </a:gridCol>
                    <a:gridCol w="1288922">
                      <a:extLst>
                        <a:ext uri="{9D8B030D-6E8A-4147-A177-3AD203B41FA5}">
                          <a16:colId xmlns:a16="http://schemas.microsoft.com/office/drawing/2014/main" val="2967013184"/>
                        </a:ext>
                      </a:extLst>
                    </a:gridCol>
                  </a:tblGrid>
                  <a:tr h="387477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980" t="-6452" r="-505941" b="-2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6452" r="-400980" b="-2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970" t="-6452" r="-304950" b="-2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9020" t="-6452" r="-201961" b="-2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3960" t="-6452" r="-103960" b="-2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8039" t="-6452" r="-2941" b="-2193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5082377"/>
                      </a:ext>
                    </a:extLst>
                  </a:tr>
                  <a:tr h="4060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80" t="-103125" r="-600000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-0.0031362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-0.0020738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2.54465e-6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1308406"/>
                      </a:ext>
                    </a:extLst>
                  </a:tr>
                  <a:tr h="4060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80" t="-203125" r="-60000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8.37936e-5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0.00014908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-8.04511e-8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0602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04950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4BE15-3100-0F41-E6A8-C9F2C34A3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TPSA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AA71E-1CBB-F7D7-350C-0DE5F2241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 of a specific initial condition, we track the TPSA </a:t>
            </a:r>
            <a:r>
              <a:rPr lang="en-US" dirty="0" err="1"/>
              <a:t>wrt</a:t>
            </a:r>
            <a:r>
              <a:rPr lang="en-US" dirty="0"/>
              <a:t> origin and use k1 and k2 as the parameter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A238C7-5980-5215-8F9C-D2106D5AB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ICAP'24, Oct 2-5,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7CA934-0B4F-9991-C66A-3B640C0A7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E8AF-38C7-4BEB-BF20-EA40D8F8489D}" type="slidenum">
              <a:rPr lang="en-US" smtClean="0"/>
              <a:t>17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B8F5E1-E5B8-C1DD-9988-DD1A53777B57}"/>
              </a:ext>
            </a:extLst>
          </p:cNvPr>
          <p:cNvSpPr txBox="1"/>
          <p:nvPr/>
        </p:nvSpPr>
        <p:spPr>
          <a:xfrm>
            <a:off x="627775" y="2300551"/>
            <a:ext cx="3944226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function f(k1, k2)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    x = CTPS(0.0, 1, 6, 2)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latin typeface="Consolas" panose="020B0609020204030204" pitchFamily="49" charset="0"/>
              </a:rPr>
              <a:t>px</a:t>
            </a:r>
            <a:r>
              <a:rPr lang="en-US" sz="1400" dirty="0">
                <a:latin typeface="Consolas" panose="020B0609020204030204" pitchFamily="49" charset="0"/>
              </a:rPr>
              <a:t> = CTPS(0.0, 2, 6, 2)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    y = CTPS(0.0, 3, 6, 2)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latin typeface="Consolas" panose="020B0609020204030204" pitchFamily="49" charset="0"/>
              </a:rPr>
              <a:t>py</a:t>
            </a:r>
            <a:r>
              <a:rPr lang="en-US" sz="1400" dirty="0">
                <a:latin typeface="Consolas" panose="020B0609020204030204" pitchFamily="49" charset="0"/>
              </a:rPr>
              <a:t> = CTPS(0.0, 4, 6, 2)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    delta = CTPS(0.0, 5, 6, 2)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    z = CTPS(0.0, 6, 6, 2)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xin</a:t>
            </a:r>
            <a:r>
              <a:rPr lang="en-US" sz="1400" dirty="0">
                <a:latin typeface="Consolas" panose="020B0609020204030204" pitchFamily="49" charset="0"/>
              </a:rPr>
              <a:t> = [</a:t>
            </a:r>
            <a:r>
              <a:rPr lang="en-US" sz="1400" dirty="0" err="1">
                <a:latin typeface="Consolas" panose="020B0609020204030204" pitchFamily="49" charset="0"/>
              </a:rPr>
              <a:t>x,px,y,py,z,delta</a:t>
            </a:r>
            <a:r>
              <a:rPr lang="en-US" sz="1400" dirty="0">
                <a:latin typeface="Consolas" panose="020B0609020204030204" pitchFamily="49" charset="0"/>
              </a:rPr>
              <a:t>]</a:t>
            </a:r>
          </a:p>
          <a:p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    D1 = DRIFT(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"D1"</a:t>
            </a:r>
            <a:r>
              <a:rPr lang="en-US" sz="1400" dirty="0">
                <a:latin typeface="Consolas" panose="020B0609020204030204" pitchFamily="49" charset="0"/>
              </a:rPr>
              <a:t>,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latin typeface="Consolas" panose="020B0609020204030204" pitchFamily="49" charset="0"/>
              </a:rPr>
              <a:t>0.5)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    Q1 = KQUAD(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"Q1"</a:t>
            </a:r>
            <a:r>
              <a:rPr lang="en-US" sz="1400" dirty="0">
                <a:latin typeface="Consolas" panose="020B0609020204030204" pitchFamily="49" charset="0"/>
              </a:rPr>
              <a:t>,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latin typeface="Consolas" panose="020B0609020204030204" pitchFamily="49" charset="0"/>
              </a:rPr>
              <a:t>1.0, k1, 0)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    D2 = DRIFT(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"D2"</a:t>
            </a:r>
            <a:r>
              <a:rPr lang="en-US" sz="1400" dirty="0">
                <a:latin typeface="Consolas" panose="020B0609020204030204" pitchFamily="49" charset="0"/>
              </a:rPr>
              <a:t>, 0.5)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    Q2 = KQUAD(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"Q2"</a:t>
            </a:r>
            <a:r>
              <a:rPr lang="en-US" sz="1400" dirty="0">
                <a:latin typeface="Consolas" panose="020B0609020204030204" pitchFamily="49" charset="0"/>
              </a:rPr>
              <a:t>,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latin typeface="Consolas" panose="020B0609020204030204" pitchFamily="49" charset="0"/>
              </a:rPr>
              <a:t>1.0, k2, 0)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    seq = [Q1, D1, Q2, D2] 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track!(seq, </a:t>
            </a:r>
            <a:r>
              <a:rPr lang="en-US" sz="1400" dirty="0" err="1">
                <a:latin typeface="Consolas" panose="020B0609020204030204" pitchFamily="49" charset="0"/>
              </a:rPr>
              <a:t>xin</a:t>
            </a:r>
            <a:r>
              <a:rPr lang="en-US" sz="1400" dirty="0">
                <a:latin typeface="Consolas" panose="020B0609020204030204" pitchFamily="49" charset="0"/>
              </a:rPr>
              <a:t>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    return </a:t>
            </a:r>
            <a:r>
              <a:rPr lang="en-US" sz="1400" dirty="0" err="1">
                <a:latin typeface="Consolas" panose="020B0609020204030204" pitchFamily="49" charset="0"/>
              </a:rPr>
              <a:t>xin</a:t>
            </a:r>
            <a:r>
              <a:rPr lang="en-US" sz="1400" dirty="0">
                <a:latin typeface="Consolas" panose="020B0609020204030204" pitchFamily="49" charset="0"/>
              </a:rPr>
              <a:t>[1].map</a:t>
            </a:r>
          </a:p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end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A32686-2951-9817-A55E-E9835182EE2C}"/>
              </a:ext>
            </a:extLst>
          </p:cNvPr>
          <p:cNvSpPr/>
          <p:nvPr/>
        </p:nvSpPr>
        <p:spPr>
          <a:xfrm>
            <a:off x="5685183" y="1978274"/>
            <a:ext cx="54102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latin typeface="Consolas" panose="020B0609020204030204" pitchFamily="49" charset="0"/>
              </a:rPr>
              <a:t>TPS coefficients for </a:t>
            </a:r>
            <a:r>
              <a:rPr lang="en-US" sz="1400" b="1" i="1" dirty="0">
                <a:solidFill>
                  <a:schemeClr val="accent2"/>
                </a:solidFill>
                <a:latin typeface="Consolas" panose="020B0609020204030204" pitchFamily="49" charset="0"/>
              </a:rPr>
              <a:t>x</a:t>
            </a:r>
            <a:r>
              <a:rPr lang="en-US" sz="1400" b="1" dirty="0">
                <a:solidFill>
                  <a:schemeClr val="accent2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[0.0, 0.8142086540076545, 0.6148743649232753, 0.0, 0.0, 0.0, 0.0, 0.0, 0.0, 0.0, 0.0, 6.77177969053929, 0.0, 0.0, 0.0, 0.0, 3.777328658722505, 0.0, 0.0, 0.0, 0.0, 0.0, 0.0, 0.0, 0.0, 0.0, 0.0, 0.0]</a:t>
            </a:r>
          </a:p>
          <a:p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400" b="1" dirty="0">
                <a:solidFill>
                  <a:schemeClr val="accent2"/>
                </a:solidFill>
                <a:latin typeface="Consolas" panose="020B0609020204030204" pitchFamily="49" charset="0"/>
              </a:rPr>
              <a:t>derivatives of the </a:t>
            </a:r>
            <a:r>
              <a:rPr lang="en-US" sz="14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coeffecients</a:t>
            </a:r>
            <a:r>
              <a:rPr lang="en-US" sz="1400" b="1" dirty="0">
                <a:solidFill>
                  <a:schemeClr val="accent2"/>
                </a:solidFill>
                <a:latin typeface="Consolas" panose="020B0609020204030204" pitchFamily="49" charset="0"/>
              </a:rPr>
              <a:t> w.r.t. k1 and k2:</a:t>
            </a:r>
          </a:p>
          <a:p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chemeClr val="accent2"/>
                </a:solidFill>
                <a:latin typeface="Consolas" panose="020B0609020204030204" pitchFamily="49" charset="0"/>
              </a:rPr>
              <a:t>w.r.t. k1,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[-0.0, -0.7066709784430745, -0.27861605201268735, -0.0, -0.0, -0.0, -0.0, -0.0, -0.0, -0.0, -0.0, -2.2561205078968287, -0.0, -0.0, -0.0, -0.0, -0.4931722737026719, -0.0, -0.0, -0.0, -0.0, -0.0, -0.0, -0.0, -0.0, -0.0, -0.0, -0.0], </a:t>
            </a:r>
          </a:p>
          <a:p>
            <a:r>
              <a:rPr lang="en-US" sz="1400" dirty="0">
                <a:solidFill>
                  <a:schemeClr val="accent2"/>
                </a:solidFill>
                <a:latin typeface="Consolas" panose="020B0609020204030204" pitchFamily="49" charset="0"/>
              </a:rPr>
              <a:t>w.r.t. k2,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[0.0, -4.445896312934257, -2.614025589841921, 0.0, 0.0, 0.0, 0.0, 0.0, 0.0, 0.0, 0.0, 7.313226768999287, 0.0, 0.0, 0.0, 0.0, 5.576041849897743, 0.0, 0.0, 0.0, 0.0, 0.0, 0.0, 0.0, 0.0, 0.0, 0.0, 0.0]</a:t>
            </a:r>
          </a:p>
        </p:txBody>
      </p:sp>
    </p:spTree>
    <p:extLst>
      <p:ext uri="{BB962C8B-B14F-4D97-AF65-F5344CB8AC3E}">
        <p14:creationId xmlns:p14="http://schemas.microsoft.com/office/powerpoint/2010/main" val="1191643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290F4-6551-7856-E649-5363EDB69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real-life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792F8-7EAC-B046-2F94-A405B32F0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EIC is an ongoing project of US DOE which adds a new electron ring and its injector to the existing RHIC complex.</a:t>
            </a:r>
          </a:p>
          <a:p>
            <a:r>
              <a:rPr lang="en-US" dirty="0"/>
              <a:t>We reads in the current ESR lattice of MADX.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B019B-81AE-3DB0-7657-F4D115844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ICAP'24, Oct 2-5,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BEBF57-00EB-0406-0324-CABF8AFAD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E8AF-38C7-4BEB-BF20-EA40D8F8489D}" type="slidenum">
              <a:rPr lang="en-US" smtClean="0"/>
              <a:t>18</a:t>
            </a:fld>
            <a:endParaRPr lang="en-US"/>
          </a:p>
        </p:txBody>
      </p:sp>
      <p:pic>
        <p:nvPicPr>
          <p:cNvPr id="1026" name="Picture 2" descr="Electron-Ion Collider Achieves Critical Decision 1 Approval | BNL Newsroom">
            <a:extLst>
              <a:ext uri="{FF2B5EF4-FFF2-40B4-BE49-F238E27FC236}">
                <a16:creationId xmlns:a16="http://schemas.microsoft.com/office/drawing/2014/main" id="{33BE5F03-A43F-C5DC-82C5-4114D415F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1948068"/>
            <a:ext cx="3124545" cy="403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10C96B-02E0-539F-11E6-3DDB44323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288" y="2693504"/>
            <a:ext cx="4451463" cy="32898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A179664-A3D2-1CFF-8947-FE643D649722}"/>
              </a:ext>
            </a:extLst>
          </p:cNvPr>
          <p:cNvSpPr/>
          <p:nvPr/>
        </p:nvSpPr>
        <p:spPr>
          <a:xfrm>
            <a:off x="244366" y="4668556"/>
            <a:ext cx="353505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MADX Tune: 50.0800, 46.1400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JuTrack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Tune: 50.0800, 46.1398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81787779-45FA-A0F4-64D9-C2E3C34218D2}"/>
              </a:ext>
            </a:extLst>
          </p:cNvPr>
          <p:cNvSpPr/>
          <p:nvPr/>
        </p:nvSpPr>
        <p:spPr>
          <a:xfrm>
            <a:off x="854765" y="3150704"/>
            <a:ext cx="2445026" cy="1162879"/>
          </a:xfrm>
          <a:prstGeom prst="wedgeRoundRectCallout">
            <a:avLst>
              <a:gd name="adj1" fmla="val 114564"/>
              <a:gd name="adj2" fmla="val 7299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The calculated optics agrees well with MADX</a:t>
            </a:r>
          </a:p>
        </p:txBody>
      </p:sp>
    </p:spTree>
    <p:extLst>
      <p:ext uri="{BB962C8B-B14F-4D97-AF65-F5344CB8AC3E}">
        <p14:creationId xmlns:p14="http://schemas.microsoft.com/office/powerpoint/2010/main" val="1875995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3689D-CE38-54E7-B6DC-6898BA9BD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Application in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3F6664-54DC-6685-56F9-D7CA4102AD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local scheme of crab-crossing, the phase advance between two crab cavities should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3F6664-54DC-6685-56F9-D7CA4102AD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2" t="-2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B8FA99-B5A1-5D3C-9009-D1512D69D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ICAP'24, Oct 2-5,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F5303F-190E-1316-0BC4-EFC3AE352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E8AF-38C7-4BEB-BF20-EA40D8F8489D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1B7101-2827-DC33-258D-C81A207493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073" y="2248750"/>
            <a:ext cx="4744278" cy="31628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2BDF77-976D-7191-A8AB-19ED2B3CF8B1}"/>
                  </a:ext>
                </a:extLst>
              </p:cNvPr>
              <p:cNvSpPr txBox="1"/>
              <p:nvPr/>
            </p:nvSpPr>
            <p:spPr>
              <a:xfrm>
                <a:off x="3537073" y="5446252"/>
                <a:ext cx="735114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                    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2.0000</a:t>
                </a:r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turn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     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2.0272</a:t>
                </a:r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2BDF77-976D-7191-A8AB-19ED2B3CF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073" y="5446252"/>
                <a:ext cx="7351147" cy="707886"/>
              </a:xfrm>
              <a:prstGeom prst="rect">
                <a:avLst/>
              </a:prstGeom>
              <a:blipFill>
                <a:blip r:embed="rId4"/>
                <a:stretch>
                  <a:fillRect t="-3509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BDA8C3D-D8DA-64E3-804C-37CF36B4CB95}"/>
                  </a:ext>
                </a:extLst>
              </p:cNvPr>
              <p:cNvSpPr txBox="1"/>
              <p:nvPr/>
            </p:nvSpPr>
            <p:spPr>
              <a:xfrm>
                <a:off x="8255000" y="2601284"/>
                <a:ext cx="3692634" cy="283507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Method: optimize 7 quadrupoles located between CC4 and CC1 (Their original strength is 0)</a:t>
                </a: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a simple gradient descent optimization: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𝑛𝑒𝑤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𝑜𝑙𝑑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step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step</m:t>
                      </m:r>
                      <m:r>
                        <a:rPr lang="en-US" sz="20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US" sz="2000" dirty="0"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BDA8C3D-D8DA-64E3-804C-37CF36B4C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000" y="2601284"/>
                <a:ext cx="3692634" cy="2835071"/>
              </a:xfrm>
              <a:prstGeom prst="rect">
                <a:avLst/>
              </a:prstGeom>
              <a:blipFill>
                <a:blip r:embed="rId5"/>
                <a:stretch>
                  <a:fillRect l="-1365"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Electron-Ion Collider Achieves Critical Decision 1 Approval | BNL Newsroom">
            <a:extLst>
              <a:ext uri="{FF2B5EF4-FFF2-40B4-BE49-F238E27FC236}">
                <a16:creationId xmlns:a16="http://schemas.microsoft.com/office/drawing/2014/main" id="{1BD1ED91-73CB-0C9A-5C7C-6E0F57F78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47" y="2224905"/>
            <a:ext cx="3124545" cy="403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7A5F8E0-3875-80FD-AB36-B041C6C3B6F0}"/>
              </a:ext>
            </a:extLst>
          </p:cNvPr>
          <p:cNvSpPr/>
          <p:nvPr/>
        </p:nvSpPr>
        <p:spPr>
          <a:xfrm>
            <a:off x="536713" y="3538330"/>
            <a:ext cx="99391" cy="149009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25C00C-7F8E-5A18-4077-0F05C6340755}"/>
              </a:ext>
            </a:extLst>
          </p:cNvPr>
          <p:cNvSpPr/>
          <p:nvPr/>
        </p:nvSpPr>
        <p:spPr>
          <a:xfrm>
            <a:off x="679174" y="4197626"/>
            <a:ext cx="99391" cy="149009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6A76177-A1E8-68F6-E343-5A5AA3B711FE}"/>
              </a:ext>
            </a:extLst>
          </p:cNvPr>
          <p:cNvSpPr/>
          <p:nvPr/>
        </p:nvSpPr>
        <p:spPr>
          <a:xfrm>
            <a:off x="1089990" y="4449416"/>
            <a:ext cx="99391" cy="149009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992E6CC-2231-1250-72DD-A6A278066E3D}"/>
              </a:ext>
            </a:extLst>
          </p:cNvPr>
          <p:cNvSpPr/>
          <p:nvPr/>
        </p:nvSpPr>
        <p:spPr>
          <a:xfrm>
            <a:off x="1739343" y="4253949"/>
            <a:ext cx="99391" cy="149009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21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32213-8FE6-491F-A259-82FAA1780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C7BD0-50A0-499C-A26F-EE8CB0BE6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Revisit of Auto Differentiation</a:t>
            </a:r>
          </a:p>
          <a:p>
            <a:r>
              <a:rPr lang="en-US" dirty="0" err="1"/>
              <a:t>JuTrack</a:t>
            </a:r>
            <a:r>
              <a:rPr lang="en-US" dirty="0"/>
              <a:t> package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Benchmark and Preliminary Applications</a:t>
            </a:r>
          </a:p>
          <a:p>
            <a:pPr lvl="1"/>
            <a:r>
              <a:rPr lang="en-US" dirty="0"/>
              <a:t>Optimization</a:t>
            </a:r>
          </a:p>
          <a:p>
            <a:pPr lvl="1"/>
            <a:r>
              <a:rPr lang="en-US" dirty="0"/>
              <a:t>NL Dynamics</a:t>
            </a:r>
          </a:p>
          <a:p>
            <a:pPr lvl="1"/>
            <a:r>
              <a:rPr lang="en-US" dirty="0"/>
              <a:t>Self-Fields</a:t>
            </a:r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6E03A-3EBB-468C-9A1D-58336EAE0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ICAP'24, Oct 2-5, 2024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A37BC2-68DC-4589-9262-EFAC10446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E8AF-38C7-4BEB-BF20-EA40D8F8489D}" type="slidenum">
              <a:rPr lang="en-US" smtClean="0"/>
              <a:t>2</a:t>
            </a:fld>
            <a:endParaRPr lang="en-US"/>
          </a:p>
        </p:txBody>
      </p:sp>
      <p:pic>
        <p:nvPicPr>
          <p:cNvPr id="4" name="Google Shape;121;p2">
            <a:extLst>
              <a:ext uri="{FF2B5EF4-FFF2-40B4-BE49-F238E27FC236}">
                <a16:creationId xmlns:a16="http://schemas.microsoft.com/office/drawing/2014/main" id="{7B11BD1D-A575-9A79-F940-90761655B12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37565" y="2638677"/>
            <a:ext cx="1236718" cy="790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GitHub - EnzymeAD/Enzyme.jl: Julia ...">
            <a:extLst>
              <a:ext uri="{FF2B5EF4-FFF2-40B4-BE49-F238E27FC236}">
                <a16:creationId xmlns:a16="http://schemas.microsoft.com/office/drawing/2014/main" id="{3C6CC226-8BB9-7E16-B3AC-1543842E2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19" y="2525104"/>
            <a:ext cx="1034182" cy="118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itHub - JuliaPlots/MakieGallery.jl ...">
            <a:extLst>
              <a:ext uri="{FF2B5EF4-FFF2-40B4-BE49-F238E27FC236}">
                <a16:creationId xmlns:a16="http://schemas.microsoft.com/office/drawing/2014/main" id="{E0426330-AD51-748A-18D3-7E8AF0690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137" y="2714412"/>
            <a:ext cx="2332843" cy="80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lus Sign Images – Browse 341,846 Stock ...">
            <a:extLst>
              <a:ext uri="{FF2B5EF4-FFF2-40B4-BE49-F238E27FC236}">
                <a16:creationId xmlns:a16="http://schemas.microsoft.com/office/drawing/2014/main" id="{16398308-1710-C2A5-4337-7954BE9CC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321" y="2879847"/>
            <a:ext cx="481760" cy="48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lus Sign Images – Browse 341,846 Stock ...">
            <a:extLst>
              <a:ext uri="{FF2B5EF4-FFF2-40B4-BE49-F238E27FC236}">
                <a16:creationId xmlns:a16="http://schemas.microsoft.com/office/drawing/2014/main" id="{1E9719E8-2DC4-818E-603D-0D6E9B594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339" y="2879846"/>
            <a:ext cx="481760" cy="48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720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9C171-EA1C-E2BB-582F-BD269A671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Simplified phase adv. matching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7BAE6-2518-2286-4D36-BE0743D6C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ICAP'24, Oct 2-5,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2ADDB5-9A3F-AAF1-781D-38C82EEA7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E8AF-38C7-4BEB-BF20-EA40D8F8489D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5AAA3D-B7FC-4FB1-75BD-6337FB7ED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05" y="1455728"/>
            <a:ext cx="5891017" cy="47864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7EC5AB-36F1-3807-2D05-90201EF416D1}"/>
                  </a:ext>
                </a:extLst>
              </p:cNvPr>
              <p:cNvSpPr txBox="1"/>
              <p:nvPr/>
            </p:nvSpPr>
            <p:spPr>
              <a:xfrm>
                <a:off x="7340134" y="2434721"/>
                <a:ext cx="46881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Optimization goal: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phase</m:t>
                    </m:r>
                    <m:r>
                      <a:rPr lang="en-US" b="0" i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advance</m:t>
                    </m:r>
                    <m:r>
                      <a:rPr lang="en-US" b="0" i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7EC5AB-36F1-3807-2D05-90201EF41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0134" y="2434721"/>
                <a:ext cx="4688195" cy="369332"/>
              </a:xfrm>
              <a:prstGeom prst="rect">
                <a:avLst/>
              </a:prstGeom>
              <a:blipFill>
                <a:blip r:embed="rId3"/>
                <a:stretch>
                  <a:fillRect l="-809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9152D72-4940-0D02-5DC1-6530EB8F2BC2}"/>
              </a:ext>
            </a:extLst>
          </p:cNvPr>
          <p:cNvSpPr txBox="1"/>
          <p:nvPr/>
        </p:nvSpPr>
        <p:spPr>
          <a:xfrm>
            <a:off x="7340134" y="2804053"/>
            <a:ext cx="5186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phase advance is optimized within 3 steps.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6BEEF8-F5C4-EE01-CCC8-F299DC56DA56}"/>
              </a:ext>
            </a:extLst>
          </p:cNvPr>
          <p:cNvSpPr txBox="1"/>
          <p:nvPr/>
        </p:nvSpPr>
        <p:spPr>
          <a:xfrm>
            <a:off x="7634328" y="5128592"/>
            <a:ext cx="409980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More work is needed to use the existing optimizer which support constrains.</a:t>
            </a:r>
          </a:p>
        </p:txBody>
      </p:sp>
    </p:spTree>
    <p:extLst>
      <p:ext uri="{BB962C8B-B14F-4D97-AF65-F5344CB8AC3E}">
        <p14:creationId xmlns:p14="http://schemas.microsoft.com/office/powerpoint/2010/main" val="1760395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2618E-759A-BEEB-AF09-657EC5660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Application in Nonlinear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B1DA4D-3CC4-A522-19CD-071142C0F8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4367" y="1335051"/>
                <a:ext cx="6106738" cy="4828984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The nonlinear DA indicators are used for optimizing DA.  </a:t>
                </a:r>
              </a:p>
              <a:p>
                <a:r>
                  <a:rPr lang="en-US" sz="2000" dirty="0"/>
                  <a:t>We use SPEAR3 lattice as an example to show gradient based optimization of 3</a:t>
                </a:r>
                <a:r>
                  <a:rPr lang="en-US" sz="2000" baseline="30000" dirty="0"/>
                  <a:t>rd</a:t>
                </a:r>
                <a:r>
                  <a:rPr lang="en-US" sz="2000" dirty="0"/>
                  <a:t> order Nonlinear Driving terms using two </a:t>
                </a:r>
                <a:r>
                  <a:rPr lang="en-US" sz="2000" dirty="0" err="1"/>
                  <a:t>sextupole</a:t>
                </a:r>
                <a:r>
                  <a:rPr lang="en-US" sz="2000" dirty="0"/>
                  <a:t> families.</a:t>
                </a:r>
              </a:p>
              <a:p>
                <a:r>
                  <a:rPr lang="en-US" sz="2000" dirty="0"/>
                  <a:t>Use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𝑆𝐹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𝑆𝐷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30000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21000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10110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10200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10020</m:t>
                        </m:r>
                      </m:sub>
                    </m:sSub>
                  </m:oMath>
                </a14:m>
                <a:r>
                  <a:rPr lang="en-US" sz="2000" dirty="0"/>
                  <a:t> as a test.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Here we only tested a basic gradient descent algorithm.  Reach minimum in 400 iterations. The function may be trapped in a local minimum.  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B1DA4D-3CC4-A522-19CD-071142C0F8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4367" y="1335051"/>
                <a:ext cx="6106738" cy="4828984"/>
              </a:xfrm>
              <a:blipFill>
                <a:blip r:embed="rId2"/>
                <a:stretch>
                  <a:fillRect l="-830" t="-1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4ACC1C-4568-0A42-FD48-8FD80EBA5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ICAP'24, Oct 2-5,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C57DD4-2063-B23E-945D-C3152358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E8AF-38C7-4BEB-BF20-EA40D8F8489D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E7D877-37C3-185F-43CB-EC8FABD45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104" y="1559207"/>
            <a:ext cx="5840896" cy="438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77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6A93F-FAE0-18F9-07BA-0BA7C3AFC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in Self-Fields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BA08E1-9553-BCBA-5361-5857C01A4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3103" y="6360291"/>
            <a:ext cx="6582104" cy="365125"/>
          </a:xfrm>
        </p:spPr>
        <p:txBody>
          <a:bodyPr/>
          <a:lstStyle/>
          <a:p>
            <a:r>
              <a:rPr lang="en-US"/>
              <a:t>ICAP'24, Oct 2-5,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E87F4B-5B29-EC42-5393-54B3A4EC6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E8AF-38C7-4BEB-BF20-EA40D8F8489D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37EB6D-B897-388A-DD4F-2319583B5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94" y="3701921"/>
            <a:ext cx="5122618" cy="2927210"/>
          </a:xfrm>
          <a:prstGeom prst="rect">
            <a:avLst/>
          </a:prstGeom>
        </p:spPr>
      </p:pic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C759A055-87A7-0D50-7E2A-0FB5659E1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013" y="2732649"/>
            <a:ext cx="3109229" cy="12269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162853-AD09-0FEA-CCC6-4F63EEDDBA0F}"/>
              </a:ext>
            </a:extLst>
          </p:cNvPr>
          <p:cNvSpPr txBox="1"/>
          <p:nvPr/>
        </p:nvSpPr>
        <p:spPr>
          <a:xfrm>
            <a:off x="4937167" y="2194040"/>
            <a:ext cx="2735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slices: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4       4        8       4       4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2FF5B8-FB92-749D-334B-DCAC58DC068D}"/>
              </a:ext>
            </a:extLst>
          </p:cNvPr>
          <p:cNvSpPr txBox="1"/>
          <p:nvPr/>
        </p:nvSpPr>
        <p:spPr>
          <a:xfrm>
            <a:off x="583668" y="2209801"/>
            <a:ext cx="3136460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4-D Gaussian distribution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Specie: proton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Normalized emittance: 1mm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Current: 200 A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Energy: 1 GeV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1C58AD-8079-E790-E29A-3449D26DBD79}"/>
              </a:ext>
            </a:extLst>
          </p:cNvPr>
          <p:cNvSpPr txBox="1"/>
          <p:nvPr/>
        </p:nvSpPr>
        <p:spPr>
          <a:xfrm>
            <a:off x="194248" y="1179440"/>
            <a:ext cx="11710737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Evaluate/Benchmark the self-consistent space charge using the grid-less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symplectic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method. Calculate derivative of final emittance (normalized by the initial emittance) with respect to the design parameters.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DFDD9D4-BA69-3E8E-42F9-09BD8BCD33C8}"/>
              </a:ext>
            </a:extLst>
          </p:cNvPr>
          <p:cNvCxnSpPr/>
          <p:nvPr/>
        </p:nvCxnSpPr>
        <p:spPr>
          <a:xfrm>
            <a:off x="4103206" y="3280685"/>
            <a:ext cx="52980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2FE426C-F942-3EA1-8AAC-7002C1E3B505}"/>
              </a:ext>
            </a:extLst>
          </p:cNvPr>
          <p:cNvSpPr txBox="1"/>
          <p:nvPr/>
        </p:nvSpPr>
        <p:spPr>
          <a:xfrm>
            <a:off x="8040581" y="2545475"/>
            <a:ext cx="3505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 charge kick occurs in the middle of each slice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E9D957-DE68-B304-BFD2-38646E644183}"/>
              </a:ext>
            </a:extLst>
          </p:cNvPr>
          <p:cNvSpPr txBox="1"/>
          <p:nvPr/>
        </p:nvSpPr>
        <p:spPr>
          <a:xfrm>
            <a:off x="5697481" y="4482483"/>
            <a:ext cx="61300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AD: derivatives calculated with auto differentiation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FD: derivatives estimated with finite difference approximation.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also agree with the Ji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Qiang’s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earlier work.  </a:t>
            </a:r>
          </a:p>
        </p:txBody>
      </p:sp>
    </p:spTree>
    <p:extLst>
      <p:ext uri="{BB962C8B-B14F-4D97-AF65-F5344CB8AC3E}">
        <p14:creationId xmlns:p14="http://schemas.microsoft.com/office/powerpoint/2010/main" val="2949288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CBACB-6806-0978-B5D4-D9CCF7E10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31A1F-DF46-8CBA-46CF-018A86638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JuTrack</a:t>
            </a:r>
            <a:r>
              <a:rPr lang="en-US" dirty="0"/>
              <a:t> is an on-going project for Auto-Differentiation enabled accelerator design and beam dynamics code.</a:t>
            </a:r>
          </a:p>
          <a:p>
            <a:r>
              <a:rPr lang="en-US" dirty="0" err="1"/>
              <a:t>JuTrack</a:t>
            </a:r>
            <a:r>
              <a:rPr lang="en-US" dirty="0"/>
              <a:t> adopts the flexibility and high-performance Julia language and the modules from the community.</a:t>
            </a:r>
          </a:p>
          <a:p>
            <a:r>
              <a:rPr lang="en-US" dirty="0"/>
              <a:t>The code can be applied in</a:t>
            </a:r>
          </a:p>
          <a:p>
            <a:pPr lvl="1"/>
            <a:r>
              <a:rPr lang="en-US" dirty="0"/>
              <a:t>Optimization of lattice </a:t>
            </a:r>
          </a:p>
          <a:p>
            <a:pPr lvl="1"/>
            <a:r>
              <a:rPr lang="en-US" dirty="0"/>
              <a:t>Nonlinear Beam dynamics </a:t>
            </a:r>
          </a:p>
          <a:p>
            <a:pPr lvl="1"/>
            <a:r>
              <a:rPr lang="en-US" dirty="0"/>
              <a:t>Dynamics of self fields and more …</a:t>
            </a:r>
          </a:p>
          <a:p>
            <a:r>
              <a:rPr lang="en-US" dirty="0"/>
              <a:t>We plan to test alternative TPSA/AD packages.  We are </a:t>
            </a:r>
            <a:r>
              <a:rPr lang="en-US"/>
              <a:t>looking forward to any form of </a:t>
            </a:r>
            <a:r>
              <a:rPr lang="en-US" dirty="0"/>
              <a:t>collaboration on code developments and broader range of applications.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4557CA-5643-B1E4-E9C7-97D8CD610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ICAP'24, Oct 2-5,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D65CB6-ECEF-835C-8CCB-8B5C4D580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E8AF-38C7-4BEB-BF20-EA40D8F8489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6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4CA7A-FDAF-4047-BF2D-AF9DBBDB2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Derivatives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C9805-42D5-4C87-8ED9-15F135160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Derivative is a linear operator that transforms  f to f’.</a:t>
            </a:r>
          </a:p>
          <a:p>
            <a:r>
              <a:rPr lang="en-US" dirty="0"/>
              <a:t>Basic relations: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Fast evaluation of function ‘s derivative has wide applications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608466-B6DF-4ACA-B400-97B0A0FBC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ICAP'24, Oct 2-5,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527D49-7C74-4429-82FC-D91BFD2C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E8AF-38C7-4BEB-BF20-EA40D8F8489D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B527F4-9D77-74A0-58BC-38C776EDF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897" y="1335051"/>
            <a:ext cx="2840737" cy="26892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0104D8-3498-B688-8C8E-209DD81EFD7E}"/>
                  </a:ext>
                </a:extLst>
              </p:cNvPr>
              <p:cNvSpPr txBox="1"/>
              <p:nvPr/>
            </p:nvSpPr>
            <p:spPr>
              <a:xfrm>
                <a:off x="1023730" y="2285999"/>
                <a:ext cx="5555975" cy="479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Linearity: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𝑎𝑓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𝑏𝑔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0104D8-3498-B688-8C8E-209DD81EF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730" y="2285999"/>
                <a:ext cx="5555975" cy="479042"/>
              </a:xfrm>
              <a:prstGeom prst="rect">
                <a:avLst/>
              </a:prstGeom>
              <a:blipFill>
                <a:blip r:embed="rId3"/>
                <a:stretch>
                  <a:fillRect l="-1142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E87404-9B11-D66E-21C4-CDD94D0C8F01}"/>
                  </a:ext>
                </a:extLst>
              </p:cNvPr>
              <p:cNvSpPr txBox="1"/>
              <p:nvPr/>
            </p:nvSpPr>
            <p:spPr>
              <a:xfrm>
                <a:off x="1023730" y="2877324"/>
                <a:ext cx="6877878" cy="479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/>
                  <a:t>Product Rule: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E87404-9B11-D66E-21C4-CDD94D0C8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730" y="2877324"/>
                <a:ext cx="6877878" cy="479042"/>
              </a:xfrm>
              <a:prstGeom prst="rect">
                <a:avLst/>
              </a:prstGeom>
              <a:blipFill>
                <a:blip r:embed="rId4"/>
                <a:stretch>
                  <a:fillRect l="-921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CC0BAE3-A4E5-A375-6D61-C31E664DE43B}"/>
                  </a:ext>
                </a:extLst>
              </p:cNvPr>
              <p:cNvSpPr txBox="1"/>
              <p:nvPr/>
            </p:nvSpPr>
            <p:spPr>
              <a:xfrm>
                <a:off x="1023730" y="3468649"/>
                <a:ext cx="5178289" cy="479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/>
                  <a:t>Chain Rule: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∘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CC0BAE3-A4E5-A375-6D61-C31E664DE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730" y="3468649"/>
                <a:ext cx="5178289" cy="479042"/>
              </a:xfrm>
              <a:prstGeom prst="rect">
                <a:avLst/>
              </a:prstGeom>
              <a:blipFill>
                <a:blip r:embed="rId5"/>
                <a:stretch>
                  <a:fillRect l="-1296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4E614F40-4857-2270-4051-1618E4135937}"/>
                  </a:ext>
                </a:extLst>
              </p:cNvPr>
              <p:cNvSpPr/>
              <p:nvPr/>
            </p:nvSpPr>
            <p:spPr>
              <a:xfrm>
                <a:off x="7086600" y="2765041"/>
                <a:ext cx="1292087" cy="1081402"/>
              </a:xfrm>
              <a:prstGeom prst="roundRect">
                <a:avLst>
                  <a:gd name="adj" fmla="val 3799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4E614F40-4857-2270-4051-1618E41359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2765041"/>
                <a:ext cx="1292087" cy="1081402"/>
              </a:xfrm>
              <a:prstGeom prst="roundRect">
                <a:avLst>
                  <a:gd name="adj" fmla="val 3799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3F008016-121D-7C04-5A09-50071351B009}"/>
                  </a:ext>
                </a:extLst>
              </p:cNvPr>
              <p:cNvSpPr/>
              <p:nvPr/>
            </p:nvSpPr>
            <p:spPr>
              <a:xfrm>
                <a:off x="7086599" y="2482625"/>
                <a:ext cx="1289304" cy="2286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𝑑𝑔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3F008016-121D-7C04-5A09-50071351B0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599" y="2482625"/>
                <a:ext cx="1289304" cy="228600"/>
              </a:xfrm>
              <a:prstGeom prst="roundRect">
                <a:avLst/>
              </a:prstGeom>
              <a:blipFill>
                <a:blip r:embed="rId7"/>
                <a:stretch>
                  <a:fillRect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E3071EE3-D9B5-29F9-FFA8-68EA6A2DB35E}"/>
                  </a:ext>
                </a:extLst>
              </p:cNvPr>
              <p:cNvSpPr/>
              <p:nvPr/>
            </p:nvSpPr>
            <p:spPr>
              <a:xfrm rot="16200000">
                <a:off x="7963211" y="3214958"/>
                <a:ext cx="1080089" cy="182880"/>
              </a:xfrm>
              <a:prstGeom prst="roundRect">
                <a:avLst>
                  <a:gd name="adj" fmla="val 3799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𝑑𝑓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E3071EE3-D9B5-29F9-FFA8-68EA6A2DB3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963211" y="3214958"/>
                <a:ext cx="1080089" cy="182880"/>
              </a:xfrm>
              <a:prstGeom prst="roundRect">
                <a:avLst>
                  <a:gd name="adj" fmla="val 3799"/>
                </a:avLst>
              </a:prstGeom>
              <a:blipFill>
                <a:blip r:embed="rId8"/>
                <a:stretch>
                  <a:fillRect l="-12500" r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EDF894C-F895-B0C9-DED6-E2BBEAE73A95}"/>
              </a:ext>
            </a:extLst>
          </p:cNvPr>
          <p:cNvSpPr/>
          <p:nvPr/>
        </p:nvSpPr>
        <p:spPr>
          <a:xfrm>
            <a:off x="8411815" y="2482625"/>
            <a:ext cx="182880" cy="228600"/>
          </a:xfrm>
          <a:prstGeom prst="roundRect">
            <a:avLst>
              <a:gd name="adj" fmla="val 379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F9ECA5-90F5-D57E-3E64-0C3CA88DC9D4}"/>
              </a:ext>
            </a:extLst>
          </p:cNvPr>
          <p:cNvSpPr txBox="1"/>
          <p:nvPr/>
        </p:nvSpPr>
        <p:spPr>
          <a:xfrm>
            <a:off x="1023730" y="4938173"/>
            <a:ext cx="2065454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Trend prediction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1F77D3-54DF-0E05-56A6-3D76B837FECD}"/>
              </a:ext>
            </a:extLst>
          </p:cNvPr>
          <p:cNvSpPr txBox="1"/>
          <p:nvPr/>
        </p:nvSpPr>
        <p:spPr>
          <a:xfrm>
            <a:off x="4105467" y="4935887"/>
            <a:ext cx="2724942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Function optimization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DDEA4E-CA9B-2460-3C67-3C0279BA7C83}"/>
              </a:ext>
            </a:extLst>
          </p:cNvPr>
          <p:cNvSpPr txBox="1"/>
          <p:nvPr/>
        </p:nvSpPr>
        <p:spPr>
          <a:xfrm>
            <a:off x="7846692" y="4935887"/>
            <a:ext cx="2724942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Function approximation</a:t>
            </a:r>
          </a:p>
        </p:txBody>
      </p:sp>
      <p:sp>
        <p:nvSpPr>
          <p:cNvPr id="6" name="Arrow: Bent-Up 5">
            <a:extLst>
              <a:ext uri="{FF2B5EF4-FFF2-40B4-BE49-F238E27FC236}">
                <a16:creationId xmlns:a16="http://schemas.microsoft.com/office/drawing/2014/main" id="{7C0ADA2F-F20C-D136-5646-D9D8FF9F6797}"/>
              </a:ext>
            </a:extLst>
          </p:cNvPr>
          <p:cNvSpPr/>
          <p:nvPr/>
        </p:nvSpPr>
        <p:spPr>
          <a:xfrm rot="5400000">
            <a:off x="1250075" y="5364874"/>
            <a:ext cx="368878" cy="378669"/>
          </a:xfrm>
          <a:prstGeom prst="bentUp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Bent-Up 19">
            <a:extLst>
              <a:ext uri="{FF2B5EF4-FFF2-40B4-BE49-F238E27FC236}">
                <a16:creationId xmlns:a16="http://schemas.microsoft.com/office/drawing/2014/main" id="{609CD30C-5681-BD13-98DD-B990DAC6A5EF}"/>
              </a:ext>
            </a:extLst>
          </p:cNvPr>
          <p:cNvSpPr/>
          <p:nvPr/>
        </p:nvSpPr>
        <p:spPr>
          <a:xfrm rot="5400000">
            <a:off x="1250074" y="5683723"/>
            <a:ext cx="368880" cy="378670"/>
          </a:xfrm>
          <a:prstGeom prst="bentUp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747809-8D39-0634-F815-6E874A69B802}"/>
              </a:ext>
            </a:extLst>
          </p:cNvPr>
          <p:cNvSpPr txBox="1"/>
          <p:nvPr/>
        </p:nvSpPr>
        <p:spPr>
          <a:xfrm>
            <a:off x="1659321" y="5472088"/>
            <a:ext cx="1986455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Parameter Sensitivity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04635C-79B4-431D-13EF-5938DB7B3BD7}"/>
              </a:ext>
            </a:extLst>
          </p:cNvPr>
          <p:cNvSpPr txBox="1"/>
          <p:nvPr/>
        </p:nvSpPr>
        <p:spPr>
          <a:xfrm>
            <a:off x="1654423" y="5821923"/>
            <a:ext cx="2328637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Jacobian for Nonlinear BD</a:t>
            </a:r>
          </a:p>
        </p:txBody>
      </p:sp>
      <p:sp>
        <p:nvSpPr>
          <p:cNvPr id="23" name="Arrow: Bent-Up 22">
            <a:extLst>
              <a:ext uri="{FF2B5EF4-FFF2-40B4-BE49-F238E27FC236}">
                <a16:creationId xmlns:a16="http://schemas.microsoft.com/office/drawing/2014/main" id="{4F63B3EA-EF60-32D9-7303-2A3A800A44C6}"/>
              </a:ext>
            </a:extLst>
          </p:cNvPr>
          <p:cNvSpPr/>
          <p:nvPr/>
        </p:nvSpPr>
        <p:spPr>
          <a:xfrm rot="5400000">
            <a:off x="4378216" y="5376243"/>
            <a:ext cx="368878" cy="378669"/>
          </a:xfrm>
          <a:prstGeom prst="bentUpArrow">
            <a:avLst/>
          </a:prstGeom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0829D4-718F-D7B2-93B4-AF7A766BB09D}"/>
              </a:ext>
            </a:extLst>
          </p:cNvPr>
          <p:cNvSpPr txBox="1"/>
          <p:nvPr/>
        </p:nvSpPr>
        <p:spPr>
          <a:xfrm>
            <a:off x="4802571" y="5472087"/>
            <a:ext cx="1986455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Newton ‘s method</a:t>
            </a:r>
          </a:p>
        </p:txBody>
      </p:sp>
      <p:sp>
        <p:nvSpPr>
          <p:cNvPr id="25" name="Arrow: Bent-Up 24">
            <a:extLst>
              <a:ext uri="{FF2B5EF4-FFF2-40B4-BE49-F238E27FC236}">
                <a16:creationId xmlns:a16="http://schemas.microsoft.com/office/drawing/2014/main" id="{FDEF6690-3AF2-7F74-6485-1F562F819990}"/>
              </a:ext>
            </a:extLst>
          </p:cNvPr>
          <p:cNvSpPr/>
          <p:nvPr/>
        </p:nvSpPr>
        <p:spPr>
          <a:xfrm rot="5400000">
            <a:off x="4380959" y="5691784"/>
            <a:ext cx="368878" cy="378669"/>
          </a:xfrm>
          <a:prstGeom prst="bentUpArrow">
            <a:avLst/>
          </a:prstGeom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1D49E6-76E3-45BF-5D58-4A8B7588B4A5}"/>
              </a:ext>
            </a:extLst>
          </p:cNvPr>
          <p:cNvSpPr txBox="1"/>
          <p:nvPr/>
        </p:nvSpPr>
        <p:spPr>
          <a:xfrm>
            <a:off x="4805204" y="5817613"/>
            <a:ext cx="2328637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Gradient Descent based</a:t>
            </a:r>
          </a:p>
        </p:txBody>
      </p:sp>
      <p:sp>
        <p:nvSpPr>
          <p:cNvPr id="27" name="Arrow: Bent-Up 26">
            <a:extLst>
              <a:ext uri="{FF2B5EF4-FFF2-40B4-BE49-F238E27FC236}">
                <a16:creationId xmlns:a16="http://schemas.microsoft.com/office/drawing/2014/main" id="{7EB4D7AE-1F4B-67C7-0E67-8243C1146CAB}"/>
              </a:ext>
            </a:extLst>
          </p:cNvPr>
          <p:cNvSpPr/>
          <p:nvPr/>
        </p:nvSpPr>
        <p:spPr>
          <a:xfrm rot="5400000">
            <a:off x="8117271" y="5368182"/>
            <a:ext cx="368878" cy="378669"/>
          </a:xfrm>
          <a:prstGeom prst="bentUpArrow">
            <a:avLst/>
          </a:prstGeom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Bent-Up 27">
            <a:extLst>
              <a:ext uri="{FF2B5EF4-FFF2-40B4-BE49-F238E27FC236}">
                <a16:creationId xmlns:a16="http://schemas.microsoft.com/office/drawing/2014/main" id="{50E10B7D-3A68-E17B-2700-914C1F5CE988}"/>
              </a:ext>
            </a:extLst>
          </p:cNvPr>
          <p:cNvSpPr/>
          <p:nvPr/>
        </p:nvSpPr>
        <p:spPr>
          <a:xfrm rot="5400000">
            <a:off x="8120014" y="5683723"/>
            <a:ext cx="368878" cy="378669"/>
          </a:xfrm>
          <a:prstGeom prst="bentUpArrow">
            <a:avLst/>
          </a:prstGeom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EBE1D7-E406-31D4-B2CE-99EC38DCCD19}"/>
              </a:ext>
            </a:extLst>
          </p:cNvPr>
          <p:cNvSpPr txBox="1"/>
          <p:nvPr/>
        </p:nvSpPr>
        <p:spPr>
          <a:xfrm>
            <a:off x="8505199" y="5472461"/>
            <a:ext cx="1986455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Hermite Interpolation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52D060C-9658-2081-D32A-626CFCA25EF0}"/>
              </a:ext>
            </a:extLst>
          </p:cNvPr>
          <p:cNvSpPr txBox="1"/>
          <p:nvPr/>
        </p:nvSpPr>
        <p:spPr>
          <a:xfrm>
            <a:off x="8503891" y="5817987"/>
            <a:ext cx="2287606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Rational Approximations?</a:t>
            </a:r>
          </a:p>
        </p:txBody>
      </p:sp>
    </p:spTree>
    <p:extLst>
      <p:ext uri="{BB962C8B-B14F-4D97-AF65-F5344CB8AC3E}">
        <p14:creationId xmlns:p14="http://schemas.microsoft.com/office/powerpoint/2010/main" val="2423334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9D343-6B91-FF49-9673-4290A6DCC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Methods for Obtaining Derivatives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78FE7-80D6-FCDC-1DEE-8BDCE12E4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Symbolic differentiation</a:t>
            </a:r>
          </a:p>
          <a:p>
            <a:pPr lvl="1"/>
            <a:r>
              <a:rPr lang="en-US" dirty="0"/>
              <a:t>Complex combination of expressions </a:t>
            </a:r>
          </a:p>
          <a:p>
            <a:pPr lvl="1"/>
            <a:r>
              <a:rPr lang="en-US" dirty="0"/>
              <a:t>Examples: Mathematica, </a:t>
            </a:r>
            <a:r>
              <a:rPr lang="en-US" dirty="0" err="1"/>
              <a:t>Sympy</a:t>
            </a:r>
            <a:r>
              <a:rPr lang="en-US" dirty="0"/>
              <a:t> (Python)</a:t>
            </a:r>
          </a:p>
          <a:p>
            <a:pPr lvl="1"/>
            <a:r>
              <a:rPr lang="en-US" dirty="0"/>
              <a:t>Maybe impractical for a complex system.</a:t>
            </a:r>
          </a:p>
          <a:p>
            <a:r>
              <a:rPr lang="en-US" dirty="0"/>
              <a:t>Numerical Differentiation</a:t>
            </a:r>
          </a:p>
          <a:p>
            <a:pPr lvl="1"/>
            <a:r>
              <a:rPr lang="en-US" dirty="0"/>
              <a:t>Approximation, depend on </a:t>
            </a:r>
            <a:r>
              <a:rPr lang="en-US" dirty="0" err="1"/>
              <a:t>stepsize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sz="2400" dirty="0">
                <a:ea typeface="ＭＳ Ｐゴシック"/>
                <a:cs typeface="ＭＳ Ｐゴシック"/>
              </a:rPr>
              <a:t>Round-off errors and truncation errors can </a:t>
            </a:r>
          </a:p>
          <a:p>
            <a:pPr marL="457200" lvl="1" indent="0">
              <a:buNone/>
            </a:pPr>
            <a:r>
              <a:rPr lang="en-US" dirty="0">
                <a:ea typeface="ＭＳ Ｐゴシック"/>
                <a:cs typeface="ＭＳ Ｐゴシック"/>
              </a:rPr>
              <a:t>   </a:t>
            </a:r>
            <a:r>
              <a:rPr lang="en-US" sz="2400" dirty="0">
                <a:ea typeface="ＭＳ Ｐゴシック"/>
                <a:cs typeface="ＭＳ Ｐゴシック"/>
              </a:rPr>
              <a:t>be significant in ill-conditioned problems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6F92B8-383C-6673-B205-5CDD0F14A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ICAP'24, Oct 2-5,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920708-F406-61BC-E472-CBAFFD5B3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E8AF-38C7-4BEB-BF20-EA40D8F8489D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88C8A9-CCAF-BD97-F756-D38330B7B47F}"/>
                  </a:ext>
                </a:extLst>
              </p:cNvPr>
              <p:cNvSpPr txBox="1"/>
              <p:nvPr/>
            </p:nvSpPr>
            <p:spPr>
              <a:xfrm>
                <a:off x="1170432" y="4047744"/>
                <a:ext cx="4157472" cy="871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Ｐゴシック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/>
                        </a:rPr>
                        <m:t>≈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Ｐゴシック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Ｐゴシック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ＭＳ Ｐゴシック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ＭＳ Ｐゴシック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ＭＳ Ｐゴシック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ＭＳ Ｐゴシック"/>
                                </a:rPr>
                                <m:t>h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ＭＳ Ｐゴシック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ＭＳ Ｐゴシック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ＭＳ Ｐゴシック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Ｐゴシック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Ｐゴシック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ＭＳ Ｐゴシック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ＭＳ Ｐゴシック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Ｐゴシック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88C8A9-CCAF-BD97-F756-D38330B7B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432" y="4047744"/>
                <a:ext cx="4157472" cy="871521"/>
              </a:xfrm>
              <a:prstGeom prst="rect">
                <a:avLst/>
              </a:prstGeom>
              <a:blipFill>
                <a:blip r:embed="rId2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BA3A7F09-D148-883E-1820-5C795982E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30" y="2523744"/>
            <a:ext cx="4925528" cy="322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8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52E2C-F4E5-70D9-37E1-BE5F4B57B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Auto-Differentiation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73B6797-2A8B-939D-BD68-7A5397F059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6901311"/>
              </p:ext>
            </p:extLst>
          </p:nvPr>
        </p:nvGraphicFramePr>
        <p:xfrm>
          <a:off x="243763" y="1286320"/>
          <a:ext cx="1174591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77">
                  <a:extLst>
                    <a:ext uri="{9D8B030D-6E8A-4147-A177-3AD203B41FA5}">
                      <a16:colId xmlns:a16="http://schemas.microsoft.com/office/drawing/2014/main" val="2924053885"/>
                    </a:ext>
                  </a:extLst>
                </a:gridCol>
                <a:gridCol w="8697835">
                  <a:extLst>
                    <a:ext uri="{9D8B030D-6E8A-4147-A177-3AD203B41FA5}">
                      <a16:colId xmlns:a16="http://schemas.microsoft.com/office/drawing/2014/main" val="19385426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812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Symbolic differentiation (SD)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Exact expression and most informative</a:t>
                      </a:r>
                      <a:r>
                        <a:rPr lang="en-US" dirty="0"/>
                        <a:t>; 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excessive expression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766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Numerical differentiation (ND)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Work with black-box functions</a:t>
                      </a:r>
                      <a:r>
                        <a:rPr lang="en-US" dirty="0"/>
                        <a:t>; 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Numerical error, step size dependence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86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Auto Differentiation (AD)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SD in algorithm/compiler, precise derivatives</a:t>
                      </a:r>
                      <a:r>
                        <a:rPr lang="en-US" dirty="0"/>
                        <a:t>; 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Separate algorithm needed</a:t>
                      </a:r>
                      <a:r>
                        <a:rPr lang="en-US" dirty="0"/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190543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BCA5E-BB0C-9C62-646D-89A313863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ICAP'24, Oct 2-5,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D74120-84CB-10EE-9A02-D85BB1096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E8AF-38C7-4BEB-BF20-EA40D8F8489D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F2D891-477C-9AF4-39E4-96786E6D7B1A}"/>
              </a:ext>
            </a:extLst>
          </p:cNvPr>
          <p:cNvSpPr txBox="1"/>
          <p:nvPr/>
        </p:nvSpPr>
        <p:spPr>
          <a:xfrm>
            <a:off x="926553" y="2961750"/>
            <a:ext cx="10338893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Auto-differentiation (AD)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decompose</a:t>
            </a:r>
            <a:r>
              <a:rPr lang="en-US" sz="2000" dirty="0"/>
              <a:t> calculations into elementary steps and use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chain rule</a:t>
            </a:r>
            <a:r>
              <a:rPr lang="en-US" sz="2000" dirty="0"/>
              <a:t> for the function compositions.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1D0E2E-1392-89C9-83B3-2F4C8C750C80}"/>
                  </a:ext>
                </a:extLst>
              </p:cNvPr>
              <p:cNvSpPr txBox="1"/>
              <p:nvPr/>
            </p:nvSpPr>
            <p:spPr>
              <a:xfrm>
                <a:off x="1353312" y="3861706"/>
                <a:ext cx="4763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ea typeface="Cambria Math" panose="02040503050406030204" pitchFamily="18" charset="0"/>
                  </a:rPr>
                  <a:t>Consider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∘⋯∘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1D0E2E-1392-89C9-83B3-2F4C8C750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312" y="3861706"/>
                <a:ext cx="4763407" cy="461665"/>
              </a:xfrm>
              <a:prstGeom prst="rect">
                <a:avLst/>
              </a:prstGeom>
              <a:blipFill>
                <a:blip r:embed="rId2"/>
                <a:stretch>
                  <a:fillRect l="-2128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18E8D7-1C75-4927-8F7E-19CD7AA20956}"/>
                  </a:ext>
                </a:extLst>
              </p:cNvPr>
              <p:cNvSpPr txBox="1"/>
              <p:nvPr/>
            </p:nvSpPr>
            <p:spPr>
              <a:xfrm>
                <a:off x="6075280" y="3861705"/>
                <a:ext cx="48731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ea typeface="Cambria Math" panose="02040503050406030204" pitchFamily="18" charset="0"/>
                  </a:rPr>
                  <a:t>w</a:t>
                </a:r>
                <a:r>
                  <a:rPr lang="en-US" sz="2400" b="0" dirty="0">
                    <a:ea typeface="Cambria Math" panose="02040503050406030204" pitchFamily="18" charset="0"/>
                  </a:rPr>
                  <a:t>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18E8D7-1C75-4927-8F7E-19CD7AA20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280" y="3861705"/>
                <a:ext cx="4873136" cy="461665"/>
              </a:xfrm>
              <a:prstGeom prst="rect">
                <a:avLst/>
              </a:prstGeom>
              <a:blipFill>
                <a:blip r:embed="rId3"/>
                <a:stretch>
                  <a:fillRect l="-2078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E9199A-5F9A-1C91-0115-EDF03E0824B9}"/>
                  </a:ext>
                </a:extLst>
              </p:cNvPr>
              <p:cNvSpPr txBox="1"/>
              <p:nvPr/>
            </p:nvSpPr>
            <p:spPr>
              <a:xfrm>
                <a:off x="1682496" y="4437270"/>
                <a:ext cx="5986272" cy="730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Ｐゴシック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ＭＳ Ｐゴシック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ＭＳ Ｐゴシック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ＭＳ Ｐゴシック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E9199A-5F9A-1C91-0115-EDF03E082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496" y="4437270"/>
                <a:ext cx="5986272" cy="730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>
            <a:extLst>
              <a:ext uri="{FF2B5EF4-FFF2-40B4-BE49-F238E27FC236}">
                <a16:creationId xmlns:a16="http://schemas.microsoft.com/office/drawing/2014/main" id="{5E97EF87-28FD-3786-D6BB-C6AAE4D10653}"/>
              </a:ext>
            </a:extLst>
          </p:cNvPr>
          <p:cNvSpPr/>
          <p:nvPr/>
        </p:nvSpPr>
        <p:spPr>
          <a:xfrm>
            <a:off x="3279649" y="5244949"/>
            <a:ext cx="3462528" cy="15849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9ABC23-B86F-2651-A318-AEBC253862D3}"/>
              </a:ext>
            </a:extLst>
          </p:cNvPr>
          <p:cNvSpPr txBox="1"/>
          <p:nvPr/>
        </p:nvSpPr>
        <p:spPr>
          <a:xfrm>
            <a:off x="7061000" y="5065439"/>
            <a:ext cx="290169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Reverse Differentiation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2DCA76A-C91F-6751-8702-48219851CFD1}"/>
              </a:ext>
            </a:extLst>
          </p:cNvPr>
          <p:cNvSpPr/>
          <p:nvPr/>
        </p:nvSpPr>
        <p:spPr>
          <a:xfrm rot="10800000">
            <a:off x="3279649" y="5682950"/>
            <a:ext cx="3462528" cy="158496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2FD94B-CE7A-3748-B6AF-316CE7FA7C03}"/>
              </a:ext>
            </a:extLst>
          </p:cNvPr>
          <p:cNvSpPr txBox="1"/>
          <p:nvPr/>
        </p:nvSpPr>
        <p:spPr>
          <a:xfrm>
            <a:off x="7061000" y="5571680"/>
            <a:ext cx="290169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Forward Differentiation</a:t>
            </a:r>
          </a:p>
        </p:txBody>
      </p:sp>
    </p:spTree>
    <p:extLst>
      <p:ext uri="{BB962C8B-B14F-4D97-AF65-F5344CB8AC3E}">
        <p14:creationId xmlns:p14="http://schemas.microsoft.com/office/powerpoint/2010/main" val="610866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3AAD8-F11A-CBFF-FD02-123899B52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AD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F1972-9148-7E17-7492-A4AE8603F1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Accelerator community is familiar with the Forward AD(FAD) since the Differential algebra or Truncated Power Series has been introduced. </a:t>
                </a:r>
              </a:p>
              <a:p>
                <a:r>
                  <a:rPr lang="en-US" dirty="0"/>
                  <a:t>The process can be illustrated as dual number </a:t>
                </a:r>
                <a14:m>
                  <m:oMath xmlns:m="http://schemas.openxmlformats.org/officeDocument/2006/math">
                    <m:r>
                      <a:rPr lang="en-US" i="1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&lt;</m:t>
                    </m:r>
                    <m:r>
                      <a:rPr lang="en-US" i="1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𝑥</m:t>
                    </m:r>
                    <m:r>
                      <a:rPr lang="en-US" i="1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, 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&gt;</m:t>
                    </m:r>
                  </m:oMath>
                </a14:m>
                <a:r>
                  <a:rPr lang="en-US" dirty="0">
                    <a:effectLst/>
                  </a:rPr>
                  <a:t> </a:t>
                </a:r>
                <a:r>
                  <a:rPr lang="en-US" dirty="0"/>
                  <a:t> for first derivative of 1-D functions, with const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, 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0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&gt;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dirty="0"/>
                  <a:t> and variable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, 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More efficient when output dimension is much larger than that of input.</a:t>
                </a:r>
              </a:p>
              <a:p>
                <a:r>
                  <a:rPr lang="en-US" dirty="0"/>
                  <a:t>Can be extended to multi-variable </a:t>
                </a:r>
                <a14:m>
                  <m:oMath xmlns:m="http://schemas.openxmlformats.org/officeDocument/2006/math">
                    <m:r>
                      <a:rPr lang="en-US" i="1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&lt;</m:t>
                    </m:r>
                    <m:r>
                      <a:rPr lang="en-US" i="1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𝑥</m:t>
                    </m:r>
                    <m:r>
                      <a:rPr lang="en-US" i="1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, </m:t>
                    </m:r>
                    <m:sSubSup>
                      <m:sSubSup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,⋯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&gt;</m:t>
                    </m:r>
                  </m:oMath>
                </a14:m>
                <a:r>
                  <a:rPr lang="en-US" dirty="0"/>
                  <a:t> and high orders.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F1972-9148-7E17-7492-A4AE8603F1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4" t="-2100" r="-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570F5F-C6E9-0E79-7E67-E215A971F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ICAP'24, Oct 2-5,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DE05A5-71B5-0D79-FF03-B12D03B45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E8AF-38C7-4BEB-BF20-EA40D8F8489D}" type="slidenum">
              <a:rPr lang="en-US" smtClean="0"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6E9006-D527-EC72-DDD6-BC6B15BCD853}"/>
                  </a:ext>
                </a:extLst>
              </p:cNvPr>
              <p:cNvSpPr txBox="1"/>
              <p:nvPr/>
            </p:nvSpPr>
            <p:spPr>
              <a:xfrm>
                <a:off x="1774090" y="2896483"/>
                <a:ext cx="6181344" cy="4025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, 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&gt;±&lt;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, 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&gt; = &lt;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, 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±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6E9006-D527-EC72-DDD6-BC6B15BCD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090" y="2896483"/>
                <a:ext cx="6181344" cy="402546"/>
              </a:xfrm>
              <a:prstGeom prst="rect">
                <a:avLst/>
              </a:prstGeom>
              <a:blipFill>
                <a:blip r:embed="rId3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5627534-1251-BE60-B571-7AF36669E029}"/>
                  </a:ext>
                </a:extLst>
              </p:cNvPr>
              <p:cNvSpPr txBox="1"/>
              <p:nvPr/>
            </p:nvSpPr>
            <p:spPr>
              <a:xfrm>
                <a:off x="1774090" y="3380211"/>
                <a:ext cx="618134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, 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&gt;×&lt;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, 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&gt; = &lt;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, 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5627534-1251-BE60-B571-7AF36669E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090" y="3380211"/>
                <a:ext cx="6181344" cy="369332"/>
              </a:xfrm>
              <a:prstGeom prst="rect">
                <a:avLst/>
              </a:prstGeom>
              <a:blipFill>
                <a:blip r:embed="rId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F4F57E-9EB9-E6C4-C9B2-F1132E11966B}"/>
                  </a:ext>
                </a:extLst>
              </p:cNvPr>
              <p:cNvSpPr txBox="1"/>
              <p:nvPr/>
            </p:nvSpPr>
            <p:spPr>
              <a:xfrm>
                <a:off x="1700938" y="3699470"/>
                <a:ext cx="6181344" cy="699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, 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&gt;÷&lt;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, 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&gt; = &lt;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, 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F4F57E-9EB9-E6C4-C9B2-F1132E119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938" y="3699470"/>
                <a:ext cx="6181344" cy="699743"/>
              </a:xfrm>
              <a:prstGeom prst="rect">
                <a:avLst/>
              </a:prstGeom>
              <a:blipFill>
                <a:blip r:embed="rId5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8E3256-E079-3744-23AD-746B2EB3E110}"/>
                  </a:ext>
                </a:extLst>
              </p:cNvPr>
              <p:cNvSpPr txBox="1"/>
              <p:nvPr/>
            </p:nvSpPr>
            <p:spPr>
              <a:xfrm>
                <a:off x="1664362" y="4337684"/>
                <a:ext cx="46329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, 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&gt;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, 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8E3256-E079-3744-23AD-746B2EB3E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362" y="4337684"/>
                <a:ext cx="4632960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7819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18CB0-F9AD-8C4A-2B52-76E583D57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FAD 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BEA2DA-943E-B526-237A-9E6C1097C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ICAP'24, Oct 2-5,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65B53E-8DF1-2F24-5A0B-54E411C13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E8AF-38C7-4BEB-BF20-EA40D8F8489D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FDCA69-2B9E-D60B-192F-5BA5A246B136}"/>
                  </a:ext>
                </a:extLst>
              </p:cNvPr>
              <p:cNvSpPr txBox="1"/>
              <p:nvPr/>
            </p:nvSpPr>
            <p:spPr>
              <a:xfrm>
                <a:off x="2940179" y="1284552"/>
                <a:ext cx="7007952" cy="682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FDCA69-2B9E-D60B-192F-5BA5A246B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179" y="1284552"/>
                <a:ext cx="7007952" cy="682174"/>
              </a:xfrm>
              <a:prstGeom prst="rect">
                <a:avLst/>
              </a:prstGeom>
              <a:blipFill>
                <a:blip r:embed="rId2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CEEFEB11-8E1A-4E2F-77DB-3E4F8860BE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5528705"/>
                  </p:ext>
                </p:extLst>
              </p:nvPr>
            </p:nvGraphicFramePr>
            <p:xfrm>
              <a:off x="2016639" y="2420021"/>
              <a:ext cx="7844692" cy="3274928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961173">
                      <a:extLst>
                        <a:ext uri="{9D8B030D-6E8A-4147-A177-3AD203B41FA5}">
                          <a16:colId xmlns:a16="http://schemas.microsoft.com/office/drawing/2014/main" val="3151216223"/>
                        </a:ext>
                      </a:extLst>
                    </a:gridCol>
                    <a:gridCol w="1961173">
                      <a:extLst>
                        <a:ext uri="{9D8B030D-6E8A-4147-A177-3AD203B41FA5}">
                          <a16:colId xmlns:a16="http://schemas.microsoft.com/office/drawing/2014/main" val="3759162831"/>
                        </a:ext>
                      </a:extLst>
                    </a:gridCol>
                    <a:gridCol w="1961173">
                      <a:extLst>
                        <a:ext uri="{9D8B030D-6E8A-4147-A177-3AD203B41FA5}">
                          <a16:colId xmlns:a16="http://schemas.microsoft.com/office/drawing/2014/main" val="1607367790"/>
                        </a:ext>
                      </a:extLst>
                    </a:gridCol>
                    <a:gridCol w="1961173">
                      <a:extLst>
                        <a:ext uri="{9D8B030D-6E8A-4147-A177-3AD203B41FA5}">
                          <a16:colId xmlns:a16="http://schemas.microsoft.com/office/drawing/2014/main" val="3749886336"/>
                        </a:ext>
                      </a:extLst>
                    </a:gridCol>
                  </a:tblGrid>
                  <a:tr h="4407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lt1"/>
                              </a:solidFill>
                              <a:effectLst/>
                            </a:rPr>
                            <a:t>Intermediate Vars.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Expressions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Values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Derivatives</a:t>
                          </a:r>
                          <a:r>
                            <a:rPr lang="en-US" sz="1600" baseline="0" dirty="0"/>
                            <a:t> with respect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7988122"/>
                      </a:ext>
                    </a:extLst>
                  </a:tr>
                  <a:tr h="3369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smtClean="0">
                                  <a:effectLst/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600" b="0" smtClean="0">
                                  <a:effectLst/>
                                  <a:latin typeface="Cambria Math" panose="02040503050406030204" pitchFamily="18" charset="0"/>
                                </a:rPr>
                                <m:t>1.5</m:t>
                              </m:r>
                              <m:r>
                                <a:rPr lang="en-US" sz="1600" smtClean="0"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0" smtClean="0">
                                  <a:effectLst/>
                                  <a:latin typeface="Cambria Math" panose="02040503050406030204" pitchFamily="18" charset="0"/>
                                </a:rPr>
                                <m:t> 1, 0</m:t>
                              </m:r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oMath>
                          </a14:m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1.5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1.0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6199069"/>
                      </a:ext>
                    </a:extLst>
                  </a:tr>
                  <a:tr h="3369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smtClean="0">
                                  <a:effectLst/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600" b="0" smtClean="0">
                                  <a:effectLst/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  <m:r>
                                <a:rPr lang="en-US" sz="1600" smtClean="0"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0" smtClean="0">
                                  <a:effectLst/>
                                  <a:latin typeface="Cambria Math" panose="02040503050406030204" pitchFamily="18" charset="0"/>
                                </a:rPr>
                                <m:t> 0, 1</m:t>
                              </m:r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oMath>
                          </a14:m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0.5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0.0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9109424"/>
                      </a:ext>
                    </a:extLst>
                  </a:tr>
                  <a:tr h="3369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3.0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2.0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0939620"/>
                      </a:ext>
                    </a:extLst>
                  </a:tr>
                  <a:tr h="3369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0.1411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-1.98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1852335"/>
                      </a:ext>
                    </a:extLst>
                  </a:tr>
                  <a:tr h="3369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1.6487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0.0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1425600"/>
                      </a:ext>
                    </a:extLst>
                  </a:tr>
                  <a:tr h="3369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1.3513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2.0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4741746"/>
                      </a:ext>
                    </a:extLst>
                  </a:tr>
                  <a:tr h="3369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1.4924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0.02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02420923"/>
                      </a:ext>
                    </a:extLst>
                  </a:tr>
                  <a:tr h="3369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2.0167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3.0118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83733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CEEFEB11-8E1A-4E2F-77DB-3E4F8860BE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5528705"/>
                  </p:ext>
                </p:extLst>
              </p:nvPr>
            </p:nvGraphicFramePr>
            <p:xfrm>
              <a:off x="2016639" y="2420021"/>
              <a:ext cx="7844692" cy="3274928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961173">
                      <a:extLst>
                        <a:ext uri="{9D8B030D-6E8A-4147-A177-3AD203B41FA5}">
                          <a16:colId xmlns:a16="http://schemas.microsoft.com/office/drawing/2014/main" val="3151216223"/>
                        </a:ext>
                      </a:extLst>
                    </a:gridCol>
                    <a:gridCol w="1961173">
                      <a:extLst>
                        <a:ext uri="{9D8B030D-6E8A-4147-A177-3AD203B41FA5}">
                          <a16:colId xmlns:a16="http://schemas.microsoft.com/office/drawing/2014/main" val="3759162831"/>
                        </a:ext>
                      </a:extLst>
                    </a:gridCol>
                    <a:gridCol w="1961173">
                      <a:extLst>
                        <a:ext uri="{9D8B030D-6E8A-4147-A177-3AD203B41FA5}">
                          <a16:colId xmlns:a16="http://schemas.microsoft.com/office/drawing/2014/main" val="1607367790"/>
                        </a:ext>
                      </a:extLst>
                    </a:gridCol>
                    <a:gridCol w="1961173">
                      <a:extLst>
                        <a:ext uri="{9D8B030D-6E8A-4147-A177-3AD203B41FA5}">
                          <a16:colId xmlns:a16="http://schemas.microsoft.com/office/drawing/2014/main" val="3749886336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>
                              <a:solidFill>
                                <a:schemeClr val="lt1"/>
                              </a:solidFill>
                              <a:effectLst/>
                            </a:rPr>
                            <a:t>Intermediate Vars.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Expressions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Values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2174" r="-1290" b="-47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7988122"/>
                      </a:ext>
                    </a:extLst>
                  </a:tr>
                  <a:tr h="3369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45" t="-180769" r="-300645" b="-74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645" t="-180769" r="-200645" b="-74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1.5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1.0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6199069"/>
                      </a:ext>
                    </a:extLst>
                  </a:tr>
                  <a:tr h="3369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45" t="-270370" r="-300645" b="-61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645" t="-270370" r="-200645" b="-61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0.5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0.0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9109424"/>
                      </a:ext>
                    </a:extLst>
                  </a:tr>
                  <a:tr h="3369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45" t="-370370" r="-300645" b="-51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645" t="-370370" r="-200645" b="-51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3.0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2.0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0939620"/>
                      </a:ext>
                    </a:extLst>
                  </a:tr>
                  <a:tr h="3369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45" t="-488462" r="-300645" b="-43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645" t="-488462" r="-200645" b="-43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0.1411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-1.98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1852335"/>
                      </a:ext>
                    </a:extLst>
                  </a:tr>
                  <a:tr h="3369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45" t="-566667" r="-300645" b="-3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645" t="-566667" r="-200645" b="-3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1.6487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0.0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1425600"/>
                      </a:ext>
                    </a:extLst>
                  </a:tr>
                  <a:tr h="3369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45" t="-666667" r="-300645" b="-2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645" t="-666667" r="-200645" b="-2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1.3513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2.0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4741746"/>
                      </a:ext>
                    </a:extLst>
                  </a:tr>
                  <a:tr h="3369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45" t="-796154" r="-300645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645" t="-796154" r="-200645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1.4924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0.02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02420923"/>
                      </a:ext>
                    </a:extLst>
                  </a:tr>
                  <a:tr h="3369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45" t="-862963" r="-300645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645" t="-862963" r="-200645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2.0167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3.0118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837335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Down Arrow 7">
            <a:extLst>
              <a:ext uri="{FF2B5EF4-FFF2-40B4-BE49-F238E27FC236}">
                <a16:creationId xmlns:a16="http://schemas.microsoft.com/office/drawing/2014/main" id="{F8D2E287-3A50-8B7D-6D9F-4E98BD615CD7}"/>
              </a:ext>
            </a:extLst>
          </p:cNvPr>
          <p:cNvSpPr/>
          <p:nvPr/>
        </p:nvSpPr>
        <p:spPr>
          <a:xfrm>
            <a:off x="7699479" y="3803485"/>
            <a:ext cx="365606" cy="189146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79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97B5-7323-282F-C202-59F1B0564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D69C4A-5849-0700-AB18-232FE10C8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ICAP'24, Oct 2-5,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627128-2D6F-FDEF-A7BB-2C2FA0723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E8AF-38C7-4BEB-BF20-EA40D8F8489D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C2CC44-4D60-9041-2C2F-156F13CA9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Reverse AD (RAD) calculate the derivatives from the outer functions, which is the same order with calculation by hand, a reversed direction of function evaluation.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Main workhorse of ML using NN (Backpropagation)</a:t>
            </a:r>
          </a:p>
          <a:p>
            <a:r>
              <a:rPr lang="en-US" dirty="0"/>
              <a:t>More efficient when input dimension is much larger.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233307-1351-A3DC-EB37-EEF1092A9277}"/>
                  </a:ext>
                </a:extLst>
              </p:cNvPr>
              <p:cNvSpPr txBox="1"/>
              <p:nvPr/>
            </p:nvSpPr>
            <p:spPr>
              <a:xfrm>
                <a:off x="884074" y="3602857"/>
                <a:ext cx="5986272" cy="730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Ｐゴシック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ＭＳ Ｐゴシック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ＭＳ Ｐゴシック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ＭＳ Ｐゴシック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233307-1351-A3DC-EB37-EEF1092A9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74" y="3602857"/>
                <a:ext cx="5986272" cy="730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>
            <a:extLst>
              <a:ext uri="{FF2B5EF4-FFF2-40B4-BE49-F238E27FC236}">
                <a16:creationId xmlns:a16="http://schemas.microsoft.com/office/drawing/2014/main" id="{1D47E4CC-E6A4-35E9-9A8A-C1EC11DDB474}"/>
              </a:ext>
            </a:extLst>
          </p:cNvPr>
          <p:cNvSpPr/>
          <p:nvPr/>
        </p:nvSpPr>
        <p:spPr>
          <a:xfrm>
            <a:off x="2481227" y="4410536"/>
            <a:ext cx="3462528" cy="15849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946DAB-CBF0-B79B-9BEB-2E51A798085E}"/>
              </a:ext>
            </a:extLst>
          </p:cNvPr>
          <p:cNvSpPr txBox="1"/>
          <p:nvPr/>
        </p:nvSpPr>
        <p:spPr>
          <a:xfrm>
            <a:off x="6262578" y="4231026"/>
            <a:ext cx="290169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Reverse Differentiation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E9FA846-E8E1-9F1D-2D06-972D0012CC93}"/>
                  </a:ext>
                </a:extLst>
              </p:cNvPr>
              <p:cNvSpPr txBox="1"/>
              <p:nvPr/>
            </p:nvSpPr>
            <p:spPr>
              <a:xfrm>
                <a:off x="1011936" y="2701232"/>
                <a:ext cx="4763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∘⋯∘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E9FA846-E8E1-9F1D-2D06-972D0012C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936" y="2701232"/>
                <a:ext cx="4763407" cy="461665"/>
              </a:xfrm>
              <a:prstGeom prst="rect">
                <a:avLst/>
              </a:prstGeom>
              <a:blipFill>
                <a:blip r:embed="rId3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Arrow 15">
            <a:extLst>
              <a:ext uri="{FF2B5EF4-FFF2-40B4-BE49-F238E27FC236}">
                <a16:creationId xmlns:a16="http://schemas.microsoft.com/office/drawing/2014/main" id="{E7D67C11-6CA3-A2FE-7D71-15C6546181C9}"/>
              </a:ext>
            </a:extLst>
          </p:cNvPr>
          <p:cNvSpPr/>
          <p:nvPr/>
        </p:nvSpPr>
        <p:spPr>
          <a:xfrm rot="10800000">
            <a:off x="2481227" y="3217011"/>
            <a:ext cx="3462528" cy="15849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FFD5D2-4EBA-FFF2-2279-1E17DD41B610}"/>
              </a:ext>
            </a:extLst>
          </p:cNvPr>
          <p:cNvSpPr txBox="1"/>
          <p:nvPr/>
        </p:nvSpPr>
        <p:spPr>
          <a:xfrm>
            <a:off x="6254496" y="3063218"/>
            <a:ext cx="290169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Value evaluation</a:t>
            </a:r>
          </a:p>
        </p:txBody>
      </p:sp>
      <p:pic>
        <p:nvPicPr>
          <p:cNvPr id="18" name="Picture 17" descr="Screen Clipping">
            <a:extLst>
              <a:ext uri="{FF2B5EF4-FFF2-40B4-BE49-F238E27FC236}">
                <a16:creationId xmlns:a16="http://schemas.microsoft.com/office/drawing/2014/main" id="{FE08B575-6214-385B-154B-366BA2F363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853" y="2308103"/>
            <a:ext cx="1503599" cy="309295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9406B20-E6CF-D935-6AF4-1CCE9BA40C0E}"/>
              </a:ext>
            </a:extLst>
          </p:cNvPr>
          <p:cNvSpPr txBox="1"/>
          <p:nvPr/>
        </p:nvSpPr>
        <p:spPr>
          <a:xfrm>
            <a:off x="9735207" y="5432863"/>
            <a:ext cx="212140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Adjoints from</a:t>
            </a:r>
          </a:p>
          <a:p>
            <a:pPr algn="ctr"/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Wengert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list [1964]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034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58893-77F2-C944-B5E1-BB8F98B1E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 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93CACD-7DF8-1FA2-3B65-45C84A5CD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ICAP'24, Oct 2-5,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B8AB3F-99D5-42BC-9CBD-4A99814A5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E8AF-38C7-4BEB-BF20-EA40D8F8489D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2A2CCD1D-68B2-BBF7-39D6-03A055CA7F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69773210"/>
                  </p:ext>
                </p:extLst>
              </p:nvPr>
            </p:nvGraphicFramePr>
            <p:xfrm>
              <a:off x="1196514" y="2384676"/>
              <a:ext cx="7918808" cy="358508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79702">
                      <a:extLst>
                        <a:ext uri="{9D8B030D-6E8A-4147-A177-3AD203B41FA5}">
                          <a16:colId xmlns:a16="http://schemas.microsoft.com/office/drawing/2014/main" val="3151216223"/>
                        </a:ext>
                      </a:extLst>
                    </a:gridCol>
                    <a:gridCol w="1979702">
                      <a:extLst>
                        <a:ext uri="{9D8B030D-6E8A-4147-A177-3AD203B41FA5}">
                          <a16:colId xmlns:a16="http://schemas.microsoft.com/office/drawing/2014/main" val="3759162831"/>
                        </a:ext>
                      </a:extLst>
                    </a:gridCol>
                    <a:gridCol w="1979702">
                      <a:extLst>
                        <a:ext uri="{9D8B030D-6E8A-4147-A177-3AD203B41FA5}">
                          <a16:colId xmlns:a16="http://schemas.microsoft.com/office/drawing/2014/main" val="1607367790"/>
                        </a:ext>
                      </a:extLst>
                    </a:gridCol>
                    <a:gridCol w="1979702">
                      <a:extLst>
                        <a:ext uri="{9D8B030D-6E8A-4147-A177-3AD203B41FA5}">
                          <a16:colId xmlns:a16="http://schemas.microsoft.com/office/drawing/2014/main" val="3749886336"/>
                        </a:ext>
                      </a:extLst>
                    </a:gridCol>
                  </a:tblGrid>
                  <a:tr h="6587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kern="1200" dirty="0">
                              <a:solidFill>
                                <a:schemeClr val="lt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Intermediate Vars.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Expressions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Values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 err="1">
                              <a:solidFill>
                                <a:schemeClr val="lt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Adjoints</a:t>
                          </a:r>
                          <a:endParaRPr lang="en-US" sz="1600" b="1" kern="1200" dirty="0">
                            <a:solidFill>
                              <a:schemeClr val="lt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7988122"/>
                      </a:ext>
                    </a:extLst>
                  </a:tr>
                  <a:tr h="3657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3.0118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6199069"/>
                      </a:ext>
                    </a:extLst>
                  </a:tr>
                  <a:tr h="3657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-13.7239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9109424"/>
                      </a:ext>
                    </a:extLst>
                  </a:tr>
                  <a:tr h="3657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1.5059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0939620"/>
                      </a:ext>
                    </a:extLst>
                  </a:tr>
                  <a:tr h="3657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⁡(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0.1411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1.3513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1852335"/>
                      </a:ext>
                    </a:extLst>
                  </a:tr>
                  <a:tr h="3657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⁡(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1.6487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-2.8437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1425600"/>
                      </a:ext>
                    </a:extLst>
                  </a:tr>
                  <a:tr h="3657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1.3513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2.8437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4741746"/>
                      </a:ext>
                    </a:extLst>
                  </a:tr>
                  <a:tr h="3657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1.4924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1.3513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02420923"/>
                      </a:ext>
                    </a:extLst>
                  </a:tr>
                  <a:tr h="3657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2.0167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83733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2A2CCD1D-68B2-BBF7-39D6-03A055CA7F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69773210"/>
                  </p:ext>
                </p:extLst>
              </p:nvPr>
            </p:nvGraphicFramePr>
            <p:xfrm>
              <a:off x="1196514" y="2384676"/>
              <a:ext cx="7918808" cy="358508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79702">
                      <a:extLst>
                        <a:ext uri="{9D8B030D-6E8A-4147-A177-3AD203B41FA5}">
                          <a16:colId xmlns:a16="http://schemas.microsoft.com/office/drawing/2014/main" val="3151216223"/>
                        </a:ext>
                      </a:extLst>
                    </a:gridCol>
                    <a:gridCol w="1979702">
                      <a:extLst>
                        <a:ext uri="{9D8B030D-6E8A-4147-A177-3AD203B41FA5}">
                          <a16:colId xmlns:a16="http://schemas.microsoft.com/office/drawing/2014/main" val="3759162831"/>
                        </a:ext>
                      </a:extLst>
                    </a:gridCol>
                    <a:gridCol w="1979702">
                      <a:extLst>
                        <a:ext uri="{9D8B030D-6E8A-4147-A177-3AD203B41FA5}">
                          <a16:colId xmlns:a16="http://schemas.microsoft.com/office/drawing/2014/main" val="1607367790"/>
                        </a:ext>
                      </a:extLst>
                    </a:gridCol>
                    <a:gridCol w="1979702">
                      <a:extLst>
                        <a:ext uri="{9D8B030D-6E8A-4147-A177-3AD203B41FA5}">
                          <a16:colId xmlns:a16="http://schemas.microsoft.com/office/drawing/2014/main" val="3749886336"/>
                        </a:ext>
                      </a:extLst>
                    </a:gridCol>
                  </a:tblGrid>
                  <a:tr h="6587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i="0" kern="1200" dirty="0">
                              <a:solidFill>
                                <a:schemeClr val="lt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Intermediate Vars.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Expressions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Values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kern="1200" dirty="0" err="1">
                              <a:solidFill>
                                <a:schemeClr val="lt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Adjoints</a:t>
                          </a:r>
                          <a:endParaRPr lang="en-US" sz="1600" b="1" kern="1200" dirty="0">
                            <a:solidFill>
                              <a:schemeClr val="lt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7988122"/>
                      </a:ext>
                    </a:extLst>
                  </a:tr>
                  <a:tr h="3657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41" t="-182759" r="-301282" b="-7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41" t="-182759" r="-201282" b="-7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3.0118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6199069"/>
                      </a:ext>
                    </a:extLst>
                  </a:tr>
                  <a:tr h="3657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41" t="-282759" r="-301282" b="-6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41" t="-282759" r="-201282" b="-6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-13.7239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9109424"/>
                      </a:ext>
                    </a:extLst>
                  </a:tr>
                  <a:tr h="3657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41" t="-382759" r="-301282" b="-5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41" t="-382759" r="-201282" b="-5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1.5059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0939620"/>
                      </a:ext>
                    </a:extLst>
                  </a:tr>
                  <a:tr h="3657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41" t="-482759" r="-301282" b="-4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41" t="-482759" r="-201282" b="-4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0.1411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1.3513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1852335"/>
                      </a:ext>
                    </a:extLst>
                  </a:tr>
                  <a:tr h="3657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41" t="-582759" r="-301282" b="-3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41" t="-582759" r="-201282" b="-3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1.6487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-2.8437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1425600"/>
                      </a:ext>
                    </a:extLst>
                  </a:tr>
                  <a:tr h="3657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41" t="-682759" r="-301282" b="-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41" t="-682759" r="-201282" b="-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1.3513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2.8437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4741746"/>
                      </a:ext>
                    </a:extLst>
                  </a:tr>
                  <a:tr h="3657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41" t="-782759" r="-301282" b="-1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41" t="-782759" r="-201282" b="-1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1.4924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1.3513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02420923"/>
                      </a:ext>
                    </a:extLst>
                  </a:tr>
                  <a:tr h="3657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41" t="-882759" r="-301282" b="-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41" t="-882759" r="-201282" b="-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2.0167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837335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935AA1-C36B-32AA-1333-4177E898D17D}"/>
                  </a:ext>
                </a:extLst>
              </p:cNvPr>
              <p:cNvSpPr txBox="1"/>
              <p:nvPr/>
            </p:nvSpPr>
            <p:spPr>
              <a:xfrm>
                <a:off x="2940179" y="1284552"/>
                <a:ext cx="7007952" cy="682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935AA1-C36B-32AA-1333-4177E898D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179" y="1284552"/>
                <a:ext cx="7007952" cy="682174"/>
              </a:xfrm>
              <a:prstGeom prst="rect">
                <a:avLst/>
              </a:prstGeom>
              <a:blipFill>
                <a:blip r:embed="rId3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own Arrow 7">
            <a:extLst>
              <a:ext uri="{FF2B5EF4-FFF2-40B4-BE49-F238E27FC236}">
                <a16:creationId xmlns:a16="http://schemas.microsoft.com/office/drawing/2014/main" id="{2585AADF-65D4-1EE1-A8C8-396813D49763}"/>
              </a:ext>
            </a:extLst>
          </p:cNvPr>
          <p:cNvSpPr/>
          <p:nvPr/>
        </p:nvSpPr>
        <p:spPr>
          <a:xfrm>
            <a:off x="6729071" y="3810789"/>
            <a:ext cx="365606" cy="204512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962001BA-4638-D361-8028-E12B1BDDA6CF}"/>
              </a:ext>
            </a:extLst>
          </p:cNvPr>
          <p:cNvSpPr/>
          <p:nvPr/>
        </p:nvSpPr>
        <p:spPr>
          <a:xfrm rot="10800000">
            <a:off x="8666750" y="3179764"/>
            <a:ext cx="365606" cy="23896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id="{11E7F14C-2059-C946-9BD8-686AD65E11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131" y="2130833"/>
            <a:ext cx="1503599" cy="30929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717A33-A463-47AC-C967-9FE51189B7B9}"/>
              </a:ext>
            </a:extLst>
          </p:cNvPr>
          <p:cNvSpPr txBox="1"/>
          <p:nvPr/>
        </p:nvSpPr>
        <p:spPr>
          <a:xfrm>
            <a:off x="9709485" y="5255593"/>
            <a:ext cx="212140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Adjoints from</a:t>
            </a:r>
          </a:p>
          <a:p>
            <a:pPr algn="ctr"/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Wengert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list [1964]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17699</TotalTime>
  <Words>2555</Words>
  <Application>Microsoft Office PowerPoint</Application>
  <PresentationFormat>Widescreen</PresentationFormat>
  <Paragraphs>398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ＭＳ Ｐゴシック</vt:lpstr>
      <vt:lpstr>Aptos</vt:lpstr>
      <vt:lpstr>Arial</vt:lpstr>
      <vt:lpstr>Book Antiqua</vt:lpstr>
      <vt:lpstr>Calibri</vt:lpstr>
      <vt:lpstr>Cambria Math</vt:lpstr>
      <vt:lpstr>Century Gothic</vt:lpstr>
      <vt:lpstr>Comic Sans MS</vt:lpstr>
      <vt:lpstr>Consolas</vt:lpstr>
      <vt:lpstr>Courier New</vt:lpstr>
      <vt:lpstr>Times New Roman</vt:lpstr>
      <vt:lpstr>Office Theme</vt:lpstr>
      <vt:lpstr>JuTrack, a Julia Package  for Auto- Differentiation Application in  Accelerator Modeling and Tracking</vt:lpstr>
      <vt:lpstr>Outline</vt:lpstr>
      <vt:lpstr>Derivatives</vt:lpstr>
      <vt:lpstr>Methods for Obtaining Derivatives</vt:lpstr>
      <vt:lpstr>Auto-Differentiation</vt:lpstr>
      <vt:lpstr>Forward AD </vt:lpstr>
      <vt:lpstr>FAD example</vt:lpstr>
      <vt:lpstr>Reverse AD</vt:lpstr>
      <vt:lpstr>RAD example</vt:lpstr>
      <vt:lpstr>AD in Accelerators</vt:lpstr>
      <vt:lpstr>JuTrack</vt:lpstr>
      <vt:lpstr>JuTrack (cont’d)</vt:lpstr>
      <vt:lpstr>JuTrack Status</vt:lpstr>
      <vt:lpstr>Modeling of Collective Effects</vt:lpstr>
      <vt:lpstr>JuTrack GUI</vt:lpstr>
      <vt:lpstr>Example of AD Particle Tracking</vt:lpstr>
      <vt:lpstr>Example of TPSA</vt:lpstr>
      <vt:lpstr>A real-life example</vt:lpstr>
      <vt:lpstr>Application in Optimization</vt:lpstr>
      <vt:lpstr>Simplified phase adv. matching</vt:lpstr>
      <vt:lpstr>Application in Nonlinear Optimization</vt:lpstr>
      <vt:lpstr>Application in Self-Fields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for EIC accelerator design and beam dynamics</dc:title>
  <dc:creator>Hao, Yue</dc:creator>
  <cp:lastModifiedBy>Hao, Yue</cp:lastModifiedBy>
  <cp:revision>21</cp:revision>
  <dcterms:created xsi:type="dcterms:W3CDTF">2021-08-27T20:36:38Z</dcterms:created>
  <dcterms:modified xsi:type="dcterms:W3CDTF">2024-10-03T21:33:36Z</dcterms:modified>
</cp:coreProperties>
</file>