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  <p:sldMasterId id="2147483832" r:id="rId2"/>
    <p:sldMasterId id="2147483840" r:id="rId3"/>
    <p:sldMasterId id="2147483846" r:id="rId4"/>
    <p:sldMasterId id="2147483853" r:id="rId5"/>
    <p:sldMasterId id="2147483862" r:id="rId6"/>
    <p:sldMasterId id="2147483871" r:id="rId7"/>
  </p:sldMasterIdLst>
  <p:notesMasterIdLst>
    <p:notesMasterId r:id="rId41"/>
  </p:notesMasterIdLst>
  <p:handoutMasterIdLst>
    <p:handoutMasterId r:id="rId42"/>
  </p:handoutMasterIdLst>
  <p:sldIdLst>
    <p:sldId id="721" r:id="rId8"/>
    <p:sldId id="780" r:id="rId9"/>
    <p:sldId id="778" r:id="rId10"/>
    <p:sldId id="729" r:id="rId11"/>
    <p:sldId id="734" r:id="rId12"/>
    <p:sldId id="735" r:id="rId13"/>
    <p:sldId id="736" r:id="rId14"/>
    <p:sldId id="2142534396" r:id="rId15"/>
    <p:sldId id="2142534395" r:id="rId16"/>
    <p:sldId id="730" r:id="rId17"/>
    <p:sldId id="766" r:id="rId18"/>
    <p:sldId id="739" r:id="rId19"/>
    <p:sldId id="798" r:id="rId20"/>
    <p:sldId id="786" r:id="rId21"/>
    <p:sldId id="773" r:id="rId22"/>
    <p:sldId id="799" r:id="rId23"/>
    <p:sldId id="745" r:id="rId24"/>
    <p:sldId id="757" r:id="rId25"/>
    <p:sldId id="775" r:id="rId26"/>
    <p:sldId id="753" r:id="rId27"/>
    <p:sldId id="746" r:id="rId28"/>
    <p:sldId id="789" r:id="rId29"/>
    <p:sldId id="776" r:id="rId30"/>
    <p:sldId id="771" r:id="rId31"/>
    <p:sldId id="744" r:id="rId32"/>
    <p:sldId id="788" r:id="rId33"/>
    <p:sldId id="785" r:id="rId34"/>
    <p:sldId id="767" r:id="rId35"/>
    <p:sldId id="2142534397" r:id="rId36"/>
    <p:sldId id="787" r:id="rId37"/>
    <p:sldId id="800" r:id="rId38"/>
    <p:sldId id="2142534398" r:id="rId39"/>
    <p:sldId id="774" r:id="rId40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2988-0087-9145-89D5-9A387C555A96}">
          <p14:sldIdLst>
            <p14:sldId id="721"/>
            <p14:sldId id="780"/>
            <p14:sldId id="778"/>
            <p14:sldId id="729"/>
            <p14:sldId id="734"/>
            <p14:sldId id="735"/>
            <p14:sldId id="736"/>
            <p14:sldId id="2142534396"/>
            <p14:sldId id="2142534395"/>
            <p14:sldId id="730"/>
            <p14:sldId id="766"/>
            <p14:sldId id="739"/>
            <p14:sldId id="798"/>
            <p14:sldId id="786"/>
            <p14:sldId id="773"/>
            <p14:sldId id="799"/>
            <p14:sldId id="745"/>
            <p14:sldId id="757"/>
            <p14:sldId id="775"/>
            <p14:sldId id="753"/>
            <p14:sldId id="746"/>
            <p14:sldId id="789"/>
            <p14:sldId id="776"/>
            <p14:sldId id="771"/>
            <p14:sldId id="744"/>
            <p14:sldId id="788"/>
            <p14:sldId id="785"/>
            <p14:sldId id="767"/>
            <p14:sldId id="2142534397"/>
            <p14:sldId id="787"/>
            <p14:sldId id="800"/>
            <p14:sldId id="2142534398"/>
            <p14:sldId id="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7000D"/>
    <a:srgbClr val="F9F7E5"/>
    <a:srgbClr val="FAD0F7"/>
    <a:srgbClr val="E391E1"/>
    <a:srgbClr val="1FDB0F"/>
    <a:srgbClr val="7A7276"/>
    <a:srgbClr val="053352"/>
    <a:srgbClr val="F79EF6"/>
    <a:srgbClr val="B500A9"/>
    <a:srgbClr val="AA2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0" autoAdjust="0"/>
    <p:restoredTop sz="92997" autoAdjust="0"/>
  </p:normalViewPr>
  <p:slideViewPr>
    <p:cSldViewPr snapToGrid="0">
      <p:cViewPr varScale="1">
        <p:scale>
          <a:sx n="106" d="100"/>
          <a:sy n="106" d="100"/>
        </p:scale>
        <p:origin x="1032" y="19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16568"/>
    </p:cViewPr>
  </p:sorterViewPr>
  <p:notesViewPr>
    <p:cSldViewPr snapToGrid="0">
      <p:cViewPr varScale="1">
        <p:scale>
          <a:sx n="82" d="100"/>
          <a:sy n="82" d="100"/>
        </p:scale>
        <p:origin x="3352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85800"/>
            <a:ext cx="5981700" cy="33655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E84E3283-8A06-0E42-A559-FF12BE7771D8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85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454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IMPACT is well known to the accelerator modeling community.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Contains time-based code IMPACT-T for modeling low-energy injectors, and s-based code </a:t>
            </a:r>
            <a:r>
              <a:rPr lang="en-US" dirty="0" err="1"/>
              <a:t>iMPACT</a:t>
            </a:r>
            <a:r>
              <a:rPr lang="en-US" dirty="0"/>
              <a:t>-Z for modeling </a:t>
            </a:r>
            <a:r>
              <a:rPr lang="en-US" dirty="0" err="1"/>
              <a:t>linacs</a:t>
            </a:r>
            <a:r>
              <a:rPr lang="en-US" dirty="0"/>
              <a:t> and rings at higher energy.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Well-tested models of standard accelerator elements, with detailed models of RF cavities and a variety of collective effects.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03" name="Google Shape;260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437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e65982827d_7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ge65982827d_7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784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2780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 userDrawn="1"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24602"/>
            <a:ext cx="81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2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"/>
            <a:ext cx="12192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1" y="1394778"/>
            <a:ext cx="11077503" cy="4548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7338" indent="-225425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8512" indent="-3429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3429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2538" indent="-3429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2" y="6300152"/>
            <a:ext cx="790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51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1" y="6400802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5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33" y="6430965"/>
            <a:ext cx="71331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784" y="6426202"/>
            <a:ext cx="2133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120"/>
          <p:cNvSpPr>
            <a:spLocks noChangeShapeType="1"/>
          </p:cNvSpPr>
          <p:nvPr/>
        </p:nvSpPr>
        <p:spPr bwMode="auto">
          <a:xfrm>
            <a:off x="3429000" y="6448427"/>
            <a:ext cx="0" cy="3667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hape 121"/>
          <p:cNvSpPr>
            <a:spLocks noChangeArrowheads="1"/>
          </p:cNvSpPr>
          <p:nvPr/>
        </p:nvSpPr>
        <p:spPr bwMode="auto">
          <a:xfrm>
            <a:off x="3460751" y="6389690"/>
            <a:ext cx="104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Office of</a:t>
            </a:r>
            <a:br>
              <a: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Science</a:t>
            </a:r>
          </a:p>
        </p:txBody>
      </p:sp>
      <p:sp>
        <p:nvSpPr>
          <p:cNvPr id="8" name="Shape 123"/>
          <p:cNvSpPr/>
          <p:nvPr/>
        </p:nvSpPr>
        <p:spPr>
          <a:xfrm>
            <a:off x="1" y="-12700"/>
            <a:ext cx="12192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24"/>
          <p:cNvSpPr/>
          <p:nvPr/>
        </p:nvSpPr>
        <p:spPr>
          <a:xfrm>
            <a:off x="1" y="2"/>
            <a:ext cx="12192000" cy="855663"/>
          </a:xfrm>
          <a:prstGeom prst="rect">
            <a:avLst/>
          </a:prstGeom>
          <a:solidFill>
            <a:srgbClr val="256092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914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855768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800" b="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0435FD-8B81-3C4E-9AF4-18895C583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564" y="638581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13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charset="0"/>
              </a:defRPr>
            </a:lvl1pPr>
          </a:lstStyle>
          <a:p>
            <a:fld id="{8E72C866-8084-EA4C-96E7-15B00F21D2E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9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12192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13"/>
            <a:ext cx="12192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387983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095500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859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6089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5457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1210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30"/>
            <a:ext cx="12192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717" y="4064005"/>
            <a:ext cx="10970683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3014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811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12192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13"/>
            <a:ext cx="12192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387983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095500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55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1441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7294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5060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30"/>
            <a:ext cx="12192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717" y="4064005"/>
            <a:ext cx="10970683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3135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12192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13"/>
            <a:ext cx="12192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387983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095500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7764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76109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54403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51588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30"/>
            <a:ext cx="12192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717" y="4064005"/>
            <a:ext cx="10970683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6606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959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61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5526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03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24600"/>
            <a:ext cx="81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2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394778"/>
            <a:ext cx="11077502" cy="4548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7338" indent="-225425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8512" indent="-3429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3429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2538" indent="-3429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1" y="6300150"/>
            <a:ext cx="790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42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65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" y="2"/>
            <a:ext cx="12192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hangingPunct="0"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3"/>
            <a:ext cx="12192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7060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30200" y="1393825"/>
            <a:ext cx="11482917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5" y="411480"/>
            <a:ext cx="11378099" cy="877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8385" y="6393364"/>
            <a:ext cx="544401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>
                <a:solidFill>
                  <a:prstClr val="white"/>
                </a:solidFill>
              </a:rPr>
              <a:pPr/>
              <a:t>‹#›</a:t>
            </a:fld>
            <a:endParaRPr lang="en-US" altLang="x-non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95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white background &amp; footer">
  <p:cSld name="Text slide white background &amp; footer">
    <p:bg>
      <p:bgPr>
        <a:solidFill>
          <a:schemeClr val="lt1"/>
        </a:solidFill>
        <a:effectLst/>
      </p:bgPr>
    </p:bg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100"/>
          <p:cNvSpPr txBox="1">
            <a:spLocks noGrp="1"/>
          </p:cNvSpPr>
          <p:nvPr>
            <p:ph type="body" idx="1"/>
          </p:nvPr>
        </p:nvSpPr>
        <p:spPr>
          <a:xfrm>
            <a:off x="473531" y="1284289"/>
            <a:ext cx="11244943" cy="450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/>
            </a:lvl1pPr>
            <a:lvl2pPr marL="1219170" lvl="1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1475" name="Google Shape;1475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95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100"/>
          <p:cNvSpPr txBox="1">
            <a:spLocks noGrp="1"/>
          </p:cNvSpPr>
          <p:nvPr>
            <p:ph type="body" idx="2"/>
          </p:nvPr>
        </p:nvSpPr>
        <p:spPr>
          <a:xfrm>
            <a:off x="1817689" y="196623"/>
            <a:ext cx="8556625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 b="1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77" name="Google Shape;1477;p100"/>
          <p:cNvSpPr txBox="1">
            <a:spLocks noGrp="1"/>
          </p:cNvSpPr>
          <p:nvPr>
            <p:ph type="sldNum" idx="12"/>
          </p:nvPr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14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07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two">
  <p:cSld name="Title Slide two">
    <p:bg>
      <p:bgPr>
        <a:solidFill>
          <a:schemeClr val="lt1"/>
        </a:solidFill>
        <a:effectLst/>
      </p:bgPr>
    </p:bg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Google Shape;1501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69"/>
            <a:ext cx="12291160" cy="6923279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147"/>
          <p:cNvSpPr txBox="1">
            <a:spLocks noGrp="1"/>
          </p:cNvSpPr>
          <p:nvPr>
            <p:ph type="body" idx="1"/>
          </p:nvPr>
        </p:nvSpPr>
        <p:spPr>
          <a:xfrm>
            <a:off x="1605759" y="1992087"/>
            <a:ext cx="8980487" cy="12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4400">
                <a:solidFill>
                  <a:schemeClr val="lt1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816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cussion_slide">
  <p:cSld name="Discussion_slid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219900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39"/>
          <p:cNvSpPr txBox="1">
            <a:spLocks noGrp="1"/>
          </p:cNvSpPr>
          <p:nvPr>
            <p:ph type="title"/>
          </p:nvPr>
        </p:nvSpPr>
        <p:spPr>
          <a:xfrm>
            <a:off x="190501" y="237744"/>
            <a:ext cx="117729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9"/>
          <p:cNvSpPr/>
          <p:nvPr/>
        </p:nvSpPr>
        <p:spPr>
          <a:xfrm>
            <a:off x="0" y="6220591"/>
            <a:ext cx="12192000" cy="6375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01600" dist="38100" dir="162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9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900"/>
                <a:buFont typeface="Arial"/>
                <a:buNone/>
              </a:pPr>
              <a:t>‹#›</a:t>
            </a:fld>
            <a:endParaRPr sz="9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5"/>
            <a:ext cx="1517523" cy="410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15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6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&amp; foot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-770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E12B1A-29DD-D44E-9224-D182AD08D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23DE84-E46E-8741-AC6B-71129FF7AF69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30D8C-7177-3E45-B3E5-98EAE690A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04BD7E-B41B-874C-856F-3BFBDEFAF2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0973DD-1799-FC4C-801D-17AB4C984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47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706868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76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"/>
          <p:cNvPicPr preferRelativeResize="0"/>
          <p:nvPr/>
        </p:nvPicPr>
        <p:blipFill rotWithShape="1">
          <a:blip r:embed="rId2">
            <a:alphaModFix/>
          </a:blip>
          <a:srcRect t="26916"/>
          <a:stretch/>
        </p:blipFill>
        <p:spPr>
          <a:xfrm>
            <a:off x="0" y="6143741"/>
            <a:ext cx="12191997" cy="714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3"/>
          <p:cNvGrpSpPr/>
          <p:nvPr/>
        </p:nvGrpSpPr>
        <p:grpSpPr>
          <a:xfrm>
            <a:off x="1768069" y="6230825"/>
            <a:ext cx="8394607" cy="548640"/>
            <a:chOff x="1898697" y="6230825"/>
            <a:chExt cx="8394607" cy="548640"/>
          </a:xfrm>
        </p:grpSpPr>
        <p:pic>
          <p:nvPicPr>
            <p:cNvPr id="165" name="Google Shape;16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75589" y="6325373"/>
              <a:ext cx="2017715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80637" y="6356393"/>
              <a:ext cx="2278324" cy="340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" name="Google Shape;16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1997" cy="95288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612648" y="301336"/>
            <a:ext cx="109728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2400"/>
              <a:buFont typeface="Arial"/>
              <a:buNone/>
              <a:defRPr sz="3200" b="1" i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10972800" cy="43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31789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1pPr>
            <a:lvl2pPr marL="1219170" lvl="1" indent="-431789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/>
            </a:lvl2pPr>
            <a:lvl3pPr marL="1828754" lvl="2" indent="-41485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3pPr>
            <a:lvl4pPr marL="2438339" lvl="3" indent="-414856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/>
            </a:lvl4pPr>
            <a:lvl5pPr marL="3047924" lvl="4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»"/>
              <a:defRPr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2"/>
          </p:nvPr>
        </p:nvSpPr>
        <p:spPr>
          <a:xfrm>
            <a:off x="612648" y="1143000"/>
            <a:ext cx="1097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73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600202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1" y="6324602"/>
            <a:ext cx="6889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5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tif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24.tiff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523" y="1297142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6" r:id="rId2"/>
    <p:sldLayoutId id="2147483827" r:id="rId3"/>
    <p:sldLayoutId id="2147483825" r:id="rId4"/>
    <p:sldLayoutId id="2147483830" r:id="rId5"/>
    <p:sldLayoutId id="2147483828" r:id="rId6"/>
    <p:sldLayoutId id="2147483829" r:id="rId7"/>
    <p:sldLayoutId id="2147483831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556" y="1600203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1" descr="ATAP_footer_orange_reversed_.png">
            <a:extLst>
              <a:ext uri="{FF2B5EF4-FFF2-40B4-BE49-F238E27FC236}">
                <a16:creationId xmlns:a16="http://schemas.microsoft.com/office/drawing/2014/main" id="{B25632D3-80F0-F14A-A261-FE9A67B8350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308" y="6388809"/>
            <a:ext cx="2628592" cy="3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1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211" y="6360287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40704-CB09-4C45-B842-505336A7681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57" y="6248400"/>
            <a:ext cx="775043" cy="5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8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242" y="6311326"/>
            <a:ext cx="38650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05" y="6357358"/>
            <a:ext cx="69088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693" y="6353373"/>
            <a:ext cx="3048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242" y="6311326"/>
            <a:ext cx="38650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05" y="6357358"/>
            <a:ext cx="69088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693" y="6353373"/>
            <a:ext cx="3048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3" y="6356355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242" y="6311326"/>
            <a:ext cx="386503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05" y="6357358"/>
            <a:ext cx="69088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693" y="6353373"/>
            <a:ext cx="3048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1" descr="ATAP_footer_orange_reversed_.png">
            <a:extLst>
              <a:ext uri="{FF2B5EF4-FFF2-40B4-BE49-F238E27FC236}">
                <a16:creationId xmlns:a16="http://schemas.microsoft.com/office/drawing/2014/main" id="{B25632D3-80F0-F14A-A261-FE9A67B83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308" y="6388807"/>
            <a:ext cx="2628592" cy="3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29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40704-CB09-4C45-B842-505336A768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6557" y="6248400"/>
            <a:ext cx="775043" cy="5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5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  <p:txBody>
          <a:bodyPr spcFirstLastPara="1" wrap="square" lIns="68550" tIns="34250" rIns="68550" bIns="342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99"/>
          <p:cNvSpPr txBox="1">
            <a:spLocks noGrp="1"/>
          </p:cNvSpPr>
          <p:nvPr>
            <p:ph type="body" idx="1"/>
          </p:nvPr>
        </p:nvSpPr>
        <p:spPr>
          <a:xfrm>
            <a:off x="533523" y="129714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37" name="Google Shape;1437;p99"/>
          <p:cNvGrpSpPr/>
          <p:nvPr/>
        </p:nvGrpSpPr>
        <p:grpSpPr>
          <a:xfrm>
            <a:off x="-211626" y="-142629"/>
            <a:ext cx="12596657" cy="7137993"/>
            <a:chOff x="-158720" y="-142630"/>
            <a:chExt cx="9447492" cy="7137993"/>
          </a:xfrm>
        </p:grpSpPr>
        <p:grpSp>
          <p:nvGrpSpPr>
            <p:cNvPr id="1438" name="Google Shape;1438;p99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1439" name="Google Shape;1439;p99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0" name="Google Shape;1440;p99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441" name="Google Shape;1441;p99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442" name="Google Shape;1442;p99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3" name="Google Shape;1443;p99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44" name="Google Shape;1444;p99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445" name="Google Shape;1445;p99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6" name="Google Shape;1446;p99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447" name="Google Shape;1447;p99"/>
            <p:cNvGrpSpPr/>
            <p:nvPr/>
          </p:nvGrpSpPr>
          <p:grpSpPr>
            <a:xfrm>
              <a:off x="467806" y="-142630"/>
              <a:ext cx="8217866" cy="122115"/>
              <a:chOff x="467806" y="6873248"/>
              <a:chExt cx="8217866" cy="122115"/>
            </a:xfrm>
          </p:grpSpPr>
          <p:cxnSp>
            <p:nvCxnSpPr>
              <p:cNvPr id="1448" name="Google Shape;1448;p99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9" name="Google Shape;1449;p99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450" name="Google Shape;1450;p99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451" name="Google Shape;1451;p99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52" name="Google Shape;1452;p99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53" name="Google Shape;1453;p99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454" name="Google Shape;1454;p99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55" name="Google Shape;1455;p99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456" name="Google Shape;1456;p99"/>
            <p:cNvGrpSpPr/>
            <p:nvPr/>
          </p:nvGrpSpPr>
          <p:grpSpPr>
            <a:xfrm>
              <a:off x="-158720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1457" name="Google Shape;1457;p99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8" name="Google Shape;1458;p99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9" name="Google Shape;1459;p99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0" name="Google Shape;1460;p99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1" name="Google Shape;1461;p99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2" name="Google Shape;1462;p99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63" name="Google Shape;1463;p99"/>
            <p:cNvGrpSpPr/>
            <p:nvPr/>
          </p:nvGrpSpPr>
          <p:grpSpPr>
            <a:xfrm>
              <a:off x="9166659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1464" name="Google Shape;1464;p99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5" name="Google Shape;1465;p99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6" name="Google Shape;1466;p99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7" name="Google Shape;1467;p99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8" name="Google Shape;1468;p99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9" name="Google Shape;1469;p99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1470" name="Google Shape;1470;p99" descr="RGB_White-Seal_White-Mark_SC_Horizont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9600" y="6356936"/>
            <a:ext cx="2285405" cy="383721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p99"/>
          <p:cNvSpPr txBox="1">
            <a:spLocks noGrp="1"/>
          </p:cNvSpPr>
          <p:nvPr>
            <p:ph type="sldNum" idx="12"/>
          </p:nvPr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5726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emf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emf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image" Target="../media/image100.emf"/><Relationship Id="rId9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30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11.emf"/><Relationship Id="rId7" Type="http://schemas.openxmlformats.org/officeDocument/2006/relationships/image" Target="../media/image48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5" Type="http://schemas.openxmlformats.org/officeDocument/2006/relationships/image" Target="../media/image49.emf"/><Relationship Id="rId10" Type="http://schemas.openxmlformats.org/officeDocument/2006/relationships/image" Target="../media/image115.png"/><Relationship Id="rId4" Type="http://schemas.openxmlformats.org/officeDocument/2006/relationships/image" Target="../media/image112.emf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7" Type="http://schemas.openxmlformats.org/officeDocument/2006/relationships/image" Target="../media/image123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" y="1086350"/>
            <a:ext cx="12192000" cy="1030014"/>
          </a:xfrm>
          <a:noFill/>
        </p:spPr>
        <p:txBody>
          <a:bodyPr>
            <a:normAutofit/>
          </a:bodyPr>
          <a:lstStyle/>
          <a:p>
            <a:pPr lvl="0"/>
            <a:r>
              <a:rPr lang="en-US" sz="2400" b="0" dirty="0"/>
              <a:t>Chad Mitchell, Lawrence Berkeley National Laboratory</a:t>
            </a:r>
            <a:endParaRPr lang="en-US" sz="36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C5026-1097-B043-BDA8-421648B9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2680"/>
            <a:ext cx="12192000" cy="207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4FE1D-60E4-424D-B9CE-5EBDF102C300}"/>
              </a:ext>
            </a:extLst>
          </p:cNvPr>
          <p:cNvSpPr txBox="1"/>
          <p:nvPr/>
        </p:nvSpPr>
        <p:spPr>
          <a:xfrm>
            <a:off x="2872223" y="4844448"/>
            <a:ext cx="673780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International Computational Accelerator Physics Conference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2-5, 2024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AB402EB-2EF6-C34F-8F37-6779CEB7FCC2}"/>
              </a:ext>
            </a:extLst>
          </p:cNvPr>
          <p:cNvSpPr txBox="1">
            <a:spLocks/>
          </p:cNvSpPr>
          <p:nvPr/>
        </p:nvSpPr>
        <p:spPr>
          <a:xfrm>
            <a:off x="0" y="56336"/>
            <a:ext cx="12192000" cy="10300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3600" b="0" dirty="0"/>
              <a:t>Tools for Modeling Beam Dynamics in Rings Based on </a:t>
            </a:r>
          </a:p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3600" b="0" dirty="0"/>
              <a:t>Nonlinear Integrable Optics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F9579-8F79-5EFE-4E81-532AEE7397F1}"/>
              </a:ext>
            </a:extLst>
          </p:cNvPr>
          <p:cNvSpPr txBox="1"/>
          <p:nvPr/>
        </p:nvSpPr>
        <p:spPr>
          <a:xfrm>
            <a:off x="3959469" y="6253164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rgbClr val="FFC000"/>
                </a:solidFill>
                <a:latin typeface="Bauhaus 93" pitchFamily="82" charset="77"/>
              </a:rPr>
              <a:t>A</a:t>
            </a:r>
            <a:r>
              <a:rPr lang="en-US" dirty="0">
                <a:latin typeface="Bauhaus 93" pitchFamily="82" charset="77"/>
              </a:rPr>
              <a:t>dvanced </a:t>
            </a:r>
            <a:r>
              <a:rPr lang="en-US" dirty="0">
                <a:solidFill>
                  <a:srgbClr val="FFC000"/>
                </a:solidFill>
                <a:latin typeface="Bauhaus 93" pitchFamily="82" charset="77"/>
              </a:rPr>
              <a:t>M</a:t>
            </a:r>
            <a:r>
              <a:rPr lang="en-US" dirty="0">
                <a:latin typeface="Bauhaus 93" pitchFamily="82" charset="77"/>
              </a:rPr>
              <a:t>odeling </a:t>
            </a:r>
            <a:r>
              <a:rPr lang="en-US" dirty="0">
                <a:solidFill>
                  <a:srgbClr val="FFC000"/>
                </a:solidFill>
                <a:latin typeface="Bauhaus 93" pitchFamily="82" charset="77"/>
              </a:rPr>
              <a:t>P</a:t>
            </a:r>
            <a:r>
              <a:rPr lang="en-US" dirty="0">
                <a:latin typeface="Bauhaus 93" pitchFamily="82" charset="77"/>
              </a:rPr>
              <a:t>rogram</a:t>
            </a:r>
          </a:p>
        </p:txBody>
      </p:sp>
    </p:spTree>
    <p:extLst>
      <p:ext uri="{BB962C8B-B14F-4D97-AF65-F5344CB8AC3E}">
        <p14:creationId xmlns:p14="http://schemas.microsoft.com/office/powerpoint/2010/main" val="41187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695" y="2797628"/>
            <a:ext cx="8980487" cy="6313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Single-particle dynamics</a:t>
            </a:r>
          </a:p>
        </p:txBody>
      </p:sp>
    </p:spTree>
    <p:extLst>
      <p:ext uri="{BB962C8B-B14F-4D97-AF65-F5344CB8AC3E}">
        <p14:creationId xmlns:p14="http://schemas.microsoft.com/office/powerpoint/2010/main" val="371984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New algorithms and numerical capabilities added to IMPACT-Z to address challenges of modeling nonlinear integrable dynamics.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</a:t>
            </a:fld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8B2EAB-41B8-F749-BCCF-FF94117B5948}"/>
              </a:ext>
            </a:extLst>
          </p:cNvPr>
          <p:cNvSpPr txBox="1"/>
          <p:nvPr/>
        </p:nvSpPr>
        <p:spPr>
          <a:xfrm>
            <a:off x="502258" y="1082045"/>
            <a:ext cx="1146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Franklin Gothic Medium"/>
              </a:rPr>
              <a:t>Implementation of the nonlinear magnetic insert using a </a:t>
            </a:r>
            <a:r>
              <a:rPr lang="en-US" i="1" dirty="0" err="1">
                <a:solidFill>
                  <a:srgbClr val="000000"/>
                </a:solidFill>
                <a:latin typeface="Franklin Gothic Medium"/>
              </a:rPr>
              <a:t>symplectic</a:t>
            </a:r>
            <a:r>
              <a:rPr lang="en-US" i="1" dirty="0">
                <a:solidFill>
                  <a:srgbClr val="000000"/>
                </a:solidFill>
                <a:latin typeface="Franklin Gothic Medium"/>
              </a:rPr>
              <a:t> integrator</a:t>
            </a:r>
            <a:endParaRPr lang="en-US" i="1" baseline="30000" dirty="0">
              <a:solidFill>
                <a:srgbClr val="1F497D"/>
              </a:solidFill>
              <a:latin typeface="Franklin Gothic Medium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3F920CC-9DC2-044A-A9C8-B69C95E279E6}"/>
              </a:ext>
            </a:extLst>
          </p:cNvPr>
          <p:cNvGrpSpPr/>
          <p:nvPr/>
        </p:nvGrpSpPr>
        <p:grpSpPr>
          <a:xfrm>
            <a:off x="250149" y="1577402"/>
            <a:ext cx="3444398" cy="2833001"/>
            <a:chOff x="250149" y="1698425"/>
            <a:chExt cx="3444398" cy="2833001"/>
          </a:xfrm>
        </p:grpSpPr>
        <p:pic>
          <p:nvPicPr>
            <p:cNvPr id="56" name="Picture 55" descr="IOTA_ComplexPotential_Figure_v2.pdf">
              <a:extLst>
                <a:ext uri="{FF2B5EF4-FFF2-40B4-BE49-F238E27FC236}">
                  <a16:creationId xmlns:a16="http://schemas.microsoft.com/office/drawing/2014/main" id="{95C291CA-8B7C-4A4F-9C17-DC506EB1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149" y="1698425"/>
              <a:ext cx="3444398" cy="28330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8FDB790-BEE2-BF40-8AA1-5BC5D0014EB7}"/>
                </a:ext>
              </a:extLst>
            </p:cNvPr>
            <p:cNvSpPr txBox="1"/>
            <p:nvPr/>
          </p:nvSpPr>
          <p:spPr>
            <a:xfrm>
              <a:off x="250149" y="1851468"/>
              <a:ext cx="3174611" cy="523220"/>
            </a:xfrm>
            <a:prstGeom prst="rect">
              <a:avLst/>
            </a:prstGeom>
            <a:solidFill>
              <a:srgbClr val="EEECE1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</a:rPr>
                <a:t>Field lines of the nonlinear insert in the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</a:rPr>
                <a:t> transverse plane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12E556E-66EF-324D-8323-CD923B00C241}"/>
              </a:ext>
            </a:extLst>
          </p:cNvPr>
          <p:cNvSpPr txBox="1"/>
          <p:nvPr/>
        </p:nvSpPr>
        <p:spPr>
          <a:xfrm>
            <a:off x="3845430" y="1603024"/>
            <a:ext cx="4038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200" dirty="0">
              <a:solidFill>
                <a:srgbClr val="1F497D"/>
              </a:solidFill>
              <a:latin typeface="Franklin Gothic Medium"/>
              <a:cs typeface="Times New Roman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Concise, complex representation of the nonlinear integrable potential.</a:t>
            </a:r>
          </a:p>
          <a:p>
            <a:pPr>
              <a:defRPr/>
            </a:pPr>
            <a:endParaRPr lang="en-US" sz="1400" dirty="0">
              <a:solidFill>
                <a:srgbClr val="1F497D"/>
              </a:solidFill>
              <a:latin typeface="Franklin Gothic Medium"/>
              <a:cs typeface="Times New Roman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Uses a 2</a:t>
            </a:r>
            <a:r>
              <a:rPr lang="en-US" sz="1400" baseline="300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nd</a:t>
            </a: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 order </a:t>
            </a:r>
            <a:r>
              <a:rPr lang="en-US" sz="1400" dirty="0" err="1">
                <a:solidFill>
                  <a:srgbClr val="1F497D"/>
                </a:solidFill>
                <a:latin typeface="Franklin Gothic Medium"/>
                <a:cs typeface="Times New Roman" charset="0"/>
              </a:rPr>
              <a:t>symplectic</a:t>
            </a: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 integrator to perform </a:t>
            </a:r>
            <a:r>
              <a:rPr lang="en-US" sz="1400" i="1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s</a:t>
            </a: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-dependent tracking.</a:t>
            </a:r>
          </a:p>
          <a:p>
            <a:pPr>
              <a:defRPr/>
            </a:pPr>
            <a:endParaRPr lang="en-US" sz="1400" dirty="0">
              <a:solidFill>
                <a:srgbClr val="1F497D"/>
              </a:solidFill>
              <a:latin typeface="Franklin Gothic Medium"/>
              <a:cs typeface="Times New Roman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Avoids instability of previous integrators due to vanishing denominators in equations of motion.</a:t>
            </a:r>
          </a:p>
          <a:p>
            <a:pPr>
              <a:defRPr/>
            </a:pPr>
            <a:endParaRPr lang="en-US" sz="1400" dirty="0">
              <a:solidFill>
                <a:srgbClr val="1F497D"/>
              </a:solidFill>
              <a:latin typeface="Franklin Gothic Medium"/>
              <a:cs typeface="Times New Roman" charset="0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sz="1400" dirty="0">
                <a:solidFill>
                  <a:srgbClr val="1F497D"/>
                </a:solidFill>
                <a:latin typeface="Franklin Gothic Medium"/>
                <a:cs typeface="Times New Roman" charset="0"/>
              </a:rPr>
              <a:t>Additional tools for soft-edge fringe fields.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A551DAD-0A79-7E46-82FE-A7EA51235C67}"/>
              </a:ext>
            </a:extLst>
          </p:cNvPr>
          <p:cNvSpPr txBox="1"/>
          <p:nvPr/>
        </p:nvSpPr>
        <p:spPr>
          <a:xfrm>
            <a:off x="7825505" y="1600200"/>
            <a:ext cx="3833097" cy="31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Longitudinal variation of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quadrupole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 gradient</a:t>
            </a:r>
          </a:p>
        </p:txBody>
      </p:sp>
      <p:pic>
        <p:nvPicPr>
          <p:cNvPr id="74" name="Picture 73" descr="NLI_gradient.pdf">
            <a:extLst>
              <a:ext uri="{FF2B5EF4-FFF2-40B4-BE49-F238E27FC236}">
                <a16:creationId xmlns:a16="http://schemas.microsoft.com/office/drawing/2014/main" id="{0716736F-EDEF-9046-BB9D-6ED35169D4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295" y="1951624"/>
            <a:ext cx="3267412" cy="137466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641E366-490F-2647-B811-5E1F90744159}"/>
              </a:ext>
            </a:extLst>
          </p:cNvPr>
          <p:cNvSpPr txBox="1"/>
          <p:nvPr/>
        </p:nvSpPr>
        <p:spPr>
          <a:xfrm>
            <a:off x="9341470" y="3227160"/>
            <a:ext cx="998758" cy="275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z (segment)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708E84-F76B-514E-B37C-B67709827DD7}"/>
              </a:ext>
            </a:extLst>
          </p:cNvPr>
          <p:cNvSpPr txBox="1"/>
          <p:nvPr/>
        </p:nvSpPr>
        <p:spPr>
          <a:xfrm>
            <a:off x="9400800" y="2548972"/>
            <a:ext cx="1014711" cy="448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1.8 m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F862E71-E75A-8640-ADEB-3017CD46DD4F}"/>
              </a:ext>
            </a:extLst>
          </p:cNvPr>
          <p:cNvCxnSpPr/>
          <p:nvPr/>
        </p:nvCxnSpPr>
        <p:spPr>
          <a:xfrm>
            <a:off x="8439309" y="2997246"/>
            <a:ext cx="2725840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1" name="Picture 90" descr="latex-image-1.pdf">
            <a:extLst>
              <a:ext uri="{FF2B5EF4-FFF2-40B4-BE49-F238E27FC236}">
                <a16:creationId xmlns:a16="http://schemas.microsoft.com/office/drawing/2014/main" id="{8252CA62-AFD8-067D-CA97-A65B8A2C6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72" y="4895882"/>
            <a:ext cx="6686275" cy="52311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1BA49D1-952A-7998-9D1F-62A4F4353AAB}"/>
              </a:ext>
            </a:extLst>
          </p:cNvPr>
          <p:cNvSpPr txBox="1"/>
          <p:nvPr/>
        </p:nvSpPr>
        <p:spPr>
          <a:xfrm>
            <a:off x="237009" y="4421647"/>
            <a:ext cx="425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The map for a single numerical step of size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: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5DA8BC9-03A3-E58D-ED8C-DD5A507E0280}"/>
              </a:ext>
            </a:extLst>
          </p:cNvPr>
          <p:cNvGrpSpPr/>
          <p:nvPr/>
        </p:nvGrpSpPr>
        <p:grpSpPr>
          <a:xfrm>
            <a:off x="6999" y="3603727"/>
            <a:ext cx="11980929" cy="2903384"/>
            <a:chOff x="20571" y="752381"/>
            <a:chExt cx="11980929" cy="2903384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37B4E91-3A06-D72E-18B4-E01DB8DBF544}"/>
                </a:ext>
              </a:extLst>
            </p:cNvPr>
            <p:cNvSpPr/>
            <p:nvPr/>
          </p:nvSpPr>
          <p:spPr>
            <a:xfrm>
              <a:off x="20571" y="1842447"/>
              <a:ext cx="7312969" cy="1150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1C378C2-42D4-F2AE-343E-DAD9C398D02C}"/>
                </a:ext>
              </a:extLst>
            </p:cNvPr>
            <p:cNvGrpSpPr/>
            <p:nvPr/>
          </p:nvGrpSpPr>
          <p:grpSpPr>
            <a:xfrm>
              <a:off x="194734" y="752381"/>
              <a:ext cx="11806766" cy="2903384"/>
              <a:chOff x="194734" y="3625895"/>
              <a:chExt cx="11806766" cy="2903384"/>
            </a:xfrm>
          </p:grpSpPr>
          <p:pic>
            <p:nvPicPr>
              <p:cNvPr id="96" name="Picture 95" descr="latex-image-1.pdf">
                <a:extLst>
                  <a:ext uri="{FF2B5EF4-FFF2-40B4-BE49-F238E27FC236}">
                    <a16:creationId xmlns:a16="http://schemas.microsoft.com/office/drawing/2014/main" id="{5BA31F88-39BA-2BC8-256F-290C40BFD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292" y="4850064"/>
                <a:ext cx="6686275" cy="523117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CBF6168-1265-8F7A-DBBF-220A1E9656AA}"/>
                  </a:ext>
                </a:extLst>
              </p:cNvPr>
              <p:cNvSpPr txBox="1"/>
              <p:nvPr/>
            </p:nvSpPr>
            <p:spPr>
              <a:xfrm>
                <a:off x="410909" y="4529120"/>
                <a:ext cx="403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Times New Roman" charset="0"/>
                  </a:rPr>
                  <a:t>Map for a single longitudinal step of size </a:t>
                </a:r>
                <a:r>
                  <a:rPr lang="en-US" sz="1200" i="1" dirty="0">
                    <a:solidFill>
                      <a:srgbClr val="1F497D"/>
                    </a:solidFill>
                    <a:latin typeface="Franklin Gothic Medium"/>
                    <a:cs typeface="Times New Roman" charset="0"/>
                  </a:rPr>
                  <a:t>h</a:t>
                </a: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Times New Roman" charset="0"/>
                  </a:rPr>
                  <a:t>: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32CBDD-C632-0096-FEEA-C23824145C59}"/>
                  </a:ext>
                </a:extLst>
              </p:cNvPr>
              <p:cNvSpPr/>
              <p:nvPr/>
            </p:nvSpPr>
            <p:spPr>
              <a:xfrm>
                <a:off x="260234" y="4410402"/>
                <a:ext cx="7178534" cy="11839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C122234-39C1-EE1F-5469-2F09869D0851}"/>
                  </a:ext>
                </a:extLst>
              </p:cNvPr>
              <p:cNvGrpSpPr/>
              <p:nvPr/>
            </p:nvGrpSpPr>
            <p:grpSpPr>
              <a:xfrm>
                <a:off x="194734" y="3625895"/>
                <a:ext cx="11806766" cy="2903384"/>
                <a:chOff x="322353" y="3592886"/>
                <a:chExt cx="11806766" cy="2903384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E276C32F-5292-C5A2-7078-BA6FEDFE6565}"/>
                    </a:ext>
                  </a:extLst>
                </p:cNvPr>
                <p:cNvGrpSpPr/>
                <p:nvPr/>
              </p:nvGrpSpPr>
              <p:grpSpPr>
                <a:xfrm>
                  <a:off x="322353" y="3592886"/>
                  <a:ext cx="11526642" cy="2903384"/>
                  <a:chOff x="322353" y="3592886"/>
                  <a:chExt cx="11526642" cy="2903384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ADB75CAB-03B2-43BC-804A-B4FD33D09F1A}"/>
                      </a:ext>
                    </a:extLst>
                  </p:cNvPr>
                  <p:cNvGrpSpPr/>
                  <p:nvPr/>
                </p:nvGrpSpPr>
                <p:grpSpPr>
                  <a:xfrm>
                    <a:off x="322353" y="3592886"/>
                    <a:ext cx="11365512" cy="2903384"/>
                    <a:chOff x="322353" y="3592886"/>
                    <a:chExt cx="11365512" cy="2903384"/>
                  </a:xfrm>
                </p:grpSpPr>
                <p:grpSp>
                  <p:nvGrpSpPr>
                    <p:cNvPr id="108" name="Group 107">
                      <a:extLst>
                        <a:ext uri="{FF2B5EF4-FFF2-40B4-BE49-F238E27FC236}">
                          <a16:creationId xmlns:a16="http://schemas.microsoft.com/office/drawing/2014/main" id="{78B76B0B-4F48-7557-451D-E204174B58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2353" y="4721430"/>
                      <a:ext cx="8269719" cy="1774840"/>
                      <a:chOff x="322353" y="4721430"/>
                      <a:chExt cx="8269719" cy="1774840"/>
                    </a:xfrm>
                  </p:grpSpPr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BDB6F2C7-1054-C4EF-09C2-00CA0C26E93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4628" y="6219271"/>
                        <a:ext cx="5386815" cy="276999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</a:rPr>
                          <a:t>C. Mitchell, in</a:t>
                        </a:r>
                        <a:r>
                          <a:rPr kumimoji="0" lang="en-US" sz="12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</a:rPr>
                          <a:t> Proceedings NOCE 2017</a:t>
                        </a: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</a:rPr>
                          <a:t>, and </a:t>
                        </a:r>
                        <a:r>
                          <a:rPr kumimoji="0" lang="en-US" sz="12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</a:rPr>
                          <a:t>IPAC 2018</a:t>
                        </a: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</a:rPr>
                          <a:t>, and arXiv:1908.00036</a:t>
                        </a:r>
                      </a:p>
                    </p:txBody>
                  </p:sp>
                  <p:sp>
                    <p:nvSpPr>
                      <p:cNvPr id="115" name="TextBox 114">
                        <a:extLst>
                          <a:ext uri="{FF2B5EF4-FFF2-40B4-BE49-F238E27FC236}">
                            <a16:creationId xmlns:a16="http://schemas.microsoft.com/office/drawing/2014/main" id="{8CDA6654-D6C3-EC97-DEB7-6E5712DD50E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2353" y="4721430"/>
                        <a:ext cx="8269719" cy="116955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cs typeface="Times New Roman" charset="0"/>
                        </a:endParaRPr>
                      </a:p>
                      <a:p>
                        <a:pPr marL="457200" marR="0" lvl="0" indent="-45720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Arial"/>
                          <a:buChar char="•"/>
                          <a:tabLst/>
                          <a:defRPr/>
                        </a:pPr>
                        <a:r>
                          <a:rPr lang="en-US" sz="1400" i="1" kern="0" dirty="0">
                            <a:solidFill>
                              <a:srgbClr val="800000"/>
                            </a:solidFill>
                            <a:latin typeface="Franklin Gothic Medium"/>
                            <a:cs typeface="Times New Roman" charset="0"/>
                          </a:rPr>
                          <a:t>Python interface</a:t>
                        </a:r>
                        <a:r>
                          <a:rPr lang="en-US" sz="1400" i="1" kern="0" dirty="0">
                            <a:solidFill>
                              <a:srgbClr val="C00000"/>
                            </a:solidFill>
                            <a:latin typeface="Franklin Gothic Medium"/>
                            <a:cs typeface="Times New Roman" charset="0"/>
                          </a:rPr>
                          <a:t> </a:t>
                        </a:r>
                        <a:r>
                          <a:rPr lang="en-US" sz="1400" kern="0" dirty="0">
                            <a:solidFill>
                              <a:srgbClr val="1F497D"/>
                            </a:solidFill>
                            <a:latin typeface="Franklin Gothic Medium"/>
                            <a:cs typeface="Times New Roman" charset="0"/>
                          </a:rPr>
                          <a:t>and postprocessing control using </a:t>
                        </a:r>
                        <a:r>
                          <a:rPr lang="en-US" sz="1400" i="1" kern="0" dirty="0" err="1">
                            <a:solidFill>
                              <a:srgbClr val="87000D"/>
                            </a:solidFill>
                            <a:latin typeface="Franklin Gothic Medium"/>
                            <a:cs typeface="Times New Roman" charset="0"/>
                          </a:rPr>
                          <a:t>Jupyter</a:t>
                        </a:r>
                        <a:r>
                          <a:rPr lang="en-US" sz="1400" kern="0" dirty="0">
                            <a:solidFill>
                              <a:srgbClr val="1F497D"/>
                            </a:solidFill>
                            <a:latin typeface="Franklin Gothic Medium"/>
                            <a:cs typeface="Times New Roman" charset="0"/>
                          </a:rPr>
                          <a:t>.</a:t>
                        </a:r>
                        <a:endPara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cs typeface="Times New Roman" charset="0"/>
                        </a:endParaRPr>
                      </a:p>
                      <a:p>
                        <a:pPr marL="457200" marR="0" lvl="0" indent="-45720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Arial"/>
                          <a:buChar char="•"/>
                          <a:tabLst/>
                          <a:defRPr/>
                        </a:pPr>
                        <a:r>
                          <a: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  <a:cs typeface="Times New Roman" charset="0"/>
                          </a:rPr>
                          <a:t>Implementation of </a:t>
                        </a:r>
                        <a:r>
                          <a:rPr kumimoji="0" lang="en-US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Franklin Gothic Medium"/>
                            <a:cs typeface="Times New Roman" charset="0"/>
                          </a:rPr>
                          <a:t>quadrupole and dipole</a:t>
                        </a:r>
                        <a:r>
                          <a: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  <a:cs typeface="Times New Roman" charset="0"/>
                          </a:rPr>
                          <a:t> nonlinear </a:t>
                        </a:r>
                        <a:r>
                          <a:rPr kumimoji="0" lang="en-US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87000D"/>
                            </a:solidFill>
                            <a:effectLst/>
                            <a:uLnTx/>
                            <a:uFillTx/>
                            <a:latin typeface="Franklin Gothic Medium"/>
                            <a:cs typeface="Times New Roman" charset="0"/>
                          </a:rPr>
                          <a:t>fringe field </a:t>
                        </a:r>
                      </a:p>
                      <a:p>
                        <a:pPr marR="0" lvl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tabLst/>
                          <a:defRPr/>
                        </a:pPr>
                        <a:r>
                          <a:rPr lang="en-US" sz="1400" kern="0" dirty="0">
                            <a:solidFill>
                              <a:srgbClr val="1F497D"/>
                            </a:solidFill>
                            <a:latin typeface="Franklin Gothic Medium"/>
                            <a:cs typeface="Times New Roman" charset="0"/>
                          </a:rPr>
                          <a:t>          </a:t>
                        </a:r>
                        <a:r>
                          <a: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  <a:cs typeface="Times New Roman" charset="0"/>
                          </a:rPr>
                          <a:t>models relevant for modeling proton rings at low-moderate energy.</a:t>
                        </a:r>
                      </a:p>
                      <a:p>
                        <a:pPr marL="285750" indent="-285750" defTabSz="914400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 typeface="Arial" panose="020B0604020202020204" pitchFamily="34" charset="0"/>
                          <a:buChar char="•"/>
                          <a:defRPr/>
                        </a:pPr>
                        <a:r>
                          <a: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  <a:ea typeface="+mn-ea"/>
                            <a:cs typeface="Times New Roman" charset="0"/>
                          </a:rPr>
                          <a:t>    Additional </a:t>
                        </a:r>
                        <a:r>
                          <a:rPr kumimoji="0" lang="en-US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87000D"/>
                            </a:solidFill>
                            <a:effectLst/>
                            <a:uLnTx/>
                            <a:uFillTx/>
                            <a:latin typeface="Franklin Gothic Medium"/>
                            <a:ea typeface="+mn-ea"/>
                            <a:cs typeface="Times New Roman" charset="0"/>
                          </a:rPr>
                          <a:t>Poisson solvers </a:t>
                        </a:r>
                        <a:r>
                          <a: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  <a:ea typeface="+mn-ea"/>
                            <a:cs typeface="Times New Roman" charset="0"/>
                          </a:rPr>
                          <a:t>and </a:t>
                        </a:r>
                        <a:r>
                          <a:rPr kumimoji="0" lang="en-US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87000D"/>
                            </a:solidFill>
                            <a:effectLst/>
                            <a:uLnTx/>
                            <a:uFillTx/>
                            <a:latin typeface="Franklin Gothic Medium"/>
                            <a:ea typeface="+mn-ea"/>
                            <a:cs typeface="Times New Roman" charset="0"/>
                          </a:rPr>
                          <a:t>diagnostics</a:t>
                        </a:r>
                        <a:r>
                          <a: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Franklin Gothic Medium"/>
                            <a:ea typeface="+mn-ea"/>
                            <a:cs typeface="Times New Roman" charset="0"/>
                          </a:rPr>
                          <a:t> capabilities (discussed later).</a:t>
                        </a:r>
                        <a:endPara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cs typeface="Times New Roman" charset="0"/>
                        </a:endParaRPr>
                      </a:p>
                    </p:txBody>
                  </p:sp>
                </p:grpSp>
                <p:grpSp>
                  <p:nvGrpSpPr>
                    <p:cNvPr id="109" name="Group 108">
                      <a:extLst>
                        <a:ext uri="{FF2B5EF4-FFF2-40B4-BE49-F238E27FC236}">
                          <a16:creationId xmlns:a16="http://schemas.microsoft.com/office/drawing/2014/main" id="{20F82723-81D8-3593-F7CA-96E3B2902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54768" y="3592886"/>
                      <a:ext cx="3833097" cy="2016252"/>
                      <a:chOff x="5798274" y="3291505"/>
                      <a:chExt cx="3174611" cy="1799617"/>
                    </a:xfrm>
                  </p:grpSpPr>
                  <p:grpSp>
                    <p:nvGrpSpPr>
                      <p:cNvPr id="110" name="Group 10">
                        <a:extLst>
                          <a:ext uri="{FF2B5EF4-FFF2-40B4-BE49-F238E27FC236}">
                            <a16:creationId xmlns:a16="http://schemas.microsoft.com/office/drawing/2014/main" id="{DB61CBEC-6B7E-1F9B-ACEC-A936E34A66C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084692" y="3472770"/>
                        <a:ext cx="2188778" cy="1618352"/>
                        <a:chOff x="10506407" y="16393476"/>
                        <a:chExt cx="3735523" cy="2964013"/>
                      </a:xfrm>
                    </p:grpSpPr>
                    <p:sp>
                      <p:nvSpPr>
                        <p:cNvPr id="112" name="Rectangle 111">
                          <a:extLst>
                            <a:ext uri="{FF2B5EF4-FFF2-40B4-BE49-F238E27FC236}">
                              <a16:creationId xmlns:a16="http://schemas.microsoft.com/office/drawing/2014/main" id="{83F26D0E-5323-3147-6658-1B23289176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506407" y="16393476"/>
                          <a:ext cx="307986" cy="2705239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Franklin Gothic Book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3" name="Rectangle 112">
                          <a:extLst>
                            <a:ext uri="{FF2B5EF4-FFF2-40B4-BE49-F238E27FC236}">
                              <a16:creationId xmlns:a16="http://schemas.microsoft.com/office/drawing/2014/main" id="{BA38D114-972F-0A5C-E635-720E94A2A5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2786138" y="17901698"/>
                          <a:ext cx="207973" cy="270361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9525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Franklin Gothic Book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11" name="TextBox 110">
                        <a:extLst>
                          <a:ext uri="{FF2B5EF4-FFF2-40B4-BE49-F238E27FC236}">
                            <a16:creationId xmlns:a16="http://schemas.microsoft.com/office/drawing/2014/main" id="{00AC803E-737A-7E33-7588-02C8D22B4B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98274" y="3291505"/>
                        <a:ext cx="3174611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i="1" kern="0" dirty="0">
                            <a:solidFill>
                              <a:srgbClr val="800000"/>
                            </a:solidFill>
                            <a:latin typeface="Franklin Gothic Medium"/>
                          </a:rPr>
                          <a:t>Nonlinear quadrupole fringe field effects</a:t>
                        </a:r>
                        <a:endParaRPr kumimoji="0" lang="en-US" sz="14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Franklin Gothic Medium"/>
                        </a:endParaRPr>
                      </a:p>
                    </p:txBody>
                  </p:sp>
                </p:grpSp>
              </p:grp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910A523B-8D48-3246-6DBE-7FE4E7AC33B6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53" y="4432285"/>
                    <a:ext cx="1146114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>
                        <a:solidFill>
                          <a:srgbClr val="000000"/>
                        </a:solidFill>
                        <a:latin typeface="Franklin Gothic Medium"/>
                      </a:rPr>
                      <a:t>Other new capabilities implemented in IMPACT-Z</a:t>
                    </a:r>
                    <a:endParaRPr lang="en-US" i="1" baseline="30000" dirty="0">
                      <a:solidFill>
                        <a:srgbClr val="1F497D"/>
                      </a:solidFill>
                      <a:latin typeface="Franklin Gothic Medium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DBFEAFE1-AA1F-7D79-5B6B-884B621DECDA}"/>
                    </a:ext>
                  </a:extLst>
                </p:cNvPr>
                <p:cNvGrpSpPr/>
                <p:nvPr/>
              </p:nvGrpSpPr>
              <p:grpSpPr>
                <a:xfrm>
                  <a:off x="7225990" y="3981770"/>
                  <a:ext cx="4903129" cy="2108019"/>
                  <a:chOff x="7278743" y="1733342"/>
                  <a:chExt cx="4903129" cy="2108019"/>
                </a:xfrm>
              </p:grpSpPr>
              <p:pic>
                <p:nvPicPr>
                  <p:cNvPr id="102" name="Picture 101">
                    <a:extLst>
                      <a:ext uri="{FF2B5EF4-FFF2-40B4-BE49-F238E27FC236}">
                        <a16:creationId xmlns:a16="http://schemas.microsoft.com/office/drawing/2014/main" id="{BA86B308-B7E7-145D-FB64-7F3F584D5C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278743" y="1747342"/>
                    <a:ext cx="4903129" cy="2094019"/>
                  </a:xfrm>
                  <a:prstGeom prst="rect">
                    <a:avLst/>
                  </a:prstGeom>
                </p:spPr>
              </p:pic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0E7F796B-34AA-8616-3EA1-1564EB95D77D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5224" y="1760115"/>
                    <a:ext cx="700776" cy="276999"/>
                  </a:xfrm>
                  <a:prstGeom prst="rect">
                    <a:avLst/>
                  </a:prstGeom>
                  <a:ln w="19050"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 anchor="t">
                    <a:spAutoFit/>
                  </a:bodyPr>
                  <a:lstStyle/>
                  <a:p>
                    <a:r>
                      <a:rPr lang="en-US" sz="1200" dirty="0"/>
                      <a:t>QFF on</a:t>
                    </a:r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F8DE617D-90FE-48F7-9FBB-9D0CEF1A36F4}"/>
                      </a:ext>
                    </a:extLst>
                  </p:cNvPr>
                  <p:cNvSpPr txBox="1"/>
                  <p:nvPr/>
                </p:nvSpPr>
                <p:spPr>
                  <a:xfrm>
                    <a:off x="8230882" y="1733342"/>
                    <a:ext cx="700775" cy="276999"/>
                  </a:xfrm>
                  <a:prstGeom prst="rect">
                    <a:avLst/>
                  </a:prstGeom>
                  <a:ln w="19050"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 anchor="t">
                    <a:spAutoFit/>
                  </a:bodyPr>
                  <a:lstStyle/>
                  <a:p>
                    <a:r>
                      <a:rPr lang="en-US" sz="1200" dirty="0"/>
                      <a:t>QFF off</a:t>
                    </a:r>
                  </a:p>
                </p:txBody>
              </p:sp>
            </p:grp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98C13D-96AA-7D61-4443-7566ADC4F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734" y="2057287"/>
            <a:ext cx="623415" cy="3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Geometric methods in nonlinear dynamics provide a foundation for the analysis of single-particle optics in integrable accelerator lattices.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12</a:t>
            </a:fld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78EFAF-2947-1946-B3A7-2663E5A72A4D}"/>
              </a:ext>
            </a:extLst>
          </p:cNvPr>
          <p:cNvSpPr txBox="1"/>
          <p:nvPr/>
        </p:nvSpPr>
        <p:spPr>
          <a:xfrm>
            <a:off x="304800" y="1092864"/>
            <a:ext cx="7620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Need: 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To understand the global single-particle dynamics accessible in accelerator designs (such as IOTA) based on nonlinear </a:t>
            </a:r>
            <a:r>
              <a:rPr lang="en-US" sz="1400" kern="0" dirty="0" err="1">
                <a:solidFill>
                  <a:srgbClr val="004C97"/>
                </a:solidFill>
                <a:latin typeface="Arial"/>
                <a:cs typeface="Arial"/>
              </a:rPr>
              <a:t>integrable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 optics.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Problem:  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Standard approaches to nonlinear dynamics in the accelerator community are </a:t>
            </a:r>
            <a:r>
              <a:rPr lang="en-US" sz="1400" kern="0" dirty="0" err="1">
                <a:solidFill>
                  <a:srgbClr val="004C97"/>
                </a:solidFill>
                <a:latin typeface="Arial"/>
                <a:cs typeface="Arial"/>
              </a:rPr>
              <a:t>perturbative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, neglect fully 4D or 6D coupling, or require a clever choice of coordinates.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Solution: 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Geometric methods 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from the theory of integrable Hamiltonian systems may be applied to locate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fixed points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, periodic orbits,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dynamical bifurcations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, and determine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frequencies of motion (tunes)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, using knowledge only of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the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invariants of motion</a:t>
            </a:r>
            <a:r>
              <a:rPr lang="en-US" kern="0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kern="0" dirty="0">
              <a:solidFill>
                <a:srgbClr val="004C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4A5732-8637-0049-8E40-A5E12394C7E2}"/>
              </a:ext>
            </a:extLst>
          </p:cNvPr>
          <p:cNvSpPr txBox="1"/>
          <p:nvPr/>
        </p:nvSpPr>
        <p:spPr>
          <a:xfrm>
            <a:off x="2098206" y="3840013"/>
            <a:ext cx="2754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Bifurcations of dynamical fixed points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in IOTA vs. magnetic insert strength</a:t>
            </a:r>
          </a:p>
        </p:txBody>
      </p:sp>
      <p:pic>
        <p:nvPicPr>
          <p:cNvPr id="43" name="Picture 42" descr="GlobalFixedPointProjection_Xtau_stability.pdf">
            <a:extLst>
              <a:ext uri="{FF2B5EF4-FFF2-40B4-BE49-F238E27FC236}">
                <a16:creationId xmlns:a16="http://schemas.microsoft.com/office/drawing/2014/main" id="{81BB8D63-DC41-F04C-818E-1587BB0E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5" y="4375887"/>
            <a:ext cx="2923147" cy="1734876"/>
          </a:xfrm>
          <a:prstGeom prst="rect">
            <a:avLst/>
          </a:prstGeom>
        </p:spPr>
      </p:pic>
      <p:pic>
        <p:nvPicPr>
          <p:cNvPr id="44" name="Picture 43" descr="GlobalFixedPointProjection_Ytau_V5.pdf">
            <a:extLst>
              <a:ext uri="{FF2B5EF4-FFF2-40B4-BE49-F238E27FC236}">
                <a16:creationId xmlns:a16="http://schemas.microsoft.com/office/drawing/2014/main" id="{C2022C97-5097-744F-9C75-1A0DA8A23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25" y="4300412"/>
            <a:ext cx="2820368" cy="173139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E810DF6-412D-E44A-9EB5-CB48C8F74011}"/>
              </a:ext>
            </a:extLst>
          </p:cNvPr>
          <p:cNvSpPr txBox="1"/>
          <p:nvPr/>
        </p:nvSpPr>
        <p:spPr>
          <a:xfrm>
            <a:off x="3473790" y="5191120"/>
            <a:ext cx="1159993" cy="46166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unstable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black - stable</a:t>
            </a:r>
          </a:p>
        </p:txBody>
      </p:sp>
      <p:pic>
        <p:nvPicPr>
          <p:cNvPr id="46" name="Picture 45" descr="Fig8.pdf">
            <a:extLst>
              <a:ext uri="{FF2B5EF4-FFF2-40B4-BE49-F238E27FC236}">
                <a16:creationId xmlns:a16="http://schemas.microsoft.com/office/drawing/2014/main" id="{13EF82B6-AE8D-324F-9A55-942D1DCDE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8" y="4098345"/>
            <a:ext cx="2816281" cy="2032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187FC53-9CAE-2748-BED7-BC27B27C6912}"/>
              </a:ext>
            </a:extLst>
          </p:cNvPr>
          <p:cNvSpPr txBox="1"/>
          <p:nvPr/>
        </p:nvSpPr>
        <p:spPr>
          <a:xfrm>
            <a:off x="457200" y="3319460"/>
            <a:ext cx="7180314" cy="307777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Reveals new operating points for the IOTA ring and guidance for future accelerator designs.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FF66F7-12A0-5A4F-A441-FD3A4AE0ABF4}"/>
              </a:ext>
            </a:extLst>
          </p:cNvPr>
          <p:cNvSpPr txBox="1"/>
          <p:nvPr/>
        </p:nvSpPr>
        <p:spPr>
          <a:xfrm>
            <a:off x="8229600" y="4114800"/>
            <a:ext cx="1163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Structure of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invariant level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sets near the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 err="1">
                <a:solidFill>
                  <a:srgbClr val="004C97"/>
                </a:solidFill>
                <a:latin typeface="Arial"/>
              </a:rPr>
              <a:t>separatrix</a:t>
            </a:r>
            <a:endParaRPr lang="en-US" sz="1200" i="1" kern="0" dirty="0">
              <a:solidFill>
                <a:srgbClr val="004C97"/>
              </a:solidFill>
              <a:latin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D04E01-8BC7-084B-A82D-4824DB3DE9DE}"/>
              </a:ext>
            </a:extLst>
          </p:cNvPr>
          <p:cNvGrpSpPr/>
          <p:nvPr/>
        </p:nvGrpSpPr>
        <p:grpSpPr>
          <a:xfrm>
            <a:off x="8772360" y="999952"/>
            <a:ext cx="2871245" cy="2980967"/>
            <a:chOff x="8153400" y="1143000"/>
            <a:chExt cx="2871245" cy="311930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DCAD56D-DEB4-1F4D-9605-2F87832C105F}"/>
                </a:ext>
              </a:extLst>
            </p:cNvPr>
            <p:cNvGrpSpPr/>
            <p:nvPr/>
          </p:nvGrpSpPr>
          <p:grpSpPr>
            <a:xfrm>
              <a:off x="8153400" y="1576844"/>
              <a:ext cx="2871245" cy="2685459"/>
              <a:chOff x="6039831" y="1977198"/>
              <a:chExt cx="2871245" cy="2685459"/>
            </a:xfrm>
          </p:grpSpPr>
          <p:pic>
            <p:nvPicPr>
              <p:cNvPr id="52" name="Picture 51" descr="CritNet_NoLabels.pdf">
                <a:extLst>
                  <a:ext uri="{FF2B5EF4-FFF2-40B4-BE49-F238E27FC236}">
                    <a16:creationId xmlns:a16="http://schemas.microsoft.com/office/drawing/2014/main" id="{F7C0CA0A-0FFC-3347-A080-6EE7DA1CC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9831" y="1977198"/>
                <a:ext cx="2871245" cy="2685459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EB0E612-AF9D-1C41-9D83-4F007BEFD385}"/>
                  </a:ext>
                </a:extLst>
              </p:cNvPr>
              <p:cNvSpPr txBox="1"/>
              <p:nvPr/>
            </p:nvSpPr>
            <p:spPr>
              <a:xfrm>
                <a:off x="6729930" y="3862740"/>
                <a:ext cx="8861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fixed point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59E4418-C0C5-0C4C-813D-03AD3881A3EE}"/>
                  </a:ext>
                </a:extLst>
              </p:cNvPr>
              <p:cNvSpPr txBox="1"/>
              <p:nvPr/>
            </p:nvSpPr>
            <p:spPr>
              <a:xfrm rot="19197128">
                <a:off x="7131102" y="2666455"/>
                <a:ext cx="8603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separatrix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9EB103-341B-7445-A6EF-3D70F2F568FA}"/>
                  </a:ext>
                </a:extLst>
              </p:cNvPr>
              <p:cNvSpPr txBox="1"/>
              <p:nvPr/>
            </p:nvSpPr>
            <p:spPr>
              <a:xfrm>
                <a:off x="7744680" y="2844369"/>
                <a:ext cx="723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stable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periodic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87A7B5-D02A-744C-A08C-F22A67597F30}"/>
                  </a:ext>
                </a:extLst>
              </p:cNvPr>
              <p:cNvSpPr txBox="1"/>
              <p:nvPr/>
            </p:nvSpPr>
            <p:spPr>
              <a:xfrm>
                <a:off x="6795398" y="2134328"/>
                <a:ext cx="8285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</a:t>
                </a:r>
                <a:r>
                  <a:rPr kumimoji="0" lang="en-US" sz="1800" b="0" i="1" u="none" strike="noStrike" kern="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x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</a:t>
                </a:r>
                <a:r>
                  <a:rPr kumimoji="0" lang="en-US" sz="1800" b="0" i="1" u="none" strike="noStrike" kern="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y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=0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428F191-8A03-3F40-B330-C21F11F3FECA}"/>
                </a:ext>
              </a:extLst>
            </p:cNvPr>
            <p:cNvSpPr txBox="1"/>
            <p:nvPr/>
          </p:nvSpPr>
          <p:spPr>
            <a:xfrm>
              <a:off x="8680598" y="1143000"/>
              <a:ext cx="2181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</a:rPr>
                <a:t>Critical initial conditions at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</a:rPr>
                <a:t>nominal IOTA insert strength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443E345-26F7-DF4A-B8CB-75E54A95F331}"/>
              </a:ext>
            </a:extLst>
          </p:cNvPr>
          <p:cNvSpPr txBox="1"/>
          <p:nvPr/>
        </p:nvSpPr>
        <p:spPr>
          <a:xfrm>
            <a:off x="6679530" y="5257800"/>
            <a:ext cx="2563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C. Mitchell, K. Hwang, R.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Ryne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,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Phys. Rev.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Accel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. Beams 23, 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064002 (2020)</a:t>
            </a:r>
            <a:endParaRPr lang="en-US" sz="2400" i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97A4DF-04F5-714B-B4CE-7BE987CCDA08}"/>
              </a:ext>
            </a:extLst>
          </p:cNvPr>
          <p:cNvSpPr txBox="1"/>
          <p:nvPr/>
        </p:nvSpPr>
        <p:spPr>
          <a:xfrm>
            <a:off x="152400" y="4429120"/>
            <a:ext cx="2767557" cy="584776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τ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=-1/2 bifurcation observed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during IOTA experimental run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199D87-A399-F044-BC44-BBA63B652091}"/>
              </a:ext>
            </a:extLst>
          </p:cNvPr>
          <p:cNvSpPr txBox="1"/>
          <p:nvPr/>
        </p:nvSpPr>
        <p:spPr>
          <a:xfrm>
            <a:off x="6652270" y="4160966"/>
            <a:ext cx="1537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C. Mitchell et al,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Phys. Rev. E 103, 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062216 (2021)</a:t>
            </a:r>
            <a:endParaRPr lang="en-US" sz="2400" i="1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354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9849" y="158164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Example:  Bifurcation diagram for nominal single-particle dynamics in IOTA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13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36F6E2-17D9-EB28-2A31-63571EAA4EB1}"/>
              </a:ext>
            </a:extLst>
          </p:cNvPr>
          <p:cNvSpPr txBox="1"/>
          <p:nvPr/>
        </p:nvSpPr>
        <p:spPr>
          <a:xfrm>
            <a:off x="727110" y="1061195"/>
            <a:ext cx="519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+mj-lt"/>
              </a:rPr>
              <a:t>Bifurcation diagram showing critical values of (H,I)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CDE69-40BD-ED0C-6894-C07C01DB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13" y="1498572"/>
            <a:ext cx="5192353" cy="3830781"/>
          </a:xfrm>
          <a:prstGeom prst="rect">
            <a:avLst/>
          </a:prstGeom>
        </p:spPr>
      </p:pic>
      <p:pic>
        <p:nvPicPr>
          <p:cNvPr id="14" name="Picture 13" descr="latex-image-1.pdf">
            <a:extLst>
              <a:ext uri="{FF2B5EF4-FFF2-40B4-BE49-F238E27FC236}">
                <a16:creationId xmlns:a16="http://schemas.microsoft.com/office/drawing/2014/main" id="{5508EE71-5D80-B33D-9321-C3226842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4095">
            <a:off x="3854740" y="2703119"/>
            <a:ext cx="864776" cy="1863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70D3AC-FA50-4905-7C84-8B90D8EDC0D0}"/>
              </a:ext>
            </a:extLst>
          </p:cNvPr>
          <p:cNvSpPr txBox="1"/>
          <p:nvPr/>
        </p:nvSpPr>
        <p:spPr>
          <a:xfrm>
            <a:off x="6207295" y="4652526"/>
            <a:ext cx="274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Critical points occur where:</a:t>
            </a:r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D0D810FC-05F1-CEF6-B458-98169EBF8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246" y="4719972"/>
            <a:ext cx="1411090" cy="1984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361406-4302-7FC3-4A1F-CF1D942957F9}"/>
              </a:ext>
            </a:extLst>
          </p:cNvPr>
          <p:cNvSpPr txBox="1"/>
          <p:nvPr/>
        </p:nvSpPr>
        <p:spPr>
          <a:xfrm>
            <a:off x="6207295" y="5230250"/>
            <a:ext cx="592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Curves parameterizing the critical values can be determined exactly using symbolic methods </a:t>
            </a:r>
            <a:r>
              <a:rPr lang="en-US" sz="1600" i="1" dirty="0" err="1">
                <a:solidFill>
                  <a:srgbClr val="1F497D"/>
                </a:solidFill>
                <a:latin typeface="Franklin Gothic Medium"/>
              </a:rPr>
              <a:t>eg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, </a:t>
            </a:r>
            <a:r>
              <a:rPr lang="en-US" sz="1600" i="1" dirty="0">
                <a:solidFill>
                  <a:srgbClr val="1F497D"/>
                </a:solidFill>
                <a:latin typeface="Franklin Gothic Medium"/>
              </a:rPr>
              <a:t>Mathematica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3D5B62-836F-662B-51FC-648951087F45}"/>
              </a:ext>
            </a:extLst>
          </p:cNvPr>
          <p:cNvSpPr txBox="1"/>
          <p:nvPr/>
        </p:nvSpPr>
        <p:spPr>
          <a:xfrm>
            <a:off x="6567722" y="1056854"/>
            <a:ext cx="360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+mj-lt"/>
              </a:rPr>
              <a:t>Invariants of single-particle motion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673B2-082C-F9DB-B4B9-A1635C35B33A}"/>
              </a:ext>
            </a:extLst>
          </p:cNvPr>
          <p:cNvSpPr txBox="1"/>
          <p:nvPr/>
        </p:nvSpPr>
        <p:spPr>
          <a:xfrm>
            <a:off x="621017" y="5422061"/>
            <a:ext cx="612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Distinct regions of the diagram correspond to dynamics with qualitatively distinct single-particle orbits.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4C51B7-81A1-0119-BA58-27E7481A0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195" y="1653402"/>
            <a:ext cx="4437151" cy="528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10EAA-7A4C-ADC2-4C1E-55A482603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143" y="2212908"/>
            <a:ext cx="3544229" cy="619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98DDB-5BFA-0DD7-505B-615962342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543" y="3071761"/>
            <a:ext cx="4767128" cy="316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CCE2A-DA10-143D-EAB8-212BAEA35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143" y="3592978"/>
            <a:ext cx="3598874" cy="6163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EC1402-4843-C308-9C57-02E9CF914AE0}"/>
              </a:ext>
            </a:extLst>
          </p:cNvPr>
          <p:cNvGrpSpPr/>
          <p:nvPr/>
        </p:nvGrpSpPr>
        <p:grpSpPr>
          <a:xfrm>
            <a:off x="6044371" y="976190"/>
            <a:ext cx="5879100" cy="5030646"/>
            <a:chOff x="6044371" y="976190"/>
            <a:chExt cx="5879100" cy="50306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0DCB4F-1AC1-8056-2419-4459986327A9}"/>
                </a:ext>
              </a:extLst>
            </p:cNvPr>
            <p:cNvGrpSpPr/>
            <p:nvPr/>
          </p:nvGrpSpPr>
          <p:grpSpPr>
            <a:xfrm>
              <a:off x="6044371" y="976190"/>
              <a:ext cx="5879100" cy="5030646"/>
              <a:chOff x="6207295" y="1034488"/>
              <a:chExt cx="5879100" cy="503064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AE796D-DBB4-6FA3-85AA-80183C7FA468}"/>
                  </a:ext>
                </a:extLst>
              </p:cNvPr>
              <p:cNvSpPr/>
              <p:nvPr/>
            </p:nvSpPr>
            <p:spPr>
              <a:xfrm>
                <a:off x="6207295" y="1056854"/>
                <a:ext cx="5757952" cy="5008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825A6AF-9533-D6C1-66B3-7095993F6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73579" y="1465404"/>
                <a:ext cx="4939407" cy="228051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D5621D4-0C67-FDDA-4F0E-E7E3EE90D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09368" y="3744586"/>
                <a:ext cx="4939407" cy="2307154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62987B-588B-20D6-965D-12458FD7C3EB}"/>
                  </a:ext>
                </a:extLst>
              </p:cNvPr>
              <p:cNvSpPr txBox="1"/>
              <p:nvPr/>
            </p:nvSpPr>
            <p:spPr>
              <a:xfrm>
                <a:off x="7002887" y="1034488"/>
                <a:ext cx="5083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+mj-lt"/>
                  </a:rPr>
                  <a:t>Examples: level sets (projected onto the x-y plane)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FBD8CB-D2D0-22AC-623F-207BA23DE573}"/>
                </a:ext>
              </a:extLst>
            </p:cNvPr>
            <p:cNvSpPr txBox="1"/>
            <p:nvPr/>
          </p:nvSpPr>
          <p:spPr>
            <a:xfrm>
              <a:off x="8169143" y="1459199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400" dirty="0">
                  <a:solidFill>
                    <a:schemeClr val="tx1"/>
                  </a:solidFill>
                  <a:latin typeface="+mn-lt"/>
                </a:rPr>
                <a:t>nominal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3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Analytical method for extracting nonlinear tunes of integrable </a:t>
            </a:r>
            <a:r>
              <a:rPr lang="en-US" sz="2400" dirty="0" err="1"/>
              <a:t>symplectic</a:t>
            </a:r>
            <a:r>
              <a:rPr lang="en-US" sz="2400" dirty="0"/>
              <a:t> maps developed and applied to the IOTA 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485061-54D1-CE4C-9D96-9EB605A22745}"/>
              </a:ext>
            </a:extLst>
          </p:cNvPr>
          <p:cNvSpPr txBox="1"/>
          <p:nvPr/>
        </p:nvSpPr>
        <p:spPr>
          <a:xfrm>
            <a:off x="247483" y="1111803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understand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analytically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frequency content of orbits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in accelerator lattices based on nonlinear integrable optics, and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to use this information in accelerator design (to control tune spread).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Traditional method for analysis of integrable systems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relies on action-angle coordinates, which are difficult to obtain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in explicit form, and which break down near critical phase space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structures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separatrices).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Solution: 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semi-analytical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extract dynamical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an integrable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symplectic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map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its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invariants of motion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without the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 for tracking, using path integrals in the invariant level sets.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B854DF-A7BC-C44F-BE8D-D4102CD610C9}"/>
              </a:ext>
            </a:extLst>
          </p:cNvPr>
          <p:cNvGrpSpPr/>
          <p:nvPr/>
        </p:nvGrpSpPr>
        <p:grpSpPr>
          <a:xfrm>
            <a:off x="6290209" y="3888774"/>
            <a:ext cx="5768002" cy="1902396"/>
            <a:chOff x="6290209" y="4424352"/>
            <a:chExt cx="5768002" cy="1902396"/>
          </a:xfrm>
        </p:grpSpPr>
        <p:pic>
          <p:nvPicPr>
            <p:cNvPr id="75" name="Picture 74" descr="Frequency1.pdf">
              <a:extLst>
                <a:ext uri="{FF2B5EF4-FFF2-40B4-BE49-F238E27FC236}">
                  <a16:creationId xmlns:a16="http://schemas.microsoft.com/office/drawing/2014/main" id="{81F29ECD-D145-E44F-9C64-1B7C3234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209" y="4424352"/>
              <a:ext cx="2701391" cy="1861324"/>
            </a:xfrm>
            <a:prstGeom prst="rect">
              <a:avLst/>
            </a:prstGeom>
          </p:spPr>
        </p:pic>
        <p:pic>
          <p:nvPicPr>
            <p:cNvPr id="76" name="Picture 75" descr="Frequency2.pdf">
              <a:extLst>
                <a:ext uri="{FF2B5EF4-FFF2-40B4-BE49-F238E27FC236}">
                  <a16:creationId xmlns:a16="http://schemas.microsoft.com/office/drawing/2014/main" id="{084DB325-B1EA-7C47-AAA3-215D361DE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0" y="4424352"/>
              <a:ext cx="2761811" cy="1902396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9D9677F-63F5-D54C-BBCE-532ADEE6A23A}"/>
                </a:ext>
              </a:extLst>
            </p:cNvPr>
            <p:cNvGrpSpPr/>
            <p:nvPr/>
          </p:nvGrpSpPr>
          <p:grpSpPr>
            <a:xfrm>
              <a:off x="7315200" y="4805352"/>
              <a:ext cx="1905000" cy="461665"/>
              <a:chOff x="1399944" y="2846855"/>
              <a:chExt cx="1905000" cy="461665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041E77A-CB63-BA47-A847-0C024C398390}"/>
                  </a:ext>
                </a:extLst>
              </p:cNvPr>
              <p:cNvSpPr txBox="1"/>
              <p:nvPr/>
            </p:nvSpPr>
            <p:spPr>
              <a:xfrm>
                <a:off x="1399944" y="2846855"/>
                <a:ext cx="1905000" cy="461665"/>
              </a:xfrm>
              <a:prstGeom prst="rect">
                <a:avLst/>
              </a:prstGeom>
              <a:solidFill>
                <a:srgbClr val="EEECE1"/>
              </a:solidFill>
              <a:ln>
                <a:solidFill>
                  <a:srgbClr val="1F497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   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solution by quadrature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    result from tracking (NAFF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DFD6A2E-5326-FF4D-A5F2-32EF09FE07C6}"/>
                  </a:ext>
                </a:extLst>
              </p:cNvPr>
              <p:cNvCxnSpPr/>
              <p:nvPr/>
            </p:nvCxnSpPr>
            <p:spPr>
              <a:xfrm>
                <a:off x="1458336" y="3007455"/>
                <a:ext cx="160581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3AAD662-218E-4540-A471-2F7EED0E620A}"/>
                  </a:ext>
                </a:extLst>
              </p:cNvPr>
              <p:cNvCxnSpPr/>
              <p:nvPr/>
            </p:nvCxnSpPr>
            <p:spPr>
              <a:xfrm>
                <a:off x="1450158" y="3189053"/>
                <a:ext cx="160581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6600"/>
                </a:solidFill>
                <a:prstDash val="solid"/>
              </a:ln>
              <a:effectLst/>
            </p:spPr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FBE7E7F-F079-0849-B857-515339D71685}"/>
                </a:ext>
              </a:extLst>
            </p:cNvPr>
            <p:cNvGrpSpPr/>
            <p:nvPr/>
          </p:nvGrpSpPr>
          <p:grpSpPr>
            <a:xfrm>
              <a:off x="9677400" y="5042141"/>
              <a:ext cx="1378577" cy="536377"/>
              <a:chOff x="9677400" y="5181600"/>
              <a:chExt cx="1378577" cy="536377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1AB0A74-17C5-7D40-977B-BF4835B81626}"/>
                  </a:ext>
                </a:extLst>
              </p:cNvPr>
              <p:cNvSpPr txBox="1"/>
              <p:nvPr/>
            </p:nvSpPr>
            <p:spPr>
              <a:xfrm>
                <a:off x="9906000" y="5410200"/>
                <a:ext cx="642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≤ 10</a:t>
                </a:r>
                <a:r>
                  <a:rPr kumimoji="0" lang="en-US" sz="1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-3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4DA285F-6485-F843-B889-EF5FBB624D0C}"/>
                  </a:ext>
                </a:extLst>
              </p:cNvPr>
              <p:cNvSpPr txBox="1"/>
              <p:nvPr/>
            </p:nvSpPr>
            <p:spPr>
              <a:xfrm>
                <a:off x="9677400" y="5181600"/>
                <a:ext cx="13785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relative difference</a:t>
                </a:r>
              </a:p>
            </p:txBody>
          </p:sp>
        </p:grpSp>
      </p:grpSp>
      <p:pic>
        <p:nvPicPr>
          <p:cNvPr id="25" name="Google Shape;62;p4">
            <a:extLst>
              <a:ext uri="{FF2B5EF4-FFF2-40B4-BE49-F238E27FC236}">
                <a16:creationId xmlns:a16="http://schemas.microsoft.com/office/drawing/2014/main" id="{ED2A998F-92D2-CB4D-AD01-781BFBB12E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0200" y="1062365"/>
            <a:ext cx="1949425" cy="21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179F88-123D-954D-92FD-81C1851C94EB}"/>
              </a:ext>
            </a:extLst>
          </p:cNvPr>
          <p:cNvSpPr txBox="1"/>
          <p:nvPr/>
        </p:nvSpPr>
        <p:spPr>
          <a:xfrm>
            <a:off x="7022273" y="1275982"/>
            <a:ext cx="1537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C. Mitchell et al,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Phys. Rev. E 103,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062216 (2021)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98D00E-142A-284B-A0C4-3C24D04C3E25}"/>
              </a:ext>
            </a:extLst>
          </p:cNvPr>
          <p:cNvSpPr txBox="1"/>
          <p:nvPr/>
        </p:nvSpPr>
        <p:spPr>
          <a:xfrm>
            <a:off x="6724483" y="2252226"/>
            <a:ext cx="2191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Extracting frequencies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4D McMillan mapping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its 2 invariants of motion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40094D-9BE1-2F45-B310-9E71F5DC9EFA}"/>
              </a:ext>
            </a:extLst>
          </p:cNvPr>
          <p:cNvSpPr txBox="1"/>
          <p:nvPr/>
        </p:nvSpPr>
        <p:spPr>
          <a:xfrm>
            <a:off x="6358963" y="3419190"/>
            <a:ext cx="5301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Extracting tunes for orbits in IOTA for comparison with tracking using NAFF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DABD18-0408-F34E-9B85-1E23EE50F8D0}"/>
              </a:ext>
            </a:extLst>
          </p:cNvPr>
          <p:cNvSpPr txBox="1"/>
          <p:nvPr/>
        </p:nvSpPr>
        <p:spPr>
          <a:xfrm>
            <a:off x="626944" y="4008164"/>
            <a:ext cx="5150769" cy="523220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Reveals the link between frequencies and geometry of level sets.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Can aid in design of f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uture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nonlinear integrable lattices.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83D10-BDC4-7B8C-8059-8524A93C2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745" y="4783562"/>
            <a:ext cx="2609305" cy="1103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FEB0A-37FE-8319-BA02-D7BB88ED8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68" y="5294675"/>
            <a:ext cx="1071816" cy="226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00CA6-8A4D-224F-9379-58350C33E61B}"/>
              </a:ext>
            </a:extLst>
          </p:cNvPr>
          <p:cNvSpPr txBox="1"/>
          <p:nvPr/>
        </p:nvSpPr>
        <p:spPr>
          <a:xfrm>
            <a:off x="868913" y="4889051"/>
            <a:ext cx="1317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vector of tunes</a:t>
            </a:r>
          </a:p>
        </p:txBody>
      </p:sp>
    </p:spTree>
    <p:extLst>
      <p:ext uri="{BB962C8B-B14F-4D97-AF65-F5344CB8AC3E}">
        <p14:creationId xmlns:p14="http://schemas.microsoft.com/office/powerpoint/2010/main" val="25274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695" y="2797628"/>
            <a:ext cx="8980487" cy="6313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Collective effects</a:t>
            </a:r>
          </a:p>
        </p:txBody>
      </p:sp>
    </p:spTree>
    <p:extLst>
      <p:ext uri="{BB962C8B-B14F-4D97-AF65-F5344CB8AC3E}">
        <p14:creationId xmlns:p14="http://schemas.microsoft.com/office/powerpoint/2010/main" val="177019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Implementation of a </a:t>
            </a:r>
            <a:r>
              <a:rPr lang="en-US" sz="2400" dirty="0" err="1"/>
              <a:t>gridless</a:t>
            </a:r>
            <a:r>
              <a:rPr lang="en-US" sz="2400" dirty="0"/>
              <a:t> </a:t>
            </a:r>
            <a:r>
              <a:rPr lang="en-US" sz="2400" dirty="0" err="1"/>
              <a:t>symplectic</a:t>
            </a:r>
            <a:r>
              <a:rPr lang="en-US" sz="2400" dirty="0"/>
              <a:t> space charge solver to enable </a:t>
            </a:r>
          </a:p>
          <a:p>
            <a:r>
              <a:rPr lang="en-US" sz="2400" dirty="0"/>
              <a:t>long-term Hamiltonian tracking of high intensity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16</a:t>
            </a:fld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02329E-3A4B-244A-8C59-92A527DA772D}"/>
              </a:ext>
            </a:extLst>
          </p:cNvPr>
          <p:cNvSpPr txBox="1"/>
          <p:nvPr/>
        </p:nvSpPr>
        <p:spPr>
          <a:xfrm>
            <a:off x="511080" y="3516528"/>
            <a:ext cx="5495415" cy="307777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Avoids the destruction of integrability due to non-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symplectic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 artifacts.</a:t>
            </a:r>
          </a:p>
        </p:txBody>
      </p:sp>
      <p:sp>
        <p:nvSpPr>
          <p:cNvPr id="58" name="Slide Number Placeholder 4">
            <a:extLst>
              <a:ext uri="{FF2B5EF4-FFF2-40B4-BE49-F238E27FC236}">
                <a16:creationId xmlns:a16="http://schemas.microsoft.com/office/drawing/2014/main" id="{4A57FD18-AAF6-1440-A2F2-1CDBDD670EB6}"/>
              </a:ext>
            </a:extLst>
          </p:cNvPr>
          <p:cNvSpPr txBox="1">
            <a:spLocks/>
          </p:cNvSpPr>
          <p:nvPr/>
        </p:nvSpPr>
        <p:spPr>
          <a:xfrm>
            <a:off x="1012919" y="5457404"/>
            <a:ext cx="480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BB0B908-E1D1-404B-ABD5-918DA635F4BC}"/>
              </a:ext>
            </a:extLst>
          </p:cNvPr>
          <p:cNvSpPr/>
          <p:nvPr/>
        </p:nvSpPr>
        <p:spPr>
          <a:xfrm>
            <a:off x="7086600" y="3362152"/>
            <a:ext cx="2514600" cy="152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BD4E303-2A67-3840-8B4A-F3DFF9741B51}"/>
              </a:ext>
            </a:extLst>
          </p:cNvPr>
          <p:cNvSpPr txBox="1"/>
          <p:nvPr/>
        </p:nvSpPr>
        <p:spPr>
          <a:xfrm>
            <a:off x="6347524" y="2951946"/>
            <a:ext cx="1862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Evolution of H for a 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cylindrical proton 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beam expanding to 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twice its initial radius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673E2CD-779E-2C4E-9637-726307AA923A}"/>
              </a:ext>
            </a:extLst>
          </p:cNvPr>
          <p:cNvSpPr txBox="1"/>
          <p:nvPr/>
        </p:nvSpPr>
        <p:spPr>
          <a:xfrm>
            <a:off x="367230" y="1021902"/>
            <a:ext cx="6801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Need: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numerical artifacts due to space charge that break the geometric Hamiltonian structure, necessary to ensure reliability on long time scales.</a:t>
            </a:r>
          </a:p>
          <a:p>
            <a:endParaRPr lang="en-US" sz="1400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PIC methods result in a particle push that is not </a:t>
            </a:r>
            <a:r>
              <a:rPr lang="en-US" sz="1400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symplectic</a:t>
            </a:r>
            <a:endParaRPr lang="en-US" sz="1400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on the phase space due, e.g. due to interpolation and finite differencing.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gridless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symplectic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charge solver (J. </a:t>
            </a:r>
            <a:r>
              <a:rPr lang="en-US" sz="1400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Qiang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2017) </a:t>
            </a:r>
          </a:p>
          <a:p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was implemented in IMPACT-Z to enable robust long-term tracking with</a:t>
            </a:r>
          </a:p>
          <a:p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space charge.  Each step is a map that is </a:t>
            </a:r>
            <a:r>
              <a:rPr lang="en-US" sz="1400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symplectic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collective</a:t>
            </a:r>
          </a:p>
          <a:p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N-body phase space of the simulated particles.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B05D7FE-28B5-7E4F-8EAD-BC3103219511}"/>
              </a:ext>
            </a:extLst>
          </p:cNvPr>
          <p:cNvSpPr txBox="1"/>
          <p:nvPr/>
        </p:nvSpPr>
        <p:spPr>
          <a:xfrm>
            <a:off x="9047518" y="5254102"/>
            <a:ext cx="2401235" cy="523220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J.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Qiang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, Phys. Rev. ST Accel. </a:t>
            </a:r>
          </a:p>
          <a:p>
            <a:pPr lvl="0"/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Beams 20, 014203 (2017)</a:t>
            </a:r>
          </a:p>
        </p:txBody>
      </p:sp>
      <p:pic>
        <p:nvPicPr>
          <p:cNvPr id="15" name="Picture 14" descr="latex-image-1.pdf">
            <a:extLst>
              <a:ext uri="{FF2B5EF4-FFF2-40B4-BE49-F238E27FC236}">
                <a16:creationId xmlns:a16="http://schemas.microsoft.com/office/drawing/2014/main" id="{C71CC992-9077-E67E-94B9-C9B7A0A10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061" y="4311120"/>
            <a:ext cx="6848603" cy="5914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7CD01FE-F4DB-A583-CEB8-FF9574D68680}"/>
              </a:ext>
            </a:extLst>
          </p:cNvPr>
          <p:cNvGrpSpPr/>
          <p:nvPr/>
        </p:nvGrpSpPr>
        <p:grpSpPr>
          <a:xfrm>
            <a:off x="8016388" y="987943"/>
            <a:ext cx="3733657" cy="2918896"/>
            <a:chOff x="262121" y="2254382"/>
            <a:chExt cx="5089420" cy="375283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E7C786-79A1-E9BE-31A8-1088F6D6968E}"/>
                </a:ext>
              </a:extLst>
            </p:cNvPr>
            <p:cNvSpPr txBox="1"/>
            <p:nvPr/>
          </p:nvSpPr>
          <p:spPr>
            <a:xfrm>
              <a:off x="839879" y="2254382"/>
              <a:ext cx="4287573" cy="395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</a:rPr>
                <a:t>Evolution of the N-particle Hamiltonian</a:t>
              </a:r>
            </a:p>
          </p:txBody>
        </p:sp>
        <p:pic>
          <p:nvPicPr>
            <p:cNvPr id="36" name="Picture 35" descr="Coasting_Symp2d_HPreservation3.pdf">
              <a:extLst>
                <a:ext uri="{FF2B5EF4-FFF2-40B4-BE49-F238E27FC236}">
                  <a16:creationId xmlns:a16="http://schemas.microsoft.com/office/drawing/2014/main" id="{2E1C91BC-E260-0618-7CCD-16DD1833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529" y="2672803"/>
              <a:ext cx="4749012" cy="333441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91E219-85FC-E12B-CD6C-205D5B494740}"/>
                </a:ext>
              </a:extLst>
            </p:cNvPr>
            <p:cNvSpPr txBox="1"/>
            <p:nvPr/>
          </p:nvSpPr>
          <p:spPr>
            <a:xfrm rot="16200000">
              <a:off x="-1075086" y="3969599"/>
              <a:ext cx="3093952" cy="419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cs typeface="Helvetica"/>
                </a:rPr>
                <a:t>Relative change in 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cs typeface="Helvetica"/>
                </a:rPr>
                <a:t>H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cs typeface="Helvetica"/>
                </a:rPr>
                <a:t> 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elvetica"/>
                  <a:cs typeface="Helvetica"/>
                </a:rPr>
                <a:t>×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elvetica"/>
                  <a:cs typeface="Helvetica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elvetica"/>
                  <a:cs typeface="Helvetica"/>
                </a:rPr>
                <a:t>10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elvetica"/>
                  <a:cs typeface="Helvetica"/>
                </a:rPr>
                <a:t>6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39E32C-E449-27A7-972C-FE9D2E3F3A62}"/>
                </a:ext>
              </a:extLst>
            </p:cNvPr>
            <p:cNvSpPr txBox="1"/>
            <p:nvPr/>
          </p:nvSpPr>
          <p:spPr>
            <a:xfrm>
              <a:off x="1698040" y="3917814"/>
              <a:ext cx="1200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</a:rPr>
                <a:t>125 SC kicks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86869E-B9FF-BAC0-35F0-E06F471CC822}"/>
                </a:ext>
              </a:extLst>
            </p:cNvPr>
            <p:cNvSpPr txBox="1"/>
            <p:nvPr/>
          </p:nvSpPr>
          <p:spPr>
            <a:xfrm>
              <a:off x="2882028" y="4666144"/>
              <a:ext cx="1197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</a:rPr>
                <a:t>250 SC kicks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FC77551-8554-8B7D-6B7A-33CE3F8AB150}"/>
                </a:ext>
              </a:extLst>
            </p:cNvPr>
            <p:cNvCxnSpPr/>
            <p:nvPr/>
          </p:nvCxnSpPr>
          <p:spPr>
            <a:xfrm flipV="1">
              <a:off x="5071269" y="3110942"/>
              <a:ext cx="1" cy="1791634"/>
            </a:xfrm>
            <a:prstGeom prst="straightConnector1">
              <a:avLst/>
            </a:prstGeom>
            <a:noFill/>
            <a:ln w="19050" cap="flat" cmpd="sng" algn="ctr">
              <a:solidFill>
                <a:srgbClr val="8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A911EC-2DBF-A398-4440-F1ED3CA6F98C}"/>
                </a:ext>
              </a:extLst>
            </p:cNvPr>
            <p:cNvSpPr txBox="1"/>
            <p:nvPr/>
          </p:nvSpPr>
          <p:spPr>
            <a:xfrm>
              <a:off x="4393879" y="3751327"/>
              <a:ext cx="693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×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 4.00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8D06F4-58FC-C125-876A-20C2014FDA4B}"/>
                </a:ext>
              </a:extLst>
            </p:cNvPr>
            <p:cNvSpPr txBox="1"/>
            <p:nvPr/>
          </p:nvSpPr>
          <p:spPr>
            <a:xfrm>
              <a:off x="3742955" y="5149995"/>
              <a:ext cx="1197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</a:rPr>
                <a:t>500 SC kicks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95ACDEC-98FC-B8DA-30FA-0453D99236FF}"/>
                </a:ext>
              </a:extLst>
            </p:cNvPr>
            <p:cNvGrpSpPr/>
            <p:nvPr/>
          </p:nvGrpSpPr>
          <p:grpSpPr>
            <a:xfrm>
              <a:off x="1705679" y="2806524"/>
              <a:ext cx="1719302" cy="738664"/>
              <a:chOff x="2062454" y="2877869"/>
              <a:chExt cx="1719302" cy="73866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A8589EF-645F-2B27-D03A-A0C010CEB54E}"/>
                  </a:ext>
                </a:extLst>
              </p:cNvPr>
              <p:cNvSpPr txBox="1"/>
              <p:nvPr/>
            </p:nvSpPr>
            <p:spPr>
              <a:xfrm>
                <a:off x="2062454" y="2877869"/>
                <a:ext cx="1719302" cy="738664"/>
              </a:xfrm>
              <a:prstGeom prst="rect">
                <a:avLst/>
              </a:prstGeom>
              <a:solidFill>
                <a:srgbClr val="EEECE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</a:rPr>
                  <a:t>    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B6ABD2A-5188-D093-E36C-1E2BC38160E4}"/>
                  </a:ext>
                </a:extLst>
              </p:cNvPr>
              <p:cNvCxnSpPr/>
              <p:nvPr/>
            </p:nvCxnSpPr>
            <p:spPr>
              <a:xfrm>
                <a:off x="2160921" y="3269509"/>
                <a:ext cx="13716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D9C8D23-A68E-DE4E-55FE-12A61169CB76}"/>
                  </a:ext>
                </a:extLst>
              </p:cNvPr>
              <p:cNvCxnSpPr/>
              <p:nvPr/>
            </p:nvCxnSpPr>
            <p:spPr>
              <a:xfrm>
                <a:off x="2171109" y="3014625"/>
                <a:ext cx="13716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pic>
            <p:nvPicPr>
              <p:cNvPr id="47" name="Picture 46" descr="latex-image-1.pdf">
                <a:extLst>
                  <a:ext uri="{FF2B5EF4-FFF2-40B4-BE49-F238E27FC236}">
                    <a16:creationId xmlns:a16="http://schemas.microsoft.com/office/drawing/2014/main" id="{AB507AE2-7729-4F45-8B22-EF416199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93496" y="2930362"/>
                <a:ext cx="1279630" cy="189385"/>
              </a:xfrm>
              <a:prstGeom prst="rect">
                <a:avLst/>
              </a:prstGeom>
            </p:spPr>
          </p:pic>
          <p:pic>
            <p:nvPicPr>
              <p:cNvPr id="48" name="Picture 47" descr="latex-image-1.pdf">
                <a:extLst>
                  <a:ext uri="{FF2B5EF4-FFF2-40B4-BE49-F238E27FC236}">
                    <a16:creationId xmlns:a16="http://schemas.microsoft.com/office/drawing/2014/main" id="{4D6E7532-EF43-F36B-5BCE-A1E1B1309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30890" y="3177036"/>
                <a:ext cx="1242236" cy="183119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D7B71B6-651B-64B3-0E2E-10F2A6B02FDF}"/>
                  </a:ext>
                </a:extLst>
              </p:cNvPr>
              <p:cNvCxnSpPr/>
              <p:nvPr/>
            </p:nvCxnSpPr>
            <p:spPr>
              <a:xfrm>
                <a:off x="2156340" y="3478985"/>
                <a:ext cx="13716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pic>
            <p:nvPicPr>
              <p:cNvPr id="50" name="Picture 49" descr="latex-image-1.pdf">
                <a:extLst>
                  <a:ext uri="{FF2B5EF4-FFF2-40B4-BE49-F238E27FC236}">
                    <a16:creationId xmlns:a16="http://schemas.microsoft.com/office/drawing/2014/main" id="{0261019D-9579-31F1-38AE-EA6301CBC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1968" y="3393300"/>
                <a:ext cx="1271158" cy="187382"/>
              </a:xfrm>
              <a:prstGeom prst="rect">
                <a:avLst/>
              </a:prstGeom>
            </p:spPr>
          </p:pic>
        </p:grpSp>
      </p:grpSp>
      <p:pic>
        <p:nvPicPr>
          <p:cNvPr id="51" name="Picture 50" descr="latex-image-1.pdf">
            <a:extLst>
              <a:ext uri="{FF2B5EF4-FFF2-40B4-BE49-F238E27FC236}">
                <a16:creationId xmlns:a16="http://schemas.microsoft.com/office/drawing/2014/main" id="{D46CBBD8-FB50-D88E-A65B-5FF58FA94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206" y="5603226"/>
            <a:ext cx="1895988" cy="25639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3793454-1A76-028F-4683-817248E047E9}"/>
              </a:ext>
            </a:extLst>
          </p:cNvPr>
          <p:cNvSpPr txBox="1"/>
          <p:nvPr/>
        </p:nvSpPr>
        <p:spPr>
          <a:xfrm>
            <a:off x="5559018" y="5199833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i="1" dirty="0">
                <a:solidFill>
                  <a:schemeClr val="tx1"/>
                </a:solidFill>
                <a:latin typeface="+mn-lt"/>
              </a:rPr>
              <a:t>Computational complexity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BF8582A-876C-9A1C-6321-F74346C513B3}"/>
              </a:ext>
            </a:extLst>
          </p:cNvPr>
          <p:cNvGrpSpPr/>
          <p:nvPr/>
        </p:nvGrpSpPr>
        <p:grpSpPr>
          <a:xfrm>
            <a:off x="168634" y="4010114"/>
            <a:ext cx="2594724" cy="1746258"/>
            <a:chOff x="179551" y="3657064"/>
            <a:chExt cx="2594724" cy="17462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FC59DF5-702D-CF30-5C74-F1A0F33FFF5C}"/>
                </a:ext>
              </a:extLst>
            </p:cNvPr>
            <p:cNvGrpSpPr/>
            <p:nvPr/>
          </p:nvGrpSpPr>
          <p:grpSpPr>
            <a:xfrm>
              <a:off x="179551" y="3657064"/>
              <a:ext cx="2594724" cy="1746258"/>
              <a:chOff x="224008" y="3955041"/>
              <a:chExt cx="2875988" cy="191513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F12E4FD-E435-9F58-D882-5E6DBDD9A04D}"/>
                  </a:ext>
                </a:extLst>
              </p:cNvPr>
              <p:cNvGrpSpPr/>
              <p:nvPr/>
            </p:nvGrpSpPr>
            <p:grpSpPr>
              <a:xfrm>
                <a:off x="830664" y="4258175"/>
                <a:ext cx="2041152" cy="1370879"/>
                <a:chOff x="5044591" y="4069345"/>
                <a:chExt cx="2041152" cy="1370879"/>
              </a:xfrm>
            </p:grpSpPr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FB51C6C-5FF0-3F18-9D28-572DCE1535BA}"/>
                    </a:ext>
                  </a:extLst>
                </p:cNvPr>
                <p:cNvCxnSpPr/>
                <p:nvPr/>
              </p:nvCxnSpPr>
              <p:spPr>
                <a:xfrm>
                  <a:off x="5050936" y="5440224"/>
                  <a:ext cx="2034807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0636A468-3904-287C-C829-C86CB6D42EE2}"/>
                    </a:ext>
                  </a:extLst>
                </p:cNvPr>
                <p:cNvCxnSpPr/>
                <p:nvPr/>
              </p:nvCxnSpPr>
              <p:spPr>
                <a:xfrm flipV="1">
                  <a:off x="5044591" y="4069345"/>
                  <a:ext cx="6345" cy="1370879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C6E8713-EC2D-CE87-7AA2-273EA8DFFE7F}"/>
                    </a:ext>
                  </a:extLst>
                </p:cNvPr>
                <p:cNvSpPr/>
                <p:nvPr/>
              </p:nvSpPr>
              <p:spPr>
                <a:xfrm>
                  <a:off x="5050936" y="4508364"/>
                  <a:ext cx="1515281" cy="931860"/>
                </a:xfrm>
                <a:prstGeom prst="rect">
                  <a:avLst/>
                </a:prstGeom>
                <a:noFill/>
                <a:ln w="19050" cmpd="sng">
                  <a:solidFill>
                    <a:srgbClr val="CB241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AF27BF-956E-6D5A-1E18-BB7C3E06AF93}"/>
                  </a:ext>
                </a:extLst>
              </p:cNvPr>
              <p:cNvSpPr txBox="1"/>
              <p:nvPr/>
            </p:nvSpPr>
            <p:spPr>
              <a:xfrm>
                <a:off x="2842269" y="5407646"/>
                <a:ext cx="257727" cy="336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x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96EC4-3DC8-B9EB-D552-E5EA9BE7E3B6}"/>
                  </a:ext>
                </a:extLst>
              </p:cNvPr>
              <p:cNvSpPr txBox="1"/>
              <p:nvPr/>
            </p:nvSpPr>
            <p:spPr>
              <a:xfrm>
                <a:off x="674211" y="3955041"/>
                <a:ext cx="257727" cy="336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9AD446-D72F-4DCA-B47C-A8C82150E692}"/>
                  </a:ext>
                </a:extLst>
              </p:cNvPr>
              <p:cNvSpPr txBox="1"/>
              <p:nvPr/>
            </p:nvSpPr>
            <p:spPr>
              <a:xfrm>
                <a:off x="252488" y="5454767"/>
                <a:ext cx="499950" cy="284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(0,0)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1A5060-67DB-1801-1E17-284DCC5F620E}"/>
                  </a:ext>
                </a:extLst>
              </p:cNvPr>
              <p:cNvSpPr txBox="1"/>
              <p:nvPr/>
            </p:nvSpPr>
            <p:spPr>
              <a:xfrm>
                <a:off x="1982506" y="5585764"/>
                <a:ext cx="572733" cy="284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(</a:t>
                </a:r>
                <a:r>
                  <a:rPr lang="en-US" sz="1600" i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en-US" sz="1600" baseline="-250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, 0)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C57A7C-0EA0-4952-88B2-6F0DDE89574A}"/>
                  </a:ext>
                </a:extLst>
              </p:cNvPr>
              <p:cNvSpPr txBox="1"/>
              <p:nvPr/>
            </p:nvSpPr>
            <p:spPr>
              <a:xfrm>
                <a:off x="224008" y="4501518"/>
                <a:ext cx="572733" cy="284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(0, </a:t>
                </a:r>
                <a:r>
                  <a:rPr lang="en-US" sz="1600" i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b</a:t>
                </a:r>
                <a:r>
                  <a:rPr lang="en-US" sz="1600" baseline="-250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.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)</a:t>
                </a:r>
              </a:p>
            </p:txBody>
          </p:sp>
          <p:pic>
            <p:nvPicPr>
              <p:cNvPr id="11" name="Picture 10" descr="latex-image-1.pdf">
                <a:extLst>
                  <a:ext uri="{FF2B5EF4-FFF2-40B4-BE49-F238E27FC236}">
                    <a16:creationId xmlns:a16="http://schemas.microsoft.com/office/drawing/2014/main" id="{EF92B833-D883-D40D-B99B-B35D2470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0363" y="4488342"/>
                <a:ext cx="493849" cy="191730"/>
              </a:xfrm>
              <a:prstGeom prst="rect">
                <a:avLst/>
              </a:prstGeom>
            </p:spPr>
          </p:pic>
        </p:grpSp>
        <p:pic>
          <p:nvPicPr>
            <p:cNvPr id="53" name="Picture 52" descr="latex-image-1.pdf">
              <a:extLst>
                <a:ext uri="{FF2B5EF4-FFF2-40B4-BE49-F238E27FC236}">
                  <a16:creationId xmlns:a16="http://schemas.microsoft.com/office/drawing/2014/main" id="{9751DCCF-B538-F32C-CD21-0041C6425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969" y="4665499"/>
              <a:ext cx="1080245" cy="216049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8A10537-5E51-7ED1-9351-AF8603C50E4F}"/>
              </a:ext>
            </a:extLst>
          </p:cNvPr>
          <p:cNvSpPr txBox="1"/>
          <p:nvPr/>
        </p:nvSpPr>
        <p:spPr>
          <a:xfrm>
            <a:off x="2281687" y="4188669"/>
            <a:ext cx="290656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decomposition into 2D Fourier modes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kick is a function of the 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N</a:t>
            </a:r>
            <a:r>
              <a:rPr lang="en-US" sz="1200" i="1" baseline="-25000" dirty="0">
                <a:solidFill>
                  <a:schemeClr val="tx2"/>
                </a:solidFill>
                <a:latin typeface="+mn-lt"/>
              </a:rPr>
              <a:t>p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 particle </a:t>
            </a:r>
          </a:p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coordinates, derived from</a:t>
            </a:r>
          </a:p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tx2"/>
                </a:solidFill>
                <a:latin typeface="+mn-lt"/>
              </a:rPr>
              <a:t>    a Hamiltonian </a:t>
            </a:r>
            <a:r>
              <a:rPr lang="en-US" sz="1200" i="1" dirty="0">
                <a:solidFill>
                  <a:schemeClr val="tx2"/>
                </a:solidFill>
                <a:latin typeface="+mn-lt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3463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New PDE solver enables the study of intense beam equilibria in strongly nonlinear lattices and relaxation to equilibrium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17</a:t>
            </a:fld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02329E-3A4B-244A-8C59-92A527DA772D}"/>
              </a:ext>
            </a:extLst>
          </p:cNvPr>
          <p:cNvSpPr txBox="1"/>
          <p:nvPr/>
        </p:nvSpPr>
        <p:spPr>
          <a:xfrm>
            <a:off x="457200" y="3343448"/>
            <a:ext cx="5558263" cy="307777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Reveals the expected structure of high intensity stable beams in IOTA.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651843-FD66-FC46-A896-69883BDE4A98}"/>
              </a:ext>
            </a:extLst>
          </p:cNvPr>
          <p:cNvSpPr txBox="1"/>
          <p:nvPr/>
        </p:nvSpPr>
        <p:spPr>
          <a:xfrm>
            <a:off x="6705600" y="5410200"/>
            <a:ext cx="281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C. Mitchell, R.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Ryne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, K. Hwang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Phys. Rev. E 100, 053308 (2020) </a:t>
            </a:r>
          </a:p>
        </p:txBody>
      </p:sp>
      <p:sp>
        <p:nvSpPr>
          <p:cNvPr id="58" name="Slide Number Placeholder 4">
            <a:extLst>
              <a:ext uri="{FF2B5EF4-FFF2-40B4-BE49-F238E27FC236}">
                <a16:creationId xmlns:a16="http://schemas.microsoft.com/office/drawing/2014/main" id="{4A57FD18-AAF6-1440-A2F2-1CDBDD670EB6}"/>
              </a:ext>
            </a:extLst>
          </p:cNvPr>
          <p:cNvSpPr txBox="1">
            <a:spLocks/>
          </p:cNvSpPr>
          <p:nvPr/>
        </p:nvSpPr>
        <p:spPr>
          <a:xfrm>
            <a:off x="1012919" y="5457404"/>
            <a:ext cx="480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06B1447-4C7C-CC4F-AFA7-28422E7DC5EC}"/>
              </a:ext>
            </a:extLst>
          </p:cNvPr>
          <p:cNvGrpSpPr/>
          <p:nvPr/>
        </p:nvGrpSpPr>
        <p:grpSpPr>
          <a:xfrm>
            <a:off x="457200" y="3689032"/>
            <a:ext cx="5480878" cy="2538486"/>
            <a:chOff x="6477000" y="3258120"/>
            <a:chExt cx="5480878" cy="2538486"/>
          </a:xfrm>
        </p:grpSpPr>
        <p:pic>
          <p:nvPicPr>
            <p:cNvPr id="62" name="Picture 61" descr="Fig5a.pdf">
              <a:extLst>
                <a:ext uri="{FF2B5EF4-FFF2-40B4-BE49-F238E27FC236}">
                  <a16:creationId xmlns:a16="http://schemas.microsoft.com/office/drawing/2014/main" id="{B4163A93-A824-8649-B39C-1DF30213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733800"/>
              <a:ext cx="2667000" cy="2062806"/>
            </a:xfrm>
            <a:prstGeom prst="rect">
              <a:avLst/>
            </a:prstGeom>
          </p:spPr>
        </p:pic>
        <p:pic>
          <p:nvPicPr>
            <p:cNvPr id="69" name="Picture 68" descr="Fig6a.pdf">
              <a:extLst>
                <a:ext uri="{FF2B5EF4-FFF2-40B4-BE49-F238E27FC236}">
                  <a16:creationId xmlns:a16="http://schemas.microsoft.com/office/drawing/2014/main" id="{4A13C002-4CE8-FE44-B2D3-8F0218D80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0" y="3733800"/>
              <a:ext cx="2657114" cy="204959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A9F591-11D9-1F49-8B98-4B347302DC2D}"/>
                </a:ext>
              </a:extLst>
            </p:cNvPr>
            <p:cNvSpPr txBox="1"/>
            <p:nvPr/>
          </p:nvSpPr>
          <p:spPr>
            <a:xfrm>
              <a:off x="6804436" y="3276600"/>
              <a:ext cx="2209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prstClr val="black"/>
                  </a:solidFill>
                  <a:latin typeface="Franklin Gothic Medium"/>
                </a:rPr>
                <a:t>Equilibrium beam, IOTA</a:t>
              </a:r>
            </a:p>
            <a:p>
              <a:r>
                <a:rPr lang="en-US" sz="1400" i="1" dirty="0">
                  <a:solidFill>
                    <a:prstClr val="black"/>
                  </a:solidFill>
                  <a:latin typeface="Franklin Gothic Medium"/>
                </a:rPr>
                <a:t>nonlinear channel, 60 mA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AB6E3A8-3F8C-5045-ADC3-BFEE52FD6FFA}"/>
                </a:ext>
              </a:extLst>
            </p:cNvPr>
            <p:cNvSpPr txBox="1"/>
            <p:nvPr/>
          </p:nvSpPr>
          <p:spPr>
            <a:xfrm>
              <a:off x="9601200" y="3258120"/>
              <a:ext cx="2356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prstClr val="black"/>
                  </a:solidFill>
                  <a:latin typeface="Franklin Gothic Medium"/>
                </a:rPr>
                <a:t>Non-equilibrium beam, IOTA</a:t>
              </a:r>
            </a:p>
            <a:p>
              <a:r>
                <a:rPr lang="en-US" sz="1400" i="1" dirty="0">
                  <a:solidFill>
                    <a:prstClr val="black"/>
                  </a:solidFill>
                  <a:latin typeface="Franklin Gothic Medium"/>
                </a:rPr>
                <a:t>nonlinear channel, 60 mA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7EFF1484-6F67-A44E-9EFB-4DB0DE8C29AF}"/>
              </a:ext>
            </a:extLst>
          </p:cNvPr>
          <p:cNvSpPr txBox="1"/>
          <p:nvPr/>
        </p:nvSpPr>
        <p:spPr>
          <a:xfrm>
            <a:off x="9576439" y="5419552"/>
            <a:ext cx="259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C. Mitchell, K. Hwang, R.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Ryne</a:t>
            </a:r>
            <a:endParaRPr lang="en-US" sz="1400" i="1" dirty="0">
              <a:solidFill>
                <a:prstClr val="black"/>
              </a:solidFill>
              <a:latin typeface="Franklin Gothic Book"/>
            </a:endParaRP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J.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Instrum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. 15, P07019 (2020) </a:t>
            </a:r>
          </a:p>
        </p:txBody>
      </p:sp>
      <p:pic>
        <p:nvPicPr>
          <p:cNvPr id="86" name="Picture 85" descr="BeamContours_Split1.pdf">
            <a:extLst>
              <a:ext uri="{FF2B5EF4-FFF2-40B4-BE49-F238E27FC236}">
                <a16:creationId xmlns:a16="http://schemas.microsoft.com/office/drawing/2014/main" id="{63D883C0-D48B-544A-94C6-34A2B976B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4495800" cy="2267196"/>
          </a:xfrm>
          <a:prstGeom prst="rect">
            <a:avLst/>
          </a:prstGeom>
        </p:spPr>
      </p:pic>
      <p:pic>
        <p:nvPicPr>
          <p:cNvPr id="87" name="Picture 86" descr="BeamContours_Split2.pdf">
            <a:extLst>
              <a:ext uri="{FF2B5EF4-FFF2-40B4-BE49-F238E27FC236}">
                <a16:creationId xmlns:a16="http://schemas.microsoft.com/office/drawing/2014/main" id="{39EB230B-9A88-5341-B287-01125FC3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3200400"/>
            <a:ext cx="2068664" cy="21336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ABB0B908-E1D1-404B-ABD5-918DA635F4BC}"/>
              </a:ext>
            </a:extLst>
          </p:cNvPr>
          <p:cNvSpPr/>
          <p:nvPr/>
        </p:nvSpPr>
        <p:spPr>
          <a:xfrm>
            <a:off x="7086600" y="3362152"/>
            <a:ext cx="2514600" cy="152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BD4E303-2A67-3840-8B4A-F3DFF9741B51}"/>
              </a:ext>
            </a:extLst>
          </p:cNvPr>
          <p:cNvSpPr txBox="1"/>
          <p:nvPr/>
        </p:nvSpPr>
        <p:spPr>
          <a:xfrm>
            <a:off x="7467600" y="3581400"/>
            <a:ext cx="19106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Contours illustrating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equilibrium beam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density in the x-y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plane for increasing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value of beam current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673E2CD-779E-2C4E-9637-726307AA923A}"/>
              </a:ext>
            </a:extLst>
          </p:cNvPr>
          <p:cNvSpPr txBox="1"/>
          <p:nvPr/>
        </p:nvSpPr>
        <p:spPr>
          <a:xfrm>
            <a:off x="367231" y="1021902"/>
            <a:ext cx="64145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Need: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4D beam </a:t>
            </a:r>
            <a:r>
              <a:rPr lang="en-US" sz="1400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Vlasov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equilibria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intense beams in constant focusing channels with strongly nonlinear transverse focusing.</a:t>
            </a:r>
          </a:p>
          <a:p>
            <a:endParaRPr lang="en-US" sz="1400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theories of beam </a:t>
            </a:r>
            <a:r>
              <a:rPr lang="en-US" sz="1400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equilibria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developed assuming</a:t>
            </a:r>
          </a:p>
          <a:p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linear external focusing.  Few analytical models in the nonlinear case.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</a:t>
            </a:r>
            <a:r>
              <a:rPr lang="en-US" sz="1400" b="1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Galerkin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solver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developed to solve a 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PDE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equilibrium space charge potential.  The new solver was applied to study 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intense beam </a:t>
            </a:r>
            <a:r>
              <a:rPr lang="en-US" sz="1400" b="1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equilibria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nonlinear constant-focusing </a:t>
            </a:r>
            <a:r>
              <a:rPr lang="en-US" sz="1400" b="1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of IOTA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B05D7FE-28B5-7E4F-8EAD-BC3103219511}"/>
              </a:ext>
            </a:extLst>
          </p:cNvPr>
          <p:cNvSpPr txBox="1"/>
          <p:nvPr/>
        </p:nvSpPr>
        <p:spPr>
          <a:xfrm>
            <a:off x="6248400" y="4648200"/>
            <a:ext cx="3640740" cy="646331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800000"/>
                </a:solidFill>
                <a:latin typeface="Franklin Gothic Medium"/>
              </a:rPr>
              <a:t>G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uidance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 for matching injected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</a:rPr>
              <a:t>beams using phase space painting.</a:t>
            </a:r>
          </a:p>
        </p:txBody>
      </p:sp>
    </p:spTree>
    <p:extLst>
      <p:ext uri="{BB962C8B-B14F-4D97-AF65-F5344CB8AC3E}">
        <p14:creationId xmlns:p14="http://schemas.microsoft.com/office/powerpoint/2010/main" val="39819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Franklin Gothic Medium" charset="0"/>
                <a:cs typeface="Franklin Gothic Medium" charset="0"/>
              </a:rPr>
              <a:t>General procedure for the generation of an initial beam distribution matched to the periodic nonlinear lattice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B00A28-BE44-4C77-9C16-92A6D3B8E9B3}"/>
              </a:ext>
            </a:extLst>
          </p:cNvPr>
          <p:cNvSpPr txBox="1"/>
          <p:nvPr/>
        </p:nvSpPr>
        <p:spPr>
          <a:xfrm>
            <a:off x="424175" y="6261918"/>
            <a:ext cx="2726708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[1]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S. Webb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, p. 3099, IPAC 2013.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99489C-CD95-F377-2F7F-BB27118B7524}"/>
              </a:ext>
            </a:extLst>
          </p:cNvPr>
          <p:cNvGrpSpPr/>
          <p:nvPr/>
        </p:nvGrpSpPr>
        <p:grpSpPr>
          <a:xfrm>
            <a:off x="265761" y="778251"/>
            <a:ext cx="8832025" cy="4953618"/>
            <a:chOff x="339903" y="778251"/>
            <a:chExt cx="8832025" cy="49536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EDF19D3-B890-79FD-10D6-38270A4CB091}"/>
                </a:ext>
              </a:extLst>
            </p:cNvPr>
            <p:cNvGrpSpPr/>
            <p:nvPr/>
          </p:nvGrpSpPr>
          <p:grpSpPr>
            <a:xfrm>
              <a:off x="339903" y="1409417"/>
              <a:ext cx="8832025" cy="4322452"/>
              <a:chOff x="1748574" y="1088141"/>
              <a:chExt cx="8832025" cy="432245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4CBDB6F-8403-10EB-0AD6-0AB08E7BD906}"/>
                  </a:ext>
                </a:extLst>
              </p:cNvPr>
              <p:cNvGrpSpPr/>
              <p:nvPr/>
            </p:nvGrpSpPr>
            <p:grpSpPr>
              <a:xfrm>
                <a:off x="1748574" y="1088141"/>
                <a:ext cx="8798852" cy="2679567"/>
                <a:chOff x="224574" y="1365513"/>
                <a:chExt cx="8798852" cy="2679567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FDE25148-EA11-DB1D-D20E-246AB498041F}"/>
                    </a:ext>
                  </a:extLst>
                </p:cNvPr>
                <p:cNvGrpSpPr/>
                <p:nvPr/>
              </p:nvGrpSpPr>
              <p:grpSpPr>
                <a:xfrm>
                  <a:off x="224574" y="1365513"/>
                  <a:ext cx="8798852" cy="2679567"/>
                  <a:chOff x="252184" y="2008082"/>
                  <a:chExt cx="8798852" cy="2679567"/>
                </a:xfrm>
              </p:grpSpPr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4254EE0-E52D-FCA1-8FE0-F2ADEBAE6E67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552" y="2071088"/>
                    <a:ext cx="2187879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physical phase space variables (x, </a:t>
                    </a:r>
                    <a:r>
                      <a:rPr kumimoji="0" lang="en-US" sz="16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p</a:t>
                    </a:r>
                    <a:r>
                      <a:rPr kumimoji="0" lang="en-US" sz="1600" b="0" i="1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x</a:t>
                    </a: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, y, </a:t>
                    </a:r>
                    <a:r>
                      <a:rPr kumimoji="0" lang="en-US" sz="16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p</a:t>
                    </a:r>
                    <a:r>
                      <a:rPr kumimoji="0" lang="en-US" sz="1600" b="0" i="1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y</a:t>
                    </a: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)</a:t>
                    </a:r>
                  </a:p>
                </p:txBody>
              </p:sp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793E577-B979-58BC-4B5C-8B6DD580C020}"/>
                      </a:ext>
                    </a:extLst>
                  </p:cNvPr>
                  <p:cNvGrpSpPr/>
                  <p:nvPr/>
                </p:nvGrpSpPr>
                <p:grpSpPr>
                  <a:xfrm>
                    <a:off x="3376240" y="2271757"/>
                    <a:ext cx="2210972" cy="1669475"/>
                    <a:chOff x="3062401" y="2187930"/>
                    <a:chExt cx="2210972" cy="1669475"/>
                  </a:xfrm>
                </p:grpSpPr>
                <p:sp>
                  <p:nvSpPr>
                    <p:cNvPr id="18" name="Curved Down Arrow 17">
                      <a:extLst>
                        <a:ext uri="{FF2B5EF4-FFF2-40B4-BE49-F238E27FC236}">
                          <a16:creationId xmlns:a16="http://schemas.microsoft.com/office/drawing/2014/main" id="{5DCED37A-9A11-97A9-5845-5C5EE23D0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83316" y="2187930"/>
                      <a:ext cx="2090057" cy="731520"/>
                    </a:xfrm>
                    <a:prstGeom prst="curvedDown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" name="Curved Down Arrow 18">
                      <a:extLst>
                        <a:ext uri="{FF2B5EF4-FFF2-40B4-BE49-F238E27FC236}">
                          <a16:creationId xmlns:a16="http://schemas.microsoft.com/office/drawing/2014/main" id="{A9739719-A338-FB1F-C355-2F385098E857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3062401" y="3125885"/>
                      <a:ext cx="2090057" cy="731520"/>
                    </a:xfrm>
                    <a:prstGeom prst="curvedDown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634778F2-0B46-0913-9C51-1648DF5721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91564" y="2738928"/>
                      <a:ext cx="1569412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Courant-Snyder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transformation</a:t>
                      </a:r>
                    </a:p>
                  </p:txBody>
                </p:sp>
              </p:grp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DAE7515-509A-C197-FFF4-C7B4D58C32D4}"/>
                      </a:ext>
                    </a:extLst>
                  </p:cNvPr>
                  <p:cNvSpPr txBox="1"/>
                  <p:nvPr/>
                </p:nvSpPr>
                <p:spPr>
                  <a:xfrm>
                    <a:off x="327760" y="2008082"/>
                    <a:ext cx="2644458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normalized phase space</a:t>
                    </a:r>
                  </a:p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variables (</a:t>
                    </a:r>
                    <a:r>
                      <a:rPr kumimoji="0" lang="en-US" sz="16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x</a:t>
                    </a:r>
                    <a:r>
                      <a:rPr kumimoji="0" lang="en-US" sz="1600" b="0" i="1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N</a:t>
                    </a:r>
                    <a:r>
                      <a:rPr kumimoji="0" lang="en-US" sz="1600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, </a:t>
                    </a:r>
                    <a:r>
                      <a:rPr kumimoji="0" lang="en-US" sz="16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p</a:t>
                    </a:r>
                    <a:r>
                      <a:rPr kumimoji="0" lang="en-US" sz="1600" b="0" i="1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xN</a:t>
                    </a:r>
                    <a:r>
                      <a:rPr kumimoji="0" lang="en-US" sz="1600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, </a:t>
                    </a:r>
                    <a:r>
                      <a:rPr kumimoji="0" lang="en-US" sz="16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y</a:t>
                    </a:r>
                    <a:r>
                      <a:rPr kumimoji="0" lang="en-US" sz="1600" b="0" i="1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N</a:t>
                    </a: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 , </a:t>
                    </a:r>
                    <a:r>
                      <a:rPr kumimoji="0" lang="en-US" sz="16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p</a:t>
                    </a:r>
                    <a:r>
                      <a:rPr kumimoji="0" lang="en-US" sz="1600" b="0" i="1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yN</a:t>
                    </a:r>
                    <a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B0202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)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DC5242CF-707B-AAED-0C8E-F584195A7055}"/>
                      </a:ext>
                    </a:extLst>
                  </p:cNvPr>
                  <p:cNvSpPr txBox="1"/>
                  <p:nvPr/>
                </p:nvSpPr>
                <p:spPr>
                  <a:xfrm>
                    <a:off x="5696986" y="2874658"/>
                    <a:ext cx="3354050" cy="738664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rgbClr val="4F81BD"/>
                    </a:solidFill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- Hamiltonian is </a:t>
                    </a:r>
                    <a:r>
                      <a:rPr kumimoji="0" lang="en-US" sz="1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s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-dependent</a:t>
                    </a:r>
                  </a:p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- distribution varies periodically in </a:t>
                    </a:r>
                    <a:r>
                      <a:rPr kumimoji="0" lang="en-US" sz="1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s</a:t>
                    </a:r>
                  </a:p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- parameter </a:t>
                    </a:r>
                    <a:r>
                      <a:rPr kumimoji="0" lang="en-US" sz="1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ε</a:t>
                    </a:r>
                    <a:r>
                      <a:rPr kumimoji="0" lang="en-US" sz="1400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 plays the role of </a:t>
                    </a: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emittance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 </a:t>
                    </a:r>
                  </a:p>
                </p:txBody>
              </p: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31F4677D-D445-953F-3E2E-5BA930276905}"/>
                      </a:ext>
                    </a:extLst>
                  </p:cNvPr>
                  <p:cNvGrpSpPr/>
                  <p:nvPr/>
                </p:nvGrpSpPr>
                <p:grpSpPr>
                  <a:xfrm>
                    <a:off x="252184" y="2750285"/>
                    <a:ext cx="2967479" cy="1937364"/>
                    <a:chOff x="5730553" y="2765561"/>
                    <a:chExt cx="2967479" cy="1937364"/>
                  </a:xfrm>
                </p:grpSpPr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A2B49575-0F7B-0A4E-E96A-A63F8F1397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0553" y="2768808"/>
                      <a:ext cx="2967479" cy="1934117"/>
                    </a:xfrm>
                    <a:prstGeom prst="rect">
                      <a:avLst/>
                    </a:prstGeom>
                    <a:solidFill>
                      <a:srgbClr val="EEECE1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15" name="Picture 14" descr="latex-image-1.pdf">
                      <a:extLst>
                        <a:ext uri="{FF2B5EF4-FFF2-40B4-BE49-F238E27FC236}">
                          <a16:creationId xmlns:a16="http://schemas.microsoft.com/office/drawing/2014/main" id="{E92F0A6A-935E-DA83-CD85-B5A47AB04E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2350" y="3125885"/>
                      <a:ext cx="1762915" cy="30058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6D7C067F-9709-E575-B2CF-9B8DE43180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77370" y="2765561"/>
                      <a:ext cx="246814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“nonlinear KV distribution” [1]</a:t>
                      </a:r>
                    </a:p>
                  </p:txBody>
                </p: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89687EF0-AB11-5558-623C-D3A08396B0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44358" y="4163521"/>
                      <a:ext cx="2813591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- Hamiltonian is </a:t>
                      </a: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-independent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+mn-cs"/>
                        </a:rPr>
                        <a:t>- distribution function is stationary</a:t>
                      </a:r>
                    </a:p>
                  </p:txBody>
                </p:sp>
              </p:grpSp>
            </p:grp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DCBCA04-ADBA-AF76-BD61-0BFA3269F165}"/>
                    </a:ext>
                  </a:extLst>
                </p:cNvPr>
                <p:cNvSpPr txBox="1"/>
                <p:nvPr/>
              </p:nvSpPr>
              <p:spPr>
                <a:xfrm>
                  <a:off x="271391" y="2816864"/>
                  <a:ext cx="28190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“nonlinear </a:t>
                  </a: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waterbag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 distribution”</a:t>
                  </a:r>
                </a:p>
              </p:txBody>
            </p:sp>
            <p:pic>
              <p:nvPicPr>
                <p:cNvPr id="8" name="Picture 7" descr="latex-image-1.pdf">
                  <a:extLst>
                    <a:ext uri="{FF2B5EF4-FFF2-40B4-BE49-F238E27FC236}">
                      <a16:creationId xmlns:a16="http://schemas.microsoft.com/office/drawing/2014/main" id="{9911AAC2-92C3-F96D-D026-3BE36A1BA6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415" y="3193671"/>
                  <a:ext cx="1847962" cy="301210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65F860-876F-D05F-373D-724DFB0ED909}"/>
                  </a:ext>
                </a:extLst>
              </p:cNvPr>
              <p:cNvGrpSpPr/>
              <p:nvPr/>
            </p:nvGrpSpPr>
            <p:grpSpPr>
              <a:xfrm>
                <a:off x="1964715" y="3245120"/>
                <a:ext cx="8615884" cy="2165473"/>
                <a:chOff x="440715" y="3453462"/>
                <a:chExt cx="8615884" cy="2165473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BC03207-B5BE-D8E3-8E1B-BC94DFAE27B3}"/>
                    </a:ext>
                  </a:extLst>
                </p:cNvPr>
                <p:cNvSpPr/>
                <p:nvPr/>
              </p:nvSpPr>
              <p:spPr>
                <a:xfrm>
                  <a:off x="3261078" y="3453462"/>
                  <a:ext cx="5795521" cy="2165473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F685EBB-BDFF-E7A7-06FE-9F803B871A60}"/>
                    </a:ext>
                  </a:extLst>
                </p:cNvPr>
                <p:cNvGrpSpPr/>
                <p:nvPr/>
              </p:nvGrpSpPr>
              <p:grpSpPr>
                <a:xfrm>
                  <a:off x="3271970" y="3511473"/>
                  <a:ext cx="5784629" cy="2068832"/>
                  <a:chOff x="3271970" y="3483861"/>
                  <a:chExt cx="5784629" cy="2068832"/>
                </a:xfrm>
              </p:grpSpPr>
              <p:pic>
                <p:nvPicPr>
                  <p:cNvPr id="28" name="Picture 27" descr="IOTA_MatchedKV_Example.png">
                    <a:extLst>
                      <a:ext uri="{FF2B5EF4-FFF2-40B4-BE49-F238E27FC236}">
                        <a16:creationId xmlns:a16="http://schemas.microsoft.com/office/drawing/2014/main" id="{33009BEB-E6C0-882A-5107-384E3603B5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71970" y="3485202"/>
                    <a:ext cx="2944608" cy="206749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IOTA_MatchedWaterbag_Example.png">
                    <a:extLst>
                      <a:ext uri="{FF2B5EF4-FFF2-40B4-BE49-F238E27FC236}">
                        <a16:creationId xmlns:a16="http://schemas.microsoft.com/office/drawing/2014/main" id="{5ECA2AAE-DDD3-A127-6BB3-89982A55B0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11991" y="3483861"/>
                    <a:ext cx="2944608" cy="206749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D14660-1644-5011-B536-1AE3C2132C9A}"/>
                    </a:ext>
                  </a:extLst>
                </p:cNvPr>
                <p:cNvSpPr txBox="1"/>
                <p:nvPr/>
              </p:nvSpPr>
              <p:spPr>
                <a:xfrm>
                  <a:off x="3972631" y="3959866"/>
                  <a:ext cx="1281295" cy="461665"/>
                </a:xfrm>
                <a:prstGeom prst="rect">
                  <a:avLst/>
                </a:prstGeom>
                <a:solidFill>
                  <a:schemeClr val="bg2">
                    <a:alpha val="58000"/>
                  </a:schemeClr>
                </a:solidFill>
                <a:ln>
                  <a:solidFill>
                    <a:srgbClr val="4F81BD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Nonlinear KV</a:t>
                  </a:r>
                </a:p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ε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0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 = 8 mm-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mrad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05D1814-9CFD-E992-4624-44353F7B3E8C}"/>
                    </a:ext>
                  </a:extLst>
                </p:cNvPr>
                <p:cNvSpPr txBox="1"/>
                <p:nvPr/>
              </p:nvSpPr>
              <p:spPr>
                <a:xfrm>
                  <a:off x="6906855" y="3959866"/>
                  <a:ext cx="1510209" cy="461665"/>
                </a:xfrm>
                <a:prstGeom prst="rect">
                  <a:avLst/>
                </a:prstGeom>
                <a:solidFill>
                  <a:schemeClr val="bg2">
                    <a:alpha val="60000"/>
                  </a:schemeClr>
                </a:solidFill>
                <a:ln>
                  <a:solidFill>
                    <a:srgbClr val="4F81BD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Nonlinear </a:t>
                  </a:r>
                  <a:r>
                    <a:rPr kumimoji="0" lang="en-US" sz="12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waterbag</a:t>
                  </a:r>
                  <a:endPara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ε</a:t>
                  </a:r>
                  <a:r>
                    <a:rPr kumimoji="0" lang="en-US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0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 = 8 mm-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mrad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93175D-6B6D-0858-2133-3E67D3748350}"/>
                    </a:ext>
                  </a:extLst>
                </p:cNvPr>
                <p:cNvSpPr txBox="1"/>
                <p:nvPr/>
              </p:nvSpPr>
              <p:spPr>
                <a:xfrm>
                  <a:off x="440715" y="4902435"/>
                  <a:ext cx="261125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boundary = equipotential curve</a:t>
                  </a:r>
                </a:p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of the nonlinear potential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60AB0A6C-221F-7CA6-4BF1-414DB12E83FC}"/>
                    </a:ext>
                  </a:extLst>
                </p:cNvPr>
                <p:cNvCxnSpPr/>
                <p:nvPr/>
              </p:nvCxnSpPr>
              <p:spPr>
                <a:xfrm flipV="1">
                  <a:off x="2944608" y="5025288"/>
                  <a:ext cx="914400" cy="193281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" name="Picture 51" descr="latex-image-1.pdf">
                <a:extLst>
                  <a:ext uri="{FF2B5EF4-FFF2-40B4-BE49-F238E27FC236}">
                    <a16:creationId xmlns:a16="http://schemas.microsoft.com/office/drawing/2014/main" id="{4D50D7B2-F65C-65E4-DBB8-BCCF354CE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8575" y="4057328"/>
                <a:ext cx="2739535" cy="49966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AD42DE-F473-B2CE-7D78-64DA5960345D}"/>
                </a:ext>
              </a:extLst>
            </p:cNvPr>
            <p:cNvSpPr txBox="1"/>
            <p:nvPr/>
          </p:nvSpPr>
          <p:spPr>
            <a:xfrm>
              <a:off x="1583157" y="778251"/>
              <a:ext cx="64266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endParaRP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Beam is matched to the nonlinear lattice at the NLI midpoint.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0474E1D-B6C5-AFE8-B76E-E0C746A7D4C2}"/>
              </a:ext>
            </a:extLst>
          </p:cNvPr>
          <p:cNvSpPr txBox="1"/>
          <p:nvPr/>
        </p:nvSpPr>
        <p:spPr>
          <a:xfrm>
            <a:off x="9335729" y="3830429"/>
            <a:ext cx="27038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Ramping 0-8 mA over 100 turns.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Distribution at nominal 8 mA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current is visibly well-matched.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High-intensity matched beam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exhibits features similar to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the equilibrium in a CF channel.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C76024-D52A-35BD-E033-6980092206C5}"/>
              </a:ext>
            </a:extLst>
          </p:cNvPr>
          <p:cNvGrpSpPr/>
          <p:nvPr/>
        </p:nvGrpSpPr>
        <p:grpSpPr>
          <a:xfrm>
            <a:off x="9217190" y="1749702"/>
            <a:ext cx="2720617" cy="1934117"/>
            <a:chOff x="6169147" y="1335855"/>
            <a:chExt cx="3451412" cy="24233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95B50E-B101-3D24-3701-E38472051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9147" y="1335855"/>
              <a:ext cx="3451412" cy="24233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34FE9E-6BB5-E493-29E0-C16E7475EB40}"/>
                </a:ext>
              </a:extLst>
            </p:cNvPr>
            <p:cNvSpPr txBox="1"/>
            <p:nvPr/>
          </p:nvSpPr>
          <p:spPr>
            <a:xfrm>
              <a:off x="6718955" y="1434960"/>
              <a:ext cx="974497" cy="655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Vertical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profile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C4C49B5-CA4E-87CF-A1B5-C7843F88C7EA}"/>
              </a:ext>
            </a:extLst>
          </p:cNvPr>
          <p:cNvSpPr txBox="1"/>
          <p:nvPr/>
        </p:nvSpPr>
        <p:spPr>
          <a:xfrm>
            <a:off x="9220279" y="981336"/>
            <a:ext cx="309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With space charge, adiabatic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600" i="1" dirty="0">
                <a:solidFill>
                  <a:srgbClr val="000000"/>
                </a:solidFill>
                <a:latin typeface="Franklin Gothic Medium"/>
              </a:rPr>
              <a:t>ramping of beam current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13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695" y="2797628"/>
            <a:ext cx="8980487" cy="6313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Numerical diagnostics</a:t>
            </a:r>
          </a:p>
        </p:txBody>
      </p:sp>
    </p:spTree>
    <p:extLst>
      <p:ext uri="{BB962C8B-B14F-4D97-AF65-F5344CB8AC3E}">
        <p14:creationId xmlns:p14="http://schemas.microsoft.com/office/powerpoint/2010/main" val="364027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8AEBC-0A70-4D4E-A0EC-1A4BDD100E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2108944"/>
            <a:ext cx="11093450" cy="3626154"/>
          </a:xfrm>
        </p:spPr>
        <p:txBody>
          <a:bodyPr/>
          <a:lstStyle/>
          <a:p>
            <a:r>
              <a:rPr lang="en-US" dirty="0" err="1"/>
              <a:t>Kilean</a:t>
            </a:r>
            <a:r>
              <a:rPr lang="en-US" dirty="0"/>
              <a:t> Hwang (MSU) and Rob Ryne (LBNL affiliate) </a:t>
            </a:r>
          </a:p>
          <a:p>
            <a:r>
              <a:rPr lang="en-US" dirty="0"/>
              <a:t>Sasha </a:t>
            </a:r>
            <a:r>
              <a:rPr lang="en-US" dirty="0" err="1"/>
              <a:t>Valishev</a:t>
            </a:r>
            <a:r>
              <a:rPr lang="en-US" dirty="0"/>
              <a:t>, Sasha Romanov, Jeff Eldred (FNAL)</a:t>
            </a:r>
          </a:p>
          <a:p>
            <a:r>
              <a:rPr lang="en-US" dirty="0"/>
              <a:t>David </a:t>
            </a:r>
            <a:r>
              <a:rPr lang="en-US" dirty="0" err="1"/>
              <a:t>Bruhwiler</a:t>
            </a:r>
            <a:r>
              <a:rPr lang="en-US" dirty="0"/>
              <a:t>, Chris Hall, Nathan Cook (</a:t>
            </a:r>
            <a:r>
              <a:rPr lang="en-US" dirty="0" err="1"/>
              <a:t>RadiaSoft</a:t>
            </a:r>
            <a:r>
              <a:rPr lang="en-US" dirty="0"/>
              <a:t>)</a:t>
            </a:r>
          </a:p>
          <a:p>
            <a:r>
              <a:rPr lang="en-US" dirty="0"/>
              <a:t>Finn O’Shea (formerly </a:t>
            </a:r>
            <a:r>
              <a:rPr lang="en-US" dirty="0" err="1"/>
              <a:t>RadiaBeam</a:t>
            </a:r>
            <a:r>
              <a:rPr lang="en-US" dirty="0"/>
              <a:t>)</a:t>
            </a:r>
          </a:p>
          <a:p>
            <a:r>
              <a:rPr lang="en-US" dirty="0" err="1"/>
              <a:t>Yongjun</a:t>
            </a:r>
            <a:r>
              <a:rPr lang="en-US" dirty="0"/>
              <a:t> Li, Sergei </a:t>
            </a:r>
            <a:r>
              <a:rPr lang="en-US" dirty="0" err="1"/>
              <a:t>Nagaitsev</a:t>
            </a:r>
            <a:r>
              <a:rPr lang="en-US" dirty="0"/>
              <a:t> (Brookhaven)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E849A-41AD-7E45-9783-3A0A476BD7D5}"/>
              </a:ext>
            </a:extLst>
          </p:cNvPr>
          <p:cNvSpPr txBox="1"/>
          <p:nvPr/>
        </p:nvSpPr>
        <p:spPr>
          <a:xfrm>
            <a:off x="549275" y="1217308"/>
            <a:ext cx="10734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Thanks to the organizing committee and to collaborators, including especially: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C2A69-2829-11FF-DCEF-EF99DAB81049}"/>
              </a:ext>
            </a:extLst>
          </p:cNvPr>
          <p:cNvSpPr txBox="1"/>
          <p:nvPr/>
        </p:nvSpPr>
        <p:spPr>
          <a:xfrm>
            <a:off x="458607" y="4932806"/>
            <a:ext cx="111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Arial"/>
              </a:rPr>
              <a:t>This work was supported by the DOE Office of Science, Office of High Energy Physics, and made use of computing resources at the National Energy Research Scientific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Computing Center.</a:t>
            </a:r>
          </a:p>
        </p:txBody>
      </p:sp>
    </p:spTree>
    <p:extLst>
      <p:ext uri="{BB962C8B-B14F-4D97-AF65-F5344CB8AC3E}">
        <p14:creationId xmlns:p14="http://schemas.microsoft.com/office/powerpoint/2010/main" val="2814526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Efficient numerical algorithms reveal the boundary between chaos and integrability in nonlinear integrable lattices with space charge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20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1EAE56-612E-4C48-8A80-7C9798F2FF2D}"/>
              </a:ext>
            </a:extLst>
          </p:cNvPr>
          <p:cNvSpPr txBox="1"/>
          <p:nvPr/>
        </p:nvSpPr>
        <p:spPr>
          <a:xfrm>
            <a:off x="271380" y="3408912"/>
            <a:ext cx="6549131" cy="307777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Reveals phase space regions for IOTA that are sensitive to chaos and to be avoided.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FF7D72-81D9-D346-9256-123CA48A8998}"/>
              </a:ext>
            </a:extLst>
          </p:cNvPr>
          <p:cNvSpPr txBox="1"/>
          <p:nvPr/>
        </p:nvSpPr>
        <p:spPr>
          <a:xfrm>
            <a:off x="8077200" y="5181600"/>
            <a:ext cx="2544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K. Hwang, C. Mitchell, R.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Ryne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,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Phys. Rev.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Accel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. Beams 23, 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0846021 (2020)</a:t>
            </a:r>
            <a:endParaRPr lang="en-US" sz="2400" i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597EB6-3BA2-C342-8638-9C2CFBB8EB6E}"/>
              </a:ext>
            </a:extLst>
          </p:cNvPr>
          <p:cNvSpPr txBox="1"/>
          <p:nvPr/>
        </p:nvSpPr>
        <p:spPr>
          <a:xfrm>
            <a:off x="5791200" y="4267200"/>
            <a:ext cx="16739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Stable aperture for 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halo particles 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surrounding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a proton beam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in IOTA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6BB293-F91F-C047-9DAB-0157717DAEB5}"/>
              </a:ext>
            </a:extLst>
          </p:cNvPr>
          <p:cNvGrpSpPr/>
          <p:nvPr/>
        </p:nvGrpSpPr>
        <p:grpSpPr>
          <a:xfrm>
            <a:off x="304800" y="3930968"/>
            <a:ext cx="5396545" cy="2374189"/>
            <a:chOff x="6099630" y="2362200"/>
            <a:chExt cx="5396545" cy="237418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3F6F51-44DC-8B4A-88F1-1E70ADEC6F4F}"/>
                </a:ext>
              </a:extLst>
            </p:cNvPr>
            <p:cNvGrpSpPr/>
            <p:nvPr/>
          </p:nvGrpSpPr>
          <p:grpSpPr>
            <a:xfrm>
              <a:off x="8742441" y="2575012"/>
              <a:ext cx="2753734" cy="2143319"/>
              <a:chOff x="8763000" y="3121426"/>
              <a:chExt cx="3023298" cy="238918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DF48117-1A3B-304B-B85B-FAB85F445B27}"/>
                  </a:ext>
                </a:extLst>
              </p:cNvPr>
              <p:cNvGrpSpPr/>
              <p:nvPr/>
            </p:nvGrpSpPr>
            <p:grpSpPr>
              <a:xfrm>
                <a:off x="8763000" y="3124200"/>
                <a:ext cx="2849035" cy="2386411"/>
                <a:chOff x="8771465" y="2895600"/>
                <a:chExt cx="2849035" cy="2386411"/>
              </a:xfrm>
            </p:grpSpPr>
            <p:pic>
              <p:nvPicPr>
                <p:cNvPr id="50" name="Picture 49" descr="Kilean_DA_IOTA_SpaceCharge_FB.png">
                  <a:extLst>
                    <a:ext uri="{FF2B5EF4-FFF2-40B4-BE49-F238E27FC236}">
                      <a16:creationId xmlns:a16="http://schemas.microsoft.com/office/drawing/2014/main" id="{67D1DD93-F71A-154B-909B-EC8CD96194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15400" y="2895600"/>
                  <a:ext cx="2705100" cy="2193007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38F3A30-86D2-064E-9F5A-F11E6550248A}"/>
                    </a:ext>
                  </a:extLst>
                </p:cNvPr>
                <p:cNvSpPr txBox="1"/>
                <p:nvPr/>
              </p:nvSpPr>
              <p:spPr>
                <a:xfrm>
                  <a:off x="10042675" y="4904620"/>
                  <a:ext cx="302179" cy="377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Franklin Gothic Medium"/>
                    </a:rPr>
                    <a:t>x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8B88FE2-C043-3648-BB17-9D6EC50C8051}"/>
                    </a:ext>
                  </a:extLst>
                </p:cNvPr>
                <p:cNvSpPr txBox="1"/>
                <p:nvPr/>
              </p:nvSpPr>
              <p:spPr>
                <a:xfrm>
                  <a:off x="8771465" y="3713240"/>
                  <a:ext cx="329457" cy="377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Franklin Gothic Medium"/>
                    </a:rPr>
                    <a:t>y</a:t>
                  </a: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F305AC8-67FF-E840-9C18-35AE40AA1F90}"/>
                  </a:ext>
                </a:extLst>
              </p:cNvPr>
              <p:cNvSpPr txBox="1"/>
              <p:nvPr/>
            </p:nvSpPr>
            <p:spPr>
              <a:xfrm rot="5400000">
                <a:off x="11235276" y="4545698"/>
                <a:ext cx="797929" cy="304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Franklin Gothic Medium"/>
                  </a:rPr>
                  <a:t>regular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F6A8871-A065-6B44-9804-6BFC93EAF200}"/>
                  </a:ext>
                </a:extLst>
              </p:cNvPr>
              <p:cNvSpPr txBox="1"/>
              <p:nvPr/>
            </p:nvSpPr>
            <p:spPr>
              <a:xfrm rot="5400000">
                <a:off x="11171754" y="3389393"/>
                <a:ext cx="840050" cy="304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Franklin Gothic Medium"/>
                  </a:rPr>
                  <a:t>chaotic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EB2A20-ECDA-2243-A8E6-4EEF571E88A5}"/>
                  </a:ext>
                </a:extLst>
              </p:cNvPr>
              <p:cNvCxnSpPr/>
              <p:nvPr/>
            </p:nvCxnSpPr>
            <p:spPr>
              <a:xfrm flipV="1">
                <a:off x="11584825" y="3853221"/>
                <a:ext cx="1" cy="22859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0000"/>
                </a:solidFill>
                <a:prstDash val="solid"/>
                <a:headEnd type="none"/>
                <a:tailEnd type="triangle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149B46CB-8F4A-D04D-89EC-90D9FE63270F}"/>
                  </a:ext>
                </a:extLst>
              </p:cNvPr>
              <p:cNvCxnSpPr/>
              <p:nvPr/>
            </p:nvCxnSpPr>
            <p:spPr>
              <a:xfrm>
                <a:off x="11604180" y="4168015"/>
                <a:ext cx="1" cy="22859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0000"/>
                </a:solidFill>
                <a:prstDash val="solid"/>
                <a:headEnd type="none"/>
                <a:tailEnd type="triangle"/>
              </a:ln>
              <a:effectLst/>
            </p:spPr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19D628-9BE3-2349-A920-4C22F8AB952E}"/>
                </a:ext>
              </a:extLst>
            </p:cNvPr>
            <p:cNvGrpSpPr/>
            <p:nvPr/>
          </p:nvGrpSpPr>
          <p:grpSpPr>
            <a:xfrm>
              <a:off x="6099630" y="2617415"/>
              <a:ext cx="2533955" cy="2118974"/>
              <a:chOff x="6305245" y="2895600"/>
              <a:chExt cx="2533955" cy="2118974"/>
            </a:xfrm>
          </p:grpSpPr>
          <p:pic>
            <p:nvPicPr>
              <p:cNvPr id="42" name="Picture 41" descr="Kilean_DA_IOTA_SpaceCharge_FMA.png">
                <a:extLst>
                  <a:ext uri="{FF2B5EF4-FFF2-40B4-BE49-F238E27FC236}">
                    <a16:creationId xmlns:a16="http://schemas.microsoft.com/office/drawing/2014/main" id="{19300722-68EE-ED4B-B13D-AF35D7F43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800" y="2895600"/>
                <a:ext cx="2438400" cy="193563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DB2957-FA1C-F546-9B11-8ADAE27217A2}"/>
                  </a:ext>
                </a:extLst>
              </p:cNvPr>
              <p:cNvSpPr txBox="1"/>
              <p:nvPr/>
            </p:nvSpPr>
            <p:spPr>
              <a:xfrm>
                <a:off x="7451875" y="4676020"/>
                <a:ext cx="275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</a:rPr>
                  <a:t>x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0FEE75-410E-DE40-8C15-4921E0F02511}"/>
                  </a:ext>
                </a:extLst>
              </p:cNvPr>
              <p:cNvSpPr txBox="1"/>
              <p:nvPr/>
            </p:nvSpPr>
            <p:spPr>
              <a:xfrm>
                <a:off x="6305245" y="3621315"/>
                <a:ext cx="3000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</a:rPr>
                  <a:t>y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48BD9E1-2F96-6E48-9E9B-A27261D5BDEE}"/>
                </a:ext>
              </a:extLst>
            </p:cNvPr>
            <p:cNvSpPr txBox="1"/>
            <p:nvPr/>
          </p:nvSpPr>
          <p:spPr>
            <a:xfrm>
              <a:off x="6324600" y="2362200"/>
              <a:ext cx="2073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Frequency Map Analysis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A3FD48-5515-4D44-8D98-0090CBB82EAD}"/>
                </a:ext>
              </a:extLst>
            </p:cNvPr>
            <p:cNvSpPr txBox="1"/>
            <p:nvPr/>
          </p:nvSpPr>
          <p:spPr>
            <a:xfrm>
              <a:off x="8870650" y="2362200"/>
              <a:ext cx="2547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Forward-Backward Integration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87F9F13-457F-5843-BF41-7C914C379BA2}"/>
              </a:ext>
            </a:extLst>
          </p:cNvPr>
          <p:cNvSpPr txBox="1"/>
          <p:nvPr/>
        </p:nvSpPr>
        <p:spPr>
          <a:xfrm>
            <a:off x="228600" y="1066800"/>
            <a:ext cx="754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Need: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to distinguish between regular and chaotic motion that do not require long computing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chaos indicators (NAFF) require long time series, and space charge introduces spurious frequency drift and numerical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 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14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symplectic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time-reversible 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algorithms and an efficient 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chaos indicator using forward-backward integration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Self-consistent tracking and idealized models of space charge 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 similar structure</a:t>
            </a:r>
            <a:r>
              <a:rPr lang="en-US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890610-8366-A648-8181-8DD46A101970}"/>
              </a:ext>
            </a:extLst>
          </p:cNvPr>
          <p:cNvSpPr txBox="1"/>
          <p:nvPr/>
        </p:nvSpPr>
        <p:spPr>
          <a:xfrm rot="16200000">
            <a:off x="7595941" y="2430165"/>
            <a:ext cx="596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white"/>
                </a:solidFill>
                <a:latin typeface="Franklin Gothic Medium"/>
              </a:rPr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D28CD2-97C2-314C-84CB-01A648A52C8D}"/>
              </a:ext>
            </a:extLst>
          </p:cNvPr>
          <p:cNvSpPr txBox="1"/>
          <p:nvPr/>
        </p:nvSpPr>
        <p:spPr>
          <a:xfrm rot="16200000">
            <a:off x="10236871" y="2430165"/>
            <a:ext cx="596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white"/>
                </a:solidFill>
                <a:latin typeface="Franklin Gothic Medium"/>
              </a:rPr>
              <a:t>beam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1F39CC-20C3-2043-9D71-9093F66A98B6}"/>
              </a:ext>
            </a:extLst>
          </p:cNvPr>
          <p:cNvGrpSpPr/>
          <p:nvPr/>
        </p:nvGrpSpPr>
        <p:grpSpPr>
          <a:xfrm>
            <a:off x="8162760" y="1150360"/>
            <a:ext cx="3438360" cy="3737506"/>
            <a:chOff x="8296440" y="1150360"/>
            <a:chExt cx="3438360" cy="373750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27A5DF5-72BE-0645-B45F-93D496FAAA8C}"/>
                </a:ext>
              </a:extLst>
            </p:cNvPr>
            <p:cNvSpPr txBox="1"/>
            <p:nvPr/>
          </p:nvSpPr>
          <p:spPr>
            <a:xfrm>
              <a:off x="8660730" y="1150360"/>
              <a:ext cx="29197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1F497D"/>
                  </a:solidFill>
                  <a:latin typeface="Franklin Gothic Medium"/>
                </a:rPr>
                <a:t>Nonlinear resonance lines in IOTA </a:t>
              </a:r>
            </a:p>
            <a:p>
              <a:r>
                <a:rPr lang="en-US" sz="1400" i="1" dirty="0">
                  <a:solidFill>
                    <a:srgbClr val="1F497D"/>
                  </a:solidFill>
                  <a:latin typeface="Franklin Gothic Medium"/>
                </a:rPr>
                <a:t>model with space charge tune shift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3CB9CE2-7084-4F40-BECA-C442EA5D5A79}"/>
                </a:ext>
              </a:extLst>
            </p:cNvPr>
            <p:cNvGrpSpPr/>
            <p:nvPr/>
          </p:nvGrpSpPr>
          <p:grpSpPr>
            <a:xfrm>
              <a:off x="8296440" y="1729912"/>
              <a:ext cx="3438360" cy="3157954"/>
              <a:chOff x="8296440" y="1295400"/>
              <a:chExt cx="3438360" cy="3157954"/>
            </a:xfrm>
          </p:grpSpPr>
          <p:pic>
            <p:nvPicPr>
              <p:cNvPr id="59" name="Picture 58" descr="ResonanceFig.pdf">
                <a:extLst>
                  <a:ext uri="{FF2B5EF4-FFF2-40B4-BE49-F238E27FC236}">
                    <a16:creationId xmlns:a16="http://schemas.microsoft.com/office/drawing/2014/main" id="{ACFA08F6-6FB7-5249-99D2-C4043A023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4400" y="1295400"/>
                <a:ext cx="3200400" cy="2885831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667CF23-8234-754F-95E4-DFAD28ABE144}"/>
                  </a:ext>
                </a:extLst>
              </p:cNvPr>
              <p:cNvSpPr txBox="1"/>
              <p:nvPr/>
            </p:nvSpPr>
            <p:spPr>
              <a:xfrm>
                <a:off x="9982200" y="4114800"/>
                <a:ext cx="275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1F497D"/>
                    </a:solidFill>
                    <a:latin typeface="Franklin Gothic Medium"/>
                  </a:rPr>
                  <a:t>x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7D9EF48-CB2A-7C45-8D23-716CBDEE32A1}"/>
                  </a:ext>
                </a:extLst>
              </p:cNvPr>
              <p:cNvSpPr txBox="1"/>
              <p:nvPr/>
            </p:nvSpPr>
            <p:spPr>
              <a:xfrm>
                <a:off x="8296440" y="2607512"/>
                <a:ext cx="3000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1F497D"/>
                    </a:solidFill>
                    <a:latin typeface="Franklin Gothic Medium"/>
                  </a:rPr>
                  <a:t>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3460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Numerical Tools in IMPACT-Z for Improved Characterization and Visualization of Proton Beam Losses in IOTA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300547-A40C-8B46-BAF2-4AA6955DE3FA}"/>
              </a:ext>
            </a:extLst>
          </p:cNvPr>
          <p:cNvSpPr/>
          <p:nvPr/>
        </p:nvSpPr>
        <p:spPr>
          <a:xfrm>
            <a:off x="0" y="5853114"/>
            <a:ext cx="12192000" cy="425591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2880A0-1628-B747-8413-9AEAE0248C67}"/>
              </a:ext>
            </a:extLst>
          </p:cNvPr>
          <p:cNvSpPr txBox="1"/>
          <p:nvPr/>
        </p:nvSpPr>
        <p:spPr>
          <a:xfrm>
            <a:off x="228600" y="1616265"/>
            <a:ext cx="5992508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characterize problematic locations for losses to aid in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design of diagnostics for early-stage proton operation, and to aid in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selecting location/design of collimation scheme from the RFQ.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 tracking tools available in IMPACT-Z allowed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only circular/rectangular aperture, specified by element; only number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of lost particles per turn was stored, without phase space information.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Solution: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Symplectic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space charge tracking algorithm was updated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to allow variable particle number; elliptical and fully s-dependent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aperture capability was implemented; phase space information for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all lost particles is now stored and visualized via Python interface.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Tools for visualizing proton losses were applied to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compare methods for truncating the beam distribution in IOTA at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the nominal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emittance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out of the RFQ, studying importance of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mismatch, magnetic insert strength, and distribution type.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FDF8C4-31EE-2D4D-B6EC-CD2A45EF2622}"/>
              </a:ext>
            </a:extLst>
          </p:cNvPr>
          <p:cNvSpPr txBox="1"/>
          <p:nvPr/>
        </p:nvSpPr>
        <p:spPr>
          <a:xfrm>
            <a:off x="306507" y="1133072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Characterization and Visualization of Proton Losses in IOTA</a:t>
            </a:r>
          </a:p>
        </p:txBody>
      </p:sp>
      <p:pic>
        <p:nvPicPr>
          <p:cNvPr id="36" name="Picture 35" descr="Kilean_ApertureFig.png">
            <a:extLst>
              <a:ext uri="{FF2B5EF4-FFF2-40B4-BE49-F238E27FC236}">
                <a16:creationId xmlns:a16="http://schemas.microsoft.com/office/drawing/2014/main" id="{0F095A7E-3FC7-5843-A0A6-3C61B6ACD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09686"/>
            <a:ext cx="5486400" cy="1966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7243557-B667-954B-A783-52C420A2B65B}"/>
              </a:ext>
            </a:extLst>
          </p:cNvPr>
          <p:cNvSpPr txBox="1"/>
          <p:nvPr/>
        </p:nvSpPr>
        <p:spPr>
          <a:xfrm>
            <a:off x="6477000" y="1004886"/>
            <a:ext cx="2771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Physical aperture in the IOTA ring </a:t>
            </a:r>
          </a:p>
        </p:txBody>
      </p:sp>
      <p:pic>
        <p:nvPicPr>
          <p:cNvPr id="38" name="Picture 37" descr="Kilean_ApertureFig2.png">
            <a:extLst>
              <a:ext uri="{FF2B5EF4-FFF2-40B4-BE49-F238E27FC236}">
                <a16:creationId xmlns:a16="http://schemas.microsoft.com/office/drawing/2014/main" id="{3D582FFB-E702-8F45-9FDC-F949C64C2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85" y="3530456"/>
            <a:ext cx="5222112" cy="262627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40B44B2-20A0-C247-AD5C-14E971E8974E}"/>
              </a:ext>
            </a:extLst>
          </p:cNvPr>
          <p:cNvSpPr txBox="1"/>
          <p:nvPr/>
        </p:nvSpPr>
        <p:spPr>
          <a:xfrm>
            <a:off x="6268828" y="3290886"/>
            <a:ext cx="5419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Visualization of beam loss for an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uncollimated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beam with mismatch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81567-F722-1B02-D934-4EF0F55B9303}"/>
              </a:ext>
            </a:extLst>
          </p:cNvPr>
          <p:cNvSpPr txBox="1"/>
          <p:nvPr/>
        </p:nvSpPr>
        <p:spPr>
          <a:xfrm>
            <a:off x="1671216" y="5634515"/>
            <a:ext cx="20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Franklin Gothic Book"/>
              </a:rPr>
              <a:t>from </a:t>
            </a:r>
            <a:r>
              <a:rPr lang="en-US" i="1" dirty="0" err="1">
                <a:solidFill>
                  <a:prstClr val="black"/>
                </a:solidFill>
                <a:latin typeface="Franklin Gothic Book"/>
              </a:rPr>
              <a:t>Kilean</a:t>
            </a:r>
            <a:r>
              <a:rPr lang="en-US" i="1" dirty="0">
                <a:solidFill>
                  <a:prstClr val="black"/>
                </a:solidFill>
                <a:latin typeface="Franklin Gothic Book"/>
              </a:rPr>
              <a:t> Hwang</a:t>
            </a:r>
          </a:p>
        </p:txBody>
      </p:sp>
    </p:spTree>
    <p:extLst>
      <p:ext uri="{BB962C8B-B14F-4D97-AF65-F5344CB8AC3E}">
        <p14:creationId xmlns:p14="http://schemas.microsoft.com/office/powerpoint/2010/main" val="2329935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Numerical diagnostics using statistical distance (distribution “proximity”) implemented to characterize a beam’s relaxation to a stationary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22</a:t>
            </a:fld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78EFAF-2947-1946-B3A7-2663E5A72A4D}"/>
              </a:ext>
            </a:extLst>
          </p:cNvPr>
          <p:cNvSpPr txBox="1"/>
          <p:nvPr/>
        </p:nvSpPr>
        <p:spPr>
          <a:xfrm>
            <a:off x="304800" y="1054917"/>
            <a:ext cx="762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Need: 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To numerically characterize “proximity” and relaxation processes for beams in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      the presence of high intensity or strong nonlinear focusing.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Problem:  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Diagnostics using low-order (</a:t>
            </a:r>
            <a:r>
              <a:rPr lang="en-US" sz="1400" kern="0" dirty="0" err="1">
                <a:solidFill>
                  <a:srgbClr val="004C97"/>
                </a:solidFill>
                <a:latin typeface="Arial"/>
                <a:cs typeface="Arial"/>
              </a:rPr>
              <a:t>eg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, 2</a:t>
            </a:r>
            <a:r>
              <a:rPr lang="en-US" sz="1400" kern="0" baseline="30000" dirty="0">
                <a:solidFill>
                  <a:srgbClr val="004C97"/>
                </a:solidFill>
                <a:latin typeface="Arial"/>
                <a:cs typeface="Arial"/>
              </a:rPr>
              <a:t>nd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) beam moments are insufficient to characterize “proximity” of distributions in the presence of strong nonlinear effects.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Solution:  </a:t>
            </a:r>
            <a:r>
              <a:rPr lang="en-US" sz="1400" kern="0" dirty="0">
                <a:solidFill>
                  <a:schemeClr val="accent1"/>
                </a:solidFill>
                <a:latin typeface="Arial"/>
                <a:cs typeface="Arial"/>
              </a:rPr>
              <a:t>Implement two-sample measures of statistical distance such as </a:t>
            </a:r>
            <a:r>
              <a:rPr lang="en-US" sz="1400" b="1" kern="0" dirty="0">
                <a:solidFill>
                  <a:srgbClr val="004C97"/>
                </a:solidFill>
                <a:latin typeface="Arial"/>
                <a:cs typeface="Arial"/>
              </a:rPr>
              <a:t>Maximum Mean Discrepancy, </a:t>
            </a:r>
            <a:r>
              <a:rPr lang="en-US" sz="1400" kern="0" dirty="0">
                <a:solidFill>
                  <a:srgbClr val="004C97"/>
                </a:solidFill>
                <a:latin typeface="Arial"/>
                <a:cs typeface="Arial"/>
              </a:rPr>
              <a:t>effectively embedding each distribution into a linear Hilbert space.</a:t>
            </a:r>
            <a:endParaRPr lang="en-US" sz="1400" kern="0" dirty="0">
              <a:solidFill>
                <a:srgbClr val="004C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4A5732-8637-0049-8E40-A5E12394C7E2}"/>
              </a:ext>
            </a:extLst>
          </p:cNvPr>
          <p:cNvSpPr txBox="1"/>
          <p:nvPr/>
        </p:nvSpPr>
        <p:spPr>
          <a:xfrm>
            <a:off x="531958" y="4007748"/>
            <a:ext cx="4953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Filamentation of a beam kicked off-axis in a nonlinear focusing system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28F191-8A03-3F40-B330-C21F11F3FECA}"/>
              </a:ext>
            </a:extLst>
          </p:cNvPr>
          <p:cNvSpPr txBox="1"/>
          <p:nvPr/>
        </p:nvSpPr>
        <p:spPr>
          <a:xfrm>
            <a:off x="8950178" y="1155300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</a:rPr>
              <a:t>Distance to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</a:rPr>
              <a:t>equilibirium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</a:rPr>
              <a:t> as characterized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>
                <a:solidFill>
                  <a:srgbClr val="004C97"/>
                </a:solidFill>
                <a:latin typeface="Arial"/>
              </a:rPr>
              <a:t>by Maximum Mean Discrepancy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373A36-B727-E683-99FE-6AD2D75C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34043"/>
            <a:ext cx="4370670" cy="16521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1491C2-09A8-6492-AC04-79DCE3410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70" y="4334043"/>
            <a:ext cx="4350610" cy="1635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529CD6-4E28-F645-5FBF-855478A34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268" y="1611496"/>
            <a:ext cx="3689731" cy="2396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93DFA7-D4AC-B6F2-781B-8E2DC02FF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58" y="3291945"/>
            <a:ext cx="5423999" cy="552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D87BF3-77A4-DDBD-E8FE-2A79991D1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58" y="3094510"/>
            <a:ext cx="5654189" cy="18737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207BD8-8DA3-611B-284B-C9957827E689}"/>
              </a:ext>
            </a:extLst>
          </p:cNvPr>
          <p:cNvSpPr txBox="1"/>
          <p:nvPr/>
        </p:nvSpPr>
        <p:spPr>
          <a:xfrm>
            <a:off x="7156224" y="3165237"/>
            <a:ext cx="1537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C. Mitchell et al,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Phys. Rev. E 106, </a:t>
            </a:r>
          </a:p>
          <a:p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065302 (2022)</a:t>
            </a:r>
            <a:endParaRPr lang="en-US" sz="2400" i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C501A9-FCC3-DC5C-2A3B-C2743DAE125D}"/>
              </a:ext>
            </a:extLst>
          </p:cNvPr>
          <p:cNvSpPr txBox="1"/>
          <p:nvPr/>
        </p:nvSpPr>
        <p:spPr>
          <a:xfrm>
            <a:off x="464825" y="6092025"/>
            <a:ext cx="5206875" cy="307777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>
                <a:solidFill>
                  <a:srgbClr val="1F497D"/>
                </a:solidFill>
                <a:latin typeface="Franklin Gothic Medium"/>
              </a:rPr>
              <a:t>Provides a quantitative metric for numerical studies of relaxation.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97FCEB-F768-9AEC-2250-90479B138687}"/>
              </a:ext>
            </a:extLst>
          </p:cNvPr>
          <p:cNvSpPr txBox="1"/>
          <p:nvPr/>
        </p:nvSpPr>
        <p:spPr>
          <a:xfrm>
            <a:off x="9221252" y="4463944"/>
            <a:ext cx="27802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Computed with complexity O(n)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for translation-invariant kernels</a:t>
            </a: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(e.g., Gaussian)</a:t>
            </a:r>
          </a:p>
          <a:p>
            <a:endParaRPr lang="en-US" sz="1400" i="1" dirty="0">
              <a:solidFill>
                <a:srgbClr val="1F497D"/>
              </a:solidFill>
              <a:latin typeface="Franklin Gothic Medium"/>
            </a:endParaRPr>
          </a:p>
          <a:p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n = number of simulated particles</a:t>
            </a:r>
          </a:p>
        </p:txBody>
      </p:sp>
    </p:spTree>
    <p:extLst>
      <p:ext uri="{BB962C8B-B14F-4D97-AF65-F5344CB8AC3E}">
        <p14:creationId xmlns:p14="http://schemas.microsoft.com/office/powerpoint/2010/main" val="2915857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695" y="2797628"/>
            <a:ext cx="8980487" cy="6313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Optimization for halo suppression</a:t>
            </a:r>
          </a:p>
        </p:txBody>
      </p:sp>
    </p:spTree>
    <p:extLst>
      <p:ext uri="{BB962C8B-B14F-4D97-AF65-F5344CB8AC3E}">
        <p14:creationId xmlns:p14="http://schemas.microsoft.com/office/powerpoint/2010/main" val="524346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FFFFFF"/>
              </a:buClr>
            </a:pPr>
            <a:fld id="{00000000-1234-1234-1234-123412341234}" type="slidenum">
              <a:rPr lang="en" sz="1467">
                <a:solidFill>
                  <a:schemeClr val="lt1"/>
                </a:solidFill>
              </a:rPr>
              <a:pPr>
                <a:buClr>
                  <a:srgbClr val="FFFFFF"/>
                </a:buClr>
              </a:pPr>
              <a:t>24</a:t>
            </a:fld>
            <a:endParaRPr sz="1467">
              <a:solidFill>
                <a:schemeClr val="l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6869F-B03C-C542-A4A6-B5E50CE9CCA0}"/>
              </a:ext>
            </a:extLst>
          </p:cNvPr>
          <p:cNvSpPr txBox="1"/>
          <p:nvPr/>
        </p:nvSpPr>
        <p:spPr>
          <a:xfrm>
            <a:off x="5887977" y="1269119"/>
            <a:ext cx="161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 = 0.014 m</a:t>
            </a:r>
            <a:r>
              <a:rPr lang="en-US" baseline="30000" dirty="0"/>
              <a:t>1/2</a:t>
            </a:r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0B8048E-0B21-EB4F-BCA7-ADAF44375A6A}"/>
              </a:ext>
            </a:extLst>
          </p:cNvPr>
          <p:cNvSpPr txBox="1"/>
          <p:nvPr/>
        </p:nvSpPr>
        <p:spPr>
          <a:xfrm>
            <a:off x="3571671" y="1426891"/>
            <a:ext cx="32875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Halo formation occurs on a time scale of 200-300 turns (at 5-8 mA).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Due to chaos induced when particles cross a separatrix-like structure in the phase space.</a:t>
            </a:r>
          </a:p>
          <a:p>
            <a:endParaRPr lang="en-US" sz="14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Increasing 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c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-parameter of the</a:t>
            </a:r>
          </a:p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      nonlinear magnet moves the</a:t>
            </a:r>
          </a:p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      problematic separatrix farther</a:t>
            </a:r>
          </a:p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      from the beam.</a:t>
            </a:r>
          </a:p>
          <a:p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BB1B51B-15A2-F54C-93E6-14682B2228C2}"/>
              </a:ext>
            </a:extLst>
          </p:cNvPr>
          <p:cNvSpPr txBox="1"/>
          <p:nvPr/>
        </p:nvSpPr>
        <p:spPr>
          <a:xfrm>
            <a:off x="221936" y="980509"/>
            <a:ext cx="3715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tx1"/>
                </a:solidFill>
                <a:latin typeface="Franklin Gothic Medium"/>
              </a:rPr>
              <a:t>Impact of magnetic c-parameter on halo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043F11C-FBF7-9C47-A837-F9F87754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02" y="151"/>
            <a:ext cx="10972800" cy="704400"/>
          </a:xfrm>
        </p:spPr>
        <p:txBody>
          <a:bodyPr/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  <a:ea typeface="+mn-ea"/>
              </a:rPr>
              <a:t>High-resolution modeling studies proton beam filamentation, halo, and losses in the IOTA ring and how these can be mitigated.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05D9DB-B02A-FC4F-BBE0-EC806B855403}"/>
              </a:ext>
            </a:extLst>
          </p:cNvPr>
          <p:cNvGrpSpPr/>
          <p:nvPr/>
        </p:nvGrpSpPr>
        <p:grpSpPr>
          <a:xfrm>
            <a:off x="3785135" y="4289308"/>
            <a:ext cx="3012568" cy="1207655"/>
            <a:chOff x="5344495" y="4623665"/>
            <a:chExt cx="3012568" cy="120765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138A3E1-77DF-D34D-BE74-0BFD7A333D53}"/>
                </a:ext>
              </a:extLst>
            </p:cNvPr>
            <p:cNvSpPr/>
            <p:nvPr/>
          </p:nvSpPr>
          <p:spPr>
            <a:xfrm>
              <a:off x="5344495" y="4623665"/>
              <a:ext cx="2929018" cy="1207655"/>
            </a:xfrm>
            <a:prstGeom prst="rect">
              <a:avLst/>
            </a:prstGeom>
            <a:solidFill>
              <a:srgbClr val="EEECE1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6C90AAC-6E3F-9A46-B4AA-E189466CFD2A}"/>
                </a:ext>
              </a:extLst>
            </p:cNvPr>
            <p:cNvSpPr txBox="1"/>
            <p:nvPr/>
          </p:nvSpPr>
          <p:spPr>
            <a:xfrm>
              <a:off x="5422055" y="4661769"/>
              <a:ext cx="29350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A80001"/>
                  </a:solidFill>
                  <a:latin typeface="Franklin Gothic Medium"/>
                </a:rPr>
                <a:t>Design with increased c-parameter is being explored with the vendor.</a:t>
              </a:r>
            </a:p>
            <a:p>
              <a:endParaRPr lang="en-US" sz="1400" dirty="0">
                <a:solidFill>
                  <a:srgbClr val="1F497D"/>
                </a:solidFill>
                <a:latin typeface="Franklin Gothic Medium"/>
              </a:endParaRPr>
            </a:p>
            <a:p>
              <a:r>
                <a:rPr lang="en-US" sz="1400" b="1" i="1" dirty="0">
                  <a:solidFill>
                    <a:srgbClr val="1F497D"/>
                  </a:solidFill>
                  <a:latin typeface="Franklin Gothic Medium"/>
                </a:rPr>
                <a:t>Shows existing integrable optics designs can be improved!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B1755B5-BAD8-8149-BA0A-1E3EB3A56567}"/>
              </a:ext>
            </a:extLst>
          </p:cNvPr>
          <p:cNvSpPr/>
          <p:nvPr/>
        </p:nvSpPr>
        <p:spPr>
          <a:xfrm>
            <a:off x="226691" y="1372310"/>
            <a:ext cx="3141840" cy="4675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AB48C4-A003-4147-BB90-B385CF5F7F9F}"/>
              </a:ext>
            </a:extLst>
          </p:cNvPr>
          <p:cNvSpPr/>
          <p:nvPr/>
        </p:nvSpPr>
        <p:spPr>
          <a:xfrm>
            <a:off x="302846" y="1455402"/>
            <a:ext cx="2991454" cy="447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D1924F7-2FF8-864D-8730-DCE807707A9F}"/>
              </a:ext>
            </a:extLst>
          </p:cNvPr>
          <p:cNvGrpSpPr/>
          <p:nvPr/>
        </p:nvGrpSpPr>
        <p:grpSpPr>
          <a:xfrm>
            <a:off x="341439" y="1513679"/>
            <a:ext cx="2861402" cy="4316447"/>
            <a:chOff x="142782" y="1261704"/>
            <a:chExt cx="2861402" cy="4316447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8DD574FF-DA77-F741-9E8C-ED6116ED5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782" y="3447905"/>
              <a:ext cx="2861402" cy="204413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A0AAAA8-16ED-C943-B316-D391B16B0D00}"/>
                </a:ext>
              </a:extLst>
            </p:cNvPr>
            <p:cNvSpPr txBox="1"/>
            <p:nvPr/>
          </p:nvSpPr>
          <p:spPr>
            <a:xfrm>
              <a:off x="611704" y="3665738"/>
              <a:ext cx="1454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+mn-lt"/>
                </a:rPr>
                <a:t>c</a:t>
              </a: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 = 0.014 m</a:t>
              </a:r>
              <a:r>
                <a:rPr lang="en-US" sz="1600" baseline="30000" dirty="0">
                  <a:solidFill>
                    <a:schemeClr val="tx1"/>
                  </a:solidFill>
                  <a:latin typeface="+mn-lt"/>
                </a:rPr>
                <a:t>1/2</a:t>
              </a:r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FFA72B7D-42C2-FF4E-A873-72FEC8AB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89" y="1261704"/>
              <a:ext cx="2753204" cy="2019496"/>
            </a:xfrm>
            <a:prstGeom prst="rect">
              <a:avLst/>
            </a:prstGeom>
          </p:spPr>
        </p:pic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70C6359-17BC-C24C-AE96-5FEA1AC47AAD}"/>
                </a:ext>
              </a:extLst>
            </p:cNvPr>
            <p:cNvGrpSpPr/>
            <p:nvPr/>
          </p:nvGrpSpPr>
          <p:grpSpPr>
            <a:xfrm>
              <a:off x="1338826" y="3123080"/>
              <a:ext cx="914400" cy="301624"/>
              <a:chOff x="1868984" y="5792199"/>
              <a:chExt cx="914400" cy="301624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BD6B256-9B18-5B46-90F1-3370C7AB5CA0}"/>
                  </a:ext>
                </a:extLst>
              </p:cNvPr>
              <p:cNvSpPr/>
              <p:nvPr/>
            </p:nvSpPr>
            <p:spPr>
              <a:xfrm flipV="1">
                <a:off x="1868984" y="5792199"/>
                <a:ext cx="914400" cy="2131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B137E48E-66BA-514B-8915-DA1E77F89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0553" y="5836463"/>
                <a:ext cx="514719" cy="257360"/>
              </a:xfrm>
              <a:prstGeom prst="rect">
                <a:avLst/>
              </a:prstGeom>
            </p:spPr>
          </p:pic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DCFAF2BE-7065-4E49-8B43-BC51B38CC0A8}"/>
                </a:ext>
              </a:extLst>
            </p:cNvPr>
            <p:cNvSpPr txBox="1"/>
            <p:nvPr/>
          </p:nvSpPr>
          <p:spPr>
            <a:xfrm>
              <a:off x="600212" y="1421260"/>
              <a:ext cx="1340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+mn-lt"/>
                </a:rPr>
                <a:t>c</a:t>
              </a: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 = 0.01 m</a:t>
              </a:r>
              <a:r>
                <a:rPr lang="en-US" sz="1600" baseline="30000" dirty="0">
                  <a:solidFill>
                    <a:schemeClr val="tx1"/>
                  </a:solidFill>
                  <a:latin typeface="+mn-lt"/>
                </a:rPr>
                <a:t>1/2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4660080-1D75-FA47-B632-D3674354B0F9}"/>
                </a:ext>
              </a:extLst>
            </p:cNvPr>
            <p:cNvGrpSpPr/>
            <p:nvPr/>
          </p:nvGrpSpPr>
          <p:grpSpPr>
            <a:xfrm>
              <a:off x="1414104" y="5314862"/>
              <a:ext cx="914400" cy="263289"/>
              <a:chOff x="1931269" y="5570482"/>
              <a:chExt cx="914400" cy="263289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8500EEB-E9F4-1340-9C57-903ACCE50AFC}"/>
                  </a:ext>
                </a:extLst>
              </p:cNvPr>
              <p:cNvSpPr/>
              <p:nvPr/>
            </p:nvSpPr>
            <p:spPr>
              <a:xfrm flipV="1">
                <a:off x="1931269" y="5570482"/>
                <a:ext cx="914400" cy="2131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644EBC39-F903-B242-BE7D-336D9134D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7606" y="5576411"/>
                <a:ext cx="514719" cy="257360"/>
              </a:xfrm>
              <a:prstGeom prst="rect">
                <a:avLst/>
              </a:prstGeom>
            </p:spPr>
          </p:pic>
        </p:grp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0818C492-B52A-5744-AA93-3E6B48BD0161}"/>
              </a:ext>
            </a:extLst>
          </p:cNvPr>
          <p:cNvSpPr txBox="1"/>
          <p:nvPr/>
        </p:nvSpPr>
        <p:spPr>
          <a:xfrm>
            <a:off x="2344554" y="252342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halo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F0647D-C005-D347-B99E-4E87B369F17B}"/>
              </a:ext>
            </a:extLst>
          </p:cNvPr>
          <p:cNvGrpSpPr/>
          <p:nvPr/>
        </p:nvGrpSpPr>
        <p:grpSpPr>
          <a:xfrm>
            <a:off x="7190674" y="1057448"/>
            <a:ext cx="4941694" cy="3891568"/>
            <a:chOff x="7402706" y="1057448"/>
            <a:chExt cx="4941694" cy="389156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06A5174-B0DA-D94E-8B5D-422D7A46D6C7}"/>
                </a:ext>
              </a:extLst>
            </p:cNvPr>
            <p:cNvSpPr txBox="1"/>
            <p:nvPr/>
          </p:nvSpPr>
          <p:spPr>
            <a:xfrm>
              <a:off x="7543800" y="1057448"/>
              <a:ext cx="480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chemeClr val="tx1"/>
                  </a:solidFill>
                  <a:latin typeface="Franklin Gothic Medium"/>
                </a:rPr>
                <a:t>Intense 8 mA proton beam in IOTA (vertical phase space)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999DAB5-3131-7342-B5AB-97E466C54C2F}"/>
                </a:ext>
              </a:extLst>
            </p:cNvPr>
            <p:cNvGrpSpPr/>
            <p:nvPr/>
          </p:nvGrpSpPr>
          <p:grpSpPr>
            <a:xfrm>
              <a:off x="7402706" y="1417752"/>
              <a:ext cx="4734216" cy="3531264"/>
              <a:chOff x="7402706" y="1066800"/>
              <a:chExt cx="4734216" cy="3531264"/>
            </a:xfrm>
          </p:grpSpPr>
          <p:pic>
            <p:nvPicPr>
              <p:cNvPr id="44" name="Picture 43" descr="YPy_Turn1.png">
                <a:extLst>
                  <a:ext uri="{FF2B5EF4-FFF2-40B4-BE49-F238E27FC236}">
                    <a16:creationId xmlns:a16="http://schemas.microsoft.com/office/drawing/2014/main" id="{EB7F4C25-E162-DD48-ACC4-02C0DD6D9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2706" y="1066800"/>
                <a:ext cx="2274694" cy="1706448"/>
              </a:xfrm>
              <a:prstGeom prst="rect">
                <a:avLst/>
              </a:prstGeom>
            </p:spPr>
          </p:pic>
          <p:pic>
            <p:nvPicPr>
              <p:cNvPr id="45" name="Picture 44" descr="YPy_Turn10.png">
                <a:extLst>
                  <a:ext uri="{FF2B5EF4-FFF2-40B4-BE49-F238E27FC236}">
                    <a16:creationId xmlns:a16="http://schemas.microsoft.com/office/drawing/2014/main" id="{5F5E7FFF-0C68-E74E-ADF3-AC05D74DD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7400" y="1092864"/>
                <a:ext cx="2285999" cy="1714928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BEF00E2-68FC-6342-9412-4A28215403C9}"/>
                  </a:ext>
                </a:extLst>
              </p:cNvPr>
              <p:cNvGrpSpPr/>
              <p:nvPr/>
            </p:nvGrpSpPr>
            <p:grpSpPr>
              <a:xfrm>
                <a:off x="7467600" y="2921664"/>
                <a:ext cx="2209800" cy="1620520"/>
                <a:chOff x="3124167" y="3763006"/>
                <a:chExt cx="2769696" cy="2077792"/>
              </a:xfrm>
            </p:grpSpPr>
            <p:pic>
              <p:nvPicPr>
                <p:cNvPr id="52" name="Picture 51" descr="YPy_Turn50.png">
                  <a:extLst>
                    <a:ext uri="{FF2B5EF4-FFF2-40B4-BE49-F238E27FC236}">
                      <a16:creationId xmlns:a16="http://schemas.microsoft.com/office/drawing/2014/main" id="{27DB6093-C521-D443-AAB4-66BA1D95C0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4167" y="3763006"/>
                  <a:ext cx="2769696" cy="2077792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1FEB966-0D2F-0244-8053-75D21703006A}"/>
                    </a:ext>
                  </a:extLst>
                </p:cNvPr>
                <p:cNvSpPr txBox="1"/>
                <p:nvPr/>
              </p:nvSpPr>
              <p:spPr>
                <a:xfrm>
                  <a:off x="3502195" y="3822955"/>
                  <a:ext cx="10619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>
                      <a:solidFill>
                        <a:srgbClr val="000000"/>
                      </a:solidFill>
                      <a:latin typeface="Franklin Gothic Medium"/>
                    </a:rPr>
                    <a:t>50 turns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1DC82F-D421-D442-AC45-610531228666}"/>
                  </a:ext>
                </a:extLst>
              </p:cNvPr>
              <p:cNvSpPr txBox="1"/>
              <p:nvPr/>
            </p:nvSpPr>
            <p:spPr>
              <a:xfrm>
                <a:off x="7772400" y="1102216"/>
                <a:ext cx="8208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ranklin Gothic Medium"/>
                  </a:rPr>
                  <a:t>1 turn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F98E6B2-B7E8-3E49-8E22-A71C2134180D}"/>
                  </a:ext>
                </a:extLst>
              </p:cNvPr>
              <p:cNvSpPr txBox="1"/>
              <p:nvPr/>
            </p:nvSpPr>
            <p:spPr>
              <a:xfrm>
                <a:off x="9982200" y="1102216"/>
                <a:ext cx="1057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ranklin Gothic Medium"/>
                  </a:rPr>
                  <a:t>10 turns</a:t>
                </a:r>
              </a:p>
            </p:txBody>
          </p:sp>
          <p:pic>
            <p:nvPicPr>
              <p:cNvPr id="50" name="Picture 49" descr="IOTA_8mA_Linear_vs_Nonlinear.png">
                <a:extLst>
                  <a:ext uri="{FF2B5EF4-FFF2-40B4-BE49-F238E27FC236}">
                    <a16:creationId xmlns:a16="http://schemas.microsoft.com/office/drawing/2014/main" id="{C0EFE894-916A-3E4B-A38A-836846865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7400" y="2871166"/>
                <a:ext cx="2459522" cy="1726898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65DD550-C348-9847-B4EB-22EE9234D8BB}"/>
                  </a:ext>
                </a:extLst>
              </p:cNvPr>
              <p:cNvSpPr txBox="1"/>
              <p:nvPr/>
            </p:nvSpPr>
            <p:spPr>
              <a:xfrm>
                <a:off x="10084470" y="2940368"/>
                <a:ext cx="1197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ranklin Gothic Medium"/>
                  </a:rPr>
                  <a:t>300 turns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498CCC-B3CC-874D-8F10-DD3EAEDF1867}"/>
                </a:ext>
              </a:extLst>
            </p:cNvPr>
            <p:cNvSpPr txBox="1"/>
            <p:nvPr/>
          </p:nvSpPr>
          <p:spPr>
            <a:xfrm>
              <a:off x="11201400" y="4267200"/>
              <a:ext cx="861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FF0000"/>
                  </a:solidFill>
                  <a:latin typeface="Franklin Gothic Medium"/>
                </a:rPr>
                <a:t>nonlinear</a:t>
              </a:r>
            </a:p>
            <a:p>
              <a:r>
                <a:rPr lang="en-US" sz="1200" i="1" dirty="0">
                  <a:solidFill>
                    <a:srgbClr val="4F81BD"/>
                  </a:solidFill>
                  <a:latin typeface="Franklin Gothic Medium"/>
                </a:rPr>
                <a:t>linearized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F4DE43-42C4-FD4B-8539-CEF1C0015FD7}"/>
              </a:ext>
            </a:extLst>
          </p:cNvPr>
          <p:cNvSpPr txBox="1"/>
          <p:nvPr/>
        </p:nvSpPr>
        <p:spPr>
          <a:xfrm>
            <a:off x="1855948" y="4833360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suppressed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73C65D-B1EC-1244-A4B4-AC1CCAEEE2B2}"/>
              </a:ext>
            </a:extLst>
          </p:cNvPr>
          <p:cNvSpPr txBox="1"/>
          <p:nvPr/>
        </p:nvSpPr>
        <p:spPr>
          <a:xfrm>
            <a:off x="7214308" y="5181765"/>
            <a:ext cx="4703532" cy="738664"/>
          </a:xfrm>
          <a:prstGeom prst="rect">
            <a:avLst/>
          </a:prstGeom>
          <a:solidFill>
            <a:srgbClr val="EEECE1"/>
          </a:solidFill>
          <a:ln>
            <a:solidFill>
              <a:srgbClr val="CB020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IOTA shows less halo formation than a linear design in this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regime,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</a:rPr>
              <a:t>but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rPr>
              <a:t> results are sensitive to parameters and to the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>
                <a:solidFill>
                  <a:srgbClr val="1F497D"/>
                </a:solidFill>
                <a:latin typeface="Franklin Gothic Medium"/>
              </a:rPr>
              <a:t>choice of linear design (mixed).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0477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78548-CA9B-A049-B506-391134E666A5}"/>
              </a:ext>
            </a:extLst>
          </p:cNvPr>
          <p:cNvSpPr/>
          <p:nvPr/>
        </p:nvSpPr>
        <p:spPr bwMode="auto">
          <a:xfrm>
            <a:off x="0" y="928688"/>
            <a:ext cx="12192000" cy="5229225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hangingPunct="0"/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FA1D9-41D3-804E-A844-0287E17666EF}"/>
              </a:ext>
            </a:extLst>
          </p:cNvPr>
          <p:cNvSpPr txBox="1"/>
          <p:nvPr/>
        </p:nvSpPr>
        <p:spPr>
          <a:xfrm>
            <a:off x="491162" y="1158775"/>
            <a:ext cx="11209675" cy="4770537"/>
          </a:xfrm>
          <a:prstGeom prst="rect">
            <a:avLst/>
          </a:prstGeom>
          <a:solidFill>
            <a:srgbClr val="EEECE1"/>
          </a:solidFill>
          <a:ln w="28575" cmpd="sng">
            <a:solidFill>
              <a:srgbClr val="8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pPr marL="344488" indent="-344488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Accelerator designs based on nonlinear integrable optics have the potential to provide strong damping of instabilities (decoherence), but require a new toolkit of techniques for analysis and modeling.</a:t>
            </a:r>
          </a:p>
          <a:p>
            <a:pPr marL="344488" indent="-344488">
              <a:buFont typeface="Arial"/>
              <a:buChar char="•"/>
            </a:pPr>
            <a:endParaRPr lang="en-US" dirty="0">
              <a:solidFill>
                <a:srgbClr val="1F497D"/>
              </a:solidFill>
              <a:latin typeface="Franklin Gothic Medium"/>
            </a:endParaRPr>
          </a:p>
          <a:p>
            <a:pPr marL="344488" indent="-344488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Analytical and semi-analytical methods for dynamical systems play an important role.</a:t>
            </a:r>
          </a:p>
          <a:p>
            <a:endParaRPr lang="en-US" dirty="0">
              <a:solidFill>
                <a:srgbClr val="1F497D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For the case of the IOTA storage ring, theory and modeling reveal an unexpectedly rich single-particle dynamics, with several distinct operating regimes. Modeling reveals a mixture of regular and chaotic orbits at high intensity.  Beam halo mechanisms need to be better understood, and room remains for optimization.</a:t>
            </a:r>
          </a:p>
          <a:p>
            <a:endParaRPr lang="en-US" dirty="0">
              <a:solidFill>
                <a:srgbClr val="1F497D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Studies motivated the implementation of new tools in IMPACT-Z, including improved tracking and fringe field models (e.g., for dipoles), nonlinear magnet element types, new space charge models, new beam diagnostics, and a workflow for optimization and postprocessing using </a:t>
            </a:r>
            <a:r>
              <a:rPr lang="en-US" dirty="0" err="1">
                <a:solidFill>
                  <a:srgbClr val="1F497D"/>
                </a:solidFill>
                <a:latin typeface="Franklin Gothic Medium"/>
              </a:rPr>
              <a:t>Jupyter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.</a:t>
            </a:r>
          </a:p>
          <a:p>
            <a:endParaRPr lang="en-US" dirty="0">
              <a:solidFill>
                <a:schemeClr val="accent1"/>
              </a:solidFill>
              <a:latin typeface="Franklin Gothic Medium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Exploring the space of possible integrable focusing lattice schemes could have a major impact on beam performance in future high intensity machines.  </a:t>
            </a:r>
          </a:p>
          <a:p>
            <a:endParaRPr lang="en-US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8812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695" y="2797628"/>
            <a:ext cx="8980487" cy="6313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Backup material</a:t>
            </a:r>
          </a:p>
        </p:txBody>
      </p:sp>
    </p:spTree>
    <p:extLst>
      <p:ext uri="{BB962C8B-B14F-4D97-AF65-F5344CB8AC3E}">
        <p14:creationId xmlns:p14="http://schemas.microsoft.com/office/powerpoint/2010/main" val="3223749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2850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>
                <a:cs typeface="Franklin Gothic Medium" charset="0"/>
              </a:rPr>
              <a:t>Integrability holds for (single-particle) motion of on-energy particles in the transverse degrees of freedom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460C60-5465-1A43-9487-CA704FB7B93C}"/>
              </a:ext>
            </a:extLst>
          </p:cNvPr>
          <p:cNvGrpSpPr/>
          <p:nvPr/>
        </p:nvGrpSpPr>
        <p:grpSpPr>
          <a:xfrm>
            <a:off x="813800" y="2664313"/>
            <a:ext cx="4087609" cy="3414214"/>
            <a:chOff x="1716986" y="2778588"/>
            <a:chExt cx="4087609" cy="341421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CC08D1-8B48-A14C-B2F9-49E4041FE84A}"/>
                </a:ext>
              </a:extLst>
            </p:cNvPr>
            <p:cNvSpPr txBox="1"/>
            <p:nvPr/>
          </p:nvSpPr>
          <p:spPr>
            <a:xfrm>
              <a:off x="1740178" y="3767461"/>
              <a:ext cx="3862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Dynamics in the arc external to the nonlinear magnetic insert: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1B08239-C7FE-C444-BC7D-AC4E8BF79A8E}"/>
                </a:ext>
              </a:extLst>
            </p:cNvPr>
            <p:cNvGrpSpPr/>
            <p:nvPr/>
          </p:nvGrpSpPr>
          <p:grpSpPr>
            <a:xfrm>
              <a:off x="1910644" y="2778588"/>
              <a:ext cx="3893951" cy="873136"/>
              <a:chOff x="386644" y="3194208"/>
              <a:chExt cx="3893950" cy="87313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A9E46BF-D43D-AA43-BC08-830DB43C0B61}"/>
                  </a:ext>
                </a:extLst>
              </p:cNvPr>
              <p:cNvSpPr txBox="1"/>
              <p:nvPr/>
            </p:nvSpPr>
            <p:spPr>
              <a:xfrm>
                <a:off x="386644" y="3194208"/>
                <a:ext cx="38939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D&amp;N give in [1] a realizable potential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U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such that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H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 admits a second invariant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I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 : </a:t>
                </a:r>
              </a:p>
            </p:txBody>
          </p:sp>
          <p:pic>
            <p:nvPicPr>
              <p:cNvPr id="49" name="Picture 48" descr="latex-image-1.pdf">
                <a:extLst>
                  <a:ext uri="{FF2B5EF4-FFF2-40B4-BE49-F238E27FC236}">
                    <a16:creationId xmlns:a16="http://schemas.microsoft.com/office/drawing/2014/main" id="{5E7F8D8F-EED8-6C41-99E6-2FD17392F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2600" y="3842375"/>
                <a:ext cx="1301173" cy="224969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41AA6F2-F64D-C646-86CD-1F73D558E46C}"/>
                </a:ext>
              </a:extLst>
            </p:cNvPr>
            <p:cNvGrpSpPr/>
            <p:nvPr/>
          </p:nvGrpSpPr>
          <p:grpSpPr>
            <a:xfrm>
              <a:off x="1962729" y="4493343"/>
              <a:ext cx="3599319" cy="1077218"/>
              <a:chOff x="438727" y="4908958"/>
              <a:chExt cx="3599318" cy="107721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1763E85-57E3-DF47-838F-07C36D7C9147}"/>
                  </a:ext>
                </a:extLst>
              </p:cNvPr>
              <p:cNvSpPr txBox="1"/>
              <p:nvPr/>
            </p:nvSpPr>
            <p:spPr>
              <a:xfrm>
                <a:off x="438727" y="4908958"/>
                <a:ext cx="359931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Assumed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linear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 with a map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R</a:t>
                </a:r>
                <a:r>
                  <a:rPr kumimoji="0" lang="en-US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 given by: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Arial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Arial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Thus, the phase advance must be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n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Times New Roman"/>
                  </a:rPr>
                  <a:t>π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.</a:t>
                </a:r>
              </a:p>
            </p:txBody>
          </p:sp>
          <p:pic>
            <p:nvPicPr>
              <p:cNvPr id="46" name="Picture 45" descr="latex-image-1.pdf">
                <a:extLst>
                  <a:ext uri="{FF2B5EF4-FFF2-40B4-BE49-F238E27FC236}">
                    <a16:creationId xmlns:a16="http://schemas.microsoft.com/office/drawing/2014/main" id="{E6403295-CD44-BB4C-8744-F28772051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739" y="5337657"/>
                <a:ext cx="968087" cy="20415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ADA6B60-6F30-964F-A731-0CD85C28AF90}"/>
                  </a:ext>
                </a:extLst>
              </p:cNvPr>
              <p:cNvSpPr txBox="1"/>
              <p:nvPr/>
            </p:nvSpPr>
            <p:spPr>
              <a:xfrm>
                <a:off x="2014405" y="5281119"/>
                <a:ext cx="11764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Arial"/>
                  </a:rPr>
                  <a:t>(4x4 identity)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AB2110-25C7-0347-B3C3-202738601165}"/>
                </a:ext>
              </a:extLst>
            </p:cNvPr>
            <p:cNvSpPr txBox="1"/>
            <p:nvPr/>
          </p:nvSpPr>
          <p:spPr>
            <a:xfrm>
              <a:off x="1716986" y="5854248"/>
              <a:ext cx="3997693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H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,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I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 are invariant under the one-turn map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Arial"/>
                </a:rPr>
                <a:t>.</a:t>
              </a:r>
            </a:p>
          </p:txBody>
        </p:sp>
        <p:sp>
          <p:nvSpPr>
            <p:cNvPr id="43" name="Down Arrow 42">
              <a:extLst>
                <a:ext uri="{FF2B5EF4-FFF2-40B4-BE49-F238E27FC236}">
                  <a16:creationId xmlns:a16="http://schemas.microsoft.com/office/drawing/2014/main" id="{87303CBC-426A-F543-9A65-ADE10F171CDE}"/>
                </a:ext>
              </a:extLst>
            </p:cNvPr>
            <p:cNvSpPr/>
            <p:nvPr/>
          </p:nvSpPr>
          <p:spPr>
            <a:xfrm>
              <a:off x="3264210" y="5527514"/>
              <a:ext cx="438565" cy="330198"/>
            </a:xfrm>
            <a:prstGeom prst="downArrow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4BBFBB-52B3-994D-AEB9-017A60A69B1E}"/>
                </a:ext>
              </a:extLst>
            </p:cNvPr>
            <p:cNvSpPr txBox="1"/>
            <p:nvPr/>
          </p:nvSpPr>
          <p:spPr>
            <a:xfrm>
              <a:off x="4156230" y="3404769"/>
              <a:ext cx="227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87DC7A-9E50-A04E-AF90-3E1DE24D2E82}"/>
              </a:ext>
            </a:extLst>
          </p:cNvPr>
          <p:cNvGrpSpPr/>
          <p:nvPr/>
        </p:nvGrpSpPr>
        <p:grpSpPr>
          <a:xfrm>
            <a:off x="762000" y="1191410"/>
            <a:ext cx="9852348" cy="1434305"/>
            <a:chOff x="1728631" y="1286187"/>
            <a:chExt cx="9852348" cy="143430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D29DE3-26C8-104E-A77D-99E987296412}"/>
                </a:ext>
              </a:extLst>
            </p:cNvPr>
            <p:cNvSpPr txBox="1"/>
            <p:nvPr/>
          </p:nvSpPr>
          <p:spPr>
            <a:xfrm>
              <a:off x="1728631" y="1286187"/>
              <a:ext cx="5210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Dynamics inside the nonlinear magnetic insert: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6CB246-2345-BD41-8A2B-31956BC5E27E}"/>
                </a:ext>
              </a:extLst>
            </p:cNvPr>
            <p:cNvGrpSpPr/>
            <p:nvPr/>
          </p:nvGrpSpPr>
          <p:grpSpPr>
            <a:xfrm>
              <a:off x="1994268" y="1749437"/>
              <a:ext cx="9586711" cy="971055"/>
              <a:chOff x="470265" y="2153507"/>
              <a:chExt cx="9586711" cy="97105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D7EED33-95A3-8840-A8A7-CD18A0441A53}"/>
                  </a:ext>
                </a:extLst>
              </p:cNvPr>
              <p:cNvSpPr txBox="1"/>
              <p:nvPr/>
            </p:nvSpPr>
            <p:spPr>
              <a:xfrm>
                <a:off x="3343741" y="2816785"/>
                <a:ext cx="31854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Courant-Snyder transformation, scaling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28C9C14-95E6-DF47-95B0-F38C5F870F3B}"/>
                  </a:ext>
                </a:extLst>
              </p:cNvPr>
              <p:cNvGrpSpPr/>
              <p:nvPr/>
            </p:nvGrpSpPr>
            <p:grpSpPr>
              <a:xfrm>
                <a:off x="470265" y="2153507"/>
                <a:ext cx="9586711" cy="638132"/>
                <a:chOff x="470265" y="1681324"/>
                <a:chExt cx="9586711" cy="638132"/>
              </a:xfrm>
            </p:grpSpPr>
            <p:pic>
              <p:nvPicPr>
                <p:cNvPr id="57" name="Picture 56" descr="latex-image-1.pdf">
                  <a:extLst>
                    <a:ext uri="{FF2B5EF4-FFF2-40B4-BE49-F238E27FC236}">
                      <a16:creationId xmlns:a16="http://schemas.microsoft.com/office/drawing/2014/main" id="{4FFD82FA-8EE6-4144-BED5-F1688232B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265" y="1681324"/>
                  <a:ext cx="4449364" cy="638132"/>
                </a:xfrm>
                <a:prstGeom prst="rect">
                  <a:avLst/>
                </a:prstGeom>
              </p:spPr>
            </p:pic>
            <p:pic>
              <p:nvPicPr>
                <p:cNvPr id="58" name="Picture 57" descr="latex-image-1.pdf">
                  <a:extLst>
                    <a:ext uri="{FF2B5EF4-FFF2-40B4-BE49-F238E27FC236}">
                      <a16:creationId xmlns:a16="http://schemas.microsoft.com/office/drawing/2014/main" id="{E6ACD826-C58A-AA4F-BECC-1427CBECD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2964" y="1787458"/>
                  <a:ext cx="4444012" cy="429878"/>
                </a:xfrm>
                <a:prstGeom prst="rect">
                  <a:avLst/>
                </a:prstGeom>
              </p:spPr>
            </p:pic>
          </p:grpSp>
          <p:sp>
            <p:nvSpPr>
              <p:cNvPr id="56" name="Right Arrow 55">
                <a:extLst>
                  <a:ext uri="{FF2B5EF4-FFF2-40B4-BE49-F238E27FC236}">
                    <a16:creationId xmlns:a16="http://schemas.microsoft.com/office/drawing/2014/main" id="{B7653E76-F1D5-E042-B231-36ECEB8428EB}"/>
                  </a:ext>
                </a:extLst>
              </p:cNvPr>
              <p:cNvSpPr/>
              <p:nvPr/>
            </p:nvSpPr>
            <p:spPr>
              <a:xfrm>
                <a:off x="5081428" y="2403847"/>
                <a:ext cx="369737" cy="196273"/>
              </a:xfrm>
              <a:prstGeom prst="rightArrow">
                <a:avLst/>
              </a:prstGeom>
              <a:gradFill flip="none" rotWithShape="1">
                <a:gsLst>
                  <a:gs pos="0">
                    <a:srgbClr val="C0504D"/>
                  </a:gs>
                  <a:gs pos="100000">
                    <a:srgbClr val="FFFFFF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6A961D1-B005-D547-9A2B-B929D549EA46}"/>
                </a:ext>
              </a:extLst>
            </p:cNvPr>
            <p:cNvSpPr txBox="1"/>
            <p:nvPr/>
          </p:nvSpPr>
          <p:spPr>
            <a:xfrm>
              <a:off x="8809454" y="2249069"/>
              <a:ext cx="1099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first invariant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FB5E33-14B3-1D46-9390-A4968361DE68}"/>
              </a:ext>
            </a:extLst>
          </p:cNvPr>
          <p:cNvGrpSpPr/>
          <p:nvPr/>
        </p:nvGrpSpPr>
        <p:grpSpPr>
          <a:xfrm>
            <a:off x="6289294" y="2774525"/>
            <a:ext cx="4994209" cy="3135712"/>
            <a:chOff x="5611278" y="2883471"/>
            <a:chExt cx="4994209" cy="313571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8EF6D97-7268-0B46-ADCF-240F6273044B}"/>
                </a:ext>
              </a:extLst>
            </p:cNvPr>
            <p:cNvSpPr/>
            <p:nvPr/>
          </p:nvSpPr>
          <p:spPr>
            <a:xfrm>
              <a:off x="9471249" y="5002957"/>
              <a:ext cx="691323" cy="32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AE5CB3-4538-B44F-A571-F04A08C4E19B}"/>
                </a:ext>
              </a:extLst>
            </p:cNvPr>
            <p:cNvSpPr/>
            <p:nvPr/>
          </p:nvSpPr>
          <p:spPr>
            <a:xfrm>
              <a:off x="5704534" y="3107561"/>
              <a:ext cx="4790291" cy="28729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C9BCAEA-8485-5340-80C6-2150691C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1278" y="3015524"/>
              <a:ext cx="4992327" cy="3003659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F7519C-B928-6247-95C4-EE35E0119B16}"/>
                </a:ext>
              </a:extLst>
            </p:cNvPr>
            <p:cNvSpPr/>
            <p:nvPr/>
          </p:nvSpPr>
          <p:spPr>
            <a:xfrm>
              <a:off x="7048163" y="3453512"/>
              <a:ext cx="2262788" cy="201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DB85D0F-5E74-C345-9832-F6160597E36D}"/>
                </a:ext>
              </a:extLst>
            </p:cNvPr>
            <p:cNvGrpSpPr/>
            <p:nvPr/>
          </p:nvGrpSpPr>
          <p:grpSpPr>
            <a:xfrm>
              <a:off x="6235176" y="2883471"/>
              <a:ext cx="4370311" cy="2217688"/>
              <a:chOff x="4752747" y="2920616"/>
              <a:chExt cx="4370311" cy="221768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6794B4A-C17D-FF44-B42B-35A69927044E}"/>
                  </a:ext>
                </a:extLst>
              </p:cNvPr>
              <p:cNvSpPr txBox="1"/>
              <p:nvPr/>
            </p:nvSpPr>
            <p:spPr>
              <a:xfrm>
                <a:off x="4752747" y="4307307"/>
                <a:ext cx="34547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/>
                  <a:buChar char="•"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β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x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= </a:t>
                </a: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β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y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, </a:t>
                </a: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= 0 across the nonlinear drift space</a:t>
                </a:r>
              </a:p>
              <a:p>
                <a:pPr marL="285750" marR="0" lvl="0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/>
                  <a:buChar char="•"/>
                  <a:tabLst/>
                  <a:defRPr/>
                </a:pPr>
                <a:r>
                  <a:rPr kumimoji="0" 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Times New Roman"/>
                  </a:rPr>
                  <a:t>nπ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phase advance from nonlinear drift space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      exit to nonlinear drift space entrance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4C9C66-3440-3A49-A590-49B64BFC5046}"/>
                  </a:ext>
                </a:extLst>
              </p:cNvPr>
              <p:cNvSpPr txBox="1"/>
              <p:nvPr/>
            </p:nvSpPr>
            <p:spPr>
              <a:xfrm>
                <a:off x="6669743" y="3637516"/>
                <a:ext cx="12590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drift space for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nonlinear insert</a:t>
                </a:r>
              </a:p>
            </p:txBody>
          </p:sp>
          <p:pic>
            <p:nvPicPr>
              <p:cNvPr id="103" name="Picture 102" descr="IOTA_NonlinearInsert.pdf">
                <a:extLst>
                  <a:ext uri="{FF2B5EF4-FFF2-40B4-BE49-F238E27FC236}">
                    <a16:creationId xmlns:a16="http://schemas.microsoft.com/office/drawing/2014/main" id="{1675EDB4-B652-1C4E-B78B-B4EDCE07F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09037" y="2920616"/>
                <a:ext cx="1214021" cy="78506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4BB29EF-B8AF-964F-9EBE-7B4FB8C4D551}"/>
                </a:ext>
              </a:extLst>
            </p:cNvPr>
            <p:cNvGrpSpPr/>
            <p:nvPr/>
          </p:nvGrpSpPr>
          <p:grpSpPr>
            <a:xfrm>
              <a:off x="7120525" y="4915850"/>
              <a:ext cx="2194190" cy="509444"/>
              <a:chOff x="5596525" y="4915850"/>
              <a:chExt cx="2194190" cy="509444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779BE05-2294-3D4C-809A-57B1BB863713}"/>
                  </a:ext>
                </a:extLst>
              </p:cNvPr>
              <p:cNvSpPr txBox="1"/>
              <p:nvPr/>
            </p:nvSpPr>
            <p:spPr>
              <a:xfrm>
                <a:off x="5596525" y="5117517"/>
                <a:ext cx="21941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impacted by space charge</a:t>
                </a:r>
              </a:p>
            </p:txBody>
          </p:sp>
          <p:sp>
            <p:nvSpPr>
              <p:cNvPr id="67" name="Right Arrow 66">
                <a:extLst>
                  <a:ext uri="{FF2B5EF4-FFF2-40B4-BE49-F238E27FC236}">
                    <a16:creationId xmlns:a16="http://schemas.microsoft.com/office/drawing/2014/main" id="{DC77C9FA-6E3B-8248-BA1D-FDA121E36412}"/>
                  </a:ext>
                </a:extLst>
              </p:cNvPr>
              <p:cNvSpPr/>
              <p:nvPr/>
            </p:nvSpPr>
            <p:spPr>
              <a:xfrm rot="16200000">
                <a:off x="6418146" y="4936276"/>
                <a:ext cx="230452" cy="189600"/>
              </a:xfrm>
              <a:prstGeom prst="right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A095A0-17E9-32E2-2332-216E25A3A05E}"/>
              </a:ext>
            </a:extLst>
          </p:cNvPr>
          <p:cNvSpPr txBox="1"/>
          <p:nvPr/>
        </p:nvSpPr>
        <p:spPr>
          <a:xfrm>
            <a:off x="586892" y="6253461"/>
            <a:ext cx="4905359" cy="276999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V.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Danilov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and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Nagaitsev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Phys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Rev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Accel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Beams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, 084002 (2010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441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90993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Magnetic Vector Potential and Magnetic Field within the IOTA Nonlinear Magnetic Insert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C9482B-ADD3-8051-9E4E-90D8C3652B28}"/>
              </a:ext>
            </a:extLst>
          </p:cNvPr>
          <p:cNvGrpSpPr/>
          <p:nvPr/>
        </p:nvGrpSpPr>
        <p:grpSpPr>
          <a:xfrm>
            <a:off x="459881" y="1050706"/>
            <a:ext cx="11322425" cy="830997"/>
            <a:chOff x="459881" y="1120154"/>
            <a:chExt cx="11322425" cy="83099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DFDB94-B841-9556-D522-0683EF380F07}"/>
                </a:ext>
              </a:extLst>
            </p:cNvPr>
            <p:cNvSpPr txBox="1"/>
            <p:nvPr/>
          </p:nvSpPr>
          <p:spPr>
            <a:xfrm>
              <a:off x="459881" y="1120154"/>
              <a:ext cx="11322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Times New Roman"/>
                </a:rPr>
                <a:t>The ideal 2D magnetic field within the nonlinear insert at location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Times New Roman"/>
                </a:rPr>
                <a:t>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Times New Roman"/>
                </a:rPr>
                <a:t> is given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Times New Roman"/>
                </a:rPr>
                <a:t>by                                         , where the potentials are given in terms of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Times New Roman"/>
                </a:rPr>
                <a:t>dimensionless quantities:</a:t>
              </a:r>
            </a:p>
          </p:txBody>
        </p:sp>
        <p:pic>
          <p:nvPicPr>
            <p:cNvPr id="31" name="Picture 30" descr="latex-image-1.pdf">
              <a:extLst>
                <a:ext uri="{FF2B5EF4-FFF2-40B4-BE49-F238E27FC236}">
                  <a16:creationId xmlns:a16="http://schemas.microsoft.com/office/drawing/2014/main" id="{F6EBB73C-B5DD-A280-9F82-DC73071A240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021" y="1420918"/>
              <a:ext cx="1977845" cy="259757"/>
            </a:xfrm>
            <a:prstGeom prst="rect">
              <a:avLst/>
            </a:prstGeom>
          </p:spPr>
        </p:pic>
      </p:grpSp>
      <p:pic>
        <p:nvPicPr>
          <p:cNvPr id="32" name="Picture 31" descr="latex-image-1.pdf">
            <a:extLst>
              <a:ext uri="{FF2B5EF4-FFF2-40B4-BE49-F238E27FC236}">
                <a16:creationId xmlns:a16="http://schemas.microsoft.com/office/drawing/2014/main" id="{B0B02C77-4793-5E23-214F-9C8C507B0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57" y="1977802"/>
            <a:ext cx="4274175" cy="64617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0E2805-2C07-FAA3-0096-49400FFF2FF2}"/>
              </a:ext>
            </a:extLst>
          </p:cNvPr>
          <p:cNvSpPr txBox="1"/>
          <p:nvPr/>
        </p:nvSpPr>
        <p:spPr>
          <a:xfrm>
            <a:off x="325375" y="2623976"/>
            <a:ext cx="2597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using the complex function: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6CA5-88B7-0923-8FD0-8A3AF390F474}"/>
              </a:ext>
            </a:extLst>
          </p:cNvPr>
          <p:cNvGrpSpPr/>
          <p:nvPr/>
        </p:nvGrpSpPr>
        <p:grpSpPr>
          <a:xfrm>
            <a:off x="1178157" y="3082797"/>
            <a:ext cx="3236411" cy="600141"/>
            <a:chOff x="1761218" y="2888686"/>
            <a:chExt cx="3236411" cy="600141"/>
          </a:xfrm>
        </p:grpSpPr>
        <p:pic>
          <p:nvPicPr>
            <p:cNvPr id="2" name="Picture 1" descr="latex-image-1.pdf">
              <a:extLst>
                <a:ext uri="{FF2B5EF4-FFF2-40B4-BE49-F238E27FC236}">
                  <a16:creationId xmlns:a16="http://schemas.microsoft.com/office/drawing/2014/main" id="{391B75C4-6D18-125B-EA9B-14E57000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1218" y="2888686"/>
              <a:ext cx="2994037" cy="60014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EA0D3F-2A72-4AC4-FC21-D1689EAE649D}"/>
                </a:ext>
              </a:extLst>
            </p:cNvPr>
            <p:cNvSpPr txBox="1"/>
            <p:nvPr/>
          </p:nvSpPr>
          <p:spPr>
            <a:xfrm>
              <a:off x="4755255" y="2983814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765FA39-6AD4-6750-FA17-6E7C7A473D58}"/>
              </a:ext>
            </a:extLst>
          </p:cNvPr>
          <p:cNvSpPr txBox="1"/>
          <p:nvPr/>
        </p:nvSpPr>
        <p:spPr>
          <a:xfrm>
            <a:off x="6957217" y="1861133"/>
            <a:ext cx="317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Field lines of the nonlinear insert in the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transverse plane (blue)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C5B1C8-8EF9-D689-41C4-42FB7D639685}"/>
              </a:ext>
            </a:extLst>
          </p:cNvPr>
          <p:cNvGrpSpPr/>
          <p:nvPr/>
        </p:nvGrpSpPr>
        <p:grpSpPr>
          <a:xfrm>
            <a:off x="7988984" y="4633161"/>
            <a:ext cx="3635267" cy="1289734"/>
            <a:chOff x="621422" y="4208226"/>
            <a:chExt cx="3305793" cy="1498864"/>
          </a:xfrm>
        </p:grpSpPr>
        <p:pic>
          <p:nvPicPr>
            <p:cNvPr id="38" name="Picture 37" descr="NLI_gradient.pdf">
              <a:extLst>
                <a:ext uri="{FF2B5EF4-FFF2-40B4-BE49-F238E27FC236}">
                  <a16:creationId xmlns:a16="http://schemas.microsoft.com/office/drawing/2014/main" id="{A80C0921-26EE-4AD8-4863-4BBF8C50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22" y="4208226"/>
              <a:ext cx="3305793" cy="14988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8C67D9-FD7C-DFA6-57DD-D98138B05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8631" y="4370586"/>
              <a:ext cx="671490" cy="40614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A75E4A-0819-B889-4B71-FD70B4B0C3DC}"/>
              </a:ext>
            </a:extLst>
          </p:cNvPr>
          <p:cNvGrpSpPr/>
          <p:nvPr/>
        </p:nvGrpSpPr>
        <p:grpSpPr>
          <a:xfrm>
            <a:off x="6354918" y="1309246"/>
            <a:ext cx="5511707" cy="2812817"/>
            <a:chOff x="5035583" y="2384354"/>
            <a:chExt cx="5511707" cy="2812817"/>
          </a:xfrm>
        </p:grpSpPr>
        <p:pic>
          <p:nvPicPr>
            <p:cNvPr id="28" name="Picture 27" descr="IOTA_ComplexPotential_Figure_v2.pdf">
              <a:extLst>
                <a:ext uri="{FF2B5EF4-FFF2-40B4-BE49-F238E27FC236}">
                  <a16:creationId xmlns:a16="http://schemas.microsoft.com/office/drawing/2014/main" id="{4AFA6FAA-F9D6-52E8-99B4-525162C3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2023" y="2384354"/>
              <a:ext cx="3635267" cy="273176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CAEC7-4983-8286-E1F0-59BCEC17AFA9}"/>
                </a:ext>
              </a:extLst>
            </p:cNvPr>
            <p:cNvGrpSpPr/>
            <p:nvPr/>
          </p:nvGrpSpPr>
          <p:grpSpPr>
            <a:xfrm>
              <a:off x="5035583" y="2855221"/>
              <a:ext cx="2732681" cy="2341950"/>
              <a:chOff x="3511583" y="2855220"/>
              <a:chExt cx="2732681" cy="234195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7B573A2-0E09-3019-968B-3DE81293A36E}"/>
                  </a:ext>
                </a:extLst>
              </p:cNvPr>
              <p:cNvGrpSpPr/>
              <p:nvPr/>
            </p:nvGrpSpPr>
            <p:grpSpPr>
              <a:xfrm>
                <a:off x="4213680" y="2855220"/>
                <a:ext cx="2030584" cy="949905"/>
                <a:chOff x="4213680" y="2855220"/>
                <a:chExt cx="2030584" cy="949905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CDDF166E-710F-AA07-F6C1-206D95F4586F}"/>
                    </a:ext>
                  </a:extLst>
                </p:cNvPr>
                <p:cNvGrpSpPr/>
                <p:nvPr/>
              </p:nvGrpSpPr>
              <p:grpSpPr>
                <a:xfrm>
                  <a:off x="4213680" y="2855220"/>
                  <a:ext cx="1582484" cy="738552"/>
                  <a:chOff x="3934013" y="2904576"/>
                  <a:chExt cx="1582484" cy="738552"/>
                </a:xfrm>
              </p:grpSpPr>
              <p:pic>
                <p:nvPicPr>
                  <p:cNvPr id="48" name="Picture 47">
                    <a:extLst>
                      <a:ext uri="{FF2B5EF4-FFF2-40B4-BE49-F238E27FC236}">
                        <a16:creationId xmlns:a16="http://schemas.microsoft.com/office/drawing/2014/main" id="{394127F6-80D4-B247-E65B-DBDFBC0D2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011617" y="3380975"/>
                    <a:ext cx="1427275" cy="262153"/>
                  </a:xfrm>
                  <a:prstGeom prst="rect">
                    <a:avLst/>
                  </a:prstGeom>
                </p:spPr>
              </p:pic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428DC69-BCD3-E450-4B0F-10AB7D874CCB}"/>
                      </a:ext>
                    </a:extLst>
                  </p:cNvPr>
                  <p:cNvSpPr txBox="1"/>
                  <p:nvPr/>
                </p:nvSpPr>
                <p:spPr>
                  <a:xfrm>
                    <a:off x="3934013" y="2904576"/>
                    <a:ext cx="158248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Singular points in the</a:t>
                    </a:r>
                  </a:p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+mn-cs"/>
                      </a:rPr>
                      <a:t>transverse plane:</a:t>
                    </a:r>
                  </a:p>
                </p:txBody>
              </p:sp>
            </p:grp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8CBE8900-35D3-D96C-2907-7B1FDE855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0764" y="3542972"/>
                  <a:ext cx="473500" cy="262153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43811C4-2D61-9586-5926-C8FA919794A5}"/>
                  </a:ext>
                </a:extLst>
              </p:cNvPr>
              <p:cNvSpPr txBox="1"/>
              <p:nvPr/>
            </p:nvSpPr>
            <p:spPr>
              <a:xfrm>
                <a:off x="3511583" y="4427729"/>
                <a:ext cx="2535754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τ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– dimensionless insert strength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c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– transverse scale parameter [m</a:t>
                </a:r>
                <a:r>
                  <a:rPr kumimoji="0" lang="en-US" sz="11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1/2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]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Bρ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– magnetic rigidity [T-m]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β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– 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betatron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amplitude [m]</a:t>
                </a: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32549DA-6EB2-9F05-1984-7E87E4718CC5}"/>
              </a:ext>
            </a:extLst>
          </p:cNvPr>
          <p:cNvSpPr txBox="1"/>
          <p:nvPr/>
        </p:nvSpPr>
        <p:spPr>
          <a:xfrm>
            <a:off x="325375" y="3850592"/>
            <a:ext cx="503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The transverse focusing fields vary longitudinally with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Times New Roman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1C50D3-654F-CE01-5A75-42AD372CF704}"/>
              </a:ext>
            </a:extLst>
          </p:cNvPr>
          <p:cNvSpPr txBox="1"/>
          <p:nvPr/>
        </p:nvSpPr>
        <p:spPr>
          <a:xfrm>
            <a:off x="7925097" y="4241349"/>
            <a:ext cx="394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Longitudinal variation of the quadrupole gradient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EA0E59-9C20-31AE-0D25-C84DEA56EADA}"/>
              </a:ext>
            </a:extLst>
          </p:cNvPr>
          <p:cNvSpPr txBox="1"/>
          <p:nvPr/>
        </p:nvSpPr>
        <p:spPr>
          <a:xfrm>
            <a:off x="8157051" y="982489"/>
            <a:ext cx="3477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Magnetic field lines in the transverse 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E7019-B416-E445-8EDC-46BD63937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881" y="4363951"/>
            <a:ext cx="6903866" cy="646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55D30E-430A-8170-B357-A1B02B6B933E}"/>
                  </a:ext>
                </a:extLst>
              </p:cNvPr>
              <p:cNvSpPr txBox="1"/>
              <p:nvPr/>
            </p:nvSpPr>
            <p:spPr>
              <a:xfrm>
                <a:off x="428179" y="5270583"/>
                <a:ext cx="3232808" cy="6146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lang="en-US" sz="1100" i="1" dirty="0">
                    <a:solidFill>
                      <a:srgbClr val="1F497D"/>
                    </a:solidFill>
                    <a:latin typeface="Franklin Gothic Medium"/>
                  </a:rPr>
                  <a:t>L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– length of the magnetic insert [m]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11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– phase advance across the</a:t>
                </a:r>
                <a:r>
                  <a:rPr kumimoji="0" lang="en-US" sz="1100" b="0" i="0" u="none" strike="noStrike" kern="1200" cap="none" spc="0" normalizeH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magnetic  insert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- beta function at</a:t>
                </a:r>
                <a:r>
                  <a:rPr kumimoji="0" lang="en-US" sz="1100" b="0" i="0" u="none" strike="noStrike" kern="1200" cap="none" spc="0" normalizeH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 the longitudinal midpoint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55D30E-430A-8170-B357-A1B02B6B9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79" y="5270583"/>
                <a:ext cx="3232808" cy="614655"/>
              </a:xfrm>
              <a:prstGeom prst="rect">
                <a:avLst/>
              </a:prstGeom>
              <a:blipFill>
                <a:blip r:embed="rId1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458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90220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Critical and resonance structures in the single-particle phase space (zero current integrable motion)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BDCAC-20E4-B2D7-3031-3132A523E49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86" y="1116564"/>
            <a:ext cx="4935134" cy="43897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9560D0-3E2E-692D-2110-5171946429DC}"/>
              </a:ext>
            </a:extLst>
          </p:cNvPr>
          <p:cNvSpPr txBox="1"/>
          <p:nvPr/>
        </p:nvSpPr>
        <p:spPr>
          <a:xfrm>
            <a:off x="6529336" y="1280116"/>
            <a:ext cx="3961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Red curve:  primary separatrix-like structure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Black curve:  I.C.s for unstable periodic orbits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Separate regions of distinct orbit behavior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 matched beam at 0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 with the nominal emittance lies within the primary separatrix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4B8813-78AC-DD11-9C56-86B2BFA51801}"/>
              </a:ext>
            </a:extLst>
          </p:cNvPr>
          <p:cNvSpPr txBox="1"/>
          <p:nvPr/>
        </p:nvSpPr>
        <p:spPr>
          <a:xfrm>
            <a:off x="6529336" y="994644"/>
            <a:ext cx="2571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Critical structures: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5478D2-6F40-A0E1-E329-D1A8C1AD0D0D}"/>
              </a:ext>
            </a:extLst>
          </p:cNvPr>
          <p:cNvSpPr txBox="1"/>
          <p:nvPr/>
        </p:nvSpPr>
        <p:spPr>
          <a:xfrm>
            <a:off x="6643100" y="3311441"/>
            <a:ext cx="3119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Resonance structures: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156F9A-4C1E-F94E-2667-BE691507A344}"/>
              </a:ext>
            </a:extLst>
          </p:cNvPr>
          <p:cNvSpPr txBox="1"/>
          <p:nvPr/>
        </p:nvSpPr>
        <p:spPr>
          <a:xfrm>
            <a:off x="6529336" y="3800169"/>
            <a:ext cx="3961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Resonant contour lines                are shown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High density of resonances outside the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primary separatrix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Color:  measure of chaos when phase advance is perturbed (blue = regular)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9496F9-4839-3122-6FE2-1DE5E6D36EC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70" y="1776309"/>
            <a:ext cx="3246120" cy="3168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A78E8C-149E-679B-94EE-D5435B858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843" y="3824621"/>
            <a:ext cx="539750" cy="241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A8F1BF-2B92-F237-AA8A-56F4D682544A}"/>
              </a:ext>
            </a:extLst>
          </p:cNvPr>
          <p:cNvSpPr txBox="1"/>
          <p:nvPr/>
        </p:nvSpPr>
        <p:spPr>
          <a:xfrm>
            <a:off x="1929138" y="5583263"/>
            <a:ext cx="8096472" cy="307777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When the phase advance is depressed, chaos develops first in the region outside the primary separatrix.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0ACAF-BCB6-2F6C-C691-58C1C105152E}"/>
              </a:ext>
            </a:extLst>
          </p:cNvPr>
          <p:cNvSpPr txBox="1"/>
          <p:nvPr/>
        </p:nvSpPr>
        <p:spPr>
          <a:xfrm>
            <a:off x="928504" y="6202642"/>
            <a:ext cx="3512935" cy="400110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K. Hwang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, Phys. Rev. Accel. Beams 23, 084602 (2020)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C. Mitchell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, Phys. Rev. Accel. Beams 23, 064002 (2020)</a:t>
            </a:r>
          </a:p>
        </p:txBody>
      </p:sp>
    </p:spTree>
    <p:extLst>
      <p:ext uri="{BB962C8B-B14F-4D97-AF65-F5344CB8AC3E}">
        <p14:creationId xmlns:p14="http://schemas.microsoft.com/office/powerpoint/2010/main" val="23522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78548-CA9B-A049-B506-391134E666A5}"/>
              </a:ext>
            </a:extLst>
          </p:cNvPr>
          <p:cNvSpPr/>
          <p:nvPr/>
        </p:nvSpPr>
        <p:spPr bwMode="auto">
          <a:xfrm>
            <a:off x="0" y="928688"/>
            <a:ext cx="12192000" cy="5229225"/>
          </a:xfrm>
          <a:prstGeom prst="rect">
            <a:avLst/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hangingPunct="0"/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B950CA-1B15-894F-9312-4E6AC0DC6A67}"/>
              </a:ext>
            </a:extLst>
          </p:cNvPr>
          <p:cNvGrpSpPr/>
          <p:nvPr/>
        </p:nvGrpSpPr>
        <p:grpSpPr>
          <a:xfrm>
            <a:off x="1785941" y="808944"/>
            <a:ext cx="8153400" cy="4097223"/>
            <a:chOff x="1457325" y="708928"/>
            <a:chExt cx="8153400" cy="4097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9C430A-8C63-D741-BC4D-46826F2987F4}"/>
                </a:ext>
              </a:extLst>
            </p:cNvPr>
            <p:cNvSpPr/>
            <p:nvPr/>
          </p:nvSpPr>
          <p:spPr>
            <a:xfrm>
              <a:off x="1457325" y="972232"/>
              <a:ext cx="8153400" cy="3833919"/>
            </a:xfrm>
            <a:prstGeom prst="rect">
              <a:avLst/>
            </a:prstGeom>
            <a:solidFill>
              <a:srgbClr val="F9F7E5">
                <a:alpha val="81176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BAEF97-822D-A944-9D3F-29E368452E5C}"/>
                </a:ext>
              </a:extLst>
            </p:cNvPr>
            <p:cNvSpPr txBox="1"/>
            <p:nvPr/>
          </p:nvSpPr>
          <p:spPr>
            <a:xfrm>
              <a:off x="1924043" y="708928"/>
              <a:ext cx="7516801" cy="3908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1F497D"/>
                </a:buClr>
              </a:pPr>
              <a:endParaRPr lang="en-US" sz="24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400" i="1" dirty="0">
                  <a:solidFill>
                    <a:srgbClr val="800000"/>
                  </a:solidFill>
                  <a:latin typeface="Franklin Gothic Medium"/>
                </a:rPr>
                <a:t>Nonlinear integrable beam optics in rings</a:t>
              </a:r>
            </a:p>
            <a:p>
              <a:pPr>
                <a:buClr>
                  <a:srgbClr val="1F497D"/>
                </a:buClr>
              </a:pPr>
              <a:endParaRPr lang="en-US" sz="24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lvl="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400" i="1" dirty="0">
                  <a:solidFill>
                    <a:srgbClr val="800000"/>
                  </a:solidFill>
                  <a:latin typeface="Franklin Gothic Medium"/>
                </a:rPr>
                <a:t>Computational and theoretical tools</a:t>
              </a:r>
            </a:p>
            <a:p>
              <a:pPr marL="1085850" lvl="1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single-particle dynamics – tracking, analytical methods</a:t>
              </a:r>
            </a:p>
            <a:p>
              <a:pPr marL="1085850" lvl="1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collective effects – space charge, matching, relaxation</a:t>
              </a:r>
            </a:p>
            <a:p>
              <a:pPr marL="1085850" lvl="1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>
                  <a:solidFill>
                    <a:srgbClr val="1F497D"/>
                  </a:solidFill>
                  <a:latin typeface="Franklin Gothic Medium"/>
                </a:rPr>
                <a:t>numerical diagnostics – chaos, filamentation, losses</a:t>
              </a:r>
            </a:p>
            <a:p>
              <a:pPr lvl="1" indent="0">
                <a:buClr>
                  <a:srgbClr val="1F497D"/>
                </a:buClr>
              </a:pPr>
              <a:endParaRPr lang="en-US" sz="24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  <a:buSzPct val="100000"/>
                <a:buFont typeface="Wingdings" charset="2"/>
                <a:buChar char="§"/>
                <a:tabLst/>
                <a:defRPr/>
              </a:pPr>
              <a:r>
                <a:rPr lang="en-US" sz="2400" i="1" dirty="0">
                  <a:solidFill>
                    <a:srgbClr val="800000"/>
                  </a:solidFill>
                  <a:latin typeface="Franklin Gothic Medium"/>
                </a:rPr>
                <a:t>Optimization for halo suppression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endParaRPr>
            </a:p>
            <a:p>
              <a:pPr lvl="1" indent="0">
                <a:buClr>
                  <a:srgbClr val="1F497D"/>
                </a:buClr>
              </a:pPr>
              <a:endParaRPr lang="en-US" sz="2000" i="1" dirty="0">
                <a:solidFill>
                  <a:srgbClr val="1F497D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400" i="1" dirty="0">
                  <a:solidFill>
                    <a:srgbClr val="800000"/>
                  </a:solidFill>
                  <a:latin typeface="Franklin Gothic Medium"/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965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40547"/>
            <a:ext cx="11858624" cy="643213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Surface Methods Provide a Robust Method for Tracking in the IOTA Nonlinear Magnetic Insert with Realistic 3D Fringe Fields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FFA031-BE35-677C-3A3B-625ADD3945FD}"/>
              </a:ext>
            </a:extLst>
          </p:cNvPr>
          <p:cNvSpPr txBox="1"/>
          <p:nvPr/>
        </p:nvSpPr>
        <p:spPr>
          <a:xfrm>
            <a:off x="609597" y="6312896"/>
            <a:ext cx="3997127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C. Mitchell, Proc IPAC2018, Vancouver, THPAK036 (2018).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1F4C4-55C2-BB2C-D073-4C840AA40F94}"/>
              </a:ext>
            </a:extLst>
          </p:cNvPr>
          <p:cNvSpPr txBox="1">
            <a:spLocks/>
          </p:cNvSpPr>
          <p:nvPr/>
        </p:nvSpPr>
        <p:spPr>
          <a:xfrm>
            <a:off x="7032719" y="5299502"/>
            <a:ext cx="480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17318-5E0E-22BB-9947-37AC9DE66500}"/>
              </a:ext>
            </a:extLst>
          </p:cNvPr>
          <p:cNvSpPr txBox="1"/>
          <p:nvPr/>
        </p:nvSpPr>
        <p:spPr>
          <a:xfrm>
            <a:off x="238359" y="1291044"/>
            <a:ext cx="5265416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Accurate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symplectic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tracking algorithm for modeling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the IOTA nonlinear magnetic insert with realistic fringe fields.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standard idealized model of the IOTA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insert is non-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Maxwellian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neglects fringe field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effects.  3D magnetic field data inherently noisy.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Solution: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 surface methods to extract a smooth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vector potential from 3D magnetic field data.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Tracking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quadrupole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octupole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fringe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field corrections shows evidence of perturbed invariants,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with little evidence of enhanced losses (10K turns).</a:t>
            </a:r>
          </a:p>
        </p:txBody>
      </p:sp>
      <p:pic>
        <p:nvPicPr>
          <p:cNvPr id="7" name="Picture 6" descr="THPAK036_Fig2.pdf">
            <a:extLst>
              <a:ext uri="{FF2B5EF4-FFF2-40B4-BE49-F238E27FC236}">
                <a16:creationId xmlns:a16="http://schemas.microsoft.com/office/drawing/2014/main" id="{E697D1C5-CF1D-41D9-9FCF-CD0666D03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918250"/>
            <a:ext cx="3775308" cy="2514600"/>
          </a:xfrm>
          <a:prstGeom prst="rect">
            <a:avLst/>
          </a:prstGeom>
        </p:spPr>
      </p:pic>
      <p:pic>
        <p:nvPicPr>
          <p:cNvPr id="8" name="Picture 7" descr="Cylinder.pdf">
            <a:extLst>
              <a:ext uri="{FF2B5EF4-FFF2-40B4-BE49-F238E27FC236}">
                <a16:creationId xmlns:a16="http://schemas.microsoft.com/office/drawing/2014/main" id="{B1738848-48BF-EE99-EFAD-22AA408460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289850"/>
            <a:ext cx="2286000" cy="1251318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AABAD4F6-2363-2495-4954-5AF8CEB946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362" y="4460867"/>
            <a:ext cx="4912075" cy="599002"/>
          </a:xfrm>
          <a:prstGeom prst="rect">
            <a:avLst/>
          </a:prstGeom>
        </p:spPr>
      </p:pic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BF49A209-3F81-2B77-47FC-1D19F2147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97" y="5336592"/>
            <a:ext cx="4631803" cy="6429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BAD8FE0-C267-110A-72D0-7ACE203CD825}"/>
              </a:ext>
            </a:extLst>
          </p:cNvPr>
          <p:cNvGrpSpPr/>
          <p:nvPr/>
        </p:nvGrpSpPr>
        <p:grpSpPr>
          <a:xfrm>
            <a:off x="7882027" y="3432850"/>
            <a:ext cx="3941673" cy="2630521"/>
            <a:chOff x="7882027" y="3733800"/>
            <a:chExt cx="3941673" cy="2630521"/>
          </a:xfrm>
        </p:grpSpPr>
        <p:pic>
          <p:nvPicPr>
            <p:cNvPr id="12" name="Picture 11" descr="RevisedIPAC18Figure.pdf">
              <a:extLst>
                <a:ext uri="{FF2B5EF4-FFF2-40B4-BE49-F238E27FC236}">
                  <a16:creationId xmlns:a16="http://schemas.microsoft.com/office/drawing/2014/main" id="{A690786A-1C29-D71F-2F18-0A7A49638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733800"/>
              <a:ext cx="3746500" cy="2630521"/>
            </a:xfrm>
            <a:prstGeom prst="rect">
              <a:avLst/>
            </a:prstGeom>
          </p:spPr>
        </p:pic>
        <p:pic>
          <p:nvPicPr>
            <p:cNvPr id="13" name="Picture 12" descr="latex-image-1.pdf">
              <a:extLst>
                <a:ext uri="{FF2B5EF4-FFF2-40B4-BE49-F238E27FC236}">
                  <a16:creationId xmlns:a16="http://schemas.microsoft.com/office/drawing/2014/main" id="{11CC61A1-F0A8-804A-02D2-60BE86841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23811" y="4823858"/>
              <a:ext cx="1109091" cy="192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569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40547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Effect of the Increasing the c Value on the Matched</a:t>
            </a:r>
            <a:br>
              <a:rPr lang="en-US" sz="2400" dirty="0"/>
            </a:br>
            <a:r>
              <a:rPr lang="en-US" sz="2400" dirty="0"/>
              <a:t>Beam Distribution in Invariant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0B1FD-4067-07CF-38ED-85B71BE4EB6A}"/>
              </a:ext>
            </a:extLst>
          </p:cNvPr>
          <p:cNvSpPr txBox="1"/>
          <p:nvPr/>
        </p:nvSpPr>
        <p:spPr>
          <a:xfrm>
            <a:off x="1916989" y="5107218"/>
            <a:ext cx="68852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Increasing the c value leads the beam footprint to shrink in invariant space.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The primary separatrix begins at (H,I)=(0.1,0.2) and extends along the ray I = 2H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For sufficiently large c, the beam can be confined away from the primary separatrix.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AADCC-FD3A-B50F-77FA-BA753286639F}"/>
              </a:ext>
            </a:extLst>
          </p:cNvPr>
          <p:cNvSpPr txBox="1"/>
          <p:nvPr/>
        </p:nvSpPr>
        <p:spPr>
          <a:xfrm>
            <a:off x="2294047" y="1382666"/>
            <a:ext cx="3570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5 mA, nominal emittance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(matched distribution for several 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B430E-08AA-CE8D-9398-8A1E175E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026193"/>
            <a:ext cx="4085990" cy="28688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EA7818-FABE-2A9D-1F08-60FA95EF827A}"/>
              </a:ext>
            </a:extLst>
          </p:cNvPr>
          <p:cNvCxnSpPr>
            <a:cxnSpLocks/>
          </p:cNvCxnSpPr>
          <p:nvPr/>
        </p:nvCxnSpPr>
        <p:spPr>
          <a:xfrm flipV="1">
            <a:off x="3020370" y="2217927"/>
            <a:ext cx="2673842" cy="18397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69FE2B-A0E8-9E3D-7A44-763ABBAF3C97}"/>
              </a:ext>
            </a:extLst>
          </p:cNvPr>
          <p:cNvSpPr txBox="1"/>
          <p:nvPr/>
        </p:nvSpPr>
        <p:spPr>
          <a:xfrm rot="19524617">
            <a:off x="3780747" y="2566934"/>
            <a:ext cx="15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primary separatrix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C79E23-2841-5A63-DA4D-5A4DEB678D70}"/>
              </a:ext>
            </a:extLst>
          </p:cNvPr>
          <p:cNvGrpSpPr/>
          <p:nvPr/>
        </p:nvGrpSpPr>
        <p:grpSpPr>
          <a:xfrm>
            <a:off x="2442818" y="2193381"/>
            <a:ext cx="1391091" cy="499820"/>
            <a:chOff x="1065768" y="2217927"/>
            <a:chExt cx="1391091" cy="4998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28413-3C04-C115-0268-17CFDBFA5B7C}"/>
                </a:ext>
              </a:extLst>
            </p:cNvPr>
            <p:cNvSpPr/>
            <p:nvPr/>
          </p:nvSpPr>
          <p:spPr>
            <a:xfrm>
              <a:off x="1065768" y="2217927"/>
              <a:ext cx="1391091" cy="499820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E35A5F-C45C-6693-0EE1-EF1DE28DF2FD}"/>
                </a:ext>
              </a:extLst>
            </p:cNvPr>
            <p:cNvSpPr txBox="1"/>
            <p:nvPr/>
          </p:nvSpPr>
          <p:spPr>
            <a:xfrm>
              <a:off x="1274155" y="2234042"/>
              <a:ext cx="117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c = 0.010 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-1/2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c = 0.014 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-1/2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321CB6-9140-4614-2888-B3BFC88B47D3}"/>
                </a:ext>
              </a:extLst>
            </p:cNvPr>
            <p:cNvCxnSpPr>
              <a:cxnSpLocks/>
            </p:cNvCxnSpPr>
            <p:nvPr/>
          </p:nvCxnSpPr>
          <p:spPr>
            <a:xfrm>
              <a:off x="1161424" y="2368296"/>
              <a:ext cx="12792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633D61-06A9-EA63-E270-BE3149DD688A}"/>
                </a:ext>
              </a:extLst>
            </p:cNvPr>
            <p:cNvCxnSpPr>
              <a:cxnSpLocks/>
            </p:cNvCxnSpPr>
            <p:nvPr/>
          </p:nvCxnSpPr>
          <p:spPr>
            <a:xfrm>
              <a:off x="1155328" y="2557272"/>
              <a:ext cx="127925" cy="0"/>
            </a:xfrm>
            <a:prstGeom prst="line">
              <a:avLst/>
            </a:prstGeom>
            <a:ln w="254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E062BB-D57C-DE08-73FD-4851195C3EAF}"/>
              </a:ext>
            </a:extLst>
          </p:cNvPr>
          <p:cNvSpPr txBox="1"/>
          <p:nvPr/>
        </p:nvSpPr>
        <p:spPr>
          <a:xfrm rot="19527846">
            <a:off x="2429728" y="3659164"/>
            <a:ext cx="1181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H,I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) = (0.1,0.2)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0E89D3-27B2-D529-093F-DB9ECF7B92C0}"/>
              </a:ext>
            </a:extLst>
          </p:cNvPr>
          <p:cNvSpPr txBox="1"/>
          <p:nvPr/>
        </p:nvSpPr>
        <p:spPr>
          <a:xfrm>
            <a:off x="6635913" y="1369644"/>
            <a:ext cx="3570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8 mA, nominal emittance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(matched distribution for several c)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C5DB40-F621-EE15-8524-4A7D821E9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814" y="2028185"/>
            <a:ext cx="4085991" cy="286888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FA1E12-CB2A-FB29-0CE7-EECDB49E0092}"/>
              </a:ext>
            </a:extLst>
          </p:cNvPr>
          <p:cNvCxnSpPr>
            <a:cxnSpLocks/>
          </p:cNvCxnSpPr>
          <p:nvPr/>
        </p:nvCxnSpPr>
        <p:spPr>
          <a:xfrm flipV="1">
            <a:off x="7278624" y="2244575"/>
            <a:ext cx="2673842" cy="183974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080D9E-8C02-067E-A1D6-14ED49017B28}"/>
              </a:ext>
            </a:extLst>
          </p:cNvPr>
          <p:cNvGrpSpPr/>
          <p:nvPr/>
        </p:nvGrpSpPr>
        <p:grpSpPr>
          <a:xfrm>
            <a:off x="6686535" y="2232363"/>
            <a:ext cx="1391091" cy="696220"/>
            <a:chOff x="1065768" y="2217927"/>
            <a:chExt cx="1391091" cy="69622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B2FF0B-6EF6-4E08-BB6E-EBD83ADE0E50}"/>
                </a:ext>
              </a:extLst>
            </p:cNvPr>
            <p:cNvSpPr/>
            <p:nvPr/>
          </p:nvSpPr>
          <p:spPr>
            <a:xfrm>
              <a:off x="1065768" y="2217927"/>
              <a:ext cx="1391091" cy="696220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53F78C-3871-8261-139C-2BA6DA9467E4}"/>
                </a:ext>
              </a:extLst>
            </p:cNvPr>
            <p:cNvSpPr txBox="1"/>
            <p:nvPr/>
          </p:nvSpPr>
          <p:spPr>
            <a:xfrm>
              <a:off x="1274155" y="2234042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c = 0.010 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-1/2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c = 0.014 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-1/2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c = 0.020 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-1/2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1AC8E0-904B-E3A7-D508-58376689D430}"/>
                </a:ext>
              </a:extLst>
            </p:cNvPr>
            <p:cNvCxnSpPr>
              <a:cxnSpLocks/>
            </p:cNvCxnSpPr>
            <p:nvPr/>
          </p:nvCxnSpPr>
          <p:spPr>
            <a:xfrm>
              <a:off x="1161424" y="2368296"/>
              <a:ext cx="12792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CB54E6B-7B63-40DB-DF94-247BFE501265}"/>
                </a:ext>
              </a:extLst>
            </p:cNvPr>
            <p:cNvCxnSpPr>
              <a:cxnSpLocks/>
            </p:cNvCxnSpPr>
            <p:nvPr/>
          </p:nvCxnSpPr>
          <p:spPr>
            <a:xfrm>
              <a:off x="1155328" y="2557272"/>
              <a:ext cx="127925" cy="0"/>
            </a:xfrm>
            <a:prstGeom prst="line">
              <a:avLst/>
            </a:prstGeom>
            <a:ln w="254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C22689D-135E-99BE-1F07-01ACD26F74CB}"/>
                </a:ext>
              </a:extLst>
            </p:cNvPr>
            <p:cNvCxnSpPr>
              <a:cxnSpLocks/>
            </p:cNvCxnSpPr>
            <p:nvPr/>
          </p:nvCxnSpPr>
          <p:spPr>
            <a:xfrm>
              <a:off x="1161424" y="2734056"/>
              <a:ext cx="1279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8E2AFA8-FA3D-012C-DD43-D4A6E3226D0A}"/>
              </a:ext>
            </a:extLst>
          </p:cNvPr>
          <p:cNvSpPr txBox="1"/>
          <p:nvPr/>
        </p:nvSpPr>
        <p:spPr>
          <a:xfrm rot="19524617">
            <a:off x="8024464" y="2656478"/>
            <a:ext cx="15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primary separatrix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5FE9974-C91A-6B73-BD78-686912D12F11}"/>
              </a:ext>
            </a:extLst>
          </p:cNvPr>
          <p:cNvSpPr txBox="1"/>
          <p:nvPr/>
        </p:nvSpPr>
        <p:spPr>
          <a:xfrm rot="19527846">
            <a:off x="6715240" y="3659165"/>
            <a:ext cx="1181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H,I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) = (0.1,0.2)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97BE48F-2708-8B6F-3E26-0C7AF9A82B75}"/>
              </a:ext>
            </a:extLst>
          </p:cNvPr>
          <p:cNvSpPr/>
          <p:nvPr/>
        </p:nvSpPr>
        <p:spPr>
          <a:xfrm rot="19575129">
            <a:off x="6931981" y="2827862"/>
            <a:ext cx="3497261" cy="5678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CF5DACE-4AF5-9962-F894-E617A2864FD7}"/>
              </a:ext>
            </a:extLst>
          </p:cNvPr>
          <p:cNvSpPr/>
          <p:nvPr/>
        </p:nvSpPr>
        <p:spPr>
          <a:xfrm rot="19575129">
            <a:off x="2597245" y="2827863"/>
            <a:ext cx="3497261" cy="5678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5D6C070-81FE-A588-8FD1-65F7C45AA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808" y="4713386"/>
            <a:ext cx="288072" cy="2323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BF59480-D05E-1C92-75FE-DEDEDC47F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46738" y="3264924"/>
            <a:ext cx="167884" cy="2468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35EEC82-16CE-03CB-2D06-1A36C3C0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57" y="4720652"/>
            <a:ext cx="288072" cy="2323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923825-6A9E-C8EE-11A4-7DE066A8C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85553" y="3189362"/>
            <a:ext cx="167884" cy="2468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0222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76307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Understanding Proton Beam Dynamics at High Space Charge Intensity:  An Example of Code Benchmarking (IMPACT-Z &amp; </a:t>
            </a:r>
            <a:r>
              <a:rPr lang="en-US" sz="2400" dirty="0" err="1"/>
              <a:t>MaryLie</a:t>
            </a:r>
            <a:r>
              <a:rPr lang="en-US" sz="2400" dirty="0"/>
              <a:t>/IMPACT)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C60C8-F528-CAE5-F7E3-52508ED60BF3}"/>
              </a:ext>
            </a:extLst>
          </p:cNvPr>
          <p:cNvSpPr txBox="1"/>
          <p:nvPr/>
        </p:nvSpPr>
        <p:spPr>
          <a:xfrm>
            <a:off x="213480" y="1119678"/>
            <a:ext cx="748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i="1" dirty="0">
                <a:solidFill>
                  <a:srgbClr val="000000"/>
                </a:solidFill>
                <a:latin typeface="Franklin Gothic Medium"/>
              </a:rPr>
              <a:t>Goal:  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Study relaxation of a beam in IOTA to near-equilibrium at high intensity, to compare with halo formation in a standard linear lattice.</a:t>
            </a:r>
          </a:p>
          <a:p>
            <a:pPr lvl="0"/>
            <a:endParaRPr lang="en-US" dirty="0">
              <a:solidFill>
                <a:srgbClr val="1F497D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Physical IOTA lattice, 2.5 MeV proton beam with nominal </a:t>
            </a:r>
            <a:r>
              <a:rPr lang="en-US" dirty="0" err="1">
                <a:solidFill>
                  <a:srgbClr val="1F497D"/>
                </a:solidFill>
                <a:latin typeface="Franklin Gothic Medium"/>
              </a:rPr>
              <a:t>emittance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 and energy spread. </a:t>
            </a:r>
          </a:p>
          <a:p>
            <a:pPr lvl="0"/>
            <a:endParaRPr lang="en-US" dirty="0">
              <a:solidFill>
                <a:srgbClr val="1F497D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8 mA beam current (</a:t>
            </a:r>
            <a:r>
              <a:rPr lang="en-US" dirty="0" err="1">
                <a:solidFill>
                  <a:srgbClr val="1F497D"/>
                </a:solidFill>
                <a:latin typeface="Franklin Gothic Medium"/>
              </a:rPr>
              <a:t>Δ</a:t>
            </a:r>
            <a:r>
              <a:rPr lang="en-US" i="1" dirty="0" err="1">
                <a:solidFill>
                  <a:srgbClr val="1F497D"/>
                </a:solidFill>
                <a:latin typeface="Franklin Gothic Medium"/>
              </a:rPr>
              <a:t>Q</a:t>
            </a:r>
            <a:r>
              <a:rPr lang="en-US" i="1" baseline="-25000" dirty="0" err="1">
                <a:solidFill>
                  <a:srgbClr val="1F497D"/>
                </a:solidFill>
                <a:latin typeface="Franklin Gothic Medium"/>
              </a:rPr>
              <a:t>y</a:t>
            </a:r>
            <a:r>
              <a:rPr lang="en-US" i="1" baseline="-25000" dirty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i="1" dirty="0">
                <a:solidFill>
                  <a:srgbClr val="1F497D"/>
                </a:solidFill>
                <a:latin typeface="Franklin Gothic Medium"/>
              </a:rPr>
              <a:t>≈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-0.6, </a:t>
            </a:r>
            <a:r>
              <a:rPr lang="en-US" dirty="0" err="1">
                <a:solidFill>
                  <a:srgbClr val="1F497D"/>
                </a:solidFill>
                <a:latin typeface="Franklin Gothic Medium"/>
              </a:rPr>
              <a:t>Δ</a:t>
            </a:r>
            <a:r>
              <a:rPr lang="en-US" i="1" dirty="0" err="1">
                <a:solidFill>
                  <a:srgbClr val="1F497D"/>
                </a:solidFill>
                <a:latin typeface="Franklin Gothic Medium"/>
              </a:rPr>
              <a:t>Q</a:t>
            </a:r>
            <a:r>
              <a:rPr lang="en-US" i="1" baseline="-25000" dirty="0" err="1">
                <a:solidFill>
                  <a:srgbClr val="1F497D"/>
                </a:solidFill>
                <a:latin typeface="Franklin Gothic Medium"/>
              </a:rPr>
              <a:t>x</a:t>
            </a:r>
            <a:r>
              <a:rPr lang="en-US" i="1" dirty="0">
                <a:solidFill>
                  <a:srgbClr val="1F497D"/>
                </a:solidFill>
                <a:latin typeface="Franklin Gothic Medium"/>
              </a:rPr>
              <a:t>≈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-0.9) </a:t>
            </a:r>
            <a:r>
              <a:rPr lang="mr-IN" dirty="0">
                <a:solidFill>
                  <a:srgbClr val="1F497D"/>
                </a:solidFill>
                <a:latin typeface="Franklin Gothic Medium"/>
              </a:rPr>
              <a:t>–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 near maximum for expected IOTA operation.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431A9C-4522-1B88-69A0-DADD38CE748C}"/>
              </a:ext>
            </a:extLst>
          </p:cNvPr>
          <p:cNvGrpSpPr/>
          <p:nvPr/>
        </p:nvGrpSpPr>
        <p:grpSpPr>
          <a:xfrm>
            <a:off x="7924801" y="1035110"/>
            <a:ext cx="3626520" cy="2980525"/>
            <a:chOff x="5322346" y="1000365"/>
            <a:chExt cx="3548190" cy="28522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A0D2AC-F86D-3807-F477-A4B6EA9F4937}"/>
                </a:ext>
              </a:extLst>
            </p:cNvPr>
            <p:cNvSpPr txBox="1"/>
            <p:nvPr/>
          </p:nvSpPr>
          <p:spPr>
            <a:xfrm>
              <a:off x="5324572" y="1000365"/>
              <a:ext cx="3545964" cy="3534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tx1"/>
                  </a:solidFill>
                  <a:latin typeface="+mj-lt"/>
                </a:rPr>
                <a:t>Comparing beam size over turn 10</a:t>
              </a:r>
            </a:p>
          </p:txBody>
        </p:sp>
        <p:pic>
          <p:nvPicPr>
            <p:cNvPr id="29" name="Picture 28" descr="Yrms_8mA_Comparison.pdf">
              <a:extLst>
                <a:ext uri="{FF2B5EF4-FFF2-40B4-BE49-F238E27FC236}">
                  <a16:creationId xmlns:a16="http://schemas.microsoft.com/office/drawing/2014/main" id="{C699D57B-97AC-2E39-A40D-3FF2B858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46" y="1374672"/>
              <a:ext cx="3303974" cy="247798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9879E7-3449-4A54-E5A3-262645874439}"/>
              </a:ext>
            </a:extLst>
          </p:cNvPr>
          <p:cNvGrpSpPr/>
          <p:nvPr/>
        </p:nvGrpSpPr>
        <p:grpSpPr>
          <a:xfrm>
            <a:off x="314832" y="3794389"/>
            <a:ext cx="5990333" cy="2206322"/>
            <a:chOff x="677711" y="3848850"/>
            <a:chExt cx="6307870" cy="2311881"/>
          </a:xfrm>
        </p:grpSpPr>
        <p:pic>
          <p:nvPicPr>
            <p:cNvPr id="31" name="Picture 30" descr="YPy_MLI_8mA.png">
              <a:extLst>
                <a:ext uri="{FF2B5EF4-FFF2-40B4-BE49-F238E27FC236}">
                  <a16:creationId xmlns:a16="http://schemas.microsoft.com/office/drawing/2014/main" id="{84549D96-E13D-ACCE-27C6-6A65E042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843" y="3848850"/>
              <a:ext cx="3081738" cy="2311881"/>
            </a:xfrm>
            <a:prstGeom prst="rect">
              <a:avLst/>
            </a:prstGeom>
          </p:spPr>
        </p:pic>
        <p:pic>
          <p:nvPicPr>
            <p:cNvPr id="32" name="Picture 31" descr="YPy_Impact_8mA.png">
              <a:extLst>
                <a:ext uri="{FF2B5EF4-FFF2-40B4-BE49-F238E27FC236}">
                  <a16:creationId xmlns:a16="http://schemas.microsoft.com/office/drawing/2014/main" id="{2BA46EB3-8812-F82F-848D-742283E73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11" y="3848850"/>
              <a:ext cx="3041875" cy="230466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8CFEDD-94FF-0CD2-454B-9B6000E6E591}"/>
                </a:ext>
              </a:extLst>
            </p:cNvPr>
            <p:cNvSpPr txBox="1"/>
            <p:nvPr/>
          </p:nvSpPr>
          <p:spPr>
            <a:xfrm>
              <a:off x="1042373" y="3954409"/>
              <a:ext cx="1260888" cy="419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2"/>
                  </a:solidFill>
                  <a:latin typeface="+mj-lt"/>
                </a:rPr>
                <a:t>Impact-Z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1C87A4-FCD4-FA31-CDA7-0AD1D820FDF7}"/>
                </a:ext>
              </a:extLst>
            </p:cNvPr>
            <p:cNvSpPr txBox="1"/>
            <p:nvPr/>
          </p:nvSpPr>
          <p:spPr>
            <a:xfrm>
              <a:off x="4308699" y="3928846"/>
              <a:ext cx="786145" cy="419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2"/>
                  </a:solidFill>
                  <a:latin typeface="+mj-lt"/>
                </a:rPr>
                <a:t>ML/I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9958C72-35D8-09EB-D077-8F7F128E66E0}"/>
              </a:ext>
            </a:extLst>
          </p:cNvPr>
          <p:cNvSpPr txBox="1"/>
          <p:nvPr/>
        </p:nvSpPr>
        <p:spPr>
          <a:xfrm>
            <a:off x="6477001" y="4259582"/>
            <a:ext cx="5340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+mj-lt"/>
              </a:rPr>
              <a:t>Reasonable agreement between two codes using </a:t>
            </a:r>
          </a:p>
          <a:p>
            <a:r>
              <a:rPr lang="en-US" i="1" dirty="0">
                <a:solidFill>
                  <a:schemeClr val="tx2"/>
                </a:solidFill>
                <a:latin typeface="+mj-lt"/>
              </a:rPr>
              <a:t>different space charge algorithms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(spectral, PIC).</a:t>
            </a:r>
          </a:p>
          <a:p>
            <a:endParaRPr lang="en-US" dirty="0">
              <a:solidFill>
                <a:schemeClr val="tx2"/>
              </a:solidFill>
              <a:latin typeface="+mj-lt"/>
            </a:endParaRPr>
          </a:p>
          <a:p>
            <a:r>
              <a:rPr lang="en-US" i="1" dirty="0">
                <a:solidFill>
                  <a:schemeClr val="tx2"/>
                </a:solidFill>
                <a:latin typeface="+mj-lt"/>
              </a:rPr>
              <a:t>Numerical convergence tests:  # modes/grid points, </a:t>
            </a:r>
          </a:p>
          <a:p>
            <a:r>
              <a:rPr lang="en-US" i="1" dirty="0">
                <a:solidFill>
                  <a:schemeClr val="tx2"/>
                </a:solidFill>
                <a:latin typeface="+mj-lt"/>
              </a:rPr>
              <a:t># particles, location of Poisson boundary, # </a:t>
            </a:r>
            <a:r>
              <a:rPr lang="en-US" i="1" dirty="0" err="1">
                <a:solidFill>
                  <a:schemeClr val="tx2"/>
                </a:solidFill>
                <a:latin typeface="+mj-lt"/>
              </a:rPr>
              <a:t>sc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 kicks.</a:t>
            </a:r>
            <a:endParaRPr lang="en-US" sz="16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2CC46-8FF5-03FC-69E4-FB784523A8E2}"/>
              </a:ext>
            </a:extLst>
          </p:cNvPr>
          <p:cNvSpPr txBox="1"/>
          <p:nvPr/>
        </p:nvSpPr>
        <p:spPr>
          <a:xfrm>
            <a:off x="1752602" y="3497580"/>
            <a:ext cx="334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+mj-lt"/>
              </a:rPr>
              <a:t>Comparing beam after 10 turns</a:t>
            </a:r>
          </a:p>
        </p:txBody>
      </p:sp>
    </p:spTree>
    <p:extLst>
      <p:ext uri="{BB962C8B-B14F-4D97-AF65-F5344CB8AC3E}">
        <p14:creationId xmlns:p14="http://schemas.microsoft.com/office/powerpoint/2010/main" val="1174416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76307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Frequency map analysis of orbits in the total potential (space charge + focusing) for  a stationary beam in a nonlinear constant focusing channel.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924DD-B848-C455-306C-69C4C7A4CE37}"/>
              </a:ext>
            </a:extLst>
          </p:cNvPr>
          <p:cNvSpPr txBox="1"/>
          <p:nvPr/>
        </p:nvSpPr>
        <p:spPr>
          <a:xfrm>
            <a:off x="1193724" y="1119722"/>
            <a:ext cx="9471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Extreme current (space charge tune shift &gt;1 near the origin), shown 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for illustration purposes only.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8K distinct initial conditions 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x,0,y,0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) in a disk. 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Orbits are tracked in the sum of the external potential and the equilibrium space charge potential (using 15x15 modes) for 2048 x 1.8 m distance through the nonlinear constant focusing section.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A3F2C5-679D-2F6D-8634-5D22C7F23A8B}"/>
              </a:ext>
            </a:extLst>
          </p:cNvPr>
          <p:cNvGrpSpPr/>
          <p:nvPr/>
        </p:nvGrpSpPr>
        <p:grpSpPr>
          <a:xfrm>
            <a:off x="8900526" y="2335239"/>
            <a:ext cx="1677819" cy="775738"/>
            <a:chOff x="7331217" y="2198036"/>
            <a:chExt cx="1677819" cy="7757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BE6C0-A229-A2C9-F962-15DEA395E20E}"/>
                </a:ext>
              </a:extLst>
            </p:cNvPr>
            <p:cNvSpPr txBox="1"/>
            <p:nvPr/>
          </p:nvSpPr>
          <p:spPr>
            <a:xfrm>
              <a:off x="7331217" y="2198036"/>
              <a:ext cx="1677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Singular points of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the NL potential at:</a:t>
              </a:r>
            </a:p>
          </p:txBody>
        </p:sp>
        <p:pic>
          <p:nvPicPr>
            <p:cNvPr id="8" name="Picture 7" descr="latex-image-1.pdf">
              <a:extLst>
                <a:ext uri="{FF2B5EF4-FFF2-40B4-BE49-F238E27FC236}">
                  <a16:creationId xmlns:a16="http://schemas.microsoft.com/office/drawing/2014/main" id="{3163287C-73DF-305D-8195-C68025BCC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9001" y="2752921"/>
              <a:ext cx="1229614" cy="22085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5A566C-EC5F-FB2E-4D7B-D34B860CE422}"/>
              </a:ext>
            </a:extLst>
          </p:cNvPr>
          <p:cNvGrpSpPr/>
          <p:nvPr/>
        </p:nvGrpSpPr>
        <p:grpSpPr>
          <a:xfrm>
            <a:off x="1628194" y="2523387"/>
            <a:ext cx="7764771" cy="3444722"/>
            <a:chOff x="146058" y="2634512"/>
            <a:chExt cx="7764771" cy="34447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D43C1C-FDE9-5514-7174-0566FEE59B06}"/>
                </a:ext>
              </a:extLst>
            </p:cNvPr>
            <p:cNvSpPr/>
            <p:nvPr/>
          </p:nvSpPr>
          <p:spPr>
            <a:xfrm>
              <a:off x="4057650" y="3886200"/>
              <a:ext cx="171450" cy="114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E40C7C-6A03-8F49-B095-85A240D9F8F6}"/>
                </a:ext>
              </a:extLst>
            </p:cNvPr>
            <p:cNvGrpSpPr/>
            <p:nvPr/>
          </p:nvGrpSpPr>
          <p:grpSpPr>
            <a:xfrm>
              <a:off x="146058" y="2812471"/>
              <a:ext cx="3889647" cy="2884815"/>
              <a:chOff x="260937" y="3273954"/>
              <a:chExt cx="3889646" cy="2884815"/>
            </a:xfrm>
          </p:grpSpPr>
          <p:pic>
            <p:nvPicPr>
              <p:cNvPr id="21" name="Picture 20" descr="FMA.DA.smoothF.Lambda5.png">
                <a:extLst>
                  <a:ext uri="{FF2B5EF4-FFF2-40B4-BE49-F238E27FC236}">
                    <a16:creationId xmlns:a16="http://schemas.microsoft.com/office/drawing/2014/main" id="{E9A3C99A-5977-499D-3B9B-5C7387CB4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903" y="3273954"/>
                <a:ext cx="3314700" cy="283581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F25D22-46F9-3D69-5042-A2D57B2CA81C}"/>
                  </a:ext>
                </a:extLst>
              </p:cNvPr>
              <p:cNvSpPr txBox="1"/>
              <p:nvPr/>
            </p:nvSpPr>
            <p:spPr>
              <a:xfrm rot="16200000">
                <a:off x="408311" y="4438868"/>
                <a:ext cx="5281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y (m)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827193-0383-2246-02CF-85D19E55741F}"/>
                  </a:ext>
                </a:extLst>
              </p:cNvPr>
              <p:cNvSpPr txBox="1"/>
              <p:nvPr/>
            </p:nvSpPr>
            <p:spPr>
              <a:xfrm rot="5400000">
                <a:off x="3265579" y="4380434"/>
                <a:ext cx="14314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tune diffusion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F01F561-9DE1-0460-5EAC-101FAC7DBC47}"/>
                  </a:ext>
                </a:extLst>
              </p:cNvPr>
              <p:cNvGrpSpPr/>
              <p:nvPr/>
            </p:nvGrpSpPr>
            <p:grpSpPr>
              <a:xfrm>
                <a:off x="260937" y="5269194"/>
                <a:ext cx="1538667" cy="889575"/>
                <a:chOff x="290133" y="5181600"/>
                <a:chExt cx="1538667" cy="88957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FF84F1F-F20E-AD8F-87A2-7E4DD6743FC8}"/>
                    </a:ext>
                  </a:extLst>
                </p:cNvPr>
                <p:cNvSpPr txBox="1"/>
                <p:nvPr/>
              </p:nvSpPr>
              <p:spPr>
                <a:xfrm>
                  <a:off x="290133" y="5486400"/>
                  <a:ext cx="1010725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beam</a:t>
                  </a:r>
                </a:p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Franklin Gothic Medium"/>
                      <a:ea typeface="+mn-ea"/>
                      <a:cs typeface="+mn-cs"/>
                    </a:rPr>
                    <a:t>boundary</a:t>
                  </a: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C087D034-2461-DA1B-09C9-FE88B6DA27FC}"/>
                    </a:ext>
                  </a:extLst>
                </p:cNvPr>
                <p:cNvCxnSpPr/>
                <p:nvPr/>
              </p:nvCxnSpPr>
              <p:spPr>
                <a:xfrm flipV="1">
                  <a:off x="1143000" y="5181600"/>
                  <a:ext cx="685800" cy="5334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F4D8F0-935E-B3E7-8C8A-65C97831A51E}"/>
                </a:ext>
              </a:extLst>
            </p:cNvPr>
            <p:cNvGrpSpPr/>
            <p:nvPr/>
          </p:nvGrpSpPr>
          <p:grpSpPr>
            <a:xfrm>
              <a:off x="3982107" y="2835984"/>
              <a:ext cx="3566103" cy="2777730"/>
              <a:chOff x="4057650" y="3273954"/>
              <a:chExt cx="3566103" cy="2777730"/>
            </a:xfrm>
          </p:grpSpPr>
          <p:pic>
            <p:nvPicPr>
              <p:cNvPr id="18" name="Picture 17" descr="FMA.DA.smoothF.Lambda10.png">
                <a:extLst>
                  <a:ext uri="{FF2B5EF4-FFF2-40B4-BE49-F238E27FC236}">
                    <a16:creationId xmlns:a16="http://schemas.microsoft.com/office/drawing/2014/main" id="{DF6F493F-9A93-70C5-FF12-1C772339C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57650" y="3273954"/>
                <a:ext cx="3263468" cy="277773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17BEBE-C1F4-11F7-55A6-03024E626CAC}"/>
                  </a:ext>
                </a:extLst>
              </p:cNvPr>
              <p:cNvSpPr txBox="1"/>
              <p:nvPr/>
            </p:nvSpPr>
            <p:spPr>
              <a:xfrm rot="5400000">
                <a:off x="6738749" y="4442038"/>
                <a:ext cx="14314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tune diffusion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14ECD5-B5D3-1BF7-8F4B-84160C43ECBD}"/>
                  </a:ext>
                </a:extLst>
              </p:cNvPr>
              <p:cNvSpPr txBox="1"/>
              <p:nvPr/>
            </p:nvSpPr>
            <p:spPr>
              <a:xfrm rot="16200000">
                <a:off x="3954584" y="4431301"/>
                <a:ext cx="528184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Medium"/>
                    <a:ea typeface="+mn-ea"/>
                    <a:cs typeface="+mn-cs"/>
                  </a:rPr>
                  <a:t>y (m)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5FA27E-5F0B-DA31-9541-6B6DC9086515}"/>
                </a:ext>
              </a:extLst>
            </p:cNvPr>
            <p:cNvSpPr txBox="1"/>
            <p:nvPr/>
          </p:nvSpPr>
          <p:spPr>
            <a:xfrm>
              <a:off x="3158789" y="5494458"/>
              <a:ext cx="1510401" cy="58477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Self-consistent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thermal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A27E1D-C0ED-8BA9-412B-A2CF61E79D0B}"/>
                </a:ext>
              </a:extLst>
            </p:cNvPr>
            <p:cNvSpPr txBox="1"/>
            <p:nvPr/>
          </p:nvSpPr>
          <p:spPr>
            <a:xfrm>
              <a:off x="7085795" y="5321326"/>
              <a:ext cx="8250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chaotic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region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D10E5E-1B55-51BE-3E4A-D83BBE5ECA48}"/>
                </a:ext>
              </a:extLst>
            </p:cNvPr>
            <p:cNvCxnSpPr>
              <a:stCxn id="14" idx="1"/>
            </p:cNvCxnSpPr>
            <p:nvPr/>
          </p:nvCxnSpPr>
          <p:spPr>
            <a:xfrm flipH="1" flipV="1">
              <a:off x="5984877" y="4206877"/>
              <a:ext cx="1100918" cy="1406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A7BB3F-3940-7227-E61C-5CEBC8D3F318}"/>
                </a:ext>
              </a:extLst>
            </p:cNvPr>
            <p:cNvSpPr txBox="1"/>
            <p:nvPr/>
          </p:nvSpPr>
          <p:spPr>
            <a:xfrm>
              <a:off x="1178682" y="2634512"/>
              <a:ext cx="211887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60 mA Beam (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Λ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=5)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EDDDEB-ABAF-482C-90E3-E5C581A8A9EA}"/>
                </a:ext>
              </a:extLst>
            </p:cNvPr>
            <p:cNvSpPr txBox="1"/>
            <p:nvPr/>
          </p:nvSpPr>
          <p:spPr>
            <a:xfrm>
              <a:off x="4604005" y="2643680"/>
              <a:ext cx="238870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120 mA Beam (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Λ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=10)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BB967D2-4E38-83BF-8F3D-194C5A46A6F9}"/>
              </a:ext>
            </a:extLst>
          </p:cNvPr>
          <p:cNvSpPr txBox="1"/>
          <p:nvPr/>
        </p:nvSpPr>
        <p:spPr>
          <a:xfrm>
            <a:off x="9104208" y="3399215"/>
            <a:ext cx="1659747" cy="160043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Motion is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bounded due to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 conservation.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Integrable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region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shrinks with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increasing current.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798CD5-BB0A-6029-F213-354D283FF936}"/>
              </a:ext>
            </a:extLst>
          </p:cNvPr>
          <p:cNvSpPr txBox="1"/>
          <p:nvPr/>
        </p:nvSpPr>
        <p:spPr>
          <a:xfrm>
            <a:off x="7361313" y="5435765"/>
            <a:ext cx="11135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integrable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region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5784376-8BD0-F726-6F52-0F6074AE6714}"/>
              </a:ext>
            </a:extLst>
          </p:cNvPr>
          <p:cNvCxnSpPr/>
          <p:nvPr/>
        </p:nvCxnSpPr>
        <p:spPr>
          <a:xfrm flipH="1" flipV="1">
            <a:off x="7212566" y="4714303"/>
            <a:ext cx="551954" cy="6690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45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695" y="2797628"/>
            <a:ext cx="8980487" cy="6313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Nonlinear Integrable Beam Optics in Rings</a:t>
            </a:r>
          </a:p>
        </p:txBody>
      </p:sp>
    </p:spTree>
    <p:extLst>
      <p:ext uri="{BB962C8B-B14F-4D97-AF65-F5344CB8AC3E}">
        <p14:creationId xmlns:p14="http://schemas.microsoft.com/office/powerpoint/2010/main" val="369253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/>
              <a:t>The IOTA storage ring : an accelerator R&amp;D test facility with a focus </a:t>
            </a:r>
          </a:p>
          <a:p>
            <a:r>
              <a:rPr lang="en-US" sz="2400" dirty="0"/>
              <a:t>on strategies to mitigate space charge-induced beam halo.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5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481CB3-1C5E-5E13-DA5B-BAA1EAE53BA2}"/>
              </a:ext>
            </a:extLst>
          </p:cNvPr>
          <p:cNvGrpSpPr/>
          <p:nvPr/>
        </p:nvGrpSpPr>
        <p:grpSpPr>
          <a:xfrm>
            <a:off x="551279" y="1246658"/>
            <a:ext cx="9222189" cy="1824598"/>
            <a:chOff x="817497" y="1246658"/>
            <a:chExt cx="9222189" cy="182459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FB7F89-B2DC-E24E-9320-231087F47BC9}"/>
                </a:ext>
              </a:extLst>
            </p:cNvPr>
            <p:cNvSpPr txBox="1"/>
            <p:nvPr/>
          </p:nvSpPr>
          <p:spPr>
            <a:xfrm>
              <a:off x="817497" y="1246658"/>
              <a:ext cx="9222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dirty="0">
                  <a:solidFill>
                    <a:srgbClr val="1F497D"/>
                  </a:solidFill>
                  <a:latin typeface="Franklin Gothic Medium"/>
                </a:rPr>
                <a:t>Possible solutions: </a:t>
              </a:r>
              <a:r>
                <a:rPr lang="en-US" b="1" dirty="0">
                  <a:solidFill>
                    <a:srgbClr val="000000"/>
                  </a:solidFill>
                  <a:latin typeface="Franklin Gothic Medium"/>
                </a:rPr>
                <a:t>electron lenses and columns, nonlinear </a:t>
              </a:r>
              <a:r>
                <a:rPr lang="en-US" b="1" dirty="0" err="1">
                  <a:solidFill>
                    <a:srgbClr val="000000"/>
                  </a:solidFill>
                  <a:latin typeface="Franklin Gothic Medium"/>
                </a:rPr>
                <a:t>integrable</a:t>
              </a:r>
              <a:r>
                <a:rPr lang="en-US" b="1" dirty="0">
                  <a:solidFill>
                    <a:srgbClr val="000000"/>
                  </a:solidFill>
                  <a:latin typeface="Franklin Gothic Medium"/>
                </a:rPr>
                <a:t> lattices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F6DA43-FBD7-A44E-B767-860F3E4F4BF6}"/>
                </a:ext>
              </a:extLst>
            </p:cNvPr>
            <p:cNvSpPr txBox="1"/>
            <p:nvPr/>
          </p:nvSpPr>
          <p:spPr>
            <a:xfrm>
              <a:off x="817498" y="1886982"/>
              <a:ext cx="5058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dirty="0" err="1">
                  <a:solidFill>
                    <a:srgbClr val="1F497D"/>
                  </a:solidFill>
                  <a:latin typeface="Franklin Gothic Medium"/>
                </a:rPr>
                <a:t>Integrable</a:t>
              </a:r>
              <a:r>
                <a:rPr lang="en-US" b="1" dirty="0">
                  <a:solidFill>
                    <a:srgbClr val="1F497D"/>
                  </a:solidFill>
                  <a:latin typeface="Franklin Gothic Medium"/>
                </a:rPr>
                <a:t> Optics Test Accelerator (IOTA)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7ED5E5-FCD4-B646-B73F-85125CE5C01D}"/>
                </a:ext>
              </a:extLst>
            </p:cNvPr>
            <p:cNvSpPr txBox="1"/>
            <p:nvPr/>
          </p:nvSpPr>
          <p:spPr>
            <a:xfrm>
              <a:off x="1160475" y="2332592"/>
              <a:ext cx="44856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- Novel accelerator physics:  strongly nonlinear design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- Experimental test bed for space charge mitigation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- Run first with electrons, then low-energy protons</a:t>
              </a:r>
              <a:endParaRPr lang="en-US" sz="14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20" name="Picture 19" descr="IOTA_Fig1.png">
            <a:extLst>
              <a:ext uri="{FF2B5EF4-FFF2-40B4-BE49-F238E27FC236}">
                <a16:creationId xmlns:a16="http://schemas.microsoft.com/office/drawing/2014/main" id="{203FB77C-1CF5-DE40-A291-0D739BB22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752600"/>
            <a:ext cx="4617722" cy="164918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E4EE9AC-0810-0C48-94A3-436673FA7999}"/>
              </a:ext>
            </a:extLst>
          </p:cNvPr>
          <p:cNvGrpSpPr/>
          <p:nvPr/>
        </p:nvGrpSpPr>
        <p:grpSpPr>
          <a:xfrm>
            <a:off x="9144000" y="3581400"/>
            <a:ext cx="1912212" cy="1330069"/>
            <a:chOff x="8640413" y="3295435"/>
            <a:chExt cx="1912212" cy="1330069"/>
          </a:xfrm>
        </p:grpSpPr>
        <p:pic>
          <p:nvPicPr>
            <p:cNvPr id="22" name="Picture 21" descr="IOTA_NonlinearInsert.pdf">
              <a:extLst>
                <a:ext uri="{FF2B5EF4-FFF2-40B4-BE49-F238E27FC236}">
                  <a16:creationId xmlns:a16="http://schemas.microsoft.com/office/drawing/2014/main" id="{58F0456C-0244-1547-A733-73BC73A1E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2952" y="3295435"/>
              <a:ext cx="1591659" cy="1029273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B98241-F018-4C4F-AC22-C3A27584B095}"/>
                </a:ext>
              </a:extLst>
            </p:cNvPr>
            <p:cNvSpPr txBox="1"/>
            <p:nvPr/>
          </p:nvSpPr>
          <p:spPr>
            <a:xfrm>
              <a:off x="8640413" y="4348505"/>
              <a:ext cx="1912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tx2"/>
                  </a:solidFill>
                  <a:latin typeface="+mj-lt"/>
                </a:rPr>
                <a:t>nonlinear magnetic insert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6FF645E-7532-E544-A090-8589FD1585FF}"/>
              </a:ext>
            </a:extLst>
          </p:cNvPr>
          <p:cNvSpPr txBox="1"/>
          <p:nvPr/>
        </p:nvSpPr>
        <p:spPr>
          <a:xfrm>
            <a:off x="8029779" y="2919315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>
                <a:solidFill>
                  <a:srgbClr val="00395A"/>
                </a:solidFill>
                <a:latin typeface="+mj-lt"/>
              </a:rPr>
              <a:t>Fermilab</a:t>
            </a:r>
            <a:endParaRPr lang="en-US" sz="1400" b="1" i="1" dirty="0">
              <a:solidFill>
                <a:srgbClr val="00395A"/>
              </a:solidFill>
              <a:latin typeface="+mj-lt"/>
            </a:endParaRPr>
          </a:p>
        </p:txBody>
      </p:sp>
      <p:pic>
        <p:nvPicPr>
          <p:cNvPr id="25" name="Picture 24" descr="Halo_Linear.pdf">
            <a:extLst>
              <a:ext uri="{FF2B5EF4-FFF2-40B4-BE49-F238E27FC236}">
                <a16:creationId xmlns:a16="http://schemas.microsoft.com/office/drawing/2014/main" id="{66CB05CD-71C6-1344-874A-885717DB92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16" y="3140444"/>
            <a:ext cx="2129902" cy="1639871"/>
          </a:xfrm>
          <a:prstGeom prst="rect">
            <a:avLst/>
          </a:prstGeom>
        </p:spPr>
      </p:pic>
      <p:pic>
        <p:nvPicPr>
          <p:cNvPr id="26" name="Picture 25" descr="Halo_Nonlinear.pdf">
            <a:extLst>
              <a:ext uri="{FF2B5EF4-FFF2-40B4-BE49-F238E27FC236}">
                <a16:creationId xmlns:a16="http://schemas.microsoft.com/office/drawing/2014/main" id="{C5546B2D-7986-1749-BFAF-D908AD21F4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684" y="3121973"/>
            <a:ext cx="2180018" cy="1639870"/>
          </a:xfrm>
          <a:prstGeom prst="rect">
            <a:avLst/>
          </a:prstGeom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91DB2B53-F26C-F447-99F8-DEEA73587588}"/>
              </a:ext>
            </a:extLst>
          </p:cNvPr>
          <p:cNvSpPr/>
          <p:nvPr/>
        </p:nvSpPr>
        <p:spPr>
          <a:xfrm>
            <a:off x="3978810" y="3596343"/>
            <a:ext cx="787791" cy="369725"/>
          </a:xfrm>
          <a:prstGeom prst="rightArrow">
            <a:avLst/>
          </a:prstGeom>
          <a:solidFill>
            <a:srgbClr val="C00000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900A08-808A-8644-ABEE-3D2D35FBDB9A}"/>
              </a:ext>
            </a:extLst>
          </p:cNvPr>
          <p:cNvSpPr txBox="1"/>
          <p:nvPr/>
        </p:nvSpPr>
        <p:spPr>
          <a:xfrm>
            <a:off x="1810672" y="4761843"/>
            <a:ext cx="231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  <a:latin typeface="+mj-lt"/>
              </a:rPr>
              <a:t>using conventional linear design</a:t>
            </a:r>
            <a:endParaRPr lang="en-US" sz="1200" i="1" baseline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C78EF8-3829-2240-9E91-7B8E9979A615}"/>
              </a:ext>
            </a:extLst>
          </p:cNvPr>
          <p:cNvSpPr txBox="1"/>
          <p:nvPr/>
        </p:nvSpPr>
        <p:spPr>
          <a:xfrm>
            <a:off x="5049211" y="4756265"/>
            <a:ext cx="2479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  <a:latin typeface="+mj-lt"/>
              </a:rPr>
              <a:t>using nonlinear integrable design</a:t>
            </a:r>
            <a:endParaRPr lang="en-US" sz="1400" b="1" i="1" baseline="30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BCB33E-BCCC-F144-9161-385067D407F2}"/>
              </a:ext>
            </a:extLst>
          </p:cNvPr>
          <p:cNvSpPr txBox="1"/>
          <p:nvPr/>
        </p:nvSpPr>
        <p:spPr>
          <a:xfrm>
            <a:off x="2191509" y="3290573"/>
            <a:ext cx="55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halo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584FC8-B822-FE47-B6A6-CB75D9AF8FBB}"/>
              </a:ext>
            </a:extLst>
          </p:cNvPr>
          <p:cNvSpPr txBox="1"/>
          <p:nvPr/>
        </p:nvSpPr>
        <p:spPr>
          <a:xfrm>
            <a:off x="234326" y="5243431"/>
            <a:ext cx="9222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Nonlinearity     </a:t>
            </a:r>
            <a:r>
              <a:rPr lang="en-US" b="1" dirty="0">
                <a:solidFill>
                  <a:srgbClr val="000000"/>
                </a:solidFill>
                <a:latin typeface="Franklin Gothic Medium"/>
              </a:rPr>
              <a:t>tune spread “washes out” instabilities, core-halo resonances</a:t>
            </a:r>
          </a:p>
          <a:p>
            <a:pPr marL="344488" indent="-344488">
              <a:buFont typeface="Arial"/>
              <a:buChar char="•"/>
            </a:pPr>
            <a:r>
              <a:rPr lang="en-US" b="1" dirty="0" err="1">
                <a:solidFill>
                  <a:srgbClr val="1F497D"/>
                </a:solidFill>
                <a:latin typeface="Franklin Gothic Medium"/>
              </a:rPr>
              <a:t>Integrability</a:t>
            </a: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     </a:t>
            </a:r>
            <a:r>
              <a:rPr lang="en-US" b="1" dirty="0">
                <a:solidFill>
                  <a:prstClr val="black"/>
                </a:solidFill>
                <a:latin typeface="Franklin Gothic Medium"/>
              </a:rPr>
              <a:t>ensures orbits are regular and remain bounded (no chaos)</a:t>
            </a: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 </a:t>
            </a:r>
            <a:endParaRPr lang="en-US" b="1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00E2E845-E698-414F-8363-1D382F3A4E9B}"/>
              </a:ext>
            </a:extLst>
          </p:cNvPr>
          <p:cNvSpPr/>
          <p:nvPr/>
        </p:nvSpPr>
        <p:spPr>
          <a:xfrm>
            <a:off x="1951331" y="5376168"/>
            <a:ext cx="184727" cy="149813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44ED9BAE-C539-D049-A2AB-1A08545289F5}"/>
              </a:ext>
            </a:extLst>
          </p:cNvPr>
          <p:cNvSpPr/>
          <p:nvPr/>
        </p:nvSpPr>
        <p:spPr>
          <a:xfrm>
            <a:off x="1942101" y="5644078"/>
            <a:ext cx="184727" cy="149813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D110C2-73AE-1A4A-9CAC-8F56E4551562}"/>
              </a:ext>
            </a:extLst>
          </p:cNvPr>
          <p:cNvSpPr txBox="1"/>
          <p:nvPr/>
        </p:nvSpPr>
        <p:spPr>
          <a:xfrm>
            <a:off x="8782432" y="5322597"/>
            <a:ext cx="32768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Franklin Gothic Medium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S. </a:t>
            </a:r>
            <a:r>
              <a:rPr lang="en-US" sz="1100" dirty="0" err="1">
                <a:solidFill>
                  <a:prstClr val="black"/>
                </a:solidFill>
                <a:latin typeface="Franklin Gothic Medium"/>
              </a:rPr>
              <a:t>Danilov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, S. </a:t>
            </a:r>
            <a:r>
              <a:rPr lang="en-US" sz="1100" dirty="0" err="1">
                <a:solidFill>
                  <a:prstClr val="black"/>
                </a:solidFill>
                <a:latin typeface="Franklin Gothic Medium"/>
              </a:rPr>
              <a:t>Nagaitsev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, PRAB 13, 084002 (2010)</a:t>
            </a:r>
          </a:p>
          <a:p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 S. </a:t>
            </a:r>
            <a:r>
              <a:rPr lang="en-US" sz="1100" dirty="0" err="1">
                <a:solidFill>
                  <a:prstClr val="black"/>
                </a:solidFill>
                <a:latin typeface="Franklin Gothic Medium"/>
              </a:rPr>
              <a:t>Antipov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 </a:t>
            </a:r>
            <a:r>
              <a:rPr lang="en-US" sz="1100" i="1" dirty="0">
                <a:solidFill>
                  <a:prstClr val="black"/>
                </a:solidFill>
                <a:latin typeface="Franklin Gothic Medium"/>
              </a:rPr>
              <a:t>et al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, JINST </a:t>
            </a:r>
            <a:r>
              <a:rPr lang="en-US" sz="1100" b="1" dirty="0">
                <a:solidFill>
                  <a:prstClr val="black"/>
                </a:solidFill>
                <a:latin typeface="Franklin Gothic Medium"/>
              </a:rPr>
              <a:t>12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, T03002 (2017)</a:t>
            </a:r>
          </a:p>
          <a:p>
            <a:r>
              <a:rPr lang="en-US" sz="1100" baseline="30000" dirty="0">
                <a:solidFill>
                  <a:prstClr val="black"/>
                </a:solidFill>
                <a:latin typeface="Franklin Gothic Medium"/>
              </a:rPr>
              <a:t>1</a:t>
            </a:r>
            <a:r>
              <a:rPr lang="en-US" sz="1100" dirty="0">
                <a:solidFill>
                  <a:prstClr val="black"/>
                </a:solidFill>
                <a:latin typeface="Franklin Gothic Medium"/>
              </a:rPr>
              <a:t>S. Webb et al, p. 2961, IPAC 2012</a:t>
            </a:r>
            <a:endParaRPr lang="en-US" sz="1100" dirty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5CD911-E22A-BA25-0AE9-B6D35FD88E4E}"/>
              </a:ext>
            </a:extLst>
          </p:cNvPr>
          <p:cNvSpPr txBox="1"/>
          <p:nvPr/>
        </p:nvSpPr>
        <p:spPr>
          <a:xfrm>
            <a:off x="2176623" y="3290573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400" i="1" dirty="0">
                <a:solidFill>
                  <a:prstClr val="black"/>
                </a:solidFill>
                <a:latin typeface="Franklin Gothic Medium"/>
              </a:rPr>
              <a:t>halo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114D54-D7AD-AD23-469F-369218BB8CAE}"/>
              </a:ext>
            </a:extLst>
          </p:cNvPr>
          <p:cNvSpPr txBox="1"/>
          <p:nvPr/>
        </p:nvSpPr>
        <p:spPr>
          <a:xfrm>
            <a:off x="6115551" y="3191734"/>
            <a:ext cx="973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i="1" dirty="0">
                <a:solidFill>
                  <a:schemeClr val="tx1"/>
                </a:solidFill>
                <a:latin typeface="+mn-lt"/>
              </a:rPr>
              <a:t>Webb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1200" baseline="3000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433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6" y="25166"/>
            <a:ext cx="11858624" cy="102975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Franklin Gothic Medium" charset="0"/>
                <a:cs typeface="Franklin Gothic Medium" charset="0"/>
              </a:rPr>
              <a:t>Integrability = the single-particle orbits are confined to level sets defined by invariants </a:t>
            </a:r>
            <a:br>
              <a:rPr lang="en-US" sz="2400" dirty="0">
                <a:latin typeface="Franklin Gothic Medium" charset="0"/>
                <a:cs typeface="Franklin Gothic Medium" charset="0"/>
              </a:rPr>
            </a:br>
            <a:r>
              <a:rPr lang="en-US" sz="2400" dirty="0">
                <a:latin typeface="Franklin Gothic Medium" charset="0"/>
                <a:cs typeface="Franklin Gothic Medium" charset="0"/>
              </a:rPr>
              <a:t>of motion       motion with stable frequencies (tunes)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6</a:t>
            </a:fld>
            <a:endParaRPr lang="en-US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88EA704E-6321-8740-BF5E-692E43A34D45}"/>
              </a:ext>
            </a:extLst>
          </p:cNvPr>
          <p:cNvSpPr/>
          <p:nvPr/>
        </p:nvSpPr>
        <p:spPr>
          <a:xfrm>
            <a:off x="4119141" y="547513"/>
            <a:ext cx="332847" cy="20486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932D579-9FAD-7946-9933-122B948B510B}"/>
              </a:ext>
            </a:extLst>
          </p:cNvPr>
          <p:cNvGrpSpPr/>
          <p:nvPr/>
        </p:nvGrpSpPr>
        <p:grpSpPr>
          <a:xfrm>
            <a:off x="449699" y="1096969"/>
            <a:ext cx="8618101" cy="4908524"/>
            <a:chOff x="1758836" y="1272053"/>
            <a:chExt cx="8618101" cy="490852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D4C0B05-5FDF-8C4B-8B3D-05AF705DE7B6}"/>
                </a:ext>
              </a:extLst>
            </p:cNvPr>
            <p:cNvSpPr txBox="1"/>
            <p:nvPr/>
          </p:nvSpPr>
          <p:spPr>
            <a:xfrm>
              <a:off x="1758836" y="1272053"/>
              <a:ext cx="2949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sng" strike="noStrike" kern="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Liouville</a:t>
              </a:r>
              <a:r>
                <a:rPr kumimoji="0" lang="en-US" sz="2000" b="1" i="1" u="sng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-Arnold Theorem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4C2A161-C746-F641-8084-2FB4F251C9FE}"/>
                </a:ext>
              </a:extLst>
            </p:cNvPr>
            <p:cNvSpPr txBox="1"/>
            <p:nvPr/>
          </p:nvSpPr>
          <p:spPr>
            <a:xfrm>
              <a:off x="1968866" y="1705349"/>
              <a:ext cx="824193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Suppose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is a time-independent Hamiltonian for an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degree-of-freedom system,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and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 =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f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1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,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f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, ...,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f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 are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 smooth functions on the phase space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 such that: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FA6967C-09ED-444D-BF33-ECB345993779}"/>
                </a:ext>
              </a:extLst>
            </p:cNvPr>
            <p:cNvSpPr txBox="1"/>
            <p:nvPr/>
          </p:nvSpPr>
          <p:spPr>
            <a:xfrm>
              <a:off x="1968866" y="3527884"/>
              <a:ext cx="840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        The motion is confined to a set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                                                                               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4F73B5F-9361-1D49-AFAF-9F16405ECD06}"/>
                </a:ext>
              </a:extLst>
            </p:cNvPr>
            <p:cNvGrpSpPr/>
            <p:nvPr/>
          </p:nvGrpSpPr>
          <p:grpSpPr>
            <a:xfrm>
              <a:off x="2120455" y="2545504"/>
              <a:ext cx="7427018" cy="849392"/>
              <a:chOff x="596455" y="2583992"/>
              <a:chExt cx="7427018" cy="849392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0D94E62-789B-D742-8864-5A4E70EEB333}"/>
                  </a:ext>
                </a:extLst>
              </p:cNvPr>
              <p:cNvGrpSpPr/>
              <p:nvPr/>
            </p:nvGrpSpPr>
            <p:grpSpPr>
              <a:xfrm>
                <a:off x="596455" y="2583992"/>
                <a:ext cx="4933705" cy="407820"/>
                <a:chOff x="596455" y="2622480"/>
                <a:chExt cx="4933705" cy="407820"/>
              </a:xfrm>
            </p:grpSpPr>
            <p:pic>
              <p:nvPicPr>
                <p:cNvPr id="93" name="Picture 92" descr="latex-image-1.pdf">
                  <a:extLst>
                    <a:ext uri="{FF2B5EF4-FFF2-40B4-BE49-F238E27FC236}">
                      <a16:creationId xmlns:a16="http://schemas.microsoft.com/office/drawing/2014/main" id="{636BBBC8-997C-E448-8B7D-E5CE3594C1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6449" y="2699456"/>
                  <a:ext cx="1779486" cy="293702"/>
                </a:xfrm>
                <a:prstGeom prst="rect">
                  <a:avLst/>
                </a:prstGeom>
              </p:spPr>
            </p:pic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FE454DD-1352-BF40-95F9-EB97B1CA72AC}"/>
                    </a:ext>
                  </a:extLst>
                </p:cNvPr>
                <p:cNvSpPr txBox="1"/>
                <p:nvPr/>
              </p:nvSpPr>
              <p:spPr>
                <a:xfrm>
                  <a:off x="2914922" y="2660968"/>
                  <a:ext cx="26152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ranklin Gothic Medium"/>
                    </a:rPr>
                    <a:t>are linearly independent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4F0C2B6E-DD87-E542-B11D-D8352B559D34}"/>
                    </a:ext>
                  </a:extLst>
                </p:cNvPr>
                <p:cNvSpPr txBox="1"/>
                <p:nvPr/>
              </p:nvSpPr>
              <p:spPr>
                <a:xfrm>
                  <a:off x="596455" y="2622480"/>
                  <a:ext cx="41033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Franklin Gothic Medium"/>
                    </a:rPr>
                    <a:t>1)</a:t>
                  </a: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D07A807-CF09-284E-9C78-D5426D33369B}"/>
                  </a:ext>
                </a:extLst>
              </p:cNvPr>
              <p:cNvGrpSpPr/>
              <p:nvPr/>
            </p:nvGrpSpPr>
            <p:grpSpPr>
              <a:xfrm>
                <a:off x="615695" y="3012167"/>
                <a:ext cx="7407778" cy="421217"/>
                <a:chOff x="615695" y="3204607"/>
                <a:chExt cx="7407778" cy="421217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C3A39F6D-C026-CB41-8999-7F2BD8FBBA36}"/>
                    </a:ext>
                  </a:extLst>
                </p:cNvPr>
                <p:cNvGrpSpPr/>
                <p:nvPr/>
              </p:nvGrpSpPr>
              <p:grpSpPr>
                <a:xfrm>
                  <a:off x="1076449" y="3256492"/>
                  <a:ext cx="6947024" cy="369332"/>
                  <a:chOff x="1076449" y="3256492"/>
                  <a:chExt cx="6947024" cy="369332"/>
                </a:xfrm>
              </p:grpSpPr>
              <p:pic>
                <p:nvPicPr>
                  <p:cNvPr id="91" name="Picture 90" descr="latex-image-1.pdf">
                    <a:extLst>
                      <a:ext uri="{FF2B5EF4-FFF2-40B4-BE49-F238E27FC236}">
                        <a16:creationId xmlns:a16="http://schemas.microsoft.com/office/drawing/2014/main" id="{A8C05C2C-1FF5-C848-8A69-4CA8977613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6449" y="3288307"/>
                    <a:ext cx="3541157" cy="299031"/>
                  </a:xfrm>
                  <a:prstGeom prst="rect">
                    <a:avLst/>
                  </a:prstGeom>
                </p:spPr>
              </p:pic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66027D70-EE3C-854C-817D-6B204E107862}"/>
                      </a:ext>
                    </a:extLst>
                  </p:cNvPr>
                  <p:cNvSpPr txBox="1"/>
                  <p:nvPr/>
                </p:nvSpPr>
                <p:spPr>
                  <a:xfrm>
                    <a:off x="5560464" y="3256492"/>
                    <a:ext cx="24630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Medium"/>
                      </a:rPr>
                      <a:t>(the </a:t>
                    </a:r>
                    <a:r>
                      <a:rPr kumimoji="0" lang="en-US" sz="1800" b="0" i="1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Medium"/>
                      </a:rPr>
                      <a:t>f</a:t>
                    </a:r>
                    <a:r>
                      <a:rPr kumimoji="0" lang="en-US" sz="1800" b="0" i="1" u="none" strike="noStrike" kern="0" cap="none" spc="0" normalizeH="0" baseline="-2500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Medium"/>
                      </a:rPr>
                      <a:t>j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Medium"/>
                      </a:rPr>
                      <a:t> are </a:t>
                    </a:r>
                    <a:r>
                      <a:rPr kumimoji="0" lang="en-US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Medium"/>
                      </a:rPr>
                      <a:t>in involution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Medium"/>
                      </a:rPr>
                      <a:t>)</a:t>
                    </a:r>
                  </a:p>
                </p:txBody>
              </p:sp>
            </p:grp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FF7F2EA-CD19-9D46-B815-252DB0CA1A9D}"/>
                    </a:ext>
                  </a:extLst>
                </p:cNvPr>
                <p:cNvSpPr txBox="1"/>
                <p:nvPr/>
              </p:nvSpPr>
              <p:spPr>
                <a:xfrm>
                  <a:off x="615695" y="3204607"/>
                  <a:ext cx="41033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Franklin Gothic Medium"/>
                    </a:rPr>
                    <a:t>2)</a:t>
                  </a:r>
                </a:p>
              </p:txBody>
            </p:sp>
          </p:grpSp>
        </p:grpSp>
        <p:pic>
          <p:nvPicPr>
            <p:cNvPr id="74" name="Picture 73" descr="latex-image-1.pdf">
              <a:extLst>
                <a:ext uri="{FF2B5EF4-FFF2-40B4-BE49-F238E27FC236}">
                  <a16:creationId xmlns:a16="http://schemas.microsoft.com/office/drawing/2014/main" id="{BB206D49-E3DA-E745-AD4D-34614760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7029" y="3657600"/>
              <a:ext cx="4367571" cy="273899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BE3354E-E98C-7441-9C6C-DCEEDB89C3EF}"/>
                </a:ext>
              </a:extLst>
            </p:cNvPr>
            <p:cNvSpPr txBox="1"/>
            <p:nvPr/>
          </p:nvSpPr>
          <p:spPr>
            <a:xfrm>
              <a:off x="1968865" y="3990756"/>
              <a:ext cx="7220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If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M</a:t>
              </a:r>
              <a:r>
                <a:rPr kumimoji="0" lang="en-US" sz="1800" b="0" i="1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z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is compact and connected, then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M</a:t>
              </a:r>
              <a:r>
                <a:rPr kumimoji="0" lang="en-US" sz="1800" b="0" i="1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z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is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diffeomorphic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 to the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</a:rPr>
                <a:t>-torus.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A1B5D7B-1FB7-8F4E-BBAA-F704DD13E988}"/>
                </a:ext>
              </a:extLst>
            </p:cNvPr>
            <p:cNvSpPr txBox="1"/>
            <p:nvPr/>
          </p:nvSpPr>
          <p:spPr>
            <a:xfrm>
              <a:off x="1932321" y="5511181"/>
              <a:ext cx="98767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original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variables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CD85C39-83CC-0D49-B483-3B985F22A0E5}"/>
                </a:ext>
              </a:extLst>
            </p:cNvPr>
            <p:cNvSpPr txBox="1"/>
            <p:nvPr/>
          </p:nvSpPr>
          <p:spPr>
            <a:xfrm>
              <a:off x="7095804" y="2565859"/>
              <a:ext cx="2480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(the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f</a:t>
              </a:r>
              <a:r>
                <a:rPr kumimoji="0" lang="en-US" sz="18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j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 are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independent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/>
                </a:rPr>
                <a:t>)</a:t>
              </a:r>
            </a:p>
          </p:txBody>
        </p:sp>
        <p:pic>
          <p:nvPicPr>
            <p:cNvPr id="78" name="Picture 77" descr="Torus.png">
              <a:extLst>
                <a:ext uri="{FF2B5EF4-FFF2-40B4-BE49-F238E27FC236}">
                  <a16:creationId xmlns:a16="http://schemas.microsoft.com/office/drawing/2014/main" id="{00A86DC0-8D95-8744-BBBD-70FF40EB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471" y="4440805"/>
              <a:ext cx="2048044" cy="1616665"/>
            </a:xfrm>
            <a:prstGeom prst="rect">
              <a:avLst/>
            </a:prstGeom>
          </p:spPr>
        </p:pic>
        <p:pic>
          <p:nvPicPr>
            <p:cNvPr id="79" name="Picture 78" descr="Torus_Flow.png">
              <a:extLst>
                <a:ext uri="{FF2B5EF4-FFF2-40B4-BE49-F238E27FC236}">
                  <a16:creationId xmlns:a16="http://schemas.microsoft.com/office/drawing/2014/main" id="{A41C5EE7-7264-0949-AEFF-3953B3A9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9961" y="4360087"/>
              <a:ext cx="3222060" cy="1728275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C1592D1-1092-0C49-B376-2C9BA1194F35}"/>
                </a:ext>
              </a:extLst>
            </p:cNvPr>
            <p:cNvSpPr txBox="1"/>
            <p:nvPr/>
          </p:nvSpPr>
          <p:spPr>
            <a:xfrm>
              <a:off x="8986337" y="5479691"/>
              <a:ext cx="12754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action-angle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/>
                </a:rPr>
                <a:t>variables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08F13D4-1452-EB4A-B2EB-18BE2CB14979}"/>
                </a:ext>
              </a:extLst>
            </p:cNvPr>
            <p:cNvGrpSpPr/>
            <p:nvPr/>
          </p:nvGrpSpPr>
          <p:grpSpPr>
            <a:xfrm>
              <a:off x="5032440" y="4778806"/>
              <a:ext cx="1753469" cy="1401771"/>
              <a:chOff x="3556670" y="4778805"/>
              <a:chExt cx="1753469" cy="1401771"/>
            </a:xfrm>
          </p:grpSpPr>
          <p:sp>
            <p:nvSpPr>
              <p:cNvPr id="85" name="Circular Arrow 84">
                <a:extLst>
                  <a:ext uri="{FF2B5EF4-FFF2-40B4-BE49-F238E27FC236}">
                    <a16:creationId xmlns:a16="http://schemas.microsoft.com/office/drawing/2014/main" id="{670E759D-1B80-FF49-88B0-D58AC5EE609F}"/>
                  </a:ext>
                </a:extLst>
              </p:cNvPr>
              <p:cNvSpPr/>
              <p:nvPr/>
            </p:nvSpPr>
            <p:spPr>
              <a:xfrm rot="20569213">
                <a:off x="3556670" y="4778805"/>
                <a:ext cx="1643598" cy="1401771"/>
              </a:xfrm>
              <a:prstGeom prst="circularArrow">
                <a:avLst>
                  <a:gd name="adj1" fmla="val 12500"/>
                  <a:gd name="adj2" fmla="val 861150"/>
                  <a:gd name="adj3" fmla="val 20457681"/>
                  <a:gd name="adj4" fmla="val 13933040"/>
                  <a:gd name="adj5" fmla="val 12500"/>
                </a:avLst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10C2EA2-4666-3449-8678-21CD7BD7CB47}"/>
                  </a:ext>
                </a:extLst>
              </p:cNvPr>
              <p:cNvSpPr txBox="1"/>
              <p:nvPr/>
            </p:nvSpPr>
            <p:spPr>
              <a:xfrm>
                <a:off x="3649941" y="5320958"/>
                <a:ext cx="16601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8A4318"/>
                    </a:solidFill>
                    <a:effectLst/>
                    <a:uLnTx/>
                    <a:uFillTx/>
                    <a:latin typeface="Franklin Gothic Medium"/>
                  </a:rPr>
                  <a:t>smooth coordinate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8A4318"/>
                    </a:solidFill>
                    <a:effectLst/>
                    <a:uLnTx/>
                    <a:uFillTx/>
                    <a:latin typeface="Franklin Gothic Medium"/>
                  </a:rPr>
                  <a:t>transformation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B69FBA9-BADF-C042-9394-0F9BA4C259AF}"/>
                </a:ext>
              </a:extLst>
            </p:cNvPr>
            <p:cNvSpPr txBox="1"/>
            <p:nvPr/>
          </p:nvSpPr>
          <p:spPr>
            <a:xfrm>
              <a:off x="9160510" y="4805291"/>
              <a:ext cx="622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Medium"/>
                </a:rPr>
                <a:t>linear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Medium"/>
                </a:rPr>
                <a:t>flow</a:t>
              </a:r>
            </a:p>
          </p:txBody>
        </p:sp>
        <p:pic>
          <p:nvPicPr>
            <p:cNvPr id="83" name="Picture 82" descr="latex-image-1.pdf">
              <a:extLst>
                <a:ext uri="{FF2B5EF4-FFF2-40B4-BE49-F238E27FC236}">
                  <a16:creationId xmlns:a16="http://schemas.microsoft.com/office/drawing/2014/main" id="{061820FE-2127-9E46-BE34-C8112F4C704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8523" y="3653967"/>
              <a:ext cx="422592" cy="240360"/>
            </a:xfrm>
            <a:prstGeom prst="rect">
              <a:avLst/>
            </a:prstGeom>
            <a:solidFill>
              <a:sysClr val="window" lastClr="FFFFFF"/>
            </a:solidFill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FC33D4F-4FDD-8E4B-9087-FCC24CB25489}"/>
                </a:ext>
              </a:extLst>
            </p:cNvPr>
            <p:cNvSpPr/>
            <p:nvPr/>
          </p:nvSpPr>
          <p:spPr>
            <a:xfrm>
              <a:off x="7177852" y="4350679"/>
              <a:ext cx="1674518" cy="80718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08C8E5D-0AC6-4041-8589-55550AC79672}"/>
              </a:ext>
            </a:extLst>
          </p:cNvPr>
          <p:cNvSpPr txBox="1"/>
          <p:nvPr/>
        </p:nvSpPr>
        <p:spPr>
          <a:xfrm>
            <a:off x="9488472" y="1593918"/>
            <a:ext cx="114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ranklin Gothic Medium"/>
              </a:rPr>
              <a:t>invariants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2F04B97-3EF2-FA47-8178-3429725FF08C}"/>
              </a:ext>
            </a:extLst>
          </p:cNvPr>
          <p:cNvSpPr txBox="1"/>
          <p:nvPr/>
        </p:nvSpPr>
        <p:spPr>
          <a:xfrm>
            <a:off x="9677400" y="2887795"/>
            <a:ext cx="109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ranklin Gothic Medium"/>
              </a:rPr>
              <a:t>level sets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3CFE7E1-ADC4-C34D-9E82-8EF1133308E1}"/>
              </a:ext>
            </a:extLst>
          </p:cNvPr>
          <p:cNvSpPr/>
          <p:nvPr/>
        </p:nvSpPr>
        <p:spPr>
          <a:xfrm>
            <a:off x="9243292" y="4131199"/>
            <a:ext cx="2427518" cy="1835882"/>
          </a:xfrm>
          <a:prstGeom prst="rect">
            <a:avLst/>
          </a:prstGeom>
          <a:solidFill>
            <a:srgbClr val="EEECE1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E26605-00F3-8247-AC8C-A8D7755D7B35}"/>
              </a:ext>
            </a:extLst>
          </p:cNvPr>
          <p:cNvSpPr txBox="1"/>
          <p:nvPr/>
        </p:nvSpPr>
        <p:spPr>
          <a:xfrm>
            <a:off x="9328220" y="4166523"/>
            <a:ext cx="240014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>
                <a:solidFill>
                  <a:srgbClr val="C00000"/>
                </a:solidFill>
                <a:latin typeface="Franklin Gothic Medium"/>
              </a:rPr>
              <a:t>Examples</a:t>
            </a:r>
            <a:r>
              <a:rPr lang="en-US" sz="1600" i="1" dirty="0">
                <a:solidFill>
                  <a:srgbClr val="C00000"/>
                </a:solidFill>
                <a:latin typeface="Franklin Gothic Medium"/>
              </a:rPr>
              <a:t>:</a:t>
            </a:r>
            <a:endParaRPr lang="en-US" sz="1400" dirty="0">
              <a:solidFill>
                <a:prstClr val="black"/>
              </a:solidFill>
              <a:latin typeface="Franklin Gothic Medium"/>
            </a:endParaRPr>
          </a:p>
          <a:p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  - stable linear motion</a:t>
            </a:r>
          </a:p>
          <a:p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  - nonlinear pendulum</a:t>
            </a:r>
          </a:p>
          <a:p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  - 2-body Keplerian motion</a:t>
            </a:r>
          </a:p>
          <a:p>
            <a:endParaRPr lang="en-US" sz="1600" dirty="0">
              <a:solidFill>
                <a:srgbClr val="1F497D"/>
              </a:solidFill>
              <a:latin typeface="Franklin Gothic Medium"/>
            </a:endParaRPr>
          </a:p>
          <a:p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Similar definitions apply </a:t>
            </a:r>
          </a:p>
          <a:p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to </a:t>
            </a:r>
            <a:r>
              <a:rPr lang="en-US" sz="1600" dirty="0" err="1">
                <a:solidFill>
                  <a:srgbClr val="1F497D"/>
                </a:solidFill>
                <a:latin typeface="Franklin Gothic Medium"/>
              </a:rPr>
              <a:t>symplectic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 maps.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74F96C2-A873-CA40-9226-0C59A3CAD78E}"/>
              </a:ext>
            </a:extLst>
          </p:cNvPr>
          <p:cNvCxnSpPr>
            <a:cxnSpLocks/>
          </p:cNvCxnSpPr>
          <p:nvPr/>
        </p:nvCxnSpPr>
        <p:spPr>
          <a:xfrm flipH="1">
            <a:off x="8647127" y="1820310"/>
            <a:ext cx="841345" cy="28931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8E05386-5B5B-8E4B-83D9-35DADDCA48E3}"/>
              </a:ext>
            </a:extLst>
          </p:cNvPr>
          <p:cNvCxnSpPr>
            <a:cxnSpLocks/>
          </p:cNvCxnSpPr>
          <p:nvPr/>
        </p:nvCxnSpPr>
        <p:spPr>
          <a:xfrm flipH="1">
            <a:off x="8952609" y="3149470"/>
            <a:ext cx="724791" cy="333947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37943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4900"/>
            <a:ext cx="11858624" cy="643213"/>
          </a:xfrm>
        </p:spPr>
        <p:txBody>
          <a:bodyPr>
            <a:noAutofit/>
          </a:bodyPr>
          <a:lstStyle/>
          <a:p>
            <a:r>
              <a:rPr lang="en-US" sz="2400" dirty="0"/>
              <a:t>Fermilab’s IOTA Ring:  Nonlinear Integrable Optics Lattice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7</a:t>
            </a:fld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9F964CF-7E03-BA43-AF8C-7D3682432107}"/>
              </a:ext>
            </a:extLst>
          </p:cNvPr>
          <p:cNvSpPr txBox="1"/>
          <p:nvPr/>
        </p:nvSpPr>
        <p:spPr>
          <a:xfrm>
            <a:off x="7921934" y="1484405"/>
            <a:ext cx="3805978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Two invariants of the transverse motion*.</a:t>
            </a:r>
          </a:p>
          <a:p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H - single-particle Hamiltonian</a:t>
            </a:r>
          </a:p>
          <a:p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I – second invariant</a:t>
            </a:r>
            <a:endParaRPr lang="en-US" sz="1600" dirty="0">
              <a:solidFill>
                <a:srgbClr val="1F497D"/>
              </a:solidFill>
              <a:latin typeface="Franklin Gothic Medium"/>
              <a:cs typeface="Arial"/>
            </a:endParaRPr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C5C9BC0C-5160-F14D-BC65-E492AD4151BA}"/>
              </a:ext>
            </a:extLst>
          </p:cNvPr>
          <p:cNvSpPr/>
          <p:nvPr/>
        </p:nvSpPr>
        <p:spPr>
          <a:xfrm rot="16200000">
            <a:off x="7482505" y="1488583"/>
            <a:ext cx="438565" cy="330198"/>
          </a:xfrm>
          <a:prstGeom prst="downArrow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AA7DCF-FB28-E646-B567-01DFE0E9A147}"/>
              </a:ext>
            </a:extLst>
          </p:cNvPr>
          <p:cNvSpPr/>
          <p:nvPr/>
        </p:nvSpPr>
        <p:spPr>
          <a:xfrm>
            <a:off x="721668" y="5517203"/>
            <a:ext cx="45159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>
                <a:solidFill>
                  <a:prstClr val="black"/>
                </a:solidFill>
                <a:latin typeface="Franklin Gothic Medium"/>
              </a:rPr>
              <a:t>*S. Danilov and S. </a:t>
            </a:r>
            <a:r>
              <a:rPr lang="en-US" sz="1400" kern="0" dirty="0" err="1">
                <a:solidFill>
                  <a:prstClr val="black"/>
                </a:solidFill>
                <a:latin typeface="Franklin Gothic Medium"/>
              </a:rPr>
              <a:t>Nagaitsev</a:t>
            </a:r>
            <a:r>
              <a:rPr lang="en-US" sz="1400" kern="0" dirty="0">
                <a:solidFill>
                  <a:prstClr val="black"/>
                </a:solidFill>
                <a:latin typeface="Franklin Gothic Medium"/>
              </a:rPr>
              <a:t>, PRAB </a:t>
            </a:r>
            <a:r>
              <a:rPr lang="en-US" sz="1400" b="1" kern="0" dirty="0">
                <a:solidFill>
                  <a:prstClr val="black"/>
                </a:solidFill>
                <a:latin typeface="Franklin Gothic Medium"/>
              </a:rPr>
              <a:t>13</a:t>
            </a:r>
            <a:r>
              <a:rPr lang="en-US" sz="1400" kern="0" dirty="0">
                <a:solidFill>
                  <a:prstClr val="black"/>
                </a:solidFill>
                <a:latin typeface="Franklin Gothic Medium"/>
              </a:rPr>
              <a:t>, 084002 (2010).</a:t>
            </a:r>
          </a:p>
          <a:p>
            <a:r>
              <a:rPr lang="en-US" sz="1400" kern="0" dirty="0">
                <a:solidFill>
                  <a:prstClr val="black"/>
                </a:solidFill>
                <a:latin typeface="Franklin Gothic Medium"/>
              </a:rPr>
              <a:t>  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S. </a:t>
            </a:r>
            <a:r>
              <a:rPr lang="en-US" sz="1400" dirty="0" err="1">
                <a:solidFill>
                  <a:prstClr val="black"/>
                </a:solidFill>
                <a:latin typeface="Franklin Gothic Medium"/>
              </a:rPr>
              <a:t>Antipov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Franklin Gothic Medium"/>
              </a:rPr>
              <a:t>et al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, JINST </a:t>
            </a:r>
            <a:r>
              <a:rPr lang="en-US" sz="1400" b="1" dirty="0">
                <a:solidFill>
                  <a:prstClr val="black"/>
                </a:solidFill>
                <a:latin typeface="Franklin Gothic Medium"/>
              </a:rPr>
              <a:t>12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, T03002 (2017)</a:t>
            </a:r>
          </a:p>
          <a:p>
            <a:endParaRPr lang="en-US" sz="1400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C721CDC-8204-7644-9222-BAA2CA35FDC0}"/>
              </a:ext>
            </a:extLst>
          </p:cNvPr>
          <p:cNvGrpSpPr/>
          <p:nvPr/>
        </p:nvGrpSpPr>
        <p:grpSpPr>
          <a:xfrm>
            <a:off x="8045237" y="2464945"/>
            <a:ext cx="2613238" cy="2103023"/>
            <a:chOff x="3395125" y="3536477"/>
            <a:chExt cx="2639664" cy="220199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2D0D9C8-0DE5-2949-8170-2FDBA6BE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5125" y="3536477"/>
              <a:ext cx="2639664" cy="220199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3864EFA-D4E1-AC4B-B999-9B1D9E6C614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9058" y="5584801"/>
              <a:ext cx="285750" cy="153670"/>
            </a:xfrm>
            <a:prstGeom prst="rect">
              <a:avLst/>
            </a:prstGeom>
            <a:solidFill>
              <a:sysClr val="window" lastClr="FFFFFF"/>
            </a:solidFill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2EE3714-3F77-F241-8990-DBBD42D2146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345595" y="4400484"/>
              <a:ext cx="266700" cy="167640"/>
            </a:xfrm>
            <a:prstGeom prst="rect">
              <a:avLst/>
            </a:prstGeom>
            <a:solidFill>
              <a:sysClr val="window" lastClr="FFFFFF"/>
            </a:solidFill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58EF9-BF2C-7E48-AA26-2A3CC01A9E29}"/>
              </a:ext>
            </a:extLst>
          </p:cNvPr>
          <p:cNvGrpSpPr/>
          <p:nvPr/>
        </p:nvGrpSpPr>
        <p:grpSpPr>
          <a:xfrm>
            <a:off x="7674667" y="4761973"/>
            <a:ext cx="4441136" cy="1188541"/>
            <a:chOff x="7546077" y="4633384"/>
            <a:chExt cx="4441136" cy="118854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00032BF-CC6B-814B-A16E-5A6AED1178BD}"/>
                </a:ext>
              </a:extLst>
            </p:cNvPr>
            <p:cNvSpPr txBox="1"/>
            <p:nvPr/>
          </p:nvSpPr>
          <p:spPr>
            <a:xfrm>
              <a:off x="7631805" y="4676248"/>
              <a:ext cx="4355408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800000"/>
                  </a:solidFill>
                  <a:latin typeface="Franklin Gothic Medium"/>
                  <a:cs typeface="Arial"/>
                </a:rPr>
                <a:t>IOTA’s experimental program also includes: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i="1" dirty="0">
                  <a:solidFill>
                    <a:schemeClr val="tx1"/>
                  </a:solidFill>
                  <a:latin typeface="Franklin Gothic Medium"/>
                  <a:cs typeface="Arial"/>
                </a:rPr>
                <a:t>use of electron lenses and columns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i="1" dirty="0">
                  <a:solidFill>
                    <a:schemeClr val="tx1"/>
                  </a:solidFill>
                  <a:latin typeface="Franklin Gothic Medium"/>
                  <a:cs typeface="Arial"/>
                </a:rPr>
                <a:t>optical stochastic cooling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i="1" dirty="0">
                  <a:solidFill>
                    <a:schemeClr val="tx1"/>
                  </a:solidFill>
                  <a:latin typeface="Franklin Gothic Medium"/>
                  <a:cs typeface="Arial"/>
                </a:rPr>
                <a:t>single-electron quantum science</a:t>
              </a:r>
              <a:endParaRPr lang="en-US" sz="1600" dirty="0">
                <a:solidFill>
                  <a:schemeClr val="tx1"/>
                </a:solidFill>
                <a:latin typeface="Franklin Gothic Medium"/>
                <a:cs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192B434-2526-014B-9871-4E830C50771C}"/>
                </a:ext>
              </a:extLst>
            </p:cNvPr>
            <p:cNvSpPr/>
            <p:nvPr/>
          </p:nvSpPr>
          <p:spPr>
            <a:xfrm>
              <a:off x="7546077" y="4633384"/>
              <a:ext cx="4096107" cy="118854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8098F58-9FAD-DA46-BCCB-9A94C35DEC79}"/>
              </a:ext>
            </a:extLst>
          </p:cNvPr>
          <p:cNvSpPr txBox="1"/>
          <p:nvPr/>
        </p:nvSpPr>
        <p:spPr>
          <a:xfrm>
            <a:off x="10598781" y="2741401"/>
            <a:ext cx="1253869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Equivalent 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>
                <a:solidFill>
                  <a:prstClr val="black"/>
                </a:solidFill>
                <a:latin typeface="Franklin Gothic Medium"/>
              </a:rPr>
              <a:t>integrable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>
                <a:solidFill>
                  <a:prstClr val="black"/>
                </a:solidFill>
                <a:latin typeface="Franklin Gothic Medium"/>
              </a:rPr>
              <a:t>motion in 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2D nonlinear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</a:rPr>
              <a:t>potential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AF8AD-0871-C04A-961F-7A620DDD9CE2}"/>
              </a:ext>
            </a:extLst>
          </p:cNvPr>
          <p:cNvGrpSpPr/>
          <p:nvPr/>
        </p:nvGrpSpPr>
        <p:grpSpPr>
          <a:xfrm>
            <a:off x="508349" y="1093644"/>
            <a:ext cx="6900979" cy="4338968"/>
            <a:chOff x="508349" y="1093644"/>
            <a:chExt cx="6900979" cy="433896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1FB5E33-14B3-1D46-9390-A4968361DE68}"/>
                </a:ext>
              </a:extLst>
            </p:cNvPr>
            <p:cNvGrpSpPr/>
            <p:nvPr/>
          </p:nvGrpSpPr>
          <p:grpSpPr>
            <a:xfrm>
              <a:off x="508349" y="1093644"/>
              <a:ext cx="6900979" cy="4338968"/>
              <a:chOff x="5611278" y="2883471"/>
              <a:chExt cx="4994209" cy="3135712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8EF6D97-7268-0B46-ADCF-240F6273044B}"/>
                  </a:ext>
                </a:extLst>
              </p:cNvPr>
              <p:cNvSpPr/>
              <p:nvPr/>
            </p:nvSpPr>
            <p:spPr>
              <a:xfrm>
                <a:off x="9471249" y="5002957"/>
                <a:ext cx="691323" cy="321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EAE5CB3-4538-B44F-A571-F04A08C4E19B}"/>
                  </a:ext>
                </a:extLst>
              </p:cNvPr>
              <p:cNvSpPr/>
              <p:nvPr/>
            </p:nvSpPr>
            <p:spPr>
              <a:xfrm>
                <a:off x="5704534" y="3107561"/>
                <a:ext cx="4790291" cy="287298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C9BCAEA-8485-5340-80C6-2150691C6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1278" y="3015524"/>
                <a:ext cx="4992327" cy="3003659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AF7519C-B928-6247-95C4-EE35E0119B16}"/>
                  </a:ext>
                </a:extLst>
              </p:cNvPr>
              <p:cNvSpPr/>
              <p:nvPr/>
            </p:nvSpPr>
            <p:spPr>
              <a:xfrm>
                <a:off x="7071865" y="3531374"/>
                <a:ext cx="2242850" cy="18939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8DB85D0F-5E74-C345-9832-F6160597E36D}"/>
                  </a:ext>
                </a:extLst>
              </p:cNvPr>
              <p:cNvGrpSpPr/>
              <p:nvPr/>
            </p:nvGrpSpPr>
            <p:grpSpPr>
              <a:xfrm>
                <a:off x="6235176" y="2883471"/>
                <a:ext cx="4370311" cy="2053969"/>
                <a:chOff x="4752747" y="2920616"/>
                <a:chExt cx="4370311" cy="2053969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6794B4A-C17D-FF44-B42B-35A69927044E}"/>
                    </a:ext>
                  </a:extLst>
                </p:cNvPr>
                <p:cNvSpPr txBox="1"/>
                <p:nvPr/>
              </p:nvSpPr>
              <p:spPr>
                <a:xfrm>
                  <a:off x="4752747" y="4307307"/>
                  <a:ext cx="2877804" cy="6672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/>
                    <a:buChar char="•"/>
                  </a:pPr>
                  <a:r>
                    <a:rPr lang="en-US" sz="1400" i="1" dirty="0">
                      <a:solidFill>
                        <a:srgbClr val="000000"/>
                      </a:solidFill>
                      <a:latin typeface="Franklin Gothic Medium"/>
                    </a:rPr>
                    <a:t>β</a:t>
                  </a:r>
                  <a:r>
                    <a:rPr lang="en-US" sz="1400" baseline="-25000" dirty="0">
                      <a:solidFill>
                        <a:srgbClr val="000000"/>
                      </a:solidFill>
                      <a:latin typeface="Franklin Gothic Medium"/>
                    </a:rPr>
                    <a:t>x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Franklin Gothic Medium"/>
                    </a:rPr>
                    <a:t> = </a:t>
                  </a:r>
                  <a:r>
                    <a:rPr lang="en-US" sz="1400" i="1" dirty="0">
                      <a:solidFill>
                        <a:srgbClr val="000000"/>
                      </a:solidFill>
                      <a:latin typeface="Franklin Gothic Medium"/>
                    </a:rPr>
                    <a:t>β</a:t>
                  </a:r>
                  <a:r>
                    <a:rPr lang="en-US" sz="1400" baseline="-25000" dirty="0">
                      <a:solidFill>
                        <a:srgbClr val="000000"/>
                      </a:solidFill>
                      <a:latin typeface="Franklin Gothic Medium"/>
                    </a:rPr>
                    <a:t>y 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Franklin Gothic Medium"/>
                    </a:rPr>
                    <a:t>, </a:t>
                  </a:r>
                  <a:r>
                    <a:rPr lang="en-US" sz="1400" i="1" dirty="0">
                      <a:solidFill>
                        <a:srgbClr val="000000"/>
                      </a:solidFill>
                      <a:latin typeface="Franklin Gothic Medium"/>
                    </a:rPr>
                    <a:t>D 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Franklin Gothic Medium"/>
                    </a:rPr>
                    <a:t>= 0 across the nonlinear drift space</a:t>
                  </a:r>
                </a:p>
                <a:p>
                  <a:pPr marL="285750" indent="-285750">
                    <a:buFont typeface="Arial"/>
                    <a:buChar char="•"/>
                  </a:pPr>
                  <a:r>
                    <a:rPr lang="en-US" sz="1400" b="1" i="1" dirty="0">
                      <a:solidFill>
                        <a:srgbClr val="000000"/>
                      </a:solidFill>
                      <a:latin typeface="Franklin Gothic Medium"/>
                      <a:cs typeface="Times New Roman"/>
                    </a:rPr>
                    <a:t>nπ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Franklin Gothic Medium"/>
                    </a:rPr>
                    <a:t> phase advance from nonlinear drift space</a:t>
                  </a:r>
                </a:p>
                <a:p>
                  <a:r>
                    <a:rPr lang="en-US" sz="1400" dirty="0">
                      <a:solidFill>
                        <a:srgbClr val="000000"/>
                      </a:solidFill>
                      <a:latin typeface="Franklin Gothic Medium"/>
                    </a:rPr>
                    <a:t>       exit to nonlinear drift space entrance </a:t>
                  </a:r>
                </a:p>
                <a:p>
                  <a:endParaRPr lang="en-US" sz="1200" dirty="0">
                    <a:solidFill>
                      <a:srgbClr val="1F497D"/>
                    </a:solidFill>
                    <a:latin typeface="Franklin Gothic Medium"/>
                  </a:endParaRP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24C9C66-3440-3A49-A590-49B64BFC5046}"/>
                    </a:ext>
                  </a:extLst>
                </p:cNvPr>
                <p:cNvSpPr txBox="1"/>
                <p:nvPr/>
              </p:nvSpPr>
              <p:spPr>
                <a:xfrm>
                  <a:off x="6825446" y="3637516"/>
                  <a:ext cx="1100096" cy="3781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>
                      <a:solidFill>
                        <a:prstClr val="black"/>
                      </a:solidFill>
                      <a:latin typeface="Franklin Gothic Medium"/>
                    </a:rPr>
                    <a:t>drift space for </a:t>
                  </a:r>
                </a:p>
                <a:p>
                  <a:r>
                    <a:rPr lang="en-US" sz="1400" i="1" dirty="0">
                      <a:solidFill>
                        <a:prstClr val="black"/>
                      </a:solidFill>
                      <a:latin typeface="Franklin Gothic Medium"/>
                    </a:rPr>
                    <a:t>nonlinear insert</a:t>
                  </a:r>
                </a:p>
              </p:txBody>
            </p:sp>
            <p:pic>
              <p:nvPicPr>
                <p:cNvPr id="103" name="Picture 102" descr="IOTA_NonlinearInsert.pdf">
                  <a:extLst>
                    <a:ext uri="{FF2B5EF4-FFF2-40B4-BE49-F238E27FC236}">
                      <a16:creationId xmlns:a16="http://schemas.microsoft.com/office/drawing/2014/main" id="{1675EDB4-B652-1C4E-B78B-B4EDCE07F7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9037" y="2920616"/>
                  <a:ext cx="1214021" cy="785067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4BB29EF-B8AF-964F-9EBE-7B4FB8C4D551}"/>
                  </a:ext>
                </a:extLst>
              </p:cNvPr>
              <p:cNvGrpSpPr/>
              <p:nvPr/>
            </p:nvGrpSpPr>
            <p:grpSpPr>
              <a:xfrm>
                <a:off x="7120525" y="4915850"/>
                <a:ext cx="2194190" cy="509444"/>
                <a:chOff x="5596525" y="4915850"/>
                <a:chExt cx="2194190" cy="509444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779BE05-2294-3D4C-809A-57B1BB863713}"/>
                    </a:ext>
                  </a:extLst>
                </p:cNvPr>
                <p:cNvSpPr txBox="1"/>
                <p:nvPr/>
              </p:nvSpPr>
              <p:spPr>
                <a:xfrm>
                  <a:off x="5596525" y="5117517"/>
                  <a:ext cx="21941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/>
                      </a:solidFill>
                      <a:latin typeface="+mj-lt"/>
                    </a:rPr>
                    <a:t>impacted by space charge</a:t>
                  </a:r>
                </a:p>
              </p:txBody>
            </p:sp>
            <p:sp>
              <p:nvSpPr>
                <p:cNvPr id="67" name="Right Arrow 66">
                  <a:extLst>
                    <a:ext uri="{FF2B5EF4-FFF2-40B4-BE49-F238E27FC236}">
                      <a16:creationId xmlns:a16="http://schemas.microsoft.com/office/drawing/2014/main" id="{DC77C9FA-6E3B-8248-BA1D-FDA121E36412}"/>
                    </a:ext>
                  </a:extLst>
                </p:cNvPr>
                <p:cNvSpPr/>
                <p:nvPr/>
              </p:nvSpPr>
              <p:spPr>
                <a:xfrm rot="16200000">
                  <a:off x="6418146" y="4936276"/>
                  <a:ext cx="230452" cy="189600"/>
                </a:xfrm>
                <a:prstGeom prst="right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4D66B8-D5D3-B341-B934-7A4D8513F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2786" y="2939566"/>
              <a:ext cx="1497688" cy="7936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63B653-14B7-7E44-AAC1-1BFD11F7CF69}"/>
                </a:ext>
              </a:extLst>
            </p:cNvPr>
            <p:cNvSpPr/>
            <p:nvPr/>
          </p:nvSpPr>
          <p:spPr>
            <a:xfrm>
              <a:off x="2771775" y="4471301"/>
              <a:ext cx="2119896" cy="235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930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8" y="63644"/>
            <a:ext cx="11858624" cy="603484"/>
          </a:xfrm>
        </p:spPr>
        <p:txBody>
          <a:bodyPr>
            <a:noAutofit/>
          </a:bodyPr>
          <a:lstStyle/>
          <a:p>
            <a:r>
              <a:rPr lang="en-US" sz="2400" dirty="0"/>
              <a:t>R&amp;D Areas:  Long-Time Beam Prediction at the Interface Between Nonlinear Dynamics and High Intensity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0E43B-7F43-FA45-AAB7-E054FD6CC4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19A4E-FA39-6C41-A568-F6033817F486}"/>
              </a:ext>
            </a:extLst>
          </p:cNvPr>
          <p:cNvSpPr txBox="1"/>
          <p:nvPr/>
        </p:nvSpPr>
        <p:spPr>
          <a:xfrm>
            <a:off x="252416" y="1009304"/>
            <a:ext cx="118183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Advanced Algorithm Development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Goals:  improved speed and fidelity of modeling on long time scales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Fast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symplectic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tracking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 nonlinear applied fields/fringe fields (non-split Hamiltonians)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Improved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integration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of realistic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3D Maxwellian RF and magnet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models with tracking tools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Structure-preserving space charge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modeling to ensure phase space preservation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Improved integration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space charge with s-based tracking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(e.g., long, bunched beams, dipoles)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Efficient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space charge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modeling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high resolution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(adaptive mesh refinement, higher-order particle shapes)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Addressing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computational bottlenecks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eg.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, fast in-situ numerical phase space diagnostics to reduce I/O)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>
              <a:solidFill>
                <a:srgbClr val="1F497D"/>
              </a:solidFill>
              <a:latin typeface="Franklin Gothic Medium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Mathematical and Theoretical Methods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Goals:  validation and physics understanding for effective design.)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Nonlinear methods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(e.g. Lie methods, near-integrable dynamical systems) – dynamic aperture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Self-consistent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beam equilibria and stability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with nonlinear focusing – matching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Understanding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numerical artifacts (particle noise)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associated with long-term simulation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Theoretical models of space-charge-induced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beam halo formation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with nonlinear focusing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Theoretical models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collective instabilities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and nonlinear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decoherence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(Landau damping)</a:t>
            </a:r>
          </a:p>
        </p:txBody>
      </p:sp>
    </p:spTree>
    <p:extLst>
      <p:ext uri="{BB962C8B-B14F-4D97-AF65-F5344CB8AC3E}">
        <p14:creationId xmlns:p14="http://schemas.microsoft.com/office/powerpoint/2010/main" val="141537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p67"/>
          <p:cNvSpPr txBox="1">
            <a:spLocks noGrp="1"/>
          </p:cNvSpPr>
          <p:nvPr>
            <p:ph type="body" idx="2"/>
          </p:nvPr>
        </p:nvSpPr>
        <p:spPr>
          <a:xfrm>
            <a:off x="77823" y="196623"/>
            <a:ext cx="11977700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/>
          <a:p>
            <a:pPr marL="338658" indent="-338658">
              <a:spcBef>
                <a:spcPts val="0"/>
              </a:spcBef>
            </a:pPr>
            <a:r>
              <a:rPr lang="en" sz="3200" dirty="0"/>
              <a:t> </a:t>
            </a:r>
            <a:endParaRPr lang="en" sz="2933" dirty="0"/>
          </a:p>
        </p:txBody>
      </p:sp>
      <p:sp>
        <p:nvSpPr>
          <p:cNvPr id="3" name="Google Shape;2605;p67">
            <a:extLst>
              <a:ext uri="{FF2B5EF4-FFF2-40B4-BE49-F238E27FC236}">
                <a16:creationId xmlns:a16="http://schemas.microsoft.com/office/drawing/2014/main" id="{9C224AFF-0ABF-4D41-8163-BDDDA7522ED0}"/>
              </a:ext>
            </a:extLst>
          </p:cNvPr>
          <p:cNvSpPr txBox="1">
            <a:spLocks/>
          </p:cNvSpPr>
          <p:nvPr/>
        </p:nvSpPr>
        <p:spPr>
          <a:xfrm>
            <a:off x="136478" y="61151"/>
            <a:ext cx="11977700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 defTabSz="1219170" fontAlgn="auto">
              <a:spcBef>
                <a:spcPts val="0"/>
              </a:spcBef>
              <a:buClr>
                <a:srgbClr val="FFFFFF"/>
              </a:buClr>
            </a:pPr>
            <a:r>
              <a:rPr lang="en-US" sz="2533" kern="0" dirty="0">
                <a:solidFill>
                  <a:srgbClr val="FFFFFF"/>
                </a:solidFill>
              </a:rPr>
              <a:t>IMPACT:  Multi-Physics High-Intensity and High Brightness Beam Dynamics Code Suite </a:t>
            </a:r>
            <a:endParaRPr lang="en" sz="2533" kern="0" dirty="0">
              <a:solidFill>
                <a:srgbClr val="FFFFFF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C4B76C-B2F4-22C0-C288-DA5D1D21CA12}"/>
              </a:ext>
            </a:extLst>
          </p:cNvPr>
          <p:cNvGrpSpPr/>
          <p:nvPr/>
        </p:nvGrpSpPr>
        <p:grpSpPr>
          <a:xfrm>
            <a:off x="6533163" y="1125997"/>
            <a:ext cx="5535490" cy="4510722"/>
            <a:chOff x="4899872" y="1375355"/>
            <a:chExt cx="4151618" cy="33830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40EFCD-A842-3AF7-E43C-6F80C7C38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702" y="1724559"/>
              <a:ext cx="3705299" cy="271598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35E3AF-F427-7FD0-74FE-8DD1CC2AAA88}"/>
                </a:ext>
              </a:extLst>
            </p:cNvPr>
            <p:cNvSpPr txBox="1"/>
            <p:nvPr/>
          </p:nvSpPr>
          <p:spPr>
            <a:xfrm>
              <a:off x="5239162" y="4535306"/>
              <a:ext cx="3618672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333" dirty="0">
                  <a:solidFill>
                    <a:prstClr val="black"/>
                  </a:solidFill>
                  <a:latin typeface="Arial"/>
                  <a:ea typeface="SimSun" panose="02010600030101010101" pitchFamily="2" charset="-122"/>
                  <a:cs typeface="Arial"/>
                  <a:sym typeface="Arial"/>
                </a:rPr>
                <a:t>J. Qiang et al., Phys. Rev. Accel. Beams 20, 054402 (2017).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93A866-F6B8-AF5C-71D6-6E54E7BE3CE9}"/>
                </a:ext>
              </a:extLst>
            </p:cNvPr>
            <p:cNvSpPr txBox="1"/>
            <p:nvPr/>
          </p:nvSpPr>
          <p:spPr>
            <a:xfrm>
              <a:off x="4899872" y="1375355"/>
              <a:ext cx="41516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SzTx/>
              </a:pPr>
              <a:r>
                <a:rPr lang="en-US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Start-to-end simulation of the </a:t>
              </a:r>
              <a:r>
                <a:rPr lang="en-US" sz="16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Linac</a:t>
              </a:r>
              <a:r>
                <a:rPr lang="en-US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Coherent Light Source </a:t>
              </a:r>
            </a:p>
          </p:txBody>
        </p:sp>
      </p:grpSp>
      <p:pic>
        <p:nvPicPr>
          <p:cNvPr id="31" name="Picture 2" descr="impact_usermap_mid.jpg                                         0000C7B7&#10;AMAC Kymba                     B75E0785:">
            <a:extLst>
              <a:ext uri="{FF2B5EF4-FFF2-40B4-BE49-F238E27FC236}">
                <a16:creationId xmlns:a16="http://schemas.microsoft.com/office/drawing/2014/main" id="{D13288BE-9A21-C690-5E8F-B820FD4E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34000"/>
          </a:blip>
          <a:srcRect/>
          <a:stretch>
            <a:fillRect/>
          </a:stretch>
        </p:blipFill>
        <p:spPr bwMode="auto">
          <a:xfrm>
            <a:off x="1801092" y="3154514"/>
            <a:ext cx="4599709" cy="295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E01798-C1C8-453D-0B6C-9EADAAF37761}"/>
              </a:ext>
            </a:extLst>
          </p:cNvPr>
          <p:cNvSpPr txBox="1"/>
          <p:nvPr/>
        </p:nvSpPr>
        <p:spPr>
          <a:xfrm>
            <a:off x="136477" y="932773"/>
            <a:ext cx="8763000" cy="57246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 defTabSz="914377">
              <a:buBlip>
                <a:blip r:embed="rId5"/>
              </a:buBlip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  <a:sym typeface="Arial"/>
              </a:rPr>
              <a:t>Key features include:</a:t>
            </a:r>
            <a:endParaRPr lang="en-US" sz="2400" dirty="0">
              <a:solidFill>
                <a:srgbClr val="1F497D"/>
              </a:solidFill>
              <a:latin typeface="Calibri"/>
              <a:cs typeface="Calibri"/>
              <a:sym typeface="Arial"/>
            </a:endParaRP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time-dependent and position dependent PICs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serial and massive parallelization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detailed 3D RF accelerating and focusing model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standard elements:  dipole, solenoid, multipole, etc.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multiple charge states, multiple bunches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3D space charge effects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structure and resistive wall </a:t>
            </a:r>
            <a:r>
              <a:rPr lang="en-US" i="1" dirty="0" err="1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wakefields</a:t>
            </a:r>
            <a:endParaRPr lang="en-US" i="1" dirty="0">
              <a:solidFill>
                <a:prstClr val="black"/>
              </a:solidFill>
              <a:latin typeface="Franklin Gothic Book"/>
              <a:cs typeface="Arial"/>
              <a:sym typeface="Arial"/>
            </a:endParaRP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coherent synchrotron radiation (CSR)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incoherent synchrotron radiation (ISR)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photo-electron emission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machine errors and steering</a:t>
            </a:r>
            <a:endParaRPr lang="en-US" sz="2400" b="1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  <a:p>
            <a:pPr marL="285744" indent="-285744" defTabSz="914377">
              <a:buBlip>
                <a:blip r:embed="rId5"/>
              </a:buBlip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The IMPACT code suite is used by &gt; 40 </a:t>
            </a:r>
          </a:p>
          <a:p>
            <a:pPr defTabSz="914377"/>
            <a:r>
              <a:rPr lang="en-US" sz="2400" b="1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    institutes worldwide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successfully applied to both electron &amp; proton </a:t>
            </a:r>
          </a:p>
          <a:p>
            <a:pPr marL="742932" lvl="1" indent="-285744" defTabSz="914377"/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     machines:</a:t>
            </a:r>
          </a:p>
          <a:p>
            <a:pPr marL="1200121" lvl="2" indent="-285744" defTabSz="914377">
              <a:buBlip>
                <a:blip r:embed="rId5"/>
              </a:buBlip>
            </a:pPr>
            <a:r>
              <a:rPr lang="en-US" b="1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CERN PS2 ring, SNS </a:t>
            </a:r>
            <a:r>
              <a:rPr lang="en-US" b="1" i="1" dirty="0" err="1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linac</a:t>
            </a: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, ...</a:t>
            </a:r>
          </a:p>
          <a:p>
            <a:pPr marL="1200121" lvl="2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LCLS-II </a:t>
            </a:r>
            <a:r>
              <a:rPr lang="en-US" i="1" dirty="0" err="1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linac</a:t>
            </a: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  </a:t>
            </a:r>
          </a:p>
          <a:p>
            <a:pPr marL="742932" lvl="1" indent="-285744" defTabSz="914377">
              <a:buBlip>
                <a:blip r:embed="rId5"/>
              </a:buBlip>
            </a:pPr>
            <a:r>
              <a:rPr lang="en-US" i="1" dirty="0">
                <a:solidFill>
                  <a:prstClr val="black"/>
                </a:solidFill>
                <a:latin typeface="Franklin Gothic Book"/>
                <a:cs typeface="Arial"/>
                <a:sym typeface="Arial"/>
              </a:rPr>
              <a:t>microbunching simulated using 2B macroparticles</a:t>
            </a:r>
          </a:p>
        </p:txBody>
      </p:sp>
      <p:pic>
        <p:nvPicPr>
          <p:cNvPr id="2" name="Google Shape;791;p96" descr="Logo&#10;&#10;Description automatically generated">
            <a:extLst>
              <a:ext uri="{FF2B5EF4-FFF2-40B4-BE49-F238E27FC236}">
                <a16:creationId xmlns:a16="http://schemas.microsoft.com/office/drawing/2014/main" id="{6832F4CD-0BF4-D2F5-572A-32EC45C206B3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563" y="5914191"/>
            <a:ext cx="1969882" cy="7389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FB112-C1C7-0A6A-A980-E06B08710CD0}"/>
              </a:ext>
            </a:extLst>
          </p:cNvPr>
          <p:cNvSpPr txBox="1"/>
          <p:nvPr/>
        </p:nvSpPr>
        <p:spPr>
          <a:xfrm>
            <a:off x="7317020" y="6166593"/>
            <a:ext cx="220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blast.lbl.gov</a:t>
            </a:r>
            <a:r>
              <a:rPr lang="en-US" dirty="0">
                <a:solidFill>
                  <a:schemeClr val="tx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11456645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5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9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ATAP Blue Footer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54310</TotalTime>
  <Words>4157</Words>
  <Application>Microsoft Macintosh PowerPoint</Application>
  <PresentationFormat>Widescreen</PresentationFormat>
  <Paragraphs>601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Arial Black</vt:lpstr>
      <vt:lpstr>Bauhaus 93</vt:lpstr>
      <vt:lpstr>Calibri</vt:lpstr>
      <vt:lpstr>Cambria Math</vt:lpstr>
      <vt:lpstr>Courier New</vt:lpstr>
      <vt:lpstr>Franklin Gothic Book</vt:lpstr>
      <vt:lpstr>Franklin Gothic Medium</vt:lpstr>
      <vt:lpstr>Helvetica</vt:lpstr>
      <vt:lpstr>Times New Roman</vt:lpstr>
      <vt:lpstr>Wingdings</vt:lpstr>
      <vt:lpstr>4_ATAP Blue Footer</vt:lpstr>
      <vt:lpstr>5_ATAP Blue Footer</vt:lpstr>
      <vt:lpstr>ATAP Blue Footer</vt:lpstr>
      <vt:lpstr>9_ATAP Blue Footer</vt:lpstr>
      <vt:lpstr>1_ATAP Blue Footer</vt:lpstr>
      <vt:lpstr>6_ATAP Blue Footer</vt:lpstr>
      <vt:lpstr>7_ATAP Blue Footer</vt:lpstr>
      <vt:lpstr>Chad Mitchell, Lawrence Berkeley National Laboratory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High-resolution modeling studies proton beam filamentation, halo, and losses in the IOTA ring and how these can be mitigated.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Microsoft Office User</cp:lastModifiedBy>
  <cp:revision>1357</cp:revision>
  <cp:lastPrinted>2022-02-13T22:50:14Z</cp:lastPrinted>
  <dcterms:created xsi:type="dcterms:W3CDTF">2015-07-10T17:44:33Z</dcterms:created>
  <dcterms:modified xsi:type="dcterms:W3CDTF">2024-10-02T20:45:18Z</dcterms:modified>
</cp:coreProperties>
</file>