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9" r:id="rId9"/>
    <p:sldId id="266" r:id="rId10"/>
    <p:sldId id="270" r:id="rId11"/>
    <p:sldId id="271" r:id="rId12"/>
    <p:sldId id="899" r:id="rId13"/>
    <p:sldId id="900" r:id="rId14"/>
    <p:sldId id="267" r:id="rId15"/>
    <p:sldId id="268" r:id="rId16"/>
    <p:sldId id="892" r:id="rId17"/>
    <p:sldId id="893" r:id="rId18"/>
    <p:sldId id="890" r:id="rId19"/>
    <p:sldId id="8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41D"/>
    <a:srgbClr val="B31B1B"/>
    <a:srgbClr val="467886"/>
    <a:srgbClr val="185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4"/>
    <p:restoredTop sz="94570"/>
  </p:normalViewPr>
  <p:slideViewPr>
    <p:cSldViewPr snapToGrid="0">
      <p:cViewPr varScale="1">
        <p:scale>
          <a:sx n="70" d="100"/>
          <a:sy n="70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George Signorelli" userId="87c28174-8c53-4744-9bc0-90bc04d5621d" providerId="ADAL" clId="{59678392-AF41-46FB-A35B-764753AD33DC}"/>
    <pc:docChg chg="delSld">
      <pc:chgData name="Matthew George Signorelli" userId="87c28174-8c53-4744-9bc0-90bc04d5621d" providerId="ADAL" clId="{59678392-AF41-46FB-A35B-764753AD33DC}" dt="2024-10-02T19:52:01.120" v="0" actId="47"/>
      <pc:docMkLst>
        <pc:docMk/>
      </pc:docMkLst>
      <pc:sldChg chg="del">
        <pc:chgData name="Matthew George Signorelli" userId="87c28174-8c53-4744-9bc0-90bc04d5621d" providerId="ADAL" clId="{59678392-AF41-46FB-A35B-764753AD33DC}" dt="2024-10-02T19:52:01.120" v="0" actId="47"/>
        <pc:sldMkLst>
          <pc:docMk/>
          <pc:sldMk cId="4025721135" sldId="894"/>
        </pc:sldMkLst>
      </pc:sldChg>
      <pc:sldChg chg="del">
        <pc:chgData name="Matthew George Signorelli" userId="87c28174-8c53-4744-9bc0-90bc04d5621d" providerId="ADAL" clId="{59678392-AF41-46FB-A35B-764753AD33DC}" dt="2024-10-02T19:52:01.120" v="0" actId="47"/>
        <pc:sldMkLst>
          <pc:docMk/>
          <pc:sldMk cId="1404013916" sldId="895"/>
        </pc:sldMkLst>
      </pc:sldChg>
      <pc:sldChg chg="del">
        <pc:chgData name="Matthew George Signorelli" userId="87c28174-8c53-4744-9bc0-90bc04d5621d" providerId="ADAL" clId="{59678392-AF41-46FB-A35B-764753AD33DC}" dt="2024-10-02T19:52:01.120" v="0" actId="47"/>
        <pc:sldMkLst>
          <pc:docMk/>
          <pc:sldMk cId="154545930" sldId="896"/>
        </pc:sldMkLst>
      </pc:sldChg>
      <pc:sldChg chg="del">
        <pc:chgData name="Matthew George Signorelli" userId="87c28174-8c53-4744-9bc0-90bc04d5621d" providerId="ADAL" clId="{59678392-AF41-46FB-A35B-764753AD33DC}" dt="2024-10-02T19:52:01.120" v="0" actId="47"/>
        <pc:sldMkLst>
          <pc:docMk/>
          <pc:sldMk cId="135747852" sldId="898"/>
        </pc:sldMkLst>
      </pc:sldChg>
      <pc:sldChg chg="del">
        <pc:chgData name="Matthew George Signorelli" userId="87c28174-8c53-4744-9bc0-90bc04d5621d" providerId="ADAL" clId="{59678392-AF41-46FB-A35B-764753AD33DC}" dt="2024-10-02T19:52:01.120" v="0" actId="47"/>
        <pc:sldMkLst>
          <pc:docMk/>
          <pc:sldMk cId="1990328652" sldId="901"/>
        </pc:sldMkLst>
      </pc:sldChg>
      <pc:sldChg chg="del">
        <pc:chgData name="Matthew George Signorelli" userId="87c28174-8c53-4744-9bc0-90bc04d5621d" providerId="ADAL" clId="{59678392-AF41-46FB-A35B-764753AD33DC}" dt="2024-10-02T19:52:01.120" v="0" actId="47"/>
        <pc:sldMkLst>
          <pc:docMk/>
          <pc:sldMk cId="1679212446" sldId="902"/>
        </pc:sldMkLst>
      </pc:sldChg>
      <pc:sldChg chg="del">
        <pc:chgData name="Matthew George Signorelli" userId="87c28174-8c53-4744-9bc0-90bc04d5621d" providerId="ADAL" clId="{59678392-AF41-46FB-A35B-764753AD33DC}" dt="2024-10-02T19:52:01.120" v="0" actId="47"/>
        <pc:sldMkLst>
          <pc:docMk/>
          <pc:sldMk cId="603249003" sldId="9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3FDF8-28D8-4ED8-955D-7ECB8A58A01B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422FF-FA8A-4E58-BA5B-6A59E80F7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  <a:p>
            <a:r>
              <a:rPr lang="en-US" dirty="0"/>
              <a:t>In Julia we get JIT-ted functions to use with other </a:t>
            </a:r>
            <a:r>
              <a:rPr lang="en-US" dirty="0" err="1"/>
              <a:t>itnegrators</a:t>
            </a:r>
            <a:r>
              <a:rPr lang="en-US" dirty="0"/>
              <a:t> and optimizers without having to abide by any rules/use tensors</a:t>
            </a:r>
          </a:p>
          <a:p>
            <a:r>
              <a:rPr lang="en-US" dirty="0"/>
              <a:t>Easy to use; Julia is easy to use, but we will have a full-featured python interface (like wrapping C code in python)</a:t>
            </a:r>
          </a:p>
          <a:p>
            <a:r>
              <a:rPr lang="en-US" dirty="0"/>
              <a:t>GPU and CPU parallelization we automatically get for free by using Julia</a:t>
            </a:r>
          </a:p>
          <a:p>
            <a:r>
              <a:rPr lang="en-US" dirty="0"/>
              <a:t>Programs/tools: all of Julia’s plotters at your service</a:t>
            </a:r>
            <a:br>
              <a:rPr lang="en-US" dirty="0"/>
            </a:br>
            <a:r>
              <a:rPr lang="en-US" dirty="0"/>
              <a:t>lattice “parsing” in Julia language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22FF-FA8A-4E58-BA5B-6A59E80F76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3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22FF-FA8A-4E58-BA5B-6A59E80F76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25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9865-669F-9D98-C55F-F71A8D08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6922-B6E4-16FD-9378-AD82E36F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884B-C550-756C-E956-BC9BAADB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BCF-2CBD-D13F-4335-8A2D7E9D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10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9865-669F-9D98-C55F-F71A8D084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CD6922-B6E4-16FD-9378-AD82E36F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C9884B-C550-756C-E956-BC9BAADB0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ABCF-2CBD-D13F-4335-8A2D7E9D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22FF-FA8A-4E58-BA5B-6A59E80F7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88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Rapidly growing ecosystem filled with plotting, optimizers, AD and ML packages, </a:t>
            </a:r>
            <a:r>
              <a:rPr lang="en-US" err="1"/>
              <a:t>etc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22FF-FA8A-4E58-BA5B-6A59E80F76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this is ICAP, we can get into more technical details. Composability of packages and optimizers!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22FF-FA8A-4E58-BA5B-6A59E80F76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7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this is ICAP, we can get into more technical details. Composability of packages and optimizers!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22FF-FA8A-4E58-BA5B-6A59E80F76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73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this is ICAP, we can get into more technical details. Composability of packages and optimizers!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22FF-FA8A-4E58-BA5B-6A59E80F76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1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this is ICAP, we can get into more technical details. Composability of packages and optimizers!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22FF-FA8A-4E58-BA5B-6A59E80F76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43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this is ICAP, we can get into more technical details. Composability of packages and optimizers!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22FF-FA8A-4E58-BA5B-6A59E80F76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4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Modularity</a:t>
            </a:r>
          </a:p>
          <a:p>
            <a:r>
              <a:rPr lang="en-US"/>
              <a:t>In Julia we get JIT-ted functions to use with other </a:t>
            </a:r>
            <a:r>
              <a:rPr lang="en-US" err="1"/>
              <a:t>itnegrators</a:t>
            </a:r>
            <a:r>
              <a:rPr lang="en-US"/>
              <a:t> and optimizers without having to abide by any rules/use tensors</a:t>
            </a:r>
          </a:p>
          <a:p>
            <a:r>
              <a:rPr lang="en-US"/>
              <a:t>Easy to use; Julia is easy to use, but we will have a full-featured python interface (like wrapping C code in python)</a:t>
            </a:r>
          </a:p>
          <a:p>
            <a:r>
              <a:rPr lang="en-US"/>
              <a:t>GPU and CPU parallelization we automatically get for free by using Julia</a:t>
            </a:r>
          </a:p>
          <a:p>
            <a:r>
              <a:rPr lang="en-US"/>
              <a:t>Programs/tools: all of Julia’s plotters at your service</a:t>
            </a:r>
            <a:br>
              <a:rPr lang="en-US"/>
            </a:br>
            <a:r>
              <a:rPr lang="en-US"/>
              <a:t>lattice “parsing” in Julia language itself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422FF-FA8A-4E58-BA5B-6A59E80F76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69AC93A-609A-D182-EE25-22127200ED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73843"/>
            <a:ext cx="12192000" cy="1084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88062E-7E96-0B18-83AA-6DB1911AB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6601" y="1620411"/>
            <a:ext cx="9042399" cy="89746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0973D-5B5C-DEEC-5731-4FADAFCFE8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6601" y="2535236"/>
            <a:ext cx="4588933" cy="56769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A, Author B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56745E-8D76-D949-92E9-0CFC07CEC4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070" y="4030558"/>
            <a:ext cx="4589463" cy="5683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/>
              <a:t>Location/Event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629F36A-03A7-A2A6-10B1-D367EB692D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527" y="6293842"/>
            <a:ext cx="1904035" cy="4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5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3810-A74B-A50F-C925-8BF55B3C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4C51B-48D3-3577-0278-C085E9CA7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C24F1-F918-26F7-9F41-A8D4C79A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E389BB6C-ED41-42BB-9BD7-8040D8A99CE6}" type="datetime4">
              <a:rPr lang="en-US" smtClean="0"/>
              <a:t>October 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E50F5-9F70-5BAF-BB7C-067153AC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D0E11-423E-BB46-D9DB-50C5BC63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8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0DE03-A4FD-B5C7-2CF4-59C67DD1A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4990A-0536-E9F1-1976-22DC7C39B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921E0-9144-D352-62E0-87AF48D8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FA08D032-B36F-4623-8876-B85FC3E4DF39}" type="datetime4">
              <a:rPr lang="en-US" smtClean="0"/>
              <a:t>October 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935AC-B33B-F73B-E705-B4F69325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4C0F8-9D7A-7C15-54C2-C996044B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9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1625-2DEC-DCF9-D17E-F51C2738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0357-00C3-8947-F701-CA0EE04D6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6078D-DEAE-0EB5-7F26-B798D9C0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562A92B0-5836-4877-83DB-13AB335D12CB}" type="datetime4">
              <a:rPr lang="en-US" smtClean="0"/>
              <a:t>October 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9290C-1A66-EA93-EDC9-5FDD5B60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5BE66-11B9-55A4-0508-7FE00595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64F3-D3B9-6752-7A46-84C1BF1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27C6B-5F22-1BE2-A676-4ABC291A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C55A1-17FA-C036-BC97-302A98E5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E2A89332-A3D8-4C0E-8FF6-FBD7119C907C}" type="datetime4">
              <a:rPr lang="en-US" smtClean="0"/>
              <a:t>October 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BA99C-E29F-3F8F-5E51-920FAD58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92737-CF40-B580-2642-EBC85023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9EDD-3D81-757D-DEF6-D572D4A0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30D40-22EE-2770-D552-9C36943C7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72D10-94EB-96A2-2E44-21DD89FD9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44BDD-2439-A054-03A5-E417ABA3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B1CDA0A3-CA31-48A0-AB34-130C852C45E3}" type="datetime4">
              <a:rPr lang="en-US" smtClean="0"/>
              <a:t>October 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571CC-879C-4E6D-9935-8AD9C4795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61039-F6EE-35EC-3447-5DFACD8D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3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F2CF-C5C3-0016-7F1B-D6E2D0F5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E7EB6-5B3D-3E3D-8967-FDCC78A2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C8FB5-CC88-D160-D7D3-E8D5242A6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A8AA7-0872-C665-6F6A-ACB0C0B66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02710-E8BB-3CA2-39B1-A2BDE7719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DA273-220F-1509-C715-BFBB1CBE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4574902A-38C0-4947-B748-CF535594DAA2}" type="datetime4">
              <a:rPr lang="en-US" smtClean="0"/>
              <a:t>October 2,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51A87-A967-5E96-E4E0-4F939DDD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A33C2-AC1E-94CB-5810-AD65F0D8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7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69C68-60BE-7144-5E77-16CCC87D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57A0B-A96F-4789-DBED-DF12706A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BE487C5D-201F-4E31-819D-768C741E6D9B}" type="datetime4">
              <a:rPr lang="en-US" smtClean="0"/>
              <a:t>October 2,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23AA0-56F2-27AE-6C6D-4964F0FD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262D9-654D-5A66-E442-0936D9EF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8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4FA9F-13AF-64FF-7B25-4FDB9086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40A9196F-29DB-413B-8A61-3779819C2743}" type="datetime4">
              <a:rPr lang="en-US" smtClean="0"/>
              <a:t>October 2,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D4975-3862-33FB-7A2B-D572EFF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C7E92-F812-425C-A3AB-7F742F2F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0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E1DD-EE03-E27F-867E-15FD7DF8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A4B5-8877-A5B0-E6CF-C6858FA3B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392CB-F60E-D524-A713-20D1EE50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FD78E-4963-489C-7101-B6970393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7A86CDC2-D6B3-43E6-A459-8DCE045F0285}" type="datetime4">
              <a:rPr lang="en-US" smtClean="0"/>
              <a:t>October 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7AF85-E271-D605-E58B-725B8FF8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666D7-737A-6594-0BC0-3C7F249E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0967-D2EC-055E-F075-37657EFA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1C7BE-A594-55AC-112D-BA3931E86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65F21-703B-4B49-3B88-416F8F9B4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54625-87D5-0C61-D41B-BDD38B7F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0641" y="6584949"/>
            <a:ext cx="2001520" cy="136526"/>
          </a:xfrm>
          <a:prstGeom prst="rect">
            <a:avLst/>
          </a:prstGeom>
        </p:spPr>
        <p:txBody>
          <a:bodyPr/>
          <a:lstStyle/>
          <a:p>
            <a:fld id="{7777BDBD-0DAE-48B8-B4E0-9CD91FB10F10}" type="datetime4">
              <a:rPr lang="en-US" smtClean="0"/>
              <a:t>October 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B5C33-A2B8-336A-8FCA-C6DD15B77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0641" y="6356349"/>
            <a:ext cx="2001520" cy="1365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Location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F85C3-0A9A-1FA3-8FE9-D6B08AB80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4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A14F0-9ED1-B8A9-9B1C-97C8A39F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95899"/>
            <a:ext cx="11571043" cy="621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12D6-DF4F-1266-A741-0214023BF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660" y="1021293"/>
            <a:ext cx="11571042" cy="480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17C6C-ABA2-9CB6-4F75-EAC1387B9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8276" y="6522400"/>
            <a:ext cx="409723" cy="1363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32EBF9-0C69-4C62-8AA3-6792853BE58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B0F9DF-D0D0-0B61-CA53-00C757CEDC2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8964" y="6238876"/>
            <a:ext cx="2140903" cy="567049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648C0C-9D76-3BDC-10BC-DA2276611FE0}"/>
              </a:ext>
            </a:extLst>
          </p:cNvPr>
          <p:cNvSpPr txBox="1">
            <a:spLocks/>
          </p:cNvSpPr>
          <p:nvPr userDrawn="1"/>
        </p:nvSpPr>
        <p:spPr>
          <a:xfrm>
            <a:off x="6881930" y="6329893"/>
            <a:ext cx="2700868" cy="13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Matt Signorelli (mgs255@cornell.edu)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677F5B8-68D5-5082-9BA6-2ADBF8587026}"/>
              </a:ext>
            </a:extLst>
          </p:cNvPr>
          <p:cNvSpPr txBox="1">
            <a:spLocks/>
          </p:cNvSpPr>
          <p:nvPr userDrawn="1"/>
        </p:nvSpPr>
        <p:spPr>
          <a:xfrm>
            <a:off x="6881930" y="6525575"/>
            <a:ext cx="2700868" cy="13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David Sagan (dcs16@cornell.edu)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70B30A7-F931-8123-76AA-D5EEA2F820C7}"/>
              </a:ext>
            </a:extLst>
          </p:cNvPr>
          <p:cNvSpPr txBox="1">
            <a:spLocks/>
          </p:cNvSpPr>
          <p:nvPr userDrawn="1"/>
        </p:nvSpPr>
        <p:spPr>
          <a:xfrm>
            <a:off x="4440826" y="6329893"/>
            <a:ext cx="2001520" cy="13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14</a:t>
            </a:r>
            <a:r>
              <a:rPr lang="en-US" baseline="30000"/>
              <a:t>th</a:t>
            </a:r>
            <a:r>
              <a:rPr lang="en-US"/>
              <a:t> ICAP Conference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5F502C4-C60E-042D-A105-640377121747}"/>
              </a:ext>
            </a:extLst>
          </p:cNvPr>
          <p:cNvSpPr txBox="1">
            <a:spLocks/>
          </p:cNvSpPr>
          <p:nvPr userDrawn="1"/>
        </p:nvSpPr>
        <p:spPr>
          <a:xfrm>
            <a:off x="4440826" y="6522400"/>
            <a:ext cx="2617892" cy="136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Germany, October 2-5, 2024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2CB33A-37E5-3E1E-3DA5-062350D39BE4}"/>
              </a:ext>
            </a:extLst>
          </p:cNvPr>
          <p:cNvCxnSpPr>
            <a:cxnSpLocks/>
          </p:cNvCxnSpPr>
          <p:nvPr userDrawn="1"/>
        </p:nvCxnSpPr>
        <p:spPr>
          <a:xfrm>
            <a:off x="340659" y="825178"/>
            <a:ext cx="11571043" cy="0"/>
          </a:xfrm>
          <a:prstGeom prst="line">
            <a:avLst/>
          </a:prstGeom>
          <a:ln w="2540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E8F499C-CFF8-3A16-A161-2C01BCE1B16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08621" y="51373"/>
            <a:ext cx="1196719" cy="7239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90D8252-3280-1941-BFD6-737EBB395C6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45601" y="6272987"/>
            <a:ext cx="1789970" cy="44749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3693AF-515E-DCA6-E807-CDC9E7E6182E}"/>
              </a:ext>
            </a:extLst>
          </p:cNvPr>
          <p:cNvCxnSpPr>
            <a:cxnSpLocks/>
          </p:cNvCxnSpPr>
          <p:nvPr userDrawn="1"/>
        </p:nvCxnSpPr>
        <p:spPr>
          <a:xfrm flipV="1">
            <a:off x="2427012" y="6319918"/>
            <a:ext cx="0" cy="3905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5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sciml.ai/Symbolics/stable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fluxml.ai/Zygote.jl/stabl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zyme.mit.edu/julia/stable/" TargetMode="External"/><Relationship Id="rId5" Type="http://schemas.openxmlformats.org/officeDocument/2006/relationships/hyperlink" Target="https://github.com/JuliaDiff/ReverseDiff.jl" TargetMode="External"/><Relationship Id="rId4" Type="http://schemas.openxmlformats.org/officeDocument/2006/relationships/hyperlink" Target="https://juliadiff.org/ForwardDiff.jl/stabl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akie.org/stable/" TargetMode="External"/><Relationship Id="rId13" Type="http://schemas.openxmlformats.org/officeDocument/2006/relationships/image" Target="../media/image10.png"/><Relationship Id="rId3" Type="http://schemas.openxmlformats.org/officeDocument/2006/relationships/hyperlink" Target="https://juliadiff.org/ForwardDiff.jl/stable/" TargetMode="External"/><Relationship Id="rId7" Type="http://schemas.openxmlformats.org/officeDocument/2006/relationships/hyperlink" Target="https://docs.sciml.ai/DiffEqDocs/stable/" TargetMode="External"/><Relationship Id="rId12" Type="http://schemas.openxmlformats.org/officeDocument/2006/relationships/hyperlink" Target="https://github.com/JuliaGPU/CUDA.j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uxml.ai/Zygote.jl/stable/" TargetMode="External"/><Relationship Id="rId11" Type="http://schemas.openxmlformats.org/officeDocument/2006/relationships/hyperlink" Target="https://sciml.ai/" TargetMode="External"/><Relationship Id="rId5" Type="http://schemas.openxmlformats.org/officeDocument/2006/relationships/hyperlink" Target="https://enzyme.mit.edu/julia/stable/" TargetMode="External"/><Relationship Id="rId10" Type="http://schemas.openxmlformats.org/officeDocument/2006/relationships/hyperlink" Target="https://github.com/JuliaPy/PyPlot.jl" TargetMode="External"/><Relationship Id="rId4" Type="http://schemas.openxmlformats.org/officeDocument/2006/relationships/hyperlink" Target="https://github.com/JuliaDiff/ReverseDiff.jl" TargetMode="External"/><Relationship Id="rId9" Type="http://schemas.openxmlformats.org/officeDocument/2006/relationships/hyperlink" Target="https://docs.juliaplots.org/stable/" TargetMode="Externa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opt-org/Xop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mad-sim/GTPSA.jl" TargetMode="External"/><Relationship Id="rId7" Type="http://schemas.openxmlformats.org/officeDocument/2006/relationships/hyperlink" Target="https://github.com/bmad-sim/BeamTracking.j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bmad-sim/AtomicAndPhysicalConstants.jl" TargetMode="External"/><Relationship Id="rId5" Type="http://schemas.openxmlformats.org/officeDocument/2006/relationships/hyperlink" Target="https://github.com/bmad-sim/NonlinearNormalForm.jl" TargetMode="External"/><Relationship Id="rId4" Type="http://schemas.openxmlformats.org/officeDocument/2006/relationships/hyperlink" Target="https://github.com/bmad-sim/AcceleratorLattice.j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2D8D-1AED-BAEC-8F2F-1F93A9FD7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860" y="1318659"/>
            <a:ext cx="10876279" cy="1353737"/>
          </a:xfrm>
        </p:spPr>
        <p:txBody>
          <a:bodyPr>
            <a:normAutofit/>
          </a:bodyPr>
          <a:lstStyle/>
          <a:p>
            <a:r>
              <a:rPr lang="en-US" sz="4000" err="1"/>
              <a:t>SciBmad</a:t>
            </a:r>
            <a:r>
              <a:rPr lang="en-US" sz="4000"/>
              <a:t>:  A full-featured ecosystem for modern, differentiable accelerator physics simulations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42D92-DB7C-767B-5EC6-F2BFE945D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070" y="2748404"/>
            <a:ext cx="4588933" cy="567691"/>
          </a:xfrm>
        </p:spPr>
        <p:txBody>
          <a:bodyPr/>
          <a:lstStyle/>
          <a:p>
            <a:r>
              <a:rPr lang="en-US"/>
              <a:t>Matt Signorelli, David Sagan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36DA2-8605-8D6E-F479-717B7F47C8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070" y="4030558"/>
            <a:ext cx="6633994" cy="568325"/>
          </a:xfrm>
        </p:spPr>
        <p:txBody>
          <a:bodyPr/>
          <a:lstStyle/>
          <a:p>
            <a:r>
              <a:rPr lang="en-US"/>
              <a:t>14</a:t>
            </a:r>
            <a:r>
              <a:rPr lang="en-US" baseline="30000"/>
              <a:t>th</a:t>
            </a:r>
            <a:r>
              <a:rPr lang="en-US"/>
              <a:t> International Computational Accelerator Physics Conference</a:t>
            </a:r>
          </a:p>
          <a:p>
            <a:r>
              <a:rPr lang="en-US"/>
              <a:t>Germany, October 2-5,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36C1E3-4AAA-C329-0D8E-5038B167C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355" y="3032250"/>
            <a:ext cx="2843784" cy="17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E361-BE19-C5B4-243B-166CD95A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AcceleratorLattice.jl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7B6E-F6CE-DCB0-94DE-6DADFDEA2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872879"/>
            <a:ext cx="11296284" cy="448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/>
              <a:t>Accelerator lattice construction and manipulation is done using the Julia language itself:</a:t>
            </a:r>
          </a:p>
          <a:p>
            <a:pPr marL="0" indent="0">
              <a:spcBef>
                <a:spcPts val="400"/>
              </a:spcBef>
              <a:buNone/>
            </a:pPr>
            <a:endParaRPr lang="en-US" sz="200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24755-1098-5AE2-86DD-1EC364DA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36FF6-E1B9-B8F8-4258-0B7B09D53C32}"/>
              </a:ext>
            </a:extLst>
          </p:cNvPr>
          <p:cNvSpPr txBox="1"/>
          <p:nvPr/>
        </p:nvSpPr>
        <p:spPr>
          <a:xfrm>
            <a:off x="547332" y="1355684"/>
            <a:ext cx="8931404" cy="37548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182880" rIns="0" rtlCol="0" anchor="ctr" anchorCtr="0">
            <a:spAutoFit/>
          </a:bodyPr>
          <a:lstStyle/>
          <a:p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using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AcceleratorLattice</a:t>
            </a:r>
            <a:endParaRPr lang="en-US" sz="14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b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# Returns a FODO cell with specified quad strength</a:t>
            </a:r>
            <a:endParaRPr lang="en-US" sz="14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function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FODO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(k1)</a:t>
            </a:r>
          </a:p>
          <a:p>
            <a:r>
              <a:rPr lang="en-US" sz="1400" dirty="0">
                <a:solidFill>
                  <a:srgbClr val="795E26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eles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begin</a:t>
            </a:r>
            <a:endParaRPr lang="en-US" sz="14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qf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Quadrupole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(L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0.6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Kn1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k1)</a:t>
            </a:r>
          </a:p>
          <a:p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  d 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Drift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(L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0.4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  </a:t>
            </a:r>
            <a:r>
              <a:rPr lang="en-US" sz="1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qd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Quadrupole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(L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-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0.6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Kn1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-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k1)</a:t>
            </a:r>
          </a:p>
          <a:p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end</a:t>
            </a:r>
            <a:endParaRPr lang="en-US" sz="14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 return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BeamLine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([</a:t>
            </a:r>
            <a:r>
              <a:rPr lang="en-US" sz="1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qf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d, </a:t>
            </a:r>
            <a:r>
              <a:rPr lang="en-US" sz="1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qd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d])</a:t>
            </a:r>
          </a:p>
          <a:p>
            <a:r>
              <a:rPr lang="en-US" sz="1400" b="0" dirty="0">
                <a:solidFill>
                  <a:srgbClr val="AF00D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end</a:t>
            </a:r>
            <a:endParaRPr lang="en-US" sz="1400" b="0" dirty="0">
              <a:solidFill>
                <a:srgbClr val="3B3B3B"/>
              </a:solidFill>
              <a:effectLst/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b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</a:b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@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ele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begin0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BeginningEle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pc_ref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1e7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, </a:t>
            </a:r>
            <a:r>
              <a:rPr lang="en-US" sz="1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species_ref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Species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A31515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"electron"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))</a:t>
            </a:r>
          </a:p>
          <a:p>
            <a:endParaRPr lang="en-US" sz="1400" dirty="0">
              <a:solidFill>
                <a:srgbClr val="3B3B3B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# Construct a 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BeamLine</a:t>
            </a:r>
            <a:r>
              <a:rPr lang="en-US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using Julia functions! </a:t>
            </a:r>
          </a:p>
          <a:p>
            <a:r>
              <a:rPr lang="en-US" sz="1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my_beamline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BeamLine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([begin0,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FODO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0.36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),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FODO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0.30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)])</a:t>
            </a:r>
          </a:p>
          <a:p>
            <a:r>
              <a:rPr lang="en-US" sz="1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my_lat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=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>
                <a:solidFill>
                  <a:srgbClr val="795E26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Lat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([</a:t>
            </a:r>
            <a:r>
              <a:rPr lang="en-US" sz="1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my_beamline</a:t>
            </a:r>
            <a:r>
              <a:rPr lang="en-US" sz="1400" b="0" dirty="0">
                <a:solidFill>
                  <a:srgbClr val="3B3B3B"/>
                </a:solidFill>
                <a:effectLst/>
                <a:latin typeface="Consolas" panose="020B0609020204030204" pitchFamily="49" charset="0"/>
                <a:cs typeface="Courier New" panose="02070309020205020404" pitchFamily="49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3055362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EF36-F1D2-D22B-79F4-F947A0AA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AcceleratorLattice.jl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2FF2-4E45-F928-C676-3ADE74392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30" y="1165695"/>
            <a:ext cx="11878499" cy="500793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00" b="1" err="1">
                <a:solidFill>
                  <a:srgbClr val="2FB41D"/>
                </a:solidFill>
                <a:effectLst/>
                <a:latin typeface="Consolas" panose="020B0609020204030204" pitchFamily="49" charset="0"/>
              </a:rPr>
              <a:t>julia</a:t>
            </a:r>
            <a:r>
              <a:rPr lang="en-US" sz="1500" b="1">
                <a:solidFill>
                  <a:srgbClr val="2FB41D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show(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lat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["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qf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"][1])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Ele: "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qf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 (b1&gt;&gt;2)   Quadrupole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500" b="1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AlignmentGroup</a:t>
            </a:r>
            <a:r>
              <a:rPr lang="en-US" sz="1500" b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offset               [0.0, 0.0, 0.0] m        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offset_tot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 [0.0, 0.0, 0.0] 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x_rot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0 rad                    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x_rot_tot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0 rad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y_rot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0 rad                    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y_rot_tot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0 rad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tilt                 0 rad                    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tilt_tot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   0 rad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500" b="1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BMultipoleGroup</a:t>
            </a:r>
            <a:r>
              <a:rPr lang="en-US" sz="1500" b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Order Integrated              Tilt (rad)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1      false                     0.0                    0.34  Kn1                     0.0  Ks1 (1/m^2)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                                             -0.011341179236737171  Bn1                    -0.0  Bs1 (T/m^1)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500" b="1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FloorPositionGroup</a:t>
            </a:r>
            <a:r>
              <a:rPr lang="en-US" sz="1500" b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r (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r_floor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         [0.0, 0.0, 0.0] 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q (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q_floor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         1.0 + 0.0⋅i + 0.0⋅j + 0.0⋅k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theta (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theta_floor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 0.0 rad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phi (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phi_floor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     0.0 rad                      psi (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psi_floor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      0.0 rad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500" b="1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LengthGroup</a:t>
            </a:r>
            <a:r>
              <a:rPr lang="en-US" sz="1500" b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L                    0.6 m                        orientation          1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s                    0.0 m                    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s_downstream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0.6 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500" b="1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ReferenceGroup</a:t>
            </a:r>
            <a:r>
              <a:rPr lang="en-US" sz="1500" b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species_ref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Species("electron")      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species_ref_exit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Species("electron")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pc_ref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        1.0e7 eV                 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pc_ref_exit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1.0e7 eV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E_tot_ref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1.000000005e7 eV             </a:t>
            </a:r>
            <a:r>
              <a:rPr lang="en-US" sz="150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E_tot_ref_exit</a:t>
            </a: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     1.000000005e7 eV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500">
                <a:solidFill>
                  <a:srgbClr val="000000"/>
                </a:solidFill>
                <a:latin typeface="Consolas" panose="020B0609020204030204" pitchFamily="49" charset="0"/>
              </a:rPr>
              <a:t>... </a:t>
            </a:r>
            <a:r>
              <a:rPr lang="en-US" sz="1500" err="1">
                <a:solidFill>
                  <a:srgbClr val="000000"/>
                </a:solidFill>
                <a:latin typeface="Consolas" panose="020B0609020204030204" pitchFamily="49" charset="0"/>
              </a:rPr>
              <a:t>Etc</a:t>
            </a:r>
            <a:r>
              <a:rPr lang="en-US" sz="1500">
                <a:solidFill>
                  <a:srgbClr val="000000"/>
                </a:solidFill>
                <a:latin typeface="Consolas" panose="020B0609020204030204" pitchFamily="49" charset="0"/>
              </a:rPr>
              <a:t> ...</a:t>
            </a:r>
            <a:endParaRPr lang="en-US" sz="150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46A2C-069D-A267-D704-3B76AB8A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200917-4C63-F96F-7252-3DA3B600E5A7}"/>
              </a:ext>
            </a:extLst>
          </p:cNvPr>
          <p:cNvSpPr txBox="1">
            <a:spLocks/>
          </p:cNvSpPr>
          <p:nvPr/>
        </p:nvSpPr>
        <p:spPr>
          <a:xfrm>
            <a:off x="340659" y="872879"/>
            <a:ext cx="9313768" cy="44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/>
              <a:t>Fully-featured</a:t>
            </a:r>
            <a:r>
              <a:rPr lang="en-US" sz="2000" b="1"/>
              <a:t> lattice elements: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6100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EF36-F1D2-D22B-79F4-F947A0AA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NonlinearNormalForm.jl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2FF2-4E45-F928-C676-3ADE74392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58" y="1377519"/>
            <a:ext cx="11138136" cy="4859651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50" b="1" dirty="0">
                <a:solidFill>
                  <a:srgbClr val="2FB41D"/>
                </a:solidFill>
                <a:effectLst/>
                <a:latin typeface="Consolas" panose="020B0609020204030204" pitchFamily="49" charset="0"/>
              </a:rPr>
              <a:t>julia&gt;</a:t>
            </a:r>
            <a:r>
              <a:rPr lang="en-US" sz="1450" dirty="0">
                <a:effectLst/>
                <a:latin typeface="Consolas" panose="020B0609020204030204" pitchFamily="49" charset="0"/>
              </a:rPr>
              <a:t> m   </a:t>
            </a:r>
            <a:r>
              <a:rPr lang="en-US" sz="145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# Variable m is a map which has 6 variables and 2 parameters in this case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 err="1">
                <a:effectLst/>
                <a:latin typeface="Consolas" panose="020B0609020204030204" pitchFamily="49" charset="0"/>
              </a:rPr>
              <a:t>DAMap</a:t>
            </a:r>
            <a:r>
              <a:rPr lang="en-US" sz="1450" dirty="0">
                <a:effectLst/>
                <a:latin typeface="Consolas" panose="020B0609020204030204" pitchFamily="49" charset="0"/>
              </a:rPr>
              <a:t>{Vector{ComplexF64}, Vector{ComplexTPS64}, </a:t>
            </a:r>
            <a:r>
              <a:rPr lang="en-US" sz="1450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Quaternion{ComplexTPS64}</a:t>
            </a:r>
            <a:r>
              <a:rPr lang="en-US" sz="145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450" dirty="0">
                <a:effectLst/>
                <a:latin typeface="Consolas" panose="020B0609020204030204" pitchFamily="49" charset="0"/>
              </a:rPr>
              <a:t>Nothing, Bool}: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effectLst/>
                <a:latin typeface="Consolas" panose="020B0609020204030204" pitchFamily="49" charset="0"/>
              </a:rPr>
              <a:t>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# Variables:       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effectLst/>
                <a:latin typeface="Consolas" panose="020B0609020204030204" pitchFamily="49" charset="0"/>
              </a:rPr>
              <a:t>Maximum order:     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# Parameters:     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effectLst/>
                <a:latin typeface="Consolas" panose="020B0609020204030204" pitchFamily="49" charset="0"/>
              </a:rPr>
              <a:t>Parameter order:   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effectLst/>
                <a:latin typeface="Consolas" panose="020B0609020204030204" pitchFamily="49" charset="0"/>
              </a:rPr>
              <a:t>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50" dirty="0">
                <a:effectLst/>
                <a:latin typeface="Consolas" panose="020B0609020204030204" pitchFamily="49" charset="0"/>
              </a:rPr>
              <a:t>Reference Orbit Vector{ComplexF64}: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50" dirty="0">
                <a:effectLst/>
                <a:latin typeface="Consolas" panose="020B0609020204030204" pitchFamily="49" charset="0"/>
              </a:rPr>
              <a:t>1:   0.0 + 0.0im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50" dirty="0">
                <a:effectLst/>
                <a:latin typeface="Consolas" panose="020B0609020204030204" pitchFamily="49" charset="0"/>
              </a:rPr>
              <a:t>2:   0.0 + 0.0im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50" dirty="0">
                <a:effectLst/>
                <a:latin typeface="Consolas" panose="020B0609020204030204" pitchFamily="49" charset="0"/>
              </a:rPr>
              <a:t>3:   0.0 + 0.0im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50" dirty="0">
                <a:effectLst/>
                <a:latin typeface="Consolas" panose="020B0609020204030204" pitchFamily="49" charset="0"/>
              </a:rPr>
              <a:t>4:   0.0 + 0.0im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50" dirty="0">
                <a:effectLst/>
                <a:latin typeface="Consolas" panose="020B0609020204030204" pitchFamily="49" charset="0"/>
              </a:rPr>
              <a:t>5:   0.0 + 0.0im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50" dirty="0">
                <a:effectLst/>
                <a:latin typeface="Consolas" panose="020B0609020204030204" pitchFamily="49" charset="0"/>
              </a:rPr>
              <a:t>6:   0.0 + 0.0im</a:t>
            </a:r>
          </a:p>
          <a:p>
            <a:pPr marL="0" indent="0">
              <a:spcBef>
                <a:spcPts val="0"/>
              </a:spcBef>
              <a:buNone/>
            </a:pPr>
            <a:endParaRPr lang="en-US" sz="1450" dirty="0">
              <a:effectLst/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50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Last plane is coasting: variable #6 is constant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effectLst/>
                <a:latin typeface="Consolas" panose="020B0609020204030204" pitchFamily="49" charset="0"/>
              </a:rPr>
              <a:t>Orbital Ray Vector{ComplexTPS64}: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effectLst/>
                <a:latin typeface="Consolas" panose="020B0609020204030204" pitchFamily="49" charset="0"/>
              </a:rPr>
              <a:t>  Out  Real                     </a:t>
            </a:r>
            <a:r>
              <a:rPr lang="en-US" sz="1450" dirty="0" err="1">
                <a:effectLst/>
                <a:latin typeface="Consolas" panose="020B0609020204030204" pitchFamily="49" charset="0"/>
              </a:rPr>
              <a:t>Imag</a:t>
            </a:r>
            <a:r>
              <a:rPr lang="en-US" sz="1450" dirty="0">
                <a:effectLst/>
                <a:latin typeface="Consolas" panose="020B0609020204030204" pitchFamily="49" charset="0"/>
              </a:rPr>
              <a:t>                       Order   Exponent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effectLst/>
                <a:latin typeface="Consolas" panose="020B0609020204030204" pitchFamily="49" charset="0"/>
              </a:rPr>
              <a:t>------------------------------------------------------------------------------------------------------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effectLst/>
                <a:latin typeface="Consolas" panose="020B0609020204030204" pitchFamily="49" charset="0"/>
              </a:rPr>
              <a:t>   1:   1.0016106150325099e+00   0.0000000000000000e+00      1      1   0   0   0   0   0   |   0  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effectLst/>
                <a:latin typeface="Consolas" panose="020B0609020204030204" pitchFamily="49" charset="0"/>
              </a:rPr>
              <a:t>   1:   7.9725998724008134e-03   0.0000000000000000e+00      1      0   1   0   0   0   0   |   0  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effectLst/>
                <a:latin typeface="Consolas" panose="020B0609020204030204" pitchFamily="49" charset="0"/>
              </a:rPr>
              <a:t>⋮               ⋮                        ⋮             ⋮  ⋮   ⋮  ⋮   ⋮   ⋮   ⋮   ⋮   ⋮   ⋮   ⋮   ⋮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50" dirty="0">
                <a:effectLst/>
                <a:latin typeface="Consolas" panose="020B0609020204030204" pitchFamily="49" charset="0"/>
              </a:rPr>
              <a:t>                                                                                      596 rows omitted</a:t>
            </a:r>
            <a:endParaRPr lang="en-US" sz="1450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46A2C-069D-A267-D704-3B76AB8A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200917-4C63-F96F-7252-3DA3B600E5A7}"/>
              </a:ext>
            </a:extLst>
          </p:cNvPr>
          <p:cNvSpPr txBox="1">
            <a:spLocks/>
          </p:cNvSpPr>
          <p:nvPr/>
        </p:nvSpPr>
        <p:spPr>
          <a:xfrm>
            <a:off x="138545" y="909823"/>
            <a:ext cx="12053453" cy="44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Real and complex parametric </a:t>
            </a:r>
            <a:r>
              <a:rPr lang="en-US" sz="2400" b="1" dirty="0" err="1"/>
              <a:t>DAMaps</a:t>
            </a:r>
            <a:r>
              <a:rPr lang="en-US" sz="2400" b="1" dirty="0"/>
              <a:t> including spin and coasting beam, for example:</a:t>
            </a:r>
            <a:endParaRPr lang="en-US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015536-A23C-FA41-3418-C79E1A9651A7}"/>
              </a:ext>
            </a:extLst>
          </p:cNvPr>
          <p:cNvCxnSpPr>
            <a:cxnSpLocks/>
          </p:cNvCxnSpPr>
          <p:nvPr/>
        </p:nvCxnSpPr>
        <p:spPr>
          <a:xfrm flipV="1">
            <a:off x="6442331" y="1748768"/>
            <a:ext cx="0" cy="5757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4731EA-481D-5323-34B5-C1FC62673E7B}"/>
              </a:ext>
            </a:extLst>
          </p:cNvPr>
          <p:cNvCxnSpPr>
            <a:cxnSpLocks/>
          </p:cNvCxnSpPr>
          <p:nvPr/>
        </p:nvCxnSpPr>
        <p:spPr>
          <a:xfrm flipH="1">
            <a:off x="5483370" y="4292601"/>
            <a:ext cx="440266" cy="279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EABEF8-D252-2989-86C5-C679B5D552F6}"/>
              </a:ext>
            </a:extLst>
          </p:cNvPr>
          <p:cNvCxnSpPr>
            <a:cxnSpLocks/>
          </p:cNvCxnSpPr>
          <p:nvPr/>
        </p:nvCxnSpPr>
        <p:spPr>
          <a:xfrm flipH="1">
            <a:off x="9247025" y="4572001"/>
            <a:ext cx="185733" cy="5277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7D353F-26A0-6827-0E04-1CB060E4FA61}"/>
              </a:ext>
            </a:extLst>
          </p:cNvPr>
          <p:cNvCxnSpPr>
            <a:cxnSpLocks/>
          </p:cNvCxnSpPr>
          <p:nvPr/>
        </p:nvCxnSpPr>
        <p:spPr>
          <a:xfrm>
            <a:off x="10674417" y="4548739"/>
            <a:ext cx="159808" cy="5510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1AE1DC5-C2D3-9924-04C5-3A3667C23C6B}"/>
              </a:ext>
            </a:extLst>
          </p:cNvPr>
          <p:cNvSpPr txBox="1"/>
          <p:nvPr/>
        </p:nvSpPr>
        <p:spPr>
          <a:xfrm>
            <a:off x="8941531" y="4251801"/>
            <a:ext cx="116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Variables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F911-1DCE-3478-1D0A-3A1DA9721DB7}"/>
              </a:ext>
            </a:extLst>
          </p:cNvPr>
          <p:cNvSpPr txBox="1"/>
          <p:nvPr/>
        </p:nvSpPr>
        <p:spPr>
          <a:xfrm>
            <a:off x="10191988" y="4251801"/>
            <a:ext cx="13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Parameters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23E0A1-0D49-EFC2-0CEC-A391188671EA}"/>
              </a:ext>
            </a:extLst>
          </p:cNvPr>
          <p:cNvCxnSpPr>
            <a:cxnSpLocks/>
          </p:cNvCxnSpPr>
          <p:nvPr/>
        </p:nvCxnSpPr>
        <p:spPr>
          <a:xfrm flipH="1">
            <a:off x="2922822" y="2459341"/>
            <a:ext cx="70590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529E07-2C28-B5DC-B5A5-FECE784F8A70}"/>
              </a:ext>
            </a:extLst>
          </p:cNvPr>
          <p:cNvCxnSpPr>
            <a:cxnSpLocks/>
          </p:cNvCxnSpPr>
          <p:nvPr/>
        </p:nvCxnSpPr>
        <p:spPr>
          <a:xfrm flipH="1">
            <a:off x="2922822" y="2034063"/>
            <a:ext cx="70590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53BD69-D796-2C11-0D48-92271D0E00CF}"/>
              </a:ext>
            </a:extLst>
          </p:cNvPr>
          <p:cNvSpPr txBox="1"/>
          <p:nvPr/>
        </p:nvSpPr>
        <p:spPr>
          <a:xfrm>
            <a:off x="3628724" y="1820270"/>
            <a:ext cx="2219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Full customizable # variables and # parameters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ACF883-BA10-BDC1-143D-3D961C739944}"/>
              </a:ext>
            </a:extLst>
          </p:cNvPr>
          <p:cNvSpPr txBox="1"/>
          <p:nvPr/>
        </p:nvSpPr>
        <p:spPr>
          <a:xfrm>
            <a:off x="5771730" y="3702766"/>
            <a:ext cx="232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Coasting beam supported if wanted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EB089A-AC75-6F52-3546-865FC2FAB2EF}"/>
              </a:ext>
            </a:extLst>
          </p:cNvPr>
          <p:cNvSpPr txBox="1"/>
          <p:nvPr/>
        </p:nvSpPr>
        <p:spPr>
          <a:xfrm>
            <a:off x="6126180" y="2294550"/>
            <a:ext cx="221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Spin!</a:t>
            </a:r>
          </a:p>
        </p:txBody>
      </p:sp>
    </p:spTree>
    <p:extLst>
      <p:ext uri="{BB962C8B-B14F-4D97-AF65-F5344CB8AC3E}">
        <p14:creationId xmlns:p14="http://schemas.microsoft.com/office/powerpoint/2010/main" val="58975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8EF36-F1D2-D22B-79F4-F947A0AA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NonlinearNormalForm.jl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2FF2-4E45-F928-C676-3ADE74392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57" y="1258107"/>
            <a:ext cx="11153643" cy="4727014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00" b="1" err="1">
                <a:solidFill>
                  <a:srgbClr val="2FB41D"/>
                </a:solidFill>
                <a:effectLst/>
                <a:latin typeface="Consolas" panose="020B0609020204030204" pitchFamily="49" charset="0"/>
              </a:rPr>
              <a:t>julia</a:t>
            </a:r>
            <a:r>
              <a:rPr lang="en-US" sz="1500" b="1">
                <a:solidFill>
                  <a:srgbClr val="2FB41D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500">
                <a:solidFill>
                  <a:srgbClr val="2FB41D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500" err="1">
                <a:effectLst/>
                <a:latin typeface="Consolas" panose="020B0609020204030204" pitchFamily="49" charset="0"/>
              </a:rPr>
              <a:t>m_lin</a:t>
            </a:r>
            <a:r>
              <a:rPr lang="en-US" sz="1500">
                <a:effectLst/>
                <a:latin typeface="Consolas" panose="020B0609020204030204" pitchFamily="49" charset="0"/>
              </a:rPr>
              <a:t> = </a:t>
            </a:r>
            <a:r>
              <a:rPr lang="en-US" sz="1500" err="1">
                <a:effectLst/>
                <a:latin typeface="Consolas" panose="020B0609020204030204" pitchFamily="49" charset="0"/>
              </a:rPr>
              <a:t>cutord</a:t>
            </a:r>
            <a:r>
              <a:rPr lang="en-US" sz="1500">
                <a:effectLst/>
                <a:latin typeface="Consolas" panose="020B0609020204030204" pitchFamily="49" charset="0"/>
              </a:rPr>
              <a:t>(m, 2); </a:t>
            </a:r>
            <a:r>
              <a:rPr lang="en-US" sz="150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# extract the linear part in orbital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err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julia</a:t>
            </a:r>
            <a:r>
              <a:rPr lang="en-US" sz="1500" b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US" sz="150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m_nonlinear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inv(</a:t>
            </a:r>
            <a:r>
              <a:rPr lang="en-US" sz="150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m_lin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∘ m; 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remove the linear part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err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julia</a:t>
            </a:r>
            <a:r>
              <a:rPr lang="en-US" sz="1500" b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log(</a:t>
            </a:r>
            <a:r>
              <a:rPr lang="en-US" sz="150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m_nonlinear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 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Get the Lie operator (including quaternion) generating nonlinear part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err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julia</a:t>
            </a:r>
            <a:r>
              <a:rPr lang="en-US" sz="1500" b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 = </a:t>
            </a:r>
            <a:r>
              <a:rPr lang="en-US" sz="150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m_lin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∘ exp(F);  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Reconstruct same map using Lie exponent and linear part separately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err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julia</a:t>
            </a:r>
            <a:r>
              <a:rPr lang="en-US" sz="1500" b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 = normal(m);  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Calculate the nonlinear (parametric) normalizing canonical transformation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err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julia</a:t>
            </a:r>
            <a:r>
              <a:rPr lang="en-US" sz="1500" b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US" sz="150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R_z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inv(a) ∘ m ∘ a; 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Nonlinear amplitude-dependent rotation in regular phase space (x, </a:t>
            </a:r>
            <a:r>
              <a:rPr lang="en-US" sz="1500" err="1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px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…)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b="1">
              <a:solidFill>
                <a:schemeClr val="accent6"/>
              </a:solidFill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err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julia</a:t>
            </a:r>
            <a:r>
              <a:rPr lang="en-US" sz="1500" b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en-US" sz="1500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 = </a:t>
            </a:r>
            <a:r>
              <a:rPr lang="en-US" sz="150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to_phasor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(m);  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Get the transform to phasors basis √(J)*exp(±</a:t>
            </a:r>
            <a:r>
              <a:rPr lang="en-US" sz="1500" err="1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</a:t>
            </a:r>
            <a:r>
              <a:rPr lang="el-GR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ϕ)</a:t>
            </a:r>
            <a:endParaRPr lang="en-US" sz="1500">
              <a:solidFill>
                <a:srgbClr val="C00000"/>
              </a:solidFill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50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err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julia</a:t>
            </a:r>
            <a:r>
              <a:rPr lang="en-US" sz="1500" b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R_J = inv(c) ∘ </a:t>
            </a:r>
            <a:r>
              <a:rPr lang="en-US" sz="150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R_z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∘ c; 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Nonlinear amplitude-dependent rotation in phasors basis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err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julia</a:t>
            </a:r>
            <a:r>
              <a:rPr lang="en-US" sz="1500" b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US" sz="150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a_spin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a0, a1, a2 = factorize(a); 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Spin part, nonlinear parameter-dependent fixed point, a1, a2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err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julia</a:t>
            </a:r>
            <a:r>
              <a:rPr lang="en-US" sz="1500" b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l-GR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Σ = </a:t>
            </a:r>
            <a:r>
              <a:rPr lang="en-US" sz="150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equilibrium_moments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(m, a); 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Calculate equilibrium sigma matrix when fluctuation-dissipation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err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julia</a:t>
            </a:r>
            <a:r>
              <a:rPr lang="en-US" sz="1500" b="1">
                <a:solidFill>
                  <a:srgbClr val="2FB41D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 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 = normal(m, m=[0; 1], </a:t>
            </a:r>
            <a:r>
              <a:rPr lang="en-US" sz="150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m_spin</a:t>
            </a:r>
            <a:r>
              <a:rPr lang="en-US" sz="150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=[-1]);  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Leaving in a </a:t>
            </a:r>
            <a:r>
              <a:rPr lang="en-US" sz="1500" err="1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Q_y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 </a:t>
            </a:r>
            <a:r>
              <a:rPr lang="en-US" sz="1500" err="1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Q_spin</a:t>
            </a:r>
            <a:r>
              <a:rPr lang="en-US" sz="1500">
                <a:solidFill>
                  <a:srgbClr val="C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resonance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46A2C-069D-A267-D704-3B76AB8A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200917-4C63-F96F-7252-3DA3B600E5A7}"/>
              </a:ext>
            </a:extLst>
          </p:cNvPr>
          <p:cNvSpPr txBox="1">
            <a:spLocks/>
          </p:cNvSpPr>
          <p:nvPr/>
        </p:nvSpPr>
        <p:spPr>
          <a:xfrm>
            <a:off x="340659" y="872879"/>
            <a:ext cx="9313768" cy="44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/>
              <a:t>All the following tools are implemented already: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4207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DA7E-DAA7-8B09-9213-0051C2E5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B80C-A1DB-9AAE-8581-359C3D94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60" y="1021292"/>
            <a:ext cx="11421412" cy="52320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/>
              <a:t>SciBmad</a:t>
            </a:r>
            <a:r>
              <a:rPr lang="en-US" b="1" dirty="0"/>
              <a:t> is a modern accelerator physics ecosystem which will provide: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Modularity!!</a:t>
            </a:r>
          </a:p>
          <a:p>
            <a:pPr lvl="1"/>
            <a:r>
              <a:rPr lang="en-US" dirty="0"/>
              <a:t>Maximal code re-use, minimal reinventing the wheel</a:t>
            </a:r>
          </a:p>
          <a:p>
            <a:pPr lvl="1"/>
            <a:r>
              <a:rPr lang="en-US" b="1" dirty="0"/>
              <a:t>Plug-and-play </a:t>
            </a:r>
            <a:r>
              <a:rPr lang="en-US" dirty="0"/>
              <a:t>different optimizers, </a:t>
            </a:r>
            <a:r>
              <a:rPr lang="en-US" err="1"/>
              <a:t>symplectic</a:t>
            </a:r>
            <a:r>
              <a:rPr lang="en-US" dirty="0"/>
              <a:t> integrators, tracking methods, etc. with ease</a:t>
            </a:r>
          </a:p>
          <a:p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Runs optimally on all architectures, with CPU &amp; GPU parallelization</a:t>
            </a:r>
          </a:p>
          <a:p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Easy to use and integrate with other programs/tools</a:t>
            </a:r>
          </a:p>
          <a:p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i="1" dirty="0"/>
              <a:t> Fully differentiable </a:t>
            </a:r>
            <a:r>
              <a:rPr lang="en-US" b="1" dirty="0"/>
              <a:t>using automatic differentiation</a:t>
            </a:r>
          </a:p>
          <a:p>
            <a:pPr lvl="1"/>
            <a:r>
              <a:rPr lang="en-US" dirty="0"/>
              <a:t>Fast, accurate calculation of gradients for optimizations and machine learning </a:t>
            </a:r>
            <a:r>
              <a:rPr lang="en-US" b="1" dirty="0"/>
              <a:t>using forward and backward differentiation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Full featured accelerator software toolkit</a:t>
            </a:r>
          </a:p>
          <a:p>
            <a:pPr lvl="1"/>
            <a:r>
              <a:rPr lang="en-US" dirty="0"/>
              <a:t>Linear and nonlinear tracking, nonlinear parametric normal forms including spin, </a:t>
            </a:r>
            <a:r>
              <a:rPr lang="en-US" err="1"/>
              <a:t>Bmad’s</a:t>
            </a:r>
            <a:r>
              <a:rPr lang="en-US" dirty="0"/>
              <a:t> advanced lattice design tools (e.g. superposition, </a:t>
            </a:r>
            <a:r>
              <a:rPr lang="en-US" dirty="0" err="1"/>
              <a:t>multipass</a:t>
            </a:r>
            <a:r>
              <a:rPr lang="en-US" dirty="0"/>
              <a:t>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Goal: first accelerator simulations by end of year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67C8E-D924-B9EF-BEDD-FC80F33D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BCF46-6CA6-B7F8-EA5D-848C30EA4B62}"/>
              </a:ext>
            </a:extLst>
          </p:cNvPr>
          <p:cNvSpPr txBox="1"/>
          <p:nvPr/>
        </p:nvSpPr>
        <p:spPr>
          <a:xfrm>
            <a:off x="340660" y="1549668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✔</a:t>
            </a:r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D04867-BCA4-E519-A628-43911E21D105}"/>
              </a:ext>
            </a:extLst>
          </p:cNvPr>
          <p:cNvSpPr txBox="1"/>
          <p:nvPr/>
        </p:nvSpPr>
        <p:spPr>
          <a:xfrm>
            <a:off x="340659" y="263546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✔</a:t>
            </a:r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9790E-4DA8-2FDD-D564-F66561309984}"/>
              </a:ext>
            </a:extLst>
          </p:cNvPr>
          <p:cNvSpPr txBox="1"/>
          <p:nvPr/>
        </p:nvSpPr>
        <p:spPr>
          <a:xfrm>
            <a:off x="340659" y="32695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✔</a:t>
            </a:r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A5453-C372-0DF3-12A7-FDF661DA614B}"/>
              </a:ext>
            </a:extLst>
          </p:cNvPr>
          <p:cNvSpPr txBox="1"/>
          <p:nvPr/>
        </p:nvSpPr>
        <p:spPr>
          <a:xfrm>
            <a:off x="340659" y="3915878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✔</a:t>
            </a:r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C76FF3-9F81-D72C-726A-7B71C7064322}"/>
              </a:ext>
            </a:extLst>
          </p:cNvPr>
          <p:cNvSpPr txBox="1"/>
          <p:nvPr/>
        </p:nvSpPr>
        <p:spPr>
          <a:xfrm>
            <a:off x="340659" y="4680424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✔</a:t>
            </a:r>
            <a:endParaRPr lang="en-US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267F-1BE4-C5A1-A662-2DB8CE3F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Contributors and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70E3B-A41E-8D66-26D3-9AC79F13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60" y="1021293"/>
            <a:ext cx="11571042" cy="5206252"/>
          </a:xfrm>
        </p:spPr>
        <p:txBody>
          <a:bodyPr>
            <a:normAutofit lnSpcReduction="10000"/>
          </a:bodyPr>
          <a:lstStyle/>
          <a:p>
            <a:r>
              <a:rPr lang="en-US" sz="2200"/>
              <a:t>Development of </a:t>
            </a:r>
            <a:r>
              <a:rPr lang="en-US" sz="2200" err="1"/>
              <a:t>SciBmad</a:t>
            </a:r>
            <a:r>
              <a:rPr lang="en-US" sz="2200"/>
              <a:t> is currently in full-gear, and would not be this far along without the help of many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 dirty="0"/>
          </a:p>
          <a:p>
            <a:r>
              <a:rPr lang="en-US" dirty="0"/>
              <a:t>Open to more collaborators!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D3952-4219-76D7-0D7C-2B77733A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15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C34747-8784-0E89-4F2B-1E901F3DE40D}"/>
              </a:ext>
            </a:extLst>
          </p:cNvPr>
          <p:cNvSpPr txBox="1">
            <a:spLocks/>
          </p:cNvSpPr>
          <p:nvPr/>
        </p:nvSpPr>
        <p:spPr>
          <a:xfrm>
            <a:off x="500514" y="1880799"/>
            <a:ext cx="11411187" cy="3086753"/>
          </a:xfrm>
          <a:prstGeom prst="rect">
            <a:avLst/>
          </a:prstGeom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Dan Abell (</a:t>
            </a:r>
            <a:r>
              <a:rPr lang="en-US" sz="2000" b="1" dirty="0" err="1"/>
              <a:t>BeamTracking.jl</a:t>
            </a:r>
            <a:r>
              <a:rPr lang="en-US" sz="2000" b="1" dirty="0"/>
              <a:t> and </a:t>
            </a:r>
            <a:r>
              <a:rPr lang="en-US" sz="2000" b="1" dirty="0" err="1"/>
              <a:t>AtomicAndPhysicalConstants.jl</a:t>
            </a:r>
            <a:r>
              <a:rPr lang="en-US" sz="2000" b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J. Scott Berg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Oleksii </a:t>
            </a:r>
            <a:r>
              <a:rPr lang="en-US" sz="2000" b="1" dirty="0" err="1"/>
              <a:t>Beznozov</a:t>
            </a:r>
            <a:r>
              <a:rPr lang="en-US" sz="2000" b="1" dirty="0"/>
              <a:t> (</a:t>
            </a:r>
            <a:r>
              <a:rPr lang="en-US" sz="2000" b="1" dirty="0" err="1"/>
              <a:t>BeamTracking.jl</a:t>
            </a:r>
            <a:r>
              <a:rPr lang="en-US" sz="2000" b="1" dirty="0"/>
              <a:t> - GPU)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Alex Coxe (</a:t>
            </a:r>
            <a:r>
              <a:rPr lang="en-US" sz="2000" b="1" dirty="0" err="1"/>
              <a:t>AtomicAndPhysicalConstants.jl</a:t>
            </a:r>
            <a:r>
              <a:rPr lang="en-US" sz="2000" b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Laurent Deniau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Auralee</a:t>
            </a:r>
            <a:r>
              <a:rPr lang="en-US" sz="2000" dirty="0"/>
              <a:t> Edelen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Etienne Forest (significant help with </a:t>
            </a:r>
            <a:r>
              <a:rPr lang="en-US" sz="2000" b="1" dirty="0" err="1"/>
              <a:t>NonlinearNormalForm.jl</a:t>
            </a:r>
            <a:r>
              <a:rPr lang="en-US" sz="2000" b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Juan-Pablo Gonzalez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Georg Hoffstaetter de Torquat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Gavin </a:t>
            </a:r>
            <a:r>
              <a:rPr lang="en-US" sz="2000" dirty="0" err="1"/>
              <a:t>Hunsche</a:t>
            </a:r>
            <a:r>
              <a:rPr lang="en-US" sz="2000" dirty="0"/>
              <a:t> (</a:t>
            </a:r>
            <a:r>
              <a:rPr lang="en-US" sz="2000" dirty="0" err="1"/>
              <a:t>BeamTracking.jl</a:t>
            </a:r>
            <a:r>
              <a:rPr lang="en-US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/>
              <a:t>Lixing</a:t>
            </a:r>
            <a:r>
              <a:rPr lang="en-US" sz="2000" dirty="0"/>
              <a:t> Li (</a:t>
            </a:r>
            <a:r>
              <a:rPr lang="en-US" sz="2000" dirty="0" err="1"/>
              <a:t>AtomicAndPhysicalConstants.jl</a:t>
            </a:r>
            <a:r>
              <a:rPr lang="en-US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Chris Mayes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Ryan Roussel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David Sagan (</a:t>
            </a:r>
            <a:r>
              <a:rPr lang="en-US" sz="2000" b="1" dirty="0" err="1"/>
              <a:t>AcceleratorLattice.jl</a:t>
            </a:r>
            <a:r>
              <a:rPr lang="en-US" sz="2000" b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Matt Signorelli (</a:t>
            </a:r>
            <a:r>
              <a:rPr lang="en-US" sz="2000" b="1" dirty="0" err="1"/>
              <a:t>NonlinearNormalForm.jl</a:t>
            </a:r>
            <a:r>
              <a:rPr lang="en-US" sz="2000" b="1" dirty="0"/>
              <a:t> and </a:t>
            </a:r>
            <a:r>
              <a:rPr lang="en-US" sz="2000" b="1" dirty="0" err="1"/>
              <a:t>GTPSA.jl</a:t>
            </a:r>
            <a:r>
              <a:rPr lang="en-US" sz="2000" b="1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Sophia Yang (</a:t>
            </a:r>
            <a:r>
              <a:rPr lang="en-US" sz="2000" dirty="0" err="1"/>
              <a:t>BeamTracking.jl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729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C9A-C80A-D49B-990A-C5FCA31F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12236"/>
          </a:xfrm>
        </p:spPr>
        <p:txBody>
          <a:bodyPr/>
          <a:lstStyle/>
          <a:p>
            <a:r>
              <a:rPr lang="en-US"/>
              <a:t>Thank you!</a:t>
            </a:r>
            <a:br>
              <a:rPr lang="en-US"/>
            </a:br>
            <a:r>
              <a:rPr lang="en-US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11884-8B3F-83F7-6171-5723ACBA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C9A-C80A-D49B-990A-C5FCA31F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12236"/>
          </a:xfrm>
        </p:spPr>
        <p:txBody>
          <a:bodyPr/>
          <a:lstStyle/>
          <a:p>
            <a:r>
              <a:rPr lang="en-US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11884-8B3F-83F7-6171-5723ACBA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9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3920-329E-88ED-83BA-E59686C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ECC36-28E6-39E8-B30F-792F12A68660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C++: Single Dispatch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A3244-715A-2DCD-E853-F2552C7F0367}"/>
              </a:ext>
            </a:extLst>
          </p:cNvPr>
          <p:cNvSpPr txBox="1"/>
          <p:nvPr/>
        </p:nvSpPr>
        <p:spPr>
          <a:xfrm>
            <a:off x="336789" y="662375"/>
            <a:ext cx="744042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 };</a:t>
            </a:r>
          </a:p>
          <a:p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 };</a:t>
            </a:r>
          </a:p>
          <a:p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{ };</a:t>
            </a:r>
          </a:p>
          <a:p>
            <a:b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1500">
                <a:solidFill>
                  <a:srgbClr val="29292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endParaRPr lang="en-US" sz="1500" b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"A,A"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}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"B,B"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}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"C,B"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}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"B,C"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}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std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"C,C"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}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b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err="1">
                <a:solidFill>
                  <a:srgbClr val="5E2CBC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call_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pFoo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 err="1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pFoo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 // SINGLE DISPATCH: prints “A,A”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b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main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b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err="1">
                <a:solidFill>
                  <a:srgbClr val="5E2CBC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call_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500" b="0">
                <a:solidFill>
                  <a:srgbClr val="00108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);  // prints “A,A” 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r>
              <a:rPr lang="en-US" sz="1500">
                <a:solidFill>
                  <a:srgbClr val="29292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</a:p>
          <a:p>
            <a:r>
              <a:rPr lang="en-US" sz="1500">
                <a:solidFill>
                  <a:srgbClr val="29292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500" b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872F3-6D47-04AC-2070-F1FC05903E0F}"/>
              </a:ext>
            </a:extLst>
          </p:cNvPr>
          <p:cNvSpPr txBox="1"/>
          <p:nvPr/>
        </p:nvSpPr>
        <p:spPr>
          <a:xfrm>
            <a:off x="7644460" y="3335183"/>
            <a:ext cx="42107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/>
              <a:t>C++ only uses </a:t>
            </a:r>
            <a:r>
              <a:rPr lang="en-US" sz="2000" b="1" i="1"/>
              <a:t>single dispatch, </a:t>
            </a:r>
            <a:r>
              <a:rPr lang="en-US" sz="2000" b="1"/>
              <a:t>so this will print “A,A” even though both are B,C</a:t>
            </a:r>
            <a:endParaRPr lang="en-US" sz="200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595686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93920-329E-88ED-83BA-E59686C4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ECC36-28E6-39E8-B30F-792F12A68660}"/>
              </a:ext>
            </a:extLst>
          </p:cNvPr>
          <p:cNvSpPr txBox="1"/>
          <p:nvPr/>
        </p:nvSpPr>
        <p:spPr>
          <a:xfrm>
            <a:off x="0" y="1604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Julia: Multiple Dispatch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A3244-715A-2DCD-E853-F2552C7F0367}"/>
              </a:ext>
            </a:extLst>
          </p:cNvPr>
          <p:cNvSpPr txBox="1"/>
          <p:nvPr/>
        </p:nvSpPr>
        <p:spPr>
          <a:xfrm>
            <a:off x="529294" y="1114762"/>
            <a:ext cx="638164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abstract type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A </a:t>
            </a:r>
            <a:r>
              <a:rPr lang="en-US" sz="15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en-US" sz="1500" b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B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&lt;: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en-US" sz="1500" b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C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&lt;: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en-US" sz="1500" b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b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arg2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"A,A"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arg2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"B,B"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arg2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"C,B"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arg2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"B,C"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arg2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println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"C,C"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b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b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call_my_fun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 arg2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500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5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(arg1, arg2)</a:t>
            </a:r>
          </a:p>
          <a:p>
            <a:r>
              <a:rPr lang="en-US" sz="15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en-US" sz="1500" b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b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arg1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B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arg2 </a:t>
            </a:r>
            <a:r>
              <a:rPr lang="en-US" sz="15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500" b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b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5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call_my_fun</a:t>
            </a:r>
            <a:r>
              <a:rPr lang="en-US" sz="15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(arg1, arg2)  	# prints B,C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30C8C-BC12-284C-B6AF-5E64566DEFFD}"/>
              </a:ext>
            </a:extLst>
          </p:cNvPr>
          <p:cNvSpPr txBox="1"/>
          <p:nvPr/>
        </p:nvSpPr>
        <p:spPr>
          <a:xfrm>
            <a:off x="5977384" y="2151727"/>
            <a:ext cx="56853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/>
              <a:t>Julia will </a:t>
            </a:r>
            <a:r>
              <a:rPr lang="en-US" sz="2000" b="1" i="1"/>
              <a:t>dynamically-dispatch </a:t>
            </a:r>
            <a:r>
              <a:rPr lang="en-US" sz="2000" b="1"/>
              <a:t>based on the </a:t>
            </a:r>
            <a:r>
              <a:rPr lang="en-US" sz="2000" b="1" i="1"/>
              <a:t>runtime types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 i="1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/>
              <a:t>Call to </a:t>
            </a:r>
            <a:r>
              <a:rPr lang="en-US" sz="2000" b="1" i="1" err="1"/>
              <a:t>my_fun</a:t>
            </a:r>
            <a:r>
              <a:rPr lang="en-US" sz="2000" b="1" i="1"/>
              <a:t> </a:t>
            </a:r>
            <a:r>
              <a:rPr lang="en-US" sz="2000" b="1"/>
              <a:t>done by going to method lookup table using </a:t>
            </a:r>
            <a:r>
              <a:rPr lang="en-US" sz="2000" b="1" i="1"/>
              <a:t>runtime types</a:t>
            </a:r>
            <a:r>
              <a:rPr lang="en-US" sz="2000" b="1"/>
              <a:t>, and JIT-compiling </a:t>
            </a:r>
            <a:r>
              <a:rPr lang="en-US" sz="2000" b="1" i="1" err="1"/>
              <a:t>my_fun</a:t>
            </a:r>
            <a:r>
              <a:rPr lang="en-US" sz="2000" b="1" i="1"/>
              <a:t> </a:t>
            </a:r>
            <a:r>
              <a:rPr lang="en-US" sz="2000" b="1"/>
              <a:t>if not already compiled</a:t>
            </a:r>
            <a:endParaRPr lang="en-US" sz="2000" i="1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51445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DA7E-DAA7-8B09-9213-0051C2E5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Accelerator Software Wish-List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B80C-A1DB-9AAE-8581-359C3D94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60" y="1021293"/>
            <a:ext cx="8588029" cy="445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Modularity!!</a:t>
            </a:r>
          </a:p>
          <a:p>
            <a:pPr lvl="1"/>
            <a:r>
              <a:rPr lang="en-US" dirty="0"/>
              <a:t>Maximal code re-use, minimal reinventing the wheel</a:t>
            </a:r>
          </a:p>
          <a:p>
            <a:pPr lvl="1"/>
            <a:r>
              <a:rPr lang="en-US" b="1" dirty="0"/>
              <a:t>Plug-and-play </a:t>
            </a:r>
            <a:r>
              <a:rPr lang="en-US" dirty="0"/>
              <a:t>different optimizers, </a:t>
            </a:r>
            <a:r>
              <a:rPr lang="en-US" dirty="0" err="1"/>
              <a:t>symplectic</a:t>
            </a:r>
            <a:r>
              <a:rPr lang="en-US" dirty="0"/>
              <a:t> integrators, tracking methods, etc. with ease</a:t>
            </a:r>
          </a:p>
          <a:p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Runs optimally on all architectures, with CPU &amp; GPU parallelization</a:t>
            </a:r>
          </a:p>
          <a:p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Easy to use and integrate with other programs/tools</a:t>
            </a:r>
          </a:p>
          <a:p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i="1" dirty="0"/>
              <a:t> Fully differentiable </a:t>
            </a:r>
            <a:r>
              <a:rPr lang="en-US" b="1" dirty="0"/>
              <a:t>using automatic differentiation</a:t>
            </a:r>
          </a:p>
          <a:p>
            <a:pPr lvl="1"/>
            <a:r>
              <a:rPr lang="en-US" dirty="0"/>
              <a:t>Fast, accurate calculation of gradients for optimizations and machine learning using </a:t>
            </a:r>
            <a:r>
              <a:rPr lang="en-US" b="1" dirty="0"/>
              <a:t>forward and backward differentiation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 Full featured accelerator software toolkit</a:t>
            </a:r>
          </a:p>
          <a:p>
            <a:pPr lvl="1"/>
            <a:r>
              <a:rPr lang="en-US" dirty="0"/>
              <a:t>Linear and nonlinear tracking, nonlinear parametric normal forms including spin, </a:t>
            </a:r>
            <a:r>
              <a:rPr lang="en-US" dirty="0" err="1"/>
              <a:t>Bmad’s</a:t>
            </a:r>
            <a:r>
              <a:rPr lang="en-US" dirty="0"/>
              <a:t> advanced lattice design tools (e.g. superposition, </a:t>
            </a:r>
            <a:r>
              <a:rPr lang="en-US" dirty="0" err="1"/>
              <a:t>multipass</a:t>
            </a:r>
            <a:r>
              <a:rPr lang="en-US" dirty="0"/>
              <a:t>),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67C8E-D924-B9EF-BEDD-FC80F33D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EB65C8-8FB0-E60A-0C62-6B4D8977C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689" y="893323"/>
            <a:ext cx="3092541" cy="279880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E6F4534-1D0F-4337-E5FD-DA4BAB4E9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138" y="3733914"/>
            <a:ext cx="2170579" cy="258631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C9BE19E4-3F92-1EF2-5980-62726DA9314E}"/>
              </a:ext>
            </a:extLst>
          </p:cNvPr>
          <p:cNvSpPr txBox="1"/>
          <p:nvPr/>
        </p:nvSpPr>
        <p:spPr>
          <a:xfrm>
            <a:off x="340658" y="5554863"/>
            <a:ext cx="8437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Can we have </a:t>
            </a:r>
            <a:r>
              <a:rPr lang="en-US" sz="3200" b="1" i="1" dirty="0"/>
              <a:t>all </a:t>
            </a:r>
            <a:r>
              <a:rPr lang="en-US" sz="3200" b="1" dirty="0"/>
              <a:t>of this? Enter: </a:t>
            </a:r>
            <a:r>
              <a:rPr lang="en-US" sz="3200" b="1" i="1" dirty="0" err="1"/>
              <a:t>SciBmad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3652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88D9-667B-9574-6021-09895C89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SciBmad</a:t>
            </a:r>
            <a:r>
              <a:rPr lang="en-US"/>
              <a:t>: What it is (and isn’t)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7F1C-6F91-95D5-2A75-DFFBB867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60" y="1021293"/>
            <a:ext cx="11775140" cy="4805766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SciBmad</a:t>
            </a:r>
            <a:r>
              <a:rPr lang="en-US" sz="2400" b="1" dirty="0"/>
              <a:t> (formerly called Bmad-Julia) is </a:t>
            </a:r>
            <a:r>
              <a:rPr lang="en-US" sz="2400" b="1" dirty="0">
                <a:solidFill>
                  <a:srgbClr val="C00000"/>
                </a:solidFill>
              </a:rPr>
              <a:t>NOT</a:t>
            </a:r>
          </a:p>
          <a:p>
            <a:pPr lvl="1">
              <a:buFont typeface="Aptos" panose="020B0004020202020204" pitchFamily="34" charset="0"/>
              <a:buChar char="×"/>
            </a:pPr>
            <a:r>
              <a:rPr lang="en-US" sz="2000" b="1" dirty="0">
                <a:solidFill>
                  <a:srgbClr val="C00000"/>
                </a:solidFill>
              </a:rPr>
              <a:t>A rewrite of the current Bmad in a different programming language.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No Fortran code</a:t>
            </a:r>
            <a:r>
              <a:rPr lang="en-US" sz="2000" dirty="0"/>
              <a:t> in </a:t>
            </a:r>
            <a:r>
              <a:rPr lang="en-US" sz="2000" dirty="0" err="1"/>
              <a:t>SciBmad</a:t>
            </a:r>
            <a:endParaRPr lang="en-US" sz="2000" dirty="0"/>
          </a:p>
          <a:p>
            <a:pPr lvl="1">
              <a:buFont typeface="Aptos" panose="020B0004020202020204" pitchFamily="34" charset="0"/>
              <a:buChar char="×"/>
            </a:pPr>
            <a:r>
              <a:rPr lang="en-US" sz="2000" b="1" dirty="0">
                <a:solidFill>
                  <a:srgbClr val="C00000"/>
                </a:solidFill>
              </a:rPr>
              <a:t>An interface to the current Bmad. </a:t>
            </a:r>
            <a:r>
              <a:rPr lang="en-US" sz="2000" b="1" dirty="0"/>
              <a:t>Lattice translation between the two will exist though!</a:t>
            </a:r>
          </a:p>
          <a:p>
            <a:pPr lvl="1">
              <a:buFont typeface="Aptos" panose="020B0004020202020204" pitchFamily="34" charset="0"/>
              <a:buChar char="×"/>
            </a:pPr>
            <a:r>
              <a:rPr lang="en-US" sz="2000" b="1" dirty="0">
                <a:solidFill>
                  <a:srgbClr val="C00000"/>
                </a:solidFill>
              </a:rPr>
              <a:t>The end of the current Bmad. </a:t>
            </a:r>
            <a:r>
              <a:rPr lang="en-US" sz="2000" dirty="0"/>
              <a:t>Maintenance development of the current Bmad will continue</a:t>
            </a:r>
          </a:p>
          <a:p>
            <a:pPr lvl="1">
              <a:buFont typeface="Aptos" panose="020B0004020202020204" pitchFamily="34" charset="0"/>
              <a:buChar char="×"/>
            </a:pPr>
            <a:endParaRPr lang="en-US" sz="2400" b="1" dirty="0"/>
          </a:p>
          <a:p>
            <a:r>
              <a:rPr lang="en-US" sz="2400" b="1" dirty="0" err="1"/>
              <a:t>SciBmad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Inspired by the experience (both good and bad) with developing the current Bmad</a:t>
            </a:r>
            <a:endParaRPr lang="en-US" sz="2000" b="1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A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new software ecosystem for modern, differentiable accelerator physics simulations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Written fully in the               programming language</a:t>
            </a:r>
          </a:p>
          <a:p>
            <a:endParaRPr lang="en-US" sz="2400" b="1" dirty="0"/>
          </a:p>
          <a:p>
            <a:r>
              <a:rPr lang="en-US" sz="2400" dirty="0"/>
              <a:t>By leveraging the              programming language, </a:t>
            </a:r>
            <a:r>
              <a:rPr lang="en-US" sz="2400" dirty="0" err="1"/>
              <a:t>SciBmad</a:t>
            </a:r>
            <a:r>
              <a:rPr lang="en-US" sz="2400" dirty="0"/>
              <a:t> will achieve </a:t>
            </a:r>
            <a:r>
              <a:rPr lang="en-US" sz="2400" b="1" dirty="0"/>
              <a:t>all points on the wish-list!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13EDC-77EF-586C-EB85-E165489D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3699D-057C-C660-C62B-8BF88F66C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230" y="3900043"/>
            <a:ext cx="732343" cy="4029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267D1C-9245-F327-807E-A084B8EF4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211" y="4801864"/>
            <a:ext cx="732343" cy="4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1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7F1C-6F91-95D5-2A75-DFFBB867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021292"/>
            <a:ext cx="5905761" cy="5142001"/>
          </a:xfrm>
        </p:spPr>
        <p:txBody>
          <a:bodyPr>
            <a:normAutofit/>
          </a:bodyPr>
          <a:lstStyle/>
          <a:p>
            <a:r>
              <a:rPr lang="en-US" sz="2400" b="1" dirty="0"/>
              <a:t>Julia is a high-level, HPC language that “walks like Python, runs like C”</a:t>
            </a:r>
          </a:p>
          <a:p>
            <a:pPr lvl="1"/>
            <a:r>
              <a:rPr lang="en-US" sz="2000" dirty="0"/>
              <a:t>As simple as Python, but as fast as C</a:t>
            </a:r>
          </a:p>
          <a:p>
            <a:endParaRPr lang="en-US" sz="2400" b="1" dirty="0"/>
          </a:p>
          <a:p>
            <a:r>
              <a:rPr lang="en-US" sz="2400" dirty="0"/>
              <a:t>Adopts </a:t>
            </a:r>
            <a:r>
              <a:rPr lang="en-US" sz="2400" b="1" dirty="0"/>
              <a:t>multiple dispatch </a:t>
            </a:r>
            <a:r>
              <a:rPr lang="en-US" sz="2400" dirty="0"/>
              <a:t>and </a:t>
            </a:r>
            <a:r>
              <a:rPr lang="en-US" sz="2400" b="1" dirty="0"/>
              <a:t>just-in-time (JIT) </a:t>
            </a:r>
            <a:r>
              <a:rPr lang="en-US" sz="2400" dirty="0"/>
              <a:t>compilation as central paradigms</a:t>
            </a:r>
          </a:p>
          <a:p>
            <a:pPr lvl="1"/>
            <a:r>
              <a:rPr lang="en-US" sz="2000" b="1" dirty="0"/>
              <a:t>Where types are inferable at compile-time, it will be compiled (using LLVM toolkit), else dynamically-dispatched with runtime type</a:t>
            </a:r>
          </a:p>
          <a:p>
            <a:endParaRPr lang="en-US" sz="2400" b="1" dirty="0"/>
          </a:p>
          <a:p>
            <a:r>
              <a:rPr lang="en-US" sz="2400" b="1" dirty="0"/>
              <a:t>Features a powerful type system for highly-polymorphic code</a:t>
            </a:r>
          </a:p>
          <a:p>
            <a:endParaRPr lang="en-US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F88D9-667B-9574-6021-09895C89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? What’s that?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13EDC-77EF-586C-EB85-E165489D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3D4A-82EA-5DE4-5677-D4EF6B894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27" y="89351"/>
            <a:ext cx="1322479" cy="727579"/>
          </a:xfrm>
          <a:prstGeom prst="rect">
            <a:avLst/>
          </a:prstGeom>
        </p:spPr>
      </p:pic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91D8ECAB-ECAC-91D5-2C05-50349DEB0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3782" y="1646670"/>
            <a:ext cx="6128218" cy="35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9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7F1C-6F91-95D5-2A75-DFFBB867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60" y="1021293"/>
            <a:ext cx="11571042" cy="4805766"/>
          </a:xfrm>
        </p:spPr>
        <p:txBody>
          <a:bodyPr>
            <a:normAutofit/>
          </a:bodyPr>
          <a:lstStyle/>
          <a:p>
            <a:r>
              <a:rPr lang="en-US" sz="2000" dirty="0"/>
              <a:t>Universal polymorphism in Julia is </a:t>
            </a:r>
            <a:r>
              <a:rPr lang="en-US" sz="2000" i="1" dirty="0"/>
              <a:t>easy </a:t>
            </a:r>
            <a:r>
              <a:rPr lang="en-US" sz="2000" dirty="0"/>
              <a:t>and </a:t>
            </a:r>
            <a:r>
              <a:rPr lang="en-US" sz="2000" i="1" dirty="0"/>
              <a:t>fast! </a:t>
            </a:r>
            <a:r>
              <a:rPr lang="en-US" sz="2000" b="1" dirty="0"/>
              <a:t>Consider the function:</a:t>
            </a:r>
            <a:endParaRPr lang="en-US" sz="2000" b="1" i="1" dirty="0"/>
          </a:p>
          <a:p>
            <a:r>
              <a:rPr lang="en-US" sz="2000" dirty="0"/>
              <a:t>Generally</a:t>
            </a:r>
            <a:br>
              <a:rPr lang="en-US" sz="2000" dirty="0"/>
            </a:br>
            <a:r>
              <a:rPr lang="en-US" sz="2000" dirty="0"/>
              <a:t> pass: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F88D9-667B-9574-6021-09895C89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Power of Multiple Dispatch and JIT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13EDC-77EF-586C-EB85-E165489D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2EBF9-0C69-4C62-8AA3-6792853BE588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39D32-2500-E7F1-25A1-A2B5A8DB2317}"/>
              </a:ext>
            </a:extLst>
          </p:cNvPr>
          <p:cNvSpPr txBox="1"/>
          <p:nvPr/>
        </p:nvSpPr>
        <p:spPr>
          <a:xfrm>
            <a:off x="5524785" y="1404962"/>
            <a:ext cx="6622365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sz="1600" b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track_drift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(z0, L)</a:t>
            </a:r>
          </a:p>
          <a:p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 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sz="1600" b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similar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(z0)</a:t>
            </a:r>
          </a:p>
          <a:p>
            <a:b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1.0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</a:p>
          <a:p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3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1.0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</a:p>
          <a:p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</a:p>
          <a:p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5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5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L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*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((z0[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^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4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^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1.0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+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^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2.0</a:t>
            </a:r>
            <a:endParaRPr lang="pl-PL" sz="1600" b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zf[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6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</a:p>
          <a:p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pl-PL" sz="16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zf</a:t>
            </a:r>
          </a:p>
          <a:p>
            <a:r>
              <a:rPr lang="pl-PL" sz="16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pl-PL" sz="1600" b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00B51-F71F-7D02-333C-6449C40A796E}"/>
              </a:ext>
            </a:extLst>
          </p:cNvPr>
          <p:cNvSpPr txBox="1"/>
          <p:nvPr/>
        </p:nvSpPr>
        <p:spPr>
          <a:xfrm>
            <a:off x="1933577" y="1407640"/>
            <a:ext cx="3251882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Ins="0">
            <a:spAutoFit/>
          </a:bodyPr>
          <a:lstStyle/>
          <a:p>
            <a:r>
              <a:rPr lang="en-US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z0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Vector{Float64}(...)</a:t>
            </a:r>
          </a:p>
          <a:p>
            <a:r>
              <a:rPr lang="pl-PL" sz="1800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track_drift</a:t>
            </a:r>
            <a:r>
              <a:rPr lang="en-US" b="0" dirty="0"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z</a:t>
            </a:r>
            <a:r>
              <a:rPr lang="en-US" b="0" dirty="0"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0, 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3890E-FB1D-C72E-1059-EF87AACC4775}"/>
              </a:ext>
            </a:extLst>
          </p:cNvPr>
          <p:cNvSpPr txBox="1"/>
          <p:nvPr/>
        </p:nvSpPr>
        <p:spPr>
          <a:xfrm>
            <a:off x="340659" y="2094866"/>
            <a:ext cx="51146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However, say we’d instead like to track a Taylor map of Truncated Power Series (TPS) defined in some other package. Just pass: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In fact, we can use types from </a:t>
            </a:r>
            <a:r>
              <a:rPr lang="en-US" sz="2000" i="1" dirty="0"/>
              <a:t>any </a:t>
            </a:r>
            <a:r>
              <a:rPr lang="en-US" sz="2000" dirty="0"/>
              <a:t>Julia (AD) package</a:t>
            </a:r>
            <a:endParaRPr lang="en-US" sz="2000" b="1" i="1" dirty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9E7E45-D0C7-79FD-7123-61EC70185CEF}"/>
                  </a:ext>
                </a:extLst>
              </p:cNvPr>
              <p:cNvSpPr txBox="1"/>
              <p:nvPr/>
            </p:nvSpPr>
            <p:spPr>
              <a:xfrm>
                <a:off x="3458850" y="3101010"/>
                <a:ext cx="2750329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700" b="1" dirty="0"/>
                  <a:t>That’s it! </a:t>
                </a:r>
              </a:p>
              <a:p>
                <a:r>
                  <a:rPr lang="en-US" sz="1700" b="1" dirty="0"/>
                  <a:t>JIT compiled </a:t>
                </a:r>
                <a14:m>
                  <m:oMath xmlns:m="http://schemas.openxmlformats.org/officeDocument/2006/math"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700" b="1" dirty="0"/>
                  <a:t> fast!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9E7E45-D0C7-79FD-7123-61EC70185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850" y="3101010"/>
                <a:ext cx="2750329" cy="615553"/>
              </a:xfrm>
              <a:prstGeom prst="rect">
                <a:avLst/>
              </a:prstGeom>
              <a:blipFill>
                <a:blip r:embed="rId3"/>
                <a:stretch>
                  <a:fillRect l="-1327" t="-3960" b="-12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2EEB1A4-EBA9-3A28-06BB-FC0B72F70173}"/>
              </a:ext>
            </a:extLst>
          </p:cNvPr>
          <p:cNvSpPr txBox="1"/>
          <p:nvPr/>
        </p:nvSpPr>
        <p:spPr>
          <a:xfrm>
            <a:off x="169211" y="4508930"/>
            <a:ext cx="6356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800" i="1" dirty="0"/>
              <a:t>E.g. Dual numbers and “tapes” in </a:t>
            </a:r>
            <a:r>
              <a:rPr lang="en-US" dirty="0" err="1">
                <a:hlinkClick r:id="rId4"/>
              </a:rPr>
              <a:t>ForwardDiff.jl</a:t>
            </a:r>
            <a:r>
              <a:rPr lang="en-US" dirty="0"/>
              <a:t>, </a:t>
            </a:r>
            <a:r>
              <a:rPr lang="en-US" dirty="0" err="1">
                <a:hlinkClick r:id="rId5"/>
              </a:rPr>
              <a:t>ReverseDiff.jl</a:t>
            </a:r>
            <a:r>
              <a:rPr lang="en-US" dirty="0"/>
              <a:t>, </a:t>
            </a:r>
            <a:r>
              <a:rPr lang="en-US" dirty="0" err="1">
                <a:hlinkClick r:id="rId6"/>
              </a:rPr>
              <a:t>Enzyme.jl</a:t>
            </a:r>
            <a:r>
              <a:rPr lang="en-US" dirty="0"/>
              <a:t>, </a:t>
            </a:r>
            <a:r>
              <a:rPr lang="en-US" dirty="0" err="1">
                <a:hlinkClick r:id="rId7"/>
              </a:rPr>
              <a:t>Zygote.jl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 etc.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800" dirty="0"/>
              <a:t>For fun, we can even use </a:t>
            </a:r>
            <a:r>
              <a:rPr lang="en-US" sz="1800" dirty="0" err="1">
                <a:hlinkClick r:id="rId8"/>
              </a:rPr>
              <a:t>Symbolics.jl</a:t>
            </a:r>
            <a:r>
              <a:rPr lang="en-US" sz="1800" dirty="0"/>
              <a:t> (compiled!):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DD966-9699-B749-4C42-AC380606B56E}"/>
              </a:ext>
            </a:extLst>
          </p:cNvPr>
          <p:cNvSpPr txBox="1"/>
          <p:nvPr/>
        </p:nvSpPr>
        <p:spPr>
          <a:xfrm>
            <a:off x="7041750" y="4459167"/>
            <a:ext cx="51054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Symbolics</a:t>
            </a:r>
          </a:p>
          <a:p>
            <a:r>
              <a:rPr lang="en-US" sz="1600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@variables</a:t>
            </a:r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z0[</a:t>
            </a:r>
            <a:r>
              <a:rPr lang="en-US" sz="1600" b="0" dirty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1:6</a:t>
            </a:r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 L </a:t>
            </a: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# creates symbolic vars</a:t>
            </a:r>
          </a:p>
          <a:p>
            <a:r>
              <a:rPr lang="en-US" sz="1600" dirty="0" err="1">
                <a:solidFill>
                  <a:srgbClr val="29292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track_drift</a:t>
            </a:r>
            <a:r>
              <a:rPr lang="en-US" sz="1600" dirty="0">
                <a:solidFill>
                  <a:srgbClr val="29292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(z0, L)</a:t>
            </a:r>
            <a:endParaRPr lang="en-US" sz="16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B1F50-536D-136C-D203-100C8CCE6C8D}"/>
              </a:ext>
            </a:extLst>
          </p:cNvPr>
          <p:cNvSpPr txBox="1"/>
          <p:nvPr/>
        </p:nvSpPr>
        <p:spPr>
          <a:xfrm>
            <a:off x="340659" y="5451269"/>
            <a:ext cx="11737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Multiple dispatch and JIT compilation enable massive </a:t>
            </a:r>
            <a:r>
              <a:rPr lang="en-US" sz="2000" b="1" i="1" dirty="0"/>
              <a:t>composability </a:t>
            </a:r>
            <a:r>
              <a:rPr lang="en-US" sz="2000" b="1" dirty="0"/>
              <a:t>of packages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b="1" i="1" dirty="0"/>
              <a:t>Plug-and-play (and differentiate) to your heart’s desire!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52C7F-8255-2D2C-1A20-8C3D691633F1}"/>
              </a:ext>
            </a:extLst>
          </p:cNvPr>
          <p:cNvSpPr txBox="1"/>
          <p:nvPr/>
        </p:nvSpPr>
        <p:spPr>
          <a:xfrm>
            <a:off x="407308" y="3103978"/>
            <a:ext cx="3030373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Ins="0">
            <a:spAutoFit/>
          </a:bodyPr>
          <a:lstStyle/>
          <a:p>
            <a:r>
              <a:rPr lang="en-US">
                <a:solidFill>
                  <a:srgbClr val="29292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z0</a:t>
            </a:r>
            <a:r>
              <a:rPr lang="en-US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b="0">
                <a:solidFill>
                  <a:srgbClr val="185E73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Vector{TPS64}(...)</a:t>
            </a:r>
          </a:p>
          <a:p>
            <a:r>
              <a:rPr lang="pl-PL" sz="18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track_drift</a:t>
            </a:r>
            <a:r>
              <a:rPr lang="en-US">
                <a:solidFill>
                  <a:srgbClr val="292929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(z0, L)</a:t>
            </a:r>
            <a:endParaRPr lang="en-US" b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E42002-BB04-494F-3C06-8BE67E1126A5}"/>
              </a:ext>
            </a:extLst>
          </p:cNvPr>
          <p:cNvCxnSpPr>
            <a:cxnSpLocks/>
          </p:cNvCxnSpPr>
          <p:nvPr/>
        </p:nvCxnSpPr>
        <p:spPr>
          <a:xfrm flipV="1">
            <a:off x="5971155" y="4952263"/>
            <a:ext cx="973655" cy="235754"/>
          </a:xfrm>
          <a:prstGeom prst="straightConnector1">
            <a:avLst/>
          </a:prstGeom>
          <a:ln w="38100">
            <a:solidFill>
              <a:srgbClr val="B31B1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7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6" grpId="0" animBg="1"/>
      <p:bldP spid="1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7F1C-6F91-95D5-2A75-DFFBB867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021293"/>
            <a:ext cx="11737039" cy="4805766"/>
          </a:xfrm>
        </p:spPr>
        <p:txBody>
          <a:bodyPr>
            <a:normAutofit/>
          </a:bodyPr>
          <a:lstStyle/>
          <a:p>
            <a:r>
              <a:rPr lang="en-US" sz="2200" dirty="0"/>
              <a:t>We just showed how easy it is in Julia to use </a:t>
            </a:r>
            <a:r>
              <a:rPr lang="en-US" sz="2200" i="1" dirty="0"/>
              <a:t>any ‘</a:t>
            </a:r>
            <a:r>
              <a:rPr lang="en-US" sz="2200" dirty="0"/>
              <a:t>number’ type defined by </a:t>
            </a:r>
            <a:r>
              <a:rPr lang="en-US" sz="2200" i="1" dirty="0"/>
              <a:t>any </a:t>
            </a:r>
            <a:r>
              <a:rPr lang="en-US" sz="2200" dirty="0"/>
              <a:t> package</a:t>
            </a:r>
          </a:p>
          <a:p>
            <a:r>
              <a:rPr lang="en-US" sz="2200" dirty="0"/>
              <a:t>In fact, we also can use </a:t>
            </a:r>
            <a:r>
              <a:rPr lang="en-US" sz="2200" i="1" dirty="0"/>
              <a:t>any optimizer, any (</a:t>
            </a:r>
            <a:r>
              <a:rPr lang="en-US" sz="2200" i="1" dirty="0" err="1"/>
              <a:t>symplectic</a:t>
            </a:r>
            <a:r>
              <a:rPr lang="en-US" sz="2200" i="1" dirty="0"/>
              <a:t>) integrator, plotting package, architecture-specific parallelization, etc. </a:t>
            </a:r>
            <a:r>
              <a:rPr lang="en-US" sz="2200" dirty="0"/>
              <a:t>written by other people in Julia </a:t>
            </a:r>
            <a:r>
              <a:rPr lang="en-US" sz="2200" b="1" dirty="0"/>
              <a:t>with minimal effort!</a:t>
            </a:r>
          </a:p>
          <a:p>
            <a:pPr lvl="1"/>
            <a:r>
              <a:rPr lang="en-US" sz="2000" b="1" dirty="0" err="1"/>
              <a:t>SciBmad</a:t>
            </a:r>
            <a:r>
              <a:rPr lang="en-US" sz="2000" b="1" dirty="0"/>
              <a:t> offloads the work from the accelerator physicists to other experts</a:t>
            </a:r>
          </a:p>
          <a:p>
            <a:pPr marL="0" indent="0">
              <a:buNone/>
            </a:pPr>
            <a:endParaRPr lang="en-US" sz="2200" b="1" i="1" dirty="0"/>
          </a:p>
          <a:p>
            <a:pPr marL="0" indent="0">
              <a:buNone/>
            </a:pPr>
            <a:endParaRPr lang="en-US" sz="2200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F88D9-667B-9574-6021-09895C89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SciBmad</a:t>
            </a:r>
            <a:r>
              <a:rPr lang="en-US"/>
              <a:t>: Because we are lazy!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13EDC-77EF-586C-EB85-E165489D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82" y="6118139"/>
            <a:ext cx="2743200" cy="136526"/>
          </a:xfrm>
        </p:spPr>
        <p:txBody>
          <a:bodyPr/>
          <a:lstStyle/>
          <a:p>
            <a:fld id="{4B32EBF9-0C69-4C62-8AA3-6792853BE588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6E23C-AF94-B367-1C9C-1D0A5E5B7C5A}"/>
              </a:ext>
            </a:extLst>
          </p:cNvPr>
          <p:cNvSpPr txBox="1"/>
          <p:nvPr/>
        </p:nvSpPr>
        <p:spPr>
          <a:xfrm>
            <a:off x="317518" y="2599024"/>
            <a:ext cx="536712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/>
              <a:t>E.g. suppose you have a tracking function, and you want the closed orbit: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/>
              <a:t>We can use any optimizer, written by </a:t>
            </a:r>
            <a:r>
              <a:rPr lang="en-US" sz="2200" b="1" i="1" dirty="0"/>
              <a:t>other people</a:t>
            </a:r>
            <a:r>
              <a:rPr lang="en-US" sz="2200" dirty="0"/>
              <a:t>, immediately. E.g. </a:t>
            </a:r>
            <a:r>
              <a:rPr lang="en-US" sz="2200" dirty="0" err="1"/>
              <a:t>Optim</a:t>
            </a:r>
            <a:r>
              <a:rPr lang="en-US" sz="2200" dirty="0"/>
              <a:t>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dirty="0"/>
              <a:t>Or </a:t>
            </a:r>
            <a:r>
              <a:rPr lang="en-US" sz="2200" dirty="0" err="1"/>
              <a:t>NLSolve</a:t>
            </a:r>
            <a:r>
              <a:rPr lang="en-US" sz="2200" dirty="0"/>
              <a:t>, etc.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200" b="1" dirty="0"/>
              <a:t>This will be JIT compiled + fast too!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5EB9E1-056A-234E-7CCA-9A9B6BB2DBA5}"/>
              </a:ext>
            </a:extLst>
          </p:cNvPr>
          <p:cNvSpPr txBox="1"/>
          <p:nvPr/>
        </p:nvSpPr>
        <p:spPr>
          <a:xfrm>
            <a:off x="6456528" y="2597982"/>
            <a:ext cx="48415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F4A8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</a:t>
            </a:r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(ring, z0)</a:t>
            </a:r>
            <a:b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16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  </a:t>
            </a:r>
            <a:r>
              <a:rPr lang="en-US" sz="16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zf</a:t>
            </a:r>
            <a:r>
              <a:rPr lang="en-US" sz="1600" b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 # Final phase space position</a:t>
            </a:r>
          </a:p>
          <a:p>
            <a:r>
              <a:rPr lang="en-US" sz="1600" b="0" dirty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end</a:t>
            </a:r>
            <a:endParaRPr lang="en-US" sz="1600" b="0" dirty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50C3B-9B45-0C72-02B2-C44BD7C079E1}"/>
              </a:ext>
            </a:extLst>
          </p:cNvPr>
          <p:cNvSpPr txBox="1"/>
          <p:nvPr/>
        </p:nvSpPr>
        <p:spPr>
          <a:xfrm>
            <a:off x="6456528" y="3898692"/>
            <a:ext cx="64650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Optim</a:t>
            </a:r>
          </a:p>
          <a:p>
            <a:r>
              <a:rPr lang="pl-PL" sz="1600" b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optimize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pl-PL" sz="1600" b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norm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</a:t>
            </a:r>
            <a:r>
              <a:rPr lang="pl-PL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</a:t>
            </a:r>
            <a:r>
              <a:rPr lang="pl-PL" sz="16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(ring, z)), [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pl-PL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pl-PL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92CFE-4E88-D191-AE12-6083D5713A3B}"/>
              </a:ext>
            </a:extLst>
          </p:cNvPr>
          <p:cNvSpPr txBox="1"/>
          <p:nvPr/>
        </p:nvSpPr>
        <p:spPr>
          <a:xfrm>
            <a:off x="6456529" y="4706960"/>
            <a:ext cx="5825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>
                <a:solidFill>
                  <a:srgbClr val="B5200D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b="0" err="1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NLsolve</a:t>
            </a:r>
            <a:endParaRPr lang="en-US" sz="1600" b="0">
              <a:solidFill>
                <a:srgbClr val="292929"/>
              </a:solidFill>
              <a:effectLst/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b="0" err="1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nlsolve</a:t>
            </a:r>
            <a:r>
              <a:rPr lang="en-US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</a:t>
            </a:r>
            <a:r>
              <a:rPr lang="en-US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1600" b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norm</a:t>
            </a:r>
            <a:r>
              <a:rPr lang="en-US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(z</a:t>
            </a:r>
            <a:r>
              <a:rPr lang="en-US" sz="1600" b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-</a:t>
            </a:r>
            <a:r>
              <a:rPr lang="en-US" sz="1600" b="0">
                <a:solidFill>
                  <a:srgbClr val="5E2CBC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track</a:t>
            </a:r>
            <a:r>
              <a:rPr lang="en-US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(ring, z)), [</a:t>
            </a:r>
            <a:r>
              <a:rPr lang="en-US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en-US" sz="1600" b="0">
                <a:solidFill>
                  <a:srgbClr val="096D48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0</a:t>
            </a:r>
            <a:r>
              <a:rPr lang="en-US" sz="1600" b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</a:rPr>
              <a:t>])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CBA8A0D-2C75-466A-5FDD-46F0FDDC6B98}"/>
              </a:ext>
            </a:extLst>
          </p:cNvPr>
          <p:cNvCxnSpPr>
            <a:cxnSpLocks/>
          </p:cNvCxnSpPr>
          <p:nvPr/>
        </p:nvCxnSpPr>
        <p:spPr>
          <a:xfrm flipV="1">
            <a:off x="5612614" y="2973858"/>
            <a:ext cx="573627" cy="162733"/>
          </a:xfrm>
          <a:prstGeom prst="straightConnector1">
            <a:avLst/>
          </a:prstGeom>
          <a:ln w="25400">
            <a:solidFill>
              <a:srgbClr val="B31B1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F56426-EA5A-2325-048F-1CC0AE1B87FD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552553" y="4186824"/>
            <a:ext cx="903975" cy="4256"/>
          </a:xfrm>
          <a:prstGeom prst="straightConnector1">
            <a:avLst/>
          </a:prstGeom>
          <a:ln w="25400">
            <a:solidFill>
              <a:srgbClr val="B31B1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556015-939E-C747-DF50-D0604E3782F2}"/>
              </a:ext>
            </a:extLst>
          </p:cNvPr>
          <p:cNvCxnSpPr>
            <a:cxnSpLocks/>
          </p:cNvCxnSpPr>
          <p:nvPr/>
        </p:nvCxnSpPr>
        <p:spPr>
          <a:xfrm>
            <a:off x="3017526" y="4830112"/>
            <a:ext cx="3296647" cy="88397"/>
          </a:xfrm>
          <a:prstGeom prst="straightConnector1">
            <a:avLst/>
          </a:prstGeom>
          <a:ln w="25400">
            <a:solidFill>
              <a:srgbClr val="B31B1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76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7F1C-6F91-95D5-2A75-DFFBB867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8" y="1001671"/>
            <a:ext cx="7733463" cy="5248629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/>
              <a:t>Many forward/backward </a:t>
            </a:r>
            <a:r>
              <a:rPr lang="en-US" sz="2200" b="1" dirty="0" err="1"/>
              <a:t>autodiff</a:t>
            </a:r>
            <a:r>
              <a:rPr lang="en-US" sz="2200" b="1" dirty="0"/>
              <a:t> packages available</a:t>
            </a:r>
          </a:p>
          <a:p>
            <a:pPr lvl="1"/>
            <a:r>
              <a:rPr lang="en-US" sz="1800" dirty="0">
                <a:hlinkClick r:id="rId3"/>
              </a:rPr>
              <a:t>ForwardDiff.jl</a:t>
            </a:r>
            <a:r>
              <a:rPr lang="en-US" sz="1800" dirty="0"/>
              <a:t>, </a:t>
            </a:r>
            <a:r>
              <a:rPr lang="en-US" sz="1800" dirty="0">
                <a:hlinkClick r:id="rId4"/>
              </a:rPr>
              <a:t>ReverseDiff.jl</a:t>
            </a:r>
            <a:r>
              <a:rPr lang="en-US" sz="1800" dirty="0"/>
              <a:t>, </a:t>
            </a:r>
            <a:r>
              <a:rPr lang="en-US" sz="1800" dirty="0">
                <a:hlinkClick r:id="rId5"/>
              </a:rPr>
              <a:t>Enzyme.jl</a:t>
            </a:r>
            <a:r>
              <a:rPr lang="en-US" sz="1800" dirty="0"/>
              <a:t>, </a:t>
            </a:r>
            <a:r>
              <a:rPr lang="en-US" sz="1800" dirty="0">
                <a:hlinkClick r:id="rId6"/>
              </a:rPr>
              <a:t>Zygote.jl</a:t>
            </a:r>
            <a:endParaRPr lang="en-US" sz="1800" dirty="0"/>
          </a:p>
          <a:p>
            <a:pPr lvl="1"/>
            <a:r>
              <a:rPr lang="en-US" sz="1800" dirty="0"/>
              <a:t>Our ecosystem will be compatible with all such</a:t>
            </a:r>
          </a:p>
          <a:p>
            <a:endParaRPr lang="en-US" sz="2200" b="1" dirty="0"/>
          </a:p>
          <a:p>
            <a:r>
              <a:rPr lang="en-US" sz="2200" b="1" dirty="0"/>
              <a:t>We also don’t need to write any </a:t>
            </a:r>
            <a:r>
              <a:rPr lang="en-US" sz="2200" b="1" dirty="0" err="1"/>
              <a:t>symplectic</a:t>
            </a:r>
            <a:r>
              <a:rPr lang="en-US" sz="2200" b="1" dirty="0"/>
              <a:t> integrators </a:t>
            </a:r>
            <a:r>
              <a:rPr lang="en-US" sz="2200" b="1" dirty="0" err="1">
                <a:hlinkClick r:id="rId7"/>
              </a:rPr>
              <a:t>DifferentialEquations.jl</a:t>
            </a:r>
            <a:r>
              <a:rPr lang="en-US" sz="2200" b="1" dirty="0"/>
              <a:t> already has many </a:t>
            </a:r>
            <a:r>
              <a:rPr lang="en-US" sz="2200" b="1" i="1" dirty="0"/>
              <a:t>differentiable</a:t>
            </a:r>
            <a:r>
              <a:rPr lang="en-US" sz="2200" b="1" dirty="0"/>
              <a:t> ones:</a:t>
            </a:r>
          </a:p>
          <a:p>
            <a:endParaRPr lang="en-US" sz="2200" b="1" dirty="0"/>
          </a:p>
          <a:p>
            <a:r>
              <a:rPr lang="en-US" sz="2200" b="1" dirty="0"/>
              <a:t>All of Julia’s plotting packages at one’s fingertips</a:t>
            </a:r>
          </a:p>
          <a:p>
            <a:pPr lvl="1"/>
            <a:r>
              <a:rPr lang="en-US" sz="1800" b="1" dirty="0" err="1">
                <a:hlinkClick r:id="rId8"/>
              </a:rPr>
              <a:t>Makie.jl</a:t>
            </a:r>
            <a:r>
              <a:rPr lang="en-US" sz="1800" b="1" dirty="0"/>
              <a:t>, </a:t>
            </a:r>
            <a:r>
              <a:rPr lang="en-US" sz="1800" b="1" dirty="0" err="1">
                <a:hlinkClick r:id="rId9"/>
              </a:rPr>
              <a:t>Plots.jl</a:t>
            </a:r>
            <a:r>
              <a:rPr lang="en-US" sz="1800" b="1" dirty="0"/>
              <a:t>, </a:t>
            </a:r>
            <a:r>
              <a:rPr lang="en-US" sz="1800" b="1" dirty="0" err="1">
                <a:hlinkClick r:id="rId10"/>
              </a:rPr>
              <a:t>PyPlot.jl</a:t>
            </a:r>
            <a:r>
              <a:rPr lang="en-US" sz="1800" b="1" dirty="0"/>
              <a:t>, </a:t>
            </a:r>
            <a:r>
              <a:rPr lang="en-US" sz="1800" b="1" dirty="0" err="1"/>
              <a:t>etc</a:t>
            </a:r>
            <a:endParaRPr lang="en-US" sz="1800" b="1" dirty="0"/>
          </a:p>
          <a:p>
            <a:pPr lvl="1"/>
            <a:endParaRPr lang="en-US" sz="1800" b="1" dirty="0"/>
          </a:p>
          <a:p>
            <a:r>
              <a:rPr lang="en-US" sz="2200" b="1" dirty="0"/>
              <a:t>Powerful scientific ML tools: </a:t>
            </a:r>
            <a:r>
              <a:rPr lang="en-US" sz="2200" b="1" dirty="0">
                <a:hlinkClick r:id="rId11"/>
              </a:rPr>
              <a:t>https://sciml.ai/</a:t>
            </a:r>
            <a:endParaRPr lang="en-US" sz="2200" b="1" dirty="0"/>
          </a:p>
          <a:p>
            <a:endParaRPr lang="en-US" sz="2000" b="1" i="1" dirty="0"/>
          </a:p>
          <a:p>
            <a:r>
              <a:rPr lang="en-US" sz="2200" b="1" dirty="0"/>
              <a:t>GPU parallelization using </a:t>
            </a:r>
            <a:r>
              <a:rPr lang="en-US" sz="2200" b="1" dirty="0" err="1">
                <a:hlinkClick r:id="rId12"/>
              </a:rPr>
              <a:t>CUDA.jl</a:t>
            </a:r>
            <a:r>
              <a:rPr lang="en-US" sz="2200" b="1" dirty="0"/>
              <a:t> type </a:t>
            </a:r>
            <a:r>
              <a:rPr lang="en-US" sz="2200" b="1" dirty="0" err="1">
                <a:solidFill>
                  <a:srgbClr val="467886"/>
                </a:solidFill>
              </a:rPr>
              <a:t>CuArray</a:t>
            </a:r>
            <a:r>
              <a:rPr lang="en-US" sz="2200" b="1" dirty="0"/>
              <a:t> (so long as structure-of-arrays used on CPU)</a:t>
            </a:r>
          </a:p>
          <a:p>
            <a:pPr lvl="1"/>
            <a:r>
              <a:rPr lang="en-US" sz="1800" dirty="0"/>
              <a:t>Universally polymorphic functions that work on both CPU and GPU!</a:t>
            </a:r>
          </a:p>
          <a:p>
            <a:pPr lvl="1"/>
            <a:endParaRPr lang="en-US" sz="1800" dirty="0"/>
          </a:p>
          <a:p>
            <a:r>
              <a:rPr lang="en-US" sz="2200" b="1" i="1" dirty="0"/>
              <a:t>Lattice definition itself </a:t>
            </a:r>
            <a:r>
              <a:rPr lang="en-US" sz="2200" b="1" dirty="0"/>
              <a:t>in the Julia programming language</a:t>
            </a:r>
          </a:p>
          <a:p>
            <a:pPr marL="0" indent="0">
              <a:buNone/>
            </a:pPr>
            <a:endParaRPr lang="en-US" sz="2200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F88D9-667B-9574-6021-09895C89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SciBmad</a:t>
            </a:r>
            <a:r>
              <a:rPr lang="en-US"/>
              <a:t>: Because we are lazy!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13EDC-77EF-586C-EB85-E165489D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82" y="6118139"/>
            <a:ext cx="2743200" cy="136526"/>
          </a:xfrm>
        </p:spPr>
        <p:txBody>
          <a:bodyPr/>
          <a:lstStyle/>
          <a:p>
            <a:fld id="{4B32EBF9-0C69-4C62-8AA3-6792853BE58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B0B65-39CD-683C-C116-188A610416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0575" y="3720052"/>
            <a:ext cx="2873454" cy="2600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9C08B-DD44-2033-194C-BBF643E084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6996" y="867542"/>
            <a:ext cx="4335004" cy="25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7F1C-6F91-95D5-2A75-DFFBB867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021293"/>
            <a:ext cx="11571043" cy="4805766"/>
          </a:xfrm>
        </p:spPr>
        <p:txBody>
          <a:bodyPr>
            <a:normAutofit/>
          </a:bodyPr>
          <a:lstStyle/>
          <a:p>
            <a:r>
              <a:rPr lang="en-US" sz="2400" dirty="0"/>
              <a:t>That’s ok: we will have a full-featured Python interface to the (fast) </a:t>
            </a:r>
            <a:r>
              <a:rPr lang="en-US" sz="2400" dirty="0" err="1"/>
              <a:t>SciBmad</a:t>
            </a:r>
            <a:r>
              <a:rPr lang="en-US" sz="2400" dirty="0"/>
              <a:t> Julia ecosystem</a:t>
            </a:r>
          </a:p>
          <a:p>
            <a:endParaRPr lang="en-US" sz="2400" dirty="0"/>
          </a:p>
          <a:p>
            <a:r>
              <a:rPr lang="en-US" sz="2400" dirty="0"/>
              <a:t>Gradients output for use with </a:t>
            </a:r>
            <a:r>
              <a:rPr lang="en-US" sz="2400" b="1" dirty="0" err="1"/>
              <a:t>PyTorch</a:t>
            </a:r>
            <a:r>
              <a:rPr lang="en-US" sz="2400" dirty="0"/>
              <a:t> and </a:t>
            </a:r>
            <a:r>
              <a:rPr lang="en-US" sz="2400" b="1" dirty="0">
                <a:hlinkClick r:id="rId3"/>
              </a:rPr>
              <a:t>Xopt</a:t>
            </a:r>
            <a:r>
              <a:rPr lang="en-US" sz="2400" dirty="0"/>
              <a:t> will be simple</a:t>
            </a:r>
          </a:p>
          <a:p>
            <a:endParaRPr lang="en-US" sz="2400" dirty="0"/>
          </a:p>
          <a:p>
            <a:r>
              <a:rPr lang="en-US" sz="2400" dirty="0"/>
              <a:t>All other features will also be available, except the lattice definition will always be in Julia (with translators from other formats available)</a:t>
            </a:r>
          </a:p>
          <a:p>
            <a:endParaRPr lang="en-US" sz="2400" dirty="0"/>
          </a:p>
          <a:p>
            <a:r>
              <a:rPr lang="en-US" sz="2400" b="1" dirty="0"/>
              <a:t>For Julia users, the experience will be fantastic. For Python users, it will be as good as the usual two-language experience: fast underlying library, with a full-featured Python wrapper for ease of use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endParaRPr lang="en-US" sz="2400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F88D9-667B-9574-6021-09895C89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I love Python and refuse to learn Julia!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13EDC-77EF-586C-EB85-E165489D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82" y="6118139"/>
            <a:ext cx="2743200" cy="136526"/>
          </a:xfrm>
        </p:spPr>
        <p:txBody>
          <a:bodyPr/>
          <a:lstStyle/>
          <a:p>
            <a:fld id="{4B32EBF9-0C69-4C62-8AA3-6792853BE5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7F1C-6F91-95D5-2A75-DFFBB867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021293"/>
            <a:ext cx="11737039" cy="48057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/>
              <a:t>Stable, officially-registered, ready for use:</a:t>
            </a:r>
          </a:p>
          <a:p>
            <a:r>
              <a:rPr lang="en-US" sz="2200" b="1">
                <a:hlinkClick r:id="rId3"/>
              </a:rPr>
              <a:t>GTPSA.jl</a:t>
            </a:r>
            <a:r>
              <a:rPr lang="en-US" sz="2200" b="1"/>
              <a:t>: </a:t>
            </a:r>
            <a:r>
              <a:rPr lang="en-US" sz="2200"/>
              <a:t>Julia interface to L. </a:t>
            </a:r>
            <a:r>
              <a:rPr lang="en-US" sz="2200" err="1"/>
              <a:t>Deniau’s</a:t>
            </a:r>
            <a:r>
              <a:rPr lang="en-US" sz="2200"/>
              <a:t> </a:t>
            </a:r>
            <a:r>
              <a:rPr lang="en-US" sz="2200" err="1"/>
              <a:t>Generalised</a:t>
            </a:r>
            <a:r>
              <a:rPr lang="en-US" sz="2200"/>
              <a:t> Truncated Power Series Algebra library</a:t>
            </a:r>
          </a:p>
          <a:p>
            <a:endParaRPr lang="en-US" sz="2200"/>
          </a:p>
          <a:p>
            <a:pPr marL="0" indent="0">
              <a:buNone/>
            </a:pPr>
            <a:r>
              <a:rPr lang="en-US" sz="2200" b="1"/>
              <a:t>In development:</a:t>
            </a:r>
            <a:endParaRPr lang="en-US" sz="2200">
              <a:hlinkClick r:id="rId4"/>
            </a:endParaRPr>
          </a:p>
          <a:p>
            <a:r>
              <a:rPr lang="en-US" sz="2200" b="1">
                <a:hlinkClick r:id="rId4"/>
              </a:rPr>
              <a:t>AcceleratorLattice.jl</a:t>
            </a:r>
            <a:r>
              <a:rPr lang="en-US" sz="2200" b="1"/>
              <a:t>: </a:t>
            </a:r>
            <a:r>
              <a:rPr lang="en-US" sz="2200"/>
              <a:t>Accelerator lattice definition/manipulation</a:t>
            </a:r>
          </a:p>
          <a:p>
            <a:r>
              <a:rPr lang="en-US" sz="2200" b="1">
                <a:hlinkClick r:id="rId5"/>
              </a:rPr>
              <a:t>NonlinearNormalForm.jl</a:t>
            </a:r>
            <a:r>
              <a:rPr lang="en-US" sz="2200" b="1"/>
              <a:t>: </a:t>
            </a:r>
            <a:r>
              <a:rPr lang="en-US" sz="2200"/>
              <a:t>Parametric nonlinear normal forms and analysis of DA maps including spin using Lie algebraic methods</a:t>
            </a:r>
          </a:p>
          <a:p>
            <a:r>
              <a:rPr lang="en-US" sz="2200" b="1">
                <a:hlinkClick r:id="rId6"/>
              </a:rPr>
              <a:t>AtomicAndPhysicalConstants.jl</a:t>
            </a:r>
            <a:r>
              <a:rPr lang="en-US" sz="2200" b="1"/>
              <a:t>:</a:t>
            </a:r>
            <a:r>
              <a:rPr lang="en-US" sz="2200"/>
              <a:t> Atomic/subatomic particle properties and other physical constants for simulations </a:t>
            </a:r>
          </a:p>
          <a:p>
            <a:endParaRPr lang="en-US" sz="2200"/>
          </a:p>
          <a:p>
            <a:pPr marL="0" indent="0">
              <a:buNone/>
            </a:pPr>
            <a:r>
              <a:rPr lang="en-US" sz="2200" b="1"/>
              <a:t>Starting development:</a:t>
            </a:r>
          </a:p>
          <a:p>
            <a:r>
              <a:rPr lang="en-US" sz="2200" b="1">
                <a:hlinkClick r:id="rId7"/>
              </a:rPr>
              <a:t>BeamTracking.jl</a:t>
            </a:r>
            <a:r>
              <a:rPr lang="en-US" sz="2200" b="1"/>
              <a:t>:</a:t>
            </a:r>
            <a:r>
              <a:rPr lang="en-US" sz="2200"/>
              <a:t> CPU/GPU particle tracking methods/interfaces</a:t>
            </a:r>
            <a:endParaRPr lang="en-US" sz="2200" b="1" i="1"/>
          </a:p>
          <a:p>
            <a:pPr marL="0" indent="0">
              <a:buNone/>
            </a:pPr>
            <a:endParaRPr lang="en-US" sz="2200" b="1" i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F88D9-667B-9574-6021-09895C89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</a:t>
            </a:r>
            <a:r>
              <a:rPr lang="en-US" err="1"/>
              <a:t>SciBmad</a:t>
            </a:r>
            <a:r>
              <a:rPr lang="en-US"/>
              <a:t> Ecosystem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13EDC-77EF-586C-EB85-E165489D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7282" y="6118139"/>
            <a:ext cx="2743200" cy="136526"/>
          </a:xfrm>
        </p:spPr>
        <p:txBody>
          <a:bodyPr/>
          <a:lstStyle/>
          <a:p>
            <a:fld id="{4B32EBF9-0C69-4C62-8AA3-6792853BE5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9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3020</Words>
  <Application>Microsoft Office PowerPoint</Application>
  <PresentationFormat>Widescreen</PresentationFormat>
  <Paragraphs>358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Consolas</vt:lpstr>
      <vt:lpstr>Wingdings</vt:lpstr>
      <vt:lpstr>Office Theme</vt:lpstr>
      <vt:lpstr>SciBmad:  A full-featured ecosystem for modern, differentiable accelerator physics simulations</vt:lpstr>
      <vt:lpstr>Accelerator Software Wish-List</vt:lpstr>
      <vt:lpstr>SciBmad: What it is (and isn’t)</vt:lpstr>
      <vt:lpstr>             ? What’s that?</vt:lpstr>
      <vt:lpstr>The Power of Multiple Dispatch and JIT</vt:lpstr>
      <vt:lpstr>SciBmad: Because we are lazy!</vt:lpstr>
      <vt:lpstr>SciBmad: Because we are lazy!</vt:lpstr>
      <vt:lpstr>But I love Python and refuse to learn Julia!</vt:lpstr>
      <vt:lpstr>Current SciBmad Ecosystem Status</vt:lpstr>
      <vt:lpstr>AcceleratorLattice.jl</vt:lpstr>
      <vt:lpstr>AcceleratorLattice.jl</vt:lpstr>
      <vt:lpstr>NonlinearNormalForm.jl</vt:lpstr>
      <vt:lpstr>NonlinearNormalForm.jl</vt:lpstr>
      <vt:lpstr>Conclusions</vt:lpstr>
      <vt:lpstr>Contributors and Thank You!</vt:lpstr>
      <vt:lpstr>Thank you! Questions?</vt:lpstr>
      <vt:lpstr>Backup Slides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George Signorelli</dc:creator>
  <cp:lastModifiedBy>Matthew George Signorelli</cp:lastModifiedBy>
  <cp:revision>2</cp:revision>
  <dcterms:created xsi:type="dcterms:W3CDTF">2024-09-23T16:06:19Z</dcterms:created>
  <dcterms:modified xsi:type="dcterms:W3CDTF">2024-10-02T19:52:10Z</dcterms:modified>
</cp:coreProperties>
</file>