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57" r:id="rId3"/>
    <p:sldId id="290" r:id="rId4"/>
    <p:sldId id="260" r:id="rId5"/>
    <p:sldId id="289" r:id="rId6"/>
    <p:sldId id="297" r:id="rId7"/>
    <p:sldId id="293" r:id="rId8"/>
    <p:sldId id="299" r:id="rId9"/>
    <p:sldId id="294" r:id="rId10"/>
    <p:sldId id="287" r:id="rId11"/>
    <p:sldId id="291" r:id="rId12"/>
    <p:sldId id="296" r:id="rId13"/>
    <p:sldId id="295" r:id="rId14"/>
    <p:sldId id="265" r:id="rId15"/>
    <p:sldId id="266" r:id="rId16"/>
    <p:sldId id="284" r:id="rId17"/>
    <p:sldId id="267" r:id="rId18"/>
    <p:sldId id="268" r:id="rId19"/>
    <p:sldId id="263" r:id="rId20"/>
    <p:sldId id="264" r:id="rId21"/>
    <p:sldId id="286" r:id="rId22"/>
    <p:sldId id="281" r:id="rId23"/>
    <p:sldId id="262" r:id="rId24"/>
    <p:sldId id="282" r:id="rId25"/>
    <p:sldId id="271" r:id="rId26"/>
    <p:sldId id="272" r:id="rId27"/>
    <p:sldId id="288" r:id="rId28"/>
  </p:sldIdLst>
  <p:sldSz cx="12192000" cy="6858000"/>
  <p:notesSz cx="12192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E1BFC4-1B05-BA63-7EAA-CF3D4AA80557}" name="Leonard Sebastian Thiele" initials="LT" userId="S::leonard.sebastian.thiele@cern.ch::e0a7f1f0-02d2-4e4d-9843-da7b53e7df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dff sa" initials="ss" lastIdx="1" clrIdx="0"/>
  <p:cmAuthor id="2" name="rienen" initials="r" lastIdx="16" clrIdx="1">
    <p:extLst>
      <p:ext uri="{19B8F6BF-5375-455C-9EA6-DF929625EA0E}">
        <p15:presenceInfo xmlns:p15="http://schemas.microsoft.com/office/powerpoint/2012/main" userId="5fd381cfdb49d310" providerId="Windows Live"/>
      </p:ext>
    </p:extLst>
  </p:cmAuthor>
  <p:cmAuthor id="3" name="Leonard Sebastian Thiele" initials="LT" lastIdx="4" clrIdx="2">
    <p:extLst>
      <p:ext uri="{19B8F6BF-5375-455C-9EA6-DF929625EA0E}">
        <p15:presenceInfo xmlns:p15="http://schemas.microsoft.com/office/powerpoint/2012/main" userId="S::leonard.sebastian.thiele@cern.ch::e0a7f1f0-02d2-4e4d-9843-da7b53e7df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688" autoAdjust="0"/>
  </p:normalViewPr>
  <p:slideViewPr>
    <p:cSldViewPr snapToGrid="0">
      <p:cViewPr varScale="1">
        <p:scale>
          <a:sx n="71" d="100"/>
          <a:sy n="71" d="100"/>
        </p:scale>
        <p:origin x="66" y="384"/>
      </p:cViewPr>
      <p:guideLst>
        <p:guide pos="3840"/>
        <p:guide orient="horz" pos="2160"/>
      </p:guideLst>
    </p:cSldViewPr>
  </p:slideViewPr>
  <p:outlineViewPr>
    <p:cViewPr>
      <p:scale>
        <a:sx n="33" d="100"/>
        <a:sy n="33" d="100"/>
      </p:scale>
      <p:origin x="0" y="-177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067E595-1F72-4C6C-877D-48C60B841139}" type="datetimeFigureOut">
              <a:rPr lang="en-CH" smtClean="0"/>
              <a:t>02/10/2024</a:t>
            </a:fld>
            <a:endParaRPr lang="en-CH"/>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6677C84-F0FA-4E8B-B8E9-A53244E928AF}" type="slidenum">
              <a:rPr lang="en-CH" smtClean="0"/>
              <a:t>‹#›</a:t>
            </a:fld>
            <a:endParaRPr lang="en-CH"/>
          </a:p>
        </p:txBody>
      </p:sp>
    </p:spTree>
    <p:extLst>
      <p:ext uri="{BB962C8B-B14F-4D97-AF65-F5344CB8AC3E}">
        <p14:creationId xmlns:p14="http://schemas.microsoft.com/office/powerpoint/2010/main" val="346474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err="1"/>
              <a:t>Eräutern</a:t>
            </a:r>
            <a:r>
              <a:rPr lang="de-CH"/>
              <a:t>, was mit </a:t>
            </a:r>
            <a:r>
              <a:rPr lang="de-CH" err="1"/>
              <a:t>setpoint</a:t>
            </a:r>
            <a:r>
              <a:rPr lang="de-CH"/>
              <a:t> gemeint ist. </a:t>
            </a:r>
            <a:endParaRPr lang="en-CH"/>
          </a:p>
        </p:txBody>
      </p:sp>
      <p:sp>
        <p:nvSpPr>
          <p:cNvPr id="4" name="Slide Number Placeholder 3"/>
          <p:cNvSpPr>
            <a:spLocks noGrp="1"/>
          </p:cNvSpPr>
          <p:nvPr>
            <p:ph type="sldNum" sz="quarter" idx="5"/>
          </p:nvPr>
        </p:nvSpPr>
        <p:spPr/>
        <p:txBody>
          <a:bodyPr/>
          <a:lstStyle/>
          <a:p>
            <a:fld id="{16677C84-F0FA-4E8B-B8E9-A53244E928AF}" type="slidenum">
              <a:rPr lang="en-CH" smtClean="0"/>
              <a:t>20</a:t>
            </a:fld>
            <a:endParaRPr lang="en-CH"/>
          </a:p>
        </p:txBody>
      </p:sp>
    </p:spTree>
    <p:extLst>
      <p:ext uri="{BB962C8B-B14F-4D97-AF65-F5344CB8AC3E}">
        <p14:creationId xmlns:p14="http://schemas.microsoft.com/office/powerpoint/2010/main" val="3905424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g"/><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914400" y="1725348"/>
            <a:ext cx="10363200" cy="1829218"/>
          </a:xfrm>
          <a:prstGeom prst="rect">
            <a:avLst/>
          </a:prstGeom>
        </p:spPr>
        <p:txBody>
          <a:bodyPr anchor="b">
            <a:normAutofit/>
          </a:bodyPr>
          <a:lstStyle>
            <a:lvl1pPr algn="ctr">
              <a:defRPr sz="4400" b="0">
                <a:latin typeface="Arial"/>
                <a:cs typeface="Arial"/>
              </a:defRPr>
            </a:lvl1pPr>
          </a:lstStyle>
          <a:p>
            <a:pPr>
              <a:defRPr/>
            </a:pPr>
            <a:r>
              <a:rPr lang="en-US"/>
              <a:t>Click to edit Master title style</a:t>
            </a:r>
            <a:endParaRPr lang="en-GB"/>
          </a:p>
        </p:txBody>
      </p:sp>
      <p:sp>
        <p:nvSpPr>
          <p:cNvPr id="3" name="Subtitle 2"/>
          <p:cNvSpPr>
            <a:spLocks noGrp="1"/>
          </p:cNvSpPr>
          <p:nvPr>
            <p:ph type="subTitle" idx="1"/>
          </p:nvPr>
        </p:nvSpPr>
        <p:spPr bwMode="auto">
          <a:xfrm>
            <a:off x="1524000" y="3624340"/>
            <a:ext cx="9144000" cy="1297134"/>
          </a:xfrm>
        </p:spPr>
        <p:txBody>
          <a:bodyPr>
            <a:normAutofit/>
          </a:bodyPr>
          <a:lstStyle>
            <a:lvl1pPr marL="0" indent="0" algn="ctr">
              <a:buNone/>
              <a:defRPr sz="28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lang="en-GB"/>
          </a:p>
        </p:txBody>
      </p:sp>
      <p:pic>
        <p:nvPicPr>
          <p:cNvPr id="12" name="Image 8"/>
          <p:cNvPicPr>
            <a:picLocks noChangeAspect="1"/>
          </p:cNvPicPr>
          <p:nvPr userDrawn="1"/>
        </p:nvPicPr>
        <p:blipFill>
          <a:blip r:embed="rId2"/>
          <a:stretch/>
        </p:blipFill>
        <p:spPr bwMode="auto">
          <a:xfrm flipV="1">
            <a:off x="-3" y="5648091"/>
            <a:ext cx="12192000" cy="1209909"/>
          </a:xfrm>
          <a:prstGeom prst="rect">
            <a:avLst/>
          </a:prstGeom>
        </p:spPr>
      </p:pic>
      <p:pic>
        <p:nvPicPr>
          <p:cNvPr id="13" name="Image 15"/>
          <p:cNvPicPr>
            <a:picLocks noChangeAspect="1"/>
          </p:cNvPicPr>
          <p:nvPr userDrawn="1"/>
        </p:nvPicPr>
        <p:blipFill>
          <a:blip r:embed="rId3"/>
          <a:stretch/>
        </p:blipFill>
        <p:spPr bwMode="auto">
          <a:xfrm>
            <a:off x="121709" y="5845679"/>
            <a:ext cx="3883465" cy="814732"/>
          </a:xfrm>
          <a:prstGeom prst="rect">
            <a:avLst/>
          </a:prstGeom>
        </p:spPr>
      </p:pic>
      <p:sp>
        <p:nvSpPr>
          <p:cNvPr id="15" name="Text Placeholder 14"/>
          <p:cNvSpPr>
            <a:spLocks noGrp="1"/>
          </p:cNvSpPr>
          <p:nvPr>
            <p:ph type="body" sz="quarter" idx="11" hasCustomPrompt="1"/>
          </p:nvPr>
        </p:nvSpPr>
        <p:spPr bwMode="auto">
          <a:xfrm>
            <a:off x="7344834" y="4971770"/>
            <a:ext cx="3932767" cy="606425"/>
          </a:xfrm>
        </p:spPr>
        <p:txBody>
          <a:bodyPr>
            <a:normAutofit/>
          </a:bodyPr>
          <a:lstStyle>
            <a:lvl1pPr marL="0" indent="0" algn="r">
              <a:buNone/>
              <a:defRPr sz="1600" i="1"/>
            </a:lvl1pPr>
          </a:lstStyle>
          <a:p>
            <a:pPr lvl="0">
              <a:defRPr/>
            </a:pPr>
            <a:r>
              <a:rPr lang="it-IT"/>
              <a:t>Author(s) Name(s) and Affiliation(s)</a:t>
            </a:r>
            <a:endParaRPr lang="en-GB"/>
          </a:p>
        </p:txBody>
      </p:sp>
      <p:sp>
        <p:nvSpPr>
          <p:cNvPr id="17" name="TextBox 16"/>
          <p:cNvSpPr txBox="1"/>
          <p:nvPr userDrawn="1"/>
        </p:nvSpPr>
        <p:spPr bwMode="auto">
          <a:xfrm>
            <a:off x="-78301" y="6680049"/>
            <a:ext cx="12471636" cy="207749"/>
          </a:xfrm>
          <a:prstGeom prst="rect">
            <a:avLst/>
          </a:prstGeom>
          <a:noFill/>
        </p:spPr>
        <p:txBody>
          <a:bodyPr wrap="square">
            <a:spAutoFit/>
          </a:bodyPr>
          <a:lstStyle/>
          <a:p>
            <a:pPr>
              <a:defRPr/>
            </a:pPr>
            <a:r>
              <a:rPr lang="en-US" sz="750" i="0" u="none" strike="noStrike" cap="none">
                <a:ln>
                  <a:noFill/>
                </a:ln>
                <a:solidFill>
                  <a:srgbClr val="FFFEEE"/>
                </a:solidFill>
                <a:latin typeface="Arial Narrow"/>
                <a:cs typeface="Arial"/>
              </a:rPr>
              <a:t>Funded by the European Union (EU). Views and opinions expressed are however those of the author only and do not necessarily reflect those of the EU or European Research Executive Agency (REA). Neither the EU nor the REA can be held responsible for them.</a:t>
            </a:r>
            <a:endParaRPr lang="en-GB" sz="750">
              <a:latin typeface="Arial Narrow"/>
              <a:cs typeface="Arial"/>
            </a:endParaRPr>
          </a:p>
        </p:txBody>
      </p:sp>
      <p:pic>
        <p:nvPicPr>
          <p:cNvPr id="7" name="Image 3"/>
          <p:cNvPicPr>
            <a:picLocks noChangeAspect="1"/>
          </p:cNvPicPr>
          <p:nvPr userDrawn="1"/>
        </p:nvPicPr>
        <p:blipFill>
          <a:blip r:embed="rId4"/>
          <a:stretch/>
        </p:blipFill>
        <p:spPr bwMode="auto">
          <a:xfrm>
            <a:off x="-3" y="1163988"/>
            <a:ext cx="12192000" cy="606547"/>
          </a:xfrm>
          <a:prstGeom prst="rect">
            <a:avLst/>
          </a:prstGeom>
          <a:effectLst>
            <a:outerShdw blurRad="305097" dist="228600" dir="5400000" sx="105000" sy="105000" algn="t" rotWithShape="0">
              <a:prstClr val="black">
                <a:alpha val="23000"/>
              </a:prstClr>
            </a:outerShdw>
          </a:effectLst>
        </p:spPr>
      </p:pic>
      <p:pic>
        <p:nvPicPr>
          <p:cNvPr id="8" name="Image 20"/>
          <p:cNvPicPr>
            <a:picLocks noChangeAspect="1"/>
          </p:cNvPicPr>
          <p:nvPr userDrawn="1"/>
        </p:nvPicPr>
        <p:blipFill>
          <a:blip r:embed="rId5"/>
          <a:srcRect b="6272"/>
          <a:stretch/>
        </p:blipFill>
        <p:spPr bwMode="auto">
          <a:xfrm>
            <a:off x="91440" y="155448"/>
            <a:ext cx="2263140" cy="1132578"/>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End slide">
    <p:spTree>
      <p:nvGrpSpPr>
        <p:cNvPr id="1" name=""/>
        <p:cNvGrpSpPr/>
        <p:nvPr/>
      </p:nvGrpSpPr>
      <p:grpSpPr bwMode="auto">
        <a:xfrm>
          <a:off x="0" y="0"/>
          <a:ext cx="0" cy="0"/>
          <a:chOff x="0" y="0"/>
          <a:chExt cx="0" cy="0"/>
        </a:xfrm>
      </p:grpSpPr>
      <p:pic>
        <p:nvPicPr>
          <p:cNvPr id="4" name="Image 5"/>
          <p:cNvPicPr>
            <a:picLocks noChangeAspect="1"/>
          </p:cNvPicPr>
          <p:nvPr userDrawn="1"/>
        </p:nvPicPr>
        <p:blipFill>
          <a:blip r:embed="rId2"/>
          <a:stretch/>
        </p:blipFill>
        <p:spPr bwMode="auto">
          <a:xfrm>
            <a:off x="0" y="0"/>
            <a:ext cx="12192000" cy="1892662"/>
          </a:xfrm>
          <a:prstGeom prst="rect">
            <a:avLst/>
          </a:prstGeom>
        </p:spPr>
      </p:pic>
      <p:sp>
        <p:nvSpPr>
          <p:cNvPr id="16" name="Rectangle 15"/>
          <p:cNvSpPr/>
          <p:nvPr userDrawn="1"/>
        </p:nvSpPr>
        <p:spPr bwMode="auto">
          <a:xfrm>
            <a:off x="11433717" y="6434254"/>
            <a:ext cx="758283" cy="4237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sz="1800"/>
          </a:p>
        </p:txBody>
      </p:sp>
      <p:pic>
        <p:nvPicPr>
          <p:cNvPr id="14" name="Image 12"/>
          <p:cNvPicPr>
            <a:picLocks noChangeAspect="1"/>
          </p:cNvPicPr>
          <p:nvPr userDrawn="1"/>
        </p:nvPicPr>
        <p:blipFill>
          <a:blip r:embed="rId3"/>
          <a:stretch/>
        </p:blipFill>
        <p:spPr bwMode="auto">
          <a:xfrm flipV="1">
            <a:off x="233858" y="6385196"/>
            <a:ext cx="11716980" cy="132418"/>
          </a:xfrm>
          <a:prstGeom prst="rect">
            <a:avLst/>
          </a:prstGeom>
        </p:spPr>
      </p:pic>
      <p:sp>
        <p:nvSpPr>
          <p:cNvPr id="18" name="Footer Placeholder 17"/>
          <p:cNvSpPr>
            <a:spLocks noGrp="1"/>
          </p:cNvSpPr>
          <p:nvPr>
            <p:ph type="ftr" sz="quarter" idx="11"/>
          </p:nvPr>
        </p:nvSpPr>
        <p:spPr bwMode="auto"/>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21" name="ZoneTexte 3"/>
          <p:cNvSpPr txBox="1"/>
          <p:nvPr userDrawn="1"/>
        </p:nvSpPr>
        <p:spPr bwMode="auto">
          <a:xfrm>
            <a:off x="588195" y="5445245"/>
            <a:ext cx="8724753" cy="692497"/>
          </a:xfrm>
          <a:prstGeom prst="rect">
            <a:avLst/>
          </a:prstGeom>
          <a:noFill/>
        </p:spPr>
        <p:txBody>
          <a:bodyPr wrap="square" rtlCol="0">
            <a:spAutoFit/>
          </a:bodyPr>
          <a:lstStyle/>
          <a:p>
            <a:pPr algn="just">
              <a:defRPr/>
            </a:pPr>
            <a:r>
              <a:rPr lang="fr-FR" sz="1300" i="1">
                <a:solidFill>
                  <a:srgbClr val="222222"/>
                </a:solidFill>
                <a:latin typeface="Arial Narrow"/>
                <a:cs typeface="Arial Narrow"/>
              </a:rPr>
              <a:t>Funded by the European Union (EU).Views and opinions expressed are however those of the author(s) only and do not necessarily reflect those of the EU or European Research Executive Agency (REA). Neither the EU nor the REA can be held responsible for them. </a:t>
            </a:r>
            <a:r>
              <a:rPr lang="en-GB" sz="1300" i="1">
                <a:solidFill>
                  <a:srgbClr val="222222"/>
                </a:solidFill>
                <a:latin typeface="Arial Narrow"/>
                <a:cs typeface="Arial Narrow"/>
              </a:rPr>
              <a:t>This work has been sponsored by the Wolfgang Gentner Programme of the German Federal Ministry of Education and Research (grant no. 13E18CHA)</a:t>
            </a:r>
            <a:endParaRPr lang="fr-FR" sz="1300" i="1">
              <a:latin typeface="Arial Narrow"/>
              <a:cs typeface="Arial Narrow"/>
            </a:endParaRPr>
          </a:p>
        </p:txBody>
      </p:sp>
      <p:pic>
        <p:nvPicPr>
          <p:cNvPr id="2" name="Picture 1"/>
          <p:cNvPicPr>
            <a:picLocks noChangeAspect="1"/>
          </p:cNvPicPr>
          <p:nvPr userDrawn="1"/>
        </p:nvPicPr>
        <p:blipFill>
          <a:blip r:embed="rId4"/>
          <a:stretch/>
        </p:blipFill>
        <p:spPr bwMode="auto">
          <a:xfrm>
            <a:off x="3204495" y="66415"/>
            <a:ext cx="5870957" cy="1603387"/>
          </a:xfrm>
          <a:prstGeom prst="rect">
            <a:avLst/>
          </a:prstGeom>
        </p:spPr>
      </p:pic>
      <p:grpSp>
        <p:nvGrpSpPr>
          <p:cNvPr id="9" name="Gruppieren 8"/>
          <p:cNvGrpSpPr/>
          <p:nvPr userDrawn="1"/>
        </p:nvGrpSpPr>
        <p:grpSpPr bwMode="auto">
          <a:xfrm>
            <a:off x="1883273" y="2361104"/>
            <a:ext cx="8418150" cy="2938011"/>
            <a:chOff x="1983850" y="2344594"/>
            <a:chExt cx="8418150" cy="2938011"/>
          </a:xfrm>
        </p:grpSpPr>
        <p:pic>
          <p:nvPicPr>
            <p:cNvPr id="3" name="Picture 2" descr="A blue flag with yellow stars&#10;&#10;Description automatically generated"/>
            <p:cNvPicPr>
              <a:picLocks noChangeAspect="1"/>
            </p:cNvPicPr>
            <p:nvPr userDrawn="1"/>
          </p:nvPicPr>
          <p:blipFill>
            <a:blip r:embed="rId5"/>
            <a:stretch/>
          </p:blipFill>
          <p:spPr bwMode="auto">
            <a:xfrm>
              <a:off x="7628314" y="2472343"/>
              <a:ext cx="2773686" cy="2810262"/>
            </a:xfrm>
            <a:prstGeom prst="rect">
              <a:avLst/>
            </a:prstGeom>
          </p:spPr>
        </p:pic>
        <p:pic>
          <p:nvPicPr>
            <p:cNvPr id="8" name="Grafik 7" descr="Ein Bild, das Grafiken, Grafikdesign, Schrift, Kunst enthält.&#10;&#10;Automatisch generierte Beschreibung"/>
            <p:cNvPicPr>
              <a:picLocks noChangeAspect="1"/>
            </p:cNvPicPr>
            <p:nvPr userDrawn="1"/>
          </p:nvPicPr>
          <p:blipFill>
            <a:blip r:embed="rId6"/>
            <a:stretch/>
          </p:blipFill>
          <p:spPr bwMode="auto">
            <a:xfrm>
              <a:off x="1983850" y="2344594"/>
              <a:ext cx="5406969" cy="2887349"/>
            </a:xfrm>
            <a:prstGeom prst="rect">
              <a:avLst/>
            </a:prstGeom>
          </p:spPr>
        </p:pic>
      </p:grpSp>
      <p:pic>
        <p:nvPicPr>
          <p:cNvPr id="11" name="Grafik 10" descr="Ein Bild, das Text, Schrift, Design enthält.&#10;&#10;Automatisch generierte Beschreibung"/>
          <p:cNvPicPr>
            <a:picLocks noChangeAspect="1"/>
          </p:cNvPicPr>
          <p:nvPr userDrawn="1"/>
        </p:nvPicPr>
        <p:blipFill>
          <a:blip r:embed="rId7"/>
          <a:stretch/>
        </p:blipFill>
        <p:spPr bwMode="auto">
          <a:xfrm>
            <a:off x="9312948" y="5141940"/>
            <a:ext cx="1568743" cy="120056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userDrawn="1">
  <p:cSld name="Titel und Inhalt">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400">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Titel 3"/>
          <p:cNvSpPr>
            <a:spLocks noGrp="1"/>
          </p:cNvSpPr>
          <p:nvPr>
            <p:ph type="title"/>
          </p:nvPr>
        </p:nvSpPr>
        <p:spPr bwMode="auto"/>
        <p:txBody>
          <a:bodyPr/>
          <a:lstStyle/>
          <a:p>
            <a:pPr>
              <a:defRPr/>
            </a:pPr>
            <a:r>
              <a:rPr lang="de-DE"/>
              <a:t>Mastertitelformat bearbeiten</a:t>
            </a:r>
            <a:endParaRPr lang="en-GB"/>
          </a:p>
        </p:txBody>
      </p:sp>
      <p:sp>
        <p:nvSpPr>
          <p:cNvPr id="8" name="Datumsplatzhalter 7"/>
          <p:cNvSpPr>
            <a:spLocks noGrp="1"/>
          </p:cNvSpPr>
          <p:nvPr>
            <p:ph type="dt" sz="half" idx="11"/>
          </p:nvPr>
        </p:nvSpPr>
        <p:spPr bwMode="auto"/>
        <p:txBody>
          <a:bodyPr/>
          <a:lstStyle/>
          <a:p>
            <a:pPr>
              <a:defRPr/>
            </a:pPr>
            <a:r>
              <a:rPr lang="en-CH"/>
              <a:t>03/10/2024</a:t>
            </a:r>
            <a:endParaRPr lang="en-GB"/>
          </a:p>
        </p:txBody>
      </p:sp>
      <p:sp>
        <p:nvSpPr>
          <p:cNvPr id="10" name="Fußzeilenplatzhalter 9"/>
          <p:cNvSpPr>
            <a:spLocks noGrp="1"/>
          </p:cNvSpPr>
          <p:nvPr>
            <p:ph type="ftr" sz="quarter" idx="12"/>
          </p:nvPr>
        </p:nvSpPr>
        <p:spPr bwMode="auto"/>
        <p:txBody>
          <a:bodyPr/>
          <a:lstStyle/>
          <a:p>
            <a:pPr>
              <a:defRPr/>
            </a:pPr>
            <a:r>
              <a:rPr lang="en-GB"/>
              <a:t>ICAP 24 / Beam-cavity interactions in the rapid cycling synchrotron chain of the future muon collider / Leonard Thiele </a:t>
            </a:r>
            <a:endParaRPr/>
          </a:p>
        </p:txBody>
      </p:sp>
      <p:sp>
        <p:nvSpPr>
          <p:cNvPr id="11" name="Foliennummernplatzhalter 10"/>
          <p:cNvSpPr>
            <a:spLocks noGrp="1"/>
          </p:cNvSpPr>
          <p:nvPr>
            <p:ph type="sldNum" sz="quarter" idx="13"/>
          </p:nvPr>
        </p:nvSpPr>
        <p:spPr bwMode="auto"/>
        <p:txBody>
          <a:bodyPr/>
          <a:lstStyle/>
          <a:p>
            <a:pPr>
              <a:defRPr/>
            </a:pPr>
            <a:fld id="{A522B42D-59C7-4903-9B34-7FA65D46D399}" type="slidenum">
              <a:rPr lang="en-GB"/>
              <a:t>‹#›</a:t>
            </a:fld>
            <a:endParaRPr lang="en-GB"/>
          </a:p>
        </p:txBody>
      </p:sp>
      <p:pic>
        <p:nvPicPr>
          <p:cNvPr id="12" name="Image 20"/>
          <p:cNvPicPr>
            <a:picLocks noChangeAspect="1"/>
          </p:cNvPicPr>
          <p:nvPr/>
        </p:nvPicPr>
        <p:blipFill>
          <a:blip r:embed="rId2"/>
          <a:stretch/>
        </p:blipFill>
        <p:spPr bwMode="auto">
          <a:xfrm>
            <a:off x="91440" y="155448"/>
            <a:ext cx="2263140" cy="120838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400">
                <a:latin typeface="Arial"/>
                <a:cs typeface="Arial"/>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Titel 3"/>
          <p:cNvSpPr>
            <a:spLocks noGrp="1"/>
          </p:cNvSpPr>
          <p:nvPr>
            <p:ph type="title"/>
          </p:nvPr>
        </p:nvSpPr>
        <p:spPr bwMode="auto"/>
        <p:txBody>
          <a:bodyPr/>
          <a:lstStyle/>
          <a:p>
            <a:pPr>
              <a:defRPr/>
            </a:pPr>
            <a:r>
              <a:rPr lang="de-DE"/>
              <a:t>Mastertitelformat bearbeiten</a:t>
            </a:r>
            <a:endParaRPr lang="en-GB"/>
          </a:p>
        </p:txBody>
      </p:sp>
      <p:sp>
        <p:nvSpPr>
          <p:cNvPr id="8" name="Datumsplatzhalter 7"/>
          <p:cNvSpPr>
            <a:spLocks noGrp="1"/>
          </p:cNvSpPr>
          <p:nvPr>
            <p:ph type="dt" sz="half" idx="11"/>
          </p:nvPr>
        </p:nvSpPr>
        <p:spPr bwMode="auto"/>
        <p:txBody>
          <a:bodyPr/>
          <a:lstStyle/>
          <a:p>
            <a:pPr>
              <a:defRPr/>
            </a:pPr>
            <a:r>
              <a:rPr lang="en-CH"/>
              <a:t>03/10/2024</a:t>
            </a:r>
            <a:endParaRPr lang="en-GB"/>
          </a:p>
        </p:txBody>
      </p:sp>
      <p:sp>
        <p:nvSpPr>
          <p:cNvPr id="10" name="Fußzeilenplatzhalter 9"/>
          <p:cNvSpPr>
            <a:spLocks noGrp="1"/>
          </p:cNvSpPr>
          <p:nvPr>
            <p:ph type="ftr" sz="quarter" idx="12"/>
          </p:nvPr>
        </p:nvSpPr>
        <p:spPr bwMode="auto"/>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11" name="Foliennummernplatzhalter 10"/>
          <p:cNvSpPr>
            <a:spLocks noGrp="1"/>
          </p:cNvSpPr>
          <p:nvPr>
            <p:ph type="sldNum" sz="quarter" idx="13"/>
          </p:nvPr>
        </p:nvSpPr>
        <p:spPr bwMode="auto"/>
        <p:txBody>
          <a:bodyPr/>
          <a:lstStyle/>
          <a:p>
            <a:pPr>
              <a:defRPr/>
            </a:pPr>
            <a:fld id="{005C7FBA-D4E9-46CA-9321-3ADA2E368FCD}" type="slidenum">
              <a:rPr lang="en-GB"/>
              <a:t>‹#›</a:t>
            </a:fld>
            <a:endParaRPr lang="en-GB"/>
          </a:p>
        </p:txBody>
      </p:sp>
      <p:pic>
        <p:nvPicPr>
          <p:cNvPr id="12" name="Image 20"/>
          <p:cNvPicPr>
            <a:picLocks noChangeAspect="1"/>
          </p:cNvPicPr>
          <p:nvPr userDrawn="1"/>
        </p:nvPicPr>
        <p:blipFill>
          <a:blip r:embed="rId2"/>
          <a:stretch/>
        </p:blipFill>
        <p:spPr bwMode="auto">
          <a:xfrm>
            <a:off x="91440" y="155448"/>
            <a:ext cx="2263140" cy="120838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8195" y="1735554"/>
            <a:ext cx="10515600" cy="2386250"/>
          </a:xfrm>
          <a:prstGeom prst="rect">
            <a:avLst/>
          </a:prstGeom>
        </p:spPr>
        <p:txBody>
          <a:bodyPr anchor="b">
            <a:normAutofit/>
          </a:bodyPr>
          <a:lstStyle>
            <a:lvl1pPr algn="ctr">
              <a:defRPr sz="4000"/>
            </a:lvl1pPr>
          </a:lstStyle>
          <a:p>
            <a:pPr>
              <a:defRPr/>
            </a:pPr>
            <a:r>
              <a:rPr lang="en-US"/>
              <a:t>Click to edit Master title style</a:t>
            </a:r>
          </a:p>
        </p:txBody>
      </p:sp>
      <p:sp>
        <p:nvSpPr>
          <p:cNvPr id="3" name="Text Placeholder 2"/>
          <p:cNvSpPr>
            <a:spLocks noGrp="1"/>
          </p:cNvSpPr>
          <p:nvPr>
            <p:ph type="body" idx="1"/>
          </p:nvPr>
        </p:nvSpPr>
        <p:spPr bwMode="auto">
          <a:xfrm>
            <a:off x="838195" y="4130257"/>
            <a:ext cx="10515600" cy="1500187"/>
          </a:xfrm>
        </p:spPr>
        <p:txBody>
          <a:bodyPr>
            <a:normAutofit/>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pic>
        <p:nvPicPr>
          <p:cNvPr id="9" name="Image 3"/>
          <p:cNvPicPr>
            <a:picLocks noChangeAspect="1"/>
          </p:cNvPicPr>
          <p:nvPr userDrawn="1"/>
        </p:nvPicPr>
        <p:blipFill>
          <a:blip r:embed="rId2"/>
          <a:stretch/>
        </p:blipFill>
        <p:spPr bwMode="auto">
          <a:xfrm>
            <a:off x="0" y="1024551"/>
            <a:ext cx="12192000" cy="606547"/>
          </a:xfrm>
          <a:prstGeom prst="rect">
            <a:avLst/>
          </a:prstGeom>
          <a:effectLst>
            <a:outerShdw blurRad="305097" dist="228600" dir="5400000" sx="105000" sy="105000" algn="t" rotWithShape="0">
              <a:prstClr val="black">
                <a:alpha val="16000"/>
              </a:prstClr>
            </a:outerShdw>
          </a:effectLst>
        </p:spPr>
      </p:pic>
      <p:sp>
        <p:nvSpPr>
          <p:cNvPr id="14" name="Rectangle 13"/>
          <p:cNvSpPr/>
          <p:nvPr userDrawn="1"/>
        </p:nvSpPr>
        <p:spPr bwMode="auto">
          <a:xfrm>
            <a:off x="2393795" y="865736"/>
            <a:ext cx="9798207" cy="1803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sz="1800"/>
          </a:p>
        </p:txBody>
      </p:sp>
      <p:pic>
        <p:nvPicPr>
          <p:cNvPr id="17" name="Image 14"/>
          <p:cNvPicPr>
            <a:picLocks noChangeAspect="1"/>
          </p:cNvPicPr>
          <p:nvPr userDrawn="1"/>
        </p:nvPicPr>
        <p:blipFill>
          <a:blip r:embed="rId3"/>
          <a:stretch/>
        </p:blipFill>
        <p:spPr bwMode="auto">
          <a:xfrm>
            <a:off x="0" y="5760000"/>
            <a:ext cx="12192000" cy="400550"/>
          </a:xfrm>
          <a:prstGeom prst="rect">
            <a:avLst/>
          </a:prstGeom>
        </p:spPr>
      </p:pic>
      <p:sp>
        <p:nvSpPr>
          <p:cNvPr id="18" name="Rectangle 17"/>
          <p:cNvSpPr/>
          <p:nvPr userDrawn="1"/>
        </p:nvSpPr>
        <p:spPr bwMode="auto">
          <a:xfrm>
            <a:off x="-5" y="6169003"/>
            <a:ext cx="12192001" cy="688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sz="1800"/>
          </a:p>
        </p:txBody>
      </p:sp>
      <p:pic>
        <p:nvPicPr>
          <p:cNvPr id="16" name="Image 4"/>
          <p:cNvPicPr>
            <a:picLocks noChangeAspect="1"/>
          </p:cNvPicPr>
          <p:nvPr userDrawn="1"/>
        </p:nvPicPr>
        <p:blipFill>
          <a:blip r:embed="rId4"/>
          <a:stretch/>
        </p:blipFill>
        <p:spPr bwMode="auto">
          <a:xfrm>
            <a:off x="428256" y="6198905"/>
            <a:ext cx="2889510" cy="579121"/>
          </a:xfrm>
          <a:prstGeom prst="rect">
            <a:avLst/>
          </a:prstGeom>
        </p:spPr>
      </p:pic>
      <p:pic>
        <p:nvPicPr>
          <p:cNvPr id="4" name="Image 20"/>
          <p:cNvPicPr>
            <a:picLocks noChangeAspect="1"/>
          </p:cNvPicPr>
          <p:nvPr userDrawn="1"/>
        </p:nvPicPr>
        <p:blipFill>
          <a:blip r:embed="rId5"/>
          <a:stretch/>
        </p:blipFill>
        <p:spPr bwMode="auto">
          <a:xfrm>
            <a:off x="91440" y="155448"/>
            <a:ext cx="2263140" cy="1208380"/>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wo Content">
    <p:spTree>
      <p:nvGrpSpPr>
        <p:cNvPr id="1" name=""/>
        <p:cNvGrpSpPr/>
        <p:nvPr/>
      </p:nvGrpSpPr>
      <p:grpSpPr bwMode="auto">
        <a:xfrm>
          <a:off x="0" y="0"/>
          <a:ext cx="0" cy="0"/>
          <a:chOff x="0" y="0"/>
          <a:chExt cx="0" cy="0"/>
        </a:xfrm>
      </p:grpSpPr>
      <p:sp>
        <p:nvSpPr>
          <p:cNvPr id="3" name="Content Placeholder 2"/>
          <p:cNvSpPr>
            <a:spLocks noGrp="1"/>
          </p:cNvSpPr>
          <p:nvPr>
            <p:ph sz="half" idx="1"/>
          </p:nvPr>
        </p:nvSpPr>
        <p:spPr bwMode="auto">
          <a:xfrm>
            <a:off x="838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Footer Placeholder 5"/>
          <p:cNvSpPr>
            <a:spLocks noGrp="1"/>
          </p:cNvSpPr>
          <p:nvPr>
            <p:ph type="ftr" sz="quarter" idx="11"/>
          </p:nvPr>
        </p:nvSpPr>
        <p:spPr bwMode="auto"/>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7" name="Slide Number Placeholder 6"/>
          <p:cNvSpPr>
            <a:spLocks noGrp="1"/>
          </p:cNvSpPr>
          <p:nvPr>
            <p:ph type="sldNum" sz="quarter" idx="12"/>
          </p:nvPr>
        </p:nvSpPr>
        <p:spPr bwMode="auto"/>
        <p:txBody>
          <a:bodyPr/>
          <a:lstStyle/>
          <a:p>
            <a:pPr>
              <a:defRPr/>
            </a:pPr>
            <a:fld id="{005C7FBA-D4E9-46CA-9321-3ADA2E368FCD}" type="slidenum">
              <a:rPr lang="en-GB"/>
              <a:t>‹#›</a:t>
            </a:fld>
            <a:endParaRPr lang="en-GB"/>
          </a:p>
        </p:txBody>
      </p:sp>
      <p:sp>
        <p:nvSpPr>
          <p:cNvPr id="10" name="Title 1"/>
          <p:cNvSpPr>
            <a:spLocks noGrp="1"/>
          </p:cNvSpPr>
          <p:nvPr>
            <p:ph type="title"/>
          </p:nvPr>
        </p:nvSpPr>
        <p:spPr bwMode="auto">
          <a:xfrm>
            <a:off x="2355696" y="152484"/>
            <a:ext cx="7408824" cy="1325563"/>
          </a:xfrm>
          <a:prstGeom prst="rect">
            <a:avLst/>
          </a:prstGeom>
        </p:spPr>
        <p:txBody>
          <a:bodyPr>
            <a:normAutofit/>
          </a:bodyPr>
          <a:lstStyle>
            <a:lvl1pPr algn="ctr">
              <a:defRPr sz="3600">
                <a:latin typeface="Arial"/>
                <a:cs typeface="Arial"/>
              </a:defRPr>
            </a:lvl1pPr>
          </a:lstStyle>
          <a:p>
            <a:pPr>
              <a:defRPr/>
            </a:pPr>
            <a:r>
              <a:rPr lang="en-US"/>
              <a:t>Click to edit Master title style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Comparison">
    <p:spTree>
      <p:nvGrpSpPr>
        <p:cNvPr id="1" name=""/>
        <p:cNvGrpSpPr/>
        <p:nvPr/>
      </p:nvGrpSpPr>
      <p:grpSpPr bwMode="auto">
        <a:xfrm>
          <a:off x="0" y="0"/>
          <a:ext cx="0" cy="0"/>
          <a:chOff x="0" y="0"/>
          <a:chExt cx="0" cy="0"/>
        </a:xfrm>
      </p:grpSpPr>
      <p:sp>
        <p:nvSpPr>
          <p:cNvPr id="3" name="Text Placeholder 2"/>
          <p:cNvSpPr>
            <a:spLocks noGrp="1"/>
          </p:cNvSpPr>
          <p:nvPr>
            <p:ph type="body" idx="1"/>
          </p:nvPr>
        </p:nvSpPr>
        <p:spPr bwMode="auto">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839789" y="2505074"/>
            <a:ext cx="5157787"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Text Placeholder 4"/>
          <p:cNvSpPr>
            <a:spLocks noGrp="1"/>
          </p:cNvSpPr>
          <p:nvPr>
            <p:ph type="body" sz="quarter" idx="3"/>
          </p:nvPr>
        </p:nvSpPr>
        <p:spPr bwMode="auto">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6172201" y="2505074"/>
            <a:ext cx="5183188"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8" name="Footer Placeholder 7"/>
          <p:cNvSpPr>
            <a:spLocks noGrp="1"/>
          </p:cNvSpPr>
          <p:nvPr>
            <p:ph type="ftr" sz="quarter" idx="11"/>
          </p:nvPr>
        </p:nvSpPr>
        <p:spPr bwMode="auto"/>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9" name="Slide Number Placeholder 8"/>
          <p:cNvSpPr>
            <a:spLocks noGrp="1"/>
          </p:cNvSpPr>
          <p:nvPr>
            <p:ph type="sldNum" sz="quarter" idx="12"/>
          </p:nvPr>
        </p:nvSpPr>
        <p:spPr bwMode="auto"/>
        <p:txBody>
          <a:bodyPr/>
          <a:lstStyle/>
          <a:p>
            <a:pPr>
              <a:defRPr/>
            </a:pPr>
            <a:fld id="{005C7FBA-D4E9-46CA-9321-3ADA2E368FCD}" type="slidenum">
              <a:rPr lang="en-GB"/>
              <a:t>‹#›</a:t>
            </a:fld>
            <a:endParaRPr lang="en-GB"/>
          </a:p>
        </p:txBody>
      </p:sp>
      <p:sp>
        <p:nvSpPr>
          <p:cNvPr id="11" name="Title 1"/>
          <p:cNvSpPr>
            <a:spLocks noGrp="1"/>
          </p:cNvSpPr>
          <p:nvPr>
            <p:ph type="title"/>
          </p:nvPr>
        </p:nvSpPr>
        <p:spPr bwMode="auto">
          <a:xfrm>
            <a:off x="2355696" y="152484"/>
            <a:ext cx="7408824" cy="1325563"/>
          </a:xfrm>
          <a:prstGeom prst="rect">
            <a:avLst/>
          </a:prstGeom>
        </p:spPr>
        <p:txBody>
          <a:bodyPr>
            <a:normAutofit/>
          </a:bodyPr>
          <a:lstStyle>
            <a:lvl1pPr algn="ctr">
              <a:defRPr sz="3600">
                <a:latin typeface="Arial"/>
                <a:cs typeface="Arial"/>
              </a:defRPr>
            </a:lvl1pPr>
          </a:lstStyle>
          <a:p>
            <a:pPr>
              <a:defRPr/>
            </a:pPr>
            <a:r>
              <a:rPr lang="en-US"/>
              <a:t>Click to edit Master title style</a:t>
            </a:r>
          </a:p>
        </p:txBody>
      </p:sp>
      <p:sp>
        <p:nvSpPr>
          <p:cNvPr id="7" name="Picture Placeholder 4"/>
          <p:cNvSpPr>
            <a:spLocks noGrp="1"/>
          </p:cNvSpPr>
          <p:nvPr>
            <p:ph type="pic" sz="quarter" idx="10" hasCustomPrompt="1"/>
          </p:nvPr>
        </p:nvSpPr>
        <p:spPr bwMode="auto">
          <a:xfrm>
            <a:off x="10678501" y="201335"/>
            <a:ext cx="1122012" cy="806436"/>
          </a:xfrm>
        </p:spPr>
        <p:txBody>
          <a:bodyPr>
            <a:normAutofit/>
          </a:bodyPr>
          <a:lstStyle>
            <a:lvl1pPr marL="0" indent="0">
              <a:buNone/>
              <a:defRPr sz="1200"/>
            </a:lvl1pPr>
          </a:lstStyle>
          <a:p>
            <a:pPr>
              <a:defRPr/>
            </a:pPr>
            <a:r>
              <a:rPr lang="it-IT"/>
              <a:t>Your logo</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1_Comparison">
    <p:spTree>
      <p:nvGrpSpPr>
        <p:cNvPr id="1" name=""/>
        <p:cNvGrpSpPr/>
        <p:nvPr/>
      </p:nvGrpSpPr>
      <p:grpSpPr bwMode="auto">
        <a:xfrm>
          <a:off x="0" y="0"/>
          <a:ext cx="0" cy="0"/>
          <a:chOff x="0" y="0"/>
          <a:chExt cx="0" cy="0"/>
        </a:xfrm>
      </p:grpSpPr>
      <p:sp>
        <p:nvSpPr>
          <p:cNvPr id="3" name="Text Placeholder 2"/>
          <p:cNvSpPr>
            <a:spLocks noGrp="1"/>
          </p:cNvSpPr>
          <p:nvPr>
            <p:ph type="body" idx="1"/>
          </p:nvPr>
        </p:nvSpPr>
        <p:spPr bwMode="auto">
          <a:xfrm>
            <a:off x="839790" y="1681163"/>
            <a:ext cx="1051242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839789" y="2505074"/>
            <a:ext cx="10512420"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8" name="Footer Placeholder 7"/>
          <p:cNvSpPr>
            <a:spLocks noGrp="1"/>
          </p:cNvSpPr>
          <p:nvPr>
            <p:ph type="ftr" sz="quarter" idx="11"/>
          </p:nvPr>
        </p:nvSpPr>
        <p:spPr bwMode="auto"/>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9" name="Slide Number Placeholder 8"/>
          <p:cNvSpPr>
            <a:spLocks noGrp="1"/>
          </p:cNvSpPr>
          <p:nvPr>
            <p:ph type="sldNum" sz="quarter" idx="12"/>
          </p:nvPr>
        </p:nvSpPr>
        <p:spPr bwMode="auto"/>
        <p:txBody>
          <a:bodyPr/>
          <a:lstStyle/>
          <a:p>
            <a:pPr>
              <a:defRPr/>
            </a:pPr>
            <a:fld id="{005C7FBA-D4E9-46CA-9321-3ADA2E368FCD}" type="slidenum">
              <a:rPr lang="en-GB"/>
              <a:t>‹#›</a:t>
            </a:fld>
            <a:endParaRPr lang="en-GB"/>
          </a:p>
        </p:txBody>
      </p:sp>
      <p:sp>
        <p:nvSpPr>
          <p:cNvPr id="11" name="Title 1"/>
          <p:cNvSpPr>
            <a:spLocks noGrp="1"/>
          </p:cNvSpPr>
          <p:nvPr>
            <p:ph type="title"/>
          </p:nvPr>
        </p:nvSpPr>
        <p:spPr bwMode="auto">
          <a:xfrm>
            <a:off x="2355696" y="152484"/>
            <a:ext cx="7408824" cy="1325563"/>
          </a:xfrm>
          <a:prstGeom prst="rect">
            <a:avLst/>
          </a:prstGeom>
        </p:spPr>
        <p:txBody>
          <a:bodyPr>
            <a:normAutofit/>
          </a:bodyPr>
          <a:lstStyle>
            <a:lvl1pPr algn="ctr">
              <a:defRPr sz="3600">
                <a:latin typeface="Arial"/>
                <a:cs typeface="Arial"/>
              </a:defRPr>
            </a:lvl1pPr>
          </a:lstStyle>
          <a:p>
            <a:pPr>
              <a:defRPr/>
            </a:pPr>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Blank">
    <p:spTree>
      <p:nvGrpSpPr>
        <p:cNvPr id="1" name=""/>
        <p:cNvGrpSpPr/>
        <p:nvPr/>
      </p:nvGrpSpPr>
      <p:grpSpPr bwMode="auto">
        <a:xfrm>
          <a:off x="0" y="0"/>
          <a:ext cx="0" cy="0"/>
          <a:chOff x="0" y="0"/>
          <a:chExt cx="0" cy="0"/>
        </a:xfrm>
      </p:grpSpPr>
      <p:sp>
        <p:nvSpPr>
          <p:cNvPr id="3" name="Footer Placeholder 2"/>
          <p:cNvSpPr>
            <a:spLocks noGrp="1"/>
          </p:cNvSpPr>
          <p:nvPr>
            <p:ph type="ftr" sz="quarter" idx="11"/>
          </p:nvPr>
        </p:nvSpPr>
        <p:spPr bwMode="auto"/>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4" name="Slide Number Placeholder 3"/>
          <p:cNvSpPr>
            <a:spLocks noGrp="1"/>
          </p:cNvSpPr>
          <p:nvPr>
            <p:ph type="sldNum" sz="quarter" idx="12"/>
          </p:nvPr>
        </p:nvSpPr>
        <p:spPr bwMode="auto"/>
        <p:txBody>
          <a:bodyPr/>
          <a:lstStyle/>
          <a:p>
            <a:pPr>
              <a:defRPr/>
            </a:pPr>
            <a:fld id="{005C7FBA-D4E9-46CA-9321-3ADA2E368FCD}" type="slidenum">
              <a:rPr lang="en-GB"/>
              <a:t>‹#›</a:t>
            </a:fld>
            <a:endParaRPr lang="en-GB"/>
          </a:p>
        </p:txBody>
      </p:sp>
      <p:sp>
        <p:nvSpPr>
          <p:cNvPr id="5" name="Title 1"/>
          <p:cNvSpPr>
            <a:spLocks noGrp="1"/>
          </p:cNvSpPr>
          <p:nvPr>
            <p:ph type="title"/>
          </p:nvPr>
        </p:nvSpPr>
        <p:spPr bwMode="auto">
          <a:xfrm>
            <a:off x="2355696" y="152484"/>
            <a:ext cx="7408824" cy="1325563"/>
          </a:xfrm>
          <a:prstGeom prst="rect">
            <a:avLst/>
          </a:prstGeom>
        </p:spPr>
        <p:txBody>
          <a:bodyPr>
            <a:normAutofit/>
          </a:bodyPr>
          <a:lstStyle>
            <a:lvl1pPr algn="ctr">
              <a:defRPr sz="3600">
                <a:latin typeface="Arial"/>
                <a:cs typeface="Arial"/>
              </a:defRPr>
            </a:lvl1pPr>
          </a:lstStyle>
          <a:p>
            <a:pPr>
              <a:defRPr/>
            </a:pPr>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Content with Caption">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5180012" y="1482726"/>
            <a:ext cx="6172200" cy="4873625"/>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Footer Placeholder 5"/>
          <p:cNvSpPr>
            <a:spLocks noGrp="1"/>
          </p:cNvSpPr>
          <p:nvPr>
            <p:ph type="ftr" sz="quarter" idx="11"/>
          </p:nvPr>
        </p:nvSpPr>
        <p:spPr bwMode="auto"/>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7" name="Slide Number Placeholder 6"/>
          <p:cNvSpPr>
            <a:spLocks noGrp="1"/>
          </p:cNvSpPr>
          <p:nvPr>
            <p:ph type="sldNum" sz="quarter" idx="12"/>
          </p:nvPr>
        </p:nvSpPr>
        <p:spPr bwMode="auto"/>
        <p:txBody>
          <a:bodyPr/>
          <a:lstStyle/>
          <a:p>
            <a:pPr>
              <a:defRPr/>
            </a:pPr>
            <a:fld id="{005C7FBA-D4E9-46CA-9321-3ADA2E368FCD}" type="slidenum">
              <a:rPr lang="en-GB"/>
              <a:t>‹#›</a:t>
            </a:fld>
            <a:endParaRPr lang="en-GB"/>
          </a:p>
        </p:txBody>
      </p:sp>
      <p:sp>
        <p:nvSpPr>
          <p:cNvPr id="8" name="Title 1"/>
          <p:cNvSpPr>
            <a:spLocks noGrp="1"/>
          </p:cNvSpPr>
          <p:nvPr>
            <p:ph type="title"/>
          </p:nvPr>
        </p:nvSpPr>
        <p:spPr bwMode="auto">
          <a:xfrm>
            <a:off x="838200" y="1482726"/>
            <a:ext cx="3932237" cy="1062037"/>
          </a:xfrm>
          <a:prstGeom prst="rect">
            <a:avLst/>
          </a:prstGeom>
        </p:spPr>
        <p:txBody>
          <a:bodyPr anchor="b">
            <a:normAutofit/>
          </a:bodyPr>
          <a:lstStyle>
            <a:lvl1pPr>
              <a:defRPr sz="2000" b="1"/>
            </a:lvl1pPr>
          </a:lstStyle>
          <a:p>
            <a:pPr>
              <a:defRPr/>
            </a:pPr>
            <a:r>
              <a:rPr lang="en-US"/>
              <a:t>Click to edit Master title style</a:t>
            </a:r>
          </a:p>
        </p:txBody>
      </p:sp>
      <p:sp>
        <p:nvSpPr>
          <p:cNvPr id="9" name="Text Placeholder 3"/>
          <p:cNvSpPr>
            <a:spLocks noGrp="1"/>
          </p:cNvSpPr>
          <p:nvPr>
            <p:ph type="body" sz="half" idx="2"/>
          </p:nvPr>
        </p:nvSpPr>
        <p:spPr bwMode="auto">
          <a:xfrm>
            <a:off x="838200" y="25447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11" name="Text Placeholder 4"/>
          <p:cNvSpPr>
            <a:spLocks noGrp="1"/>
          </p:cNvSpPr>
          <p:nvPr>
            <p:ph type="body" sz="quarter" idx="13" hasCustomPrompt="1"/>
          </p:nvPr>
        </p:nvSpPr>
        <p:spPr bwMode="auto">
          <a:xfrm>
            <a:off x="2355696" y="152483"/>
            <a:ext cx="7408824" cy="1325563"/>
          </a:xfrm>
        </p:spPr>
        <p:txBody>
          <a:bodyPr>
            <a:normAutofit/>
          </a:bodyPr>
          <a:lstStyle>
            <a:lvl1pPr marL="0" indent="0" algn="ctr">
              <a:buNone/>
              <a:defRPr sz="3600"/>
            </a:lvl1pPr>
            <a:lvl4pPr marL="1371600" indent="0" algn="ctr">
              <a:buNone/>
              <a:defRPr sz="3600"/>
            </a:lvl4pPr>
          </a:lstStyle>
          <a:p>
            <a:pPr lvl="0">
              <a:defRPr/>
            </a:pPr>
            <a:r>
              <a:rPr lang="it-IT"/>
              <a:t>Slide Title</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8200" y="1482726"/>
            <a:ext cx="3932237" cy="1062037"/>
          </a:xfrm>
          <a:prstGeom prst="rect">
            <a:avLst/>
          </a:prstGeom>
        </p:spPr>
        <p:txBody>
          <a:bodyPr anchor="b">
            <a:normAutofit/>
          </a:bodyPr>
          <a:lstStyle>
            <a:lvl1pPr>
              <a:defRPr sz="2000" b="1"/>
            </a:lvl1pPr>
          </a:lstStyle>
          <a:p>
            <a:pPr>
              <a:defRPr/>
            </a:pPr>
            <a:r>
              <a:rPr lang="en-US"/>
              <a:t>Click to edit Master title style</a:t>
            </a:r>
          </a:p>
        </p:txBody>
      </p:sp>
      <p:sp>
        <p:nvSpPr>
          <p:cNvPr id="3" name="Picture Placeholder 2"/>
          <p:cNvSpPr>
            <a:spLocks noGrp="1" noChangeAspect="1"/>
          </p:cNvSpPr>
          <p:nvPr>
            <p:ph type="pic" idx="1"/>
          </p:nvPr>
        </p:nvSpPr>
        <p:spPr bwMode="auto">
          <a:xfrm>
            <a:off x="5180012" y="1482726"/>
            <a:ext cx="6172200" cy="4873625"/>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p>
        </p:txBody>
      </p:sp>
      <p:sp>
        <p:nvSpPr>
          <p:cNvPr id="4" name="Text Placeholder 3"/>
          <p:cNvSpPr>
            <a:spLocks noGrp="1"/>
          </p:cNvSpPr>
          <p:nvPr>
            <p:ph type="body" sz="half" idx="2"/>
          </p:nvPr>
        </p:nvSpPr>
        <p:spPr bwMode="auto">
          <a:xfrm>
            <a:off x="838200" y="25447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6" name="Footer Placeholder 5"/>
          <p:cNvSpPr>
            <a:spLocks noGrp="1"/>
          </p:cNvSpPr>
          <p:nvPr>
            <p:ph type="ftr" sz="quarter" idx="11"/>
          </p:nvPr>
        </p:nvSpPr>
        <p:spPr bwMode="auto"/>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7" name="Slide Number Placeholder 6"/>
          <p:cNvSpPr>
            <a:spLocks noGrp="1"/>
          </p:cNvSpPr>
          <p:nvPr>
            <p:ph type="sldNum" sz="quarter" idx="12"/>
          </p:nvPr>
        </p:nvSpPr>
        <p:spPr bwMode="auto"/>
        <p:txBody>
          <a:bodyPr/>
          <a:lstStyle/>
          <a:p>
            <a:pPr>
              <a:defRPr/>
            </a:pPr>
            <a:fld id="{005C7FBA-D4E9-46CA-9321-3ADA2E368FCD}" type="slidenum">
              <a:rPr lang="en-GB"/>
              <a:t>‹#›</a:t>
            </a:fld>
            <a:endParaRPr lang="en-GB"/>
          </a:p>
        </p:txBody>
      </p:sp>
      <p:sp>
        <p:nvSpPr>
          <p:cNvPr id="9" name="Text Placeholder 4"/>
          <p:cNvSpPr>
            <a:spLocks noGrp="1"/>
          </p:cNvSpPr>
          <p:nvPr>
            <p:ph type="body" sz="quarter" idx="13" hasCustomPrompt="1"/>
          </p:nvPr>
        </p:nvSpPr>
        <p:spPr bwMode="auto">
          <a:xfrm>
            <a:off x="2355696" y="152483"/>
            <a:ext cx="7408824" cy="1325563"/>
          </a:xfrm>
        </p:spPr>
        <p:txBody>
          <a:bodyPr>
            <a:normAutofit/>
          </a:bodyPr>
          <a:lstStyle>
            <a:lvl1pPr marL="0" indent="0" algn="ctr">
              <a:buNone/>
              <a:defRPr sz="3600"/>
            </a:lvl1pPr>
            <a:lvl4pPr marL="1371600" indent="0" algn="ctr">
              <a:buNone/>
              <a:defRPr sz="3600"/>
            </a:lvl4pPr>
          </a:lstStyle>
          <a:p>
            <a:pPr lvl="0">
              <a:defRPr/>
            </a:pPr>
            <a:r>
              <a:rPr lang="it-IT"/>
              <a:t>Slide Title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2409710" y="193330"/>
            <a:ext cx="7365780" cy="1267554"/>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2"/>
          </p:nvPr>
        </p:nvSpPr>
        <p:spPr bwMode="auto">
          <a:xfrm>
            <a:off x="79917" y="6490164"/>
            <a:ext cx="1392044" cy="365125"/>
          </a:xfrm>
          <a:prstGeom prst="rect">
            <a:avLst/>
          </a:prstGeom>
        </p:spPr>
        <p:txBody>
          <a:bodyPr vert="horz" lIns="91440" tIns="45720" rIns="91440" bIns="45720" rtlCol="0" anchor="ctr"/>
          <a:lstStyle>
            <a:lvl1pPr algn="l">
              <a:defRPr sz="1200">
                <a:solidFill>
                  <a:schemeClr val="tx1">
                    <a:tint val="75000"/>
                  </a:schemeClr>
                </a:solidFill>
                <a:latin typeface="Arial Narrow"/>
              </a:defRPr>
            </a:lvl1pPr>
          </a:lstStyle>
          <a:p>
            <a:pPr>
              <a:defRPr/>
            </a:pPr>
            <a:r>
              <a:rPr lang="en-CH"/>
              <a:t>03/10/2024</a:t>
            </a:r>
            <a:endParaRPr lang="en-GB"/>
          </a:p>
        </p:txBody>
      </p:sp>
      <p:sp>
        <p:nvSpPr>
          <p:cNvPr id="5" name="Footer Placeholder 4"/>
          <p:cNvSpPr>
            <a:spLocks noGrp="1"/>
          </p:cNvSpPr>
          <p:nvPr>
            <p:ph type="ftr" sz="quarter" idx="3"/>
          </p:nvPr>
        </p:nvSpPr>
        <p:spPr bwMode="auto">
          <a:xfrm>
            <a:off x="1748305" y="6470573"/>
            <a:ext cx="8623609" cy="365125"/>
          </a:xfrm>
          <a:prstGeom prst="rect">
            <a:avLst/>
          </a:prstGeom>
        </p:spPr>
        <p:txBody>
          <a:bodyPr vert="horz" lIns="91440" tIns="45720" rIns="91440" bIns="45720" rtlCol="0" anchor="ctr"/>
          <a:lstStyle>
            <a:lvl1pPr algn="ctr">
              <a:defRPr sz="1200">
                <a:solidFill>
                  <a:schemeClr val="tx1">
                    <a:lumMod val="75000"/>
                    <a:lumOff val="25000"/>
                  </a:schemeClr>
                </a:solidFill>
                <a:latin typeface="Arial Narrow"/>
                <a:cs typeface="Arial"/>
              </a:defRPr>
            </a:lvl1pPr>
          </a:lstStyle>
          <a:p>
            <a:pPr>
              <a:defRPr/>
            </a:pPr>
            <a:r>
              <a:rPr lang="en-GB"/>
              <a:t>ICAP 24 / Beam-cavity interactions in the rapid cycling synchrotron chain of the future muon collider / Leonard Thiele </a:t>
            </a:r>
            <a:endParaRPr lang="fr-FR">
              <a:latin typeface="Arial Narrow"/>
              <a:cs typeface="Arial Narrow"/>
            </a:endParaRPr>
          </a:p>
        </p:txBody>
      </p:sp>
      <p:sp>
        <p:nvSpPr>
          <p:cNvPr id="6" name="Slide Number Placeholder 5"/>
          <p:cNvSpPr>
            <a:spLocks noGrp="1"/>
          </p:cNvSpPr>
          <p:nvPr>
            <p:ph type="sldNum" sz="quarter" idx="4"/>
          </p:nvPr>
        </p:nvSpPr>
        <p:spPr bwMode="auto">
          <a:xfrm>
            <a:off x="10891955" y="6465458"/>
            <a:ext cx="1064941"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Arial Narrow"/>
                <a:cs typeface="Arial"/>
              </a:defRPr>
            </a:lvl1pPr>
          </a:lstStyle>
          <a:p>
            <a:pPr>
              <a:defRPr/>
            </a:pPr>
            <a:fld id="{005C7FBA-D4E9-46CA-9321-3ADA2E368FCD}" type="slidenum">
              <a:rPr lang="en-GB"/>
              <a:t>‹#›</a:t>
            </a:fld>
            <a:endParaRPr lang="en-GB"/>
          </a:p>
        </p:txBody>
      </p:sp>
      <p:pic>
        <p:nvPicPr>
          <p:cNvPr id="9" name="Image 9"/>
          <p:cNvPicPr>
            <a:picLocks noChangeAspect="1"/>
          </p:cNvPicPr>
          <p:nvPr userDrawn="1"/>
        </p:nvPicPr>
        <p:blipFill>
          <a:blip r:embed="rId13"/>
          <a:stretch/>
        </p:blipFill>
        <p:spPr bwMode="auto">
          <a:xfrm flipV="1">
            <a:off x="234111" y="1308111"/>
            <a:ext cx="11716980" cy="132418"/>
          </a:xfrm>
          <a:prstGeom prst="rect">
            <a:avLst/>
          </a:prstGeom>
        </p:spPr>
      </p:pic>
      <p:pic>
        <p:nvPicPr>
          <p:cNvPr id="10" name="Image 6"/>
          <p:cNvPicPr/>
          <p:nvPr userDrawn="1"/>
        </p:nvPicPr>
        <p:blipFill>
          <a:blip r:embed="rId13"/>
          <a:stretch/>
        </p:blipFill>
        <p:spPr bwMode="auto">
          <a:xfrm flipV="1">
            <a:off x="233861" y="6423216"/>
            <a:ext cx="11125200" cy="125730"/>
          </a:xfrm>
          <a:prstGeom prst="rect">
            <a:avLst/>
          </a:prstGeom>
        </p:spPr>
      </p:pic>
      <p:pic>
        <p:nvPicPr>
          <p:cNvPr id="11" name="Image 3"/>
          <p:cNvPicPr>
            <a:picLocks noChangeAspect="1"/>
          </p:cNvPicPr>
          <p:nvPr userDrawn="1"/>
        </p:nvPicPr>
        <p:blipFill>
          <a:blip r:embed="rId14"/>
          <a:stretch/>
        </p:blipFill>
        <p:spPr bwMode="auto">
          <a:xfrm rot="21067063" flipH="1">
            <a:off x="11453129" y="6370168"/>
            <a:ext cx="694266" cy="533400"/>
          </a:xfrm>
          <a:prstGeom prst="rect">
            <a:avLst/>
          </a:prstGeom>
        </p:spPr>
      </p:pic>
      <p:pic>
        <p:nvPicPr>
          <p:cNvPr id="13" name="Grafik 12" descr="Ein Bild, das Grafiken, Schrift, Grafikdesign, Kreis enthält.&#10;&#10;Automatisch generierte Beschreibung"/>
          <p:cNvPicPr>
            <a:picLocks noChangeAspect="1"/>
          </p:cNvPicPr>
          <p:nvPr userDrawn="1"/>
        </p:nvPicPr>
        <p:blipFill>
          <a:blip r:embed="rId15"/>
          <a:stretch/>
        </p:blipFill>
        <p:spPr bwMode="auto">
          <a:xfrm>
            <a:off x="10636417" y="223781"/>
            <a:ext cx="930047" cy="930047"/>
          </a:xfrm>
          <a:prstGeom prst="rect">
            <a:avLst/>
          </a:prstGeom>
        </p:spPr>
      </p:pic>
      <p:pic>
        <p:nvPicPr>
          <p:cNvPr id="8" name="Image 5"/>
          <p:cNvPicPr>
            <a:picLocks noChangeAspect="1"/>
          </p:cNvPicPr>
          <p:nvPr userDrawn="1"/>
        </p:nvPicPr>
        <p:blipFill>
          <a:blip r:embed="rId16"/>
          <a:stretch/>
        </p:blipFill>
        <p:spPr bwMode="auto">
          <a:xfrm>
            <a:off x="91440" y="155448"/>
            <a:ext cx="2263140" cy="1208380"/>
          </a:xfrm>
          <a:prstGeom prst="rect">
            <a:avLst/>
          </a:prstGeom>
          <a:noFill/>
        </p:spPr>
      </p:pic>
      <p:pic>
        <p:nvPicPr>
          <p:cNvPr id="7" name="Picture 6" descr="A blue circular logo with a black background&#10;&#10;Description automatically generated">
            <a:extLst>
              <a:ext uri="{FF2B5EF4-FFF2-40B4-BE49-F238E27FC236}">
                <a16:creationId xmlns:a16="http://schemas.microsoft.com/office/drawing/2014/main" id="{69CCE805-98B6-1740-6BA8-61DE6E03728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l="46991" r="31116"/>
          <a:stretch/>
        </p:blipFill>
        <p:spPr bwMode="auto">
          <a:xfrm>
            <a:off x="9372498" y="178195"/>
            <a:ext cx="1071797" cy="10056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a:lnSpc>
          <a:spcPct val="90000"/>
        </a:lnSpc>
        <a:spcBef>
          <a:spcPts val="0"/>
        </a:spcBef>
        <a:buNone/>
        <a:defRPr sz="3600">
          <a:solidFill>
            <a:schemeClr val="tx1"/>
          </a:solidFill>
          <a:latin typeface="Arial"/>
          <a:ea typeface="+mj-ea"/>
          <a:cs typeface="Arial"/>
        </a:defRPr>
      </a:lvl1pPr>
    </p:titleStyle>
    <p:bodyStyle>
      <a:lvl1pPr marL="228600" indent="-228600" algn="l" defTabSz="914400">
        <a:lnSpc>
          <a:spcPct val="90000"/>
        </a:lnSpc>
        <a:spcBef>
          <a:spcPts val="1000"/>
        </a:spcBef>
        <a:buFont typeface="Arial"/>
        <a:buChar char="•"/>
        <a:defRPr sz="2400">
          <a:solidFill>
            <a:schemeClr val="tx1"/>
          </a:solidFill>
          <a:latin typeface="Arial"/>
          <a:ea typeface="+mn-ea"/>
          <a:cs typeface="Arial"/>
        </a:defRPr>
      </a:lvl1pPr>
      <a:lvl2pPr marL="685800" indent="-228600" algn="l" defTabSz="914400">
        <a:lnSpc>
          <a:spcPct val="90000"/>
        </a:lnSpc>
        <a:spcBef>
          <a:spcPts val="500"/>
        </a:spcBef>
        <a:buFont typeface="Arial"/>
        <a:buChar char="•"/>
        <a:defRPr sz="2000">
          <a:solidFill>
            <a:schemeClr val="tx1"/>
          </a:solidFill>
          <a:latin typeface="Arial"/>
          <a:ea typeface="+mn-ea"/>
          <a:cs typeface="Arial"/>
        </a:defRPr>
      </a:lvl2pPr>
      <a:lvl3pPr marL="1143000" indent="-228600" algn="l" defTabSz="914400">
        <a:lnSpc>
          <a:spcPct val="90000"/>
        </a:lnSpc>
        <a:spcBef>
          <a:spcPts val="500"/>
        </a:spcBef>
        <a:buFont typeface="Arial"/>
        <a:buChar char="•"/>
        <a:defRPr sz="1800">
          <a:solidFill>
            <a:schemeClr val="tx1"/>
          </a:solidFill>
          <a:latin typeface="Arial"/>
          <a:ea typeface="+mn-ea"/>
          <a:cs typeface="Arial"/>
        </a:defRPr>
      </a:lvl3pPr>
      <a:lvl4pPr marL="1600200" indent="-228600" algn="l" defTabSz="914400">
        <a:lnSpc>
          <a:spcPct val="90000"/>
        </a:lnSpc>
        <a:spcBef>
          <a:spcPts val="500"/>
        </a:spcBef>
        <a:buFont typeface="Arial"/>
        <a:buChar char="•"/>
        <a:defRPr sz="1600">
          <a:solidFill>
            <a:schemeClr val="tx1"/>
          </a:solidFill>
          <a:latin typeface="Arial"/>
          <a:ea typeface="+mn-ea"/>
          <a:cs typeface="Arial"/>
        </a:defRPr>
      </a:lvl4pPr>
      <a:lvl5pPr marL="2057400" indent="-228600" algn="l" defTabSz="914400">
        <a:lnSpc>
          <a:spcPct val="90000"/>
        </a:lnSpc>
        <a:spcBef>
          <a:spcPts val="500"/>
        </a:spcBef>
        <a:buFont typeface="Arial"/>
        <a:buChar char="•"/>
        <a:defRPr sz="14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1.png"/><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32.png"/><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24.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25.xml.rels><?xml version="1.0" encoding="UTF-8" standalone="yes"?>
<Relationships xmlns="http://schemas.openxmlformats.org/package/2006/relationships"><Relationship Id="rId8" Type="http://schemas.openxmlformats.org/officeDocument/2006/relationships/hyperlink" Target="https://journals.aps.org/prab/abstract/10.1103/PhysRevAccelBeams.22.081002" TargetMode="External"/><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1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4.png"/></Relationships>
</file>

<file path=ppt/slides/_rels/slide26.xml.rels><?xml version="1.0" encoding="UTF-8" standalone="yes"?>
<Relationships xmlns="http://schemas.openxmlformats.org/package/2006/relationships"><Relationship Id="rId2" Type="http://schemas.openxmlformats.org/officeDocument/2006/relationships/hyperlink" Target="https://journals.aps.org/prab/abstract/10.1103/PhysRevAccelBeams.22.08100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p:txBody>
          <a:bodyPr>
            <a:normAutofit fontScale="90000"/>
          </a:bodyPr>
          <a:lstStyle/>
          <a:p>
            <a:pPr>
              <a:defRPr/>
            </a:pPr>
            <a:r>
              <a:rPr lang="en-US" noProof="0" dirty="0"/>
              <a:t>Beam-cavity interactions in the rapid cycling synchrotron chain of the future muon collider</a:t>
            </a:r>
            <a:endParaRPr lang="en-CH" noProof="0" dirty="0"/>
          </a:p>
        </p:txBody>
      </p:sp>
      <p:sp>
        <p:nvSpPr>
          <p:cNvPr id="5" name="Text Placeholder 4"/>
          <p:cNvSpPr>
            <a:spLocks noGrp="1"/>
          </p:cNvSpPr>
          <p:nvPr>
            <p:ph type="body" sz="quarter" idx="11"/>
          </p:nvPr>
        </p:nvSpPr>
        <p:spPr bwMode="auto">
          <a:xfrm>
            <a:off x="3384331" y="4971770"/>
            <a:ext cx="8117857" cy="606425"/>
          </a:xfrm>
        </p:spPr>
        <p:txBody>
          <a:bodyPr>
            <a:normAutofit fontScale="85000" lnSpcReduction="10000"/>
          </a:bodyPr>
          <a:lstStyle/>
          <a:p>
            <a:pPr>
              <a:defRPr/>
            </a:pPr>
            <a:r>
              <a:rPr lang="en-CH" noProof="0" dirty="0"/>
              <a:t>Leonard Thiele (University of Rostock, CERN)</a:t>
            </a:r>
          </a:p>
          <a:p>
            <a:pPr>
              <a:defRPr/>
            </a:pPr>
            <a:r>
              <a:rPr lang="en-CH" noProof="0" dirty="0"/>
              <a:t>S. Albright,</a:t>
            </a:r>
            <a:r>
              <a:rPr lang="de-CH" noProof="0" dirty="0"/>
              <a:t> F. Batsch, </a:t>
            </a:r>
            <a:r>
              <a:rPr lang="en-CH" noProof="0" dirty="0"/>
              <a:t>R. Calaga, H. Damerau, A. Grudiev, I. Karpov, </a:t>
            </a:r>
            <a:r>
              <a:rPr lang="en-US" noProof="0" dirty="0"/>
              <a:t>S.-A. Udongwo, </a:t>
            </a:r>
            <a:r>
              <a:rPr lang="en-CH" noProof="0" dirty="0"/>
              <a:t>U. van Rienen</a:t>
            </a:r>
          </a:p>
        </p:txBody>
      </p:sp>
      <p:pic>
        <p:nvPicPr>
          <p:cNvPr id="6" name="Grafik 5" descr="Ein Bild, das Text, Schrift, Design enthält.&#10;&#10;Automatisch generierte Beschreibung"/>
          <p:cNvPicPr>
            <a:picLocks noChangeAspect="1"/>
          </p:cNvPicPr>
          <p:nvPr/>
        </p:nvPicPr>
        <p:blipFill>
          <a:blip r:embed="rId2"/>
          <a:stretch/>
        </p:blipFill>
        <p:spPr bwMode="auto">
          <a:xfrm>
            <a:off x="9112924" y="144658"/>
            <a:ext cx="1355051" cy="1037028"/>
          </a:xfrm>
          <a:prstGeom prst="rect">
            <a:avLst/>
          </a:prstGeom>
        </p:spPr>
      </p:pic>
      <p:pic>
        <p:nvPicPr>
          <p:cNvPr id="4" name="Picture 3" descr="A blue circular logo with a black background&#10;&#10;Description automatically generated">
            <a:extLst>
              <a:ext uri="{FF2B5EF4-FFF2-40B4-BE49-F238E27FC236}">
                <a16:creationId xmlns:a16="http://schemas.microsoft.com/office/drawing/2014/main" id="{0CFC565D-8B46-18D1-E731-6AF024064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512" y="308144"/>
            <a:ext cx="3834412" cy="7876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875185-051B-428F-F349-17DEDB039F17}"/>
              </a:ext>
            </a:extLst>
          </p:cNvPr>
          <p:cNvSpPr>
            <a:spLocks noGrp="1"/>
          </p:cNvSpPr>
          <p:nvPr>
            <p:ph idx="1"/>
          </p:nvPr>
        </p:nvSpPr>
        <p:spPr/>
        <p:txBody>
          <a:bodyPr>
            <a:normAutofit/>
          </a:bodyPr>
          <a:lstStyle/>
          <a:p>
            <a:r>
              <a:rPr lang="en-AU" sz="2200" dirty="0"/>
              <a:t>Assumptions to model transient beam loading in the </a:t>
            </a:r>
            <a:r>
              <a:rPr lang="en-AU" sz="2200" b="1" dirty="0"/>
              <a:t>fundamental mode</a:t>
            </a:r>
            <a:r>
              <a:rPr lang="en-AU" sz="2200" dirty="0"/>
              <a:t>:</a:t>
            </a:r>
          </a:p>
          <a:p>
            <a:pPr>
              <a:buFont typeface="Wingdings" panose="05000000000000000000" pitchFamily="2" charset="2"/>
              <a:buChar char="Ø"/>
            </a:pPr>
            <a:r>
              <a:rPr lang="en-AU" sz="2200" dirty="0"/>
              <a:t>Both </a:t>
            </a:r>
            <a:r>
              <a:rPr lang="en-AU" sz="2200" b="1" dirty="0"/>
              <a:t>phase and amplitude of the cavity voltage will be affected by the beam</a:t>
            </a:r>
            <a:r>
              <a:rPr lang="en-AU" sz="2200" dirty="0"/>
              <a:t>. </a:t>
            </a:r>
          </a:p>
          <a:p>
            <a:pPr>
              <a:buFont typeface="Wingdings" panose="05000000000000000000" pitchFamily="2" charset="2"/>
              <a:buChar char="Ø"/>
            </a:pPr>
            <a:r>
              <a:rPr lang="en-AU" sz="2200" dirty="0"/>
              <a:t>Constant generator current in phase and amplitude. </a:t>
            </a:r>
          </a:p>
        </p:txBody>
      </p:sp>
      <p:sp>
        <p:nvSpPr>
          <p:cNvPr id="3" name="Title 2">
            <a:extLst>
              <a:ext uri="{FF2B5EF4-FFF2-40B4-BE49-F238E27FC236}">
                <a16:creationId xmlns:a16="http://schemas.microsoft.com/office/drawing/2014/main" id="{E8DEC4B3-6722-AE6B-334D-2653B240EAD4}"/>
              </a:ext>
            </a:extLst>
          </p:cNvPr>
          <p:cNvSpPr>
            <a:spLocks noGrp="1"/>
          </p:cNvSpPr>
          <p:nvPr>
            <p:ph type="title"/>
          </p:nvPr>
        </p:nvSpPr>
        <p:spPr/>
        <p:txBody>
          <a:bodyPr/>
          <a:lstStyle/>
          <a:p>
            <a:r>
              <a:rPr lang="en-AU" dirty="0"/>
              <a:t>Transient beam loading in the muon collider</a:t>
            </a:r>
          </a:p>
        </p:txBody>
      </p:sp>
      <p:sp>
        <p:nvSpPr>
          <p:cNvPr id="4" name="Date Placeholder 3">
            <a:extLst>
              <a:ext uri="{FF2B5EF4-FFF2-40B4-BE49-F238E27FC236}">
                <a16:creationId xmlns:a16="http://schemas.microsoft.com/office/drawing/2014/main" id="{02544397-74FD-A577-4D85-DC537EF6C7D1}"/>
              </a:ext>
            </a:extLst>
          </p:cNvPr>
          <p:cNvSpPr>
            <a:spLocks noGrp="1"/>
          </p:cNvSpPr>
          <p:nvPr>
            <p:ph type="dt" sz="half" idx="11"/>
          </p:nvPr>
        </p:nvSpPr>
        <p:spPr/>
        <p:txBody>
          <a:bodyPr/>
          <a:lstStyle/>
          <a:p>
            <a:pPr>
              <a:defRPr/>
            </a:pPr>
            <a:r>
              <a:rPr lang="en-CH"/>
              <a:t>03/10/2024</a:t>
            </a:r>
            <a:endParaRPr lang="en-GB"/>
          </a:p>
        </p:txBody>
      </p:sp>
      <p:sp>
        <p:nvSpPr>
          <p:cNvPr id="5" name="Footer Placeholder 4">
            <a:extLst>
              <a:ext uri="{FF2B5EF4-FFF2-40B4-BE49-F238E27FC236}">
                <a16:creationId xmlns:a16="http://schemas.microsoft.com/office/drawing/2014/main" id="{C85A1C75-2A86-51ED-2C99-1293B33D094B}"/>
              </a:ext>
            </a:extLst>
          </p:cNvPr>
          <p:cNvSpPr>
            <a:spLocks noGrp="1"/>
          </p:cNvSpPr>
          <p:nvPr>
            <p:ph type="ftr" sz="quarter" idx="12"/>
          </p:nvPr>
        </p:nvSpPr>
        <p:spPr/>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6" name="Slide Number Placeholder 5">
            <a:extLst>
              <a:ext uri="{FF2B5EF4-FFF2-40B4-BE49-F238E27FC236}">
                <a16:creationId xmlns:a16="http://schemas.microsoft.com/office/drawing/2014/main" id="{FF766A7B-DFF1-DA81-F92C-A985C879C589}"/>
              </a:ext>
            </a:extLst>
          </p:cNvPr>
          <p:cNvSpPr>
            <a:spLocks noGrp="1"/>
          </p:cNvSpPr>
          <p:nvPr>
            <p:ph type="sldNum" sz="quarter" idx="13"/>
          </p:nvPr>
        </p:nvSpPr>
        <p:spPr/>
        <p:txBody>
          <a:bodyPr/>
          <a:lstStyle/>
          <a:p>
            <a:pPr>
              <a:defRPr/>
            </a:pPr>
            <a:fld id="{005C7FBA-D4E9-46CA-9321-3ADA2E368FCD}" type="slidenum">
              <a:rPr lang="en-GB" smtClean="0"/>
              <a:t>10</a:t>
            </a:fld>
            <a:endParaRPr lang="en-GB"/>
          </a:p>
        </p:txBody>
      </p:sp>
      <p:pic>
        <p:nvPicPr>
          <p:cNvPr id="7" name="Grafik 8">
            <a:extLst>
              <a:ext uri="{FF2B5EF4-FFF2-40B4-BE49-F238E27FC236}">
                <a16:creationId xmlns:a16="http://schemas.microsoft.com/office/drawing/2014/main" id="{5FB95201-9E65-1F92-139E-D9A8714D474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6419718" y="2797628"/>
            <a:ext cx="5303521" cy="3676811"/>
          </a:xfrm>
          <a:prstGeom prst="rect">
            <a:avLst/>
          </a:prstGeom>
        </p:spPr>
      </p:pic>
      <p:pic>
        <p:nvPicPr>
          <p:cNvPr id="9" name="Grafik 17">
            <a:extLst>
              <a:ext uri="{FF2B5EF4-FFF2-40B4-BE49-F238E27FC236}">
                <a16:creationId xmlns:a16="http://schemas.microsoft.com/office/drawing/2014/main" id="{4211FB85-6B0E-4EF5-08EF-B92ADD66EE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998483" y="3247698"/>
            <a:ext cx="4692674" cy="3155420"/>
          </a:xfrm>
          <a:prstGeom prst="rect">
            <a:avLst/>
          </a:prstGeom>
        </p:spPr>
      </p:pic>
      <p:sp>
        <p:nvSpPr>
          <p:cNvPr id="8" name="TextBox 7">
            <a:extLst>
              <a:ext uri="{FF2B5EF4-FFF2-40B4-BE49-F238E27FC236}">
                <a16:creationId xmlns:a16="http://schemas.microsoft.com/office/drawing/2014/main" id="{458A21A5-8DCE-BDDE-BD2B-D7CA92FD6AEF}"/>
              </a:ext>
            </a:extLst>
          </p:cNvPr>
          <p:cNvSpPr txBox="1"/>
          <p:nvPr/>
        </p:nvSpPr>
        <p:spPr>
          <a:xfrm>
            <a:off x="838200" y="6108087"/>
            <a:ext cx="4316506" cy="338554"/>
          </a:xfrm>
          <a:prstGeom prst="rect">
            <a:avLst/>
          </a:prstGeom>
          <a:noFill/>
        </p:spPr>
        <p:txBody>
          <a:bodyPr wrap="square" rtlCol="0">
            <a:spAutoFit/>
          </a:bodyPr>
          <a:lstStyle/>
          <a:p>
            <a:r>
              <a:rPr lang="de-CH" sz="1600" dirty="0" err="1">
                <a:latin typeface="Arial" panose="020B0604020202020204" pitchFamily="34" charset="0"/>
                <a:cs typeface="Arial" panose="020B0604020202020204" pitchFamily="34" charset="0"/>
              </a:rPr>
              <a:t>Formulas</a:t>
            </a:r>
            <a:r>
              <a:rPr lang="de-CH" sz="1600" dirty="0">
                <a:latin typeface="Arial" panose="020B0604020202020204" pitchFamily="34" charset="0"/>
                <a:cs typeface="Arial" panose="020B0604020202020204" pitchFamily="34" charset="0"/>
              </a:rPr>
              <a:t> </a:t>
            </a:r>
            <a:r>
              <a:rPr lang="de-CH" sz="1600" dirty="0" err="1">
                <a:latin typeface="Arial" panose="020B0604020202020204" pitchFamily="34" charset="0"/>
                <a:cs typeface="Arial" panose="020B0604020202020204" pitchFamily="34" charset="0"/>
              </a:rPr>
              <a:t>for</a:t>
            </a:r>
            <a:r>
              <a:rPr lang="de-CH" sz="1600" dirty="0">
                <a:latin typeface="Arial" panose="020B0604020202020204" pitchFamily="34" charset="0"/>
                <a:cs typeface="Arial" panose="020B0604020202020204" pitchFamily="34" charset="0"/>
              </a:rPr>
              <a:t> </a:t>
            </a:r>
            <a:r>
              <a:rPr lang="de-CH" sz="1600" dirty="0" err="1">
                <a:latin typeface="Arial" panose="020B0604020202020204" pitchFamily="34" charset="0"/>
                <a:cs typeface="Arial" panose="020B0604020202020204" pitchFamily="34" charset="0"/>
              </a:rPr>
              <a:t>the</a:t>
            </a:r>
            <a:r>
              <a:rPr lang="de-CH" sz="1600" dirty="0">
                <a:latin typeface="Arial" panose="020B0604020202020204" pitchFamily="34" charset="0"/>
                <a:cs typeface="Arial" panose="020B0604020202020204" pitchFamily="34" charset="0"/>
              </a:rPr>
              <a:t> </a:t>
            </a:r>
            <a:r>
              <a:rPr lang="de-CH" sz="1600" dirty="0" err="1">
                <a:latin typeface="Arial" panose="020B0604020202020204" pitchFamily="34" charset="0"/>
                <a:cs typeface="Arial" panose="020B0604020202020204" pitchFamily="34" charset="0"/>
              </a:rPr>
              <a:t>implementation</a:t>
            </a:r>
            <a:r>
              <a:rPr lang="de-CH" sz="1600" dirty="0">
                <a:latin typeface="Arial" panose="020B0604020202020204" pitchFamily="34" charset="0"/>
                <a:cs typeface="Arial" panose="020B0604020202020204" pitchFamily="34" charset="0"/>
              </a:rPr>
              <a:t> follow [1]</a:t>
            </a:r>
          </a:p>
        </p:txBody>
      </p:sp>
    </p:spTree>
    <p:extLst>
      <p:ext uri="{BB962C8B-B14F-4D97-AF65-F5344CB8AC3E}">
        <p14:creationId xmlns:p14="http://schemas.microsoft.com/office/powerpoint/2010/main" val="376421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normAutofit/>
          </a:bodyPr>
          <a:lstStyle/>
          <a:p>
            <a:pPr>
              <a:defRPr/>
            </a:pPr>
            <a:r>
              <a:rPr lang="en-CH" noProof="0" dirty="0"/>
              <a:t>Changing cavity voltage</a:t>
            </a:r>
            <a:r>
              <a:rPr lang="en-US" noProof="0" dirty="0"/>
              <a:t> during acceleration</a:t>
            </a:r>
            <a:endParaRPr lang="en-CH" noProof="0" dirty="0"/>
          </a:p>
        </p:txBody>
      </p:sp>
      <p:sp>
        <p:nvSpPr>
          <p:cNvPr id="4" name="Foliennummernplatzhalter 3"/>
          <p:cNvSpPr>
            <a:spLocks noGrp="1"/>
          </p:cNvSpPr>
          <p:nvPr>
            <p:ph type="sldNum" sz="quarter" idx="13"/>
          </p:nvPr>
        </p:nvSpPr>
        <p:spPr bwMode="auto"/>
        <p:txBody>
          <a:bodyPr/>
          <a:lstStyle/>
          <a:p>
            <a:pPr>
              <a:defRPr/>
            </a:pPr>
            <a:fld id="{A522B42D-59C7-4903-9B34-7FA65D46D399}" type="slidenum">
              <a:rPr lang="en-GB"/>
              <a:t>11</a:t>
            </a:fld>
            <a:endParaRPr lang="en-GB"/>
          </a:p>
        </p:txBody>
      </p:sp>
      <mc:AlternateContent xmlns:mc="http://schemas.openxmlformats.org/markup-compatibility/2006" xmlns:a14="http://schemas.microsoft.com/office/drawing/2010/main">
        <mc:Choice Requires="a14">
          <p:sp>
            <p:nvSpPr>
              <p:cNvPr id="5" name="Inhaltsplatzhalter 4"/>
              <p:cNvSpPr txBox="1">
                <a:spLocks noGrp="1"/>
              </p:cNvSpPr>
              <p:nvPr>
                <p:ph idx="1"/>
              </p:nvPr>
            </p:nvSpPr>
            <p:spPr bwMode="auto">
              <a:xfrm>
                <a:off x="6096000" y="4302571"/>
                <a:ext cx="4914900" cy="1744067"/>
              </a:xfrm>
              <a:prstGeom prst="rect">
                <a:avLst/>
              </a:prstGeom>
              <a:noFill/>
            </p:spPr>
            <p:txBody>
              <a:bodyPr wrap="square" lIns="0" tIns="0" rIns="0" bIns="0" rtlCol="0">
                <a:spAutoFit/>
              </a:bodyPr>
              <a:lstStyle/>
              <a:p>
                <a:pPr marL="0" indent="0">
                  <a:buNone/>
                  <a:defRPr/>
                </a:pPr>
                <a:r>
                  <a:rPr lang="en-CH" b="0" noProof="0" dirty="0"/>
                  <a:t>In order to </a:t>
                </a:r>
                <a:r>
                  <a:rPr lang="en-US" b="0" noProof="0" dirty="0"/>
                  <a:t>achieve</a:t>
                </a:r>
                <a:r>
                  <a:rPr lang="en-CH" b="0" noProof="0" dirty="0"/>
                  <a:t> the same energy gain, a change in the beam phase is necessary:</a:t>
                </a:r>
                <a:endParaRPr lang="en-CH" noProof="0" dirty="0"/>
              </a:p>
              <a:p>
                <a:pPr marL="0" indent="0">
                  <a:buNone/>
                  <a:defRPr/>
                </a:pPr>
                <a14:m>
                  <m:oMathPara xmlns:m="http://schemas.openxmlformats.org/officeDocument/2006/math">
                    <m:oMathParaPr>
                      <m:jc m:val="centerGroup"/>
                    </m:oMathParaPr>
                    <m:oMath xmlns:m="http://schemas.openxmlformats.org/officeDocument/2006/math">
                      <m:sSub>
                        <m:sSubPr>
                          <m:ctrlPr>
                            <a:rPr lang="en-CH" b="0" i="1" noProof="0">
                              <a:latin typeface="Cambria Math" panose="02040503050406030204" pitchFamily="18" charset="0"/>
                              <a:ea typeface="Cambria Math"/>
                              <a:cs typeface="Cambria Math"/>
                            </a:rPr>
                          </m:ctrlPr>
                        </m:sSubPr>
                        <m:e>
                          <m:r>
                            <m:rPr>
                              <m:sty m:val="p"/>
                            </m:rPr>
                            <a:rPr lang="en-CH" b="0" i="0" noProof="0">
                              <a:latin typeface="Cambria Math"/>
                            </a:rPr>
                            <m:t>Φ</m:t>
                          </m:r>
                        </m:e>
                        <m:sub>
                          <m:r>
                            <a:rPr lang="en-CH" b="0" i="1" noProof="0">
                              <a:latin typeface="Cambria Math"/>
                            </a:rPr>
                            <m:t>𝑏</m:t>
                          </m:r>
                        </m:sub>
                      </m:sSub>
                      <m:r>
                        <a:rPr lang="en-US" b="0" i="1" noProof="0" smtClean="0">
                          <a:latin typeface="Cambria Math" panose="02040503050406030204" pitchFamily="18" charset="0"/>
                        </a:rPr>
                        <m:t>(</m:t>
                      </m:r>
                      <m:r>
                        <a:rPr lang="en-US" b="0" i="1" noProof="0" smtClean="0">
                          <a:latin typeface="Cambria Math" panose="02040503050406030204" pitchFamily="18" charset="0"/>
                        </a:rPr>
                        <m:t>𝑡</m:t>
                      </m:r>
                      <m:r>
                        <a:rPr lang="en-US" b="0" i="1" noProof="0" smtClean="0">
                          <a:latin typeface="Cambria Math" panose="02040503050406030204" pitchFamily="18" charset="0"/>
                        </a:rPr>
                        <m:t>)=</m:t>
                      </m:r>
                      <m:func>
                        <m:funcPr>
                          <m:ctrlPr>
                            <a:rPr lang="en-CH" b="0" i="1" noProof="0">
                              <a:latin typeface="Cambria Math" panose="02040503050406030204" pitchFamily="18" charset="0"/>
                              <a:ea typeface="Cambria Math"/>
                              <a:cs typeface="Cambria Math"/>
                            </a:rPr>
                          </m:ctrlPr>
                        </m:funcPr>
                        <m:fName>
                          <m:r>
                            <m:rPr>
                              <m:sty m:val="p"/>
                            </m:rPr>
                            <a:rPr lang="en-CH" b="0" i="0" noProof="0">
                              <a:latin typeface="Cambria Math"/>
                            </a:rPr>
                            <m:t>arccos</m:t>
                          </m:r>
                        </m:fName>
                        <m:e>
                          <m:d>
                            <m:dPr>
                              <m:ctrlPr>
                                <a:rPr lang="en-CH" b="0" i="1" noProof="0">
                                  <a:latin typeface="Cambria Math" panose="02040503050406030204" pitchFamily="18" charset="0"/>
                                  <a:ea typeface="Cambria Math"/>
                                  <a:cs typeface="Cambria Math"/>
                                </a:rPr>
                              </m:ctrlPr>
                            </m:dPr>
                            <m:e>
                              <m:f>
                                <m:fPr>
                                  <m:ctrlPr>
                                    <a:rPr lang="en-CH" b="0" i="1" noProof="0">
                                      <a:latin typeface="Cambria Math" panose="02040503050406030204" pitchFamily="18" charset="0"/>
                                      <a:ea typeface="Cambria Math"/>
                                      <a:cs typeface="Cambria Math"/>
                                    </a:rPr>
                                  </m:ctrlPr>
                                </m:fPr>
                                <m:num>
                                  <m:r>
                                    <m:rPr>
                                      <m:sty m:val="p"/>
                                    </m:rPr>
                                    <a:rPr lang="en-CH" b="0" i="0" noProof="0">
                                      <a:latin typeface="Cambria Math"/>
                                    </a:rPr>
                                    <m:t>Δ</m:t>
                                  </m:r>
                                  <m:r>
                                    <a:rPr lang="en-CH" b="0" i="1" noProof="0">
                                      <a:latin typeface="Cambria Math"/>
                                    </a:rPr>
                                    <m:t>𝐸</m:t>
                                  </m:r>
                                </m:num>
                                <m:den>
                                  <m:sSub>
                                    <m:sSubPr>
                                      <m:ctrlPr>
                                        <a:rPr lang="en-US" b="0" i="1" noProof="0" smtClean="0">
                                          <a:latin typeface="Cambria Math" panose="02040503050406030204" pitchFamily="18" charset="0"/>
                                        </a:rPr>
                                      </m:ctrlPr>
                                    </m:sSubPr>
                                    <m:e>
                                      <m:r>
                                        <a:rPr lang="en-US" b="0" i="1" noProof="0" smtClean="0">
                                          <a:latin typeface="Cambria Math" panose="02040503050406030204" pitchFamily="18" charset="0"/>
                                        </a:rPr>
                                        <m:t>𝑉</m:t>
                                      </m:r>
                                    </m:e>
                                    <m:sub>
                                      <m:r>
                                        <a:rPr lang="en-US" b="0" i="1" noProof="0" smtClean="0">
                                          <a:latin typeface="Cambria Math" panose="02040503050406030204" pitchFamily="18" charset="0"/>
                                        </a:rPr>
                                        <m:t>𝑐𝑎𝑣</m:t>
                                      </m:r>
                                    </m:sub>
                                  </m:sSub>
                                  <m:d>
                                    <m:dPr>
                                      <m:ctrlPr>
                                        <a:rPr lang="en-CH" b="0" i="1" noProof="0">
                                          <a:latin typeface="Cambria Math" panose="02040503050406030204" pitchFamily="18" charset="0"/>
                                          <a:ea typeface="Cambria Math"/>
                                          <a:cs typeface="Cambria Math"/>
                                        </a:rPr>
                                      </m:ctrlPr>
                                    </m:dPr>
                                    <m:e>
                                      <m:r>
                                        <a:rPr lang="en-CH" b="0" i="1" noProof="0">
                                          <a:latin typeface="Cambria Math"/>
                                        </a:rPr>
                                        <m:t>𝑡</m:t>
                                      </m:r>
                                    </m:e>
                                  </m:d>
                                </m:den>
                              </m:f>
                            </m:e>
                          </m:d>
                        </m:e>
                      </m:func>
                      <m:r>
                        <a:rPr lang="en-CH" b="0" i="0" noProof="0">
                          <a:latin typeface="Cambria Math"/>
                        </a:rPr>
                        <m:t>+</m:t>
                      </m:r>
                      <m:sSub>
                        <m:sSubPr>
                          <m:ctrlPr>
                            <a:rPr lang="en-CH" b="0" i="1" noProof="0">
                              <a:latin typeface="Cambria Math" panose="02040503050406030204" pitchFamily="18" charset="0"/>
                              <a:ea typeface="Cambria Math"/>
                              <a:cs typeface="Cambria Math"/>
                            </a:rPr>
                          </m:ctrlPr>
                        </m:sSubPr>
                        <m:e>
                          <m:r>
                            <m:rPr>
                              <m:sty m:val="p"/>
                            </m:rPr>
                            <a:rPr lang="en-CH" b="0" i="0" noProof="0">
                              <a:latin typeface="Cambria Math"/>
                            </a:rPr>
                            <m:t>Φ</m:t>
                          </m:r>
                        </m:e>
                        <m:sub>
                          <m:r>
                            <m:rPr>
                              <m:sty m:val="p"/>
                            </m:rPr>
                            <a:rPr lang="en-CH" b="0" i="0" noProof="0">
                              <a:latin typeface="Cambria Math"/>
                            </a:rPr>
                            <m:t>cav</m:t>
                          </m:r>
                        </m:sub>
                      </m:sSub>
                      <m:d>
                        <m:dPr>
                          <m:ctrlPr>
                            <a:rPr lang="en-CH" b="0" i="1" noProof="0">
                              <a:latin typeface="Cambria Math" panose="02040503050406030204" pitchFamily="18" charset="0"/>
                              <a:ea typeface="Cambria Math"/>
                              <a:cs typeface="Cambria Math"/>
                            </a:rPr>
                          </m:ctrlPr>
                        </m:dPr>
                        <m:e>
                          <m:r>
                            <a:rPr lang="en-CH" b="0" i="1" noProof="0">
                              <a:latin typeface="Cambria Math"/>
                            </a:rPr>
                            <m:t>𝑡</m:t>
                          </m:r>
                        </m:e>
                      </m:d>
                    </m:oMath>
                  </m:oMathPara>
                </a14:m>
                <a:endParaRPr lang="en-CH" noProof="0" dirty="0"/>
              </a:p>
            </p:txBody>
          </p:sp>
        </mc:Choice>
        <mc:Fallback xmlns="">
          <p:sp>
            <p:nvSpPr>
              <p:cNvPr id="5" name="Inhaltsplatzhalter 4"/>
              <p:cNvSpPr txBox="1">
                <a:spLocks noGrp="1" noRot="1" noChangeAspect="1" noMove="1" noResize="1" noEditPoints="1" noAdjustHandles="1" noChangeArrowheads="1" noChangeShapeType="1" noTextEdit="1"/>
              </p:cNvSpPr>
              <p:nvPr>
                <p:ph idx="1"/>
              </p:nvPr>
            </p:nvSpPr>
            <p:spPr bwMode="auto">
              <a:xfrm>
                <a:off x="6096000" y="4302571"/>
                <a:ext cx="4914900" cy="1744067"/>
              </a:xfrm>
              <a:prstGeom prst="rect">
                <a:avLst/>
              </a:prstGeom>
              <a:blipFill>
                <a:blip r:embed="rId2"/>
                <a:stretch>
                  <a:fillRect l="-3722" t="-7343" r="-5211" b="-350"/>
                </a:stretch>
              </a:blipFill>
            </p:spPr>
            <p:txBody>
              <a:bodyPr/>
              <a:lstStyle/>
              <a:p>
                <a:r>
                  <a:rPr lang="en-GB">
                    <a:noFill/>
                  </a:rPr>
                  <a:t> </a:t>
                </a:r>
              </a:p>
            </p:txBody>
          </p:sp>
        </mc:Fallback>
      </mc:AlternateContent>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7921617" y="1655946"/>
            <a:ext cx="3707744" cy="2427442"/>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131422" y="1680066"/>
            <a:ext cx="3707745" cy="2427442"/>
          </a:xfrm>
          <a:prstGeom prst="rect">
            <a:avLst/>
          </a:prstGeom>
        </p:spPr>
      </p:pic>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auto">
          <a:xfrm>
            <a:off x="4028970" y="1681671"/>
            <a:ext cx="3702843" cy="2424233"/>
          </a:xfrm>
          <a:prstGeom prst="rect">
            <a:avLst/>
          </a:prstGeom>
        </p:spPr>
      </p:pic>
      <p:sp>
        <p:nvSpPr>
          <p:cNvPr id="2" name="Rechteck 1"/>
          <p:cNvSpPr/>
          <p:nvPr/>
        </p:nvSpPr>
        <p:spPr bwMode="auto">
          <a:xfrm>
            <a:off x="954272" y="2209800"/>
            <a:ext cx="264928" cy="1070396"/>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6" name="Rechteck 5"/>
          <p:cNvSpPr/>
          <p:nvPr/>
        </p:nvSpPr>
        <p:spPr bwMode="auto">
          <a:xfrm>
            <a:off x="4710560" y="2308646"/>
            <a:ext cx="299589" cy="9715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8" name="Datumsplatzhalter 7"/>
          <p:cNvSpPr>
            <a:spLocks noGrp="1"/>
          </p:cNvSpPr>
          <p:nvPr>
            <p:ph type="dt" sz="half" idx="11"/>
          </p:nvPr>
        </p:nvSpPr>
        <p:spPr bwMode="auto"/>
        <p:txBody>
          <a:bodyPr/>
          <a:lstStyle/>
          <a:p>
            <a:pPr>
              <a:defRPr/>
            </a:pPr>
            <a:r>
              <a:rPr lang="en-CH"/>
              <a:t>03/10/2024</a:t>
            </a:r>
            <a:endParaRPr lang="en-GB"/>
          </a:p>
        </p:txBody>
      </p:sp>
      <p:sp>
        <p:nvSpPr>
          <p:cNvPr id="9" name="Fußzeilenplatzhalter 8"/>
          <p:cNvSpPr>
            <a:spLocks noGrp="1"/>
          </p:cNvSpPr>
          <p:nvPr>
            <p:ph type="ftr" sz="quarter" idx="12"/>
          </p:nvPr>
        </p:nvSpPr>
        <p:spPr bwMode="auto"/>
        <p:txBody>
          <a:bodyPr/>
          <a:lstStyle/>
          <a:p>
            <a:pPr>
              <a:defRPr/>
            </a:pPr>
            <a:r>
              <a:rPr lang="en-GB"/>
              <a:t>ICAP 24 / Beam-cavity interactions in the rapid cycling synchrotron chain of the future muon collider / Leonard Thiele </a:t>
            </a:r>
            <a:endParaRPr/>
          </a:p>
        </p:txBody>
      </p:sp>
      <p:sp>
        <p:nvSpPr>
          <p:cNvPr id="12" name="Rechteck 11">
            <a:extLst>
              <a:ext uri="{FF2B5EF4-FFF2-40B4-BE49-F238E27FC236}">
                <a16:creationId xmlns:a16="http://schemas.microsoft.com/office/drawing/2014/main" id="{31454EDB-5B44-1A7B-289D-84F7521F3670}"/>
              </a:ext>
            </a:extLst>
          </p:cNvPr>
          <p:cNvSpPr/>
          <p:nvPr/>
        </p:nvSpPr>
        <p:spPr bwMode="auto">
          <a:xfrm>
            <a:off x="8643362" y="2090541"/>
            <a:ext cx="250272" cy="1409131"/>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pic>
        <p:nvPicPr>
          <p:cNvPr id="7" name="Grafik 6">
            <a:extLst>
              <a:ext uri="{FF2B5EF4-FFF2-40B4-BE49-F238E27FC236}">
                <a16:creationId xmlns:a16="http://schemas.microsoft.com/office/drawing/2014/main" id="{08A9AA5B-5222-369B-161D-2D710BAF530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bwMode="auto">
          <a:xfrm>
            <a:off x="1545021" y="4068856"/>
            <a:ext cx="3512869" cy="2362102"/>
          </a:xfrm>
          <a:prstGeom prst="rect">
            <a:avLst/>
          </a:prstGeom>
        </p:spPr>
      </p:pic>
    </p:spTree>
    <p:extLst>
      <p:ext uri="{BB962C8B-B14F-4D97-AF65-F5344CB8AC3E}">
        <p14:creationId xmlns:p14="http://schemas.microsoft.com/office/powerpoint/2010/main" val="62577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fik 9">
            <a:extLst>
              <a:ext uri="{FF2B5EF4-FFF2-40B4-BE49-F238E27FC236}">
                <a16:creationId xmlns:a16="http://schemas.microsoft.com/office/drawing/2014/main" id="{59B1DEBD-6CFC-79F5-BF25-6CB31D64620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auto">
          <a:xfrm>
            <a:off x="1820086" y="4077376"/>
            <a:ext cx="3523728" cy="2442921"/>
          </a:xfrm>
          <a:prstGeom prst="rect">
            <a:avLst/>
          </a:prstGeom>
        </p:spPr>
      </p:pic>
      <p:sp>
        <p:nvSpPr>
          <p:cNvPr id="3" name="Titel 2"/>
          <p:cNvSpPr>
            <a:spLocks noGrp="1"/>
          </p:cNvSpPr>
          <p:nvPr>
            <p:ph type="title"/>
          </p:nvPr>
        </p:nvSpPr>
        <p:spPr bwMode="auto"/>
        <p:txBody>
          <a:bodyPr>
            <a:normAutofit/>
          </a:bodyPr>
          <a:lstStyle/>
          <a:p>
            <a:pPr>
              <a:defRPr/>
            </a:pPr>
            <a:r>
              <a:rPr lang="en-CH" noProof="0" dirty="0"/>
              <a:t>Changing cavity voltage</a:t>
            </a:r>
            <a:r>
              <a:rPr lang="en-US" noProof="0" dirty="0"/>
              <a:t> during acceleration</a:t>
            </a:r>
            <a:endParaRPr lang="en-CH" noProof="0" dirty="0"/>
          </a:p>
        </p:txBody>
      </p:sp>
      <p:sp>
        <p:nvSpPr>
          <p:cNvPr id="4" name="Foliennummernplatzhalter 3"/>
          <p:cNvSpPr>
            <a:spLocks noGrp="1"/>
          </p:cNvSpPr>
          <p:nvPr>
            <p:ph type="sldNum" sz="quarter" idx="13"/>
          </p:nvPr>
        </p:nvSpPr>
        <p:spPr bwMode="auto"/>
        <p:txBody>
          <a:bodyPr/>
          <a:lstStyle/>
          <a:p>
            <a:pPr>
              <a:defRPr/>
            </a:pPr>
            <a:fld id="{A522B42D-59C7-4903-9B34-7FA65D46D399}" type="slidenum">
              <a:rPr lang="en-GB"/>
              <a:t>12</a:t>
            </a:fld>
            <a:endParaRPr lang="en-GB"/>
          </a:p>
        </p:txBody>
      </p:sp>
      <mc:AlternateContent xmlns:mc="http://schemas.openxmlformats.org/markup-compatibility/2006" xmlns:a14="http://schemas.microsoft.com/office/drawing/2010/main">
        <mc:Choice Requires="a14">
          <p:sp>
            <p:nvSpPr>
              <p:cNvPr id="5" name="Inhaltsplatzhalter 4"/>
              <p:cNvSpPr txBox="1">
                <a:spLocks noGrp="1"/>
              </p:cNvSpPr>
              <p:nvPr>
                <p:ph idx="1"/>
              </p:nvPr>
            </p:nvSpPr>
            <p:spPr bwMode="auto">
              <a:xfrm>
                <a:off x="6096000" y="4302571"/>
                <a:ext cx="4914900" cy="1744067"/>
              </a:xfrm>
              <a:prstGeom prst="rect">
                <a:avLst/>
              </a:prstGeom>
              <a:noFill/>
            </p:spPr>
            <p:txBody>
              <a:bodyPr wrap="square" lIns="0" tIns="0" rIns="0" bIns="0" rtlCol="0">
                <a:spAutoFit/>
              </a:bodyPr>
              <a:lstStyle/>
              <a:p>
                <a:pPr marL="0" indent="0">
                  <a:buNone/>
                  <a:defRPr/>
                </a:pPr>
                <a:r>
                  <a:rPr lang="en-CH" b="0" noProof="0" dirty="0"/>
                  <a:t>In order to </a:t>
                </a:r>
                <a:r>
                  <a:rPr lang="en-US" b="0" noProof="0" dirty="0"/>
                  <a:t>achieve</a:t>
                </a:r>
                <a:r>
                  <a:rPr lang="en-CH" b="0" noProof="0" dirty="0"/>
                  <a:t> the same energy gain, a change in the beam phase is necessary:</a:t>
                </a:r>
                <a:endParaRPr lang="en-CH" noProof="0" dirty="0"/>
              </a:p>
              <a:p>
                <a:pPr marL="0" indent="0">
                  <a:buNone/>
                  <a:defRPr/>
                </a:pPr>
                <a14:m>
                  <m:oMathPara xmlns:m="http://schemas.openxmlformats.org/officeDocument/2006/math">
                    <m:oMathParaPr>
                      <m:jc m:val="centerGroup"/>
                    </m:oMathParaPr>
                    <m:oMath xmlns:m="http://schemas.openxmlformats.org/officeDocument/2006/math">
                      <m:sSub>
                        <m:sSubPr>
                          <m:ctrlPr>
                            <a:rPr lang="en-CH" b="0" i="1" noProof="0">
                              <a:latin typeface="Cambria Math" panose="02040503050406030204" pitchFamily="18" charset="0"/>
                              <a:ea typeface="Cambria Math"/>
                              <a:cs typeface="Cambria Math"/>
                            </a:rPr>
                          </m:ctrlPr>
                        </m:sSubPr>
                        <m:e>
                          <m:r>
                            <m:rPr>
                              <m:sty m:val="p"/>
                            </m:rPr>
                            <a:rPr lang="en-CH" b="0" i="0" noProof="0">
                              <a:latin typeface="Cambria Math"/>
                            </a:rPr>
                            <m:t>Φ</m:t>
                          </m:r>
                        </m:e>
                        <m:sub>
                          <m:r>
                            <a:rPr lang="en-CH" b="0" i="1" noProof="0">
                              <a:latin typeface="Cambria Math"/>
                            </a:rPr>
                            <m:t>𝑏</m:t>
                          </m:r>
                        </m:sub>
                      </m:sSub>
                      <m:r>
                        <a:rPr lang="en-US" b="0" i="1" noProof="0" smtClean="0">
                          <a:latin typeface="Cambria Math" panose="02040503050406030204" pitchFamily="18" charset="0"/>
                        </a:rPr>
                        <m:t>(</m:t>
                      </m:r>
                      <m:r>
                        <a:rPr lang="en-US" b="0" i="1" noProof="0" smtClean="0">
                          <a:latin typeface="Cambria Math" panose="02040503050406030204" pitchFamily="18" charset="0"/>
                        </a:rPr>
                        <m:t>𝑡</m:t>
                      </m:r>
                      <m:r>
                        <a:rPr lang="en-US" b="0" i="1" noProof="0" smtClean="0">
                          <a:latin typeface="Cambria Math" panose="02040503050406030204" pitchFamily="18" charset="0"/>
                        </a:rPr>
                        <m:t>)=</m:t>
                      </m:r>
                      <m:func>
                        <m:funcPr>
                          <m:ctrlPr>
                            <a:rPr lang="en-CH" b="0" i="1" noProof="0">
                              <a:latin typeface="Cambria Math" panose="02040503050406030204" pitchFamily="18" charset="0"/>
                              <a:ea typeface="Cambria Math"/>
                              <a:cs typeface="Cambria Math"/>
                            </a:rPr>
                          </m:ctrlPr>
                        </m:funcPr>
                        <m:fName>
                          <m:r>
                            <m:rPr>
                              <m:sty m:val="p"/>
                            </m:rPr>
                            <a:rPr lang="en-CH" b="0" i="0" noProof="0">
                              <a:latin typeface="Cambria Math"/>
                            </a:rPr>
                            <m:t>arccos</m:t>
                          </m:r>
                        </m:fName>
                        <m:e>
                          <m:d>
                            <m:dPr>
                              <m:ctrlPr>
                                <a:rPr lang="en-CH" b="0" i="1" noProof="0">
                                  <a:latin typeface="Cambria Math" panose="02040503050406030204" pitchFamily="18" charset="0"/>
                                  <a:ea typeface="Cambria Math"/>
                                  <a:cs typeface="Cambria Math"/>
                                </a:rPr>
                              </m:ctrlPr>
                            </m:dPr>
                            <m:e>
                              <m:f>
                                <m:fPr>
                                  <m:ctrlPr>
                                    <a:rPr lang="en-CH" b="0" i="1" noProof="0">
                                      <a:latin typeface="Cambria Math" panose="02040503050406030204" pitchFamily="18" charset="0"/>
                                      <a:ea typeface="Cambria Math"/>
                                      <a:cs typeface="Cambria Math"/>
                                    </a:rPr>
                                  </m:ctrlPr>
                                </m:fPr>
                                <m:num>
                                  <m:r>
                                    <m:rPr>
                                      <m:sty m:val="p"/>
                                    </m:rPr>
                                    <a:rPr lang="en-CH" b="0" i="0" noProof="0">
                                      <a:latin typeface="Cambria Math"/>
                                    </a:rPr>
                                    <m:t>Δ</m:t>
                                  </m:r>
                                  <m:r>
                                    <a:rPr lang="en-CH" b="0" i="1" noProof="0">
                                      <a:latin typeface="Cambria Math"/>
                                    </a:rPr>
                                    <m:t>𝐸</m:t>
                                  </m:r>
                                </m:num>
                                <m:den>
                                  <m:sSub>
                                    <m:sSubPr>
                                      <m:ctrlPr>
                                        <a:rPr lang="en-US" b="0" i="1" noProof="0" smtClean="0">
                                          <a:latin typeface="Cambria Math" panose="02040503050406030204" pitchFamily="18" charset="0"/>
                                        </a:rPr>
                                      </m:ctrlPr>
                                    </m:sSubPr>
                                    <m:e>
                                      <m:r>
                                        <a:rPr lang="en-US" b="0" i="1" noProof="0" smtClean="0">
                                          <a:latin typeface="Cambria Math" panose="02040503050406030204" pitchFamily="18" charset="0"/>
                                        </a:rPr>
                                        <m:t>𝑉</m:t>
                                      </m:r>
                                    </m:e>
                                    <m:sub>
                                      <m:r>
                                        <a:rPr lang="en-US" b="0" i="1" noProof="0" smtClean="0">
                                          <a:latin typeface="Cambria Math" panose="02040503050406030204" pitchFamily="18" charset="0"/>
                                        </a:rPr>
                                        <m:t>𝑐𝑎𝑣</m:t>
                                      </m:r>
                                    </m:sub>
                                  </m:sSub>
                                  <m:d>
                                    <m:dPr>
                                      <m:ctrlPr>
                                        <a:rPr lang="en-CH" b="0" i="1" noProof="0">
                                          <a:latin typeface="Cambria Math" panose="02040503050406030204" pitchFamily="18" charset="0"/>
                                          <a:ea typeface="Cambria Math"/>
                                          <a:cs typeface="Cambria Math"/>
                                        </a:rPr>
                                      </m:ctrlPr>
                                    </m:dPr>
                                    <m:e>
                                      <m:r>
                                        <a:rPr lang="en-CH" b="0" i="1" noProof="0">
                                          <a:latin typeface="Cambria Math"/>
                                        </a:rPr>
                                        <m:t>𝑡</m:t>
                                      </m:r>
                                    </m:e>
                                  </m:d>
                                </m:den>
                              </m:f>
                            </m:e>
                          </m:d>
                        </m:e>
                      </m:func>
                      <m:r>
                        <a:rPr lang="en-CH" b="0" i="0" noProof="0">
                          <a:latin typeface="Cambria Math"/>
                        </a:rPr>
                        <m:t>+</m:t>
                      </m:r>
                      <m:sSub>
                        <m:sSubPr>
                          <m:ctrlPr>
                            <a:rPr lang="en-CH" b="0" i="1" noProof="0">
                              <a:latin typeface="Cambria Math" panose="02040503050406030204" pitchFamily="18" charset="0"/>
                              <a:ea typeface="Cambria Math"/>
                              <a:cs typeface="Cambria Math"/>
                            </a:rPr>
                          </m:ctrlPr>
                        </m:sSubPr>
                        <m:e>
                          <m:r>
                            <m:rPr>
                              <m:sty m:val="p"/>
                            </m:rPr>
                            <a:rPr lang="en-CH" b="0" i="0" noProof="0">
                              <a:latin typeface="Cambria Math"/>
                            </a:rPr>
                            <m:t>Φ</m:t>
                          </m:r>
                        </m:e>
                        <m:sub>
                          <m:r>
                            <m:rPr>
                              <m:sty m:val="p"/>
                            </m:rPr>
                            <a:rPr lang="en-CH" b="0" i="0" noProof="0">
                              <a:latin typeface="Cambria Math"/>
                            </a:rPr>
                            <m:t>cav</m:t>
                          </m:r>
                        </m:sub>
                      </m:sSub>
                      <m:d>
                        <m:dPr>
                          <m:ctrlPr>
                            <a:rPr lang="en-CH" b="0" i="1" noProof="0">
                              <a:latin typeface="Cambria Math" panose="02040503050406030204" pitchFamily="18" charset="0"/>
                              <a:ea typeface="Cambria Math"/>
                              <a:cs typeface="Cambria Math"/>
                            </a:rPr>
                          </m:ctrlPr>
                        </m:dPr>
                        <m:e>
                          <m:r>
                            <a:rPr lang="en-CH" b="0" i="1" noProof="0">
                              <a:latin typeface="Cambria Math"/>
                            </a:rPr>
                            <m:t>𝑡</m:t>
                          </m:r>
                        </m:e>
                      </m:d>
                    </m:oMath>
                  </m:oMathPara>
                </a14:m>
                <a:endParaRPr lang="en-CH" noProof="0" dirty="0"/>
              </a:p>
            </p:txBody>
          </p:sp>
        </mc:Choice>
        <mc:Fallback xmlns="">
          <p:sp>
            <p:nvSpPr>
              <p:cNvPr id="5" name="Inhaltsplatzhalter 4"/>
              <p:cNvSpPr txBox="1">
                <a:spLocks noGrp="1" noRot="1" noChangeAspect="1" noMove="1" noResize="1" noEditPoints="1" noAdjustHandles="1" noChangeArrowheads="1" noChangeShapeType="1" noTextEdit="1"/>
              </p:cNvSpPr>
              <p:nvPr>
                <p:ph idx="1"/>
              </p:nvPr>
            </p:nvSpPr>
            <p:spPr bwMode="auto">
              <a:xfrm>
                <a:off x="6096000" y="4302571"/>
                <a:ext cx="4914900" cy="1744067"/>
              </a:xfrm>
              <a:prstGeom prst="rect">
                <a:avLst/>
              </a:prstGeom>
              <a:blipFill>
                <a:blip r:embed="rId3"/>
                <a:stretch>
                  <a:fillRect l="-3722" t="-7343" r="-5211" b="-350"/>
                </a:stretch>
              </a:blipFill>
            </p:spPr>
            <p:txBody>
              <a:bodyPr/>
              <a:lstStyle/>
              <a:p>
                <a:r>
                  <a:rPr lang="en-GB">
                    <a:noFill/>
                  </a:rPr>
                  <a:t> </a:t>
                </a:r>
              </a:p>
            </p:txBody>
          </p:sp>
        </mc:Fallback>
      </mc:AlternateContent>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921617" y="1655946"/>
            <a:ext cx="3707744" cy="2427442"/>
          </a:xfrm>
          <a:prstGeom prst="rect">
            <a:avLst/>
          </a:prstGeom>
        </p:spPr>
      </p:pic>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auto">
          <a:xfrm>
            <a:off x="131422" y="1680066"/>
            <a:ext cx="3707745" cy="2427442"/>
          </a:xfrm>
          <a:prstGeom prst="rect">
            <a:avLst/>
          </a:prstGeom>
        </p:spPr>
      </p:pic>
      <p:pic>
        <p:nvPicPr>
          <p:cNvPr id="15" name="Grafik 14"/>
          <p:cNvPicPr>
            <a:picLocks noChangeAspect="1"/>
          </p:cNvPicPr>
          <p:nvPr/>
        </p:nvPicPr>
        <p:blipFill>
          <a:blip r:embed="rId6" cstate="print">
            <a:extLst>
              <a:ext uri="{28A0092B-C50C-407E-A947-70E740481C1C}">
                <a14:useLocalDpi xmlns:a14="http://schemas.microsoft.com/office/drawing/2010/main" val="0"/>
              </a:ext>
            </a:extLst>
          </a:blip>
          <a:srcRect/>
          <a:stretch/>
        </p:blipFill>
        <p:spPr bwMode="auto">
          <a:xfrm>
            <a:off x="4028970" y="1681671"/>
            <a:ext cx="3702843" cy="2424233"/>
          </a:xfrm>
          <a:prstGeom prst="rect">
            <a:avLst/>
          </a:prstGeom>
        </p:spPr>
      </p:pic>
      <p:sp>
        <p:nvSpPr>
          <p:cNvPr id="2" name="Rechteck 1"/>
          <p:cNvSpPr/>
          <p:nvPr/>
        </p:nvSpPr>
        <p:spPr bwMode="auto">
          <a:xfrm rot="3522696">
            <a:off x="1535296" y="1951324"/>
            <a:ext cx="209725" cy="1579368"/>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6" name="Rechteck 5"/>
          <p:cNvSpPr/>
          <p:nvPr/>
        </p:nvSpPr>
        <p:spPr bwMode="auto">
          <a:xfrm rot="17816011">
            <a:off x="5366330" y="2013952"/>
            <a:ext cx="250272" cy="1589422"/>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8" name="Datumsplatzhalter 7"/>
          <p:cNvSpPr>
            <a:spLocks noGrp="1"/>
          </p:cNvSpPr>
          <p:nvPr>
            <p:ph type="dt" sz="half" idx="11"/>
          </p:nvPr>
        </p:nvSpPr>
        <p:spPr bwMode="auto"/>
        <p:txBody>
          <a:bodyPr/>
          <a:lstStyle/>
          <a:p>
            <a:pPr>
              <a:defRPr/>
            </a:pPr>
            <a:r>
              <a:rPr lang="en-CH"/>
              <a:t>03/10/2024</a:t>
            </a:r>
            <a:endParaRPr lang="en-GB"/>
          </a:p>
        </p:txBody>
      </p:sp>
      <p:sp>
        <p:nvSpPr>
          <p:cNvPr id="9" name="Fußzeilenplatzhalter 8"/>
          <p:cNvSpPr>
            <a:spLocks noGrp="1"/>
          </p:cNvSpPr>
          <p:nvPr>
            <p:ph type="ftr" sz="quarter" idx="12"/>
          </p:nvPr>
        </p:nvSpPr>
        <p:spPr bwMode="auto"/>
        <p:txBody>
          <a:bodyPr/>
          <a:lstStyle/>
          <a:p>
            <a:pPr>
              <a:defRPr/>
            </a:pPr>
            <a:r>
              <a:rPr lang="en-GB"/>
              <a:t>ICAP 24 / Beam-cavity interactions in the rapid cycling synchrotron chain of the future muon collider / Leonard Thiele </a:t>
            </a:r>
            <a:endParaRPr/>
          </a:p>
        </p:txBody>
      </p:sp>
      <p:sp>
        <p:nvSpPr>
          <p:cNvPr id="12" name="Rechteck 11">
            <a:extLst>
              <a:ext uri="{FF2B5EF4-FFF2-40B4-BE49-F238E27FC236}">
                <a16:creationId xmlns:a16="http://schemas.microsoft.com/office/drawing/2014/main" id="{31454EDB-5B44-1A7B-289D-84F7521F3670}"/>
              </a:ext>
            </a:extLst>
          </p:cNvPr>
          <p:cNvSpPr/>
          <p:nvPr/>
        </p:nvSpPr>
        <p:spPr bwMode="auto">
          <a:xfrm rot="2715476">
            <a:off x="9233912" y="1865527"/>
            <a:ext cx="250272" cy="18522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Tree>
    <p:extLst>
      <p:ext uri="{BB962C8B-B14F-4D97-AF65-F5344CB8AC3E}">
        <p14:creationId xmlns:p14="http://schemas.microsoft.com/office/powerpoint/2010/main" val="2088391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C50F84E-8B89-3503-27A4-447754F2F9C6}"/>
              </a:ext>
            </a:extLst>
          </p:cNvPr>
          <p:cNvSpPr>
            <a:spLocks noGrp="1"/>
          </p:cNvSpPr>
          <p:nvPr>
            <p:ph idx="1"/>
          </p:nvPr>
        </p:nvSpPr>
        <p:spPr>
          <a:xfrm>
            <a:off x="834800" y="1460884"/>
            <a:ext cx="10515600" cy="4351338"/>
          </a:xfrm>
        </p:spPr>
        <p:txBody>
          <a:bodyPr>
            <a:normAutofit/>
          </a:bodyPr>
          <a:lstStyle/>
          <a:p>
            <a:r>
              <a:rPr lang="en-US" sz="2200" dirty="0"/>
              <a:t>When simulating the cavity amplitude and phase, </a:t>
            </a:r>
            <a:r>
              <a:rPr lang="en-US" sz="2200" b="1" dirty="0"/>
              <a:t>correct initial conditions for both </a:t>
            </a:r>
            <a:r>
              <a:rPr lang="en-US" sz="2200" dirty="0"/>
              <a:t>need to be set. </a:t>
            </a:r>
          </a:p>
          <a:p>
            <a:r>
              <a:rPr lang="en-GB" sz="2200" dirty="0"/>
              <a:t>The values are dependent on the length of the gap between two turns, the detuning and the generator current. </a:t>
            </a:r>
            <a:endParaRPr lang="en-US" sz="2200" dirty="0"/>
          </a:p>
          <a:p>
            <a:r>
              <a:rPr lang="en-GB" sz="2200" dirty="0"/>
              <a:t>If the initial conditions are not correctly chosen, a </a:t>
            </a:r>
            <a:r>
              <a:rPr lang="en-GB" sz="2200" b="1" dirty="0"/>
              <a:t>transient behaviour</a:t>
            </a:r>
            <a:r>
              <a:rPr lang="en-GB" sz="2200" dirty="0"/>
              <a:t> will occur. </a:t>
            </a:r>
          </a:p>
        </p:txBody>
      </p:sp>
      <p:sp>
        <p:nvSpPr>
          <p:cNvPr id="3" name="Titel 2">
            <a:extLst>
              <a:ext uri="{FF2B5EF4-FFF2-40B4-BE49-F238E27FC236}">
                <a16:creationId xmlns:a16="http://schemas.microsoft.com/office/drawing/2014/main" id="{1CF59548-8ACA-9B2A-670D-1A44AA591D0C}"/>
              </a:ext>
            </a:extLst>
          </p:cNvPr>
          <p:cNvSpPr>
            <a:spLocks noGrp="1"/>
          </p:cNvSpPr>
          <p:nvPr>
            <p:ph type="title"/>
          </p:nvPr>
        </p:nvSpPr>
        <p:spPr>
          <a:xfrm>
            <a:off x="2232371" y="193330"/>
            <a:ext cx="7365780" cy="1267554"/>
          </a:xfrm>
        </p:spPr>
        <p:txBody>
          <a:bodyPr/>
          <a:lstStyle/>
          <a:p>
            <a:r>
              <a:rPr lang="de-CH" dirty="0"/>
              <a:t>Transient beam </a:t>
            </a:r>
            <a:r>
              <a:rPr lang="de-CH" dirty="0" err="1"/>
              <a:t>loading</a:t>
            </a:r>
            <a:r>
              <a:rPr lang="de-CH" dirty="0"/>
              <a:t> </a:t>
            </a:r>
            <a:r>
              <a:rPr lang="de-CH" dirty="0" err="1"/>
              <a:t>simulation</a:t>
            </a:r>
            <a:r>
              <a:rPr lang="de-CH" dirty="0"/>
              <a:t> </a:t>
            </a:r>
            <a:br>
              <a:rPr lang="de-CH" dirty="0"/>
            </a:br>
            <a:r>
              <a:rPr lang="de-CH" dirty="0" err="1"/>
              <a:t>calculation</a:t>
            </a:r>
            <a:r>
              <a:rPr lang="de-CH" dirty="0"/>
              <a:t> </a:t>
            </a:r>
            <a:r>
              <a:rPr lang="de-CH" dirty="0" err="1"/>
              <a:t>of</a:t>
            </a:r>
            <a:r>
              <a:rPr lang="de-CH" dirty="0"/>
              <a:t> initial </a:t>
            </a:r>
            <a:r>
              <a:rPr lang="de-CH" dirty="0" err="1"/>
              <a:t>conditions</a:t>
            </a:r>
            <a:r>
              <a:rPr lang="de-CH" dirty="0"/>
              <a:t> </a:t>
            </a:r>
            <a:endParaRPr lang="en-GB" dirty="0"/>
          </a:p>
        </p:txBody>
      </p:sp>
      <p:sp>
        <p:nvSpPr>
          <p:cNvPr id="4" name="Datumsplatzhalter 3">
            <a:extLst>
              <a:ext uri="{FF2B5EF4-FFF2-40B4-BE49-F238E27FC236}">
                <a16:creationId xmlns:a16="http://schemas.microsoft.com/office/drawing/2014/main" id="{05C2BAE2-EFAD-818F-E09E-5D8ED2FD1FA2}"/>
              </a:ext>
            </a:extLst>
          </p:cNvPr>
          <p:cNvSpPr>
            <a:spLocks noGrp="1"/>
          </p:cNvSpPr>
          <p:nvPr>
            <p:ph type="dt" sz="half" idx="11"/>
          </p:nvPr>
        </p:nvSpPr>
        <p:spPr/>
        <p:txBody>
          <a:bodyPr/>
          <a:lstStyle/>
          <a:p>
            <a:pPr>
              <a:defRPr/>
            </a:pPr>
            <a:r>
              <a:rPr lang="en-CH"/>
              <a:t>03/10/2024</a:t>
            </a:r>
            <a:endParaRPr lang="en-GB"/>
          </a:p>
        </p:txBody>
      </p:sp>
      <p:sp>
        <p:nvSpPr>
          <p:cNvPr id="5" name="Fußzeilenplatzhalter 4">
            <a:extLst>
              <a:ext uri="{FF2B5EF4-FFF2-40B4-BE49-F238E27FC236}">
                <a16:creationId xmlns:a16="http://schemas.microsoft.com/office/drawing/2014/main" id="{DF3AA7EC-867D-6D90-2200-2D8D085B8944}"/>
              </a:ext>
            </a:extLst>
          </p:cNvPr>
          <p:cNvSpPr>
            <a:spLocks noGrp="1"/>
          </p:cNvSpPr>
          <p:nvPr>
            <p:ph type="ftr" sz="quarter" idx="12"/>
          </p:nvPr>
        </p:nvSpPr>
        <p:spPr/>
        <p:txBody>
          <a:bodyPr/>
          <a:lstStyle/>
          <a:p>
            <a:pPr>
              <a:defRPr/>
            </a:pPr>
            <a:r>
              <a:rPr lang="en-GB"/>
              <a:t>ICAP 24 / Beam-cavity interactions in the rapid cycling synchrotron chain of the future muon collider / Leonard Thiele </a:t>
            </a:r>
          </a:p>
        </p:txBody>
      </p:sp>
      <p:sp>
        <p:nvSpPr>
          <p:cNvPr id="6" name="Foliennummernplatzhalter 5">
            <a:extLst>
              <a:ext uri="{FF2B5EF4-FFF2-40B4-BE49-F238E27FC236}">
                <a16:creationId xmlns:a16="http://schemas.microsoft.com/office/drawing/2014/main" id="{E6C8B1BC-0AC4-E21B-BE3E-9565E8C4AA8C}"/>
              </a:ext>
            </a:extLst>
          </p:cNvPr>
          <p:cNvSpPr>
            <a:spLocks noGrp="1"/>
          </p:cNvSpPr>
          <p:nvPr>
            <p:ph type="sldNum" sz="quarter" idx="13"/>
          </p:nvPr>
        </p:nvSpPr>
        <p:spPr/>
        <p:txBody>
          <a:bodyPr/>
          <a:lstStyle/>
          <a:p>
            <a:pPr>
              <a:defRPr/>
            </a:pPr>
            <a:fld id="{A522B42D-59C7-4903-9B34-7FA65D46D399}" type="slidenum">
              <a:rPr lang="en-GB" smtClean="0"/>
              <a:t>13</a:t>
            </a:fld>
            <a:endParaRPr lang="en-GB"/>
          </a:p>
        </p:txBody>
      </p:sp>
      <p:pic>
        <p:nvPicPr>
          <p:cNvPr id="8" name="Grafik 7">
            <a:extLst>
              <a:ext uri="{FF2B5EF4-FFF2-40B4-BE49-F238E27FC236}">
                <a16:creationId xmlns:a16="http://schemas.microsoft.com/office/drawing/2014/main" id="{B938CBF7-889A-F9B0-3D26-65868DF758D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365052" y="3377367"/>
            <a:ext cx="4455388" cy="3011382"/>
          </a:xfrm>
          <a:prstGeom prst="rect">
            <a:avLst/>
          </a:prstGeom>
        </p:spPr>
      </p:pic>
      <p:pic>
        <p:nvPicPr>
          <p:cNvPr id="10" name="Grafik 9">
            <a:extLst>
              <a:ext uri="{FF2B5EF4-FFF2-40B4-BE49-F238E27FC236}">
                <a16:creationId xmlns:a16="http://schemas.microsoft.com/office/drawing/2014/main" id="{0B537A96-B131-5BF7-A756-BC40D580C8A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2015" y="3398840"/>
            <a:ext cx="4455390" cy="3011383"/>
          </a:xfrm>
          <a:prstGeom prst="rect">
            <a:avLst/>
          </a:prstGeom>
        </p:spPr>
      </p:pic>
      <p:sp>
        <p:nvSpPr>
          <p:cNvPr id="13" name="Pfeil: nach rechts 12">
            <a:extLst>
              <a:ext uri="{FF2B5EF4-FFF2-40B4-BE49-F238E27FC236}">
                <a16:creationId xmlns:a16="http://schemas.microsoft.com/office/drawing/2014/main" id="{C36D2A3D-B305-2E36-C857-4896FE8F8F27}"/>
              </a:ext>
            </a:extLst>
          </p:cNvPr>
          <p:cNvSpPr/>
          <p:nvPr/>
        </p:nvSpPr>
        <p:spPr>
          <a:xfrm>
            <a:off x="4995975" y="4667250"/>
            <a:ext cx="1906475" cy="254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feld 13">
            <a:extLst>
              <a:ext uri="{FF2B5EF4-FFF2-40B4-BE49-F238E27FC236}">
                <a16:creationId xmlns:a16="http://schemas.microsoft.com/office/drawing/2014/main" id="{DD986104-33E7-0171-A359-D4A9779144B4}"/>
              </a:ext>
            </a:extLst>
          </p:cNvPr>
          <p:cNvSpPr txBox="1"/>
          <p:nvPr/>
        </p:nvSpPr>
        <p:spPr>
          <a:xfrm>
            <a:off x="4938824" y="5073950"/>
            <a:ext cx="2020775" cy="646331"/>
          </a:xfrm>
          <a:prstGeom prst="rect">
            <a:avLst/>
          </a:prstGeom>
          <a:noFill/>
        </p:spPr>
        <p:txBody>
          <a:bodyPr wrap="square" rtlCol="0">
            <a:spAutoFit/>
          </a:bodyPr>
          <a:lstStyle/>
          <a:p>
            <a:pPr algn="ctr"/>
            <a:r>
              <a:rPr lang="de-CH" dirty="0">
                <a:latin typeface="Arial" panose="020B0604020202020204" pitchFamily="34" charset="0"/>
                <a:cs typeface="Arial" panose="020B0604020202020204" pitchFamily="34" charset="0"/>
              </a:rPr>
              <a:t>With </a:t>
            </a:r>
            <a:r>
              <a:rPr lang="de-CH" dirty="0" err="1">
                <a:latin typeface="Arial" panose="020B0604020202020204" pitchFamily="34" charset="0"/>
                <a:cs typeface="Arial" panose="020B0604020202020204" pitchFamily="34" charset="0"/>
              </a:rPr>
              <a:t>corrected</a:t>
            </a:r>
            <a:r>
              <a:rPr lang="de-CH" dirty="0">
                <a:latin typeface="Arial" panose="020B0604020202020204" pitchFamily="34" charset="0"/>
                <a:cs typeface="Arial" panose="020B0604020202020204" pitchFamily="34" charset="0"/>
              </a:rPr>
              <a:t> initial </a:t>
            </a:r>
            <a:r>
              <a:rPr lang="de-CH" dirty="0" err="1">
                <a:latin typeface="Arial" panose="020B0604020202020204" pitchFamily="34" charset="0"/>
                <a:cs typeface="Arial" panose="020B0604020202020204" pitchFamily="34" charset="0"/>
              </a:rPr>
              <a:t>conditions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612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Inhaltsplatzhalter 7"/>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bwMode="auto">
          <a:xfrm>
            <a:off x="6341165" y="1476184"/>
            <a:ext cx="5620758" cy="3705837"/>
          </a:xfrm>
          <a:prstGeom prst="rect">
            <a:avLst/>
          </a:prstGeom>
        </p:spPr>
      </p:pic>
      <p:sp>
        <p:nvSpPr>
          <p:cNvPr id="3" name="Titel 2"/>
          <p:cNvSpPr>
            <a:spLocks noGrp="1"/>
          </p:cNvSpPr>
          <p:nvPr>
            <p:ph type="title"/>
          </p:nvPr>
        </p:nvSpPr>
        <p:spPr bwMode="auto">
          <a:xfrm>
            <a:off x="2260080" y="193330"/>
            <a:ext cx="7365780" cy="1267554"/>
          </a:xfrm>
        </p:spPr>
        <p:txBody>
          <a:bodyPr/>
          <a:lstStyle/>
          <a:p>
            <a:pPr>
              <a:defRPr/>
            </a:pPr>
            <a:r>
              <a:rPr lang="en-CH" noProof="0" dirty="0"/>
              <a:t>Cavity voltage amplitude in RCS2</a:t>
            </a:r>
            <a:br>
              <a:rPr lang="en-CH" noProof="0" dirty="0"/>
            </a:br>
            <a:r>
              <a:rPr lang="de-CH" dirty="0"/>
              <a:t>M</a:t>
            </a:r>
            <a:r>
              <a:rPr lang="en-CH" noProof="0" dirty="0" err="1"/>
              <a:t>uon</a:t>
            </a:r>
            <a:r>
              <a:rPr lang="de-CH" noProof="0" dirty="0"/>
              <a:t> c</a:t>
            </a:r>
            <a:r>
              <a:rPr lang="en-CH" noProof="0" dirty="0" err="1"/>
              <a:t>ollider</a:t>
            </a:r>
            <a:r>
              <a:rPr lang="en-CH" noProof="0" dirty="0"/>
              <a:t> beam</a:t>
            </a:r>
          </a:p>
        </p:txBody>
      </p:sp>
      <p:sp>
        <p:nvSpPr>
          <p:cNvPr id="4" name="Datumsplatzhalter 3"/>
          <p:cNvSpPr>
            <a:spLocks noGrp="1"/>
          </p:cNvSpPr>
          <p:nvPr>
            <p:ph type="dt" sz="half" idx="11"/>
          </p:nvPr>
        </p:nvSpPr>
        <p:spPr bwMode="auto"/>
        <p:txBody>
          <a:bodyPr/>
          <a:lstStyle/>
          <a:p>
            <a:pPr>
              <a:defRPr/>
            </a:pPr>
            <a:r>
              <a:rPr lang="en-CH"/>
              <a:t>03/10/2024</a:t>
            </a:r>
            <a:endParaRPr lang="en-GB"/>
          </a:p>
        </p:txBody>
      </p:sp>
      <p:sp>
        <p:nvSpPr>
          <p:cNvPr id="5" name="Fußzeilenplatzhalter 4"/>
          <p:cNvSpPr>
            <a:spLocks noGrp="1"/>
          </p:cNvSpPr>
          <p:nvPr>
            <p:ph type="ftr" sz="quarter" idx="12"/>
          </p:nvPr>
        </p:nvSpPr>
        <p:spPr bwMode="auto"/>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6" name="Foliennummernplatzhalter 5"/>
          <p:cNvSpPr>
            <a:spLocks noGrp="1"/>
          </p:cNvSpPr>
          <p:nvPr>
            <p:ph type="sldNum" sz="quarter" idx="13"/>
          </p:nvPr>
        </p:nvSpPr>
        <p:spPr bwMode="auto"/>
        <p:txBody>
          <a:bodyPr/>
          <a:lstStyle/>
          <a:p>
            <a:pPr>
              <a:defRPr/>
            </a:pPr>
            <a:fld id="{005C7FBA-D4E9-46CA-9321-3ADA2E368FCD}" type="slidenum">
              <a:rPr lang="en-GB"/>
              <a:t>14</a:t>
            </a:fld>
            <a:endParaRPr lang="en-GB"/>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417794" y="1476184"/>
            <a:ext cx="5613534" cy="3705837"/>
          </a:xfrm>
          <a:prstGeom prst="rect">
            <a:avLst/>
          </a:prstGeom>
        </p:spPr>
      </p:pic>
      <p:sp>
        <p:nvSpPr>
          <p:cNvPr id="11" name="Textfeld 10"/>
          <p:cNvSpPr txBox="1"/>
          <p:nvPr/>
        </p:nvSpPr>
        <p:spPr bwMode="auto">
          <a:xfrm>
            <a:off x="441408" y="5137812"/>
            <a:ext cx="11515488" cy="1692771"/>
          </a:xfrm>
          <a:prstGeom prst="rect">
            <a:avLst/>
          </a:prstGeom>
          <a:noFill/>
        </p:spPr>
        <p:txBody>
          <a:bodyPr wrap="square" rtlCol="0">
            <a:spAutoFit/>
          </a:bodyPr>
          <a:lstStyle/>
          <a:p>
            <a:pPr marL="342900" indent="-342900">
              <a:buFont typeface="Arial" panose="020B0604020202020204" pitchFamily="34" charset="0"/>
              <a:buChar char="•"/>
              <a:defRPr/>
            </a:pPr>
            <a:r>
              <a:rPr lang="en-US" sz="2000" dirty="0">
                <a:latin typeface="Arial"/>
                <a:cs typeface="Arial"/>
              </a:rPr>
              <a:t>Arrival time difference of the bunches is </a:t>
            </a:r>
            <a:r>
              <a:rPr lang="en-US" sz="2000" b="1" dirty="0">
                <a:latin typeface="Arial"/>
                <a:cs typeface="Arial"/>
              </a:rPr>
              <a:t>exactly ½ turn </a:t>
            </a:r>
            <a:r>
              <a:rPr lang="en-US" sz="2000" dirty="0">
                <a:latin typeface="Arial"/>
                <a:cs typeface="Arial"/>
                <a:sym typeface="Wingdings" panose="05000000000000000000" pitchFamily="2" charset="2"/>
              </a:rPr>
              <a:t></a:t>
            </a:r>
            <a:r>
              <a:rPr lang="en-US" sz="2000" dirty="0">
                <a:latin typeface="Arial"/>
                <a:cs typeface="Arial"/>
              </a:rPr>
              <a:t> amplitude and phase oscillate around their setpoints.</a:t>
            </a:r>
            <a:r>
              <a:rPr lang="de-CH" sz="2000" dirty="0">
                <a:latin typeface="Arial"/>
                <a:cs typeface="Arial"/>
              </a:rPr>
              <a:t> </a:t>
            </a:r>
          </a:p>
          <a:p>
            <a:pPr marL="342900" indent="-342900">
              <a:buFont typeface="Arial" panose="020B0604020202020204" pitchFamily="34" charset="0"/>
              <a:buChar char="•"/>
              <a:defRPr/>
            </a:pPr>
            <a:r>
              <a:rPr lang="en-US" sz="2000" dirty="0">
                <a:latin typeface="Arial"/>
                <a:cs typeface="Arial"/>
              </a:rPr>
              <a:t>Excursion of the voltage from equilibrium </a:t>
            </a:r>
            <a:r>
              <a:rPr lang="en-US" sz="2000" dirty="0">
                <a:latin typeface="Arial"/>
                <a:cs typeface="Arial"/>
                <a:sym typeface="Wingdings" panose="05000000000000000000" pitchFamily="2" charset="2"/>
              </a:rPr>
              <a:t> </a:t>
            </a:r>
            <a:r>
              <a:rPr lang="en-US" sz="2000" dirty="0">
                <a:latin typeface="Arial"/>
                <a:cs typeface="Arial"/>
              </a:rPr>
              <a:t>requires a setpoint reduction to avoid a voltage breakdown inside the cavity. </a:t>
            </a:r>
          </a:p>
          <a:p>
            <a:pPr marL="342900" indent="-342900">
              <a:buFont typeface="Arial" panose="020B0604020202020204" pitchFamily="34" charset="0"/>
              <a:buChar char="•"/>
              <a:defRPr/>
            </a:pPr>
            <a:endParaRPr lang="en-GB" sz="2400"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30788104" name="Inhaltsplatzhalter 7"/>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bwMode="auto">
          <a:xfrm>
            <a:off x="6038130" y="1476183"/>
            <a:ext cx="5923791" cy="3905631"/>
          </a:xfrm>
          <a:prstGeom prst="rect">
            <a:avLst/>
          </a:prstGeom>
        </p:spPr>
      </p:pic>
      <p:sp>
        <p:nvSpPr>
          <p:cNvPr id="3362584" name="Titel 2"/>
          <p:cNvSpPr>
            <a:spLocks noGrp="1"/>
          </p:cNvSpPr>
          <p:nvPr>
            <p:ph type="title"/>
          </p:nvPr>
        </p:nvSpPr>
        <p:spPr bwMode="auto">
          <a:xfrm>
            <a:off x="2210205" y="193330"/>
            <a:ext cx="7365780" cy="1267554"/>
          </a:xfrm>
        </p:spPr>
        <p:txBody>
          <a:bodyPr vertOverflow="overflow" horzOverflow="overflow" vert="horz" wrap="square" lIns="91440" tIns="45720" rIns="91440" bIns="45720" numCol="1" spcCol="0" rtlCol="0" fromWordArt="0" anchor="ctr" anchorCtr="0" forceAA="0" compatLnSpc="0">
            <a:normAutofit/>
          </a:bodyPr>
          <a:lstStyle/>
          <a:p>
            <a:pPr>
              <a:defRPr/>
            </a:pPr>
            <a:r>
              <a:rPr lang="en-CH" sz="3600" b="0" i="0" u="none" strike="noStrike" cap="none" spc="0" noProof="0" dirty="0">
                <a:solidFill>
                  <a:schemeClr val="tx1"/>
                </a:solidFill>
                <a:latin typeface="Arial"/>
                <a:ea typeface="+mj-ea"/>
                <a:cs typeface="Arial"/>
              </a:rPr>
              <a:t>Cavity voltage amplitude in RCS2</a:t>
            </a:r>
            <a:br>
              <a:rPr lang="en-CH" sz="3600" b="0" i="0" u="none" strike="noStrike" cap="none" spc="0" noProof="0" dirty="0">
                <a:solidFill>
                  <a:schemeClr val="tx1"/>
                </a:solidFill>
                <a:latin typeface="Arial"/>
                <a:ea typeface="+mj-ea"/>
                <a:cs typeface="Arial"/>
              </a:rPr>
            </a:br>
            <a:r>
              <a:rPr lang="en-CH" sz="3600" b="0" i="0" u="none" strike="noStrike" cap="none" spc="0" noProof="0" dirty="0">
                <a:solidFill>
                  <a:schemeClr val="tx1"/>
                </a:solidFill>
                <a:latin typeface="Arial"/>
                <a:ea typeface="+mj-ea"/>
                <a:cs typeface="Arial"/>
              </a:rPr>
              <a:t>Non-equidistant bunch spacing</a:t>
            </a:r>
            <a:endParaRPr lang="en-CH" sz="3600" noProof="0" dirty="0"/>
          </a:p>
        </p:txBody>
      </p:sp>
      <p:sp>
        <p:nvSpPr>
          <p:cNvPr id="1225324789" name="Datumsplatzhalter 3"/>
          <p:cNvSpPr>
            <a:spLocks noGrp="1"/>
          </p:cNvSpPr>
          <p:nvPr>
            <p:ph type="dt" sz="half" idx="11"/>
          </p:nvPr>
        </p:nvSpPr>
        <p:spPr bwMode="auto"/>
        <p:txBody>
          <a:bodyPr/>
          <a:lstStyle/>
          <a:p>
            <a:pPr>
              <a:defRPr/>
            </a:pPr>
            <a:r>
              <a:rPr lang="en-CH"/>
              <a:t>03/10/2024</a:t>
            </a:r>
            <a:endParaRPr lang="en-GB"/>
          </a:p>
        </p:txBody>
      </p:sp>
      <p:sp>
        <p:nvSpPr>
          <p:cNvPr id="46863247" name="Fußzeilenplatzhalter 4"/>
          <p:cNvSpPr>
            <a:spLocks noGrp="1"/>
          </p:cNvSpPr>
          <p:nvPr>
            <p:ph type="ftr" sz="quarter" idx="12"/>
          </p:nvPr>
        </p:nvSpPr>
        <p:spPr bwMode="auto"/>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284187545" name="Foliennummernplatzhalter 5"/>
          <p:cNvSpPr>
            <a:spLocks noGrp="1"/>
          </p:cNvSpPr>
          <p:nvPr>
            <p:ph type="sldNum" sz="quarter" idx="13"/>
          </p:nvPr>
        </p:nvSpPr>
        <p:spPr bwMode="auto"/>
        <p:txBody>
          <a:bodyPr/>
          <a:lstStyle/>
          <a:p>
            <a:pPr>
              <a:defRPr/>
            </a:pPr>
            <a:fld id="{61590E44-FDCC-E244-B06A-F773BD45B6FB}" type="slidenum">
              <a:rPr lang="en-GB"/>
              <a:t>15</a:t>
            </a:fld>
            <a:endParaRPr lang="en-GB"/>
          </a:p>
        </p:txBody>
      </p:sp>
      <p:pic>
        <p:nvPicPr>
          <p:cNvPr id="769892277" name="Grafik 9"/>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115150" y="1476183"/>
            <a:ext cx="5916176" cy="3905630"/>
          </a:xfrm>
          <a:prstGeom prst="rect">
            <a:avLst/>
          </a:prstGeom>
        </p:spPr>
      </p:pic>
      <mc:AlternateContent xmlns:mc="http://schemas.openxmlformats.org/markup-compatibility/2006" xmlns:a14="http://schemas.microsoft.com/office/drawing/2010/main">
        <mc:Choice Requires="a14">
          <p:sp>
            <p:nvSpPr>
              <p:cNvPr id="1745304230" name="Textfeld 10"/>
              <p:cNvSpPr txBox="1"/>
              <p:nvPr/>
            </p:nvSpPr>
            <p:spPr bwMode="auto">
              <a:xfrm>
                <a:off x="392036" y="5273152"/>
                <a:ext cx="11576688" cy="1200329"/>
              </a:xfrm>
              <a:prstGeom prst="rect">
                <a:avLst/>
              </a:prstGeom>
              <a:noFill/>
            </p:spPr>
            <p:txBody>
              <a:bodyPr wrap="square" rtlCol="0">
                <a:spAutoFit/>
              </a:bodyPr>
              <a:lstStyle/>
              <a:p>
                <a:pPr marL="342900" indent="-342900">
                  <a:buFont typeface="Arial" panose="020B0604020202020204" pitchFamily="34" charset="0"/>
                  <a:buChar char="•"/>
                  <a:defRPr/>
                </a:pPr>
                <a:r>
                  <a:rPr lang="en-GB" dirty="0">
                    <a:latin typeface="Arial" panose="020B0604020202020204" pitchFamily="34" charset="0"/>
                    <a:cs typeface="Arial" panose="020B0604020202020204" pitchFamily="34" charset="0"/>
                  </a:rPr>
                  <a:t>Extremely high synchrotron tune (</a:t>
                </a:r>
                <a14:m>
                  <m:oMath xmlns:m="http://schemas.openxmlformats.org/officeDocument/2006/math">
                    <m:sSub>
                      <m:sSubPr>
                        <m:ctrlPr>
                          <a:rPr lang="de-CH" b="0" i="1" smtClean="0">
                            <a:latin typeface="Cambria Math" panose="02040503050406030204" pitchFamily="18" charset="0"/>
                            <a:cs typeface="Arial" panose="020B0604020202020204" pitchFamily="34" charset="0"/>
                          </a:rPr>
                        </m:ctrlPr>
                      </m:sSubPr>
                      <m:e>
                        <m:r>
                          <a:rPr lang="de-CH" b="0" i="1" smtClean="0">
                            <a:latin typeface="Cambria Math" panose="02040503050406030204" pitchFamily="18" charset="0"/>
                            <a:cs typeface="Arial" panose="020B0604020202020204" pitchFamily="34" charset="0"/>
                          </a:rPr>
                          <m:t>𝑄</m:t>
                        </m:r>
                      </m:e>
                      <m:sub>
                        <m:r>
                          <a:rPr lang="de-CH" b="0" i="1" smtClean="0">
                            <a:latin typeface="Cambria Math" panose="02040503050406030204" pitchFamily="18" charset="0"/>
                            <a:cs typeface="Arial" panose="020B0604020202020204" pitchFamily="34" charset="0"/>
                          </a:rPr>
                          <m:t>𝑠</m:t>
                        </m:r>
                      </m:sub>
                    </m:sSub>
                    <m:r>
                      <a:rPr lang="de-CH" b="0" i="1" smtClean="0">
                        <a:latin typeface="Cambria Math" panose="02040503050406030204" pitchFamily="18" charset="0"/>
                        <a:ea typeface="Cambria Math" panose="02040503050406030204" pitchFamily="18" charset="0"/>
                        <a:cs typeface="Arial" panose="020B0604020202020204" pitchFamily="34" charset="0"/>
                      </a:rPr>
                      <m:t>≈1</m:t>
                    </m:r>
                  </m:oMath>
                </a14:m>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sym typeface="Wingdings" panose="05000000000000000000" pitchFamily="2" charset="2"/>
                  </a:rPr>
                  <a:t></a:t>
                </a:r>
                <a:r>
                  <a:rPr lang="en-GB" dirty="0">
                    <a:latin typeface="Arial" panose="020B0604020202020204" pitchFamily="34" charset="0"/>
                    <a:cs typeface="Arial" panose="020B0604020202020204" pitchFamily="34" charset="0"/>
                  </a:rPr>
                  <a:t> RF system needs to be split into multiple stations.</a:t>
                </a:r>
              </a:p>
              <a:p>
                <a:pPr marL="342900" indent="-342900">
                  <a:buFont typeface="Arial" panose="020B0604020202020204" pitchFamily="34" charset="0"/>
                  <a:buChar char="•"/>
                  <a:defRPr/>
                </a:pPr>
                <a:r>
                  <a:rPr lang="en-GB" dirty="0">
                    <a:latin typeface="Arial" panose="020B0604020202020204" pitchFamily="34" charset="0"/>
                    <a:cs typeface="Arial" panose="020B0604020202020204" pitchFamily="34" charset="0"/>
                  </a:rPr>
                  <a:t>Bunch-distance is </a:t>
                </a:r>
                <a:r>
                  <a:rPr lang="en-GB" b="1" dirty="0">
                    <a:latin typeface="Arial" panose="020B0604020202020204" pitchFamily="34" charset="0"/>
                    <a:cs typeface="Arial" panose="020B0604020202020204" pitchFamily="34" charset="0"/>
                  </a:rPr>
                  <a:t>not ½ turn </a:t>
                </a:r>
                <a:r>
                  <a:rPr lang="en-GB" dirty="0">
                    <a:latin typeface="Arial" panose="020B0604020202020204" pitchFamily="34" charset="0"/>
                    <a:cs typeface="Arial" panose="020B0604020202020204" pitchFamily="34" charset="0"/>
                    <a:sym typeface="Wingdings" panose="05000000000000000000" pitchFamily="2" charset="2"/>
                  </a:rPr>
                  <a:t> further disturbance of the cavity voltage  </a:t>
                </a:r>
                <a:r>
                  <a:rPr lang="en-US" dirty="0">
                    <a:latin typeface="Arial" panose="020B0604020202020204" pitchFamily="34" charset="0"/>
                    <a:cs typeface="Arial" panose="020B0604020202020204" pitchFamily="34" charset="0"/>
                    <a:sym typeface="Wingdings" panose="05000000000000000000" pitchFamily="2" charset="2"/>
                  </a:rPr>
                  <a:t>situation in most RF stations</a:t>
                </a:r>
                <a:r>
                  <a:rPr lang="en-GB"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defRPr/>
                </a:pPr>
                <a14:m>
                  <m:oMath xmlns:m="http://schemas.openxmlformats.org/officeDocument/2006/math">
                    <m:sSup>
                      <m:sSupPr>
                        <m:ctrlPr>
                          <a:rPr lang="de-CH" b="0" i="1" smtClean="0">
                            <a:latin typeface="Cambria Math" panose="02040503050406030204" pitchFamily="18" charset="0"/>
                            <a:cs typeface="Arial"/>
                          </a:rPr>
                        </m:ctrlPr>
                      </m:sSupPr>
                      <m:e>
                        <m:r>
                          <a:rPr lang="de-CH" b="0" i="1" smtClean="0">
                            <a:latin typeface="Cambria Math" panose="02040503050406030204" pitchFamily="18" charset="0"/>
                            <a:cs typeface="Arial"/>
                          </a:rPr>
                          <m:t>𝜇</m:t>
                        </m:r>
                      </m:e>
                      <m:sup>
                        <m:r>
                          <a:rPr lang="de-CH" b="0" i="1" smtClean="0">
                            <a:latin typeface="Cambria Math" panose="02040503050406030204" pitchFamily="18" charset="0"/>
                            <a:cs typeface="Arial"/>
                          </a:rPr>
                          <m:t>+</m:t>
                        </m:r>
                      </m:sup>
                    </m:sSup>
                  </m:oMath>
                </a14:m>
                <a:r>
                  <a:rPr lang="en-US" dirty="0">
                    <a:latin typeface="Arial" panose="020B0604020202020204" pitchFamily="34" charset="0"/>
                    <a:cs typeface="Arial" panose="020B0604020202020204" pitchFamily="34" charset="0"/>
                  </a:rPr>
                  <a:t> and </a:t>
                </a:r>
                <a14:m>
                  <m:oMath xmlns:m="http://schemas.openxmlformats.org/officeDocument/2006/math">
                    <m:sSup>
                      <m:sSupPr>
                        <m:ctrlPr>
                          <a:rPr lang="de-CH" i="1">
                            <a:latin typeface="Cambria Math" panose="02040503050406030204" pitchFamily="18" charset="0"/>
                          </a:rPr>
                        </m:ctrlPr>
                      </m:sSupPr>
                      <m:e>
                        <m:r>
                          <a:rPr lang="de-CH" i="1">
                            <a:latin typeface="Cambria Math" panose="02040503050406030204" pitchFamily="18" charset="0"/>
                          </a:rPr>
                          <m:t>𝜇</m:t>
                        </m:r>
                      </m:e>
                      <m:sup>
                        <m:r>
                          <a:rPr lang="de-CH" b="0" i="1" smtClean="0">
                            <a:latin typeface="Cambria Math" panose="02040503050406030204" pitchFamily="18" charset="0"/>
                          </a:rPr>
                          <m:t>−</m:t>
                        </m:r>
                      </m:sup>
                    </m:sSup>
                  </m:oMath>
                </a14:m>
                <a:r>
                  <a:rPr lang="en-US" dirty="0">
                    <a:latin typeface="Arial" panose="020B0604020202020204" pitchFamily="34" charset="0"/>
                    <a:cs typeface="Arial" panose="020B0604020202020204" pitchFamily="34" charset="0"/>
                  </a:rPr>
                  <a:t> bunches will encounter different voltages and phases.</a:t>
                </a:r>
              </a:p>
              <a:p>
                <a:pPr marL="342900" indent="-342900">
                  <a:buFont typeface="Arial" panose="020B0604020202020204" pitchFamily="34" charset="0"/>
                  <a:buChar char="•"/>
                  <a:defRPr/>
                </a:pPr>
                <a:r>
                  <a:rPr lang="en-US" dirty="0">
                    <a:latin typeface="Arial" panose="020B0604020202020204" pitchFamily="34" charset="0"/>
                    <a:cs typeface="Arial" panose="020B0604020202020204" pitchFamily="34" charset="0"/>
                  </a:rPr>
                  <a:t>Effects need to be studied with beam dynamics simulations in </a:t>
                </a:r>
                <a:r>
                  <a:rPr lang="en-US" dirty="0" err="1">
                    <a:latin typeface="Arial" panose="020B0604020202020204" pitchFamily="34" charset="0"/>
                    <a:cs typeface="Arial" panose="020B0604020202020204" pitchFamily="34" charset="0"/>
                  </a:rPr>
                  <a:t>BLonD</a:t>
                </a:r>
                <a:r>
                  <a:rPr lang="en-US"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mc:Choice>
        <mc:Fallback xmlns="">
          <p:sp>
            <p:nvSpPr>
              <p:cNvPr id="1745304230" name="Textfeld 10"/>
              <p:cNvSpPr txBox="1">
                <a:spLocks noRot="1" noChangeAspect="1" noMove="1" noResize="1" noEditPoints="1" noAdjustHandles="1" noChangeArrowheads="1" noChangeShapeType="1" noTextEdit="1"/>
              </p:cNvSpPr>
              <p:nvPr/>
            </p:nvSpPr>
            <p:spPr bwMode="auto">
              <a:xfrm>
                <a:off x="392036" y="5273152"/>
                <a:ext cx="11576688" cy="1200329"/>
              </a:xfrm>
              <a:prstGeom prst="rect">
                <a:avLst/>
              </a:prstGeom>
              <a:blipFill>
                <a:blip r:embed="rId4"/>
                <a:stretch>
                  <a:fillRect l="-316" t="-2538" b="-7107"/>
                </a:stretch>
              </a:blipFill>
            </p:spPr>
            <p:txBody>
              <a:bodyPr/>
              <a:lstStyle/>
              <a:p>
                <a:r>
                  <a:rPr lang="de-CH">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30788104" name="Inhaltsplatzhalter 7"/>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bwMode="auto">
          <a:xfrm>
            <a:off x="6038130" y="1476183"/>
            <a:ext cx="5923791" cy="3905631"/>
          </a:xfrm>
          <a:prstGeom prst="rect">
            <a:avLst/>
          </a:prstGeom>
        </p:spPr>
      </p:pic>
      <p:sp>
        <p:nvSpPr>
          <p:cNvPr id="3362584" name="Titel 2"/>
          <p:cNvSpPr>
            <a:spLocks noGrp="1"/>
          </p:cNvSpPr>
          <p:nvPr>
            <p:ph type="title"/>
          </p:nvPr>
        </p:nvSpPr>
        <p:spPr bwMode="auto"/>
        <p:txBody>
          <a:bodyPr vertOverflow="overflow" horzOverflow="overflow" vert="horz" wrap="square" lIns="91440" tIns="45720" rIns="91440" bIns="45720" numCol="1" spcCol="0" rtlCol="0" fromWordArt="0" anchor="ctr" anchorCtr="0" forceAA="0" compatLnSpc="0">
            <a:normAutofit/>
          </a:bodyPr>
          <a:lstStyle/>
          <a:p>
            <a:pPr>
              <a:defRPr/>
            </a:pPr>
            <a:r>
              <a:rPr lang="en-CH" sz="3600" b="0" i="0" u="none" strike="noStrike" cap="none" spc="0" noProof="0">
                <a:solidFill>
                  <a:schemeClr val="tx1"/>
                </a:solidFill>
                <a:latin typeface="Arial"/>
                <a:ea typeface="+mj-ea"/>
                <a:cs typeface="Arial"/>
              </a:rPr>
              <a:t>Cavity voltage in the RCS chain</a:t>
            </a:r>
            <a:br>
              <a:rPr lang="en-CH" sz="3600" b="0" i="0" u="none" strike="noStrike" cap="none" spc="0" noProof="0">
                <a:solidFill>
                  <a:schemeClr val="tx1"/>
                </a:solidFill>
                <a:latin typeface="Arial"/>
                <a:ea typeface="+mj-ea"/>
                <a:cs typeface="Arial"/>
              </a:rPr>
            </a:br>
            <a:r>
              <a:rPr lang="en-CH" sz="3600" b="0" i="0" u="none" strike="noStrike" cap="none" spc="0" noProof="0">
                <a:solidFill>
                  <a:schemeClr val="tx1"/>
                </a:solidFill>
                <a:latin typeface="Arial"/>
                <a:ea typeface="+mj-ea"/>
                <a:cs typeface="Arial"/>
              </a:rPr>
              <a:t>D</a:t>
            </a:r>
            <a:r>
              <a:rPr lang="en-CH" noProof="0"/>
              <a:t>ephasing in RCS1 and RCS4</a:t>
            </a:r>
            <a:endParaRPr lang="en-CH" sz="3600" noProof="0"/>
          </a:p>
        </p:txBody>
      </p:sp>
      <p:sp>
        <p:nvSpPr>
          <p:cNvPr id="1225324789" name="Datumsplatzhalter 3"/>
          <p:cNvSpPr>
            <a:spLocks noGrp="1"/>
          </p:cNvSpPr>
          <p:nvPr>
            <p:ph type="dt" sz="half" idx="11"/>
          </p:nvPr>
        </p:nvSpPr>
        <p:spPr bwMode="auto"/>
        <p:txBody>
          <a:bodyPr/>
          <a:lstStyle/>
          <a:p>
            <a:pPr>
              <a:defRPr/>
            </a:pPr>
            <a:r>
              <a:rPr lang="en-CH"/>
              <a:t>03/10/2024</a:t>
            </a:r>
            <a:endParaRPr lang="en-GB"/>
          </a:p>
        </p:txBody>
      </p:sp>
      <p:sp>
        <p:nvSpPr>
          <p:cNvPr id="46863247" name="Fußzeilenplatzhalter 4"/>
          <p:cNvSpPr>
            <a:spLocks noGrp="1"/>
          </p:cNvSpPr>
          <p:nvPr>
            <p:ph type="ftr" sz="quarter" idx="12"/>
          </p:nvPr>
        </p:nvSpPr>
        <p:spPr bwMode="auto"/>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284187545" name="Foliennummernplatzhalter 5"/>
          <p:cNvSpPr>
            <a:spLocks noGrp="1"/>
          </p:cNvSpPr>
          <p:nvPr>
            <p:ph type="sldNum" sz="quarter" idx="13"/>
          </p:nvPr>
        </p:nvSpPr>
        <p:spPr bwMode="auto"/>
        <p:txBody>
          <a:bodyPr/>
          <a:lstStyle/>
          <a:p>
            <a:pPr>
              <a:defRPr/>
            </a:pPr>
            <a:fld id="{61590E44-FDCC-E244-B06A-F773BD45B6FB}" type="slidenum">
              <a:rPr lang="en-GB"/>
              <a:t>16</a:t>
            </a:fld>
            <a:endParaRPr lang="en-GB"/>
          </a:p>
        </p:txBody>
      </p:sp>
      <p:pic>
        <p:nvPicPr>
          <p:cNvPr id="769892277" name="Grafik 9"/>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120170" y="1480324"/>
            <a:ext cx="5906136" cy="3897348"/>
          </a:xfrm>
          <a:prstGeom prst="rect">
            <a:avLst/>
          </a:prstGeom>
        </p:spPr>
      </p:pic>
      <p:sp>
        <p:nvSpPr>
          <p:cNvPr id="1745304230" name="Textfeld 10"/>
          <p:cNvSpPr txBox="1"/>
          <p:nvPr/>
        </p:nvSpPr>
        <p:spPr bwMode="auto">
          <a:xfrm>
            <a:off x="392036" y="5273152"/>
            <a:ext cx="11576688" cy="1200329"/>
          </a:xfrm>
          <a:prstGeom prst="rect">
            <a:avLst/>
          </a:prstGeom>
          <a:noFill/>
        </p:spPr>
        <p:txBody>
          <a:bodyPr wrap="square" rtlCol="0">
            <a:spAutoFit/>
          </a:bodyPr>
          <a:lstStyle/>
          <a:p>
            <a:pPr marL="342900" indent="-342900">
              <a:buFont typeface="Arial" panose="020B0604020202020204" pitchFamily="34" charset="0"/>
              <a:buChar char="•"/>
              <a:defRPr/>
            </a:pPr>
            <a:r>
              <a:rPr lang="en-AU" sz="2400" dirty="0">
                <a:latin typeface="Arial"/>
                <a:cs typeface="Arial"/>
              </a:rPr>
              <a:t>Cavity dephasing is more significant, the closer the bunches are together</a:t>
            </a:r>
            <a:r>
              <a:rPr lang="de-CH" sz="2400" dirty="0">
                <a:latin typeface="Arial"/>
                <a:cs typeface="Arial"/>
              </a:rPr>
              <a:t>. </a:t>
            </a:r>
          </a:p>
          <a:p>
            <a:pPr marL="342900" indent="-342900">
              <a:buFont typeface="Arial" panose="020B0604020202020204" pitchFamily="34" charset="0"/>
              <a:buChar char="•"/>
              <a:defRPr/>
            </a:pPr>
            <a:r>
              <a:rPr lang="en-AU" sz="2400" dirty="0">
                <a:latin typeface="Arial"/>
                <a:cs typeface="Arial"/>
              </a:rPr>
              <a:t>Will be most pronounced in RCS1 and RCS2 </a:t>
            </a:r>
            <a:r>
              <a:rPr lang="en-AU" sz="2400" dirty="0">
                <a:latin typeface="Arial"/>
                <a:cs typeface="Arial"/>
                <a:sym typeface="Wingdings" panose="05000000000000000000" pitchFamily="2" charset="2"/>
              </a:rPr>
              <a:t> shortest accelerators in the RCS chain</a:t>
            </a:r>
            <a:r>
              <a:rPr lang="en-AU" sz="2400" dirty="0">
                <a:latin typeface="Arial"/>
                <a:cs typeface="Arial"/>
              </a:rPr>
              <a:t>.</a:t>
            </a:r>
            <a:r>
              <a:rPr lang="en-US" sz="2400" dirty="0">
                <a:latin typeface="Arial"/>
                <a:cs typeface="Arial"/>
              </a:rPr>
              <a:t> </a:t>
            </a:r>
          </a:p>
        </p:txBody>
      </p:sp>
    </p:spTree>
    <p:extLst>
      <p:ext uri="{BB962C8B-B14F-4D97-AF65-F5344CB8AC3E}">
        <p14:creationId xmlns:p14="http://schemas.microsoft.com/office/powerpoint/2010/main" val="253939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idx="1"/>
              </p:nvPr>
            </p:nvSpPr>
            <p:spPr bwMode="auto">
              <a:xfrm>
                <a:off x="838200" y="1825625"/>
                <a:ext cx="10515600" cy="4582670"/>
              </a:xfrm>
            </p:spPr>
            <p:txBody>
              <a:bodyPr vertOverflow="overflow" horzOverflow="overflow" vert="horz" wrap="square" lIns="91440" tIns="45720" rIns="91440" bIns="45720" numCol="1" spcCol="0" rtlCol="0" fromWordArt="0" anchor="t" anchorCtr="0" forceAA="0" compatLnSpc="0">
                <a:normAutofit fontScale="92500" lnSpcReduction="20000"/>
              </a:bodyPr>
              <a:lstStyle/>
              <a:p>
                <a:pPr>
                  <a:defRPr/>
                </a:pPr>
                <a:r>
                  <a:rPr lang="en-CH" noProof="0" dirty="0"/>
                  <a:t>Muon</a:t>
                </a:r>
                <a:r>
                  <a:rPr lang="de-CH" noProof="0" dirty="0"/>
                  <a:t> </a:t>
                </a:r>
                <a:r>
                  <a:rPr lang="en-CH" noProof="0" dirty="0"/>
                  <a:t>colliders </a:t>
                </a:r>
                <a:r>
                  <a:rPr lang="de-CH" dirty="0" err="1"/>
                  <a:t>offer</a:t>
                </a:r>
                <a:r>
                  <a:rPr lang="de-CH" dirty="0"/>
                  <a:t> an</a:t>
                </a:r>
                <a:r>
                  <a:rPr lang="de-CH" noProof="0" dirty="0"/>
                  <a:t> elegant</a:t>
                </a:r>
                <a:r>
                  <a:rPr lang="en-CH" noProof="0" dirty="0"/>
                  <a:t> approach to enable research in the TeV collision-energy range.</a:t>
                </a:r>
              </a:p>
              <a:p>
                <a:pPr>
                  <a:defRPr/>
                </a:pPr>
                <a:r>
                  <a:rPr lang="de-CH" noProof="0" dirty="0"/>
                  <a:t>A</a:t>
                </a:r>
                <a:r>
                  <a:rPr lang="en-CH" noProof="0" dirty="0" err="1"/>
                  <a:t>ccelerator</a:t>
                </a:r>
                <a:r>
                  <a:rPr lang="en-CH" noProof="0" dirty="0"/>
                  <a:t> design</a:t>
                </a:r>
                <a:r>
                  <a:rPr lang="de-CH" dirty="0"/>
                  <a:t> </a:t>
                </a:r>
                <a:r>
                  <a:rPr lang="de-CH" dirty="0" err="1"/>
                  <a:t>mainly</a:t>
                </a:r>
                <a:r>
                  <a:rPr lang="de-CH" dirty="0"/>
                  <a:t> limited </a:t>
                </a:r>
                <a:r>
                  <a:rPr lang="de-CH" dirty="0" err="1"/>
                  <a:t>by</a:t>
                </a:r>
                <a:r>
                  <a:rPr lang="de-CH" dirty="0"/>
                  <a:t> m</a:t>
                </a:r>
                <a:r>
                  <a:rPr lang="en-CH" noProof="0" dirty="0" err="1"/>
                  <a:t>uon</a:t>
                </a:r>
                <a:r>
                  <a:rPr lang="en-CH" noProof="0" dirty="0"/>
                  <a:t> lifetime of </a:t>
                </a:r>
                <a14:m>
                  <m:oMath xmlns:m="http://schemas.openxmlformats.org/officeDocument/2006/math">
                    <m:sSub>
                      <m:sSubPr>
                        <m:ctrlPr>
                          <a:rPr lang="en-CH" b="0" i="1" noProof="0">
                            <a:latin typeface="Cambria Math" panose="02040503050406030204" pitchFamily="18" charset="0"/>
                            <a:ea typeface="Cambria Math"/>
                            <a:cs typeface="Cambria Math"/>
                          </a:rPr>
                        </m:ctrlPr>
                      </m:sSubPr>
                      <m:e>
                        <m:r>
                          <a:rPr lang="en-CH" b="0" i="1" noProof="0">
                            <a:latin typeface="Cambria Math"/>
                          </a:rPr>
                          <m:t>𝜏</m:t>
                        </m:r>
                      </m:e>
                      <m:sub>
                        <m:r>
                          <a:rPr lang="en-CH" b="0" i="1" noProof="0">
                            <a:latin typeface="Cambria Math"/>
                          </a:rPr>
                          <m:t>𝜇</m:t>
                        </m:r>
                      </m:sub>
                    </m:sSub>
                    <m:r>
                      <a:rPr lang="en-CH" b="0" i="1" noProof="0">
                        <a:latin typeface="Cambria Math"/>
                      </a:rPr>
                      <m:t>=</m:t>
                    </m:r>
                    <m:r>
                      <a:rPr lang="en-CH" i="1" noProof="0">
                        <a:latin typeface="Cambria Math"/>
                      </a:rPr>
                      <m:t>𝛾</m:t>
                    </m:r>
                    <m:r>
                      <a:rPr lang="en-CH" i="1" noProof="0">
                        <a:latin typeface="Cambria Math"/>
                      </a:rPr>
                      <m:t>∗2.2 </m:t>
                    </m:r>
                    <m:r>
                      <a:rPr lang="en-CH" b="0" i="1" noProof="0">
                        <a:latin typeface="Cambria Math"/>
                      </a:rPr>
                      <m:t>𝜇</m:t>
                    </m:r>
                    <m:r>
                      <a:rPr lang="en-CH" b="0" i="1" noProof="0">
                        <a:latin typeface="Cambria Math"/>
                      </a:rPr>
                      <m:t>𝑠</m:t>
                    </m:r>
                  </m:oMath>
                </a14:m>
                <a:r>
                  <a:rPr lang="de-CH" noProof="0" dirty="0"/>
                  <a:t> </a:t>
                </a:r>
                <a:r>
                  <a:rPr lang="de-CH" noProof="0" dirty="0">
                    <a:sym typeface="Wingdings" panose="05000000000000000000" pitchFamily="2" charset="2"/>
                  </a:rPr>
                  <a:t> f</a:t>
                </a:r>
                <a:r>
                  <a:rPr lang="en-CH" noProof="0" dirty="0"/>
                  <a:t>ast acceleration to profit from </a:t>
                </a:r>
                <a:r>
                  <a:rPr lang="en-CH" b="1" noProof="0" dirty="0"/>
                  <a:t>time dilation</a:t>
                </a:r>
                <a:r>
                  <a:rPr lang="en-CH" noProof="0" dirty="0"/>
                  <a:t>. </a:t>
                </a:r>
              </a:p>
              <a:p>
                <a:pPr>
                  <a:defRPr/>
                </a:pPr>
                <a:r>
                  <a:rPr lang="en-US" dirty="0"/>
                  <a:t>Synchronous phases, at which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𝜇</m:t>
                        </m:r>
                      </m:e>
                      <m:sup>
                        <m:r>
                          <a:rPr lang="en-US" b="0" i="1" smtClean="0">
                            <a:latin typeface="Cambria Math" panose="02040503050406030204" pitchFamily="18" charset="0"/>
                          </a:rPr>
                          <m:t>+</m:t>
                        </m:r>
                      </m:sup>
                    </m:sSup>
                  </m:oMath>
                </a14:m>
                <a:r>
                  <a:rPr lang="en-US" noProof="0" dirty="0"/>
                  <a:t> and </a:t>
                </a:r>
                <a14:m>
                  <m:oMath xmlns:m="http://schemas.openxmlformats.org/officeDocument/2006/math">
                    <m:sSup>
                      <m:sSupPr>
                        <m:ctrlPr>
                          <a:rPr lang="en-US" i="1" noProof="0" smtClean="0">
                            <a:latin typeface="Cambria Math" panose="02040503050406030204" pitchFamily="18" charset="0"/>
                          </a:rPr>
                        </m:ctrlPr>
                      </m:sSupPr>
                      <m:e>
                        <m:r>
                          <a:rPr lang="en-US" b="0" i="1" noProof="0" smtClean="0">
                            <a:latin typeface="Cambria Math" panose="02040503050406030204" pitchFamily="18" charset="0"/>
                          </a:rPr>
                          <m:t>𝜇</m:t>
                        </m:r>
                      </m:e>
                      <m:sup>
                        <m:r>
                          <a:rPr lang="en-US" b="0" i="1" noProof="0" smtClean="0">
                            <a:latin typeface="Cambria Math" panose="02040503050406030204" pitchFamily="18" charset="0"/>
                          </a:rPr>
                          <m:t>−</m:t>
                        </m:r>
                      </m:sup>
                    </m:sSup>
                  </m:oMath>
                </a14:m>
                <a:r>
                  <a:rPr lang="en-US" noProof="0" dirty="0"/>
                  <a:t> need to be accelerated are identical </a:t>
                </a:r>
                <a:r>
                  <a:rPr lang="en-US" noProof="0" dirty="0">
                    <a:sym typeface="Wingdings" panose="05000000000000000000" pitchFamily="2" charset="2"/>
                  </a:rPr>
                  <a:t> a</a:t>
                </a:r>
                <a:r>
                  <a:rPr lang="en-US" noProof="0" dirty="0"/>
                  <a:t>ddition of their induced voltages. </a:t>
                </a:r>
              </a:p>
              <a:p>
                <a:pPr>
                  <a:defRPr/>
                </a:pPr>
                <a:r>
                  <a:rPr lang="en-US" dirty="0"/>
                  <a:t>Passage of bunches will alter both phase and amplitude of the cavity voltage. </a:t>
                </a:r>
              </a:p>
              <a:p>
                <a:pPr>
                  <a:defRPr/>
                </a:pPr>
                <a:r>
                  <a:rPr lang="en-US" dirty="0"/>
                  <a:t>Proper initial values must be chosen for the phase and the amplitude </a:t>
                </a:r>
                <a:r>
                  <a:rPr lang="en-US" dirty="0">
                    <a:sym typeface="Wingdings" panose="05000000000000000000" pitchFamily="2" charset="2"/>
                  </a:rPr>
                  <a:t> </a:t>
                </a:r>
                <a:r>
                  <a:rPr lang="en-US" b="1" dirty="0">
                    <a:sym typeface="Wingdings" panose="05000000000000000000" pitchFamily="2" charset="2"/>
                  </a:rPr>
                  <a:t>no initial transient </a:t>
                </a:r>
                <a:r>
                  <a:rPr lang="en-US" b="1" dirty="0" err="1">
                    <a:sym typeface="Wingdings" panose="05000000000000000000" pitchFamily="2" charset="2"/>
                  </a:rPr>
                  <a:t>behaviour</a:t>
                </a:r>
                <a:r>
                  <a:rPr lang="en-US" dirty="0">
                    <a:sym typeface="Wingdings" panose="05000000000000000000" pitchFamily="2" charset="2"/>
                  </a:rPr>
                  <a:t>. </a:t>
                </a:r>
                <a:endParaRPr lang="en-US" dirty="0"/>
              </a:p>
              <a:p>
                <a:pPr>
                  <a:defRPr/>
                </a:pPr>
                <a:r>
                  <a:rPr lang="en-US" dirty="0"/>
                  <a:t>Performed simulations indicate that the cavity voltage oscillates stably around the setpoint </a:t>
                </a:r>
                <a:r>
                  <a:rPr lang="en-US" dirty="0">
                    <a:sym typeface="Wingdings" panose="05000000000000000000" pitchFamily="2" charset="2"/>
                  </a:rPr>
                  <a:t> </a:t>
                </a:r>
                <a:r>
                  <a:rPr lang="en-US" dirty="0" err="1"/>
                  <a:t>stabilising</a:t>
                </a:r>
                <a:r>
                  <a:rPr lang="en-US" dirty="0"/>
                  <a:t> loop primarily necessary to ensure initial parameters. </a:t>
                </a:r>
              </a:p>
              <a:p>
                <a:pPr>
                  <a:defRPr/>
                </a:pPr>
                <a:r>
                  <a:rPr lang="en-US" dirty="0"/>
                  <a:t>A</a:t>
                </a:r>
                <a:r>
                  <a:rPr lang="en-US" noProof="0" dirty="0" err="1"/>
                  <a:t>mplitude</a:t>
                </a:r>
                <a:r>
                  <a:rPr lang="en-US" noProof="0" dirty="0"/>
                  <a:t> excursion from its setpoint is significant</a:t>
                </a:r>
                <a:r>
                  <a:rPr lang="en-US" dirty="0"/>
                  <a:t> </a:t>
                </a:r>
                <a:r>
                  <a:rPr lang="en-US" dirty="0">
                    <a:sym typeface="Wingdings" panose="05000000000000000000" pitchFamily="2" charset="2"/>
                  </a:rPr>
                  <a:t> u</a:t>
                </a:r>
                <a:r>
                  <a:rPr lang="en-US" noProof="0" dirty="0" err="1"/>
                  <a:t>seable</a:t>
                </a:r>
                <a:r>
                  <a:rPr lang="en-US" noProof="0" dirty="0"/>
                  <a:t> voltage needs to  be lowered to avoid voltage breakdowns. </a:t>
                </a:r>
                <a:endParaRPr lang="en-CH" noProof="0" dirty="0"/>
              </a:p>
              <a:p>
                <a:pPr>
                  <a:defRPr/>
                </a:pPr>
                <a:r>
                  <a:rPr lang="en-AU" dirty="0"/>
                  <a:t>Implications of the changing voltage on the beam dynamics will be investigated with dedicated simulations in </a:t>
                </a:r>
                <a:r>
                  <a:rPr lang="en-AU" dirty="0" err="1"/>
                  <a:t>BLonD</a:t>
                </a:r>
                <a:r>
                  <a:rPr lang="en-AU" dirty="0"/>
                  <a:t>. </a:t>
                </a:r>
              </a:p>
            </p:txBody>
          </p:sp>
        </mc:Choice>
        <mc:Fallback xmlns="">
          <p:sp>
            <p:nvSpPr>
              <p:cNvPr id="2" name="Inhaltsplatzhalter 1"/>
              <p:cNvSpPr>
                <a:spLocks noGrp="1" noRot="1" noChangeAspect="1" noMove="1" noResize="1" noEditPoints="1" noAdjustHandles="1" noChangeArrowheads="1" noChangeShapeType="1" noTextEdit="1"/>
              </p:cNvSpPr>
              <p:nvPr>
                <p:ph idx="1"/>
              </p:nvPr>
            </p:nvSpPr>
            <p:spPr bwMode="auto">
              <a:xfrm>
                <a:off x="838200" y="1825625"/>
                <a:ext cx="10515600" cy="4582670"/>
              </a:xfrm>
              <a:blipFill>
                <a:blip r:embed="rId2"/>
                <a:stretch>
                  <a:fillRect l="-754" t="-2926" r="-928"/>
                </a:stretch>
              </a:blipFill>
            </p:spPr>
            <p:txBody>
              <a:bodyPr/>
              <a:lstStyle/>
              <a:p>
                <a:r>
                  <a:rPr lang="de-CH">
                    <a:noFill/>
                  </a:rPr>
                  <a:t> </a:t>
                </a:r>
              </a:p>
            </p:txBody>
          </p:sp>
        </mc:Fallback>
      </mc:AlternateContent>
      <p:sp>
        <p:nvSpPr>
          <p:cNvPr id="3" name="Titel 2"/>
          <p:cNvSpPr>
            <a:spLocks noGrp="1"/>
          </p:cNvSpPr>
          <p:nvPr>
            <p:ph type="title"/>
          </p:nvPr>
        </p:nvSpPr>
        <p:spPr bwMode="auto"/>
        <p:txBody>
          <a:bodyPr/>
          <a:lstStyle/>
          <a:p>
            <a:pPr>
              <a:defRPr/>
            </a:pPr>
            <a:r>
              <a:rPr lang="en-CH" noProof="0" dirty="0"/>
              <a:t>Conclusion</a:t>
            </a:r>
          </a:p>
        </p:txBody>
      </p:sp>
      <p:sp>
        <p:nvSpPr>
          <p:cNvPr id="4" name="Datumsplatzhalter 3"/>
          <p:cNvSpPr>
            <a:spLocks noGrp="1"/>
          </p:cNvSpPr>
          <p:nvPr>
            <p:ph type="dt" sz="half" idx="11"/>
          </p:nvPr>
        </p:nvSpPr>
        <p:spPr bwMode="auto"/>
        <p:txBody>
          <a:bodyPr/>
          <a:lstStyle/>
          <a:p>
            <a:pPr>
              <a:defRPr/>
            </a:pPr>
            <a:r>
              <a:rPr lang="en-CH"/>
              <a:t>03/10/2024</a:t>
            </a:r>
            <a:endParaRPr lang="en-GB"/>
          </a:p>
        </p:txBody>
      </p:sp>
      <p:sp>
        <p:nvSpPr>
          <p:cNvPr id="5" name="Fußzeilenplatzhalter 4"/>
          <p:cNvSpPr>
            <a:spLocks noGrp="1"/>
          </p:cNvSpPr>
          <p:nvPr>
            <p:ph type="ftr" sz="quarter" idx="12"/>
          </p:nvPr>
        </p:nvSpPr>
        <p:spPr bwMode="auto"/>
        <p:txBody>
          <a:bodyPr/>
          <a:lstStyle/>
          <a:p>
            <a:pPr>
              <a:defRPr/>
            </a:pPr>
            <a:r>
              <a:rPr lang="en-GB">
                <a:latin typeface="Arial Narrow"/>
                <a:cs typeface="Arial Narrow"/>
              </a:rPr>
              <a:t>ICAP 24 / Beam-cavity interactions in the rapid cycling synchrotron chain of the future muon collider / Leonard Thiele </a:t>
            </a:r>
            <a:endParaRPr lang="fr-FR" dirty="0">
              <a:latin typeface="Arial Narrow"/>
              <a:cs typeface="Arial Narrow"/>
            </a:endParaRPr>
          </a:p>
        </p:txBody>
      </p:sp>
      <p:sp>
        <p:nvSpPr>
          <p:cNvPr id="6" name="Foliennummernplatzhalter 5"/>
          <p:cNvSpPr>
            <a:spLocks noGrp="1"/>
          </p:cNvSpPr>
          <p:nvPr>
            <p:ph type="sldNum" sz="quarter" idx="13"/>
          </p:nvPr>
        </p:nvSpPr>
        <p:spPr bwMode="auto"/>
        <p:txBody>
          <a:bodyPr/>
          <a:lstStyle/>
          <a:p>
            <a:pPr>
              <a:defRPr/>
            </a:pPr>
            <a:fld id="{005C7FBA-D4E9-46CA-9321-3ADA2E368FCD}" type="slidenum">
              <a:rPr lang="en-GB"/>
              <a:t>17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Fußzeilenplatzhalter 4"/>
          <p:cNvSpPr>
            <a:spLocks noGrp="1"/>
          </p:cNvSpPr>
          <p:nvPr>
            <p:ph type="ftr" sz="quarter" idx="11"/>
          </p:nvPr>
        </p:nvSpPr>
        <p:spPr bwMode="auto"/>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4" name="Datumsplatzhalter 3"/>
          <p:cNvSpPr>
            <a:spLocks noGrp="1"/>
          </p:cNvSpPr>
          <p:nvPr>
            <p:ph type="dt" sz="half" idx="4294967295"/>
          </p:nvPr>
        </p:nvSpPr>
        <p:spPr bwMode="auto">
          <a:xfrm>
            <a:off x="0" y="6489700"/>
            <a:ext cx="1392238" cy="365125"/>
          </a:xfrm>
        </p:spPr>
        <p:txBody>
          <a:bodyPr/>
          <a:lstStyle/>
          <a:p>
            <a:pPr>
              <a:defRPr/>
            </a:pPr>
            <a:r>
              <a:rPr lang="en-CH"/>
              <a:t>03/10/2024</a:t>
            </a:r>
            <a:endParaRPr lang="en-GB"/>
          </a:p>
        </p:txBody>
      </p:sp>
      <p:sp>
        <p:nvSpPr>
          <p:cNvPr id="6" name="Foliennummernplatzhalter 5"/>
          <p:cNvSpPr>
            <a:spLocks noGrp="1"/>
          </p:cNvSpPr>
          <p:nvPr>
            <p:ph type="sldNum" sz="quarter" idx="4294967295"/>
          </p:nvPr>
        </p:nvSpPr>
        <p:spPr bwMode="auto">
          <a:xfrm>
            <a:off x="11126788" y="6465888"/>
            <a:ext cx="1065212" cy="365125"/>
          </a:xfrm>
        </p:spPr>
        <p:txBody>
          <a:bodyPr/>
          <a:lstStyle/>
          <a:p>
            <a:pPr>
              <a:defRPr/>
            </a:pPr>
            <a:fld id="{005C7FBA-D4E9-46CA-9321-3ADA2E368FCD}" type="slidenum">
              <a:rPr lang="en-GB"/>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1"/>
          </p:nvPr>
        </p:nvSpPr>
        <p:spPr bwMode="auto">
          <a:xfrm>
            <a:off x="834800" y="1460884"/>
            <a:ext cx="11122096" cy="4976626"/>
          </a:xfrm>
        </p:spPr>
        <p:txBody>
          <a:bodyPr>
            <a:noAutofit/>
          </a:bodyPr>
          <a:lstStyle/>
          <a:p>
            <a:pPr>
              <a:defRPr/>
            </a:pPr>
            <a:r>
              <a:rPr lang="en-CH" sz="2000" noProof="0" dirty="0"/>
              <a:t>In the Muon Collider, the beam charge is concentrated in </a:t>
            </a:r>
            <a:r>
              <a:rPr lang="en-AU" sz="2000" dirty="0"/>
              <a:t>one bunch per direction and charge</a:t>
            </a:r>
            <a:r>
              <a:rPr lang="en-CH" sz="2000" noProof="0" dirty="0"/>
              <a:t>.</a:t>
            </a:r>
            <a:endParaRPr lang="en-CH" noProof="0" dirty="0"/>
          </a:p>
          <a:p>
            <a:pPr>
              <a:defRPr/>
            </a:pPr>
            <a:endParaRPr lang="en-CH" sz="2000" noProof="0" dirty="0"/>
          </a:p>
          <a:p>
            <a:pPr>
              <a:defRPr/>
            </a:pPr>
            <a:endParaRPr lang="en-CH" sz="2000" noProof="0" dirty="0"/>
          </a:p>
          <a:p>
            <a:pPr>
              <a:defRPr/>
            </a:pPr>
            <a:endParaRPr lang="en-CH" sz="2000" noProof="0" dirty="0"/>
          </a:p>
          <a:p>
            <a:pPr>
              <a:defRPr/>
            </a:pPr>
            <a:endParaRPr lang="en-CH" sz="2000" noProof="0" dirty="0"/>
          </a:p>
          <a:p>
            <a:pPr marL="0" indent="0">
              <a:buNone/>
              <a:defRPr/>
            </a:pPr>
            <a:endParaRPr lang="en-CH" sz="2000" noProof="0" dirty="0"/>
          </a:p>
          <a:p>
            <a:pPr marL="0" indent="0">
              <a:buNone/>
              <a:defRPr/>
            </a:pPr>
            <a:endParaRPr lang="en-CH" sz="1000" noProof="0" dirty="0"/>
          </a:p>
          <a:p>
            <a:pPr>
              <a:defRPr/>
            </a:pPr>
            <a:r>
              <a:rPr lang="en-CH" sz="2000" noProof="0" dirty="0"/>
              <a:t>Beam dynamics simulations generally assume that the cavity voltage stays constant.</a:t>
            </a:r>
            <a:endParaRPr lang="en-CH" noProof="0" dirty="0"/>
          </a:p>
          <a:p>
            <a:pPr>
              <a:buFont typeface="Wingdings"/>
              <a:buChar char="Ø"/>
              <a:defRPr/>
            </a:pPr>
            <a:r>
              <a:rPr lang="en-GB" sz="2000" noProof="0" dirty="0"/>
              <a:t>The generator can usually compensate for the energy taken from the cavity and the induced voltage by the beam passage</a:t>
            </a:r>
            <a:r>
              <a:rPr lang="en-CH" sz="2000" noProof="0" dirty="0"/>
              <a:t>. </a:t>
            </a:r>
            <a:endParaRPr lang="en-CH" noProof="0" dirty="0"/>
          </a:p>
          <a:p>
            <a:pPr lvl="1">
              <a:buFont typeface="Wingdings"/>
              <a:buChar char="Ø"/>
              <a:defRPr/>
            </a:pPr>
            <a:r>
              <a:rPr lang="de-CH" noProof="0" dirty="0"/>
              <a:t>This </a:t>
            </a:r>
            <a:r>
              <a:rPr lang="de-CH" noProof="0" dirty="0" err="1"/>
              <a:t>assumption</a:t>
            </a:r>
            <a:r>
              <a:rPr lang="de-CH" noProof="0" dirty="0"/>
              <a:t> </a:t>
            </a:r>
            <a:r>
              <a:rPr lang="de-CH" noProof="0" dirty="0" err="1"/>
              <a:t>is</a:t>
            </a:r>
            <a:r>
              <a:rPr lang="de-CH" noProof="0" dirty="0"/>
              <a:t> n</a:t>
            </a:r>
            <a:r>
              <a:rPr lang="en-CH" noProof="0" dirty="0" err="1"/>
              <a:t>ot</a:t>
            </a:r>
            <a:r>
              <a:rPr lang="en-CH" noProof="0" dirty="0"/>
              <a:t> </a:t>
            </a:r>
            <a:r>
              <a:rPr lang="de-CH" noProof="0" dirty="0" err="1"/>
              <a:t>realisti</a:t>
            </a:r>
            <a:r>
              <a:rPr lang="de-CH" dirty="0"/>
              <a:t>c </a:t>
            </a:r>
            <a:r>
              <a:rPr lang="en-CH" noProof="0" dirty="0"/>
              <a:t>with only two highly populated bunches.</a:t>
            </a:r>
            <a:endParaRPr lang="de-CH" noProof="0" dirty="0"/>
          </a:p>
          <a:p>
            <a:pPr lvl="1">
              <a:buFont typeface="Wingdings"/>
              <a:buChar char="Ø"/>
              <a:defRPr/>
            </a:pPr>
            <a:r>
              <a:rPr lang="en-AU" dirty="0"/>
              <a:t>The voltage will, therefore, vary during the acceleration and affect the beam dynamics</a:t>
            </a:r>
            <a:r>
              <a:rPr lang="de-CH" dirty="0"/>
              <a:t>.</a:t>
            </a:r>
            <a:endParaRPr lang="en-CH" noProof="0" dirty="0"/>
          </a:p>
          <a:p>
            <a:pPr>
              <a:defRPr/>
            </a:pPr>
            <a:r>
              <a:rPr lang="en-CH" sz="2000" noProof="0" dirty="0">
                <a:solidFill>
                  <a:schemeClr val="tx1"/>
                </a:solidFill>
              </a:rPr>
              <a:t>Transient beam loading</a:t>
            </a:r>
            <a:r>
              <a:rPr lang="de-CH" sz="2000" noProof="0" dirty="0">
                <a:solidFill>
                  <a:schemeClr val="tx1"/>
                </a:solidFill>
              </a:rPr>
              <a:t> </a:t>
            </a:r>
            <a:r>
              <a:rPr lang="de-CH" sz="2000" noProof="0" dirty="0" err="1">
                <a:solidFill>
                  <a:schemeClr val="tx1"/>
                </a:solidFill>
              </a:rPr>
              <a:t>needs</a:t>
            </a:r>
            <a:r>
              <a:rPr lang="de-CH" sz="2000" noProof="0" dirty="0">
                <a:solidFill>
                  <a:schemeClr val="tx1"/>
                </a:solidFill>
              </a:rPr>
              <a:t> </a:t>
            </a:r>
            <a:r>
              <a:rPr lang="de-CH" sz="2000" noProof="0" dirty="0" err="1">
                <a:solidFill>
                  <a:schemeClr val="tx1"/>
                </a:solidFill>
              </a:rPr>
              <a:t>to</a:t>
            </a:r>
            <a:r>
              <a:rPr lang="de-CH" sz="2000" noProof="0" dirty="0">
                <a:solidFill>
                  <a:schemeClr val="tx1"/>
                </a:solidFill>
              </a:rPr>
              <a:t> </a:t>
            </a:r>
            <a:r>
              <a:rPr lang="de-CH" sz="2000" noProof="0" dirty="0" err="1">
                <a:solidFill>
                  <a:schemeClr val="tx1"/>
                </a:solidFill>
              </a:rPr>
              <a:t>be</a:t>
            </a:r>
            <a:r>
              <a:rPr lang="de-CH" sz="2000" noProof="0" dirty="0">
                <a:solidFill>
                  <a:schemeClr val="tx1"/>
                </a:solidFill>
              </a:rPr>
              <a:t> </a:t>
            </a:r>
            <a:r>
              <a:rPr lang="de-CH" sz="2000" noProof="0" dirty="0" err="1">
                <a:solidFill>
                  <a:schemeClr val="tx1"/>
                </a:solidFill>
              </a:rPr>
              <a:t>simulated</a:t>
            </a:r>
            <a:r>
              <a:rPr lang="de-CH" sz="2000" noProof="0" dirty="0">
                <a:solidFill>
                  <a:schemeClr val="tx1"/>
                </a:solidFill>
              </a:rPr>
              <a:t> </a:t>
            </a:r>
            <a:r>
              <a:rPr lang="de-CH" sz="2000" noProof="0" dirty="0" err="1">
                <a:solidFill>
                  <a:schemeClr val="tx1"/>
                </a:solidFill>
              </a:rPr>
              <a:t>to</a:t>
            </a:r>
            <a:r>
              <a:rPr lang="de-CH" sz="2000" noProof="0" dirty="0">
                <a:solidFill>
                  <a:schemeClr val="tx1"/>
                </a:solidFill>
              </a:rPr>
              <a:t> </a:t>
            </a:r>
            <a:r>
              <a:rPr lang="de-CH" sz="2000" noProof="0" dirty="0" err="1">
                <a:solidFill>
                  <a:schemeClr val="tx1"/>
                </a:solidFill>
              </a:rPr>
              <a:t>quantify</a:t>
            </a:r>
            <a:r>
              <a:rPr lang="de-CH" sz="2000" noProof="0" dirty="0">
                <a:solidFill>
                  <a:schemeClr val="tx1"/>
                </a:solidFill>
              </a:rPr>
              <a:t> </a:t>
            </a:r>
            <a:r>
              <a:rPr lang="de-CH" sz="2000" noProof="0" dirty="0" err="1">
                <a:solidFill>
                  <a:schemeClr val="tx1"/>
                </a:solidFill>
              </a:rPr>
              <a:t>the</a:t>
            </a:r>
            <a:r>
              <a:rPr lang="de-CH" sz="2000" noProof="0" dirty="0">
                <a:solidFill>
                  <a:schemeClr val="tx1"/>
                </a:solidFill>
              </a:rPr>
              <a:t> </a:t>
            </a:r>
            <a:r>
              <a:rPr lang="de-CH" sz="2000" noProof="0" dirty="0" err="1">
                <a:solidFill>
                  <a:schemeClr val="tx1"/>
                </a:solidFill>
              </a:rPr>
              <a:t>effect</a:t>
            </a:r>
            <a:r>
              <a:rPr lang="de-CH" sz="2000" noProof="0" dirty="0">
                <a:solidFill>
                  <a:schemeClr val="tx1"/>
                </a:solidFill>
              </a:rPr>
              <a:t>.</a:t>
            </a:r>
            <a:endParaRPr lang="en-CH" sz="2000" noProof="0" dirty="0">
              <a:solidFill>
                <a:schemeClr val="tx1"/>
              </a:solidFill>
            </a:endParaRPr>
          </a:p>
        </p:txBody>
      </p:sp>
      <p:sp>
        <p:nvSpPr>
          <p:cNvPr id="3" name="Titel 2"/>
          <p:cNvSpPr>
            <a:spLocks noGrp="1"/>
          </p:cNvSpPr>
          <p:nvPr>
            <p:ph type="title"/>
          </p:nvPr>
        </p:nvSpPr>
        <p:spPr bwMode="auto"/>
        <p:txBody>
          <a:bodyPr/>
          <a:lstStyle/>
          <a:p>
            <a:pPr>
              <a:defRPr/>
            </a:pPr>
            <a:r>
              <a:rPr lang="en-CH" noProof="0" dirty="0"/>
              <a:t>Transient beam loading in the </a:t>
            </a:r>
            <a:r>
              <a:rPr lang="de-CH" noProof="0" dirty="0"/>
              <a:t>m</a:t>
            </a:r>
            <a:r>
              <a:rPr lang="en-CH" noProof="0" dirty="0" err="1"/>
              <a:t>uon</a:t>
            </a:r>
            <a:r>
              <a:rPr lang="en-CH" noProof="0" dirty="0"/>
              <a:t> </a:t>
            </a:r>
            <a:r>
              <a:rPr lang="de-CH" dirty="0"/>
              <a:t>c</a:t>
            </a:r>
            <a:r>
              <a:rPr lang="en-CH" noProof="0" dirty="0" err="1"/>
              <a:t>ollider</a:t>
            </a:r>
            <a:endParaRPr lang="en-CH" noProof="0" dirty="0"/>
          </a:p>
        </p:txBody>
      </p:sp>
      <p:sp>
        <p:nvSpPr>
          <p:cNvPr id="4" name="Fußzeilenplatzhalter 3"/>
          <p:cNvSpPr>
            <a:spLocks noGrp="1"/>
          </p:cNvSpPr>
          <p:nvPr>
            <p:ph type="ftr" sz="quarter" idx="12"/>
          </p:nvPr>
        </p:nvSpPr>
        <p:spPr bwMode="auto"/>
        <p:txBody>
          <a:bodyPr/>
          <a:lstStyle/>
          <a:p>
            <a:pPr>
              <a:defRPr/>
            </a:pPr>
            <a:r>
              <a:rPr lang="en-GB">
                <a:latin typeface="Arial Narrow"/>
                <a:cs typeface="Arial Narrow"/>
              </a:rPr>
              <a:t>ICAP 24 / Beam-cavity interactions in the rapid cycling synchrotron chain of the future muon collider / Leonard Thiele </a:t>
            </a:r>
            <a:endParaRPr lang="fr-FR" dirty="0">
              <a:latin typeface="Arial Narrow"/>
              <a:cs typeface="Arial Narrow"/>
            </a:endParaRPr>
          </a:p>
        </p:txBody>
      </p:sp>
      <p:sp>
        <p:nvSpPr>
          <p:cNvPr id="5" name="Foliennummernplatzhalter 4"/>
          <p:cNvSpPr>
            <a:spLocks noGrp="1"/>
          </p:cNvSpPr>
          <p:nvPr>
            <p:ph type="sldNum" sz="quarter" idx="13"/>
          </p:nvPr>
        </p:nvSpPr>
        <p:spPr bwMode="auto"/>
        <p:txBody>
          <a:bodyPr/>
          <a:lstStyle/>
          <a:p>
            <a:pPr>
              <a:defRPr/>
            </a:pPr>
            <a:fld id="{005C7FBA-D4E9-46CA-9321-3ADA2E368FCD}" type="slidenum">
              <a:rPr lang="en-GB"/>
              <a:t>19</a:t>
            </a:fld>
            <a:endParaRPr lang="en-GB"/>
          </a:p>
        </p:txBody>
      </p:sp>
      <p:pic>
        <p:nvPicPr>
          <p:cNvPr id="9" name="Grafik 8"/>
          <p:cNvPicPr>
            <a:picLocks noChangeAspect="1"/>
          </p:cNvPicPr>
          <p:nvPr/>
        </p:nvPicPr>
        <p:blipFill>
          <a:blip r:embed="rId2"/>
          <a:srcRect l="22" r="22"/>
          <a:stretch/>
        </p:blipFill>
        <p:spPr bwMode="auto">
          <a:xfrm>
            <a:off x="649419" y="1789946"/>
            <a:ext cx="3559952" cy="2313122"/>
          </a:xfrm>
          <a:prstGeom prst="rect">
            <a:avLst/>
          </a:prstGeom>
        </p:spPr>
      </p:pic>
      <p:pic>
        <p:nvPicPr>
          <p:cNvPr id="11" name="Grafik 10"/>
          <p:cNvPicPr>
            <a:picLocks noChangeAspect="1"/>
          </p:cNvPicPr>
          <p:nvPr/>
        </p:nvPicPr>
        <p:blipFill>
          <a:blip r:embed="rId3"/>
          <a:srcRect t="1984" b="1983"/>
          <a:stretch/>
        </p:blipFill>
        <p:spPr bwMode="auto">
          <a:xfrm>
            <a:off x="7218789" y="1812104"/>
            <a:ext cx="3673166" cy="2290964"/>
          </a:xfrm>
          <a:prstGeom prst="rect">
            <a:avLst/>
          </a:prstGeom>
        </p:spPr>
      </p:pic>
      <p:sp>
        <p:nvSpPr>
          <p:cNvPr id="12" name="Textfeld 11"/>
          <p:cNvSpPr txBox="1"/>
          <p:nvPr/>
        </p:nvSpPr>
        <p:spPr bwMode="auto">
          <a:xfrm>
            <a:off x="4296866" y="2470582"/>
            <a:ext cx="2834430" cy="646331"/>
          </a:xfrm>
          <a:prstGeom prst="rect">
            <a:avLst/>
          </a:prstGeom>
          <a:noFill/>
        </p:spPr>
        <p:txBody>
          <a:bodyPr wrap="square" rtlCol="0">
            <a:spAutoFit/>
          </a:bodyPr>
          <a:lstStyle/>
          <a:p>
            <a:pPr>
              <a:defRPr/>
            </a:pPr>
            <a:r>
              <a:rPr lang="en-US">
                <a:latin typeface="Arial"/>
                <a:cs typeface="Arial"/>
                <a:sym typeface="Wingdings" panose="05000000000000000000" pitchFamily="2" charset="2"/>
              </a:rPr>
              <a:t> </a:t>
            </a:r>
            <a:r>
              <a:rPr lang="en-US">
                <a:latin typeface="Arial"/>
                <a:cs typeface="Arial"/>
              </a:rPr>
              <a:t>LHC-like bunch pattern over one turn</a:t>
            </a:r>
            <a:endParaRPr lang="en-GB">
              <a:latin typeface="Arial"/>
              <a:cs typeface="Arial"/>
            </a:endParaRPr>
          </a:p>
        </p:txBody>
      </p:sp>
      <p:sp>
        <p:nvSpPr>
          <p:cNvPr id="13" name="Textfeld 12"/>
          <p:cNvSpPr txBox="1"/>
          <p:nvPr/>
        </p:nvSpPr>
        <p:spPr bwMode="auto">
          <a:xfrm>
            <a:off x="4514874" y="3395381"/>
            <a:ext cx="2616422" cy="369332"/>
          </a:xfrm>
          <a:prstGeom prst="rect">
            <a:avLst/>
          </a:prstGeom>
          <a:noFill/>
        </p:spPr>
        <p:txBody>
          <a:bodyPr wrap="none" rtlCol="0">
            <a:spAutoFit/>
          </a:bodyPr>
          <a:lstStyle/>
          <a:p>
            <a:pPr>
              <a:defRPr/>
            </a:pPr>
            <a:r>
              <a:rPr lang="en-US" dirty="0" err="1">
                <a:latin typeface="Arial"/>
                <a:cs typeface="Arial"/>
              </a:rPr>
              <a:t>MuCol</a:t>
            </a:r>
            <a:r>
              <a:rPr lang="en-US" dirty="0">
                <a:latin typeface="Arial"/>
                <a:cs typeface="Arial"/>
              </a:rPr>
              <a:t> bunch pattern </a:t>
            </a:r>
            <a:r>
              <a:rPr lang="en-US" dirty="0">
                <a:latin typeface="Arial"/>
                <a:cs typeface="Arial"/>
                <a:sym typeface="Wingdings" panose="05000000000000000000" pitchFamily="2" charset="2"/>
              </a:rPr>
              <a:t></a:t>
            </a:r>
            <a:endParaRPr lang="en-GB" dirty="0">
              <a:latin typeface="Arial"/>
              <a:cs typeface="Arial"/>
            </a:endParaRPr>
          </a:p>
        </p:txBody>
      </p:sp>
      <p:sp>
        <p:nvSpPr>
          <p:cNvPr id="6" name="Datumsplatzhalter 5"/>
          <p:cNvSpPr>
            <a:spLocks noGrp="1"/>
          </p:cNvSpPr>
          <p:nvPr>
            <p:ph type="dt" sz="half" idx="11"/>
          </p:nvPr>
        </p:nvSpPr>
        <p:spPr bwMode="auto"/>
        <p:txBody>
          <a:bodyPr/>
          <a:lstStyle/>
          <a:p>
            <a:pPr>
              <a:defRPr/>
            </a:pPr>
            <a:r>
              <a:rPr lang="en-CH"/>
              <a:t>03/10/2024</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1"/>
          </p:nvPr>
        </p:nvSpPr>
        <p:spPr bwMode="auto"/>
        <p:txBody>
          <a:bodyPr/>
          <a:lstStyle/>
          <a:p>
            <a:pPr>
              <a:lnSpc>
                <a:spcPct val="150000"/>
              </a:lnSpc>
              <a:defRPr/>
            </a:pPr>
            <a:r>
              <a:rPr lang="en-CH" noProof="0" dirty="0"/>
              <a:t>Why collide muons?</a:t>
            </a:r>
          </a:p>
          <a:p>
            <a:pPr>
              <a:lnSpc>
                <a:spcPct val="150000"/>
              </a:lnSpc>
              <a:defRPr/>
            </a:pPr>
            <a:r>
              <a:rPr lang="de-CH" dirty="0"/>
              <a:t>M</a:t>
            </a:r>
            <a:r>
              <a:rPr lang="en-CH" noProof="0" dirty="0" err="1"/>
              <a:t>uon</a:t>
            </a:r>
            <a:r>
              <a:rPr lang="en-CH" noProof="0" dirty="0"/>
              <a:t> collider facility</a:t>
            </a:r>
          </a:p>
          <a:p>
            <a:pPr>
              <a:lnSpc>
                <a:spcPct val="150000"/>
              </a:lnSpc>
              <a:defRPr/>
            </a:pPr>
            <a:r>
              <a:rPr lang="en-US" dirty="0"/>
              <a:t>Radiofrequency (RF) system of the rapid cycling synchrotron (RCS) chain</a:t>
            </a:r>
          </a:p>
          <a:p>
            <a:pPr>
              <a:lnSpc>
                <a:spcPct val="150000"/>
              </a:lnSpc>
              <a:defRPr/>
            </a:pPr>
            <a:r>
              <a:rPr lang="en-US" noProof="0" dirty="0"/>
              <a:t>Interaction of induced voltages for counter-rotating beams</a:t>
            </a:r>
            <a:endParaRPr lang="en-CH" noProof="0" dirty="0"/>
          </a:p>
          <a:p>
            <a:pPr>
              <a:lnSpc>
                <a:spcPct val="150000"/>
              </a:lnSpc>
              <a:defRPr/>
            </a:pPr>
            <a:r>
              <a:rPr lang="en-CH" noProof="0" dirty="0"/>
              <a:t>Transient beam loading</a:t>
            </a:r>
          </a:p>
          <a:p>
            <a:pPr>
              <a:lnSpc>
                <a:spcPct val="150000"/>
              </a:lnSpc>
              <a:defRPr/>
            </a:pPr>
            <a:r>
              <a:rPr lang="en-CH" noProof="0" dirty="0"/>
              <a:t>Conclusion</a:t>
            </a:r>
          </a:p>
          <a:p>
            <a:pPr>
              <a:defRPr/>
            </a:pPr>
            <a:endParaRPr lang="en-CH" noProof="0" dirty="0"/>
          </a:p>
          <a:p>
            <a:pPr>
              <a:defRPr/>
            </a:pPr>
            <a:endParaRPr lang="en-CH" noProof="0" dirty="0"/>
          </a:p>
          <a:p>
            <a:pPr>
              <a:defRPr/>
            </a:pPr>
            <a:endParaRPr lang="en-CH" noProof="0" dirty="0"/>
          </a:p>
        </p:txBody>
      </p:sp>
      <p:sp>
        <p:nvSpPr>
          <p:cNvPr id="3" name="Titel 2"/>
          <p:cNvSpPr>
            <a:spLocks noGrp="1"/>
          </p:cNvSpPr>
          <p:nvPr>
            <p:ph type="title"/>
          </p:nvPr>
        </p:nvSpPr>
        <p:spPr bwMode="auto"/>
        <p:txBody>
          <a:bodyPr/>
          <a:lstStyle/>
          <a:p>
            <a:pPr>
              <a:defRPr/>
            </a:pPr>
            <a:r>
              <a:rPr lang="en-CH" noProof="0" dirty="0"/>
              <a:t>Outline</a:t>
            </a:r>
          </a:p>
        </p:txBody>
      </p:sp>
      <p:sp>
        <p:nvSpPr>
          <p:cNvPr id="4" name="Datumsplatzhalter 3"/>
          <p:cNvSpPr>
            <a:spLocks noGrp="1"/>
          </p:cNvSpPr>
          <p:nvPr>
            <p:ph type="dt" sz="half" idx="11"/>
          </p:nvPr>
        </p:nvSpPr>
        <p:spPr bwMode="auto"/>
        <p:txBody>
          <a:bodyPr/>
          <a:lstStyle/>
          <a:p>
            <a:pPr>
              <a:defRPr/>
            </a:pPr>
            <a:r>
              <a:rPr lang="en-CH"/>
              <a:t>03/10/2024</a:t>
            </a:r>
            <a:endParaRPr lang="en-GB" dirty="0"/>
          </a:p>
        </p:txBody>
      </p:sp>
      <p:sp>
        <p:nvSpPr>
          <p:cNvPr id="5" name="Fußzeilenplatzhalter 4"/>
          <p:cNvSpPr>
            <a:spLocks noGrp="1"/>
          </p:cNvSpPr>
          <p:nvPr>
            <p:ph type="ftr" sz="quarter" idx="12"/>
          </p:nvPr>
        </p:nvSpPr>
        <p:spPr bwMode="auto"/>
        <p:txBody>
          <a:bodyPr/>
          <a:lstStyle/>
          <a:p>
            <a:pPr>
              <a:defRPr/>
            </a:pPr>
            <a:r>
              <a:rPr lang="en-GB" dirty="0">
                <a:latin typeface="Arial Narrow"/>
                <a:cs typeface="Arial Narrow"/>
              </a:rPr>
              <a:t>ICAP 24 / Beam-cavity interactions in the rapid cycling synchrotron chain of the future muon collider / Leonard Thiele </a:t>
            </a:r>
            <a:endParaRPr lang="fr-FR" dirty="0">
              <a:latin typeface="Arial Narrow"/>
              <a:cs typeface="Arial Narrow"/>
            </a:endParaRPr>
          </a:p>
        </p:txBody>
      </p:sp>
      <p:sp>
        <p:nvSpPr>
          <p:cNvPr id="6" name="Foliennummernplatzhalter 5"/>
          <p:cNvSpPr>
            <a:spLocks noGrp="1"/>
          </p:cNvSpPr>
          <p:nvPr>
            <p:ph type="sldNum" sz="quarter" idx="13"/>
          </p:nvPr>
        </p:nvSpPr>
        <p:spPr bwMode="auto"/>
        <p:txBody>
          <a:bodyPr/>
          <a:lstStyle/>
          <a:p>
            <a:pPr>
              <a:defRPr/>
            </a:pPr>
            <a:fld id="{005C7FBA-D4E9-46CA-9321-3ADA2E368FCD}" type="slidenum">
              <a:rPr lang="en-GB"/>
              <a:t>2</a:t>
            </a:fld>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Inhaltsplatzhalter 7"/>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bwMode="auto">
          <a:xfrm>
            <a:off x="6038131" y="1476184"/>
            <a:ext cx="5923792" cy="3905631"/>
          </a:xfrm>
          <a:prstGeom prst="rect">
            <a:avLst/>
          </a:prstGeom>
        </p:spPr>
      </p:pic>
      <p:sp>
        <p:nvSpPr>
          <p:cNvPr id="3" name="Titel 2"/>
          <p:cNvSpPr>
            <a:spLocks noGrp="1"/>
          </p:cNvSpPr>
          <p:nvPr>
            <p:ph type="title"/>
          </p:nvPr>
        </p:nvSpPr>
        <p:spPr bwMode="auto"/>
        <p:txBody>
          <a:bodyPr/>
          <a:lstStyle/>
          <a:p>
            <a:pPr>
              <a:defRPr/>
            </a:pPr>
            <a:r>
              <a:rPr lang="en-CH" noProof="0" dirty="0"/>
              <a:t>Cavity voltage amplitude in RCS2</a:t>
            </a:r>
            <a:br>
              <a:rPr lang="en-CH" noProof="0" dirty="0"/>
            </a:br>
            <a:r>
              <a:rPr lang="de-CH" noProof="0" dirty="0" err="1"/>
              <a:t>Equally</a:t>
            </a:r>
            <a:r>
              <a:rPr lang="de-CH" noProof="0" dirty="0"/>
              <a:t> </a:t>
            </a:r>
            <a:r>
              <a:rPr lang="de-CH" noProof="0" dirty="0" err="1"/>
              <a:t>distributed</a:t>
            </a:r>
            <a:r>
              <a:rPr lang="en-CH" noProof="0" dirty="0"/>
              <a:t> beam</a:t>
            </a:r>
          </a:p>
        </p:txBody>
      </p:sp>
      <p:sp>
        <p:nvSpPr>
          <p:cNvPr id="4" name="Datumsplatzhalter 3"/>
          <p:cNvSpPr>
            <a:spLocks noGrp="1"/>
          </p:cNvSpPr>
          <p:nvPr>
            <p:ph type="dt" sz="half" idx="11"/>
          </p:nvPr>
        </p:nvSpPr>
        <p:spPr bwMode="auto"/>
        <p:txBody>
          <a:bodyPr/>
          <a:lstStyle/>
          <a:p>
            <a:pPr>
              <a:defRPr/>
            </a:pPr>
            <a:r>
              <a:rPr lang="en-CH"/>
              <a:t>03/10/2024</a:t>
            </a:r>
            <a:endParaRPr lang="en-GB"/>
          </a:p>
        </p:txBody>
      </p:sp>
      <p:sp>
        <p:nvSpPr>
          <p:cNvPr id="5" name="Fußzeilenplatzhalter 4"/>
          <p:cNvSpPr>
            <a:spLocks noGrp="1"/>
          </p:cNvSpPr>
          <p:nvPr>
            <p:ph type="ftr" sz="quarter" idx="12"/>
          </p:nvPr>
        </p:nvSpPr>
        <p:spPr bwMode="auto"/>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6" name="Foliennummernplatzhalter 5"/>
          <p:cNvSpPr>
            <a:spLocks noGrp="1"/>
          </p:cNvSpPr>
          <p:nvPr>
            <p:ph type="sldNum" sz="quarter" idx="13"/>
          </p:nvPr>
        </p:nvSpPr>
        <p:spPr bwMode="auto"/>
        <p:txBody>
          <a:bodyPr/>
          <a:lstStyle/>
          <a:p>
            <a:pPr>
              <a:defRPr/>
            </a:pPr>
            <a:fld id="{005C7FBA-D4E9-46CA-9321-3ADA2E368FCD}" type="slidenum">
              <a:rPr lang="en-GB"/>
              <a:t>20</a:t>
            </a:fld>
            <a:endParaRPr lang="en-GB"/>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115151" y="1476184"/>
            <a:ext cx="5916177" cy="3905631"/>
          </a:xfrm>
          <a:prstGeom prst="rect">
            <a:avLst/>
          </a:prstGeom>
        </p:spPr>
      </p:pic>
      <p:sp>
        <p:nvSpPr>
          <p:cNvPr id="11" name="Textfeld 10"/>
          <p:cNvSpPr txBox="1"/>
          <p:nvPr/>
        </p:nvSpPr>
        <p:spPr bwMode="auto">
          <a:xfrm>
            <a:off x="452517" y="5269388"/>
            <a:ext cx="11516208" cy="823320"/>
          </a:xfrm>
          <a:prstGeom prst="rect">
            <a:avLst/>
          </a:prstGeom>
          <a:noFill/>
        </p:spPr>
        <p:txBody>
          <a:bodyPr wrap="square" rtlCol="0">
            <a:spAutoFit/>
          </a:bodyPr>
          <a:lstStyle/>
          <a:p>
            <a:pPr>
              <a:defRPr/>
            </a:pPr>
            <a:r>
              <a:rPr lang="en-US" sz="2400" dirty="0">
                <a:latin typeface="Arial"/>
                <a:cs typeface="Arial"/>
              </a:rPr>
              <a:t>If the beam is equally distributed over the circumference of the accelerator, the voltage and the phase are both exactly at the setpoint voltage</a:t>
            </a:r>
            <a:r>
              <a:rPr lang="de-CH" sz="2400" dirty="0">
                <a:latin typeface="Arial"/>
                <a:cs typeface="Arial"/>
              </a:rPr>
              <a:t>. </a:t>
            </a:r>
            <a:endParaRPr lang="en-GB" sz="2400" dirty="0">
              <a:latin typeface="Arial"/>
              <a:cs typeface="Arial"/>
            </a:endParaRPr>
          </a:p>
        </p:txBody>
      </p:sp>
      <p:sp>
        <p:nvSpPr>
          <p:cNvPr id="2" name="Textfeld 10">
            <a:extLst>
              <a:ext uri="{FF2B5EF4-FFF2-40B4-BE49-F238E27FC236}">
                <a16:creationId xmlns:a16="http://schemas.microsoft.com/office/drawing/2014/main" id="{1887FC7B-B9B0-915F-5028-220A1A2E3108}"/>
              </a:ext>
            </a:extLst>
          </p:cNvPr>
          <p:cNvSpPr txBox="1"/>
          <p:nvPr/>
        </p:nvSpPr>
        <p:spPr bwMode="auto">
          <a:xfrm>
            <a:off x="452517" y="6151610"/>
            <a:ext cx="11516208" cy="338554"/>
          </a:xfrm>
          <a:prstGeom prst="rect">
            <a:avLst/>
          </a:prstGeom>
          <a:noFill/>
        </p:spPr>
        <p:txBody>
          <a:bodyPr wrap="square" rtlCol="0">
            <a:spAutoFit/>
          </a:bodyPr>
          <a:lstStyle/>
          <a:p>
            <a:pPr>
              <a:defRPr/>
            </a:pPr>
            <a:r>
              <a:rPr lang="en-AU" sz="1600" dirty="0">
                <a:latin typeface="Arial"/>
                <a:cs typeface="Arial"/>
              </a:rPr>
              <a:t>The formulas which are used </a:t>
            </a:r>
            <a:r>
              <a:rPr lang="de-CH" sz="1600" dirty="0">
                <a:latin typeface="Arial"/>
                <a:cs typeface="Arial"/>
              </a:rPr>
              <a:t>follow [2].</a:t>
            </a:r>
            <a:endParaRPr lang="en-GB" sz="16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Content Placeholder 6">
                <a:extLst>
                  <a:ext uri="{FF2B5EF4-FFF2-40B4-BE49-F238E27FC236}">
                    <a16:creationId xmlns:a16="http://schemas.microsoft.com/office/drawing/2014/main" id="{52B35618-F919-1974-C1F4-64CA684BFE29}"/>
                  </a:ext>
                </a:extLst>
              </p:cNvPr>
              <p:cNvGraphicFramePr>
                <a:graphicFrameLocks noGrp="1"/>
              </p:cNvGraphicFramePr>
              <p:nvPr>
                <p:ph idx="1"/>
                <p:extLst>
                  <p:ext uri="{D42A27DB-BD31-4B8C-83A1-F6EECF244321}">
                    <p14:modId xmlns:p14="http://schemas.microsoft.com/office/powerpoint/2010/main" val="4129226460"/>
                  </p:ext>
                </p:extLst>
              </p:nvPr>
            </p:nvGraphicFramePr>
            <p:xfrm>
              <a:off x="479502" y="1825625"/>
              <a:ext cx="11218128" cy="4154309"/>
            </p:xfrm>
            <a:graphic>
              <a:graphicData uri="http://schemas.openxmlformats.org/drawingml/2006/table">
                <a:tbl>
                  <a:tblPr firstRow="1" bandRow="1">
                    <a:tableStyleId>{5C22544A-7EE6-4342-B048-85BDC9FD1C3A}</a:tableStyleId>
                  </a:tblPr>
                  <a:tblGrid>
                    <a:gridCol w="3739376">
                      <a:extLst>
                        <a:ext uri="{9D8B030D-6E8A-4147-A177-3AD203B41FA5}">
                          <a16:colId xmlns:a16="http://schemas.microsoft.com/office/drawing/2014/main" val="3865368707"/>
                        </a:ext>
                      </a:extLst>
                    </a:gridCol>
                    <a:gridCol w="3739376">
                      <a:extLst>
                        <a:ext uri="{9D8B030D-6E8A-4147-A177-3AD203B41FA5}">
                          <a16:colId xmlns:a16="http://schemas.microsoft.com/office/drawing/2014/main" val="3637030044"/>
                        </a:ext>
                      </a:extLst>
                    </a:gridCol>
                    <a:gridCol w="3739376">
                      <a:extLst>
                        <a:ext uri="{9D8B030D-6E8A-4147-A177-3AD203B41FA5}">
                          <a16:colId xmlns:a16="http://schemas.microsoft.com/office/drawing/2014/main" val="4246871301"/>
                        </a:ext>
                      </a:extLst>
                    </a:gridCol>
                  </a:tblGrid>
                  <a:tr h="430260">
                    <a:tc>
                      <a:txBody>
                        <a:bodyPr/>
                        <a:lstStyle/>
                        <a:p>
                          <a:pPr algn="ctr"/>
                          <a:r>
                            <a:rPr lang="de-CH" sz="2200" dirty="0"/>
                            <a:t>Proton</a:t>
                          </a:r>
                          <a:endParaRPr lang="en-CH" sz="2200" dirty="0"/>
                        </a:p>
                      </a:txBody>
                      <a:tcPr/>
                    </a:tc>
                    <a:tc>
                      <a:txBody>
                        <a:bodyPr/>
                        <a:lstStyle/>
                        <a:p>
                          <a:pPr algn="ctr"/>
                          <a:r>
                            <a:rPr lang="de-CH" sz="2200" dirty="0" err="1"/>
                            <a:t>Electron</a:t>
                          </a:r>
                          <a:endParaRPr lang="en-CH" sz="2200" dirty="0"/>
                        </a:p>
                      </a:txBody>
                      <a:tcPr/>
                    </a:tc>
                    <a:tc>
                      <a:txBody>
                        <a:bodyPr/>
                        <a:lstStyle/>
                        <a:p>
                          <a:pPr algn="ctr"/>
                          <a:r>
                            <a:rPr lang="de-CH" sz="2200" dirty="0"/>
                            <a:t>Muon</a:t>
                          </a:r>
                          <a:endParaRPr lang="en-CH" sz="2200" dirty="0"/>
                        </a:p>
                      </a:txBody>
                      <a:tcPr/>
                    </a:tc>
                    <a:extLst>
                      <a:ext uri="{0D108BD9-81ED-4DB2-BD59-A6C34878D82A}">
                        <a16:rowId xmlns:a16="http://schemas.microsoft.com/office/drawing/2014/main" val="750317222"/>
                      </a:ext>
                    </a:extLst>
                  </a:tr>
                  <a:tr h="814674">
                    <a:tc>
                      <a:txBody>
                        <a:bodyPr/>
                        <a:lstStyle/>
                        <a:p>
                          <a:r>
                            <a:rPr lang="en-CH" noProof="0"/>
                            <a:t>Composite particle </a:t>
                          </a:r>
                        </a:p>
                        <a:p>
                          <a:pPr marL="285750" indent="-285750">
                            <a:buFont typeface="Wingdings" panose="05000000000000000000" pitchFamily="2" charset="2"/>
                            <a:buChar char="à"/>
                          </a:pPr>
                          <a:r>
                            <a:rPr lang="en-CH" noProof="0">
                              <a:sym typeface="Wingdings" panose="05000000000000000000" pitchFamily="2" charset="2"/>
                            </a:rPr>
                            <a:t>large amount of background data</a:t>
                          </a:r>
                        </a:p>
                        <a:p>
                          <a:pPr marL="285750" indent="-285750">
                            <a:buFont typeface="Wingdings" panose="05000000000000000000" pitchFamily="2" charset="2"/>
                            <a:buChar char="à"/>
                          </a:pPr>
                          <a:r>
                            <a:rPr lang="en-CH" noProof="0">
                              <a:sym typeface="Wingdings" panose="05000000000000000000" pitchFamily="2" charset="2"/>
                            </a:rPr>
                            <a:t>collision energy gets split</a:t>
                          </a:r>
                          <a:endParaRPr lang="en-CH" noProof="0"/>
                        </a:p>
                      </a:txBody>
                      <a:tcPr/>
                    </a:tc>
                    <a:tc>
                      <a:txBody>
                        <a:bodyPr/>
                        <a:lstStyle/>
                        <a:p>
                          <a:r>
                            <a:rPr lang="en-CH" noProof="0" dirty="0"/>
                            <a:t>Point-like particle </a:t>
                          </a:r>
                        </a:p>
                        <a:p>
                          <a:pPr marL="285750" indent="-285750">
                            <a:buFont typeface="Wingdings" panose="05000000000000000000" pitchFamily="2" charset="2"/>
                            <a:buChar char="à"/>
                          </a:pPr>
                          <a:r>
                            <a:rPr lang="en-CH" noProof="0" dirty="0">
                              <a:sym typeface="Wingdings" panose="05000000000000000000" pitchFamily="2" charset="2"/>
                            </a:rPr>
                            <a:t>almost no background data</a:t>
                          </a:r>
                        </a:p>
                        <a:p>
                          <a:pPr marL="285750" indent="-285750">
                            <a:buFont typeface="Wingdings" panose="05000000000000000000" pitchFamily="2" charset="2"/>
                            <a:buChar char="à"/>
                          </a:pPr>
                          <a:r>
                            <a:rPr lang="en-CH" noProof="0" dirty="0">
                              <a:sym typeface="Wingdings" panose="05000000000000000000" pitchFamily="2" charset="2"/>
                            </a:rPr>
                            <a:t>collision energy is concentrated</a:t>
                          </a:r>
                          <a:endParaRPr lang="en-CH" noProof="0" dirty="0"/>
                        </a:p>
                      </a:txBody>
                      <a:tcPr/>
                    </a:tc>
                    <a:tc>
                      <a:txBody>
                        <a:bodyPr/>
                        <a:lstStyle/>
                        <a:p>
                          <a:r>
                            <a:rPr lang="en-AU" noProof="0" dirty="0"/>
                            <a:t>Point-like particle </a:t>
                          </a:r>
                        </a:p>
                        <a:p>
                          <a:pPr marL="285750" indent="-285750">
                            <a:buFont typeface="Wingdings" panose="05000000000000000000" pitchFamily="2" charset="2"/>
                            <a:buChar char="à"/>
                          </a:pPr>
                          <a:r>
                            <a:rPr lang="en-AU" noProof="0" dirty="0">
                              <a:sym typeface="Wingdings" panose="05000000000000000000" pitchFamily="2" charset="2"/>
                            </a:rPr>
                            <a:t>almost no background data</a:t>
                          </a:r>
                        </a:p>
                        <a:p>
                          <a:pPr marL="285750" indent="-285750">
                            <a:buFont typeface="Wingdings" panose="05000000000000000000" pitchFamily="2" charset="2"/>
                            <a:buChar char="à"/>
                          </a:pPr>
                          <a:r>
                            <a:rPr lang="en-AU" noProof="0" dirty="0">
                              <a:sym typeface="Wingdings" panose="05000000000000000000" pitchFamily="2" charset="2"/>
                            </a:rPr>
                            <a:t>collision energy is concentrated</a:t>
                          </a:r>
                          <a:endParaRPr lang="en-AU" noProof="0" dirty="0"/>
                        </a:p>
                      </a:txBody>
                      <a:tcPr/>
                    </a:tc>
                    <a:extLst>
                      <a:ext uri="{0D108BD9-81ED-4DB2-BD59-A6C34878D82A}">
                        <a16:rowId xmlns:a16="http://schemas.microsoft.com/office/drawing/2014/main" val="1779260612"/>
                      </a:ext>
                    </a:extLst>
                  </a:tr>
                  <a:tr h="684431">
                    <a:tc>
                      <a:txBody>
                        <a:bodyPr/>
                        <a:lstStyle/>
                        <a:p>
                          <a:r>
                            <a:rPr lang="en-CH" noProof="0" dirty="0"/>
                            <a:t>High beam-quality particle sources available</a:t>
                          </a:r>
                        </a:p>
                      </a:txBody>
                      <a:tcPr/>
                    </a:tc>
                    <a:tc>
                      <a:txBody>
                        <a:bodyPr/>
                        <a:lstStyle/>
                        <a:p>
                          <a:r>
                            <a:rPr lang="en-CH" noProof="0" dirty="0"/>
                            <a:t>High beam-quality particle sources available</a:t>
                          </a:r>
                        </a:p>
                      </a:txBody>
                      <a:tcPr/>
                    </a:tc>
                    <a:tc>
                      <a:txBody>
                        <a:bodyPr/>
                        <a:lstStyle/>
                        <a:p>
                          <a:r>
                            <a:rPr lang="en-AU" noProof="0" dirty="0"/>
                            <a:t>Particles need to be produced by proton collisions </a:t>
                          </a:r>
                        </a:p>
                      </a:txBody>
                      <a:tcPr/>
                    </a:tc>
                    <a:extLst>
                      <a:ext uri="{0D108BD9-81ED-4DB2-BD59-A6C34878D82A}">
                        <a16:rowId xmlns:a16="http://schemas.microsoft.com/office/drawing/2014/main" val="2136865876"/>
                      </a:ext>
                    </a:extLst>
                  </a:tr>
                  <a:tr h="814674">
                    <a:tc>
                      <a:txBody>
                        <a:bodyPr/>
                        <a:lstStyle/>
                        <a:p>
                          <a:r>
                            <a:rPr lang="en-CH" noProof="0"/>
                            <a:t>Stable</a:t>
                          </a:r>
                        </a:p>
                      </a:txBody>
                      <a:tcPr/>
                    </a:tc>
                    <a:tc>
                      <a:txBody>
                        <a:bodyPr/>
                        <a:lstStyle/>
                        <a:p>
                          <a:r>
                            <a:rPr lang="en-CH" noProof="0" dirty="0"/>
                            <a:t>Stable</a:t>
                          </a:r>
                        </a:p>
                      </a:txBody>
                      <a:tcPr/>
                    </a:tc>
                    <a:tc>
                      <a:txBody>
                        <a:bodyPr/>
                        <a:lstStyle/>
                        <a:p>
                          <a:r>
                            <a:rPr lang="en-CH" noProof="0" dirty="0"/>
                            <a:t>Unstable: lifetime of </a:t>
                          </a:r>
                          <a14:m>
                            <m:oMath xmlns:m="http://schemas.openxmlformats.org/officeDocument/2006/math">
                              <m:sSub>
                                <m:sSubPr>
                                  <m:ctrlPr>
                                    <a:rPr lang="en-US" b="0" i="1" smtClean="0">
                                      <a:latin typeface="Cambria Math" panose="02040503050406030204" pitchFamily="18" charset="0"/>
                                      <a:ea typeface="Cambria Math"/>
                                      <a:cs typeface="Cambria Math"/>
                                    </a:rPr>
                                  </m:ctrlPr>
                                </m:sSubPr>
                                <m:e>
                                  <m:r>
                                    <a:rPr lang="en-US" b="0" i="1">
                                      <a:latin typeface="Cambria Math"/>
                                    </a:rPr>
                                    <m:t>𝜏</m:t>
                                  </m:r>
                                </m:e>
                                <m:sub>
                                  <m:r>
                                    <a:rPr lang="en-US" b="0" i="1">
                                      <a:latin typeface="Cambria Math"/>
                                    </a:rPr>
                                    <m:t>𝜇</m:t>
                                  </m:r>
                                </m:sub>
                              </m:sSub>
                              <m:r>
                                <a:rPr lang="en-US" b="0" i="1">
                                  <a:latin typeface="Cambria Math"/>
                                </a:rPr>
                                <m:t>=</m:t>
                              </m:r>
                              <m:r>
                                <a:rPr lang="en-US" b="0" i="1">
                                  <a:latin typeface="Cambria Math"/>
                                </a:rPr>
                                <m:t>𝛾</m:t>
                              </m:r>
                              <m:r>
                                <a:rPr lang="en-US" b="0" i="1">
                                  <a:latin typeface="Cambria Math"/>
                                </a:rPr>
                                <m:t>∗2.2 </m:t>
                              </m:r>
                              <m:r>
                                <a:rPr lang="en-US" b="0" i="1">
                                  <a:latin typeface="Cambria Math"/>
                                </a:rPr>
                                <m:t>𝜇</m:t>
                              </m:r>
                              <m:r>
                                <a:rPr lang="en-US" b="0" i="1">
                                  <a:latin typeface="Cambria Math"/>
                                </a:rPr>
                                <m:t>𝑠</m:t>
                              </m:r>
                            </m:oMath>
                          </a14:m>
                          <a:endParaRPr lang="de-CH" dirty="0"/>
                        </a:p>
                        <a:p>
                          <a:r>
                            <a:rPr lang="de-CH" dirty="0">
                              <a:sym typeface="Wingdings" panose="05000000000000000000" pitchFamily="2" charset="2"/>
                            </a:rPr>
                            <a:t> </a:t>
                          </a:r>
                          <a:r>
                            <a:rPr lang="en-AU" noProof="0" dirty="0">
                              <a:sym typeface="Wingdings" panose="05000000000000000000" pitchFamily="2" charset="2"/>
                            </a:rPr>
                            <a:t>Decay also creates background-data in the detector</a:t>
                          </a:r>
                          <a:endParaRPr lang="en-AU" noProof="0" dirty="0"/>
                        </a:p>
                      </a:txBody>
                      <a:tcPr/>
                    </a:tc>
                    <a:extLst>
                      <a:ext uri="{0D108BD9-81ED-4DB2-BD59-A6C34878D82A}">
                        <a16:rowId xmlns:a16="http://schemas.microsoft.com/office/drawing/2014/main" val="3838670497"/>
                      </a:ext>
                    </a:extLst>
                  </a:tr>
                  <a:tr h="814674">
                    <a:tc>
                      <a:txBody>
                        <a:bodyPr/>
                        <a:lstStyle/>
                        <a:p>
                          <a:r>
                            <a:rPr lang="en-GB" noProof="0" dirty="0"/>
                            <a:t>Mainly limited by the bending strength of the dipole magnets</a:t>
                          </a:r>
                        </a:p>
                      </a:txBody>
                      <a:tcPr/>
                    </a:tc>
                    <a:tc>
                      <a:txBody>
                        <a:bodyPr/>
                        <a:lstStyle/>
                        <a:p>
                          <a:r>
                            <a:rPr lang="en-CH" noProof="0" dirty="0"/>
                            <a:t>Mainly limited by synchrotron radiation energy loss due to low mass (</a:t>
                          </a:r>
                          <a:r>
                            <a:rPr lang="de-CH" noProof="0" dirty="0"/>
                            <a:t>power </a:t>
                          </a:r>
                          <a:r>
                            <a:rPr lang="en-AU" noProof="0" dirty="0"/>
                            <a:t>consuming replenishment by radio-frequency system necessary</a:t>
                          </a:r>
                          <a:r>
                            <a:rPr lang="en-CH" noProof="0" dirty="0"/>
                            <a:t>)</a:t>
                          </a:r>
                        </a:p>
                      </a:txBody>
                      <a:tcPr/>
                    </a:tc>
                    <a:tc>
                      <a:txBody>
                        <a:bodyPr/>
                        <a:lstStyle/>
                        <a:p>
                          <a:r>
                            <a:rPr lang="en-AU" noProof="0" dirty="0"/>
                            <a:t>Mainly limited by muon lifetime and beam quality coming from the particle "source"</a:t>
                          </a:r>
                        </a:p>
                      </a:txBody>
                      <a:tcPr/>
                    </a:tc>
                    <a:extLst>
                      <a:ext uri="{0D108BD9-81ED-4DB2-BD59-A6C34878D82A}">
                        <a16:rowId xmlns:a16="http://schemas.microsoft.com/office/drawing/2014/main" val="1624023613"/>
                      </a:ext>
                    </a:extLst>
                  </a:tr>
                </a:tbl>
              </a:graphicData>
            </a:graphic>
          </p:graphicFrame>
        </mc:Choice>
        <mc:Fallback xmlns="">
          <p:graphicFrame>
            <p:nvGraphicFramePr>
              <p:cNvPr id="7" name="Content Placeholder 6">
                <a:extLst>
                  <a:ext uri="{FF2B5EF4-FFF2-40B4-BE49-F238E27FC236}">
                    <a16:creationId xmlns:a16="http://schemas.microsoft.com/office/drawing/2014/main" id="{52B35618-F919-1974-C1F4-64CA684BFE29}"/>
                  </a:ext>
                </a:extLst>
              </p:cNvPr>
              <p:cNvGraphicFramePr>
                <a:graphicFrameLocks noGrp="1"/>
              </p:cNvGraphicFramePr>
              <p:nvPr>
                <p:ph idx="1"/>
                <p:extLst>
                  <p:ext uri="{D42A27DB-BD31-4B8C-83A1-F6EECF244321}">
                    <p14:modId xmlns:p14="http://schemas.microsoft.com/office/powerpoint/2010/main" val="4129226460"/>
                  </p:ext>
                </p:extLst>
              </p:nvPr>
            </p:nvGraphicFramePr>
            <p:xfrm>
              <a:off x="479502" y="1825625"/>
              <a:ext cx="11218128" cy="4154309"/>
            </p:xfrm>
            <a:graphic>
              <a:graphicData uri="http://schemas.openxmlformats.org/drawingml/2006/table">
                <a:tbl>
                  <a:tblPr firstRow="1" bandRow="1">
                    <a:tableStyleId>{5C22544A-7EE6-4342-B048-85BDC9FD1C3A}</a:tableStyleId>
                  </a:tblPr>
                  <a:tblGrid>
                    <a:gridCol w="3739376">
                      <a:extLst>
                        <a:ext uri="{9D8B030D-6E8A-4147-A177-3AD203B41FA5}">
                          <a16:colId xmlns:a16="http://schemas.microsoft.com/office/drawing/2014/main" val="3865368707"/>
                        </a:ext>
                      </a:extLst>
                    </a:gridCol>
                    <a:gridCol w="3739376">
                      <a:extLst>
                        <a:ext uri="{9D8B030D-6E8A-4147-A177-3AD203B41FA5}">
                          <a16:colId xmlns:a16="http://schemas.microsoft.com/office/drawing/2014/main" val="3637030044"/>
                        </a:ext>
                      </a:extLst>
                    </a:gridCol>
                    <a:gridCol w="3739376">
                      <a:extLst>
                        <a:ext uri="{9D8B030D-6E8A-4147-A177-3AD203B41FA5}">
                          <a16:colId xmlns:a16="http://schemas.microsoft.com/office/drawing/2014/main" val="4246871301"/>
                        </a:ext>
                      </a:extLst>
                    </a:gridCol>
                  </a:tblGrid>
                  <a:tr h="430260">
                    <a:tc>
                      <a:txBody>
                        <a:bodyPr/>
                        <a:lstStyle/>
                        <a:p>
                          <a:pPr algn="ctr"/>
                          <a:r>
                            <a:rPr lang="de-CH" sz="2200" dirty="0"/>
                            <a:t>Proton</a:t>
                          </a:r>
                          <a:endParaRPr lang="en-CH" sz="2200" dirty="0"/>
                        </a:p>
                      </a:txBody>
                      <a:tcPr/>
                    </a:tc>
                    <a:tc>
                      <a:txBody>
                        <a:bodyPr/>
                        <a:lstStyle/>
                        <a:p>
                          <a:pPr algn="ctr"/>
                          <a:r>
                            <a:rPr lang="de-CH" sz="2200" dirty="0" err="1"/>
                            <a:t>Electron</a:t>
                          </a:r>
                          <a:endParaRPr lang="en-CH" sz="2200" dirty="0"/>
                        </a:p>
                      </a:txBody>
                      <a:tcPr/>
                    </a:tc>
                    <a:tc>
                      <a:txBody>
                        <a:bodyPr/>
                        <a:lstStyle/>
                        <a:p>
                          <a:pPr algn="ctr"/>
                          <a:r>
                            <a:rPr lang="de-CH" sz="2200" dirty="0"/>
                            <a:t>Muon</a:t>
                          </a:r>
                          <a:endParaRPr lang="en-CH" sz="2200" dirty="0"/>
                        </a:p>
                      </a:txBody>
                      <a:tcPr/>
                    </a:tc>
                    <a:extLst>
                      <a:ext uri="{0D108BD9-81ED-4DB2-BD59-A6C34878D82A}">
                        <a16:rowId xmlns:a16="http://schemas.microsoft.com/office/drawing/2014/main" val="750317222"/>
                      </a:ext>
                    </a:extLst>
                  </a:tr>
                  <a:tr h="914400">
                    <a:tc>
                      <a:txBody>
                        <a:bodyPr/>
                        <a:lstStyle/>
                        <a:p>
                          <a:r>
                            <a:rPr lang="en-CH" noProof="0"/>
                            <a:t>Composite particle </a:t>
                          </a:r>
                        </a:p>
                        <a:p>
                          <a:pPr marL="285750" indent="-285750">
                            <a:buFont typeface="Wingdings" panose="05000000000000000000" pitchFamily="2" charset="2"/>
                            <a:buChar char="à"/>
                          </a:pPr>
                          <a:r>
                            <a:rPr lang="en-CH" noProof="0">
                              <a:sym typeface="Wingdings" panose="05000000000000000000" pitchFamily="2" charset="2"/>
                            </a:rPr>
                            <a:t>large amount of background data</a:t>
                          </a:r>
                        </a:p>
                        <a:p>
                          <a:pPr marL="285750" indent="-285750">
                            <a:buFont typeface="Wingdings" panose="05000000000000000000" pitchFamily="2" charset="2"/>
                            <a:buChar char="à"/>
                          </a:pPr>
                          <a:r>
                            <a:rPr lang="en-CH" noProof="0">
                              <a:sym typeface="Wingdings" panose="05000000000000000000" pitchFamily="2" charset="2"/>
                            </a:rPr>
                            <a:t>collision energy gets split</a:t>
                          </a:r>
                          <a:endParaRPr lang="en-CH" noProof="0"/>
                        </a:p>
                      </a:txBody>
                      <a:tcPr/>
                    </a:tc>
                    <a:tc>
                      <a:txBody>
                        <a:bodyPr/>
                        <a:lstStyle/>
                        <a:p>
                          <a:r>
                            <a:rPr lang="en-CH" noProof="0" dirty="0"/>
                            <a:t>Point-like particle </a:t>
                          </a:r>
                        </a:p>
                        <a:p>
                          <a:pPr marL="285750" indent="-285750">
                            <a:buFont typeface="Wingdings" panose="05000000000000000000" pitchFamily="2" charset="2"/>
                            <a:buChar char="à"/>
                          </a:pPr>
                          <a:r>
                            <a:rPr lang="en-CH" noProof="0" dirty="0">
                              <a:sym typeface="Wingdings" panose="05000000000000000000" pitchFamily="2" charset="2"/>
                            </a:rPr>
                            <a:t>almost no background data</a:t>
                          </a:r>
                        </a:p>
                        <a:p>
                          <a:pPr marL="285750" indent="-285750">
                            <a:buFont typeface="Wingdings" panose="05000000000000000000" pitchFamily="2" charset="2"/>
                            <a:buChar char="à"/>
                          </a:pPr>
                          <a:r>
                            <a:rPr lang="en-CH" noProof="0" dirty="0">
                              <a:sym typeface="Wingdings" panose="05000000000000000000" pitchFamily="2" charset="2"/>
                            </a:rPr>
                            <a:t>collision energy is concentrated</a:t>
                          </a:r>
                          <a:endParaRPr lang="en-CH" noProof="0" dirty="0"/>
                        </a:p>
                      </a:txBody>
                      <a:tcPr/>
                    </a:tc>
                    <a:tc>
                      <a:txBody>
                        <a:bodyPr/>
                        <a:lstStyle/>
                        <a:p>
                          <a:r>
                            <a:rPr lang="en-AU" noProof="0" dirty="0"/>
                            <a:t>Point-like particle </a:t>
                          </a:r>
                        </a:p>
                        <a:p>
                          <a:pPr marL="285750" indent="-285750">
                            <a:buFont typeface="Wingdings" panose="05000000000000000000" pitchFamily="2" charset="2"/>
                            <a:buChar char="à"/>
                          </a:pPr>
                          <a:r>
                            <a:rPr lang="en-AU" noProof="0" dirty="0">
                              <a:sym typeface="Wingdings" panose="05000000000000000000" pitchFamily="2" charset="2"/>
                            </a:rPr>
                            <a:t>almost no background data</a:t>
                          </a:r>
                        </a:p>
                        <a:p>
                          <a:pPr marL="285750" indent="-285750">
                            <a:buFont typeface="Wingdings" panose="05000000000000000000" pitchFamily="2" charset="2"/>
                            <a:buChar char="à"/>
                          </a:pPr>
                          <a:r>
                            <a:rPr lang="en-AU" noProof="0" dirty="0">
                              <a:sym typeface="Wingdings" panose="05000000000000000000" pitchFamily="2" charset="2"/>
                            </a:rPr>
                            <a:t>collision energy is concentrated</a:t>
                          </a:r>
                          <a:endParaRPr lang="en-AU" noProof="0" dirty="0"/>
                        </a:p>
                      </a:txBody>
                      <a:tcPr/>
                    </a:tc>
                    <a:extLst>
                      <a:ext uri="{0D108BD9-81ED-4DB2-BD59-A6C34878D82A}">
                        <a16:rowId xmlns:a16="http://schemas.microsoft.com/office/drawing/2014/main" val="1779260612"/>
                      </a:ext>
                    </a:extLst>
                  </a:tr>
                  <a:tr h="684431">
                    <a:tc>
                      <a:txBody>
                        <a:bodyPr/>
                        <a:lstStyle/>
                        <a:p>
                          <a:r>
                            <a:rPr lang="en-CH" noProof="0" dirty="0"/>
                            <a:t>High beam-quality particle sources available</a:t>
                          </a:r>
                        </a:p>
                      </a:txBody>
                      <a:tcPr/>
                    </a:tc>
                    <a:tc>
                      <a:txBody>
                        <a:bodyPr/>
                        <a:lstStyle/>
                        <a:p>
                          <a:r>
                            <a:rPr lang="en-CH" noProof="0" dirty="0"/>
                            <a:t>High beam-quality particle sources available</a:t>
                          </a:r>
                        </a:p>
                      </a:txBody>
                      <a:tcPr/>
                    </a:tc>
                    <a:tc>
                      <a:txBody>
                        <a:bodyPr/>
                        <a:lstStyle/>
                        <a:p>
                          <a:r>
                            <a:rPr lang="en-AU" noProof="0" dirty="0"/>
                            <a:t>Particles need to be produced by proton collisions </a:t>
                          </a:r>
                        </a:p>
                      </a:txBody>
                      <a:tcPr/>
                    </a:tc>
                    <a:extLst>
                      <a:ext uri="{0D108BD9-81ED-4DB2-BD59-A6C34878D82A}">
                        <a16:rowId xmlns:a16="http://schemas.microsoft.com/office/drawing/2014/main" val="2136865876"/>
                      </a:ext>
                    </a:extLst>
                  </a:tr>
                  <a:tr h="936498">
                    <a:tc>
                      <a:txBody>
                        <a:bodyPr/>
                        <a:lstStyle/>
                        <a:p>
                          <a:r>
                            <a:rPr lang="en-CH" noProof="0"/>
                            <a:t>Stable</a:t>
                          </a:r>
                        </a:p>
                      </a:txBody>
                      <a:tcPr/>
                    </a:tc>
                    <a:tc>
                      <a:txBody>
                        <a:bodyPr/>
                        <a:lstStyle/>
                        <a:p>
                          <a:r>
                            <a:rPr lang="en-CH" noProof="0" dirty="0"/>
                            <a:t>Stable</a:t>
                          </a:r>
                        </a:p>
                      </a:txBody>
                      <a:tcPr/>
                    </a:tc>
                    <a:tc>
                      <a:txBody>
                        <a:bodyPr/>
                        <a:lstStyle/>
                        <a:p>
                          <a:endParaRPr lang="en-CH"/>
                        </a:p>
                      </a:txBody>
                      <a:tcPr>
                        <a:blipFill>
                          <a:blip r:embed="rId2"/>
                          <a:stretch>
                            <a:fillRect l="-200000" t="-220130" r="-814" b="-137013"/>
                          </a:stretch>
                        </a:blipFill>
                      </a:tcPr>
                    </a:tc>
                    <a:extLst>
                      <a:ext uri="{0D108BD9-81ED-4DB2-BD59-A6C34878D82A}">
                        <a16:rowId xmlns:a16="http://schemas.microsoft.com/office/drawing/2014/main" val="3838670497"/>
                      </a:ext>
                    </a:extLst>
                  </a:tr>
                  <a:tr h="1188720">
                    <a:tc>
                      <a:txBody>
                        <a:bodyPr/>
                        <a:lstStyle/>
                        <a:p>
                          <a:r>
                            <a:rPr lang="en-GB" noProof="0" dirty="0"/>
                            <a:t>Mainly limited by the bending strength of the dipole magnets</a:t>
                          </a:r>
                        </a:p>
                      </a:txBody>
                      <a:tcPr/>
                    </a:tc>
                    <a:tc>
                      <a:txBody>
                        <a:bodyPr/>
                        <a:lstStyle/>
                        <a:p>
                          <a:r>
                            <a:rPr lang="en-CH" noProof="0" dirty="0"/>
                            <a:t>Mainly limited by synchrotron radiation energy loss due to low mass (</a:t>
                          </a:r>
                          <a:r>
                            <a:rPr lang="de-CH" noProof="0" dirty="0"/>
                            <a:t>power </a:t>
                          </a:r>
                          <a:r>
                            <a:rPr lang="en-AU" noProof="0" dirty="0"/>
                            <a:t>consuming replenishment by radio-frequency system necessary</a:t>
                          </a:r>
                          <a:r>
                            <a:rPr lang="en-CH" noProof="0" dirty="0"/>
                            <a:t>)</a:t>
                          </a:r>
                        </a:p>
                      </a:txBody>
                      <a:tcPr/>
                    </a:tc>
                    <a:tc>
                      <a:txBody>
                        <a:bodyPr/>
                        <a:lstStyle/>
                        <a:p>
                          <a:r>
                            <a:rPr lang="en-AU" noProof="0" dirty="0"/>
                            <a:t>Mainly limited by muon lifetime and beam quality coming from the particle "source"</a:t>
                          </a:r>
                        </a:p>
                      </a:txBody>
                      <a:tcPr/>
                    </a:tc>
                    <a:extLst>
                      <a:ext uri="{0D108BD9-81ED-4DB2-BD59-A6C34878D82A}">
                        <a16:rowId xmlns:a16="http://schemas.microsoft.com/office/drawing/2014/main" val="1624023613"/>
                      </a:ext>
                    </a:extLst>
                  </a:tr>
                </a:tbl>
              </a:graphicData>
            </a:graphic>
          </p:graphicFrame>
        </mc:Fallback>
      </mc:AlternateContent>
      <p:sp>
        <p:nvSpPr>
          <p:cNvPr id="3" name="Title 2">
            <a:extLst>
              <a:ext uri="{FF2B5EF4-FFF2-40B4-BE49-F238E27FC236}">
                <a16:creationId xmlns:a16="http://schemas.microsoft.com/office/drawing/2014/main" id="{4BCB5DCF-FA35-6A20-4C6E-0F105151D6BE}"/>
              </a:ext>
            </a:extLst>
          </p:cNvPr>
          <p:cNvSpPr>
            <a:spLocks noGrp="1"/>
          </p:cNvSpPr>
          <p:nvPr>
            <p:ph type="title"/>
          </p:nvPr>
        </p:nvSpPr>
        <p:spPr/>
        <p:txBody>
          <a:bodyPr/>
          <a:lstStyle/>
          <a:p>
            <a:r>
              <a:rPr lang="en-CH" noProof="0"/>
              <a:t>Why collide muons?</a:t>
            </a:r>
          </a:p>
        </p:txBody>
      </p:sp>
      <p:sp>
        <p:nvSpPr>
          <p:cNvPr id="4" name="Date Placeholder 3">
            <a:extLst>
              <a:ext uri="{FF2B5EF4-FFF2-40B4-BE49-F238E27FC236}">
                <a16:creationId xmlns:a16="http://schemas.microsoft.com/office/drawing/2014/main" id="{FD2556B7-94F3-AE61-3978-F4A21D0F0DFC}"/>
              </a:ext>
            </a:extLst>
          </p:cNvPr>
          <p:cNvSpPr>
            <a:spLocks noGrp="1"/>
          </p:cNvSpPr>
          <p:nvPr>
            <p:ph type="dt" sz="half" idx="11"/>
          </p:nvPr>
        </p:nvSpPr>
        <p:spPr/>
        <p:txBody>
          <a:bodyPr/>
          <a:lstStyle/>
          <a:p>
            <a:pPr>
              <a:defRPr/>
            </a:pPr>
            <a:r>
              <a:rPr lang="en-CH"/>
              <a:t>03/10/2024</a:t>
            </a:r>
            <a:endParaRPr lang="en-GB"/>
          </a:p>
        </p:txBody>
      </p:sp>
      <p:sp>
        <p:nvSpPr>
          <p:cNvPr id="5" name="Footer Placeholder 4">
            <a:extLst>
              <a:ext uri="{FF2B5EF4-FFF2-40B4-BE49-F238E27FC236}">
                <a16:creationId xmlns:a16="http://schemas.microsoft.com/office/drawing/2014/main" id="{BE31E7EA-05BC-6F60-495C-32F4CE0A0B2D}"/>
              </a:ext>
            </a:extLst>
          </p:cNvPr>
          <p:cNvSpPr>
            <a:spLocks noGrp="1"/>
          </p:cNvSpPr>
          <p:nvPr>
            <p:ph type="ftr" sz="quarter" idx="12"/>
          </p:nvPr>
        </p:nvSpPr>
        <p:spPr/>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6" name="Slide Number Placeholder 5">
            <a:extLst>
              <a:ext uri="{FF2B5EF4-FFF2-40B4-BE49-F238E27FC236}">
                <a16:creationId xmlns:a16="http://schemas.microsoft.com/office/drawing/2014/main" id="{3F2336FC-DC93-3DA6-8CAC-11F6FB3000C4}"/>
              </a:ext>
            </a:extLst>
          </p:cNvPr>
          <p:cNvSpPr>
            <a:spLocks noGrp="1"/>
          </p:cNvSpPr>
          <p:nvPr>
            <p:ph type="sldNum" sz="quarter" idx="13"/>
          </p:nvPr>
        </p:nvSpPr>
        <p:spPr/>
        <p:txBody>
          <a:bodyPr/>
          <a:lstStyle/>
          <a:p>
            <a:pPr>
              <a:defRPr/>
            </a:pPr>
            <a:fld id="{005C7FBA-D4E9-46CA-9321-3ADA2E368FCD}" type="slidenum">
              <a:rPr lang="en-GB" smtClean="0"/>
              <a:t>21</a:t>
            </a:fld>
            <a:endParaRPr lang="en-GB"/>
          </a:p>
        </p:txBody>
      </p:sp>
    </p:spTree>
    <p:extLst>
      <p:ext uri="{BB962C8B-B14F-4D97-AF65-F5344CB8AC3E}">
        <p14:creationId xmlns:p14="http://schemas.microsoft.com/office/powerpoint/2010/main" val="3357124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B384B4-E16A-9367-5868-2B99169AB68F}"/>
              </a:ext>
            </a:extLst>
          </p:cNvPr>
          <p:cNvSpPr>
            <a:spLocks noGrp="1"/>
          </p:cNvSpPr>
          <p:nvPr>
            <p:ph idx="1"/>
          </p:nvPr>
        </p:nvSpPr>
        <p:spPr>
          <a:xfrm>
            <a:off x="838200" y="1825624"/>
            <a:ext cx="6712527" cy="4639833"/>
          </a:xfrm>
        </p:spPr>
        <p:txBody>
          <a:bodyPr>
            <a:noAutofit/>
          </a:bodyPr>
          <a:lstStyle/>
          <a:p>
            <a:pPr>
              <a:lnSpc>
                <a:spcPct val="100000"/>
              </a:lnSpc>
              <a:spcBef>
                <a:spcPts val="600"/>
              </a:spcBef>
            </a:pPr>
            <a:r>
              <a:rPr lang="en-AU" sz="1800" dirty="0"/>
              <a:t>The survival rate dictates the time that each particle can stay within a ring (~10s of turns). </a:t>
            </a:r>
          </a:p>
          <a:p>
            <a:pPr>
              <a:lnSpc>
                <a:spcPct val="100000"/>
              </a:lnSpc>
              <a:spcBef>
                <a:spcPts val="600"/>
              </a:spcBef>
            </a:pPr>
            <a:r>
              <a:rPr lang="en-AU" sz="1800" dirty="0"/>
              <a:t>The high energy gain per turn requires a large number of RF cavities and also magnets, which can follow the energy ramp. </a:t>
            </a:r>
          </a:p>
          <a:p>
            <a:pPr>
              <a:lnSpc>
                <a:spcPct val="100000"/>
              </a:lnSpc>
              <a:spcBef>
                <a:spcPts val="600"/>
              </a:spcBef>
            </a:pPr>
            <a:r>
              <a:rPr lang="en-AU" sz="1800" dirty="0"/>
              <a:t>Low-temperature superconducting (SC) magnets are ramping too slowly to be used in this context.</a:t>
            </a:r>
          </a:p>
          <a:p>
            <a:pPr>
              <a:lnSpc>
                <a:spcPct val="100000"/>
              </a:lnSpc>
              <a:spcBef>
                <a:spcPts val="600"/>
              </a:spcBef>
            </a:pPr>
            <a:r>
              <a:rPr lang="en-AU" sz="1800" dirty="0"/>
              <a:t>On the other hand, fast ramping </a:t>
            </a:r>
            <a:r>
              <a:rPr lang="en-AU" sz="1800" dirty="0" err="1"/>
              <a:t>normalconducting</a:t>
            </a:r>
            <a:r>
              <a:rPr lang="en-AU" sz="1800" dirty="0"/>
              <a:t> (NC) magnets do not provide a high bending field. </a:t>
            </a:r>
          </a:p>
          <a:p>
            <a:pPr>
              <a:lnSpc>
                <a:spcPct val="100000"/>
              </a:lnSpc>
              <a:spcBef>
                <a:spcPts val="600"/>
              </a:spcBef>
            </a:pPr>
            <a:r>
              <a:rPr lang="en-AU" sz="1800" dirty="0"/>
              <a:t>To limit the machine size, a possible solution is a </a:t>
            </a:r>
            <a:r>
              <a:rPr lang="en-AU" sz="1800" b="1" dirty="0"/>
              <a:t>hybrid magnet layout</a:t>
            </a:r>
            <a:r>
              <a:rPr lang="en-AU" sz="1800" dirty="0"/>
              <a:t>, in which normal- and superconducting dipole magnets coexist in the same ring.</a:t>
            </a:r>
          </a:p>
          <a:p>
            <a:pPr>
              <a:lnSpc>
                <a:spcPct val="100000"/>
              </a:lnSpc>
              <a:spcBef>
                <a:spcPts val="600"/>
              </a:spcBef>
            </a:pPr>
            <a:r>
              <a:rPr lang="en-AU" sz="1800" dirty="0"/>
              <a:t>Multiple RCSs are used to reach a high average bending field, limiting the total tunnel length.</a:t>
            </a:r>
          </a:p>
          <a:p>
            <a:pPr>
              <a:lnSpc>
                <a:spcPct val="100000"/>
              </a:lnSpc>
              <a:spcBef>
                <a:spcPts val="600"/>
              </a:spcBef>
            </a:pPr>
            <a:r>
              <a:rPr lang="en-AU" sz="1800" dirty="0"/>
              <a:t>One challenge for the RF system is the large voltage, which needs to be maintained with beam loading present.</a:t>
            </a:r>
          </a:p>
        </p:txBody>
      </p:sp>
      <p:sp>
        <p:nvSpPr>
          <p:cNvPr id="3" name="Title 2">
            <a:extLst>
              <a:ext uri="{FF2B5EF4-FFF2-40B4-BE49-F238E27FC236}">
                <a16:creationId xmlns:a16="http://schemas.microsoft.com/office/drawing/2014/main" id="{824AB744-3340-7804-DFB3-99DF29A945F3}"/>
              </a:ext>
            </a:extLst>
          </p:cNvPr>
          <p:cNvSpPr>
            <a:spLocks noGrp="1"/>
          </p:cNvSpPr>
          <p:nvPr>
            <p:ph type="title"/>
          </p:nvPr>
        </p:nvSpPr>
        <p:spPr/>
        <p:txBody>
          <a:bodyPr/>
          <a:lstStyle/>
          <a:p>
            <a:r>
              <a:rPr lang="en-CH" noProof="0" dirty="0"/>
              <a:t>The </a:t>
            </a:r>
            <a:r>
              <a:rPr lang="de-CH" noProof="0" dirty="0"/>
              <a:t>m</a:t>
            </a:r>
            <a:r>
              <a:rPr lang="en-CH" noProof="0" dirty="0" err="1"/>
              <a:t>uon</a:t>
            </a:r>
            <a:r>
              <a:rPr lang="en-CH" noProof="0" dirty="0"/>
              <a:t> </a:t>
            </a:r>
            <a:r>
              <a:rPr lang="de-CH" dirty="0"/>
              <a:t>c</a:t>
            </a:r>
            <a:r>
              <a:rPr lang="en-CH" noProof="0" dirty="0" err="1"/>
              <a:t>ollider</a:t>
            </a:r>
            <a:r>
              <a:rPr lang="en-CH" noProof="0" dirty="0"/>
              <a:t> RCS chain</a:t>
            </a:r>
          </a:p>
        </p:txBody>
      </p:sp>
      <p:sp>
        <p:nvSpPr>
          <p:cNvPr id="4" name="Date Placeholder 3">
            <a:extLst>
              <a:ext uri="{FF2B5EF4-FFF2-40B4-BE49-F238E27FC236}">
                <a16:creationId xmlns:a16="http://schemas.microsoft.com/office/drawing/2014/main" id="{335C7708-9265-57F7-0563-4B65381394F9}"/>
              </a:ext>
            </a:extLst>
          </p:cNvPr>
          <p:cNvSpPr>
            <a:spLocks noGrp="1"/>
          </p:cNvSpPr>
          <p:nvPr>
            <p:ph type="dt" sz="half" idx="11"/>
          </p:nvPr>
        </p:nvSpPr>
        <p:spPr/>
        <p:txBody>
          <a:bodyPr/>
          <a:lstStyle/>
          <a:p>
            <a:pPr>
              <a:defRPr/>
            </a:pPr>
            <a:r>
              <a:rPr lang="en-CH"/>
              <a:t>03/10/2024</a:t>
            </a:r>
            <a:endParaRPr lang="en-GB"/>
          </a:p>
        </p:txBody>
      </p:sp>
      <p:sp>
        <p:nvSpPr>
          <p:cNvPr id="5" name="Footer Placeholder 4">
            <a:extLst>
              <a:ext uri="{FF2B5EF4-FFF2-40B4-BE49-F238E27FC236}">
                <a16:creationId xmlns:a16="http://schemas.microsoft.com/office/drawing/2014/main" id="{FA676376-9BDA-5B28-463C-E8CFAC8D1001}"/>
              </a:ext>
            </a:extLst>
          </p:cNvPr>
          <p:cNvSpPr>
            <a:spLocks noGrp="1"/>
          </p:cNvSpPr>
          <p:nvPr>
            <p:ph type="ftr" sz="quarter" idx="12"/>
          </p:nvPr>
        </p:nvSpPr>
        <p:spPr/>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6" name="Slide Number Placeholder 5">
            <a:extLst>
              <a:ext uri="{FF2B5EF4-FFF2-40B4-BE49-F238E27FC236}">
                <a16:creationId xmlns:a16="http://schemas.microsoft.com/office/drawing/2014/main" id="{1AE9AD61-82F3-BD52-4F9F-50474C481843}"/>
              </a:ext>
            </a:extLst>
          </p:cNvPr>
          <p:cNvSpPr>
            <a:spLocks noGrp="1"/>
          </p:cNvSpPr>
          <p:nvPr>
            <p:ph type="sldNum" sz="quarter" idx="13"/>
          </p:nvPr>
        </p:nvSpPr>
        <p:spPr/>
        <p:txBody>
          <a:bodyPr/>
          <a:lstStyle/>
          <a:p>
            <a:pPr>
              <a:defRPr/>
            </a:pPr>
            <a:fld id="{005C7FBA-D4E9-46CA-9321-3ADA2E368FCD}" type="slidenum">
              <a:rPr lang="en-GB" smtClean="0"/>
              <a:t>22</a:t>
            </a:fld>
            <a:endParaRPr lang="en-GB"/>
          </a:p>
        </p:txBody>
      </p:sp>
      <p:pic>
        <p:nvPicPr>
          <p:cNvPr id="8" name="Picture 7">
            <a:extLst>
              <a:ext uri="{FF2B5EF4-FFF2-40B4-BE49-F238E27FC236}">
                <a16:creationId xmlns:a16="http://schemas.microsoft.com/office/drawing/2014/main" id="{04C98CEF-FA9A-6698-1EE6-B9E1754818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942541" y="1754494"/>
            <a:ext cx="3665897" cy="4475996"/>
          </a:xfrm>
          <a:prstGeom prst="rect">
            <a:avLst/>
          </a:prstGeom>
        </p:spPr>
      </p:pic>
    </p:spTree>
    <p:extLst>
      <p:ext uri="{BB962C8B-B14F-4D97-AF65-F5344CB8AC3E}">
        <p14:creationId xmlns:p14="http://schemas.microsoft.com/office/powerpoint/2010/main" val="1665804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idx="1"/>
              </p:nvPr>
            </p:nvSpPr>
            <p:spPr bwMode="auto">
              <a:xfrm>
                <a:off x="834800" y="1738271"/>
                <a:ext cx="11122096" cy="5029665"/>
              </a:xfrm>
            </p:spPr>
            <p:txBody>
              <a:bodyPr>
                <a:normAutofit fontScale="92500" lnSpcReduction="20000"/>
              </a:bodyPr>
              <a:lstStyle/>
              <a:p>
                <a:pPr>
                  <a:defRPr/>
                </a:pPr>
                <a:r>
                  <a:rPr lang="en-AU" sz="2400" dirty="0"/>
                  <a:t>The passage of the beam induces a voltage, which detunes the cavity. </a:t>
                </a:r>
              </a:p>
              <a:p>
                <a:pPr>
                  <a:defRPr/>
                </a:pPr>
                <a:r>
                  <a:rPr lang="en-AU" dirty="0"/>
                  <a:t>The cavity frequency must then be altered to make it an integer multiple of the revolution frequency again.</a:t>
                </a:r>
              </a:p>
              <a:p>
                <a:pPr>
                  <a:defRPr/>
                </a:pPr>
                <a:r>
                  <a:rPr lang="de-CH" noProof="0" dirty="0" err="1"/>
                  <a:t>To</a:t>
                </a:r>
                <a:r>
                  <a:rPr lang="de-CH" noProof="0" dirty="0"/>
                  <a:t> </a:t>
                </a:r>
                <a:r>
                  <a:rPr lang="en-CH" noProof="0" dirty="0"/>
                  <a:t>reach optimum power efficiency</a:t>
                </a:r>
                <a:r>
                  <a:rPr lang="de-CH" noProof="0" dirty="0"/>
                  <a:t> </a:t>
                </a:r>
                <a:r>
                  <a:rPr lang="en-AU" noProof="0" dirty="0"/>
                  <a:t>of the RF system</a:t>
                </a:r>
                <a:r>
                  <a:rPr lang="en-AU" dirty="0"/>
                  <a:t>, two parameters can be adjusted</a:t>
                </a:r>
                <a:r>
                  <a:rPr lang="en-CH" noProof="0" dirty="0"/>
                  <a:t>: </a:t>
                </a:r>
              </a:p>
              <a:p>
                <a:pPr marL="0" indent="0" algn="ctr">
                  <a:buNone/>
                  <a:defRPr/>
                </a:pPr>
                <a:r>
                  <a:rPr lang="en-CH" noProof="0" dirty="0"/>
                  <a:t>Loaded quality factor </a:t>
                </a:r>
                <a14:m>
                  <m:oMath xmlns:m="http://schemas.openxmlformats.org/officeDocument/2006/math">
                    <m:sSub>
                      <m:sSubPr>
                        <m:ctrlPr>
                          <a:rPr lang="en-CH" b="1" i="1" noProof="0">
                            <a:latin typeface="Cambria Math" panose="02040503050406030204" pitchFamily="18" charset="0"/>
                            <a:ea typeface="Cambria Math"/>
                            <a:cs typeface="Cambria Math"/>
                          </a:rPr>
                        </m:ctrlPr>
                      </m:sSubPr>
                      <m:e>
                        <m:r>
                          <a:rPr lang="en-CH" b="1" i="1" noProof="0">
                            <a:latin typeface="Cambria Math"/>
                          </a:rPr>
                          <m:t>𝑸</m:t>
                        </m:r>
                      </m:e>
                      <m:sub>
                        <m:r>
                          <a:rPr lang="en-CH" b="1" i="1" noProof="0">
                            <a:latin typeface="Cambria Math"/>
                          </a:rPr>
                          <m:t>𝑳</m:t>
                        </m:r>
                      </m:sub>
                    </m:sSub>
                  </m:oMath>
                </a14:m>
                <a:r>
                  <a:rPr lang="en-CH" noProof="0" dirty="0"/>
                  <a:t> and cavity detuning </a:t>
                </a:r>
                <a14:m>
                  <m:oMath xmlns:m="http://schemas.openxmlformats.org/officeDocument/2006/math">
                    <m:r>
                      <a:rPr lang="en-CH" b="1" i="0" noProof="0">
                        <a:latin typeface="Cambria Math"/>
                      </a:rPr>
                      <m:t>𝚫</m:t>
                    </m:r>
                    <m:r>
                      <a:rPr lang="en-CH" b="1" i="1" noProof="0">
                        <a:latin typeface="Cambria Math"/>
                      </a:rPr>
                      <m:t>𝝎</m:t>
                    </m:r>
                  </m:oMath>
                </a14:m>
                <a:endParaRPr lang="en-CH" noProof="0" dirty="0"/>
              </a:p>
              <a:p>
                <a:pPr>
                  <a:defRPr/>
                </a:pPr>
                <a:endParaRPr lang="en-CH" sz="2400" noProof="0" dirty="0"/>
              </a:p>
              <a:p>
                <a:pPr marL="0" indent="0">
                  <a:buNone/>
                  <a:defRPr/>
                </a:pPr>
                <a:endParaRPr lang="en-CH" noProof="0" dirty="0"/>
              </a:p>
              <a:p>
                <a:pPr>
                  <a:defRPr/>
                </a:pPr>
                <a:endParaRPr lang="en-CH" sz="2400" noProof="0" dirty="0"/>
              </a:p>
              <a:p>
                <a:pPr>
                  <a:defRPr/>
                </a:pPr>
                <a:endParaRPr lang="en-CH" noProof="0" dirty="0"/>
              </a:p>
              <a:p>
                <a:pPr>
                  <a:defRPr/>
                </a:pPr>
                <a:endParaRPr lang="en-CH" sz="2400" noProof="0" dirty="0"/>
              </a:p>
              <a:p>
                <a:pPr>
                  <a:defRPr/>
                </a:pPr>
                <a:r>
                  <a:rPr lang="en-CH" sz="2400" noProof="0" dirty="0"/>
                  <a:t>BUT: the optimum of </a:t>
                </a:r>
                <a14:m>
                  <m:oMath xmlns:m="http://schemas.openxmlformats.org/officeDocument/2006/math">
                    <m:sSub>
                      <m:sSubPr>
                        <m:ctrlPr>
                          <a:rPr lang="en-CH" sz="2400" i="1" noProof="0">
                            <a:latin typeface="Cambria Math" panose="02040503050406030204" pitchFamily="18" charset="0"/>
                            <a:ea typeface="Cambria Math"/>
                            <a:cs typeface="Cambria Math"/>
                          </a:rPr>
                        </m:ctrlPr>
                      </m:sSubPr>
                      <m:e>
                        <m:r>
                          <a:rPr lang="en-CH" sz="2400" i="1" noProof="0">
                            <a:latin typeface="Cambria Math"/>
                          </a:rPr>
                          <m:t>𝑄</m:t>
                        </m:r>
                      </m:e>
                      <m:sub>
                        <m:r>
                          <a:rPr lang="en-CH" i="1" noProof="0">
                            <a:latin typeface="Cambria Math"/>
                          </a:rPr>
                          <m:t>𝐿</m:t>
                        </m:r>
                      </m:sub>
                    </m:sSub>
                  </m:oMath>
                </a14:m>
                <a:r>
                  <a:rPr lang="en-CH" noProof="0" dirty="0"/>
                  <a:t> is dependent on the chosen </a:t>
                </a:r>
                <a14:m>
                  <m:oMath xmlns:m="http://schemas.openxmlformats.org/officeDocument/2006/math">
                    <m:r>
                      <m:rPr>
                        <m:sty m:val="p"/>
                      </m:rPr>
                      <a:rPr lang="en-CH" b="0" i="0" noProof="0">
                        <a:latin typeface="Cambria Math"/>
                      </a:rPr>
                      <m:t>Δ</m:t>
                    </m:r>
                    <m:r>
                      <a:rPr lang="en-CH" b="0" i="1" noProof="0">
                        <a:latin typeface="Cambria Math"/>
                      </a:rPr>
                      <m:t>𝜔</m:t>
                    </m:r>
                  </m:oMath>
                </a14:m>
                <a:r>
                  <a:rPr lang="en-CH" sz="2400" noProof="0" dirty="0"/>
                  <a:t> (if </a:t>
                </a:r>
                <a14:m>
                  <m:oMath xmlns:m="http://schemas.openxmlformats.org/officeDocument/2006/math">
                    <m:r>
                      <m:rPr>
                        <m:sty m:val="p"/>
                      </m:rPr>
                      <a:rPr lang="en-CH" sz="2400" b="0" i="0" noProof="0" smtClean="0">
                        <a:latin typeface="Cambria Math" panose="02040503050406030204" pitchFamily="18" charset="0"/>
                      </a:rPr>
                      <m:t>Δ</m:t>
                    </m:r>
                    <m:r>
                      <a:rPr lang="en-CH" sz="2400" b="0" i="1" noProof="0" smtClean="0">
                        <a:latin typeface="Cambria Math" panose="02040503050406030204" pitchFamily="18" charset="0"/>
                      </a:rPr>
                      <m:t>𝜔</m:t>
                    </m:r>
                    <m:r>
                      <a:rPr lang="en-CH" sz="2400" b="0" i="1" noProof="0" smtClean="0">
                        <a:latin typeface="Cambria Math" panose="02040503050406030204" pitchFamily="18" charset="0"/>
                      </a:rPr>
                      <m:t>≠</m:t>
                    </m:r>
                    <m:r>
                      <m:rPr>
                        <m:sty m:val="p"/>
                      </m:rPr>
                      <a:rPr lang="en-CH" sz="2400" b="0" i="0" noProof="0" smtClean="0">
                        <a:latin typeface="Cambria Math" panose="02040503050406030204" pitchFamily="18" charset="0"/>
                      </a:rPr>
                      <m:t>Δ</m:t>
                    </m:r>
                    <m:sSub>
                      <m:sSubPr>
                        <m:ctrlPr>
                          <a:rPr lang="en-CH" sz="2400" b="0" i="1" noProof="0" smtClean="0">
                            <a:latin typeface="Cambria Math" panose="02040503050406030204" pitchFamily="18" charset="0"/>
                          </a:rPr>
                        </m:ctrlPr>
                      </m:sSubPr>
                      <m:e>
                        <m:r>
                          <a:rPr lang="en-CH" sz="2400" b="0" i="1" noProof="0" smtClean="0">
                            <a:latin typeface="Cambria Math" panose="02040503050406030204" pitchFamily="18" charset="0"/>
                          </a:rPr>
                          <m:t>𝜔</m:t>
                        </m:r>
                      </m:e>
                      <m:sub>
                        <m:r>
                          <a:rPr lang="en-CH" sz="2400" b="0" i="1" noProof="0" smtClean="0">
                            <a:latin typeface="Cambria Math" panose="02040503050406030204" pitchFamily="18" charset="0"/>
                          </a:rPr>
                          <m:t>𝑜𝑝𝑡</m:t>
                        </m:r>
                      </m:sub>
                    </m:sSub>
                  </m:oMath>
                </a14:m>
                <a:r>
                  <a:rPr lang="en-CH" sz="2400" noProof="0" dirty="0"/>
                  <a:t>).</a:t>
                </a:r>
                <a:endParaRPr lang="en-CH" noProof="0" dirty="0"/>
              </a:p>
              <a:p>
                <a:pPr>
                  <a:defRPr/>
                </a:pPr>
                <a:r>
                  <a:rPr lang="en-CH" noProof="0" dirty="0"/>
                  <a:t>Since the </a:t>
                </a:r>
                <a14:m>
                  <m:oMath xmlns:m="http://schemas.openxmlformats.org/officeDocument/2006/math">
                    <m:r>
                      <m:rPr>
                        <m:sty m:val="p"/>
                      </m:rPr>
                      <a:rPr lang="en-CH" b="0" i="0" noProof="0">
                        <a:latin typeface="Cambria Math"/>
                      </a:rPr>
                      <m:t>Δ</m:t>
                    </m:r>
                    <m:r>
                      <a:rPr lang="en-CH" b="0" i="1" noProof="0">
                        <a:latin typeface="Cambria Math"/>
                      </a:rPr>
                      <m:t>𝜔</m:t>
                    </m:r>
                  </m:oMath>
                </a14:m>
                <a:r>
                  <a:rPr lang="en-CH" sz="2400" noProof="0" dirty="0"/>
                  <a:t> will be altered from the optimum value to </a:t>
                </a:r>
                <a:r>
                  <a:rPr lang="en-AU" sz="2400" dirty="0"/>
                  <a:t>ensure a stable</a:t>
                </a:r>
                <a:r>
                  <a:rPr lang="de-CH" sz="2400" noProof="0" dirty="0"/>
                  <a:t> </a:t>
                </a:r>
                <a:r>
                  <a:rPr lang="en-CH" sz="2400" noProof="0" dirty="0"/>
                  <a:t>acceleration, the </a:t>
                </a:r>
                <a14:m>
                  <m:oMath xmlns:m="http://schemas.openxmlformats.org/officeDocument/2006/math">
                    <m:sSub>
                      <m:sSubPr>
                        <m:ctrlPr>
                          <a:rPr lang="en-CH" sz="2400" b="0" i="1" noProof="0">
                            <a:latin typeface="Cambria Math" panose="02040503050406030204" pitchFamily="18" charset="0"/>
                            <a:ea typeface="Cambria Math"/>
                            <a:cs typeface="Cambria Math"/>
                          </a:rPr>
                        </m:ctrlPr>
                      </m:sSubPr>
                      <m:e>
                        <m:r>
                          <a:rPr lang="en-CH" sz="2400" b="0" i="1" noProof="0">
                            <a:latin typeface="Cambria Math"/>
                          </a:rPr>
                          <m:t>𝑄</m:t>
                        </m:r>
                      </m:e>
                      <m:sub>
                        <m:r>
                          <a:rPr lang="en-CH" sz="2400" b="0" i="1" noProof="0">
                            <a:latin typeface="Cambria Math"/>
                          </a:rPr>
                          <m:t>𝐿</m:t>
                        </m:r>
                      </m:sub>
                    </m:sSub>
                  </m:oMath>
                </a14:m>
                <a:r>
                  <a:rPr lang="en-CH" sz="2400" noProof="0" dirty="0"/>
                  <a:t> must </a:t>
                </a:r>
                <a:r>
                  <a:rPr lang="de-CH" sz="2400" noProof="0" dirty="0"/>
                  <a:t>also </a:t>
                </a:r>
                <a:r>
                  <a:rPr lang="de-CH" sz="2400" noProof="0" dirty="0" err="1"/>
                  <a:t>be</a:t>
                </a:r>
                <a:r>
                  <a:rPr lang="de-CH" sz="2400" noProof="0" dirty="0"/>
                  <a:t> </a:t>
                </a:r>
                <a:r>
                  <a:rPr lang="de-CH" sz="2400" noProof="0" dirty="0" err="1"/>
                  <a:t>adjusted</a:t>
                </a:r>
                <a:r>
                  <a:rPr lang="en-CH" sz="2400" noProof="0" dirty="0"/>
                  <a:t>. </a:t>
                </a:r>
                <a:endParaRPr lang="en-CH" noProof="0" dirty="0"/>
              </a:p>
            </p:txBody>
          </p:sp>
        </mc:Choice>
        <mc:Fallback xmlns="">
          <p:sp>
            <p:nvSpPr>
              <p:cNvPr id="2" name="Inhaltsplatzhalter 1"/>
              <p:cNvSpPr>
                <a:spLocks noGrp="1" noRot="1" noChangeAspect="1" noMove="1" noResize="1" noEditPoints="1" noAdjustHandles="1" noChangeArrowheads="1" noChangeShapeType="1" noTextEdit="1"/>
              </p:cNvSpPr>
              <p:nvPr>
                <p:ph idx="1"/>
              </p:nvPr>
            </p:nvSpPr>
            <p:spPr bwMode="auto">
              <a:xfrm>
                <a:off x="834800" y="1738271"/>
                <a:ext cx="11122096" cy="5029665"/>
              </a:xfrm>
              <a:blipFill>
                <a:blip r:embed="rId2"/>
                <a:stretch>
                  <a:fillRect l="-658" t="-2667"/>
                </a:stretch>
              </a:blipFill>
            </p:spPr>
            <p:txBody>
              <a:bodyPr/>
              <a:lstStyle/>
              <a:p>
                <a:r>
                  <a:rPr lang="en-AU">
                    <a:noFill/>
                  </a:rPr>
                  <a:t> </a:t>
                </a:r>
              </a:p>
            </p:txBody>
          </p:sp>
        </mc:Fallback>
      </mc:AlternateContent>
      <p:sp>
        <p:nvSpPr>
          <p:cNvPr id="3" name="Titel 2"/>
          <p:cNvSpPr>
            <a:spLocks noGrp="1"/>
          </p:cNvSpPr>
          <p:nvPr>
            <p:ph type="title"/>
          </p:nvPr>
        </p:nvSpPr>
        <p:spPr bwMode="auto"/>
        <p:txBody>
          <a:bodyPr/>
          <a:lstStyle/>
          <a:p>
            <a:pPr>
              <a:defRPr/>
            </a:pPr>
            <a:r>
              <a:rPr lang="en-CH" noProof="0"/>
              <a:t>Beam loading compensation</a:t>
            </a:r>
          </a:p>
        </p:txBody>
      </p:sp>
      <p:sp>
        <p:nvSpPr>
          <p:cNvPr id="4" name="Fußzeilenplatzhalter 3"/>
          <p:cNvSpPr>
            <a:spLocks noGrp="1"/>
          </p:cNvSpPr>
          <p:nvPr>
            <p:ph type="ftr" sz="quarter" idx="12"/>
          </p:nvPr>
        </p:nvSpPr>
        <p:spPr bwMode="auto"/>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5" name="Foliennummernplatzhalter 4"/>
          <p:cNvSpPr>
            <a:spLocks noGrp="1"/>
          </p:cNvSpPr>
          <p:nvPr>
            <p:ph type="sldNum" sz="quarter" idx="13"/>
          </p:nvPr>
        </p:nvSpPr>
        <p:spPr bwMode="auto"/>
        <p:txBody>
          <a:bodyPr/>
          <a:lstStyle/>
          <a:p>
            <a:pPr>
              <a:defRPr/>
            </a:pPr>
            <a:fld id="{005C7FBA-D4E9-46CA-9321-3ADA2E368FCD}" type="slidenum">
              <a:rPr lang="en-GB"/>
              <a:t>23</a:t>
            </a:fld>
            <a:endParaRPr lang="en-GB"/>
          </a:p>
        </p:txBody>
      </p:sp>
      <p:sp>
        <p:nvSpPr>
          <p:cNvPr id="6" name="Datumsplatzhalter 5"/>
          <p:cNvSpPr>
            <a:spLocks noGrp="1"/>
          </p:cNvSpPr>
          <p:nvPr>
            <p:ph type="dt" sz="half" idx="11"/>
          </p:nvPr>
        </p:nvSpPr>
        <p:spPr bwMode="auto"/>
        <p:txBody>
          <a:bodyPr/>
          <a:lstStyle/>
          <a:p>
            <a:pPr>
              <a:defRPr/>
            </a:pPr>
            <a:r>
              <a:rPr lang="en-CH"/>
              <a:t>03/10/2024</a:t>
            </a:r>
            <a:endParaRPr lang="en-GB"/>
          </a:p>
        </p:txBody>
      </p:sp>
      <p:grpSp>
        <p:nvGrpSpPr>
          <p:cNvPr id="13" name="Gruppieren 12"/>
          <p:cNvGrpSpPr/>
          <p:nvPr/>
        </p:nvGrpSpPr>
        <p:grpSpPr bwMode="auto">
          <a:xfrm>
            <a:off x="4161417" y="4013649"/>
            <a:ext cx="4677782" cy="1217938"/>
            <a:chOff x="8103081" y="4436078"/>
            <a:chExt cx="4711978" cy="1274757"/>
          </a:xfrm>
        </p:grpSpPr>
        <mc:AlternateContent xmlns:mc="http://schemas.openxmlformats.org/markup-compatibility/2006" xmlns:a14="http://schemas.microsoft.com/office/drawing/2010/main">
          <mc:Choice Requires="a14">
            <p:sp>
              <p:nvSpPr>
                <p:cNvPr id="9" name="Textfeld 8"/>
                <p:cNvSpPr txBox="1"/>
                <p:nvPr/>
              </p:nvSpPr>
              <p:spPr bwMode="auto">
                <a:xfrm>
                  <a:off x="8103081" y="5000259"/>
                  <a:ext cx="3619882" cy="710576"/>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lang="en-US" b="0" i="1" smtClean="0">
                                <a:solidFill>
                                  <a:schemeClr val="accent6"/>
                                </a:solidFill>
                                <a:latin typeface="Cambria Math" panose="02040503050406030204" pitchFamily="18" charset="0"/>
                                <a:ea typeface="Cambria Math"/>
                                <a:cs typeface="Cambria Math"/>
                              </a:rPr>
                            </m:ctrlPr>
                          </m:sSubPr>
                          <m:e>
                            <m:r>
                              <a:rPr lang="en-US" b="0" i="1">
                                <a:solidFill>
                                  <a:schemeClr val="accent6"/>
                                </a:solidFill>
                                <a:latin typeface="Cambria Math"/>
                              </a:rPr>
                              <m:t>𝑄</m:t>
                            </m:r>
                          </m:e>
                          <m:sub>
                            <m:r>
                              <a:rPr lang="en-US" b="0" i="1">
                                <a:solidFill>
                                  <a:schemeClr val="accent6"/>
                                </a:solidFill>
                                <a:latin typeface="Cambria Math"/>
                              </a:rPr>
                              <m:t>𝐿</m:t>
                            </m:r>
                            <m:r>
                              <a:rPr lang="en-US" b="0" i="1">
                                <a:solidFill>
                                  <a:schemeClr val="accent6"/>
                                </a:solidFill>
                                <a:latin typeface="Cambria Math"/>
                              </a:rPr>
                              <m:t>, </m:t>
                            </m:r>
                            <m:r>
                              <a:rPr lang="en-US" b="0" i="1">
                                <a:solidFill>
                                  <a:schemeClr val="accent6"/>
                                </a:solidFill>
                                <a:latin typeface="Cambria Math"/>
                              </a:rPr>
                              <m:t>𝑜𝑝𝑡</m:t>
                            </m:r>
                          </m:sub>
                        </m:sSub>
                        <m:r>
                          <a:rPr lang="en-US" b="0" i="1">
                            <a:solidFill>
                              <a:schemeClr val="accent6"/>
                            </a:solidFill>
                            <a:latin typeface="Cambria Math"/>
                          </a:rPr>
                          <m:t>=</m:t>
                        </m:r>
                        <m:f>
                          <m:fPr>
                            <m:ctrlPr>
                              <a:rPr lang="en-US" b="0" i="1">
                                <a:solidFill>
                                  <a:schemeClr val="accent6"/>
                                </a:solidFill>
                                <a:latin typeface="Cambria Math" panose="02040503050406030204" pitchFamily="18" charset="0"/>
                                <a:ea typeface="Cambria Math"/>
                                <a:cs typeface="Cambria Math"/>
                              </a:rPr>
                            </m:ctrlPr>
                          </m:fPr>
                          <m:num>
                            <m:sSub>
                              <m:sSubPr>
                                <m:ctrlPr>
                                  <a:rPr lang="en-US" b="0" i="1">
                                    <a:solidFill>
                                      <a:schemeClr val="accent6"/>
                                    </a:solidFill>
                                    <a:latin typeface="Cambria Math" panose="02040503050406030204" pitchFamily="18" charset="0"/>
                                    <a:ea typeface="Cambria Math"/>
                                    <a:cs typeface="Cambria Math"/>
                                  </a:rPr>
                                </m:ctrlPr>
                              </m:sSubPr>
                              <m:e>
                                <m:r>
                                  <a:rPr lang="en-US" b="0" i="1">
                                    <a:solidFill>
                                      <a:schemeClr val="accent6"/>
                                    </a:solidFill>
                                    <a:latin typeface="Cambria Math"/>
                                  </a:rPr>
                                  <m:t>𝑉</m:t>
                                </m:r>
                              </m:e>
                              <m:sub>
                                <m:r>
                                  <a:rPr lang="en-US" b="0" i="1">
                                    <a:solidFill>
                                      <a:schemeClr val="accent6"/>
                                    </a:solidFill>
                                    <a:latin typeface="Cambria Math"/>
                                  </a:rPr>
                                  <m:t>𝑐𝑎𝑣</m:t>
                                </m:r>
                              </m:sub>
                            </m:sSub>
                          </m:num>
                          <m:den>
                            <m:r>
                              <a:rPr lang="en-US" b="0" i="1">
                                <a:solidFill>
                                  <a:schemeClr val="accent6"/>
                                </a:solidFill>
                                <a:latin typeface="Cambria Math"/>
                              </a:rPr>
                              <m:t>2</m:t>
                            </m:r>
                            <m:d>
                              <m:dPr>
                                <m:ctrlPr>
                                  <a:rPr lang="en-US" b="0" i="1">
                                    <a:solidFill>
                                      <a:schemeClr val="accent6"/>
                                    </a:solidFill>
                                    <a:latin typeface="Cambria Math" panose="02040503050406030204" pitchFamily="18" charset="0"/>
                                    <a:ea typeface="Cambria Math"/>
                                    <a:cs typeface="Cambria Math"/>
                                  </a:rPr>
                                </m:ctrlPr>
                              </m:dPr>
                              <m:e>
                                <m:r>
                                  <a:rPr lang="en-US" b="0" i="1">
                                    <a:solidFill>
                                      <a:schemeClr val="accent6"/>
                                    </a:solidFill>
                                    <a:latin typeface="Cambria Math"/>
                                  </a:rPr>
                                  <m:t>𝑅</m:t>
                                </m:r>
                                <m:r>
                                  <a:rPr lang="en-US" b="0" i="1">
                                    <a:solidFill>
                                      <a:schemeClr val="accent6"/>
                                    </a:solidFill>
                                    <a:latin typeface="Cambria Math"/>
                                  </a:rPr>
                                  <m:t>/</m:t>
                                </m:r>
                                <m:r>
                                  <a:rPr lang="en-US" b="0" i="1">
                                    <a:solidFill>
                                      <a:schemeClr val="accent6"/>
                                    </a:solidFill>
                                    <a:latin typeface="Cambria Math"/>
                                  </a:rPr>
                                  <m:t>𝑄</m:t>
                                </m:r>
                              </m:e>
                            </m:d>
                            <m:d>
                              <m:dPr>
                                <m:begChr m:val="|"/>
                                <m:endChr m:val="|"/>
                                <m:ctrlPr>
                                  <a:rPr lang="en-US" b="0" i="1">
                                    <a:solidFill>
                                      <a:schemeClr val="accent6"/>
                                    </a:solidFill>
                                    <a:latin typeface="Cambria Math" panose="02040503050406030204" pitchFamily="18" charset="0"/>
                                    <a:ea typeface="Cambria Math"/>
                                    <a:cs typeface="Cambria Math"/>
                                  </a:rPr>
                                </m:ctrlPr>
                              </m:dPr>
                              <m:e>
                                <m:sSub>
                                  <m:sSubPr>
                                    <m:ctrlPr>
                                      <a:rPr lang="en-US" b="0" i="1">
                                        <a:solidFill>
                                          <a:schemeClr val="accent6"/>
                                        </a:solidFill>
                                        <a:latin typeface="Cambria Math" panose="02040503050406030204" pitchFamily="18" charset="0"/>
                                        <a:ea typeface="Cambria Math"/>
                                        <a:cs typeface="Cambria Math"/>
                                      </a:rPr>
                                    </m:ctrlPr>
                                  </m:sSubPr>
                                  <m:e>
                                    <m:r>
                                      <a:rPr lang="en-US" b="0" i="1">
                                        <a:solidFill>
                                          <a:schemeClr val="accent6"/>
                                        </a:solidFill>
                                        <a:latin typeface="Cambria Math"/>
                                      </a:rPr>
                                      <m:t>𝐹</m:t>
                                    </m:r>
                                  </m:e>
                                  <m:sub>
                                    <m:r>
                                      <a:rPr lang="en-US" b="0" i="1">
                                        <a:solidFill>
                                          <a:schemeClr val="accent6"/>
                                        </a:solidFill>
                                        <a:latin typeface="Cambria Math"/>
                                      </a:rPr>
                                      <m:t>𝑏</m:t>
                                    </m:r>
                                  </m:sub>
                                </m:sSub>
                              </m:e>
                            </m:d>
                            <m:sSub>
                              <m:sSubPr>
                                <m:ctrlPr>
                                  <a:rPr lang="en-US" b="0" i="1">
                                    <a:solidFill>
                                      <a:schemeClr val="accent6"/>
                                    </a:solidFill>
                                    <a:latin typeface="Cambria Math" panose="02040503050406030204" pitchFamily="18" charset="0"/>
                                    <a:ea typeface="Cambria Math"/>
                                    <a:cs typeface="Cambria Math"/>
                                  </a:rPr>
                                </m:ctrlPr>
                              </m:sSubPr>
                              <m:e>
                                <m:r>
                                  <a:rPr lang="en-US" b="0" i="1">
                                    <a:solidFill>
                                      <a:schemeClr val="accent6"/>
                                    </a:solidFill>
                                    <a:latin typeface="Cambria Math"/>
                                  </a:rPr>
                                  <m:t>𝐼</m:t>
                                </m:r>
                              </m:e>
                              <m:sub>
                                <m:r>
                                  <a:rPr lang="en-US" b="0" i="1">
                                    <a:solidFill>
                                      <a:schemeClr val="accent6"/>
                                    </a:solidFill>
                                    <a:latin typeface="Cambria Math"/>
                                  </a:rPr>
                                  <m:t>𝑏</m:t>
                                </m:r>
                                <m:r>
                                  <a:rPr lang="en-US" b="0" i="1">
                                    <a:solidFill>
                                      <a:schemeClr val="accent6"/>
                                    </a:solidFill>
                                    <a:latin typeface="Cambria Math"/>
                                  </a:rPr>
                                  <m:t>,</m:t>
                                </m:r>
                                <m:r>
                                  <a:rPr lang="en-US" b="0" i="1">
                                    <a:solidFill>
                                      <a:schemeClr val="accent6"/>
                                    </a:solidFill>
                                    <a:latin typeface="Cambria Math"/>
                                  </a:rPr>
                                  <m:t>𝐷𝐶</m:t>
                                </m:r>
                              </m:sub>
                            </m:sSub>
                            <m:func>
                              <m:funcPr>
                                <m:ctrlPr>
                                  <a:rPr lang="en-US" b="0" i="1">
                                    <a:solidFill>
                                      <a:schemeClr val="accent6"/>
                                    </a:solidFill>
                                    <a:latin typeface="Cambria Math" panose="02040503050406030204" pitchFamily="18" charset="0"/>
                                  </a:rPr>
                                </m:ctrlPr>
                              </m:funcPr>
                              <m:fName>
                                <m:r>
                                  <a:rPr lang="en-US" b="0" i="1">
                                    <a:solidFill>
                                      <a:schemeClr val="accent6"/>
                                    </a:solidFill>
                                    <a:latin typeface="Cambria Math"/>
                                  </a:rPr>
                                  <m:t>𝑠𝑖𝑛</m:t>
                                </m:r>
                              </m:fName>
                              <m:e>
                                <m:d>
                                  <m:dPr>
                                    <m:ctrlPr>
                                      <a:rPr lang="en-US" b="0" i="1">
                                        <a:solidFill>
                                          <a:schemeClr val="accent6"/>
                                        </a:solidFill>
                                        <a:latin typeface="Cambria Math" panose="02040503050406030204" pitchFamily="18" charset="0"/>
                                      </a:rPr>
                                    </m:ctrlPr>
                                  </m:dPr>
                                  <m:e>
                                    <m:sSub>
                                      <m:sSubPr>
                                        <m:ctrlPr>
                                          <a:rPr lang="en-US" b="0" i="1">
                                            <a:solidFill>
                                              <a:schemeClr val="accent6"/>
                                            </a:solidFill>
                                            <a:latin typeface="Cambria Math" panose="02040503050406030204" pitchFamily="18" charset="0"/>
                                            <a:ea typeface="Cambria Math"/>
                                            <a:cs typeface="Cambria Math"/>
                                          </a:rPr>
                                        </m:ctrlPr>
                                      </m:sSubPr>
                                      <m:e>
                                        <m:r>
                                          <m:rPr>
                                            <m:sty m:val="p"/>
                                          </m:rPr>
                                          <a:rPr lang="en-US" b="0" i="0">
                                            <a:solidFill>
                                              <a:schemeClr val="accent6"/>
                                            </a:solidFill>
                                            <a:latin typeface="Cambria Math"/>
                                          </a:rPr>
                                          <m:t>Φ</m:t>
                                        </m:r>
                                      </m:e>
                                      <m:sub>
                                        <m:r>
                                          <a:rPr lang="en-US" b="0" i="1">
                                            <a:solidFill>
                                              <a:schemeClr val="accent6"/>
                                            </a:solidFill>
                                            <a:latin typeface="Cambria Math"/>
                                          </a:rPr>
                                          <m:t>𝑠</m:t>
                                        </m:r>
                                      </m:sub>
                                    </m:sSub>
                                  </m:e>
                                </m:d>
                              </m:e>
                            </m:func>
                          </m:den>
                        </m:f>
                        <m:r>
                          <a:rPr lang="en-US" b="0" i="1">
                            <a:solidFill>
                              <a:schemeClr val="accent6"/>
                            </a:solidFill>
                            <a:latin typeface="Cambria Math"/>
                          </a:rPr>
                          <m:t>  </m:t>
                        </m:r>
                      </m:oMath>
                    </m:oMathPara>
                  </a14:m>
                  <a:endParaRPr lang="en-GB" dirty="0">
                    <a:solidFill>
                      <a:schemeClr val="accent6"/>
                    </a:solidFill>
                  </a:endParaRPr>
                </a:p>
              </p:txBody>
            </p:sp>
          </mc:Choice>
          <mc:Fallback xmlns="">
            <p:sp>
              <p:nvSpPr>
                <p:cNvPr id="9" name="Textfeld 8"/>
                <p:cNvSpPr txBox="1">
                  <a:spLocks noRot="1" noChangeAspect="1" noMove="1" noResize="1" noEditPoints="1" noAdjustHandles="1" noChangeArrowheads="1" noChangeShapeType="1" noTextEdit="1"/>
                </p:cNvSpPr>
                <p:nvPr/>
              </p:nvSpPr>
              <p:spPr bwMode="auto">
                <a:xfrm>
                  <a:off x="8103081" y="5000259"/>
                  <a:ext cx="3619882" cy="71057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bwMode="auto">
                <a:xfrm>
                  <a:off x="8103081" y="4436078"/>
                  <a:ext cx="4711978" cy="677422"/>
                </a:xfrm>
                <a:prstGeom prst="rect">
                  <a:avLst/>
                </a:prstGeom>
                <a:noFill/>
              </p:spPr>
              <p:txBody>
                <a:bodyPr wrap="square" rtlCol="0">
                  <a:spAutoFit/>
                </a:bodyPr>
                <a:lstStyle/>
                <a:p>
                  <a:pPr>
                    <a:defRPr/>
                  </a:pPr>
                  <a14:m>
                    <m:oMath xmlns:m="http://schemas.openxmlformats.org/officeDocument/2006/math">
                      <m:sSub>
                        <m:sSubPr>
                          <m:ctrlPr>
                            <a:rPr lang="en-US" sz="2200" b="0" i="1" smtClean="0">
                              <a:solidFill>
                                <a:schemeClr val="accent1"/>
                              </a:solidFill>
                              <a:latin typeface="Cambria Math" panose="02040503050406030204" pitchFamily="18" charset="0"/>
                              <a:ea typeface="Cambria Math"/>
                              <a:cs typeface="Cambria Math"/>
                            </a:rPr>
                          </m:ctrlPr>
                        </m:sSubPr>
                        <m:e>
                          <m:r>
                            <m:rPr>
                              <m:sty m:val="p"/>
                            </m:rPr>
                            <a:rPr lang="en-US" sz="2200" b="0" i="0">
                              <a:solidFill>
                                <a:schemeClr val="accent1"/>
                              </a:solidFill>
                              <a:latin typeface="Cambria Math"/>
                            </a:rPr>
                            <m:t>Δ</m:t>
                          </m:r>
                          <m:r>
                            <a:rPr lang="en-US" sz="2200" b="0" i="1">
                              <a:solidFill>
                                <a:schemeClr val="accent1"/>
                              </a:solidFill>
                              <a:latin typeface="Cambria Math"/>
                            </a:rPr>
                            <m:t>𝜔</m:t>
                          </m:r>
                        </m:e>
                        <m:sub>
                          <m:r>
                            <a:rPr lang="en-US" sz="2200" b="0" i="1">
                              <a:solidFill>
                                <a:schemeClr val="accent1"/>
                              </a:solidFill>
                              <a:latin typeface="Cambria Math"/>
                            </a:rPr>
                            <m:t>𝑜𝑝𝑡</m:t>
                          </m:r>
                        </m:sub>
                      </m:sSub>
                      <m:r>
                        <a:rPr lang="en-US" sz="2200" b="0" i="1">
                          <a:solidFill>
                            <a:schemeClr val="accent1"/>
                          </a:solidFill>
                          <a:latin typeface="Cambria Math"/>
                        </a:rPr>
                        <m:t>=</m:t>
                      </m:r>
                      <m:sSub>
                        <m:sSubPr>
                          <m:ctrlPr>
                            <a:rPr lang="en-US" sz="2200" b="0" i="1">
                              <a:solidFill>
                                <a:schemeClr val="accent1"/>
                              </a:solidFill>
                              <a:latin typeface="Cambria Math" panose="02040503050406030204" pitchFamily="18" charset="0"/>
                              <a:ea typeface="Cambria Math"/>
                              <a:cs typeface="Cambria Math"/>
                            </a:rPr>
                          </m:ctrlPr>
                        </m:sSubPr>
                        <m:e>
                          <m:r>
                            <a:rPr lang="en-US" sz="2200" b="0" i="1">
                              <a:solidFill>
                                <a:schemeClr val="accent1"/>
                              </a:solidFill>
                              <a:latin typeface="Cambria Math"/>
                            </a:rPr>
                            <m:t>𝜔</m:t>
                          </m:r>
                        </m:e>
                        <m:sub>
                          <m:r>
                            <a:rPr lang="en-US" sz="2200" b="0" i="1">
                              <a:solidFill>
                                <a:schemeClr val="accent1"/>
                              </a:solidFill>
                              <a:latin typeface="Cambria Math"/>
                            </a:rPr>
                            <m:t>𝑟𝑓</m:t>
                          </m:r>
                        </m:sub>
                      </m:sSub>
                      <m:f>
                        <m:fPr>
                          <m:ctrlPr>
                            <a:rPr lang="en-US" sz="2200" b="0" i="1">
                              <a:solidFill>
                                <a:schemeClr val="accent1"/>
                              </a:solidFill>
                              <a:latin typeface="Cambria Math" panose="02040503050406030204" pitchFamily="18" charset="0"/>
                              <a:ea typeface="Cambria Math"/>
                              <a:cs typeface="Cambria Math"/>
                            </a:rPr>
                          </m:ctrlPr>
                        </m:fPr>
                        <m:num>
                          <m:d>
                            <m:dPr>
                              <m:ctrlPr>
                                <a:rPr lang="en-US" sz="2200" i="1">
                                  <a:solidFill>
                                    <a:schemeClr val="accent1"/>
                                  </a:solidFill>
                                  <a:latin typeface="Cambria Math" panose="02040503050406030204" pitchFamily="18" charset="0"/>
                                  <a:ea typeface="Cambria Math"/>
                                  <a:cs typeface="Cambria Math"/>
                                </a:rPr>
                              </m:ctrlPr>
                            </m:dPr>
                            <m:e>
                              <m:r>
                                <a:rPr lang="en-US" sz="2200" b="0" i="1">
                                  <a:solidFill>
                                    <a:schemeClr val="accent1"/>
                                  </a:solidFill>
                                  <a:latin typeface="Cambria Math"/>
                                </a:rPr>
                                <m:t>𝑅</m:t>
                              </m:r>
                              <m:r>
                                <a:rPr lang="en-US" sz="2200" b="0" i="1">
                                  <a:solidFill>
                                    <a:schemeClr val="accent1"/>
                                  </a:solidFill>
                                  <a:latin typeface="Cambria Math"/>
                                </a:rPr>
                                <m:t>/</m:t>
                              </m:r>
                              <m:r>
                                <a:rPr lang="en-US" sz="2200" b="0" i="1">
                                  <a:solidFill>
                                    <a:schemeClr val="accent1"/>
                                  </a:solidFill>
                                  <a:latin typeface="Cambria Math"/>
                                </a:rPr>
                                <m:t>𝑄</m:t>
                              </m:r>
                            </m:e>
                          </m:d>
                          <m:d>
                            <m:dPr>
                              <m:begChr m:val="|"/>
                              <m:endChr m:val="|"/>
                              <m:ctrlPr>
                                <a:rPr lang="en-US" sz="2200" i="1">
                                  <a:solidFill>
                                    <a:schemeClr val="accent1"/>
                                  </a:solidFill>
                                  <a:latin typeface="Cambria Math" panose="02040503050406030204" pitchFamily="18" charset="0"/>
                                  <a:ea typeface="Cambria Math"/>
                                  <a:cs typeface="Cambria Math"/>
                                </a:rPr>
                              </m:ctrlPr>
                            </m:dPr>
                            <m:e>
                              <m:sSub>
                                <m:sSubPr>
                                  <m:ctrlPr>
                                    <a:rPr lang="en-US" sz="2200" i="1">
                                      <a:solidFill>
                                        <a:schemeClr val="accent1"/>
                                      </a:solidFill>
                                      <a:latin typeface="Cambria Math" panose="02040503050406030204" pitchFamily="18" charset="0"/>
                                      <a:ea typeface="Cambria Math"/>
                                      <a:cs typeface="Cambria Math"/>
                                    </a:rPr>
                                  </m:ctrlPr>
                                </m:sSubPr>
                                <m:e>
                                  <m:r>
                                    <a:rPr lang="en-US" sz="2200" i="1">
                                      <a:solidFill>
                                        <a:schemeClr val="accent1"/>
                                      </a:solidFill>
                                      <a:latin typeface="Cambria Math"/>
                                    </a:rPr>
                                    <m:t>𝐹</m:t>
                                  </m:r>
                                </m:e>
                                <m:sub>
                                  <m:r>
                                    <a:rPr lang="en-US" sz="2200" i="1">
                                      <a:solidFill>
                                        <a:schemeClr val="accent1"/>
                                      </a:solidFill>
                                      <a:latin typeface="Cambria Math"/>
                                    </a:rPr>
                                    <m:t>𝑏</m:t>
                                  </m:r>
                                </m:sub>
                              </m:sSub>
                            </m:e>
                          </m:d>
                          <m:sSub>
                            <m:sSubPr>
                              <m:ctrlPr>
                                <a:rPr lang="en-US" sz="2200" i="1">
                                  <a:solidFill>
                                    <a:schemeClr val="accent1"/>
                                  </a:solidFill>
                                  <a:latin typeface="Cambria Math" panose="02040503050406030204" pitchFamily="18" charset="0"/>
                                  <a:ea typeface="Cambria Math"/>
                                  <a:cs typeface="Cambria Math"/>
                                </a:rPr>
                              </m:ctrlPr>
                            </m:sSubPr>
                            <m:e>
                              <m:r>
                                <a:rPr lang="en-US" sz="2200" i="1">
                                  <a:solidFill>
                                    <a:schemeClr val="accent1"/>
                                  </a:solidFill>
                                  <a:latin typeface="Cambria Math"/>
                                </a:rPr>
                                <m:t>𝐼</m:t>
                              </m:r>
                            </m:e>
                            <m:sub>
                              <m:r>
                                <a:rPr lang="en-US" sz="2200" i="1">
                                  <a:solidFill>
                                    <a:schemeClr val="accent1"/>
                                  </a:solidFill>
                                  <a:latin typeface="Cambria Math"/>
                                </a:rPr>
                                <m:t>𝑏</m:t>
                              </m:r>
                              <m:r>
                                <a:rPr lang="en-US" sz="2200" i="1">
                                  <a:solidFill>
                                    <a:schemeClr val="accent1"/>
                                  </a:solidFill>
                                  <a:latin typeface="Cambria Math"/>
                                </a:rPr>
                                <m:t>,</m:t>
                              </m:r>
                              <m:r>
                                <a:rPr lang="en-US" sz="2200" b="0" i="1">
                                  <a:solidFill>
                                    <a:schemeClr val="accent1"/>
                                  </a:solidFill>
                                  <a:latin typeface="Cambria Math"/>
                                </a:rPr>
                                <m:t>𝐷𝐶</m:t>
                              </m:r>
                            </m:sub>
                          </m:sSub>
                          <m:func>
                            <m:funcPr>
                              <m:ctrlPr>
                                <a:rPr lang="en-US" sz="2200" i="1">
                                  <a:solidFill>
                                    <a:schemeClr val="accent1"/>
                                  </a:solidFill>
                                  <a:latin typeface="Cambria Math" panose="02040503050406030204" pitchFamily="18" charset="0"/>
                                  <a:ea typeface="Cambria Math"/>
                                  <a:cs typeface="Cambria Math"/>
                                </a:rPr>
                              </m:ctrlPr>
                            </m:funcPr>
                            <m:fName>
                              <m:r>
                                <a:rPr lang="de-CH" sz="2200" b="0" i="1" smtClean="0">
                                  <a:solidFill>
                                    <a:schemeClr val="accent1"/>
                                  </a:solidFill>
                                  <a:latin typeface="Cambria Math" panose="02040503050406030204" pitchFamily="18" charset="0"/>
                                  <a:ea typeface="Cambria Math"/>
                                  <a:cs typeface="Cambria Math"/>
                                </a:rPr>
                                <m:t>𝑐𝑜𝑠</m:t>
                              </m:r>
                            </m:fName>
                            <m:e>
                              <m:d>
                                <m:dPr>
                                  <m:ctrlPr>
                                    <a:rPr lang="en-US" sz="2200" i="1">
                                      <a:solidFill>
                                        <a:schemeClr val="accent1"/>
                                      </a:solidFill>
                                      <a:latin typeface="Cambria Math" panose="02040503050406030204" pitchFamily="18" charset="0"/>
                                      <a:ea typeface="Cambria Math"/>
                                      <a:cs typeface="Cambria Math"/>
                                    </a:rPr>
                                  </m:ctrlPr>
                                </m:dPr>
                                <m:e>
                                  <m:sSub>
                                    <m:sSubPr>
                                      <m:ctrlPr>
                                        <a:rPr lang="en-US" sz="2200" i="1">
                                          <a:solidFill>
                                            <a:schemeClr val="accent1"/>
                                          </a:solidFill>
                                          <a:latin typeface="Cambria Math" panose="02040503050406030204" pitchFamily="18" charset="0"/>
                                          <a:ea typeface="Cambria Math"/>
                                          <a:cs typeface="Cambria Math"/>
                                        </a:rPr>
                                      </m:ctrlPr>
                                    </m:sSubPr>
                                    <m:e>
                                      <m:r>
                                        <m:rPr>
                                          <m:sty m:val="p"/>
                                        </m:rPr>
                                        <a:rPr lang="en-US" sz="2200">
                                          <a:solidFill>
                                            <a:schemeClr val="accent1"/>
                                          </a:solidFill>
                                          <a:latin typeface="Cambria Math"/>
                                        </a:rPr>
                                        <m:t>Φ</m:t>
                                      </m:r>
                                    </m:e>
                                    <m:sub>
                                      <m:r>
                                        <a:rPr lang="en-US" sz="2200" i="1">
                                          <a:solidFill>
                                            <a:schemeClr val="accent1"/>
                                          </a:solidFill>
                                          <a:latin typeface="Cambria Math"/>
                                        </a:rPr>
                                        <m:t>𝑠</m:t>
                                      </m:r>
                                    </m:sub>
                                  </m:sSub>
                                </m:e>
                              </m:d>
                            </m:e>
                          </m:func>
                        </m:num>
                        <m:den>
                          <m:sSub>
                            <m:sSubPr>
                              <m:ctrlPr>
                                <a:rPr lang="en-US" sz="2200" b="0" i="1">
                                  <a:solidFill>
                                    <a:schemeClr val="accent1"/>
                                  </a:solidFill>
                                  <a:latin typeface="Cambria Math" panose="02040503050406030204" pitchFamily="18" charset="0"/>
                                  <a:ea typeface="Cambria Math"/>
                                  <a:cs typeface="Cambria Math"/>
                                </a:rPr>
                              </m:ctrlPr>
                            </m:sSubPr>
                            <m:e>
                              <m:r>
                                <a:rPr lang="en-US" sz="2200" b="0" i="1">
                                  <a:solidFill>
                                    <a:schemeClr val="accent1"/>
                                  </a:solidFill>
                                  <a:latin typeface="Cambria Math"/>
                                </a:rPr>
                                <m:t>𝑉</m:t>
                              </m:r>
                            </m:e>
                            <m:sub>
                              <m:r>
                                <a:rPr lang="en-US" sz="2200" b="0" i="1">
                                  <a:solidFill>
                                    <a:schemeClr val="accent1"/>
                                  </a:solidFill>
                                  <a:latin typeface="Cambria Math"/>
                                </a:rPr>
                                <m:t>𝑐𝑎𝑣</m:t>
                              </m:r>
                            </m:sub>
                          </m:sSub>
                        </m:den>
                      </m:f>
                      <m:r>
                        <a:rPr lang="en-US" sz="2200" i="1">
                          <a:solidFill>
                            <a:schemeClr val="accent1"/>
                          </a:solidFill>
                          <a:latin typeface="Cambria Math"/>
                        </a:rPr>
                        <m:t> </m:t>
                      </m:r>
                    </m:oMath>
                  </a14:m>
                  <a:r>
                    <a:rPr lang="en-GB" dirty="0">
                      <a:solidFill>
                        <a:schemeClr val="accent1"/>
                      </a:solidFill>
                    </a:rPr>
                    <a:t>  </a:t>
                  </a:r>
                  <a:endParaRPr dirty="0"/>
                </a:p>
              </p:txBody>
            </p:sp>
          </mc:Choice>
          <mc:Fallback xmlns="">
            <p:sp>
              <p:nvSpPr>
                <p:cNvPr id="10" name="Textfeld 9"/>
                <p:cNvSpPr txBox="1">
                  <a:spLocks noRot="1" noChangeAspect="1" noMove="1" noResize="1" noEditPoints="1" noAdjustHandles="1" noChangeArrowheads="1" noChangeShapeType="1" noTextEdit="1"/>
                </p:cNvSpPr>
                <p:nvPr/>
              </p:nvSpPr>
              <p:spPr bwMode="auto">
                <a:xfrm>
                  <a:off x="8103081" y="4436078"/>
                  <a:ext cx="4711978" cy="677422"/>
                </a:xfrm>
                <a:prstGeom prst="rect">
                  <a:avLst/>
                </a:prstGeom>
                <a:blipFill>
                  <a:blip r:embed="rId4"/>
                  <a:stretch>
                    <a:fillRect/>
                  </a:stretch>
                </a:blipFill>
              </p:spPr>
              <p:txBody>
                <a:bodyPr/>
                <a:lstStyle/>
                <a:p>
                  <a:r>
                    <a:rPr lang="en-GB">
                      <a:noFill/>
                    </a:rPr>
                    <a:t> </a:t>
                  </a:r>
                </a:p>
              </p:txBody>
            </p:sp>
          </mc:Fallback>
        </mc:AlternateContent>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EAFD65-33CC-8832-11FA-29244B9FD01A}"/>
              </a:ext>
            </a:extLst>
          </p:cNvPr>
          <p:cNvSpPr>
            <a:spLocks noGrp="1"/>
          </p:cNvSpPr>
          <p:nvPr>
            <p:ph idx="1"/>
          </p:nvPr>
        </p:nvSpPr>
        <p:spPr/>
        <p:txBody>
          <a:bodyPr/>
          <a:lstStyle/>
          <a:p>
            <a:endParaRPr lang="en-CH"/>
          </a:p>
        </p:txBody>
      </p:sp>
      <p:sp>
        <p:nvSpPr>
          <p:cNvPr id="3" name="Title 2">
            <a:extLst>
              <a:ext uri="{FF2B5EF4-FFF2-40B4-BE49-F238E27FC236}">
                <a16:creationId xmlns:a16="http://schemas.microsoft.com/office/drawing/2014/main" id="{C018D01C-4808-7722-FA4C-5D0E48C549B4}"/>
              </a:ext>
            </a:extLst>
          </p:cNvPr>
          <p:cNvSpPr>
            <a:spLocks noGrp="1"/>
          </p:cNvSpPr>
          <p:nvPr>
            <p:ph type="title"/>
          </p:nvPr>
        </p:nvSpPr>
        <p:spPr/>
        <p:txBody>
          <a:bodyPr/>
          <a:lstStyle/>
          <a:p>
            <a:r>
              <a:rPr lang="en-CH" noProof="0"/>
              <a:t>Optimum cavity parameters</a:t>
            </a:r>
          </a:p>
        </p:txBody>
      </p:sp>
      <p:sp>
        <p:nvSpPr>
          <p:cNvPr id="2" name="Footer Placeholder 1">
            <a:extLst>
              <a:ext uri="{FF2B5EF4-FFF2-40B4-BE49-F238E27FC236}">
                <a16:creationId xmlns:a16="http://schemas.microsoft.com/office/drawing/2014/main" id="{BA96F51B-213F-325A-5101-73E5CE034A5F}"/>
              </a:ext>
            </a:extLst>
          </p:cNvPr>
          <p:cNvSpPr>
            <a:spLocks noGrp="1"/>
          </p:cNvSpPr>
          <p:nvPr>
            <p:ph type="ftr" sz="quarter" idx="12"/>
          </p:nvPr>
        </p:nvSpPr>
        <p:spPr/>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grpSp>
        <p:nvGrpSpPr>
          <p:cNvPr id="5" name="Gruppieren 12">
            <a:extLst>
              <a:ext uri="{FF2B5EF4-FFF2-40B4-BE49-F238E27FC236}">
                <a16:creationId xmlns:a16="http://schemas.microsoft.com/office/drawing/2014/main" id="{0BE58579-C14E-1683-BBDA-68BDB3462BA8}"/>
              </a:ext>
            </a:extLst>
          </p:cNvPr>
          <p:cNvGrpSpPr/>
          <p:nvPr/>
        </p:nvGrpSpPr>
        <p:grpSpPr bwMode="auto">
          <a:xfrm>
            <a:off x="-778528" y="3009275"/>
            <a:ext cx="12462989" cy="1648208"/>
            <a:chOff x="-316685" y="4005499"/>
            <a:chExt cx="12462989" cy="1648208"/>
          </a:xfrm>
        </p:grpSpPr>
        <mc:AlternateContent xmlns:mc="http://schemas.openxmlformats.org/markup-compatibility/2006" xmlns:a14="http://schemas.microsoft.com/office/drawing/2010/main">
          <mc:Choice Requires="a14">
            <p:sp>
              <p:nvSpPr>
                <p:cNvPr id="6" name="Textfeld 8">
                  <a:extLst>
                    <a:ext uri="{FF2B5EF4-FFF2-40B4-BE49-F238E27FC236}">
                      <a16:creationId xmlns:a16="http://schemas.microsoft.com/office/drawing/2014/main" id="{D63A8BD7-E4B0-F171-8D6E-85609F82EA88}"/>
                    </a:ext>
                  </a:extLst>
                </p:cNvPr>
                <p:cNvSpPr txBox="1"/>
                <p:nvPr/>
              </p:nvSpPr>
              <p:spPr bwMode="auto">
                <a:xfrm>
                  <a:off x="8103081" y="4900290"/>
                  <a:ext cx="4043223" cy="678904"/>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lang="en-US" b="0" i="1">
                                <a:solidFill>
                                  <a:schemeClr val="accent6"/>
                                </a:solidFill>
                                <a:latin typeface="Cambria Math" panose="02040503050406030204" pitchFamily="18" charset="0"/>
                                <a:ea typeface="Cambria Math"/>
                                <a:cs typeface="Cambria Math"/>
                              </a:rPr>
                            </m:ctrlPr>
                          </m:sSubPr>
                          <m:e>
                            <m:r>
                              <a:rPr lang="en-US" b="0" i="1">
                                <a:solidFill>
                                  <a:schemeClr val="accent6"/>
                                </a:solidFill>
                                <a:latin typeface="Cambria Math"/>
                              </a:rPr>
                              <m:t>𝑄</m:t>
                            </m:r>
                          </m:e>
                          <m:sub>
                            <m:r>
                              <a:rPr lang="en-US" b="0" i="1">
                                <a:solidFill>
                                  <a:schemeClr val="accent6"/>
                                </a:solidFill>
                                <a:latin typeface="Cambria Math"/>
                              </a:rPr>
                              <m:t>𝐿</m:t>
                            </m:r>
                            <m:r>
                              <a:rPr lang="en-US" b="0" i="1">
                                <a:solidFill>
                                  <a:schemeClr val="accent6"/>
                                </a:solidFill>
                                <a:latin typeface="Cambria Math"/>
                              </a:rPr>
                              <m:t>, </m:t>
                            </m:r>
                            <m:r>
                              <a:rPr lang="en-US" b="0" i="1">
                                <a:solidFill>
                                  <a:schemeClr val="accent6"/>
                                </a:solidFill>
                                <a:latin typeface="Cambria Math"/>
                              </a:rPr>
                              <m:t>𝑜𝑝𝑡</m:t>
                            </m:r>
                          </m:sub>
                        </m:sSub>
                        <m:r>
                          <a:rPr lang="en-US" b="0" i="1">
                            <a:solidFill>
                              <a:schemeClr val="accent6"/>
                            </a:solidFill>
                            <a:latin typeface="Cambria Math"/>
                          </a:rPr>
                          <m:t>=</m:t>
                        </m:r>
                        <m:f>
                          <m:fPr>
                            <m:ctrlPr>
                              <a:rPr lang="en-US" b="0" i="1">
                                <a:solidFill>
                                  <a:schemeClr val="accent6"/>
                                </a:solidFill>
                                <a:latin typeface="Cambria Math" panose="02040503050406030204" pitchFamily="18" charset="0"/>
                                <a:ea typeface="Cambria Math"/>
                                <a:cs typeface="Cambria Math"/>
                              </a:rPr>
                            </m:ctrlPr>
                          </m:fPr>
                          <m:num>
                            <m:sSub>
                              <m:sSubPr>
                                <m:ctrlPr>
                                  <a:rPr lang="en-US" b="0" i="1">
                                    <a:solidFill>
                                      <a:schemeClr val="accent6"/>
                                    </a:solidFill>
                                    <a:latin typeface="Cambria Math" panose="02040503050406030204" pitchFamily="18" charset="0"/>
                                    <a:ea typeface="Cambria Math"/>
                                    <a:cs typeface="Cambria Math"/>
                                  </a:rPr>
                                </m:ctrlPr>
                              </m:sSubPr>
                              <m:e>
                                <m:r>
                                  <a:rPr lang="en-US" b="0" i="1">
                                    <a:solidFill>
                                      <a:schemeClr val="accent6"/>
                                    </a:solidFill>
                                    <a:latin typeface="Cambria Math"/>
                                  </a:rPr>
                                  <m:t>𝑉</m:t>
                                </m:r>
                              </m:e>
                              <m:sub>
                                <m:r>
                                  <a:rPr lang="en-US" b="0" i="1">
                                    <a:solidFill>
                                      <a:schemeClr val="accent6"/>
                                    </a:solidFill>
                                    <a:latin typeface="Cambria Math"/>
                                  </a:rPr>
                                  <m:t>𝑐𝑎𝑣</m:t>
                                </m:r>
                              </m:sub>
                            </m:sSub>
                          </m:num>
                          <m:den>
                            <m:r>
                              <a:rPr lang="en-US" b="0" i="1">
                                <a:solidFill>
                                  <a:schemeClr val="accent6"/>
                                </a:solidFill>
                                <a:latin typeface="Cambria Math"/>
                              </a:rPr>
                              <m:t>2</m:t>
                            </m:r>
                            <m:d>
                              <m:dPr>
                                <m:ctrlPr>
                                  <a:rPr lang="en-US" b="0" i="1">
                                    <a:solidFill>
                                      <a:schemeClr val="accent6"/>
                                    </a:solidFill>
                                    <a:latin typeface="Cambria Math" panose="02040503050406030204" pitchFamily="18" charset="0"/>
                                    <a:ea typeface="Cambria Math"/>
                                    <a:cs typeface="Cambria Math"/>
                                  </a:rPr>
                                </m:ctrlPr>
                              </m:dPr>
                              <m:e>
                                <m:r>
                                  <a:rPr lang="en-US" b="0" i="1">
                                    <a:solidFill>
                                      <a:schemeClr val="accent6"/>
                                    </a:solidFill>
                                    <a:latin typeface="Cambria Math"/>
                                  </a:rPr>
                                  <m:t>𝑅</m:t>
                                </m:r>
                                <m:r>
                                  <a:rPr lang="en-US" b="0" i="1">
                                    <a:solidFill>
                                      <a:schemeClr val="accent6"/>
                                    </a:solidFill>
                                    <a:latin typeface="Cambria Math"/>
                                  </a:rPr>
                                  <m:t>/</m:t>
                                </m:r>
                                <m:r>
                                  <a:rPr lang="en-US" b="0" i="1">
                                    <a:solidFill>
                                      <a:schemeClr val="accent6"/>
                                    </a:solidFill>
                                    <a:latin typeface="Cambria Math"/>
                                  </a:rPr>
                                  <m:t>𝑄</m:t>
                                </m:r>
                              </m:e>
                            </m:d>
                            <m:d>
                              <m:dPr>
                                <m:begChr m:val="|"/>
                                <m:endChr m:val="|"/>
                                <m:ctrlPr>
                                  <a:rPr lang="en-US" b="0" i="1">
                                    <a:solidFill>
                                      <a:schemeClr val="accent6"/>
                                    </a:solidFill>
                                    <a:latin typeface="Cambria Math" panose="02040503050406030204" pitchFamily="18" charset="0"/>
                                    <a:ea typeface="Cambria Math"/>
                                    <a:cs typeface="Cambria Math"/>
                                  </a:rPr>
                                </m:ctrlPr>
                              </m:dPr>
                              <m:e>
                                <m:sSub>
                                  <m:sSubPr>
                                    <m:ctrlPr>
                                      <a:rPr lang="en-US" b="0" i="1">
                                        <a:solidFill>
                                          <a:schemeClr val="accent6"/>
                                        </a:solidFill>
                                        <a:latin typeface="Cambria Math" panose="02040503050406030204" pitchFamily="18" charset="0"/>
                                        <a:ea typeface="Cambria Math"/>
                                        <a:cs typeface="Cambria Math"/>
                                      </a:rPr>
                                    </m:ctrlPr>
                                  </m:sSubPr>
                                  <m:e>
                                    <m:r>
                                      <a:rPr lang="en-US" b="0" i="1">
                                        <a:solidFill>
                                          <a:schemeClr val="accent6"/>
                                        </a:solidFill>
                                        <a:latin typeface="Cambria Math"/>
                                      </a:rPr>
                                      <m:t>𝐹</m:t>
                                    </m:r>
                                  </m:e>
                                  <m:sub>
                                    <m:r>
                                      <a:rPr lang="en-US" b="0" i="1">
                                        <a:solidFill>
                                          <a:schemeClr val="accent6"/>
                                        </a:solidFill>
                                        <a:latin typeface="Cambria Math"/>
                                      </a:rPr>
                                      <m:t>𝑏</m:t>
                                    </m:r>
                                  </m:sub>
                                </m:sSub>
                              </m:e>
                            </m:d>
                            <m:sSub>
                              <m:sSubPr>
                                <m:ctrlPr>
                                  <a:rPr lang="en-US" b="0" i="1">
                                    <a:solidFill>
                                      <a:schemeClr val="accent6"/>
                                    </a:solidFill>
                                    <a:latin typeface="Cambria Math" panose="02040503050406030204" pitchFamily="18" charset="0"/>
                                    <a:ea typeface="Cambria Math"/>
                                    <a:cs typeface="Cambria Math"/>
                                  </a:rPr>
                                </m:ctrlPr>
                              </m:sSubPr>
                              <m:e>
                                <m:r>
                                  <a:rPr lang="en-US" b="0" i="1">
                                    <a:solidFill>
                                      <a:schemeClr val="accent6"/>
                                    </a:solidFill>
                                    <a:latin typeface="Cambria Math"/>
                                  </a:rPr>
                                  <m:t>𝐼</m:t>
                                </m:r>
                              </m:e>
                              <m:sub>
                                <m:r>
                                  <a:rPr lang="en-US" b="0" i="1">
                                    <a:solidFill>
                                      <a:schemeClr val="accent6"/>
                                    </a:solidFill>
                                    <a:latin typeface="Cambria Math"/>
                                  </a:rPr>
                                  <m:t>𝑏</m:t>
                                </m:r>
                                <m:r>
                                  <a:rPr lang="en-US" b="0" i="1">
                                    <a:solidFill>
                                      <a:schemeClr val="accent6"/>
                                    </a:solidFill>
                                    <a:latin typeface="Cambria Math"/>
                                  </a:rPr>
                                  <m:t>,</m:t>
                                </m:r>
                                <m:r>
                                  <a:rPr lang="en-US" b="0" i="1">
                                    <a:solidFill>
                                      <a:schemeClr val="accent6"/>
                                    </a:solidFill>
                                    <a:latin typeface="Cambria Math"/>
                                  </a:rPr>
                                  <m:t>𝐷𝐶</m:t>
                                </m:r>
                              </m:sub>
                            </m:sSub>
                            <m:r>
                              <m:rPr>
                                <m:sty m:val="p"/>
                              </m:rPr>
                              <a:rPr lang="en-US" b="0" i="0">
                                <a:solidFill>
                                  <a:schemeClr val="accent6"/>
                                </a:solidFill>
                                <a:latin typeface="Cambria Math"/>
                              </a:rPr>
                              <m:t>sin</m:t>
                            </m:r>
                            <m:r>
                              <a:rPr lang="en-US" b="0" i="1">
                                <a:solidFill>
                                  <a:schemeClr val="accent6"/>
                                </a:solidFill>
                                <a:latin typeface="Cambria Math"/>
                              </a:rPr>
                              <m:t>⁡(</m:t>
                            </m:r>
                            <m:sSub>
                              <m:sSubPr>
                                <m:ctrlPr>
                                  <a:rPr lang="en-US" b="0" i="1">
                                    <a:solidFill>
                                      <a:schemeClr val="accent6"/>
                                    </a:solidFill>
                                    <a:latin typeface="Cambria Math" panose="02040503050406030204" pitchFamily="18" charset="0"/>
                                    <a:ea typeface="Cambria Math"/>
                                    <a:cs typeface="Cambria Math"/>
                                  </a:rPr>
                                </m:ctrlPr>
                              </m:sSubPr>
                              <m:e>
                                <m:r>
                                  <m:rPr>
                                    <m:sty m:val="p"/>
                                  </m:rPr>
                                  <a:rPr lang="en-US" b="0" i="0">
                                    <a:solidFill>
                                      <a:schemeClr val="accent6"/>
                                    </a:solidFill>
                                    <a:latin typeface="Cambria Math"/>
                                  </a:rPr>
                                  <m:t>Φ</m:t>
                                </m:r>
                              </m:e>
                              <m:sub>
                                <m:r>
                                  <a:rPr lang="en-US" b="0" i="1">
                                    <a:solidFill>
                                      <a:schemeClr val="accent6"/>
                                    </a:solidFill>
                                    <a:latin typeface="Cambria Math"/>
                                  </a:rPr>
                                  <m:t>𝑠</m:t>
                                </m:r>
                              </m:sub>
                            </m:sSub>
                            <m:r>
                              <a:rPr lang="en-US" b="0" i="1">
                                <a:solidFill>
                                  <a:schemeClr val="accent6"/>
                                </a:solidFill>
                                <a:latin typeface="Cambria Math"/>
                              </a:rPr>
                              <m:t>)</m:t>
                            </m:r>
                          </m:den>
                        </m:f>
                        <m:r>
                          <a:rPr lang="en-US" b="0" i="1">
                            <a:solidFill>
                              <a:schemeClr val="accent6"/>
                            </a:solidFill>
                            <a:latin typeface="Cambria Math"/>
                          </a:rPr>
                          <m:t> </m:t>
                        </m:r>
                        <m:r>
                          <a:rPr lang="en-US" b="0" i="1" smtClean="0">
                            <a:solidFill>
                              <a:schemeClr val="accent6"/>
                            </a:solidFill>
                            <a:latin typeface="Cambria Math"/>
                          </a:rPr>
                          <m:t>(13) </m:t>
                        </m:r>
                      </m:oMath>
                    </m:oMathPara>
                  </a14:m>
                  <a:endParaRPr lang="en-GB">
                    <a:solidFill>
                      <a:schemeClr val="accent6"/>
                    </a:solidFill>
                  </a:endParaRPr>
                </a:p>
              </p:txBody>
            </p:sp>
          </mc:Choice>
          <mc:Fallback xmlns="">
            <p:sp>
              <p:nvSpPr>
                <p:cNvPr id="6" name="Textfeld 8">
                  <a:extLst>
                    <a:ext uri="{FF2B5EF4-FFF2-40B4-BE49-F238E27FC236}">
                      <a16:creationId xmlns:a16="http://schemas.microsoft.com/office/drawing/2014/main" id="{D63A8BD7-E4B0-F171-8D6E-85609F82EA88}"/>
                    </a:ext>
                  </a:extLst>
                </p:cNvPr>
                <p:cNvSpPr txBox="1">
                  <a:spLocks noRot="1" noChangeAspect="1" noMove="1" noResize="1" noEditPoints="1" noAdjustHandles="1" noChangeArrowheads="1" noChangeShapeType="1" noTextEdit="1"/>
                </p:cNvSpPr>
                <p:nvPr/>
              </p:nvSpPr>
              <p:spPr bwMode="auto">
                <a:xfrm>
                  <a:off x="8103081" y="4900290"/>
                  <a:ext cx="4043223" cy="678904"/>
                </a:xfrm>
                <a:prstGeom prst="rect">
                  <a:avLst/>
                </a:prstGeom>
                <a:blipFill>
                  <a:blip r:embed="rId2"/>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7" name="Textfeld 9">
                  <a:extLst>
                    <a:ext uri="{FF2B5EF4-FFF2-40B4-BE49-F238E27FC236}">
                      <a16:creationId xmlns:a16="http://schemas.microsoft.com/office/drawing/2014/main" id="{428C8D09-D4ED-AFF1-02BC-AC9286DD6CEC}"/>
                    </a:ext>
                  </a:extLst>
                </p:cNvPr>
                <p:cNvSpPr txBox="1"/>
                <p:nvPr/>
              </p:nvSpPr>
              <p:spPr bwMode="auto">
                <a:xfrm>
                  <a:off x="8103081" y="4141627"/>
                  <a:ext cx="3975653" cy="551305"/>
                </a:xfrm>
                <a:prstGeom prst="rect">
                  <a:avLst/>
                </a:prstGeom>
                <a:noFill/>
              </p:spPr>
              <p:txBody>
                <a:bodyPr wrap="square" rtlCol="0">
                  <a:spAutoFit/>
                </a:bodyPr>
                <a:lstStyle/>
                <a:p>
                  <a:pPr>
                    <a:defRPr/>
                  </a:pPr>
                  <a14:m>
                    <m:oMath xmlns:m="http://schemas.openxmlformats.org/officeDocument/2006/math">
                      <m:sSub>
                        <m:sSubPr>
                          <m:ctrlPr>
                            <a:rPr lang="en-US" b="0" i="1">
                              <a:solidFill>
                                <a:schemeClr val="accent1"/>
                              </a:solidFill>
                              <a:latin typeface="Cambria Math" panose="02040503050406030204" pitchFamily="18" charset="0"/>
                              <a:ea typeface="Cambria Math"/>
                              <a:cs typeface="Cambria Math"/>
                            </a:rPr>
                          </m:ctrlPr>
                        </m:sSubPr>
                        <m:e>
                          <m:r>
                            <m:rPr>
                              <m:sty m:val="p"/>
                            </m:rPr>
                            <a:rPr lang="en-US" b="0" i="0">
                              <a:solidFill>
                                <a:schemeClr val="accent1"/>
                              </a:solidFill>
                              <a:latin typeface="Cambria Math"/>
                            </a:rPr>
                            <m:t>Δ</m:t>
                          </m:r>
                          <m:r>
                            <a:rPr lang="en-US" b="0" i="1">
                              <a:solidFill>
                                <a:schemeClr val="accent1"/>
                              </a:solidFill>
                              <a:latin typeface="Cambria Math"/>
                            </a:rPr>
                            <m:t>𝜔</m:t>
                          </m:r>
                        </m:e>
                        <m:sub>
                          <m:r>
                            <a:rPr lang="en-US" b="0" i="1">
                              <a:solidFill>
                                <a:schemeClr val="accent1"/>
                              </a:solidFill>
                              <a:latin typeface="Cambria Math"/>
                            </a:rPr>
                            <m:t>𝑜𝑝𝑡</m:t>
                          </m:r>
                        </m:sub>
                      </m:sSub>
                      <m:r>
                        <a:rPr lang="en-US" b="0" i="1">
                          <a:solidFill>
                            <a:schemeClr val="accent1"/>
                          </a:solidFill>
                          <a:latin typeface="Cambria Math"/>
                        </a:rPr>
                        <m:t>=</m:t>
                      </m:r>
                      <m:sSub>
                        <m:sSubPr>
                          <m:ctrlPr>
                            <a:rPr lang="en-US" b="0" i="1">
                              <a:solidFill>
                                <a:schemeClr val="accent1"/>
                              </a:solidFill>
                              <a:latin typeface="Cambria Math" panose="02040503050406030204" pitchFamily="18" charset="0"/>
                              <a:ea typeface="Cambria Math"/>
                              <a:cs typeface="Cambria Math"/>
                            </a:rPr>
                          </m:ctrlPr>
                        </m:sSubPr>
                        <m:e>
                          <m:r>
                            <a:rPr lang="en-US" b="0" i="1">
                              <a:solidFill>
                                <a:schemeClr val="accent1"/>
                              </a:solidFill>
                              <a:latin typeface="Cambria Math"/>
                            </a:rPr>
                            <m:t>𝜔</m:t>
                          </m:r>
                        </m:e>
                        <m:sub>
                          <m:r>
                            <a:rPr lang="en-US" b="0" i="1">
                              <a:solidFill>
                                <a:schemeClr val="accent1"/>
                              </a:solidFill>
                              <a:latin typeface="Cambria Math"/>
                            </a:rPr>
                            <m:t>𝑟𝑓</m:t>
                          </m:r>
                        </m:sub>
                      </m:sSub>
                      <m:f>
                        <m:fPr>
                          <m:ctrlPr>
                            <a:rPr lang="en-US" b="0" i="1">
                              <a:solidFill>
                                <a:schemeClr val="accent1"/>
                              </a:solidFill>
                              <a:latin typeface="Cambria Math" panose="02040503050406030204" pitchFamily="18" charset="0"/>
                              <a:ea typeface="Cambria Math"/>
                              <a:cs typeface="Cambria Math"/>
                            </a:rPr>
                          </m:ctrlPr>
                        </m:fPr>
                        <m:num>
                          <m:d>
                            <m:dPr>
                              <m:ctrlPr>
                                <a:rPr lang="en-US" i="1">
                                  <a:solidFill>
                                    <a:schemeClr val="accent1"/>
                                  </a:solidFill>
                                  <a:latin typeface="Cambria Math" panose="02040503050406030204" pitchFamily="18" charset="0"/>
                                  <a:ea typeface="Cambria Math"/>
                                  <a:cs typeface="Cambria Math"/>
                                </a:rPr>
                              </m:ctrlPr>
                            </m:dPr>
                            <m:e>
                              <m:r>
                                <a:rPr lang="en-US" b="0" i="1">
                                  <a:solidFill>
                                    <a:schemeClr val="accent1"/>
                                  </a:solidFill>
                                  <a:latin typeface="Cambria Math"/>
                                </a:rPr>
                                <m:t>𝑅</m:t>
                              </m:r>
                              <m:r>
                                <a:rPr lang="en-US" b="0" i="1">
                                  <a:solidFill>
                                    <a:schemeClr val="accent1"/>
                                  </a:solidFill>
                                  <a:latin typeface="Cambria Math"/>
                                </a:rPr>
                                <m:t>/</m:t>
                              </m:r>
                              <m:r>
                                <a:rPr lang="en-US" b="0" i="1">
                                  <a:solidFill>
                                    <a:schemeClr val="accent1"/>
                                  </a:solidFill>
                                  <a:latin typeface="Cambria Math"/>
                                </a:rPr>
                                <m:t>𝑄</m:t>
                              </m:r>
                            </m:e>
                          </m:d>
                          <m:d>
                            <m:dPr>
                              <m:begChr m:val="|"/>
                              <m:endChr m:val="|"/>
                              <m:ctrlPr>
                                <a:rPr lang="en-US" i="1">
                                  <a:solidFill>
                                    <a:schemeClr val="accent1"/>
                                  </a:solidFill>
                                  <a:latin typeface="Cambria Math" panose="02040503050406030204" pitchFamily="18" charset="0"/>
                                  <a:ea typeface="Cambria Math"/>
                                  <a:cs typeface="Cambria Math"/>
                                </a:rPr>
                              </m:ctrlPr>
                            </m:dPr>
                            <m:e>
                              <m:sSub>
                                <m:sSubPr>
                                  <m:ctrlPr>
                                    <a:rPr lang="en-US" i="1">
                                      <a:solidFill>
                                        <a:schemeClr val="accent1"/>
                                      </a:solidFill>
                                      <a:latin typeface="Cambria Math" panose="02040503050406030204" pitchFamily="18" charset="0"/>
                                      <a:ea typeface="Cambria Math"/>
                                      <a:cs typeface="Cambria Math"/>
                                    </a:rPr>
                                  </m:ctrlPr>
                                </m:sSubPr>
                                <m:e>
                                  <m:r>
                                    <a:rPr lang="en-US" i="1">
                                      <a:solidFill>
                                        <a:schemeClr val="accent1"/>
                                      </a:solidFill>
                                      <a:latin typeface="Cambria Math"/>
                                    </a:rPr>
                                    <m:t>𝐹</m:t>
                                  </m:r>
                                </m:e>
                                <m:sub>
                                  <m:r>
                                    <a:rPr lang="en-US" i="1">
                                      <a:solidFill>
                                        <a:schemeClr val="accent1"/>
                                      </a:solidFill>
                                      <a:latin typeface="Cambria Math"/>
                                    </a:rPr>
                                    <m:t>𝑏</m:t>
                                  </m:r>
                                </m:sub>
                              </m:sSub>
                            </m:e>
                          </m:d>
                          <m:sSub>
                            <m:sSubPr>
                              <m:ctrlPr>
                                <a:rPr lang="en-US" i="1">
                                  <a:solidFill>
                                    <a:schemeClr val="accent1"/>
                                  </a:solidFill>
                                  <a:latin typeface="Cambria Math" panose="02040503050406030204" pitchFamily="18" charset="0"/>
                                  <a:ea typeface="Cambria Math"/>
                                  <a:cs typeface="Cambria Math"/>
                                </a:rPr>
                              </m:ctrlPr>
                            </m:sSubPr>
                            <m:e>
                              <m:r>
                                <a:rPr lang="en-US" i="1">
                                  <a:solidFill>
                                    <a:schemeClr val="accent1"/>
                                  </a:solidFill>
                                  <a:latin typeface="Cambria Math"/>
                                </a:rPr>
                                <m:t>𝐼</m:t>
                              </m:r>
                            </m:e>
                            <m:sub>
                              <m:r>
                                <a:rPr lang="en-US" i="1">
                                  <a:solidFill>
                                    <a:schemeClr val="accent1"/>
                                  </a:solidFill>
                                  <a:latin typeface="Cambria Math"/>
                                </a:rPr>
                                <m:t>𝑏</m:t>
                              </m:r>
                              <m:r>
                                <a:rPr lang="en-US" i="1">
                                  <a:solidFill>
                                    <a:schemeClr val="accent1"/>
                                  </a:solidFill>
                                  <a:latin typeface="Cambria Math"/>
                                </a:rPr>
                                <m:t>,</m:t>
                              </m:r>
                              <m:r>
                                <a:rPr lang="en-US" b="0" i="1">
                                  <a:solidFill>
                                    <a:schemeClr val="accent1"/>
                                  </a:solidFill>
                                  <a:latin typeface="Cambria Math"/>
                                </a:rPr>
                                <m:t>𝐷𝐶</m:t>
                              </m:r>
                            </m:sub>
                          </m:sSub>
                          <m:func>
                            <m:funcPr>
                              <m:ctrlPr>
                                <a:rPr lang="en-US" i="1">
                                  <a:solidFill>
                                    <a:schemeClr val="accent1"/>
                                  </a:solidFill>
                                  <a:latin typeface="Cambria Math" panose="02040503050406030204" pitchFamily="18" charset="0"/>
                                  <a:ea typeface="Cambria Math"/>
                                  <a:cs typeface="Cambria Math"/>
                                </a:rPr>
                              </m:ctrlPr>
                            </m:funcPr>
                            <m:fName>
                              <m:r>
                                <a:rPr lang="en-US" b="0" i="1">
                                  <a:solidFill>
                                    <a:schemeClr val="accent1"/>
                                  </a:solidFill>
                                  <a:latin typeface="Cambria Math"/>
                                </a:rPr>
                                <m:t>𝑐𝑜𝑠</m:t>
                              </m:r>
                            </m:fName>
                            <m:e>
                              <m:d>
                                <m:dPr>
                                  <m:ctrlPr>
                                    <a:rPr lang="en-US" i="1">
                                      <a:solidFill>
                                        <a:schemeClr val="accent1"/>
                                      </a:solidFill>
                                      <a:latin typeface="Cambria Math" panose="02040503050406030204" pitchFamily="18" charset="0"/>
                                      <a:ea typeface="Cambria Math"/>
                                      <a:cs typeface="Cambria Math"/>
                                    </a:rPr>
                                  </m:ctrlPr>
                                </m:dPr>
                                <m:e>
                                  <m:sSub>
                                    <m:sSubPr>
                                      <m:ctrlPr>
                                        <a:rPr lang="en-US" i="1">
                                          <a:solidFill>
                                            <a:schemeClr val="accent1"/>
                                          </a:solidFill>
                                          <a:latin typeface="Cambria Math" panose="02040503050406030204" pitchFamily="18" charset="0"/>
                                          <a:ea typeface="Cambria Math"/>
                                          <a:cs typeface="Cambria Math"/>
                                        </a:rPr>
                                      </m:ctrlPr>
                                    </m:sSubPr>
                                    <m:e>
                                      <m:r>
                                        <m:rPr>
                                          <m:sty m:val="p"/>
                                        </m:rPr>
                                        <a:rPr lang="en-US">
                                          <a:solidFill>
                                            <a:schemeClr val="accent1"/>
                                          </a:solidFill>
                                          <a:latin typeface="Cambria Math"/>
                                        </a:rPr>
                                        <m:t>Φ</m:t>
                                      </m:r>
                                    </m:e>
                                    <m:sub>
                                      <m:r>
                                        <a:rPr lang="en-US" i="1">
                                          <a:solidFill>
                                            <a:schemeClr val="accent1"/>
                                          </a:solidFill>
                                          <a:latin typeface="Cambria Math"/>
                                        </a:rPr>
                                        <m:t>𝑠</m:t>
                                      </m:r>
                                    </m:sub>
                                  </m:sSub>
                                </m:e>
                              </m:d>
                            </m:e>
                          </m:func>
                        </m:num>
                        <m:den>
                          <m:sSub>
                            <m:sSubPr>
                              <m:ctrlPr>
                                <a:rPr lang="en-US" b="0" i="1">
                                  <a:solidFill>
                                    <a:schemeClr val="accent1"/>
                                  </a:solidFill>
                                  <a:latin typeface="Cambria Math" panose="02040503050406030204" pitchFamily="18" charset="0"/>
                                  <a:ea typeface="Cambria Math"/>
                                  <a:cs typeface="Cambria Math"/>
                                </a:rPr>
                              </m:ctrlPr>
                            </m:sSubPr>
                            <m:e>
                              <m:r>
                                <a:rPr lang="en-US" b="0" i="1">
                                  <a:solidFill>
                                    <a:schemeClr val="accent1"/>
                                  </a:solidFill>
                                  <a:latin typeface="Cambria Math"/>
                                </a:rPr>
                                <m:t>𝑉</m:t>
                              </m:r>
                            </m:e>
                            <m:sub>
                              <m:r>
                                <a:rPr lang="en-US" b="0" i="1">
                                  <a:solidFill>
                                    <a:schemeClr val="accent1"/>
                                  </a:solidFill>
                                  <a:latin typeface="Cambria Math"/>
                                </a:rPr>
                                <m:t>𝑐𝑎𝑣</m:t>
                              </m:r>
                            </m:sub>
                          </m:sSub>
                        </m:den>
                      </m:f>
                      <m:r>
                        <a:rPr lang="en-US" b="0" i="1">
                          <a:solidFill>
                            <a:schemeClr val="accent1"/>
                          </a:solidFill>
                          <a:latin typeface="Cambria Math"/>
                        </a:rPr>
                        <m:t>(12) </m:t>
                      </m:r>
                    </m:oMath>
                  </a14:m>
                  <a:r>
                    <a:rPr lang="en-GB">
                      <a:solidFill>
                        <a:schemeClr val="accent1"/>
                      </a:solidFill>
                    </a:rPr>
                    <a:t>  </a:t>
                  </a:r>
                  <a:endParaRPr/>
                </a:p>
              </p:txBody>
            </p:sp>
          </mc:Choice>
          <mc:Fallback xmlns="">
            <p:sp>
              <p:nvSpPr>
                <p:cNvPr id="7" name="Textfeld 9">
                  <a:extLst>
                    <a:ext uri="{FF2B5EF4-FFF2-40B4-BE49-F238E27FC236}">
                      <a16:creationId xmlns:a16="http://schemas.microsoft.com/office/drawing/2014/main" id="{428C8D09-D4ED-AFF1-02BC-AC9286DD6CEC}"/>
                    </a:ext>
                  </a:extLst>
                </p:cNvPr>
                <p:cNvSpPr txBox="1">
                  <a:spLocks noRot="1" noChangeAspect="1" noMove="1" noResize="1" noEditPoints="1" noAdjustHandles="1" noChangeArrowheads="1" noChangeShapeType="1" noTextEdit="1"/>
                </p:cNvSpPr>
                <p:nvPr/>
              </p:nvSpPr>
              <p:spPr bwMode="auto">
                <a:xfrm>
                  <a:off x="8103081" y="4141627"/>
                  <a:ext cx="3975653" cy="551305"/>
                </a:xfrm>
                <a:prstGeom prst="rect">
                  <a:avLst/>
                </a:prstGeom>
                <a:blipFill>
                  <a:blip r:embed="rId3"/>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8" name="Textfeld 11">
                  <a:extLst>
                    <a:ext uri="{FF2B5EF4-FFF2-40B4-BE49-F238E27FC236}">
                      <a16:creationId xmlns:a16="http://schemas.microsoft.com/office/drawing/2014/main" id="{DEBF3B07-DF2E-97EF-6E80-566E4F28ED05}"/>
                    </a:ext>
                  </a:extLst>
                </p:cNvPr>
                <p:cNvSpPr txBox="1"/>
                <p:nvPr/>
              </p:nvSpPr>
              <p:spPr bwMode="auto">
                <a:xfrm>
                  <a:off x="-316685" y="4005499"/>
                  <a:ext cx="9144699" cy="1648208"/>
                </a:xfrm>
                <a:prstGeom prst="rect">
                  <a:avLst/>
                </a:prstGeom>
                <a:noFill/>
              </p:spPr>
              <p:txBody>
                <a:bodyPr wrap="square">
                  <a:spAutoFit/>
                </a:bodyPr>
                <a:lstStyle/>
                <a:p>
                  <a:pPr marL="0" indent="0">
                    <a:buNone/>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a:cs typeface="Cambria Math"/>
                              </a:rPr>
                            </m:ctrlPr>
                          </m:sSubPr>
                          <m:e>
                            <m:r>
                              <a:rPr lang="en-US" b="0" i="1">
                                <a:latin typeface="Cambria Math"/>
                              </a:rPr>
                              <m:t>𝐼</m:t>
                            </m:r>
                          </m:e>
                          <m:sub>
                            <m:r>
                              <a:rPr lang="en-US" b="0" i="1">
                                <a:latin typeface="Cambria Math"/>
                              </a:rPr>
                              <m:t>𝑔</m:t>
                            </m:r>
                          </m:sub>
                        </m:sSub>
                        <m:r>
                          <a:rPr lang="en-US" b="0" i="1">
                            <a:latin typeface="Cambria Math"/>
                          </a:rPr>
                          <m:t>=</m:t>
                        </m:r>
                        <m:d>
                          <m:dPr>
                            <m:begChr m:val="["/>
                            <m:endChr m:val="]"/>
                            <m:ctrlPr>
                              <a:rPr lang="en-US" b="0" i="1">
                                <a:latin typeface="Cambria Math" panose="02040503050406030204" pitchFamily="18" charset="0"/>
                                <a:ea typeface="Cambria Math"/>
                                <a:cs typeface="Cambria Math"/>
                              </a:rPr>
                            </m:ctrlPr>
                          </m:dPr>
                          <m:e>
                            <m:f>
                              <m:fPr>
                                <m:ctrlPr>
                                  <a:rPr lang="en-US" b="0" i="1">
                                    <a:latin typeface="Cambria Math" panose="02040503050406030204" pitchFamily="18" charset="0"/>
                                    <a:ea typeface="Cambria Math"/>
                                    <a:cs typeface="Cambria Math"/>
                                  </a:rPr>
                                </m:ctrlPr>
                              </m:fPr>
                              <m:num>
                                <m:r>
                                  <a:rPr lang="en-US" b="0" i="1">
                                    <a:latin typeface="Cambria Math"/>
                                  </a:rPr>
                                  <m:t>𝑉</m:t>
                                </m:r>
                              </m:num>
                              <m:den>
                                <m:r>
                                  <a:rPr lang="en-US" b="0" i="1">
                                    <a:latin typeface="Cambria Math"/>
                                  </a:rPr>
                                  <m:t>2</m:t>
                                </m:r>
                                <m:d>
                                  <m:dPr>
                                    <m:ctrlPr>
                                      <a:rPr lang="en-US" b="0" i="1">
                                        <a:latin typeface="Cambria Math" panose="02040503050406030204" pitchFamily="18" charset="0"/>
                                        <a:ea typeface="Cambria Math"/>
                                        <a:cs typeface="Cambria Math"/>
                                      </a:rPr>
                                    </m:ctrlPr>
                                  </m:dPr>
                                  <m:e>
                                    <m:r>
                                      <a:rPr lang="en-US" b="0" i="1">
                                        <a:latin typeface="Cambria Math"/>
                                      </a:rPr>
                                      <m:t>𝑅</m:t>
                                    </m:r>
                                    <m:r>
                                      <a:rPr lang="en-US" b="0" i="1">
                                        <a:latin typeface="Cambria Math"/>
                                      </a:rPr>
                                      <m:t>/</m:t>
                                    </m:r>
                                    <m:r>
                                      <a:rPr lang="en-US" b="0" i="1">
                                        <a:latin typeface="Cambria Math"/>
                                      </a:rPr>
                                      <m:t>𝑄</m:t>
                                    </m:r>
                                  </m:e>
                                </m:d>
                                <m:sSub>
                                  <m:sSubPr>
                                    <m:ctrlPr>
                                      <a:rPr lang="en-US" b="0" i="1">
                                        <a:latin typeface="Cambria Math" panose="02040503050406030204" pitchFamily="18" charset="0"/>
                                        <a:ea typeface="Cambria Math"/>
                                        <a:cs typeface="Cambria Math"/>
                                      </a:rPr>
                                    </m:ctrlPr>
                                  </m:sSubPr>
                                  <m:e>
                                    <m:r>
                                      <a:rPr lang="en-US" b="0" i="1">
                                        <a:latin typeface="Cambria Math"/>
                                      </a:rPr>
                                      <m:t>𝑄</m:t>
                                    </m:r>
                                  </m:e>
                                  <m:sub>
                                    <m:r>
                                      <a:rPr lang="en-US" b="0" i="1">
                                        <a:latin typeface="Cambria Math"/>
                                      </a:rPr>
                                      <m:t>𝐿</m:t>
                                    </m:r>
                                  </m:sub>
                                </m:sSub>
                              </m:den>
                            </m:f>
                            <m:r>
                              <a:rPr lang="en-US" b="0" i="1">
                                <a:latin typeface="Cambria Math"/>
                              </a:rPr>
                              <m:t>+</m:t>
                            </m:r>
                            <m:sSub>
                              <m:sSubPr>
                                <m:ctrlPr>
                                  <a:rPr lang="en-US" b="0" i="1">
                                    <a:latin typeface="Cambria Math" panose="02040503050406030204" pitchFamily="18" charset="0"/>
                                    <a:ea typeface="Cambria Math"/>
                                    <a:cs typeface="Cambria Math"/>
                                  </a:rPr>
                                </m:ctrlPr>
                              </m:sSubPr>
                              <m:e>
                                <m:r>
                                  <a:rPr lang="en-US" b="0" i="1">
                                    <a:latin typeface="Cambria Math"/>
                                  </a:rPr>
                                  <m:t>𝐼</m:t>
                                </m:r>
                              </m:e>
                              <m:sub>
                                <m:r>
                                  <a:rPr lang="en-US" b="0" i="1">
                                    <a:latin typeface="Cambria Math"/>
                                  </a:rPr>
                                  <m:t>𝑏</m:t>
                                </m:r>
                                <m:r>
                                  <a:rPr lang="en-US" b="0" i="1">
                                    <a:latin typeface="Cambria Math"/>
                                  </a:rPr>
                                  <m:t>,</m:t>
                                </m:r>
                                <m:r>
                                  <a:rPr lang="en-US" b="0" i="1">
                                    <a:latin typeface="Cambria Math"/>
                                  </a:rPr>
                                  <m:t>𝐷𝐶</m:t>
                                </m:r>
                              </m:sub>
                            </m:sSub>
                            <m:sSub>
                              <m:sSubPr>
                                <m:ctrlPr>
                                  <a:rPr lang="en-US" b="0" i="1">
                                    <a:latin typeface="Cambria Math" panose="02040503050406030204" pitchFamily="18" charset="0"/>
                                    <a:ea typeface="Cambria Math"/>
                                    <a:cs typeface="Cambria Math"/>
                                  </a:rPr>
                                </m:ctrlPr>
                              </m:sSubPr>
                              <m:e>
                                <m:r>
                                  <a:rPr lang="en-US" b="0" i="1">
                                    <a:latin typeface="Cambria Math"/>
                                  </a:rPr>
                                  <m:t>𝐹</m:t>
                                </m:r>
                              </m:e>
                              <m:sub>
                                <m:r>
                                  <a:rPr lang="en-US" b="0" i="1">
                                    <a:latin typeface="Cambria Math"/>
                                  </a:rPr>
                                  <m:t>𝑏</m:t>
                                </m:r>
                              </m:sub>
                            </m:sSub>
                            <m:func>
                              <m:funcPr>
                                <m:ctrlPr>
                                  <a:rPr lang="en-US" b="0" i="1">
                                    <a:latin typeface="Cambria Math" panose="02040503050406030204" pitchFamily="18" charset="0"/>
                                    <a:ea typeface="Cambria Math"/>
                                    <a:cs typeface="Cambria Math"/>
                                  </a:rPr>
                                </m:ctrlPr>
                              </m:funcPr>
                              <m:fName>
                                <m:r>
                                  <m:rPr>
                                    <m:sty m:val="p"/>
                                  </m:rPr>
                                  <a:rPr lang="en-US" b="0" i="0">
                                    <a:latin typeface="Cambria Math"/>
                                  </a:rPr>
                                  <m:t>sin</m:t>
                                </m:r>
                              </m:fName>
                              <m:e>
                                <m:d>
                                  <m:dPr>
                                    <m:ctrlPr>
                                      <a:rPr lang="en-US" b="0" i="1">
                                        <a:latin typeface="Cambria Math" panose="02040503050406030204" pitchFamily="18" charset="0"/>
                                        <a:ea typeface="Cambria Math"/>
                                        <a:cs typeface="Cambria Math"/>
                                      </a:rPr>
                                    </m:ctrlPr>
                                  </m:dPr>
                                  <m:e>
                                    <m:sSub>
                                      <m:sSubPr>
                                        <m:ctrlPr>
                                          <a:rPr lang="en-US" b="0" i="1">
                                            <a:latin typeface="Cambria Math" panose="02040503050406030204" pitchFamily="18" charset="0"/>
                                            <a:ea typeface="Cambria Math"/>
                                            <a:cs typeface="Cambria Math"/>
                                          </a:rPr>
                                        </m:ctrlPr>
                                      </m:sSubPr>
                                      <m:e>
                                        <m:r>
                                          <a:rPr lang="en-US" b="0" i="1">
                                            <a:latin typeface="Cambria Math"/>
                                          </a:rPr>
                                          <m:t>𝜙</m:t>
                                        </m:r>
                                      </m:e>
                                      <m:sub>
                                        <m:r>
                                          <a:rPr lang="en-US" b="0" i="1">
                                            <a:latin typeface="Cambria Math"/>
                                          </a:rPr>
                                          <m:t>𝑠</m:t>
                                        </m:r>
                                      </m:sub>
                                    </m:sSub>
                                  </m:e>
                                </m:d>
                              </m:e>
                            </m:func>
                          </m:e>
                        </m:d>
                        <m:r>
                          <a:rPr lang="en-US" b="0" i="1">
                            <a:latin typeface="Cambria Math"/>
                          </a:rPr>
                          <m:t>+</m:t>
                        </m:r>
                        <m:r>
                          <a:rPr lang="en-US" b="0" i="1">
                            <a:solidFill>
                              <a:schemeClr val="accent1"/>
                            </a:solidFill>
                            <a:latin typeface="Cambria Math"/>
                          </a:rPr>
                          <m:t>𝑖</m:t>
                        </m:r>
                        <m:d>
                          <m:dPr>
                            <m:begChr m:val="["/>
                            <m:endChr m:val="]"/>
                            <m:ctrlPr>
                              <a:rPr lang="en-US" b="0" i="1">
                                <a:solidFill>
                                  <a:schemeClr val="accent1"/>
                                </a:solidFill>
                                <a:latin typeface="Cambria Math" panose="02040503050406030204" pitchFamily="18" charset="0"/>
                                <a:ea typeface="Cambria Math"/>
                                <a:cs typeface="Cambria Math"/>
                              </a:rPr>
                            </m:ctrlPr>
                          </m:dPr>
                          <m:e>
                            <m:sSub>
                              <m:sSubPr>
                                <m:ctrlPr>
                                  <a:rPr lang="en-US" b="0" i="1">
                                    <a:solidFill>
                                      <a:schemeClr val="accent1"/>
                                    </a:solidFill>
                                    <a:latin typeface="Cambria Math" panose="02040503050406030204" pitchFamily="18" charset="0"/>
                                    <a:ea typeface="Cambria Math"/>
                                    <a:cs typeface="Cambria Math"/>
                                  </a:rPr>
                                </m:ctrlPr>
                              </m:sSubPr>
                              <m:e>
                                <m:r>
                                  <a:rPr lang="en-US" b="0" i="1">
                                    <a:solidFill>
                                      <a:schemeClr val="accent1"/>
                                    </a:solidFill>
                                    <a:latin typeface="Cambria Math"/>
                                  </a:rPr>
                                  <m:t>𝐼</m:t>
                                </m:r>
                              </m:e>
                              <m:sub>
                                <m:r>
                                  <a:rPr lang="en-US" b="0" i="1">
                                    <a:solidFill>
                                      <a:schemeClr val="accent1"/>
                                    </a:solidFill>
                                    <a:latin typeface="Cambria Math"/>
                                  </a:rPr>
                                  <m:t>𝑏</m:t>
                                </m:r>
                                <m:r>
                                  <a:rPr lang="en-US" b="0" i="1">
                                    <a:solidFill>
                                      <a:schemeClr val="accent1"/>
                                    </a:solidFill>
                                    <a:latin typeface="Cambria Math"/>
                                  </a:rPr>
                                  <m:t>,</m:t>
                                </m:r>
                                <m:r>
                                  <a:rPr lang="en-US" b="0" i="1">
                                    <a:solidFill>
                                      <a:schemeClr val="accent1"/>
                                    </a:solidFill>
                                    <a:latin typeface="Cambria Math"/>
                                  </a:rPr>
                                  <m:t>𝐷𝐶</m:t>
                                </m:r>
                              </m:sub>
                            </m:sSub>
                            <m:sSub>
                              <m:sSubPr>
                                <m:ctrlPr>
                                  <a:rPr lang="en-US" b="0" i="1">
                                    <a:solidFill>
                                      <a:schemeClr val="accent1"/>
                                    </a:solidFill>
                                    <a:latin typeface="Cambria Math" panose="02040503050406030204" pitchFamily="18" charset="0"/>
                                    <a:ea typeface="Cambria Math"/>
                                    <a:cs typeface="Cambria Math"/>
                                  </a:rPr>
                                </m:ctrlPr>
                              </m:sSubPr>
                              <m:e>
                                <m:r>
                                  <a:rPr lang="en-US" b="0" i="1">
                                    <a:solidFill>
                                      <a:schemeClr val="accent1"/>
                                    </a:solidFill>
                                    <a:latin typeface="Cambria Math"/>
                                  </a:rPr>
                                  <m:t>𝐹</m:t>
                                </m:r>
                              </m:e>
                              <m:sub>
                                <m:r>
                                  <a:rPr lang="en-US" b="0" i="1">
                                    <a:solidFill>
                                      <a:schemeClr val="accent1"/>
                                    </a:solidFill>
                                    <a:latin typeface="Cambria Math"/>
                                  </a:rPr>
                                  <m:t>𝑏</m:t>
                                </m:r>
                              </m:sub>
                            </m:sSub>
                            <m:func>
                              <m:funcPr>
                                <m:ctrlPr>
                                  <a:rPr lang="en-US" b="0" i="1">
                                    <a:solidFill>
                                      <a:schemeClr val="accent1"/>
                                    </a:solidFill>
                                    <a:latin typeface="Cambria Math" panose="02040503050406030204" pitchFamily="18" charset="0"/>
                                    <a:ea typeface="Cambria Math"/>
                                    <a:cs typeface="Cambria Math"/>
                                  </a:rPr>
                                </m:ctrlPr>
                              </m:funcPr>
                              <m:fName>
                                <m:r>
                                  <m:rPr>
                                    <m:sty m:val="p"/>
                                  </m:rPr>
                                  <a:rPr lang="en-US" b="0" i="0">
                                    <a:solidFill>
                                      <a:schemeClr val="accent1"/>
                                    </a:solidFill>
                                    <a:latin typeface="Cambria Math"/>
                                  </a:rPr>
                                  <m:t>cos</m:t>
                                </m:r>
                              </m:fName>
                              <m:e>
                                <m:d>
                                  <m:dPr>
                                    <m:ctrlPr>
                                      <a:rPr lang="en-US" b="0" i="1">
                                        <a:solidFill>
                                          <a:schemeClr val="accent1"/>
                                        </a:solidFill>
                                        <a:latin typeface="Cambria Math" panose="02040503050406030204" pitchFamily="18" charset="0"/>
                                        <a:ea typeface="Cambria Math"/>
                                        <a:cs typeface="Cambria Math"/>
                                      </a:rPr>
                                    </m:ctrlPr>
                                  </m:dPr>
                                  <m:e>
                                    <m:sSub>
                                      <m:sSubPr>
                                        <m:ctrlPr>
                                          <a:rPr lang="en-US" b="0" i="1">
                                            <a:solidFill>
                                              <a:schemeClr val="accent1"/>
                                            </a:solidFill>
                                            <a:latin typeface="Cambria Math" panose="02040503050406030204" pitchFamily="18" charset="0"/>
                                            <a:ea typeface="Cambria Math"/>
                                            <a:cs typeface="Cambria Math"/>
                                          </a:rPr>
                                        </m:ctrlPr>
                                      </m:sSubPr>
                                      <m:e>
                                        <m:r>
                                          <a:rPr lang="en-US" b="0" i="1">
                                            <a:solidFill>
                                              <a:schemeClr val="accent1"/>
                                            </a:solidFill>
                                            <a:latin typeface="Cambria Math"/>
                                          </a:rPr>
                                          <m:t>𝜙</m:t>
                                        </m:r>
                                      </m:e>
                                      <m:sub>
                                        <m:r>
                                          <a:rPr lang="en-US" b="0" i="1">
                                            <a:solidFill>
                                              <a:schemeClr val="accent1"/>
                                            </a:solidFill>
                                            <a:latin typeface="Cambria Math"/>
                                          </a:rPr>
                                          <m:t>𝑠</m:t>
                                        </m:r>
                                      </m:sub>
                                    </m:sSub>
                                  </m:e>
                                </m:d>
                              </m:e>
                            </m:func>
                            <m:r>
                              <a:rPr lang="en-US" b="0" i="1">
                                <a:solidFill>
                                  <a:schemeClr val="accent1"/>
                                </a:solidFill>
                                <a:latin typeface="Cambria Math"/>
                              </a:rPr>
                              <m:t>−</m:t>
                            </m:r>
                            <m:f>
                              <m:fPr>
                                <m:ctrlPr>
                                  <a:rPr lang="en-US" b="0" i="1">
                                    <a:solidFill>
                                      <a:schemeClr val="accent1"/>
                                    </a:solidFill>
                                    <a:latin typeface="Cambria Math" panose="02040503050406030204" pitchFamily="18" charset="0"/>
                                    <a:ea typeface="Cambria Math"/>
                                    <a:cs typeface="Cambria Math"/>
                                  </a:rPr>
                                </m:ctrlPr>
                              </m:fPr>
                              <m:num>
                                <m:r>
                                  <a:rPr lang="en-US" b="0" i="1">
                                    <a:solidFill>
                                      <a:schemeClr val="accent1"/>
                                    </a:solidFill>
                                    <a:latin typeface="Cambria Math"/>
                                  </a:rPr>
                                  <m:t>𝑉</m:t>
                                </m:r>
                                <m:r>
                                  <m:rPr>
                                    <m:sty m:val="p"/>
                                  </m:rPr>
                                  <a:rPr lang="en-US" b="0" i="0">
                                    <a:solidFill>
                                      <a:schemeClr val="accent1"/>
                                    </a:solidFill>
                                    <a:latin typeface="Cambria Math"/>
                                  </a:rPr>
                                  <m:t>Δ</m:t>
                                </m:r>
                                <m:r>
                                  <a:rPr lang="en-US" b="0" i="1">
                                    <a:solidFill>
                                      <a:schemeClr val="accent1"/>
                                    </a:solidFill>
                                    <a:latin typeface="Cambria Math"/>
                                  </a:rPr>
                                  <m:t>𝜔</m:t>
                                </m:r>
                              </m:num>
                              <m:den>
                                <m:r>
                                  <a:rPr lang="en-US" b="0" i="1">
                                    <a:solidFill>
                                      <a:schemeClr val="accent1"/>
                                    </a:solidFill>
                                    <a:latin typeface="Cambria Math"/>
                                  </a:rPr>
                                  <m:t>𝜔</m:t>
                                </m:r>
                                <m:d>
                                  <m:dPr>
                                    <m:ctrlPr>
                                      <a:rPr lang="en-US" b="0" i="1">
                                        <a:solidFill>
                                          <a:schemeClr val="accent1"/>
                                        </a:solidFill>
                                        <a:latin typeface="Cambria Math" panose="02040503050406030204" pitchFamily="18" charset="0"/>
                                        <a:ea typeface="Cambria Math"/>
                                        <a:cs typeface="Cambria Math"/>
                                      </a:rPr>
                                    </m:ctrlPr>
                                  </m:dPr>
                                  <m:e>
                                    <m:r>
                                      <a:rPr lang="en-US" b="0" i="1">
                                        <a:solidFill>
                                          <a:schemeClr val="accent1"/>
                                        </a:solidFill>
                                        <a:latin typeface="Cambria Math"/>
                                      </a:rPr>
                                      <m:t>𝑅</m:t>
                                    </m:r>
                                    <m:r>
                                      <a:rPr lang="en-US" b="0" i="1">
                                        <a:solidFill>
                                          <a:schemeClr val="accent1"/>
                                        </a:solidFill>
                                        <a:latin typeface="Cambria Math"/>
                                      </a:rPr>
                                      <m:t>/</m:t>
                                    </m:r>
                                    <m:r>
                                      <a:rPr lang="en-US" b="0" i="1">
                                        <a:solidFill>
                                          <a:schemeClr val="accent1"/>
                                        </a:solidFill>
                                        <a:latin typeface="Cambria Math"/>
                                      </a:rPr>
                                      <m:t>𝑄</m:t>
                                    </m:r>
                                  </m:e>
                                </m:d>
                              </m:den>
                            </m:f>
                          </m:e>
                        </m:d>
                      </m:oMath>
                    </m:oMathPara>
                  </a14:m>
                  <a:endParaRPr lang="en-US" b="0"/>
                </a:p>
                <a:p>
                  <a:pPr marL="0" indent="0">
                    <a:lnSpc>
                      <a:spcPct val="150000"/>
                    </a:lnSpc>
                    <a:buNone/>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a:cs typeface="Cambria Math"/>
                              </a:rPr>
                            </m:ctrlPr>
                          </m:sSubPr>
                          <m:e>
                            <m:r>
                              <a:rPr lang="en-US" b="0" i="1">
                                <a:latin typeface="Cambria Math"/>
                              </a:rPr>
                              <m:t>𝐼</m:t>
                            </m:r>
                          </m:e>
                          <m:sub>
                            <m:r>
                              <a:rPr lang="en-US" b="0" i="1">
                                <a:latin typeface="Cambria Math"/>
                              </a:rPr>
                              <m:t>𝑟</m:t>
                            </m:r>
                          </m:sub>
                        </m:sSub>
                        <m:r>
                          <a:rPr lang="en-US" b="0" i="1">
                            <a:latin typeface="Cambria Math"/>
                          </a:rPr>
                          <m:t>=</m:t>
                        </m:r>
                        <m:d>
                          <m:dPr>
                            <m:begChr m:val="["/>
                            <m:endChr m:val="]"/>
                            <m:ctrlPr>
                              <a:rPr lang="en-US" b="0" i="1">
                                <a:latin typeface="Cambria Math" panose="02040503050406030204" pitchFamily="18" charset="0"/>
                                <a:ea typeface="Cambria Math"/>
                                <a:cs typeface="Cambria Math"/>
                              </a:rPr>
                            </m:ctrlPr>
                          </m:dPr>
                          <m:e>
                            <m:f>
                              <m:fPr>
                                <m:ctrlPr>
                                  <a:rPr lang="en-US" b="0" i="1">
                                    <a:solidFill>
                                      <a:schemeClr val="accent6"/>
                                    </a:solidFill>
                                    <a:latin typeface="Cambria Math" panose="02040503050406030204" pitchFamily="18" charset="0"/>
                                    <a:ea typeface="Cambria Math"/>
                                    <a:cs typeface="Cambria Math"/>
                                  </a:rPr>
                                </m:ctrlPr>
                              </m:fPr>
                              <m:num>
                                <m:r>
                                  <a:rPr lang="en-US" b="0" i="1">
                                    <a:solidFill>
                                      <a:schemeClr val="accent6"/>
                                    </a:solidFill>
                                    <a:latin typeface="Cambria Math"/>
                                  </a:rPr>
                                  <m:t>𝑉</m:t>
                                </m:r>
                              </m:num>
                              <m:den>
                                <m:r>
                                  <a:rPr lang="en-US" b="0" i="1">
                                    <a:solidFill>
                                      <a:schemeClr val="accent6"/>
                                    </a:solidFill>
                                    <a:latin typeface="Cambria Math"/>
                                  </a:rPr>
                                  <m:t>2</m:t>
                                </m:r>
                                <m:d>
                                  <m:dPr>
                                    <m:ctrlPr>
                                      <a:rPr lang="en-US" b="0" i="1">
                                        <a:solidFill>
                                          <a:schemeClr val="accent6"/>
                                        </a:solidFill>
                                        <a:latin typeface="Cambria Math" panose="02040503050406030204" pitchFamily="18" charset="0"/>
                                        <a:ea typeface="Cambria Math"/>
                                        <a:cs typeface="Cambria Math"/>
                                      </a:rPr>
                                    </m:ctrlPr>
                                  </m:dPr>
                                  <m:e>
                                    <m:r>
                                      <a:rPr lang="en-US" b="0" i="1">
                                        <a:solidFill>
                                          <a:schemeClr val="accent6"/>
                                        </a:solidFill>
                                        <a:latin typeface="Cambria Math"/>
                                      </a:rPr>
                                      <m:t>𝑅</m:t>
                                    </m:r>
                                    <m:r>
                                      <a:rPr lang="en-US" b="0" i="1">
                                        <a:solidFill>
                                          <a:schemeClr val="accent6"/>
                                        </a:solidFill>
                                        <a:latin typeface="Cambria Math"/>
                                      </a:rPr>
                                      <m:t>/</m:t>
                                    </m:r>
                                    <m:r>
                                      <a:rPr lang="en-US" b="0" i="1">
                                        <a:solidFill>
                                          <a:schemeClr val="accent6"/>
                                        </a:solidFill>
                                        <a:latin typeface="Cambria Math"/>
                                      </a:rPr>
                                      <m:t>𝑄</m:t>
                                    </m:r>
                                  </m:e>
                                </m:d>
                                <m:sSub>
                                  <m:sSubPr>
                                    <m:ctrlPr>
                                      <a:rPr lang="en-US" b="0" i="1">
                                        <a:solidFill>
                                          <a:schemeClr val="accent6"/>
                                        </a:solidFill>
                                        <a:latin typeface="Cambria Math" panose="02040503050406030204" pitchFamily="18" charset="0"/>
                                        <a:ea typeface="Cambria Math"/>
                                        <a:cs typeface="Cambria Math"/>
                                      </a:rPr>
                                    </m:ctrlPr>
                                  </m:sSubPr>
                                  <m:e>
                                    <m:r>
                                      <a:rPr lang="en-US" b="0" i="1">
                                        <a:solidFill>
                                          <a:schemeClr val="accent6"/>
                                        </a:solidFill>
                                        <a:latin typeface="Cambria Math"/>
                                      </a:rPr>
                                      <m:t>𝑄</m:t>
                                    </m:r>
                                  </m:e>
                                  <m:sub>
                                    <m:r>
                                      <a:rPr lang="en-US" b="0" i="1">
                                        <a:solidFill>
                                          <a:schemeClr val="accent6"/>
                                        </a:solidFill>
                                        <a:latin typeface="Cambria Math"/>
                                      </a:rPr>
                                      <m:t>𝐿</m:t>
                                    </m:r>
                                  </m:sub>
                                </m:sSub>
                              </m:den>
                            </m:f>
                            <m:r>
                              <a:rPr lang="en-US" b="0" i="1">
                                <a:solidFill>
                                  <a:schemeClr val="accent6"/>
                                </a:solidFill>
                                <a:latin typeface="Cambria Math"/>
                              </a:rPr>
                              <m:t>−</m:t>
                            </m:r>
                            <m:sSub>
                              <m:sSubPr>
                                <m:ctrlPr>
                                  <a:rPr lang="en-US" b="0" i="1">
                                    <a:solidFill>
                                      <a:schemeClr val="accent6"/>
                                    </a:solidFill>
                                    <a:latin typeface="Cambria Math" panose="02040503050406030204" pitchFamily="18" charset="0"/>
                                    <a:ea typeface="Cambria Math"/>
                                    <a:cs typeface="Cambria Math"/>
                                  </a:rPr>
                                </m:ctrlPr>
                              </m:sSubPr>
                              <m:e>
                                <m:r>
                                  <a:rPr lang="en-US" b="0" i="1">
                                    <a:solidFill>
                                      <a:schemeClr val="accent6"/>
                                    </a:solidFill>
                                    <a:latin typeface="Cambria Math"/>
                                  </a:rPr>
                                  <m:t>𝐼</m:t>
                                </m:r>
                              </m:e>
                              <m:sub>
                                <m:r>
                                  <a:rPr lang="en-US" b="0" i="1">
                                    <a:solidFill>
                                      <a:schemeClr val="accent6"/>
                                    </a:solidFill>
                                    <a:latin typeface="Cambria Math"/>
                                  </a:rPr>
                                  <m:t>𝑏</m:t>
                                </m:r>
                                <m:r>
                                  <a:rPr lang="en-US" b="0" i="1">
                                    <a:solidFill>
                                      <a:schemeClr val="accent6"/>
                                    </a:solidFill>
                                    <a:latin typeface="Cambria Math"/>
                                  </a:rPr>
                                  <m:t>,</m:t>
                                </m:r>
                                <m:r>
                                  <a:rPr lang="en-US" b="0" i="1">
                                    <a:solidFill>
                                      <a:schemeClr val="accent6"/>
                                    </a:solidFill>
                                    <a:latin typeface="Cambria Math"/>
                                  </a:rPr>
                                  <m:t>𝐷𝐶</m:t>
                                </m:r>
                              </m:sub>
                            </m:sSub>
                            <m:sSub>
                              <m:sSubPr>
                                <m:ctrlPr>
                                  <a:rPr lang="en-US" b="0" i="1">
                                    <a:solidFill>
                                      <a:schemeClr val="accent6"/>
                                    </a:solidFill>
                                    <a:latin typeface="Cambria Math" panose="02040503050406030204" pitchFamily="18" charset="0"/>
                                    <a:ea typeface="Cambria Math"/>
                                    <a:cs typeface="Cambria Math"/>
                                  </a:rPr>
                                </m:ctrlPr>
                              </m:sSubPr>
                              <m:e>
                                <m:r>
                                  <a:rPr lang="en-US" b="0" i="1">
                                    <a:solidFill>
                                      <a:schemeClr val="accent6"/>
                                    </a:solidFill>
                                    <a:latin typeface="Cambria Math"/>
                                  </a:rPr>
                                  <m:t>𝐹</m:t>
                                </m:r>
                              </m:e>
                              <m:sub>
                                <m:r>
                                  <a:rPr lang="en-US" b="0" i="1">
                                    <a:solidFill>
                                      <a:schemeClr val="accent6"/>
                                    </a:solidFill>
                                    <a:latin typeface="Cambria Math"/>
                                  </a:rPr>
                                  <m:t>𝑏</m:t>
                                </m:r>
                              </m:sub>
                            </m:sSub>
                            <m:func>
                              <m:funcPr>
                                <m:ctrlPr>
                                  <a:rPr lang="en-US" b="0" i="1">
                                    <a:solidFill>
                                      <a:schemeClr val="accent6"/>
                                    </a:solidFill>
                                    <a:latin typeface="Cambria Math" panose="02040503050406030204" pitchFamily="18" charset="0"/>
                                    <a:ea typeface="Cambria Math"/>
                                    <a:cs typeface="Cambria Math"/>
                                  </a:rPr>
                                </m:ctrlPr>
                              </m:funcPr>
                              <m:fName>
                                <m:r>
                                  <m:rPr>
                                    <m:sty m:val="p"/>
                                  </m:rPr>
                                  <a:rPr lang="en-US" b="0" i="0">
                                    <a:solidFill>
                                      <a:schemeClr val="accent6"/>
                                    </a:solidFill>
                                    <a:latin typeface="Cambria Math"/>
                                  </a:rPr>
                                  <m:t>sin</m:t>
                                </m:r>
                              </m:fName>
                              <m:e>
                                <m:d>
                                  <m:dPr>
                                    <m:ctrlPr>
                                      <a:rPr lang="en-US" b="0" i="1">
                                        <a:solidFill>
                                          <a:schemeClr val="accent6"/>
                                        </a:solidFill>
                                        <a:latin typeface="Cambria Math" panose="02040503050406030204" pitchFamily="18" charset="0"/>
                                        <a:ea typeface="Cambria Math"/>
                                        <a:cs typeface="Cambria Math"/>
                                      </a:rPr>
                                    </m:ctrlPr>
                                  </m:dPr>
                                  <m:e>
                                    <m:sSub>
                                      <m:sSubPr>
                                        <m:ctrlPr>
                                          <a:rPr lang="en-US" b="0" i="1">
                                            <a:solidFill>
                                              <a:schemeClr val="accent6"/>
                                            </a:solidFill>
                                            <a:latin typeface="Cambria Math" panose="02040503050406030204" pitchFamily="18" charset="0"/>
                                            <a:ea typeface="Cambria Math"/>
                                            <a:cs typeface="Cambria Math"/>
                                          </a:rPr>
                                        </m:ctrlPr>
                                      </m:sSubPr>
                                      <m:e>
                                        <m:r>
                                          <a:rPr lang="en-US" b="0" i="1">
                                            <a:solidFill>
                                              <a:schemeClr val="accent6"/>
                                            </a:solidFill>
                                            <a:latin typeface="Cambria Math"/>
                                          </a:rPr>
                                          <m:t>𝜙</m:t>
                                        </m:r>
                                      </m:e>
                                      <m:sub>
                                        <m:r>
                                          <a:rPr lang="en-US" b="0" i="1">
                                            <a:solidFill>
                                              <a:schemeClr val="accent6"/>
                                            </a:solidFill>
                                            <a:latin typeface="Cambria Math"/>
                                          </a:rPr>
                                          <m:t>𝑠</m:t>
                                        </m:r>
                                      </m:sub>
                                    </m:sSub>
                                  </m:e>
                                </m:d>
                              </m:e>
                            </m:func>
                          </m:e>
                        </m:d>
                        <m:r>
                          <a:rPr lang="en-US" b="0" i="1">
                            <a:latin typeface="Cambria Math"/>
                          </a:rPr>
                          <m:t>−</m:t>
                        </m:r>
                        <m:r>
                          <a:rPr lang="en-US" b="0" i="1">
                            <a:solidFill>
                              <a:schemeClr val="accent1"/>
                            </a:solidFill>
                            <a:latin typeface="Cambria Math"/>
                          </a:rPr>
                          <m:t>𝑖</m:t>
                        </m:r>
                        <m:d>
                          <m:dPr>
                            <m:begChr m:val="["/>
                            <m:endChr m:val="]"/>
                            <m:ctrlPr>
                              <a:rPr lang="en-US" b="0" i="1">
                                <a:solidFill>
                                  <a:schemeClr val="accent1"/>
                                </a:solidFill>
                                <a:latin typeface="Cambria Math" panose="02040503050406030204" pitchFamily="18" charset="0"/>
                                <a:ea typeface="Cambria Math"/>
                                <a:cs typeface="Cambria Math"/>
                              </a:rPr>
                            </m:ctrlPr>
                          </m:dPr>
                          <m:e>
                            <m:sSub>
                              <m:sSubPr>
                                <m:ctrlPr>
                                  <a:rPr lang="en-US" b="0" i="1">
                                    <a:solidFill>
                                      <a:schemeClr val="accent1"/>
                                    </a:solidFill>
                                    <a:latin typeface="Cambria Math" panose="02040503050406030204" pitchFamily="18" charset="0"/>
                                    <a:ea typeface="Cambria Math"/>
                                    <a:cs typeface="Cambria Math"/>
                                  </a:rPr>
                                </m:ctrlPr>
                              </m:sSubPr>
                              <m:e>
                                <m:r>
                                  <a:rPr lang="en-US" b="0" i="1">
                                    <a:solidFill>
                                      <a:schemeClr val="accent1"/>
                                    </a:solidFill>
                                    <a:latin typeface="Cambria Math"/>
                                  </a:rPr>
                                  <m:t>𝐼</m:t>
                                </m:r>
                              </m:e>
                              <m:sub>
                                <m:r>
                                  <a:rPr lang="en-US" b="0" i="1">
                                    <a:solidFill>
                                      <a:schemeClr val="accent1"/>
                                    </a:solidFill>
                                    <a:latin typeface="Cambria Math"/>
                                  </a:rPr>
                                  <m:t>𝑏</m:t>
                                </m:r>
                                <m:r>
                                  <a:rPr lang="en-US" b="0" i="1">
                                    <a:solidFill>
                                      <a:schemeClr val="accent1"/>
                                    </a:solidFill>
                                    <a:latin typeface="Cambria Math"/>
                                  </a:rPr>
                                  <m:t>,</m:t>
                                </m:r>
                                <m:r>
                                  <a:rPr lang="en-US" b="0" i="1">
                                    <a:solidFill>
                                      <a:schemeClr val="accent1"/>
                                    </a:solidFill>
                                    <a:latin typeface="Cambria Math"/>
                                  </a:rPr>
                                  <m:t>𝐷𝐶</m:t>
                                </m:r>
                              </m:sub>
                            </m:sSub>
                            <m:sSub>
                              <m:sSubPr>
                                <m:ctrlPr>
                                  <a:rPr lang="en-US" b="0" i="1">
                                    <a:solidFill>
                                      <a:schemeClr val="accent1"/>
                                    </a:solidFill>
                                    <a:latin typeface="Cambria Math" panose="02040503050406030204" pitchFamily="18" charset="0"/>
                                    <a:ea typeface="Cambria Math"/>
                                    <a:cs typeface="Cambria Math"/>
                                  </a:rPr>
                                </m:ctrlPr>
                              </m:sSubPr>
                              <m:e>
                                <m:r>
                                  <a:rPr lang="en-US" b="0" i="1">
                                    <a:solidFill>
                                      <a:schemeClr val="accent1"/>
                                    </a:solidFill>
                                    <a:latin typeface="Cambria Math"/>
                                  </a:rPr>
                                  <m:t>𝐹</m:t>
                                </m:r>
                              </m:e>
                              <m:sub>
                                <m:r>
                                  <a:rPr lang="en-US" b="0" i="1">
                                    <a:solidFill>
                                      <a:schemeClr val="accent1"/>
                                    </a:solidFill>
                                    <a:latin typeface="Cambria Math"/>
                                  </a:rPr>
                                  <m:t>𝑏</m:t>
                                </m:r>
                              </m:sub>
                            </m:sSub>
                            <m:func>
                              <m:funcPr>
                                <m:ctrlPr>
                                  <a:rPr lang="en-US" b="0" i="1">
                                    <a:solidFill>
                                      <a:schemeClr val="accent1"/>
                                    </a:solidFill>
                                    <a:latin typeface="Cambria Math" panose="02040503050406030204" pitchFamily="18" charset="0"/>
                                    <a:ea typeface="Cambria Math"/>
                                    <a:cs typeface="Cambria Math"/>
                                  </a:rPr>
                                </m:ctrlPr>
                              </m:funcPr>
                              <m:fName>
                                <m:r>
                                  <m:rPr>
                                    <m:sty m:val="p"/>
                                  </m:rPr>
                                  <a:rPr lang="en-US" b="0" i="0">
                                    <a:solidFill>
                                      <a:schemeClr val="accent1"/>
                                    </a:solidFill>
                                    <a:latin typeface="Cambria Math"/>
                                  </a:rPr>
                                  <m:t>cos</m:t>
                                </m:r>
                              </m:fName>
                              <m:e>
                                <m:d>
                                  <m:dPr>
                                    <m:ctrlPr>
                                      <a:rPr lang="en-US" b="0" i="1">
                                        <a:solidFill>
                                          <a:schemeClr val="accent1"/>
                                        </a:solidFill>
                                        <a:latin typeface="Cambria Math" panose="02040503050406030204" pitchFamily="18" charset="0"/>
                                        <a:ea typeface="Cambria Math"/>
                                        <a:cs typeface="Cambria Math"/>
                                      </a:rPr>
                                    </m:ctrlPr>
                                  </m:dPr>
                                  <m:e>
                                    <m:sSub>
                                      <m:sSubPr>
                                        <m:ctrlPr>
                                          <a:rPr lang="en-US" b="0" i="1">
                                            <a:solidFill>
                                              <a:schemeClr val="accent1"/>
                                            </a:solidFill>
                                            <a:latin typeface="Cambria Math" panose="02040503050406030204" pitchFamily="18" charset="0"/>
                                            <a:ea typeface="Cambria Math"/>
                                            <a:cs typeface="Cambria Math"/>
                                          </a:rPr>
                                        </m:ctrlPr>
                                      </m:sSubPr>
                                      <m:e>
                                        <m:r>
                                          <a:rPr lang="en-US" b="0" i="1">
                                            <a:solidFill>
                                              <a:schemeClr val="accent1"/>
                                            </a:solidFill>
                                            <a:latin typeface="Cambria Math"/>
                                          </a:rPr>
                                          <m:t>𝜙</m:t>
                                        </m:r>
                                      </m:e>
                                      <m:sub>
                                        <m:r>
                                          <a:rPr lang="en-US" b="0" i="1">
                                            <a:solidFill>
                                              <a:schemeClr val="accent1"/>
                                            </a:solidFill>
                                            <a:latin typeface="Cambria Math"/>
                                          </a:rPr>
                                          <m:t>𝑠</m:t>
                                        </m:r>
                                      </m:sub>
                                    </m:sSub>
                                  </m:e>
                                </m:d>
                              </m:e>
                            </m:func>
                            <m:r>
                              <a:rPr lang="en-US" b="0" i="1">
                                <a:solidFill>
                                  <a:schemeClr val="accent1"/>
                                </a:solidFill>
                                <a:latin typeface="Cambria Math"/>
                              </a:rPr>
                              <m:t>−</m:t>
                            </m:r>
                            <m:f>
                              <m:fPr>
                                <m:ctrlPr>
                                  <a:rPr lang="en-US" b="0" i="1">
                                    <a:solidFill>
                                      <a:schemeClr val="accent1"/>
                                    </a:solidFill>
                                    <a:latin typeface="Cambria Math" panose="02040503050406030204" pitchFamily="18" charset="0"/>
                                    <a:ea typeface="Cambria Math"/>
                                    <a:cs typeface="Cambria Math"/>
                                  </a:rPr>
                                </m:ctrlPr>
                              </m:fPr>
                              <m:num>
                                <m:r>
                                  <a:rPr lang="en-US" b="0" i="1">
                                    <a:solidFill>
                                      <a:schemeClr val="accent1"/>
                                    </a:solidFill>
                                    <a:latin typeface="Cambria Math"/>
                                  </a:rPr>
                                  <m:t>𝑉</m:t>
                                </m:r>
                                <m:r>
                                  <m:rPr>
                                    <m:sty m:val="p"/>
                                  </m:rPr>
                                  <a:rPr lang="en-US" b="0" i="0">
                                    <a:solidFill>
                                      <a:schemeClr val="accent1"/>
                                    </a:solidFill>
                                    <a:latin typeface="Cambria Math"/>
                                  </a:rPr>
                                  <m:t>Δ</m:t>
                                </m:r>
                                <m:r>
                                  <a:rPr lang="en-US" b="0" i="1">
                                    <a:solidFill>
                                      <a:schemeClr val="accent1"/>
                                    </a:solidFill>
                                    <a:latin typeface="Cambria Math"/>
                                  </a:rPr>
                                  <m:t>𝜔</m:t>
                                </m:r>
                              </m:num>
                              <m:den>
                                <m:r>
                                  <a:rPr lang="en-US" b="0" i="1">
                                    <a:solidFill>
                                      <a:schemeClr val="accent1"/>
                                    </a:solidFill>
                                    <a:latin typeface="Cambria Math"/>
                                  </a:rPr>
                                  <m:t>𝜔</m:t>
                                </m:r>
                                <m:d>
                                  <m:dPr>
                                    <m:ctrlPr>
                                      <a:rPr lang="en-US" b="0" i="1">
                                        <a:solidFill>
                                          <a:schemeClr val="accent1"/>
                                        </a:solidFill>
                                        <a:latin typeface="Cambria Math" panose="02040503050406030204" pitchFamily="18" charset="0"/>
                                        <a:ea typeface="Cambria Math"/>
                                        <a:cs typeface="Cambria Math"/>
                                      </a:rPr>
                                    </m:ctrlPr>
                                  </m:dPr>
                                  <m:e>
                                    <m:r>
                                      <a:rPr lang="en-US" b="0" i="1">
                                        <a:solidFill>
                                          <a:schemeClr val="accent1"/>
                                        </a:solidFill>
                                        <a:latin typeface="Cambria Math"/>
                                      </a:rPr>
                                      <m:t>𝑅</m:t>
                                    </m:r>
                                    <m:r>
                                      <a:rPr lang="en-US" b="0" i="1">
                                        <a:solidFill>
                                          <a:schemeClr val="accent1"/>
                                        </a:solidFill>
                                        <a:latin typeface="Cambria Math"/>
                                      </a:rPr>
                                      <m:t>/</m:t>
                                    </m:r>
                                    <m:r>
                                      <a:rPr lang="en-US" b="0" i="1">
                                        <a:solidFill>
                                          <a:schemeClr val="accent1"/>
                                        </a:solidFill>
                                        <a:latin typeface="Cambria Math"/>
                                      </a:rPr>
                                      <m:t>𝑄</m:t>
                                    </m:r>
                                  </m:e>
                                </m:d>
                              </m:den>
                            </m:f>
                          </m:e>
                        </m:d>
                      </m:oMath>
                    </m:oMathPara>
                  </a14:m>
                  <a:endParaRPr lang="en-GB"/>
                </a:p>
              </p:txBody>
            </p:sp>
          </mc:Choice>
          <mc:Fallback xmlns="">
            <p:sp>
              <p:nvSpPr>
                <p:cNvPr id="8" name="Textfeld 11">
                  <a:extLst>
                    <a:ext uri="{FF2B5EF4-FFF2-40B4-BE49-F238E27FC236}">
                      <a16:creationId xmlns:a16="http://schemas.microsoft.com/office/drawing/2014/main" id="{DEBF3B07-DF2E-97EF-6E80-566E4F28ED05}"/>
                    </a:ext>
                  </a:extLst>
                </p:cNvPr>
                <p:cNvSpPr txBox="1">
                  <a:spLocks noRot="1" noChangeAspect="1" noMove="1" noResize="1" noEditPoints="1" noAdjustHandles="1" noChangeArrowheads="1" noChangeShapeType="1" noTextEdit="1"/>
                </p:cNvSpPr>
                <p:nvPr/>
              </p:nvSpPr>
              <p:spPr bwMode="auto">
                <a:xfrm>
                  <a:off x="-316685" y="4005499"/>
                  <a:ext cx="9144699" cy="1648208"/>
                </a:xfrm>
                <a:prstGeom prst="rect">
                  <a:avLst/>
                </a:prstGeom>
                <a:blipFill>
                  <a:blip r:embed="rId4"/>
                  <a:stretch>
                    <a:fillRect/>
                  </a:stretch>
                </a:blipFill>
              </p:spPr>
              <p:txBody>
                <a:bodyPr/>
                <a:lstStyle/>
                <a:p>
                  <a:r>
                    <a:rPr lang="en-CH">
                      <a:noFill/>
                    </a:rPr>
                    <a:t> </a:t>
                  </a:r>
                </a:p>
              </p:txBody>
            </p:sp>
          </mc:Fallback>
        </mc:AlternateContent>
      </p:grpSp>
      <p:sp>
        <p:nvSpPr>
          <p:cNvPr id="9" name="Date Placeholder 8">
            <a:extLst>
              <a:ext uri="{FF2B5EF4-FFF2-40B4-BE49-F238E27FC236}">
                <a16:creationId xmlns:a16="http://schemas.microsoft.com/office/drawing/2014/main" id="{3431609A-F4B1-1244-BC39-291317F75C05}"/>
              </a:ext>
            </a:extLst>
          </p:cNvPr>
          <p:cNvSpPr>
            <a:spLocks noGrp="1"/>
          </p:cNvSpPr>
          <p:nvPr>
            <p:ph type="dt" sz="half" idx="11"/>
          </p:nvPr>
        </p:nvSpPr>
        <p:spPr/>
        <p:txBody>
          <a:bodyPr/>
          <a:lstStyle/>
          <a:p>
            <a:pPr>
              <a:defRPr/>
            </a:pPr>
            <a:r>
              <a:rPr lang="en-CH"/>
              <a:t>03/10/2024</a:t>
            </a:r>
            <a:endParaRPr lang="en-GB"/>
          </a:p>
        </p:txBody>
      </p:sp>
      <p:sp>
        <p:nvSpPr>
          <p:cNvPr id="10" name="Slide Number Placeholder 9">
            <a:extLst>
              <a:ext uri="{FF2B5EF4-FFF2-40B4-BE49-F238E27FC236}">
                <a16:creationId xmlns:a16="http://schemas.microsoft.com/office/drawing/2014/main" id="{E9D72816-8394-8B5F-56DA-0E25179D584B}"/>
              </a:ext>
            </a:extLst>
          </p:cNvPr>
          <p:cNvSpPr>
            <a:spLocks noGrp="1"/>
          </p:cNvSpPr>
          <p:nvPr>
            <p:ph type="sldNum" sz="quarter" idx="13"/>
          </p:nvPr>
        </p:nvSpPr>
        <p:spPr/>
        <p:txBody>
          <a:bodyPr/>
          <a:lstStyle/>
          <a:p>
            <a:pPr>
              <a:defRPr/>
            </a:pPr>
            <a:fld id="{005C7FBA-D4E9-46CA-9321-3ADA2E368FCD}" type="slidenum">
              <a:rPr lang="en-GB" smtClean="0"/>
              <a:t>24</a:t>
            </a:fld>
            <a:endParaRPr lang="en-GB"/>
          </a:p>
        </p:txBody>
      </p:sp>
    </p:spTree>
    <p:extLst>
      <p:ext uri="{BB962C8B-B14F-4D97-AF65-F5344CB8AC3E}">
        <p14:creationId xmlns:p14="http://schemas.microsoft.com/office/powerpoint/2010/main" val="373558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nhaltsplatzhalter 4"/>
          <p:cNvPicPr>
            <a:picLocks noGrp="1" noChangeAspect="1"/>
          </p:cNvPicPr>
          <p:nvPr>
            <p:ph idx="1"/>
          </p:nvPr>
        </p:nvPicPr>
        <p:blipFill>
          <a:blip r:embed="rId2"/>
          <a:srcRect r="12412"/>
          <a:stretch/>
        </p:blipFill>
        <p:spPr bwMode="auto">
          <a:xfrm>
            <a:off x="377601" y="1460884"/>
            <a:ext cx="4609004" cy="2973459"/>
          </a:xfrm>
          <a:prstGeom prst="rect">
            <a:avLst/>
          </a:prstGeom>
        </p:spPr>
      </p:pic>
      <p:sp>
        <p:nvSpPr>
          <p:cNvPr id="3" name="Titel 2"/>
          <p:cNvSpPr>
            <a:spLocks noGrp="1"/>
          </p:cNvSpPr>
          <p:nvPr>
            <p:ph type="title"/>
          </p:nvPr>
        </p:nvSpPr>
        <p:spPr bwMode="auto"/>
        <p:txBody>
          <a:bodyPr/>
          <a:lstStyle/>
          <a:p>
            <a:pPr>
              <a:defRPr/>
            </a:pPr>
            <a:r>
              <a:rPr lang="en-CH" noProof="0" dirty="0"/>
              <a:t>For</a:t>
            </a:r>
            <a:r>
              <a:rPr lang="en-CH" dirty="0"/>
              <a:t>mu</a:t>
            </a:r>
            <a:r>
              <a:rPr lang="en-CH" noProof="0" dirty="0"/>
              <a:t>la collection</a:t>
            </a:r>
          </a:p>
        </p:txBody>
      </p:sp>
      <mc:AlternateContent xmlns:mc="http://schemas.openxmlformats.org/markup-compatibility/2006" xmlns:a14="http://schemas.microsoft.com/office/drawing/2010/main">
        <mc:Choice Requires="a14">
          <p:sp>
            <p:nvSpPr>
              <p:cNvPr id="6" name="Textfeld 5"/>
              <p:cNvSpPr txBox="1"/>
              <p:nvPr/>
            </p:nvSpPr>
            <p:spPr bwMode="auto">
              <a:xfrm>
                <a:off x="6092600" y="1728049"/>
                <a:ext cx="4588692" cy="628249"/>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b="0" i="1">
                              <a:latin typeface="Cambria Math" panose="02040503050406030204" pitchFamily="18" charset="0"/>
                              <a:ea typeface="Cambria Math"/>
                              <a:cs typeface="Cambria Math"/>
                            </a:rPr>
                          </m:ctrlPr>
                        </m:sSubPr>
                        <m:e>
                          <m:r>
                            <a:rPr lang="en-US" b="0" i="1">
                              <a:latin typeface="Cambria Math"/>
                            </a:rPr>
                            <m:t>𝐼</m:t>
                          </m:r>
                        </m:e>
                        <m:sub>
                          <m:r>
                            <a:rPr lang="en-US" b="0" i="1">
                              <a:latin typeface="Cambria Math"/>
                            </a:rPr>
                            <m:t>𝑔</m:t>
                          </m:r>
                        </m:sub>
                      </m:sSub>
                      <m:sSup>
                        <m:sSupPr>
                          <m:ctrlPr>
                            <a:rPr lang="en-US" b="0" i="1">
                              <a:latin typeface="Cambria Math" panose="02040503050406030204" pitchFamily="18" charset="0"/>
                              <a:ea typeface="Cambria Math"/>
                              <a:cs typeface="Cambria Math"/>
                            </a:rPr>
                          </m:ctrlPr>
                        </m:sSupPr>
                        <m:e>
                          <m:r>
                            <a:rPr lang="en-US" b="0" i="1">
                              <a:latin typeface="Cambria Math"/>
                            </a:rPr>
                            <m:t>𝑒</m:t>
                          </m:r>
                        </m:e>
                        <m:sup>
                          <m:r>
                            <a:rPr lang="en-US" b="0" i="1">
                              <a:latin typeface="Cambria Math"/>
                            </a:rPr>
                            <m:t>𝑖</m:t>
                          </m:r>
                          <m:sSub>
                            <m:sSubPr>
                              <m:ctrlPr>
                                <a:rPr lang="en-US" b="0" i="1">
                                  <a:latin typeface="Cambria Math" panose="02040503050406030204" pitchFamily="18" charset="0"/>
                                  <a:ea typeface="Cambria Math"/>
                                  <a:cs typeface="Cambria Math"/>
                                </a:rPr>
                              </m:ctrlPr>
                            </m:sSubPr>
                            <m:e>
                              <m:r>
                                <m:rPr>
                                  <m:sty m:val="p"/>
                                </m:rPr>
                                <a:rPr lang="en-US" b="0" i="0">
                                  <a:latin typeface="Cambria Math"/>
                                </a:rPr>
                                <m:t>Φ</m:t>
                              </m:r>
                            </m:e>
                            <m:sub>
                              <m:r>
                                <a:rPr lang="en-US" b="0" i="1">
                                  <a:latin typeface="Cambria Math"/>
                                </a:rPr>
                                <m:t>𝐿</m:t>
                              </m:r>
                            </m:sub>
                          </m:sSub>
                        </m:sup>
                      </m:sSup>
                      <m:r>
                        <a:rPr lang="en-US" b="0" i="1">
                          <a:latin typeface="Cambria Math"/>
                        </a:rPr>
                        <m:t>=</m:t>
                      </m:r>
                      <m:f>
                        <m:fPr>
                          <m:ctrlPr>
                            <a:rPr lang="en-US" b="0" i="1">
                              <a:latin typeface="Cambria Math" panose="02040503050406030204" pitchFamily="18" charset="0"/>
                              <a:ea typeface="Cambria Math"/>
                              <a:cs typeface="Cambria Math"/>
                            </a:rPr>
                          </m:ctrlPr>
                        </m:fPr>
                        <m:num>
                          <m:sSub>
                            <m:sSubPr>
                              <m:ctrlPr>
                                <a:rPr lang="en-US" b="0" i="1">
                                  <a:latin typeface="Cambria Math" panose="02040503050406030204" pitchFamily="18" charset="0"/>
                                  <a:ea typeface="Cambria Math"/>
                                  <a:cs typeface="Cambria Math"/>
                                </a:rPr>
                              </m:ctrlPr>
                            </m:sSubPr>
                            <m:e>
                              <m:r>
                                <a:rPr lang="en-US" b="0" i="1">
                                  <a:latin typeface="Cambria Math"/>
                                </a:rPr>
                                <m:t>𝑉</m:t>
                              </m:r>
                            </m:e>
                            <m:sub>
                              <m:r>
                                <a:rPr lang="en-US" b="0" i="1">
                                  <a:latin typeface="Cambria Math"/>
                                </a:rPr>
                                <m:t>𝑐𝑎𝑣</m:t>
                              </m:r>
                            </m:sub>
                          </m:sSub>
                        </m:num>
                        <m:den>
                          <m:r>
                            <a:rPr lang="en-US" b="0" i="1">
                              <a:latin typeface="Cambria Math"/>
                            </a:rPr>
                            <m:t>2</m:t>
                          </m:r>
                          <m:d>
                            <m:dPr>
                              <m:ctrlPr>
                                <a:rPr lang="en-US" b="0" i="1">
                                  <a:latin typeface="Cambria Math" panose="02040503050406030204" pitchFamily="18" charset="0"/>
                                  <a:ea typeface="Cambria Math"/>
                                  <a:cs typeface="Cambria Math"/>
                                </a:rPr>
                              </m:ctrlPr>
                            </m:dPr>
                            <m:e>
                              <m:r>
                                <a:rPr lang="en-US" b="0" i="1">
                                  <a:latin typeface="Cambria Math"/>
                                </a:rPr>
                                <m:t>𝑅</m:t>
                              </m:r>
                              <m:r>
                                <a:rPr lang="en-US" b="0" i="1">
                                  <a:latin typeface="Cambria Math"/>
                                </a:rPr>
                                <m:t>/</m:t>
                              </m:r>
                              <m:r>
                                <a:rPr lang="en-US" b="0" i="1">
                                  <a:latin typeface="Cambria Math"/>
                                </a:rPr>
                                <m:t>𝑄</m:t>
                              </m:r>
                            </m:e>
                          </m:d>
                        </m:den>
                      </m:f>
                      <m:d>
                        <m:dPr>
                          <m:ctrlPr>
                            <a:rPr lang="en-US" b="0" i="1">
                              <a:latin typeface="Cambria Math" panose="02040503050406030204" pitchFamily="18" charset="0"/>
                              <a:ea typeface="Cambria Math"/>
                              <a:cs typeface="Cambria Math"/>
                            </a:rPr>
                          </m:ctrlPr>
                        </m:dPr>
                        <m:e>
                          <m:f>
                            <m:fPr>
                              <m:ctrlPr>
                                <a:rPr lang="en-US" b="0" i="1">
                                  <a:latin typeface="Cambria Math" panose="02040503050406030204" pitchFamily="18" charset="0"/>
                                  <a:ea typeface="Cambria Math"/>
                                  <a:cs typeface="Cambria Math"/>
                                </a:rPr>
                              </m:ctrlPr>
                            </m:fPr>
                            <m:num>
                              <m:r>
                                <a:rPr lang="en-US" b="0" i="1">
                                  <a:latin typeface="Cambria Math"/>
                                </a:rPr>
                                <m:t>1</m:t>
                              </m:r>
                            </m:num>
                            <m:den>
                              <m:sSub>
                                <m:sSubPr>
                                  <m:ctrlPr>
                                    <a:rPr lang="en-US" b="0" i="1">
                                      <a:latin typeface="Cambria Math" panose="02040503050406030204" pitchFamily="18" charset="0"/>
                                      <a:ea typeface="Cambria Math"/>
                                      <a:cs typeface="Cambria Math"/>
                                    </a:rPr>
                                  </m:ctrlPr>
                                </m:sSubPr>
                                <m:e>
                                  <m:r>
                                    <a:rPr lang="en-US" b="0" i="1">
                                      <a:latin typeface="Cambria Math"/>
                                    </a:rPr>
                                    <m:t>𝑄</m:t>
                                  </m:r>
                                </m:e>
                                <m:sub>
                                  <m:r>
                                    <a:rPr lang="en-US" b="0" i="1">
                                      <a:latin typeface="Cambria Math"/>
                                    </a:rPr>
                                    <m:t>𝐿</m:t>
                                  </m:r>
                                </m:sub>
                              </m:sSub>
                            </m:den>
                          </m:f>
                          <m:r>
                            <a:rPr lang="en-US" b="0" i="1">
                              <a:latin typeface="Cambria Math"/>
                            </a:rPr>
                            <m:t>−2</m:t>
                          </m:r>
                          <m:r>
                            <a:rPr lang="en-US" b="0" i="1">
                              <a:latin typeface="Cambria Math"/>
                            </a:rPr>
                            <m:t>𝑖</m:t>
                          </m:r>
                          <m:f>
                            <m:fPr>
                              <m:ctrlPr>
                                <a:rPr lang="en-US" b="0" i="1">
                                  <a:latin typeface="Cambria Math" panose="02040503050406030204" pitchFamily="18" charset="0"/>
                                  <a:ea typeface="Cambria Math"/>
                                  <a:cs typeface="Cambria Math"/>
                                </a:rPr>
                              </m:ctrlPr>
                            </m:fPr>
                            <m:num>
                              <m:r>
                                <m:rPr>
                                  <m:sty m:val="p"/>
                                </m:rPr>
                                <a:rPr lang="en-US" b="0" i="0">
                                  <a:latin typeface="Cambria Math"/>
                                </a:rPr>
                                <m:t>Δ</m:t>
                              </m:r>
                              <m:r>
                                <a:rPr lang="en-US" b="0" i="1">
                                  <a:latin typeface="Cambria Math"/>
                                </a:rPr>
                                <m:t>𝜔</m:t>
                              </m:r>
                            </m:num>
                            <m:den>
                              <m:sSub>
                                <m:sSubPr>
                                  <m:ctrlPr>
                                    <a:rPr lang="en-US" b="0" i="1">
                                      <a:latin typeface="Cambria Math" panose="02040503050406030204" pitchFamily="18" charset="0"/>
                                      <a:ea typeface="Cambria Math"/>
                                      <a:cs typeface="Cambria Math"/>
                                    </a:rPr>
                                  </m:ctrlPr>
                                </m:sSubPr>
                                <m:e>
                                  <m:r>
                                    <a:rPr lang="en-US" b="0" i="1">
                                      <a:latin typeface="Cambria Math"/>
                                    </a:rPr>
                                    <m:t>𝜔</m:t>
                                  </m:r>
                                </m:e>
                                <m:sub>
                                  <m:r>
                                    <a:rPr lang="en-US" b="0" i="1">
                                      <a:latin typeface="Cambria Math"/>
                                    </a:rPr>
                                    <m:t>𝑟𝑓</m:t>
                                  </m:r>
                                </m:sub>
                              </m:sSub>
                            </m:den>
                          </m:f>
                        </m:e>
                      </m:d>
                      <m:r>
                        <a:rPr lang="en-US" b="0" i="1">
                          <a:latin typeface="Cambria Math"/>
                        </a:rPr>
                        <m:t>+ </m:t>
                      </m:r>
                      <m:f>
                        <m:fPr>
                          <m:ctrlPr>
                            <a:rPr lang="en-US" b="0" i="1">
                              <a:latin typeface="Cambria Math" panose="02040503050406030204" pitchFamily="18" charset="0"/>
                              <a:ea typeface="Cambria Math"/>
                              <a:cs typeface="Cambria Math"/>
                            </a:rPr>
                          </m:ctrlPr>
                        </m:fPr>
                        <m:num>
                          <m:r>
                            <a:rPr lang="en-US" i="1">
                              <a:latin typeface="Cambria Math"/>
                            </a:rPr>
                            <m:t>&lt;</m:t>
                          </m:r>
                          <m:sSub>
                            <m:sSubPr>
                              <m:ctrlPr>
                                <a:rPr lang="en-US" i="1">
                                  <a:latin typeface="Cambria Math" panose="02040503050406030204" pitchFamily="18" charset="0"/>
                                  <a:ea typeface="Cambria Math"/>
                                  <a:cs typeface="Cambria Math"/>
                                </a:rPr>
                              </m:ctrlPr>
                            </m:sSubPr>
                            <m:e>
                              <m:r>
                                <a:rPr lang="en-US" i="1">
                                  <a:latin typeface="Cambria Math"/>
                                </a:rPr>
                                <m:t>𝐼</m:t>
                              </m:r>
                            </m:e>
                            <m:sub>
                              <m:r>
                                <a:rPr lang="en-US" i="1">
                                  <a:latin typeface="Cambria Math"/>
                                </a:rPr>
                                <m:t>𝑏</m:t>
                              </m:r>
                              <m:r>
                                <a:rPr lang="en-US" i="1">
                                  <a:latin typeface="Cambria Math"/>
                                </a:rPr>
                                <m:t>,</m:t>
                              </m:r>
                              <m:r>
                                <a:rPr lang="en-US" i="1">
                                  <a:latin typeface="Cambria Math"/>
                                </a:rPr>
                                <m:t>𝑟𝑓</m:t>
                              </m:r>
                            </m:sub>
                          </m:sSub>
                          <m:r>
                            <a:rPr lang="en-US" i="1">
                              <a:latin typeface="Cambria Math"/>
                            </a:rPr>
                            <m:t>&gt;</m:t>
                          </m:r>
                        </m:num>
                        <m:den>
                          <m:r>
                            <a:rPr lang="en-US" b="0" i="1">
                              <a:latin typeface="Cambria Math"/>
                            </a:rPr>
                            <m:t>2</m:t>
                          </m:r>
                        </m:den>
                      </m:f>
                      <m:r>
                        <a:rPr lang="en-US" b="0" i="1">
                          <a:latin typeface="Cambria Math"/>
                        </a:rPr>
                        <m:t> </m:t>
                      </m:r>
                    </m:oMath>
                  </m:oMathPara>
                </a14:m>
                <a:endParaRPr lang="en-GB" dirty="0"/>
              </a:p>
            </p:txBody>
          </p:sp>
        </mc:Choice>
        <mc:Fallback xmlns="">
          <p:sp>
            <p:nvSpPr>
              <p:cNvPr id="6" name="Textfeld 5"/>
              <p:cNvSpPr txBox="1">
                <a:spLocks noRot="1" noChangeAspect="1" noMove="1" noResize="1" noEditPoints="1" noAdjustHandles="1" noChangeArrowheads="1" noChangeShapeType="1" noTextEdit="1"/>
              </p:cNvSpPr>
              <p:nvPr/>
            </p:nvSpPr>
            <p:spPr bwMode="auto">
              <a:xfrm>
                <a:off x="6092600" y="1728049"/>
                <a:ext cx="4588692" cy="628249"/>
              </a:xfrm>
              <a:prstGeom prst="rect">
                <a:avLst/>
              </a:prstGeom>
              <a:blipFill>
                <a:blip r:embed="rId3"/>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bwMode="auto">
              <a:xfrm>
                <a:off x="4689643" y="2668269"/>
                <a:ext cx="7335405" cy="1210139"/>
              </a:xfrm>
              <a:prstGeom prst="rect">
                <a:avLst/>
              </a:prstGeom>
              <a:noFill/>
            </p:spPr>
            <p:txBody>
              <a:bodyPr wrap="none" rtlCol="0">
                <a:spAutoFit/>
              </a:bodyPr>
              <a:lstStyle/>
              <a:p>
                <a:pPr>
                  <a:defRPr/>
                </a:pPr>
                <a14:m>
                  <m:oMathPara xmlns:m="http://schemas.openxmlformats.org/officeDocument/2006/math">
                    <m:oMathParaPr>
                      <m:jc m:val="centerGroup"/>
                    </m:oMathParaPr>
                    <m:oMath xmlns:m="http://schemas.openxmlformats.org/officeDocument/2006/math">
                      <m:sSub>
                        <m:sSubPr>
                          <m:ctrlPr>
                            <a:rPr lang="en-US" b="0" i="1">
                              <a:latin typeface="Cambria Math" panose="02040503050406030204" pitchFamily="18" charset="0"/>
                              <a:ea typeface="Cambria Math"/>
                              <a:cs typeface="Cambria Math"/>
                            </a:rPr>
                          </m:ctrlPr>
                        </m:sSubPr>
                        <m:e>
                          <m:r>
                            <a:rPr lang="en-US" b="0" i="1">
                              <a:latin typeface="Cambria Math"/>
                            </a:rPr>
                            <m:t>𝑄</m:t>
                          </m:r>
                        </m:e>
                        <m:sub>
                          <m:r>
                            <a:rPr lang="en-US" b="0" i="1">
                              <a:latin typeface="Cambria Math"/>
                            </a:rPr>
                            <m:t>𝐿</m:t>
                          </m:r>
                          <m:r>
                            <a:rPr lang="en-US" b="0" i="1">
                              <a:latin typeface="Cambria Math"/>
                            </a:rPr>
                            <m:t>, </m:t>
                          </m:r>
                          <m:r>
                            <a:rPr lang="en-US" b="0" i="1">
                              <a:latin typeface="Cambria Math"/>
                            </a:rPr>
                            <m:t>𝑜𝑝𝑡</m:t>
                          </m:r>
                        </m:sub>
                      </m:sSub>
                      <m:r>
                        <a:rPr lang="en-US" b="0" i="1">
                          <a:latin typeface="Cambria Math"/>
                        </a:rPr>
                        <m:t>=</m:t>
                      </m:r>
                      <m:f>
                        <m:fPr>
                          <m:ctrlPr>
                            <a:rPr lang="en-US" b="0" i="1">
                              <a:latin typeface="Cambria Math" panose="02040503050406030204" pitchFamily="18" charset="0"/>
                              <a:ea typeface="Cambria Math"/>
                              <a:cs typeface="Cambria Math"/>
                            </a:rPr>
                          </m:ctrlPr>
                        </m:fPr>
                        <m:num>
                          <m:sSub>
                            <m:sSubPr>
                              <m:ctrlPr>
                                <a:rPr lang="en-US" b="0" i="1">
                                  <a:latin typeface="Cambria Math" panose="02040503050406030204" pitchFamily="18" charset="0"/>
                                  <a:ea typeface="Cambria Math"/>
                                  <a:cs typeface="Cambria Math"/>
                                </a:rPr>
                              </m:ctrlPr>
                            </m:sSubPr>
                            <m:e>
                              <m:r>
                                <a:rPr lang="en-US" b="0" i="1">
                                  <a:latin typeface="Cambria Math"/>
                                </a:rPr>
                                <m:t>𝑉</m:t>
                              </m:r>
                            </m:e>
                            <m:sub>
                              <m:r>
                                <a:rPr lang="en-US" b="0" i="1">
                                  <a:latin typeface="Cambria Math"/>
                                </a:rPr>
                                <m:t>𝑐𝑎𝑣</m:t>
                              </m:r>
                            </m:sub>
                          </m:sSub>
                        </m:num>
                        <m:den>
                          <m:r>
                            <a:rPr lang="en-US" b="0" i="1">
                              <a:latin typeface="Cambria Math"/>
                            </a:rPr>
                            <m:t>𝑅</m:t>
                          </m:r>
                          <m:r>
                            <a:rPr lang="en-US" b="0" i="1">
                              <a:latin typeface="Cambria Math"/>
                            </a:rPr>
                            <m:t>/</m:t>
                          </m:r>
                          <m:r>
                            <a:rPr lang="en-US" b="0" i="1">
                              <a:latin typeface="Cambria Math"/>
                            </a:rPr>
                            <m:t>𝑄</m:t>
                          </m:r>
                          <m:sSup>
                            <m:sSupPr>
                              <m:ctrlPr>
                                <a:rPr lang="en-US" b="0" i="1">
                                  <a:latin typeface="Cambria Math" panose="02040503050406030204" pitchFamily="18" charset="0"/>
                                  <a:ea typeface="Cambria Math"/>
                                  <a:cs typeface="Cambria Math"/>
                                </a:rPr>
                              </m:ctrlPr>
                            </m:sSupPr>
                            <m:e>
                              <m:rad>
                                <m:radPr>
                                  <m:degHide m:val="on"/>
                                  <m:ctrlPr>
                                    <a:rPr lang="en-US" b="0" i="1">
                                      <a:latin typeface="Cambria Math" panose="02040503050406030204" pitchFamily="18" charset="0"/>
                                      <a:ea typeface="Cambria Math"/>
                                      <a:cs typeface="Cambria Math"/>
                                    </a:rPr>
                                  </m:ctrlPr>
                                </m:radPr>
                                <m:deg/>
                                <m:e>
                                  <m:r>
                                    <a:rPr lang="en-US" b="0" i="1">
                                      <a:latin typeface="Cambria Math"/>
                                    </a:rPr>
                                    <m:t>(</m:t>
                                  </m:r>
                                  <m:d>
                                    <m:dPr>
                                      <m:begChr m:val="|"/>
                                      <m:endChr m:val="|"/>
                                      <m:ctrlPr>
                                        <a:rPr lang="en-US" i="1">
                                          <a:latin typeface="Cambria Math" panose="02040503050406030204" pitchFamily="18" charset="0"/>
                                          <a:ea typeface="Cambria Math"/>
                                          <a:cs typeface="Cambria Math"/>
                                        </a:rPr>
                                      </m:ctrlPr>
                                    </m:dPr>
                                    <m:e>
                                      <m:sSub>
                                        <m:sSubPr>
                                          <m:ctrlPr>
                                            <a:rPr lang="en-US" i="1">
                                              <a:latin typeface="Cambria Math" panose="02040503050406030204" pitchFamily="18" charset="0"/>
                                              <a:ea typeface="Cambria Math"/>
                                              <a:cs typeface="Cambria Math"/>
                                            </a:rPr>
                                          </m:ctrlPr>
                                        </m:sSubPr>
                                        <m:e>
                                          <m:r>
                                            <a:rPr lang="en-US" i="1">
                                              <a:latin typeface="Cambria Math"/>
                                            </a:rPr>
                                            <m:t>𝐹</m:t>
                                          </m:r>
                                        </m:e>
                                        <m:sub>
                                          <m:r>
                                            <a:rPr lang="en-US" i="1">
                                              <a:latin typeface="Cambria Math"/>
                                            </a:rPr>
                                            <m:t>𝑏</m:t>
                                          </m:r>
                                        </m:sub>
                                      </m:sSub>
                                    </m:e>
                                  </m:d>
                                  <m:sSub>
                                    <m:sSubPr>
                                      <m:ctrlPr>
                                        <a:rPr lang="en-US" i="1">
                                          <a:latin typeface="Cambria Math" panose="02040503050406030204" pitchFamily="18" charset="0"/>
                                          <a:ea typeface="Cambria Math"/>
                                          <a:cs typeface="Cambria Math"/>
                                        </a:rPr>
                                      </m:ctrlPr>
                                    </m:sSubPr>
                                    <m:e>
                                      <m:r>
                                        <a:rPr lang="en-US" i="1">
                                          <a:latin typeface="Cambria Math"/>
                                        </a:rPr>
                                        <m:t>𝐼</m:t>
                                      </m:r>
                                    </m:e>
                                    <m:sub>
                                      <m:r>
                                        <a:rPr lang="en-US" i="1">
                                          <a:latin typeface="Cambria Math"/>
                                        </a:rPr>
                                        <m:t>𝑏</m:t>
                                      </m:r>
                                      <m:r>
                                        <a:rPr lang="en-US" i="1">
                                          <a:latin typeface="Cambria Math"/>
                                        </a:rPr>
                                        <m:t>,</m:t>
                                      </m:r>
                                      <m:r>
                                        <a:rPr lang="en-US" i="1">
                                          <a:latin typeface="Cambria Math"/>
                                        </a:rPr>
                                        <m:t>𝑑𝑐</m:t>
                                      </m:r>
                                    </m:sub>
                                  </m:sSub>
                                  <m:func>
                                    <m:funcPr>
                                      <m:ctrlPr>
                                        <a:rPr lang="en-US" i="1">
                                          <a:latin typeface="Cambria Math" panose="02040503050406030204" pitchFamily="18" charset="0"/>
                                          <a:ea typeface="Cambria Math"/>
                                          <a:cs typeface="Cambria Math"/>
                                        </a:rPr>
                                      </m:ctrlPr>
                                    </m:funcPr>
                                    <m:fName>
                                      <m:r>
                                        <m:rPr>
                                          <m:sty m:val="p"/>
                                        </m:rPr>
                                        <a:rPr lang="en-US">
                                          <a:latin typeface="Cambria Math"/>
                                        </a:rPr>
                                        <m:t>cos</m:t>
                                      </m:r>
                                    </m:fName>
                                    <m:e>
                                      <m:sSup>
                                        <m:sSupPr>
                                          <m:ctrlPr>
                                            <a:rPr lang="en-US" b="0" i="1">
                                              <a:latin typeface="Cambria Math" panose="02040503050406030204" pitchFamily="18" charset="0"/>
                                              <a:ea typeface="Cambria Math"/>
                                              <a:cs typeface="Cambria Math"/>
                                            </a:rPr>
                                          </m:ctrlPr>
                                        </m:sSupPr>
                                        <m:e>
                                          <m:d>
                                            <m:dPr>
                                              <m:ctrlPr>
                                                <a:rPr lang="en-US" i="1">
                                                  <a:latin typeface="Cambria Math" panose="02040503050406030204" pitchFamily="18" charset="0"/>
                                                  <a:ea typeface="Cambria Math"/>
                                                  <a:cs typeface="Cambria Math"/>
                                                </a:rPr>
                                              </m:ctrlPr>
                                            </m:dPr>
                                            <m:e>
                                              <m:sSub>
                                                <m:sSubPr>
                                                  <m:ctrlPr>
                                                    <a:rPr lang="en-US" i="1">
                                                      <a:latin typeface="Cambria Math" panose="02040503050406030204" pitchFamily="18" charset="0"/>
                                                      <a:ea typeface="Cambria Math"/>
                                                      <a:cs typeface="Cambria Math"/>
                                                    </a:rPr>
                                                  </m:ctrlPr>
                                                </m:sSubPr>
                                                <m:e>
                                                  <m:r>
                                                    <m:rPr>
                                                      <m:sty m:val="p"/>
                                                    </m:rPr>
                                                    <a:rPr lang="en-US">
                                                      <a:latin typeface="Cambria Math"/>
                                                    </a:rPr>
                                                    <m:t>Φ</m:t>
                                                  </m:r>
                                                </m:e>
                                                <m:sub>
                                                  <m:r>
                                                    <a:rPr lang="en-US" i="1">
                                                      <a:latin typeface="Cambria Math"/>
                                                    </a:rPr>
                                                    <m:t>𝑠</m:t>
                                                  </m:r>
                                                </m:sub>
                                              </m:sSub>
                                            </m:e>
                                          </m:d>
                                          <m:r>
                                            <a:rPr lang="en-US" b="0" i="1">
                                              <a:latin typeface="Cambria Math"/>
                                            </a:rPr>
                                            <m:t>)</m:t>
                                          </m:r>
                                        </m:e>
                                        <m:sup>
                                          <m:r>
                                            <a:rPr lang="en-US" b="0" i="1">
                                              <a:latin typeface="Cambria Math"/>
                                            </a:rPr>
                                            <m:t>2</m:t>
                                          </m:r>
                                        </m:sup>
                                      </m:sSup>
                                    </m:e>
                                  </m:func>
                                  <m:r>
                                    <a:rPr lang="en-US" b="0" i="1">
                                      <a:latin typeface="Cambria Math"/>
                                    </a:rPr>
                                    <m:t>+</m:t>
                                  </m:r>
                                  <m:sSup>
                                    <m:sSupPr>
                                      <m:ctrlPr>
                                        <a:rPr lang="en-US" b="0" i="1">
                                          <a:latin typeface="Cambria Math" panose="02040503050406030204" pitchFamily="18" charset="0"/>
                                          <a:ea typeface="Cambria Math"/>
                                          <a:cs typeface="Cambria Math"/>
                                        </a:rPr>
                                      </m:ctrlPr>
                                    </m:sSupPr>
                                    <m:e>
                                      <m:d>
                                        <m:dPr>
                                          <m:ctrlPr>
                                            <a:rPr lang="en-US" b="0" i="1">
                                              <a:latin typeface="Cambria Math" panose="02040503050406030204" pitchFamily="18" charset="0"/>
                                              <a:ea typeface="Cambria Math"/>
                                              <a:cs typeface="Cambria Math"/>
                                            </a:rPr>
                                          </m:ctrlPr>
                                        </m:dPr>
                                        <m:e>
                                          <m:d>
                                            <m:dPr>
                                              <m:begChr m:val="|"/>
                                              <m:endChr m:val="|"/>
                                              <m:ctrlPr>
                                                <a:rPr lang="en-US" b="0" i="1">
                                                  <a:latin typeface="Cambria Math" panose="02040503050406030204" pitchFamily="18" charset="0"/>
                                                  <a:ea typeface="Cambria Math"/>
                                                  <a:cs typeface="Cambria Math"/>
                                                </a:rPr>
                                              </m:ctrlPr>
                                            </m:dPr>
                                            <m:e>
                                              <m:sSub>
                                                <m:sSubPr>
                                                  <m:ctrlPr>
                                                    <a:rPr lang="en-US" b="0" i="1">
                                                      <a:latin typeface="Cambria Math" panose="02040503050406030204" pitchFamily="18" charset="0"/>
                                                      <a:ea typeface="Cambria Math"/>
                                                      <a:cs typeface="Cambria Math"/>
                                                    </a:rPr>
                                                  </m:ctrlPr>
                                                </m:sSubPr>
                                                <m:e>
                                                  <m:r>
                                                    <a:rPr lang="en-US" b="0" i="1">
                                                      <a:latin typeface="Cambria Math"/>
                                                    </a:rPr>
                                                    <m:t>𝐹</m:t>
                                                  </m:r>
                                                </m:e>
                                                <m:sub>
                                                  <m:r>
                                                    <a:rPr lang="en-US" b="0" i="1">
                                                      <a:latin typeface="Cambria Math"/>
                                                    </a:rPr>
                                                    <m:t>𝑏</m:t>
                                                  </m:r>
                                                </m:sub>
                                              </m:sSub>
                                            </m:e>
                                          </m:d>
                                          <m:sSub>
                                            <m:sSubPr>
                                              <m:ctrlPr>
                                                <a:rPr lang="en-US" b="0" i="1">
                                                  <a:latin typeface="Cambria Math" panose="02040503050406030204" pitchFamily="18" charset="0"/>
                                                  <a:ea typeface="Cambria Math"/>
                                                  <a:cs typeface="Cambria Math"/>
                                                </a:rPr>
                                              </m:ctrlPr>
                                            </m:sSubPr>
                                            <m:e>
                                              <m:r>
                                                <a:rPr lang="en-US" b="0" i="1">
                                                  <a:latin typeface="Cambria Math"/>
                                                </a:rPr>
                                                <m:t>𝐼</m:t>
                                              </m:r>
                                            </m:e>
                                            <m:sub>
                                              <m:r>
                                                <a:rPr lang="en-US" b="0" i="1">
                                                  <a:latin typeface="Cambria Math"/>
                                                </a:rPr>
                                                <m:t>𝑏</m:t>
                                              </m:r>
                                              <m:r>
                                                <a:rPr lang="en-US" b="0" i="1">
                                                  <a:latin typeface="Cambria Math"/>
                                                </a:rPr>
                                                <m:t>,</m:t>
                                              </m:r>
                                              <m:r>
                                                <a:rPr lang="en-US" b="0" i="1">
                                                  <a:latin typeface="Cambria Math"/>
                                                </a:rPr>
                                                <m:t>𝐷𝐶</m:t>
                                              </m:r>
                                            </m:sub>
                                          </m:sSub>
                                          <m:func>
                                            <m:funcPr>
                                              <m:ctrlPr>
                                                <a:rPr lang="en-US" b="0" i="1">
                                                  <a:latin typeface="Cambria Math" panose="02040503050406030204" pitchFamily="18" charset="0"/>
                                                  <a:ea typeface="Cambria Math"/>
                                                  <a:cs typeface="Cambria Math"/>
                                                </a:rPr>
                                              </m:ctrlPr>
                                            </m:funcPr>
                                            <m:fName>
                                              <m:r>
                                                <m:rPr>
                                                  <m:sty m:val="p"/>
                                                </m:rPr>
                                                <a:rPr lang="en-US" b="0" i="0">
                                                  <a:latin typeface="Cambria Math"/>
                                                </a:rPr>
                                                <m:t>sin</m:t>
                                              </m:r>
                                            </m:fName>
                                            <m:e>
                                              <m:d>
                                                <m:dPr>
                                                  <m:ctrlPr>
                                                    <a:rPr lang="en-US" b="0" i="1">
                                                      <a:latin typeface="Cambria Math" panose="02040503050406030204" pitchFamily="18" charset="0"/>
                                                      <a:ea typeface="Cambria Math"/>
                                                      <a:cs typeface="Cambria Math"/>
                                                    </a:rPr>
                                                  </m:ctrlPr>
                                                </m:dPr>
                                                <m:e>
                                                  <m:sSub>
                                                    <m:sSubPr>
                                                      <m:ctrlPr>
                                                        <a:rPr lang="en-US" b="0" i="1">
                                                          <a:latin typeface="Cambria Math" panose="02040503050406030204" pitchFamily="18" charset="0"/>
                                                          <a:ea typeface="Cambria Math"/>
                                                          <a:cs typeface="Cambria Math"/>
                                                        </a:rPr>
                                                      </m:ctrlPr>
                                                    </m:sSubPr>
                                                    <m:e>
                                                      <m:r>
                                                        <m:rPr>
                                                          <m:sty m:val="p"/>
                                                        </m:rPr>
                                                        <a:rPr lang="en-US" b="0" i="0">
                                                          <a:latin typeface="Cambria Math"/>
                                                        </a:rPr>
                                                        <m:t>Φ</m:t>
                                                      </m:r>
                                                    </m:e>
                                                    <m:sub>
                                                      <m:r>
                                                        <a:rPr lang="en-US" b="0" i="1">
                                                          <a:latin typeface="Cambria Math"/>
                                                        </a:rPr>
                                                        <m:t>𝑠</m:t>
                                                      </m:r>
                                                    </m:sub>
                                                  </m:sSub>
                                                </m:e>
                                              </m:d>
                                            </m:e>
                                          </m:func>
                                          <m:r>
                                            <a:rPr lang="en-US" b="0" i="1">
                                              <a:latin typeface="Cambria Math"/>
                                            </a:rPr>
                                            <m:t>+ </m:t>
                                          </m:r>
                                          <m:f>
                                            <m:fPr>
                                              <m:ctrlPr>
                                                <a:rPr lang="en-US" b="0" i="1">
                                                  <a:latin typeface="Cambria Math" panose="02040503050406030204" pitchFamily="18" charset="0"/>
                                                  <a:ea typeface="Cambria Math"/>
                                                  <a:cs typeface="Cambria Math"/>
                                                </a:rPr>
                                              </m:ctrlPr>
                                            </m:fPr>
                                            <m:num>
                                              <m:sSub>
                                                <m:sSubPr>
                                                  <m:ctrlPr>
                                                    <a:rPr lang="en-US" b="0" i="1">
                                                      <a:latin typeface="Cambria Math" panose="02040503050406030204" pitchFamily="18" charset="0"/>
                                                      <a:ea typeface="Cambria Math"/>
                                                      <a:cs typeface="Cambria Math"/>
                                                    </a:rPr>
                                                  </m:ctrlPr>
                                                </m:sSubPr>
                                                <m:e>
                                                  <m:r>
                                                    <a:rPr lang="en-US" b="0" i="1">
                                                      <a:latin typeface="Cambria Math"/>
                                                    </a:rPr>
                                                    <m:t>𝑉</m:t>
                                                  </m:r>
                                                </m:e>
                                                <m:sub>
                                                  <m:r>
                                                    <a:rPr lang="en-US" b="0" i="1">
                                                      <a:latin typeface="Cambria Math"/>
                                                    </a:rPr>
                                                    <m:t>𝑐𝑎𝑣</m:t>
                                                  </m:r>
                                                </m:sub>
                                              </m:sSub>
                                              <m:r>
                                                <a:rPr lang="en-US" b="0" i="1">
                                                  <a:latin typeface="Cambria Math"/>
                                                </a:rPr>
                                                <m:t> 2</m:t>
                                              </m:r>
                                              <m:r>
                                                <m:rPr>
                                                  <m:sty m:val="p"/>
                                                </m:rPr>
                                                <a:rPr lang="en-US" b="0" i="0">
                                                  <a:latin typeface="Cambria Math"/>
                                                </a:rPr>
                                                <m:t>Δ</m:t>
                                              </m:r>
                                              <m:r>
                                                <a:rPr lang="en-US" b="0" i="1">
                                                  <a:latin typeface="Cambria Math"/>
                                                </a:rPr>
                                                <m:t>𝜔</m:t>
                                              </m:r>
                                            </m:num>
                                            <m:den>
                                              <m:r>
                                                <a:rPr lang="en-US" b="0" i="1">
                                                  <a:latin typeface="Cambria Math"/>
                                                </a:rPr>
                                                <m:t>𝜔</m:t>
                                              </m:r>
                                              <m:r>
                                                <a:rPr lang="en-US" b="0" i="1">
                                                  <a:latin typeface="Cambria Math"/>
                                                </a:rPr>
                                                <m:t>𝑅</m:t>
                                              </m:r>
                                              <m:r>
                                                <a:rPr lang="en-US" b="0" i="1">
                                                  <a:latin typeface="Cambria Math"/>
                                                </a:rPr>
                                                <m:t>/</m:t>
                                              </m:r>
                                              <m:r>
                                                <a:rPr lang="en-US" b="0" i="1">
                                                  <a:latin typeface="Cambria Math"/>
                                                </a:rPr>
                                                <m:t>𝑄</m:t>
                                              </m:r>
                                            </m:den>
                                          </m:f>
                                        </m:e>
                                      </m:d>
                                    </m:e>
                                    <m:sup>
                                      <m:r>
                                        <a:rPr lang="en-US" b="0" i="1">
                                          <a:latin typeface="Cambria Math"/>
                                        </a:rPr>
                                        <m:t>2</m:t>
                                      </m:r>
                                    </m:sup>
                                  </m:sSup>
                                </m:e>
                              </m:rad>
                            </m:e>
                            <m:sup>
                              <m:r>
                                <a:rPr lang="en-US" b="0" i="1">
                                  <a:latin typeface="Cambria Math"/>
                                </a:rPr>
                                <m:t>.</m:t>
                              </m:r>
                            </m:sup>
                          </m:sSup>
                        </m:den>
                      </m:f>
                      <m:r>
                        <a:rPr lang="en-US" b="0" i="1">
                          <a:latin typeface="Cambria Math"/>
                        </a:rPr>
                        <m:t> </m:t>
                      </m:r>
                    </m:oMath>
                  </m:oMathPara>
                </a14:m>
                <a:endParaRPr lang="en-GB" dirty="0"/>
              </a:p>
            </p:txBody>
          </p:sp>
        </mc:Choice>
        <mc:Fallback xmlns="">
          <p:sp>
            <p:nvSpPr>
              <p:cNvPr id="7" name="Textfeld 6"/>
              <p:cNvSpPr txBox="1">
                <a:spLocks noRot="1" noChangeAspect="1" noMove="1" noResize="1" noEditPoints="1" noAdjustHandles="1" noChangeArrowheads="1" noChangeShapeType="1" noTextEdit="1"/>
              </p:cNvSpPr>
              <p:nvPr/>
            </p:nvSpPr>
            <p:spPr bwMode="auto">
              <a:xfrm>
                <a:off x="4689643" y="2668269"/>
                <a:ext cx="7335405" cy="1210139"/>
              </a:xfrm>
              <a:prstGeom prst="rect">
                <a:avLst/>
              </a:prstGeom>
              <a:blipFill>
                <a:blip r:embed="rId4"/>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bwMode="auto">
              <a:xfrm>
                <a:off x="6122953" y="3983035"/>
                <a:ext cx="3975653" cy="551305"/>
              </a:xfrm>
              <a:prstGeom prst="rect">
                <a:avLst/>
              </a:prstGeom>
              <a:noFill/>
            </p:spPr>
            <p:txBody>
              <a:bodyPr wrap="square" rtlCol="0">
                <a:spAutoFit/>
              </a:bodyPr>
              <a:lstStyle/>
              <a:p>
                <a:pPr>
                  <a:defRPr/>
                </a:pPr>
                <a14:m>
                  <m:oMath xmlns:m="http://schemas.openxmlformats.org/officeDocument/2006/math">
                    <m:sSub>
                      <m:sSubPr>
                        <m:ctrlPr>
                          <a:rPr lang="en-US" b="0" i="1">
                            <a:latin typeface="Cambria Math" panose="02040503050406030204" pitchFamily="18" charset="0"/>
                            <a:ea typeface="Cambria Math"/>
                            <a:cs typeface="Cambria Math"/>
                          </a:rPr>
                        </m:ctrlPr>
                      </m:sSubPr>
                      <m:e>
                        <m:r>
                          <m:rPr>
                            <m:sty m:val="p"/>
                          </m:rPr>
                          <a:rPr lang="en-US" b="0" i="0">
                            <a:latin typeface="Cambria Math"/>
                          </a:rPr>
                          <m:t>Δ</m:t>
                        </m:r>
                        <m:r>
                          <a:rPr lang="en-US" b="0" i="1">
                            <a:latin typeface="Cambria Math"/>
                          </a:rPr>
                          <m:t>𝜔</m:t>
                        </m:r>
                      </m:e>
                      <m:sub>
                        <m:r>
                          <a:rPr lang="en-US" b="0" i="1">
                            <a:latin typeface="Cambria Math"/>
                          </a:rPr>
                          <m:t>𝑜𝑝𝑡</m:t>
                        </m:r>
                      </m:sub>
                    </m:sSub>
                    <m:r>
                      <a:rPr lang="en-US" b="0" i="1">
                        <a:latin typeface="Cambria Math"/>
                      </a:rPr>
                      <m:t>=−</m:t>
                    </m:r>
                    <m:sSub>
                      <m:sSubPr>
                        <m:ctrlPr>
                          <a:rPr lang="en-US" b="0" i="1">
                            <a:latin typeface="Cambria Math" panose="02040503050406030204" pitchFamily="18" charset="0"/>
                            <a:ea typeface="Cambria Math"/>
                            <a:cs typeface="Cambria Math"/>
                          </a:rPr>
                        </m:ctrlPr>
                      </m:sSubPr>
                      <m:e>
                        <m:r>
                          <a:rPr lang="en-US" b="0" i="1">
                            <a:latin typeface="Cambria Math"/>
                          </a:rPr>
                          <m:t>𝜔</m:t>
                        </m:r>
                      </m:e>
                      <m:sub>
                        <m:r>
                          <a:rPr lang="en-US" b="0" i="1">
                            <a:latin typeface="Cambria Math"/>
                          </a:rPr>
                          <m:t>𝑟𝑓</m:t>
                        </m:r>
                      </m:sub>
                    </m:sSub>
                    <m:f>
                      <m:fPr>
                        <m:ctrlPr>
                          <a:rPr lang="en-US" b="0" i="1">
                            <a:latin typeface="Cambria Math" panose="02040503050406030204" pitchFamily="18" charset="0"/>
                            <a:ea typeface="Cambria Math"/>
                            <a:cs typeface="Cambria Math"/>
                          </a:rPr>
                        </m:ctrlPr>
                      </m:fPr>
                      <m:num>
                        <m:d>
                          <m:dPr>
                            <m:ctrlPr>
                              <a:rPr lang="en-US" i="1">
                                <a:latin typeface="Cambria Math" panose="02040503050406030204" pitchFamily="18" charset="0"/>
                                <a:ea typeface="Cambria Math"/>
                                <a:cs typeface="Cambria Math"/>
                              </a:rPr>
                            </m:ctrlPr>
                          </m:dPr>
                          <m:e>
                            <m:r>
                              <a:rPr lang="en-US" b="0" i="1">
                                <a:latin typeface="Cambria Math"/>
                              </a:rPr>
                              <m:t>𝑅</m:t>
                            </m:r>
                            <m:r>
                              <a:rPr lang="en-US" b="0" i="1">
                                <a:latin typeface="Cambria Math"/>
                              </a:rPr>
                              <m:t>/</m:t>
                            </m:r>
                            <m:r>
                              <a:rPr lang="en-US" b="0" i="1">
                                <a:latin typeface="Cambria Math"/>
                              </a:rPr>
                              <m:t>𝑄</m:t>
                            </m:r>
                          </m:e>
                        </m:d>
                        <m:d>
                          <m:dPr>
                            <m:begChr m:val="|"/>
                            <m:endChr m:val="|"/>
                            <m:ctrlPr>
                              <a:rPr lang="en-US" i="1">
                                <a:latin typeface="Cambria Math" panose="02040503050406030204" pitchFamily="18" charset="0"/>
                                <a:ea typeface="Cambria Math"/>
                                <a:cs typeface="Cambria Math"/>
                              </a:rPr>
                            </m:ctrlPr>
                          </m:dPr>
                          <m:e>
                            <m:sSub>
                              <m:sSubPr>
                                <m:ctrlPr>
                                  <a:rPr lang="en-US" i="1">
                                    <a:latin typeface="Cambria Math" panose="02040503050406030204" pitchFamily="18" charset="0"/>
                                    <a:ea typeface="Cambria Math"/>
                                    <a:cs typeface="Cambria Math"/>
                                  </a:rPr>
                                </m:ctrlPr>
                              </m:sSubPr>
                              <m:e>
                                <m:r>
                                  <a:rPr lang="en-US" i="1">
                                    <a:latin typeface="Cambria Math"/>
                                  </a:rPr>
                                  <m:t>𝐹</m:t>
                                </m:r>
                              </m:e>
                              <m:sub>
                                <m:r>
                                  <a:rPr lang="en-US" i="1">
                                    <a:latin typeface="Cambria Math"/>
                                  </a:rPr>
                                  <m:t>𝑏</m:t>
                                </m:r>
                              </m:sub>
                            </m:sSub>
                          </m:e>
                        </m:d>
                        <m:sSub>
                          <m:sSubPr>
                            <m:ctrlPr>
                              <a:rPr lang="en-US" i="1">
                                <a:latin typeface="Cambria Math" panose="02040503050406030204" pitchFamily="18" charset="0"/>
                                <a:ea typeface="Cambria Math"/>
                                <a:cs typeface="Cambria Math"/>
                              </a:rPr>
                            </m:ctrlPr>
                          </m:sSubPr>
                          <m:e>
                            <m:r>
                              <a:rPr lang="en-US" i="1">
                                <a:latin typeface="Cambria Math"/>
                              </a:rPr>
                              <m:t>𝐼</m:t>
                            </m:r>
                          </m:e>
                          <m:sub>
                            <m:r>
                              <a:rPr lang="en-US" i="1">
                                <a:latin typeface="Cambria Math"/>
                              </a:rPr>
                              <m:t>𝑏</m:t>
                            </m:r>
                            <m:r>
                              <a:rPr lang="en-US" i="1">
                                <a:latin typeface="Cambria Math"/>
                              </a:rPr>
                              <m:t>,</m:t>
                            </m:r>
                            <m:r>
                              <a:rPr lang="en-US" i="1">
                                <a:latin typeface="Cambria Math"/>
                              </a:rPr>
                              <m:t>𝑑𝑐</m:t>
                            </m:r>
                          </m:sub>
                        </m:sSub>
                        <m:func>
                          <m:funcPr>
                            <m:ctrlPr>
                              <a:rPr lang="en-US" i="1">
                                <a:latin typeface="Cambria Math" panose="02040503050406030204" pitchFamily="18" charset="0"/>
                                <a:ea typeface="Cambria Math"/>
                                <a:cs typeface="Cambria Math"/>
                              </a:rPr>
                            </m:ctrlPr>
                          </m:funcPr>
                          <m:fName>
                            <m:r>
                              <m:rPr>
                                <m:sty m:val="p"/>
                              </m:rPr>
                              <a:rPr lang="en-US" b="0" i="0">
                                <a:latin typeface="Cambria Math"/>
                              </a:rPr>
                              <m:t>sin</m:t>
                            </m:r>
                          </m:fName>
                          <m:e>
                            <m:d>
                              <m:dPr>
                                <m:ctrlPr>
                                  <a:rPr lang="en-US" i="1">
                                    <a:latin typeface="Cambria Math" panose="02040503050406030204" pitchFamily="18" charset="0"/>
                                    <a:ea typeface="Cambria Math"/>
                                    <a:cs typeface="Cambria Math"/>
                                  </a:rPr>
                                </m:ctrlPr>
                              </m:dPr>
                              <m:e>
                                <m:sSub>
                                  <m:sSubPr>
                                    <m:ctrlPr>
                                      <a:rPr lang="en-US" i="1">
                                        <a:latin typeface="Cambria Math" panose="02040503050406030204" pitchFamily="18" charset="0"/>
                                        <a:ea typeface="Cambria Math"/>
                                        <a:cs typeface="Cambria Math"/>
                                      </a:rPr>
                                    </m:ctrlPr>
                                  </m:sSubPr>
                                  <m:e>
                                    <m:r>
                                      <m:rPr>
                                        <m:sty m:val="p"/>
                                      </m:rPr>
                                      <a:rPr lang="en-US">
                                        <a:latin typeface="Cambria Math"/>
                                      </a:rPr>
                                      <m:t>Φ</m:t>
                                    </m:r>
                                  </m:e>
                                  <m:sub>
                                    <m:r>
                                      <a:rPr lang="en-US" i="1">
                                        <a:latin typeface="Cambria Math"/>
                                      </a:rPr>
                                      <m:t>𝑠</m:t>
                                    </m:r>
                                  </m:sub>
                                </m:sSub>
                              </m:e>
                            </m:d>
                          </m:e>
                        </m:func>
                      </m:num>
                      <m:den>
                        <m:r>
                          <a:rPr lang="en-US" b="0" i="1">
                            <a:latin typeface="Cambria Math"/>
                          </a:rPr>
                          <m:t>2</m:t>
                        </m:r>
                        <m:sSub>
                          <m:sSubPr>
                            <m:ctrlPr>
                              <a:rPr lang="en-US" b="0" i="1">
                                <a:latin typeface="Cambria Math" panose="02040503050406030204" pitchFamily="18" charset="0"/>
                                <a:ea typeface="Cambria Math"/>
                                <a:cs typeface="Cambria Math"/>
                              </a:rPr>
                            </m:ctrlPr>
                          </m:sSubPr>
                          <m:e>
                            <m:r>
                              <a:rPr lang="en-US" b="0" i="1">
                                <a:latin typeface="Cambria Math"/>
                              </a:rPr>
                              <m:t>𝑉</m:t>
                            </m:r>
                          </m:e>
                          <m:sub>
                            <m:r>
                              <a:rPr lang="en-US" b="0" i="1">
                                <a:latin typeface="Cambria Math"/>
                              </a:rPr>
                              <m:t>𝑐𝑎𝑣</m:t>
                            </m:r>
                          </m:sub>
                        </m:sSub>
                      </m:den>
                    </m:f>
                  </m:oMath>
                </a14:m>
                <a:r>
                  <a:rPr lang="en-GB" dirty="0"/>
                  <a:t>  </a:t>
                </a:r>
                <a:endParaRPr dirty="0"/>
              </a:p>
            </p:txBody>
          </p:sp>
        </mc:Choice>
        <mc:Fallback xmlns="">
          <p:sp>
            <p:nvSpPr>
              <p:cNvPr id="8" name="Textfeld 7"/>
              <p:cNvSpPr txBox="1">
                <a:spLocks noRot="1" noChangeAspect="1" noMove="1" noResize="1" noEditPoints="1" noAdjustHandles="1" noChangeArrowheads="1" noChangeShapeType="1" noTextEdit="1"/>
              </p:cNvSpPr>
              <p:nvPr/>
            </p:nvSpPr>
            <p:spPr bwMode="auto">
              <a:xfrm>
                <a:off x="6122953" y="3983035"/>
                <a:ext cx="3975653" cy="551305"/>
              </a:xfrm>
              <a:prstGeom prst="rect">
                <a:avLst/>
              </a:prstGeom>
              <a:blipFill>
                <a:blip r:embed="rId5"/>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bwMode="auto">
              <a:xfrm>
                <a:off x="6122953" y="4870173"/>
                <a:ext cx="2001765" cy="622350"/>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b="0" i="1">
                              <a:latin typeface="Cambria Math" panose="02040503050406030204" pitchFamily="18" charset="0"/>
                              <a:ea typeface="Cambria Math"/>
                              <a:cs typeface="Cambria Math"/>
                            </a:rPr>
                          </m:ctrlPr>
                        </m:sSubPr>
                        <m:e>
                          <m:r>
                            <m:rPr>
                              <m:sty m:val="p"/>
                            </m:rPr>
                            <a:rPr lang="en-US" b="0" i="0">
                              <a:latin typeface="Cambria Math"/>
                            </a:rPr>
                            <m:t>Φ</m:t>
                          </m:r>
                        </m:e>
                        <m:sub>
                          <m:r>
                            <a:rPr lang="en-US" b="0" i="1">
                              <a:latin typeface="Cambria Math"/>
                            </a:rPr>
                            <m:t>𝑠</m:t>
                          </m:r>
                        </m:sub>
                      </m:sSub>
                      <m:r>
                        <a:rPr lang="en-US" b="0" i="1">
                          <a:latin typeface="Cambria Math"/>
                        </a:rPr>
                        <m:t>=</m:t>
                      </m:r>
                      <m:func>
                        <m:funcPr>
                          <m:ctrlPr>
                            <a:rPr lang="en-US" b="0" i="1" smtClean="0">
                              <a:latin typeface="Cambria Math" panose="02040503050406030204" pitchFamily="18" charset="0"/>
                              <a:ea typeface="Cambria Math"/>
                              <a:cs typeface="Cambria Math"/>
                            </a:rPr>
                          </m:ctrlPr>
                        </m:funcPr>
                        <m:fName>
                          <m:r>
                            <m:rPr>
                              <m:sty m:val="p"/>
                            </m:rPr>
                            <a:rPr lang="en-US" b="0" i="0">
                              <a:latin typeface="Cambria Math"/>
                            </a:rPr>
                            <m:t>arccos</m:t>
                          </m:r>
                        </m:fName>
                        <m:e>
                          <m:d>
                            <m:dPr>
                              <m:ctrlPr>
                                <a:rPr lang="en-US" b="0" i="1">
                                  <a:latin typeface="Cambria Math" panose="02040503050406030204" pitchFamily="18" charset="0"/>
                                  <a:ea typeface="Cambria Math"/>
                                  <a:cs typeface="Cambria Math"/>
                                </a:rPr>
                              </m:ctrlPr>
                            </m:dPr>
                            <m:e>
                              <m:f>
                                <m:fPr>
                                  <m:ctrlPr>
                                    <a:rPr lang="en-US" b="0" i="1">
                                      <a:latin typeface="Cambria Math" panose="02040503050406030204" pitchFamily="18" charset="0"/>
                                      <a:ea typeface="Cambria Math"/>
                                      <a:cs typeface="Cambria Math"/>
                                    </a:rPr>
                                  </m:ctrlPr>
                                </m:fPr>
                                <m:num>
                                  <m:r>
                                    <m:rPr>
                                      <m:sty m:val="p"/>
                                    </m:rPr>
                                    <a:rPr lang="en-US" b="0" i="0">
                                      <a:latin typeface="Cambria Math"/>
                                    </a:rPr>
                                    <m:t>Δ</m:t>
                                  </m:r>
                                  <m:r>
                                    <a:rPr lang="en-US" b="0" i="1">
                                      <a:latin typeface="Cambria Math"/>
                                    </a:rPr>
                                    <m:t>𝐸</m:t>
                                  </m:r>
                                </m:num>
                                <m:den>
                                  <m:r>
                                    <a:rPr lang="en-US" b="0" i="1">
                                      <a:latin typeface="Cambria Math"/>
                                    </a:rPr>
                                    <m:t>𝐴</m:t>
                                  </m:r>
                                  <m:d>
                                    <m:dPr>
                                      <m:ctrlPr>
                                        <a:rPr lang="en-US" b="0" i="1">
                                          <a:latin typeface="Cambria Math" panose="02040503050406030204" pitchFamily="18" charset="0"/>
                                          <a:ea typeface="Cambria Math"/>
                                          <a:cs typeface="Cambria Math"/>
                                        </a:rPr>
                                      </m:ctrlPr>
                                    </m:dPr>
                                    <m:e>
                                      <m:r>
                                        <a:rPr lang="en-US" b="0" i="1">
                                          <a:latin typeface="Cambria Math"/>
                                        </a:rPr>
                                        <m:t>𝑡</m:t>
                                      </m:r>
                                    </m:e>
                                  </m:d>
                                </m:den>
                              </m:f>
                            </m:e>
                          </m:d>
                        </m:e>
                      </m:func>
                    </m:oMath>
                  </m:oMathPara>
                </a14:m>
                <a:endParaRPr lang="en-GB" dirty="0"/>
              </a:p>
            </p:txBody>
          </p:sp>
        </mc:Choice>
        <mc:Fallback xmlns="">
          <p:sp>
            <p:nvSpPr>
              <p:cNvPr id="9" name="Textfeld 8"/>
              <p:cNvSpPr txBox="1">
                <a:spLocks noRot="1" noChangeAspect="1" noMove="1" noResize="1" noEditPoints="1" noAdjustHandles="1" noChangeArrowheads="1" noChangeShapeType="1" noTextEdit="1"/>
              </p:cNvSpPr>
              <p:nvPr/>
            </p:nvSpPr>
            <p:spPr bwMode="auto">
              <a:xfrm>
                <a:off x="6122953" y="4870173"/>
                <a:ext cx="2001765" cy="622350"/>
              </a:xfrm>
              <a:prstGeom prst="rect">
                <a:avLst/>
              </a:prstGeom>
              <a:blipFill>
                <a:blip r:embed="rId6"/>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bwMode="auto">
              <a:xfrm>
                <a:off x="6109013" y="5711914"/>
                <a:ext cx="2767488" cy="622350"/>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sSub>
                        <m:sSubPr>
                          <m:ctrlPr>
                            <a:rPr lang="en-US" b="0" i="1">
                              <a:latin typeface="Cambria Math" panose="02040503050406030204" pitchFamily="18" charset="0"/>
                              <a:ea typeface="Cambria Math"/>
                              <a:cs typeface="Cambria Math"/>
                            </a:rPr>
                          </m:ctrlPr>
                        </m:sSubPr>
                        <m:e>
                          <m:r>
                            <m:rPr>
                              <m:sty m:val="p"/>
                            </m:rPr>
                            <a:rPr lang="en-US" b="0" i="0">
                              <a:latin typeface="Cambria Math"/>
                            </a:rPr>
                            <m:t>Φ</m:t>
                          </m:r>
                        </m:e>
                        <m:sub>
                          <m:r>
                            <a:rPr lang="en-US" b="0" i="1">
                              <a:latin typeface="Cambria Math"/>
                            </a:rPr>
                            <m:t>𝑏</m:t>
                          </m:r>
                        </m:sub>
                      </m:sSub>
                      <m:r>
                        <a:rPr lang="en-US" b="0" i="1">
                          <a:latin typeface="Cambria Math"/>
                        </a:rPr>
                        <m:t>=</m:t>
                      </m:r>
                      <m:func>
                        <m:funcPr>
                          <m:ctrlPr>
                            <a:rPr lang="en-US" b="0" i="1">
                              <a:latin typeface="Cambria Math" panose="02040503050406030204" pitchFamily="18" charset="0"/>
                              <a:ea typeface="Cambria Math"/>
                              <a:cs typeface="Cambria Math"/>
                            </a:rPr>
                          </m:ctrlPr>
                        </m:funcPr>
                        <m:fName>
                          <m:r>
                            <m:rPr>
                              <m:sty m:val="p"/>
                            </m:rPr>
                            <a:rPr lang="en-US" b="0" i="0">
                              <a:latin typeface="Cambria Math"/>
                            </a:rPr>
                            <m:t>arccos</m:t>
                          </m:r>
                        </m:fName>
                        <m:e>
                          <m:d>
                            <m:dPr>
                              <m:ctrlPr>
                                <a:rPr lang="en-US" b="0" i="1">
                                  <a:latin typeface="Cambria Math" panose="02040503050406030204" pitchFamily="18" charset="0"/>
                                  <a:ea typeface="Cambria Math"/>
                                  <a:cs typeface="Cambria Math"/>
                                </a:rPr>
                              </m:ctrlPr>
                            </m:dPr>
                            <m:e>
                              <m:f>
                                <m:fPr>
                                  <m:ctrlPr>
                                    <a:rPr lang="en-US" b="0" i="1">
                                      <a:latin typeface="Cambria Math" panose="02040503050406030204" pitchFamily="18" charset="0"/>
                                      <a:ea typeface="Cambria Math"/>
                                      <a:cs typeface="Cambria Math"/>
                                    </a:rPr>
                                  </m:ctrlPr>
                                </m:fPr>
                                <m:num>
                                  <m:r>
                                    <m:rPr>
                                      <m:sty m:val="p"/>
                                    </m:rPr>
                                    <a:rPr lang="en-US" b="0" i="0">
                                      <a:latin typeface="Cambria Math"/>
                                    </a:rPr>
                                    <m:t>Δ</m:t>
                                  </m:r>
                                  <m:r>
                                    <a:rPr lang="en-US" b="0" i="1">
                                      <a:latin typeface="Cambria Math"/>
                                    </a:rPr>
                                    <m:t>𝐸</m:t>
                                  </m:r>
                                </m:num>
                                <m:den>
                                  <m:r>
                                    <a:rPr lang="en-US" b="0" i="1">
                                      <a:latin typeface="Cambria Math"/>
                                    </a:rPr>
                                    <m:t>𝐴</m:t>
                                  </m:r>
                                  <m:d>
                                    <m:dPr>
                                      <m:ctrlPr>
                                        <a:rPr lang="en-US" b="0" i="1">
                                          <a:latin typeface="Cambria Math" panose="02040503050406030204" pitchFamily="18" charset="0"/>
                                          <a:ea typeface="Cambria Math"/>
                                          <a:cs typeface="Cambria Math"/>
                                        </a:rPr>
                                      </m:ctrlPr>
                                    </m:dPr>
                                    <m:e>
                                      <m:r>
                                        <a:rPr lang="en-US" b="0" i="1">
                                          <a:latin typeface="Cambria Math"/>
                                        </a:rPr>
                                        <m:t>𝑡</m:t>
                                      </m:r>
                                    </m:e>
                                  </m:d>
                                </m:den>
                              </m:f>
                            </m:e>
                          </m:d>
                        </m:e>
                      </m:func>
                      <m:r>
                        <a:rPr lang="en-US" b="0" i="1">
                          <a:latin typeface="Cambria Math"/>
                        </a:rPr>
                        <m:t>+</m:t>
                      </m:r>
                      <m:r>
                        <m:rPr>
                          <m:sty m:val="p"/>
                        </m:rPr>
                        <a:rPr lang="en-US" b="0" i="0">
                          <a:latin typeface="Cambria Math"/>
                        </a:rPr>
                        <m:t>Φ</m:t>
                      </m:r>
                      <m:d>
                        <m:dPr>
                          <m:ctrlPr>
                            <a:rPr lang="en-US" b="0" i="1">
                              <a:latin typeface="Cambria Math" panose="02040503050406030204" pitchFamily="18" charset="0"/>
                              <a:ea typeface="Cambria Math"/>
                              <a:cs typeface="Cambria Math"/>
                            </a:rPr>
                          </m:ctrlPr>
                        </m:dPr>
                        <m:e>
                          <m:r>
                            <a:rPr lang="en-US" b="0" i="1">
                              <a:latin typeface="Cambria Math"/>
                            </a:rPr>
                            <m:t>𝑡</m:t>
                          </m:r>
                        </m:e>
                      </m:d>
                    </m:oMath>
                  </m:oMathPara>
                </a14:m>
                <a:endParaRPr lang="en-GB" dirty="0"/>
              </a:p>
            </p:txBody>
          </p:sp>
        </mc:Choice>
        <mc:Fallback xmlns="">
          <p:sp>
            <p:nvSpPr>
              <p:cNvPr id="10" name="Textfeld 9"/>
              <p:cNvSpPr txBox="1">
                <a:spLocks noRot="1" noChangeAspect="1" noMove="1" noResize="1" noEditPoints="1" noAdjustHandles="1" noChangeArrowheads="1" noChangeShapeType="1" noTextEdit="1"/>
              </p:cNvSpPr>
              <p:nvPr/>
            </p:nvSpPr>
            <p:spPr bwMode="auto">
              <a:xfrm>
                <a:off x="6109013" y="5711914"/>
                <a:ext cx="2767488" cy="622350"/>
              </a:xfrm>
              <a:prstGeom prst="rect">
                <a:avLst/>
              </a:prstGeom>
              <a:blipFill>
                <a:blip r:embed="rId7"/>
                <a:stretch>
                  <a:fillRect/>
                </a:stretch>
              </a:blipFill>
            </p:spPr>
            <p:txBody>
              <a:bodyPr/>
              <a:lstStyle/>
              <a:p>
                <a:r>
                  <a:rPr lang="de-CH">
                    <a:noFill/>
                  </a:rPr>
                  <a:t> </a:t>
                </a:r>
              </a:p>
            </p:txBody>
          </p:sp>
        </mc:Fallback>
      </mc:AlternateContent>
      <p:sp>
        <p:nvSpPr>
          <p:cNvPr id="11" name="Foliennummernplatzhalter 10"/>
          <p:cNvSpPr>
            <a:spLocks noGrp="1"/>
          </p:cNvSpPr>
          <p:nvPr>
            <p:ph type="sldNum" sz="quarter" idx="13"/>
          </p:nvPr>
        </p:nvSpPr>
        <p:spPr bwMode="auto"/>
        <p:txBody>
          <a:bodyPr/>
          <a:lstStyle/>
          <a:p>
            <a:pPr>
              <a:defRPr/>
            </a:pPr>
            <a:fld id="{A522B42D-59C7-4903-9B34-7FA65D46D399}" type="slidenum">
              <a:rPr lang="en-GB"/>
              <a:t>25</a:t>
            </a:fld>
            <a:endParaRPr lang="en-GB"/>
          </a:p>
        </p:txBody>
      </p:sp>
      <p:sp>
        <p:nvSpPr>
          <p:cNvPr id="4" name="Textfeld 3"/>
          <p:cNvSpPr txBox="1"/>
          <p:nvPr/>
        </p:nvSpPr>
        <p:spPr bwMode="auto">
          <a:xfrm>
            <a:off x="234247" y="5649110"/>
            <a:ext cx="5061175" cy="646331"/>
          </a:xfrm>
          <a:prstGeom prst="rect">
            <a:avLst/>
          </a:prstGeom>
          <a:noFill/>
        </p:spPr>
        <p:txBody>
          <a:bodyPr wrap="square" rtlCol="0">
            <a:spAutoFit/>
          </a:bodyPr>
          <a:lstStyle/>
          <a:p>
            <a:pPr>
              <a:defRPr/>
            </a:pPr>
            <a:r>
              <a:rPr lang="en-GB" u="sng">
                <a:hlinkClick r:id="rId8" tooltip="https://journals.aps.org/prab/abstract/10.1103/PhysRevAccelBeams.22.081002"/>
              </a:rPr>
              <a:t>https://journals.aps.org/prab/abstract/10.1103/PhysRevAccelBeams.22.081002</a:t>
            </a:r>
            <a:r>
              <a:rPr lang="en-GB"/>
              <a:t> </a:t>
            </a:r>
            <a:endParaRPr/>
          </a:p>
        </p:txBody>
      </p:sp>
      <p:sp>
        <p:nvSpPr>
          <p:cNvPr id="12" name="Datumsplatzhalter 11"/>
          <p:cNvSpPr>
            <a:spLocks noGrp="1"/>
          </p:cNvSpPr>
          <p:nvPr>
            <p:ph type="dt" sz="half" idx="11"/>
          </p:nvPr>
        </p:nvSpPr>
        <p:spPr bwMode="auto"/>
        <p:txBody>
          <a:bodyPr/>
          <a:lstStyle/>
          <a:p>
            <a:pPr>
              <a:defRPr/>
            </a:pPr>
            <a:r>
              <a:rPr lang="en-CH"/>
              <a:t>03/10/2024</a:t>
            </a:r>
            <a:endParaRPr lang="en-GB"/>
          </a:p>
        </p:txBody>
      </p:sp>
      <p:sp>
        <p:nvSpPr>
          <p:cNvPr id="13" name="Fußzeilenplatzhalter 12"/>
          <p:cNvSpPr>
            <a:spLocks noGrp="1"/>
          </p:cNvSpPr>
          <p:nvPr>
            <p:ph type="ftr" sz="quarter" idx="12"/>
          </p:nvPr>
        </p:nvSpPr>
        <p:spPr bwMode="auto"/>
        <p:txBody>
          <a:bodyPr/>
          <a:lstStyle/>
          <a:p>
            <a:pPr>
              <a:defRPr/>
            </a:pPr>
            <a:r>
              <a:rPr lang="en-GB"/>
              <a:t>ICAP 24 / Beam-cavity interactions in the rapid cycling synchrotron chain of the future muon collider / Leonard Thiele </a:t>
            </a:r>
            <a:endParaRPr/>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B37A6469-0B2C-B3C3-0600-472938C6159E}"/>
                  </a:ext>
                </a:extLst>
              </p:cNvPr>
              <p:cNvSpPr txBox="1"/>
              <p:nvPr/>
            </p:nvSpPr>
            <p:spPr>
              <a:xfrm>
                <a:off x="0" y="4560616"/>
                <a:ext cx="5032770" cy="991682"/>
              </a:xfrm>
              <a:prstGeom prst="rect">
                <a:avLst/>
              </a:prstGeom>
              <a:noFill/>
            </p:spPr>
            <p:txBody>
              <a:bodyPr wrap="square" rtlCol="0">
                <a:spAutoFit/>
              </a:bodyPr>
              <a:lstStyle/>
              <a:p>
                <a:pPr algn="ctr"/>
                <a:r>
                  <a:rPr lang="de-CH" dirty="0">
                    <a:latin typeface="Arial" panose="020B0604020202020204" pitchFamily="34" charset="0"/>
                    <a:cs typeface="Arial" panose="020B0604020202020204" pitchFamily="34" charset="0"/>
                  </a:rPr>
                  <a:t>Initial </a:t>
                </a:r>
                <a:r>
                  <a:rPr lang="de-CH" dirty="0" err="1">
                    <a:latin typeface="Arial" panose="020B0604020202020204" pitchFamily="34" charset="0"/>
                    <a:cs typeface="Arial" panose="020B0604020202020204" pitchFamily="34" charset="0"/>
                  </a:rPr>
                  <a:t>voltage</a:t>
                </a:r>
                <a:r>
                  <a:rPr lang="de-CH" dirty="0">
                    <a:latin typeface="Arial" panose="020B0604020202020204" pitchFamily="34" charset="0"/>
                    <a:cs typeface="Arial" panose="020B0604020202020204" pitchFamily="34" charset="0"/>
                  </a:rPr>
                  <a:t> </a:t>
                </a:r>
                <a:r>
                  <a:rPr lang="de-CH" dirty="0" err="1">
                    <a:latin typeface="Arial" panose="020B0604020202020204" pitchFamily="34" charset="0"/>
                    <a:cs typeface="Arial" panose="020B0604020202020204" pitchFamily="34" charset="0"/>
                  </a:rPr>
                  <a:t>for</a:t>
                </a:r>
                <a:r>
                  <a:rPr lang="de-CH" dirty="0">
                    <a:latin typeface="Arial" panose="020B0604020202020204" pitchFamily="34" charset="0"/>
                    <a:cs typeface="Arial" panose="020B0604020202020204" pitchFamily="34" charset="0"/>
                  </a:rPr>
                  <a:t> transient </a:t>
                </a:r>
                <a:r>
                  <a:rPr lang="de-CH" dirty="0" err="1">
                    <a:latin typeface="Arial" panose="020B0604020202020204" pitchFamily="34" charset="0"/>
                    <a:cs typeface="Arial" panose="020B0604020202020204" pitchFamily="34" charset="0"/>
                  </a:rPr>
                  <a:t>case</a:t>
                </a:r>
                <a:endParaRPr lang="de-CH"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de-CH" b="0" i="1" smtClean="0">
                              <a:latin typeface="Cambria Math" panose="02040503050406030204" pitchFamily="18" charset="0"/>
                            </a:rPr>
                          </m:ctrlPr>
                        </m:sSubPr>
                        <m:e>
                          <m:r>
                            <a:rPr lang="de-CH" b="0" i="1" smtClean="0">
                              <a:latin typeface="Cambria Math" panose="02040503050406030204" pitchFamily="18" charset="0"/>
                            </a:rPr>
                            <m:t>𝑉</m:t>
                          </m:r>
                        </m:e>
                        <m:sub>
                          <m:r>
                            <a:rPr lang="de-CH" b="0" i="1" smtClean="0">
                              <a:latin typeface="Cambria Math" panose="02040503050406030204" pitchFamily="18" charset="0"/>
                            </a:rPr>
                            <m:t>𝑖𝑛𝑖𝑡</m:t>
                          </m:r>
                        </m:sub>
                      </m:sSub>
                      <m:r>
                        <a:rPr lang="de-CH" b="0" i="1" smtClean="0">
                          <a:latin typeface="Cambria Math" panose="02040503050406030204" pitchFamily="18" charset="0"/>
                        </a:rPr>
                        <m:t>=</m:t>
                      </m:r>
                      <m:d>
                        <m:dPr>
                          <m:ctrlPr>
                            <a:rPr lang="de-CH" b="0" i="1" smtClean="0">
                              <a:latin typeface="Cambria Math" panose="02040503050406030204" pitchFamily="18" charset="0"/>
                            </a:rPr>
                          </m:ctrlPr>
                        </m:dPr>
                        <m:e>
                          <m:f>
                            <m:fPr>
                              <m:ctrlPr>
                                <a:rPr lang="de-CH" b="0" i="1" smtClean="0">
                                  <a:latin typeface="Cambria Math" panose="02040503050406030204" pitchFamily="18" charset="0"/>
                                </a:rPr>
                              </m:ctrlPr>
                            </m:fPr>
                            <m:num>
                              <m:sSub>
                                <m:sSubPr>
                                  <m:ctrlPr>
                                    <a:rPr lang="de-CH" b="0" i="1" smtClean="0">
                                      <a:latin typeface="Cambria Math" panose="02040503050406030204" pitchFamily="18" charset="0"/>
                                    </a:rPr>
                                  </m:ctrlPr>
                                </m:sSubPr>
                                <m:e>
                                  <m:r>
                                    <a:rPr lang="de-CH" b="0" i="1" smtClean="0">
                                      <a:latin typeface="Cambria Math" panose="02040503050406030204" pitchFamily="18" charset="0"/>
                                    </a:rPr>
                                    <m:t>𝑉</m:t>
                                  </m:r>
                                </m:e>
                                <m:sub>
                                  <m:r>
                                    <a:rPr lang="de-CH" b="0" i="1" smtClean="0">
                                      <a:latin typeface="Cambria Math" panose="02040503050406030204" pitchFamily="18" charset="0"/>
                                    </a:rPr>
                                    <m:t>𝑐𝑎𝑣</m:t>
                                  </m:r>
                                </m:sub>
                              </m:sSub>
                            </m:num>
                            <m:den>
                              <m:r>
                                <a:rPr lang="de-CH" b="0" i="1" smtClean="0">
                                  <a:latin typeface="Cambria Math" panose="02040503050406030204" pitchFamily="18" charset="0"/>
                                </a:rPr>
                                <m:t>𝜏</m:t>
                              </m:r>
                            </m:den>
                          </m:f>
                          <m:r>
                            <a:rPr lang="de-CH" b="0" i="1" smtClean="0">
                              <a:latin typeface="Cambria Math" panose="02040503050406030204" pitchFamily="18" charset="0"/>
                            </a:rPr>
                            <m:t>+</m:t>
                          </m:r>
                          <m:r>
                            <a:rPr lang="de-CH" b="0" i="1" smtClean="0">
                              <a:latin typeface="Cambria Math" panose="02040503050406030204" pitchFamily="18" charset="0"/>
                            </a:rPr>
                            <m:t>𝑅</m:t>
                          </m:r>
                          <m:r>
                            <a:rPr lang="de-CH" b="0" i="1" smtClean="0">
                              <a:latin typeface="Cambria Math" panose="02040503050406030204" pitchFamily="18" charset="0"/>
                            </a:rPr>
                            <m:t>/</m:t>
                          </m:r>
                          <m:r>
                            <a:rPr lang="de-CH" b="0" i="1" smtClean="0">
                              <a:latin typeface="Cambria Math" panose="02040503050406030204" pitchFamily="18" charset="0"/>
                            </a:rPr>
                            <m:t>𝑄</m:t>
                          </m:r>
                          <m:sSub>
                            <m:sSubPr>
                              <m:ctrlPr>
                                <a:rPr lang="de-CH" b="0" i="1" smtClean="0">
                                  <a:latin typeface="Cambria Math" panose="02040503050406030204" pitchFamily="18" charset="0"/>
                                </a:rPr>
                              </m:ctrlPr>
                            </m:sSubPr>
                            <m:e>
                              <m:r>
                                <a:rPr lang="de-CH" b="0" i="1" smtClean="0">
                                  <a:latin typeface="Cambria Math" panose="02040503050406030204" pitchFamily="18" charset="0"/>
                                </a:rPr>
                                <m:t>𝜔</m:t>
                              </m:r>
                            </m:e>
                            <m:sub>
                              <m:r>
                                <a:rPr lang="de-CH" b="0" i="1" smtClean="0">
                                  <a:latin typeface="Cambria Math" panose="02040503050406030204" pitchFamily="18" charset="0"/>
                                </a:rPr>
                                <m:t>𝑅𝐹</m:t>
                              </m:r>
                            </m:sub>
                          </m:sSub>
                          <m:sSub>
                            <m:sSubPr>
                              <m:ctrlPr>
                                <a:rPr lang="de-CH" b="0" i="1" smtClean="0">
                                  <a:latin typeface="Cambria Math" panose="02040503050406030204" pitchFamily="18" charset="0"/>
                                </a:rPr>
                              </m:ctrlPr>
                            </m:sSubPr>
                            <m:e>
                              <m:r>
                                <a:rPr lang="de-CH" b="0" i="1" smtClean="0">
                                  <a:latin typeface="Cambria Math" panose="02040503050406030204" pitchFamily="18" charset="0"/>
                                </a:rPr>
                                <m:t>𝐼</m:t>
                              </m:r>
                            </m:e>
                            <m:sub>
                              <m:r>
                                <a:rPr lang="de-CH" b="0" i="1" smtClean="0">
                                  <a:latin typeface="Cambria Math" panose="02040503050406030204" pitchFamily="18" charset="0"/>
                                </a:rPr>
                                <m:t>𝑔</m:t>
                              </m:r>
                            </m:sub>
                          </m:sSub>
                          <m:func>
                            <m:funcPr>
                              <m:ctrlPr>
                                <a:rPr lang="de-CH" b="0" i="1" smtClean="0">
                                  <a:latin typeface="Cambria Math" panose="02040503050406030204" pitchFamily="18" charset="0"/>
                                </a:rPr>
                              </m:ctrlPr>
                            </m:funcPr>
                            <m:fName>
                              <m:r>
                                <m:rPr>
                                  <m:sty m:val="p"/>
                                </m:rPr>
                                <a:rPr lang="de-CH" b="0" i="0" smtClean="0">
                                  <a:latin typeface="Cambria Math" panose="02040503050406030204" pitchFamily="18" charset="0"/>
                                </a:rPr>
                                <m:t>cos</m:t>
                              </m:r>
                            </m:fName>
                            <m:e>
                              <m:d>
                                <m:dPr>
                                  <m:ctrlPr>
                                    <a:rPr lang="de-CH" b="0" i="1" smtClean="0">
                                      <a:latin typeface="Cambria Math" panose="02040503050406030204" pitchFamily="18" charset="0"/>
                                    </a:rPr>
                                  </m:ctrlPr>
                                </m:dPr>
                                <m:e>
                                  <m:sSub>
                                    <m:sSubPr>
                                      <m:ctrlPr>
                                        <a:rPr lang="de-CH" b="0" i="1" smtClean="0">
                                          <a:latin typeface="Cambria Math" panose="02040503050406030204" pitchFamily="18" charset="0"/>
                                        </a:rPr>
                                      </m:ctrlPr>
                                    </m:sSubPr>
                                    <m:e>
                                      <m:r>
                                        <m:rPr>
                                          <m:sty m:val="p"/>
                                        </m:rPr>
                                        <a:rPr lang="de-CH" b="0" i="0" smtClean="0">
                                          <a:latin typeface="Cambria Math" panose="02040503050406030204" pitchFamily="18" charset="0"/>
                                        </a:rPr>
                                        <m:t>Φ</m:t>
                                      </m:r>
                                    </m:e>
                                    <m:sub>
                                      <m:r>
                                        <a:rPr lang="de-CH" b="0" i="1" smtClean="0">
                                          <a:latin typeface="Cambria Math" panose="02040503050406030204" pitchFamily="18" charset="0"/>
                                        </a:rPr>
                                        <m:t>𝐿</m:t>
                                      </m:r>
                                    </m:sub>
                                  </m:sSub>
                                </m:e>
                              </m:d>
                            </m:e>
                          </m:func>
                        </m:e>
                      </m:d>
                      <m:r>
                        <a:rPr lang="de-CH" b="0" i="1" smtClean="0">
                          <a:latin typeface="Cambria Math" panose="02040503050406030204" pitchFamily="18" charset="0"/>
                        </a:rPr>
                        <m:t>∗</m:t>
                      </m:r>
                      <m:sSub>
                        <m:sSubPr>
                          <m:ctrlPr>
                            <a:rPr lang="de-CH" b="0" i="1" smtClean="0">
                              <a:latin typeface="Cambria Math" panose="02040503050406030204" pitchFamily="18" charset="0"/>
                            </a:rPr>
                          </m:ctrlPr>
                        </m:sSubPr>
                        <m:e>
                          <m:r>
                            <a:rPr lang="de-CH" b="0" i="1" smtClean="0">
                              <a:latin typeface="Cambria Math" panose="02040503050406030204" pitchFamily="18" charset="0"/>
                            </a:rPr>
                            <m:t>𝑡</m:t>
                          </m:r>
                        </m:e>
                        <m:sub>
                          <m:r>
                            <a:rPr lang="de-CH" b="0" i="1" smtClean="0">
                              <a:latin typeface="Cambria Math" panose="02040503050406030204" pitchFamily="18" charset="0"/>
                            </a:rPr>
                            <m:t>𝑔𝑎𝑝</m:t>
                          </m:r>
                        </m:sub>
                      </m:sSub>
                    </m:oMath>
                  </m:oMathPara>
                </a14:m>
                <a:endParaRPr lang="en-GB" dirty="0"/>
              </a:p>
            </p:txBody>
          </p:sp>
        </mc:Choice>
        <mc:Fallback xmlns="">
          <p:sp>
            <p:nvSpPr>
              <p:cNvPr id="14" name="Textfeld 13">
                <a:extLst>
                  <a:ext uri="{FF2B5EF4-FFF2-40B4-BE49-F238E27FC236}">
                    <a16:creationId xmlns:a16="http://schemas.microsoft.com/office/drawing/2014/main" id="{B37A6469-0B2C-B3C3-0600-472938C6159E}"/>
                  </a:ext>
                </a:extLst>
              </p:cNvPr>
              <p:cNvSpPr txBox="1">
                <a:spLocks noRot="1" noChangeAspect="1" noMove="1" noResize="1" noEditPoints="1" noAdjustHandles="1" noChangeArrowheads="1" noChangeShapeType="1" noTextEdit="1"/>
              </p:cNvSpPr>
              <p:nvPr/>
            </p:nvSpPr>
            <p:spPr>
              <a:xfrm>
                <a:off x="0" y="4560616"/>
                <a:ext cx="5032770" cy="991682"/>
              </a:xfrm>
              <a:prstGeom prst="rect">
                <a:avLst/>
              </a:prstGeom>
              <a:blipFill>
                <a:blip r:embed="rId9"/>
                <a:stretch>
                  <a:fillRect t="-3067"/>
                </a:stretch>
              </a:blipFill>
            </p:spPr>
            <p:txBody>
              <a:bodyPr/>
              <a:lstStyle/>
              <a:p>
                <a:r>
                  <a:rPr lang="de-CH">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Inhaltsplatzhalter 1"/>
          <p:cNvSpPr>
            <a:spLocks noGrp="1"/>
          </p:cNvSpPr>
          <p:nvPr>
            <p:ph idx="1"/>
          </p:nvPr>
        </p:nvSpPr>
        <p:spPr bwMode="auto"/>
        <p:txBody>
          <a:bodyPr/>
          <a:lstStyle/>
          <a:p>
            <a:pPr marL="0" indent="0">
              <a:buNone/>
              <a:defRPr/>
            </a:pPr>
            <a:r>
              <a:rPr lang="en-CH" noProof="0" dirty="0"/>
              <a:t>[</a:t>
            </a:r>
            <a:r>
              <a:rPr lang="de-CH" noProof="0" dirty="0"/>
              <a:t>1</a:t>
            </a:r>
            <a:r>
              <a:rPr lang="en-CH" noProof="0" dirty="0"/>
              <a:t>]: I. Karpov, Transient beam loading and rf power evaluation for future circular collider</a:t>
            </a:r>
            <a:r>
              <a:rPr lang="de-CH" noProof="0" dirty="0"/>
              <a:t>:</a:t>
            </a:r>
            <a:r>
              <a:rPr lang="en-CH" noProof="0" dirty="0"/>
              <a:t> </a:t>
            </a:r>
            <a:r>
              <a:rPr lang="en-CH" u="sng" noProof="0" dirty="0">
                <a:hlinkClick r:id="rId2" tooltip="https://journals.aps.org/prab/abstract/10.1103/PhysRevAccelBeams.22.081002"/>
              </a:rPr>
              <a:t>https://journals.aps.org/prab/abstract/10.1103/PhysRevAccelBeams.22.081002</a:t>
            </a:r>
            <a:r>
              <a:rPr lang="en-CH" noProof="0" dirty="0"/>
              <a:t> </a:t>
            </a:r>
          </a:p>
        </p:txBody>
      </p:sp>
      <p:sp>
        <p:nvSpPr>
          <p:cNvPr id="3" name="Titel 2"/>
          <p:cNvSpPr>
            <a:spLocks noGrp="1"/>
          </p:cNvSpPr>
          <p:nvPr>
            <p:ph type="title"/>
          </p:nvPr>
        </p:nvSpPr>
        <p:spPr bwMode="auto"/>
        <p:txBody>
          <a:bodyPr/>
          <a:lstStyle/>
          <a:p>
            <a:pPr>
              <a:defRPr/>
            </a:pPr>
            <a:r>
              <a:rPr lang="en-CH" noProof="0"/>
              <a:t>References</a:t>
            </a:r>
          </a:p>
        </p:txBody>
      </p:sp>
      <p:sp>
        <p:nvSpPr>
          <p:cNvPr id="4" name="Fußzeilenplatzhalter 3"/>
          <p:cNvSpPr>
            <a:spLocks noGrp="1"/>
          </p:cNvSpPr>
          <p:nvPr>
            <p:ph type="ftr" sz="quarter" idx="12"/>
          </p:nvPr>
        </p:nvSpPr>
        <p:spPr bwMode="auto"/>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5" name="Foliennummernplatzhalter 4"/>
          <p:cNvSpPr>
            <a:spLocks noGrp="1"/>
          </p:cNvSpPr>
          <p:nvPr>
            <p:ph type="sldNum" sz="quarter" idx="13"/>
          </p:nvPr>
        </p:nvSpPr>
        <p:spPr bwMode="auto"/>
        <p:txBody>
          <a:bodyPr/>
          <a:lstStyle/>
          <a:p>
            <a:pPr>
              <a:defRPr/>
            </a:pPr>
            <a:fld id="{005C7FBA-D4E9-46CA-9321-3ADA2E368FCD}" type="slidenum">
              <a:rPr lang="en-GB"/>
              <a:t>26</a:t>
            </a:fld>
            <a:endParaRPr lang="en-GB"/>
          </a:p>
        </p:txBody>
      </p:sp>
      <p:sp>
        <p:nvSpPr>
          <p:cNvPr id="6" name="Datumsplatzhalter 5"/>
          <p:cNvSpPr>
            <a:spLocks noGrp="1"/>
          </p:cNvSpPr>
          <p:nvPr>
            <p:ph type="dt" sz="half" idx="11"/>
          </p:nvPr>
        </p:nvSpPr>
        <p:spPr bwMode="auto"/>
        <p:txBody>
          <a:bodyPr/>
          <a:lstStyle/>
          <a:p>
            <a:pPr>
              <a:defRPr/>
            </a:pPr>
            <a:r>
              <a:rPr lang="en-CH"/>
              <a:t>03/10/2024</a:t>
            </a: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6303468-6805-95D4-2386-94D986FAF573}"/>
              </a:ext>
            </a:extLst>
          </p:cNvPr>
          <p:cNvPicPr>
            <a:picLocks noGrp="1" noChangeAspect="1"/>
          </p:cNvPicPr>
          <p:nvPr>
            <p:ph idx="1"/>
          </p:nvPr>
        </p:nvPicPr>
        <p:blipFill>
          <a:blip r:embed="rId2"/>
          <a:stretch>
            <a:fillRect/>
          </a:stretch>
        </p:blipFill>
        <p:spPr>
          <a:xfrm>
            <a:off x="3582575" y="1790059"/>
            <a:ext cx="5020050" cy="4351338"/>
          </a:xfrm>
        </p:spPr>
      </p:pic>
      <p:sp>
        <p:nvSpPr>
          <p:cNvPr id="3" name="Title 2">
            <a:extLst>
              <a:ext uri="{FF2B5EF4-FFF2-40B4-BE49-F238E27FC236}">
                <a16:creationId xmlns:a16="http://schemas.microsoft.com/office/drawing/2014/main" id="{E56083E5-35EB-F427-0F62-DB430417FF8F}"/>
              </a:ext>
            </a:extLst>
          </p:cNvPr>
          <p:cNvSpPr>
            <a:spLocks noGrp="1"/>
          </p:cNvSpPr>
          <p:nvPr>
            <p:ph type="title"/>
          </p:nvPr>
        </p:nvSpPr>
        <p:spPr/>
        <p:txBody>
          <a:bodyPr/>
          <a:lstStyle/>
          <a:p>
            <a:r>
              <a:rPr lang="en-AU" dirty="0"/>
              <a:t>High energy acceleration parameters</a:t>
            </a:r>
          </a:p>
        </p:txBody>
      </p:sp>
      <p:sp>
        <p:nvSpPr>
          <p:cNvPr id="4" name="Date Placeholder 3">
            <a:extLst>
              <a:ext uri="{FF2B5EF4-FFF2-40B4-BE49-F238E27FC236}">
                <a16:creationId xmlns:a16="http://schemas.microsoft.com/office/drawing/2014/main" id="{E26947C3-53C8-43D5-73BA-8B4F726976DE}"/>
              </a:ext>
            </a:extLst>
          </p:cNvPr>
          <p:cNvSpPr>
            <a:spLocks noGrp="1"/>
          </p:cNvSpPr>
          <p:nvPr>
            <p:ph type="dt" sz="half" idx="11"/>
          </p:nvPr>
        </p:nvSpPr>
        <p:spPr/>
        <p:txBody>
          <a:bodyPr/>
          <a:lstStyle/>
          <a:p>
            <a:pPr>
              <a:defRPr/>
            </a:pPr>
            <a:r>
              <a:rPr lang="en-CH"/>
              <a:t>03/10/2024</a:t>
            </a:r>
            <a:endParaRPr lang="en-GB"/>
          </a:p>
        </p:txBody>
      </p:sp>
      <p:sp>
        <p:nvSpPr>
          <p:cNvPr id="5" name="Footer Placeholder 4">
            <a:extLst>
              <a:ext uri="{FF2B5EF4-FFF2-40B4-BE49-F238E27FC236}">
                <a16:creationId xmlns:a16="http://schemas.microsoft.com/office/drawing/2014/main" id="{FBCF50FE-D33B-81BE-6A03-6B3E6C8B23CD}"/>
              </a:ext>
            </a:extLst>
          </p:cNvPr>
          <p:cNvSpPr>
            <a:spLocks noGrp="1"/>
          </p:cNvSpPr>
          <p:nvPr>
            <p:ph type="ftr" sz="quarter" idx="12"/>
          </p:nvPr>
        </p:nvSpPr>
        <p:spPr/>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6" name="Slide Number Placeholder 5">
            <a:extLst>
              <a:ext uri="{FF2B5EF4-FFF2-40B4-BE49-F238E27FC236}">
                <a16:creationId xmlns:a16="http://schemas.microsoft.com/office/drawing/2014/main" id="{7CF89A68-92D1-9264-BCFF-FEB79C60C82B}"/>
              </a:ext>
            </a:extLst>
          </p:cNvPr>
          <p:cNvSpPr>
            <a:spLocks noGrp="1"/>
          </p:cNvSpPr>
          <p:nvPr>
            <p:ph type="sldNum" sz="quarter" idx="13"/>
          </p:nvPr>
        </p:nvSpPr>
        <p:spPr/>
        <p:txBody>
          <a:bodyPr/>
          <a:lstStyle/>
          <a:p>
            <a:pPr>
              <a:defRPr/>
            </a:pPr>
            <a:fld id="{005C7FBA-D4E9-46CA-9321-3ADA2E368FCD}" type="slidenum">
              <a:rPr lang="en-GB" smtClean="0"/>
              <a:t>27</a:t>
            </a:fld>
            <a:endParaRPr lang="en-GB"/>
          </a:p>
        </p:txBody>
      </p:sp>
    </p:spTree>
    <p:extLst>
      <p:ext uri="{BB962C8B-B14F-4D97-AF65-F5344CB8AC3E}">
        <p14:creationId xmlns:p14="http://schemas.microsoft.com/office/powerpoint/2010/main" val="1586965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a:extLst>
                  <a:ext uri="{FF2B5EF4-FFF2-40B4-BE49-F238E27FC236}">
                    <a16:creationId xmlns:a16="http://schemas.microsoft.com/office/drawing/2014/main" id="{4FDE1AA3-A2F0-B29D-AA39-96B64AB313D9}"/>
                  </a:ext>
                </a:extLst>
              </p:cNvPr>
              <p:cNvSpPr>
                <a:spLocks noGrp="1"/>
              </p:cNvSpPr>
              <p:nvPr>
                <p:ph idx="1"/>
              </p:nvPr>
            </p:nvSpPr>
            <p:spPr>
              <a:xfrm>
                <a:off x="838200" y="1825625"/>
                <a:ext cx="10515600" cy="4639833"/>
              </a:xfrm>
            </p:spPr>
            <p:txBody>
              <a:bodyPr>
                <a:normAutofit fontScale="92500" lnSpcReduction="20000"/>
              </a:bodyPr>
              <a:lstStyle/>
              <a:p>
                <a:r>
                  <a:rPr lang="en-US" dirty="0"/>
                  <a:t>In comparison with electrons or protons, muons offer different advantages for colliders at the energy frontier: </a:t>
                </a:r>
              </a:p>
              <a:p>
                <a:pPr>
                  <a:buFont typeface="Wingdings" panose="05000000000000000000" pitchFamily="2" charset="2"/>
                  <a:buChar char="Ø"/>
                </a:pPr>
                <a:r>
                  <a:rPr lang="en-US" dirty="0"/>
                  <a:t>Larger mass than electrons suppresses </a:t>
                </a:r>
                <a:r>
                  <a:rPr lang="en-US" b="1" dirty="0"/>
                  <a:t>synchrotron radiation by orders of magnitude.</a:t>
                </a:r>
              </a:p>
              <a:p>
                <a:pPr>
                  <a:buFont typeface="Wingdings" panose="05000000000000000000" pitchFamily="2" charset="2"/>
                  <a:buChar char="Ø"/>
                </a:pPr>
                <a:r>
                  <a:rPr lang="en-US" dirty="0"/>
                  <a:t>Point-like structure:</a:t>
                </a:r>
              </a:p>
              <a:p>
                <a:pPr lvl="1">
                  <a:buFont typeface="Wingdings" panose="05000000000000000000" pitchFamily="2" charset="2"/>
                  <a:buChar char="Ø"/>
                </a:pPr>
                <a:r>
                  <a:rPr lang="en-US" sz="2200" dirty="0"/>
                  <a:t>Ensures</a:t>
                </a:r>
                <a:r>
                  <a:rPr lang="en-GB" sz="2200" dirty="0"/>
                  <a:t> that the kinetic energy is entirely used in the collision.</a:t>
                </a:r>
              </a:p>
              <a:p>
                <a:pPr lvl="1">
                  <a:buFont typeface="Wingdings" panose="05000000000000000000" pitchFamily="2" charset="2"/>
                  <a:buChar char="Ø"/>
                </a:pPr>
                <a:r>
                  <a:rPr lang="en-US" sz="2200" dirty="0"/>
                  <a:t>No low-energy background data is produced.</a:t>
                </a:r>
              </a:p>
              <a:p>
                <a:pPr marL="0" indent="0" algn="ctr">
                  <a:buNone/>
                </a:pPr>
                <a:endParaRPr lang="en-US" sz="200" dirty="0"/>
              </a:p>
              <a:p>
                <a:pPr marL="0" indent="0" algn="ctr">
                  <a:buNone/>
                </a:pPr>
                <a:r>
                  <a:rPr lang="en-US" dirty="0"/>
                  <a:t>BUT: Muons are </a:t>
                </a:r>
                <a:r>
                  <a:rPr lang="en-US" b="1" dirty="0"/>
                  <a:t>unstable</a:t>
                </a:r>
                <a:r>
                  <a:rPr lang="en-US" dirty="0"/>
                  <a:t>, with a lifetime of : </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𝜇</m:t>
                          </m:r>
                        </m:sub>
                      </m:sSub>
                      <m:r>
                        <a:rPr lang="en-US" b="0" i="1" smtClean="0">
                          <a:latin typeface="Cambria Math" panose="02040503050406030204" pitchFamily="18" charset="0"/>
                        </a:rPr>
                        <m:t>=</m:t>
                      </m:r>
                      <m:r>
                        <a:rPr lang="en-US" b="0" i="1" smtClean="0">
                          <a:latin typeface="Cambria Math" panose="02040503050406030204" pitchFamily="18" charset="0"/>
                        </a:rPr>
                        <m:t>𝛾</m:t>
                      </m:r>
                      <m:r>
                        <a:rPr lang="en-US" b="0" i="1" smtClean="0">
                          <a:latin typeface="Cambria Math" panose="02040503050406030204" pitchFamily="18" charset="0"/>
                        </a:rPr>
                        <m:t>∗ 2.2</m:t>
                      </m:r>
                      <m:r>
                        <a:rPr lang="en-US" b="0" i="1" smtClean="0">
                          <a:latin typeface="Cambria Math" panose="02040503050406030204" pitchFamily="18" charset="0"/>
                        </a:rPr>
                        <m:t>𝜇</m:t>
                      </m:r>
                      <m:r>
                        <a:rPr lang="en-US" b="0" i="1" smtClean="0">
                          <a:latin typeface="Cambria Math" panose="02040503050406030204" pitchFamily="18" charset="0"/>
                        </a:rPr>
                        <m:t>𝑠</m:t>
                      </m:r>
                    </m:oMath>
                  </m:oMathPara>
                </a14:m>
                <a:endParaRPr lang="de-CH" b="0" dirty="0"/>
              </a:p>
              <a:p>
                <a:pPr marL="0" indent="0">
                  <a:buNone/>
                </a:pPr>
                <a:endParaRPr lang="en-GB" sz="200" dirty="0"/>
              </a:p>
              <a:p>
                <a:r>
                  <a:rPr lang="en-GB" dirty="0"/>
                  <a:t>Continuous muon decay needs to be delayed by </a:t>
                </a:r>
                <a:r>
                  <a:rPr lang="en-GB" b="1" dirty="0"/>
                  <a:t>time dilation.</a:t>
                </a:r>
                <a:r>
                  <a:rPr lang="en-GB" dirty="0"/>
                  <a:t> </a:t>
                </a:r>
              </a:p>
              <a:p>
                <a:pPr>
                  <a:buFont typeface="Wingdings" panose="05000000000000000000" pitchFamily="2" charset="2"/>
                  <a:buChar char="Ø"/>
                </a:pPr>
                <a:r>
                  <a:rPr lang="en-GB" b="1" dirty="0"/>
                  <a:t>Luminosity requirement must be reached in collider.</a:t>
                </a:r>
              </a:p>
              <a:p>
                <a:r>
                  <a:rPr lang="en-GB" dirty="0"/>
                  <a:t>Muons need to be generated with a reasonable beam quality </a:t>
                </a:r>
                <a:r>
                  <a:rPr lang="en-GB" dirty="0">
                    <a:sym typeface="Wingdings" panose="05000000000000000000" pitchFamily="2" charset="2"/>
                  </a:rPr>
                  <a:t> </a:t>
                </a:r>
                <a:r>
                  <a:rPr lang="en-GB" b="1" dirty="0"/>
                  <a:t>no “simple” source</a:t>
                </a:r>
                <a:r>
                  <a:rPr lang="en-GB" dirty="0"/>
                  <a:t> is available.</a:t>
                </a:r>
              </a:p>
            </p:txBody>
          </p:sp>
        </mc:Choice>
        <mc:Fallback>
          <p:sp>
            <p:nvSpPr>
              <p:cNvPr id="2" name="Inhaltsplatzhalter 1">
                <a:extLst>
                  <a:ext uri="{FF2B5EF4-FFF2-40B4-BE49-F238E27FC236}">
                    <a16:creationId xmlns:a16="http://schemas.microsoft.com/office/drawing/2014/main" id="{4FDE1AA3-A2F0-B29D-AA39-96B64AB313D9}"/>
                  </a:ext>
                </a:extLst>
              </p:cNvPr>
              <p:cNvSpPr>
                <a:spLocks noGrp="1" noRot="1" noChangeAspect="1" noMove="1" noResize="1" noEditPoints="1" noAdjustHandles="1" noChangeArrowheads="1" noChangeShapeType="1" noTextEdit="1"/>
              </p:cNvSpPr>
              <p:nvPr>
                <p:ph idx="1"/>
              </p:nvPr>
            </p:nvSpPr>
            <p:spPr>
              <a:xfrm>
                <a:off x="838200" y="1825625"/>
                <a:ext cx="10515600" cy="4639833"/>
              </a:xfrm>
              <a:blipFill>
                <a:blip r:embed="rId2"/>
                <a:stretch>
                  <a:fillRect l="-696" t="-2756"/>
                </a:stretch>
              </a:blipFill>
            </p:spPr>
            <p:txBody>
              <a:bodyPr/>
              <a:lstStyle/>
              <a:p>
                <a:r>
                  <a:rPr lang="de-CH">
                    <a:noFill/>
                  </a:rPr>
                  <a:t> </a:t>
                </a:r>
              </a:p>
            </p:txBody>
          </p:sp>
        </mc:Fallback>
      </mc:AlternateContent>
      <p:sp>
        <p:nvSpPr>
          <p:cNvPr id="3" name="Titel 2">
            <a:extLst>
              <a:ext uri="{FF2B5EF4-FFF2-40B4-BE49-F238E27FC236}">
                <a16:creationId xmlns:a16="http://schemas.microsoft.com/office/drawing/2014/main" id="{1E2DD409-4865-57BD-AF60-879BF4FD8DF8}"/>
              </a:ext>
            </a:extLst>
          </p:cNvPr>
          <p:cNvSpPr>
            <a:spLocks noGrp="1"/>
          </p:cNvSpPr>
          <p:nvPr>
            <p:ph type="title"/>
          </p:nvPr>
        </p:nvSpPr>
        <p:spPr/>
        <p:txBody>
          <a:bodyPr/>
          <a:lstStyle/>
          <a:p>
            <a:r>
              <a:rPr lang="en-US" dirty="0"/>
              <a:t>Why collide muons?</a:t>
            </a:r>
            <a:endParaRPr lang="en-GB" dirty="0"/>
          </a:p>
        </p:txBody>
      </p:sp>
      <p:sp>
        <p:nvSpPr>
          <p:cNvPr id="4" name="Datumsplatzhalter 3">
            <a:extLst>
              <a:ext uri="{FF2B5EF4-FFF2-40B4-BE49-F238E27FC236}">
                <a16:creationId xmlns:a16="http://schemas.microsoft.com/office/drawing/2014/main" id="{D0915401-9C8A-263E-9D48-31E5C23F48E6}"/>
              </a:ext>
            </a:extLst>
          </p:cNvPr>
          <p:cNvSpPr>
            <a:spLocks noGrp="1"/>
          </p:cNvSpPr>
          <p:nvPr>
            <p:ph type="dt" sz="half" idx="11"/>
          </p:nvPr>
        </p:nvSpPr>
        <p:spPr/>
        <p:txBody>
          <a:bodyPr/>
          <a:lstStyle/>
          <a:p>
            <a:pPr>
              <a:defRPr/>
            </a:pPr>
            <a:r>
              <a:rPr lang="en-CH"/>
              <a:t>03/10/2024</a:t>
            </a:r>
            <a:endParaRPr lang="en-GB" dirty="0"/>
          </a:p>
        </p:txBody>
      </p:sp>
      <p:sp>
        <p:nvSpPr>
          <p:cNvPr id="5" name="Fußzeilenplatzhalter 4">
            <a:extLst>
              <a:ext uri="{FF2B5EF4-FFF2-40B4-BE49-F238E27FC236}">
                <a16:creationId xmlns:a16="http://schemas.microsoft.com/office/drawing/2014/main" id="{5A043242-FD6C-E7C3-83E4-F2EA0A759752}"/>
              </a:ext>
            </a:extLst>
          </p:cNvPr>
          <p:cNvSpPr>
            <a:spLocks noGrp="1"/>
          </p:cNvSpPr>
          <p:nvPr>
            <p:ph type="ftr" sz="quarter" idx="12"/>
          </p:nvPr>
        </p:nvSpPr>
        <p:spPr/>
        <p:txBody>
          <a:bodyPr/>
          <a:lstStyle/>
          <a:p>
            <a:pPr>
              <a:defRPr/>
            </a:pPr>
            <a:r>
              <a:rPr lang="en-GB">
                <a:latin typeface="Arial Narrow"/>
                <a:cs typeface="Arial Narrow"/>
              </a:rPr>
              <a:t>ICAP 24 / Beam-cavity interactions in the rapid cycling synchrotron chain of the future muon collider / Leonard Thiele </a:t>
            </a:r>
            <a:endParaRPr lang="fr-FR" dirty="0">
              <a:latin typeface="Arial Narrow"/>
              <a:cs typeface="Arial Narrow"/>
            </a:endParaRPr>
          </a:p>
        </p:txBody>
      </p:sp>
      <p:sp>
        <p:nvSpPr>
          <p:cNvPr id="6" name="Foliennummernplatzhalter 5">
            <a:extLst>
              <a:ext uri="{FF2B5EF4-FFF2-40B4-BE49-F238E27FC236}">
                <a16:creationId xmlns:a16="http://schemas.microsoft.com/office/drawing/2014/main" id="{12DCE27F-4A9A-2CE0-5201-669EC0737EBE}"/>
              </a:ext>
            </a:extLst>
          </p:cNvPr>
          <p:cNvSpPr>
            <a:spLocks noGrp="1"/>
          </p:cNvSpPr>
          <p:nvPr>
            <p:ph type="sldNum" sz="quarter" idx="13"/>
          </p:nvPr>
        </p:nvSpPr>
        <p:spPr/>
        <p:txBody>
          <a:bodyPr/>
          <a:lstStyle/>
          <a:p>
            <a:pPr>
              <a:defRPr/>
            </a:pPr>
            <a:fld id="{005C7FBA-D4E9-46CA-9321-3ADA2E368FCD}" type="slidenum">
              <a:rPr lang="en-GB" smtClean="0"/>
              <a:t>3</a:t>
            </a:fld>
            <a:endParaRPr lang="en-GB" dirty="0"/>
          </a:p>
        </p:txBody>
      </p:sp>
    </p:spTree>
    <p:extLst>
      <p:ext uri="{BB962C8B-B14F-4D97-AF65-F5344CB8AC3E}">
        <p14:creationId xmlns:p14="http://schemas.microsoft.com/office/powerpoint/2010/main" val="348613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Picture 9">
            <a:extLst>
              <a:ext uri="{FF2B5EF4-FFF2-40B4-BE49-F238E27FC236}">
                <a16:creationId xmlns:a16="http://schemas.microsoft.com/office/drawing/2014/main" id="{A227AFC0-019C-3717-A8AF-623A4774B1F3}"/>
              </a:ext>
            </a:extLst>
          </p:cNvPr>
          <p:cNvPicPr>
            <a:picLocks noChangeAspect="1"/>
          </p:cNvPicPr>
          <p:nvPr/>
        </p:nvPicPr>
        <p:blipFill>
          <a:blip r:embed="rId2"/>
          <a:srcRect/>
          <a:stretch/>
        </p:blipFill>
        <p:spPr>
          <a:xfrm>
            <a:off x="775939" y="2845873"/>
            <a:ext cx="10357578" cy="2140311"/>
          </a:xfrm>
          <a:prstGeom prst="rect">
            <a:avLst/>
          </a:prstGeom>
        </p:spPr>
      </p:pic>
      <p:sp>
        <p:nvSpPr>
          <p:cNvPr id="2" name="Inhaltsplatzhalter 1"/>
          <p:cNvSpPr>
            <a:spLocks noGrp="1"/>
          </p:cNvSpPr>
          <p:nvPr>
            <p:ph idx="1"/>
          </p:nvPr>
        </p:nvSpPr>
        <p:spPr bwMode="auto">
          <a:xfrm>
            <a:off x="838200" y="1825624"/>
            <a:ext cx="10515600" cy="4639833"/>
          </a:xfrm>
        </p:spPr>
        <p:txBody>
          <a:bodyPr>
            <a:normAutofit fontScale="92500" lnSpcReduction="10000"/>
          </a:bodyPr>
          <a:lstStyle/>
          <a:p>
            <a:pPr>
              <a:defRPr/>
            </a:pPr>
            <a:r>
              <a:rPr lang="en-CH" noProof="0" dirty="0"/>
              <a:t>Two main drivers behind the design of a muon collider facility:</a:t>
            </a:r>
          </a:p>
          <a:p>
            <a:pPr lvl="1">
              <a:defRPr/>
            </a:pPr>
            <a:r>
              <a:rPr lang="en-CH" noProof="0" dirty="0"/>
              <a:t>Maximise average acceleration gradient </a:t>
            </a:r>
            <a:r>
              <a:rPr lang="en-CH" noProof="0" dirty="0">
                <a:sym typeface="Wingdings" panose="05000000000000000000" pitchFamily="2" charset="2"/>
              </a:rPr>
              <a:t></a:t>
            </a:r>
            <a:r>
              <a:rPr lang="en-CH" noProof="0" dirty="0"/>
              <a:t> to preserve muon lifetime.</a:t>
            </a:r>
            <a:endParaRPr lang="de-CH" noProof="0" dirty="0"/>
          </a:p>
          <a:p>
            <a:pPr lvl="1">
              <a:defRPr/>
            </a:pPr>
            <a:r>
              <a:rPr lang="en-CH" noProof="0" dirty="0"/>
              <a:t>Preservation of beam size </a:t>
            </a:r>
            <a:r>
              <a:rPr lang="en-CH" noProof="0" dirty="0">
                <a:sym typeface="Wingdings" panose="05000000000000000000" pitchFamily="2" charset="2"/>
              </a:rPr>
              <a:t></a:t>
            </a:r>
            <a:r>
              <a:rPr lang="en-CH" noProof="0" dirty="0"/>
              <a:t> to maximise the number of collisions.</a:t>
            </a:r>
            <a:endParaRPr lang="de-CH" noProof="0" dirty="0"/>
          </a:p>
          <a:p>
            <a:pPr lvl="1">
              <a:defRPr/>
            </a:pPr>
            <a:endParaRPr lang="de-CH" dirty="0"/>
          </a:p>
          <a:p>
            <a:pPr lvl="1">
              <a:defRPr/>
            </a:pPr>
            <a:endParaRPr lang="de-CH" noProof="0" dirty="0"/>
          </a:p>
          <a:p>
            <a:pPr lvl="1">
              <a:defRPr/>
            </a:pPr>
            <a:endParaRPr lang="de-CH" dirty="0"/>
          </a:p>
          <a:p>
            <a:pPr lvl="1">
              <a:defRPr/>
            </a:pPr>
            <a:endParaRPr lang="de-CH" noProof="0" dirty="0"/>
          </a:p>
          <a:p>
            <a:pPr lvl="1">
              <a:defRPr/>
            </a:pPr>
            <a:endParaRPr lang="de-CH" dirty="0"/>
          </a:p>
          <a:p>
            <a:pPr lvl="1">
              <a:defRPr/>
            </a:pPr>
            <a:endParaRPr lang="de-CH" noProof="0" dirty="0"/>
          </a:p>
          <a:p>
            <a:pPr marL="457200" lvl="1" indent="0">
              <a:buNone/>
              <a:defRPr/>
            </a:pPr>
            <a:endParaRPr lang="de-CH" noProof="0" dirty="0"/>
          </a:p>
          <a:p>
            <a:pPr marL="457200" lvl="1" indent="0">
              <a:buNone/>
              <a:defRPr/>
            </a:pPr>
            <a:endParaRPr lang="de-CH" noProof="0" dirty="0"/>
          </a:p>
          <a:p>
            <a:pPr marL="342900" indent="-342900">
              <a:buFont typeface="Arial" panose="020B0604020202020204" pitchFamily="34" charset="0"/>
              <a:buChar char="•"/>
              <a:defRPr/>
            </a:pPr>
            <a:r>
              <a:rPr lang="en-AU" dirty="0"/>
              <a:t>I</a:t>
            </a:r>
            <a:r>
              <a:rPr lang="en-AU" sz="2400" dirty="0">
                <a:latin typeface="Arial"/>
                <a:cs typeface="Arial"/>
              </a:rPr>
              <a:t>nitial low energy acceleration to 60 GeV is performed with linear accelerators (LINACs) and </a:t>
            </a:r>
            <a:r>
              <a:rPr lang="en-AU" dirty="0"/>
              <a:t>r</a:t>
            </a:r>
            <a:r>
              <a:rPr lang="en-AU" sz="2400" dirty="0">
                <a:latin typeface="Arial"/>
                <a:cs typeface="Arial"/>
              </a:rPr>
              <a:t>ecirculating LINACs.</a:t>
            </a:r>
          </a:p>
          <a:p>
            <a:pPr marL="342900" indent="-342900">
              <a:buFont typeface="Arial" panose="020B0604020202020204" pitchFamily="34" charset="0"/>
              <a:buChar char="•"/>
              <a:defRPr/>
            </a:pPr>
            <a:r>
              <a:rPr lang="en-AU" sz="2400" dirty="0">
                <a:latin typeface="Arial"/>
                <a:cs typeface="Arial"/>
              </a:rPr>
              <a:t>In the high energy acceleration</a:t>
            </a:r>
            <a:r>
              <a:rPr lang="de-CH" sz="2400" dirty="0">
                <a:latin typeface="Arial"/>
                <a:cs typeface="Arial"/>
              </a:rPr>
              <a:t>, </a:t>
            </a:r>
            <a:r>
              <a:rPr lang="en-US" dirty="0"/>
              <a:t>r</a:t>
            </a:r>
            <a:r>
              <a:rPr lang="en-US" sz="2400" dirty="0">
                <a:latin typeface="Arial"/>
                <a:cs typeface="Arial"/>
              </a:rPr>
              <a:t>apid </a:t>
            </a:r>
            <a:r>
              <a:rPr lang="en-US" dirty="0"/>
              <a:t>c</a:t>
            </a:r>
            <a:r>
              <a:rPr lang="en-US" sz="2400" dirty="0">
                <a:latin typeface="Arial"/>
                <a:cs typeface="Arial"/>
              </a:rPr>
              <a:t>ycling </a:t>
            </a:r>
            <a:r>
              <a:rPr lang="en-US" dirty="0"/>
              <a:t>s</a:t>
            </a:r>
            <a:r>
              <a:rPr lang="en-US" sz="2400" dirty="0">
                <a:latin typeface="Arial"/>
                <a:cs typeface="Arial"/>
              </a:rPr>
              <a:t>ynchrotrons (RCS)</a:t>
            </a:r>
            <a:r>
              <a:rPr lang="de-CH" sz="2400" dirty="0">
                <a:latin typeface="Arial"/>
                <a:cs typeface="Arial"/>
              </a:rPr>
              <a:t> </a:t>
            </a:r>
            <a:r>
              <a:rPr lang="en-AU" sz="2400" dirty="0">
                <a:latin typeface="Arial"/>
                <a:cs typeface="Arial"/>
              </a:rPr>
              <a:t>are preferred to optimise the usage of the RF cavities</a:t>
            </a:r>
            <a:r>
              <a:rPr lang="en-AU" dirty="0"/>
              <a:t> </a:t>
            </a:r>
            <a:r>
              <a:rPr lang="en-AU" dirty="0">
                <a:sym typeface="Wingdings" panose="05000000000000000000" pitchFamily="2" charset="2"/>
              </a:rPr>
              <a:t> multi-pass</a:t>
            </a:r>
            <a:r>
              <a:rPr lang="en-AU" sz="2400" dirty="0">
                <a:latin typeface="Arial"/>
                <a:cs typeface="Arial"/>
              </a:rPr>
              <a:t>.</a:t>
            </a:r>
            <a:endParaRPr lang="en-AU" dirty="0"/>
          </a:p>
        </p:txBody>
      </p:sp>
      <p:sp>
        <p:nvSpPr>
          <p:cNvPr id="3" name="Titel 2"/>
          <p:cNvSpPr>
            <a:spLocks noGrp="1"/>
          </p:cNvSpPr>
          <p:nvPr>
            <p:ph type="title"/>
          </p:nvPr>
        </p:nvSpPr>
        <p:spPr bwMode="auto"/>
        <p:txBody>
          <a:bodyPr/>
          <a:lstStyle/>
          <a:p>
            <a:pPr>
              <a:defRPr/>
            </a:pPr>
            <a:r>
              <a:rPr lang="en-CH" noProof="0"/>
              <a:t>The muon collider facility</a:t>
            </a:r>
          </a:p>
        </p:txBody>
      </p:sp>
      <p:sp>
        <p:nvSpPr>
          <p:cNvPr id="4" name="Datumsplatzhalter 3"/>
          <p:cNvSpPr>
            <a:spLocks noGrp="1"/>
          </p:cNvSpPr>
          <p:nvPr>
            <p:ph type="dt" sz="half" idx="11"/>
          </p:nvPr>
        </p:nvSpPr>
        <p:spPr bwMode="auto"/>
        <p:txBody>
          <a:bodyPr/>
          <a:lstStyle/>
          <a:p>
            <a:pPr>
              <a:defRPr/>
            </a:pPr>
            <a:r>
              <a:rPr lang="en-CH"/>
              <a:t>03/10/2024</a:t>
            </a:r>
            <a:endParaRPr lang="en-GB" dirty="0"/>
          </a:p>
        </p:txBody>
      </p:sp>
      <p:sp>
        <p:nvSpPr>
          <p:cNvPr id="6" name="Foliennummernplatzhalter 5"/>
          <p:cNvSpPr>
            <a:spLocks noGrp="1"/>
          </p:cNvSpPr>
          <p:nvPr>
            <p:ph type="sldNum" sz="quarter" idx="13"/>
          </p:nvPr>
        </p:nvSpPr>
        <p:spPr bwMode="auto"/>
        <p:txBody>
          <a:bodyPr/>
          <a:lstStyle/>
          <a:p>
            <a:pPr>
              <a:defRPr/>
            </a:pPr>
            <a:fld id="{005C7FBA-D4E9-46CA-9321-3ADA2E368FCD}" type="slidenum">
              <a:rPr lang="en-GB"/>
              <a:t>4</a:t>
            </a:fld>
            <a:endParaRPr lang="en-GB" dirty="0"/>
          </a:p>
        </p:txBody>
      </p:sp>
      <p:sp>
        <p:nvSpPr>
          <p:cNvPr id="8" name="Fußzeilenplatzhalter 7"/>
          <p:cNvSpPr>
            <a:spLocks noGrp="1"/>
          </p:cNvSpPr>
          <p:nvPr>
            <p:ph type="ftr" sz="quarter" idx="12"/>
          </p:nvPr>
        </p:nvSpPr>
        <p:spPr bwMode="auto"/>
        <p:txBody>
          <a:bodyPr/>
          <a:lstStyle/>
          <a:p>
            <a:pPr>
              <a:defRPr/>
            </a:pPr>
            <a:r>
              <a:rPr lang="en-GB">
                <a:latin typeface="Arial Narrow"/>
                <a:cs typeface="Arial Narrow"/>
              </a:rPr>
              <a:t>ICAP 24 / Beam-cavity interactions in the rapid cycling synchrotron chain of the future muon collider / Leonard Thiele </a:t>
            </a:r>
            <a:endParaRPr lang="fr-FR" dirty="0">
              <a:latin typeface="Arial Narrow"/>
              <a:cs typeface="Arial Narrow"/>
            </a:endParaRPr>
          </a:p>
        </p:txBody>
      </p:sp>
      <p:sp>
        <p:nvSpPr>
          <p:cNvPr id="10" name="Rechteck 9"/>
          <p:cNvSpPr/>
          <p:nvPr/>
        </p:nvSpPr>
        <p:spPr bwMode="auto">
          <a:xfrm>
            <a:off x="8162925" y="3216166"/>
            <a:ext cx="1228726" cy="1193909"/>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FE153F9-1EC2-EF81-E197-EB9F1E622903}"/>
              </a:ext>
            </a:extLst>
          </p:cNvPr>
          <p:cNvSpPr>
            <a:spLocks noGrp="1"/>
          </p:cNvSpPr>
          <p:nvPr>
            <p:ph idx="1"/>
          </p:nvPr>
        </p:nvSpPr>
        <p:spPr>
          <a:xfrm>
            <a:off x="834800" y="1641242"/>
            <a:ext cx="10515600" cy="4824216"/>
          </a:xfrm>
        </p:spPr>
        <p:txBody>
          <a:bodyPr>
            <a:normAutofit lnSpcReduction="10000"/>
          </a:bodyPr>
          <a:lstStyle/>
          <a:p>
            <a:r>
              <a:rPr lang="en-US" dirty="0"/>
              <a:t>RF system requirements in the RCS chain: combination of requirements from </a:t>
            </a:r>
            <a:r>
              <a:rPr lang="en-US" b="1" dirty="0"/>
              <a:t>LINACs and</a:t>
            </a:r>
            <a:r>
              <a:rPr lang="en-US" dirty="0"/>
              <a:t> </a:t>
            </a:r>
            <a:r>
              <a:rPr lang="en-US" b="1" dirty="0"/>
              <a:t>circular accelerators</a:t>
            </a:r>
            <a:r>
              <a:rPr lang="en-US" dirty="0"/>
              <a:t>:</a:t>
            </a:r>
          </a:p>
          <a:p>
            <a:r>
              <a:rPr lang="en-US" dirty="0"/>
              <a:t>LINACs:</a:t>
            </a:r>
          </a:p>
          <a:p>
            <a:pPr lvl="1"/>
            <a:r>
              <a:rPr lang="en-US" dirty="0">
                <a:sym typeface="Wingdings" panose="05000000000000000000" pitchFamily="2" charset="2"/>
              </a:rPr>
              <a:t>Usually pulsed with a </a:t>
            </a:r>
            <a:r>
              <a:rPr lang="en-US" b="1" dirty="0">
                <a:sym typeface="Wingdings" panose="05000000000000000000" pitchFamily="2" charset="2"/>
              </a:rPr>
              <a:t>high instantaneous</a:t>
            </a:r>
            <a:r>
              <a:rPr lang="en-US" dirty="0">
                <a:sym typeface="Wingdings" panose="05000000000000000000" pitchFamily="2" charset="2"/>
              </a:rPr>
              <a:t> but low average load.</a:t>
            </a:r>
          </a:p>
          <a:p>
            <a:pPr lvl="1"/>
            <a:r>
              <a:rPr lang="en-US" dirty="0">
                <a:sym typeface="Wingdings" panose="05000000000000000000" pitchFamily="2" charset="2"/>
              </a:rPr>
              <a:t>Voltage only needs to be supplied during very short time (pulsed).</a:t>
            </a:r>
          </a:p>
          <a:p>
            <a:r>
              <a:rPr lang="en-US" dirty="0">
                <a:sym typeface="Wingdings" panose="05000000000000000000" pitchFamily="2" charset="2"/>
              </a:rPr>
              <a:t>Circular Accelerators:</a:t>
            </a:r>
          </a:p>
          <a:p>
            <a:pPr lvl="1"/>
            <a:r>
              <a:rPr lang="en-US" dirty="0">
                <a:sym typeface="Wingdings" panose="05000000000000000000" pitchFamily="2" charset="2"/>
              </a:rPr>
              <a:t>Compensation of beam loading in the steady state is vital  constant cavity voltage.</a:t>
            </a:r>
          </a:p>
          <a:p>
            <a:pPr lvl="1"/>
            <a:r>
              <a:rPr lang="en-US" b="1" dirty="0">
                <a:sym typeface="Wingdings" panose="05000000000000000000" pitchFamily="2" charset="2"/>
              </a:rPr>
              <a:t>Instantaneous load</a:t>
            </a:r>
            <a:r>
              <a:rPr lang="en-US" dirty="0">
                <a:sym typeface="Wingdings" panose="05000000000000000000" pitchFamily="2" charset="2"/>
              </a:rPr>
              <a:t> significantly </a:t>
            </a:r>
            <a:r>
              <a:rPr lang="en-US" b="1" dirty="0">
                <a:sym typeface="Wingdings" panose="05000000000000000000" pitchFamily="2" charset="2"/>
              </a:rPr>
              <a:t>lower</a:t>
            </a:r>
            <a:r>
              <a:rPr lang="en-US" dirty="0">
                <a:sym typeface="Wingdings" panose="05000000000000000000" pitchFamily="2" charset="2"/>
              </a:rPr>
              <a:t> but supplied for a longer time.</a:t>
            </a:r>
          </a:p>
          <a:p>
            <a:r>
              <a:rPr lang="en-US" dirty="0">
                <a:sym typeface="Wingdings" panose="05000000000000000000" pitchFamily="2" charset="2"/>
              </a:rPr>
              <a:t>Challenge in the </a:t>
            </a:r>
            <a:r>
              <a:rPr lang="en-US" dirty="0" err="1">
                <a:sym typeface="Wingdings" panose="05000000000000000000" pitchFamily="2" charset="2"/>
              </a:rPr>
              <a:t>MuCol</a:t>
            </a:r>
            <a:r>
              <a:rPr lang="en-US" dirty="0">
                <a:sym typeface="Wingdings" panose="05000000000000000000" pitchFamily="2" charset="2"/>
              </a:rPr>
              <a:t>  because of the fast acceleration and </a:t>
            </a:r>
            <a:r>
              <a:rPr lang="en-US" b="1" dirty="0">
                <a:sym typeface="Wingdings" panose="05000000000000000000" pitchFamily="2" charset="2"/>
              </a:rPr>
              <a:t>only two far-spaced bunches, </a:t>
            </a:r>
            <a:r>
              <a:rPr lang="en-US" dirty="0">
                <a:sym typeface="Wingdings" panose="05000000000000000000" pitchFamily="2" charset="2"/>
              </a:rPr>
              <a:t>no steady state in the cavity voltage.</a:t>
            </a:r>
          </a:p>
          <a:p>
            <a:r>
              <a:rPr lang="en-US" dirty="0">
                <a:sym typeface="Wingdings" panose="05000000000000000000" pitchFamily="2" charset="2"/>
              </a:rPr>
              <a:t>Voltage needs to be stable enough during the acceleration. </a:t>
            </a:r>
          </a:p>
          <a:p>
            <a:pPr>
              <a:buFont typeface="Wingdings" panose="05000000000000000000" pitchFamily="2" charset="2"/>
              <a:buChar char="Ø"/>
            </a:pPr>
            <a:r>
              <a:rPr lang="en-US" dirty="0">
                <a:sym typeface="Wingdings" panose="05000000000000000000" pitchFamily="2" charset="2"/>
              </a:rPr>
              <a:t>Sufficient time dilation. </a:t>
            </a:r>
          </a:p>
          <a:p>
            <a:pPr>
              <a:buFont typeface="Arial" panose="020B0604020202020204" pitchFamily="34" charset="0"/>
              <a:buChar char="•"/>
            </a:pPr>
            <a:r>
              <a:rPr lang="en-US" dirty="0">
                <a:sym typeface="Wingdings" panose="05000000000000000000" pitchFamily="2" charset="2"/>
              </a:rPr>
              <a:t>Analysis of transient beam loading is necessary.</a:t>
            </a:r>
          </a:p>
          <a:p>
            <a:pPr lvl="1"/>
            <a:endParaRPr lang="en-US" dirty="0"/>
          </a:p>
          <a:p>
            <a:pPr marL="0" indent="0">
              <a:buNone/>
            </a:pPr>
            <a:endParaRPr lang="en-US" dirty="0"/>
          </a:p>
        </p:txBody>
      </p:sp>
      <p:sp>
        <p:nvSpPr>
          <p:cNvPr id="3" name="Titel 2">
            <a:extLst>
              <a:ext uri="{FF2B5EF4-FFF2-40B4-BE49-F238E27FC236}">
                <a16:creationId xmlns:a16="http://schemas.microsoft.com/office/drawing/2014/main" id="{7A9BBB4F-54EF-C569-9407-632A59FE34A3}"/>
              </a:ext>
            </a:extLst>
          </p:cNvPr>
          <p:cNvSpPr>
            <a:spLocks noGrp="1"/>
          </p:cNvSpPr>
          <p:nvPr>
            <p:ph type="title"/>
          </p:nvPr>
        </p:nvSpPr>
        <p:spPr/>
        <p:txBody>
          <a:bodyPr/>
          <a:lstStyle/>
          <a:p>
            <a:r>
              <a:rPr lang="en-US" dirty="0"/>
              <a:t>The RF system of the RCS chain</a:t>
            </a:r>
            <a:endParaRPr lang="en-GB" dirty="0"/>
          </a:p>
        </p:txBody>
      </p:sp>
      <p:sp>
        <p:nvSpPr>
          <p:cNvPr id="4" name="Datumsplatzhalter 3">
            <a:extLst>
              <a:ext uri="{FF2B5EF4-FFF2-40B4-BE49-F238E27FC236}">
                <a16:creationId xmlns:a16="http://schemas.microsoft.com/office/drawing/2014/main" id="{83365714-64BA-1A8B-6C25-FBDEDE504EA1}"/>
              </a:ext>
            </a:extLst>
          </p:cNvPr>
          <p:cNvSpPr>
            <a:spLocks noGrp="1"/>
          </p:cNvSpPr>
          <p:nvPr>
            <p:ph type="dt" sz="half" idx="11"/>
          </p:nvPr>
        </p:nvSpPr>
        <p:spPr/>
        <p:txBody>
          <a:bodyPr/>
          <a:lstStyle/>
          <a:p>
            <a:pPr>
              <a:defRPr/>
            </a:pPr>
            <a:r>
              <a:rPr lang="en-CH"/>
              <a:t>03/10/2024</a:t>
            </a:r>
            <a:endParaRPr lang="en-GB"/>
          </a:p>
        </p:txBody>
      </p:sp>
      <p:sp>
        <p:nvSpPr>
          <p:cNvPr id="5" name="Fußzeilenplatzhalter 4">
            <a:extLst>
              <a:ext uri="{FF2B5EF4-FFF2-40B4-BE49-F238E27FC236}">
                <a16:creationId xmlns:a16="http://schemas.microsoft.com/office/drawing/2014/main" id="{87E87564-5A97-793C-7405-20C626875A4D}"/>
              </a:ext>
            </a:extLst>
          </p:cNvPr>
          <p:cNvSpPr>
            <a:spLocks noGrp="1"/>
          </p:cNvSpPr>
          <p:nvPr>
            <p:ph type="ftr" sz="quarter" idx="12"/>
          </p:nvPr>
        </p:nvSpPr>
        <p:spPr/>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6" name="Foliennummernplatzhalter 5">
            <a:extLst>
              <a:ext uri="{FF2B5EF4-FFF2-40B4-BE49-F238E27FC236}">
                <a16:creationId xmlns:a16="http://schemas.microsoft.com/office/drawing/2014/main" id="{025DC4E8-DFD5-500D-1C48-4B4E587D946E}"/>
              </a:ext>
            </a:extLst>
          </p:cNvPr>
          <p:cNvSpPr>
            <a:spLocks noGrp="1"/>
          </p:cNvSpPr>
          <p:nvPr>
            <p:ph type="sldNum" sz="quarter" idx="13"/>
          </p:nvPr>
        </p:nvSpPr>
        <p:spPr/>
        <p:txBody>
          <a:bodyPr/>
          <a:lstStyle/>
          <a:p>
            <a:pPr>
              <a:defRPr/>
            </a:pPr>
            <a:fld id="{005C7FBA-D4E9-46CA-9321-3ADA2E368FCD}" type="slidenum">
              <a:rPr lang="en-GB" smtClean="0"/>
              <a:t>5</a:t>
            </a:fld>
            <a:endParaRPr lang="en-GB"/>
          </a:p>
        </p:txBody>
      </p:sp>
    </p:spTree>
    <p:extLst>
      <p:ext uri="{BB962C8B-B14F-4D97-AF65-F5344CB8AC3E}">
        <p14:creationId xmlns:p14="http://schemas.microsoft.com/office/powerpoint/2010/main" val="21215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988191-70FB-EF3A-CF24-F5E06B73B20D}"/>
              </a:ext>
            </a:extLst>
          </p:cNvPr>
          <p:cNvSpPr>
            <a:spLocks noGrp="1"/>
          </p:cNvSpPr>
          <p:nvPr>
            <p:ph type="title"/>
          </p:nvPr>
        </p:nvSpPr>
        <p:spPr/>
        <p:txBody>
          <a:bodyPr/>
          <a:lstStyle/>
          <a:p>
            <a:r>
              <a:rPr lang="de-CH" dirty="0"/>
              <a:t>Interaction </a:t>
            </a:r>
            <a:r>
              <a:rPr lang="de-CH" dirty="0" err="1"/>
              <a:t>of</a:t>
            </a:r>
            <a:r>
              <a:rPr lang="de-CH" dirty="0"/>
              <a:t> counter-</a:t>
            </a:r>
            <a:r>
              <a:rPr lang="de-CH" dirty="0" err="1"/>
              <a:t>rotating</a:t>
            </a:r>
            <a:r>
              <a:rPr lang="de-CH" dirty="0"/>
              <a:t> </a:t>
            </a:r>
            <a:r>
              <a:rPr lang="de-CH" dirty="0" err="1"/>
              <a:t>beams</a:t>
            </a:r>
            <a:r>
              <a:rPr lang="de-CH" dirty="0"/>
              <a:t> – </a:t>
            </a:r>
            <a:r>
              <a:rPr lang="de-CH" dirty="0" err="1"/>
              <a:t>simulation</a:t>
            </a:r>
            <a:r>
              <a:rPr lang="de-CH" dirty="0"/>
              <a:t> </a:t>
            </a:r>
            <a:r>
              <a:rPr lang="de-CH" dirty="0" err="1"/>
              <a:t>setup</a:t>
            </a:r>
            <a:endParaRPr lang="de-CH" dirty="0"/>
          </a:p>
        </p:txBody>
      </p:sp>
      <p:sp>
        <p:nvSpPr>
          <p:cNvPr id="2" name="Content Placeholder 1">
            <a:extLst>
              <a:ext uri="{FF2B5EF4-FFF2-40B4-BE49-F238E27FC236}">
                <a16:creationId xmlns:a16="http://schemas.microsoft.com/office/drawing/2014/main" id="{1D2628C8-5240-5E88-D281-422562A5A56D}"/>
              </a:ext>
            </a:extLst>
          </p:cNvPr>
          <p:cNvSpPr>
            <a:spLocks noGrp="1"/>
          </p:cNvSpPr>
          <p:nvPr>
            <p:ph idx="1"/>
          </p:nvPr>
        </p:nvSpPr>
        <p:spPr>
          <a:xfrm>
            <a:off x="426720" y="1825625"/>
            <a:ext cx="7442662" cy="4351338"/>
          </a:xfrm>
        </p:spPr>
        <p:txBody>
          <a:bodyPr/>
          <a:lstStyle/>
          <a:p>
            <a:r>
              <a:rPr lang="en-AU" dirty="0"/>
              <a:t>TESLA cavity is used as baseline in RCS studies.</a:t>
            </a:r>
          </a:p>
          <a:p>
            <a:r>
              <a:rPr lang="en-AU" dirty="0"/>
              <a:t>Couplers have been assembled by S.-A. Udongwo.</a:t>
            </a:r>
          </a:p>
          <a:p>
            <a:r>
              <a:rPr lang="en-AU" dirty="0"/>
              <a:t>To verify fundamental mode (FM) interactions:</a:t>
            </a:r>
          </a:p>
          <a:p>
            <a:pPr lvl="1"/>
            <a:r>
              <a:rPr lang="en-AU" dirty="0"/>
              <a:t>Performed CST</a:t>
            </a:r>
            <a:r>
              <a:rPr lang="en-AU" baseline="30000" dirty="0"/>
              <a:t>®</a:t>
            </a:r>
            <a:r>
              <a:rPr lang="en-AU" dirty="0"/>
              <a:t> </a:t>
            </a:r>
            <a:r>
              <a:rPr lang="en-AU" b="1" dirty="0" err="1"/>
              <a:t>wakefield</a:t>
            </a:r>
            <a:r>
              <a:rPr lang="en-AU" b="1" dirty="0"/>
              <a:t> solver simulation</a:t>
            </a:r>
            <a:r>
              <a:rPr lang="en-AU" dirty="0"/>
              <a:t> with one beam going in +z and one beam in –z direction.</a:t>
            </a:r>
          </a:p>
          <a:p>
            <a:pPr lvl="1"/>
            <a:r>
              <a:rPr lang="en-AU" dirty="0"/>
              <a:t>Custom excitation signals </a:t>
            </a:r>
            <a:r>
              <a:rPr lang="en-AU" dirty="0">
                <a:sym typeface="Wingdings" panose="05000000000000000000" pitchFamily="2" charset="2"/>
              </a:rPr>
              <a:t></a:t>
            </a:r>
            <a:r>
              <a:rPr lang="en-AU" dirty="0"/>
              <a:t> ensure a changeable time delay on the beam signal.</a:t>
            </a:r>
          </a:p>
          <a:p>
            <a:pPr lvl="1"/>
            <a:r>
              <a:rPr lang="en-AU" dirty="0"/>
              <a:t>Long bunch length was chosen </a:t>
            </a:r>
            <a:r>
              <a:rPr lang="en-AU" dirty="0">
                <a:sym typeface="Wingdings" panose="05000000000000000000" pitchFamily="2" charset="2"/>
              </a:rPr>
              <a:t> only FM excited.</a:t>
            </a:r>
            <a:endParaRPr lang="en-AU" dirty="0"/>
          </a:p>
        </p:txBody>
      </p:sp>
      <p:sp>
        <p:nvSpPr>
          <p:cNvPr id="4" name="Date Placeholder 3">
            <a:extLst>
              <a:ext uri="{FF2B5EF4-FFF2-40B4-BE49-F238E27FC236}">
                <a16:creationId xmlns:a16="http://schemas.microsoft.com/office/drawing/2014/main" id="{B7D23A57-4FB9-6959-A9A4-44B78A29DAA6}"/>
              </a:ext>
            </a:extLst>
          </p:cNvPr>
          <p:cNvSpPr>
            <a:spLocks noGrp="1"/>
          </p:cNvSpPr>
          <p:nvPr>
            <p:ph type="dt" sz="half" idx="11"/>
          </p:nvPr>
        </p:nvSpPr>
        <p:spPr/>
        <p:txBody>
          <a:bodyPr/>
          <a:lstStyle/>
          <a:p>
            <a:pPr>
              <a:defRPr/>
            </a:pPr>
            <a:r>
              <a:rPr lang="en-CH"/>
              <a:t>03/10/2024</a:t>
            </a:r>
            <a:endParaRPr lang="en-GB"/>
          </a:p>
        </p:txBody>
      </p:sp>
      <p:sp>
        <p:nvSpPr>
          <p:cNvPr id="5" name="Footer Placeholder 4">
            <a:extLst>
              <a:ext uri="{FF2B5EF4-FFF2-40B4-BE49-F238E27FC236}">
                <a16:creationId xmlns:a16="http://schemas.microsoft.com/office/drawing/2014/main" id="{27C651C8-39A5-E017-5A9C-3CF91EDFF580}"/>
              </a:ext>
            </a:extLst>
          </p:cNvPr>
          <p:cNvSpPr>
            <a:spLocks noGrp="1"/>
          </p:cNvSpPr>
          <p:nvPr>
            <p:ph type="ftr" sz="quarter" idx="12"/>
          </p:nvPr>
        </p:nvSpPr>
        <p:spPr/>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6" name="Slide Number Placeholder 5">
            <a:extLst>
              <a:ext uri="{FF2B5EF4-FFF2-40B4-BE49-F238E27FC236}">
                <a16:creationId xmlns:a16="http://schemas.microsoft.com/office/drawing/2014/main" id="{C5670157-5CCE-093C-37EE-0A2BE37C0AD1}"/>
              </a:ext>
            </a:extLst>
          </p:cNvPr>
          <p:cNvSpPr>
            <a:spLocks noGrp="1"/>
          </p:cNvSpPr>
          <p:nvPr>
            <p:ph type="sldNum" sz="quarter" idx="13"/>
          </p:nvPr>
        </p:nvSpPr>
        <p:spPr/>
        <p:txBody>
          <a:bodyPr/>
          <a:lstStyle/>
          <a:p>
            <a:pPr>
              <a:defRPr/>
            </a:pPr>
            <a:fld id="{005C7FBA-D4E9-46CA-9321-3ADA2E368FCD}" type="slidenum">
              <a:rPr lang="en-GB" smtClean="0"/>
              <a:t>6</a:t>
            </a:fld>
            <a:endParaRPr lang="en-GB"/>
          </a:p>
        </p:txBody>
      </p:sp>
      <p:pic>
        <p:nvPicPr>
          <p:cNvPr id="8" name="Picture 7">
            <a:extLst>
              <a:ext uri="{FF2B5EF4-FFF2-40B4-BE49-F238E27FC236}">
                <a16:creationId xmlns:a16="http://schemas.microsoft.com/office/drawing/2014/main" id="{60135572-01CB-0590-B3D2-0D1D175AEA8B}"/>
              </a:ext>
            </a:extLst>
          </p:cNvPr>
          <p:cNvPicPr>
            <a:picLocks noChangeAspect="1"/>
          </p:cNvPicPr>
          <p:nvPr/>
        </p:nvPicPr>
        <p:blipFill>
          <a:blip r:embed="rId2">
            <a:extLst>
              <a:ext uri="{28A0092B-C50C-407E-A947-70E740481C1C}">
                <a14:useLocalDpi xmlns:a14="http://schemas.microsoft.com/office/drawing/2010/main" val="0"/>
              </a:ext>
            </a:extLst>
          </a:blip>
          <a:srcRect t="11001" b="13054"/>
          <a:stretch/>
        </p:blipFill>
        <p:spPr>
          <a:xfrm>
            <a:off x="993635" y="4835662"/>
            <a:ext cx="9898320" cy="1612669"/>
          </a:xfrm>
          <a:prstGeom prst="rect">
            <a:avLst/>
          </a:prstGeom>
        </p:spPr>
      </p:pic>
      <p:pic>
        <p:nvPicPr>
          <p:cNvPr id="13" name="Picture 12">
            <a:extLst>
              <a:ext uri="{FF2B5EF4-FFF2-40B4-BE49-F238E27FC236}">
                <a16:creationId xmlns:a16="http://schemas.microsoft.com/office/drawing/2014/main" id="{9C1956AA-EA28-DE76-E1C3-71A67ED1D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1778" y="1554257"/>
            <a:ext cx="4347423" cy="2812376"/>
          </a:xfrm>
          <a:prstGeom prst="rect">
            <a:avLst/>
          </a:prstGeom>
        </p:spPr>
      </p:pic>
    </p:spTree>
    <p:extLst>
      <p:ext uri="{BB962C8B-B14F-4D97-AF65-F5344CB8AC3E}">
        <p14:creationId xmlns:p14="http://schemas.microsoft.com/office/powerpoint/2010/main" val="29317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43E3093E-B60F-2FBA-CA28-E850F2A37BAB}"/>
                  </a:ext>
                </a:extLst>
              </p:cNvPr>
              <p:cNvSpPr>
                <a:spLocks noGrp="1"/>
              </p:cNvSpPr>
              <p:nvPr>
                <p:ph idx="1"/>
              </p:nvPr>
            </p:nvSpPr>
            <p:spPr>
              <a:xfrm>
                <a:off x="834800" y="1497885"/>
                <a:ext cx="10515600" cy="2070816"/>
              </a:xfrm>
            </p:spPr>
            <p:txBody>
              <a:bodyPr>
                <a:normAutofit fontScale="85000" lnSpcReduction="10000"/>
              </a:bodyPr>
              <a:lstStyle/>
              <a:p>
                <a:r>
                  <a:rPr lang="en-US" dirty="0"/>
                  <a:t>Arrival time of the is defined by the acceleration requirement (</a:t>
                </a:r>
                <a:r>
                  <a:rPr lang="en-US" b="1" dirty="0"/>
                  <a:t>synchronous phase </a:t>
                </a:r>
                <a14:m>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𝚽</m:t>
                        </m:r>
                      </m:e>
                      <m:sub>
                        <m:r>
                          <a:rPr lang="en-US" b="1" i="1" smtClean="0">
                            <a:latin typeface="Cambria Math" panose="02040503050406030204" pitchFamily="18" charset="0"/>
                          </a:rPr>
                          <m:t>𝒔</m:t>
                        </m:r>
                      </m:sub>
                    </m:sSub>
                  </m:oMath>
                </a14:m>
                <a:r>
                  <a:rPr lang="en-GB" dirty="0"/>
                  <a:t>).</a:t>
                </a:r>
              </a:p>
              <a:p>
                <a:r>
                  <a:rPr lang="en-GB" dirty="0"/>
                  <a:t>Counter-rotating </a:t>
                </a:r>
                <a14:m>
                  <m:oMath xmlns:m="http://schemas.openxmlformats.org/officeDocument/2006/math">
                    <m:sSup>
                      <m:sSupPr>
                        <m:ctrlPr>
                          <a:rPr lang="de-CH" b="0" i="1" smtClean="0">
                            <a:latin typeface="Cambria Math" panose="02040503050406030204" pitchFamily="18" charset="0"/>
                          </a:rPr>
                        </m:ctrlPr>
                      </m:sSupPr>
                      <m:e>
                        <m:r>
                          <a:rPr lang="de-CH" b="0" i="1" smtClean="0">
                            <a:latin typeface="Cambria Math" panose="02040503050406030204" pitchFamily="18" charset="0"/>
                          </a:rPr>
                          <m:t>𝜇</m:t>
                        </m:r>
                      </m:e>
                      <m:sup>
                        <m:r>
                          <a:rPr lang="de-CH" b="0" i="1" smtClean="0">
                            <a:latin typeface="Cambria Math" panose="02040503050406030204" pitchFamily="18" charset="0"/>
                          </a:rPr>
                          <m:t>+</m:t>
                        </m:r>
                      </m:sup>
                    </m:sSup>
                  </m:oMath>
                </a14:m>
                <a:r>
                  <a:rPr lang="en-GB" dirty="0"/>
                  <a:t> and </a:t>
                </a:r>
                <a14:m>
                  <m:oMath xmlns:m="http://schemas.openxmlformats.org/officeDocument/2006/math">
                    <m:sSup>
                      <m:sSupPr>
                        <m:ctrlPr>
                          <a:rPr lang="de-CH" i="1">
                            <a:latin typeface="Cambria Math" panose="02040503050406030204" pitchFamily="18" charset="0"/>
                          </a:rPr>
                        </m:ctrlPr>
                      </m:sSupPr>
                      <m:e>
                        <m:r>
                          <a:rPr lang="de-CH" i="1">
                            <a:latin typeface="Cambria Math" panose="02040503050406030204" pitchFamily="18" charset="0"/>
                          </a:rPr>
                          <m:t>𝜇</m:t>
                        </m:r>
                      </m:e>
                      <m:sup>
                        <m:r>
                          <a:rPr lang="de-CH" b="0" i="1" smtClean="0">
                            <a:latin typeface="Cambria Math" panose="02040503050406030204" pitchFamily="18" charset="0"/>
                          </a:rPr>
                          <m:t>−</m:t>
                        </m:r>
                      </m:sup>
                    </m:sSup>
                    <m:r>
                      <a:rPr lang="de-CH" i="1">
                        <a:latin typeface="Cambria Math" panose="02040503050406030204" pitchFamily="18" charset="0"/>
                      </a:rPr>
                      <m:t> </m:t>
                    </m:r>
                  </m:oMath>
                </a14:m>
                <a:r>
                  <a:rPr lang="en-GB" dirty="0"/>
                  <a:t>beams get accelerated by the same RF cavities.</a:t>
                </a:r>
              </a:p>
              <a:p>
                <a:r>
                  <a:rPr lang="en-GB" dirty="0"/>
                  <a:t>Opposite charge + opposite direction </a:t>
                </a:r>
                <a:r>
                  <a:rPr lang="en-GB" dirty="0">
                    <a:sym typeface="Wingdings" panose="05000000000000000000" pitchFamily="2" charset="2"/>
                  </a:rPr>
                  <a:t> </a:t>
                </a:r>
                <a:r>
                  <a:rPr lang="en-GB" b="1" dirty="0">
                    <a:sym typeface="Wingdings" panose="05000000000000000000" pitchFamily="2" charset="2"/>
                  </a:rPr>
                  <a:t>same requirement for </a:t>
                </a:r>
                <a14:m>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𝚽</m:t>
                        </m:r>
                      </m:e>
                      <m:sub>
                        <m:r>
                          <a:rPr lang="en-US" b="1" i="1" smtClean="0">
                            <a:latin typeface="Cambria Math" panose="02040503050406030204" pitchFamily="18" charset="0"/>
                          </a:rPr>
                          <m:t>𝒔</m:t>
                        </m:r>
                      </m:sub>
                    </m:sSub>
                  </m:oMath>
                </a14:m>
                <a:r>
                  <a:rPr lang="en-GB" b="1" dirty="0"/>
                  <a:t> in both beams.</a:t>
                </a:r>
              </a:p>
              <a:p>
                <a:r>
                  <a:rPr lang="en-GB" dirty="0"/>
                  <a:t>Induced voltages in the fundamental mode will add up.</a:t>
                </a:r>
              </a:p>
              <a:p>
                <a:r>
                  <a:rPr lang="en-GB" dirty="0"/>
                  <a:t>Bunch on the next turn will encounter a higher remaining induced voltage.</a:t>
                </a:r>
              </a:p>
            </p:txBody>
          </p:sp>
        </mc:Choice>
        <mc:Fallback xmlns="">
          <p:sp>
            <p:nvSpPr>
              <p:cNvPr id="2" name="Inhaltsplatzhalter 1">
                <a:extLst>
                  <a:ext uri="{FF2B5EF4-FFF2-40B4-BE49-F238E27FC236}">
                    <a16:creationId xmlns:a16="http://schemas.microsoft.com/office/drawing/2014/main" id="{43E3093E-B60F-2FBA-CA28-E850F2A37BAB}"/>
                  </a:ext>
                </a:extLst>
              </p:cNvPr>
              <p:cNvSpPr>
                <a:spLocks noGrp="1" noRot="1" noChangeAspect="1" noMove="1" noResize="1" noEditPoints="1" noAdjustHandles="1" noChangeArrowheads="1" noChangeShapeType="1" noTextEdit="1"/>
              </p:cNvSpPr>
              <p:nvPr>
                <p:ph idx="1"/>
              </p:nvPr>
            </p:nvSpPr>
            <p:spPr>
              <a:xfrm>
                <a:off x="834800" y="1497885"/>
                <a:ext cx="10515600" cy="2070816"/>
              </a:xfrm>
              <a:blipFill>
                <a:blip r:embed="rId2"/>
                <a:stretch>
                  <a:fillRect l="-522" t="-4425"/>
                </a:stretch>
              </a:blipFill>
            </p:spPr>
            <p:txBody>
              <a:bodyPr/>
              <a:lstStyle/>
              <a:p>
                <a:r>
                  <a:rPr lang="de-CH">
                    <a:noFill/>
                  </a:rPr>
                  <a:t> </a:t>
                </a:r>
              </a:p>
            </p:txBody>
          </p:sp>
        </mc:Fallback>
      </mc:AlternateContent>
      <p:sp>
        <p:nvSpPr>
          <p:cNvPr id="3" name="Titel 2">
            <a:extLst>
              <a:ext uri="{FF2B5EF4-FFF2-40B4-BE49-F238E27FC236}">
                <a16:creationId xmlns:a16="http://schemas.microsoft.com/office/drawing/2014/main" id="{BFD0DAA0-327D-E078-F705-E5D9E4647B9E}"/>
              </a:ext>
            </a:extLst>
          </p:cNvPr>
          <p:cNvSpPr>
            <a:spLocks noGrp="1"/>
          </p:cNvSpPr>
          <p:nvPr>
            <p:ph type="title"/>
          </p:nvPr>
        </p:nvSpPr>
        <p:spPr/>
        <p:txBody>
          <a:bodyPr/>
          <a:lstStyle/>
          <a:p>
            <a:r>
              <a:rPr lang="en-US" dirty="0"/>
              <a:t>Interaction of counter-rotating beams – fundamental mode</a:t>
            </a:r>
            <a:endParaRPr lang="en-GB" dirty="0"/>
          </a:p>
        </p:txBody>
      </p:sp>
      <p:sp>
        <p:nvSpPr>
          <p:cNvPr id="4" name="Datumsplatzhalter 3">
            <a:extLst>
              <a:ext uri="{FF2B5EF4-FFF2-40B4-BE49-F238E27FC236}">
                <a16:creationId xmlns:a16="http://schemas.microsoft.com/office/drawing/2014/main" id="{D6CBDE5B-121B-629E-67D2-27924F2D7A59}"/>
              </a:ext>
            </a:extLst>
          </p:cNvPr>
          <p:cNvSpPr>
            <a:spLocks noGrp="1"/>
          </p:cNvSpPr>
          <p:nvPr>
            <p:ph type="dt" sz="half" idx="11"/>
          </p:nvPr>
        </p:nvSpPr>
        <p:spPr/>
        <p:txBody>
          <a:bodyPr/>
          <a:lstStyle/>
          <a:p>
            <a:pPr>
              <a:defRPr/>
            </a:pPr>
            <a:r>
              <a:rPr lang="en-CH"/>
              <a:t>03/10/2024</a:t>
            </a:r>
            <a:endParaRPr lang="en-GB"/>
          </a:p>
        </p:txBody>
      </p:sp>
      <p:sp>
        <p:nvSpPr>
          <p:cNvPr id="5" name="Fußzeilenplatzhalter 4">
            <a:extLst>
              <a:ext uri="{FF2B5EF4-FFF2-40B4-BE49-F238E27FC236}">
                <a16:creationId xmlns:a16="http://schemas.microsoft.com/office/drawing/2014/main" id="{470F20C7-D258-C21A-9C80-B825EE85CE72}"/>
              </a:ext>
            </a:extLst>
          </p:cNvPr>
          <p:cNvSpPr>
            <a:spLocks noGrp="1"/>
          </p:cNvSpPr>
          <p:nvPr>
            <p:ph type="ftr" sz="quarter" idx="12"/>
          </p:nvPr>
        </p:nvSpPr>
        <p:spPr/>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6" name="Foliennummernplatzhalter 5">
            <a:extLst>
              <a:ext uri="{FF2B5EF4-FFF2-40B4-BE49-F238E27FC236}">
                <a16:creationId xmlns:a16="http://schemas.microsoft.com/office/drawing/2014/main" id="{EC220DF7-BE7E-28FE-30ED-394254B01E0D}"/>
              </a:ext>
            </a:extLst>
          </p:cNvPr>
          <p:cNvSpPr>
            <a:spLocks noGrp="1"/>
          </p:cNvSpPr>
          <p:nvPr>
            <p:ph type="sldNum" sz="quarter" idx="13"/>
          </p:nvPr>
        </p:nvSpPr>
        <p:spPr/>
        <p:txBody>
          <a:bodyPr/>
          <a:lstStyle/>
          <a:p>
            <a:pPr>
              <a:defRPr/>
            </a:pPr>
            <a:fld id="{005C7FBA-D4E9-46CA-9321-3ADA2E368FCD}" type="slidenum">
              <a:rPr lang="en-GB" smtClean="0"/>
              <a:t>7</a:t>
            </a:fld>
            <a:endParaRPr lang="en-GB"/>
          </a:p>
        </p:txBody>
      </p:sp>
      <p:pic>
        <p:nvPicPr>
          <p:cNvPr id="8" name="Grafik 7">
            <a:extLst>
              <a:ext uri="{FF2B5EF4-FFF2-40B4-BE49-F238E27FC236}">
                <a16:creationId xmlns:a16="http://schemas.microsoft.com/office/drawing/2014/main" id="{CFAFF04B-C994-D322-2845-E1D191499BA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50806" y="3525536"/>
            <a:ext cx="7483587" cy="2939922"/>
          </a:xfrm>
          <a:prstGeom prst="rect">
            <a:avLst/>
          </a:prstGeom>
        </p:spPr>
      </p:pic>
    </p:spTree>
    <p:extLst>
      <p:ext uri="{BB962C8B-B14F-4D97-AF65-F5344CB8AC3E}">
        <p14:creationId xmlns:p14="http://schemas.microsoft.com/office/powerpoint/2010/main" val="159865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2628C8-5240-5E88-D281-422562A5A56D}"/>
              </a:ext>
            </a:extLst>
          </p:cNvPr>
          <p:cNvSpPr>
            <a:spLocks noGrp="1"/>
          </p:cNvSpPr>
          <p:nvPr>
            <p:ph idx="1"/>
          </p:nvPr>
        </p:nvSpPr>
        <p:spPr/>
        <p:txBody>
          <a:bodyPr/>
          <a:lstStyle/>
          <a:p>
            <a:pPr>
              <a:buFont typeface="Arial" panose="020B0604020202020204" pitchFamily="34" charset="0"/>
              <a:buChar char="•"/>
            </a:pPr>
            <a:r>
              <a:rPr lang="en-AU" sz="2000" dirty="0"/>
              <a:t>Wakefield solver simulation not feasible for HOM interactions due to high quality factor of modes </a:t>
            </a:r>
            <a:r>
              <a:rPr lang="en-AU" sz="2000" dirty="0">
                <a:sym typeface="Wingdings" panose="05000000000000000000" pitchFamily="2" charset="2"/>
              </a:rPr>
              <a:t> very long simulation run times.</a:t>
            </a:r>
            <a:endParaRPr lang="en-AU" sz="2000" dirty="0"/>
          </a:p>
          <a:p>
            <a:r>
              <a:rPr lang="en-AU" sz="2000" b="1" dirty="0"/>
              <a:t>RLC Circuit-based model</a:t>
            </a:r>
            <a:r>
              <a:rPr lang="en-AU" sz="2000" dirty="0"/>
              <a:t> to calculate wake potential of individual modes.</a:t>
            </a:r>
          </a:p>
          <a:p>
            <a:r>
              <a:rPr lang="en-AU" sz="2000" dirty="0"/>
              <a:t>Potentials of all monopole modes obtained from CST</a:t>
            </a:r>
            <a:r>
              <a:rPr lang="en-AU" sz="2000" baseline="30000" dirty="0"/>
              <a:t>®</a:t>
            </a:r>
            <a:r>
              <a:rPr lang="en-AU" sz="2000" dirty="0"/>
              <a:t> Eigenmode simulation are added, according to their shunt impedance, quality factor and frequency.</a:t>
            </a:r>
          </a:p>
          <a:p>
            <a:r>
              <a:rPr lang="en-AU" sz="2000" dirty="0"/>
              <a:t>To generate multi-bunch potential </a:t>
            </a:r>
            <a:r>
              <a:rPr lang="en-AU" sz="2000" dirty="0">
                <a:sym typeface="Wingdings" panose="05000000000000000000" pitchFamily="2" charset="2"/>
              </a:rPr>
              <a:t> add and shift existing potential.</a:t>
            </a:r>
            <a:endParaRPr lang="en-AU" sz="2000" dirty="0"/>
          </a:p>
          <a:p>
            <a:endParaRPr lang="de-CH" dirty="0"/>
          </a:p>
        </p:txBody>
      </p:sp>
      <p:sp>
        <p:nvSpPr>
          <p:cNvPr id="3" name="Title 2">
            <a:extLst>
              <a:ext uri="{FF2B5EF4-FFF2-40B4-BE49-F238E27FC236}">
                <a16:creationId xmlns:a16="http://schemas.microsoft.com/office/drawing/2014/main" id="{5C988191-70FB-EF3A-CF24-F5E06B73B20D}"/>
              </a:ext>
            </a:extLst>
          </p:cNvPr>
          <p:cNvSpPr>
            <a:spLocks noGrp="1"/>
          </p:cNvSpPr>
          <p:nvPr>
            <p:ph type="title"/>
          </p:nvPr>
        </p:nvSpPr>
        <p:spPr/>
        <p:txBody>
          <a:bodyPr/>
          <a:lstStyle/>
          <a:p>
            <a:r>
              <a:rPr lang="de-CH" dirty="0"/>
              <a:t>Interaction </a:t>
            </a:r>
            <a:r>
              <a:rPr lang="de-CH" dirty="0" err="1"/>
              <a:t>of</a:t>
            </a:r>
            <a:r>
              <a:rPr lang="de-CH" dirty="0"/>
              <a:t> counter-</a:t>
            </a:r>
            <a:r>
              <a:rPr lang="de-CH" dirty="0" err="1"/>
              <a:t>rotating</a:t>
            </a:r>
            <a:r>
              <a:rPr lang="de-CH" dirty="0"/>
              <a:t> </a:t>
            </a:r>
            <a:r>
              <a:rPr lang="de-CH" dirty="0" err="1"/>
              <a:t>beams</a:t>
            </a:r>
            <a:r>
              <a:rPr lang="de-CH" dirty="0"/>
              <a:t> – </a:t>
            </a:r>
            <a:r>
              <a:rPr lang="de-CH" dirty="0" err="1"/>
              <a:t>simulation</a:t>
            </a:r>
            <a:r>
              <a:rPr lang="de-CH" dirty="0"/>
              <a:t> </a:t>
            </a:r>
            <a:r>
              <a:rPr lang="de-CH" dirty="0" err="1"/>
              <a:t>setup</a:t>
            </a:r>
            <a:r>
              <a:rPr lang="de-CH" dirty="0"/>
              <a:t> II</a:t>
            </a:r>
          </a:p>
        </p:txBody>
      </p:sp>
      <p:sp>
        <p:nvSpPr>
          <p:cNvPr id="4" name="Date Placeholder 3">
            <a:extLst>
              <a:ext uri="{FF2B5EF4-FFF2-40B4-BE49-F238E27FC236}">
                <a16:creationId xmlns:a16="http://schemas.microsoft.com/office/drawing/2014/main" id="{B7D23A57-4FB9-6959-A9A4-44B78A29DAA6}"/>
              </a:ext>
            </a:extLst>
          </p:cNvPr>
          <p:cNvSpPr>
            <a:spLocks noGrp="1"/>
          </p:cNvSpPr>
          <p:nvPr>
            <p:ph type="dt" sz="half" idx="11"/>
          </p:nvPr>
        </p:nvSpPr>
        <p:spPr/>
        <p:txBody>
          <a:bodyPr/>
          <a:lstStyle/>
          <a:p>
            <a:pPr>
              <a:defRPr/>
            </a:pPr>
            <a:r>
              <a:rPr lang="en-CH"/>
              <a:t>03/10/2024</a:t>
            </a:r>
            <a:endParaRPr lang="en-GB"/>
          </a:p>
        </p:txBody>
      </p:sp>
      <p:sp>
        <p:nvSpPr>
          <p:cNvPr id="5" name="Footer Placeholder 4">
            <a:extLst>
              <a:ext uri="{FF2B5EF4-FFF2-40B4-BE49-F238E27FC236}">
                <a16:creationId xmlns:a16="http://schemas.microsoft.com/office/drawing/2014/main" id="{27C651C8-39A5-E017-5A9C-3CF91EDFF580}"/>
              </a:ext>
            </a:extLst>
          </p:cNvPr>
          <p:cNvSpPr>
            <a:spLocks noGrp="1"/>
          </p:cNvSpPr>
          <p:nvPr>
            <p:ph type="ftr" sz="quarter" idx="12"/>
          </p:nvPr>
        </p:nvSpPr>
        <p:spPr/>
        <p:txBody>
          <a:bodyPr/>
          <a:lstStyle/>
          <a:p>
            <a:pPr>
              <a:defRPr/>
            </a:pPr>
            <a:r>
              <a:rPr lang="en-GB">
                <a:latin typeface="Arial Narrow"/>
                <a:cs typeface="Arial Narrow"/>
              </a:rPr>
              <a:t>ICAP 24 / Beam-cavity interactions in the rapid cycling synchrotron chain of the future muon collider / Leonard Thiele </a:t>
            </a:r>
            <a:endParaRPr lang="fr-FR">
              <a:latin typeface="Arial Narrow"/>
              <a:cs typeface="Arial Narrow"/>
            </a:endParaRPr>
          </a:p>
        </p:txBody>
      </p:sp>
      <p:sp>
        <p:nvSpPr>
          <p:cNvPr id="6" name="Slide Number Placeholder 5">
            <a:extLst>
              <a:ext uri="{FF2B5EF4-FFF2-40B4-BE49-F238E27FC236}">
                <a16:creationId xmlns:a16="http://schemas.microsoft.com/office/drawing/2014/main" id="{C5670157-5CCE-093C-37EE-0A2BE37C0AD1}"/>
              </a:ext>
            </a:extLst>
          </p:cNvPr>
          <p:cNvSpPr>
            <a:spLocks noGrp="1"/>
          </p:cNvSpPr>
          <p:nvPr>
            <p:ph type="sldNum" sz="quarter" idx="13"/>
          </p:nvPr>
        </p:nvSpPr>
        <p:spPr/>
        <p:txBody>
          <a:bodyPr/>
          <a:lstStyle/>
          <a:p>
            <a:pPr>
              <a:defRPr/>
            </a:pPr>
            <a:fld id="{005C7FBA-D4E9-46CA-9321-3ADA2E368FCD}" type="slidenum">
              <a:rPr lang="en-GB" smtClean="0"/>
              <a:t>8</a:t>
            </a:fld>
            <a:endParaRPr lang="en-GB"/>
          </a:p>
        </p:txBody>
      </p:sp>
      <p:grpSp>
        <p:nvGrpSpPr>
          <p:cNvPr id="22" name="Group 21">
            <a:extLst>
              <a:ext uri="{FF2B5EF4-FFF2-40B4-BE49-F238E27FC236}">
                <a16:creationId xmlns:a16="http://schemas.microsoft.com/office/drawing/2014/main" id="{6ADA915C-473D-51A2-39C0-4C6EAAF81C40}"/>
              </a:ext>
            </a:extLst>
          </p:cNvPr>
          <p:cNvGrpSpPr/>
          <p:nvPr/>
        </p:nvGrpSpPr>
        <p:grpSpPr>
          <a:xfrm>
            <a:off x="448396" y="3870498"/>
            <a:ext cx="10728986" cy="2582097"/>
            <a:chOff x="448396" y="3870498"/>
            <a:chExt cx="10728986" cy="2582097"/>
          </a:xfrm>
        </p:grpSpPr>
        <p:pic>
          <p:nvPicPr>
            <p:cNvPr id="10" name="Picture 9" descr="A graph of a graph&#10;&#10;Description automatically generated">
              <a:extLst>
                <a:ext uri="{FF2B5EF4-FFF2-40B4-BE49-F238E27FC236}">
                  <a16:creationId xmlns:a16="http://schemas.microsoft.com/office/drawing/2014/main" id="{CCF0B867-5138-95DF-FC01-4DB2C9C898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9993" y="3870498"/>
              <a:ext cx="2497389" cy="2548625"/>
            </a:xfrm>
            <a:prstGeom prst="rect">
              <a:avLst/>
            </a:prstGeom>
          </p:spPr>
        </p:pic>
        <p:pic>
          <p:nvPicPr>
            <p:cNvPr id="12" name="Picture 11" descr="A graph of a wave&#10;&#10;Description automatically generated">
              <a:extLst>
                <a:ext uri="{FF2B5EF4-FFF2-40B4-BE49-F238E27FC236}">
                  <a16:creationId xmlns:a16="http://schemas.microsoft.com/office/drawing/2014/main" id="{4AD7D709-37ED-A81E-CD23-D5010ECD5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396" y="3903968"/>
              <a:ext cx="2497390" cy="2548627"/>
            </a:xfrm>
            <a:prstGeom prst="rect">
              <a:avLst/>
            </a:prstGeom>
          </p:spPr>
        </p:pic>
        <p:pic>
          <p:nvPicPr>
            <p:cNvPr id="14" name="Picture 13" descr="A graph with blue lines&#10;&#10;Description automatically generated">
              <a:extLst>
                <a:ext uri="{FF2B5EF4-FFF2-40B4-BE49-F238E27FC236}">
                  <a16:creationId xmlns:a16="http://schemas.microsoft.com/office/drawing/2014/main" id="{D8D9A93A-44F3-9B3C-4792-73B1BD5837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9065" y="3896223"/>
              <a:ext cx="2497389" cy="2548626"/>
            </a:xfrm>
            <a:prstGeom prst="rect">
              <a:avLst/>
            </a:prstGeom>
          </p:spPr>
        </p:pic>
        <p:sp>
          <p:nvSpPr>
            <p:cNvPr id="15" name="Plus Sign 14">
              <a:extLst>
                <a:ext uri="{FF2B5EF4-FFF2-40B4-BE49-F238E27FC236}">
                  <a16:creationId xmlns:a16="http://schemas.microsoft.com/office/drawing/2014/main" id="{318E9AC9-AD6F-9BA1-E4C6-79DABCD0E948}"/>
                </a:ext>
              </a:extLst>
            </p:cNvPr>
            <p:cNvSpPr/>
            <p:nvPr/>
          </p:nvSpPr>
          <p:spPr>
            <a:xfrm>
              <a:off x="3157880" y="4942397"/>
              <a:ext cx="415636" cy="371302"/>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6" name="Plus Sign 15">
              <a:extLst>
                <a:ext uri="{FF2B5EF4-FFF2-40B4-BE49-F238E27FC236}">
                  <a16:creationId xmlns:a16="http://schemas.microsoft.com/office/drawing/2014/main" id="{1F86F025-5203-5C5B-BB42-6491F1485385}"/>
                </a:ext>
              </a:extLst>
            </p:cNvPr>
            <p:cNvSpPr/>
            <p:nvPr/>
          </p:nvSpPr>
          <p:spPr>
            <a:xfrm>
              <a:off x="6319321" y="4943301"/>
              <a:ext cx="415636" cy="371302"/>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Equals 16">
              <a:extLst>
                <a:ext uri="{FF2B5EF4-FFF2-40B4-BE49-F238E27FC236}">
                  <a16:creationId xmlns:a16="http://schemas.microsoft.com/office/drawing/2014/main" id="{66956B22-9298-34EE-F1FD-974C47ECC703}"/>
                </a:ext>
              </a:extLst>
            </p:cNvPr>
            <p:cNvSpPr/>
            <p:nvPr/>
          </p:nvSpPr>
          <p:spPr>
            <a:xfrm>
              <a:off x="8412480" y="4962698"/>
              <a:ext cx="360218" cy="332509"/>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grpSp>
          <p:nvGrpSpPr>
            <p:cNvPr id="21" name="Group 20">
              <a:extLst>
                <a:ext uri="{FF2B5EF4-FFF2-40B4-BE49-F238E27FC236}">
                  <a16:creationId xmlns:a16="http://schemas.microsoft.com/office/drawing/2014/main" id="{44C8BDCA-86AC-C7C4-8D12-8B7C3CD930D4}"/>
                </a:ext>
              </a:extLst>
            </p:cNvPr>
            <p:cNvGrpSpPr/>
            <p:nvPr/>
          </p:nvGrpSpPr>
          <p:grpSpPr>
            <a:xfrm>
              <a:off x="7249826" y="5096550"/>
              <a:ext cx="552914" cy="96520"/>
              <a:chOff x="7087595" y="5096550"/>
              <a:chExt cx="552914" cy="96520"/>
            </a:xfrm>
          </p:grpSpPr>
          <p:sp>
            <p:nvSpPr>
              <p:cNvPr id="18" name="Flowchart: Connector 17">
                <a:extLst>
                  <a:ext uri="{FF2B5EF4-FFF2-40B4-BE49-F238E27FC236}">
                    <a16:creationId xmlns:a16="http://schemas.microsoft.com/office/drawing/2014/main" id="{99706959-6DEF-1598-B20A-368BAB7F8F46}"/>
                  </a:ext>
                </a:extLst>
              </p:cNvPr>
              <p:cNvSpPr/>
              <p:nvPr/>
            </p:nvSpPr>
            <p:spPr>
              <a:xfrm>
                <a:off x="7087595" y="5096550"/>
                <a:ext cx="96520" cy="9652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Flowchart: Connector 18">
                <a:extLst>
                  <a:ext uri="{FF2B5EF4-FFF2-40B4-BE49-F238E27FC236}">
                    <a16:creationId xmlns:a16="http://schemas.microsoft.com/office/drawing/2014/main" id="{AE3B5FF3-1B42-0F1F-5F2F-778787F50B3F}"/>
                  </a:ext>
                </a:extLst>
              </p:cNvPr>
              <p:cNvSpPr/>
              <p:nvPr/>
            </p:nvSpPr>
            <p:spPr>
              <a:xfrm>
                <a:off x="7317403" y="5096550"/>
                <a:ext cx="96520" cy="9652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Flowchart: Connector 19">
                <a:extLst>
                  <a:ext uri="{FF2B5EF4-FFF2-40B4-BE49-F238E27FC236}">
                    <a16:creationId xmlns:a16="http://schemas.microsoft.com/office/drawing/2014/main" id="{D628E6A5-6801-047C-2A48-303822153A8D}"/>
                  </a:ext>
                </a:extLst>
              </p:cNvPr>
              <p:cNvSpPr/>
              <p:nvPr/>
            </p:nvSpPr>
            <p:spPr>
              <a:xfrm>
                <a:off x="7543989" y="5096550"/>
                <a:ext cx="96520" cy="9652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Tree>
    <p:extLst>
      <p:ext uri="{BB962C8B-B14F-4D97-AF65-F5344CB8AC3E}">
        <p14:creationId xmlns:p14="http://schemas.microsoft.com/office/powerpoint/2010/main" val="694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55BE004-A1B4-F57A-AE0B-1F35249A579B}"/>
              </a:ext>
            </a:extLst>
          </p:cNvPr>
          <p:cNvSpPr>
            <a:spLocks noGrp="1"/>
          </p:cNvSpPr>
          <p:nvPr>
            <p:ph idx="1"/>
          </p:nvPr>
        </p:nvSpPr>
        <p:spPr>
          <a:xfrm>
            <a:off x="834800" y="1460884"/>
            <a:ext cx="10515600" cy="4351338"/>
          </a:xfrm>
        </p:spPr>
        <p:txBody>
          <a:bodyPr>
            <a:normAutofit/>
          </a:bodyPr>
          <a:lstStyle/>
          <a:p>
            <a:r>
              <a:rPr lang="en-US" sz="2000" dirty="0">
                <a:sym typeface="Wingdings" panose="05000000000000000000" pitchFamily="2" charset="2"/>
              </a:rPr>
              <a:t>Wavelength of each higher-order mode (HOM) is different.</a:t>
            </a:r>
            <a:endParaRPr lang="en-US" sz="2000" dirty="0"/>
          </a:p>
          <a:p>
            <a:r>
              <a:rPr lang="en-US" sz="2000" dirty="0"/>
              <a:t>For HOM interactions, the exact arrival time difference is relevant.</a:t>
            </a:r>
          </a:p>
          <a:p>
            <a:r>
              <a:rPr lang="en-US" sz="2000" dirty="0"/>
              <a:t>RCS chain: RF system is split and distributed into multiple stations around the ring. </a:t>
            </a:r>
          </a:p>
          <a:p>
            <a:r>
              <a:rPr lang="en-US" sz="2000" dirty="0">
                <a:sym typeface="Wingdings" panose="05000000000000000000" pitchFamily="2" charset="2"/>
              </a:rPr>
              <a:t>Depending on cavity position: </a:t>
            </a:r>
            <a:r>
              <a:rPr lang="en-US" sz="2000" b="1" dirty="0">
                <a:sym typeface="Wingdings" panose="05000000000000000000" pitchFamily="2" charset="2"/>
              </a:rPr>
              <a:t>constructive or destructive interaction</a:t>
            </a:r>
            <a:r>
              <a:rPr lang="en-US" sz="2000" dirty="0">
                <a:sym typeface="Wingdings" panose="05000000000000000000" pitchFamily="2" charset="2"/>
              </a:rPr>
              <a:t>. </a:t>
            </a:r>
          </a:p>
        </p:txBody>
      </p:sp>
      <p:sp>
        <p:nvSpPr>
          <p:cNvPr id="3" name="Titel 2">
            <a:extLst>
              <a:ext uri="{FF2B5EF4-FFF2-40B4-BE49-F238E27FC236}">
                <a16:creationId xmlns:a16="http://schemas.microsoft.com/office/drawing/2014/main" id="{CAF9D10C-B6A6-780F-9A2E-A90A793E3499}"/>
              </a:ext>
            </a:extLst>
          </p:cNvPr>
          <p:cNvSpPr>
            <a:spLocks noGrp="1"/>
          </p:cNvSpPr>
          <p:nvPr>
            <p:ph type="title"/>
          </p:nvPr>
        </p:nvSpPr>
        <p:spPr/>
        <p:txBody>
          <a:bodyPr/>
          <a:lstStyle/>
          <a:p>
            <a:r>
              <a:rPr lang="en-US" dirty="0"/>
              <a:t>Interaction of counter-rotating beams – higher order modes</a:t>
            </a:r>
            <a:endParaRPr lang="en-GB" dirty="0"/>
          </a:p>
        </p:txBody>
      </p:sp>
      <p:sp>
        <p:nvSpPr>
          <p:cNvPr id="4" name="Datumsplatzhalter 3">
            <a:extLst>
              <a:ext uri="{FF2B5EF4-FFF2-40B4-BE49-F238E27FC236}">
                <a16:creationId xmlns:a16="http://schemas.microsoft.com/office/drawing/2014/main" id="{237F329A-0364-B8ED-C655-2A03A86927FD}"/>
              </a:ext>
            </a:extLst>
          </p:cNvPr>
          <p:cNvSpPr>
            <a:spLocks noGrp="1"/>
          </p:cNvSpPr>
          <p:nvPr>
            <p:ph type="dt" sz="half" idx="11"/>
          </p:nvPr>
        </p:nvSpPr>
        <p:spPr/>
        <p:txBody>
          <a:bodyPr/>
          <a:lstStyle/>
          <a:p>
            <a:pPr>
              <a:defRPr/>
            </a:pPr>
            <a:r>
              <a:rPr lang="en-CH"/>
              <a:t>03/10/2024</a:t>
            </a:r>
            <a:endParaRPr lang="en-GB"/>
          </a:p>
        </p:txBody>
      </p:sp>
      <p:sp>
        <p:nvSpPr>
          <p:cNvPr id="5" name="Fußzeilenplatzhalter 4">
            <a:extLst>
              <a:ext uri="{FF2B5EF4-FFF2-40B4-BE49-F238E27FC236}">
                <a16:creationId xmlns:a16="http://schemas.microsoft.com/office/drawing/2014/main" id="{A6B9BD38-4A94-C161-BACA-9212600F13EF}"/>
              </a:ext>
            </a:extLst>
          </p:cNvPr>
          <p:cNvSpPr>
            <a:spLocks noGrp="1"/>
          </p:cNvSpPr>
          <p:nvPr>
            <p:ph type="ftr" sz="quarter" idx="12"/>
          </p:nvPr>
        </p:nvSpPr>
        <p:spPr/>
        <p:txBody>
          <a:bodyPr/>
          <a:lstStyle/>
          <a:p>
            <a:pPr>
              <a:defRPr/>
            </a:pPr>
            <a:r>
              <a:rPr lang="en-GB">
                <a:latin typeface="Arial Narrow"/>
                <a:cs typeface="Arial Narrow"/>
              </a:rPr>
              <a:t>ICAP 24 / Beam-cavity interactions in the rapid cycling synchrotron chain of the future muon collider / Leonard Thiele </a:t>
            </a:r>
            <a:endParaRPr lang="fr-FR" dirty="0">
              <a:latin typeface="Arial Narrow"/>
              <a:cs typeface="Arial Narrow"/>
            </a:endParaRPr>
          </a:p>
        </p:txBody>
      </p:sp>
      <p:sp>
        <p:nvSpPr>
          <p:cNvPr id="6" name="Foliennummernplatzhalter 5">
            <a:extLst>
              <a:ext uri="{FF2B5EF4-FFF2-40B4-BE49-F238E27FC236}">
                <a16:creationId xmlns:a16="http://schemas.microsoft.com/office/drawing/2014/main" id="{5D93B0B2-236B-1154-2177-0A8F1C2B8CF3}"/>
              </a:ext>
            </a:extLst>
          </p:cNvPr>
          <p:cNvSpPr>
            <a:spLocks noGrp="1"/>
          </p:cNvSpPr>
          <p:nvPr>
            <p:ph type="sldNum" sz="quarter" idx="13"/>
          </p:nvPr>
        </p:nvSpPr>
        <p:spPr/>
        <p:txBody>
          <a:bodyPr/>
          <a:lstStyle/>
          <a:p>
            <a:pPr>
              <a:defRPr/>
            </a:pPr>
            <a:fld id="{005C7FBA-D4E9-46CA-9321-3ADA2E368FCD}" type="slidenum">
              <a:rPr lang="en-GB" smtClean="0"/>
              <a:t>9</a:t>
            </a:fld>
            <a:endParaRPr lang="en-GB"/>
          </a:p>
        </p:txBody>
      </p:sp>
      <p:pic>
        <p:nvPicPr>
          <p:cNvPr id="11" name="Grafik 10">
            <a:extLst>
              <a:ext uri="{FF2B5EF4-FFF2-40B4-BE49-F238E27FC236}">
                <a16:creationId xmlns:a16="http://schemas.microsoft.com/office/drawing/2014/main" id="{7C2151A7-37B8-9473-5906-024995D357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85541" y="3080479"/>
            <a:ext cx="9838043" cy="3289001"/>
          </a:xfrm>
          <a:prstGeom prst="rect">
            <a:avLst/>
          </a:prstGeom>
        </p:spPr>
      </p:pic>
    </p:spTree>
    <p:extLst>
      <p:ext uri="{BB962C8B-B14F-4D97-AF65-F5344CB8AC3E}">
        <p14:creationId xmlns:p14="http://schemas.microsoft.com/office/powerpoint/2010/main" val="330583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Arial"/>
        <a:cs typeface="Arial"/>
      </a:majorFont>
      <a:minorFont>
        <a:latin typeface="Calibri"/>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MuCol PPT template - 2024</Template>
  <TotalTime>0</TotalTime>
  <Words>2410</Words>
  <Application>Microsoft Office PowerPoint</Application>
  <DocSecurity>0</DocSecurity>
  <PresentationFormat>Widescreen</PresentationFormat>
  <Paragraphs>269</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Arial</vt:lpstr>
      <vt:lpstr>Arial Narrow</vt:lpstr>
      <vt:lpstr>Cambria Math</vt:lpstr>
      <vt:lpstr>Wingdings</vt:lpstr>
      <vt:lpstr>Office Theme</vt:lpstr>
      <vt:lpstr>Beam-cavity interactions in the rapid cycling synchrotron chain of the future muon collider</vt:lpstr>
      <vt:lpstr>Outline</vt:lpstr>
      <vt:lpstr>Why collide muons?</vt:lpstr>
      <vt:lpstr>The muon collider facility</vt:lpstr>
      <vt:lpstr>The RF system of the RCS chain</vt:lpstr>
      <vt:lpstr>Interaction of counter-rotating beams – simulation setup</vt:lpstr>
      <vt:lpstr>Interaction of counter-rotating beams – fundamental mode</vt:lpstr>
      <vt:lpstr>Interaction of counter-rotating beams – simulation setup II</vt:lpstr>
      <vt:lpstr>Interaction of counter-rotating beams – higher order modes</vt:lpstr>
      <vt:lpstr>Transient beam loading in the muon collider</vt:lpstr>
      <vt:lpstr>Changing cavity voltage during acceleration</vt:lpstr>
      <vt:lpstr>Changing cavity voltage during acceleration</vt:lpstr>
      <vt:lpstr>Transient beam loading simulation  calculation of initial conditions </vt:lpstr>
      <vt:lpstr>Cavity voltage amplitude in RCS2 Muon collider beam</vt:lpstr>
      <vt:lpstr>Cavity voltage amplitude in RCS2 Non-equidistant bunch spacing</vt:lpstr>
      <vt:lpstr>Cavity voltage in the RCS chain Dephasing in RCS1 and RCS4</vt:lpstr>
      <vt:lpstr>Conclusion</vt:lpstr>
      <vt:lpstr>PowerPoint Presentation</vt:lpstr>
      <vt:lpstr>Transient beam loading in the muon collider</vt:lpstr>
      <vt:lpstr>Cavity voltage amplitude in RCS2 Equally distributed beam</vt:lpstr>
      <vt:lpstr>Why collide muons?</vt:lpstr>
      <vt:lpstr>The muon collider RCS chain</vt:lpstr>
      <vt:lpstr>Beam loading compensation</vt:lpstr>
      <vt:lpstr>Optimum cavity parameters</vt:lpstr>
      <vt:lpstr>Formula collection</vt:lpstr>
      <vt:lpstr>References</vt:lpstr>
      <vt:lpstr>High energy acceleration parameters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Michela Lancellotti</dc:creator>
  <cp:keywords/>
  <dc:description/>
  <cp:lastModifiedBy>Leonard Sebastian Thiele</cp:lastModifiedBy>
  <cp:revision>165</cp:revision>
  <dcterms:created xsi:type="dcterms:W3CDTF">2024-02-26T13:42:26Z</dcterms:created>
  <dcterms:modified xsi:type="dcterms:W3CDTF">2024-10-03T11:38:30Z</dcterms:modified>
  <cp:category/>
  <dc:identifier/>
  <cp:contentStatus/>
  <dc:language/>
  <cp:version/>
</cp:coreProperties>
</file>