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1"/>
  </p:sldMasterIdLst>
  <p:notesMasterIdLst>
    <p:notesMasterId r:id="rId26"/>
  </p:notesMasterIdLst>
  <p:sldIdLst>
    <p:sldId id="295" r:id="rId2"/>
    <p:sldId id="1076" r:id="rId3"/>
    <p:sldId id="1039" r:id="rId4"/>
    <p:sldId id="1040" r:id="rId5"/>
    <p:sldId id="1035" r:id="rId6"/>
    <p:sldId id="1041" r:id="rId7"/>
    <p:sldId id="1043" r:id="rId8"/>
    <p:sldId id="1075" r:id="rId9"/>
    <p:sldId id="1062" r:id="rId10"/>
    <p:sldId id="1067" r:id="rId11"/>
    <p:sldId id="1070" r:id="rId12"/>
    <p:sldId id="1065" r:id="rId13"/>
    <p:sldId id="1068" r:id="rId14"/>
    <p:sldId id="257" r:id="rId15"/>
    <p:sldId id="263" r:id="rId16"/>
    <p:sldId id="1066" r:id="rId17"/>
    <p:sldId id="1071" r:id="rId18"/>
    <p:sldId id="1073" r:id="rId19"/>
    <p:sldId id="1072" r:id="rId20"/>
    <p:sldId id="524" r:id="rId21"/>
    <p:sldId id="528" r:id="rId22"/>
    <p:sldId id="1063" r:id="rId23"/>
    <p:sldId id="354" r:id="rId24"/>
    <p:sldId id="104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80" d="100"/>
          <a:sy n="80" d="100"/>
        </p:scale>
        <p:origin x="754" y="19"/>
      </p:cViewPr>
      <p:guideLst>
        <p:guide orient="horz" pos="2092"/>
        <p:guide pos="3840"/>
      </p:guideLst>
    </p:cSldViewPr>
  </p:slideViewPr>
  <p:notesTextViewPr>
    <p:cViewPr>
      <p:scale>
        <a:sx n="1" d="1"/>
        <a:sy n="1" d="1"/>
      </p:scale>
      <p:origin x="0" y="0"/>
    </p:cViewPr>
  </p:notesTextViewPr>
  <p:notesViewPr>
    <p:cSldViewPr snapToGrid="0" showGuides="1">
      <p:cViewPr varScale="1">
        <p:scale>
          <a:sx n="87" d="100"/>
          <a:sy n="87" d="100"/>
        </p:scale>
        <p:origin x="38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5" Type="http://schemas.openxmlformats.org/officeDocument/2006/relationships/image" Target="../media/image58.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5CF03-7D13-4CA3-A963-2B376CDDF22E}" type="datetimeFigureOut">
              <a:rPr lang="zh-TW" altLang="en-US" smtClean="0"/>
              <a:t>2024/10/2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31B2C2-6B96-4AAB-B5FA-38BA3F7244F6}" type="slidenum">
              <a:rPr lang="zh-TW" altLang="en-US" smtClean="0"/>
              <a:t>‹#›</a:t>
            </a:fld>
            <a:endParaRPr lang="zh-TW" altLang="en-US"/>
          </a:p>
        </p:txBody>
      </p:sp>
    </p:spTree>
    <p:extLst>
      <p:ext uri="{BB962C8B-B14F-4D97-AF65-F5344CB8AC3E}">
        <p14:creationId xmlns:p14="http://schemas.microsoft.com/office/powerpoint/2010/main" val="200868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4E40DF5-EEE2-49E1-9E6A-DFCC9B316F8F}" type="slidenum">
              <a:rPr lang="zh-TW" altLang="en-US" smtClean="0"/>
              <a:t>‹#›</a:t>
            </a:fld>
            <a:endParaRPr lang="zh-TW" altLang="en-US"/>
          </a:p>
        </p:txBody>
      </p:sp>
    </p:spTree>
    <p:extLst>
      <p:ext uri="{BB962C8B-B14F-4D97-AF65-F5344CB8AC3E}">
        <p14:creationId xmlns:p14="http://schemas.microsoft.com/office/powerpoint/2010/main" val="263518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4E40DF5-EEE2-49E1-9E6A-DFCC9B316F8F}" type="slidenum">
              <a:rPr lang="zh-TW" altLang="en-US" smtClean="0"/>
              <a:t>‹#›</a:t>
            </a:fld>
            <a:endParaRPr lang="zh-TW" altLang="en-US"/>
          </a:p>
        </p:txBody>
      </p:sp>
    </p:spTree>
    <p:extLst>
      <p:ext uri="{BB962C8B-B14F-4D97-AF65-F5344CB8AC3E}">
        <p14:creationId xmlns:p14="http://schemas.microsoft.com/office/powerpoint/2010/main" val="176975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4E40DF5-EEE2-49E1-9E6A-DFCC9B316F8F}" type="slidenum">
              <a:rPr lang="zh-TW" altLang="en-US" smtClean="0"/>
              <a:t>‹#›</a:t>
            </a:fld>
            <a:endParaRPr lang="zh-TW" altLang="en-US"/>
          </a:p>
        </p:txBody>
      </p:sp>
    </p:spTree>
    <p:extLst>
      <p:ext uri="{BB962C8B-B14F-4D97-AF65-F5344CB8AC3E}">
        <p14:creationId xmlns:p14="http://schemas.microsoft.com/office/powerpoint/2010/main" val="299001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Opener">
    <p:spTree>
      <p:nvGrpSpPr>
        <p:cNvPr id="1" name=""/>
        <p:cNvGrpSpPr/>
        <p:nvPr/>
      </p:nvGrpSpPr>
      <p:grpSpPr>
        <a:xfrm>
          <a:off x="0" y="0"/>
          <a:ext cx="0" cy="0"/>
          <a:chOff x="0" y="0"/>
          <a:chExt cx="0" cy="0"/>
        </a:xfrm>
      </p:grpSpPr>
      <p:sp>
        <p:nvSpPr>
          <p:cNvPr id="5" name="Header rule">
            <a:extLst>
              <a:ext uri="{FF2B5EF4-FFF2-40B4-BE49-F238E27FC236}">
                <a16:creationId xmlns:a16="http://schemas.microsoft.com/office/drawing/2014/main" id="{198C97F7-A4B7-A44F-8837-702C9EA03268}"/>
              </a:ext>
            </a:extLst>
          </p:cNvPr>
          <p:cNvSpPr/>
          <p:nvPr userDrawn="1"/>
        </p:nvSpPr>
        <p:spPr>
          <a:xfrm>
            <a:off x="853440" y="4023360"/>
            <a:ext cx="10363200" cy="4876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2400" b="0" i="0" dirty="0">
              <a:latin typeface="Helvetica Regular" pitchFamily="2" charset="0"/>
            </a:endParaRPr>
          </a:p>
        </p:txBody>
      </p:sp>
      <p:sp>
        <p:nvSpPr>
          <p:cNvPr id="6" name="Header rule">
            <a:extLst>
              <a:ext uri="{FF2B5EF4-FFF2-40B4-BE49-F238E27FC236}">
                <a16:creationId xmlns:a16="http://schemas.microsoft.com/office/drawing/2014/main" id="{597315B1-292E-3D41-AFF6-A072259E441C}"/>
              </a:ext>
            </a:extLst>
          </p:cNvPr>
          <p:cNvSpPr/>
          <p:nvPr userDrawn="1"/>
        </p:nvSpPr>
        <p:spPr>
          <a:xfrm>
            <a:off x="853440" y="2438400"/>
            <a:ext cx="10363200" cy="48768"/>
          </a:xfrm>
          <a:prstGeom prst="rect">
            <a:avLst/>
          </a:prstGeom>
          <a:solidFill>
            <a:srgbClr val="FFD1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sz="2400" b="0" i="0" dirty="0">
              <a:latin typeface="Helvetica Regular" pitchFamily="2" charset="0"/>
            </a:endParaRPr>
          </a:p>
        </p:txBody>
      </p:sp>
      <p:sp>
        <p:nvSpPr>
          <p:cNvPr id="9" name="Content Placeholder 4">
            <a:extLst>
              <a:ext uri="{FF2B5EF4-FFF2-40B4-BE49-F238E27FC236}">
                <a16:creationId xmlns:a16="http://schemas.microsoft.com/office/drawing/2014/main" id="{51842526-596D-444C-831F-EDD586E710D2}"/>
              </a:ext>
            </a:extLst>
          </p:cNvPr>
          <p:cNvSpPr>
            <a:spLocks noGrp="1"/>
          </p:cNvSpPr>
          <p:nvPr>
            <p:ph sz="quarter" idx="23" hasCustomPrompt="1"/>
          </p:nvPr>
        </p:nvSpPr>
        <p:spPr>
          <a:xfrm>
            <a:off x="853439" y="5975282"/>
            <a:ext cx="1360181" cy="221599"/>
          </a:xfrm>
          <a:prstGeom prst="rect">
            <a:avLst/>
          </a:prstGeom>
        </p:spPr>
        <p:txBody>
          <a:bodyPr wrap="none" lIns="9144" tIns="0" rIns="0" bIns="0" anchor="b" anchorCtr="0">
            <a:spAutoFit/>
          </a:bodyPr>
          <a:lstStyle>
            <a:lvl1pPr marL="0" indent="0">
              <a:buNone/>
              <a:defRPr sz="1600">
                <a:solidFill>
                  <a:schemeClr val="bg1"/>
                </a:solidFill>
              </a:defRPr>
            </a:lvl1pPr>
          </a:lstStyle>
          <a:p>
            <a:r>
              <a:rPr lang="en-US" dirty="0"/>
              <a:t>Presenter Name</a:t>
            </a:r>
          </a:p>
        </p:txBody>
      </p:sp>
      <p:sp>
        <p:nvSpPr>
          <p:cNvPr id="10" name="Content Placeholder 4">
            <a:extLst>
              <a:ext uri="{FF2B5EF4-FFF2-40B4-BE49-F238E27FC236}">
                <a16:creationId xmlns:a16="http://schemas.microsoft.com/office/drawing/2014/main" id="{7614E81D-36BE-0843-8E17-35D959F5ADC3}"/>
              </a:ext>
            </a:extLst>
          </p:cNvPr>
          <p:cNvSpPr>
            <a:spLocks noGrp="1"/>
          </p:cNvSpPr>
          <p:nvPr>
            <p:ph sz="quarter" idx="24" hasCustomPrompt="1"/>
          </p:nvPr>
        </p:nvSpPr>
        <p:spPr>
          <a:xfrm>
            <a:off x="853442" y="6219122"/>
            <a:ext cx="2030299" cy="221599"/>
          </a:xfrm>
          <a:prstGeom prst="rect">
            <a:avLst/>
          </a:prstGeom>
        </p:spPr>
        <p:txBody>
          <a:bodyPr wrap="none" lIns="9144" tIns="0" rIns="0" bIns="0" anchor="b" anchorCtr="0">
            <a:spAutoFit/>
          </a:bodyPr>
          <a:lstStyle>
            <a:lvl1pPr marL="0" indent="0">
              <a:buNone/>
              <a:defRPr sz="1600">
                <a:solidFill>
                  <a:schemeClr val="bg1"/>
                </a:solidFill>
              </a:defRPr>
            </a:lvl1pPr>
          </a:lstStyle>
          <a:p>
            <a:r>
              <a:rPr lang="en-US" dirty="0"/>
              <a:t>Title, Department Name</a:t>
            </a:r>
          </a:p>
        </p:txBody>
      </p:sp>
      <p:sp>
        <p:nvSpPr>
          <p:cNvPr id="11" name="Text Placeholder 5">
            <a:extLst>
              <a:ext uri="{FF2B5EF4-FFF2-40B4-BE49-F238E27FC236}">
                <a16:creationId xmlns:a16="http://schemas.microsoft.com/office/drawing/2014/main" id="{F1570365-4D0D-EC45-BEDD-AB605BCD2DE9}"/>
              </a:ext>
            </a:extLst>
          </p:cNvPr>
          <p:cNvSpPr>
            <a:spLocks noGrp="1"/>
          </p:cNvSpPr>
          <p:nvPr>
            <p:ph type="body" sz="quarter" idx="25" hasCustomPrompt="1"/>
          </p:nvPr>
        </p:nvSpPr>
        <p:spPr>
          <a:xfrm>
            <a:off x="853442" y="2194563"/>
            <a:ext cx="3623621" cy="147797"/>
          </a:xfrm>
          <a:prstGeom prst="rect">
            <a:avLst/>
          </a:prstGeom>
        </p:spPr>
        <p:txBody>
          <a:bodyPr wrap="none" lIns="18288" tIns="0" rIns="0" bIns="0">
            <a:spAutoFit/>
          </a:bodyPr>
          <a:lstStyle>
            <a:lvl1pPr marL="0" indent="0">
              <a:buNone/>
              <a:defRPr sz="1067" cap="all" baseline="0">
                <a:latin typeface="+mn-lt"/>
              </a:defRPr>
            </a:lvl1pPr>
            <a:lvl2pPr marL="0" indent="0">
              <a:buFont typeface="Arial" panose="020B0604020202020204" pitchFamily="34" charset="0"/>
              <a:buNone/>
              <a:defRPr sz="1067">
                <a:latin typeface="+mn-lt"/>
              </a:defRPr>
            </a:lvl2pPr>
            <a:lvl3pPr marL="484608" indent="0">
              <a:buNone/>
              <a:defRPr sz="1067">
                <a:latin typeface="+mn-lt"/>
              </a:defRPr>
            </a:lvl3pPr>
            <a:lvl4pPr marL="0" indent="0">
              <a:buNone/>
              <a:defRPr sz="1067">
                <a:latin typeface="+mn-lt"/>
              </a:defRPr>
            </a:lvl4pPr>
            <a:lvl5pPr marL="0" indent="0">
              <a:buNone/>
              <a:defRPr sz="1067">
                <a:latin typeface="+mn-lt"/>
              </a:defRPr>
            </a:lvl5pPr>
          </a:lstStyle>
          <a:p>
            <a:pPr lvl="0"/>
            <a:r>
              <a:rPr lang="en-US" dirty="0"/>
              <a:t>JOB # GOES HERE [REMOVE FOR LIVE AUDIENCE PRESENTATION]</a:t>
            </a:r>
          </a:p>
        </p:txBody>
      </p:sp>
      <p:sp>
        <p:nvSpPr>
          <p:cNvPr id="3" name="Picture Placeholder 2">
            <a:extLst>
              <a:ext uri="{FF2B5EF4-FFF2-40B4-BE49-F238E27FC236}">
                <a16:creationId xmlns:a16="http://schemas.microsoft.com/office/drawing/2014/main" id="{7AAAB01A-F2BD-C546-A22D-F1FB2E43F306}"/>
              </a:ext>
            </a:extLst>
          </p:cNvPr>
          <p:cNvSpPr>
            <a:spLocks noGrp="1"/>
          </p:cNvSpPr>
          <p:nvPr>
            <p:ph type="pic" sz="quarter" idx="27" hasCustomPrompt="1"/>
          </p:nvPr>
        </p:nvSpPr>
        <p:spPr>
          <a:xfrm>
            <a:off x="853441" y="589337"/>
            <a:ext cx="7679267" cy="493468"/>
          </a:xfrm>
          <a:prstGeom prst="rect">
            <a:avLst/>
          </a:prstGeom>
        </p:spPr>
        <p:txBody>
          <a:bodyPr/>
          <a:lstStyle>
            <a:lvl1pPr marL="0" indent="0">
              <a:buNone/>
              <a:defRPr sz="1333"/>
            </a:lvl1pPr>
          </a:lstStyle>
          <a:p>
            <a:r>
              <a:rPr lang="en-US" dirty="0"/>
              <a:t>Click the icon to insert the </a:t>
            </a:r>
            <a:r>
              <a:rPr lang="en-US" dirty="0" err="1"/>
              <a:t>Uxd-Wht</a:t>
            </a:r>
            <a:r>
              <a:rPr lang="en-US" dirty="0"/>
              <a:t> or Unboxed-</a:t>
            </a:r>
            <a:r>
              <a:rPr lang="en-US" dirty="0" err="1"/>
              <a:t>WhiteType</a:t>
            </a:r>
            <a:r>
              <a:rPr lang="en-US" dirty="0"/>
              <a:t>, </a:t>
            </a:r>
            <a:r>
              <a:rPr lang="en-US" dirty="0" err="1"/>
              <a:t>svg</a:t>
            </a:r>
            <a:r>
              <a:rPr lang="en-US" dirty="0"/>
              <a:t> or </a:t>
            </a:r>
            <a:r>
              <a:rPr lang="en-US" dirty="0" err="1"/>
              <a:t>png</a:t>
            </a:r>
            <a:r>
              <a:rPr lang="en-US" dirty="0"/>
              <a:t> format version of your department logo. Follow yellow instructions.</a:t>
            </a:r>
          </a:p>
        </p:txBody>
      </p:sp>
      <p:sp>
        <p:nvSpPr>
          <p:cNvPr id="12" name="Text Placeholder 11">
            <a:extLst>
              <a:ext uri="{FF2B5EF4-FFF2-40B4-BE49-F238E27FC236}">
                <a16:creationId xmlns:a16="http://schemas.microsoft.com/office/drawing/2014/main" id="{3A81CB59-8C90-4649-A0B9-F64FBDA65623}"/>
              </a:ext>
            </a:extLst>
          </p:cNvPr>
          <p:cNvSpPr>
            <a:spLocks noGrp="1"/>
          </p:cNvSpPr>
          <p:nvPr>
            <p:ph type="body" sz="quarter" idx="28" hasCustomPrompt="1"/>
          </p:nvPr>
        </p:nvSpPr>
        <p:spPr>
          <a:xfrm>
            <a:off x="4147000" y="4318817"/>
            <a:ext cx="7823965" cy="457883"/>
          </a:xfrm>
          <a:prstGeom prst="rect">
            <a:avLst/>
          </a:prstGeom>
          <a:noFill/>
        </p:spPr>
        <p:txBody>
          <a:bodyPr lIns="91440" tIns="45720" rIns="91440" bIns="45720"/>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1333">
                <a:solidFill>
                  <a:srgbClr val="FFFF00"/>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1. GUIDES – To make sure guides are visible, inside the View ribbon, click the Guides checkbox. Then click the icon inside the picture frame to add your logo.</a:t>
            </a:r>
          </a:p>
        </p:txBody>
      </p:sp>
      <p:sp>
        <p:nvSpPr>
          <p:cNvPr id="16" name="Text Placeholder 11">
            <a:extLst>
              <a:ext uri="{FF2B5EF4-FFF2-40B4-BE49-F238E27FC236}">
                <a16:creationId xmlns:a16="http://schemas.microsoft.com/office/drawing/2014/main" id="{27040403-9017-284E-A963-BB40D99A6B1B}"/>
              </a:ext>
            </a:extLst>
          </p:cNvPr>
          <p:cNvSpPr>
            <a:spLocks noGrp="1"/>
          </p:cNvSpPr>
          <p:nvPr>
            <p:ph type="body" sz="quarter" idx="29" hasCustomPrompt="1"/>
          </p:nvPr>
        </p:nvSpPr>
        <p:spPr>
          <a:xfrm>
            <a:off x="4679328" y="4857147"/>
            <a:ext cx="7291637" cy="486224"/>
          </a:xfrm>
          <a:prstGeom prst="rect">
            <a:avLst/>
          </a:prstGeom>
          <a:noFill/>
        </p:spPr>
        <p:txBody>
          <a:bodyPr lIns="91440" tIns="45720" rIns="91440" bIns="45720"/>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1333">
                <a:solidFill>
                  <a:srgbClr val="FFFF00"/>
                </a:solidFill>
              </a:defRPr>
            </a:lvl1pPr>
          </a:lstStyle>
          <a:p>
            <a:pPr marL="0" marR="0" lvl="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2. QUALITY – For the sharpest image, we recommend selecting your logo from the </a:t>
            </a:r>
            <a:r>
              <a:rPr lang="en-US" dirty="0" err="1"/>
              <a:t>svg</a:t>
            </a:r>
            <a:r>
              <a:rPr lang="en-US" dirty="0"/>
              <a:t> folder. Insert the </a:t>
            </a:r>
            <a:r>
              <a:rPr lang="en-US" dirty="0" err="1"/>
              <a:t>Uxd-Wht</a:t>
            </a:r>
            <a:r>
              <a:rPr lang="en-US" dirty="0"/>
              <a:t> or Unboxed-</a:t>
            </a:r>
            <a:r>
              <a:rPr lang="en-US" dirty="0" err="1"/>
              <a:t>WhiteType</a:t>
            </a:r>
            <a:r>
              <a:rPr lang="en-US" dirty="0"/>
              <a:t> version. Your logo will appear in the picture frame. </a:t>
            </a:r>
          </a:p>
        </p:txBody>
      </p:sp>
      <p:sp>
        <p:nvSpPr>
          <p:cNvPr id="18" name="Text Placeholder 11">
            <a:extLst>
              <a:ext uri="{FF2B5EF4-FFF2-40B4-BE49-F238E27FC236}">
                <a16:creationId xmlns:a16="http://schemas.microsoft.com/office/drawing/2014/main" id="{4B946D04-E796-4B4C-BA49-32A74CF316D8}"/>
              </a:ext>
            </a:extLst>
          </p:cNvPr>
          <p:cNvSpPr>
            <a:spLocks noGrp="1"/>
          </p:cNvSpPr>
          <p:nvPr>
            <p:ph type="body" sz="quarter" idx="30" hasCustomPrompt="1"/>
          </p:nvPr>
        </p:nvSpPr>
        <p:spPr>
          <a:xfrm>
            <a:off x="4679328" y="5400543"/>
            <a:ext cx="7291637" cy="981208"/>
          </a:xfrm>
          <a:prstGeom prst="rect">
            <a:avLst/>
          </a:prstGeom>
          <a:noFill/>
        </p:spPr>
        <p:txBody>
          <a:bodyPr lIns="91440" tIns="45720" rIns="91440" bIns="45720"/>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1333">
                <a:solidFill>
                  <a:srgbClr val="FFFF00"/>
                </a:solidFill>
              </a:defRPr>
            </a:lvl1pPr>
          </a:lstStyle>
          <a:p>
            <a:pPr lvl="0"/>
            <a:r>
              <a:rPr lang="en-US" dirty="0"/>
              <a:t>3. SCALE – With the picture frame selected, inside the Graphic Format ribbon, click the Format Pane. Click the Size and Properties icon and open the Size section. Make sure the boxes for Lock aspect ratio and Relative to original picture size are checked. Click the RESET button to resize the logo in the frame. Continue resizing using the scaling arrows if necessary. The UCLA logo letters should match up with the top and bottom guides.</a:t>
            </a:r>
          </a:p>
        </p:txBody>
      </p:sp>
      <p:sp>
        <p:nvSpPr>
          <p:cNvPr id="19" name="Text Placeholder 11">
            <a:extLst>
              <a:ext uri="{FF2B5EF4-FFF2-40B4-BE49-F238E27FC236}">
                <a16:creationId xmlns:a16="http://schemas.microsoft.com/office/drawing/2014/main" id="{68E45B7A-8408-374F-A2DC-0F4F9C754E45}"/>
              </a:ext>
            </a:extLst>
          </p:cNvPr>
          <p:cNvSpPr>
            <a:spLocks noGrp="1"/>
          </p:cNvSpPr>
          <p:nvPr>
            <p:ph type="body" sz="quarter" idx="31" hasCustomPrompt="1"/>
          </p:nvPr>
        </p:nvSpPr>
        <p:spPr>
          <a:xfrm>
            <a:off x="4679328" y="6456209"/>
            <a:ext cx="7291637" cy="304273"/>
          </a:xfrm>
          <a:prstGeom prst="rect">
            <a:avLst/>
          </a:prstGeom>
          <a:noFill/>
        </p:spPr>
        <p:txBody>
          <a:bodyPr lIns="91440" tIns="45720" rIns="91440" bIns="45720"/>
          <a:lstStyle>
            <a:lvl1pPr marL="0" marR="0" indent="0" algn="l" defTabSz="914354" rtl="0" eaLnBrk="1" fontAlgn="auto" latinLnBrk="0" hangingPunct="1">
              <a:lnSpc>
                <a:spcPct val="90000"/>
              </a:lnSpc>
              <a:spcBef>
                <a:spcPts val="1000"/>
              </a:spcBef>
              <a:spcAft>
                <a:spcPts val="0"/>
              </a:spcAft>
              <a:buClrTx/>
              <a:buSzTx/>
              <a:buFont typeface="Arial" panose="020B0604020202020204" pitchFamily="34" charset="0"/>
              <a:buNone/>
              <a:tabLst/>
              <a:defRPr sz="1333">
                <a:solidFill>
                  <a:srgbClr val="FFFF00"/>
                </a:solidFill>
              </a:defRPr>
            </a:lvl1pPr>
          </a:lstStyle>
          <a:p>
            <a:pPr lvl="0"/>
            <a:r>
              <a:rPr lang="en-US" dirty="0"/>
              <a:t>4. POSITION – Align the UCLA logo letters to meet the left guide. </a:t>
            </a:r>
          </a:p>
        </p:txBody>
      </p:sp>
      <p:sp>
        <p:nvSpPr>
          <p:cNvPr id="13" name="Text Placeholder 12">
            <a:extLst>
              <a:ext uri="{FF2B5EF4-FFF2-40B4-BE49-F238E27FC236}">
                <a16:creationId xmlns:a16="http://schemas.microsoft.com/office/drawing/2014/main" id="{4845E9B1-083C-B34E-AC7C-964685DBFAAB}"/>
              </a:ext>
            </a:extLst>
          </p:cNvPr>
          <p:cNvSpPr>
            <a:spLocks noGrp="1"/>
          </p:cNvSpPr>
          <p:nvPr>
            <p:ph type="body" sz="quarter" idx="32" hasCustomPrompt="1"/>
          </p:nvPr>
        </p:nvSpPr>
        <p:spPr>
          <a:xfrm>
            <a:off x="853440" y="2523743"/>
            <a:ext cx="10363200" cy="1475232"/>
          </a:xfrm>
          <a:prstGeom prst="rect">
            <a:avLst/>
          </a:prstGeom>
        </p:spPr>
        <p:txBody>
          <a:bodyPr lIns="0" tIns="0" rIns="0" bIns="0" anchor="ctr" anchorCtr="0"/>
          <a:lstStyle>
            <a:lvl1pPr marL="0" indent="0">
              <a:buNone/>
              <a:defRPr sz="4800" b="1"/>
            </a:lvl1pPr>
            <a:lvl2pPr marL="457178" indent="0">
              <a:buNone/>
              <a:defRPr sz="4800" b="1"/>
            </a:lvl2pPr>
            <a:lvl3pPr marL="914354" indent="0">
              <a:buNone/>
              <a:defRPr sz="4800" b="1"/>
            </a:lvl3pPr>
            <a:lvl4pPr marL="1371532" indent="0">
              <a:buNone/>
              <a:defRPr sz="4800" b="1"/>
            </a:lvl4pPr>
            <a:lvl5pPr marL="1828709" indent="0">
              <a:buNone/>
              <a:defRPr sz="4800" b="1"/>
            </a:lvl5pPr>
          </a:lstStyle>
          <a:p>
            <a:pPr lvl="0"/>
            <a:r>
              <a:rPr lang="en-US" dirty="0"/>
              <a:t>Presentation Opener</a:t>
            </a:r>
          </a:p>
          <a:p>
            <a:pPr lvl="0"/>
            <a:r>
              <a:rPr lang="en-US" dirty="0"/>
              <a:t>Title Goes Here</a:t>
            </a:r>
          </a:p>
        </p:txBody>
      </p:sp>
    </p:spTree>
    <p:extLst>
      <p:ext uri="{BB962C8B-B14F-4D97-AF65-F5344CB8AC3E}">
        <p14:creationId xmlns:p14="http://schemas.microsoft.com/office/powerpoint/2010/main" val="788769426"/>
      </p:ext>
    </p:extLst>
  </p:cSld>
  <p:clrMapOvr>
    <a:masterClrMapping/>
  </p:clrMapOvr>
  <p:extLst>
    <p:ext uri="{DCECCB84-F9BA-43D5-87BE-67443E8EF086}">
      <p15:sldGuideLst xmlns:p15="http://schemas.microsoft.com/office/powerpoint/2012/main">
        <p15:guide id="1" orient="horz" pos="444">
          <p15:clr>
            <a:srgbClr val="FBAE40"/>
          </p15:clr>
        </p15:guide>
        <p15:guide id="2" orient="horz" pos="276">
          <p15:clr>
            <a:srgbClr val="FBAE40"/>
          </p15:clr>
        </p15:guide>
        <p15:guide id="3" pos="4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597864-15C2-4D3B-AD6F-522D42E01CD1}" type="datetimeFigureOut">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2024/10/2</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5" name="頁尾版面配置區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6" name="投影片編號版面配置區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C09A11-70AB-46F7-B87F-4680443FE3CD}"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7" name="矩形 6">
            <a:extLst>
              <a:ext uri="{FF2B5EF4-FFF2-40B4-BE49-F238E27FC236}">
                <a16:creationId xmlns:a16="http://schemas.microsoft.com/office/drawing/2014/main" id="{CF3D529B-165F-4A8D-906D-7A77BB200C3A}"/>
              </a:ext>
            </a:extLst>
          </p:cNvPr>
          <p:cNvSpPr/>
          <p:nvPr userDrawn="1"/>
        </p:nvSpPr>
        <p:spPr>
          <a:xfrm>
            <a:off x="0" y="6489671"/>
            <a:ext cx="121920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9FC7658F-2390-4F04-A85E-CECF1BC60622}"/>
              </a:ext>
            </a:extLst>
          </p:cNvPr>
          <p:cNvSpPr txBox="1"/>
          <p:nvPr userDrawn="1"/>
        </p:nvSpPr>
        <p:spPr>
          <a:xfrm>
            <a:off x="116377" y="6492875"/>
            <a:ext cx="3316779" cy="369332"/>
          </a:xfrm>
          <a:prstGeom prst="rect">
            <a:avLst/>
          </a:prstGeom>
          <a:noFill/>
        </p:spPr>
        <p:txBody>
          <a:bodyPr wrap="square" rtlCol="0">
            <a:spAutoFit/>
          </a:bodyPr>
          <a:lstStyle/>
          <a:p>
            <a:r>
              <a:rPr lang="en-US" altLang="zh-TW" dirty="0">
                <a:solidFill>
                  <a:schemeClr val="bg1"/>
                </a:solidFill>
              </a:rPr>
              <a:t>NCU / NSRRC</a:t>
            </a:r>
            <a:endParaRPr lang="zh-TW" altLang="en-US" dirty="0">
              <a:solidFill>
                <a:schemeClr val="bg1"/>
              </a:solidFill>
            </a:endParaRPr>
          </a:p>
        </p:txBody>
      </p:sp>
      <p:sp>
        <p:nvSpPr>
          <p:cNvPr id="9" name="投影片編號版面配置區 23">
            <a:extLst>
              <a:ext uri="{FF2B5EF4-FFF2-40B4-BE49-F238E27FC236}">
                <a16:creationId xmlns:a16="http://schemas.microsoft.com/office/drawing/2014/main" id="{B2D045D3-D526-462D-B4A2-BFDDE852DFC9}"/>
              </a:ext>
            </a:extLst>
          </p:cNvPr>
          <p:cNvSpPr txBox="1">
            <a:spLocks/>
          </p:cNvSpPr>
          <p:nvPr userDrawn="1"/>
        </p:nvSpPr>
        <p:spPr>
          <a:xfrm>
            <a:off x="9382296" y="6481357"/>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4E40DF5-EEE2-49E1-9E6A-DFCC9B316F8F}" type="slidenum">
              <a:rPr lang="zh-TW" altLang="en-US" smtClean="0"/>
              <a:pPr/>
              <a:t>‹#›</a:t>
            </a:fld>
            <a:endParaRPr lang="zh-TW" altLang="en-US" dirty="0"/>
          </a:p>
        </p:txBody>
      </p:sp>
    </p:spTree>
    <p:extLst>
      <p:ext uri="{BB962C8B-B14F-4D97-AF65-F5344CB8AC3E}">
        <p14:creationId xmlns:p14="http://schemas.microsoft.com/office/powerpoint/2010/main" val="330070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內容">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E5147150-DA1D-497E-B074-4112956BCFF2}"/>
              </a:ext>
            </a:extLst>
          </p:cNvPr>
          <p:cNvSpPr/>
          <p:nvPr userDrawn="1"/>
        </p:nvSpPr>
        <p:spPr>
          <a:xfrm>
            <a:off x="0" y="6489671"/>
            <a:ext cx="12192000" cy="365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21974024-15C3-406F-9705-4D562262B7FF}"/>
              </a:ext>
            </a:extLst>
          </p:cNvPr>
          <p:cNvSpPr txBox="1"/>
          <p:nvPr userDrawn="1"/>
        </p:nvSpPr>
        <p:spPr>
          <a:xfrm>
            <a:off x="116377" y="6492875"/>
            <a:ext cx="3316779" cy="369332"/>
          </a:xfrm>
          <a:prstGeom prst="rect">
            <a:avLst/>
          </a:prstGeom>
          <a:noFill/>
        </p:spPr>
        <p:txBody>
          <a:bodyPr wrap="square" rtlCol="0">
            <a:spAutoFit/>
          </a:bodyPr>
          <a:lstStyle/>
          <a:p>
            <a:r>
              <a:rPr lang="en-US" altLang="zh-TW" dirty="0">
                <a:solidFill>
                  <a:schemeClr val="bg1"/>
                </a:solidFill>
              </a:rPr>
              <a:t>NCU / NSRRC</a:t>
            </a:r>
            <a:endParaRPr lang="zh-TW" altLang="en-US" dirty="0">
              <a:solidFill>
                <a:schemeClr val="bg1"/>
              </a:solidFill>
            </a:endParaRPr>
          </a:p>
        </p:txBody>
      </p:sp>
      <p:sp>
        <p:nvSpPr>
          <p:cNvPr id="14" name="標題 13">
            <a:extLst>
              <a:ext uri="{FF2B5EF4-FFF2-40B4-BE49-F238E27FC236}">
                <a16:creationId xmlns:a16="http://schemas.microsoft.com/office/drawing/2014/main" id="{8E4F24D1-142E-4911-9328-3E560953E9E4}"/>
              </a:ext>
            </a:extLst>
          </p:cNvPr>
          <p:cNvSpPr>
            <a:spLocks noGrp="1"/>
          </p:cNvSpPr>
          <p:nvPr>
            <p:ph type="title"/>
          </p:nvPr>
        </p:nvSpPr>
        <p:spPr/>
        <p:txBody>
          <a:bodyPr/>
          <a:lstStyle/>
          <a:p>
            <a:r>
              <a:rPr lang="zh-TW" altLang="en-US"/>
              <a:t>按一下以編輯母片標題樣式</a:t>
            </a:r>
          </a:p>
        </p:txBody>
      </p:sp>
      <p:sp>
        <p:nvSpPr>
          <p:cNvPr id="22" name="日期版面配置區 21">
            <a:extLst>
              <a:ext uri="{FF2B5EF4-FFF2-40B4-BE49-F238E27FC236}">
                <a16:creationId xmlns:a16="http://schemas.microsoft.com/office/drawing/2014/main" id="{5E5F4A0B-C9B1-4283-9D5C-C08E4AFD9C7C}"/>
              </a:ext>
            </a:extLst>
          </p:cNvPr>
          <p:cNvSpPr>
            <a:spLocks noGrp="1"/>
          </p:cNvSpPr>
          <p:nvPr>
            <p:ph type="dt" sz="half" idx="10"/>
          </p:nvPr>
        </p:nvSpPr>
        <p:spPr/>
        <p:txBody>
          <a:bodyPr/>
          <a:lstStyle/>
          <a:p>
            <a:endParaRPr lang="zh-TW" altLang="en-US" dirty="0"/>
          </a:p>
        </p:txBody>
      </p:sp>
      <p:sp>
        <p:nvSpPr>
          <p:cNvPr id="23" name="頁尾版面配置區 22">
            <a:extLst>
              <a:ext uri="{FF2B5EF4-FFF2-40B4-BE49-F238E27FC236}">
                <a16:creationId xmlns:a16="http://schemas.microsoft.com/office/drawing/2014/main" id="{5D838395-810E-4389-835E-E069A0B7286A}"/>
              </a:ext>
            </a:extLst>
          </p:cNvPr>
          <p:cNvSpPr>
            <a:spLocks noGrp="1"/>
          </p:cNvSpPr>
          <p:nvPr>
            <p:ph type="ftr" sz="quarter" idx="11"/>
          </p:nvPr>
        </p:nvSpPr>
        <p:spPr>
          <a:xfrm>
            <a:off x="4038600" y="6356350"/>
            <a:ext cx="4114800" cy="365125"/>
          </a:xfrm>
        </p:spPr>
        <p:txBody>
          <a:bodyPr/>
          <a:lstStyle/>
          <a:p>
            <a:endParaRPr lang="zh-TW" altLang="en-US" dirty="0"/>
          </a:p>
        </p:txBody>
      </p:sp>
      <p:sp>
        <p:nvSpPr>
          <p:cNvPr id="24" name="投影片編號版面配置區 23">
            <a:extLst>
              <a:ext uri="{FF2B5EF4-FFF2-40B4-BE49-F238E27FC236}">
                <a16:creationId xmlns:a16="http://schemas.microsoft.com/office/drawing/2014/main" id="{8284C8E8-17FA-4611-99F3-6FB3C6CF827E}"/>
              </a:ext>
            </a:extLst>
          </p:cNvPr>
          <p:cNvSpPr>
            <a:spLocks noGrp="1"/>
          </p:cNvSpPr>
          <p:nvPr>
            <p:ph type="sldNum" sz="quarter" idx="12"/>
          </p:nvPr>
        </p:nvSpPr>
        <p:spPr>
          <a:xfrm>
            <a:off x="9382296" y="6481357"/>
            <a:ext cx="2743200" cy="365125"/>
          </a:xfrm>
        </p:spPr>
        <p:txBody>
          <a:bodyPr/>
          <a:lstStyle>
            <a:lvl1pPr>
              <a:defRPr>
                <a:solidFill>
                  <a:schemeClr val="bg1"/>
                </a:solidFill>
              </a:defRPr>
            </a:lvl1pPr>
          </a:lstStyle>
          <a:p>
            <a:fld id="{C4E40DF5-EEE2-49E1-9E6A-DFCC9B316F8F}" type="slidenum">
              <a:rPr lang="zh-TW" altLang="en-US" smtClean="0"/>
              <a:pPr/>
              <a:t>‹#›</a:t>
            </a:fld>
            <a:endParaRPr lang="zh-TW" altLang="en-US" dirty="0"/>
          </a:p>
        </p:txBody>
      </p:sp>
    </p:spTree>
    <p:extLst>
      <p:ext uri="{BB962C8B-B14F-4D97-AF65-F5344CB8AC3E}">
        <p14:creationId xmlns:p14="http://schemas.microsoft.com/office/powerpoint/2010/main" val="48826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C4E40DF5-EEE2-49E1-9E6A-DFCC9B316F8F}" type="slidenum">
              <a:rPr lang="zh-TW" altLang="en-US" smtClean="0"/>
              <a:t>‹#›</a:t>
            </a:fld>
            <a:endParaRPr lang="zh-TW" altLang="en-US"/>
          </a:p>
        </p:txBody>
      </p:sp>
    </p:spTree>
    <p:extLst>
      <p:ext uri="{BB962C8B-B14F-4D97-AF65-F5344CB8AC3E}">
        <p14:creationId xmlns:p14="http://schemas.microsoft.com/office/powerpoint/2010/main" val="3501778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4E40DF5-EEE2-49E1-9E6A-DFCC9B316F8F}" type="slidenum">
              <a:rPr lang="zh-TW" altLang="en-US" smtClean="0"/>
              <a:t>‹#›</a:t>
            </a:fld>
            <a:endParaRPr lang="zh-TW" altLang="en-US"/>
          </a:p>
        </p:txBody>
      </p:sp>
    </p:spTree>
    <p:extLst>
      <p:ext uri="{BB962C8B-B14F-4D97-AF65-F5344CB8AC3E}">
        <p14:creationId xmlns:p14="http://schemas.microsoft.com/office/powerpoint/2010/main" val="2561176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C4E40DF5-EEE2-49E1-9E6A-DFCC9B316F8F}" type="slidenum">
              <a:rPr lang="zh-TW" altLang="en-US" smtClean="0"/>
              <a:t>‹#›</a:t>
            </a:fld>
            <a:endParaRPr lang="zh-TW" altLang="en-US"/>
          </a:p>
        </p:txBody>
      </p:sp>
    </p:spTree>
    <p:extLst>
      <p:ext uri="{BB962C8B-B14F-4D97-AF65-F5344CB8AC3E}">
        <p14:creationId xmlns:p14="http://schemas.microsoft.com/office/powerpoint/2010/main" val="223536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C4E40DF5-EEE2-49E1-9E6A-DFCC9B316F8F}" type="slidenum">
              <a:rPr lang="zh-TW" altLang="en-US" smtClean="0"/>
              <a:t>‹#›</a:t>
            </a:fld>
            <a:endParaRPr lang="zh-TW" altLang="en-US"/>
          </a:p>
        </p:txBody>
      </p:sp>
    </p:spTree>
    <p:extLst>
      <p:ext uri="{BB962C8B-B14F-4D97-AF65-F5344CB8AC3E}">
        <p14:creationId xmlns:p14="http://schemas.microsoft.com/office/powerpoint/2010/main" val="213610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C4E40DF5-EEE2-49E1-9E6A-DFCC9B316F8F}" type="slidenum">
              <a:rPr lang="zh-TW" altLang="en-US" smtClean="0"/>
              <a:t>‹#›</a:t>
            </a:fld>
            <a:endParaRPr lang="zh-TW" altLang="en-US"/>
          </a:p>
        </p:txBody>
      </p:sp>
    </p:spTree>
    <p:extLst>
      <p:ext uri="{BB962C8B-B14F-4D97-AF65-F5344CB8AC3E}">
        <p14:creationId xmlns:p14="http://schemas.microsoft.com/office/powerpoint/2010/main" val="2996021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4E40DF5-EEE2-49E1-9E6A-DFCC9B316F8F}" type="slidenum">
              <a:rPr lang="zh-TW" altLang="en-US" smtClean="0"/>
              <a:t>‹#›</a:t>
            </a:fld>
            <a:endParaRPr lang="zh-TW" altLang="en-US"/>
          </a:p>
        </p:txBody>
      </p:sp>
    </p:spTree>
    <p:extLst>
      <p:ext uri="{BB962C8B-B14F-4D97-AF65-F5344CB8AC3E}">
        <p14:creationId xmlns:p14="http://schemas.microsoft.com/office/powerpoint/2010/main" val="56808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C4E40DF5-EEE2-49E1-9E6A-DFCC9B316F8F}" type="slidenum">
              <a:rPr lang="zh-TW" altLang="en-US" smtClean="0"/>
              <a:t>‹#›</a:t>
            </a:fld>
            <a:endParaRPr lang="zh-TW" altLang="en-US"/>
          </a:p>
        </p:txBody>
      </p:sp>
    </p:spTree>
    <p:extLst>
      <p:ext uri="{BB962C8B-B14F-4D97-AF65-F5344CB8AC3E}">
        <p14:creationId xmlns:p14="http://schemas.microsoft.com/office/powerpoint/2010/main" val="4165790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40DF5-EEE2-49E1-9E6A-DFCC9B316F8F}" type="slidenum">
              <a:rPr lang="zh-TW" altLang="en-US" smtClean="0"/>
              <a:t>‹#›</a:t>
            </a:fld>
            <a:endParaRPr lang="zh-TW" altLang="en-US"/>
          </a:p>
        </p:txBody>
      </p:sp>
    </p:spTree>
    <p:extLst>
      <p:ext uri="{BB962C8B-B14F-4D97-AF65-F5344CB8AC3E}">
        <p14:creationId xmlns:p14="http://schemas.microsoft.com/office/powerpoint/2010/main" val="376177254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3.xml"/><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image" Target="../media/image120.png"/><Relationship Id="rId12" Type="http://schemas.openxmlformats.org/officeDocument/2006/relationships/image" Target="../media/image57.wmf"/><Relationship Id="rId2" Type="http://schemas.openxmlformats.org/officeDocument/2006/relationships/slideLayout" Target="../slideLayouts/slideLayout13.xml"/><Relationship Id="rId16" Type="http://schemas.openxmlformats.org/officeDocument/2006/relationships/hyperlink" Target="https://www.pks.mpg.de/~corinf12/lectures/kornilov.pdf" TargetMode="External"/><Relationship Id="rId1" Type="http://schemas.openxmlformats.org/officeDocument/2006/relationships/vmlDrawing" Target="../drawings/vmlDrawing1.vml"/><Relationship Id="rId6" Type="http://schemas.openxmlformats.org/officeDocument/2006/relationships/image" Target="../media/image55.wmf"/><Relationship Id="rId11" Type="http://schemas.openxmlformats.org/officeDocument/2006/relationships/oleObject" Target="../embeddings/oleObject4.bin"/><Relationship Id="rId5" Type="http://schemas.openxmlformats.org/officeDocument/2006/relationships/oleObject" Target="../embeddings/oleObject2.bin"/><Relationship Id="rId15" Type="http://schemas.openxmlformats.org/officeDocument/2006/relationships/image" Target="../media/image140.png"/><Relationship Id="rId10" Type="http://schemas.openxmlformats.org/officeDocument/2006/relationships/image" Target="../media/image56.wmf"/><Relationship Id="rId4" Type="http://schemas.openxmlformats.org/officeDocument/2006/relationships/image" Target="../media/image54.wmf"/><Relationship Id="rId9" Type="http://schemas.openxmlformats.org/officeDocument/2006/relationships/oleObject" Target="../embeddings/oleObject3.bin"/><Relationship Id="rId14" Type="http://schemas.openxmlformats.org/officeDocument/2006/relationships/image" Target="../media/image58.wmf"/></Relationships>
</file>

<file path=ppt/slides/_rels/slide21.xml.rels><?xml version="1.0" encoding="UTF-8" standalone="yes"?>
<Relationships xmlns="http://schemas.openxmlformats.org/package/2006/relationships"><Relationship Id="rId18" Type="http://schemas.openxmlformats.org/officeDocument/2006/relationships/image" Target="../media/image6.png"/><Relationship Id="rId3" Type="http://schemas.openxmlformats.org/officeDocument/2006/relationships/oleObject" Target="../embeddings/oleObject6.bin"/><Relationship Id="rId17" Type="http://schemas.openxmlformats.org/officeDocument/2006/relationships/image" Target="../media/image110.png"/><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57.wmf"/><Relationship Id="rId5" Type="http://schemas.openxmlformats.org/officeDocument/2006/relationships/oleObject" Target="../embeddings/oleObject7.bin"/><Relationship Id="rId4" Type="http://schemas.openxmlformats.org/officeDocument/2006/relationships/image" Target="../media/image58.wmf"/></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3.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0.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hyperlink" Target="https://github.com/impact-lbl/IMPACT-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4CB8670-CF35-401F-8280-D69690A8B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7037152"/>
          </a:xfrm>
          <a:prstGeom prst="rect">
            <a:avLst/>
          </a:prstGeom>
        </p:spPr>
      </p:pic>
      <p:sp>
        <p:nvSpPr>
          <p:cNvPr id="2" name="Rectangle 1">
            <a:extLst>
              <a:ext uri="{FF2B5EF4-FFF2-40B4-BE49-F238E27FC236}">
                <a16:creationId xmlns:a16="http://schemas.microsoft.com/office/drawing/2014/main" id="{A5446ECB-0706-438D-9BED-2D2721A0978F}"/>
              </a:ext>
            </a:extLst>
          </p:cNvPr>
          <p:cNvSpPr/>
          <p:nvPr/>
        </p:nvSpPr>
        <p:spPr>
          <a:xfrm>
            <a:off x="-1" y="-1"/>
            <a:ext cx="12192000" cy="7037151"/>
          </a:xfrm>
          <a:prstGeom prst="rect">
            <a:avLst/>
          </a:prstGeom>
          <a:solidFill>
            <a:schemeClr val="accent1">
              <a:alpha val="7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Text Placeholder 45">
            <a:extLst>
              <a:ext uri="{FF2B5EF4-FFF2-40B4-BE49-F238E27FC236}">
                <a16:creationId xmlns:a16="http://schemas.microsoft.com/office/drawing/2014/main" id="{298DBC73-D254-7743-90B1-2EFD263248B8}"/>
              </a:ext>
            </a:extLst>
          </p:cNvPr>
          <p:cNvSpPr>
            <a:spLocks noGrp="1"/>
          </p:cNvSpPr>
          <p:nvPr>
            <p:ph type="body" sz="quarter" idx="25"/>
          </p:nvPr>
        </p:nvSpPr>
        <p:spPr>
          <a:xfrm>
            <a:off x="776759" y="1760816"/>
            <a:ext cx="10363200" cy="590931"/>
          </a:xfrm>
        </p:spPr>
        <p:txBody>
          <a:bodyPr>
            <a:normAutofit/>
          </a:bodyPr>
          <a:lstStyle/>
          <a:p>
            <a:r>
              <a:rPr lang="en-US" sz="3600" cap="none" dirty="0">
                <a:solidFill>
                  <a:schemeClr val="bg1"/>
                </a:solidFill>
              </a:rPr>
              <a:t>Numerical Simulation of a laser plasma driven HGHG FEL</a:t>
            </a:r>
          </a:p>
        </p:txBody>
      </p:sp>
      <p:sp>
        <p:nvSpPr>
          <p:cNvPr id="30" name="Text Placeholder 45">
            <a:extLst>
              <a:ext uri="{FF2B5EF4-FFF2-40B4-BE49-F238E27FC236}">
                <a16:creationId xmlns:a16="http://schemas.microsoft.com/office/drawing/2014/main" id="{01ACB0F0-7FE5-4C2A-B354-6CC86C7379FB}"/>
              </a:ext>
            </a:extLst>
          </p:cNvPr>
          <p:cNvSpPr txBox="1">
            <a:spLocks/>
          </p:cNvSpPr>
          <p:nvPr/>
        </p:nvSpPr>
        <p:spPr>
          <a:xfrm>
            <a:off x="1298584" y="2789188"/>
            <a:ext cx="10012009" cy="2646750"/>
          </a:xfrm>
          <a:prstGeom prst="rect">
            <a:avLst/>
          </a:prstGeom>
        </p:spPr>
        <p:txBody>
          <a:bodyPr vert="horz" wrap="square" lIns="0" tIns="0" rIns="0" bIns="0" rtlCol="0" anchor="ctr" anchorCtr="0">
            <a:spAutoFit/>
          </a:bodyPr>
          <a:lstStyle>
            <a:lvl1pPr marL="0" indent="0" algn="l" defTabSz="685800" rtl="0" eaLnBrk="1" latinLnBrk="0" hangingPunct="1">
              <a:lnSpc>
                <a:spcPct val="90000"/>
              </a:lnSpc>
              <a:spcBef>
                <a:spcPts val="750"/>
              </a:spcBef>
              <a:buFont typeface="Arial" panose="020B0604020202020204" pitchFamily="34" charset="0"/>
              <a:buNone/>
              <a:defRPr sz="3600" b="1" kern="1200">
                <a:solidFill>
                  <a:schemeClr val="bg1"/>
                </a:solidFill>
                <a:latin typeface="Helvetica" pitchFamily="2" charset="0"/>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3600" b="1" kern="1200">
                <a:solidFill>
                  <a:schemeClr val="bg1"/>
                </a:solidFill>
                <a:latin typeface="Helvetica" pitchFamily="2" charset="0"/>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3600" b="1" kern="1200">
                <a:solidFill>
                  <a:schemeClr val="bg1"/>
                </a:solidFill>
                <a:latin typeface="Helvetica" pitchFamily="2"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3600" b="1" i="0" kern="1200">
                <a:solidFill>
                  <a:schemeClr val="bg1"/>
                </a:solidFill>
                <a:latin typeface="Helvetica" pitchFamily="2" charset="0"/>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3600" b="1" kern="1200">
                <a:solidFill>
                  <a:schemeClr val="bg1"/>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dirty="0"/>
              <a:t>S.Y. Teng</a:t>
            </a:r>
            <a:r>
              <a:rPr lang="en-US" sz="2400" baseline="30000" dirty="0"/>
              <a:t>1,2</a:t>
            </a:r>
            <a:r>
              <a:rPr lang="en-US" sz="2400" dirty="0"/>
              <a:t>, S.W. Chou</a:t>
            </a:r>
            <a:r>
              <a:rPr lang="en-US" altLang="zh-TW" sz="2400" baseline="30000" dirty="0"/>
              <a:t>1</a:t>
            </a:r>
            <a:r>
              <a:rPr lang="en-US" sz="2400" dirty="0"/>
              <a:t>, S.H. Chen</a:t>
            </a:r>
            <a:r>
              <a:rPr lang="en-US" altLang="zh-TW" sz="2400" baseline="30000" dirty="0"/>
              <a:t>1</a:t>
            </a:r>
            <a:endParaRPr lang="en-US" sz="2400" dirty="0"/>
          </a:p>
          <a:p>
            <a:r>
              <a:rPr lang="en-US" sz="2400" dirty="0"/>
              <a:t>W.Y. Chiang</a:t>
            </a:r>
            <a:r>
              <a:rPr lang="en-US" altLang="zh-TW" sz="2400" baseline="30000" dirty="0"/>
              <a:t>2</a:t>
            </a:r>
            <a:r>
              <a:rPr lang="en-US" sz="2400" dirty="0"/>
              <a:t>, W.K. Lau</a:t>
            </a:r>
            <a:r>
              <a:rPr lang="en-US" altLang="zh-TW" sz="2400" baseline="30000" dirty="0"/>
              <a:t>2</a:t>
            </a:r>
            <a:endParaRPr lang="en-US" sz="2400" dirty="0"/>
          </a:p>
          <a:p>
            <a:r>
              <a:rPr lang="en-US" sz="1600" baseline="30000" dirty="0"/>
              <a:t>1</a:t>
            </a:r>
            <a:r>
              <a:rPr lang="en-US" sz="1600" dirty="0"/>
              <a:t>Department of Physics, NCU, Taoyuan, Taiwan</a:t>
            </a:r>
          </a:p>
          <a:p>
            <a:r>
              <a:rPr lang="en-US" sz="1600" baseline="30000" dirty="0"/>
              <a:t>2</a:t>
            </a:r>
            <a:r>
              <a:rPr lang="en-US" sz="1600" dirty="0"/>
              <a:t>National Synchrotron Radiation Research Center , Hsinchu ,Taiwan</a:t>
            </a:r>
          </a:p>
          <a:p>
            <a:pPr marL="457178" indent="-457178">
              <a:buAutoNum type="alphaUcPeriod"/>
            </a:pPr>
            <a:endParaRPr lang="en-US" sz="2400" dirty="0"/>
          </a:p>
          <a:p>
            <a:r>
              <a:rPr lang="en-US" altLang="zh-TW" sz="2133" b="0" dirty="0"/>
              <a:t>ICAP</a:t>
            </a:r>
            <a:r>
              <a:rPr lang="zh-TW" altLang="en-US" sz="2133" b="0" dirty="0"/>
              <a:t> </a:t>
            </a:r>
            <a:r>
              <a:rPr lang="en-US" altLang="zh-TW" sz="2133" b="0" dirty="0"/>
              <a:t>2024</a:t>
            </a:r>
          </a:p>
          <a:p>
            <a:r>
              <a:rPr lang="en-US" altLang="zh-TW" sz="2133" b="0" dirty="0"/>
              <a:t>October</a:t>
            </a:r>
            <a:r>
              <a:rPr lang="en-US" sz="2133" b="0" dirty="0"/>
              <a:t> 3, 2024 </a:t>
            </a:r>
          </a:p>
        </p:txBody>
      </p:sp>
      <p:pic>
        <p:nvPicPr>
          <p:cNvPr id="9" name="圖片 8">
            <a:extLst>
              <a:ext uri="{FF2B5EF4-FFF2-40B4-BE49-F238E27FC236}">
                <a16:creationId xmlns:a16="http://schemas.microsoft.com/office/drawing/2014/main" id="{207925FA-DF7F-437B-BBDC-BDA78D834E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57896" y="399160"/>
            <a:ext cx="1471299" cy="1257962"/>
          </a:xfrm>
          <a:prstGeom prst="rect">
            <a:avLst/>
          </a:prstGeom>
        </p:spPr>
      </p:pic>
      <p:pic>
        <p:nvPicPr>
          <p:cNvPr id="11" name="圖片 10">
            <a:extLst>
              <a:ext uri="{FF2B5EF4-FFF2-40B4-BE49-F238E27FC236}">
                <a16:creationId xmlns:a16="http://schemas.microsoft.com/office/drawing/2014/main" id="{186D951C-E37E-45F8-ACF9-71C22F750E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80608"/>
          <a:stretch/>
        </p:blipFill>
        <p:spPr>
          <a:xfrm>
            <a:off x="8724118" y="403063"/>
            <a:ext cx="1354928" cy="1143351"/>
          </a:xfrm>
          <a:prstGeom prst="rect">
            <a:avLst/>
          </a:prstGeom>
        </p:spPr>
      </p:pic>
    </p:spTree>
    <p:extLst>
      <p:ext uri="{BB962C8B-B14F-4D97-AF65-F5344CB8AC3E}">
        <p14:creationId xmlns:p14="http://schemas.microsoft.com/office/powerpoint/2010/main" val="172493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4213FE20-B619-4488-BC86-33145B9FAE68}"/>
              </a:ext>
            </a:extLst>
          </p:cNvPr>
          <p:cNvSpPr>
            <a:spLocks noGrp="1"/>
          </p:cNvSpPr>
          <p:nvPr>
            <p:ph type="sldNum" sz="quarter" idx="12"/>
          </p:nvPr>
        </p:nvSpPr>
        <p:spPr/>
        <p:txBody>
          <a:bodyPr/>
          <a:lstStyle/>
          <a:p>
            <a:fld id="{C4E40DF5-EEE2-49E1-9E6A-DFCC9B316F8F}" type="slidenum">
              <a:rPr lang="zh-TW" altLang="en-US" smtClean="0"/>
              <a:pPr/>
              <a:t>10</a:t>
            </a:fld>
            <a:endParaRPr lang="zh-TW" altLang="en-US" dirty="0"/>
          </a:p>
        </p:txBody>
      </p:sp>
      <p:grpSp>
        <p:nvGrpSpPr>
          <p:cNvPr id="4" name="群組 3">
            <a:extLst>
              <a:ext uri="{FF2B5EF4-FFF2-40B4-BE49-F238E27FC236}">
                <a16:creationId xmlns:a16="http://schemas.microsoft.com/office/drawing/2014/main" id="{62301BA4-8076-45B9-90C5-EFD5E45B4174}"/>
              </a:ext>
            </a:extLst>
          </p:cNvPr>
          <p:cNvGrpSpPr/>
          <p:nvPr/>
        </p:nvGrpSpPr>
        <p:grpSpPr>
          <a:xfrm>
            <a:off x="787939" y="1103333"/>
            <a:ext cx="4959665" cy="3705563"/>
            <a:chOff x="5130183" y="1373359"/>
            <a:chExt cx="6477000" cy="4785986"/>
          </a:xfrm>
        </p:grpSpPr>
        <p:pic>
          <p:nvPicPr>
            <p:cNvPr id="5" name="圖片 4">
              <a:extLst>
                <a:ext uri="{FF2B5EF4-FFF2-40B4-BE49-F238E27FC236}">
                  <a16:creationId xmlns:a16="http://schemas.microsoft.com/office/drawing/2014/main" id="{4D1916DC-1937-46EC-89B1-D3CC6F189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0183" y="1834995"/>
              <a:ext cx="6477000" cy="4324350"/>
            </a:xfrm>
            <a:prstGeom prst="rect">
              <a:avLst/>
            </a:prstGeom>
          </p:spPr>
        </p:pic>
        <p:grpSp>
          <p:nvGrpSpPr>
            <p:cNvPr id="6" name="群組 5">
              <a:extLst>
                <a:ext uri="{FF2B5EF4-FFF2-40B4-BE49-F238E27FC236}">
                  <a16:creationId xmlns:a16="http://schemas.microsoft.com/office/drawing/2014/main" id="{0A289515-B4F3-47D2-9362-1DCF466F6E45}"/>
                </a:ext>
              </a:extLst>
            </p:cNvPr>
            <p:cNvGrpSpPr/>
            <p:nvPr/>
          </p:nvGrpSpPr>
          <p:grpSpPr>
            <a:xfrm>
              <a:off x="5953958" y="1373359"/>
              <a:ext cx="4953739" cy="461637"/>
              <a:chOff x="5983550" y="1047566"/>
              <a:chExt cx="4953739" cy="461637"/>
            </a:xfrm>
          </p:grpSpPr>
          <p:cxnSp>
            <p:nvCxnSpPr>
              <p:cNvPr id="7" name="直線接點 6">
                <a:extLst>
                  <a:ext uri="{FF2B5EF4-FFF2-40B4-BE49-F238E27FC236}">
                    <a16:creationId xmlns:a16="http://schemas.microsoft.com/office/drawing/2014/main" id="{B8CE0668-C2C9-47E4-A966-0B5F490A52A8}"/>
                  </a:ext>
                </a:extLst>
              </p:cNvPr>
              <p:cNvCxnSpPr/>
              <p:nvPr/>
            </p:nvCxnSpPr>
            <p:spPr>
              <a:xfrm>
                <a:off x="5983550" y="1278384"/>
                <a:ext cx="4953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矩形 7">
                <a:extLst>
                  <a:ext uri="{FF2B5EF4-FFF2-40B4-BE49-F238E27FC236}">
                    <a16:creationId xmlns:a16="http://schemas.microsoft.com/office/drawing/2014/main" id="{2AC15658-C67A-4319-8939-2DFDAAEC8EE6}"/>
                  </a:ext>
                </a:extLst>
              </p:cNvPr>
              <p:cNvSpPr/>
              <p:nvPr/>
            </p:nvSpPr>
            <p:spPr>
              <a:xfrm>
                <a:off x="6019062" y="1278385"/>
                <a:ext cx="76938" cy="2308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a:extLst>
                  <a:ext uri="{FF2B5EF4-FFF2-40B4-BE49-F238E27FC236}">
                    <a16:creationId xmlns:a16="http://schemas.microsoft.com/office/drawing/2014/main" id="{E02651BB-4282-4B40-B9A3-94B56E01C732}"/>
                  </a:ext>
                </a:extLst>
              </p:cNvPr>
              <p:cNvSpPr/>
              <p:nvPr/>
            </p:nvSpPr>
            <p:spPr>
              <a:xfrm>
                <a:off x="6165543" y="1047566"/>
                <a:ext cx="76938" cy="2308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a:extLst>
                  <a:ext uri="{FF2B5EF4-FFF2-40B4-BE49-F238E27FC236}">
                    <a16:creationId xmlns:a16="http://schemas.microsoft.com/office/drawing/2014/main" id="{5E5024A5-DA8A-4102-ABFA-73BBDFF0A01A}"/>
                  </a:ext>
                </a:extLst>
              </p:cNvPr>
              <p:cNvSpPr/>
              <p:nvPr/>
            </p:nvSpPr>
            <p:spPr>
              <a:xfrm>
                <a:off x="6673052" y="1278384"/>
                <a:ext cx="76938" cy="2308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CC82F404-B32F-4819-AE52-E8DCE26EA964}"/>
                  </a:ext>
                </a:extLst>
              </p:cNvPr>
              <p:cNvSpPr/>
              <p:nvPr/>
            </p:nvSpPr>
            <p:spPr>
              <a:xfrm>
                <a:off x="6859480" y="1047566"/>
                <a:ext cx="76938" cy="2308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a:extLst>
                  <a:ext uri="{FF2B5EF4-FFF2-40B4-BE49-F238E27FC236}">
                    <a16:creationId xmlns:a16="http://schemas.microsoft.com/office/drawing/2014/main" id="{0D466D88-7CEF-4C72-A909-97E5949D986A}"/>
                  </a:ext>
                </a:extLst>
              </p:cNvPr>
              <p:cNvSpPr/>
              <p:nvPr/>
            </p:nvSpPr>
            <p:spPr>
              <a:xfrm>
                <a:off x="7066625" y="1278384"/>
                <a:ext cx="76938" cy="2308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圓角 12">
                <a:extLst>
                  <a:ext uri="{FF2B5EF4-FFF2-40B4-BE49-F238E27FC236}">
                    <a16:creationId xmlns:a16="http://schemas.microsoft.com/office/drawing/2014/main" id="{E5F60737-D4EE-4A03-83E7-CC3BA7E5D308}"/>
                  </a:ext>
                </a:extLst>
              </p:cNvPr>
              <p:cNvSpPr/>
              <p:nvPr/>
            </p:nvSpPr>
            <p:spPr>
              <a:xfrm>
                <a:off x="7457243" y="1189608"/>
                <a:ext cx="692458" cy="150881"/>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D0363F86-5B15-4B1B-8839-EAF391DD8CB8}"/>
                  </a:ext>
                </a:extLst>
              </p:cNvPr>
              <p:cNvSpPr/>
              <p:nvPr/>
            </p:nvSpPr>
            <p:spPr>
              <a:xfrm>
                <a:off x="8475217" y="1202944"/>
                <a:ext cx="2367378" cy="13753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pic>
        <p:nvPicPr>
          <p:cNvPr id="2" name="圖片 1">
            <a:extLst>
              <a:ext uri="{FF2B5EF4-FFF2-40B4-BE49-F238E27FC236}">
                <a16:creationId xmlns:a16="http://schemas.microsoft.com/office/drawing/2014/main" id="{7118BEB9-6702-4625-ABCE-0874B7E22E55}"/>
              </a:ext>
            </a:extLst>
          </p:cNvPr>
          <p:cNvPicPr>
            <a:picLocks noChangeAspect="1"/>
          </p:cNvPicPr>
          <p:nvPr/>
        </p:nvPicPr>
        <p:blipFill>
          <a:blip r:embed="rId3"/>
          <a:stretch>
            <a:fillRect/>
          </a:stretch>
        </p:blipFill>
        <p:spPr>
          <a:xfrm>
            <a:off x="6600949" y="670643"/>
            <a:ext cx="4466140" cy="3349605"/>
          </a:xfrm>
          <a:prstGeom prst="rect">
            <a:avLst/>
          </a:prstGeom>
        </p:spPr>
      </p:pic>
      <p:sp>
        <p:nvSpPr>
          <p:cNvPr id="16" name="矩形 15">
            <a:extLst>
              <a:ext uri="{FF2B5EF4-FFF2-40B4-BE49-F238E27FC236}">
                <a16:creationId xmlns:a16="http://schemas.microsoft.com/office/drawing/2014/main" id="{3046F8EA-365B-4D5D-B87A-172AA8903F60}"/>
              </a:ext>
            </a:extLst>
          </p:cNvPr>
          <p:cNvSpPr/>
          <p:nvPr/>
        </p:nvSpPr>
        <p:spPr>
          <a:xfrm>
            <a:off x="437965" y="5219617"/>
            <a:ext cx="6096000" cy="923330"/>
          </a:xfrm>
          <a:prstGeom prst="rect">
            <a:avLst/>
          </a:prstGeom>
        </p:spPr>
        <p:txBody>
          <a:bodyPr>
            <a:spAutoFit/>
          </a:bodyPr>
          <a:lstStyle/>
          <a:p>
            <a:pPr marL="285750" indent="-285750">
              <a:buFont typeface="Arial" panose="020B0604020202020204" pitchFamily="34" charset="0"/>
              <a:buChar char="•"/>
            </a:pPr>
            <a:r>
              <a:rPr lang="en-US" altLang="zh-TW" dirty="0"/>
              <a:t>A pair of high gradient permanent quadrupole magnets are placed right after the LWFA to limit rapid growth of beam size due to large initial divergence.</a:t>
            </a:r>
          </a:p>
        </p:txBody>
      </p:sp>
      <p:sp>
        <p:nvSpPr>
          <p:cNvPr id="18" name="Title 1">
            <a:extLst>
              <a:ext uri="{FF2B5EF4-FFF2-40B4-BE49-F238E27FC236}">
                <a16:creationId xmlns:a16="http://schemas.microsoft.com/office/drawing/2014/main" id="{A2392ACF-223F-4002-B1E7-12C58D801533}"/>
              </a:ext>
            </a:extLst>
          </p:cNvPr>
          <p:cNvSpPr txBox="1">
            <a:spLocks/>
          </p:cNvSpPr>
          <p:nvPr/>
        </p:nvSpPr>
        <p:spPr>
          <a:xfrm>
            <a:off x="3862019" y="184690"/>
            <a:ext cx="4959665" cy="523220"/>
          </a:xfrm>
          <a:prstGeom prst="rect">
            <a:avLst/>
          </a:prstGeom>
          <a:noFill/>
        </p:spPr>
        <p:txBody>
          <a:bodyPr wrap="square" rtlCol="0">
            <a:spAutoFit/>
          </a:bodyPr>
          <a:lstStyle>
            <a:defPPr>
              <a:defRPr lang="en-US"/>
            </a:defPPr>
            <a:lvl1pPr>
              <a:defRPr sz="2800" b="1">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effectLst/>
              </a:rPr>
              <a:t>Beam transport simulation</a:t>
            </a:r>
          </a:p>
        </p:txBody>
      </p:sp>
      <p:graphicFrame>
        <p:nvGraphicFramePr>
          <p:cNvPr id="19" name="表格 18">
            <a:extLst>
              <a:ext uri="{FF2B5EF4-FFF2-40B4-BE49-F238E27FC236}">
                <a16:creationId xmlns:a16="http://schemas.microsoft.com/office/drawing/2014/main" id="{1D711478-56BD-492E-AA5B-E0E0426F3349}"/>
              </a:ext>
            </a:extLst>
          </p:cNvPr>
          <p:cNvGraphicFramePr>
            <a:graphicFrameLocks noGrp="1"/>
          </p:cNvGraphicFramePr>
          <p:nvPr>
            <p:extLst>
              <p:ext uri="{D42A27DB-BD31-4B8C-83A1-F6EECF244321}">
                <p14:modId xmlns:p14="http://schemas.microsoft.com/office/powerpoint/2010/main" val="3182151832"/>
              </p:ext>
            </p:extLst>
          </p:nvPr>
        </p:nvGraphicFramePr>
        <p:xfrm>
          <a:off x="6922787" y="4251877"/>
          <a:ext cx="4230604" cy="1935480"/>
        </p:xfrm>
        <a:graphic>
          <a:graphicData uri="http://schemas.openxmlformats.org/drawingml/2006/table">
            <a:tbl>
              <a:tblPr/>
              <a:tblGrid>
                <a:gridCol w="2818083">
                  <a:extLst>
                    <a:ext uri="{9D8B030D-6E8A-4147-A177-3AD203B41FA5}">
                      <a16:colId xmlns:a16="http://schemas.microsoft.com/office/drawing/2014/main" val="3409538402"/>
                    </a:ext>
                  </a:extLst>
                </a:gridCol>
                <a:gridCol w="1412521">
                  <a:extLst>
                    <a:ext uri="{9D8B030D-6E8A-4147-A177-3AD203B41FA5}">
                      <a16:colId xmlns:a16="http://schemas.microsoft.com/office/drawing/2014/main" val="1517769105"/>
                    </a:ext>
                  </a:extLst>
                </a:gridCol>
              </a:tblGrid>
              <a:tr h="143653">
                <a:tc>
                  <a:txBody>
                    <a:bodyPr/>
                    <a:lstStyle/>
                    <a:p>
                      <a:pPr algn="ctr">
                        <a:spcBef>
                          <a:spcPts val="100"/>
                        </a:spcBef>
                        <a:spcAft>
                          <a:spcPts val="100"/>
                        </a:spcAft>
                      </a:pPr>
                      <a:r>
                        <a:rPr lang="en-GB" sz="1400" b="1" kern="800" dirty="0">
                          <a:effectLst/>
                          <a:latin typeface="Times New Roman" panose="02020603050405020304" pitchFamily="18" charset="0"/>
                          <a:ea typeface="新細明體" panose="02020500000000000000" pitchFamily="18" charset="-120"/>
                          <a:cs typeface="Times New Roman" panose="02020603050405020304" pitchFamily="18" charset="0"/>
                        </a:rPr>
                        <a:t>LWFA Beam Parameters</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400" b="1" kern="800">
                          <a:effectLst/>
                          <a:latin typeface="Times New Roman" panose="02020603050405020304" pitchFamily="18" charset="0"/>
                          <a:ea typeface="新細明體" panose="02020500000000000000" pitchFamily="18" charset="-120"/>
                          <a:cs typeface="Times New Roman" panose="02020603050405020304" pitchFamily="18" charset="0"/>
                        </a:rPr>
                        <a:t>Value</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04918"/>
                  </a:ext>
                </a:extLst>
              </a:tr>
              <a:tr h="666750">
                <a:tc>
                  <a:txBody>
                    <a:bodyPr/>
                    <a:lstStyle/>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Beam energy [MeV]</a:t>
                      </a: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Bunch charge [</a:t>
                      </a:r>
                      <a:r>
                        <a:rPr lang="en-GB" sz="1400" kern="800" dirty="0" err="1">
                          <a:effectLst/>
                          <a:latin typeface="Times New Roman" panose="02020603050405020304" pitchFamily="18" charset="0"/>
                          <a:ea typeface="新細明體" panose="02020500000000000000" pitchFamily="18" charset="-120"/>
                          <a:cs typeface="Times New Roman" panose="02020603050405020304" pitchFamily="18" charset="0"/>
                        </a:rPr>
                        <a:t>pC</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Bunch duration [</a:t>
                      </a:r>
                      <a:r>
                        <a:rPr lang="en-GB" sz="1400" kern="800" dirty="0" err="1">
                          <a:effectLst/>
                          <a:latin typeface="Times New Roman" panose="02020603050405020304" pitchFamily="18" charset="0"/>
                          <a:ea typeface="新細明體" panose="02020500000000000000" pitchFamily="18" charset="-120"/>
                          <a:cs typeface="Times New Roman" panose="02020603050405020304" pitchFamily="18" charset="0"/>
                        </a:rPr>
                        <a:t>fsec</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Normalized emittance [</a:t>
                      </a:r>
                      <a:r>
                        <a:rPr lang="el-GR" sz="1400" kern="800" dirty="0">
                          <a:effectLst/>
                          <a:latin typeface="Times New Roman" panose="02020603050405020304" pitchFamily="18" charset="0"/>
                          <a:ea typeface="新細明體" panose="02020500000000000000" pitchFamily="18" charset="-120"/>
                          <a:cs typeface="Times New Roman" panose="02020603050405020304" pitchFamily="18" charset="0"/>
                        </a:rPr>
                        <a:t>μ</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m]</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Initial beam size [</a:t>
                      </a:r>
                      <a:r>
                        <a:rPr lang="el-GR" sz="1400" kern="800" dirty="0">
                          <a:effectLst/>
                          <a:latin typeface="Times New Roman" panose="02020603050405020304" pitchFamily="18" charset="0"/>
                          <a:ea typeface="新細明體" panose="02020500000000000000" pitchFamily="18" charset="-120"/>
                          <a:cs typeface="Times New Roman" panose="02020603050405020304" pitchFamily="18" charset="0"/>
                        </a:rPr>
                        <a:t>μ</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m]                  </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300"/>
                        </a:spcBef>
                        <a:spcAft>
                          <a:spcPts val="300"/>
                        </a:spcAft>
                      </a:pPr>
                      <a:r>
                        <a:rPr lang="en-GB" sz="1400" kern="100" dirty="0">
                          <a:effectLst/>
                          <a:latin typeface="Times New Roman" panose="02020603050405020304" pitchFamily="18" charset="0"/>
                          <a:ea typeface="新細明體" panose="02020500000000000000" pitchFamily="18" charset="-120"/>
                          <a:cs typeface="Times New Roman" panose="02020603050405020304" pitchFamily="18" charset="0"/>
                        </a:rPr>
                        <a:t>Initial beam divergence [</a:t>
                      </a:r>
                      <a:r>
                        <a:rPr lang="en-GB" sz="1400" kern="100" dirty="0" err="1">
                          <a:effectLst/>
                          <a:latin typeface="Times New Roman" panose="02020603050405020304" pitchFamily="18" charset="0"/>
                          <a:ea typeface="新細明體" panose="02020500000000000000" pitchFamily="18" charset="-120"/>
                          <a:cs typeface="Times New Roman" panose="02020603050405020304" pitchFamily="18" charset="0"/>
                        </a:rPr>
                        <a:t>mrad</a:t>
                      </a:r>
                      <a:r>
                        <a:rPr lang="en-GB" sz="14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spcBef>
                          <a:spcPts val="300"/>
                        </a:spcBef>
                        <a:spcAft>
                          <a:spcPts val="3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Energy spread [%]</a:t>
                      </a:r>
                      <a:endParaRPr lang="zh-TW" sz="1400" kern="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250</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20</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2.12</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0.5</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0.72</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1.4</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0.1-</a:t>
                      </a:r>
                      <a:r>
                        <a:rPr lang="en-US" sz="1400" kern="800" dirty="0">
                          <a:effectLst/>
                          <a:latin typeface="Times New Roman" panose="02020603050405020304" pitchFamily="18" charset="0"/>
                          <a:ea typeface="新細明體" panose="02020500000000000000" pitchFamily="18" charset="-120"/>
                          <a:cs typeface="Times New Roman" panose="02020603050405020304" pitchFamily="18" charset="0"/>
                        </a:rPr>
                        <a:t>0.5</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186816"/>
                  </a:ext>
                </a:extLst>
              </a:tr>
            </a:tbl>
          </a:graphicData>
        </a:graphic>
      </p:graphicFrame>
      <p:sp>
        <p:nvSpPr>
          <p:cNvPr id="20" name="文字方塊 19">
            <a:extLst>
              <a:ext uri="{FF2B5EF4-FFF2-40B4-BE49-F238E27FC236}">
                <a16:creationId xmlns:a16="http://schemas.microsoft.com/office/drawing/2014/main" id="{F4C8D15B-109F-44B3-A5BA-3FEA8E5A03BB}"/>
              </a:ext>
            </a:extLst>
          </p:cNvPr>
          <p:cNvSpPr txBox="1"/>
          <p:nvPr/>
        </p:nvSpPr>
        <p:spPr>
          <a:xfrm>
            <a:off x="6466696" y="745518"/>
            <a:ext cx="6000072" cy="307777"/>
          </a:xfrm>
          <a:prstGeom prst="rect">
            <a:avLst/>
          </a:prstGeom>
          <a:noFill/>
        </p:spPr>
        <p:txBody>
          <a:bodyPr wrap="square" rtlCol="0">
            <a:spAutoFit/>
          </a:bodyPr>
          <a:lstStyle/>
          <a:p>
            <a:r>
              <a:rPr lang="en-US" altLang="zh-TW" sz="1400" dirty="0"/>
              <a:t>Longitudinal phase space distribution at the entrance of modulator</a:t>
            </a:r>
            <a:endParaRPr lang="zh-TW" altLang="en-US" sz="1400" dirty="0"/>
          </a:p>
        </p:txBody>
      </p:sp>
      <p:sp>
        <p:nvSpPr>
          <p:cNvPr id="22" name="文字方塊 21">
            <a:extLst>
              <a:ext uri="{FF2B5EF4-FFF2-40B4-BE49-F238E27FC236}">
                <a16:creationId xmlns:a16="http://schemas.microsoft.com/office/drawing/2014/main" id="{7E526CD3-ABDA-441E-A6D6-71C8F1BE893A}"/>
              </a:ext>
            </a:extLst>
          </p:cNvPr>
          <p:cNvSpPr txBox="1"/>
          <p:nvPr/>
        </p:nvSpPr>
        <p:spPr>
          <a:xfrm>
            <a:off x="1946708" y="773227"/>
            <a:ext cx="3338567" cy="307777"/>
          </a:xfrm>
          <a:prstGeom prst="rect">
            <a:avLst/>
          </a:prstGeom>
          <a:noFill/>
        </p:spPr>
        <p:txBody>
          <a:bodyPr wrap="square" rtlCol="0">
            <a:spAutoFit/>
          </a:bodyPr>
          <a:lstStyle/>
          <a:p>
            <a:r>
              <a:rPr lang="en-US" altLang="zh-TW" sz="1400" dirty="0"/>
              <a:t>Beam size evolution along transport line</a:t>
            </a:r>
            <a:endParaRPr lang="zh-TW" altLang="en-US" sz="1400" dirty="0"/>
          </a:p>
        </p:txBody>
      </p:sp>
    </p:spTree>
    <p:extLst>
      <p:ext uri="{BB962C8B-B14F-4D97-AF65-F5344CB8AC3E}">
        <p14:creationId xmlns:p14="http://schemas.microsoft.com/office/powerpoint/2010/main" val="156989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64C8270B-5F41-4152-9F41-9610C9FF97A3}"/>
              </a:ext>
            </a:extLst>
          </p:cNvPr>
          <p:cNvSpPr>
            <a:spLocks noGrp="1"/>
          </p:cNvSpPr>
          <p:nvPr>
            <p:ph type="sldNum" sz="quarter" idx="12"/>
          </p:nvPr>
        </p:nvSpPr>
        <p:spPr/>
        <p:txBody>
          <a:bodyPr/>
          <a:lstStyle/>
          <a:p>
            <a:fld id="{C4E40DF5-EEE2-49E1-9E6A-DFCC9B316F8F}" type="slidenum">
              <a:rPr lang="zh-TW" altLang="en-US" smtClean="0"/>
              <a:pPr/>
              <a:t>11</a:t>
            </a:fld>
            <a:endParaRPr lang="zh-TW" altLang="en-US" dirty="0"/>
          </a:p>
        </p:txBody>
      </p:sp>
      <p:sp>
        <p:nvSpPr>
          <p:cNvPr id="4" name="Title 1">
            <a:extLst>
              <a:ext uri="{FF2B5EF4-FFF2-40B4-BE49-F238E27FC236}">
                <a16:creationId xmlns:a16="http://schemas.microsoft.com/office/drawing/2014/main" id="{19069256-F3DC-471E-8841-58221C480012}"/>
              </a:ext>
            </a:extLst>
          </p:cNvPr>
          <p:cNvSpPr txBox="1">
            <a:spLocks/>
          </p:cNvSpPr>
          <p:nvPr/>
        </p:nvSpPr>
        <p:spPr>
          <a:xfrm>
            <a:off x="3881607" y="139265"/>
            <a:ext cx="4905375" cy="523220"/>
          </a:xfrm>
          <a:prstGeom prst="rect">
            <a:avLst/>
          </a:prstGeom>
          <a:noFill/>
        </p:spPr>
        <p:txBody>
          <a:bodyPr wrap="square" rtlCol="0">
            <a:spAutoFit/>
          </a:bodyPr>
          <a:lstStyle>
            <a:defPPr>
              <a:defRPr lang="en-US"/>
            </a:defPPr>
            <a:lvl1pPr>
              <a:defRPr sz="3200" b="1" spc="-51">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altLang="zh-TW" sz="2800" dirty="0">
                <a:effectLst/>
              </a:rPr>
              <a:t>HGHG</a:t>
            </a:r>
            <a:r>
              <a:rPr lang="zh-TW" altLang="en-US" sz="2800" dirty="0">
                <a:effectLst/>
              </a:rPr>
              <a:t> </a:t>
            </a:r>
            <a:r>
              <a:rPr lang="en-US" altLang="zh-TW" sz="2800" dirty="0">
                <a:effectLst/>
              </a:rPr>
              <a:t>FEL</a:t>
            </a:r>
            <a:r>
              <a:rPr lang="en-US" sz="2800" dirty="0">
                <a:effectLst/>
              </a:rPr>
              <a:t> optimization</a:t>
            </a:r>
          </a:p>
        </p:txBody>
      </p:sp>
      <p:graphicFrame>
        <p:nvGraphicFramePr>
          <p:cNvPr id="5" name="表格 4">
            <a:extLst>
              <a:ext uri="{FF2B5EF4-FFF2-40B4-BE49-F238E27FC236}">
                <a16:creationId xmlns:a16="http://schemas.microsoft.com/office/drawing/2014/main" id="{C1EA1916-29E0-4C11-8B48-B6E230B6702F}"/>
              </a:ext>
            </a:extLst>
          </p:cNvPr>
          <p:cNvGraphicFramePr>
            <a:graphicFrameLocks noGrp="1"/>
          </p:cNvGraphicFramePr>
          <p:nvPr>
            <p:extLst>
              <p:ext uri="{D42A27DB-BD31-4B8C-83A1-F6EECF244321}">
                <p14:modId xmlns:p14="http://schemas.microsoft.com/office/powerpoint/2010/main" val="2622774702"/>
              </p:ext>
            </p:extLst>
          </p:nvPr>
        </p:nvGraphicFramePr>
        <p:xfrm>
          <a:off x="7220472" y="3730865"/>
          <a:ext cx="4230604" cy="1859280"/>
        </p:xfrm>
        <a:graphic>
          <a:graphicData uri="http://schemas.openxmlformats.org/drawingml/2006/table">
            <a:tbl>
              <a:tblPr/>
              <a:tblGrid>
                <a:gridCol w="2818083">
                  <a:extLst>
                    <a:ext uri="{9D8B030D-6E8A-4147-A177-3AD203B41FA5}">
                      <a16:colId xmlns:a16="http://schemas.microsoft.com/office/drawing/2014/main" val="3409538402"/>
                    </a:ext>
                  </a:extLst>
                </a:gridCol>
                <a:gridCol w="1412521">
                  <a:extLst>
                    <a:ext uri="{9D8B030D-6E8A-4147-A177-3AD203B41FA5}">
                      <a16:colId xmlns:a16="http://schemas.microsoft.com/office/drawing/2014/main" val="1517769105"/>
                    </a:ext>
                  </a:extLst>
                </a:gridCol>
              </a:tblGrid>
              <a:tr h="143653">
                <a:tc>
                  <a:txBody>
                    <a:bodyPr/>
                    <a:lstStyle/>
                    <a:p>
                      <a:pPr algn="ctr">
                        <a:spcBef>
                          <a:spcPts val="100"/>
                        </a:spcBef>
                        <a:spcAft>
                          <a:spcPts val="100"/>
                        </a:spcAft>
                      </a:pPr>
                      <a:r>
                        <a:rPr lang="en-GB" sz="1400" b="1" kern="800" dirty="0">
                          <a:effectLst/>
                          <a:latin typeface="Times New Roman" panose="02020603050405020304" pitchFamily="18" charset="0"/>
                          <a:ea typeface="新細明體" panose="02020500000000000000" pitchFamily="18" charset="-120"/>
                          <a:cs typeface="Times New Roman" panose="02020603050405020304" pitchFamily="18" charset="0"/>
                        </a:rPr>
                        <a:t>HGHG FEL Parameters</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400" b="1" kern="800" dirty="0">
                          <a:effectLst/>
                          <a:latin typeface="Times New Roman" panose="02020603050405020304" pitchFamily="18" charset="0"/>
                          <a:ea typeface="新細明體" panose="02020500000000000000" pitchFamily="18" charset="-120"/>
                          <a:cs typeface="Times New Roman" panose="02020603050405020304" pitchFamily="18" charset="0"/>
                        </a:rPr>
                        <a:t>Value</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04918"/>
                  </a:ext>
                </a:extLst>
              </a:tr>
              <a:tr h="666750">
                <a:tc>
                  <a:txBody>
                    <a:bodyPr/>
                    <a:lstStyle/>
                    <a:p>
                      <a:pPr algn="l">
                        <a:spcBef>
                          <a:spcPts val="100"/>
                        </a:spcBef>
                        <a:spcAft>
                          <a:spcPts val="100"/>
                        </a:spcAft>
                      </a:pPr>
                      <a:r>
                        <a:rPr lang="en-US" sz="1400" kern="800" dirty="0">
                          <a:effectLst/>
                          <a:latin typeface="Times New Roman" panose="02020603050405020304" pitchFamily="18" charset="0"/>
                          <a:ea typeface="新細明體" panose="02020500000000000000" pitchFamily="18" charset="-120"/>
                          <a:cs typeface="Times New Roman" panose="02020603050405020304" pitchFamily="18" charset="0"/>
                        </a:rPr>
                        <a:t>Seed laser wavelength [nm]</a:t>
                      </a:r>
                    </a:p>
                    <a:p>
                      <a:pPr algn="l">
                        <a:spcBef>
                          <a:spcPts val="100"/>
                        </a:spcBef>
                        <a:spcAft>
                          <a:spcPts val="100"/>
                        </a:spcAft>
                      </a:pPr>
                      <a:r>
                        <a:rPr lang="en-US"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Seed laser power [MW]</a:t>
                      </a:r>
                    </a:p>
                    <a:p>
                      <a:pPr algn="l">
                        <a:spcBef>
                          <a:spcPts val="100"/>
                        </a:spcBef>
                        <a:spcAft>
                          <a:spcPts val="100"/>
                        </a:spcAft>
                      </a:pPr>
                      <a:r>
                        <a:rPr lang="en-US"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Modulator period [mm]</a:t>
                      </a:r>
                    </a:p>
                    <a:p>
                      <a:pPr algn="l">
                        <a:spcBef>
                          <a:spcPts val="100"/>
                        </a:spcBef>
                        <a:spcAft>
                          <a:spcPts val="100"/>
                        </a:spcAft>
                      </a:pPr>
                      <a:r>
                        <a:rPr lang="en-US"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Modulator length [m]</a:t>
                      </a:r>
                    </a:p>
                    <a:p>
                      <a:pPr algn="l">
                        <a:spcBef>
                          <a:spcPts val="100"/>
                        </a:spcBef>
                        <a:spcAft>
                          <a:spcPts val="100"/>
                        </a:spcAft>
                      </a:pPr>
                      <a:r>
                        <a:rPr lang="en-US"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Chicane R56 [mm]</a:t>
                      </a:r>
                    </a:p>
                    <a:p>
                      <a:pPr algn="l">
                        <a:spcBef>
                          <a:spcPts val="100"/>
                        </a:spcBef>
                        <a:spcAft>
                          <a:spcPts val="100"/>
                        </a:spcAft>
                      </a:pPr>
                      <a:r>
                        <a:rPr lang="en-US"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Radiator period [mm]</a:t>
                      </a:r>
                    </a:p>
                    <a:p>
                      <a:pPr algn="l">
                        <a:spcBef>
                          <a:spcPts val="100"/>
                        </a:spcBef>
                        <a:spcAft>
                          <a:spcPts val="100"/>
                        </a:spcAft>
                      </a:pPr>
                      <a:r>
                        <a:rPr lang="en-US"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Resonant wavelength [nm] </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267</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US"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50-300</a:t>
                      </a:r>
                    </a:p>
                    <a:p>
                      <a:pPr algn="ctr">
                        <a:spcBef>
                          <a:spcPts val="100"/>
                        </a:spcBef>
                        <a:spcAft>
                          <a:spcPts val="100"/>
                        </a:spcAft>
                      </a:pPr>
                      <a:r>
                        <a:rPr lang="en-GB"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35</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0.5</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0.033</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20</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66.5</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186816"/>
                  </a:ext>
                </a:extLst>
              </a:tr>
            </a:tbl>
          </a:graphicData>
        </a:graphic>
      </p:graphicFrame>
      <p:pic>
        <p:nvPicPr>
          <p:cNvPr id="6" name="圖片 5">
            <a:extLst>
              <a:ext uri="{FF2B5EF4-FFF2-40B4-BE49-F238E27FC236}">
                <a16:creationId xmlns:a16="http://schemas.microsoft.com/office/drawing/2014/main" id="{A1FBDBA3-7B46-4707-9FFA-B416ED9491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932" y="702454"/>
            <a:ext cx="8571719" cy="2182557"/>
          </a:xfrm>
          <a:prstGeom prst="rect">
            <a:avLst/>
          </a:prstGeom>
        </p:spPr>
      </p:pic>
      <p:sp>
        <p:nvSpPr>
          <p:cNvPr id="7" name="矩形: 圓角 6">
            <a:extLst>
              <a:ext uri="{FF2B5EF4-FFF2-40B4-BE49-F238E27FC236}">
                <a16:creationId xmlns:a16="http://schemas.microsoft.com/office/drawing/2014/main" id="{B2979494-2731-4C8B-AACB-7094262F046E}"/>
              </a:ext>
            </a:extLst>
          </p:cNvPr>
          <p:cNvSpPr/>
          <p:nvPr/>
        </p:nvSpPr>
        <p:spPr>
          <a:xfrm>
            <a:off x="5143500" y="749523"/>
            <a:ext cx="4905375" cy="202225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a:extLst>
              <a:ext uri="{FF2B5EF4-FFF2-40B4-BE49-F238E27FC236}">
                <a16:creationId xmlns:a16="http://schemas.microsoft.com/office/drawing/2014/main" id="{9D848BD3-1D49-4CCE-A86F-D7452006C86F}"/>
              </a:ext>
            </a:extLst>
          </p:cNvPr>
          <p:cNvPicPr>
            <a:picLocks noChangeAspect="1"/>
          </p:cNvPicPr>
          <p:nvPr/>
        </p:nvPicPr>
        <p:blipFill rotWithShape="1">
          <a:blip r:embed="rId3"/>
          <a:srcRect b="545"/>
          <a:stretch/>
        </p:blipFill>
        <p:spPr>
          <a:xfrm>
            <a:off x="3296455" y="3321050"/>
            <a:ext cx="3284736" cy="2135571"/>
          </a:xfrm>
          <a:prstGeom prst="rect">
            <a:avLst/>
          </a:prstGeom>
        </p:spPr>
      </p:pic>
      <p:sp>
        <p:nvSpPr>
          <p:cNvPr id="2" name="矩形: 圓角 1">
            <a:extLst>
              <a:ext uri="{FF2B5EF4-FFF2-40B4-BE49-F238E27FC236}">
                <a16:creationId xmlns:a16="http://schemas.microsoft.com/office/drawing/2014/main" id="{F97C2A81-6051-483D-ABF6-8705939BECB8}"/>
              </a:ext>
            </a:extLst>
          </p:cNvPr>
          <p:cNvSpPr/>
          <p:nvPr/>
        </p:nvSpPr>
        <p:spPr>
          <a:xfrm>
            <a:off x="1207363" y="5456621"/>
            <a:ext cx="1331651" cy="13352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圓角 11">
            <a:extLst>
              <a:ext uri="{FF2B5EF4-FFF2-40B4-BE49-F238E27FC236}">
                <a16:creationId xmlns:a16="http://schemas.microsoft.com/office/drawing/2014/main" id="{494B9D93-982D-4457-BECD-2853957749ED}"/>
              </a:ext>
            </a:extLst>
          </p:cNvPr>
          <p:cNvSpPr/>
          <p:nvPr/>
        </p:nvSpPr>
        <p:spPr>
          <a:xfrm>
            <a:off x="4752882" y="5355104"/>
            <a:ext cx="461639" cy="1524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EDCBFEBA-A883-41A4-9A0F-84216FEE9FC0}"/>
              </a:ext>
            </a:extLst>
          </p:cNvPr>
          <p:cNvSpPr txBox="1"/>
          <p:nvPr/>
        </p:nvSpPr>
        <p:spPr>
          <a:xfrm>
            <a:off x="4708003" y="5384882"/>
            <a:ext cx="461639" cy="276999"/>
          </a:xfrm>
          <a:prstGeom prst="rect">
            <a:avLst/>
          </a:prstGeom>
          <a:noFill/>
        </p:spPr>
        <p:txBody>
          <a:bodyPr wrap="square" rtlCol="0">
            <a:spAutoFit/>
          </a:bodyPr>
          <a:lstStyle/>
          <a:p>
            <a:r>
              <a:rPr lang="en-US" altLang="zh-TW" sz="1200" dirty="0"/>
              <a:t>z (m)</a:t>
            </a:r>
            <a:endParaRPr lang="zh-TW" altLang="en-US" sz="1200" dirty="0"/>
          </a:p>
        </p:txBody>
      </p:sp>
      <p:sp>
        <p:nvSpPr>
          <p:cNvPr id="13" name="文字方塊 12">
            <a:extLst>
              <a:ext uri="{FF2B5EF4-FFF2-40B4-BE49-F238E27FC236}">
                <a16:creationId xmlns:a16="http://schemas.microsoft.com/office/drawing/2014/main" id="{77795901-0AEB-4BB0-AB1E-FFA0309E4606}"/>
              </a:ext>
            </a:extLst>
          </p:cNvPr>
          <p:cNvSpPr txBox="1"/>
          <p:nvPr/>
        </p:nvSpPr>
        <p:spPr>
          <a:xfrm>
            <a:off x="585925" y="5661881"/>
            <a:ext cx="2396971" cy="738664"/>
          </a:xfrm>
          <a:prstGeom prst="rect">
            <a:avLst/>
          </a:prstGeom>
          <a:noFill/>
        </p:spPr>
        <p:txBody>
          <a:bodyPr wrap="square" rtlCol="0">
            <a:spAutoFit/>
          </a:bodyPr>
          <a:lstStyle/>
          <a:p>
            <a:r>
              <a:rPr lang="en-US" altLang="zh-TW" sz="1400" dirty="0"/>
              <a:t>Scan the seed laser power and fix chicane to optimize the saturation power</a:t>
            </a:r>
            <a:endParaRPr lang="zh-TW" altLang="en-US" sz="1400" dirty="0"/>
          </a:p>
        </p:txBody>
      </p:sp>
      <p:pic>
        <p:nvPicPr>
          <p:cNvPr id="15" name="圖片 14">
            <a:extLst>
              <a:ext uri="{FF2B5EF4-FFF2-40B4-BE49-F238E27FC236}">
                <a16:creationId xmlns:a16="http://schemas.microsoft.com/office/drawing/2014/main" id="{9276B0F1-D4C9-49B9-916F-F01B0122A0F7}"/>
              </a:ext>
            </a:extLst>
          </p:cNvPr>
          <p:cNvPicPr>
            <a:picLocks noChangeAspect="1"/>
          </p:cNvPicPr>
          <p:nvPr/>
        </p:nvPicPr>
        <p:blipFill rotWithShape="1">
          <a:blip r:embed="rId4">
            <a:extLst>
              <a:ext uri="{28A0092B-C50C-407E-A947-70E740481C1C}">
                <a14:useLocalDpi xmlns:a14="http://schemas.microsoft.com/office/drawing/2010/main" val="0"/>
              </a:ext>
            </a:extLst>
          </a:blip>
          <a:srcRect r="6348"/>
          <a:stretch/>
        </p:blipFill>
        <p:spPr>
          <a:xfrm>
            <a:off x="86942" y="3270084"/>
            <a:ext cx="3254391" cy="2320061"/>
          </a:xfrm>
          <a:prstGeom prst="rect">
            <a:avLst/>
          </a:prstGeom>
        </p:spPr>
      </p:pic>
      <p:sp>
        <p:nvSpPr>
          <p:cNvPr id="16" name="文字方塊 15">
            <a:extLst>
              <a:ext uri="{FF2B5EF4-FFF2-40B4-BE49-F238E27FC236}">
                <a16:creationId xmlns:a16="http://schemas.microsoft.com/office/drawing/2014/main" id="{340C53C1-1147-4313-99F6-C931FBCD6DAE}"/>
              </a:ext>
            </a:extLst>
          </p:cNvPr>
          <p:cNvSpPr txBox="1"/>
          <p:nvPr/>
        </p:nvSpPr>
        <p:spPr>
          <a:xfrm>
            <a:off x="3937324" y="5661881"/>
            <a:ext cx="2396971" cy="738664"/>
          </a:xfrm>
          <a:prstGeom prst="rect">
            <a:avLst/>
          </a:prstGeom>
          <a:noFill/>
        </p:spPr>
        <p:txBody>
          <a:bodyPr wrap="square" rtlCol="0">
            <a:spAutoFit/>
          </a:bodyPr>
          <a:lstStyle/>
          <a:p>
            <a:r>
              <a:rPr lang="en-US" altLang="zh-TW" sz="1400" dirty="0"/>
              <a:t>Optimize the quadrupole strength to fit the undulator focusing in the y direction</a:t>
            </a:r>
            <a:endParaRPr lang="zh-TW" altLang="en-US" sz="1400" dirty="0"/>
          </a:p>
        </p:txBody>
      </p:sp>
    </p:spTree>
    <p:extLst>
      <p:ext uri="{BB962C8B-B14F-4D97-AF65-F5344CB8AC3E}">
        <p14:creationId xmlns:p14="http://schemas.microsoft.com/office/powerpoint/2010/main" val="1996275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56E7176-18B1-40C7-9410-4093F2F99CE2}"/>
              </a:ext>
            </a:extLst>
          </p:cNvPr>
          <p:cNvPicPr/>
          <p:nvPr/>
        </p:nvPicPr>
        <p:blipFill rotWithShape="1">
          <a:blip r:embed="rId2">
            <a:extLst>
              <a:ext uri="{28A0092B-C50C-407E-A947-70E740481C1C}">
                <a14:useLocalDpi xmlns:a14="http://schemas.microsoft.com/office/drawing/2010/main" val="0"/>
              </a:ext>
            </a:extLst>
          </a:blip>
          <a:srcRect t="2488"/>
          <a:stretch/>
        </p:blipFill>
        <p:spPr>
          <a:xfrm>
            <a:off x="6839121" y="3520488"/>
            <a:ext cx="4419600" cy="2804176"/>
          </a:xfrm>
          <a:prstGeom prst="rect">
            <a:avLst/>
          </a:prstGeom>
        </p:spPr>
      </p:pic>
      <p:sp>
        <p:nvSpPr>
          <p:cNvPr id="3" name="投影片編號版面配置區 2">
            <a:extLst>
              <a:ext uri="{FF2B5EF4-FFF2-40B4-BE49-F238E27FC236}">
                <a16:creationId xmlns:a16="http://schemas.microsoft.com/office/drawing/2014/main" id="{15BCBA59-6963-4DEE-A2F3-E3806A58497B}"/>
              </a:ext>
            </a:extLst>
          </p:cNvPr>
          <p:cNvSpPr>
            <a:spLocks noGrp="1"/>
          </p:cNvSpPr>
          <p:nvPr>
            <p:ph type="sldNum" sz="quarter" idx="12"/>
          </p:nvPr>
        </p:nvSpPr>
        <p:spPr/>
        <p:txBody>
          <a:bodyPr/>
          <a:lstStyle/>
          <a:p>
            <a:fld id="{C4E40DF5-EEE2-49E1-9E6A-DFCC9B316F8F}" type="slidenum">
              <a:rPr lang="zh-TW" altLang="en-US" smtClean="0"/>
              <a:pPr/>
              <a:t>12</a:t>
            </a:fld>
            <a:endParaRPr lang="zh-TW" altLang="en-US" dirty="0"/>
          </a:p>
        </p:txBody>
      </p:sp>
      <p:pic>
        <p:nvPicPr>
          <p:cNvPr id="5" name="圖片 4">
            <a:extLst>
              <a:ext uri="{FF2B5EF4-FFF2-40B4-BE49-F238E27FC236}">
                <a16:creationId xmlns:a16="http://schemas.microsoft.com/office/drawing/2014/main" id="{CA7FACF9-7D6B-4FE7-89CC-A26828518CF6}"/>
              </a:ext>
            </a:extLst>
          </p:cNvPr>
          <p:cNvPicPr/>
          <p:nvPr/>
        </p:nvPicPr>
        <p:blipFill>
          <a:blip r:embed="rId3">
            <a:extLst>
              <a:ext uri="{28A0092B-C50C-407E-A947-70E740481C1C}">
                <a14:useLocalDpi xmlns:a14="http://schemas.microsoft.com/office/drawing/2010/main" val="0"/>
              </a:ext>
            </a:extLst>
          </a:blip>
          <a:stretch>
            <a:fillRect/>
          </a:stretch>
        </p:blipFill>
        <p:spPr>
          <a:xfrm>
            <a:off x="737034" y="871090"/>
            <a:ext cx="5358966" cy="3591461"/>
          </a:xfrm>
          <a:prstGeom prst="rect">
            <a:avLst/>
          </a:prstGeom>
        </p:spPr>
      </p:pic>
      <p:pic>
        <p:nvPicPr>
          <p:cNvPr id="6" name="圖片 5">
            <a:extLst>
              <a:ext uri="{FF2B5EF4-FFF2-40B4-BE49-F238E27FC236}">
                <a16:creationId xmlns:a16="http://schemas.microsoft.com/office/drawing/2014/main" id="{69577A2B-58CD-4F3F-9BBA-653A571E2BD6}"/>
              </a:ext>
            </a:extLst>
          </p:cNvPr>
          <p:cNvPicPr/>
          <p:nvPr/>
        </p:nvPicPr>
        <p:blipFill rotWithShape="1">
          <a:blip r:embed="rId4">
            <a:extLst>
              <a:ext uri="{28A0092B-C50C-407E-A947-70E740481C1C}">
                <a14:useLocalDpi xmlns:a14="http://schemas.microsoft.com/office/drawing/2010/main" val="0"/>
              </a:ext>
            </a:extLst>
          </a:blip>
          <a:srcRect r="6596"/>
          <a:stretch/>
        </p:blipFill>
        <p:spPr>
          <a:xfrm>
            <a:off x="6727462" y="776958"/>
            <a:ext cx="4262267" cy="2716095"/>
          </a:xfrm>
          <a:prstGeom prst="rect">
            <a:avLst/>
          </a:prstGeom>
        </p:spPr>
      </p:pic>
      <p:sp>
        <p:nvSpPr>
          <p:cNvPr id="8" name="Title 1">
            <a:extLst>
              <a:ext uri="{FF2B5EF4-FFF2-40B4-BE49-F238E27FC236}">
                <a16:creationId xmlns:a16="http://schemas.microsoft.com/office/drawing/2014/main" id="{A8477DFF-9303-4254-A536-19A16A69AAF1}"/>
              </a:ext>
            </a:extLst>
          </p:cNvPr>
          <p:cNvSpPr txBox="1">
            <a:spLocks/>
          </p:cNvSpPr>
          <p:nvPr/>
        </p:nvSpPr>
        <p:spPr>
          <a:xfrm>
            <a:off x="3679462" y="124731"/>
            <a:ext cx="5760126" cy="523220"/>
          </a:xfrm>
          <a:prstGeom prst="rect">
            <a:avLst/>
          </a:prstGeom>
          <a:noFill/>
        </p:spPr>
        <p:txBody>
          <a:bodyPr wrap="square" rtlCol="0">
            <a:spAutoFit/>
          </a:bodyPr>
          <a:lstStyle>
            <a:defPPr>
              <a:defRPr lang="en-US"/>
            </a:defPPr>
            <a:lvl1pPr>
              <a:defRPr sz="3200" b="1" spc="-51">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800" dirty="0">
                <a:effectLst/>
              </a:rPr>
              <a:t>Radiator simulation results</a:t>
            </a:r>
          </a:p>
        </p:txBody>
      </p:sp>
      <p:sp>
        <p:nvSpPr>
          <p:cNvPr id="2" name="矩形 1">
            <a:extLst>
              <a:ext uri="{FF2B5EF4-FFF2-40B4-BE49-F238E27FC236}">
                <a16:creationId xmlns:a16="http://schemas.microsoft.com/office/drawing/2014/main" id="{826786F7-0335-4D5D-BF9E-CA3BA922DE93}"/>
              </a:ext>
            </a:extLst>
          </p:cNvPr>
          <p:cNvSpPr/>
          <p:nvPr/>
        </p:nvSpPr>
        <p:spPr>
          <a:xfrm>
            <a:off x="631462" y="4462551"/>
            <a:ext cx="6096000" cy="2031325"/>
          </a:xfrm>
          <a:prstGeom prst="rect">
            <a:avLst/>
          </a:prstGeom>
        </p:spPr>
        <p:txBody>
          <a:bodyPr>
            <a:spAutoFit/>
          </a:bodyPr>
          <a:lstStyle/>
          <a:p>
            <a:pPr marL="457200" indent="-457200">
              <a:buFont typeface="Wingdings" panose="05000000000000000000" pitchFamily="2" charset="2"/>
              <a:buChar char="Ø"/>
            </a:pPr>
            <a:r>
              <a:rPr lang="en-US" altLang="zh-TW" kern="100" dirty="0">
                <a:solidFill>
                  <a:prstClr val="black"/>
                </a:solidFill>
                <a:cs typeface="Helvetica" panose="020B0604020202020204" pitchFamily="34" charset="0"/>
              </a:rPr>
              <a:t>Evolution of bunching factors at 266nm and 66nm in the radiator illustrate the effects  of the beam energy modulation and the way of power gain in the 4</a:t>
            </a:r>
            <a:r>
              <a:rPr lang="en-US" altLang="zh-TW" kern="100" baseline="30000" dirty="0">
                <a:solidFill>
                  <a:prstClr val="black"/>
                </a:solidFill>
                <a:cs typeface="Helvetica" panose="020B0604020202020204" pitchFamily="34" charset="0"/>
              </a:rPr>
              <a:t>th</a:t>
            </a:r>
            <a:r>
              <a:rPr lang="en-US" altLang="zh-TW" kern="100" dirty="0">
                <a:solidFill>
                  <a:prstClr val="black"/>
                </a:solidFill>
                <a:cs typeface="Helvetica" panose="020B0604020202020204" pitchFamily="34" charset="0"/>
              </a:rPr>
              <a:t> harmonic. </a:t>
            </a:r>
          </a:p>
          <a:p>
            <a:pPr marL="457200" indent="-457200">
              <a:buFont typeface="Wingdings" panose="05000000000000000000" pitchFamily="2" charset="2"/>
              <a:buChar char="Ø"/>
            </a:pPr>
            <a:endParaRPr lang="en-US" altLang="zh-TW" kern="100" dirty="0">
              <a:solidFill>
                <a:prstClr val="black"/>
              </a:solidFill>
              <a:cs typeface="Helvetica" panose="020B0604020202020204" pitchFamily="34" charset="0"/>
            </a:endParaRPr>
          </a:p>
          <a:p>
            <a:pPr marL="457200" indent="-457200">
              <a:buFont typeface="Wingdings" panose="05000000000000000000" pitchFamily="2" charset="2"/>
              <a:buChar char="Ø"/>
            </a:pPr>
            <a:r>
              <a:rPr lang="en-US" altLang="zh-TW" kern="100" dirty="0">
                <a:solidFill>
                  <a:prstClr val="black"/>
                </a:solidFill>
                <a:cs typeface="Helvetica" panose="020B0604020202020204" pitchFamily="34" charset="0"/>
              </a:rPr>
              <a:t>FEL gain can be observed with beam energy spread up to 0.5%.  However, we can not get any FEL gain from 1% energy spread</a:t>
            </a:r>
          </a:p>
        </p:txBody>
      </p:sp>
    </p:spTree>
    <p:extLst>
      <p:ext uri="{BB962C8B-B14F-4D97-AF65-F5344CB8AC3E}">
        <p14:creationId xmlns:p14="http://schemas.microsoft.com/office/powerpoint/2010/main" val="1660441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059FF04F-0305-4B0B-85A8-A28D7D88135B}"/>
              </a:ext>
            </a:extLst>
          </p:cNvPr>
          <p:cNvSpPr>
            <a:spLocks noGrp="1"/>
          </p:cNvSpPr>
          <p:nvPr>
            <p:ph type="sldNum" sz="quarter" idx="12"/>
          </p:nvPr>
        </p:nvSpPr>
        <p:spPr/>
        <p:txBody>
          <a:bodyPr/>
          <a:lstStyle/>
          <a:p>
            <a:fld id="{C4E40DF5-EEE2-49E1-9E6A-DFCC9B316F8F}" type="slidenum">
              <a:rPr lang="zh-TW" altLang="en-US" smtClean="0"/>
              <a:pPr/>
              <a:t>13</a:t>
            </a:fld>
            <a:endParaRPr lang="zh-TW" altLang="en-US" dirty="0"/>
          </a:p>
        </p:txBody>
      </p:sp>
      <p:sp>
        <p:nvSpPr>
          <p:cNvPr id="6" name="Title 1">
            <a:extLst>
              <a:ext uri="{FF2B5EF4-FFF2-40B4-BE49-F238E27FC236}">
                <a16:creationId xmlns:a16="http://schemas.microsoft.com/office/drawing/2014/main" id="{3377B99E-CEAD-40B3-BC6A-208D74C2C30E}"/>
              </a:ext>
            </a:extLst>
          </p:cNvPr>
          <p:cNvSpPr txBox="1">
            <a:spLocks/>
          </p:cNvSpPr>
          <p:nvPr/>
        </p:nvSpPr>
        <p:spPr>
          <a:xfrm>
            <a:off x="2964185" y="137374"/>
            <a:ext cx="7963270" cy="523220"/>
          </a:xfrm>
          <a:prstGeom prst="rect">
            <a:avLst/>
          </a:prstGeom>
          <a:noFill/>
        </p:spPr>
        <p:txBody>
          <a:bodyPr wrap="square" rtlCol="0">
            <a:spAutoFit/>
          </a:bodyPr>
          <a:lstStyle>
            <a:defPPr>
              <a:defRPr lang="en-US"/>
            </a:defPPr>
            <a:lvl1pPr>
              <a:defRPr sz="3200" b="1" spc="-51">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800" dirty="0">
                <a:effectLst/>
              </a:rPr>
              <a:t>Decompressor for larger energy spread</a:t>
            </a:r>
          </a:p>
        </p:txBody>
      </p:sp>
      <p:graphicFrame>
        <p:nvGraphicFramePr>
          <p:cNvPr id="9" name="表格 8">
            <a:extLst>
              <a:ext uri="{FF2B5EF4-FFF2-40B4-BE49-F238E27FC236}">
                <a16:creationId xmlns:a16="http://schemas.microsoft.com/office/drawing/2014/main" id="{A76D48BE-9900-4402-AB86-5743A78CF10E}"/>
              </a:ext>
            </a:extLst>
          </p:cNvPr>
          <p:cNvGraphicFramePr>
            <a:graphicFrameLocks noGrp="1"/>
          </p:cNvGraphicFramePr>
          <p:nvPr>
            <p:extLst>
              <p:ext uri="{D42A27DB-BD31-4B8C-83A1-F6EECF244321}">
                <p14:modId xmlns:p14="http://schemas.microsoft.com/office/powerpoint/2010/main" val="2357374945"/>
              </p:ext>
            </p:extLst>
          </p:nvPr>
        </p:nvGraphicFramePr>
        <p:xfrm>
          <a:off x="6629824" y="3715444"/>
          <a:ext cx="4230604" cy="1935480"/>
        </p:xfrm>
        <a:graphic>
          <a:graphicData uri="http://schemas.openxmlformats.org/drawingml/2006/table">
            <a:tbl>
              <a:tblPr/>
              <a:tblGrid>
                <a:gridCol w="2818083">
                  <a:extLst>
                    <a:ext uri="{9D8B030D-6E8A-4147-A177-3AD203B41FA5}">
                      <a16:colId xmlns:a16="http://schemas.microsoft.com/office/drawing/2014/main" val="3409538402"/>
                    </a:ext>
                  </a:extLst>
                </a:gridCol>
                <a:gridCol w="1412521">
                  <a:extLst>
                    <a:ext uri="{9D8B030D-6E8A-4147-A177-3AD203B41FA5}">
                      <a16:colId xmlns:a16="http://schemas.microsoft.com/office/drawing/2014/main" val="1517769105"/>
                    </a:ext>
                  </a:extLst>
                </a:gridCol>
              </a:tblGrid>
              <a:tr h="143653">
                <a:tc>
                  <a:txBody>
                    <a:bodyPr/>
                    <a:lstStyle/>
                    <a:p>
                      <a:pPr algn="ctr">
                        <a:spcBef>
                          <a:spcPts val="100"/>
                        </a:spcBef>
                        <a:spcAft>
                          <a:spcPts val="100"/>
                        </a:spcAft>
                      </a:pPr>
                      <a:r>
                        <a:rPr lang="en-GB" sz="1400" b="1" kern="800">
                          <a:effectLst/>
                          <a:latin typeface="Times New Roman" panose="02020603050405020304" pitchFamily="18" charset="0"/>
                          <a:ea typeface="新細明體" panose="02020500000000000000" pitchFamily="18" charset="-120"/>
                          <a:cs typeface="Times New Roman" panose="02020603050405020304" pitchFamily="18" charset="0"/>
                        </a:rPr>
                        <a:t>LWFA Beam Parameters</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400" b="1" kern="800">
                          <a:effectLst/>
                          <a:latin typeface="Times New Roman" panose="02020603050405020304" pitchFamily="18" charset="0"/>
                          <a:ea typeface="新細明體" panose="02020500000000000000" pitchFamily="18" charset="-120"/>
                          <a:cs typeface="Times New Roman" panose="02020603050405020304" pitchFamily="18" charset="0"/>
                        </a:rPr>
                        <a:t>Value</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04918"/>
                  </a:ext>
                </a:extLst>
              </a:tr>
              <a:tr h="666750">
                <a:tc>
                  <a:txBody>
                    <a:bodyPr/>
                    <a:lstStyle/>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Beam energy [MeV]</a:t>
                      </a: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Bunch charge [</a:t>
                      </a:r>
                      <a:r>
                        <a:rPr lang="en-GB" sz="1400" kern="800" dirty="0" err="1">
                          <a:effectLst/>
                          <a:latin typeface="Times New Roman" panose="02020603050405020304" pitchFamily="18" charset="0"/>
                          <a:ea typeface="新細明體" panose="02020500000000000000" pitchFamily="18" charset="-120"/>
                          <a:cs typeface="Times New Roman" panose="02020603050405020304" pitchFamily="18" charset="0"/>
                        </a:rPr>
                        <a:t>pC</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Bunch duration [</a:t>
                      </a:r>
                      <a:r>
                        <a:rPr lang="en-GB" sz="1400" kern="800" dirty="0" err="1">
                          <a:effectLst/>
                          <a:latin typeface="Times New Roman" panose="02020603050405020304" pitchFamily="18" charset="0"/>
                          <a:ea typeface="新細明體" panose="02020500000000000000" pitchFamily="18" charset="-120"/>
                          <a:cs typeface="Times New Roman" panose="02020603050405020304" pitchFamily="18" charset="0"/>
                        </a:rPr>
                        <a:t>fsec</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Normalized emittance [</a:t>
                      </a:r>
                      <a:r>
                        <a:rPr lang="el-GR" sz="1400" kern="800" dirty="0">
                          <a:effectLst/>
                          <a:latin typeface="Times New Roman" panose="02020603050405020304" pitchFamily="18" charset="0"/>
                          <a:ea typeface="新細明體" panose="02020500000000000000" pitchFamily="18" charset="-120"/>
                          <a:cs typeface="Times New Roman" panose="02020603050405020304" pitchFamily="18" charset="0"/>
                        </a:rPr>
                        <a:t>μ</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m]</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Initial beam size [</a:t>
                      </a:r>
                      <a:r>
                        <a:rPr lang="el-GR" sz="1400" kern="800" dirty="0">
                          <a:effectLst/>
                          <a:latin typeface="Times New Roman" panose="02020603050405020304" pitchFamily="18" charset="0"/>
                          <a:ea typeface="新細明體" panose="02020500000000000000" pitchFamily="18" charset="-120"/>
                          <a:cs typeface="Times New Roman" panose="02020603050405020304" pitchFamily="18" charset="0"/>
                        </a:rPr>
                        <a:t>μ</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m]                  </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300"/>
                        </a:spcBef>
                        <a:spcAft>
                          <a:spcPts val="300"/>
                        </a:spcAft>
                      </a:pPr>
                      <a:r>
                        <a:rPr lang="en-GB" sz="1400" kern="100" dirty="0">
                          <a:effectLst/>
                          <a:latin typeface="Times New Roman" panose="02020603050405020304" pitchFamily="18" charset="0"/>
                          <a:ea typeface="新細明體" panose="02020500000000000000" pitchFamily="18" charset="-120"/>
                          <a:cs typeface="Times New Roman" panose="02020603050405020304" pitchFamily="18" charset="0"/>
                        </a:rPr>
                        <a:t>Initial beam divergence [</a:t>
                      </a:r>
                      <a:r>
                        <a:rPr lang="en-GB" sz="1400" kern="100" dirty="0" err="1">
                          <a:effectLst/>
                          <a:latin typeface="Times New Roman" panose="02020603050405020304" pitchFamily="18" charset="0"/>
                          <a:ea typeface="新細明體" panose="02020500000000000000" pitchFamily="18" charset="-120"/>
                          <a:cs typeface="Times New Roman" panose="02020603050405020304" pitchFamily="18" charset="0"/>
                        </a:rPr>
                        <a:t>mrad</a:t>
                      </a:r>
                      <a:r>
                        <a:rPr lang="en-GB" sz="14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spcBef>
                          <a:spcPts val="300"/>
                        </a:spcBef>
                        <a:spcAft>
                          <a:spcPts val="3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Energy spread [%]</a:t>
                      </a:r>
                      <a:endParaRPr lang="zh-TW" sz="1400" kern="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250</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50</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2.12</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0.5</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0.72</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1.4</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US"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186816"/>
                  </a:ext>
                </a:extLst>
              </a:tr>
            </a:tbl>
          </a:graphicData>
        </a:graphic>
      </p:graphicFrame>
      <p:grpSp>
        <p:nvGrpSpPr>
          <p:cNvPr id="10" name="群組 9">
            <a:extLst>
              <a:ext uri="{FF2B5EF4-FFF2-40B4-BE49-F238E27FC236}">
                <a16:creationId xmlns:a16="http://schemas.microsoft.com/office/drawing/2014/main" id="{232FE92B-5C89-4852-A61D-4577AC1A75AE}"/>
              </a:ext>
            </a:extLst>
          </p:cNvPr>
          <p:cNvGrpSpPr/>
          <p:nvPr/>
        </p:nvGrpSpPr>
        <p:grpSpPr>
          <a:xfrm>
            <a:off x="840671" y="744476"/>
            <a:ext cx="9580218" cy="2140535"/>
            <a:chOff x="234991" y="3757929"/>
            <a:chExt cx="9580218" cy="2140535"/>
          </a:xfrm>
        </p:grpSpPr>
        <p:sp>
          <p:nvSpPr>
            <p:cNvPr id="11" name="菱形 10">
              <a:extLst>
                <a:ext uri="{FF2B5EF4-FFF2-40B4-BE49-F238E27FC236}">
                  <a16:creationId xmlns:a16="http://schemas.microsoft.com/office/drawing/2014/main" id="{74405D15-7CFD-43EF-BBB3-FC46A77FDB08}"/>
                </a:ext>
              </a:extLst>
            </p:cNvPr>
            <p:cNvSpPr/>
            <p:nvPr/>
          </p:nvSpPr>
          <p:spPr>
            <a:xfrm>
              <a:off x="1848261" y="4438100"/>
              <a:ext cx="141684" cy="75632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流程圖: 整理 11">
              <a:extLst>
                <a:ext uri="{FF2B5EF4-FFF2-40B4-BE49-F238E27FC236}">
                  <a16:creationId xmlns:a16="http://schemas.microsoft.com/office/drawing/2014/main" id="{192F33FC-B874-47FB-A1A7-B8DC7D1671C7}"/>
                </a:ext>
              </a:extLst>
            </p:cNvPr>
            <p:cNvSpPr/>
            <p:nvPr/>
          </p:nvSpPr>
          <p:spPr>
            <a:xfrm>
              <a:off x="2162051" y="4438100"/>
              <a:ext cx="141684" cy="756326"/>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3" name="菱形 12">
              <a:extLst>
                <a:ext uri="{FF2B5EF4-FFF2-40B4-BE49-F238E27FC236}">
                  <a16:creationId xmlns:a16="http://schemas.microsoft.com/office/drawing/2014/main" id="{6B19AE45-CD47-4CDB-90ED-DF186555AC3B}"/>
                </a:ext>
              </a:extLst>
            </p:cNvPr>
            <p:cNvSpPr/>
            <p:nvPr/>
          </p:nvSpPr>
          <p:spPr>
            <a:xfrm>
              <a:off x="4165571" y="4387174"/>
              <a:ext cx="125014" cy="75632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流程圖: 整理 13">
              <a:extLst>
                <a:ext uri="{FF2B5EF4-FFF2-40B4-BE49-F238E27FC236}">
                  <a16:creationId xmlns:a16="http://schemas.microsoft.com/office/drawing/2014/main" id="{37FF2C61-8C0F-4471-818F-D9B91A5C14E6}"/>
                </a:ext>
              </a:extLst>
            </p:cNvPr>
            <p:cNvSpPr/>
            <p:nvPr/>
          </p:nvSpPr>
          <p:spPr>
            <a:xfrm>
              <a:off x="4461470" y="4393151"/>
              <a:ext cx="125014" cy="756326"/>
            </a:xfrm>
            <a:prstGeom prst="flowChartCol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15" name="菱形 14">
              <a:extLst>
                <a:ext uri="{FF2B5EF4-FFF2-40B4-BE49-F238E27FC236}">
                  <a16:creationId xmlns:a16="http://schemas.microsoft.com/office/drawing/2014/main" id="{0DD69992-AA5A-41D8-86A8-50554A458C35}"/>
                </a:ext>
              </a:extLst>
            </p:cNvPr>
            <p:cNvSpPr/>
            <p:nvPr/>
          </p:nvSpPr>
          <p:spPr>
            <a:xfrm>
              <a:off x="4801367" y="4387174"/>
              <a:ext cx="125014" cy="756326"/>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柱形 15">
              <a:extLst>
                <a:ext uri="{FF2B5EF4-FFF2-40B4-BE49-F238E27FC236}">
                  <a16:creationId xmlns:a16="http://schemas.microsoft.com/office/drawing/2014/main" id="{6D0D7791-266A-4242-8186-66A7A4324AFD}"/>
                </a:ext>
              </a:extLst>
            </p:cNvPr>
            <p:cNvSpPr/>
            <p:nvPr/>
          </p:nvSpPr>
          <p:spPr>
            <a:xfrm>
              <a:off x="1287706" y="4870576"/>
              <a:ext cx="80963" cy="295275"/>
            </a:xfrm>
            <a:prstGeom prst="ca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sp>
          <p:nvSpPr>
            <p:cNvPr id="17" name="流程圖: 合併 16">
              <a:extLst>
                <a:ext uri="{FF2B5EF4-FFF2-40B4-BE49-F238E27FC236}">
                  <a16:creationId xmlns:a16="http://schemas.microsoft.com/office/drawing/2014/main" id="{B27522A4-BCCF-443D-AB28-BA0CB01D4C7A}"/>
                </a:ext>
              </a:extLst>
            </p:cNvPr>
            <p:cNvSpPr/>
            <p:nvPr/>
          </p:nvSpPr>
          <p:spPr>
            <a:xfrm>
              <a:off x="1297231" y="4327650"/>
              <a:ext cx="80963" cy="542925"/>
            </a:xfrm>
            <a:prstGeom prst="flowChartMerge">
              <a:avLst/>
            </a:prstGeom>
            <a:gradFill flip="none" rotWithShape="1">
              <a:gsLst>
                <a:gs pos="0">
                  <a:schemeClr val="accent2">
                    <a:lumMod val="67000"/>
                  </a:schemeClr>
                </a:gs>
                <a:gs pos="48000">
                  <a:schemeClr val="accent2">
                    <a:lumMod val="97000"/>
                    <a:lumOff val="3000"/>
                  </a:schemeClr>
                </a:gs>
                <a:gs pos="100000">
                  <a:schemeClr val="accent2">
                    <a:lumMod val="60000"/>
                    <a:lumOff val="40000"/>
                    <a:alpha val="25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TW" altLang="en-US"/>
            </a:p>
          </p:txBody>
        </p:sp>
        <p:grpSp>
          <p:nvGrpSpPr>
            <p:cNvPr id="18" name="群組 17">
              <a:extLst>
                <a:ext uri="{FF2B5EF4-FFF2-40B4-BE49-F238E27FC236}">
                  <a16:creationId xmlns:a16="http://schemas.microsoft.com/office/drawing/2014/main" id="{172C9E3E-12E8-4D82-9DEB-0ADD2028947D}"/>
                </a:ext>
              </a:extLst>
            </p:cNvPr>
            <p:cNvGrpSpPr/>
            <p:nvPr/>
          </p:nvGrpSpPr>
          <p:grpSpPr>
            <a:xfrm>
              <a:off x="5357001" y="4286249"/>
              <a:ext cx="1161156" cy="333376"/>
              <a:chOff x="6667500" y="4276724"/>
              <a:chExt cx="954881" cy="333376"/>
            </a:xfrm>
          </p:grpSpPr>
          <p:grpSp>
            <p:nvGrpSpPr>
              <p:cNvPr id="100" name="群組 99">
                <a:extLst>
                  <a:ext uri="{FF2B5EF4-FFF2-40B4-BE49-F238E27FC236}">
                    <a16:creationId xmlns:a16="http://schemas.microsoft.com/office/drawing/2014/main" id="{BBB80984-8BD7-4D04-BB4F-3526BC71B2FA}"/>
                  </a:ext>
                </a:extLst>
              </p:cNvPr>
              <p:cNvGrpSpPr/>
              <p:nvPr/>
            </p:nvGrpSpPr>
            <p:grpSpPr>
              <a:xfrm>
                <a:off x="6667500" y="4276724"/>
                <a:ext cx="157163" cy="333376"/>
                <a:chOff x="6667500" y="4276724"/>
                <a:chExt cx="157163" cy="333376"/>
              </a:xfrm>
            </p:grpSpPr>
            <p:sp>
              <p:nvSpPr>
                <p:cNvPr id="116" name="矩形 115">
                  <a:extLst>
                    <a:ext uri="{FF2B5EF4-FFF2-40B4-BE49-F238E27FC236}">
                      <a16:creationId xmlns:a16="http://schemas.microsoft.com/office/drawing/2014/main" id="{C80B0264-A98A-413A-88C7-3C5ADDFF0B53}"/>
                    </a:ext>
                  </a:extLst>
                </p:cNvPr>
                <p:cNvSpPr/>
                <p:nvPr/>
              </p:nvSpPr>
              <p:spPr>
                <a:xfrm>
                  <a:off x="6667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17" name="矩形 116">
                  <a:extLst>
                    <a:ext uri="{FF2B5EF4-FFF2-40B4-BE49-F238E27FC236}">
                      <a16:creationId xmlns:a16="http://schemas.microsoft.com/office/drawing/2014/main" id="{24F9BC6B-2AAE-4B34-B678-7CD090A9DB1C}"/>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nvGrpSpPr>
              <p:cNvPr id="101" name="群組 100">
                <a:extLst>
                  <a:ext uri="{FF2B5EF4-FFF2-40B4-BE49-F238E27FC236}">
                    <a16:creationId xmlns:a16="http://schemas.microsoft.com/office/drawing/2014/main" id="{49C6BE43-D1A7-4C9A-B962-87C6348BA2DD}"/>
                  </a:ext>
                </a:extLst>
              </p:cNvPr>
              <p:cNvGrpSpPr/>
              <p:nvPr/>
            </p:nvGrpSpPr>
            <p:grpSpPr>
              <a:xfrm>
                <a:off x="6826187" y="4276724"/>
                <a:ext cx="165163" cy="333376"/>
                <a:chOff x="6659500" y="4276724"/>
                <a:chExt cx="165163" cy="333376"/>
              </a:xfrm>
            </p:grpSpPr>
            <p:sp>
              <p:nvSpPr>
                <p:cNvPr id="114" name="矩形 113">
                  <a:extLst>
                    <a:ext uri="{FF2B5EF4-FFF2-40B4-BE49-F238E27FC236}">
                      <a16:creationId xmlns:a16="http://schemas.microsoft.com/office/drawing/2014/main" id="{2E5AC13B-6C9B-4927-BA5C-B619F3E8C6CE}"/>
                    </a:ext>
                  </a:extLst>
                </p:cNvPr>
                <p:cNvSpPr/>
                <p:nvPr/>
              </p:nvSpPr>
              <p:spPr>
                <a:xfrm>
                  <a:off x="6659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15" name="矩形 114">
                  <a:extLst>
                    <a:ext uri="{FF2B5EF4-FFF2-40B4-BE49-F238E27FC236}">
                      <a16:creationId xmlns:a16="http://schemas.microsoft.com/office/drawing/2014/main" id="{CA07FAB3-1950-430C-AC1D-8ABA935FFBDF}"/>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nvGrpSpPr>
              <p:cNvPr id="102" name="群組 101">
                <a:extLst>
                  <a:ext uri="{FF2B5EF4-FFF2-40B4-BE49-F238E27FC236}">
                    <a16:creationId xmlns:a16="http://schemas.microsoft.com/office/drawing/2014/main" id="{E9D1747E-960F-417B-8DA3-F30E872DB296}"/>
                  </a:ext>
                </a:extLst>
              </p:cNvPr>
              <p:cNvGrpSpPr/>
              <p:nvPr/>
            </p:nvGrpSpPr>
            <p:grpSpPr>
              <a:xfrm>
                <a:off x="7000875" y="4276724"/>
                <a:ext cx="157163" cy="333376"/>
                <a:chOff x="6667500" y="4276724"/>
                <a:chExt cx="157163" cy="333376"/>
              </a:xfrm>
            </p:grpSpPr>
            <p:sp>
              <p:nvSpPr>
                <p:cNvPr id="112" name="矩形 111">
                  <a:extLst>
                    <a:ext uri="{FF2B5EF4-FFF2-40B4-BE49-F238E27FC236}">
                      <a16:creationId xmlns:a16="http://schemas.microsoft.com/office/drawing/2014/main" id="{7C81FDAD-82F8-4CA1-B833-464A353D0A76}"/>
                    </a:ext>
                  </a:extLst>
                </p:cNvPr>
                <p:cNvSpPr/>
                <p:nvPr/>
              </p:nvSpPr>
              <p:spPr>
                <a:xfrm>
                  <a:off x="6667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13" name="矩形 112">
                  <a:extLst>
                    <a:ext uri="{FF2B5EF4-FFF2-40B4-BE49-F238E27FC236}">
                      <a16:creationId xmlns:a16="http://schemas.microsoft.com/office/drawing/2014/main" id="{EC144EBC-361A-425F-B7CD-C029C5ABD198}"/>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nvGrpSpPr>
              <p:cNvPr id="103" name="群組 102">
                <a:extLst>
                  <a:ext uri="{FF2B5EF4-FFF2-40B4-BE49-F238E27FC236}">
                    <a16:creationId xmlns:a16="http://schemas.microsoft.com/office/drawing/2014/main" id="{6D6DAA8C-9038-43B8-A2BB-95A188A2ED89}"/>
                  </a:ext>
                </a:extLst>
              </p:cNvPr>
              <p:cNvGrpSpPr/>
              <p:nvPr/>
            </p:nvGrpSpPr>
            <p:grpSpPr>
              <a:xfrm>
                <a:off x="7158038" y="4276724"/>
                <a:ext cx="157163" cy="333376"/>
                <a:chOff x="6667500" y="4276724"/>
                <a:chExt cx="157163" cy="333376"/>
              </a:xfrm>
            </p:grpSpPr>
            <p:sp>
              <p:nvSpPr>
                <p:cNvPr id="110" name="矩形 109">
                  <a:extLst>
                    <a:ext uri="{FF2B5EF4-FFF2-40B4-BE49-F238E27FC236}">
                      <a16:creationId xmlns:a16="http://schemas.microsoft.com/office/drawing/2014/main" id="{FC1FC5E9-BEFE-4533-92B1-20E743F81BD1}"/>
                    </a:ext>
                  </a:extLst>
                </p:cNvPr>
                <p:cNvSpPr/>
                <p:nvPr/>
              </p:nvSpPr>
              <p:spPr>
                <a:xfrm>
                  <a:off x="6667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11" name="矩形 110">
                  <a:extLst>
                    <a:ext uri="{FF2B5EF4-FFF2-40B4-BE49-F238E27FC236}">
                      <a16:creationId xmlns:a16="http://schemas.microsoft.com/office/drawing/2014/main" id="{BF74E3F4-B5E8-4D36-8E73-BB619ECAA7CB}"/>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nvGrpSpPr>
              <p:cNvPr id="104" name="群組 103">
                <a:extLst>
                  <a:ext uri="{FF2B5EF4-FFF2-40B4-BE49-F238E27FC236}">
                    <a16:creationId xmlns:a16="http://schemas.microsoft.com/office/drawing/2014/main" id="{1C6A2E53-9D9E-46DB-8CC4-58397B7C390B}"/>
                  </a:ext>
                </a:extLst>
              </p:cNvPr>
              <p:cNvGrpSpPr/>
              <p:nvPr/>
            </p:nvGrpSpPr>
            <p:grpSpPr>
              <a:xfrm>
                <a:off x="7312819" y="4276724"/>
                <a:ext cx="157163" cy="333376"/>
                <a:chOff x="6667500" y="4276724"/>
                <a:chExt cx="157163" cy="333376"/>
              </a:xfrm>
            </p:grpSpPr>
            <p:sp>
              <p:nvSpPr>
                <p:cNvPr id="108" name="矩形 107">
                  <a:extLst>
                    <a:ext uri="{FF2B5EF4-FFF2-40B4-BE49-F238E27FC236}">
                      <a16:creationId xmlns:a16="http://schemas.microsoft.com/office/drawing/2014/main" id="{77CE5CDA-C08A-4E07-B478-2929106A4283}"/>
                    </a:ext>
                  </a:extLst>
                </p:cNvPr>
                <p:cNvSpPr/>
                <p:nvPr/>
              </p:nvSpPr>
              <p:spPr>
                <a:xfrm>
                  <a:off x="6667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9" name="矩形 108">
                  <a:extLst>
                    <a:ext uri="{FF2B5EF4-FFF2-40B4-BE49-F238E27FC236}">
                      <a16:creationId xmlns:a16="http://schemas.microsoft.com/office/drawing/2014/main" id="{C942D683-C8E6-4237-B30C-6A5938C7E35C}"/>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nvGrpSpPr>
              <p:cNvPr id="105" name="群組 104">
                <a:extLst>
                  <a:ext uri="{FF2B5EF4-FFF2-40B4-BE49-F238E27FC236}">
                    <a16:creationId xmlns:a16="http://schemas.microsoft.com/office/drawing/2014/main" id="{0DB14428-B6B3-402A-80BF-D2FEF4AE6C8B}"/>
                  </a:ext>
                </a:extLst>
              </p:cNvPr>
              <p:cNvGrpSpPr/>
              <p:nvPr/>
            </p:nvGrpSpPr>
            <p:grpSpPr>
              <a:xfrm>
                <a:off x="7465218" y="4276724"/>
                <a:ext cx="157163" cy="333376"/>
                <a:chOff x="6667500" y="4276724"/>
                <a:chExt cx="157163" cy="333376"/>
              </a:xfrm>
            </p:grpSpPr>
            <p:sp>
              <p:nvSpPr>
                <p:cNvPr id="106" name="矩形 105">
                  <a:extLst>
                    <a:ext uri="{FF2B5EF4-FFF2-40B4-BE49-F238E27FC236}">
                      <a16:creationId xmlns:a16="http://schemas.microsoft.com/office/drawing/2014/main" id="{C8B8ABE3-E72A-4150-A59E-19093E4E2D06}"/>
                    </a:ext>
                  </a:extLst>
                </p:cNvPr>
                <p:cNvSpPr/>
                <p:nvPr/>
              </p:nvSpPr>
              <p:spPr>
                <a:xfrm>
                  <a:off x="6667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107" name="矩形 106">
                  <a:extLst>
                    <a:ext uri="{FF2B5EF4-FFF2-40B4-BE49-F238E27FC236}">
                      <a16:creationId xmlns:a16="http://schemas.microsoft.com/office/drawing/2014/main" id="{A0D32204-1CCF-4FAD-8869-E2644780525F}"/>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grpSp>
          <p:nvGrpSpPr>
            <p:cNvPr id="19" name="群組 18">
              <a:extLst>
                <a:ext uri="{FF2B5EF4-FFF2-40B4-BE49-F238E27FC236}">
                  <a16:creationId xmlns:a16="http://schemas.microsoft.com/office/drawing/2014/main" id="{51C188D9-D42B-442A-8C76-F0E40733D592}"/>
                </a:ext>
              </a:extLst>
            </p:cNvPr>
            <p:cNvGrpSpPr/>
            <p:nvPr/>
          </p:nvGrpSpPr>
          <p:grpSpPr>
            <a:xfrm>
              <a:off x="5370098" y="4810124"/>
              <a:ext cx="1161156" cy="333376"/>
              <a:chOff x="6667500" y="4276724"/>
              <a:chExt cx="954881" cy="333376"/>
            </a:xfrm>
          </p:grpSpPr>
          <p:grpSp>
            <p:nvGrpSpPr>
              <p:cNvPr id="82" name="群組 81">
                <a:extLst>
                  <a:ext uri="{FF2B5EF4-FFF2-40B4-BE49-F238E27FC236}">
                    <a16:creationId xmlns:a16="http://schemas.microsoft.com/office/drawing/2014/main" id="{02FD22B8-A6DB-46F0-A36B-6F77392BF9B6}"/>
                  </a:ext>
                </a:extLst>
              </p:cNvPr>
              <p:cNvGrpSpPr/>
              <p:nvPr/>
            </p:nvGrpSpPr>
            <p:grpSpPr>
              <a:xfrm>
                <a:off x="6667500" y="4276724"/>
                <a:ext cx="157163" cy="333376"/>
                <a:chOff x="6667500" y="4276724"/>
                <a:chExt cx="157163" cy="333376"/>
              </a:xfrm>
            </p:grpSpPr>
            <p:sp>
              <p:nvSpPr>
                <p:cNvPr id="98" name="矩形 97">
                  <a:extLst>
                    <a:ext uri="{FF2B5EF4-FFF2-40B4-BE49-F238E27FC236}">
                      <a16:creationId xmlns:a16="http://schemas.microsoft.com/office/drawing/2014/main" id="{ADECF046-8CEF-4FBF-A38A-AB6C7C7C77C5}"/>
                    </a:ext>
                  </a:extLst>
                </p:cNvPr>
                <p:cNvSpPr/>
                <p:nvPr/>
              </p:nvSpPr>
              <p:spPr>
                <a:xfrm>
                  <a:off x="6667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9" name="矩形 98">
                  <a:extLst>
                    <a:ext uri="{FF2B5EF4-FFF2-40B4-BE49-F238E27FC236}">
                      <a16:creationId xmlns:a16="http://schemas.microsoft.com/office/drawing/2014/main" id="{D0E85A57-DBC1-4AEE-BE3B-2678F18CE575}"/>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nvGrpSpPr>
              <p:cNvPr id="83" name="群組 82">
                <a:extLst>
                  <a:ext uri="{FF2B5EF4-FFF2-40B4-BE49-F238E27FC236}">
                    <a16:creationId xmlns:a16="http://schemas.microsoft.com/office/drawing/2014/main" id="{4033DD38-BF23-44B6-86EA-1AF558A22B66}"/>
                  </a:ext>
                </a:extLst>
              </p:cNvPr>
              <p:cNvGrpSpPr/>
              <p:nvPr/>
            </p:nvGrpSpPr>
            <p:grpSpPr>
              <a:xfrm>
                <a:off x="6834187" y="4276724"/>
                <a:ext cx="157163" cy="333376"/>
                <a:chOff x="6667500" y="4276724"/>
                <a:chExt cx="157163" cy="333376"/>
              </a:xfrm>
            </p:grpSpPr>
            <p:sp>
              <p:nvSpPr>
                <p:cNvPr id="96" name="矩形 95">
                  <a:extLst>
                    <a:ext uri="{FF2B5EF4-FFF2-40B4-BE49-F238E27FC236}">
                      <a16:creationId xmlns:a16="http://schemas.microsoft.com/office/drawing/2014/main" id="{ADF1034F-CD39-4622-A85F-5A75E1661480}"/>
                    </a:ext>
                  </a:extLst>
                </p:cNvPr>
                <p:cNvSpPr/>
                <p:nvPr/>
              </p:nvSpPr>
              <p:spPr>
                <a:xfrm>
                  <a:off x="6667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7" name="矩形 96">
                  <a:extLst>
                    <a:ext uri="{FF2B5EF4-FFF2-40B4-BE49-F238E27FC236}">
                      <a16:creationId xmlns:a16="http://schemas.microsoft.com/office/drawing/2014/main" id="{19B4D05F-6D13-423C-9F77-BB8A7F0C4B6D}"/>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nvGrpSpPr>
              <p:cNvPr id="84" name="群組 83">
                <a:extLst>
                  <a:ext uri="{FF2B5EF4-FFF2-40B4-BE49-F238E27FC236}">
                    <a16:creationId xmlns:a16="http://schemas.microsoft.com/office/drawing/2014/main" id="{746B84E0-C69A-47DA-86C5-3FB1BA58BBFF}"/>
                  </a:ext>
                </a:extLst>
              </p:cNvPr>
              <p:cNvGrpSpPr/>
              <p:nvPr/>
            </p:nvGrpSpPr>
            <p:grpSpPr>
              <a:xfrm>
                <a:off x="7000875" y="4276724"/>
                <a:ext cx="157163" cy="333376"/>
                <a:chOff x="6667500" y="4276724"/>
                <a:chExt cx="157163" cy="333376"/>
              </a:xfrm>
            </p:grpSpPr>
            <p:sp>
              <p:nvSpPr>
                <p:cNvPr id="94" name="矩形 93">
                  <a:extLst>
                    <a:ext uri="{FF2B5EF4-FFF2-40B4-BE49-F238E27FC236}">
                      <a16:creationId xmlns:a16="http://schemas.microsoft.com/office/drawing/2014/main" id="{C881E97A-243C-42EE-9A39-1BEE3F7B437D}"/>
                    </a:ext>
                  </a:extLst>
                </p:cNvPr>
                <p:cNvSpPr/>
                <p:nvPr/>
              </p:nvSpPr>
              <p:spPr>
                <a:xfrm>
                  <a:off x="6667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5" name="矩形 94">
                  <a:extLst>
                    <a:ext uri="{FF2B5EF4-FFF2-40B4-BE49-F238E27FC236}">
                      <a16:creationId xmlns:a16="http://schemas.microsoft.com/office/drawing/2014/main" id="{D240B13E-6DD2-4444-99F7-202BEE722E4D}"/>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nvGrpSpPr>
              <p:cNvPr id="85" name="群組 84">
                <a:extLst>
                  <a:ext uri="{FF2B5EF4-FFF2-40B4-BE49-F238E27FC236}">
                    <a16:creationId xmlns:a16="http://schemas.microsoft.com/office/drawing/2014/main" id="{CB8CFF80-DFF5-4AF3-B395-DD1D2D452E8E}"/>
                  </a:ext>
                </a:extLst>
              </p:cNvPr>
              <p:cNvGrpSpPr/>
              <p:nvPr/>
            </p:nvGrpSpPr>
            <p:grpSpPr>
              <a:xfrm>
                <a:off x="7158038" y="4276724"/>
                <a:ext cx="157163" cy="333376"/>
                <a:chOff x="6667500" y="4276724"/>
                <a:chExt cx="157163" cy="333376"/>
              </a:xfrm>
            </p:grpSpPr>
            <p:sp>
              <p:nvSpPr>
                <p:cNvPr id="92" name="矩形 91">
                  <a:extLst>
                    <a:ext uri="{FF2B5EF4-FFF2-40B4-BE49-F238E27FC236}">
                      <a16:creationId xmlns:a16="http://schemas.microsoft.com/office/drawing/2014/main" id="{BA39E0B9-5AF9-4430-957C-B6F0664FC713}"/>
                    </a:ext>
                  </a:extLst>
                </p:cNvPr>
                <p:cNvSpPr/>
                <p:nvPr/>
              </p:nvSpPr>
              <p:spPr>
                <a:xfrm>
                  <a:off x="6667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3" name="矩形 92">
                  <a:extLst>
                    <a:ext uri="{FF2B5EF4-FFF2-40B4-BE49-F238E27FC236}">
                      <a16:creationId xmlns:a16="http://schemas.microsoft.com/office/drawing/2014/main" id="{ED3F053B-0F72-44D3-B048-A937BA4842C9}"/>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nvGrpSpPr>
              <p:cNvPr id="86" name="群組 85">
                <a:extLst>
                  <a:ext uri="{FF2B5EF4-FFF2-40B4-BE49-F238E27FC236}">
                    <a16:creationId xmlns:a16="http://schemas.microsoft.com/office/drawing/2014/main" id="{B83D4CEF-60A0-443F-81B4-E49269E7AF19}"/>
                  </a:ext>
                </a:extLst>
              </p:cNvPr>
              <p:cNvGrpSpPr/>
              <p:nvPr/>
            </p:nvGrpSpPr>
            <p:grpSpPr>
              <a:xfrm>
                <a:off x="7312819" y="4276724"/>
                <a:ext cx="157163" cy="333376"/>
                <a:chOff x="6667500" y="4276724"/>
                <a:chExt cx="157163" cy="333376"/>
              </a:xfrm>
            </p:grpSpPr>
            <p:sp>
              <p:nvSpPr>
                <p:cNvPr id="90" name="矩形 89">
                  <a:extLst>
                    <a:ext uri="{FF2B5EF4-FFF2-40B4-BE49-F238E27FC236}">
                      <a16:creationId xmlns:a16="http://schemas.microsoft.com/office/drawing/2014/main" id="{E3BEE34E-A117-4CDC-92E3-EFEEABDD8F8E}"/>
                    </a:ext>
                  </a:extLst>
                </p:cNvPr>
                <p:cNvSpPr/>
                <p:nvPr/>
              </p:nvSpPr>
              <p:spPr>
                <a:xfrm>
                  <a:off x="6667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91" name="矩形 90">
                  <a:extLst>
                    <a:ext uri="{FF2B5EF4-FFF2-40B4-BE49-F238E27FC236}">
                      <a16:creationId xmlns:a16="http://schemas.microsoft.com/office/drawing/2014/main" id="{AA8F4538-A76C-43BD-8EBB-80EB69B494BA}"/>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nvGrpSpPr>
              <p:cNvPr id="87" name="群組 86">
                <a:extLst>
                  <a:ext uri="{FF2B5EF4-FFF2-40B4-BE49-F238E27FC236}">
                    <a16:creationId xmlns:a16="http://schemas.microsoft.com/office/drawing/2014/main" id="{8515A50F-6545-4BEF-9B3D-B1A1322A18D8}"/>
                  </a:ext>
                </a:extLst>
              </p:cNvPr>
              <p:cNvGrpSpPr/>
              <p:nvPr/>
            </p:nvGrpSpPr>
            <p:grpSpPr>
              <a:xfrm>
                <a:off x="7465218" y="4276724"/>
                <a:ext cx="157163" cy="333376"/>
                <a:chOff x="6667500" y="4276724"/>
                <a:chExt cx="157163" cy="333376"/>
              </a:xfrm>
            </p:grpSpPr>
            <p:sp>
              <p:nvSpPr>
                <p:cNvPr id="88" name="矩形 87">
                  <a:extLst>
                    <a:ext uri="{FF2B5EF4-FFF2-40B4-BE49-F238E27FC236}">
                      <a16:creationId xmlns:a16="http://schemas.microsoft.com/office/drawing/2014/main" id="{0623834E-D6DE-4541-83F2-CBE4E78FD80A}"/>
                    </a:ext>
                  </a:extLst>
                </p:cNvPr>
                <p:cNvSpPr/>
                <p:nvPr/>
              </p:nvSpPr>
              <p:spPr>
                <a:xfrm>
                  <a:off x="6667500" y="4276724"/>
                  <a:ext cx="80963" cy="3333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89" name="矩形 88">
                  <a:extLst>
                    <a:ext uri="{FF2B5EF4-FFF2-40B4-BE49-F238E27FC236}">
                      <a16:creationId xmlns:a16="http://schemas.microsoft.com/office/drawing/2014/main" id="{7F646956-048C-4ABB-81B3-405BDD4A9691}"/>
                    </a:ext>
                  </a:extLst>
                </p:cNvPr>
                <p:cNvSpPr/>
                <p:nvPr/>
              </p:nvSpPr>
              <p:spPr>
                <a:xfrm>
                  <a:off x="6743700" y="4276724"/>
                  <a:ext cx="80963" cy="33337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TW" altLang="en-US"/>
                </a:p>
              </p:txBody>
            </p:sp>
          </p:grpSp>
        </p:grpSp>
        <p:cxnSp>
          <p:nvCxnSpPr>
            <p:cNvPr id="20" name="直線單箭頭接點 19">
              <a:extLst>
                <a:ext uri="{FF2B5EF4-FFF2-40B4-BE49-F238E27FC236}">
                  <a16:creationId xmlns:a16="http://schemas.microsoft.com/office/drawing/2014/main" id="{ECADE5B9-EE8F-4B3E-8C31-7426ABD51C90}"/>
                </a:ext>
              </a:extLst>
            </p:cNvPr>
            <p:cNvCxnSpPr>
              <a:cxnSpLocks/>
            </p:cNvCxnSpPr>
            <p:nvPr/>
          </p:nvCxnSpPr>
          <p:spPr>
            <a:xfrm>
              <a:off x="1361872" y="4710112"/>
              <a:ext cx="8453337" cy="0"/>
            </a:xfrm>
            <a:prstGeom prst="straightConnector1">
              <a:avLst/>
            </a:prstGeom>
            <a:ln w="19050">
              <a:prstDash val="dash"/>
              <a:tailEnd type="triangle"/>
            </a:ln>
          </p:spPr>
          <p:style>
            <a:lnRef idx="1">
              <a:schemeClr val="dk1"/>
            </a:lnRef>
            <a:fillRef idx="0">
              <a:schemeClr val="dk1"/>
            </a:fillRef>
            <a:effectRef idx="0">
              <a:schemeClr val="dk1"/>
            </a:effectRef>
            <a:fontRef idx="minor">
              <a:schemeClr val="tx1"/>
            </a:fontRef>
          </p:style>
        </p:cxnSp>
        <p:sp>
          <p:nvSpPr>
            <p:cNvPr id="21" name="文字方塊 20">
              <a:extLst>
                <a:ext uri="{FF2B5EF4-FFF2-40B4-BE49-F238E27FC236}">
                  <a16:creationId xmlns:a16="http://schemas.microsoft.com/office/drawing/2014/main" id="{6A9A0810-A24B-47BF-8EC8-486EC7A439FA}"/>
                </a:ext>
              </a:extLst>
            </p:cNvPr>
            <p:cNvSpPr txBox="1"/>
            <p:nvPr/>
          </p:nvSpPr>
          <p:spPr>
            <a:xfrm>
              <a:off x="1443969" y="5313689"/>
              <a:ext cx="1364711" cy="584775"/>
            </a:xfrm>
            <a:prstGeom prst="rect">
              <a:avLst/>
            </a:prstGeom>
            <a:noFill/>
          </p:spPr>
          <p:txBody>
            <a:bodyPr wrap="square" rtlCol="0">
              <a:spAutoFit/>
            </a:bodyPr>
            <a:lstStyle/>
            <a:p>
              <a:pPr algn="ctr"/>
              <a:r>
                <a:rPr lang="en-US" altLang="zh-TW" sz="1600" b="1" dirty="0"/>
                <a:t>Quadrupole doublet</a:t>
              </a:r>
              <a:endParaRPr lang="zh-TW" altLang="en-US" sz="1600" b="1" dirty="0"/>
            </a:p>
          </p:txBody>
        </p:sp>
        <p:sp>
          <p:nvSpPr>
            <p:cNvPr id="22" name="文字方塊 21">
              <a:extLst>
                <a:ext uri="{FF2B5EF4-FFF2-40B4-BE49-F238E27FC236}">
                  <a16:creationId xmlns:a16="http://schemas.microsoft.com/office/drawing/2014/main" id="{4C53BB69-F997-4FEE-A01A-AB7329277E84}"/>
                </a:ext>
              </a:extLst>
            </p:cNvPr>
            <p:cNvSpPr txBox="1"/>
            <p:nvPr/>
          </p:nvSpPr>
          <p:spPr>
            <a:xfrm>
              <a:off x="3841621" y="5262763"/>
              <a:ext cx="1364711" cy="584775"/>
            </a:xfrm>
            <a:prstGeom prst="rect">
              <a:avLst/>
            </a:prstGeom>
            <a:noFill/>
          </p:spPr>
          <p:txBody>
            <a:bodyPr wrap="square" rtlCol="0">
              <a:spAutoFit/>
            </a:bodyPr>
            <a:lstStyle/>
            <a:p>
              <a:pPr algn="ctr"/>
              <a:r>
                <a:rPr lang="en-US" altLang="zh-TW" sz="1600" b="1" dirty="0"/>
                <a:t>Quadrupole triplet</a:t>
              </a:r>
              <a:endParaRPr lang="zh-TW" altLang="en-US" sz="1600" b="1" dirty="0"/>
            </a:p>
          </p:txBody>
        </p:sp>
        <p:sp>
          <p:nvSpPr>
            <p:cNvPr id="23" name="箭號: 向右 22">
              <a:extLst>
                <a:ext uri="{FF2B5EF4-FFF2-40B4-BE49-F238E27FC236}">
                  <a16:creationId xmlns:a16="http://schemas.microsoft.com/office/drawing/2014/main" id="{E4DF8DDF-8137-4B11-8E1C-FAE5741B1970}"/>
                </a:ext>
              </a:extLst>
            </p:cNvPr>
            <p:cNvSpPr/>
            <p:nvPr/>
          </p:nvSpPr>
          <p:spPr>
            <a:xfrm>
              <a:off x="789468" y="4613401"/>
              <a:ext cx="364888" cy="295273"/>
            </a:xfrm>
            <a:prstGeom prst="right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p:spPr>
          <p:style>
            <a:lnRef idx="3">
              <a:schemeClr val="lt1"/>
            </a:lnRef>
            <a:fillRef idx="1">
              <a:schemeClr val="accent2"/>
            </a:fillRef>
            <a:effectRef idx="1">
              <a:schemeClr val="accent2"/>
            </a:effectRef>
            <a:fontRef idx="minor">
              <a:schemeClr val="lt1"/>
            </a:fontRef>
          </p:style>
          <p:txBody>
            <a:bodyPr rtlCol="0" anchor="ctr"/>
            <a:lstStyle/>
            <a:p>
              <a:pPr algn="ctr"/>
              <a:endParaRPr lang="zh-TW" altLang="en-US"/>
            </a:p>
          </p:txBody>
        </p:sp>
        <p:sp>
          <p:nvSpPr>
            <p:cNvPr id="24" name="文字方塊 23">
              <a:extLst>
                <a:ext uri="{FF2B5EF4-FFF2-40B4-BE49-F238E27FC236}">
                  <a16:creationId xmlns:a16="http://schemas.microsoft.com/office/drawing/2014/main" id="{D0A39249-DFB5-4357-9FC6-3A093BEAE807}"/>
                </a:ext>
              </a:extLst>
            </p:cNvPr>
            <p:cNvSpPr txBox="1"/>
            <p:nvPr/>
          </p:nvSpPr>
          <p:spPr>
            <a:xfrm>
              <a:off x="234991" y="4272443"/>
              <a:ext cx="1470396" cy="338554"/>
            </a:xfrm>
            <a:prstGeom prst="rect">
              <a:avLst/>
            </a:prstGeom>
            <a:noFill/>
          </p:spPr>
          <p:txBody>
            <a:bodyPr wrap="square" rtlCol="0">
              <a:spAutoFit/>
            </a:bodyPr>
            <a:lstStyle/>
            <a:p>
              <a:r>
                <a:rPr lang="en-US" altLang="zh-TW" sz="1600" b="1" dirty="0"/>
                <a:t>TW laser</a:t>
              </a:r>
              <a:endParaRPr lang="zh-TW" altLang="en-US" sz="1600" b="1" dirty="0"/>
            </a:p>
          </p:txBody>
        </p:sp>
        <p:sp>
          <p:nvSpPr>
            <p:cNvPr id="25" name="箭號: 向右 24">
              <a:extLst>
                <a:ext uri="{FF2B5EF4-FFF2-40B4-BE49-F238E27FC236}">
                  <a16:creationId xmlns:a16="http://schemas.microsoft.com/office/drawing/2014/main" id="{18F0A2A9-46A6-4F2C-AB6A-2D366CC8B900}"/>
                </a:ext>
              </a:extLst>
            </p:cNvPr>
            <p:cNvSpPr/>
            <p:nvPr/>
          </p:nvSpPr>
          <p:spPr>
            <a:xfrm>
              <a:off x="5048655" y="4590849"/>
              <a:ext cx="321443" cy="247649"/>
            </a:xfrm>
            <a:prstGeom prst="rightArrow">
              <a:avLst/>
            </a:prstGeom>
            <a:gradFill flip="none" rotWithShape="1">
              <a:gsLst>
                <a:gs pos="100000">
                  <a:srgbClr val="7030A0">
                    <a:shade val="30000"/>
                    <a:satMod val="115000"/>
                    <a:alpha val="17000"/>
                  </a:srgbClr>
                </a:gs>
                <a:gs pos="55000">
                  <a:srgbClr val="7030A0">
                    <a:shade val="67500"/>
                    <a:satMod val="115000"/>
                  </a:srgbClr>
                </a:gs>
                <a:gs pos="2000">
                  <a:srgbClr val="7030A0">
                    <a:shade val="100000"/>
                    <a:satMod val="115000"/>
                  </a:srgbClr>
                </a:gs>
              </a:gsLst>
              <a:lin ang="10800000" scaled="1"/>
              <a:tileRect/>
            </a:gradFill>
            <a:ln>
              <a:solidFill>
                <a:schemeClr val="accent4">
                  <a:shade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TW" altLang="en-US"/>
            </a:p>
          </p:txBody>
        </p:sp>
        <p:sp>
          <p:nvSpPr>
            <p:cNvPr id="26" name="文字方塊 25">
              <a:extLst>
                <a:ext uri="{FF2B5EF4-FFF2-40B4-BE49-F238E27FC236}">
                  <a16:creationId xmlns:a16="http://schemas.microsoft.com/office/drawing/2014/main" id="{6A10F259-96DD-4273-A642-A7A41A047DF6}"/>
                </a:ext>
              </a:extLst>
            </p:cNvPr>
            <p:cNvSpPr txBox="1"/>
            <p:nvPr/>
          </p:nvSpPr>
          <p:spPr>
            <a:xfrm>
              <a:off x="4839885" y="4006074"/>
              <a:ext cx="602480" cy="584775"/>
            </a:xfrm>
            <a:prstGeom prst="rect">
              <a:avLst/>
            </a:prstGeom>
            <a:noFill/>
          </p:spPr>
          <p:txBody>
            <a:bodyPr wrap="square" rtlCol="0">
              <a:spAutoFit/>
            </a:bodyPr>
            <a:lstStyle/>
            <a:p>
              <a:r>
                <a:rPr lang="en-US" altLang="zh-TW" sz="1600" b="1" dirty="0"/>
                <a:t>Seed</a:t>
              </a:r>
            </a:p>
            <a:p>
              <a:r>
                <a:rPr lang="en-US" altLang="zh-TW" sz="1600" b="1" dirty="0"/>
                <a:t>laser</a:t>
              </a:r>
              <a:endParaRPr lang="zh-TW" altLang="en-US" sz="1600" b="1" dirty="0"/>
            </a:p>
          </p:txBody>
        </p:sp>
        <p:sp>
          <p:nvSpPr>
            <p:cNvPr id="27" name="文字方塊 26">
              <a:extLst>
                <a:ext uri="{FF2B5EF4-FFF2-40B4-BE49-F238E27FC236}">
                  <a16:creationId xmlns:a16="http://schemas.microsoft.com/office/drawing/2014/main" id="{F04A9044-CB45-40B8-B73C-B7B5FD6352C4}"/>
                </a:ext>
              </a:extLst>
            </p:cNvPr>
            <p:cNvSpPr txBox="1"/>
            <p:nvPr/>
          </p:nvSpPr>
          <p:spPr>
            <a:xfrm>
              <a:off x="5390709" y="5262763"/>
              <a:ext cx="1086394" cy="584775"/>
            </a:xfrm>
            <a:prstGeom prst="rect">
              <a:avLst/>
            </a:prstGeom>
            <a:noFill/>
          </p:spPr>
          <p:txBody>
            <a:bodyPr wrap="square" rtlCol="0">
              <a:spAutoFit/>
            </a:bodyPr>
            <a:lstStyle/>
            <a:p>
              <a:pPr algn="ctr"/>
              <a:r>
                <a:rPr lang="en-US" altLang="zh-TW" sz="1600" b="1" dirty="0"/>
                <a:t>U35 undulator</a:t>
              </a:r>
              <a:endParaRPr lang="zh-TW" altLang="en-US" sz="1600" b="1" dirty="0"/>
            </a:p>
          </p:txBody>
        </p:sp>
        <p:sp>
          <p:nvSpPr>
            <p:cNvPr id="28" name="橢圓 27">
              <a:extLst>
                <a:ext uri="{FF2B5EF4-FFF2-40B4-BE49-F238E27FC236}">
                  <a16:creationId xmlns:a16="http://schemas.microsoft.com/office/drawing/2014/main" id="{96BB7073-CC10-4FF2-9FEF-1F54A87D1A3D}"/>
                </a:ext>
              </a:extLst>
            </p:cNvPr>
            <p:cNvSpPr/>
            <p:nvPr/>
          </p:nvSpPr>
          <p:spPr>
            <a:xfrm>
              <a:off x="6609747" y="4664868"/>
              <a:ext cx="245244" cy="9048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文字方塊 28">
              <a:extLst>
                <a:ext uri="{FF2B5EF4-FFF2-40B4-BE49-F238E27FC236}">
                  <a16:creationId xmlns:a16="http://schemas.microsoft.com/office/drawing/2014/main" id="{8F7C76CD-D984-43B5-850A-E95F37C0AC20}"/>
                </a:ext>
              </a:extLst>
            </p:cNvPr>
            <p:cNvSpPr txBox="1"/>
            <p:nvPr/>
          </p:nvSpPr>
          <p:spPr>
            <a:xfrm>
              <a:off x="6311882" y="3835438"/>
              <a:ext cx="1814715" cy="338554"/>
            </a:xfrm>
            <a:prstGeom prst="rect">
              <a:avLst/>
            </a:prstGeom>
            <a:noFill/>
          </p:spPr>
          <p:txBody>
            <a:bodyPr wrap="square" rtlCol="0">
              <a:spAutoFit/>
            </a:bodyPr>
            <a:lstStyle/>
            <a:p>
              <a:r>
                <a:rPr lang="en-US" altLang="zh-TW" sz="1600" b="1" dirty="0"/>
                <a:t>Electron beam</a:t>
              </a:r>
              <a:endParaRPr lang="zh-TW" altLang="en-US" sz="1600" b="1" dirty="0"/>
            </a:p>
          </p:txBody>
        </p:sp>
        <p:cxnSp>
          <p:nvCxnSpPr>
            <p:cNvPr id="30" name="直線單箭頭接點 29">
              <a:extLst>
                <a:ext uri="{FF2B5EF4-FFF2-40B4-BE49-F238E27FC236}">
                  <a16:creationId xmlns:a16="http://schemas.microsoft.com/office/drawing/2014/main" id="{5F6C3032-3383-48F2-BFAD-5C8F0BC0C728}"/>
                </a:ext>
              </a:extLst>
            </p:cNvPr>
            <p:cNvCxnSpPr>
              <a:endCxn id="28" idx="0"/>
            </p:cNvCxnSpPr>
            <p:nvPr/>
          </p:nvCxnSpPr>
          <p:spPr>
            <a:xfrm flipH="1">
              <a:off x="6732369" y="4173992"/>
              <a:ext cx="122622" cy="4908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1" name="等腰三角形 30">
              <a:extLst>
                <a:ext uri="{FF2B5EF4-FFF2-40B4-BE49-F238E27FC236}">
                  <a16:creationId xmlns:a16="http://schemas.microsoft.com/office/drawing/2014/main" id="{93DC0B17-E953-42E2-A307-6EF849896EAA}"/>
                </a:ext>
              </a:extLst>
            </p:cNvPr>
            <p:cNvSpPr/>
            <p:nvPr/>
          </p:nvSpPr>
          <p:spPr>
            <a:xfrm>
              <a:off x="7159967" y="4590849"/>
              <a:ext cx="164281" cy="465630"/>
            </a:xfrm>
            <a:prstGeom prst="triangl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等腰三角形 31">
              <a:extLst>
                <a:ext uri="{FF2B5EF4-FFF2-40B4-BE49-F238E27FC236}">
                  <a16:creationId xmlns:a16="http://schemas.microsoft.com/office/drawing/2014/main" id="{CC530636-00F2-40B8-A651-124465A61AF7}"/>
                </a:ext>
              </a:extLst>
            </p:cNvPr>
            <p:cNvSpPr/>
            <p:nvPr/>
          </p:nvSpPr>
          <p:spPr>
            <a:xfrm>
              <a:off x="7976122" y="4580713"/>
              <a:ext cx="164281" cy="465630"/>
            </a:xfrm>
            <a:prstGeom prst="triangl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等腰三角形 32">
              <a:extLst>
                <a:ext uri="{FF2B5EF4-FFF2-40B4-BE49-F238E27FC236}">
                  <a16:creationId xmlns:a16="http://schemas.microsoft.com/office/drawing/2014/main" id="{C71D65F1-0A6D-4560-8735-DA5B1071EE64}"/>
                </a:ext>
              </a:extLst>
            </p:cNvPr>
            <p:cNvSpPr/>
            <p:nvPr/>
          </p:nvSpPr>
          <p:spPr>
            <a:xfrm rot="10800000">
              <a:off x="7399592" y="4422528"/>
              <a:ext cx="164281" cy="465630"/>
            </a:xfrm>
            <a:prstGeom prst="triangl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等腰三角形 33">
              <a:extLst>
                <a:ext uri="{FF2B5EF4-FFF2-40B4-BE49-F238E27FC236}">
                  <a16:creationId xmlns:a16="http://schemas.microsoft.com/office/drawing/2014/main" id="{3131F498-6699-4A3C-B4AE-F53F98EE7305}"/>
                </a:ext>
              </a:extLst>
            </p:cNvPr>
            <p:cNvSpPr/>
            <p:nvPr/>
          </p:nvSpPr>
          <p:spPr>
            <a:xfrm rot="10800000">
              <a:off x="7717041" y="4422528"/>
              <a:ext cx="164281" cy="465630"/>
            </a:xfrm>
            <a:prstGeom prst="triangl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文字方塊 34">
              <a:extLst>
                <a:ext uri="{FF2B5EF4-FFF2-40B4-BE49-F238E27FC236}">
                  <a16:creationId xmlns:a16="http://schemas.microsoft.com/office/drawing/2014/main" id="{675B2E8D-E905-4028-9813-07F6EBD0AC3F}"/>
                </a:ext>
              </a:extLst>
            </p:cNvPr>
            <p:cNvSpPr txBox="1"/>
            <p:nvPr/>
          </p:nvSpPr>
          <p:spPr>
            <a:xfrm>
              <a:off x="6895066" y="5379417"/>
              <a:ext cx="1739967" cy="338554"/>
            </a:xfrm>
            <a:prstGeom prst="rect">
              <a:avLst/>
            </a:prstGeom>
            <a:noFill/>
          </p:spPr>
          <p:txBody>
            <a:bodyPr wrap="square" rtlCol="0">
              <a:spAutoFit/>
            </a:bodyPr>
            <a:lstStyle/>
            <a:p>
              <a:pPr algn="ctr"/>
              <a:r>
                <a:rPr lang="en-US" altLang="zh-TW" sz="1600" b="1" dirty="0"/>
                <a:t>4-dipole chicane</a:t>
              </a:r>
              <a:endParaRPr lang="zh-TW" altLang="en-US" sz="1600" b="1" dirty="0"/>
            </a:p>
          </p:txBody>
        </p:sp>
        <p:grpSp>
          <p:nvGrpSpPr>
            <p:cNvPr id="36" name="群組 35">
              <a:extLst>
                <a:ext uri="{FF2B5EF4-FFF2-40B4-BE49-F238E27FC236}">
                  <a16:creationId xmlns:a16="http://schemas.microsoft.com/office/drawing/2014/main" id="{BCC089B3-8681-4950-BBE9-0F5F1172C69E}"/>
                </a:ext>
              </a:extLst>
            </p:cNvPr>
            <p:cNvGrpSpPr/>
            <p:nvPr/>
          </p:nvGrpSpPr>
          <p:grpSpPr>
            <a:xfrm>
              <a:off x="8451774" y="4286249"/>
              <a:ext cx="954881" cy="333376"/>
              <a:chOff x="6667500" y="4276724"/>
              <a:chExt cx="954881" cy="333376"/>
            </a:xfrm>
          </p:grpSpPr>
          <p:grpSp>
            <p:nvGrpSpPr>
              <p:cNvPr id="64" name="群組 63">
                <a:extLst>
                  <a:ext uri="{FF2B5EF4-FFF2-40B4-BE49-F238E27FC236}">
                    <a16:creationId xmlns:a16="http://schemas.microsoft.com/office/drawing/2014/main" id="{C4551644-6947-43BD-889E-59B00DA6C981}"/>
                  </a:ext>
                </a:extLst>
              </p:cNvPr>
              <p:cNvGrpSpPr/>
              <p:nvPr/>
            </p:nvGrpSpPr>
            <p:grpSpPr>
              <a:xfrm>
                <a:off x="6667500" y="4276724"/>
                <a:ext cx="157163" cy="333376"/>
                <a:chOff x="6667500" y="4276724"/>
                <a:chExt cx="157163" cy="333376"/>
              </a:xfrm>
            </p:grpSpPr>
            <p:sp>
              <p:nvSpPr>
                <p:cNvPr id="80" name="矩形 79">
                  <a:extLst>
                    <a:ext uri="{FF2B5EF4-FFF2-40B4-BE49-F238E27FC236}">
                      <a16:creationId xmlns:a16="http://schemas.microsoft.com/office/drawing/2014/main" id="{7D7A1984-2120-48B9-9599-C1A33C478E88}"/>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81" name="矩形 80">
                  <a:extLst>
                    <a:ext uri="{FF2B5EF4-FFF2-40B4-BE49-F238E27FC236}">
                      <a16:creationId xmlns:a16="http://schemas.microsoft.com/office/drawing/2014/main" id="{085F3565-368C-4E8A-B204-392B43110A10}"/>
                    </a:ext>
                  </a:extLst>
                </p:cNvPr>
                <p:cNvSpPr/>
                <p:nvPr/>
              </p:nvSpPr>
              <p:spPr>
                <a:xfrm>
                  <a:off x="6743700" y="4276724"/>
                  <a:ext cx="80963" cy="333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grpSp>
          <p:grpSp>
            <p:nvGrpSpPr>
              <p:cNvPr id="65" name="群組 64">
                <a:extLst>
                  <a:ext uri="{FF2B5EF4-FFF2-40B4-BE49-F238E27FC236}">
                    <a16:creationId xmlns:a16="http://schemas.microsoft.com/office/drawing/2014/main" id="{8F9A6104-6A51-432E-8D74-1FE90EF44A49}"/>
                  </a:ext>
                </a:extLst>
              </p:cNvPr>
              <p:cNvGrpSpPr/>
              <p:nvPr/>
            </p:nvGrpSpPr>
            <p:grpSpPr>
              <a:xfrm>
                <a:off x="6834187" y="4276724"/>
                <a:ext cx="157163" cy="333376"/>
                <a:chOff x="6667500" y="4276724"/>
                <a:chExt cx="157163" cy="333376"/>
              </a:xfrm>
            </p:grpSpPr>
            <p:sp>
              <p:nvSpPr>
                <p:cNvPr id="78" name="矩形 77">
                  <a:extLst>
                    <a:ext uri="{FF2B5EF4-FFF2-40B4-BE49-F238E27FC236}">
                      <a16:creationId xmlns:a16="http://schemas.microsoft.com/office/drawing/2014/main" id="{14601F67-9434-4468-9D1E-0D491FE5DEE5}"/>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9" name="矩形 78">
                  <a:extLst>
                    <a:ext uri="{FF2B5EF4-FFF2-40B4-BE49-F238E27FC236}">
                      <a16:creationId xmlns:a16="http://schemas.microsoft.com/office/drawing/2014/main" id="{9DA36248-669E-44DA-B19F-3DCDC113CC77}"/>
                    </a:ext>
                  </a:extLst>
                </p:cNvPr>
                <p:cNvSpPr/>
                <p:nvPr/>
              </p:nvSpPr>
              <p:spPr>
                <a:xfrm>
                  <a:off x="6743700" y="4276724"/>
                  <a:ext cx="80963" cy="333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grpSp>
          <p:grpSp>
            <p:nvGrpSpPr>
              <p:cNvPr id="66" name="群組 65">
                <a:extLst>
                  <a:ext uri="{FF2B5EF4-FFF2-40B4-BE49-F238E27FC236}">
                    <a16:creationId xmlns:a16="http://schemas.microsoft.com/office/drawing/2014/main" id="{AE35285B-B243-4EED-8A13-19C0432AA792}"/>
                  </a:ext>
                </a:extLst>
              </p:cNvPr>
              <p:cNvGrpSpPr/>
              <p:nvPr/>
            </p:nvGrpSpPr>
            <p:grpSpPr>
              <a:xfrm>
                <a:off x="7000875" y="4276724"/>
                <a:ext cx="157163" cy="333376"/>
                <a:chOff x="6667500" y="4276724"/>
                <a:chExt cx="157163" cy="333376"/>
              </a:xfrm>
            </p:grpSpPr>
            <p:sp>
              <p:nvSpPr>
                <p:cNvPr id="76" name="矩形 75">
                  <a:extLst>
                    <a:ext uri="{FF2B5EF4-FFF2-40B4-BE49-F238E27FC236}">
                      <a16:creationId xmlns:a16="http://schemas.microsoft.com/office/drawing/2014/main" id="{5454D654-A0DB-4CD9-AF2C-F40AAA33F647}"/>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7" name="矩形 76">
                  <a:extLst>
                    <a:ext uri="{FF2B5EF4-FFF2-40B4-BE49-F238E27FC236}">
                      <a16:creationId xmlns:a16="http://schemas.microsoft.com/office/drawing/2014/main" id="{E56F19E3-9068-44CA-8936-A06D95A882A1}"/>
                    </a:ext>
                  </a:extLst>
                </p:cNvPr>
                <p:cNvSpPr/>
                <p:nvPr/>
              </p:nvSpPr>
              <p:spPr>
                <a:xfrm>
                  <a:off x="6743700" y="4276724"/>
                  <a:ext cx="80963" cy="333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grpSp>
          <p:grpSp>
            <p:nvGrpSpPr>
              <p:cNvPr id="67" name="群組 66">
                <a:extLst>
                  <a:ext uri="{FF2B5EF4-FFF2-40B4-BE49-F238E27FC236}">
                    <a16:creationId xmlns:a16="http://schemas.microsoft.com/office/drawing/2014/main" id="{59D2146E-393A-44FD-9EF9-CCB047B46D6F}"/>
                  </a:ext>
                </a:extLst>
              </p:cNvPr>
              <p:cNvGrpSpPr/>
              <p:nvPr/>
            </p:nvGrpSpPr>
            <p:grpSpPr>
              <a:xfrm>
                <a:off x="7158038" y="4276724"/>
                <a:ext cx="157163" cy="333376"/>
                <a:chOff x="6667500" y="4276724"/>
                <a:chExt cx="157163" cy="333376"/>
              </a:xfrm>
            </p:grpSpPr>
            <p:sp>
              <p:nvSpPr>
                <p:cNvPr id="74" name="矩形 73">
                  <a:extLst>
                    <a:ext uri="{FF2B5EF4-FFF2-40B4-BE49-F238E27FC236}">
                      <a16:creationId xmlns:a16="http://schemas.microsoft.com/office/drawing/2014/main" id="{B8F5F322-32A0-4BE7-8B06-5D9A779B51BC}"/>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5" name="矩形 74">
                  <a:extLst>
                    <a:ext uri="{FF2B5EF4-FFF2-40B4-BE49-F238E27FC236}">
                      <a16:creationId xmlns:a16="http://schemas.microsoft.com/office/drawing/2014/main" id="{F85BEBD2-AD5F-44BD-B4CF-60100E2AF26A}"/>
                    </a:ext>
                  </a:extLst>
                </p:cNvPr>
                <p:cNvSpPr/>
                <p:nvPr/>
              </p:nvSpPr>
              <p:spPr>
                <a:xfrm>
                  <a:off x="6743700" y="4276724"/>
                  <a:ext cx="80963" cy="333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grpSp>
          <p:grpSp>
            <p:nvGrpSpPr>
              <p:cNvPr id="68" name="群組 67">
                <a:extLst>
                  <a:ext uri="{FF2B5EF4-FFF2-40B4-BE49-F238E27FC236}">
                    <a16:creationId xmlns:a16="http://schemas.microsoft.com/office/drawing/2014/main" id="{672DAFF7-A144-451D-AC09-4BAA78336CFC}"/>
                  </a:ext>
                </a:extLst>
              </p:cNvPr>
              <p:cNvGrpSpPr/>
              <p:nvPr/>
            </p:nvGrpSpPr>
            <p:grpSpPr>
              <a:xfrm>
                <a:off x="7312819" y="4276724"/>
                <a:ext cx="157163" cy="333376"/>
                <a:chOff x="6667500" y="4276724"/>
                <a:chExt cx="157163" cy="333376"/>
              </a:xfrm>
            </p:grpSpPr>
            <p:sp>
              <p:nvSpPr>
                <p:cNvPr id="72" name="矩形 71">
                  <a:extLst>
                    <a:ext uri="{FF2B5EF4-FFF2-40B4-BE49-F238E27FC236}">
                      <a16:creationId xmlns:a16="http://schemas.microsoft.com/office/drawing/2014/main" id="{19DB9C9E-7B43-4F86-9EE8-9371859F4B93}"/>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3" name="矩形 72">
                  <a:extLst>
                    <a:ext uri="{FF2B5EF4-FFF2-40B4-BE49-F238E27FC236}">
                      <a16:creationId xmlns:a16="http://schemas.microsoft.com/office/drawing/2014/main" id="{58D070E9-E748-4B14-A9C2-FE7A8B5D82A2}"/>
                    </a:ext>
                  </a:extLst>
                </p:cNvPr>
                <p:cNvSpPr/>
                <p:nvPr/>
              </p:nvSpPr>
              <p:spPr>
                <a:xfrm>
                  <a:off x="6743700" y="4276724"/>
                  <a:ext cx="80963" cy="333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grpSp>
          <p:grpSp>
            <p:nvGrpSpPr>
              <p:cNvPr id="69" name="群組 68">
                <a:extLst>
                  <a:ext uri="{FF2B5EF4-FFF2-40B4-BE49-F238E27FC236}">
                    <a16:creationId xmlns:a16="http://schemas.microsoft.com/office/drawing/2014/main" id="{2946FBB0-005B-4367-A4EA-EEEEB0D766A6}"/>
                  </a:ext>
                </a:extLst>
              </p:cNvPr>
              <p:cNvGrpSpPr/>
              <p:nvPr/>
            </p:nvGrpSpPr>
            <p:grpSpPr>
              <a:xfrm>
                <a:off x="7465218" y="4276724"/>
                <a:ext cx="157163" cy="333376"/>
                <a:chOff x="6667500" y="4276724"/>
                <a:chExt cx="157163" cy="333376"/>
              </a:xfrm>
            </p:grpSpPr>
            <p:sp>
              <p:nvSpPr>
                <p:cNvPr id="70" name="矩形 69">
                  <a:extLst>
                    <a:ext uri="{FF2B5EF4-FFF2-40B4-BE49-F238E27FC236}">
                      <a16:creationId xmlns:a16="http://schemas.microsoft.com/office/drawing/2014/main" id="{1E53B9F7-7086-426E-9D5B-2B5C90312F0D}"/>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71" name="矩形 70">
                  <a:extLst>
                    <a:ext uri="{FF2B5EF4-FFF2-40B4-BE49-F238E27FC236}">
                      <a16:creationId xmlns:a16="http://schemas.microsoft.com/office/drawing/2014/main" id="{9CB77A22-EE4A-4F0A-BCD2-28F712D0E73B}"/>
                    </a:ext>
                  </a:extLst>
                </p:cNvPr>
                <p:cNvSpPr/>
                <p:nvPr/>
              </p:nvSpPr>
              <p:spPr>
                <a:xfrm>
                  <a:off x="6743700" y="4276724"/>
                  <a:ext cx="80963" cy="33337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grpSp>
        </p:grpSp>
        <p:grpSp>
          <p:nvGrpSpPr>
            <p:cNvPr id="37" name="群組 36">
              <a:extLst>
                <a:ext uri="{FF2B5EF4-FFF2-40B4-BE49-F238E27FC236}">
                  <a16:creationId xmlns:a16="http://schemas.microsoft.com/office/drawing/2014/main" id="{45147C51-6EE8-4EEE-9AE0-3E8B486F5EF7}"/>
                </a:ext>
              </a:extLst>
            </p:cNvPr>
            <p:cNvGrpSpPr/>
            <p:nvPr/>
          </p:nvGrpSpPr>
          <p:grpSpPr>
            <a:xfrm>
              <a:off x="8464871" y="4810124"/>
              <a:ext cx="954881" cy="333376"/>
              <a:chOff x="6667500" y="4276724"/>
              <a:chExt cx="954881" cy="333376"/>
            </a:xfrm>
          </p:grpSpPr>
          <p:grpSp>
            <p:nvGrpSpPr>
              <p:cNvPr id="46" name="群組 45">
                <a:extLst>
                  <a:ext uri="{FF2B5EF4-FFF2-40B4-BE49-F238E27FC236}">
                    <a16:creationId xmlns:a16="http://schemas.microsoft.com/office/drawing/2014/main" id="{89F7517B-246D-4350-B2CF-D96DB2C8C997}"/>
                  </a:ext>
                </a:extLst>
              </p:cNvPr>
              <p:cNvGrpSpPr/>
              <p:nvPr/>
            </p:nvGrpSpPr>
            <p:grpSpPr>
              <a:xfrm>
                <a:off x="6667500" y="4276724"/>
                <a:ext cx="157163" cy="333376"/>
                <a:chOff x="6667500" y="4276724"/>
                <a:chExt cx="157163" cy="333376"/>
              </a:xfrm>
            </p:grpSpPr>
            <p:sp>
              <p:nvSpPr>
                <p:cNvPr id="62" name="矩形 61">
                  <a:extLst>
                    <a:ext uri="{FF2B5EF4-FFF2-40B4-BE49-F238E27FC236}">
                      <a16:creationId xmlns:a16="http://schemas.microsoft.com/office/drawing/2014/main" id="{94831704-9D7A-468F-AE61-40F3717F7933}"/>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3" name="矩形 62">
                  <a:extLst>
                    <a:ext uri="{FF2B5EF4-FFF2-40B4-BE49-F238E27FC236}">
                      <a16:creationId xmlns:a16="http://schemas.microsoft.com/office/drawing/2014/main" id="{19CEF882-E583-49D4-8AB7-AB52D1EE4518}"/>
                    </a:ext>
                  </a:extLst>
                </p:cNvPr>
                <p:cNvSpPr/>
                <p:nvPr/>
              </p:nvSpPr>
              <p:spPr>
                <a:xfrm>
                  <a:off x="6743700" y="4276724"/>
                  <a:ext cx="80963" cy="3333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grpSp>
            <p:nvGrpSpPr>
              <p:cNvPr id="47" name="群組 46">
                <a:extLst>
                  <a:ext uri="{FF2B5EF4-FFF2-40B4-BE49-F238E27FC236}">
                    <a16:creationId xmlns:a16="http://schemas.microsoft.com/office/drawing/2014/main" id="{F0B3E3B6-A449-4979-8746-00A19B36370C}"/>
                  </a:ext>
                </a:extLst>
              </p:cNvPr>
              <p:cNvGrpSpPr/>
              <p:nvPr/>
            </p:nvGrpSpPr>
            <p:grpSpPr>
              <a:xfrm>
                <a:off x="6834187" y="4276724"/>
                <a:ext cx="157163" cy="333376"/>
                <a:chOff x="6667500" y="4276724"/>
                <a:chExt cx="157163" cy="333376"/>
              </a:xfrm>
            </p:grpSpPr>
            <p:sp>
              <p:nvSpPr>
                <p:cNvPr id="60" name="矩形 59">
                  <a:extLst>
                    <a:ext uri="{FF2B5EF4-FFF2-40B4-BE49-F238E27FC236}">
                      <a16:creationId xmlns:a16="http://schemas.microsoft.com/office/drawing/2014/main" id="{265C1236-AEF9-458B-B01F-2EBDAF456F2D}"/>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61" name="矩形 60">
                  <a:extLst>
                    <a:ext uri="{FF2B5EF4-FFF2-40B4-BE49-F238E27FC236}">
                      <a16:creationId xmlns:a16="http://schemas.microsoft.com/office/drawing/2014/main" id="{2F18D973-CE09-46A1-A521-9E59F5C268BB}"/>
                    </a:ext>
                  </a:extLst>
                </p:cNvPr>
                <p:cNvSpPr/>
                <p:nvPr/>
              </p:nvSpPr>
              <p:spPr>
                <a:xfrm>
                  <a:off x="6743700" y="4276724"/>
                  <a:ext cx="80963" cy="3333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grpSp>
            <p:nvGrpSpPr>
              <p:cNvPr id="48" name="群組 47">
                <a:extLst>
                  <a:ext uri="{FF2B5EF4-FFF2-40B4-BE49-F238E27FC236}">
                    <a16:creationId xmlns:a16="http://schemas.microsoft.com/office/drawing/2014/main" id="{7FC97D89-3B44-46A4-BAA8-333F1CD03E58}"/>
                  </a:ext>
                </a:extLst>
              </p:cNvPr>
              <p:cNvGrpSpPr/>
              <p:nvPr/>
            </p:nvGrpSpPr>
            <p:grpSpPr>
              <a:xfrm>
                <a:off x="7000875" y="4276724"/>
                <a:ext cx="157163" cy="333376"/>
                <a:chOff x="6667500" y="4276724"/>
                <a:chExt cx="157163" cy="333376"/>
              </a:xfrm>
            </p:grpSpPr>
            <p:sp>
              <p:nvSpPr>
                <p:cNvPr id="58" name="矩形 57">
                  <a:extLst>
                    <a:ext uri="{FF2B5EF4-FFF2-40B4-BE49-F238E27FC236}">
                      <a16:creationId xmlns:a16="http://schemas.microsoft.com/office/drawing/2014/main" id="{EC3FFC32-282B-459E-8F7A-46C27DE0FBCE}"/>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9" name="矩形 58">
                  <a:extLst>
                    <a:ext uri="{FF2B5EF4-FFF2-40B4-BE49-F238E27FC236}">
                      <a16:creationId xmlns:a16="http://schemas.microsoft.com/office/drawing/2014/main" id="{7EA7FC3E-7669-44A3-9E40-4F278B799136}"/>
                    </a:ext>
                  </a:extLst>
                </p:cNvPr>
                <p:cNvSpPr/>
                <p:nvPr/>
              </p:nvSpPr>
              <p:spPr>
                <a:xfrm>
                  <a:off x="6743700" y="4276724"/>
                  <a:ext cx="80963" cy="3333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grpSp>
            <p:nvGrpSpPr>
              <p:cNvPr id="49" name="群組 48">
                <a:extLst>
                  <a:ext uri="{FF2B5EF4-FFF2-40B4-BE49-F238E27FC236}">
                    <a16:creationId xmlns:a16="http://schemas.microsoft.com/office/drawing/2014/main" id="{E3BACE29-624B-4AB2-B5DC-223F80B30B40}"/>
                  </a:ext>
                </a:extLst>
              </p:cNvPr>
              <p:cNvGrpSpPr/>
              <p:nvPr/>
            </p:nvGrpSpPr>
            <p:grpSpPr>
              <a:xfrm>
                <a:off x="7158038" y="4276724"/>
                <a:ext cx="157163" cy="333376"/>
                <a:chOff x="6667500" y="4276724"/>
                <a:chExt cx="157163" cy="333376"/>
              </a:xfrm>
            </p:grpSpPr>
            <p:sp>
              <p:nvSpPr>
                <p:cNvPr id="56" name="矩形 55">
                  <a:extLst>
                    <a:ext uri="{FF2B5EF4-FFF2-40B4-BE49-F238E27FC236}">
                      <a16:creationId xmlns:a16="http://schemas.microsoft.com/office/drawing/2014/main" id="{10224155-917F-4726-9A6F-BAB4604F1C00}"/>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7" name="矩形 56">
                  <a:extLst>
                    <a:ext uri="{FF2B5EF4-FFF2-40B4-BE49-F238E27FC236}">
                      <a16:creationId xmlns:a16="http://schemas.microsoft.com/office/drawing/2014/main" id="{8CCB8C3B-0187-4232-B80C-C0B745F78AB4}"/>
                    </a:ext>
                  </a:extLst>
                </p:cNvPr>
                <p:cNvSpPr/>
                <p:nvPr/>
              </p:nvSpPr>
              <p:spPr>
                <a:xfrm>
                  <a:off x="6743700" y="4276724"/>
                  <a:ext cx="80963" cy="3333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grpSp>
            <p:nvGrpSpPr>
              <p:cNvPr id="50" name="群組 49">
                <a:extLst>
                  <a:ext uri="{FF2B5EF4-FFF2-40B4-BE49-F238E27FC236}">
                    <a16:creationId xmlns:a16="http://schemas.microsoft.com/office/drawing/2014/main" id="{56075EFE-74D5-4458-BB3A-C67EA63AE271}"/>
                  </a:ext>
                </a:extLst>
              </p:cNvPr>
              <p:cNvGrpSpPr/>
              <p:nvPr/>
            </p:nvGrpSpPr>
            <p:grpSpPr>
              <a:xfrm>
                <a:off x="7312819" y="4276724"/>
                <a:ext cx="157163" cy="333376"/>
                <a:chOff x="6667500" y="4276724"/>
                <a:chExt cx="157163" cy="333376"/>
              </a:xfrm>
            </p:grpSpPr>
            <p:sp>
              <p:nvSpPr>
                <p:cNvPr id="54" name="矩形 53">
                  <a:extLst>
                    <a:ext uri="{FF2B5EF4-FFF2-40B4-BE49-F238E27FC236}">
                      <a16:creationId xmlns:a16="http://schemas.microsoft.com/office/drawing/2014/main" id="{8C5CBD82-3E67-4053-8F31-5123836663EF}"/>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5" name="矩形 54">
                  <a:extLst>
                    <a:ext uri="{FF2B5EF4-FFF2-40B4-BE49-F238E27FC236}">
                      <a16:creationId xmlns:a16="http://schemas.microsoft.com/office/drawing/2014/main" id="{DC432CFC-C8CC-44C0-B5F5-384DC2A37C63}"/>
                    </a:ext>
                  </a:extLst>
                </p:cNvPr>
                <p:cNvSpPr/>
                <p:nvPr/>
              </p:nvSpPr>
              <p:spPr>
                <a:xfrm>
                  <a:off x="6743700" y="4276724"/>
                  <a:ext cx="80963" cy="3333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grpSp>
            <p:nvGrpSpPr>
              <p:cNvPr id="51" name="群組 50">
                <a:extLst>
                  <a:ext uri="{FF2B5EF4-FFF2-40B4-BE49-F238E27FC236}">
                    <a16:creationId xmlns:a16="http://schemas.microsoft.com/office/drawing/2014/main" id="{F7E9F231-D030-4891-B38C-9E9F928B626E}"/>
                  </a:ext>
                </a:extLst>
              </p:cNvPr>
              <p:cNvGrpSpPr/>
              <p:nvPr/>
            </p:nvGrpSpPr>
            <p:grpSpPr>
              <a:xfrm>
                <a:off x="7465218" y="4276724"/>
                <a:ext cx="157163" cy="333376"/>
                <a:chOff x="6667500" y="4276724"/>
                <a:chExt cx="157163" cy="333376"/>
              </a:xfrm>
            </p:grpSpPr>
            <p:sp>
              <p:nvSpPr>
                <p:cNvPr id="52" name="矩形 51">
                  <a:extLst>
                    <a:ext uri="{FF2B5EF4-FFF2-40B4-BE49-F238E27FC236}">
                      <a16:creationId xmlns:a16="http://schemas.microsoft.com/office/drawing/2014/main" id="{1B91D51E-3EC6-47B2-AEF5-0558E110A22F}"/>
                    </a:ext>
                  </a:extLst>
                </p:cNvPr>
                <p:cNvSpPr/>
                <p:nvPr/>
              </p:nvSpPr>
              <p:spPr>
                <a:xfrm>
                  <a:off x="6667500" y="4276724"/>
                  <a:ext cx="80963" cy="33337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53" name="矩形 52">
                  <a:extLst>
                    <a:ext uri="{FF2B5EF4-FFF2-40B4-BE49-F238E27FC236}">
                      <a16:creationId xmlns:a16="http://schemas.microsoft.com/office/drawing/2014/main" id="{D0132CBA-C13C-4BF0-AD8C-5BAEB7F0CC66}"/>
                    </a:ext>
                  </a:extLst>
                </p:cNvPr>
                <p:cNvSpPr/>
                <p:nvPr/>
              </p:nvSpPr>
              <p:spPr>
                <a:xfrm>
                  <a:off x="6743700" y="4276724"/>
                  <a:ext cx="80963" cy="33337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grpSp>
        </p:grpSp>
        <p:sp>
          <p:nvSpPr>
            <p:cNvPr id="38" name="文字方塊 37">
              <a:extLst>
                <a:ext uri="{FF2B5EF4-FFF2-40B4-BE49-F238E27FC236}">
                  <a16:creationId xmlns:a16="http://schemas.microsoft.com/office/drawing/2014/main" id="{078AA285-C67A-4603-93B3-47033C37DD26}"/>
                </a:ext>
              </a:extLst>
            </p:cNvPr>
            <p:cNvSpPr txBox="1"/>
            <p:nvPr/>
          </p:nvSpPr>
          <p:spPr>
            <a:xfrm>
              <a:off x="8443712" y="3757929"/>
              <a:ext cx="1084848" cy="584775"/>
            </a:xfrm>
            <a:prstGeom prst="rect">
              <a:avLst/>
            </a:prstGeom>
            <a:noFill/>
          </p:spPr>
          <p:txBody>
            <a:bodyPr wrap="square" rtlCol="0">
              <a:spAutoFit/>
            </a:bodyPr>
            <a:lstStyle/>
            <a:p>
              <a:pPr algn="ctr"/>
              <a:r>
                <a:rPr lang="en-US" altLang="zh-TW" sz="1600" b="1" dirty="0"/>
                <a:t>U20 undulator</a:t>
              </a:r>
              <a:endParaRPr lang="zh-TW" altLang="en-US" sz="1600" b="1" dirty="0"/>
            </a:p>
          </p:txBody>
        </p:sp>
        <p:sp>
          <p:nvSpPr>
            <p:cNvPr id="39" name="矩形 38">
              <a:extLst>
                <a:ext uri="{FF2B5EF4-FFF2-40B4-BE49-F238E27FC236}">
                  <a16:creationId xmlns:a16="http://schemas.microsoft.com/office/drawing/2014/main" id="{C83B111D-165E-43E2-9A12-B92AD79BB7CF}"/>
                </a:ext>
              </a:extLst>
            </p:cNvPr>
            <p:cNvSpPr/>
            <p:nvPr/>
          </p:nvSpPr>
          <p:spPr>
            <a:xfrm>
              <a:off x="9401892" y="4283016"/>
              <a:ext cx="76199" cy="3333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0" name="矩形 39">
              <a:extLst>
                <a:ext uri="{FF2B5EF4-FFF2-40B4-BE49-F238E27FC236}">
                  <a16:creationId xmlns:a16="http://schemas.microsoft.com/office/drawing/2014/main" id="{DC7851E1-AC97-4453-9A88-0B9B86DEE0AC}"/>
                </a:ext>
              </a:extLst>
            </p:cNvPr>
            <p:cNvSpPr/>
            <p:nvPr/>
          </p:nvSpPr>
          <p:spPr>
            <a:xfrm>
              <a:off x="9426825" y="4810127"/>
              <a:ext cx="76199" cy="3333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41" name="等腰三角形 40">
              <a:extLst>
                <a:ext uri="{FF2B5EF4-FFF2-40B4-BE49-F238E27FC236}">
                  <a16:creationId xmlns:a16="http://schemas.microsoft.com/office/drawing/2014/main" id="{586BF535-ED1E-4124-847C-5188A8CE2B3D}"/>
                </a:ext>
              </a:extLst>
            </p:cNvPr>
            <p:cNvSpPr/>
            <p:nvPr/>
          </p:nvSpPr>
          <p:spPr>
            <a:xfrm>
              <a:off x="2570162" y="4630832"/>
              <a:ext cx="164281" cy="465630"/>
            </a:xfrm>
            <a:prstGeom prst="triangl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等腰三角形 41">
              <a:extLst>
                <a:ext uri="{FF2B5EF4-FFF2-40B4-BE49-F238E27FC236}">
                  <a16:creationId xmlns:a16="http://schemas.microsoft.com/office/drawing/2014/main" id="{3286EA48-2CFF-4448-835B-DAB9179C085F}"/>
                </a:ext>
              </a:extLst>
            </p:cNvPr>
            <p:cNvSpPr/>
            <p:nvPr/>
          </p:nvSpPr>
          <p:spPr>
            <a:xfrm>
              <a:off x="3822686" y="4619625"/>
              <a:ext cx="164281" cy="465630"/>
            </a:xfrm>
            <a:prstGeom prst="triangl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等腰三角形 42">
              <a:extLst>
                <a:ext uri="{FF2B5EF4-FFF2-40B4-BE49-F238E27FC236}">
                  <a16:creationId xmlns:a16="http://schemas.microsoft.com/office/drawing/2014/main" id="{33ECD5F6-EEB9-4D2E-A5F5-AE4BA8E745F6}"/>
                </a:ext>
              </a:extLst>
            </p:cNvPr>
            <p:cNvSpPr/>
            <p:nvPr/>
          </p:nvSpPr>
          <p:spPr>
            <a:xfrm rot="10800000">
              <a:off x="2971504" y="4451925"/>
              <a:ext cx="164281" cy="465630"/>
            </a:xfrm>
            <a:prstGeom prst="triangl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等腰三角形 43">
              <a:extLst>
                <a:ext uri="{FF2B5EF4-FFF2-40B4-BE49-F238E27FC236}">
                  <a16:creationId xmlns:a16="http://schemas.microsoft.com/office/drawing/2014/main" id="{7CFD4E88-C1B0-49C2-A692-8B1C893CB7FE}"/>
                </a:ext>
              </a:extLst>
            </p:cNvPr>
            <p:cNvSpPr/>
            <p:nvPr/>
          </p:nvSpPr>
          <p:spPr>
            <a:xfrm rot="10800000">
              <a:off x="3403998" y="4451925"/>
              <a:ext cx="164281" cy="465630"/>
            </a:xfrm>
            <a:prstGeom prst="triangle">
              <a:avLst/>
            </a:prstGeom>
            <a:solidFill>
              <a:srgbClr val="FC6E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文字方塊 44">
              <a:extLst>
                <a:ext uri="{FF2B5EF4-FFF2-40B4-BE49-F238E27FC236}">
                  <a16:creationId xmlns:a16="http://schemas.microsoft.com/office/drawing/2014/main" id="{6667C7EA-A479-49F3-8488-72FBFAD7EA33}"/>
                </a:ext>
              </a:extLst>
            </p:cNvPr>
            <p:cNvSpPr txBox="1"/>
            <p:nvPr/>
          </p:nvSpPr>
          <p:spPr>
            <a:xfrm>
              <a:off x="2439379" y="5284963"/>
              <a:ext cx="1739967" cy="584775"/>
            </a:xfrm>
            <a:prstGeom prst="rect">
              <a:avLst/>
            </a:prstGeom>
            <a:noFill/>
          </p:spPr>
          <p:txBody>
            <a:bodyPr wrap="square" rtlCol="0">
              <a:spAutoFit/>
            </a:bodyPr>
            <a:lstStyle/>
            <a:p>
              <a:pPr algn="ctr"/>
              <a:r>
                <a:rPr lang="en-US" altLang="zh-TW" sz="1600" b="1" dirty="0"/>
                <a:t>4-dipole decompressor</a:t>
              </a:r>
              <a:endParaRPr lang="zh-TW" altLang="en-US" sz="1600" b="1" dirty="0"/>
            </a:p>
          </p:txBody>
        </p:sp>
      </p:grpSp>
      <p:pic>
        <p:nvPicPr>
          <p:cNvPr id="4" name="圖片 3">
            <a:extLst>
              <a:ext uri="{FF2B5EF4-FFF2-40B4-BE49-F238E27FC236}">
                <a16:creationId xmlns:a16="http://schemas.microsoft.com/office/drawing/2014/main" id="{E7864323-917C-428B-8A65-4DE3506D0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728" y="3413319"/>
            <a:ext cx="3754767" cy="2503178"/>
          </a:xfrm>
          <a:prstGeom prst="rect">
            <a:avLst/>
          </a:prstGeom>
        </p:spPr>
      </p:pic>
      <p:sp>
        <p:nvSpPr>
          <p:cNvPr id="118" name="文字方塊 117">
            <a:extLst>
              <a:ext uri="{FF2B5EF4-FFF2-40B4-BE49-F238E27FC236}">
                <a16:creationId xmlns:a16="http://schemas.microsoft.com/office/drawing/2014/main" id="{50ED40FE-19F2-4BF0-830E-8992C9433865}"/>
              </a:ext>
            </a:extLst>
          </p:cNvPr>
          <p:cNvSpPr txBox="1"/>
          <p:nvPr/>
        </p:nvSpPr>
        <p:spPr>
          <a:xfrm>
            <a:off x="5260199" y="5965239"/>
            <a:ext cx="2696425" cy="461665"/>
          </a:xfrm>
          <a:prstGeom prst="rect">
            <a:avLst/>
          </a:prstGeom>
          <a:noFill/>
        </p:spPr>
        <p:txBody>
          <a:bodyPr wrap="square" rtlCol="0">
            <a:spAutoFit/>
          </a:bodyPr>
          <a:lstStyle/>
          <a:p>
            <a:r>
              <a:rPr lang="en-US" altLang="zh-TW" sz="1200" dirty="0"/>
              <a:t>Emittance growth in the beginning of beam transportation</a:t>
            </a:r>
            <a:endParaRPr lang="zh-TW" altLang="en-US" sz="1200" dirty="0"/>
          </a:p>
        </p:txBody>
      </p:sp>
      <p:sp>
        <p:nvSpPr>
          <p:cNvPr id="119" name="文字方塊 118">
            <a:extLst>
              <a:ext uri="{FF2B5EF4-FFF2-40B4-BE49-F238E27FC236}">
                <a16:creationId xmlns:a16="http://schemas.microsoft.com/office/drawing/2014/main" id="{7FD733AE-238D-45DC-A335-30B43B19D867}"/>
              </a:ext>
            </a:extLst>
          </p:cNvPr>
          <p:cNvSpPr txBox="1"/>
          <p:nvPr/>
        </p:nvSpPr>
        <p:spPr>
          <a:xfrm>
            <a:off x="8745126" y="6024561"/>
            <a:ext cx="2832876" cy="276999"/>
          </a:xfrm>
          <a:prstGeom prst="rect">
            <a:avLst/>
          </a:prstGeom>
          <a:noFill/>
        </p:spPr>
        <p:txBody>
          <a:bodyPr wrap="square" rtlCol="0">
            <a:spAutoFit/>
          </a:bodyPr>
          <a:lstStyle/>
          <a:p>
            <a:r>
              <a:rPr lang="en-US" altLang="zh-TW" sz="1200" dirty="0"/>
              <a:t>Focused electron beam size in the radiator</a:t>
            </a:r>
            <a:endParaRPr lang="zh-TW" altLang="en-US" sz="1200" dirty="0"/>
          </a:p>
        </p:txBody>
      </p:sp>
      <p:sp>
        <p:nvSpPr>
          <p:cNvPr id="120" name="文字方塊 119">
            <a:extLst>
              <a:ext uri="{FF2B5EF4-FFF2-40B4-BE49-F238E27FC236}">
                <a16:creationId xmlns:a16="http://schemas.microsoft.com/office/drawing/2014/main" id="{9DA35297-C330-4A05-B6D0-90192178C60D}"/>
              </a:ext>
            </a:extLst>
          </p:cNvPr>
          <p:cNvSpPr txBox="1"/>
          <p:nvPr/>
        </p:nvSpPr>
        <p:spPr>
          <a:xfrm>
            <a:off x="1151449" y="6163060"/>
            <a:ext cx="3320248" cy="276999"/>
          </a:xfrm>
          <a:prstGeom prst="rect">
            <a:avLst/>
          </a:prstGeom>
          <a:noFill/>
        </p:spPr>
        <p:txBody>
          <a:bodyPr wrap="square" rtlCol="0">
            <a:spAutoFit/>
          </a:bodyPr>
          <a:lstStyle/>
          <a:p>
            <a:r>
              <a:rPr lang="en-US" altLang="zh-TW" sz="1200" dirty="0"/>
              <a:t>Beam size evolution along beam transportation</a:t>
            </a:r>
            <a:endParaRPr lang="zh-TW" altLang="en-US" sz="1200" dirty="0"/>
          </a:p>
        </p:txBody>
      </p:sp>
      <p:pic>
        <p:nvPicPr>
          <p:cNvPr id="122" name="圖片 121">
            <a:extLst>
              <a:ext uri="{FF2B5EF4-FFF2-40B4-BE49-F238E27FC236}">
                <a16:creationId xmlns:a16="http://schemas.microsoft.com/office/drawing/2014/main" id="{5CBBF8BF-13D9-4CFC-B948-E42458081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1055" y="3508040"/>
            <a:ext cx="3754767" cy="2506859"/>
          </a:xfrm>
          <a:prstGeom prst="rect">
            <a:avLst/>
          </a:prstGeom>
        </p:spPr>
      </p:pic>
      <p:pic>
        <p:nvPicPr>
          <p:cNvPr id="124" name="圖片 123">
            <a:extLst>
              <a:ext uri="{FF2B5EF4-FFF2-40B4-BE49-F238E27FC236}">
                <a16:creationId xmlns:a16="http://schemas.microsoft.com/office/drawing/2014/main" id="{1B322B42-CB7C-452B-A008-7B0B07CFB8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19" y="3401162"/>
            <a:ext cx="4045170" cy="2700746"/>
          </a:xfrm>
          <a:prstGeom prst="rect">
            <a:avLst/>
          </a:prstGeom>
        </p:spPr>
      </p:pic>
    </p:spTree>
    <p:extLst>
      <p:ext uri="{BB962C8B-B14F-4D97-AF65-F5344CB8AC3E}">
        <p14:creationId xmlns:p14="http://schemas.microsoft.com/office/powerpoint/2010/main" val="313126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圖片 26">
            <a:extLst>
              <a:ext uri="{FF2B5EF4-FFF2-40B4-BE49-F238E27FC236}">
                <a16:creationId xmlns:a16="http://schemas.microsoft.com/office/drawing/2014/main" id="{7C1B4A27-7D8A-4943-8337-6005CA196E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8843" y="2603829"/>
            <a:ext cx="2817985" cy="1980000"/>
          </a:xfrm>
          <a:prstGeom prst="rect">
            <a:avLst/>
          </a:prstGeom>
        </p:spPr>
      </p:pic>
      <p:sp>
        <p:nvSpPr>
          <p:cNvPr id="10" name="文字方塊 9">
            <a:extLst>
              <a:ext uri="{FF2B5EF4-FFF2-40B4-BE49-F238E27FC236}">
                <a16:creationId xmlns:a16="http://schemas.microsoft.com/office/drawing/2014/main" id="{E7F761EE-9537-4626-869A-038A09CF48A7}"/>
              </a:ext>
            </a:extLst>
          </p:cNvPr>
          <p:cNvSpPr txBox="1"/>
          <p:nvPr/>
        </p:nvSpPr>
        <p:spPr>
          <a:xfrm>
            <a:off x="2115982" y="113075"/>
            <a:ext cx="9972306" cy="523220"/>
          </a:xfrm>
          <a:prstGeom prst="rect">
            <a:avLst/>
          </a:prstGeom>
          <a:noFill/>
        </p:spPr>
        <p:txBody>
          <a:bodyPr wrap="square" rtlCol="0">
            <a:spAutoFit/>
          </a:bodyPr>
          <a:lstStyle/>
          <a:p>
            <a:r>
              <a:rPr lang="en-US" altLang="zh-TW" sz="2800" b="1" dirty="0">
                <a:solidFill>
                  <a:srgbClr val="C00000"/>
                </a:solidFill>
              </a:rPr>
              <a:t>Beam distribution at entrance / exit of decompressor</a:t>
            </a:r>
            <a:endParaRPr lang="zh-TW" altLang="en-US" sz="2800" b="1" dirty="0">
              <a:solidFill>
                <a:srgbClr val="C00000"/>
              </a:solidFill>
            </a:endParaRPr>
          </a:p>
        </p:txBody>
      </p:sp>
      <p:pic>
        <p:nvPicPr>
          <p:cNvPr id="13" name="圖片 12">
            <a:extLst>
              <a:ext uri="{FF2B5EF4-FFF2-40B4-BE49-F238E27FC236}">
                <a16:creationId xmlns:a16="http://schemas.microsoft.com/office/drawing/2014/main" id="{82806754-B035-41F4-9B77-63D973184B7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986805" y="691041"/>
            <a:ext cx="2880000" cy="1980000"/>
          </a:xfrm>
          <a:prstGeom prst="rect">
            <a:avLst/>
          </a:prstGeom>
        </p:spPr>
      </p:pic>
      <p:pic>
        <p:nvPicPr>
          <p:cNvPr id="17" name="內容版面配置區 16">
            <a:extLst>
              <a:ext uri="{FF2B5EF4-FFF2-40B4-BE49-F238E27FC236}">
                <a16:creationId xmlns:a16="http://schemas.microsoft.com/office/drawing/2014/main" id="{0CA4ABCA-336C-4A07-B721-9388E153819A}"/>
              </a:ext>
            </a:extLst>
          </p:cNvPr>
          <p:cNvPicPr>
            <a:picLocks noGrp="1"/>
          </p:cNvPicPr>
          <p:nvPr>
            <p:ph idx="1"/>
          </p:nvPr>
        </p:nvPicPr>
        <p:blipFill>
          <a:blip r:embed="rId4">
            <a:extLst>
              <a:ext uri="{28A0092B-C50C-407E-A947-70E740481C1C}">
                <a14:useLocalDpi xmlns:a14="http://schemas.microsoft.com/office/drawing/2010/main" val="0"/>
              </a:ext>
            </a:extLst>
          </a:blip>
          <a:stretch>
            <a:fillRect/>
          </a:stretch>
        </p:blipFill>
        <p:spPr>
          <a:xfrm>
            <a:off x="601073" y="684291"/>
            <a:ext cx="2880000" cy="1980000"/>
          </a:xfrm>
        </p:spPr>
      </p:pic>
      <p:sp>
        <p:nvSpPr>
          <p:cNvPr id="2" name="文字方塊 1">
            <a:extLst>
              <a:ext uri="{FF2B5EF4-FFF2-40B4-BE49-F238E27FC236}">
                <a16:creationId xmlns:a16="http://schemas.microsoft.com/office/drawing/2014/main" id="{54EBC559-FCF2-4F6F-90A0-B229866C95D7}"/>
              </a:ext>
            </a:extLst>
          </p:cNvPr>
          <p:cNvSpPr txBox="1"/>
          <p:nvPr/>
        </p:nvSpPr>
        <p:spPr>
          <a:xfrm>
            <a:off x="690002" y="541198"/>
            <a:ext cx="3029818" cy="307777"/>
          </a:xfrm>
          <a:prstGeom prst="rect">
            <a:avLst/>
          </a:prstGeom>
          <a:noFill/>
        </p:spPr>
        <p:txBody>
          <a:bodyPr wrap="square" rtlCol="0">
            <a:spAutoFit/>
          </a:bodyPr>
          <a:lstStyle/>
          <a:p>
            <a:r>
              <a:rPr lang="en-US" altLang="zh-TW" sz="1400" dirty="0"/>
              <a:t>Longitudinal phase space distribution</a:t>
            </a:r>
            <a:endParaRPr lang="zh-TW" altLang="en-US" sz="1400" dirty="0"/>
          </a:p>
        </p:txBody>
      </p:sp>
      <p:sp>
        <p:nvSpPr>
          <p:cNvPr id="12" name="文字方塊 11">
            <a:extLst>
              <a:ext uri="{FF2B5EF4-FFF2-40B4-BE49-F238E27FC236}">
                <a16:creationId xmlns:a16="http://schemas.microsoft.com/office/drawing/2014/main" id="{4BB94E17-E9B1-4FC6-9BC5-9F10D0E76E3C}"/>
              </a:ext>
            </a:extLst>
          </p:cNvPr>
          <p:cNvSpPr txBox="1"/>
          <p:nvPr/>
        </p:nvSpPr>
        <p:spPr>
          <a:xfrm>
            <a:off x="7694451" y="573782"/>
            <a:ext cx="1833426" cy="307777"/>
          </a:xfrm>
          <a:prstGeom prst="rect">
            <a:avLst/>
          </a:prstGeom>
          <a:noFill/>
        </p:spPr>
        <p:txBody>
          <a:bodyPr wrap="square" rtlCol="0">
            <a:spAutoFit/>
          </a:bodyPr>
          <a:lstStyle/>
          <a:p>
            <a:r>
              <a:rPr lang="en-US" altLang="zh-TW" sz="1400" dirty="0"/>
              <a:t>Slice energy spread</a:t>
            </a:r>
            <a:endParaRPr lang="zh-TW" altLang="en-US" sz="1400" dirty="0"/>
          </a:p>
        </p:txBody>
      </p:sp>
      <p:pic>
        <p:nvPicPr>
          <p:cNvPr id="3" name="圖片 2">
            <a:extLst>
              <a:ext uri="{FF2B5EF4-FFF2-40B4-BE49-F238E27FC236}">
                <a16:creationId xmlns:a16="http://schemas.microsoft.com/office/drawing/2014/main" id="{85C9E3A9-F3AF-4C7A-9C46-A8D1307AA5C3}"/>
              </a:ext>
            </a:extLst>
          </p:cNvPr>
          <p:cNvPicPr>
            <a:picLocks/>
          </p:cNvPicPr>
          <p:nvPr/>
        </p:nvPicPr>
        <p:blipFill rotWithShape="1">
          <a:blip r:embed="rId5"/>
          <a:srcRect r="2948"/>
          <a:stretch/>
        </p:blipFill>
        <p:spPr>
          <a:xfrm>
            <a:off x="3816829" y="684290"/>
            <a:ext cx="2880000" cy="1980000"/>
          </a:xfrm>
          <a:prstGeom prst="rect">
            <a:avLst/>
          </a:prstGeom>
        </p:spPr>
      </p:pic>
      <p:pic>
        <p:nvPicPr>
          <p:cNvPr id="11" name="圖片 10">
            <a:extLst>
              <a:ext uri="{FF2B5EF4-FFF2-40B4-BE49-F238E27FC236}">
                <a16:creationId xmlns:a16="http://schemas.microsoft.com/office/drawing/2014/main" id="{B153FD96-498B-46B7-A3D1-021373B5B95B}"/>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601073" y="2595629"/>
            <a:ext cx="2880000" cy="1980000"/>
          </a:xfrm>
          <a:prstGeom prst="rect">
            <a:avLst/>
          </a:prstGeom>
        </p:spPr>
      </p:pic>
      <p:sp>
        <p:nvSpPr>
          <p:cNvPr id="8" name="文字方塊 7">
            <a:extLst>
              <a:ext uri="{FF2B5EF4-FFF2-40B4-BE49-F238E27FC236}">
                <a16:creationId xmlns:a16="http://schemas.microsoft.com/office/drawing/2014/main" id="{E0B6D333-3B87-440F-A841-C1C51C9B2107}"/>
              </a:ext>
            </a:extLst>
          </p:cNvPr>
          <p:cNvSpPr txBox="1"/>
          <p:nvPr/>
        </p:nvSpPr>
        <p:spPr>
          <a:xfrm>
            <a:off x="4765322" y="541198"/>
            <a:ext cx="1614669" cy="307777"/>
          </a:xfrm>
          <a:prstGeom prst="rect">
            <a:avLst/>
          </a:prstGeom>
          <a:noFill/>
        </p:spPr>
        <p:txBody>
          <a:bodyPr wrap="square" rtlCol="0">
            <a:spAutoFit/>
          </a:bodyPr>
          <a:lstStyle/>
          <a:p>
            <a:r>
              <a:rPr lang="en-US" altLang="zh-TW" sz="1400" dirty="0"/>
              <a:t>Current profile</a:t>
            </a:r>
            <a:endParaRPr lang="zh-TW" altLang="en-US" sz="1400" dirty="0"/>
          </a:p>
        </p:txBody>
      </p:sp>
      <p:pic>
        <p:nvPicPr>
          <p:cNvPr id="15" name="圖片 14">
            <a:extLst>
              <a:ext uri="{FF2B5EF4-FFF2-40B4-BE49-F238E27FC236}">
                <a16:creationId xmlns:a16="http://schemas.microsoft.com/office/drawing/2014/main" id="{07F8BDEE-7941-4704-AE45-ABB3E04A515A}"/>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6954843" y="2558009"/>
            <a:ext cx="2880000" cy="1980000"/>
          </a:xfrm>
          <a:prstGeom prst="rect">
            <a:avLst/>
          </a:prstGeom>
        </p:spPr>
      </p:pic>
      <p:sp>
        <p:nvSpPr>
          <p:cNvPr id="16" name="文字方塊 15">
            <a:extLst>
              <a:ext uri="{FF2B5EF4-FFF2-40B4-BE49-F238E27FC236}">
                <a16:creationId xmlns:a16="http://schemas.microsoft.com/office/drawing/2014/main" id="{FD38C78B-FF82-4094-ABB1-4911FFBD8A70}"/>
              </a:ext>
            </a:extLst>
          </p:cNvPr>
          <p:cNvSpPr txBox="1"/>
          <p:nvPr/>
        </p:nvSpPr>
        <p:spPr>
          <a:xfrm>
            <a:off x="9839760" y="3111902"/>
            <a:ext cx="2236814" cy="954107"/>
          </a:xfrm>
          <a:prstGeom prst="rect">
            <a:avLst/>
          </a:prstGeom>
          <a:noFill/>
        </p:spPr>
        <p:txBody>
          <a:bodyPr wrap="square" rtlCol="0">
            <a:spAutoFit/>
          </a:bodyPr>
          <a:lstStyle/>
          <a:p>
            <a:r>
              <a:rPr lang="en-US" altLang="zh-TW" sz="1400" dirty="0"/>
              <a:t>Rms bunch length : 29fs</a:t>
            </a:r>
          </a:p>
          <a:p>
            <a:endParaRPr lang="en-US" altLang="zh-TW" sz="1400" dirty="0"/>
          </a:p>
          <a:p>
            <a:r>
              <a:rPr lang="en-US" altLang="zh-TW" sz="1400" dirty="0"/>
              <a:t>Decompressor R56 = 1.7mm</a:t>
            </a:r>
          </a:p>
          <a:p>
            <a:endParaRPr lang="en-US" altLang="zh-TW" sz="1400" dirty="0"/>
          </a:p>
        </p:txBody>
      </p:sp>
      <p:sp>
        <p:nvSpPr>
          <p:cNvPr id="18" name="文字方塊 17">
            <a:extLst>
              <a:ext uri="{FF2B5EF4-FFF2-40B4-BE49-F238E27FC236}">
                <a16:creationId xmlns:a16="http://schemas.microsoft.com/office/drawing/2014/main" id="{8974A8B1-7746-47A6-BC6E-A22E04142E73}"/>
              </a:ext>
            </a:extLst>
          </p:cNvPr>
          <p:cNvSpPr txBox="1"/>
          <p:nvPr/>
        </p:nvSpPr>
        <p:spPr>
          <a:xfrm>
            <a:off x="10048184" y="1706045"/>
            <a:ext cx="2143815" cy="523220"/>
          </a:xfrm>
          <a:prstGeom prst="rect">
            <a:avLst/>
          </a:prstGeom>
          <a:noFill/>
        </p:spPr>
        <p:txBody>
          <a:bodyPr wrap="square" rtlCol="0">
            <a:spAutoFit/>
          </a:bodyPr>
          <a:lstStyle/>
          <a:p>
            <a:r>
              <a:rPr lang="en-US" altLang="zh-TW" sz="1400" dirty="0"/>
              <a:t>Rms bunch length : 4.76fs</a:t>
            </a:r>
          </a:p>
          <a:p>
            <a:endParaRPr lang="en-US" altLang="zh-TW" sz="1400" dirty="0"/>
          </a:p>
        </p:txBody>
      </p:sp>
      <p:pic>
        <p:nvPicPr>
          <p:cNvPr id="5" name="圖片 4">
            <a:extLst>
              <a:ext uri="{FF2B5EF4-FFF2-40B4-BE49-F238E27FC236}">
                <a16:creationId xmlns:a16="http://schemas.microsoft.com/office/drawing/2014/main" id="{B8FAACE9-EFB5-4AFA-8669-E0D7A04A89CE}"/>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3816969" y="4437655"/>
            <a:ext cx="2880000" cy="1980000"/>
          </a:xfrm>
          <a:prstGeom prst="rect">
            <a:avLst/>
          </a:prstGeom>
        </p:spPr>
      </p:pic>
      <p:sp>
        <p:nvSpPr>
          <p:cNvPr id="6" name="矩形 5">
            <a:extLst>
              <a:ext uri="{FF2B5EF4-FFF2-40B4-BE49-F238E27FC236}">
                <a16:creationId xmlns:a16="http://schemas.microsoft.com/office/drawing/2014/main" id="{D6CD93A2-3DB2-486C-9532-D073E6E9FC84}"/>
              </a:ext>
            </a:extLst>
          </p:cNvPr>
          <p:cNvSpPr/>
          <p:nvPr/>
        </p:nvSpPr>
        <p:spPr>
          <a:xfrm>
            <a:off x="5222576" y="2521525"/>
            <a:ext cx="356188" cy="149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a16="http://schemas.microsoft.com/office/drawing/2014/main" id="{4AB5852A-35E6-42A2-889A-7A94BBEDCE24}"/>
              </a:ext>
            </a:extLst>
          </p:cNvPr>
          <p:cNvSpPr/>
          <p:nvPr/>
        </p:nvSpPr>
        <p:spPr>
          <a:xfrm>
            <a:off x="8254976" y="2547903"/>
            <a:ext cx="356188" cy="149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 19">
            <a:extLst>
              <a:ext uri="{FF2B5EF4-FFF2-40B4-BE49-F238E27FC236}">
                <a16:creationId xmlns:a16="http://schemas.microsoft.com/office/drawing/2014/main" id="{36CA2FCC-6BE4-4386-BA12-3E3BABC27A20}"/>
              </a:ext>
            </a:extLst>
          </p:cNvPr>
          <p:cNvSpPr/>
          <p:nvPr/>
        </p:nvSpPr>
        <p:spPr>
          <a:xfrm>
            <a:off x="1937888" y="2522975"/>
            <a:ext cx="356188" cy="149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a16="http://schemas.microsoft.com/office/drawing/2014/main" id="{AAF7E252-B336-40BB-ACEB-812A8C2119BE}"/>
              </a:ext>
            </a:extLst>
          </p:cNvPr>
          <p:cNvSpPr/>
          <p:nvPr/>
        </p:nvSpPr>
        <p:spPr>
          <a:xfrm>
            <a:off x="8254976" y="4398599"/>
            <a:ext cx="356188" cy="149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a:extLst>
              <a:ext uri="{FF2B5EF4-FFF2-40B4-BE49-F238E27FC236}">
                <a16:creationId xmlns:a16="http://schemas.microsoft.com/office/drawing/2014/main" id="{540A190E-92C9-49F2-90BE-EC679C75271A}"/>
              </a:ext>
            </a:extLst>
          </p:cNvPr>
          <p:cNvSpPr/>
          <p:nvPr/>
        </p:nvSpPr>
        <p:spPr>
          <a:xfrm>
            <a:off x="1937888" y="4434313"/>
            <a:ext cx="356188" cy="149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3" name="圖片 22">
            <a:extLst>
              <a:ext uri="{FF2B5EF4-FFF2-40B4-BE49-F238E27FC236}">
                <a16:creationId xmlns:a16="http://schemas.microsoft.com/office/drawing/2014/main" id="{E83351A8-BF15-4EC3-82AF-772C6548F287}"/>
              </a:ext>
            </a:extLst>
          </p:cNvPr>
          <p:cNvPicPr>
            <a:picLocks/>
          </p:cNvPicPr>
          <p:nvPr/>
        </p:nvPicPr>
        <p:blipFill>
          <a:blip r:embed="rId9">
            <a:extLst>
              <a:ext uri="{28A0092B-C50C-407E-A947-70E740481C1C}">
                <a14:useLocalDpi xmlns:a14="http://schemas.microsoft.com/office/drawing/2010/main" val="0"/>
              </a:ext>
            </a:extLst>
          </a:blip>
          <a:stretch>
            <a:fillRect/>
          </a:stretch>
        </p:blipFill>
        <p:spPr>
          <a:xfrm>
            <a:off x="6853683" y="4509071"/>
            <a:ext cx="2981159" cy="1980000"/>
          </a:xfrm>
          <a:prstGeom prst="rect">
            <a:avLst/>
          </a:prstGeom>
        </p:spPr>
      </p:pic>
      <p:sp>
        <p:nvSpPr>
          <p:cNvPr id="24" name="文字方塊 23">
            <a:extLst>
              <a:ext uri="{FF2B5EF4-FFF2-40B4-BE49-F238E27FC236}">
                <a16:creationId xmlns:a16="http://schemas.microsoft.com/office/drawing/2014/main" id="{39858CCB-30A3-4468-8E17-D71D7630B523}"/>
              </a:ext>
            </a:extLst>
          </p:cNvPr>
          <p:cNvSpPr txBox="1"/>
          <p:nvPr/>
        </p:nvSpPr>
        <p:spPr>
          <a:xfrm>
            <a:off x="9724334" y="5022017"/>
            <a:ext cx="2467666" cy="954107"/>
          </a:xfrm>
          <a:prstGeom prst="rect">
            <a:avLst/>
          </a:prstGeom>
          <a:noFill/>
        </p:spPr>
        <p:txBody>
          <a:bodyPr wrap="square" rtlCol="0">
            <a:spAutoFit/>
          </a:bodyPr>
          <a:lstStyle/>
          <a:p>
            <a:r>
              <a:rPr lang="en-US" altLang="zh-TW" sz="1400" dirty="0"/>
              <a:t>Rms bunch length : 114fs</a:t>
            </a:r>
          </a:p>
          <a:p>
            <a:endParaRPr lang="en-US" altLang="zh-TW" sz="1400" dirty="0"/>
          </a:p>
          <a:p>
            <a:r>
              <a:rPr lang="en-US" altLang="zh-TW" sz="1400" dirty="0"/>
              <a:t>Decompressor R56 = 3.4mm</a:t>
            </a:r>
          </a:p>
          <a:p>
            <a:endParaRPr lang="en-US" altLang="zh-TW" sz="1400" dirty="0"/>
          </a:p>
        </p:txBody>
      </p:sp>
      <p:pic>
        <p:nvPicPr>
          <p:cNvPr id="25" name="圖片 24">
            <a:extLst>
              <a:ext uri="{FF2B5EF4-FFF2-40B4-BE49-F238E27FC236}">
                <a16:creationId xmlns:a16="http://schemas.microsoft.com/office/drawing/2014/main" id="{7C4186C0-BC0A-4CDA-9C6E-053C067CC709}"/>
              </a:ext>
            </a:extLst>
          </p:cNvPr>
          <p:cNvPicPr>
            <a:picLocks/>
          </p:cNvPicPr>
          <p:nvPr/>
        </p:nvPicPr>
        <p:blipFill>
          <a:blip r:embed="rId10">
            <a:extLst>
              <a:ext uri="{28A0092B-C50C-407E-A947-70E740481C1C}">
                <a14:useLocalDpi xmlns:a14="http://schemas.microsoft.com/office/drawing/2010/main" val="0"/>
              </a:ext>
            </a:extLst>
          </a:blip>
          <a:stretch>
            <a:fillRect/>
          </a:stretch>
        </p:blipFill>
        <p:spPr>
          <a:xfrm>
            <a:off x="601073" y="4434313"/>
            <a:ext cx="2880000" cy="1980000"/>
          </a:xfrm>
          <a:prstGeom prst="rect">
            <a:avLst/>
          </a:prstGeom>
        </p:spPr>
      </p:pic>
    </p:spTree>
    <p:extLst>
      <p:ext uri="{BB962C8B-B14F-4D97-AF65-F5344CB8AC3E}">
        <p14:creationId xmlns:p14="http://schemas.microsoft.com/office/powerpoint/2010/main" val="2189234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字方塊 15">
            <a:extLst>
              <a:ext uri="{FF2B5EF4-FFF2-40B4-BE49-F238E27FC236}">
                <a16:creationId xmlns:a16="http://schemas.microsoft.com/office/drawing/2014/main" id="{59B2E14C-AB58-4EE0-91BA-CEBF91963308}"/>
              </a:ext>
            </a:extLst>
          </p:cNvPr>
          <p:cNvSpPr txBox="1"/>
          <p:nvPr/>
        </p:nvSpPr>
        <p:spPr>
          <a:xfrm>
            <a:off x="133545" y="370815"/>
            <a:ext cx="1012054" cy="646331"/>
          </a:xfrm>
          <a:prstGeom prst="rect">
            <a:avLst/>
          </a:prstGeom>
          <a:noFill/>
        </p:spPr>
        <p:txBody>
          <a:bodyPr wrap="square" rtlCol="0">
            <a:spAutoFit/>
          </a:bodyPr>
          <a:lstStyle/>
          <a:p>
            <a:r>
              <a:rPr lang="en-US" altLang="zh-TW" dirty="0"/>
              <a:t>Seed:</a:t>
            </a:r>
          </a:p>
          <a:p>
            <a:r>
              <a:rPr lang="en-US" altLang="zh-TW" dirty="0"/>
              <a:t>300MW</a:t>
            </a:r>
            <a:endParaRPr lang="zh-TW" altLang="en-US" dirty="0"/>
          </a:p>
        </p:txBody>
      </p:sp>
      <p:pic>
        <p:nvPicPr>
          <p:cNvPr id="4" name="圖片 3">
            <a:extLst>
              <a:ext uri="{FF2B5EF4-FFF2-40B4-BE49-F238E27FC236}">
                <a16:creationId xmlns:a16="http://schemas.microsoft.com/office/drawing/2014/main" id="{E3E63E11-A90E-4DE7-B94B-53566AE16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0888" y="3170861"/>
            <a:ext cx="4160679" cy="3120509"/>
          </a:xfrm>
          <a:prstGeom prst="rect">
            <a:avLst/>
          </a:prstGeom>
        </p:spPr>
      </p:pic>
      <p:pic>
        <p:nvPicPr>
          <p:cNvPr id="8" name="圖片 7">
            <a:extLst>
              <a:ext uri="{FF2B5EF4-FFF2-40B4-BE49-F238E27FC236}">
                <a16:creationId xmlns:a16="http://schemas.microsoft.com/office/drawing/2014/main" id="{928C693D-17AF-4DD3-A780-D963009602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888" y="308491"/>
            <a:ext cx="4160679" cy="3120509"/>
          </a:xfrm>
          <a:prstGeom prst="rect">
            <a:avLst/>
          </a:prstGeom>
        </p:spPr>
      </p:pic>
      <p:pic>
        <p:nvPicPr>
          <p:cNvPr id="123" name="圖片 122">
            <a:extLst>
              <a:ext uri="{FF2B5EF4-FFF2-40B4-BE49-F238E27FC236}">
                <a16:creationId xmlns:a16="http://schemas.microsoft.com/office/drawing/2014/main" id="{743E4FDA-807A-4C4F-BC99-D4BC0B819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540" y="1028294"/>
            <a:ext cx="4797687" cy="3203161"/>
          </a:xfrm>
          <a:prstGeom prst="rect">
            <a:avLst/>
          </a:prstGeom>
        </p:spPr>
      </p:pic>
      <p:sp>
        <p:nvSpPr>
          <p:cNvPr id="2" name="文字方塊 1">
            <a:extLst>
              <a:ext uri="{FF2B5EF4-FFF2-40B4-BE49-F238E27FC236}">
                <a16:creationId xmlns:a16="http://schemas.microsoft.com/office/drawing/2014/main" id="{7D6AD5C1-9E45-4889-ACE8-FF2A04F678E4}"/>
              </a:ext>
            </a:extLst>
          </p:cNvPr>
          <p:cNvSpPr txBox="1"/>
          <p:nvPr/>
        </p:nvSpPr>
        <p:spPr>
          <a:xfrm>
            <a:off x="1177771" y="4537044"/>
            <a:ext cx="4918229" cy="1754326"/>
          </a:xfrm>
          <a:prstGeom prst="rect">
            <a:avLst/>
          </a:prstGeom>
          <a:noFill/>
        </p:spPr>
        <p:txBody>
          <a:bodyPr wrap="square" rtlCol="0">
            <a:spAutoFit/>
          </a:bodyPr>
          <a:lstStyle/>
          <a:p>
            <a:pPr marL="285750" indent="-285750">
              <a:buFont typeface="Arial" panose="020B0604020202020204" pitchFamily="34" charset="0"/>
              <a:buChar char="•"/>
            </a:pPr>
            <a:r>
              <a:rPr lang="en-US" altLang="zh-TW" dirty="0"/>
              <a:t>The power gain behave more similar to the SASE scheme even with 300MW seeding power</a:t>
            </a:r>
          </a:p>
          <a:p>
            <a:endParaRPr lang="en-US" altLang="zh-TW" dirty="0"/>
          </a:p>
          <a:p>
            <a:pPr marL="285750" indent="-285750">
              <a:buFont typeface="Arial" panose="020B0604020202020204" pitchFamily="34" charset="0"/>
              <a:buChar char="•"/>
            </a:pPr>
            <a:r>
              <a:rPr lang="en-US" altLang="zh-TW" dirty="0"/>
              <a:t>The effects of seed laser seems not working for a decompressed beam. This might because of the correlated energy spread</a:t>
            </a:r>
          </a:p>
        </p:txBody>
      </p:sp>
      <p:sp>
        <p:nvSpPr>
          <p:cNvPr id="10" name="Title 1">
            <a:extLst>
              <a:ext uri="{FF2B5EF4-FFF2-40B4-BE49-F238E27FC236}">
                <a16:creationId xmlns:a16="http://schemas.microsoft.com/office/drawing/2014/main" id="{0EB947BA-CDB0-4E5A-8799-F89E6919DFC3}"/>
              </a:ext>
            </a:extLst>
          </p:cNvPr>
          <p:cNvSpPr txBox="1">
            <a:spLocks/>
          </p:cNvSpPr>
          <p:nvPr/>
        </p:nvSpPr>
        <p:spPr>
          <a:xfrm>
            <a:off x="2831229" y="38175"/>
            <a:ext cx="9227226" cy="523220"/>
          </a:xfrm>
          <a:prstGeom prst="rect">
            <a:avLst/>
          </a:prstGeom>
          <a:noFill/>
        </p:spPr>
        <p:txBody>
          <a:bodyPr wrap="square" rtlCol="0">
            <a:spAutoFit/>
          </a:bodyPr>
          <a:lstStyle>
            <a:defPPr>
              <a:defRPr lang="en-US"/>
            </a:defPPr>
            <a:lvl1pPr>
              <a:defRPr sz="3200" b="1" spc="-51">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800" dirty="0">
                <a:effectLst/>
              </a:rPr>
              <a:t>Radiator simulation for decompressed beam</a:t>
            </a:r>
          </a:p>
        </p:txBody>
      </p:sp>
    </p:spTree>
    <p:extLst>
      <p:ext uri="{BB962C8B-B14F-4D97-AF65-F5344CB8AC3E}">
        <p14:creationId xmlns:p14="http://schemas.microsoft.com/office/powerpoint/2010/main" val="376853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206132F9-F64B-4DB0-871B-9170D69E4FB8}"/>
              </a:ext>
            </a:extLst>
          </p:cNvPr>
          <p:cNvSpPr>
            <a:spLocks noGrp="1"/>
          </p:cNvSpPr>
          <p:nvPr>
            <p:ph type="sldNum" sz="quarter" idx="12"/>
          </p:nvPr>
        </p:nvSpPr>
        <p:spPr/>
        <p:txBody>
          <a:bodyPr/>
          <a:lstStyle/>
          <a:p>
            <a:fld id="{C4E40DF5-EEE2-49E1-9E6A-DFCC9B316F8F}" type="slidenum">
              <a:rPr lang="zh-TW" altLang="en-US" smtClean="0"/>
              <a:pPr/>
              <a:t>16</a:t>
            </a:fld>
            <a:endParaRPr lang="zh-TW" altLang="en-US" dirty="0"/>
          </a:p>
        </p:txBody>
      </p:sp>
      <p:pic>
        <p:nvPicPr>
          <p:cNvPr id="5" name="圖片 4">
            <a:extLst>
              <a:ext uri="{FF2B5EF4-FFF2-40B4-BE49-F238E27FC236}">
                <a16:creationId xmlns:a16="http://schemas.microsoft.com/office/drawing/2014/main" id="{3F48191F-0D4B-45D7-A783-19E43A26B0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710" y="573089"/>
            <a:ext cx="3742375" cy="2498586"/>
          </a:xfrm>
          <a:prstGeom prst="rect">
            <a:avLst/>
          </a:prstGeom>
        </p:spPr>
      </p:pic>
      <p:pic>
        <p:nvPicPr>
          <p:cNvPr id="7" name="圖片 6">
            <a:extLst>
              <a:ext uri="{FF2B5EF4-FFF2-40B4-BE49-F238E27FC236}">
                <a16:creationId xmlns:a16="http://schemas.microsoft.com/office/drawing/2014/main" id="{40FB276D-79BA-4F74-B2A0-C5C01DF6DA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206" y="578058"/>
            <a:ext cx="3742375" cy="2498586"/>
          </a:xfrm>
          <a:prstGeom prst="rect">
            <a:avLst/>
          </a:prstGeom>
        </p:spPr>
      </p:pic>
      <p:pic>
        <p:nvPicPr>
          <p:cNvPr id="9" name="圖片 8">
            <a:extLst>
              <a:ext uri="{FF2B5EF4-FFF2-40B4-BE49-F238E27FC236}">
                <a16:creationId xmlns:a16="http://schemas.microsoft.com/office/drawing/2014/main" id="{CD520268-CA03-4660-ABC4-711ABAE93E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710" y="3071675"/>
            <a:ext cx="3742375" cy="2498586"/>
          </a:xfrm>
          <a:prstGeom prst="rect">
            <a:avLst/>
          </a:prstGeom>
        </p:spPr>
      </p:pic>
      <p:pic>
        <p:nvPicPr>
          <p:cNvPr id="11" name="圖片 10">
            <a:extLst>
              <a:ext uri="{FF2B5EF4-FFF2-40B4-BE49-F238E27FC236}">
                <a16:creationId xmlns:a16="http://schemas.microsoft.com/office/drawing/2014/main" id="{FE3E1296-666D-4DD4-A9F2-4534ACA8FAF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7205" y="3069191"/>
            <a:ext cx="3742376" cy="2498586"/>
          </a:xfrm>
          <a:prstGeom prst="rect">
            <a:avLst/>
          </a:prstGeom>
        </p:spPr>
      </p:pic>
      <p:sp>
        <p:nvSpPr>
          <p:cNvPr id="8" name="文字方塊 7">
            <a:extLst>
              <a:ext uri="{FF2B5EF4-FFF2-40B4-BE49-F238E27FC236}">
                <a16:creationId xmlns:a16="http://schemas.microsoft.com/office/drawing/2014/main" id="{99D8389A-CC99-4EE7-89F1-4CCD34881973}"/>
              </a:ext>
            </a:extLst>
          </p:cNvPr>
          <p:cNvSpPr txBox="1"/>
          <p:nvPr/>
        </p:nvSpPr>
        <p:spPr>
          <a:xfrm>
            <a:off x="2115982" y="113075"/>
            <a:ext cx="9972306" cy="523220"/>
          </a:xfrm>
          <a:prstGeom prst="rect">
            <a:avLst/>
          </a:prstGeom>
          <a:noFill/>
        </p:spPr>
        <p:txBody>
          <a:bodyPr wrap="square" rtlCol="0">
            <a:spAutoFit/>
          </a:bodyPr>
          <a:lstStyle/>
          <a:p>
            <a:r>
              <a:rPr lang="en-US" altLang="zh-TW" sz="2800" b="1" dirty="0">
                <a:solidFill>
                  <a:srgbClr val="C00000"/>
                </a:solidFill>
              </a:rPr>
              <a:t>Radiation profile and spectrum of SASE / HGHG scheme</a:t>
            </a:r>
            <a:endParaRPr lang="zh-TW" altLang="en-US" sz="2800" b="1" dirty="0">
              <a:solidFill>
                <a:srgbClr val="C00000"/>
              </a:solidFill>
            </a:endParaRPr>
          </a:p>
        </p:txBody>
      </p:sp>
      <p:sp>
        <p:nvSpPr>
          <p:cNvPr id="2" name="文字方塊 1">
            <a:extLst>
              <a:ext uri="{FF2B5EF4-FFF2-40B4-BE49-F238E27FC236}">
                <a16:creationId xmlns:a16="http://schemas.microsoft.com/office/drawing/2014/main" id="{BD71A157-213E-4A6B-92E8-8D70E87ECA5F}"/>
              </a:ext>
            </a:extLst>
          </p:cNvPr>
          <p:cNvSpPr txBox="1"/>
          <p:nvPr/>
        </p:nvSpPr>
        <p:spPr>
          <a:xfrm>
            <a:off x="1029810" y="5717220"/>
            <a:ext cx="6747029" cy="646331"/>
          </a:xfrm>
          <a:prstGeom prst="rect">
            <a:avLst/>
          </a:prstGeom>
          <a:noFill/>
        </p:spPr>
        <p:txBody>
          <a:bodyPr wrap="square" rtlCol="0">
            <a:spAutoFit/>
          </a:bodyPr>
          <a:lstStyle/>
          <a:p>
            <a:r>
              <a:rPr lang="en-US" altLang="zh-TW" dirty="0"/>
              <a:t>On-axis electric field and the spectrum of the SASE scheme (left side) and the HGHG (right side) scheme</a:t>
            </a:r>
            <a:endParaRPr lang="zh-TW" altLang="en-US" dirty="0"/>
          </a:p>
        </p:txBody>
      </p:sp>
      <p:sp>
        <p:nvSpPr>
          <p:cNvPr id="4" name="文字方塊 3">
            <a:extLst>
              <a:ext uri="{FF2B5EF4-FFF2-40B4-BE49-F238E27FC236}">
                <a16:creationId xmlns:a16="http://schemas.microsoft.com/office/drawing/2014/main" id="{0C1AA2E4-CCC7-4AEE-AD92-77D6716C8EAF}"/>
              </a:ext>
            </a:extLst>
          </p:cNvPr>
          <p:cNvSpPr txBox="1"/>
          <p:nvPr/>
        </p:nvSpPr>
        <p:spPr>
          <a:xfrm>
            <a:off x="8557553" y="1606858"/>
            <a:ext cx="3059698" cy="3416320"/>
          </a:xfrm>
          <a:prstGeom prst="rect">
            <a:avLst/>
          </a:prstGeom>
          <a:noFill/>
        </p:spPr>
        <p:txBody>
          <a:bodyPr wrap="square" rtlCol="0">
            <a:spAutoFit/>
          </a:bodyPr>
          <a:lstStyle/>
          <a:p>
            <a:pPr marL="285750" indent="-285750">
              <a:buFont typeface="Arial" panose="020B0604020202020204" pitchFamily="34" charset="0"/>
              <a:buChar char="•"/>
            </a:pPr>
            <a:r>
              <a:rPr lang="en-US" altLang="zh-TW" dirty="0"/>
              <a:t>Not only the power growth , the radiation spectrum of HGHG scheme is  also similar to the SASE case.</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Applying a </a:t>
            </a:r>
            <a:r>
              <a:rPr lang="en-US" altLang="zh-TW" dirty="0" err="1"/>
              <a:t>dechirper</a:t>
            </a:r>
            <a:r>
              <a:rPr lang="en-US" altLang="zh-TW" dirty="0"/>
              <a:t> might be one of the solutions</a:t>
            </a:r>
            <a:r>
              <a:rPr lang="zh-TW" altLang="en-US" dirty="0"/>
              <a:t> </a:t>
            </a:r>
            <a:r>
              <a:rPr lang="en-US" altLang="zh-TW" dirty="0"/>
              <a:t>to reduce the correlated energy spread. This can be our future simulation plan.</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endParaRPr lang="zh-TW" altLang="en-US" dirty="0"/>
          </a:p>
        </p:txBody>
      </p:sp>
    </p:spTree>
    <p:extLst>
      <p:ext uri="{BB962C8B-B14F-4D97-AF65-F5344CB8AC3E}">
        <p14:creationId xmlns:p14="http://schemas.microsoft.com/office/powerpoint/2010/main" val="460292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a16="http://schemas.microsoft.com/office/drawing/2014/main" id="{6CE09FD9-1859-4BE4-8667-39C2BA1B2584}"/>
              </a:ext>
            </a:extLst>
          </p:cNvPr>
          <p:cNvSpPr txBox="1"/>
          <p:nvPr/>
        </p:nvSpPr>
        <p:spPr>
          <a:xfrm>
            <a:off x="5115379" y="130148"/>
            <a:ext cx="2199821" cy="646331"/>
          </a:xfrm>
          <a:prstGeom prst="rect">
            <a:avLst/>
          </a:prstGeom>
          <a:noFill/>
        </p:spPr>
        <p:txBody>
          <a:bodyPr wrap="square" rtlCol="0">
            <a:spAutoFit/>
          </a:bodyPr>
          <a:lstStyle/>
          <a:p>
            <a:r>
              <a:rPr lang="en-US" altLang="zh-TW" sz="3600" b="1" dirty="0">
                <a:solidFill>
                  <a:srgbClr val="C00000"/>
                </a:solidFill>
              </a:rPr>
              <a:t>Summary</a:t>
            </a:r>
            <a:endParaRPr lang="zh-TW" altLang="en-US" sz="3600" b="1" dirty="0">
              <a:solidFill>
                <a:srgbClr val="C00000"/>
              </a:solidFill>
            </a:endParaRPr>
          </a:p>
        </p:txBody>
      </p:sp>
      <p:sp>
        <p:nvSpPr>
          <p:cNvPr id="7" name="矩形 6">
            <a:extLst>
              <a:ext uri="{FF2B5EF4-FFF2-40B4-BE49-F238E27FC236}">
                <a16:creationId xmlns:a16="http://schemas.microsoft.com/office/drawing/2014/main" id="{A6544423-B96B-406D-85E0-2EFB51BE6B16}"/>
              </a:ext>
            </a:extLst>
          </p:cNvPr>
          <p:cNvSpPr/>
          <p:nvPr/>
        </p:nvSpPr>
        <p:spPr>
          <a:xfrm>
            <a:off x="1422110" y="1596926"/>
            <a:ext cx="8947009" cy="3970318"/>
          </a:xfrm>
          <a:prstGeom prst="rect">
            <a:avLst/>
          </a:prstGeom>
        </p:spPr>
        <p:txBody>
          <a:bodyPr wrap="square">
            <a:spAutoFit/>
          </a:bodyPr>
          <a:lstStyle/>
          <a:p>
            <a:pPr marL="285750" indent="-285750">
              <a:buFont typeface="Arial" panose="020B0604020202020204" pitchFamily="34" charset="0"/>
              <a:buChar char="•"/>
            </a:pPr>
            <a:r>
              <a:rPr lang="en-US" altLang="zh-TW" dirty="0"/>
              <a:t>Simulation study of a LPA-driven HGHG FEL with a simple BTS has been done at various energy spreads. The results are promising for energy spread lower than 0.5% for a non decompressed beam. </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The effects of short bunch length is significant!! Very high initial CUR, reduce radiator length to about 3m. However, this might have some reduction in pulse energy due to fewer </a:t>
            </a:r>
            <a:r>
              <a:rPr lang="en-US" altLang="zh-TW" dirty="0" err="1"/>
              <a:t>microbunches</a:t>
            </a:r>
            <a:r>
              <a:rPr lang="en-US" altLang="zh-TW" dirty="0"/>
              <a:t>.</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With 4-dipole decompressor, we're able to further reduce slice energy spread to ~ 0.1% this helps to improve the FEL </a:t>
            </a:r>
            <a:r>
              <a:rPr lang="en-US" altLang="zh-TW" dirty="0" err="1"/>
              <a:t>performace</a:t>
            </a:r>
            <a:r>
              <a:rPr lang="en-US" altLang="zh-TW" dirty="0"/>
              <a:t> with 1% rms energy spread significantly.</a:t>
            </a:r>
          </a:p>
          <a:p>
            <a:pPr marL="285750" indent="-285750">
              <a:buFont typeface="Arial" panose="020B0604020202020204" pitchFamily="34" charset="0"/>
              <a:buChar char="•"/>
            </a:pPr>
            <a:endParaRPr lang="en-US" altLang="zh-TW" dirty="0"/>
          </a:p>
          <a:p>
            <a:pPr marL="285750" indent="-285750">
              <a:buFont typeface="Arial" panose="020B0604020202020204" pitchFamily="34" charset="0"/>
              <a:buChar char="•"/>
            </a:pPr>
            <a:r>
              <a:rPr lang="en-US" altLang="zh-TW" dirty="0"/>
              <a:t>The HGHG scheme seems not working for a decompressed beam, the reason might because of correlated energy spread. We’ll consider a </a:t>
            </a:r>
            <a:r>
              <a:rPr lang="en-US" altLang="zh-TW" dirty="0" err="1"/>
              <a:t>dechirper</a:t>
            </a:r>
            <a:r>
              <a:rPr lang="en-US" altLang="zh-TW" dirty="0"/>
              <a:t> for our future work</a:t>
            </a:r>
            <a:endParaRPr lang="zh-TW" altLang="en-US" dirty="0"/>
          </a:p>
          <a:p>
            <a:pPr marL="285750" indent="-285750">
              <a:buFont typeface="Arial" panose="020B0604020202020204" pitchFamily="34" charset="0"/>
              <a:buChar char="•"/>
            </a:pPr>
            <a:endParaRPr lang="zh-TW" altLang="en-US" dirty="0"/>
          </a:p>
        </p:txBody>
      </p:sp>
    </p:spTree>
    <p:extLst>
      <p:ext uri="{BB962C8B-B14F-4D97-AF65-F5344CB8AC3E}">
        <p14:creationId xmlns:p14="http://schemas.microsoft.com/office/powerpoint/2010/main" val="159795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id="{657E220B-FFE3-49C1-8B81-CDDE6C9EBB6C}"/>
              </a:ext>
            </a:extLst>
          </p:cNvPr>
          <p:cNvPicPr>
            <a:picLocks noChangeAspect="1"/>
          </p:cNvPicPr>
          <p:nvPr/>
        </p:nvPicPr>
        <p:blipFill>
          <a:blip r:embed="rId2"/>
          <a:stretch>
            <a:fillRect/>
          </a:stretch>
        </p:blipFill>
        <p:spPr>
          <a:xfrm>
            <a:off x="1260629" y="0"/>
            <a:ext cx="9800948" cy="6490551"/>
          </a:xfrm>
          <a:prstGeom prst="rect">
            <a:avLst/>
          </a:prstGeom>
        </p:spPr>
      </p:pic>
    </p:spTree>
    <p:extLst>
      <p:ext uri="{BB962C8B-B14F-4D97-AF65-F5344CB8AC3E}">
        <p14:creationId xmlns:p14="http://schemas.microsoft.com/office/powerpoint/2010/main" val="1920833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970AF12-DD6C-432D-AF39-2A9D15A59EBF}"/>
              </a:ext>
            </a:extLst>
          </p:cNvPr>
          <p:cNvSpPr>
            <a:spLocks noGrp="1"/>
          </p:cNvSpPr>
          <p:nvPr>
            <p:ph type="title"/>
          </p:nvPr>
        </p:nvSpPr>
        <p:spPr/>
        <p:txBody>
          <a:bodyPr/>
          <a:lstStyle/>
          <a:p>
            <a:endParaRPr lang="zh-TW" altLang="en-US"/>
          </a:p>
        </p:txBody>
      </p:sp>
      <p:sp>
        <p:nvSpPr>
          <p:cNvPr id="5" name="文字方塊 4">
            <a:extLst>
              <a:ext uri="{FF2B5EF4-FFF2-40B4-BE49-F238E27FC236}">
                <a16:creationId xmlns:a16="http://schemas.microsoft.com/office/drawing/2014/main" id="{9BBE0625-6139-4ED9-8315-F0934895F642}"/>
              </a:ext>
            </a:extLst>
          </p:cNvPr>
          <p:cNvSpPr txBox="1"/>
          <p:nvPr/>
        </p:nvSpPr>
        <p:spPr>
          <a:xfrm>
            <a:off x="4013808" y="2160055"/>
            <a:ext cx="4596792" cy="584775"/>
          </a:xfrm>
          <a:prstGeom prst="rect">
            <a:avLst/>
          </a:prstGeom>
          <a:noFill/>
        </p:spPr>
        <p:txBody>
          <a:bodyPr wrap="square" rtlCol="0">
            <a:spAutoFit/>
          </a:bodyPr>
          <a:lstStyle/>
          <a:p>
            <a:r>
              <a:rPr lang="en-US" altLang="zh-TW" sz="3200" b="1" dirty="0">
                <a:solidFill>
                  <a:srgbClr val="C00000"/>
                </a:solidFill>
              </a:rPr>
              <a:t>Thanks for your attention!</a:t>
            </a:r>
            <a:endParaRPr lang="zh-TW" altLang="en-US" sz="3200" b="1" dirty="0">
              <a:solidFill>
                <a:srgbClr val="C00000"/>
              </a:solidFill>
            </a:endParaRPr>
          </a:p>
        </p:txBody>
      </p:sp>
    </p:spTree>
    <p:extLst>
      <p:ext uri="{BB962C8B-B14F-4D97-AF65-F5344CB8AC3E}">
        <p14:creationId xmlns:p14="http://schemas.microsoft.com/office/powerpoint/2010/main" val="3411849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163C0F84-532A-48B6-A6D9-FAF8FA3063CD}"/>
              </a:ext>
            </a:extLst>
          </p:cNvPr>
          <p:cNvSpPr>
            <a:spLocks noGrp="1"/>
          </p:cNvSpPr>
          <p:nvPr>
            <p:ph type="sldNum" sz="quarter" idx="12"/>
          </p:nvPr>
        </p:nvSpPr>
        <p:spPr/>
        <p:txBody>
          <a:bodyPr/>
          <a:lstStyle/>
          <a:p>
            <a:fld id="{C4E40DF5-EEE2-49E1-9E6A-DFCC9B316F8F}" type="slidenum">
              <a:rPr lang="zh-TW" altLang="en-US" smtClean="0"/>
              <a:pPr/>
              <a:t>2</a:t>
            </a:fld>
            <a:endParaRPr lang="zh-TW" altLang="en-US" dirty="0"/>
          </a:p>
        </p:txBody>
      </p:sp>
      <p:sp>
        <p:nvSpPr>
          <p:cNvPr id="4" name="內容版面配置區 2">
            <a:extLst>
              <a:ext uri="{FF2B5EF4-FFF2-40B4-BE49-F238E27FC236}">
                <a16:creationId xmlns:a16="http://schemas.microsoft.com/office/drawing/2014/main" id="{D53DA740-0949-45C4-B182-228C21661DB9}"/>
              </a:ext>
            </a:extLst>
          </p:cNvPr>
          <p:cNvSpPr txBox="1">
            <a:spLocks/>
          </p:cNvSpPr>
          <p:nvPr/>
        </p:nvSpPr>
        <p:spPr>
          <a:xfrm>
            <a:off x="1316540" y="1278584"/>
            <a:ext cx="7598859" cy="37719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zh-TW" sz="2400" dirty="0">
                <a:latin typeface="Times New Roman" panose="02020603050405020304" pitchFamily="18" charset="0"/>
                <a:ea typeface="新細明體" pitchFamily="18" charset="-120"/>
                <a:cs typeface="Times New Roman" panose="02020603050405020304" pitchFamily="18" charset="0"/>
              </a:rPr>
              <a:t>Introduction </a:t>
            </a:r>
            <a:endParaRPr lang="zh-TW" altLang="en-US" sz="2400" dirty="0">
              <a:solidFill>
                <a:srgbClr val="FFC000"/>
              </a:solidFill>
              <a:latin typeface="Times New Roman" panose="02020603050405020304" pitchFamily="18" charset="0"/>
              <a:ea typeface="新細明體" pitchFamily="18" charset="-120"/>
              <a:cs typeface="Times New Roman" panose="02020603050405020304" pitchFamily="18" charset="0"/>
            </a:endParaRPr>
          </a:p>
          <a:p>
            <a:pPr>
              <a:defRPr/>
            </a:pPr>
            <a:r>
              <a:rPr lang="en-US" altLang="zh-TW" sz="2400" dirty="0">
                <a:latin typeface="Times New Roman" panose="02020603050405020304" pitchFamily="18" charset="0"/>
                <a:ea typeface="新細明體" pitchFamily="18" charset="-120"/>
                <a:cs typeface="Times New Roman" panose="02020603050405020304" pitchFamily="18" charset="0"/>
              </a:rPr>
              <a:t>Simulation results with a simple beam transport system</a:t>
            </a:r>
          </a:p>
          <a:p>
            <a:pPr>
              <a:defRPr/>
            </a:pPr>
            <a:r>
              <a:rPr lang="en-US" altLang="zh-TW" sz="2400" dirty="0">
                <a:latin typeface="Times New Roman" panose="02020603050405020304" pitchFamily="18" charset="0"/>
                <a:ea typeface="新細明體" pitchFamily="18" charset="-120"/>
                <a:cs typeface="Times New Roman" panose="02020603050405020304" pitchFamily="18" charset="0"/>
              </a:rPr>
              <a:t>Decompressor for larger energy spread</a:t>
            </a:r>
          </a:p>
          <a:p>
            <a:pPr>
              <a:defRPr/>
            </a:pPr>
            <a:r>
              <a:rPr lang="en-US" altLang="zh-TW" sz="2400" dirty="0">
                <a:latin typeface="Times New Roman" panose="02020603050405020304" pitchFamily="18" charset="0"/>
                <a:ea typeface="新細明體" pitchFamily="18" charset="-120"/>
                <a:cs typeface="Times New Roman" panose="02020603050405020304" pitchFamily="18" charset="0"/>
              </a:rPr>
              <a:t>Summary</a:t>
            </a:r>
            <a:endParaRPr lang="en-US" altLang="zh-TW" sz="2400" dirty="0">
              <a:solidFill>
                <a:srgbClr val="FFC000"/>
              </a:solidFill>
              <a:latin typeface="Times New Roman" panose="02020603050405020304" pitchFamily="18" charset="0"/>
              <a:ea typeface="新細明體" pitchFamily="18" charset="-120"/>
              <a:cs typeface="Times New Roman" panose="02020603050405020304" pitchFamily="18" charset="0"/>
            </a:endParaRPr>
          </a:p>
          <a:p>
            <a:endParaRPr lang="zh-TW" altLang="en-US" sz="2400" dirty="0"/>
          </a:p>
        </p:txBody>
      </p:sp>
      <p:sp>
        <p:nvSpPr>
          <p:cNvPr id="5" name="文字方塊 4">
            <a:extLst>
              <a:ext uri="{FF2B5EF4-FFF2-40B4-BE49-F238E27FC236}">
                <a16:creationId xmlns:a16="http://schemas.microsoft.com/office/drawing/2014/main" id="{9C9D8BDA-4794-459C-9EA4-67E4A8B7B68E}"/>
              </a:ext>
            </a:extLst>
          </p:cNvPr>
          <p:cNvSpPr txBox="1"/>
          <p:nvPr/>
        </p:nvSpPr>
        <p:spPr>
          <a:xfrm>
            <a:off x="5281395" y="184505"/>
            <a:ext cx="1948080" cy="584775"/>
          </a:xfrm>
          <a:prstGeom prst="rect">
            <a:avLst/>
          </a:prstGeom>
          <a:noFill/>
        </p:spPr>
        <p:txBody>
          <a:bodyPr wrap="square" rtlCol="0">
            <a:spAutoFit/>
          </a:bodyPr>
          <a:lstStyle/>
          <a:p>
            <a:r>
              <a:rPr lang="en-US" altLang="zh-TW" sz="3200" b="1" spc="-51" dirty="0">
                <a:solidFill>
                  <a:srgbClr val="C00000"/>
                </a:solidFill>
                <a:latin typeface="Arial" panose="020B0604020202020204" pitchFamily="34" charset="0"/>
                <a:ea typeface="+mj-ea"/>
                <a:cs typeface="Arial" panose="020B0604020202020204" pitchFamily="34" charset="0"/>
              </a:rPr>
              <a:t>Outline</a:t>
            </a:r>
            <a:endParaRPr lang="zh-TW" altLang="en-US" sz="3200" b="1" spc="-51" dirty="0">
              <a:solidFill>
                <a:srgbClr val="C0000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662243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標題 1">
            <a:extLst>
              <a:ext uri="{FF2B5EF4-FFF2-40B4-BE49-F238E27FC236}">
                <a16:creationId xmlns:a16="http://schemas.microsoft.com/office/drawing/2014/main" id="{909BCEBC-04AC-4537-8C9D-8BBF5F35DDF3}"/>
              </a:ext>
            </a:extLst>
          </p:cNvPr>
          <p:cNvSpPr>
            <a:spLocks noGrp="1"/>
          </p:cNvSpPr>
          <p:nvPr>
            <p:ph type="title"/>
          </p:nvPr>
        </p:nvSpPr>
        <p:spPr>
          <a:xfrm>
            <a:off x="3599155" y="199967"/>
            <a:ext cx="5780392" cy="535531"/>
          </a:xfrm>
          <a:noFill/>
        </p:spPr>
        <p:txBody>
          <a:bodyPr wrap="square" rtlCol="0">
            <a:spAutoFit/>
          </a:bodyPr>
          <a:lstStyle/>
          <a:p>
            <a:pPr defTabSz="457200"/>
            <a:r>
              <a:rPr lang="en-US" altLang="zh-TW" sz="3200" b="1" spc="-51" dirty="0">
                <a:solidFill>
                  <a:srgbClr val="C00000"/>
                </a:solidFill>
                <a:latin typeface="Arial" panose="020B0604020202020204" pitchFamily="34" charset="0"/>
                <a:cs typeface="Arial" panose="020B0604020202020204" pitchFamily="34" charset="0"/>
              </a:rPr>
              <a:t>Common parameters for FEL</a:t>
            </a:r>
          </a:p>
        </p:txBody>
      </p:sp>
      <p:sp>
        <p:nvSpPr>
          <p:cNvPr id="3" name="內容版面配置區 2"/>
          <p:cNvSpPr>
            <a:spLocks noGrp="1"/>
          </p:cNvSpPr>
          <p:nvPr>
            <p:ph idx="1"/>
          </p:nvPr>
        </p:nvSpPr>
        <p:spPr>
          <a:xfrm>
            <a:off x="562154" y="1489107"/>
            <a:ext cx="6789577" cy="338555"/>
          </a:xfrm>
        </p:spPr>
        <p:txBody>
          <a:bodyPr>
            <a:normAutofit/>
          </a:bodyPr>
          <a:lstStyle/>
          <a:p>
            <a:pPr marL="0" indent="0">
              <a:buNone/>
            </a:pPr>
            <a:r>
              <a:rPr lang="en-US" altLang="zh-TW" sz="1600" dirty="0"/>
              <a:t>For a FEL amplifier, the growth and saturation of radiation can be described by:</a:t>
            </a:r>
          </a:p>
        </p:txBody>
      </p:sp>
      <p:graphicFrame>
        <p:nvGraphicFramePr>
          <p:cNvPr id="5" name="物件 4"/>
          <p:cNvGraphicFramePr>
            <a:graphicFrameLocks noChangeAspect="1"/>
          </p:cNvGraphicFramePr>
          <p:nvPr>
            <p:extLst>
              <p:ext uri="{D42A27DB-BD31-4B8C-83A1-F6EECF244321}">
                <p14:modId xmlns:p14="http://schemas.microsoft.com/office/powerpoint/2010/main" val="3517911844"/>
              </p:ext>
            </p:extLst>
          </p:nvPr>
        </p:nvGraphicFramePr>
        <p:xfrm>
          <a:off x="635421" y="2058224"/>
          <a:ext cx="2800238" cy="415625"/>
        </p:xfrm>
        <a:graphic>
          <a:graphicData uri="http://schemas.openxmlformats.org/presentationml/2006/ole">
            <mc:AlternateContent xmlns:mc="http://schemas.openxmlformats.org/markup-compatibility/2006">
              <mc:Choice xmlns:v="urn:schemas-microsoft-com:vml" Requires="v">
                <p:oleObj spid="_x0000_s3409" name="方程式" r:id="rId3" imgW="1282680" imgH="253800" progId="Equation.3">
                  <p:embed/>
                </p:oleObj>
              </mc:Choice>
              <mc:Fallback>
                <p:oleObj name="方程式" r:id="rId3" imgW="1282680" imgH="253800" progId="Equation.3">
                  <p:embed/>
                  <p:pic>
                    <p:nvPicPr>
                      <p:cNvPr id="5" name="物件 4"/>
                      <p:cNvPicPr/>
                      <p:nvPr/>
                    </p:nvPicPr>
                    <p:blipFill>
                      <a:blip r:embed="rId4"/>
                      <a:stretch>
                        <a:fillRect/>
                      </a:stretch>
                    </p:blipFill>
                    <p:spPr>
                      <a:xfrm>
                        <a:off x="635421" y="2058224"/>
                        <a:ext cx="2800238" cy="415625"/>
                      </a:xfrm>
                      <a:prstGeom prst="rect">
                        <a:avLst/>
                      </a:prstGeom>
                    </p:spPr>
                  </p:pic>
                </p:oleObj>
              </mc:Fallback>
            </mc:AlternateContent>
          </a:graphicData>
        </a:graphic>
      </p:graphicFrame>
      <p:graphicFrame>
        <p:nvGraphicFramePr>
          <p:cNvPr id="6" name="物件 5"/>
          <p:cNvGraphicFramePr>
            <a:graphicFrameLocks noChangeAspect="1"/>
          </p:cNvGraphicFramePr>
          <p:nvPr/>
        </p:nvGraphicFramePr>
        <p:xfrm>
          <a:off x="635420" y="2675424"/>
          <a:ext cx="1921349" cy="628542"/>
        </p:xfrm>
        <a:graphic>
          <a:graphicData uri="http://schemas.openxmlformats.org/presentationml/2006/ole">
            <mc:AlternateContent xmlns:mc="http://schemas.openxmlformats.org/markup-compatibility/2006">
              <mc:Choice xmlns:v="urn:schemas-microsoft-com:vml" Requires="v">
                <p:oleObj spid="_x0000_s3410" name="方程式" r:id="rId5" imgW="1104840" imgH="482400" progId="Equation.3">
                  <p:embed/>
                </p:oleObj>
              </mc:Choice>
              <mc:Fallback>
                <p:oleObj name="方程式" r:id="rId5" imgW="1104840" imgH="482400" progId="Equation.3">
                  <p:embed/>
                  <p:pic>
                    <p:nvPicPr>
                      <p:cNvPr id="6" name="物件 5"/>
                      <p:cNvPicPr/>
                      <p:nvPr/>
                    </p:nvPicPr>
                    <p:blipFill>
                      <a:blip r:embed="rId6"/>
                      <a:stretch>
                        <a:fillRect/>
                      </a:stretch>
                    </p:blipFill>
                    <p:spPr>
                      <a:xfrm>
                        <a:off x="635420" y="2675424"/>
                        <a:ext cx="1921349" cy="628542"/>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8" name="文字方塊 7"/>
              <p:cNvSpPr txBox="1"/>
              <p:nvPr/>
            </p:nvSpPr>
            <p:spPr>
              <a:xfrm>
                <a:off x="635420" y="5899789"/>
                <a:ext cx="7644837" cy="338554"/>
              </a:xfrm>
              <a:prstGeom prst="rect">
                <a:avLst/>
              </a:prstGeom>
              <a:noFill/>
            </p:spPr>
            <p:txBody>
              <a:bodyPr wrap="square" rtlCol="0">
                <a:spAutoFit/>
              </a:bodyPr>
              <a:lstStyle/>
              <a:p>
                <a14:m>
                  <m:oMath xmlns:m="http://schemas.openxmlformats.org/officeDocument/2006/math">
                    <m:r>
                      <a:rPr lang="en-US" altLang="zh-TW" sz="1600" b="0" i="1" smtClean="0">
                        <a:solidFill>
                          <a:prstClr val="black"/>
                        </a:solidFill>
                        <a:latin typeface="Cambria Math" panose="02040503050406030204" pitchFamily="18" charset="0"/>
                      </a:rPr>
                      <m:t>𝜌</m:t>
                    </m:r>
                  </m:oMath>
                </a14:m>
                <a:r>
                  <a:rPr lang="en-US" altLang="zh-TW" sz="1600" i="1" dirty="0">
                    <a:solidFill>
                      <a:prstClr val="black"/>
                    </a:solidFill>
                  </a:rPr>
                  <a:t>, L</a:t>
                </a:r>
                <a:r>
                  <a:rPr lang="en-US" altLang="zh-TW" sz="1600" baseline="-25000" dirty="0">
                    <a:solidFill>
                      <a:prstClr val="black"/>
                    </a:solidFill>
                  </a:rPr>
                  <a:t>g</a:t>
                </a:r>
                <a:r>
                  <a:rPr lang="en-US" altLang="zh-TW" sz="1600" dirty="0">
                    <a:solidFill>
                      <a:prstClr val="black"/>
                    </a:solidFill>
                  </a:rPr>
                  <a:t> , </a:t>
                </a:r>
                <a:r>
                  <a:rPr lang="en-US" altLang="zh-TW" sz="1600" i="1" dirty="0" err="1">
                    <a:solidFill>
                      <a:prstClr val="black"/>
                    </a:solidFill>
                  </a:rPr>
                  <a:t>L</a:t>
                </a:r>
                <a:r>
                  <a:rPr lang="en-US" altLang="zh-TW" sz="1600" baseline="-25000" dirty="0" err="1">
                    <a:solidFill>
                      <a:prstClr val="black"/>
                    </a:solidFill>
                  </a:rPr>
                  <a:t>sat</a:t>
                </a:r>
                <a:r>
                  <a:rPr lang="en-US" altLang="zh-TW" sz="1600" dirty="0">
                    <a:solidFill>
                      <a:prstClr val="black"/>
                    </a:solidFill>
                  </a:rPr>
                  <a:t> and </a:t>
                </a:r>
                <a:r>
                  <a:rPr lang="en-US" altLang="zh-TW" sz="1600" i="1" dirty="0" err="1">
                    <a:solidFill>
                      <a:prstClr val="black"/>
                    </a:solidFill>
                  </a:rPr>
                  <a:t>P</a:t>
                </a:r>
                <a:r>
                  <a:rPr lang="en-US" altLang="zh-TW" sz="1600" baseline="-25000" dirty="0" err="1">
                    <a:solidFill>
                      <a:prstClr val="black"/>
                    </a:solidFill>
                  </a:rPr>
                  <a:t>sat</a:t>
                </a:r>
                <a:r>
                  <a:rPr lang="en-US" altLang="zh-TW" sz="1600" dirty="0">
                    <a:solidFill>
                      <a:prstClr val="black"/>
                    </a:solidFill>
                  </a:rPr>
                  <a:t> are the major performance parameters for a high gain FEL amplifier.</a:t>
                </a:r>
                <a:endParaRPr lang="zh-TW" altLang="en-US" sz="1600" dirty="0"/>
              </a:p>
            </p:txBody>
          </p:sp>
        </mc:Choice>
        <mc:Fallback xmlns="">
          <p:sp>
            <p:nvSpPr>
              <p:cNvPr id="8" name="文字方塊 7"/>
              <p:cNvSpPr txBox="1">
                <a:spLocks noRot="1" noChangeAspect="1" noMove="1" noResize="1" noEditPoints="1" noAdjustHandles="1" noChangeArrowheads="1" noChangeShapeType="1" noTextEdit="1"/>
              </p:cNvSpPr>
              <p:nvPr/>
            </p:nvSpPr>
            <p:spPr>
              <a:xfrm>
                <a:off x="635420" y="5899789"/>
                <a:ext cx="7644837" cy="338554"/>
              </a:xfrm>
              <a:prstGeom prst="rect">
                <a:avLst/>
              </a:prstGeom>
              <a:blipFill>
                <a:blip r:embed="rId7"/>
                <a:stretch>
                  <a:fillRect t="-5455" b="-23636"/>
                </a:stretch>
              </a:blipFill>
            </p:spPr>
            <p:txBody>
              <a:bodyPr/>
              <a:lstStyle/>
              <a:p>
                <a:r>
                  <a:rPr lang="zh-TW" altLang="en-US">
                    <a:noFill/>
                  </a:rPr>
                  <a:t> </a:t>
                </a:r>
              </a:p>
            </p:txBody>
          </p:sp>
        </mc:Fallback>
      </mc:AlternateContent>
      <p:pic>
        <p:nvPicPr>
          <p:cNvPr id="9" name="圖片 8">
            <a:extLst>
              <a:ext uri="{FF2B5EF4-FFF2-40B4-BE49-F238E27FC236}">
                <a16:creationId xmlns:a16="http://schemas.microsoft.com/office/drawing/2014/main" id="{2B4A9971-32FA-4718-BE51-E4DE7ACD1406}"/>
              </a:ext>
            </a:extLst>
          </p:cNvPr>
          <p:cNvPicPr>
            <a:picLocks noChangeAspect="1"/>
          </p:cNvPicPr>
          <p:nvPr/>
        </p:nvPicPr>
        <p:blipFill>
          <a:blip r:embed="rId8"/>
          <a:stretch>
            <a:fillRect/>
          </a:stretch>
        </p:blipFill>
        <p:spPr>
          <a:xfrm>
            <a:off x="7251833" y="1547967"/>
            <a:ext cx="4743851" cy="3660174"/>
          </a:xfrm>
          <a:prstGeom prst="rect">
            <a:avLst/>
          </a:prstGeom>
        </p:spPr>
      </p:pic>
      <p:sp>
        <p:nvSpPr>
          <p:cNvPr id="10" name="文字方塊 9">
            <a:extLst>
              <a:ext uri="{FF2B5EF4-FFF2-40B4-BE49-F238E27FC236}">
                <a16:creationId xmlns:a16="http://schemas.microsoft.com/office/drawing/2014/main" id="{85689B60-8000-4B5F-A67C-D0DC17233E95}"/>
              </a:ext>
            </a:extLst>
          </p:cNvPr>
          <p:cNvSpPr txBox="1"/>
          <p:nvPr/>
        </p:nvSpPr>
        <p:spPr>
          <a:xfrm>
            <a:off x="7904825" y="5297960"/>
            <a:ext cx="4287175" cy="369332"/>
          </a:xfrm>
          <a:prstGeom prst="rect">
            <a:avLst/>
          </a:prstGeom>
          <a:noFill/>
        </p:spPr>
        <p:txBody>
          <a:bodyPr wrap="square" rtlCol="0">
            <a:spAutoFit/>
          </a:bodyPr>
          <a:lstStyle/>
          <a:p>
            <a:r>
              <a:rPr lang="en-US" altLang="zh-TW" dirty="0"/>
              <a:t>Radiation power growth in undulator</a:t>
            </a:r>
            <a:endParaRPr lang="zh-TW" altLang="en-US" dirty="0"/>
          </a:p>
        </p:txBody>
      </p:sp>
      <p:cxnSp>
        <p:nvCxnSpPr>
          <p:cNvPr id="11" name="直線單箭頭接點 10">
            <a:extLst>
              <a:ext uri="{FF2B5EF4-FFF2-40B4-BE49-F238E27FC236}">
                <a16:creationId xmlns:a16="http://schemas.microsoft.com/office/drawing/2014/main" id="{D52C29C9-4E17-412B-8850-5416159D5C79}"/>
              </a:ext>
            </a:extLst>
          </p:cNvPr>
          <p:cNvCxnSpPr>
            <a:cxnSpLocks/>
          </p:cNvCxnSpPr>
          <p:nvPr/>
        </p:nvCxnSpPr>
        <p:spPr>
          <a:xfrm flipH="1" flipV="1">
            <a:off x="10691327" y="1560849"/>
            <a:ext cx="1026367" cy="932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文字方塊 11">
            <a:extLst>
              <a:ext uri="{FF2B5EF4-FFF2-40B4-BE49-F238E27FC236}">
                <a16:creationId xmlns:a16="http://schemas.microsoft.com/office/drawing/2014/main" id="{BF1EF606-389E-4A60-B306-FB3F198F0C4D}"/>
              </a:ext>
            </a:extLst>
          </p:cNvPr>
          <p:cNvSpPr txBox="1"/>
          <p:nvPr/>
        </p:nvSpPr>
        <p:spPr>
          <a:xfrm>
            <a:off x="9748934" y="1187624"/>
            <a:ext cx="2155372" cy="369332"/>
          </a:xfrm>
          <a:prstGeom prst="rect">
            <a:avLst/>
          </a:prstGeom>
          <a:noFill/>
        </p:spPr>
        <p:txBody>
          <a:bodyPr wrap="square" rtlCol="0">
            <a:spAutoFit/>
          </a:bodyPr>
          <a:lstStyle/>
          <a:p>
            <a:r>
              <a:rPr lang="en-US" altLang="zh-TW" dirty="0"/>
              <a:t>Saturation power </a:t>
            </a:r>
            <a:endParaRPr lang="zh-TW" altLang="en-US" dirty="0"/>
          </a:p>
        </p:txBody>
      </p:sp>
      <p:sp>
        <p:nvSpPr>
          <p:cNvPr id="15" name="文字方塊 14">
            <a:extLst>
              <a:ext uri="{FF2B5EF4-FFF2-40B4-BE49-F238E27FC236}">
                <a16:creationId xmlns:a16="http://schemas.microsoft.com/office/drawing/2014/main" id="{43D8C484-8261-4700-BE4A-40FBDFFCFB52}"/>
              </a:ext>
            </a:extLst>
          </p:cNvPr>
          <p:cNvSpPr txBox="1"/>
          <p:nvPr/>
        </p:nvSpPr>
        <p:spPr>
          <a:xfrm>
            <a:off x="562156" y="945409"/>
            <a:ext cx="5780392" cy="338554"/>
          </a:xfrm>
          <a:prstGeom prst="rect">
            <a:avLst/>
          </a:prstGeom>
          <a:noFill/>
        </p:spPr>
        <p:txBody>
          <a:bodyPr wrap="square" rtlCol="0">
            <a:spAutoFit/>
          </a:bodyPr>
          <a:lstStyle/>
          <a:p>
            <a:pPr marL="342900" indent="-342900">
              <a:buFont typeface="Wingdings" panose="05000000000000000000" pitchFamily="2" charset="2"/>
              <a:buChar char="Ø"/>
            </a:pPr>
            <a:r>
              <a:rPr lang="en-US" altLang="zh-TW" sz="1600" dirty="0"/>
              <a:t>Saturation power and gain length</a:t>
            </a:r>
            <a:endParaRPr lang="zh-TW" altLang="en-US" sz="1600" dirty="0"/>
          </a:p>
        </p:txBody>
      </p:sp>
      <p:graphicFrame>
        <p:nvGraphicFramePr>
          <p:cNvPr id="13" name="物件 12">
            <a:extLst>
              <a:ext uri="{FF2B5EF4-FFF2-40B4-BE49-F238E27FC236}">
                <a16:creationId xmlns:a16="http://schemas.microsoft.com/office/drawing/2014/main" id="{E0077AEA-254E-4227-8E31-14E69C552C6F}"/>
              </a:ext>
            </a:extLst>
          </p:cNvPr>
          <p:cNvGraphicFramePr>
            <a:graphicFrameLocks noChangeAspect="1"/>
          </p:cNvGraphicFramePr>
          <p:nvPr>
            <p:extLst>
              <p:ext uri="{D42A27DB-BD31-4B8C-83A1-F6EECF244321}">
                <p14:modId xmlns:p14="http://schemas.microsoft.com/office/powerpoint/2010/main" val="2014036844"/>
              </p:ext>
            </p:extLst>
          </p:nvPr>
        </p:nvGraphicFramePr>
        <p:xfrm>
          <a:off x="3855051" y="2123533"/>
          <a:ext cx="960727" cy="321766"/>
        </p:xfrm>
        <a:graphic>
          <a:graphicData uri="http://schemas.openxmlformats.org/presentationml/2006/ole">
            <mc:AlternateContent xmlns:mc="http://schemas.openxmlformats.org/markup-compatibility/2006">
              <mc:Choice xmlns:v="urn:schemas-microsoft-com:vml" Requires="v">
                <p:oleObj spid="_x0000_s3411" name="方程式" r:id="rId9" imgW="482400" imgH="215640" progId="Equation.3">
                  <p:embed/>
                </p:oleObj>
              </mc:Choice>
              <mc:Fallback>
                <p:oleObj name="方程式" r:id="rId9" imgW="482400" imgH="215640" progId="Equation.3">
                  <p:embed/>
                  <p:pic>
                    <p:nvPicPr>
                      <p:cNvPr id="13" name="物件 12">
                        <a:extLst>
                          <a:ext uri="{FF2B5EF4-FFF2-40B4-BE49-F238E27FC236}">
                            <a16:creationId xmlns:a16="http://schemas.microsoft.com/office/drawing/2014/main" id="{E0077AEA-254E-4227-8E31-14E69C552C6F}"/>
                          </a:ext>
                        </a:extLst>
                      </p:cNvPr>
                      <p:cNvPicPr/>
                      <p:nvPr/>
                    </p:nvPicPr>
                    <p:blipFill>
                      <a:blip r:embed="rId10"/>
                      <a:stretch>
                        <a:fillRect/>
                      </a:stretch>
                    </p:blipFill>
                    <p:spPr>
                      <a:xfrm>
                        <a:off x="3855051" y="2123533"/>
                        <a:ext cx="960727" cy="321766"/>
                      </a:xfrm>
                      <a:prstGeom prst="rect">
                        <a:avLst/>
                      </a:prstGeom>
                      <a:ln>
                        <a:noFill/>
                      </a:ln>
                    </p:spPr>
                  </p:pic>
                </p:oleObj>
              </mc:Fallback>
            </mc:AlternateContent>
          </a:graphicData>
        </a:graphic>
      </p:graphicFrame>
      <p:sp>
        <p:nvSpPr>
          <p:cNvPr id="14" name="文字方塊 13">
            <a:extLst>
              <a:ext uri="{FF2B5EF4-FFF2-40B4-BE49-F238E27FC236}">
                <a16:creationId xmlns:a16="http://schemas.microsoft.com/office/drawing/2014/main" id="{CFF53765-3D55-44AD-B0A9-BA7A7B57B967}"/>
              </a:ext>
            </a:extLst>
          </p:cNvPr>
          <p:cNvSpPr txBox="1"/>
          <p:nvPr/>
        </p:nvSpPr>
        <p:spPr>
          <a:xfrm>
            <a:off x="562154" y="3445536"/>
            <a:ext cx="3135086" cy="338554"/>
          </a:xfrm>
          <a:prstGeom prst="rect">
            <a:avLst/>
          </a:prstGeom>
          <a:noFill/>
        </p:spPr>
        <p:txBody>
          <a:bodyPr wrap="square" rtlCol="0">
            <a:spAutoFit/>
          </a:bodyPr>
          <a:lstStyle/>
          <a:p>
            <a:pPr marL="342900" indent="-342900">
              <a:buFont typeface="Wingdings" panose="05000000000000000000" pitchFamily="2" charset="2"/>
              <a:buChar char="Ø"/>
            </a:pPr>
            <a:r>
              <a:rPr lang="en-US" altLang="zh-TW" sz="1600" dirty="0"/>
              <a:t>Pierce parameter</a:t>
            </a:r>
            <a:endParaRPr lang="zh-TW" altLang="en-US" sz="1600" dirty="0"/>
          </a:p>
        </p:txBody>
      </p:sp>
      <p:graphicFrame>
        <p:nvGraphicFramePr>
          <p:cNvPr id="17" name="物件 16">
            <a:extLst>
              <a:ext uri="{FF2B5EF4-FFF2-40B4-BE49-F238E27FC236}">
                <a16:creationId xmlns:a16="http://schemas.microsoft.com/office/drawing/2014/main" id="{BDCC111F-DB82-4961-A1DA-B3348DE33F8B}"/>
              </a:ext>
            </a:extLst>
          </p:cNvPr>
          <p:cNvGraphicFramePr>
            <a:graphicFrameLocks noChangeAspect="1"/>
          </p:cNvGraphicFramePr>
          <p:nvPr/>
        </p:nvGraphicFramePr>
        <p:xfrm>
          <a:off x="834704" y="4795575"/>
          <a:ext cx="3472079" cy="825132"/>
        </p:xfrm>
        <a:graphic>
          <a:graphicData uri="http://schemas.openxmlformats.org/presentationml/2006/ole">
            <mc:AlternateContent xmlns:mc="http://schemas.openxmlformats.org/markup-compatibility/2006">
              <mc:Choice xmlns:v="urn:schemas-microsoft-com:vml" Requires="v">
                <p:oleObj spid="_x0000_s3412" name="方程式" r:id="rId11" imgW="1879560" imgH="596880" progId="Equation.3">
                  <p:embed/>
                </p:oleObj>
              </mc:Choice>
              <mc:Fallback>
                <p:oleObj name="方程式" r:id="rId11" imgW="1879560" imgH="596880" progId="Equation.3">
                  <p:embed/>
                  <p:pic>
                    <p:nvPicPr>
                      <p:cNvPr id="17" name="物件 16">
                        <a:extLst>
                          <a:ext uri="{FF2B5EF4-FFF2-40B4-BE49-F238E27FC236}">
                            <a16:creationId xmlns:a16="http://schemas.microsoft.com/office/drawing/2014/main" id="{BDCC111F-DB82-4961-A1DA-B3348DE33F8B}"/>
                          </a:ext>
                        </a:extLst>
                      </p:cNvPr>
                      <p:cNvPicPr/>
                      <p:nvPr/>
                    </p:nvPicPr>
                    <p:blipFill>
                      <a:blip r:embed="rId12"/>
                      <a:stretch>
                        <a:fillRect/>
                      </a:stretch>
                    </p:blipFill>
                    <p:spPr>
                      <a:xfrm>
                        <a:off x="834704" y="4795575"/>
                        <a:ext cx="3472079" cy="825132"/>
                      </a:xfrm>
                      <a:prstGeom prst="rect">
                        <a:avLst/>
                      </a:prstGeom>
                      <a:ln>
                        <a:solidFill>
                          <a:srgbClr val="FF0000"/>
                        </a:solidFill>
                      </a:ln>
                    </p:spPr>
                  </p:pic>
                </p:oleObj>
              </mc:Fallback>
            </mc:AlternateContent>
          </a:graphicData>
        </a:graphic>
      </p:graphicFrame>
      <p:graphicFrame>
        <p:nvGraphicFramePr>
          <p:cNvPr id="18" name="物件 17">
            <a:extLst>
              <a:ext uri="{FF2B5EF4-FFF2-40B4-BE49-F238E27FC236}">
                <a16:creationId xmlns:a16="http://schemas.microsoft.com/office/drawing/2014/main" id="{A7D06411-107F-4644-B92A-40BCD30CD17F}"/>
              </a:ext>
            </a:extLst>
          </p:cNvPr>
          <p:cNvGraphicFramePr>
            <a:graphicFrameLocks noChangeAspect="1"/>
          </p:cNvGraphicFramePr>
          <p:nvPr/>
        </p:nvGraphicFramePr>
        <p:xfrm>
          <a:off x="1284151" y="3969709"/>
          <a:ext cx="1691091" cy="380699"/>
        </p:xfrm>
        <a:graphic>
          <a:graphicData uri="http://schemas.openxmlformats.org/presentationml/2006/ole">
            <mc:AlternateContent xmlns:mc="http://schemas.openxmlformats.org/markup-compatibility/2006">
              <mc:Choice xmlns:v="urn:schemas-microsoft-com:vml" Requires="v">
                <p:oleObj spid="_x0000_s3413" name="方程式" r:id="rId13" imgW="761760" imgH="228600" progId="Equation.3">
                  <p:embed/>
                </p:oleObj>
              </mc:Choice>
              <mc:Fallback>
                <p:oleObj name="方程式" r:id="rId13" imgW="761760" imgH="228600" progId="Equation.3">
                  <p:embed/>
                  <p:pic>
                    <p:nvPicPr>
                      <p:cNvPr id="18" name="物件 17">
                        <a:extLst>
                          <a:ext uri="{FF2B5EF4-FFF2-40B4-BE49-F238E27FC236}">
                            <a16:creationId xmlns:a16="http://schemas.microsoft.com/office/drawing/2014/main" id="{A7D06411-107F-4644-B92A-40BCD30CD17F}"/>
                          </a:ext>
                        </a:extLst>
                      </p:cNvPr>
                      <p:cNvPicPr/>
                      <p:nvPr/>
                    </p:nvPicPr>
                    <p:blipFill>
                      <a:blip r:embed="rId14"/>
                      <a:stretch>
                        <a:fillRect/>
                      </a:stretch>
                    </p:blipFill>
                    <p:spPr>
                      <a:xfrm>
                        <a:off x="1284151" y="3969709"/>
                        <a:ext cx="1691091" cy="380699"/>
                      </a:xfrm>
                      <a:prstGeom prst="rect">
                        <a:avLst/>
                      </a:prstGeom>
                      <a:ln>
                        <a:solidFill>
                          <a:srgbClr val="FF0000"/>
                        </a:solidFill>
                      </a:ln>
                    </p:spPr>
                  </p:pic>
                </p:oleObj>
              </mc:Fallback>
            </mc:AlternateContent>
          </a:graphicData>
        </a:graphic>
      </p:graphicFrame>
      <mc:AlternateContent xmlns:mc="http://schemas.openxmlformats.org/markup-compatibility/2006" xmlns:a14="http://schemas.microsoft.com/office/drawing/2010/main">
        <mc:Choice Requires="a14">
          <p:sp>
            <p:nvSpPr>
              <p:cNvPr id="19" name="物件 17">
                <a:extLst>
                  <a:ext uri="{FF2B5EF4-FFF2-40B4-BE49-F238E27FC236}">
                    <a16:creationId xmlns:a16="http://schemas.microsoft.com/office/drawing/2014/main" id="{81B77651-2AFB-4593-9ECC-C85D5D0C8353}"/>
                  </a:ext>
                </a:extLst>
              </p:cNvPr>
              <p:cNvSpPr txBox="1"/>
              <p:nvPr/>
            </p:nvSpPr>
            <p:spPr>
              <a:xfrm>
                <a:off x="3953446" y="3925026"/>
                <a:ext cx="1944901" cy="399968"/>
              </a:xfrm>
              <a:prstGeom prst="rect">
                <a:avLst/>
              </a:prstGeom>
              <a:ln>
                <a:solidFill>
                  <a:srgbClr val="FF0000"/>
                </a:solidFill>
              </a:ln>
            </p:spPr>
            <p:txBody>
              <a:bodyPr>
                <a:noAutofit/>
              </a:bodyPr>
              <a:lstStyle/>
              <a:p>
                <a:pPr/>
                <a14:m>
                  <m:oMathPara xmlns:m="http://schemas.openxmlformats.org/officeDocument/2006/math">
                    <m:oMathParaPr>
                      <m:jc m:val="centerGroup"/>
                    </m:oMathParaPr>
                    <m:oMath xmlns:m="http://schemas.openxmlformats.org/officeDocument/2006/math">
                      <m:sSub>
                        <m:sSubPr>
                          <m:ctrlPr>
                            <a:rPr lang="zh-TW" altLang="en-US" sz="1600" i="1" smtClean="0">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𝐿</m:t>
                          </m:r>
                        </m:e>
                        <m:sub>
                          <m:r>
                            <a:rPr lang="en-US" altLang="zh-TW" sz="1600" b="0" i="1" smtClean="0">
                              <a:solidFill>
                                <a:srgbClr val="000000"/>
                              </a:solidFill>
                              <a:latin typeface="Cambria Math" panose="02040503050406030204" pitchFamily="18" charset="0"/>
                            </a:rPr>
                            <m:t>𝑔</m:t>
                          </m:r>
                          <m:r>
                            <a:rPr lang="en-US" altLang="zh-TW" sz="1600" b="0" i="1" smtClean="0">
                              <a:solidFill>
                                <a:srgbClr val="000000"/>
                              </a:solidFill>
                              <a:latin typeface="Cambria Math" panose="02040503050406030204" pitchFamily="18" charset="0"/>
                            </a:rPr>
                            <m:t>(1</m:t>
                          </m:r>
                          <m:r>
                            <a:rPr lang="zh-TW" altLang="en-US" sz="1600" i="1">
                              <a:solidFill>
                                <a:srgbClr val="000000"/>
                              </a:solidFill>
                              <a:latin typeface="Cambria Math" panose="02040503050406030204" pitchFamily="18" charset="0"/>
                            </a:rPr>
                            <m:t>𝐷</m:t>
                          </m:r>
                          <m:r>
                            <a:rPr lang="en-US" altLang="zh-TW" sz="1600" b="0" i="1" smtClean="0">
                              <a:solidFill>
                                <a:srgbClr val="000000"/>
                              </a:solidFill>
                              <a:latin typeface="Cambria Math" panose="02040503050406030204" pitchFamily="18" charset="0"/>
                            </a:rPr>
                            <m:t>)</m:t>
                          </m:r>
                        </m:sub>
                      </m:sSub>
                      <m:r>
                        <a:rPr lang="zh-TW" altLang="en-US" sz="1600" i="1">
                          <a:solidFill>
                            <a:srgbClr val="000000"/>
                          </a:solidFill>
                          <a:latin typeface="Cambria Math" panose="02040503050406030204" pitchFamily="18" charset="0"/>
                        </a:rPr>
                        <m:t>=</m:t>
                      </m:r>
                      <m:f>
                        <m:fPr>
                          <m:type m:val="lin"/>
                          <m:ctrlPr>
                            <a:rPr lang="zh-TW" altLang="en-US" sz="1600" i="1">
                              <a:solidFill>
                                <a:srgbClr val="000000"/>
                              </a:solidFill>
                              <a:latin typeface="Cambria Math" panose="02040503050406030204" pitchFamily="18" charset="0"/>
                            </a:rPr>
                          </m:ctrlPr>
                        </m:fPr>
                        <m:num>
                          <m:sSub>
                            <m:sSubPr>
                              <m:ctrlPr>
                                <a:rPr lang="zh-TW" altLang="en-US" sz="1600" i="1">
                                  <a:solidFill>
                                    <a:srgbClr val="000000"/>
                                  </a:solidFill>
                                  <a:latin typeface="Cambria Math" panose="02040503050406030204" pitchFamily="18" charset="0"/>
                                </a:rPr>
                              </m:ctrlPr>
                            </m:sSubPr>
                            <m:e>
                              <m:r>
                                <a:rPr lang="zh-TW" altLang="en-US" sz="1600" i="1">
                                  <a:solidFill>
                                    <a:srgbClr val="000000"/>
                                  </a:solidFill>
                                  <a:latin typeface="Cambria Math" panose="02040503050406030204" pitchFamily="18" charset="0"/>
                                </a:rPr>
                                <m:t>𝜆</m:t>
                              </m:r>
                            </m:e>
                            <m:sub>
                              <m:r>
                                <a:rPr lang="zh-TW" altLang="en-US" sz="1600" i="1">
                                  <a:solidFill>
                                    <a:srgbClr val="000000"/>
                                  </a:solidFill>
                                  <a:latin typeface="Cambria Math" panose="02040503050406030204" pitchFamily="18" charset="0"/>
                                </a:rPr>
                                <m:t>𝑢</m:t>
                              </m:r>
                            </m:sub>
                          </m:sSub>
                        </m:num>
                        <m:den>
                          <m:r>
                            <a:rPr lang="zh-TW" altLang="en-US" sz="1600" i="1">
                              <a:solidFill>
                                <a:srgbClr val="000000"/>
                              </a:solidFill>
                              <a:latin typeface="Cambria Math" panose="02040503050406030204" pitchFamily="18" charset="0"/>
                            </a:rPr>
                            <m:t>4</m:t>
                          </m:r>
                          <m:r>
                            <a:rPr lang="zh-TW" altLang="en-US" sz="1600" i="1">
                              <a:solidFill>
                                <a:srgbClr val="000000"/>
                              </a:solidFill>
                              <a:latin typeface="Cambria Math" panose="02040503050406030204" pitchFamily="18" charset="0"/>
                            </a:rPr>
                            <m:t>𝜋</m:t>
                          </m:r>
                          <m:rad>
                            <m:radPr>
                              <m:degHide m:val="on"/>
                              <m:ctrlPr>
                                <a:rPr lang="zh-TW" altLang="en-US" sz="1600" i="1">
                                  <a:solidFill>
                                    <a:srgbClr val="000000"/>
                                  </a:solidFill>
                                  <a:latin typeface="Cambria Math" panose="02040503050406030204" pitchFamily="18" charset="0"/>
                                </a:rPr>
                              </m:ctrlPr>
                            </m:radPr>
                            <m:deg/>
                            <m:e>
                              <m:r>
                                <a:rPr lang="zh-TW" altLang="en-US" sz="1600" i="1">
                                  <a:solidFill>
                                    <a:srgbClr val="000000"/>
                                  </a:solidFill>
                                  <a:latin typeface="Cambria Math" panose="02040503050406030204" pitchFamily="18" charset="0"/>
                                </a:rPr>
                                <m:t>3</m:t>
                              </m:r>
                            </m:e>
                          </m:rad>
                          <m:r>
                            <a:rPr lang="zh-TW" altLang="en-US" sz="1600" i="1">
                              <a:solidFill>
                                <a:srgbClr val="000000"/>
                              </a:solidFill>
                              <a:latin typeface="Cambria Math" panose="02040503050406030204" pitchFamily="18" charset="0"/>
                            </a:rPr>
                            <m:t>𝜌</m:t>
                          </m:r>
                        </m:den>
                      </m:f>
                    </m:oMath>
                  </m:oMathPara>
                </a14:m>
                <a:endParaRPr lang="zh-TW" altLang="en-US" sz="1600" dirty="0"/>
              </a:p>
            </p:txBody>
          </p:sp>
        </mc:Choice>
        <mc:Fallback xmlns="">
          <p:sp>
            <p:nvSpPr>
              <p:cNvPr id="19" name="物件 17">
                <a:extLst>
                  <a:ext uri="{FF2B5EF4-FFF2-40B4-BE49-F238E27FC236}">
                    <a16:creationId xmlns:a16="http://schemas.microsoft.com/office/drawing/2014/main" id="{81B77651-2AFB-4593-9ECC-C85D5D0C8353}"/>
                  </a:ext>
                </a:extLst>
              </p:cNvPr>
              <p:cNvSpPr txBox="1">
                <a:spLocks noRot="1" noChangeAspect="1" noMove="1" noResize="1" noEditPoints="1" noAdjustHandles="1" noChangeArrowheads="1" noChangeShapeType="1" noTextEdit="1"/>
              </p:cNvSpPr>
              <p:nvPr/>
            </p:nvSpPr>
            <p:spPr>
              <a:xfrm>
                <a:off x="3953446" y="3925026"/>
                <a:ext cx="1944901" cy="399968"/>
              </a:xfrm>
              <a:prstGeom prst="rect">
                <a:avLst/>
              </a:prstGeom>
              <a:blipFill>
                <a:blip r:embed="rId15"/>
                <a:stretch>
                  <a:fillRect t="-74627" b="-129851"/>
                </a:stretch>
              </a:blipFill>
              <a:ln>
                <a:solidFill>
                  <a:srgbClr val="FF0000"/>
                </a:solidFill>
              </a:ln>
            </p:spPr>
            <p:txBody>
              <a:bodyPr/>
              <a:lstStyle/>
              <a:p>
                <a:r>
                  <a:rPr lang="zh-TW" altLang="en-US">
                    <a:noFill/>
                  </a:rPr>
                  <a:t> </a:t>
                </a:r>
              </a:p>
            </p:txBody>
          </p:sp>
        </mc:Fallback>
      </mc:AlternateContent>
      <p:sp>
        <p:nvSpPr>
          <p:cNvPr id="4" name="矩形 3">
            <a:extLst>
              <a:ext uri="{FF2B5EF4-FFF2-40B4-BE49-F238E27FC236}">
                <a16:creationId xmlns:a16="http://schemas.microsoft.com/office/drawing/2014/main" id="{73DF5034-01B7-4CDC-B3F9-1BF07B2C1FC3}"/>
              </a:ext>
            </a:extLst>
          </p:cNvPr>
          <p:cNvSpPr/>
          <p:nvPr/>
        </p:nvSpPr>
        <p:spPr>
          <a:xfrm>
            <a:off x="10422294" y="6238343"/>
            <a:ext cx="1863011" cy="261610"/>
          </a:xfrm>
          <a:prstGeom prst="rect">
            <a:avLst/>
          </a:prstGeom>
        </p:spPr>
        <p:txBody>
          <a:bodyPr wrap="none">
            <a:spAutoFit/>
          </a:bodyPr>
          <a:lstStyle/>
          <a:p>
            <a:r>
              <a:rPr lang="en-US" altLang="zh-TW" sz="1100" dirty="0">
                <a:solidFill>
                  <a:srgbClr val="FF9900"/>
                </a:solidFill>
                <a:latin typeface="Arial" panose="020B0604020202020204" pitchFamily="34" charset="0"/>
                <a:hlinkClick r:id="rId16"/>
              </a:rPr>
              <a:t>Ref: FLASH, Oleg Kornilov</a:t>
            </a:r>
            <a:endParaRPr lang="zh-TW" altLang="en-US" sz="1100" dirty="0"/>
          </a:p>
        </p:txBody>
      </p:sp>
    </p:spTree>
    <p:extLst>
      <p:ext uri="{BB962C8B-B14F-4D97-AF65-F5344CB8AC3E}">
        <p14:creationId xmlns:p14="http://schemas.microsoft.com/office/powerpoint/2010/main" val="2961947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a:extLst>
              <a:ext uri="{FF2B5EF4-FFF2-40B4-BE49-F238E27FC236}">
                <a16:creationId xmlns:a16="http://schemas.microsoft.com/office/drawing/2014/main" id="{7054B521-57FB-4DC0-BEDD-0D0FFEFECDA0}"/>
              </a:ext>
            </a:extLst>
          </p:cNvPr>
          <p:cNvSpPr>
            <a:spLocks noGrp="1"/>
          </p:cNvSpPr>
          <p:nvPr>
            <p:ph type="title"/>
          </p:nvPr>
        </p:nvSpPr>
        <p:spPr>
          <a:xfrm>
            <a:off x="3681644" y="211633"/>
            <a:ext cx="5243004" cy="480131"/>
          </a:xfrm>
          <a:noFill/>
        </p:spPr>
        <p:txBody>
          <a:bodyPr wrap="square" rtlCol="0">
            <a:spAutoFit/>
          </a:bodyPr>
          <a:lstStyle/>
          <a:p>
            <a:r>
              <a:rPr lang="en-US" altLang="zh-TW" sz="2800" b="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Common parameters for FEL</a:t>
            </a:r>
          </a:p>
        </p:txBody>
      </p:sp>
      <p:sp>
        <p:nvSpPr>
          <p:cNvPr id="3" name="內容版面配置區 2"/>
          <p:cNvSpPr>
            <a:spLocks noGrp="1"/>
          </p:cNvSpPr>
          <p:nvPr>
            <p:ph idx="1"/>
          </p:nvPr>
        </p:nvSpPr>
        <p:spPr>
          <a:xfrm>
            <a:off x="609600" y="1279949"/>
            <a:ext cx="10972800" cy="4525963"/>
          </a:xfrm>
        </p:spPr>
        <p:txBody>
          <a:bodyPr>
            <a:normAutofit/>
          </a:bodyPr>
          <a:lstStyle/>
          <a:p>
            <a:r>
              <a:rPr lang="en-US" altLang="zh-TW" sz="2400" dirty="0"/>
              <a:t>Saturation power </a:t>
            </a:r>
            <a:r>
              <a:rPr lang="en-US" altLang="zh-TW" sz="2400" i="1" dirty="0" err="1"/>
              <a:t>P</a:t>
            </a:r>
            <a:r>
              <a:rPr lang="en-US" altLang="zh-TW" sz="2400" baseline="-25000" dirty="0" err="1"/>
              <a:t>sat</a:t>
            </a:r>
            <a:r>
              <a:rPr lang="en-US" altLang="zh-TW" sz="2400" dirty="0">
                <a:sym typeface="Symbol"/>
              </a:rPr>
              <a:t>:</a:t>
            </a:r>
          </a:p>
          <a:p>
            <a:pPr marL="0" indent="0">
              <a:buNone/>
            </a:pPr>
            <a:endParaRPr lang="en-US" altLang="zh-TW" sz="2400" dirty="0">
              <a:sym typeface="Symbol"/>
            </a:endParaRPr>
          </a:p>
          <a:p>
            <a:endParaRPr lang="en-US" altLang="zh-TW" sz="2400" dirty="0">
              <a:sym typeface="Symbol"/>
            </a:endParaRPr>
          </a:p>
          <a:p>
            <a:r>
              <a:rPr lang="en-US" altLang="zh-TW" sz="2400" dirty="0">
                <a:sym typeface="Symbol"/>
              </a:rPr>
              <a:t>Pierce parameter </a:t>
            </a:r>
            <a:r>
              <a:rPr lang="en-US" altLang="zh-TW" sz="2400" i="1" dirty="0">
                <a:sym typeface="Symbol"/>
              </a:rPr>
              <a:t> </a:t>
            </a:r>
            <a:r>
              <a:rPr lang="en-US" altLang="zh-TW" sz="2400" dirty="0">
                <a:sym typeface="Symbol"/>
              </a:rPr>
              <a:t>:</a:t>
            </a:r>
          </a:p>
          <a:p>
            <a:endParaRPr lang="en-US" altLang="zh-TW" sz="2400" dirty="0">
              <a:sym typeface="Symbol"/>
            </a:endParaRPr>
          </a:p>
          <a:p>
            <a:endParaRPr lang="en-US" altLang="zh-TW" sz="2400" dirty="0">
              <a:sym typeface="Symbol"/>
            </a:endParaRPr>
          </a:p>
        </p:txBody>
      </p:sp>
      <p:graphicFrame>
        <p:nvGraphicFramePr>
          <p:cNvPr id="4" name="物件 3"/>
          <p:cNvGraphicFramePr>
            <a:graphicFrameLocks noChangeAspect="1"/>
          </p:cNvGraphicFramePr>
          <p:nvPr/>
        </p:nvGraphicFramePr>
        <p:xfrm>
          <a:off x="3298626" y="1814401"/>
          <a:ext cx="2397606" cy="539750"/>
        </p:xfrm>
        <a:graphic>
          <a:graphicData uri="http://schemas.openxmlformats.org/presentationml/2006/ole">
            <mc:AlternateContent xmlns:mc="http://schemas.openxmlformats.org/markup-compatibility/2006">
              <mc:Choice xmlns:v="urn:schemas-microsoft-com:vml" Requires="v">
                <p:oleObj spid="_x0000_s2276" name="方程式" r:id="rId3" imgW="761760" imgH="228600" progId="Equation.3">
                  <p:embed/>
                </p:oleObj>
              </mc:Choice>
              <mc:Fallback>
                <p:oleObj name="方程式" r:id="rId3" imgW="761760" imgH="228600" progId="Equation.3">
                  <p:embed/>
                  <p:pic>
                    <p:nvPicPr>
                      <p:cNvPr id="4" name="物件 3"/>
                      <p:cNvPicPr/>
                      <p:nvPr/>
                    </p:nvPicPr>
                    <p:blipFill>
                      <a:blip r:embed="rId4"/>
                      <a:stretch>
                        <a:fillRect/>
                      </a:stretch>
                    </p:blipFill>
                    <p:spPr>
                      <a:xfrm>
                        <a:off x="3298626" y="1814401"/>
                        <a:ext cx="2397606" cy="539750"/>
                      </a:xfrm>
                      <a:prstGeom prst="rect">
                        <a:avLst/>
                      </a:prstGeom>
                      <a:ln>
                        <a:solidFill>
                          <a:srgbClr val="FF0000"/>
                        </a:solidFill>
                      </a:ln>
                    </p:spPr>
                  </p:pic>
                </p:oleObj>
              </mc:Fallback>
            </mc:AlternateContent>
          </a:graphicData>
        </a:graphic>
      </p:graphicFrame>
      <p:graphicFrame>
        <p:nvGraphicFramePr>
          <p:cNvPr id="5" name="物件 4"/>
          <p:cNvGraphicFramePr>
            <a:graphicFrameLocks noChangeAspect="1"/>
          </p:cNvGraphicFramePr>
          <p:nvPr/>
        </p:nvGraphicFramePr>
        <p:xfrm>
          <a:off x="3235325" y="3429000"/>
          <a:ext cx="5911850" cy="1404938"/>
        </p:xfrm>
        <a:graphic>
          <a:graphicData uri="http://schemas.openxmlformats.org/presentationml/2006/ole">
            <mc:AlternateContent xmlns:mc="http://schemas.openxmlformats.org/markup-compatibility/2006">
              <mc:Choice xmlns:v="urn:schemas-microsoft-com:vml" Requires="v">
                <p:oleObj spid="_x0000_s2277" name="方程式" r:id="rId5" imgW="1879560" imgH="596880" progId="Equation.3">
                  <p:embed/>
                </p:oleObj>
              </mc:Choice>
              <mc:Fallback>
                <p:oleObj name="方程式" r:id="rId5" imgW="1879560" imgH="596880" progId="Equation.3">
                  <p:embed/>
                  <p:pic>
                    <p:nvPicPr>
                      <p:cNvPr id="5" name="物件 4"/>
                      <p:cNvPicPr/>
                      <p:nvPr/>
                    </p:nvPicPr>
                    <p:blipFill>
                      <a:blip r:embed="rId6"/>
                      <a:stretch>
                        <a:fillRect/>
                      </a:stretch>
                    </p:blipFill>
                    <p:spPr>
                      <a:xfrm>
                        <a:off x="3235325" y="3429000"/>
                        <a:ext cx="5911850" cy="1404938"/>
                      </a:xfrm>
                      <a:prstGeom prst="rect">
                        <a:avLst/>
                      </a:prstGeom>
                      <a:ln>
                        <a:solidFill>
                          <a:srgbClr val="FF0000"/>
                        </a:solidFill>
                      </a:ln>
                    </p:spPr>
                  </p:pic>
                </p:oleObj>
              </mc:Fallback>
            </mc:AlternateContent>
          </a:graphicData>
        </a:graphic>
      </p:graphicFrame>
      <p:sp>
        <p:nvSpPr>
          <p:cNvPr id="6" name="文字方塊 5">
            <a:extLst>
              <a:ext uri="{FF2B5EF4-FFF2-40B4-BE49-F238E27FC236}">
                <a16:creationId xmlns:a16="http://schemas.microsoft.com/office/drawing/2014/main" id="{8D8AE5AE-74BD-4C0E-B2EA-B336DFC4BD3E}"/>
              </a:ext>
            </a:extLst>
          </p:cNvPr>
          <p:cNvSpPr txBox="1"/>
          <p:nvPr/>
        </p:nvSpPr>
        <p:spPr>
          <a:xfrm>
            <a:off x="609600" y="739552"/>
            <a:ext cx="3135086" cy="400110"/>
          </a:xfrm>
          <a:prstGeom prst="rect">
            <a:avLst/>
          </a:prstGeom>
          <a:noFill/>
        </p:spPr>
        <p:txBody>
          <a:bodyPr wrap="square" rtlCol="0">
            <a:spAutoFit/>
          </a:bodyPr>
          <a:lstStyle/>
          <a:p>
            <a:pPr marL="342900" indent="-342900">
              <a:buFont typeface="Wingdings" panose="05000000000000000000" pitchFamily="2" charset="2"/>
              <a:buChar char="Ø"/>
            </a:pPr>
            <a:r>
              <a:rPr lang="en-US" altLang="zh-TW" sz="2000" dirty="0"/>
              <a:t>Pierce parameter</a:t>
            </a:r>
            <a:endParaRPr lang="zh-TW" altLang="en-US" sz="2000" dirty="0"/>
          </a:p>
        </p:txBody>
      </p:sp>
      <mc:AlternateContent xmlns:mc="http://schemas.openxmlformats.org/markup-compatibility/2006" xmlns:a14="http://schemas.microsoft.com/office/drawing/2010/main">
        <mc:Choice Requires="a14">
          <p:sp>
            <p:nvSpPr>
              <p:cNvPr id="18" name="物件 17">
                <a:extLst>
                  <a:ext uri="{FF2B5EF4-FFF2-40B4-BE49-F238E27FC236}">
                    <a16:creationId xmlns:a16="http://schemas.microsoft.com/office/drawing/2014/main" id="{58CAAB3F-B49F-40D3-8A22-622413606568}"/>
                  </a:ext>
                </a:extLst>
              </p:cNvPr>
              <p:cNvSpPr txBox="1"/>
              <p:nvPr/>
            </p:nvSpPr>
            <p:spPr>
              <a:xfrm>
                <a:off x="8385175" y="1833563"/>
                <a:ext cx="2833688" cy="500062"/>
              </a:xfrm>
              <a:prstGeom prst="rect">
                <a:avLst/>
              </a:prstGeom>
              <a:ln>
                <a:solidFill>
                  <a:srgbClr val="FF0000"/>
                </a:solidFill>
              </a:ln>
            </p:spPr>
            <p:txBody>
              <a:bodyPr>
                <a:noAutofit/>
              </a:bodyPr>
              <a:lstStyle/>
              <a:p>
                <a:pPr/>
                <a14:m>
                  <m:oMathPara xmlns:m="http://schemas.openxmlformats.org/officeDocument/2006/math">
                    <m:oMathParaPr>
                      <m:jc m:val="centerGroup"/>
                    </m:oMathParaPr>
                    <m:oMath xmlns:m="http://schemas.openxmlformats.org/officeDocument/2006/math">
                      <m:sSub>
                        <m:sSubPr>
                          <m:ctrlPr>
                            <a:rPr lang="zh-TW" altLang="en-US" sz="2400" i="1" smtClean="0">
                              <a:solidFill>
                                <a:srgbClr val="000000"/>
                              </a:solidFill>
                              <a:latin typeface="Cambria Math" panose="02040503050406030204" pitchFamily="18" charset="0"/>
                            </a:rPr>
                          </m:ctrlPr>
                        </m:sSubPr>
                        <m:e>
                          <m:r>
                            <a:rPr lang="zh-TW" altLang="en-US" sz="2400" i="1">
                              <a:solidFill>
                                <a:srgbClr val="000000"/>
                              </a:solidFill>
                              <a:latin typeface="Cambria Math" panose="02040503050406030204" pitchFamily="18" charset="0"/>
                            </a:rPr>
                            <m:t>𝐿</m:t>
                          </m:r>
                        </m:e>
                        <m:sub>
                          <m:r>
                            <a:rPr lang="en-US" altLang="zh-TW" sz="2400" b="0" i="1" smtClean="0">
                              <a:solidFill>
                                <a:srgbClr val="000000"/>
                              </a:solidFill>
                              <a:latin typeface="Cambria Math" panose="02040503050406030204" pitchFamily="18" charset="0"/>
                            </a:rPr>
                            <m:t>𝑔</m:t>
                          </m:r>
                          <m:r>
                            <a:rPr lang="en-US" altLang="zh-TW" sz="2400" b="0" i="1" smtClean="0">
                              <a:solidFill>
                                <a:srgbClr val="000000"/>
                              </a:solidFill>
                              <a:latin typeface="Cambria Math" panose="02040503050406030204" pitchFamily="18" charset="0"/>
                            </a:rPr>
                            <m:t>(1</m:t>
                          </m:r>
                          <m:r>
                            <a:rPr lang="zh-TW" altLang="en-US" sz="2400" i="1">
                              <a:solidFill>
                                <a:srgbClr val="000000"/>
                              </a:solidFill>
                              <a:latin typeface="Cambria Math" panose="02040503050406030204" pitchFamily="18" charset="0"/>
                            </a:rPr>
                            <m:t>𝐷</m:t>
                          </m:r>
                          <m:r>
                            <a:rPr lang="en-US" altLang="zh-TW" sz="2400" b="0" i="1" smtClean="0">
                              <a:solidFill>
                                <a:srgbClr val="000000"/>
                              </a:solidFill>
                              <a:latin typeface="Cambria Math" panose="02040503050406030204" pitchFamily="18" charset="0"/>
                            </a:rPr>
                            <m:t>)</m:t>
                          </m:r>
                        </m:sub>
                      </m:sSub>
                      <m:r>
                        <a:rPr lang="zh-TW" altLang="en-US" sz="2400" i="1">
                          <a:solidFill>
                            <a:srgbClr val="000000"/>
                          </a:solidFill>
                          <a:latin typeface="Cambria Math" panose="02040503050406030204" pitchFamily="18" charset="0"/>
                        </a:rPr>
                        <m:t>=</m:t>
                      </m:r>
                      <m:f>
                        <m:fPr>
                          <m:type m:val="lin"/>
                          <m:ctrlPr>
                            <a:rPr lang="zh-TW" altLang="en-US" sz="2400" i="1">
                              <a:solidFill>
                                <a:srgbClr val="000000"/>
                              </a:solidFill>
                              <a:latin typeface="Cambria Math" panose="02040503050406030204" pitchFamily="18" charset="0"/>
                            </a:rPr>
                          </m:ctrlPr>
                        </m:fPr>
                        <m:num>
                          <m:sSub>
                            <m:sSubPr>
                              <m:ctrlPr>
                                <a:rPr lang="zh-TW" altLang="en-US" sz="2400" i="1">
                                  <a:solidFill>
                                    <a:srgbClr val="000000"/>
                                  </a:solidFill>
                                  <a:latin typeface="Cambria Math" panose="02040503050406030204" pitchFamily="18" charset="0"/>
                                </a:rPr>
                              </m:ctrlPr>
                            </m:sSubPr>
                            <m:e>
                              <m:r>
                                <a:rPr lang="zh-TW" altLang="en-US" sz="2400" i="1">
                                  <a:solidFill>
                                    <a:srgbClr val="000000"/>
                                  </a:solidFill>
                                  <a:latin typeface="Cambria Math" panose="02040503050406030204" pitchFamily="18" charset="0"/>
                                </a:rPr>
                                <m:t>𝜆</m:t>
                              </m:r>
                            </m:e>
                            <m:sub>
                              <m:r>
                                <a:rPr lang="zh-TW" altLang="en-US" sz="2400" i="1">
                                  <a:solidFill>
                                    <a:srgbClr val="000000"/>
                                  </a:solidFill>
                                  <a:latin typeface="Cambria Math" panose="02040503050406030204" pitchFamily="18" charset="0"/>
                                </a:rPr>
                                <m:t>𝑢</m:t>
                              </m:r>
                            </m:sub>
                          </m:sSub>
                        </m:num>
                        <m:den>
                          <m:r>
                            <a:rPr lang="zh-TW" altLang="en-US" sz="2400" i="1">
                              <a:solidFill>
                                <a:srgbClr val="000000"/>
                              </a:solidFill>
                              <a:latin typeface="Cambria Math" panose="02040503050406030204" pitchFamily="18" charset="0"/>
                            </a:rPr>
                            <m:t>4</m:t>
                          </m:r>
                          <m:r>
                            <a:rPr lang="zh-TW" altLang="en-US" sz="2400" i="1">
                              <a:solidFill>
                                <a:srgbClr val="000000"/>
                              </a:solidFill>
                              <a:latin typeface="Cambria Math" panose="02040503050406030204" pitchFamily="18" charset="0"/>
                            </a:rPr>
                            <m:t>𝜋</m:t>
                          </m:r>
                          <m:rad>
                            <m:radPr>
                              <m:degHide m:val="on"/>
                              <m:ctrlPr>
                                <a:rPr lang="zh-TW" altLang="en-US" sz="2400" i="1">
                                  <a:solidFill>
                                    <a:srgbClr val="000000"/>
                                  </a:solidFill>
                                  <a:latin typeface="Cambria Math" panose="02040503050406030204" pitchFamily="18" charset="0"/>
                                </a:rPr>
                              </m:ctrlPr>
                            </m:radPr>
                            <m:deg/>
                            <m:e>
                              <m:r>
                                <a:rPr lang="zh-TW" altLang="en-US" sz="2400" i="1">
                                  <a:solidFill>
                                    <a:srgbClr val="000000"/>
                                  </a:solidFill>
                                  <a:latin typeface="Cambria Math" panose="02040503050406030204" pitchFamily="18" charset="0"/>
                                </a:rPr>
                                <m:t>3</m:t>
                              </m:r>
                            </m:e>
                          </m:rad>
                          <m:r>
                            <a:rPr lang="zh-TW" altLang="en-US" sz="2400" i="1">
                              <a:solidFill>
                                <a:srgbClr val="000000"/>
                              </a:solidFill>
                              <a:latin typeface="Cambria Math" panose="02040503050406030204" pitchFamily="18" charset="0"/>
                            </a:rPr>
                            <m:t>𝜌</m:t>
                          </m:r>
                        </m:den>
                      </m:f>
                    </m:oMath>
                  </m:oMathPara>
                </a14:m>
                <a:endParaRPr lang="zh-TW" altLang="en-US" sz="2400" dirty="0"/>
              </a:p>
            </p:txBody>
          </p:sp>
        </mc:Choice>
        <mc:Fallback xmlns="">
          <p:sp>
            <p:nvSpPr>
              <p:cNvPr id="18" name="物件 17">
                <a:extLst>
                  <a:ext uri="{FF2B5EF4-FFF2-40B4-BE49-F238E27FC236}">
                    <a16:creationId xmlns:a16="http://schemas.microsoft.com/office/drawing/2014/main" id="{58CAAB3F-B49F-40D3-8A22-622413606568}"/>
                  </a:ext>
                </a:extLst>
              </p:cNvPr>
              <p:cNvSpPr txBox="1">
                <a:spLocks noRot="1" noChangeAspect="1" noMove="1" noResize="1" noEditPoints="1" noAdjustHandles="1" noChangeArrowheads="1" noChangeShapeType="1" noTextEdit="1"/>
              </p:cNvSpPr>
              <p:nvPr/>
            </p:nvSpPr>
            <p:spPr>
              <a:xfrm>
                <a:off x="8385175" y="1833563"/>
                <a:ext cx="2833688" cy="500062"/>
              </a:xfrm>
              <a:prstGeom prst="rect">
                <a:avLst/>
              </a:prstGeom>
              <a:blipFill>
                <a:blip r:embed="rId17"/>
                <a:stretch>
                  <a:fillRect/>
                </a:stretch>
              </a:blipFill>
              <a:ln>
                <a:solidFill>
                  <a:srgbClr val="FF0000"/>
                </a:solidFill>
              </a:ln>
            </p:spPr>
            <p:txBody>
              <a:bodyPr/>
              <a:lstStyle/>
              <a:p>
                <a:r>
                  <a:rPr lang="zh-TW" altLang="en-US">
                    <a:noFill/>
                  </a:rPr>
                  <a:t> </a:t>
                </a:r>
              </a:p>
            </p:txBody>
          </p:sp>
        </mc:Fallback>
      </mc:AlternateContent>
      <p:cxnSp>
        <p:nvCxnSpPr>
          <p:cNvPr id="7" name="直線單箭頭接點 6">
            <a:extLst>
              <a:ext uri="{FF2B5EF4-FFF2-40B4-BE49-F238E27FC236}">
                <a16:creationId xmlns:a16="http://schemas.microsoft.com/office/drawing/2014/main" id="{CE6A293C-482F-4BA8-8526-A3BF4632B772}"/>
              </a:ext>
            </a:extLst>
          </p:cNvPr>
          <p:cNvCxnSpPr/>
          <p:nvPr/>
        </p:nvCxnSpPr>
        <p:spPr>
          <a:xfrm>
            <a:off x="4296792" y="3142695"/>
            <a:ext cx="390618" cy="577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文字方塊 19">
            <a:extLst>
              <a:ext uri="{FF2B5EF4-FFF2-40B4-BE49-F238E27FC236}">
                <a16:creationId xmlns:a16="http://schemas.microsoft.com/office/drawing/2014/main" id="{9C11D6CD-FEF3-4B28-AE71-5489BCA831E0}"/>
              </a:ext>
            </a:extLst>
          </p:cNvPr>
          <p:cNvSpPr txBox="1"/>
          <p:nvPr/>
        </p:nvSpPr>
        <p:spPr>
          <a:xfrm>
            <a:off x="3744686" y="2804859"/>
            <a:ext cx="2734322" cy="369332"/>
          </a:xfrm>
          <a:prstGeom prst="rect">
            <a:avLst/>
          </a:prstGeom>
          <a:noFill/>
        </p:spPr>
        <p:txBody>
          <a:bodyPr wrap="square" rtlCol="0">
            <a:spAutoFit/>
          </a:bodyPr>
          <a:lstStyle/>
          <a:p>
            <a:r>
              <a:rPr lang="en-US" altLang="zh-TW" dirty="0"/>
              <a:t>e-beam peak current</a:t>
            </a:r>
            <a:endParaRPr lang="zh-TW" altLang="en-US" dirty="0"/>
          </a:p>
        </p:txBody>
      </p:sp>
      <p:cxnSp>
        <p:nvCxnSpPr>
          <p:cNvPr id="22" name="直線單箭頭接點 21">
            <a:extLst>
              <a:ext uri="{FF2B5EF4-FFF2-40B4-BE49-F238E27FC236}">
                <a16:creationId xmlns:a16="http://schemas.microsoft.com/office/drawing/2014/main" id="{B72ED90D-8103-4DF7-90C0-1E4C931FD859}"/>
              </a:ext>
            </a:extLst>
          </p:cNvPr>
          <p:cNvCxnSpPr/>
          <p:nvPr/>
        </p:nvCxnSpPr>
        <p:spPr>
          <a:xfrm flipV="1">
            <a:off x="4039340" y="4722920"/>
            <a:ext cx="550415" cy="514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文字方塊 22">
            <a:extLst>
              <a:ext uri="{FF2B5EF4-FFF2-40B4-BE49-F238E27FC236}">
                <a16:creationId xmlns:a16="http://schemas.microsoft.com/office/drawing/2014/main" id="{D00C9900-CB62-4D4E-B253-1DB8764596D7}"/>
              </a:ext>
            </a:extLst>
          </p:cNvPr>
          <p:cNvSpPr txBox="1"/>
          <p:nvPr/>
        </p:nvSpPr>
        <p:spPr>
          <a:xfrm>
            <a:off x="1828800" y="5013664"/>
            <a:ext cx="2485747" cy="369332"/>
          </a:xfrm>
          <a:prstGeom prst="rect">
            <a:avLst/>
          </a:prstGeom>
          <a:noFill/>
        </p:spPr>
        <p:txBody>
          <a:bodyPr wrap="square" rtlCol="0">
            <a:spAutoFit/>
          </a:bodyPr>
          <a:lstStyle/>
          <a:p>
            <a:r>
              <a:rPr lang="en-US" altLang="zh-TW" dirty="0"/>
              <a:t>Alfven current = 17kA</a:t>
            </a:r>
            <a:endParaRPr lang="zh-TW" altLang="en-US" dirty="0"/>
          </a:p>
        </p:txBody>
      </p:sp>
      <p:cxnSp>
        <p:nvCxnSpPr>
          <p:cNvPr id="27" name="直線單箭頭接點 26">
            <a:extLst>
              <a:ext uri="{FF2B5EF4-FFF2-40B4-BE49-F238E27FC236}">
                <a16:creationId xmlns:a16="http://schemas.microsoft.com/office/drawing/2014/main" id="{5D38347A-98E3-46EE-8510-9BBC23F6CFF6}"/>
              </a:ext>
            </a:extLst>
          </p:cNvPr>
          <p:cNvCxnSpPr>
            <a:cxnSpLocks/>
          </p:cNvCxnSpPr>
          <p:nvPr/>
        </p:nvCxnSpPr>
        <p:spPr>
          <a:xfrm flipH="1" flipV="1">
            <a:off x="6191250" y="4722920"/>
            <a:ext cx="502513" cy="475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字方塊 28">
            <a:extLst>
              <a:ext uri="{FF2B5EF4-FFF2-40B4-BE49-F238E27FC236}">
                <a16:creationId xmlns:a16="http://schemas.microsoft.com/office/drawing/2014/main" id="{3AB580A9-E753-40CA-B7D2-72132A16BC41}"/>
              </a:ext>
            </a:extLst>
          </p:cNvPr>
          <p:cNvSpPr txBox="1"/>
          <p:nvPr/>
        </p:nvSpPr>
        <p:spPr>
          <a:xfrm>
            <a:off x="6693763" y="5132789"/>
            <a:ext cx="1601495" cy="369332"/>
          </a:xfrm>
          <a:prstGeom prst="rect">
            <a:avLst/>
          </a:prstGeom>
          <a:noFill/>
        </p:spPr>
        <p:txBody>
          <a:bodyPr wrap="square" rtlCol="0">
            <a:spAutoFit/>
          </a:bodyPr>
          <a:lstStyle/>
          <a:p>
            <a:r>
              <a:rPr lang="en-US" altLang="zh-TW" dirty="0"/>
              <a:t>Rms beam size </a:t>
            </a:r>
            <a:endParaRPr lang="zh-TW" altLang="en-US" dirty="0"/>
          </a:p>
        </p:txBody>
      </p:sp>
      <p:cxnSp>
        <p:nvCxnSpPr>
          <p:cNvPr id="31" name="直線單箭頭接點 30">
            <a:extLst>
              <a:ext uri="{FF2B5EF4-FFF2-40B4-BE49-F238E27FC236}">
                <a16:creationId xmlns:a16="http://schemas.microsoft.com/office/drawing/2014/main" id="{E9568868-E578-493B-AE8E-22689C4F90FE}"/>
              </a:ext>
            </a:extLst>
          </p:cNvPr>
          <p:cNvCxnSpPr/>
          <p:nvPr/>
        </p:nvCxnSpPr>
        <p:spPr>
          <a:xfrm flipH="1">
            <a:off x="6303146" y="3142695"/>
            <a:ext cx="292963" cy="5060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文字方塊 31">
            <a:extLst>
              <a:ext uri="{FF2B5EF4-FFF2-40B4-BE49-F238E27FC236}">
                <a16:creationId xmlns:a16="http://schemas.microsoft.com/office/drawing/2014/main" id="{DC00E0F8-C0C6-4BBB-A6C7-F9DE13387B32}"/>
              </a:ext>
            </a:extLst>
          </p:cNvPr>
          <p:cNvSpPr txBox="1"/>
          <p:nvPr/>
        </p:nvSpPr>
        <p:spPr>
          <a:xfrm>
            <a:off x="6161385" y="2804859"/>
            <a:ext cx="2734322" cy="369332"/>
          </a:xfrm>
          <a:prstGeom prst="rect">
            <a:avLst/>
          </a:prstGeom>
          <a:noFill/>
        </p:spPr>
        <p:txBody>
          <a:bodyPr wrap="square" rtlCol="0">
            <a:spAutoFit/>
          </a:bodyPr>
          <a:lstStyle/>
          <a:p>
            <a:r>
              <a:rPr lang="en-US" altLang="zh-TW" dirty="0"/>
              <a:t>Undulator </a:t>
            </a:r>
            <a:r>
              <a:rPr lang="en-US" altLang="zh-TW" dirty="0" err="1"/>
              <a:t>paramter</a:t>
            </a:r>
            <a:endParaRPr lang="zh-TW" altLang="en-US" dirty="0"/>
          </a:p>
        </p:txBody>
      </p:sp>
      <mc:AlternateContent xmlns:mc="http://schemas.openxmlformats.org/markup-compatibility/2006" xmlns:a14="http://schemas.microsoft.com/office/drawing/2010/main">
        <mc:Choice Requires="a14">
          <p:sp>
            <p:nvSpPr>
              <p:cNvPr id="33" name="文字方塊 32">
                <a:extLst>
                  <a:ext uri="{FF2B5EF4-FFF2-40B4-BE49-F238E27FC236}">
                    <a16:creationId xmlns:a16="http://schemas.microsoft.com/office/drawing/2014/main" id="{8D276CE0-D51A-49A2-A6BF-8F99980C43B1}"/>
                  </a:ext>
                </a:extLst>
              </p:cNvPr>
              <p:cNvSpPr txBox="1"/>
              <p:nvPr/>
            </p:nvSpPr>
            <p:spPr>
              <a:xfrm>
                <a:off x="829322" y="5643098"/>
                <a:ext cx="9561251" cy="923330"/>
              </a:xfrm>
              <a:prstGeom prst="rect">
                <a:avLst/>
              </a:prstGeom>
              <a:noFill/>
            </p:spPr>
            <p:txBody>
              <a:bodyPr wrap="square" rtlCol="0">
                <a:spAutoFit/>
              </a:bodyPr>
              <a:lstStyle/>
              <a:p>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𝛿</m:t>
                        </m:r>
                      </m:sub>
                    </m:sSub>
                    <m:r>
                      <a:rPr lang="en-US" altLang="zh-TW" b="0" i="1" smtClean="0">
                        <a:latin typeface="Cambria Math" panose="02040503050406030204" pitchFamily="18" charset="0"/>
                      </a:rPr>
                      <m:t>&lt;</m:t>
                    </m:r>
                    <m:r>
                      <a:rPr lang="en-US" altLang="zh-TW" b="0" i="1" smtClean="0">
                        <a:latin typeface="Cambria Math" panose="02040503050406030204" pitchFamily="18" charset="0"/>
                      </a:rPr>
                      <m:t>𝜌</m:t>
                    </m:r>
                    <m:r>
                      <a:rPr lang="en-US" altLang="zh-TW" b="0" i="1" smtClean="0">
                        <a:latin typeface="Cambria Math" panose="02040503050406030204" pitchFamily="18" charset="0"/>
                      </a:rPr>
                      <m:t>  </m:t>
                    </m:r>
                  </m:oMath>
                </a14:m>
                <a:r>
                  <a:rPr lang="en-US" altLang="zh-TW" dirty="0"/>
                  <a:t>: electron relative energy spread </a:t>
                </a:r>
                <a14:m>
                  <m:oMath xmlns:m="http://schemas.openxmlformats.org/officeDocument/2006/math">
                    <m:sSub>
                      <m:sSubPr>
                        <m:ctrlPr>
                          <a:rPr lang="en-US" altLang="zh-TW" b="0" i="1" smtClean="0">
                            <a:latin typeface="Cambria Math" panose="02040503050406030204" pitchFamily="18" charset="0"/>
                          </a:rPr>
                        </m:ctrlPr>
                      </m:sSubPr>
                      <m:e>
                        <m:r>
                          <a:rPr lang="en-US" altLang="zh-TW" b="0" i="1" smtClean="0">
                            <a:latin typeface="Cambria Math" panose="02040503050406030204" pitchFamily="18" charset="0"/>
                          </a:rPr>
                          <m:t>𝜎</m:t>
                        </m:r>
                      </m:e>
                      <m:sub>
                        <m:r>
                          <a:rPr lang="en-US" altLang="zh-TW" b="0" i="1" smtClean="0">
                            <a:latin typeface="Cambria Math" panose="02040503050406030204" pitchFamily="18" charset="0"/>
                          </a:rPr>
                          <m:t>𝛿</m:t>
                        </m:r>
                      </m:sub>
                    </m:sSub>
                    <m:r>
                      <a:rPr lang="en-US" altLang="zh-TW" b="0" i="1" smtClean="0">
                        <a:latin typeface="Cambria Math" panose="02040503050406030204" pitchFamily="18" charset="0"/>
                      </a:rPr>
                      <m:t> </m:t>
                    </m:r>
                  </m:oMath>
                </a14:m>
                <a:r>
                  <a:rPr lang="en-US" altLang="zh-TW" dirty="0"/>
                  <a:t>should be a bit smaller than </a:t>
                </a:r>
                <a14:m>
                  <m:oMath xmlns:m="http://schemas.openxmlformats.org/officeDocument/2006/math">
                    <m:r>
                      <a:rPr lang="en-US" altLang="zh-TW" b="0" i="1" smtClean="0">
                        <a:latin typeface="Cambria Math" panose="02040503050406030204" pitchFamily="18" charset="0"/>
                      </a:rPr>
                      <m:t>𝜌</m:t>
                    </m:r>
                  </m:oMath>
                </a14:m>
                <a:r>
                  <a:rPr lang="en-US" altLang="zh-TW" dirty="0"/>
                  <a:t> </a:t>
                </a:r>
              </a:p>
              <a:p>
                <a:endParaRPr lang="en-US" altLang="zh-TW" dirty="0"/>
              </a:p>
              <a:p>
                <a:r>
                  <a:rPr lang="en-US" altLang="zh-TW" dirty="0"/>
                  <a:t>For NCU </a:t>
                </a:r>
                <a:r>
                  <a:rPr lang="en-US" altLang="zh-TW" dirty="0" err="1"/>
                  <a:t>paramters</a:t>
                </a:r>
                <a:r>
                  <a:rPr lang="en-US" altLang="zh-TW" dirty="0"/>
                  <a:t> : </a:t>
                </a:r>
                <a14:m>
                  <m:oMath xmlns:m="http://schemas.openxmlformats.org/officeDocument/2006/math">
                    <m:r>
                      <a:rPr lang="en-US" altLang="zh-TW" b="0" i="1" smtClean="0">
                        <a:latin typeface="Cambria Math" panose="02040503050406030204" pitchFamily="18" charset="0"/>
                      </a:rPr>
                      <m:t>𝜌</m:t>
                    </m:r>
                    <m:r>
                      <a:rPr lang="en-US" altLang="zh-TW" b="0" i="1" smtClean="0">
                        <a:latin typeface="Cambria Math" panose="02040503050406030204" pitchFamily="18" charset="0"/>
                      </a:rPr>
                      <m:t> ~ 0.0029</m:t>
                    </m:r>
                  </m:oMath>
                </a14:m>
                <a:r>
                  <a:rPr lang="en-US" altLang="zh-TW" dirty="0"/>
                  <a:t> for 170um </a:t>
                </a:r>
                <a:r>
                  <a:rPr lang="en-US" altLang="zh-TW" dirty="0" err="1"/>
                  <a:t>beamsize</a:t>
                </a:r>
                <a:r>
                  <a:rPr lang="en-US" altLang="zh-TW" dirty="0"/>
                  <a:t> </a:t>
                </a:r>
                <a14:m>
                  <m:oMath xmlns:m="http://schemas.openxmlformats.org/officeDocument/2006/math">
                    <m:r>
                      <a:rPr lang="en-US" altLang="zh-TW" b="0" i="1" smtClean="0">
                        <a:latin typeface="Cambria Math" panose="02040503050406030204" pitchFamily="18" charset="0"/>
                      </a:rPr>
                      <m:t>𝜌</m:t>
                    </m:r>
                    <m:r>
                      <a:rPr lang="en-US" altLang="zh-TW" b="0" i="1" smtClean="0">
                        <a:latin typeface="Cambria Math" panose="02040503050406030204" pitchFamily="18" charset="0"/>
                      </a:rPr>
                      <m:t> ~ 0.002</m:t>
                    </m:r>
                  </m:oMath>
                </a14:m>
                <a:r>
                  <a:rPr lang="en-US" altLang="zh-TW" dirty="0"/>
                  <a:t> for 300um </a:t>
                </a:r>
                <a:r>
                  <a:rPr lang="en-US" altLang="zh-TW" dirty="0" err="1"/>
                  <a:t>beamsize</a:t>
                </a:r>
                <a:r>
                  <a:rPr lang="en-US" altLang="zh-TW" dirty="0"/>
                  <a:t>  </a:t>
                </a:r>
                <a:r>
                  <a:rPr lang="en-US" altLang="zh-TW" i="1" dirty="0">
                    <a:sym typeface="Symbol"/>
                  </a:rPr>
                  <a:t> </a:t>
                </a:r>
                <a:r>
                  <a:rPr lang="en-US" altLang="zh-TW" dirty="0"/>
                  <a:t> </a:t>
                </a:r>
                <a:endParaRPr lang="zh-TW" altLang="en-US" dirty="0"/>
              </a:p>
            </p:txBody>
          </p:sp>
        </mc:Choice>
        <mc:Fallback xmlns="">
          <p:sp>
            <p:nvSpPr>
              <p:cNvPr id="33" name="文字方塊 32">
                <a:extLst>
                  <a:ext uri="{FF2B5EF4-FFF2-40B4-BE49-F238E27FC236}">
                    <a16:creationId xmlns:a16="http://schemas.microsoft.com/office/drawing/2014/main" id="{8D276CE0-D51A-49A2-A6BF-8F99980C43B1}"/>
                  </a:ext>
                </a:extLst>
              </p:cNvPr>
              <p:cNvSpPr txBox="1">
                <a:spLocks noRot="1" noChangeAspect="1" noMove="1" noResize="1" noEditPoints="1" noAdjustHandles="1" noChangeArrowheads="1" noChangeShapeType="1" noTextEdit="1"/>
              </p:cNvSpPr>
              <p:nvPr/>
            </p:nvSpPr>
            <p:spPr>
              <a:xfrm>
                <a:off x="829322" y="5643098"/>
                <a:ext cx="9561251" cy="923330"/>
              </a:xfrm>
              <a:prstGeom prst="rect">
                <a:avLst/>
              </a:prstGeom>
              <a:blipFill>
                <a:blip r:embed="rId18"/>
                <a:stretch>
                  <a:fillRect l="-510" t="-3974" b="-9934"/>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373003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627A93C-2DBC-4D5A-85C0-EECAF601C8B8}"/>
              </a:ext>
            </a:extLst>
          </p:cNvPr>
          <p:cNvSpPr txBox="1"/>
          <p:nvPr/>
        </p:nvSpPr>
        <p:spPr>
          <a:xfrm>
            <a:off x="1809750" y="438150"/>
            <a:ext cx="10210799" cy="523220"/>
          </a:xfrm>
          <a:prstGeom prst="rect">
            <a:avLst/>
          </a:prstGeom>
          <a:noFill/>
        </p:spPr>
        <p:txBody>
          <a:bodyPr wrap="square" rtlCol="0">
            <a:spAutoFit/>
          </a:bodyPr>
          <a:lstStyle/>
          <a:p>
            <a:r>
              <a:rPr lang="en-US" altLang="zh-TW" sz="2800" b="1"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PUFFIN : A three dimensional unaverage FEL</a:t>
            </a:r>
            <a:r>
              <a:rPr lang="zh-TW" altLang="en-US" sz="2800" b="1"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 </a:t>
            </a:r>
            <a:r>
              <a:rPr lang="en-US" altLang="zh-TW" sz="2800" b="1"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rPr>
              <a:t>code</a:t>
            </a:r>
            <a:endParaRPr lang="zh-TW" altLang="en-US" sz="2800" b="1" dirty="0">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endParaRPr>
          </a:p>
        </p:txBody>
      </p:sp>
      <p:pic>
        <p:nvPicPr>
          <p:cNvPr id="6" name="圖片 5">
            <a:extLst>
              <a:ext uri="{FF2B5EF4-FFF2-40B4-BE49-F238E27FC236}">
                <a16:creationId xmlns:a16="http://schemas.microsoft.com/office/drawing/2014/main" id="{1FEE0AA1-0AEB-42C5-8379-A4721BE7064E}"/>
              </a:ext>
            </a:extLst>
          </p:cNvPr>
          <p:cNvPicPr>
            <a:picLocks noChangeAspect="1"/>
          </p:cNvPicPr>
          <p:nvPr/>
        </p:nvPicPr>
        <p:blipFill>
          <a:blip r:embed="rId2"/>
          <a:stretch>
            <a:fillRect/>
          </a:stretch>
        </p:blipFill>
        <p:spPr>
          <a:xfrm>
            <a:off x="604052" y="1514777"/>
            <a:ext cx="7509561" cy="3436740"/>
          </a:xfrm>
          <a:prstGeom prst="rect">
            <a:avLst/>
          </a:prstGeom>
        </p:spPr>
      </p:pic>
      <p:sp>
        <p:nvSpPr>
          <p:cNvPr id="8" name="文字方塊 7">
            <a:extLst>
              <a:ext uri="{FF2B5EF4-FFF2-40B4-BE49-F238E27FC236}">
                <a16:creationId xmlns:a16="http://schemas.microsoft.com/office/drawing/2014/main" id="{F5FA0EC7-93C9-4F11-BDE8-1572253AE3C0}"/>
              </a:ext>
            </a:extLst>
          </p:cNvPr>
          <p:cNvSpPr txBox="1"/>
          <p:nvPr/>
        </p:nvSpPr>
        <p:spPr>
          <a:xfrm>
            <a:off x="1008355" y="5135042"/>
            <a:ext cx="10534650" cy="923330"/>
          </a:xfrm>
          <a:prstGeom prst="rect">
            <a:avLst/>
          </a:prstGeom>
          <a:noFill/>
        </p:spPr>
        <p:txBody>
          <a:bodyPr wrap="square">
            <a:spAutoFit/>
          </a:bodyPr>
          <a:lstStyle/>
          <a:p>
            <a:pPr marL="285750" indent="-285750">
              <a:buFont typeface="Arial" panose="020B0604020202020204" pitchFamily="34" charset="0"/>
              <a:buChar char="•"/>
            </a:pPr>
            <a:r>
              <a:rPr lang="en-US" altLang="zh-TW" dirty="0"/>
              <a:t> The full, broad bandwidth frequency spectrum, limited only by the </a:t>
            </a:r>
            <a:r>
              <a:rPr lang="en-US" altLang="zh-TW" dirty="0" err="1"/>
              <a:t>Niquist</a:t>
            </a:r>
            <a:r>
              <a:rPr lang="en-US" altLang="zh-TW" dirty="0"/>
              <a:t> frequency of the mesh</a:t>
            </a:r>
          </a:p>
          <a:p>
            <a:pPr marL="285750" indent="-285750">
              <a:buFont typeface="Arial" panose="020B0604020202020204" pitchFamily="34" charset="0"/>
              <a:buChar char="•"/>
            </a:pPr>
            <a:r>
              <a:rPr lang="en-US" altLang="zh-TW" dirty="0"/>
              <a:t> Full electron beam transport</a:t>
            </a:r>
          </a:p>
          <a:p>
            <a:pPr marL="285750" indent="-285750">
              <a:buFont typeface="Arial" panose="020B0604020202020204" pitchFamily="34" charset="0"/>
              <a:buChar char="•"/>
            </a:pPr>
            <a:r>
              <a:rPr lang="en-US" altLang="zh-TW" dirty="0"/>
              <a:t>Transport of large energy spread beams through the undulator, and the radiation emitted from these beams</a:t>
            </a:r>
            <a:endParaRPr lang="zh-TW" altLang="en-US" dirty="0"/>
          </a:p>
        </p:txBody>
      </p:sp>
      <p:pic>
        <p:nvPicPr>
          <p:cNvPr id="2" name="圖片 1">
            <a:extLst>
              <a:ext uri="{FF2B5EF4-FFF2-40B4-BE49-F238E27FC236}">
                <a16:creationId xmlns:a16="http://schemas.microsoft.com/office/drawing/2014/main" id="{976272F1-0683-4761-8164-A8476224BC7C}"/>
              </a:ext>
            </a:extLst>
          </p:cNvPr>
          <p:cNvPicPr>
            <a:picLocks noChangeAspect="1"/>
          </p:cNvPicPr>
          <p:nvPr/>
        </p:nvPicPr>
        <p:blipFill>
          <a:blip r:embed="rId3"/>
          <a:stretch>
            <a:fillRect/>
          </a:stretch>
        </p:blipFill>
        <p:spPr>
          <a:xfrm>
            <a:off x="8113613" y="2159967"/>
            <a:ext cx="3665739" cy="2678405"/>
          </a:xfrm>
          <a:prstGeom prst="rect">
            <a:avLst/>
          </a:prstGeom>
        </p:spPr>
      </p:pic>
      <p:sp>
        <p:nvSpPr>
          <p:cNvPr id="3" name="文字方塊 2">
            <a:extLst>
              <a:ext uri="{FF2B5EF4-FFF2-40B4-BE49-F238E27FC236}">
                <a16:creationId xmlns:a16="http://schemas.microsoft.com/office/drawing/2014/main" id="{7BC29FE7-4DDD-4400-96A3-16B1EBB0EEB1}"/>
              </a:ext>
            </a:extLst>
          </p:cNvPr>
          <p:cNvSpPr txBox="1"/>
          <p:nvPr/>
        </p:nvSpPr>
        <p:spPr>
          <a:xfrm>
            <a:off x="0" y="6231931"/>
            <a:ext cx="9641150" cy="246221"/>
          </a:xfrm>
          <a:prstGeom prst="rect">
            <a:avLst/>
          </a:prstGeom>
          <a:noFill/>
        </p:spPr>
        <p:txBody>
          <a:bodyPr wrap="square" rtlCol="0">
            <a:spAutoFit/>
          </a:bodyPr>
          <a:lstStyle/>
          <a:p>
            <a:r>
              <a:rPr lang="en-US" altLang="zh-TW" sz="1000" dirty="0"/>
              <a:t>L.T. </a:t>
            </a:r>
            <a:r>
              <a:rPr lang="en-US" altLang="zh-TW" sz="1000" dirty="0" err="1"/>
              <a:t>Cambell</a:t>
            </a:r>
            <a:r>
              <a:rPr lang="en-US" altLang="zh-TW" sz="1000" dirty="0"/>
              <a:t>. ANALYSIS OF ULTRA-SHORT BUNCHES IN FREE-ELECTRON LASERS (2020).</a:t>
            </a:r>
            <a:endParaRPr lang="zh-TW" altLang="en-US" sz="1000" dirty="0"/>
          </a:p>
        </p:txBody>
      </p:sp>
    </p:spTree>
    <p:extLst>
      <p:ext uri="{BB962C8B-B14F-4D97-AF65-F5344CB8AC3E}">
        <p14:creationId xmlns:p14="http://schemas.microsoft.com/office/powerpoint/2010/main" val="1654323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568233" y="256498"/>
            <a:ext cx="9858375" cy="535531"/>
          </a:xfrm>
          <a:noFill/>
        </p:spPr>
        <p:txBody>
          <a:bodyPr wrap="square" rtlCol="0">
            <a:spAutoFit/>
          </a:bodyPr>
          <a:lstStyle/>
          <a:p>
            <a:pPr defTabSz="457200"/>
            <a:r>
              <a:rPr lang="en-US" altLang="zh-TW" sz="3200" b="1" spc="-5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First HGHG Expt. @ Brookhaven National Lab</a:t>
            </a:r>
            <a:endParaRPr lang="zh-TW" altLang="en-US" sz="3200" b="1" spc="-51"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148" name="Picture 4" descr="「HGHG fel」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55" y="1216274"/>
            <a:ext cx="6809085" cy="238209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d2ufo47lrtsv5s.cloudfront.net/content/sci/289/5481/932/F3.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5291" y="1216274"/>
            <a:ext cx="3736801" cy="5194009"/>
          </a:xfrm>
          <a:prstGeom prst="rect">
            <a:avLst/>
          </a:prstGeom>
          <a:noFill/>
          <a:extLst>
            <a:ext uri="{909E8E84-426E-40DD-AFC4-6F175D3DCCD1}">
              <a14:hiddenFill xmlns:a14="http://schemas.microsoft.com/office/drawing/2010/main">
                <a:solidFill>
                  <a:srgbClr val="FFFFFF"/>
                </a:solidFill>
              </a14:hiddenFill>
            </a:ext>
          </a:extLst>
        </p:spPr>
      </p:pic>
      <p:pic>
        <p:nvPicPr>
          <p:cNvPr id="430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5961" y="3695340"/>
            <a:ext cx="4242168" cy="2669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文字方塊 2">
            <a:extLst>
              <a:ext uri="{FF2B5EF4-FFF2-40B4-BE49-F238E27FC236}">
                <a16:creationId xmlns:a16="http://schemas.microsoft.com/office/drawing/2014/main" id="{1BE28BFC-9A3C-4F07-BB58-0E51B7A7D924}"/>
              </a:ext>
            </a:extLst>
          </p:cNvPr>
          <p:cNvSpPr txBox="1"/>
          <p:nvPr/>
        </p:nvSpPr>
        <p:spPr>
          <a:xfrm>
            <a:off x="75619" y="5763952"/>
            <a:ext cx="2985227" cy="646331"/>
          </a:xfrm>
          <a:prstGeom prst="rect">
            <a:avLst/>
          </a:prstGeom>
          <a:noFill/>
        </p:spPr>
        <p:txBody>
          <a:bodyPr wrap="square" rtlCol="0">
            <a:spAutoFit/>
          </a:bodyPr>
          <a:lstStyle/>
          <a:p>
            <a:r>
              <a:rPr lang="en-US" altLang="zh-TW" sz="1200" dirty="0"/>
              <a:t>L.-H. Yu, et al. “High-Gain Harmonic-Generation Free-Electron Laser.” Science, vol. 289, no. 5481, 2000, pp. 932–34. JSTOR, </a:t>
            </a:r>
            <a:endParaRPr lang="zh-TW" altLang="en-US" sz="1200" dirty="0"/>
          </a:p>
        </p:txBody>
      </p:sp>
    </p:spTree>
    <p:extLst>
      <p:ext uri="{BB962C8B-B14F-4D97-AF65-F5344CB8AC3E}">
        <p14:creationId xmlns:p14="http://schemas.microsoft.com/office/powerpoint/2010/main" val="3531627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7CFC0FF8-6A45-46A0-A135-6D10C2FAFF0D}"/>
              </a:ext>
            </a:extLst>
          </p:cNvPr>
          <p:cNvSpPr>
            <a:spLocks noGrp="1"/>
          </p:cNvSpPr>
          <p:nvPr>
            <p:ph type="sldNum" sz="quarter" idx="12"/>
          </p:nvPr>
        </p:nvSpPr>
        <p:spPr/>
        <p:txBody>
          <a:bodyPr/>
          <a:lstStyle/>
          <a:p>
            <a:fld id="{C4E40DF5-EEE2-49E1-9E6A-DFCC9B316F8F}" type="slidenum">
              <a:rPr lang="zh-TW" altLang="en-US" smtClean="0"/>
              <a:pPr/>
              <a:t>24</a:t>
            </a:fld>
            <a:endParaRPr lang="zh-TW" altLang="en-US" dirty="0"/>
          </a:p>
        </p:txBody>
      </p:sp>
      <p:pic>
        <p:nvPicPr>
          <p:cNvPr id="4" name="圖片 3">
            <a:extLst>
              <a:ext uri="{FF2B5EF4-FFF2-40B4-BE49-F238E27FC236}">
                <a16:creationId xmlns:a16="http://schemas.microsoft.com/office/drawing/2014/main" id="{594633B9-A3B6-4491-8602-90A8CBD158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1614" y="751794"/>
            <a:ext cx="8571719" cy="2182557"/>
          </a:xfrm>
          <a:prstGeom prst="rect">
            <a:avLst/>
          </a:prstGeom>
        </p:spPr>
      </p:pic>
      <p:sp>
        <p:nvSpPr>
          <p:cNvPr id="17" name="矩形: 圓角 16">
            <a:extLst>
              <a:ext uri="{FF2B5EF4-FFF2-40B4-BE49-F238E27FC236}">
                <a16:creationId xmlns:a16="http://schemas.microsoft.com/office/drawing/2014/main" id="{11FF6041-F3F1-49EF-B0F6-180B2DC4F6B7}"/>
              </a:ext>
            </a:extLst>
          </p:cNvPr>
          <p:cNvSpPr/>
          <p:nvPr/>
        </p:nvSpPr>
        <p:spPr>
          <a:xfrm>
            <a:off x="1211614" y="1013850"/>
            <a:ext cx="3755162" cy="182992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Title 1">
            <a:extLst>
              <a:ext uri="{FF2B5EF4-FFF2-40B4-BE49-F238E27FC236}">
                <a16:creationId xmlns:a16="http://schemas.microsoft.com/office/drawing/2014/main" id="{F88623C8-D807-4249-8512-222808C1D9AF}"/>
              </a:ext>
            </a:extLst>
          </p:cNvPr>
          <p:cNvSpPr txBox="1">
            <a:spLocks/>
          </p:cNvSpPr>
          <p:nvPr/>
        </p:nvSpPr>
        <p:spPr>
          <a:xfrm>
            <a:off x="1509436" y="182555"/>
            <a:ext cx="9308394" cy="584775"/>
          </a:xfrm>
          <a:prstGeom prst="rect">
            <a:avLst/>
          </a:prstGeom>
          <a:noFill/>
        </p:spPr>
        <p:txBody>
          <a:bodyPr wrap="square" rtlCol="0">
            <a:spAutoFit/>
          </a:bodyPr>
          <a:lstStyle>
            <a:defPPr>
              <a:defRPr lang="en-US"/>
            </a:defPPr>
            <a:lvl1pPr>
              <a:defRPr sz="3200" b="1" spc="-51">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t>Structure of the proposed NCU LWFA beamline</a:t>
            </a:r>
          </a:p>
        </p:txBody>
      </p:sp>
      <p:graphicFrame>
        <p:nvGraphicFramePr>
          <p:cNvPr id="21" name="表格 20">
            <a:extLst>
              <a:ext uri="{FF2B5EF4-FFF2-40B4-BE49-F238E27FC236}">
                <a16:creationId xmlns:a16="http://schemas.microsoft.com/office/drawing/2014/main" id="{9610AB32-2284-4768-A8A1-8509C33D04E9}"/>
              </a:ext>
            </a:extLst>
          </p:cNvPr>
          <p:cNvGraphicFramePr>
            <a:graphicFrameLocks noGrp="1"/>
          </p:cNvGraphicFramePr>
          <p:nvPr>
            <p:extLst>
              <p:ext uri="{D42A27DB-BD31-4B8C-83A1-F6EECF244321}">
                <p14:modId xmlns:p14="http://schemas.microsoft.com/office/powerpoint/2010/main" val="906767219"/>
              </p:ext>
            </p:extLst>
          </p:nvPr>
        </p:nvGraphicFramePr>
        <p:xfrm>
          <a:off x="6727478" y="3812825"/>
          <a:ext cx="4230604" cy="1935480"/>
        </p:xfrm>
        <a:graphic>
          <a:graphicData uri="http://schemas.openxmlformats.org/drawingml/2006/table">
            <a:tbl>
              <a:tblPr/>
              <a:tblGrid>
                <a:gridCol w="2818083">
                  <a:extLst>
                    <a:ext uri="{9D8B030D-6E8A-4147-A177-3AD203B41FA5}">
                      <a16:colId xmlns:a16="http://schemas.microsoft.com/office/drawing/2014/main" val="3409538402"/>
                    </a:ext>
                  </a:extLst>
                </a:gridCol>
                <a:gridCol w="1412521">
                  <a:extLst>
                    <a:ext uri="{9D8B030D-6E8A-4147-A177-3AD203B41FA5}">
                      <a16:colId xmlns:a16="http://schemas.microsoft.com/office/drawing/2014/main" val="1517769105"/>
                    </a:ext>
                  </a:extLst>
                </a:gridCol>
              </a:tblGrid>
              <a:tr h="143653">
                <a:tc>
                  <a:txBody>
                    <a:bodyPr/>
                    <a:lstStyle/>
                    <a:p>
                      <a:pPr algn="ctr">
                        <a:spcBef>
                          <a:spcPts val="100"/>
                        </a:spcBef>
                        <a:spcAft>
                          <a:spcPts val="100"/>
                        </a:spcAft>
                      </a:pPr>
                      <a:r>
                        <a:rPr lang="en-GB" sz="1400" b="1" kern="800">
                          <a:effectLst/>
                          <a:latin typeface="Times New Roman" panose="02020603050405020304" pitchFamily="18" charset="0"/>
                          <a:ea typeface="新細明體" panose="02020500000000000000" pitchFamily="18" charset="-120"/>
                          <a:cs typeface="Times New Roman" panose="02020603050405020304" pitchFamily="18" charset="0"/>
                        </a:rPr>
                        <a:t>LWFA Beam Parameters</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400" b="1" kern="800">
                          <a:effectLst/>
                          <a:latin typeface="Times New Roman" panose="02020603050405020304" pitchFamily="18" charset="0"/>
                          <a:ea typeface="新細明體" panose="02020500000000000000" pitchFamily="18" charset="-120"/>
                          <a:cs typeface="Times New Roman" panose="02020603050405020304" pitchFamily="18" charset="0"/>
                        </a:rPr>
                        <a:t>Value</a:t>
                      </a:r>
                      <a:endParaRPr lang="zh-TW" sz="1400" kern="10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104918"/>
                  </a:ext>
                </a:extLst>
              </a:tr>
              <a:tr h="666750">
                <a:tc>
                  <a:txBody>
                    <a:bodyPr/>
                    <a:lstStyle/>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Beam energy [MeV]</a:t>
                      </a: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Bunch charge [</a:t>
                      </a:r>
                      <a:r>
                        <a:rPr lang="en-GB" sz="1400" kern="800" dirty="0" err="1">
                          <a:effectLst/>
                          <a:latin typeface="Times New Roman" panose="02020603050405020304" pitchFamily="18" charset="0"/>
                          <a:ea typeface="新細明體" panose="02020500000000000000" pitchFamily="18" charset="-120"/>
                          <a:cs typeface="Times New Roman" panose="02020603050405020304" pitchFamily="18" charset="0"/>
                        </a:rPr>
                        <a:t>pC</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Bunch duration [</a:t>
                      </a:r>
                      <a:r>
                        <a:rPr lang="en-GB" sz="1400" kern="800" dirty="0" err="1">
                          <a:effectLst/>
                          <a:latin typeface="Times New Roman" panose="02020603050405020304" pitchFamily="18" charset="0"/>
                          <a:ea typeface="新細明體" panose="02020500000000000000" pitchFamily="18" charset="-120"/>
                          <a:cs typeface="Times New Roman" panose="02020603050405020304" pitchFamily="18" charset="0"/>
                        </a:rPr>
                        <a:t>fsec</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Normalized emittance [</a:t>
                      </a:r>
                      <a:r>
                        <a:rPr lang="el-GR" sz="1400" kern="800" dirty="0">
                          <a:effectLst/>
                          <a:latin typeface="Times New Roman" panose="02020603050405020304" pitchFamily="18" charset="0"/>
                          <a:ea typeface="新細明體" panose="02020500000000000000" pitchFamily="18" charset="-120"/>
                          <a:cs typeface="Times New Roman" panose="02020603050405020304" pitchFamily="18" charset="0"/>
                        </a:rPr>
                        <a:t>μ</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m]</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Initial beam size [</a:t>
                      </a:r>
                      <a:r>
                        <a:rPr lang="el-GR" sz="1400" kern="800" dirty="0">
                          <a:effectLst/>
                          <a:latin typeface="Times New Roman" panose="02020603050405020304" pitchFamily="18" charset="0"/>
                          <a:ea typeface="新細明體" panose="02020500000000000000" pitchFamily="18" charset="-120"/>
                          <a:cs typeface="Times New Roman" panose="02020603050405020304" pitchFamily="18" charset="0"/>
                        </a:rPr>
                        <a:t>μ</a:t>
                      </a: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m]                  </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l">
                        <a:spcBef>
                          <a:spcPts val="300"/>
                        </a:spcBef>
                        <a:spcAft>
                          <a:spcPts val="300"/>
                        </a:spcAft>
                      </a:pPr>
                      <a:r>
                        <a:rPr lang="en-GB" sz="1400" kern="100" dirty="0">
                          <a:effectLst/>
                          <a:latin typeface="Times New Roman" panose="02020603050405020304" pitchFamily="18" charset="0"/>
                          <a:ea typeface="新細明體" panose="02020500000000000000" pitchFamily="18" charset="-120"/>
                          <a:cs typeface="Times New Roman" panose="02020603050405020304" pitchFamily="18" charset="0"/>
                        </a:rPr>
                        <a:t>Initial beam divergence [</a:t>
                      </a:r>
                      <a:r>
                        <a:rPr lang="en-GB" sz="1400" kern="100" dirty="0" err="1">
                          <a:effectLst/>
                          <a:latin typeface="Times New Roman" panose="02020603050405020304" pitchFamily="18" charset="0"/>
                          <a:ea typeface="新細明體" panose="02020500000000000000" pitchFamily="18" charset="-120"/>
                          <a:cs typeface="Times New Roman" panose="02020603050405020304" pitchFamily="18" charset="0"/>
                        </a:rPr>
                        <a:t>mrad</a:t>
                      </a:r>
                      <a:r>
                        <a:rPr lang="en-GB" sz="1400" kern="100" dirty="0">
                          <a:effectLst/>
                          <a:latin typeface="Times New Roman" panose="02020603050405020304" pitchFamily="18" charset="0"/>
                          <a:ea typeface="新細明體" panose="02020500000000000000" pitchFamily="18" charset="-120"/>
                          <a:cs typeface="Times New Roman" panose="02020603050405020304" pitchFamily="18" charset="0"/>
                        </a:rPr>
                        <a:t>]</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just">
                        <a:spcBef>
                          <a:spcPts val="300"/>
                        </a:spcBef>
                        <a:spcAft>
                          <a:spcPts val="3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Energy spread [%]</a:t>
                      </a:r>
                      <a:endParaRPr lang="zh-TW" sz="1400" kern="8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250</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20</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2.12</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0.5</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0.72</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1.4</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p>
                      <a:pPr algn="ctr">
                        <a:spcBef>
                          <a:spcPts val="100"/>
                        </a:spcBef>
                        <a:spcAft>
                          <a:spcPts val="100"/>
                        </a:spcAft>
                      </a:pPr>
                      <a:r>
                        <a:rPr lang="en-GB" sz="1400" kern="800" dirty="0">
                          <a:effectLst/>
                          <a:latin typeface="Times New Roman" panose="02020603050405020304" pitchFamily="18" charset="0"/>
                          <a:ea typeface="新細明體" panose="02020500000000000000" pitchFamily="18" charset="-120"/>
                          <a:cs typeface="Times New Roman" panose="02020603050405020304" pitchFamily="18" charset="0"/>
                        </a:rPr>
                        <a:t>0.1-</a:t>
                      </a:r>
                      <a:r>
                        <a:rPr lang="en-US" altLang="zh-TW" sz="1400" kern="800" dirty="0">
                          <a:effectLst/>
                          <a:latin typeface="Times New Roman" panose="02020603050405020304" pitchFamily="18" charset="0"/>
                          <a:ea typeface="新細明體" panose="02020500000000000000" pitchFamily="18" charset="-120"/>
                          <a:cs typeface="Times New Roman" panose="02020603050405020304" pitchFamily="18" charset="0"/>
                        </a:rPr>
                        <a:t>1</a:t>
                      </a:r>
                      <a:endParaRPr lang="zh-TW" sz="1400"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186816"/>
                  </a:ext>
                </a:extLst>
              </a:tr>
            </a:tbl>
          </a:graphicData>
        </a:graphic>
      </p:graphicFrame>
      <p:sp>
        <p:nvSpPr>
          <p:cNvPr id="31" name="文字方塊 30">
            <a:extLst>
              <a:ext uri="{FF2B5EF4-FFF2-40B4-BE49-F238E27FC236}">
                <a16:creationId xmlns:a16="http://schemas.microsoft.com/office/drawing/2014/main" id="{BECCAF7A-0C70-4EDB-800C-07D8F81DF578}"/>
              </a:ext>
            </a:extLst>
          </p:cNvPr>
          <p:cNvSpPr txBox="1"/>
          <p:nvPr/>
        </p:nvSpPr>
        <p:spPr>
          <a:xfrm>
            <a:off x="275207" y="3812825"/>
            <a:ext cx="5999509" cy="923330"/>
          </a:xfrm>
          <a:prstGeom prst="rect">
            <a:avLst/>
          </a:prstGeom>
          <a:noFill/>
        </p:spPr>
        <p:txBody>
          <a:bodyPr wrap="square" rtlCol="0">
            <a:spAutoFit/>
          </a:bodyPr>
          <a:lstStyle/>
          <a:p>
            <a:pPr marL="285750" indent="-285750">
              <a:buFont typeface="Arial" panose="020B0604020202020204" pitchFamily="34" charset="0"/>
              <a:buChar char="•"/>
            </a:pPr>
            <a:r>
              <a:rPr lang="en-US" altLang="zh-TW" dirty="0"/>
              <a:t>The beamline simulation was done using Impact code by Dr. Ji </a:t>
            </a:r>
            <a:r>
              <a:rPr lang="en-US" altLang="zh-TW" dirty="0" err="1"/>
              <a:t>Qiang</a:t>
            </a:r>
            <a:r>
              <a:rPr lang="en-US" altLang="zh-TW" dirty="0"/>
              <a:t> which includes both 3D space charge and CSR effects.</a:t>
            </a:r>
          </a:p>
        </p:txBody>
      </p:sp>
    </p:spTree>
    <p:extLst>
      <p:ext uri="{BB962C8B-B14F-4D97-AF65-F5344CB8AC3E}">
        <p14:creationId xmlns:p14="http://schemas.microsoft.com/office/powerpoint/2010/main" val="411407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圓角 6">
            <a:extLst>
              <a:ext uri="{FF2B5EF4-FFF2-40B4-BE49-F238E27FC236}">
                <a16:creationId xmlns:a16="http://schemas.microsoft.com/office/drawing/2014/main" id="{3333A493-3E98-4676-8CA0-E79D5516F9D1}"/>
              </a:ext>
            </a:extLst>
          </p:cNvPr>
          <p:cNvSpPr/>
          <p:nvPr/>
        </p:nvSpPr>
        <p:spPr>
          <a:xfrm>
            <a:off x="2326955" y="1616222"/>
            <a:ext cx="7714316" cy="2762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6999AC5E-8071-44C0-AFCE-89B5A1D9028A}"/>
              </a:ext>
            </a:extLst>
          </p:cNvPr>
          <p:cNvSpPr>
            <a:spLocks noGrp="1"/>
          </p:cNvSpPr>
          <p:nvPr>
            <p:ph type="sldNum" sz="quarter" idx="12"/>
          </p:nvPr>
        </p:nvSpPr>
        <p:spPr/>
        <p:txBody>
          <a:bodyPr/>
          <a:lstStyle/>
          <a:p>
            <a:fld id="{8CA718F1-180E-41DF-9D6B-2F6211B0B0A2}" type="slidenum">
              <a:rPr lang="zh-TW" altLang="en-US" smtClean="0"/>
              <a:t>3</a:t>
            </a:fld>
            <a:endParaRPr lang="zh-TW" altLang="en-US" dirty="0"/>
          </a:p>
        </p:txBody>
      </p:sp>
      <p:sp>
        <p:nvSpPr>
          <p:cNvPr id="3" name="內容版面配置區 2">
            <a:extLst>
              <a:ext uri="{FF2B5EF4-FFF2-40B4-BE49-F238E27FC236}">
                <a16:creationId xmlns:a16="http://schemas.microsoft.com/office/drawing/2014/main" id="{DF5F65D4-636F-47E1-8ABB-6056992CC2F9}"/>
              </a:ext>
            </a:extLst>
          </p:cNvPr>
          <p:cNvSpPr>
            <a:spLocks noGrp="1"/>
          </p:cNvSpPr>
          <p:nvPr>
            <p:ph idx="4294967295"/>
          </p:nvPr>
        </p:nvSpPr>
        <p:spPr>
          <a:xfrm>
            <a:off x="868348" y="895791"/>
            <a:ext cx="9861550" cy="835025"/>
          </a:xfrm>
        </p:spPr>
        <p:txBody>
          <a:bodyPr>
            <a:normAutofit/>
          </a:bodyPr>
          <a:lstStyle/>
          <a:p>
            <a:r>
              <a:rPr lang="en-US" altLang="zh-TW" sz="1800" dirty="0"/>
              <a:t>A Free electron laser is an accelerator based light source that can generate intense radiation from a relativistic electron beam in a periodic magnetic field</a:t>
            </a:r>
            <a:endParaRPr lang="zh-TW" altLang="en-US" sz="1800" dirty="0"/>
          </a:p>
        </p:txBody>
      </p:sp>
      <p:sp>
        <p:nvSpPr>
          <p:cNvPr id="5" name="文字方塊 4">
            <a:extLst>
              <a:ext uri="{FF2B5EF4-FFF2-40B4-BE49-F238E27FC236}">
                <a16:creationId xmlns:a16="http://schemas.microsoft.com/office/drawing/2014/main" id="{80CE99DB-18E5-472D-9A23-B1BA094A7A79}"/>
              </a:ext>
            </a:extLst>
          </p:cNvPr>
          <p:cNvSpPr txBox="1"/>
          <p:nvPr/>
        </p:nvSpPr>
        <p:spPr>
          <a:xfrm>
            <a:off x="5110582" y="1522111"/>
            <a:ext cx="1970843" cy="369332"/>
          </a:xfrm>
          <a:prstGeom prst="rect">
            <a:avLst/>
          </a:prstGeom>
          <a:noFill/>
        </p:spPr>
        <p:txBody>
          <a:bodyPr wrap="square" rtlCol="0">
            <a:spAutoFit/>
          </a:bodyPr>
          <a:lstStyle/>
          <a:p>
            <a:r>
              <a:rPr lang="en-US" altLang="zh-TW" dirty="0"/>
              <a:t>Basic components</a:t>
            </a:r>
            <a:endParaRPr lang="zh-TW" altLang="en-US" dirty="0"/>
          </a:p>
        </p:txBody>
      </p:sp>
      <p:pic>
        <p:nvPicPr>
          <p:cNvPr id="14" name="圖片 13">
            <a:extLst>
              <a:ext uri="{FF2B5EF4-FFF2-40B4-BE49-F238E27FC236}">
                <a16:creationId xmlns:a16="http://schemas.microsoft.com/office/drawing/2014/main" id="{8D980577-7B09-4087-A7DD-E45FBA6207E0}"/>
              </a:ext>
            </a:extLst>
          </p:cNvPr>
          <p:cNvPicPr/>
          <p:nvPr/>
        </p:nvPicPr>
        <p:blipFill rotWithShape="1">
          <a:blip r:embed="rId2" cstate="print">
            <a:extLst>
              <a:ext uri="{28A0092B-C50C-407E-A947-70E740481C1C}">
                <a14:useLocalDpi xmlns:a14="http://schemas.microsoft.com/office/drawing/2010/main" val="0"/>
              </a:ext>
            </a:extLst>
          </a:blip>
          <a:srcRect l="17988" t="12761" r="12730" b="14940"/>
          <a:stretch/>
        </p:blipFill>
        <p:spPr bwMode="auto">
          <a:xfrm>
            <a:off x="1163295" y="2230001"/>
            <a:ext cx="1597980" cy="895455"/>
          </a:xfrm>
          <a:prstGeom prst="rect">
            <a:avLst/>
          </a:prstGeom>
          <a:noFill/>
          <a:ln>
            <a:noFill/>
          </a:ln>
        </p:spPr>
      </p:pic>
      <p:sp>
        <p:nvSpPr>
          <p:cNvPr id="6" name="文字方塊 5">
            <a:extLst>
              <a:ext uri="{FF2B5EF4-FFF2-40B4-BE49-F238E27FC236}">
                <a16:creationId xmlns:a16="http://schemas.microsoft.com/office/drawing/2014/main" id="{67E715F2-6463-4FEA-AA54-4685CE86B541}"/>
              </a:ext>
            </a:extLst>
          </p:cNvPr>
          <p:cNvSpPr txBox="1"/>
          <p:nvPr/>
        </p:nvSpPr>
        <p:spPr>
          <a:xfrm>
            <a:off x="868352" y="1891443"/>
            <a:ext cx="3284737" cy="369332"/>
          </a:xfrm>
          <a:prstGeom prst="rect">
            <a:avLst/>
          </a:prstGeom>
          <a:noFill/>
        </p:spPr>
        <p:txBody>
          <a:bodyPr wrap="square" rtlCol="0">
            <a:spAutoFit/>
          </a:bodyPr>
          <a:lstStyle/>
          <a:p>
            <a:pPr marL="285744" indent="-285744">
              <a:buFont typeface="Arial" panose="020B0604020202020204" pitchFamily="34" charset="0"/>
              <a:buChar char="•"/>
            </a:pPr>
            <a:r>
              <a:rPr lang="en-US" altLang="zh-TW" dirty="0"/>
              <a:t>Relativistic electron beam</a:t>
            </a:r>
            <a:endParaRPr lang="zh-TW" altLang="en-US" dirty="0"/>
          </a:p>
        </p:txBody>
      </p:sp>
      <p:sp>
        <p:nvSpPr>
          <p:cNvPr id="15" name="文字方塊 14">
            <a:extLst>
              <a:ext uri="{FF2B5EF4-FFF2-40B4-BE49-F238E27FC236}">
                <a16:creationId xmlns:a16="http://schemas.microsoft.com/office/drawing/2014/main" id="{6C9950C2-6EF9-4381-9626-5F7A9507D4C5}"/>
              </a:ext>
            </a:extLst>
          </p:cNvPr>
          <p:cNvSpPr txBox="1"/>
          <p:nvPr/>
        </p:nvSpPr>
        <p:spPr>
          <a:xfrm>
            <a:off x="868348" y="3198739"/>
            <a:ext cx="4150787" cy="369332"/>
          </a:xfrm>
          <a:prstGeom prst="rect">
            <a:avLst/>
          </a:prstGeom>
          <a:noFill/>
        </p:spPr>
        <p:txBody>
          <a:bodyPr wrap="square" rtlCol="0">
            <a:spAutoFit/>
          </a:bodyPr>
          <a:lstStyle/>
          <a:p>
            <a:pPr marL="285744" indent="-285744">
              <a:buFont typeface="Arial" panose="020B0604020202020204" pitchFamily="34" charset="0"/>
              <a:buChar char="•"/>
            </a:pPr>
            <a:r>
              <a:rPr lang="en-US" altLang="zh-TW" dirty="0"/>
              <a:t>Undulator : periodic magnetic field</a:t>
            </a:r>
            <a:endParaRPr lang="zh-TW" altLang="en-US" dirty="0"/>
          </a:p>
        </p:txBody>
      </p:sp>
      <p:sp>
        <p:nvSpPr>
          <p:cNvPr id="18" name="文字方塊 17">
            <a:extLst>
              <a:ext uri="{FF2B5EF4-FFF2-40B4-BE49-F238E27FC236}">
                <a16:creationId xmlns:a16="http://schemas.microsoft.com/office/drawing/2014/main" id="{86AB6D45-4AFE-4807-A201-946772060CE7}"/>
              </a:ext>
            </a:extLst>
          </p:cNvPr>
          <p:cNvSpPr txBox="1"/>
          <p:nvPr/>
        </p:nvSpPr>
        <p:spPr>
          <a:xfrm>
            <a:off x="877789" y="4703033"/>
            <a:ext cx="8199003" cy="369332"/>
          </a:xfrm>
          <a:prstGeom prst="rect">
            <a:avLst/>
          </a:prstGeom>
          <a:noFill/>
        </p:spPr>
        <p:txBody>
          <a:bodyPr wrap="square" rtlCol="0">
            <a:spAutoFit/>
          </a:bodyPr>
          <a:lstStyle/>
          <a:p>
            <a:pPr marL="285744" indent="-285744">
              <a:buFont typeface="Arial" panose="020B0604020202020204" pitchFamily="34" charset="0"/>
              <a:buChar char="•"/>
            </a:pPr>
            <a:r>
              <a:rPr lang="en-US" altLang="zh-TW" dirty="0"/>
              <a:t>Electromagnetic field : propagating with electron beam and getting amplified. </a:t>
            </a:r>
            <a:endParaRPr lang="zh-TW" altLang="en-US" dirty="0"/>
          </a:p>
        </p:txBody>
      </p:sp>
      <p:pic>
        <p:nvPicPr>
          <p:cNvPr id="22" name="圖片 21">
            <a:extLst>
              <a:ext uri="{FF2B5EF4-FFF2-40B4-BE49-F238E27FC236}">
                <a16:creationId xmlns:a16="http://schemas.microsoft.com/office/drawing/2014/main" id="{F999A542-B784-4972-81A2-DAAB4FD194C3}"/>
              </a:ext>
            </a:extLst>
          </p:cNvPr>
          <p:cNvPicPr>
            <a:picLocks noChangeAspect="1"/>
          </p:cNvPicPr>
          <p:nvPr/>
        </p:nvPicPr>
        <p:blipFill rotWithShape="1">
          <a:blip r:embed="rId3"/>
          <a:srcRect b="68209"/>
          <a:stretch/>
        </p:blipFill>
        <p:spPr>
          <a:xfrm>
            <a:off x="868348" y="3484351"/>
            <a:ext cx="3889796" cy="1139309"/>
          </a:xfrm>
          <a:prstGeom prst="rect">
            <a:avLst/>
          </a:prstGeom>
        </p:spPr>
      </p:pic>
      <p:grpSp>
        <p:nvGrpSpPr>
          <p:cNvPr id="40" name="群組 39">
            <a:extLst>
              <a:ext uri="{FF2B5EF4-FFF2-40B4-BE49-F238E27FC236}">
                <a16:creationId xmlns:a16="http://schemas.microsoft.com/office/drawing/2014/main" id="{35B0E020-F5BA-4801-ADF4-9E458C85E18D}"/>
              </a:ext>
            </a:extLst>
          </p:cNvPr>
          <p:cNvGrpSpPr/>
          <p:nvPr/>
        </p:nvGrpSpPr>
        <p:grpSpPr>
          <a:xfrm>
            <a:off x="1269830" y="5059441"/>
            <a:ext cx="1902751" cy="1181359"/>
            <a:chOff x="1097901" y="5126782"/>
            <a:chExt cx="1902751" cy="1181358"/>
          </a:xfrm>
        </p:grpSpPr>
        <p:pic>
          <p:nvPicPr>
            <p:cNvPr id="19" name="圖片 18">
              <a:extLst>
                <a:ext uri="{FF2B5EF4-FFF2-40B4-BE49-F238E27FC236}">
                  <a16:creationId xmlns:a16="http://schemas.microsoft.com/office/drawing/2014/main" id="{D48DF625-7C92-4267-9B1B-73E5D76650DB}"/>
                </a:ext>
              </a:extLst>
            </p:cNvPr>
            <p:cNvPicPr/>
            <p:nvPr/>
          </p:nvPicPr>
          <p:blipFill rotWithShape="1">
            <a:blip r:embed="rId4">
              <a:extLst>
                <a:ext uri="{28A0092B-C50C-407E-A947-70E740481C1C}">
                  <a14:useLocalDpi xmlns:a14="http://schemas.microsoft.com/office/drawing/2010/main" val="0"/>
                </a:ext>
              </a:extLst>
            </a:blip>
            <a:srcRect l="18648" t="11542" r="51831" b="16354"/>
            <a:stretch/>
          </p:blipFill>
          <p:spPr bwMode="auto">
            <a:xfrm>
              <a:off x="1097901" y="5126782"/>
              <a:ext cx="1902751" cy="1181358"/>
            </a:xfrm>
            <a:prstGeom prst="rect">
              <a:avLst/>
            </a:prstGeom>
            <a:noFill/>
            <a:ln>
              <a:noFill/>
            </a:ln>
          </p:spPr>
        </p:pic>
        <p:sp>
          <p:nvSpPr>
            <p:cNvPr id="23" name="橢圓 22">
              <a:extLst>
                <a:ext uri="{FF2B5EF4-FFF2-40B4-BE49-F238E27FC236}">
                  <a16:creationId xmlns:a16="http://schemas.microsoft.com/office/drawing/2014/main" id="{D4754C31-D86F-4D02-8C73-646A6D35878D}"/>
                </a:ext>
              </a:extLst>
            </p:cNvPr>
            <p:cNvSpPr/>
            <p:nvPr/>
          </p:nvSpPr>
          <p:spPr>
            <a:xfrm>
              <a:off x="1873231" y="5415378"/>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a:extLst>
                <a:ext uri="{FF2B5EF4-FFF2-40B4-BE49-F238E27FC236}">
                  <a16:creationId xmlns:a16="http://schemas.microsoft.com/office/drawing/2014/main" id="{705D5CCE-7036-46AB-9F77-2BF388E7E632}"/>
                </a:ext>
              </a:extLst>
            </p:cNvPr>
            <p:cNvSpPr/>
            <p:nvPr/>
          </p:nvSpPr>
          <p:spPr>
            <a:xfrm>
              <a:off x="2025631" y="5567778"/>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a:extLst>
                <a:ext uri="{FF2B5EF4-FFF2-40B4-BE49-F238E27FC236}">
                  <a16:creationId xmlns:a16="http://schemas.microsoft.com/office/drawing/2014/main" id="{C793F2F0-51ED-427A-95E1-CF3B3CEAF091}"/>
                </a:ext>
              </a:extLst>
            </p:cNvPr>
            <p:cNvSpPr/>
            <p:nvPr/>
          </p:nvSpPr>
          <p:spPr>
            <a:xfrm>
              <a:off x="2178031" y="5720178"/>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a:extLst>
                <a:ext uri="{FF2B5EF4-FFF2-40B4-BE49-F238E27FC236}">
                  <a16:creationId xmlns:a16="http://schemas.microsoft.com/office/drawing/2014/main" id="{3BFCE2A0-7D6D-4A15-BD04-08096A52073E}"/>
                </a:ext>
              </a:extLst>
            </p:cNvPr>
            <p:cNvSpPr/>
            <p:nvPr/>
          </p:nvSpPr>
          <p:spPr>
            <a:xfrm>
              <a:off x="1962996" y="5801766"/>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a:extLst>
                <a:ext uri="{FF2B5EF4-FFF2-40B4-BE49-F238E27FC236}">
                  <a16:creationId xmlns:a16="http://schemas.microsoft.com/office/drawing/2014/main" id="{7D1603AC-8792-4D5B-98B3-93F39D08DA9A}"/>
                </a:ext>
              </a:extLst>
            </p:cNvPr>
            <p:cNvSpPr/>
            <p:nvPr/>
          </p:nvSpPr>
          <p:spPr>
            <a:xfrm>
              <a:off x="1894462" y="5636395"/>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a:extLst>
                <a:ext uri="{FF2B5EF4-FFF2-40B4-BE49-F238E27FC236}">
                  <a16:creationId xmlns:a16="http://schemas.microsoft.com/office/drawing/2014/main" id="{7F56FDC7-A30B-4238-8736-3B60214814CE}"/>
                </a:ext>
              </a:extLst>
            </p:cNvPr>
            <p:cNvSpPr/>
            <p:nvPr/>
          </p:nvSpPr>
          <p:spPr>
            <a:xfrm>
              <a:off x="1742062" y="5525886"/>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a:extLst>
                <a:ext uri="{FF2B5EF4-FFF2-40B4-BE49-F238E27FC236}">
                  <a16:creationId xmlns:a16="http://schemas.microsoft.com/office/drawing/2014/main" id="{3F65AFBD-9FF9-44B6-B6D2-630010C45EB2}"/>
                </a:ext>
              </a:extLst>
            </p:cNvPr>
            <p:cNvSpPr/>
            <p:nvPr/>
          </p:nvSpPr>
          <p:spPr>
            <a:xfrm>
              <a:off x="1787431" y="5746903"/>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a:extLst>
                <a:ext uri="{FF2B5EF4-FFF2-40B4-BE49-F238E27FC236}">
                  <a16:creationId xmlns:a16="http://schemas.microsoft.com/office/drawing/2014/main" id="{9AA0B7DF-4F48-41F9-8216-44E458A3FE00}"/>
                </a:ext>
              </a:extLst>
            </p:cNvPr>
            <p:cNvSpPr/>
            <p:nvPr/>
          </p:nvSpPr>
          <p:spPr>
            <a:xfrm>
              <a:off x="1674014" y="5602872"/>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a:extLst>
                <a:ext uri="{FF2B5EF4-FFF2-40B4-BE49-F238E27FC236}">
                  <a16:creationId xmlns:a16="http://schemas.microsoft.com/office/drawing/2014/main" id="{C55E5DD4-0CA0-4C07-96A3-DF20FF362AC5}"/>
                </a:ext>
              </a:extLst>
            </p:cNvPr>
            <p:cNvSpPr/>
            <p:nvPr/>
          </p:nvSpPr>
          <p:spPr>
            <a:xfrm>
              <a:off x="1585278" y="5791291"/>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a:extLst>
                <a:ext uri="{FF2B5EF4-FFF2-40B4-BE49-F238E27FC236}">
                  <a16:creationId xmlns:a16="http://schemas.microsoft.com/office/drawing/2014/main" id="{8403DF8B-848E-4F5A-8B84-418651835B8A}"/>
                </a:ext>
              </a:extLst>
            </p:cNvPr>
            <p:cNvSpPr/>
            <p:nvPr/>
          </p:nvSpPr>
          <p:spPr>
            <a:xfrm>
              <a:off x="1787431" y="5872624"/>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a:extLst>
                <a:ext uri="{FF2B5EF4-FFF2-40B4-BE49-F238E27FC236}">
                  <a16:creationId xmlns:a16="http://schemas.microsoft.com/office/drawing/2014/main" id="{860C28DD-320F-43B0-9757-928B7CAF80FD}"/>
                </a:ext>
              </a:extLst>
            </p:cNvPr>
            <p:cNvSpPr/>
            <p:nvPr/>
          </p:nvSpPr>
          <p:spPr>
            <a:xfrm>
              <a:off x="1540382" y="5620720"/>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a:extLst>
                <a:ext uri="{FF2B5EF4-FFF2-40B4-BE49-F238E27FC236}">
                  <a16:creationId xmlns:a16="http://schemas.microsoft.com/office/drawing/2014/main" id="{F7EB6E63-BDA1-4F87-9074-9A0D6A62100B}"/>
                </a:ext>
              </a:extLst>
            </p:cNvPr>
            <p:cNvSpPr/>
            <p:nvPr/>
          </p:nvSpPr>
          <p:spPr>
            <a:xfrm>
              <a:off x="1524172" y="5454957"/>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5" name="橢圓 34">
              <a:extLst>
                <a:ext uri="{FF2B5EF4-FFF2-40B4-BE49-F238E27FC236}">
                  <a16:creationId xmlns:a16="http://schemas.microsoft.com/office/drawing/2014/main" id="{CCA6952B-B166-4466-A71D-B6B42E1F2A1B}"/>
                </a:ext>
              </a:extLst>
            </p:cNvPr>
            <p:cNvSpPr/>
            <p:nvPr/>
          </p:nvSpPr>
          <p:spPr>
            <a:xfrm>
              <a:off x="2115928" y="5422567"/>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a:extLst>
                <a:ext uri="{FF2B5EF4-FFF2-40B4-BE49-F238E27FC236}">
                  <a16:creationId xmlns:a16="http://schemas.microsoft.com/office/drawing/2014/main" id="{5D2CAC98-86F4-4D02-ACB1-45BA887A148A}"/>
                </a:ext>
              </a:extLst>
            </p:cNvPr>
            <p:cNvSpPr/>
            <p:nvPr/>
          </p:nvSpPr>
          <p:spPr>
            <a:xfrm>
              <a:off x="2250831" y="5548479"/>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a:extLst>
                <a:ext uri="{FF2B5EF4-FFF2-40B4-BE49-F238E27FC236}">
                  <a16:creationId xmlns:a16="http://schemas.microsoft.com/office/drawing/2014/main" id="{2CC73602-7C33-419E-9A30-4A8E2A568D64}"/>
                </a:ext>
              </a:extLst>
            </p:cNvPr>
            <p:cNvSpPr/>
            <p:nvPr/>
          </p:nvSpPr>
          <p:spPr>
            <a:xfrm>
              <a:off x="2082378" y="5863826"/>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a:extLst>
                <a:ext uri="{FF2B5EF4-FFF2-40B4-BE49-F238E27FC236}">
                  <a16:creationId xmlns:a16="http://schemas.microsoft.com/office/drawing/2014/main" id="{48AD3545-C850-4B51-B739-27A532680076}"/>
                </a:ext>
              </a:extLst>
            </p:cNvPr>
            <p:cNvSpPr/>
            <p:nvPr/>
          </p:nvSpPr>
          <p:spPr>
            <a:xfrm>
              <a:off x="2313246" y="5863826"/>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a:extLst>
                <a:ext uri="{FF2B5EF4-FFF2-40B4-BE49-F238E27FC236}">
                  <a16:creationId xmlns:a16="http://schemas.microsoft.com/office/drawing/2014/main" id="{1085ED32-F1B7-49F8-8536-FD94C2796498}"/>
                </a:ext>
              </a:extLst>
            </p:cNvPr>
            <p:cNvSpPr/>
            <p:nvPr/>
          </p:nvSpPr>
          <p:spPr>
            <a:xfrm>
              <a:off x="2422766" y="5686489"/>
              <a:ext cx="136095" cy="8877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mc:AlternateContent xmlns:mc="http://schemas.openxmlformats.org/markup-compatibility/2006" xmlns:a14="http://schemas.microsoft.com/office/drawing/2010/main">
        <mc:Choice Requires="a14">
          <p:sp>
            <p:nvSpPr>
              <p:cNvPr id="41" name="文字方塊 40">
                <a:extLst>
                  <a:ext uri="{FF2B5EF4-FFF2-40B4-BE49-F238E27FC236}">
                    <a16:creationId xmlns:a16="http://schemas.microsoft.com/office/drawing/2014/main" id="{5FBDE867-0BCA-44D6-86EC-0E80F2517138}"/>
                  </a:ext>
                </a:extLst>
              </p:cNvPr>
              <p:cNvSpPr txBox="1"/>
              <p:nvPr/>
            </p:nvSpPr>
            <p:spPr>
              <a:xfrm>
                <a:off x="7538518" y="5256753"/>
                <a:ext cx="3076547" cy="646331"/>
              </a:xfrm>
              <a:prstGeom prst="rect">
                <a:avLst/>
              </a:prstGeom>
              <a:noFill/>
            </p:spPr>
            <p:txBody>
              <a:bodyPr wrap="square" rtlCol="0">
                <a:spAutoFit/>
              </a:bodyPr>
              <a:lstStyle/>
              <a:p>
                <a:r>
                  <a:rPr lang="en-US" altLang="zh-TW" dirty="0"/>
                  <a:t>Resonant wavelength (</a:t>
                </a:r>
                <a14:m>
                  <m:oMath xmlns:m="http://schemas.openxmlformats.org/officeDocument/2006/math">
                    <m:r>
                      <a:rPr lang="en-US" altLang="zh-TW" i="1">
                        <a:latin typeface="Cambria Math" panose="02040503050406030204" pitchFamily="18" charset="0"/>
                      </a:rPr>
                      <m:t>𝜆</m:t>
                    </m:r>
                  </m:oMath>
                </a14:m>
                <a:r>
                  <a:rPr lang="en-US" altLang="zh-TW" dirty="0"/>
                  <a:t>)</a:t>
                </a:r>
              </a:p>
              <a:p>
                <a:r>
                  <a:rPr lang="en-US" altLang="zh-TW" dirty="0"/>
                  <a:t>Saturation power  (P) </a:t>
                </a:r>
              </a:p>
            </p:txBody>
          </p:sp>
        </mc:Choice>
        <mc:Fallback xmlns="">
          <p:sp>
            <p:nvSpPr>
              <p:cNvPr id="41" name="文字方塊 40">
                <a:extLst>
                  <a:ext uri="{FF2B5EF4-FFF2-40B4-BE49-F238E27FC236}">
                    <a16:creationId xmlns:a16="http://schemas.microsoft.com/office/drawing/2014/main" id="{5FBDE867-0BCA-44D6-86EC-0E80F2517138}"/>
                  </a:ext>
                </a:extLst>
              </p:cNvPr>
              <p:cNvSpPr txBox="1">
                <a:spLocks noRot="1" noChangeAspect="1" noMove="1" noResize="1" noEditPoints="1" noAdjustHandles="1" noChangeArrowheads="1" noChangeShapeType="1" noTextEdit="1"/>
              </p:cNvSpPr>
              <p:nvPr/>
            </p:nvSpPr>
            <p:spPr>
              <a:xfrm>
                <a:off x="7538518" y="5256753"/>
                <a:ext cx="3076547" cy="646331"/>
              </a:xfrm>
              <a:prstGeom prst="rect">
                <a:avLst/>
              </a:prstGeom>
              <a:blipFill>
                <a:blip r:embed="rId5"/>
                <a:stretch>
                  <a:fillRect l="-1786" t="-4717" b="-14151"/>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2" name="文字方塊 41">
                <a:extLst>
                  <a:ext uri="{FF2B5EF4-FFF2-40B4-BE49-F238E27FC236}">
                    <a16:creationId xmlns:a16="http://schemas.microsoft.com/office/drawing/2014/main" id="{4F1CB8D6-B0A7-4324-84C5-B2229A1728AB}"/>
                  </a:ext>
                </a:extLst>
              </p:cNvPr>
              <p:cNvSpPr txBox="1"/>
              <p:nvPr/>
            </p:nvSpPr>
            <p:spPr>
              <a:xfrm>
                <a:off x="7542419" y="1893819"/>
                <a:ext cx="2082291" cy="1200329"/>
              </a:xfrm>
              <a:prstGeom prst="rect">
                <a:avLst/>
              </a:prstGeom>
              <a:noFill/>
            </p:spPr>
            <p:txBody>
              <a:bodyPr wrap="square" rtlCol="0">
                <a:spAutoFit/>
              </a:bodyPr>
              <a:lstStyle/>
              <a:p>
                <a:r>
                  <a:rPr lang="en-US" altLang="zh-TW" dirty="0"/>
                  <a:t>Energy (</a:t>
                </a:r>
                <a14:m>
                  <m:oMath xmlns:m="http://schemas.openxmlformats.org/officeDocument/2006/math">
                    <m:r>
                      <a:rPr lang="en-US" altLang="zh-TW" i="1">
                        <a:latin typeface="Cambria Math" panose="02040503050406030204" pitchFamily="18" charset="0"/>
                      </a:rPr>
                      <m:t>𝛾</m:t>
                    </m:r>
                  </m:oMath>
                </a14:m>
                <a:r>
                  <a:rPr lang="en-US" altLang="zh-TW" dirty="0"/>
                  <a:t>)</a:t>
                </a:r>
              </a:p>
              <a:p>
                <a:r>
                  <a:rPr lang="en-US" altLang="zh-TW" dirty="0"/>
                  <a:t>Current (I)</a:t>
                </a:r>
              </a:p>
              <a:p>
                <a:r>
                  <a:rPr lang="en-US" altLang="zh-TW" dirty="0"/>
                  <a:t>Emittance (</a:t>
                </a:r>
                <a14:m>
                  <m:oMath xmlns:m="http://schemas.openxmlformats.org/officeDocument/2006/math">
                    <m:r>
                      <a:rPr lang="zh-TW" altLang="en-US" i="1">
                        <a:latin typeface="Cambria Math" panose="02040503050406030204" pitchFamily="18" charset="0"/>
                      </a:rPr>
                      <m:t>𝜀</m:t>
                    </m:r>
                  </m:oMath>
                </a14:m>
                <a:r>
                  <a:rPr lang="en-US" altLang="zh-TW" dirty="0"/>
                  <a:t>)</a:t>
                </a:r>
              </a:p>
              <a:p>
                <a:r>
                  <a:rPr lang="en-US" altLang="zh-TW" dirty="0"/>
                  <a:t>Energy spread (</a:t>
                </a:r>
                <a14:m>
                  <m:oMath xmlns:m="http://schemas.openxmlformats.org/officeDocument/2006/math">
                    <m:r>
                      <a:rPr lang="zh-TW" altLang="en-US" i="1">
                        <a:latin typeface="Cambria Math" panose="02040503050406030204" pitchFamily="18" charset="0"/>
                      </a:rPr>
                      <m:t>𝛥</m:t>
                    </m:r>
                    <m:r>
                      <a:rPr lang="en-US" altLang="zh-TW" i="1">
                        <a:latin typeface="Cambria Math" panose="02040503050406030204" pitchFamily="18" charset="0"/>
                      </a:rPr>
                      <m:t>𝛾</m:t>
                    </m:r>
                  </m:oMath>
                </a14:m>
                <a:r>
                  <a:rPr lang="en-US" altLang="zh-TW" dirty="0"/>
                  <a:t>)</a:t>
                </a:r>
                <a:endParaRPr lang="zh-TW" altLang="en-US" dirty="0"/>
              </a:p>
            </p:txBody>
          </p:sp>
        </mc:Choice>
        <mc:Fallback xmlns="">
          <p:sp>
            <p:nvSpPr>
              <p:cNvPr id="42" name="文字方塊 41">
                <a:extLst>
                  <a:ext uri="{FF2B5EF4-FFF2-40B4-BE49-F238E27FC236}">
                    <a16:creationId xmlns:a16="http://schemas.microsoft.com/office/drawing/2014/main" id="{4F1CB8D6-B0A7-4324-84C5-B2229A1728AB}"/>
                  </a:ext>
                </a:extLst>
              </p:cNvPr>
              <p:cNvSpPr txBox="1">
                <a:spLocks noRot="1" noChangeAspect="1" noMove="1" noResize="1" noEditPoints="1" noAdjustHandles="1" noChangeArrowheads="1" noChangeShapeType="1" noTextEdit="1"/>
              </p:cNvSpPr>
              <p:nvPr/>
            </p:nvSpPr>
            <p:spPr>
              <a:xfrm>
                <a:off x="7542419" y="1893819"/>
                <a:ext cx="2082291" cy="1200329"/>
              </a:xfrm>
              <a:prstGeom prst="rect">
                <a:avLst/>
              </a:prstGeom>
              <a:blipFill>
                <a:blip r:embed="rId6"/>
                <a:stretch>
                  <a:fillRect l="-2339" t="-3046" b="-7107"/>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3" name="文字方塊 42">
                <a:extLst>
                  <a:ext uri="{FF2B5EF4-FFF2-40B4-BE49-F238E27FC236}">
                    <a16:creationId xmlns:a16="http://schemas.microsoft.com/office/drawing/2014/main" id="{166977FC-6BF7-423C-8D71-A872E22B052F}"/>
                  </a:ext>
                </a:extLst>
              </p:cNvPr>
              <p:cNvSpPr txBox="1"/>
              <p:nvPr/>
            </p:nvSpPr>
            <p:spPr>
              <a:xfrm>
                <a:off x="7476051" y="3437033"/>
                <a:ext cx="2454820" cy="923330"/>
              </a:xfrm>
              <a:prstGeom prst="rect">
                <a:avLst/>
              </a:prstGeom>
              <a:noFill/>
            </p:spPr>
            <p:txBody>
              <a:bodyPr wrap="square" rtlCol="0">
                <a:spAutoFit/>
              </a:bodyPr>
              <a:lstStyle/>
              <a:p>
                <a:r>
                  <a:rPr lang="en-US" altLang="zh-TW" dirty="0"/>
                  <a:t>Undulator period (</a:t>
                </a:r>
                <a14:m>
                  <m:oMath xmlns:m="http://schemas.openxmlformats.org/officeDocument/2006/math">
                    <m:sSub>
                      <m:sSubPr>
                        <m:ctrlPr>
                          <a:rPr lang="en-US" altLang="zh-TW" i="1">
                            <a:latin typeface="Cambria Math" panose="02040503050406030204" pitchFamily="18" charset="0"/>
                          </a:rPr>
                        </m:ctrlPr>
                      </m:sSubPr>
                      <m:e>
                        <m:r>
                          <a:rPr lang="en-US" altLang="zh-TW" i="1">
                            <a:latin typeface="Cambria Math" panose="02040503050406030204" pitchFamily="18" charset="0"/>
                          </a:rPr>
                          <m:t>𝜆</m:t>
                        </m:r>
                      </m:e>
                      <m:sub>
                        <m:r>
                          <a:rPr lang="en-US" altLang="zh-TW" i="1">
                            <a:latin typeface="Cambria Math" panose="02040503050406030204" pitchFamily="18" charset="0"/>
                          </a:rPr>
                          <m:t>𝑢</m:t>
                        </m:r>
                      </m:sub>
                    </m:sSub>
                  </m:oMath>
                </a14:m>
                <a:r>
                  <a:rPr lang="en-US" altLang="zh-TW" dirty="0"/>
                  <a:t>)</a:t>
                </a:r>
              </a:p>
              <a:p>
                <a:r>
                  <a:rPr lang="en-US" altLang="zh-TW" dirty="0"/>
                  <a:t>Undulator parameter (K)</a:t>
                </a:r>
              </a:p>
              <a:p>
                <a:r>
                  <a:rPr lang="en-US" altLang="zh-TW" dirty="0"/>
                  <a:t>Undulator length (L)</a:t>
                </a:r>
                <a:endParaRPr lang="zh-TW" altLang="en-US" dirty="0"/>
              </a:p>
            </p:txBody>
          </p:sp>
        </mc:Choice>
        <mc:Fallback xmlns="">
          <p:sp>
            <p:nvSpPr>
              <p:cNvPr id="43" name="文字方塊 42">
                <a:extLst>
                  <a:ext uri="{FF2B5EF4-FFF2-40B4-BE49-F238E27FC236}">
                    <a16:creationId xmlns:a16="http://schemas.microsoft.com/office/drawing/2014/main" id="{166977FC-6BF7-423C-8D71-A872E22B052F}"/>
                  </a:ext>
                </a:extLst>
              </p:cNvPr>
              <p:cNvSpPr txBox="1">
                <a:spLocks noRot="1" noChangeAspect="1" noMove="1" noResize="1" noEditPoints="1" noAdjustHandles="1" noChangeArrowheads="1" noChangeShapeType="1" noTextEdit="1"/>
              </p:cNvSpPr>
              <p:nvPr/>
            </p:nvSpPr>
            <p:spPr>
              <a:xfrm>
                <a:off x="7476051" y="3437033"/>
                <a:ext cx="2454820" cy="923330"/>
              </a:xfrm>
              <a:prstGeom prst="rect">
                <a:avLst/>
              </a:prstGeom>
              <a:blipFill>
                <a:blip r:embed="rId7"/>
                <a:stretch>
                  <a:fillRect l="-1985" t="-3974" r="-2481" b="-9934"/>
                </a:stretch>
              </a:blipFill>
            </p:spPr>
            <p:txBody>
              <a:bodyPr/>
              <a:lstStyle/>
              <a:p>
                <a:r>
                  <a:rPr lang="zh-TW" altLang="en-US">
                    <a:noFill/>
                  </a:rPr>
                  <a:t> </a:t>
                </a:r>
              </a:p>
            </p:txBody>
          </p:sp>
        </mc:Fallback>
      </mc:AlternateContent>
      <p:sp>
        <p:nvSpPr>
          <p:cNvPr id="44" name="文字方塊 43">
            <a:extLst>
              <a:ext uri="{FF2B5EF4-FFF2-40B4-BE49-F238E27FC236}">
                <a16:creationId xmlns:a16="http://schemas.microsoft.com/office/drawing/2014/main" id="{80D832DC-7FFB-42AE-91B1-E0AA4B4C3FD1}"/>
              </a:ext>
            </a:extLst>
          </p:cNvPr>
          <p:cNvSpPr txBox="1"/>
          <p:nvPr/>
        </p:nvSpPr>
        <p:spPr>
          <a:xfrm>
            <a:off x="4081245" y="136880"/>
            <a:ext cx="4502032" cy="584775"/>
          </a:xfrm>
          <a:prstGeom prst="rect">
            <a:avLst/>
          </a:prstGeom>
          <a:noFill/>
        </p:spPr>
        <p:txBody>
          <a:bodyPr wrap="square" rtlCol="0">
            <a:spAutoFit/>
          </a:bodyPr>
          <a:lstStyle/>
          <a:p>
            <a:r>
              <a:rPr lang="en-US" altLang="zh-TW" sz="3200" b="1" spc="-51" dirty="0">
                <a:solidFill>
                  <a:srgbClr val="C00000"/>
                </a:solidFill>
                <a:latin typeface="Arial" panose="020B0604020202020204" pitchFamily="34" charset="0"/>
                <a:ea typeface="+mj-ea"/>
                <a:cs typeface="Arial" panose="020B0604020202020204" pitchFamily="34" charset="0"/>
              </a:rPr>
              <a:t>Free electron laser</a:t>
            </a:r>
            <a:endParaRPr lang="zh-TW" altLang="en-US" sz="3200" b="1" spc="-51" dirty="0">
              <a:solidFill>
                <a:srgbClr val="C00000"/>
              </a:solidFill>
              <a:latin typeface="Arial" panose="020B0604020202020204" pitchFamily="34" charset="0"/>
              <a:ea typeface="+mj-ea"/>
              <a:cs typeface="Arial" panose="020B0604020202020204" pitchFamily="34" charset="0"/>
            </a:endParaRPr>
          </a:p>
        </p:txBody>
      </p:sp>
      <mc:AlternateContent xmlns:mc="http://schemas.openxmlformats.org/markup-compatibility/2006" xmlns:a14="http://schemas.microsoft.com/office/drawing/2010/main">
        <mc:Choice Requires="a14">
          <p:sp>
            <p:nvSpPr>
              <p:cNvPr id="45" name="文字方塊 44">
                <a:extLst>
                  <a:ext uri="{FF2B5EF4-FFF2-40B4-BE49-F238E27FC236}">
                    <a16:creationId xmlns:a16="http://schemas.microsoft.com/office/drawing/2014/main" id="{6EE9C154-6526-4076-93C0-B6B53755A2B4}"/>
                  </a:ext>
                </a:extLst>
              </p:cNvPr>
              <p:cNvSpPr txBox="1"/>
              <p:nvPr/>
            </p:nvSpPr>
            <p:spPr>
              <a:xfrm>
                <a:off x="7537321" y="5734426"/>
                <a:ext cx="3781225" cy="832407"/>
              </a:xfrm>
              <a:prstGeom prst="rect">
                <a:avLst/>
              </a:prstGeom>
              <a:noFill/>
            </p:spPr>
            <p:txBody>
              <a:bodyPr wrap="square" rtlCol="0">
                <a:spAutoFit/>
              </a:bodyPr>
              <a:lstStyle/>
              <a:p>
                <a:r>
                  <a:rPr lang="en-US" altLang="zh-TW" dirty="0"/>
                  <a:t>Resonant condition </a:t>
                </a:r>
                <a14:m>
                  <m:oMath xmlns:m="http://schemas.openxmlformats.org/officeDocument/2006/math">
                    <m:r>
                      <a:rPr lang="en-US" altLang="zh-TW" i="1">
                        <a:latin typeface="Cambria Math" panose="02040503050406030204" pitchFamily="18" charset="0"/>
                      </a:rPr>
                      <m:t>𝜆</m:t>
                    </m:r>
                    <m:r>
                      <a:rPr lang="en-US" altLang="zh-TW" i="1">
                        <a:latin typeface="Cambria Math" panose="02040503050406030204" pitchFamily="18" charset="0"/>
                      </a:rPr>
                      <m:t>=</m:t>
                    </m:r>
                    <m:f>
                      <m:fPr>
                        <m:ctrlPr>
                          <a:rPr lang="en-US" altLang="zh-TW" i="1">
                            <a:latin typeface="Cambria Math" panose="02040503050406030204" pitchFamily="18" charset="0"/>
                          </a:rPr>
                        </m:ctrlPr>
                      </m:fPr>
                      <m:num>
                        <m:sSub>
                          <m:sSubPr>
                            <m:ctrlPr>
                              <a:rPr lang="en-US" altLang="zh-TW" i="1">
                                <a:latin typeface="Cambria Math" panose="02040503050406030204" pitchFamily="18" charset="0"/>
                              </a:rPr>
                            </m:ctrlPr>
                          </m:sSubPr>
                          <m:e>
                            <m:r>
                              <a:rPr lang="en-US" altLang="zh-TW" i="1">
                                <a:latin typeface="Cambria Math" panose="02040503050406030204" pitchFamily="18" charset="0"/>
                              </a:rPr>
                              <m:t>𝜆</m:t>
                            </m:r>
                          </m:e>
                          <m:sub>
                            <m:r>
                              <a:rPr lang="en-US" altLang="zh-TW" i="1">
                                <a:latin typeface="Cambria Math" panose="02040503050406030204" pitchFamily="18" charset="0"/>
                              </a:rPr>
                              <m:t>𝑢</m:t>
                            </m:r>
                          </m:sub>
                        </m:sSub>
                      </m:num>
                      <m:den>
                        <m:r>
                          <a:rPr lang="en-US" altLang="zh-TW" i="1">
                            <a:latin typeface="Cambria Math" panose="02040503050406030204" pitchFamily="18" charset="0"/>
                          </a:rPr>
                          <m:t>2</m:t>
                        </m:r>
                        <m:sSup>
                          <m:sSupPr>
                            <m:ctrlPr>
                              <a:rPr lang="en-US" altLang="zh-TW" i="1">
                                <a:latin typeface="Cambria Math" panose="02040503050406030204" pitchFamily="18" charset="0"/>
                              </a:rPr>
                            </m:ctrlPr>
                          </m:sSupPr>
                          <m:e>
                            <m:r>
                              <a:rPr lang="en-US" altLang="zh-TW" i="1">
                                <a:latin typeface="Cambria Math" panose="02040503050406030204" pitchFamily="18" charset="0"/>
                              </a:rPr>
                              <m:t>𝛾</m:t>
                            </m:r>
                          </m:e>
                          <m:sup>
                            <m:r>
                              <a:rPr lang="en-US" altLang="zh-TW" i="1">
                                <a:latin typeface="Cambria Math" panose="02040503050406030204" pitchFamily="18" charset="0"/>
                              </a:rPr>
                              <m:t>2</m:t>
                            </m:r>
                          </m:sup>
                        </m:sSup>
                      </m:den>
                    </m:f>
                    <m:r>
                      <a:rPr lang="en-US" altLang="zh-TW" i="1">
                        <a:latin typeface="Cambria Math" panose="02040503050406030204" pitchFamily="18" charset="0"/>
                      </a:rPr>
                      <m:t>(1+</m:t>
                    </m:r>
                    <m:f>
                      <m:fPr>
                        <m:ctrlPr>
                          <a:rPr lang="en-US" altLang="zh-TW" i="1">
                            <a:latin typeface="Cambria Math" panose="02040503050406030204" pitchFamily="18" charset="0"/>
                          </a:rPr>
                        </m:ctrlPr>
                      </m:fPr>
                      <m:num>
                        <m:sSup>
                          <m:sSupPr>
                            <m:ctrlPr>
                              <a:rPr lang="en-US" altLang="zh-TW" i="1">
                                <a:latin typeface="Cambria Math" panose="02040503050406030204" pitchFamily="18" charset="0"/>
                              </a:rPr>
                            </m:ctrlPr>
                          </m:sSupPr>
                          <m:e>
                            <m:r>
                              <a:rPr lang="en-US" altLang="zh-TW" i="1">
                                <a:latin typeface="Cambria Math" panose="02040503050406030204" pitchFamily="18" charset="0"/>
                              </a:rPr>
                              <m:t>𝐾</m:t>
                            </m:r>
                          </m:e>
                          <m:sup>
                            <m:r>
                              <a:rPr lang="en-US" altLang="zh-TW" i="1">
                                <a:latin typeface="Cambria Math" panose="02040503050406030204" pitchFamily="18" charset="0"/>
                              </a:rPr>
                              <m:t>2</m:t>
                            </m:r>
                          </m:sup>
                        </m:sSup>
                      </m:num>
                      <m:den>
                        <m:r>
                          <a:rPr lang="en-US" altLang="zh-TW" i="1">
                            <a:latin typeface="Cambria Math" panose="02040503050406030204" pitchFamily="18" charset="0"/>
                          </a:rPr>
                          <m:t>2</m:t>
                        </m:r>
                      </m:den>
                    </m:f>
                    <m:r>
                      <a:rPr lang="en-US" altLang="zh-TW" i="1">
                        <a:latin typeface="Cambria Math" panose="02040503050406030204" pitchFamily="18" charset="0"/>
                      </a:rPr>
                      <m:t>)</m:t>
                    </m:r>
                  </m:oMath>
                </a14:m>
                <a:endParaRPr lang="zh-TW" altLang="en-US" dirty="0"/>
              </a:p>
              <a:p>
                <a:endParaRPr lang="zh-TW" altLang="en-US" dirty="0"/>
              </a:p>
            </p:txBody>
          </p:sp>
        </mc:Choice>
        <mc:Fallback xmlns="">
          <p:sp>
            <p:nvSpPr>
              <p:cNvPr id="45" name="文字方塊 44">
                <a:extLst>
                  <a:ext uri="{FF2B5EF4-FFF2-40B4-BE49-F238E27FC236}">
                    <a16:creationId xmlns:a16="http://schemas.microsoft.com/office/drawing/2014/main" id="{6EE9C154-6526-4076-93C0-B6B53755A2B4}"/>
                  </a:ext>
                </a:extLst>
              </p:cNvPr>
              <p:cNvSpPr txBox="1">
                <a:spLocks noRot="1" noChangeAspect="1" noMove="1" noResize="1" noEditPoints="1" noAdjustHandles="1" noChangeArrowheads="1" noChangeShapeType="1" noTextEdit="1"/>
              </p:cNvSpPr>
              <p:nvPr/>
            </p:nvSpPr>
            <p:spPr>
              <a:xfrm>
                <a:off x="7537321" y="5734426"/>
                <a:ext cx="3781225" cy="832407"/>
              </a:xfrm>
              <a:prstGeom prst="rect">
                <a:avLst/>
              </a:prstGeom>
              <a:blipFill>
                <a:blip r:embed="rId8"/>
                <a:stretch>
                  <a:fillRect l="-1288"/>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47662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a:extLst>
              <a:ext uri="{FF2B5EF4-FFF2-40B4-BE49-F238E27FC236}">
                <a16:creationId xmlns:a16="http://schemas.microsoft.com/office/drawing/2014/main" id="{20B9AF71-4D28-40D4-AC02-886E266E5BB9}"/>
              </a:ext>
            </a:extLst>
          </p:cNvPr>
          <p:cNvSpPr/>
          <p:nvPr/>
        </p:nvSpPr>
        <p:spPr>
          <a:xfrm>
            <a:off x="8759302" y="1606863"/>
            <a:ext cx="1384916" cy="252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投影片編號版面配置區 3">
            <a:extLst>
              <a:ext uri="{FF2B5EF4-FFF2-40B4-BE49-F238E27FC236}">
                <a16:creationId xmlns:a16="http://schemas.microsoft.com/office/drawing/2014/main" id="{6999AC5E-8071-44C0-AFCE-89B5A1D9028A}"/>
              </a:ext>
            </a:extLst>
          </p:cNvPr>
          <p:cNvSpPr>
            <a:spLocks noGrp="1"/>
          </p:cNvSpPr>
          <p:nvPr>
            <p:ph type="sldNum" sz="quarter" idx="12"/>
          </p:nvPr>
        </p:nvSpPr>
        <p:spPr/>
        <p:txBody>
          <a:bodyPr/>
          <a:lstStyle/>
          <a:p>
            <a:fld id="{8CA718F1-180E-41DF-9D6B-2F6211B0B0A2}" type="slidenum">
              <a:rPr lang="zh-TW" altLang="en-US" smtClean="0"/>
              <a:t>4</a:t>
            </a:fld>
            <a:endParaRPr lang="zh-TW" altLang="en-US" dirty="0"/>
          </a:p>
        </p:txBody>
      </p:sp>
      <p:pic>
        <p:nvPicPr>
          <p:cNvPr id="5" name="圖片 4">
            <a:extLst>
              <a:ext uri="{FF2B5EF4-FFF2-40B4-BE49-F238E27FC236}">
                <a16:creationId xmlns:a16="http://schemas.microsoft.com/office/drawing/2014/main" id="{E0B15E5A-AF82-47BB-B8B3-C5490385132D}"/>
              </a:ext>
            </a:extLst>
          </p:cNvPr>
          <p:cNvPicPr>
            <a:picLocks noChangeAspect="1"/>
          </p:cNvPicPr>
          <p:nvPr/>
        </p:nvPicPr>
        <p:blipFill>
          <a:blip r:embed="rId2"/>
          <a:stretch>
            <a:fillRect/>
          </a:stretch>
        </p:blipFill>
        <p:spPr>
          <a:xfrm>
            <a:off x="789347" y="715224"/>
            <a:ext cx="8120878" cy="4198770"/>
          </a:xfrm>
          <a:prstGeom prst="rect">
            <a:avLst/>
          </a:prstGeom>
        </p:spPr>
      </p:pic>
      <p:sp>
        <p:nvSpPr>
          <p:cNvPr id="16" name="文字方塊 15">
            <a:extLst>
              <a:ext uri="{FF2B5EF4-FFF2-40B4-BE49-F238E27FC236}">
                <a16:creationId xmlns:a16="http://schemas.microsoft.com/office/drawing/2014/main" id="{054B6CFE-3C5F-4C8F-92E4-2D4CEB9F793A}"/>
              </a:ext>
            </a:extLst>
          </p:cNvPr>
          <p:cNvSpPr txBox="1"/>
          <p:nvPr/>
        </p:nvSpPr>
        <p:spPr>
          <a:xfrm>
            <a:off x="4346357" y="57983"/>
            <a:ext cx="3499286" cy="584775"/>
          </a:xfrm>
          <a:prstGeom prst="rect">
            <a:avLst/>
          </a:prstGeom>
          <a:noFill/>
        </p:spPr>
        <p:txBody>
          <a:bodyPr wrap="square" rtlCol="0">
            <a:spAutoFit/>
          </a:bodyPr>
          <a:lstStyle>
            <a:defPPr>
              <a:defRPr lang="en-US"/>
            </a:defPPr>
            <a:lvl1pPr>
              <a:defRPr sz="3200" b="1" spc="-51">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altLang="zh-TW" dirty="0">
                <a:effectLst/>
              </a:rPr>
              <a:t>LWFA-based FEL</a:t>
            </a:r>
            <a:endParaRPr lang="zh-TW" altLang="en-US" dirty="0">
              <a:effectLst/>
            </a:endParaRPr>
          </a:p>
        </p:txBody>
      </p:sp>
      <p:pic>
        <p:nvPicPr>
          <p:cNvPr id="18" name="圖片 17">
            <a:extLst>
              <a:ext uri="{FF2B5EF4-FFF2-40B4-BE49-F238E27FC236}">
                <a16:creationId xmlns:a16="http://schemas.microsoft.com/office/drawing/2014/main" id="{D31E362C-3378-48B2-AD6D-4FFD8A8B9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9" y="1916294"/>
            <a:ext cx="3837373" cy="2480253"/>
          </a:xfrm>
          <a:prstGeom prst="rect">
            <a:avLst/>
          </a:prstGeom>
        </p:spPr>
      </p:pic>
      <p:sp>
        <p:nvSpPr>
          <p:cNvPr id="19" name="文字方塊 18">
            <a:extLst>
              <a:ext uri="{FF2B5EF4-FFF2-40B4-BE49-F238E27FC236}">
                <a16:creationId xmlns:a16="http://schemas.microsoft.com/office/drawing/2014/main" id="{A372007C-515C-491B-875E-8CE6D8722A80}"/>
              </a:ext>
            </a:extLst>
          </p:cNvPr>
          <p:cNvSpPr txBox="1"/>
          <p:nvPr/>
        </p:nvSpPr>
        <p:spPr>
          <a:xfrm>
            <a:off x="562258" y="5115344"/>
            <a:ext cx="9581960" cy="523220"/>
          </a:xfrm>
          <a:prstGeom prst="rect">
            <a:avLst/>
          </a:prstGeom>
          <a:noFill/>
        </p:spPr>
        <p:txBody>
          <a:bodyPr wrap="square" rtlCol="0">
            <a:spAutoFit/>
          </a:bodyPr>
          <a:lstStyle/>
          <a:p>
            <a:r>
              <a:rPr lang="en-US" altLang="zh-TW" sz="1400" dirty="0"/>
              <a:t>In 2021, The first experiment of LWFA based FEL was accomplished in Shanghai Institute of Optics and Fine Mechanics (SIOM)</a:t>
            </a:r>
          </a:p>
          <a:p>
            <a:endParaRPr lang="zh-TW" altLang="en-US" sz="1400" dirty="0"/>
          </a:p>
        </p:txBody>
      </p:sp>
      <p:sp>
        <p:nvSpPr>
          <p:cNvPr id="20" name="文字方塊 19">
            <a:extLst>
              <a:ext uri="{FF2B5EF4-FFF2-40B4-BE49-F238E27FC236}">
                <a16:creationId xmlns:a16="http://schemas.microsoft.com/office/drawing/2014/main" id="{946D44D3-73DF-411F-A342-71DAA70A1EF4}"/>
              </a:ext>
            </a:extLst>
          </p:cNvPr>
          <p:cNvSpPr txBox="1"/>
          <p:nvPr/>
        </p:nvSpPr>
        <p:spPr>
          <a:xfrm>
            <a:off x="970656" y="5516748"/>
            <a:ext cx="9243026" cy="646331"/>
          </a:xfrm>
          <a:prstGeom prst="rect">
            <a:avLst/>
          </a:prstGeom>
          <a:noFill/>
        </p:spPr>
        <p:txBody>
          <a:bodyPr wrap="square" rtlCol="0">
            <a:spAutoFit/>
          </a:bodyPr>
          <a:lstStyle/>
          <a:p>
            <a:pPr marL="285744" indent="-285744">
              <a:buFont typeface="Arial" panose="020B0604020202020204" pitchFamily="34" charset="0"/>
              <a:buChar char="•"/>
            </a:pPr>
            <a:r>
              <a:rPr lang="en-US" altLang="zh-TW" dirty="0"/>
              <a:t>Ultra-short bunch length and sub microradian emittance </a:t>
            </a:r>
          </a:p>
          <a:p>
            <a:pPr marL="285744" indent="-285744">
              <a:buFont typeface="Arial" panose="020B0604020202020204" pitchFamily="34" charset="0"/>
              <a:buChar char="•"/>
            </a:pPr>
            <a:r>
              <a:rPr lang="en-US" altLang="zh-TW" dirty="0"/>
              <a:t>Transportation and FEL gain of the high divergence /energy spread electron beam </a:t>
            </a:r>
            <a:endParaRPr lang="zh-TW" altLang="en-US" dirty="0"/>
          </a:p>
        </p:txBody>
      </p:sp>
      <p:cxnSp>
        <p:nvCxnSpPr>
          <p:cNvPr id="7" name="接點: 弧形 6">
            <a:extLst>
              <a:ext uri="{FF2B5EF4-FFF2-40B4-BE49-F238E27FC236}">
                <a16:creationId xmlns:a16="http://schemas.microsoft.com/office/drawing/2014/main" id="{C8198325-C8D5-4F41-BBB8-63E1E61501AD}"/>
              </a:ext>
            </a:extLst>
          </p:cNvPr>
          <p:cNvCxnSpPr>
            <a:cxnSpLocks/>
            <a:endCxn id="18" idx="0"/>
          </p:cNvCxnSpPr>
          <p:nvPr/>
        </p:nvCxnSpPr>
        <p:spPr>
          <a:xfrm flipV="1">
            <a:off x="7296152" y="1916294"/>
            <a:ext cx="2166334" cy="703088"/>
          </a:xfrm>
          <a:prstGeom prst="curvedConnector4">
            <a:avLst>
              <a:gd name="adj1" fmla="val 5716"/>
              <a:gd name="adj2" fmla="val 132514"/>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文字方塊 1">
            <a:extLst>
              <a:ext uri="{FF2B5EF4-FFF2-40B4-BE49-F238E27FC236}">
                <a16:creationId xmlns:a16="http://schemas.microsoft.com/office/drawing/2014/main" id="{68854D23-3822-41B0-81C3-85F874EC9A39}"/>
              </a:ext>
            </a:extLst>
          </p:cNvPr>
          <p:cNvSpPr txBox="1"/>
          <p:nvPr/>
        </p:nvSpPr>
        <p:spPr>
          <a:xfrm>
            <a:off x="9451760" y="6204358"/>
            <a:ext cx="2740240" cy="276999"/>
          </a:xfrm>
          <a:prstGeom prst="rect">
            <a:avLst/>
          </a:prstGeom>
          <a:noFill/>
        </p:spPr>
        <p:txBody>
          <a:bodyPr wrap="square" rtlCol="0">
            <a:spAutoFit/>
          </a:bodyPr>
          <a:lstStyle/>
          <a:p>
            <a:r>
              <a:rPr lang="en-US" altLang="zh-TW" sz="1200" dirty="0"/>
              <a:t>Nature volume 595, pages516-520 (2021)</a:t>
            </a:r>
            <a:endParaRPr lang="zh-TW" altLang="en-US" sz="1200" dirty="0"/>
          </a:p>
        </p:txBody>
      </p:sp>
    </p:spTree>
    <p:extLst>
      <p:ext uri="{BB962C8B-B14F-4D97-AF65-F5344CB8AC3E}">
        <p14:creationId xmlns:p14="http://schemas.microsoft.com/office/powerpoint/2010/main" val="4059658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C0C737BF-880D-4E47-A346-26EEB52411AF}"/>
              </a:ext>
            </a:extLst>
          </p:cNvPr>
          <p:cNvSpPr>
            <a:spLocks noGrp="1"/>
          </p:cNvSpPr>
          <p:nvPr>
            <p:ph type="sldNum" sz="quarter" idx="12"/>
          </p:nvPr>
        </p:nvSpPr>
        <p:spPr/>
        <p:txBody>
          <a:bodyPr/>
          <a:lstStyle/>
          <a:p>
            <a:fld id="{8CA718F1-180E-41DF-9D6B-2F6211B0B0A2}" type="slidenum">
              <a:rPr lang="zh-TW" altLang="en-US" smtClean="0"/>
              <a:t>5</a:t>
            </a:fld>
            <a:endParaRPr lang="zh-TW" altLang="en-US" dirty="0"/>
          </a:p>
        </p:txBody>
      </p:sp>
      <p:sp>
        <p:nvSpPr>
          <p:cNvPr id="6" name="矩形 5">
            <a:extLst>
              <a:ext uri="{FF2B5EF4-FFF2-40B4-BE49-F238E27FC236}">
                <a16:creationId xmlns:a16="http://schemas.microsoft.com/office/drawing/2014/main" id="{E9A0C085-7777-4220-AAC4-B832B0892F10}"/>
              </a:ext>
            </a:extLst>
          </p:cNvPr>
          <p:cNvSpPr/>
          <p:nvPr/>
        </p:nvSpPr>
        <p:spPr>
          <a:xfrm>
            <a:off x="2692584" y="6134049"/>
            <a:ext cx="6671569" cy="369332"/>
          </a:xfrm>
          <a:prstGeom prst="rect">
            <a:avLst/>
          </a:prstGeom>
        </p:spPr>
        <p:txBody>
          <a:bodyPr wrap="square">
            <a:spAutoFit/>
          </a:bodyPr>
          <a:lstStyle/>
          <a:p>
            <a:pPr algn="ctr"/>
            <a:r>
              <a:rPr lang="en-US" altLang="zh-TW" dirty="0"/>
              <a:t>Schematic layout of NCU LWFA FEL experiment</a:t>
            </a:r>
            <a:endParaRPr lang="zh-TW" altLang="zh-TW" dirty="0"/>
          </a:p>
        </p:txBody>
      </p:sp>
      <p:sp>
        <p:nvSpPr>
          <p:cNvPr id="8" name="Title 1">
            <a:extLst>
              <a:ext uri="{FF2B5EF4-FFF2-40B4-BE49-F238E27FC236}">
                <a16:creationId xmlns:a16="http://schemas.microsoft.com/office/drawing/2014/main" id="{DB34D625-DF50-4355-91E2-E12500CD063A}"/>
              </a:ext>
            </a:extLst>
          </p:cNvPr>
          <p:cNvSpPr txBox="1">
            <a:spLocks/>
          </p:cNvSpPr>
          <p:nvPr/>
        </p:nvSpPr>
        <p:spPr>
          <a:xfrm>
            <a:off x="1509436" y="182555"/>
            <a:ext cx="9308394" cy="584775"/>
          </a:xfrm>
          <a:prstGeom prst="rect">
            <a:avLst/>
          </a:prstGeom>
          <a:noFill/>
        </p:spPr>
        <p:txBody>
          <a:bodyPr wrap="square" rtlCol="0">
            <a:spAutoFit/>
          </a:bodyPr>
          <a:lstStyle>
            <a:defPPr>
              <a:defRPr lang="en-US"/>
            </a:defPPr>
            <a:lvl1pPr>
              <a:defRPr sz="3200" b="1" spc="-51">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effectLst/>
              </a:rPr>
              <a:t>Structure of the proposed NCU LWFA beamline</a:t>
            </a:r>
          </a:p>
        </p:txBody>
      </p:sp>
      <p:sp>
        <p:nvSpPr>
          <p:cNvPr id="16" name="矩形 15">
            <a:extLst>
              <a:ext uri="{FF2B5EF4-FFF2-40B4-BE49-F238E27FC236}">
                <a16:creationId xmlns:a16="http://schemas.microsoft.com/office/drawing/2014/main" id="{0B8110CD-70AB-4260-B70A-AC79768E5EEC}"/>
              </a:ext>
            </a:extLst>
          </p:cNvPr>
          <p:cNvSpPr/>
          <p:nvPr/>
        </p:nvSpPr>
        <p:spPr>
          <a:xfrm>
            <a:off x="2100405" y="1164719"/>
            <a:ext cx="1881186" cy="41817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TW laser system</a:t>
            </a:r>
            <a:endParaRPr lang="zh-TW" altLang="en-US" dirty="0">
              <a:solidFill>
                <a:schemeClr val="tx1"/>
              </a:solidFill>
            </a:endParaRPr>
          </a:p>
        </p:txBody>
      </p:sp>
      <p:sp>
        <p:nvSpPr>
          <p:cNvPr id="17" name="矩形 16">
            <a:extLst>
              <a:ext uri="{FF2B5EF4-FFF2-40B4-BE49-F238E27FC236}">
                <a16:creationId xmlns:a16="http://schemas.microsoft.com/office/drawing/2014/main" id="{73DCD22D-4878-4F45-82DD-59A0FD1150FF}"/>
              </a:ext>
            </a:extLst>
          </p:cNvPr>
          <p:cNvSpPr/>
          <p:nvPr/>
        </p:nvSpPr>
        <p:spPr>
          <a:xfrm>
            <a:off x="3863000" y="1506571"/>
            <a:ext cx="1419184" cy="28704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LWFA source</a:t>
            </a:r>
            <a:endParaRPr lang="zh-TW" altLang="en-US" dirty="0">
              <a:solidFill>
                <a:schemeClr val="tx1"/>
              </a:solidFill>
            </a:endParaRPr>
          </a:p>
        </p:txBody>
      </p:sp>
      <p:sp>
        <p:nvSpPr>
          <p:cNvPr id="18" name="矩形 17">
            <a:extLst>
              <a:ext uri="{FF2B5EF4-FFF2-40B4-BE49-F238E27FC236}">
                <a16:creationId xmlns:a16="http://schemas.microsoft.com/office/drawing/2014/main" id="{4A77B5DC-FA02-4C8F-B079-B4988A7BAA23}"/>
              </a:ext>
            </a:extLst>
          </p:cNvPr>
          <p:cNvSpPr/>
          <p:nvPr/>
        </p:nvSpPr>
        <p:spPr>
          <a:xfrm>
            <a:off x="4805477" y="1841115"/>
            <a:ext cx="2127980" cy="2828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e-beam conditioning</a:t>
            </a:r>
            <a:endParaRPr lang="zh-TW" altLang="en-US" dirty="0">
              <a:solidFill>
                <a:schemeClr val="tx1"/>
              </a:solidFill>
            </a:endParaRPr>
          </a:p>
        </p:txBody>
      </p:sp>
      <p:sp>
        <p:nvSpPr>
          <p:cNvPr id="19" name="矩形 18">
            <a:extLst>
              <a:ext uri="{FF2B5EF4-FFF2-40B4-BE49-F238E27FC236}">
                <a16:creationId xmlns:a16="http://schemas.microsoft.com/office/drawing/2014/main" id="{1BFF8205-00E3-4343-87F6-5E8A1730197C}"/>
              </a:ext>
            </a:extLst>
          </p:cNvPr>
          <p:cNvSpPr/>
          <p:nvPr/>
        </p:nvSpPr>
        <p:spPr>
          <a:xfrm>
            <a:off x="6553455" y="1474523"/>
            <a:ext cx="2364208" cy="2828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Transport to undulator</a:t>
            </a:r>
            <a:endParaRPr lang="zh-TW" altLang="en-US" dirty="0">
              <a:solidFill>
                <a:schemeClr val="tx1"/>
              </a:solidFill>
            </a:endParaRPr>
          </a:p>
        </p:txBody>
      </p:sp>
      <p:sp>
        <p:nvSpPr>
          <p:cNvPr id="20" name="矩形 19">
            <a:extLst>
              <a:ext uri="{FF2B5EF4-FFF2-40B4-BE49-F238E27FC236}">
                <a16:creationId xmlns:a16="http://schemas.microsoft.com/office/drawing/2014/main" id="{B99783DA-FE63-434E-8AF1-C81D28DED448}"/>
              </a:ext>
            </a:extLst>
          </p:cNvPr>
          <p:cNvSpPr/>
          <p:nvPr/>
        </p:nvSpPr>
        <p:spPr>
          <a:xfrm>
            <a:off x="8501380" y="1163134"/>
            <a:ext cx="1285416" cy="28288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rPr>
              <a:t>Undulator</a:t>
            </a:r>
            <a:endParaRPr lang="zh-TW" altLang="en-US" dirty="0">
              <a:solidFill>
                <a:schemeClr val="tx1"/>
              </a:solidFill>
            </a:endParaRPr>
          </a:p>
        </p:txBody>
      </p:sp>
      <p:sp>
        <p:nvSpPr>
          <p:cNvPr id="44" name="矩形 43">
            <a:extLst>
              <a:ext uri="{FF2B5EF4-FFF2-40B4-BE49-F238E27FC236}">
                <a16:creationId xmlns:a16="http://schemas.microsoft.com/office/drawing/2014/main" id="{1EA9B229-B401-4513-8B23-BF4651328FD0}"/>
              </a:ext>
            </a:extLst>
          </p:cNvPr>
          <p:cNvSpPr/>
          <p:nvPr/>
        </p:nvSpPr>
        <p:spPr>
          <a:xfrm>
            <a:off x="1917578" y="2182463"/>
            <a:ext cx="8425048" cy="203025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a:solidFill>
                  <a:schemeClr val="tx1"/>
                </a:solidFill>
              </a:rPr>
              <a:t>NCU high field laboratory LWFA FEL</a:t>
            </a:r>
          </a:p>
          <a:p>
            <a:pPr marL="285744" indent="-285744">
              <a:buClr>
                <a:srgbClr val="FF0000"/>
              </a:buClr>
              <a:buFont typeface="Arial" panose="020B0604020202020204" pitchFamily="34" charset="0"/>
              <a:buChar char="•"/>
            </a:pPr>
            <a:r>
              <a:rPr lang="en-US" altLang="zh-TW" dirty="0">
                <a:solidFill>
                  <a:schemeClr val="tx1"/>
                </a:solidFill>
              </a:rPr>
              <a:t>The baseline design of the proposed facility is a HGHG free electron laser driven by a 250 MeV high brightness electron beam from the laser plasma accelerator.</a:t>
            </a:r>
          </a:p>
          <a:p>
            <a:pPr marL="285744" indent="-285744">
              <a:buClr>
                <a:srgbClr val="FF0000"/>
              </a:buClr>
              <a:buFont typeface="Arial" panose="020B0604020202020204" pitchFamily="34" charset="0"/>
              <a:buChar char="•"/>
            </a:pPr>
            <a:endParaRPr lang="en-US" altLang="zh-TW" dirty="0">
              <a:solidFill>
                <a:schemeClr val="tx1"/>
              </a:solidFill>
            </a:endParaRPr>
          </a:p>
          <a:p>
            <a:pPr marL="285744" indent="-285744">
              <a:buClr>
                <a:srgbClr val="FF0000"/>
              </a:buClr>
              <a:buFont typeface="Arial" panose="020B0604020202020204" pitchFamily="34" charset="0"/>
              <a:buChar char="•"/>
            </a:pPr>
            <a:r>
              <a:rPr lang="en-US" altLang="zh-TW" dirty="0">
                <a:solidFill>
                  <a:schemeClr val="tx1"/>
                </a:solidFill>
              </a:rPr>
              <a:t>A 12-periods planar undulator with period length of 35 mm will be used for laser beam energy modulation. Followed by a radiator with period length of 20mm aimed at the 4th harmonic of 266nm seed laser</a:t>
            </a:r>
          </a:p>
        </p:txBody>
      </p:sp>
      <p:cxnSp>
        <p:nvCxnSpPr>
          <p:cNvPr id="47" name="接點: 弧形 46">
            <a:extLst>
              <a:ext uri="{FF2B5EF4-FFF2-40B4-BE49-F238E27FC236}">
                <a16:creationId xmlns:a16="http://schemas.microsoft.com/office/drawing/2014/main" id="{DB4A63EA-F7AC-4721-A366-3ECF653171E6}"/>
              </a:ext>
            </a:extLst>
          </p:cNvPr>
          <p:cNvCxnSpPr>
            <a:cxnSpLocks/>
          </p:cNvCxnSpPr>
          <p:nvPr/>
        </p:nvCxnSpPr>
        <p:spPr>
          <a:xfrm rot="16200000" flipH="1">
            <a:off x="3369933" y="1247241"/>
            <a:ext cx="194771" cy="649332"/>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8" name="接點: 弧形 47">
            <a:extLst>
              <a:ext uri="{FF2B5EF4-FFF2-40B4-BE49-F238E27FC236}">
                <a16:creationId xmlns:a16="http://schemas.microsoft.com/office/drawing/2014/main" id="{295C261F-EDC9-4DD6-8C86-677149505B0A}"/>
              </a:ext>
            </a:extLst>
          </p:cNvPr>
          <p:cNvCxnSpPr>
            <a:cxnSpLocks/>
          </p:cNvCxnSpPr>
          <p:nvPr/>
        </p:nvCxnSpPr>
        <p:spPr>
          <a:xfrm rot="16200000" flipH="1">
            <a:off x="4517710" y="1672101"/>
            <a:ext cx="193105" cy="471220"/>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3" name="接點: 弧形 52">
            <a:extLst>
              <a:ext uri="{FF2B5EF4-FFF2-40B4-BE49-F238E27FC236}">
                <a16:creationId xmlns:a16="http://schemas.microsoft.com/office/drawing/2014/main" id="{40D05AD8-2E67-4C70-9831-30548F54676D}"/>
              </a:ext>
            </a:extLst>
          </p:cNvPr>
          <p:cNvCxnSpPr>
            <a:cxnSpLocks/>
          </p:cNvCxnSpPr>
          <p:nvPr/>
        </p:nvCxnSpPr>
        <p:spPr>
          <a:xfrm flipV="1">
            <a:off x="6774765" y="1783737"/>
            <a:ext cx="903859" cy="225151"/>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5" name="接點: 弧形 54">
            <a:extLst>
              <a:ext uri="{FF2B5EF4-FFF2-40B4-BE49-F238E27FC236}">
                <a16:creationId xmlns:a16="http://schemas.microsoft.com/office/drawing/2014/main" id="{A8342147-D95A-4070-9008-8091B48CA199}"/>
              </a:ext>
            </a:extLst>
          </p:cNvPr>
          <p:cNvCxnSpPr>
            <a:cxnSpLocks/>
          </p:cNvCxnSpPr>
          <p:nvPr/>
        </p:nvCxnSpPr>
        <p:spPr>
          <a:xfrm flipV="1">
            <a:off x="8727412" y="1489497"/>
            <a:ext cx="399504" cy="169949"/>
          </a:xfrm>
          <a:prstGeom prst="curvedConnector2">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57" name="接點: 弧形 56">
            <a:extLst>
              <a:ext uri="{FF2B5EF4-FFF2-40B4-BE49-F238E27FC236}">
                <a16:creationId xmlns:a16="http://schemas.microsoft.com/office/drawing/2014/main" id="{E9CB9C37-2F68-4744-A45A-C6C9B3BADCFA}"/>
              </a:ext>
            </a:extLst>
          </p:cNvPr>
          <p:cNvCxnSpPr>
            <a:cxnSpLocks/>
          </p:cNvCxnSpPr>
          <p:nvPr/>
        </p:nvCxnSpPr>
        <p:spPr>
          <a:xfrm rot="5400000" flipH="1" flipV="1">
            <a:off x="6132310" y="-1791020"/>
            <a:ext cx="1585" cy="5838863"/>
          </a:xfrm>
          <a:prstGeom prst="curvedConnector3">
            <a:avLst>
              <a:gd name="adj1" fmla="val 14522713"/>
            </a:avLst>
          </a:prstGeom>
          <a:ln>
            <a:tailEnd type="triangle"/>
          </a:ln>
        </p:spPr>
        <p:style>
          <a:lnRef idx="1">
            <a:schemeClr val="accent2"/>
          </a:lnRef>
          <a:fillRef idx="0">
            <a:schemeClr val="accent2"/>
          </a:fillRef>
          <a:effectRef idx="0">
            <a:schemeClr val="accent2"/>
          </a:effectRef>
          <a:fontRef idx="minor">
            <a:schemeClr val="tx1"/>
          </a:fontRef>
        </p:style>
      </p:cxnSp>
      <p:pic>
        <p:nvPicPr>
          <p:cNvPr id="3" name="圖片 2">
            <a:extLst>
              <a:ext uri="{FF2B5EF4-FFF2-40B4-BE49-F238E27FC236}">
                <a16:creationId xmlns:a16="http://schemas.microsoft.com/office/drawing/2014/main" id="{30463547-1D29-4237-A9E2-4B5DF7550B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0907" y="4136158"/>
            <a:ext cx="8571719" cy="2182557"/>
          </a:xfrm>
          <a:prstGeom prst="rect">
            <a:avLst/>
          </a:prstGeom>
        </p:spPr>
      </p:pic>
    </p:spTree>
    <p:extLst>
      <p:ext uri="{BB962C8B-B14F-4D97-AF65-F5344CB8AC3E}">
        <p14:creationId xmlns:p14="http://schemas.microsoft.com/office/powerpoint/2010/main" val="3172097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023E457C-AECA-4D23-8555-E8F9BDD7169C}"/>
              </a:ext>
            </a:extLst>
          </p:cNvPr>
          <p:cNvPicPr>
            <a:picLocks noChangeAspect="1"/>
          </p:cNvPicPr>
          <p:nvPr/>
        </p:nvPicPr>
        <p:blipFill>
          <a:blip r:embed="rId2"/>
          <a:stretch>
            <a:fillRect/>
          </a:stretch>
        </p:blipFill>
        <p:spPr>
          <a:xfrm>
            <a:off x="738811" y="847229"/>
            <a:ext cx="9027190" cy="3163607"/>
          </a:xfrm>
          <a:prstGeom prst="rect">
            <a:avLst/>
          </a:prstGeom>
        </p:spPr>
      </p:pic>
      <p:sp>
        <p:nvSpPr>
          <p:cNvPr id="4" name="投影片編號版面配置區 3">
            <a:extLst>
              <a:ext uri="{FF2B5EF4-FFF2-40B4-BE49-F238E27FC236}">
                <a16:creationId xmlns:a16="http://schemas.microsoft.com/office/drawing/2014/main" id="{4A9AA213-E8C8-45A0-BCAE-3CA1D30AC0AE}"/>
              </a:ext>
            </a:extLst>
          </p:cNvPr>
          <p:cNvSpPr>
            <a:spLocks noGrp="1"/>
          </p:cNvSpPr>
          <p:nvPr>
            <p:ph type="sldNum" sz="quarter" idx="12"/>
          </p:nvPr>
        </p:nvSpPr>
        <p:spPr/>
        <p:txBody>
          <a:bodyPr/>
          <a:lstStyle/>
          <a:p>
            <a:fld id="{C4E40DF5-EEE2-49E1-9E6A-DFCC9B316F8F}" type="slidenum">
              <a:rPr lang="zh-TW" altLang="en-US" smtClean="0"/>
              <a:pPr/>
              <a:t>6</a:t>
            </a:fld>
            <a:endParaRPr lang="zh-TW" altLang="en-US" dirty="0"/>
          </a:p>
        </p:txBody>
      </p:sp>
      <p:pic>
        <p:nvPicPr>
          <p:cNvPr id="6" name="內容版面配置區 4">
            <a:extLst>
              <a:ext uri="{FF2B5EF4-FFF2-40B4-BE49-F238E27FC236}">
                <a16:creationId xmlns:a16="http://schemas.microsoft.com/office/drawing/2014/main" id="{15093231-37A0-4CD4-9DEC-0D973B7462CA}"/>
              </a:ext>
            </a:extLst>
          </p:cNvPr>
          <p:cNvPicPr>
            <a:picLocks noChangeAspect="1"/>
          </p:cNvPicPr>
          <p:nvPr/>
        </p:nvPicPr>
        <p:blipFill>
          <a:blip r:embed="rId3"/>
          <a:stretch>
            <a:fillRect/>
          </a:stretch>
        </p:blipFill>
        <p:spPr>
          <a:xfrm>
            <a:off x="4402123" y="3861787"/>
            <a:ext cx="3548979" cy="2619570"/>
          </a:xfrm>
          <a:prstGeom prst="rect">
            <a:avLst/>
          </a:prstGeom>
        </p:spPr>
      </p:pic>
      <p:sp>
        <p:nvSpPr>
          <p:cNvPr id="7" name="Title 1">
            <a:extLst>
              <a:ext uri="{FF2B5EF4-FFF2-40B4-BE49-F238E27FC236}">
                <a16:creationId xmlns:a16="http://schemas.microsoft.com/office/drawing/2014/main" id="{0ABAC0DD-19CC-4763-9451-EB23DD5654E5}"/>
              </a:ext>
            </a:extLst>
          </p:cNvPr>
          <p:cNvSpPr txBox="1">
            <a:spLocks/>
          </p:cNvSpPr>
          <p:nvPr/>
        </p:nvSpPr>
        <p:spPr>
          <a:xfrm>
            <a:off x="2326182" y="262454"/>
            <a:ext cx="8379918" cy="584775"/>
          </a:xfrm>
          <a:prstGeom prst="rect">
            <a:avLst/>
          </a:prstGeom>
          <a:noFill/>
        </p:spPr>
        <p:txBody>
          <a:bodyPr wrap="square" rtlCol="0">
            <a:spAutoFit/>
          </a:bodyPr>
          <a:lstStyle>
            <a:defPPr>
              <a:defRPr lang="en-US"/>
            </a:defPPr>
            <a:lvl1pPr>
              <a:defRPr sz="3200" b="1" spc="-51">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effectLst/>
              </a:rPr>
              <a:t>Layout and current results of LWFA beam</a:t>
            </a:r>
          </a:p>
        </p:txBody>
      </p:sp>
      <p:pic>
        <p:nvPicPr>
          <p:cNvPr id="8" name="內容版面配置區 4">
            <a:extLst>
              <a:ext uri="{FF2B5EF4-FFF2-40B4-BE49-F238E27FC236}">
                <a16:creationId xmlns:a16="http://schemas.microsoft.com/office/drawing/2014/main" id="{7D6B816F-6AFF-411F-838A-D6F4B137C2AB}"/>
              </a:ext>
            </a:extLst>
          </p:cNvPr>
          <p:cNvPicPr>
            <a:picLocks noChangeAspect="1"/>
          </p:cNvPicPr>
          <p:nvPr/>
        </p:nvPicPr>
        <p:blipFill>
          <a:blip r:embed="rId4"/>
          <a:stretch>
            <a:fillRect/>
          </a:stretch>
        </p:blipFill>
        <p:spPr>
          <a:xfrm>
            <a:off x="1120927" y="3933165"/>
            <a:ext cx="3145164" cy="2548192"/>
          </a:xfrm>
          <a:prstGeom prst="rect">
            <a:avLst/>
          </a:prstGeom>
        </p:spPr>
      </p:pic>
      <p:sp>
        <p:nvSpPr>
          <p:cNvPr id="2" name="文字方塊 1">
            <a:extLst>
              <a:ext uri="{FF2B5EF4-FFF2-40B4-BE49-F238E27FC236}">
                <a16:creationId xmlns:a16="http://schemas.microsoft.com/office/drawing/2014/main" id="{30E9585E-48AA-4A1D-BE68-80E84CC6A139}"/>
              </a:ext>
            </a:extLst>
          </p:cNvPr>
          <p:cNvSpPr txBox="1"/>
          <p:nvPr/>
        </p:nvSpPr>
        <p:spPr>
          <a:xfrm>
            <a:off x="8606598" y="4595611"/>
            <a:ext cx="3548979" cy="646331"/>
          </a:xfrm>
          <a:prstGeom prst="rect">
            <a:avLst/>
          </a:prstGeom>
          <a:noFill/>
        </p:spPr>
        <p:txBody>
          <a:bodyPr wrap="square" rtlCol="0">
            <a:spAutoFit/>
          </a:bodyPr>
          <a:lstStyle/>
          <a:p>
            <a:r>
              <a:rPr lang="en-US" altLang="zh-TW" dirty="0">
                <a:solidFill>
                  <a:schemeClr val="accent1">
                    <a:lumMod val="75000"/>
                  </a:schemeClr>
                </a:solidFill>
              </a:rPr>
              <a:t>Consecutive shots of self injection and shock front injection scheme</a:t>
            </a:r>
            <a:endParaRPr lang="zh-TW" altLang="en-US" dirty="0">
              <a:solidFill>
                <a:schemeClr val="accent1">
                  <a:lumMod val="75000"/>
                </a:schemeClr>
              </a:solidFill>
            </a:endParaRPr>
          </a:p>
        </p:txBody>
      </p:sp>
      <p:cxnSp>
        <p:nvCxnSpPr>
          <p:cNvPr id="9" name="接點: 肘形 8">
            <a:extLst>
              <a:ext uri="{FF2B5EF4-FFF2-40B4-BE49-F238E27FC236}">
                <a16:creationId xmlns:a16="http://schemas.microsoft.com/office/drawing/2014/main" id="{F3B1A2E2-5D69-4FD5-8AE5-88A818DF66E9}"/>
              </a:ext>
            </a:extLst>
          </p:cNvPr>
          <p:cNvCxnSpPr>
            <a:cxnSpLocks/>
          </p:cNvCxnSpPr>
          <p:nvPr/>
        </p:nvCxnSpPr>
        <p:spPr>
          <a:xfrm rot="10800000">
            <a:off x="6176614" y="3915055"/>
            <a:ext cx="2429985" cy="1056990"/>
          </a:xfrm>
          <a:prstGeom prst="bentConnector4">
            <a:avLst>
              <a:gd name="adj1" fmla="val 13488"/>
              <a:gd name="adj2" fmla="val 121627"/>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接點: 肘形 12">
            <a:extLst>
              <a:ext uri="{FF2B5EF4-FFF2-40B4-BE49-F238E27FC236}">
                <a16:creationId xmlns:a16="http://schemas.microsoft.com/office/drawing/2014/main" id="{F5B245FE-4024-48E3-8277-C5AA2B75BAF8}"/>
              </a:ext>
            </a:extLst>
          </p:cNvPr>
          <p:cNvCxnSpPr>
            <a:cxnSpLocks/>
          </p:cNvCxnSpPr>
          <p:nvPr/>
        </p:nvCxnSpPr>
        <p:spPr>
          <a:xfrm rot="10800000" flipV="1">
            <a:off x="2693509" y="3685883"/>
            <a:ext cx="3483104" cy="273916"/>
          </a:xfrm>
          <a:prstGeom prst="bentConnector2">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5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a:extLst>
              <a:ext uri="{FF2B5EF4-FFF2-40B4-BE49-F238E27FC236}">
                <a16:creationId xmlns:a16="http://schemas.microsoft.com/office/drawing/2014/main" id="{820203E4-7D1D-41B6-B42B-A762F1D61FA6}"/>
              </a:ext>
            </a:extLst>
          </p:cNvPr>
          <p:cNvSpPr>
            <a:spLocks noGrp="1"/>
          </p:cNvSpPr>
          <p:nvPr>
            <p:ph type="sldNum" sz="quarter" idx="12"/>
          </p:nvPr>
        </p:nvSpPr>
        <p:spPr/>
        <p:txBody>
          <a:bodyPr/>
          <a:lstStyle/>
          <a:p>
            <a:fld id="{C4E40DF5-EEE2-49E1-9E6A-DFCC9B316F8F}" type="slidenum">
              <a:rPr lang="zh-TW" altLang="en-US" smtClean="0"/>
              <a:pPr/>
              <a:t>7</a:t>
            </a:fld>
            <a:endParaRPr lang="zh-TW" altLang="en-US" dirty="0"/>
          </a:p>
        </p:txBody>
      </p:sp>
      <p:pic>
        <p:nvPicPr>
          <p:cNvPr id="4" name="圖片 3">
            <a:extLst>
              <a:ext uri="{FF2B5EF4-FFF2-40B4-BE49-F238E27FC236}">
                <a16:creationId xmlns:a16="http://schemas.microsoft.com/office/drawing/2014/main" id="{BA7B4387-157E-455C-8CE3-4628747652E1}"/>
              </a:ext>
            </a:extLst>
          </p:cNvPr>
          <p:cNvPicPr>
            <a:picLocks noChangeAspect="1"/>
          </p:cNvPicPr>
          <p:nvPr/>
        </p:nvPicPr>
        <p:blipFill>
          <a:blip r:embed="rId2"/>
          <a:stretch>
            <a:fillRect/>
          </a:stretch>
        </p:blipFill>
        <p:spPr>
          <a:xfrm>
            <a:off x="30615" y="1303297"/>
            <a:ext cx="5228854" cy="3082272"/>
          </a:xfrm>
          <a:prstGeom prst="rect">
            <a:avLst/>
          </a:prstGeom>
        </p:spPr>
      </p:pic>
      <p:pic>
        <p:nvPicPr>
          <p:cNvPr id="5" name="圖片 4">
            <a:extLst>
              <a:ext uri="{FF2B5EF4-FFF2-40B4-BE49-F238E27FC236}">
                <a16:creationId xmlns:a16="http://schemas.microsoft.com/office/drawing/2014/main" id="{2C0B7496-A45A-436D-B959-8482A2D97BF9}"/>
              </a:ext>
            </a:extLst>
          </p:cNvPr>
          <p:cNvPicPr>
            <a:picLocks noChangeAspect="1"/>
          </p:cNvPicPr>
          <p:nvPr/>
        </p:nvPicPr>
        <p:blipFill>
          <a:blip r:embed="rId3"/>
          <a:stretch>
            <a:fillRect/>
          </a:stretch>
        </p:blipFill>
        <p:spPr>
          <a:xfrm>
            <a:off x="5164089" y="1509635"/>
            <a:ext cx="6969572" cy="2973588"/>
          </a:xfrm>
          <a:prstGeom prst="rect">
            <a:avLst/>
          </a:prstGeom>
        </p:spPr>
      </p:pic>
      <p:pic>
        <p:nvPicPr>
          <p:cNvPr id="7" name="圖片 6">
            <a:extLst>
              <a:ext uri="{FF2B5EF4-FFF2-40B4-BE49-F238E27FC236}">
                <a16:creationId xmlns:a16="http://schemas.microsoft.com/office/drawing/2014/main" id="{5BA8C4FF-8DC6-4BB6-AA02-28C81D947E00}"/>
              </a:ext>
            </a:extLst>
          </p:cNvPr>
          <p:cNvPicPr>
            <a:picLocks noChangeAspect="1"/>
          </p:cNvPicPr>
          <p:nvPr/>
        </p:nvPicPr>
        <p:blipFill>
          <a:blip r:embed="rId4"/>
          <a:stretch>
            <a:fillRect/>
          </a:stretch>
        </p:blipFill>
        <p:spPr>
          <a:xfrm>
            <a:off x="1538707" y="4841637"/>
            <a:ext cx="8564170" cy="1590897"/>
          </a:xfrm>
          <a:prstGeom prst="rect">
            <a:avLst/>
          </a:prstGeom>
        </p:spPr>
      </p:pic>
      <p:sp>
        <p:nvSpPr>
          <p:cNvPr id="8" name="Title 1">
            <a:extLst>
              <a:ext uri="{FF2B5EF4-FFF2-40B4-BE49-F238E27FC236}">
                <a16:creationId xmlns:a16="http://schemas.microsoft.com/office/drawing/2014/main" id="{8CCBD934-E213-4995-90E6-8A331BD879D7}"/>
              </a:ext>
            </a:extLst>
          </p:cNvPr>
          <p:cNvSpPr txBox="1">
            <a:spLocks/>
          </p:cNvSpPr>
          <p:nvPr/>
        </p:nvSpPr>
        <p:spPr>
          <a:xfrm>
            <a:off x="2326182" y="262454"/>
            <a:ext cx="7936404" cy="584775"/>
          </a:xfrm>
          <a:prstGeom prst="rect">
            <a:avLst/>
          </a:prstGeom>
          <a:noFill/>
        </p:spPr>
        <p:txBody>
          <a:bodyPr wrap="square" rtlCol="0">
            <a:spAutoFit/>
          </a:bodyPr>
          <a:lstStyle>
            <a:defPPr>
              <a:defRPr lang="en-US"/>
            </a:defPPr>
            <a:lvl1pPr>
              <a:defRPr sz="3200" b="1" spc="-51">
                <a:solidFill>
                  <a:srgbClr val="C00000"/>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dirty="0">
                <a:effectLst/>
              </a:rPr>
              <a:t>Layout and current results of LPA beam</a:t>
            </a:r>
          </a:p>
        </p:txBody>
      </p:sp>
    </p:spTree>
    <p:extLst>
      <p:ext uri="{BB962C8B-B14F-4D97-AF65-F5344CB8AC3E}">
        <p14:creationId xmlns:p14="http://schemas.microsoft.com/office/powerpoint/2010/main" val="33073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C627A93C-2DBC-4D5A-85C0-EECAF601C8B8}"/>
              </a:ext>
            </a:extLst>
          </p:cNvPr>
          <p:cNvSpPr txBox="1"/>
          <p:nvPr/>
        </p:nvSpPr>
        <p:spPr>
          <a:xfrm>
            <a:off x="4525687" y="196708"/>
            <a:ext cx="3259400" cy="584775"/>
          </a:xfrm>
          <a:prstGeom prst="rect">
            <a:avLst/>
          </a:prstGeom>
          <a:noFill/>
        </p:spPr>
        <p:txBody>
          <a:bodyPr wrap="square" rtlCol="0">
            <a:spAutoFit/>
          </a:bodyPr>
          <a:lstStyle>
            <a:defPPr>
              <a:defRPr lang="en-US"/>
            </a:defPPr>
            <a:lvl1pPr>
              <a:defRPr sz="3200" b="1" spc="-51">
                <a:solidFill>
                  <a:srgbClr val="C00000"/>
                </a:solidFill>
                <a:effectLst/>
                <a:latin typeface="Arial" panose="020B0604020202020204" pitchFamily="34" charset="0"/>
                <a:ea typeface="+mj-ea"/>
                <a:cs typeface="Arial" panose="020B0604020202020204" pitchFamily="34" charset="0"/>
              </a:defRPr>
            </a:lvl1pPr>
          </a:lstStyle>
          <a:p>
            <a:r>
              <a:rPr lang="en-US" altLang="zh-TW" dirty="0"/>
              <a:t>Simulation tools</a:t>
            </a:r>
            <a:endParaRPr lang="zh-TW" altLang="en-US" dirty="0"/>
          </a:p>
        </p:txBody>
      </p:sp>
      <p:pic>
        <p:nvPicPr>
          <p:cNvPr id="6" name="圖片 5">
            <a:extLst>
              <a:ext uri="{FF2B5EF4-FFF2-40B4-BE49-F238E27FC236}">
                <a16:creationId xmlns:a16="http://schemas.microsoft.com/office/drawing/2014/main" id="{1FEE0AA1-0AEB-42C5-8379-A4721BE7064E}"/>
              </a:ext>
            </a:extLst>
          </p:cNvPr>
          <p:cNvPicPr>
            <a:picLocks noChangeAspect="1"/>
          </p:cNvPicPr>
          <p:nvPr/>
        </p:nvPicPr>
        <p:blipFill rotWithShape="1">
          <a:blip r:embed="rId2"/>
          <a:srcRect r="29121"/>
          <a:stretch/>
        </p:blipFill>
        <p:spPr>
          <a:xfrm>
            <a:off x="5897195" y="1435054"/>
            <a:ext cx="3783732" cy="2443064"/>
          </a:xfrm>
          <a:prstGeom prst="rect">
            <a:avLst/>
          </a:prstGeom>
        </p:spPr>
      </p:pic>
      <p:sp>
        <p:nvSpPr>
          <p:cNvPr id="8" name="文字方塊 7">
            <a:extLst>
              <a:ext uri="{FF2B5EF4-FFF2-40B4-BE49-F238E27FC236}">
                <a16:creationId xmlns:a16="http://schemas.microsoft.com/office/drawing/2014/main" id="{F5FA0EC7-93C9-4F11-BDE8-1572253AE3C0}"/>
              </a:ext>
            </a:extLst>
          </p:cNvPr>
          <p:cNvSpPr txBox="1"/>
          <p:nvPr/>
        </p:nvSpPr>
        <p:spPr>
          <a:xfrm>
            <a:off x="6308326" y="4106697"/>
            <a:ext cx="5712225" cy="1169551"/>
          </a:xfrm>
          <a:prstGeom prst="rect">
            <a:avLst/>
          </a:prstGeom>
          <a:noFill/>
        </p:spPr>
        <p:txBody>
          <a:bodyPr wrap="square">
            <a:spAutoFit/>
          </a:bodyPr>
          <a:lstStyle/>
          <a:p>
            <a:pPr marL="285750" indent="-285750">
              <a:buFont typeface="Arial" panose="020B0604020202020204" pitchFamily="34" charset="0"/>
              <a:buChar char="•"/>
            </a:pPr>
            <a:r>
              <a:rPr lang="en-US" altLang="zh-TW" sz="1400" dirty="0"/>
              <a:t>The full, broad bandwidth frequency spectrum, limited only by the </a:t>
            </a:r>
            <a:r>
              <a:rPr lang="en-US" altLang="zh-TW" sz="1400" dirty="0" err="1"/>
              <a:t>Niquist</a:t>
            </a:r>
            <a:r>
              <a:rPr lang="en-US" altLang="zh-TW" sz="1400" dirty="0"/>
              <a:t> frequency of the mesh</a:t>
            </a:r>
          </a:p>
          <a:p>
            <a:pPr marL="285750" indent="-285750">
              <a:buFont typeface="Arial" panose="020B0604020202020204" pitchFamily="34" charset="0"/>
              <a:buChar char="•"/>
            </a:pPr>
            <a:endParaRPr lang="en-US" altLang="zh-TW" sz="1400" dirty="0"/>
          </a:p>
          <a:p>
            <a:pPr marL="285750" indent="-285750">
              <a:buFont typeface="Arial" panose="020B0604020202020204" pitchFamily="34" charset="0"/>
              <a:buChar char="•"/>
            </a:pPr>
            <a:r>
              <a:rPr lang="en-US" altLang="zh-TW" sz="1400" dirty="0"/>
              <a:t>Transport of ultra-short / large energy spread beams through the undulator, and the radiation emitted from these beams</a:t>
            </a:r>
            <a:endParaRPr lang="zh-TW" altLang="en-US" sz="1400" dirty="0"/>
          </a:p>
        </p:txBody>
      </p:sp>
      <p:pic>
        <p:nvPicPr>
          <p:cNvPr id="2" name="圖片 1">
            <a:extLst>
              <a:ext uri="{FF2B5EF4-FFF2-40B4-BE49-F238E27FC236}">
                <a16:creationId xmlns:a16="http://schemas.microsoft.com/office/drawing/2014/main" id="{976272F1-0683-4761-8164-A8476224BC7C}"/>
              </a:ext>
            </a:extLst>
          </p:cNvPr>
          <p:cNvPicPr>
            <a:picLocks noChangeAspect="1"/>
          </p:cNvPicPr>
          <p:nvPr/>
        </p:nvPicPr>
        <p:blipFill rotWithShape="1">
          <a:blip r:embed="rId3"/>
          <a:srcRect l="8028" t="2008" r="3403" b="14952"/>
          <a:stretch/>
        </p:blipFill>
        <p:spPr>
          <a:xfrm>
            <a:off x="9309760" y="1811952"/>
            <a:ext cx="2848219" cy="2066166"/>
          </a:xfrm>
          <a:prstGeom prst="rect">
            <a:avLst/>
          </a:prstGeom>
        </p:spPr>
      </p:pic>
      <p:sp>
        <p:nvSpPr>
          <p:cNvPr id="3" name="文字方塊 2">
            <a:extLst>
              <a:ext uri="{FF2B5EF4-FFF2-40B4-BE49-F238E27FC236}">
                <a16:creationId xmlns:a16="http://schemas.microsoft.com/office/drawing/2014/main" id="{7BC29FE7-4DDD-4400-96A3-16B1EBB0EEB1}"/>
              </a:ext>
            </a:extLst>
          </p:cNvPr>
          <p:cNvSpPr txBox="1"/>
          <p:nvPr/>
        </p:nvSpPr>
        <p:spPr>
          <a:xfrm>
            <a:off x="6308324" y="6173629"/>
            <a:ext cx="4669654" cy="246221"/>
          </a:xfrm>
          <a:prstGeom prst="rect">
            <a:avLst/>
          </a:prstGeom>
          <a:noFill/>
        </p:spPr>
        <p:txBody>
          <a:bodyPr wrap="square" rtlCol="0">
            <a:spAutoFit/>
          </a:bodyPr>
          <a:lstStyle/>
          <a:p>
            <a:r>
              <a:rPr lang="en-US" altLang="zh-TW" sz="1000" dirty="0"/>
              <a:t>L.T. </a:t>
            </a:r>
            <a:r>
              <a:rPr lang="en-US" altLang="zh-TW" sz="1000" dirty="0" err="1"/>
              <a:t>Cambell</a:t>
            </a:r>
            <a:r>
              <a:rPr lang="en-US" altLang="zh-TW" sz="1000" dirty="0"/>
              <a:t>. ANALYSIS OF ULTRA-SHORT BUNCHES IN FREE-ELECTRON LASERS (2020).</a:t>
            </a:r>
            <a:endParaRPr lang="zh-TW" altLang="en-US" sz="1000" dirty="0"/>
          </a:p>
        </p:txBody>
      </p:sp>
      <p:cxnSp>
        <p:nvCxnSpPr>
          <p:cNvPr id="7" name="直線接點 6">
            <a:extLst>
              <a:ext uri="{FF2B5EF4-FFF2-40B4-BE49-F238E27FC236}">
                <a16:creationId xmlns:a16="http://schemas.microsoft.com/office/drawing/2014/main" id="{4ACECA45-A5A7-4ECF-BD1F-009D8CCE68A0}"/>
              </a:ext>
            </a:extLst>
          </p:cNvPr>
          <p:cNvCxnSpPr/>
          <p:nvPr/>
        </p:nvCxnSpPr>
        <p:spPr>
          <a:xfrm>
            <a:off x="5865183" y="1153570"/>
            <a:ext cx="0" cy="4802819"/>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9" name="矩形 8">
            <a:extLst>
              <a:ext uri="{FF2B5EF4-FFF2-40B4-BE49-F238E27FC236}">
                <a16:creationId xmlns:a16="http://schemas.microsoft.com/office/drawing/2014/main" id="{F15D5366-7F37-4FD1-B8EB-1553EC116950}"/>
              </a:ext>
            </a:extLst>
          </p:cNvPr>
          <p:cNvSpPr/>
          <p:nvPr/>
        </p:nvSpPr>
        <p:spPr>
          <a:xfrm>
            <a:off x="6308326" y="1127277"/>
            <a:ext cx="4247509" cy="307777"/>
          </a:xfrm>
          <a:prstGeom prst="rect">
            <a:avLst/>
          </a:prstGeom>
        </p:spPr>
        <p:txBody>
          <a:bodyPr wrap="none">
            <a:spAutoFit/>
          </a:bodyPr>
          <a:lstStyle/>
          <a:p>
            <a:r>
              <a:rPr lang="en-US" altLang="zh-TW" sz="1400" dirty="0">
                <a:latin typeface="Arial" panose="020B0604020202020204" pitchFamily="34" charset="0"/>
                <a:cs typeface="Arial" panose="020B0604020202020204" pitchFamily="34" charset="0"/>
              </a:rPr>
              <a:t>PUFFIN : A three dimensional unaverage FEL</a:t>
            </a:r>
            <a:r>
              <a:rPr lang="zh-TW" altLang="en-US" sz="1400" dirty="0">
                <a:latin typeface="Arial" panose="020B0604020202020204" pitchFamily="34" charset="0"/>
                <a:cs typeface="Arial" panose="020B0604020202020204" pitchFamily="34" charset="0"/>
              </a:rPr>
              <a:t> </a:t>
            </a:r>
            <a:r>
              <a:rPr lang="en-US" altLang="zh-TW" sz="1400" dirty="0">
                <a:latin typeface="Arial" panose="020B0604020202020204" pitchFamily="34" charset="0"/>
                <a:cs typeface="Arial" panose="020B0604020202020204" pitchFamily="34" charset="0"/>
              </a:rPr>
              <a:t>code</a:t>
            </a:r>
            <a:endParaRPr lang="zh-TW" altLang="en-US" sz="1400" dirty="0">
              <a:latin typeface="Arial" panose="020B0604020202020204" pitchFamily="34" charset="0"/>
              <a:cs typeface="Arial" panose="020B0604020202020204" pitchFamily="34" charset="0"/>
            </a:endParaRPr>
          </a:p>
        </p:txBody>
      </p:sp>
      <p:sp>
        <p:nvSpPr>
          <p:cNvPr id="10" name="矩形 9">
            <a:extLst>
              <a:ext uri="{FF2B5EF4-FFF2-40B4-BE49-F238E27FC236}">
                <a16:creationId xmlns:a16="http://schemas.microsoft.com/office/drawing/2014/main" id="{29194F39-8F75-411E-B9D4-247D102FFBE6}"/>
              </a:ext>
            </a:extLst>
          </p:cNvPr>
          <p:cNvSpPr/>
          <p:nvPr/>
        </p:nvSpPr>
        <p:spPr>
          <a:xfrm>
            <a:off x="381780" y="1132846"/>
            <a:ext cx="4021165" cy="307777"/>
          </a:xfrm>
          <a:prstGeom prst="rect">
            <a:avLst/>
          </a:prstGeom>
        </p:spPr>
        <p:txBody>
          <a:bodyPr wrap="none">
            <a:spAutoFit/>
          </a:bodyPr>
          <a:lstStyle/>
          <a:p>
            <a:r>
              <a:rPr lang="en-US" altLang="zh-TW" sz="1400" dirty="0">
                <a:latin typeface="Arial" panose="020B0604020202020204" pitchFamily="34" charset="0"/>
                <a:cs typeface="Arial" panose="020B0604020202020204" pitchFamily="34" charset="0"/>
              </a:rPr>
              <a:t>IMPACT :  A three dimensional parallel PIC code</a:t>
            </a:r>
            <a:endParaRPr lang="zh-TW" altLang="en-US" sz="1400"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A773A54B-CA20-44D7-8F53-0220423F4489}"/>
              </a:ext>
            </a:extLst>
          </p:cNvPr>
          <p:cNvSpPr/>
          <p:nvPr/>
        </p:nvSpPr>
        <p:spPr>
          <a:xfrm>
            <a:off x="376035" y="4106697"/>
            <a:ext cx="5012420" cy="1815882"/>
          </a:xfrm>
          <a:prstGeom prst="rect">
            <a:avLst/>
          </a:prstGeom>
        </p:spPr>
        <p:txBody>
          <a:bodyPr wrap="square">
            <a:spAutoFit/>
          </a:bodyPr>
          <a:lstStyle/>
          <a:p>
            <a:pPr marL="285750" indent="-285750">
              <a:buFont typeface="Arial" panose="020B0604020202020204" pitchFamily="34" charset="0"/>
              <a:buChar char="•"/>
            </a:pPr>
            <a:r>
              <a:rPr lang="en-US" altLang="zh-TW" sz="1400" dirty="0"/>
              <a:t>IMPACT-T is a parallelized full 3D space charge tracking program which take short-range </a:t>
            </a:r>
            <a:r>
              <a:rPr lang="en-US" altLang="zh-TW" sz="1400" dirty="0" err="1"/>
              <a:t>wakefields</a:t>
            </a:r>
            <a:r>
              <a:rPr lang="en-US" altLang="zh-TW" sz="1400" dirty="0"/>
              <a:t> and CSR into account</a:t>
            </a:r>
          </a:p>
          <a:p>
            <a:pPr marL="285750" indent="-285750">
              <a:buFont typeface="Arial" panose="020B0604020202020204" pitchFamily="34" charset="0"/>
              <a:buChar char="•"/>
            </a:pPr>
            <a:endParaRPr lang="en-US" altLang="zh-TW" sz="1400" dirty="0"/>
          </a:p>
          <a:p>
            <a:pPr marL="285750" indent="-285750">
              <a:buFont typeface="Arial" panose="020B0604020202020204" pitchFamily="34" charset="0"/>
              <a:buChar char="•"/>
            </a:pPr>
            <a:r>
              <a:rPr lang="en-US" altLang="zh-TW" sz="1400" dirty="0"/>
              <a:t>For ultra-short bunch length generated from the LWFA. A strong transverse space charge need to be considered during the transportation</a:t>
            </a:r>
          </a:p>
          <a:p>
            <a:endParaRPr lang="zh-TW" altLang="en-US" sz="1400" dirty="0"/>
          </a:p>
        </p:txBody>
      </p:sp>
      <p:sp>
        <p:nvSpPr>
          <p:cNvPr id="12" name="矩形 11">
            <a:extLst>
              <a:ext uri="{FF2B5EF4-FFF2-40B4-BE49-F238E27FC236}">
                <a16:creationId xmlns:a16="http://schemas.microsoft.com/office/drawing/2014/main" id="{52C43FFB-D13C-42DB-8BAC-6AB5BF69AC84}"/>
              </a:ext>
            </a:extLst>
          </p:cNvPr>
          <p:cNvSpPr/>
          <p:nvPr/>
        </p:nvSpPr>
        <p:spPr>
          <a:xfrm>
            <a:off x="71022" y="6158240"/>
            <a:ext cx="2638864" cy="261610"/>
          </a:xfrm>
          <a:prstGeom prst="rect">
            <a:avLst/>
          </a:prstGeom>
        </p:spPr>
        <p:txBody>
          <a:bodyPr wrap="none">
            <a:spAutoFit/>
          </a:bodyPr>
          <a:lstStyle/>
          <a:p>
            <a:r>
              <a:rPr lang="en-US" altLang="zh-TW" sz="1100" dirty="0"/>
              <a:t>(</a:t>
            </a:r>
            <a:r>
              <a:rPr lang="en-US" altLang="zh-TW" sz="1100" dirty="0">
                <a:hlinkClick r:id="rId4"/>
              </a:rPr>
              <a:t>https://github.com/impact-lbl/IMPACT-T</a:t>
            </a:r>
            <a:r>
              <a:rPr lang="en-US" altLang="zh-TW" sz="1100" dirty="0"/>
              <a:t> )</a:t>
            </a:r>
            <a:endParaRPr lang="zh-TW" altLang="en-US" sz="1100" dirty="0"/>
          </a:p>
        </p:txBody>
      </p:sp>
      <p:pic>
        <p:nvPicPr>
          <p:cNvPr id="13" name="圖片 12">
            <a:extLst>
              <a:ext uri="{FF2B5EF4-FFF2-40B4-BE49-F238E27FC236}">
                <a16:creationId xmlns:a16="http://schemas.microsoft.com/office/drawing/2014/main" id="{12B9FF45-5C39-4BA8-B959-23B90D1CAEFE}"/>
              </a:ext>
            </a:extLst>
          </p:cNvPr>
          <p:cNvPicPr>
            <a:picLocks noChangeAspect="1"/>
          </p:cNvPicPr>
          <p:nvPr/>
        </p:nvPicPr>
        <p:blipFill>
          <a:blip r:embed="rId5"/>
          <a:stretch>
            <a:fillRect/>
          </a:stretch>
        </p:blipFill>
        <p:spPr>
          <a:xfrm>
            <a:off x="441262" y="1992779"/>
            <a:ext cx="4881966" cy="1327614"/>
          </a:xfrm>
          <a:prstGeom prst="rect">
            <a:avLst/>
          </a:prstGeom>
        </p:spPr>
      </p:pic>
    </p:spTree>
    <p:extLst>
      <p:ext uri="{BB962C8B-B14F-4D97-AF65-F5344CB8AC3E}">
        <p14:creationId xmlns:p14="http://schemas.microsoft.com/office/powerpoint/2010/main" val="252940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a:extLst>
              <a:ext uri="{FF2B5EF4-FFF2-40B4-BE49-F238E27FC236}">
                <a16:creationId xmlns:a16="http://schemas.microsoft.com/office/drawing/2014/main" id="{E4AA8349-F16D-4231-9EF6-10A703698AA2}"/>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81432" y="1093910"/>
            <a:ext cx="3142695" cy="2192020"/>
          </a:xfrm>
          <a:prstGeom prst="rect">
            <a:avLst/>
          </a:prstGeom>
          <a:noFill/>
          <a:ln>
            <a:noFill/>
          </a:ln>
        </p:spPr>
      </p:pic>
      <p:pic>
        <p:nvPicPr>
          <p:cNvPr id="11" name="圖片 10">
            <a:extLst>
              <a:ext uri="{FF2B5EF4-FFF2-40B4-BE49-F238E27FC236}">
                <a16:creationId xmlns:a16="http://schemas.microsoft.com/office/drawing/2014/main" id="{35AA4124-643B-4CA1-9DC7-C1CC27B6F0B5}"/>
              </a:ext>
            </a:extLst>
          </p:cNvPr>
          <p:cNvPicPr/>
          <p:nvPr/>
        </p:nvPicPr>
        <p:blipFill rotWithShape="1">
          <a:blip r:embed="rId3" cstate="hqprint">
            <a:extLst>
              <a:ext uri="{28A0092B-C50C-407E-A947-70E740481C1C}">
                <a14:useLocalDpi xmlns:a14="http://schemas.microsoft.com/office/drawing/2010/main" val="0"/>
              </a:ext>
            </a:extLst>
          </a:blip>
          <a:srcRect r="61196"/>
          <a:stretch/>
        </p:blipFill>
        <p:spPr bwMode="auto">
          <a:xfrm>
            <a:off x="875371" y="1198848"/>
            <a:ext cx="2977537" cy="2367337"/>
          </a:xfrm>
          <a:prstGeom prst="rect">
            <a:avLst/>
          </a:prstGeom>
          <a:noFill/>
        </p:spPr>
      </p:pic>
      <p:sp>
        <p:nvSpPr>
          <p:cNvPr id="12" name="箭號: 向右 11">
            <a:extLst>
              <a:ext uri="{FF2B5EF4-FFF2-40B4-BE49-F238E27FC236}">
                <a16:creationId xmlns:a16="http://schemas.microsoft.com/office/drawing/2014/main" id="{4F9DA30D-AADB-48D8-9AD4-7B2713A799DC}"/>
              </a:ext>
            </a:extLst>
          </p:cNvPr>
          <p:cNvSpPr/>
          <p:nvPr/>
        </p:nvSpPr>
        <p:spPr>
          <a:xfrm>
            <a:off x="4452817" y="2289309"/>
            <a:ext cx="532660" cy="373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a:extLst>
              <a:ext uri="{FF2B5EF4-FFF2-40B4-BE49-F238E27FC236}">
                <a16:creationId xmlns:a16="http://schemas.microsoft.com/office/drawing/2014/main" id="{7DFE3E34-5761-46DC-9056-BED05F0E96A6}"/>
              </a:ext>
            </a:extLst>
          </p:cNvPr>
          <p:cNvPicPr>
            <a:picLocks noChangeAspect="1"/>
          </p:cNvPicPr>
          <p:nvPr/>
        </p:nvPicPr>
        <p:blipFill rotWithShape="1">
          <a:blip r:embed="rId4">
            <a:extLst>
              <a:ext uri="{28A0092B-C50C-407E-A947-70E740481C1C}">
                <a14:useLocalDpi xmlns:a14="http://schemas.microsoft.com/office/drawing/2010/main" val="0"/>
              </a:ext>
            </a:extLst>
          </a:blip>
          <a:srcRect l="19762" t="40503" r="31637"/>
          <a:stretch/>
        </p:blipFill>
        <p:spPr>
          <a:xfrm>
            <a:off x="590633" y="4669653"/>
            <a:ext cx="3750548" cy="896947"/>
          </a:xfrm>
          <a:prstGeom prst="rect">
            <a:avLst/>
          </a:prstGeom>
          <a:ln>
            <a:noFill/>
          </a:ln>
          <a:effectLst>
            <a:outerShdw blurRad="292100" dist="139700" dir="2700000" algn="tl" rotWithShape="0">
              <a:srgbClr val="333333">
                <a:alpha val="65000"/>
              </a:srgbClr>
            </a:outerShdw>
          </a:effectLst>
        </p:spPr>
      </p:pic>
      <p:sp>
        <p:nvSpPr>
          <p:cNvPr id="14" name="文字方塊 13">
            <a:extLst>
              <a:ext uri="{FF2B5EF4-FFF2-40B4-BE49-F238E27FC236}">
                <a16:creationId xmlns:a16="http://schemas.microsoft.com/office/drawing/2014/main" id="{BE2610DF-95FF-4140-B905-355AD61065E2}"/>
              </a:ext>
            </a:extLst>
          </p:cNvPr>
          <p:cNvSpPr txBox="1"/>
          <p:nvPr/>
        </p:nvSpPr>
        <p:spPr>
          <a:xfrm>
            <a:off x="665825" y="5159029"/>
            <a:ext cx="1171853" cy="338554"/>
          </a:xfrm>
          <a:prstGeom prst="rect">
            <a:avLst/>
          </a:prstGeom>
          <a:noFill/>
        </p:spPr>
        <p:txBody>
          <a:bodyPr wrap="square" rtlCol="0">
            <a:spAutoFit/>
          </a:bodyPr>
          <a:lstStyle/>
          <a:p>
            <a:r>
              <a:rPr lang="en-US" altLang="zh-TW" sz="1600" dirty="0"/>
              <a:t>modulator</a:t>
            </a:r>
            <a:endParaRPr lang="zh-TW" altLang="en-US" sz="1600" dirty="0"/>
          </a:p>
        </p:txBody>
      </p:sp>
      <p:sp>
        <p:nvSpPr>
          <p:cNvPr id="15" name="文字方塊 14">
            <a:extLst>
              <a:ext uri="{FF2B5EF4-FFF2-40B4-BE49-F238E27FC236}">
                <a16:creationId xmlns:a16="http://schemas.microsoft.com/office/drawing/2014/main" id="{0ABB28C8-5347-44E2-BE5E-305E98FA5859}"/>
              </a:ext>
            </a:extLst>
          </p:cNvPr>
          <p:cNvSpPr txBox="1"/>
          <p:nvPr/>
        </p:nvSpPr>
        <p:spPr>
          <a:xfrm>
            <a:off x="3037642" y="5171780"/>
            <a:ext cx="1171853" cy="338554"/>
          </a:xfrm>
          <a:prstGeom prst="rect">
            <a:avLst/>
          </a:prstGeom>
          <a:noFill/>
        </p:spPr>
        <p:txBody>
          <a:bodyPr wrap="square" rtlCol="0">
            <a:spAutoFit/>
          </a:bodyPr>
          <a:lstStyle/>
          <a:p>
            <a:r>
              <a:rPr lang="en-US" altLang="zh-TW" sz="1600" dirty="0"/>
              <a:t>radiator</a:t>
            </a:r>
            <a:endParaRPr lang="zh-TW" altLang="en-US" sz="1600" dirty="0"/>
          </a:p>
        </p:txBody>
      </p:sp>
      <p:sp>
        <p:nvSpPr>
          <p:cNvPr id="16" name="箭號: 向右 15">
            <a:extLst>
              <a:ext uri="{FF2B5EF4-FFF2-40B4-BE49-F238E27FC236}">
                <a16:creationId xmlns:a16="http://schemas.microsoft.com/office/drawing/2014/main" id="{8C80758B-B73D-4586-BB26-D6ADD0C217D1}"/>
              </a:ext>
            </a:extLst>
          </p:cNvPr>
          <p:cNvSpPr/>
          <p:nvPr/>
        </p:nvSpPr>
        <p:spPr>
          <a:xfrm>
            <a:off x="4548772" y="4638353"/>
            <a:ext cx="532660" cy="3739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8" name="圖片 17">
            <a:extLst>
              <a:ext uri="{FF2B5EF4-FFF2-40B4-BE49-F238E27FC236}">
                <a16:creationId xmlns:a16="http://schemas.microsoft.com/office/drawing/2014/main" id="{16B5828E-32B0-44FF-A4A7-FF68A52D597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32354" y="3639844"/>
            <a:ext cx="2964180" cy="2440620"/>
          </a:xfrm>
          <a:prstGeom prst="rect">
            <a:avLst/>
          </a:prstGeom>
          <a:noFill/>
          <a:ln>
            <a:noFill/>
          </a:ln>
        </p:spPr>
      </p:pic>
      <p:sp>
        <p:nvSpPr>
          <p:cNvPr id="21" name="文字方塊 20">
            <a:extLst>
              <a:ext uri="{FF2B5EF4-FFF2-40B4-BE49-F238E27FC236}">
                <a16:creationId xmlns:a16="http://schemas.microsoft.com/office/drawing/2014/main" id="{080968D9-4823-4155-9A89-E9DC7703956B}"/>
              </a:ext>
            </a:extLst>
          </p:cNvPr>
          <p:cNvSpPr txBox="1"/>
          <p:nvPr/>
        </p:nvSpPr>
        <p:spPr>
          <a:xfrm>
            <a:off x="8887959" y="3227789"/>
            <a:ext cx="2237172" cy="584775"/>
          </a:xfrm>
          <a:prstGeom prst="rect">
            <a:avLst/>
          </a:prstGeom>
          <a:noFill/>
        </p:spPr>
        <p:txBody>
          <a:bodyPr wrap="square" rtlCol="0">
            <a:spAutoFit/>
          </a:bodyPr>
          <a:lstStyle/>
          <a:p>
            <a:r>
              <a:rPr lang="en-US" altLang="zh-TW" sz="1600" dirty="0"/>
              <a:t>Beam size evolution along transport line</a:t>
            </a:r>
            <a:endParaRPr lang="zh-TW" altLang="en-US" sz="1600" dirty="0"/>
          </a:p>
        </p:txBody>
      </p:sp>
      <p:sp>
        <p:nvSpPr>
          <p:cNvPr id="22" name="文字方塊 21">
            <a:extLst>
              <a:ext uri="{FF2B5EF4-FFF2-40B4-BE49-F238E27FC236}">
                <a16:creationId xmlns:a16="http://schemas.microsoft.com/office/drawing/2014/main" id="{9895782D-3673-4DD5-AAE4-C620535E5AA5}"/>
              </a:ext>
            </a:extLst>
          </p:cNvPr>
          <p:cNvSpPr txBox="1"/>
          <p:nvPr/>
        </p:nvSpPr>
        <p:spPr>
          <a:xfrm>
            <a:off x="5734976" y="3301289"/>
            <a:ext cx="2237172" cy="338554"/>
          </a:xfrm>
          <a:prstGeom prst="rect">
            <a:avLst/>
          </a:prstGeom>
          <a:noFill/>
        </p:spPr>
        <p:txBody>
          <a:bodyPr wrap="square" rtlCol="0">
            <a:spAutoFit/>
          </a:bodyPr>
          <a:lstStyle/>
          <a:p>
            <a:r>
              <a:rPr lang="en-US" altLang="zh-TW" sz="1600" dirty="0"/>
              <a:t>Objective optimization </a:t>
            </a:r>
            <a:endParaRPr lang="zh-TW" altLang="en-US" sz="1600" dirty="0"/>
          </a:p>
        </p:txBody>
      </p:sp>
      <p:sp>
        <p:nvSpPr>
          <p:cNvPr id="23" name="文字方塊 22">
            <a:extLst>
              <a:ext uri="{FF2B5EF4-FFF2-40B4-BE49-F238E27FC236}">
                <a16:creationId xmlns:a16="http://schemas.microsoft.com/office/drawing/2014/main" id="{F43E8CA0-F443-438D-86F6-017638CF3C56}"/>
              </a:ext>
            </a:extLst>
          </p:cNvPr>
          <p:cNvSpPr txBox="1"/>
          <p:nvPr/>
        </p:nvSpPr>
        <p:spPr>
          <a:xfrm>
            <a:off x="5584054" y="5927831"/>
            <a:ext cx="2612480" cy="584775"/>
          </a:xfrm>
          <a:prstGeom prst="rect">
            <a:avLst/>
          </a:prstGeom>
          <a:noFill/>
        </p:spPr>
        <p:txBody>
          <a:bodyPr wrap="square" rtlCol="0">
            <a:spAutoFit/>
          </a:bodyPr>
          <a:lstStyle/>
          <a:p>
            <a:r>
              <a:rPr lang="en-US" altLang="zh-TW" sz="1600" dirty="0"/>
              <a:t>Electron phase space distribution after modulator</a:t>
            </a:r>
            <a:endParaRPr lang="zh-TW" altLang="en-US" sz="1600" dirty="0"/>
          </a:p>
        </p:txBody>
      </p:sp>
      <p:sp>
        <p:nvSpPr>
          <p:cNvPr id="24" name="文字方塊 23">
            <a:extLst>
              <a:ext uri="{FF2B5EF4-FFF2-40B4-BE49-F238E27FC236}">
                <a16:creationId xmlns:a16="http://schemas.microsoft.com/office/drawing/2014/main" id="{34225B0A-4644-4C7F-9594-D7FB2816B8EB}"/>
              </a:ext>
            </a:extLst>
          </p:cNvPr>
          <p:cNvSpPr txBox="1"/>
          <p:nvPr/>
        </p:nvSpPr>
        <p:spPr>
          <a:xfrm>
            <a:off x="8675960" y="5970087"/>
            <a:ext cx="2612480" cy="584775"/>
          </a:xfrm>
          <a:prstGeom prst="rect">
            <a:avLst/>
          </a:prstGeom>
          <a:noFill/>
        </p:spPr>
        <p:txBody>
          <a:bodyPr wrap="square" rtlCol="0">
            <a:spAutoFit/>
          </a:bodyPr>
          <a:lstStyle/>
          <a:p>
            <a:r>
              <a:rPr lang="en-US" altLang="zh-TW" sz="1600" dirty="0"/>
              <a:t>Radiation power growth along radiator (1D example)</a:t>
            </a:r>
            <a:endParaRPr lang="zh-TW" altLang="en-US" sz="1600" dirty="0"/>
          </a:p>
        </p:txBody>
      </p:sp>
      <p:sp>
        <p:nvSpPr>
          <p:cNvPr id="25" name="投影片編號版面配置區 19">
            <a:extLst>
              <a:ext uri="{FF2B5EF4-FFF2-40B4-BE49-F238E27FC236}">
                <a16:creationId xmlns:a16="http://schemas.microsoft.com/office/drawing/2014/main" id="{24B4EEDC-FAF9-4FE2-BE77-16C756ED27A7}"/>
              </a:ext>
            </a:extLst>
          </p:cNvPr>
          <p:cNvSpPr>
            <a:spLocks noGrp="1"/>
          </p:cNvSpPr>
          <p:nvPr>
            <p:ph type="sldNum" sz="quarter" idx="12"/>
          </p:nvPr>
        </p:nvSpPr>
        <p:spPr>
          <a:xfrm>
            <a:off x="8610600" y="6356354"/>
            <a:ext cx="2743200" cy="365125"/>
          </a:xfrm>
        </p:spPr>
        <p:txBody>
          <a:bodyPr/>
          <a:lstStyle/>
          <a:p>
            <a:fld id="{8CA718F1-180E-41DF-9D6B-2F6211B0B0A2}" type="slidenum">
              <a:rPr lang="zh-TW" altLang="en-US" smtClean="0"/>
              <a:t>9</a:t>
            </a:fld>
            <a:endParaRPr lang="zh-TW" altLang="en-US" dirty="0"/>
          </a:p>
        </p:txBody>
      </p:sp>
      <p:sp>
        <p:nvSpPr>
          <p:cNvPr id="26" name="文字方塊 25">
            <a:extLst>
              <a:ext uri="{FF2B5EF4-FFF2-40B4-BE49-F238E27FC236}">
                <a16:creationId xmlns:a16="http://schemas.microsoft.com/office/drawing/2014/main" id="{BDDE4B5D-91A6-4BE9-84D8-F876BABB4AD9}"/>
              </a:ext>
            </a:extLst>
          </p:cNvPr>
          <p:cNvSpPr txBox="1"/>
          <p:nvPr/>
        </p:nvSpPr>
        <p:spPr>
          <a:xfrm>
            <a:off x="539685" y="3429000"/>
            <a:ext cx="4001244" cy="369332"/>
          </a:xfrm>
          <a:prstGeom prst="rect">
            <a:avLst/>
          </a:prstGeom>
          <a:noFill/>
        </p:spPr>
        <p:txBody>
          <a:bodyPr wrap="square" rtlCol="0">
            <a:spAutoFit/>
          </a:bodyPr>
          <a:lstStyle/>
          <a:p>
            <a:r>
              <a:rPr lang="en-US" altLang="zh-TW" dirty="0"/>
              <a:t>Beam transport line for NCU LPA source</a:t>
            </a:r>
            <a:endParaRPr lang="zh-TW" altLang="en-US" dirty="0"/>
          </a:p>
        </p:txBody>
      </p:sp>
      <p:pic>
        <p:nvPicPr>
          <p:cNvPr id="17" name="圖片 16">
            <a:extLst>
              <a:ext uri="{FF2B5EF4-FFF2-40B4-BE49-F238E27FC236}">
                <a16:creationId xmlns:a16="http://schemas.microsoft.com/office/drawing/2014/main" id="{E58E1AD8-F873-4B96-B997-02AF4B1FBDF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320082" y="937319"/>
            <a:ext cx="2890712" cy="2280225"/>
          </a:xfrm>
          <a:prstGeom prst="rect">
            <a:avLst/>
          </a:prstGeom>
          <a:noFill/>
          <a:ln>
            <a:noFill/>
          </a:ln>
        </p:spPr>
      </p:pic>
      <p:sp>
        <p:nvSpPr>
          <p:cNvPr id="27" name="文字方塊 26">
            <a:extLst>
              <a:ext uri="{FF2B5EF4-FFF2-40B4-BE49-F238E27FC236}">
                <a16:creationId xmlns:a16="http://schemas.microsoft.com/office/drawing/2014/main" id="{1552D78E-3167-4367-B13A-DE11874E8064}"/>
              </a:ext>
            </a:extLst>
          </p:cNvPr>
          <p:cNvSpPr txBox="1"/>
          <p:nvPr/>
        </p:nvSpPr>
        <p:spPr>
          <a:xfrm>
            <a:off x="1406960" y="5624052"/>
            <a:ext cx="4001244" cy="369332"/>
          </a:xfrm>
          <a:prstGeom prst="rect">
            <a:avLst/>
          </a:prstGeom>
          <a:noFill/>
        </p:spPr>
        <p:txBody>
          <a:bodyPr wrap="square" rtlCol="0">
            <a:spAutoFit/>
          </a:bodyPr>
          <a:lstStyle/>
          <a:p>
            <a:r>
              <a:rPr lang="en-US" altLang="zh-TW" dirty="0"/>
              <a:t>4</a:t>
            </a:r>
            <a:r>
              <a:rPr lang="en-US" altLang="zh-TW" baseline="30000" dirty="0"/>
              <a:t>th</a:t>
            </a:r>
            <a:r>
              <a:rPr lang="en-US" altLang="zh-TW" dirty="0"/>
              <a:t> harmonic HGHG FEL </a:t>
            </a:r>
            <a:endParaRPr lang="zh-TW" altLang="en-US" dirty="0"/>
          </a:p>
        </p:txBody>
      </p:sp>
      <p:pic>
        <p:nvPicPr>
          <p:cNvPr id="29" name="圖片 28">
            <a:extLst>
              <a:ext uri="{FF2B5EF4-FFF2-40B4-BE49-F238E27FC236}">
                <a16:creationId xmlns:a16="http://schemas.microsoft.com/office/drawing/2014/main" id="{47739A46-052D-4247-8ADB-972431DC06B4}"/>
              </a:ext>
            </a:extLst>
          </p:cNvPr>
          <p:cNvPicPr>
            <a:picLocks noChangeAspect="1"/>
          </p:cNvPicPr>
          <p:nvPr/>
        </p:nvPicPr>
        <p:blipFill>
          <a:blip r:embed="rId7"/>
          <a:stretch>
            <a:fillRect/>
          </a:stretch>
        </p:blipFill>
        <p:spPr>
          <a:xfrm>
            <a:off x="8375749" y="3836969"/>
            <a:ext cx="2835045" cy="2115267"/>
          </a:xfrm>
          <a:prstGeom prst="rect">
            <a:avLst/>
          </a:prstGeom>
        </p:spPr>
      </p:pic>
      <p:sp>
        <p:nvSpPr>
          <p:cNvPr id="30" name="文字方塊 29">
            <a:extLst>
              <a:ext uri="{FF2B5EF4-FFF2-40B4-BE49-F238E27FC236}">
                <a16:creationId xmlns:a16="http://schemas.microsoft.com/office/drawing/2014/main" id="{A6B4028B-3DE2-4811-B1F4-E3DF0F358F48}"/>
              </a:ext>
            </a:extLst>
          </p:cNvPr>
          <p:cNvSpPr txBox="1"/>
          <p:nvPr/>
        </p:nvSpPr>
        <p:spPr>
          <a:xfrm>
            <a:off x="2686847" y="280354"/>
            <a:ext cx="7664574" cy="523220"/>
          </a:xfrm>
          <a:prstGeom prst="rect">
            <a:avLst/>
          </a:prstGeom>
          <a:noFill/>
        </p:spPr>
        <p:txBody>
          <a:bodyPr wrap="square" rtlCol="0">
            <a:spAutoFit/>
          </a:bodyPr>
          <a:lstStyle/>
          <a:p>
            <a:r>
              <a:rPr lang="en-US" altLang="zh-TW" sz="2800" b="1" dirty="0">
                <a:solidFill>
                  <a:srgbClr val="C00000"/>
                </a:solidFill>
                <a:latin typeface="Arial" panose="020B0604020202020204" pitchFamily="34" charset="0"/>
                <a:ea typeface="+mj-ea"/>
                <a:cs typeface="Arial" panose="020B0604020202020204" pitchFamily="34" charset="0"/>
              </a:rPr>
              <a:t> Simulation framework with Impact &amp; Puffin</a:t>
            </a:r>
            <a:endParaRPr lang="zh-TW" altLang="en-US" sz="2800" b="1" dirty="0">
              <a:solidFill>
                <a:srgbClr val="C00000"/>
              </a:solidFill>
              <a:latin typeface="Arial" panose="020B0604020202020204" pitchFamily="34" charset="0"/>
              <a:ea typeface="+mj-ea"/>
              <a:cs typeface="Arial" panose="020B0604020202020204" pitchFamily="34" charset="0"/>
            </a:endParaRPr>
          </a:p>
        </p:txBody>
      </p:sp>
      <p:sp>
        <p:nvSpPr>
          <p:cNvPr id="2" name="文字方塊 1">
            <a:extLst>
              <a:ext uri="{FF2B5EF4-FFF2-40B4-BE49-F238E27FC236}">
                <a16:creationId xmlns:a16="http://schemas.microsoft.com/office/drawing/2014/main" id="{04AE01E2-8D14-4DE7-8272-0D97CE66AFF7}"/>
              </a:ext>
            </a:extLst>
          </p:cNvPr>
          <p:cNvSpPr txBox="1"/>
          <p:nvPr/>
        </p:nvSpPr>
        <p:spPr>
          <a:xfrm>
            <a:off x="460031" y="956949"/>
            <a:ext cx="4619793" cy="369332"/>
          </a:xfrm>
          <a:prstGeom prst="rect">
            <a:avLst/>
          </a:prstGeom>
          <a:noFill/>
        </p:spPr>
        <p:txBody>
          <a:bodyPr wrap="square" rtlCol="0">
            <a:spAutoFit/>
          </a:bodyPr>
          <a:lstStyle/>
          <a:p>
            <a:r>
              <a:rPr lang="en-US" altLang="zh-TW" dirty="0"/>
              <a:t>IMPACT-T</a:t>
            </a:r>
            <a:endParaRPr lang="zh-TW" altLang="en-US" dirty="0"/>
          </a:p>
        </p:txBody>
      </p:sp>
      <p:sp>
        <p:nvSpPr>
          <p:cNvPr id="31" name="文字方塊 30">
            <a:extLst>
              <a:ext uri="{FF2B5EF4-FFF2-40B4-BE49-F238E27FC236}">
                <a16:creationId xmlns:a16="http://schemas.microsoft.com/office/drawing/2014/main" id="{ECD6C541-C14E-4F41-8CFD-C5026A11982C}"/>
              </a:ext>
            </a:extLst>
          </p:cNvPr>
          <p:cNvSpPr txBox="1"/>
          <p:nvPr/>
        </p:nvSpPr>
        <p:spPr>
          <a:xfrm>
            <a:off x="460031" y="4109713"/>
            <a:ext cx="3749464" cy="369332"/>
          </a:xfrm>
          <a:prstGeom prst="rect">
            <a:avLst/>
          </a:prstGeom>
          <a:noFill/>
        </p:spPr>
        <p:txBody>
          <a:bodyPr wrap="square" rtlCol="0">
            <a:spAutoFit/>
          </a:bodyPr>
          <a:lstStyle/>
          <a:p>
            <a:r>
              <a:rPr lang="en-US" altLang="zh-TW" dirty="0"/>
              <a:t>PUFFIN</a:t>
            </a:r>
            <a:endParaRPr lang="zh-TW" altLang="en-US" dirty="0"/>
          </a:p>
        </p:txBody>
      </p:sp>
      <p:sp>
        <p:nvSpPr>
          <p:cNvPr id="3" name="矩形: 圓角 2">
            <a:extLst>
              <a:ext uri="{FF2B5EF4-FFF2-40B4-BE49-F238E27FC236}">
                <a16:creationId xmlns:a16="http://schemas.microsoft.com/office/drawing/2014/main" id="{91B50137-07D7-4F8B-9492-80C613FC830E}"/>
              </a:ext>
            </a:extLst>
          </p:cNvPr>
          <p:cNvSpPr/>
          <p:nvPr/>
        </p:nvSpPr>
        <p:spPr>
          <a:xfrm>
            <a:off x="3756953" y="1626991"/>
            <a:ext cx="191910" cy="5021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4233132207"/>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6293</TotalTime>
  <Words>1478</Words>
  <Application>Microsoft Office PowerPoint</Application>
  <PresentationFormat>寬螢幕</PresentationFormat>
  <Paragraphs>236</Paragraphs>
  <Slides>24</Slides>
  <Notes>0</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24</vt:i4>
      </vt:variant>
    </vt:vector>
  </HeadingPairs>
  <TitlesOfParts>
    <vt:vector size="34" baseType="lpstr">
      <vt:lpstr>Helvetica Regular</vt:lpstr>
      <vt:lpstr>Arial</vt:lpstr>
      <vt:lpstr>Calibri</vt:lpstr>
      <vt:lpstr>Calibri Light</vt:lpstr>
      <vt:lpstr>Cambria Math</vt:lpstr>
      <vt:lpstr>Helvetica</vt:lpstr>
      <vt:lpstr>Times New Roman</vt:lpstr>
      <vt:lpstr>Wingdings</vt:lpstr>
      <vt:lpstr>Office 佈景主題</vt:lpstr>
      <vt:lpstr>方程式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Common parameters for FEL</vt:lpstr>
      <vt:lpstr>Common parameters for FEL</vt:lpstr>
      <vt:lpstr>PowerPoint 簡報</vt:lpstr>
      <vt:lpstr>First HGHG Expt. @ Brookhaven National Lab</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善友 鄧</cp:lastModifiedBy>
  <cp:revision>135</cp:revision>
  <dcterms:created xsi:type="dcterms:W3CDTF">2024-09-13T00:52:35Z</dcterms:created>
  <dcterms:modified xsi:type="dcterms:W3CDTF">2024-10-02T17:46:41Z</dcterms:modified>
</cp:coreProperties>
</file>