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56" r:id="rId5"/>
    <p:sldId id="361" r:id="rId6"/>
    <p:sldId id="364" r:id="rId7"/>
    <p:sldId id="365" r:id="rId8"/>
    <p:sldId id="267" r:id="rId9"/>
    <p:sldId id="263" r:id="rId10"/>
    <p:sldId id="259" r:id="rId11"/>
    <p:sldId id="366" r:id="rId12"/>
    <p:sldId id="374" r:id="rId13"/>
    <p:sldId id="260" r:id="rId14"/>
    <p:sldId id="375" r:id="rId15"/>
    <p:sldId id="264" r:id="rId16"/>
    <p:sldId id="266" r:id="rId17"/>
    <p:sldId id="268" r:id="rId18"/>
    <p:sldId id="372" r:id="rId19"/>
    <p:sldId id="269" r:id="rId20"/>
    <p:sldId id="271" r:id="rId21"/>
    <p:sldId id="272" r:id="rId22"/>
    <p:sldId id="276" r:id="rId23"/>
    <p:sldId id="277" r:id="rId24"/>
    <p:sldId id="278" r:id="rId25"/>
    <p:sldId id="280" r:id="rId26"/>
    <p:sldId id="281" r:id="rId27"/>
    <p:sldId id="265" r:id="rId28"/>
    <p:sldId id="262" r:id="rId29"/>
    <p:sldId id="373" r:id="rId30"/>
    <p:sldId id="377" r:id="rId31"/>
    <p:sldId id="378" r:id="rId32"/>
    <p:sldId id="368" r:id="rId33"/>
    <p:sldId id="274" r:id="rId34"/>
    <p:sldId id="369" r:id="rId35"/>
    <p:sldId id="370" r:id="rId36"/>
    <p:sldId id="283" r:id="rId37"/>
    <p:sldId id="376" r:id="rId3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AEB0AF"/>
    <a:srgbClr val="8FBB55"/>
    <a:srgbClr val="99FF33"/>
    <a:srgbClr val="FFFF66"/>
    <a:srgbClr val="9A9B9D"/>
    <a:srgbClr val="CEC7C1"/>
    <a:srgbClr val="8C8D90"/>
    <a:srgbClr val="D2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2" autoAdjust="0"/>
    <p:restoredTop sz="82113" autoAdjust="0"/>
  </p:normalViewPr>
  <p:slideViewPr>
    <p:cSldViewPr snapToGrid="0" showGuides="1">
      <p:cViewPr varScale="1">
        <p:scale>
          <a:sx n="53" d="100"/>
          <a:sy n="53" d="100"/>
        </p:scale>
        <p:origin x="45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1861B-043A-4329-A7F1-4F67DC6D0D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2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1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7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precision?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9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effect that is particular to BTF beamline</a:t>
            </a:r>
          </a:p>
          <a:p>
            <a:r>
              <a:rPr lang="en-US" dirty="0"/>
              <a:t>Two fold effect: energy kick (add plot?)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3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2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Appeal to join us! Test code with 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8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Appeal to join us! Test code with 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4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Appeal to join us! Test code with 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6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uncovered errors amounting to 5-10% gradient errors by re-checking old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4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limitation for testing codes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effect that is particular to BTF beamline</a:t>
            </a:r>
          </a:p>
          <a:p>
            <a:r>
              <a:rPr lang="en-US" dirty="0"/>
              <a:t>Two fold effect: energy kick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1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png"/><Relationship Id="rId17" Type="http://schemas.openxmlformats.org/officeDocument/2006/relationships/image" Target="../media/image36.png"/><Relationship Id="rId2" Type="http://schemas.openxmlformats.org/officeDocument/2006/relationships/image" Target="../media/image300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0.png"/><Relationship Id="rId7" Type="http://schemas.openxmlformats.org/officeDocument/2006/relationships/image" Target="../media/image6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1421928"/>
          </a:xfrm>
        </p:spPr>
        <p:txBody>
          <a:bodyPr/>
          <a:lstStyle/>
          <a:p>
            <a:r>
              <a:rPr lang="en-US" dirty="0"/>
              <a:t>Benchmark of </a:t>
            </a:r>
            <a:r>
              <a:rPr lang="en-US" dirty="0" err="1"/>
              <a:t>Linac</a:t>
            </a:r>
            <a:r>
              <a:rPr lang="en-US" dirty="0"/>
              <a:t> Model and Phase Space Measurements at the SNS Beam Test Facility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Kiersten Ruisard</a:t>
            </a:r>
          </a:p>
          <a:p>
            <a:r>
              <a:rPr lang="en-US" dirty="0"/>
              <a:t>Oak Ridge National Laboratory</a:t>
            </a:r>
          </a:p>
          <a:p>
            <a:r>
              <a:rPr lang="en-US" dirty="0"/>
              <a:t>10/3/24 ICAP’24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946CAB7-0C0A-2BCF-44BD-F25DEADA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89" y="1679837"/>
            <a:ext cx="3288812" cy="32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1870D-EB95-AEA3-79AA-251A2C5C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benchmark for 52 mA bunch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AA9D3A-5C5B-0DD5-0461-D34CFC39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38" y="1679837"/>
            <a:ext cx="3315377" cy="32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69104-B049-CFBD-0103-9A3B5661A946}"/>
              </a:ext>
            </a:extLst>
          </p:cNvPr>
          <p:cNvSpPr txBox="1"/>
          <p:nvPr/>
        </p:nvSpPr>
        <p:spPr>
          <a:xfrm>
            <a:off x="7096633" y="1945175"/>
            <a:ext cx="71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71593-D467-C1EF-E819-A767A2ED82A6}"/>
              </a:ext>
            </a:extLst>
          </p:cNvPr>
          <p:cNvSpPr txBox="1"/>
          <p:nvPr/>
        </p:nvSpPr>
        <p:spPr>
          <a:xfrm>
            <a:off x="7530951" y="2230291"/>
            <a:ext cx="71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F0406-1BC6-5BED-EC04-0A2AC13BDE05}"/>
              </a:ext>
            </a:extLst>
          </p:cNvPr>
          <p:cNvSpPr txBox="1"/>
          <p:nvPr/>
        </p:nvSpPr>
        <p:spPr>
          <a:xfrm>
            <a:off x="7965269" y="2571923"/>
            <a:ext cx="71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19C35-6FDE-A7DF-7740-9610455325F5}"/>
              </a:ext>
            </a:extLst>
          </p:cNvPr>
          <p:cNvSpPr txBox="1"/>
          <p:nvPr/>
        </p:nvSpPr>
        <p:spPr>
          <a:xfrm>
            <a:off x="8135515" y="2964015"/>
            <a:ext cx="71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33%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EEED6C-BDC8-C1D2-FF3D-233623E97B60}"/>
              </a:ext>
            </a:extLst>
          </p:cNvPr>
          <p:cNvCxnSpPr>
            <a:cxnSpLocks/>
          </p:cNvCxnSpPr>
          <p:nvPr/>
        </p:nvCxnSpPr>
        <p:spPr>
          <a:xfrm flipH="1">
            <a:off x="7083608" y="2230291"/>
            <a:ext cx="232608" cy="5573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EE0E1D-3299-0589-5658-C668A260816C}"/>
              </a:ext>
            </a:extLst>
          </p:cNvPr>
          <p:cNvCxnSpPr>
            <a:cxnSpLocks/>
          </p:cNvCxnSpPr>
          <p:nvPr/>
        </p:nvCxnSpPr>
        <p:spPr>
          <a:xfrm flipH="1">
            <a:off x="7316216" y="2499445"/>
            <a:ext cx="303784" cy="4141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96E0F2-8AB8-29D1-6F35-3C250E062130}"/>
              </a:ext>
            </a:extLst>
          </p:cNvPr>
          <p:cNvCxnSpPr>
            <a:cxnSpLocks/>
          </p:cNvCxnSpPr>
          <p:nvPr/>
        </p:nvCxnSpPr>
        <p:spPr>
          <a:xfrm flipH="1">
            <a:off x="7635720" y="2857039"/>
            <a:ext cx="355600" cy="3478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0103D2-EB7A-1220-2619-4BA5CE4736E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651440" y="3134831"/>
            <a:ext cx="484075" cy="2051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02BD07-0B38-21FF-24FF-49525ED24B6A}"/>
              </a:ext>
            </a:extLst>
          </p:cNvPr>
          <p:cNvSpPr txBox="1"/>
          <p:nvPr/>
        </p:nvSpPr>
        <p:spPr>
          <a:xfrm>
            <a:off x="3605060" y="4152875"/>
            <a:ext cx="71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99%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A93A-3B6C-4350-D77C-B8B979125165}"/>
              </a:ext>
            </a:extLst>
          </p:cNvPr>
          <p:cNvSpPr txBox="1"/>
          <p:nvPr/>
        </p:nvSpPr>
        <p:spPr>
          <a:xfrm>
            <a:off x="4160222" y="3822438"/>
            <a:ext cx="71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83276E-6BDB-931D-4163-753915FC8A29}"/>
              </a:ext>
            </a:extLst>
          </p:cNvPr>
          <p:cNvSpPr txBox="1"/>
          <p:nvPr/>
        </p:nvSpPr>
        <p:spPr>
          <a:xfrm>
            <a:off x="4264667" y="3377109"/>
            <a:ext cx="71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A428F-E780-FBFC-7551-EA2B6A4EEF4C}"/>
              </a:ext>
            </a:extLst>
          </p:cNvPr>
          <p:cNvSpPr txBox="1"/>
          <p:nvPr/>
        </p:nvSpPr>
        <p:spPr>
          <a:xfrm>
            <a:off x="4285345" y="2964015"/>
            <a:ext cx="71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33%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EE73FB-9E4E-9DA4-C37C-D7133DA16110}"/>
              </a:ext>
            </a:extLst>
          </p:cNvPr>
          <p:cNvCxnSpPr>
            <a:cxnSpLocks/>
          </p:cNvCxnSpPr>
          <p:nvPr/>
        </p:nvCxnSpPr>
        <p:spPr>
          <a:xfrm flipH="1" flipV="1">
            <a:off x="3466046" y="3988398"/>
            <a:ext cx="243942" cy="212127"/>
          </a:xfrm>
          <a:prstGeom prst="line">
            <a:avLst/>
          </a:prstGeom>
          <a:ln>
            <a:solidFill>
              <a:srgbClr val="AEB0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D44B27-07D8-BEA4-C818-0681A85425B4}"/>
              </a:ext>
            </a:extLst>
          </p:cNvPr>
          <p:cNvCxnSpPr>
            <a:cxnSpLocks/>
          </p:cNvCxnSpPr>
          <p:nvPr/>
        </p:nvCxnSpPr>
        <p:spPr>
          <a:xfrm flipH="1" flipV="1">
            <a:off x="3674456" y="3614658"/>
            <a:ext cx="545119" cy="266681"/>
          </a:xfrm>
          <a:prstGeom prst="line">
            <a:avLst/>
          </a:prstGeom>
          <a:ln>
            <a:solidFill>
              <a:srgbClr val="AEB0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901FE2-489B-E27C-187D-48BA7EEA0126}"/>
              </a:ext>
            </a:extLst>
          </p:cNvPr>
          <p:cNvCxnSpPr>
            <a:cxnSpLocks/>
          </p:cNvCxnSpPr>
          <p:nvPr/>
        </p:nvCxnSpPr>
        <p:spPr>
          <a:xfrm flipH="1" flipV="1">
            <a:off x="3709988" y="3452146"/>
            <a:ext cx="606272" cy="55453"/>
          </a:xfrm>
          <a:prstGeom prst="line">
            <a:avLst/>
          </a:prstGeom>
          <a:ln>
            <a:solidFill>
              <a:srgbClr val="AEB0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9EAC1F-8EA0-FDB8-3AC8-22C764629065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745175" y="3134831"/>
            <a:ext cx="540170" cy="149390"/>
          </a:xfrm>
          <a:prstGeom prst="line">
            <a:avLst/>
          </a:prstGeom>
          <a:ln>
            <a:solidFill>
              <a:srgbClr val="AEB0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5ECC19-034D-A223-2C89-1A00BF01F1CF}"/>
              </a:ext>
            </a:extLst>
          </p:cNvPr>
          <p:cNvSpPr txBox="1"/>
          <p:nvPr/>
        </p:nvSpPr>
        <p:spPr>
          <a:xfrm>
            <a:off x="8849532" y="1433131"/>
            <a:ext cx="34587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Red: simulation model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Black: measurement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821B76-9D56-EEC0-B6AE-B707E8357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47564"/>
              </p:ext>
            </p:extLst>
          </p:nvPr>
        </p:nvGraphicFramePr>
        <p:xfrm>
          <a:off x="2483522" y="1043629"/>
          <a:ext cx="5878425" cy="4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475">
                  <a:extLst>
                    <a:ext uri="{9D8B030D-6E8A-4147-A177-3AD203B41FA5}">
                      <a16:colId xmlns:a16="http://schemas.microsoft.com/office/drawing/2014/main" val="1937357158"/>
                    </a:ext>
                  </a:extLst>
                </a:gridCol>
                <a:gridCol w="1959475">
                  <a:extLst>
                    <a:ext uri="{9D8B030D-6E8A-4147-A177-3AD203B41FA5}">
                      <a16:colId xmlns:a16="http://schemas.microsoft.com/office/drawing/2014/main" val="273495137"/>
                    </a:ext>
                  </a:extLst>
                </a:gridCol>
                <a:gridCol w="1959475">
                  <a:extLst>
                    <a:ext uri="{9D8B030D-6E8A-4147-A177-3AD203B41FA5}">
                      <a16:colId xmlns:a16="http://schemas.microsoft.com/office/drawing/2014/main" val="3679409986"/>
                    </a:ext>
                  </a:extLst>
                </a:gridCol>
              </a:tblGrid>
              <a:tr h="468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4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870D-EB95-AEA3-79AA-251A2C5C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benchmark for 52 mA bunch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4FD5B4-5817-AFC9-67ED-57F723029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462" y="1679837"/>
            <a:ext cx="3341943" cy="325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B7BA8-D5E6-F3D1-370F-1D9A1F522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667" y="1679837"/>
            <a:ext cx="3341942" cy="3251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90B92-058C-A48A-73E7-C8651AE49E0D}"/>
              </a:ext>
            </a:extLst>
          </p:cNvPr>
          <p:cNvSpPr txBox="1"/>
          <p:nvPr/>
        </p:nvSpPr>
        <p:spPr>
          <a:xfrm>
            <a:off x="8849532" y="1433131"/>
            <a:ext cx="345877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Red: simulation model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Black: measurement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Pink: simulation uncertainty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00544-468D-B3B6-ADAD-2717E7733D17}"/>
              </a:ext>
            </a:extLst>
          </p:cNvPr>
          <p:cNvSpPr txBox="1"/>
          <p:nvPr/>
        </p:nvSpPr>
        <p:spPr>
          <a:xfrm>
            <a:off x="8322850" y="423425"/>
            <a:ext cx="611505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All simulations in </a:t>
            </a:r>
            <a:r>
              <a:rPr lang="en-US" dirty="0" err="1">
                <a:latin typeface="+mn-lt"/>
              </a:rPr>
              <a:t>PyORBIT</a:t>
            </a:r>
            <a:r>
              <a:rPr lang="en-US" dirty="0">
                <a:latin typeface="+mn-lt"/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2D6B14-13FE-BF8E-91E2-5B0963CCCAAF}"/>
                  </a:ext>
                </a:extLst>
              </p:cNvPr>
              <p:cNvSpPr txBox="1"/>
              <p:nvPr/>
            </p:nvSpPr>
            <p:spPr>
              <a:xfrm>
                <a:off x="8849532" y="2597210"/>
                <a:ext cx="3010235" cy="1588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uncertainty region defined by 100 simulations, sampling random errors: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quadrupoles,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0.5%</m:t>
                    </m:r>
                  </m:oMath>
                </a14:m>
                <a:endParaRPr lang="en-US" b="0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energy error 1%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2D6B14-13FE-BF8E-91E2-5B0963CCC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532" y="2597210"/>
                <a:ext cx="3010235" cy="1588127"/>
              </a:xfrm>
              <a:prstGeom prst="rect">
                <a:avLst/>
              </a:prstGeom>
              <a:blipFill>
                <a:blip r:embed="rId5"/>
                <a:stretch>
                  <a:fillRect l="-1826" t="-3831" b="-4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3E8F59-84A3-542F-B7C4-8F990D7C3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13264"/>
              </p:ext>
            </p:extLst>
          </p:nvPr>
        </p:nvGraphicFramePr>
        <p:xfrm>
          <a:off x="2483522" y="1043629"/>
          <a:ext cx="5878425" cy="4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475">
                  <a:extLst>
                    <a:ext uri="{9D8B030D-6E8A-4147-A177-3AD203B41FA5}">
                      <a16:colId xmlns:a16="http://schemas.microsoft.com/office/drawing/2014/main" val="1937357158"/>
                    </a:ext>
                  </a:extLst>
                </a:gridCol>
                <a:gridCol w="1959475">
                  <a:extLst>
                    <a:ext uri="{9D8B030D-6E8A-4147-A177-3AD203B41FA5}">
                      <a16:colId xmlns:a16="http://schemas.microsoft.com/office/drawing/2014/main" val="273495137"/>
                    </a:ext>
                  </a:extLst>
                </a:gridCol>
                <a:gridCol w="1959475">
                  <a:extLst>
                    <a:ext uri="{9D8B030D-6E8A-4147-A177-3AD203B41FA5}">
                      <a16:colId xmlns:a16="http://schemas.microsoft.com/office/drawing/2014/main" val="3679409986"/>
                    </a:ext>
                  </a:extLst>
                </a:gridCol>
              </a:tblGrid>
              <a:tr h="468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28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EDFA-ED16-8F42-72F1-DDA743E89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430000" cy="404777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/>
              <a:t>Recent operation and results, benchmark status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b="1" dirty="0"/>
              <a:t>What matters? Model parameters and constraints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Defining of input bunch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Quadrupole fields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Longitudinal and space charge dynamics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3. Outlook and next steps</a:t>
            </a:r>
          </a:p>
          <a:p>
            <a:pPr marL="398463" lvl="1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D99668-367F-F419-758B-B70ED088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6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830B-D401-59DC-2EB2-7CAE8807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8608216" cy="978729"/>
          </a:xfrm>
        </p:spPr>
        <p:txBody>
          <a:bodyPr/>
          <a:lstStyle/>
          <a:p>
            <a:r>
              <a:rPr lang="en-US" dirty="0"/>
              <a:t>To define input bunch, sampling of 3 2D phase space measurements is sufficient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3A17-5407-4131-64C5-9B2D70B9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18" y="5342251"/>
            <a:ext cx="8589928" cy="7960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Initial bunch typically has 200k particles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928E5E-8E2D-C965-3456-9E2917216501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848E7DE-9B1F-AC4D-88BB-3DF207746E80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39D71E5-964A-FD7F-E1EE-DF4E7DFBDC2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762F3F6-FFF3-5B83-ED0A-1674CF80E4A7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pic>
        <p:nvPicPr>
          <p:cNvPr id="6160" name="Picture 16">
            <a:extLst>
              <a:ext uri="{FF2B5EF4-FFF2-40B4-BE49-F238E27FC236}">
                <a16:creationId xmlns:a16="http://schemas.microsoft.com/office/drawing/2014/main" id="{59FB95A3-5773-0747-989A-BECE5E56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799498" y="2114046"/>
            <a:ext cx="2796259" cy="27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EF6A6DE-61AE-807E-BD8C-18CC1D39B1C6}"/>
              </a:ext>
            </a:extLst>
          </p:cNvPr>
          <p:cNvGrpSpPr/>
          <p:nvPr/>
        </p:nvGrpSpPr>
        <p:grpSpPr>
          <a:xfrm>
            <a:off x="429768" y="2142690"/>
            <a:ext cx="8376079" cy="2868810"/>
            <a:chOff x="429768" y="1764277"/>
            <a:chExt cx="8376079" cy="2868810"/>
          </a:xfrm>
        </p:grpSpPr>
        <p:pic>
          <p:nvPicPr>
            <p:cNvPr id="6162" name="Picture 18">
              <a:extLst>
                <a:ext uri="{FF2B5EF4-FFF2-40B4-BE49-F238E27FC236}">
                  <a16:creationId xmlns:a16="http://schemas.microsoft.com/office/drawing/2014/main" id="{A151E50D-5E1A-4562-CA50-315698F7C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6009588" y="1764277"/>
              <a:ext cx="2796259" cy="279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20">
              <a:extLst>
                <a:ext uri="{FF2B5EF4-FFF2-40B4-BE49-F238E27FC236}">
                  <a16:creationId xmlns:a16="http://schemas.microsoft.com/office/drawing/2014/main" id="{08B4FA96-4052-2726-C4A4-E2960FDE6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3219678" y="1773802"/>
              <a:ext cx="2796259" cy="279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6" name="Picture 22">
              <a:extLst>
                <a:ext uri="{FF2B5EF4-FFF2-40B4-BE49-F238E27FC236}">
                  <a16:creationId xmlns:a16="http://schemas.microsoft.com/office/drawing/2014/main" id="{189652A1-7D3D-6763-BE46-1CD0D0AE7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429768" y="1836828"/>
              <a:ext cx="2796259" cy="279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12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6DDC-A7E6-401C-2FE4-70D4A3D5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8488946" cy="539496"/>
          </a:xfrm>
        </p:spPr>
        <p:txBody>
          <a:bodyPr/>
          <a:lstStyle/>
          <a:p>
            <a:r>
              <a:rPr lang="en-US" dirty="0"/>
              <a:t>6D bunch predicted to have small effect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4550A0-FE1E-D66B-9642-61D818B51A52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2ACE3-C6BF-64D3-41BB-612E3B56E388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E8B8902-9008-3E41-5906-1B1B8D7DEFA7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26E7CAB-02A2-E0BA-C5AB-4B18D09197A3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602EC5-E6AA-E424-FEAC-677D2875042A}"/>
                  </a:ext>
                </a:extLst>
              </p:cNvPr>
              <p:cNvSpPr txBox="1"/>
              <p:nvPr/>
            </p:nvSpPr>
            <p:spPr>
              <a:xfrm>
                <a:off x="469595" y="909639"/>
                <a:ext cx="7717554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There are measurable differences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602EC5-E6AA-E424-FEAC-677D28750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5" y="909639"/>
                <a:ext cx="7717554" cy="590931"/>
              </a:xfrm>
              <a:prstGeom prst="rect">
                <a:avLst/>
              </a:prstGeom>
              <a:blipFill>
                <a:blip r:embed="rId2"/>
                <a:stretch>
                  <a:fillRect l="-632" t="-10309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06F2706-B470-DDC4-6DFE-0645B4824EBA}"/>
              </a:ext>
            </a:extLst>
          </p:cNvPr>
          <p:cNvGrpSpPr/>
          <p:nvPr/>
        </p:nvGrpSpPr>
        <p:grpSpPr>
          <a:xfrm>
            <a:off x="8918713" y="3186162"/>
            <a:ext cx="2644468" cy="2233781"/>
            <a:chOff x="7992358" y="2110355"/>
            <a:chExt cx="3368978" cy="284577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21EFBC-7341-9868-D7F5-EED48D3A1A3C}"/>
                </a:ext>
              </a:extLst>
            </p:cNvPr>
            <p:cNvGrpSpPr/>
            <p:nvPr/>
          </p:nvGrpSpPr>
          <p:grpSpPr>
            <a:xfrm>
              <a:off x="8008538" y="2850912"/>
              <a:ext cx="3352798" cy="1377959"/>
              <a:chOff x="8008538" y="2850912"/>
              <a:chExt cx="3352798" cy="1377959"/>
            </a:xfrm>
          </p:grpSpPr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FE24CD4E-634C-99BC-FB52-ED0FB3C45F7D}"/>
                  </a:ext>
                </a:extLst>
              </p:cNvPr>
              <p:cNvSpPr/>
              <p:nvPr/>
            </p:nvSpPr>
            <p:spPr>
              <a:xfrm rot="5400000" flipV="1">
                <a:off x="8995959" y="1863493"/>
                <a:ext cx="1377956" cy="3352798"/>
              </a:xfrm>
              <a:prstGeom prst="arc">
                <a:avLst>
                  <a:gd name="adj1" fmla="val 10795679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E15EFE24-D3BF-EF1B-185F-7BFD0BDF49B7}"/>
                  </a:ext>
                </a:extLst>
              </p:cNvPr>
              <p:cNvSpPr/>
              <p:nvPr/>
            </p:nvSpPr>
            <p:spPr>
              <a:xfrm rot="5400000">
                <a:off x="8957188" y="3144871"/>
                <a:ext cx="1377959" cy="790042"/>
              </a:xfrm>
              <a:prstGeom prst="arc">
                <a:avLst>
                  <a:gd name="adj1" fmla="val 10768291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97D13D14-8DE0-6EF2-1F49-0B23FDCD1381}"/>
                </a:ext>
              </a:extLst>
            </p:cNvPr>
            <p:cNvSpPr/>
            <p:nvPr/>
          </p:nvSpPr>
          <p:spPr>
            <a:xfrm rot="5400000" flipV="1">
              <a:off x="8223280" y="2919251"/>
              <a:ext cx="2845773" cy="1227981"/>
            </a:xfrm>
            <a:prstGeom prst="parallelogram">
              <a:avLst>
                <a:gd name="adj" fmla="val 63987"/>
              </a:avLst>
            </a:prstGeom>
            <a:solidFill>
              <a:srgbClr val="E7E6E6">
                <a:alpha val="83137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000000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0BFCD0-81EF-4E5F-5BB1-26410B331E00}"/>
                </a:ext>
              </a:extLst>
            </p:cNvPr>
            <p:cNvGrpSpPr/>
            <p:nvPr/>
          </p:nvGrpSpPr>
          <p:grpSpPr>
            <a:xfrm>
              <a:off x="7992358" y="2846717"/>
              <a:ext cx="3352798" cy="1382299"/>
              <a:chOff x="7992358" y="2846717"/>
              <a:chExt cx="3352798" cy="1382299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1723336F-9BEC-D575-BD7B-B2DF39BC91EE}"/>
                  </a:ext>
                </a:extLst>
              </p:cNvPr>
              <p:cNvSpPr/>
              <p:nvPr/>
            </p:nvSpPr>
            <p:spPr>
              <a:xfrm rot="5400000" flipV="1">
                <a:off x="9006185" y="3139808"/>
                <a:ext cx="1382299" cy="796118"/>
              </a:xfrm>
              <a:prstGeom prst="arc">
                <a:avLst>
                  <a:gd name="adj1" fmla="val 10774377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3860708A-2EBF-0F37-0D7E-51FEEE3EA82F}"/>
                  </a:ext>
                </a:extLst>
              </p:cNvPr>
              <p:cNvSpPr/>
              <p:nvPr/>
            </p:nvSpPr>
            <p:spPr>
              <a:xfrm rot="5400000">
                <a:off x="8979777" y="1863523"/>
                <a:ext cx="1377959" cy="3352798"/>
              </a:xfrm>
              <a:prstGeom prst="arc">
                <a:avLst>
                  <a:gd name="adj1" fmla="val 10809928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99EE569-64C6-F547-AAF5-E7F61B8D6F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139415" y="4310992"/>
              <a:ext cx="0" cy="519380"/>
            </a:xfrm>
            <a:prstGeom prst="straightConnector1">
              <a:avLst/>
            </a:prstGeom>
            <a:ln w="28575">
              <a:solidFill>
                <a:srgbClr val="9A9B9D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62D77B-071E-F65C-93E4-616AFE8264B4}"/>
              </a:ext>
            </a:extLst>
          </p:cNvPr>
          <p:cNvGrpSpPr/>
          <p:nvPr/>
        </p:nvGrpSpPr>
        <p:grpSpPr>
          <a:xfrm>
            <a:off x="8830769" y="4761481"/>
            <a:ext cx="984473" cy="1316926"/>
            <a:chOff x="7698913" y="3527824"/>
            <a:chExt cx="1145045" cy="153172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45AFFE1-D943-CBD1-B84F-7422DDFC54D9}"/>
                </a:ext>
              </a:extLst>
            </p:cNvPr>
            <p:cNvCxnSpPr/>
            <p:nvPr/>
          </p:nvCxnSpPr>
          <p:spPr>
            <a:xfrm>
              <a:off x="7855921" y="4782382"/>
              <a:ext cx="6519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17BB6D2-32AA-2B75-B680-A7E46DB6B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5921" y="4123657"/>
              <a:ext cx="0" cy="6626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FAC21E-8461-369E-C85A-EF2E4B6F6B87}"/>
                    </a:ext>
                  </a:extLst>
                </p:cNvPr>
                <p:cNvSpPr txBox="1"/>
                <p:nvPr/>
              </p:nvSpPr>
              <p:spPr>
                <a:xfrm>
                  <a:off x="8536720" y="4474771"/>
                  <a:ext cx="307238" cy="58477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B1A031-202F-4228-994E-4C41C743D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6720" y="4474771"/>
                  <a:ext cx="307238" cy="584775"/>
                </a:xfrm>
                <a:prstGeom prst="rect">
                  <a:avLst/>
                </a:prstGeom>
                <a:blipFill>
                  <a:blip r:embed="rId16"/>
                  <a:stretch>
                    <a:fillRect r="-92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05A22B-C112-D280-5978-95CE9CBF362A}"/>
                </a:ext>
              </a:extLst>
            </p:cNvPr>
            <p:cNvSpPr txBox="1"/>
            <p:nvPr/>
          </p:nvSpPr>
          <p:spPr>
            <a:xfrm>
              <a:off x="7698913" y="3527824"/>
              <a:ext cx="290987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3E85FE-CE30-4228-A626-952E9857118B}"/>
                </a:ext>
              </a:extLst>
            </p:cNvPr>
            <p:cNvSpPr txBox="1"/>
            <p:nvPr/>
          </p:nvSpPr>
          <p:spPr>
            <a:xfrm>
              <a:off x="8176680" y="3973847"/>
              <a:ext cx="307238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x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A9A82D9-D580-265A-5E72-8B65D9EA78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5921" y="4529742"/>
              <a:ext cx="307238" cy="262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A picture containing monitor, light, line&#10;&#10;Description automatically generated">
            <a:extLst>
              <a:ext uri="{FF2B5EF4-FFF2-40B4-BE49-F238E27FC236}">
                <a16:creationId xmlns:a16="http://schemas.microsoft.com/office/drawing/2014/main" id="{2799C90A-A026-F050-339F-8B1E40DB9E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818" y="3924860"/>
            <a:ext cx="7962446" cy="1722868"/>
          </a:xfrm>
          <a:prstGeom prst="rect">
            <a:avLst/>
          </a:prstGeom>
        </p:spPr>
      </p:pic>
      <p:pic>
        <p:nvPicPr>
          <p:cNvPr id="36" name="Picture 18">
            <a:extLst>
              <a:ext uri="{FF2B5EF4-FFF2-40B4-BE49-F238E27FC236}">
                <a16:creationId xmlns:a16="http://schemas.microsoft.com/office/drawing/2014/main" id="{7EA5AD95-F953-C045-A8F8-DA53B2DA0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3009" y="1653735"/>
            <a:ext cx="1743820" cy="16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A0E145-DC21-5D66-F520-1E8984DAC423}"/>
              </a:ext>
            </a:extLst>
          </p:cNvPr>
          <p:cNvSpPr txBox="1"/>
          <p:nvPr/>
        </p:nvSpPr>
        <p:spPr>
          <a:xfrm>
            <a:off x="2766829" y="2456942"/>
            <a:ext cx="27195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Integrated f(</a:t>
            </a:r>
            <a:r>
              <a:rPr lang="en-US" dirty="0" err="1">
                <a:latin typeface="+mn-lt"/>
              </a:rPr>
              <a:t>x,y</a:t>
            </a:r>
            <a:r>
              <a:rPr lang="en-US" dirty="0">
                <a:latin typeface="+mn-lt"/>
              </a:rPr>
              <a:t>) (measured)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39366D-992E-5762-F29B-94A5C37DDD21}"/>
              </a:ext>
            </a:extLst>
          </p:cNvPr>
          <p:cNvSpPr txBox="1"/>
          <p:nvPr/>
        </p:nvSpPr>
        <p:spPr>
          <a:xfrm>
            <a:off x="1023009" y="3572396"/>
            <a:ext cx="39863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Slice f(</a:t>
            </a:r>
            <a:r>
              <a:rPr lang="en-US" dirty="0" err="1">
                <a:latin typeface="+mn-lt"/>
              </a:rPr>
              <a:t>x,y</a:t>
            </a:r>
            <a:r>
              <a:rPr lang="en-US" dirty="0">
                <a:latin typeface="+mn-lt"/>
              </a:rPr>
              <a:t>) vs longitudinal energy</a:t>
            </a:r>
          </a:p>
        </p:txBody>
      </p:sp>
    </p:spTree>
    <p:extLst>
      <p:ext uri="{BB962C8B-B14F-4D97-AF65-F5344CB8AC3E}">
        <p14:creationId xmlns:p14="http://schemas.microsoft.com/office/powerpoint/2010/main" val="161248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6DDC-A7E6-401C-2FE4-70D4A3D5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8488946" cy="539496"/>
          </a:xfrm>
        </p:spPr>
        <p:txBody>
          <a:bodyPr/>
          <a:lstStyle/>
          <a:p>
            <a:r>
              <a:rPr lang="en-US" dirty="0"/>
              <a:t>6D bunch predicted to have small effect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4550A0-FE1E-D66B-9642-61D818B51A52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2ACE3-C6BF-64D3-41BB-612E3B56E388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E8B8902-9008-3E41-5906-1B1B8D7DEFA7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26E7CAB-02A2-E0BA-C5AB-4B18D09197A3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pic>
        <p:nvPicPr>
          <p:cNvPr id="14" name="Picture 13" descr="A diagram of a fruit&#10;&#10;Description automatically generated with medium confidence">
            <a:extLst>
              <a:ext uri="{FF2B5EF4-FFF2-40B4-BE49-F238E27FC236}">
                <a16:creationId xmlns:a16="http://schemas.microsoft.com/office/drawing/2014/main" id="{E99C88E6-17E7-76DF-3E3F-B15F2E49C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215368" y="2412794"/>
            <a:ext cx="4022199" cy="36730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AE4E38-5559-2F71-4533-E86EDAB4C74C}"/>
              </a:ext>
            </a:extLst>
          </p:cNvPr>
          <p:cNvSpPr txBox="1"/>
          <p:nvPr/>
        </p:nvSpPr>
        <p:spPr>
          <a:xfrm>
            <a:off x="3100889" y="6101241"/>
            <a:ext cx="714411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Hoover et al, High Brightness Workshop, CERN (Oct 2023)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4A1252-3FB7-3A6A-B135-0F9145DE1494}"/>
              </a:ext>
            </a:extLst>
          </p:cNvPr>
          <p:cNvSpPr txBox="1"/>
          <p:nvPr/>
        </p:nvSpPr>
        <p:spPr>
          <a:xfrm>
            <a:off x="3379398" y="1803454"/>
            <a:ext cx="493442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Beam distribution (1D profiles) evolving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with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without</a:t>
            </a:r>
            <a:r>
              <a:rPr lang="en-US" sz="1600" dirty="0">
                <a:latin typeface="+mn-lt"/>
              </a:rPr>
              <a:t> full 6D beam (simulated):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602EC5-E6AA-E424-FEAC-677D2875042A}"/>
              </a:ext>
            </a:extLst>
          </p:cNvPr>
          <p:cNvSpPr txBox="1"/>
          <p:nvPr/>
        </p:nvSpPr>
        <p:spPr>
          <a:xfrm>
            <a:off x="469595" y="909639"/>
            <a:ext cx="77175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As inferred from simulations with PARMTEQ initial bunch. We have never tracked a bunch based on full-and-direct 6D measurement!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A8EEB-EC33-1F22-B3F1-49B1E7824F7F}"/>
              </a:ext>
            </a:extLst>
          </p:cNvPr>
          <p:cNvSpPr txBox="1"/>
          <p:nvPr/>
        </p:nvSpPr>
        <p:spPr>
          <a:xfrm>
            <a:off x="1607963" y="4771307"/>
            <a:ext cx="186062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(~99.99999%)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102DC8-F353-7A80-B637-138DB93AE456}"/>
              </a:ext>
            </a:extLst>
          </p:cNvPr>
          <p:cNvCxnSpPr>
            <a:cxnSpLocks/>
          </p:cNvCxnSpPr>
          <p:nvPr/>
        </p:nvCxnSpPr>
        <p:spPr>
          <a:xfrm flipH="1">
            <a:off x="3457360" y="4771307"/>
            <a:ext cx="871012" cy="130319"/>
          </a:xfrm>
          <a:prstGeom prst="line">
            <a:avLst/>
          </a:prstGeom>
          <a:ln>
            <a:solidFill>
              <a:srgbClr val="AEB0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684CFC-295B-566B-4519-9F7256108057}"/>
              </a:ext>
            </a:extLst>
          </p:cNvPr>
          <p:cNvSpPr txBox="1"/>
          <p:nvPr/>
        </p:nvSpPr>
        <p:spPr>
          <a:xfrm>
            <a:off x="1806073" y="3739663"/>
            <a:ext cx="174031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(~99%)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401D8D-527C-6ECF-B69E-9F957EB25AD3}"/>
              </a:ext>
            </a:extLst>
          </p:cNvPr>
          <p:cNvCxnSpPr>
            <a:cxnSpLocks/>
          </p:cNvCxnSpPr>
          <p:nvPr/>
        </p:nvCxnSpPr>
        <p:spPr>
          <a:xfrm flipH="1" flipV="1">
            <a:off x="3501233" y="3906829"/>
            <a:ext cx="1282302" cy="423765"/>
          </a:xfrm>
          <a:prstGeom prst="line">
            <a:avLst/>
          </a:prstGeom>
          <a:ln>
            <a:solidFill>
              <a:srgbClr val="AEB0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7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Initial bunch out of RFQ shows little halo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6CE2FB7E-4C54-0E61-BC01-D7DB782A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9" y="2026267"/>
            <a:ext cx="4431780" cy="38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2D91D94-07B9-D0C8-7945-37D083D5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46" y="2026267"/>
            <a:ext cx="4431780" cy="38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279E4C-AEF8-59BC-16CF-263A2333E14F}"/>
              </a:ext>
            </a:extLst>
          </p:cNvPr>
          <p:cNvSpPr txBox="1"/>
          <p:nvPr/>
        </p:nvSpPr>
        <p:spPr>
          <a:xfrm>
            <a:off x="530087" y="1011068"/>
            <a:ext cx="79645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Initial bunches used for benchmark based on low-dynamic-range measurements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473BF-4799-29A6-319A-69B4E61132F9}"/>
              </a:ext>
            </a:extLst>
          </p:cNvPr>
          <p:cNvSpPr txBox="1"/>
          <p:nvPr/>
        </p:nvSpPr>
        <p:spPr>
          <a:xfrm>
            <a:off x="1009202" y="5950289"/>
            <a:ext cx="91856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Linear color scale, logarithmic contours</a:t>
            </a:r>
          </a:p>
        </p:txBody>
      </p:sp>
    </p:spTree>
    <p:extLst>
      <p:ext uri="{BB962C8B-B14F-4D97-AF65-F5344CB8AC3E}">
        <p14:creationId xmlns:p14="http://schemas.microsoft.com/office/powerpoint/2010/main" val="160805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5308623-07D0-F5D6-A0A7-FB4FE748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53" y="706862"/>
            <a:ext cx="3421305" cy="2667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Iron-core quadrupole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FC32132-ACBE-8279-51D2-97DD05EA9D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31" t="15387" r="138" b="17279"/>
          <a:stretch/>
        </p:blipFill>
        <p:spPr>
          <a:xfrm>
            <a:off x="612730" y="4574526"/>
            <a:ext cx="10966539" cy="17512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4B6B8D-E1F0-1B3E-12DB-0FD4E5D8A8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52" r="5354"/>
          <a:stretch/>
        </p:blipFill>
        <p:spPr>
          <a:xfrm>
            <a:off x="429767" y="3701765"/>
            <a:ext cx="10702690" cy="8727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3B5F7A-3858-DAF2-B7C6-B272DC95D4FC}"/>
              </a:ext>
            </a:extLst>
          </p:cNvPr>
          <p:cNvSpPr/>
          <p:nvPr/>
        </p:nvSpPr>
        <p:spPr>
          <a:xfrm>
            <a:off x="1669774" y="3701765"/>
            <a:ext cx="2849217" cy="2624018"/>
          </a:xfrm>
          <a:prstGeom prst="rect">
            <a:avLst/>
          </a:prstGeom>
          <a:solidFill>
            <a:srgbClr val="FFFF66">
              <a:alpha val="36863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C39961-864E-69F8-91F0-60B4DDA2D6B4}"/>
              </a:ext>
            </a:extLst>
          </p:cNvPr>
          <p:cNvSpPr/>
          <p:nvPr/>
        </p:nvSpPr>
        <p:spPr>
          <a:xfrm>
            <a:off x="8428383" y="3657908"/>
            <a:ext cx="827144" cy="2667876"/>
          </a:xfrm>
          <a:prstGeom prst="rect">
            <a:avLst/>
          </a:prstGeom>
          <a:solidFill>
            <a:srgbClr val="FFFF66">
              <a:alpha val="36863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48BD9C-081B-EE50-645E-56B77B098427}"/>
              </a:ext>
            </a:extLst>
          </p:cNvPr>
          <p:cNvSpPr txBox="1"/>
          <p:nvPr/>
        </p:nvSpPr>
        <p:spPr>
          <a:xfrm>
            <a:off x="612730" y="1011068"/>
            <a:ext cx="390626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 gridded 3D fields!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Pure quadrupole field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Soft-edged profile modeled with </a:t>
            </a:r>
            <a:r>
              <a:rPr lang="en-US" dirty="0" err="1">
                <a:latin typeface="+mn-lt"/>
              </a:rPr>
              <a:t>Enge</a:t>
            </a:r>
            <a:r>
              <a:rPr lang="en-US" dirty="0">
                <a:latin typeface="+mn-lt"/>
              </a:rPr>
              <a:t> function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Gradient/current curves from rotating coil measurements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2CC00A-92DE-3683-2C58-A099151DF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62398" r="71243" b="19092"/>
          <a:stretch/>
        </p:blipFill>
        <p:spPr bwMode="auto">
          <a:xfrm>
            <a:off x="5654436" y="1011068"/>
            <a:ext cx="636105" cy="4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5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8382929" cy="535531"/>
          </a:xfrm>
        </p:spPr>
        <p:txBody>
          <a:bodyPr/>
          <a:lstStyle/>
          <a:p>
            <a:r>
              <a:rPr lang="en-US" dirty="0"/>
              <a:t>Permanent magnet quadrupoles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4EC748A-1ED9-DFD3-E734-857A3C2CC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1" t="15387" r="138" b="17279"/>
          <a:stretch/>
        </p:blipFill>
        <p:spPr>
          <a:xfrm>
            <a:off x="612730" y="4574526"/>
            <a:ext cx="10966539" cy="17512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C441B1-D719-9943-26E2-23C049F268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52" r="5354"/>
          <a:stretch/>
        </p:blipFill>
        <p:spPr>
          <a:xfrm>
            <a:off x="429767" y="3701765"/>
            <a:ext cx="10702690" cy="87276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D9DA0AB-ACA3-54C7-CD22-C13E5F7574F2}"/>
              </a:ext>
            </a:extLst>
          </p:cNvPr>
          <p:cNvSpPr/>
          <p:nvPr/>
        </p:nvSpPr>
        <p:spPr>
          <a:xfrm>
            <a:off x="4558748" y="3657907"/>
            <a:ext cx="3816626" cy="2667876"/>
          </a:xfrm>
          <a:prstGeom prst="rect">
            <a:avLst/>
          </a:prstGeom>
          <a:solidFill>
            <a:srgbClr val="FFFF66">
              <a:alpha val="36863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D2AC5F-B287-ED93-DB8D-15854F8626F8}"/>
                  </a:ext>
                </a:extLst>
              </p:cNvPr>
              <p:cNvSpPr txBox="1"/>
              <p:nvPr/>
            </p:nvSpPr>
            <p:spPr>
              <a:xfrm>
                <a:off x="505305" y="1332502"/>
                <a:ext cx="3615130" cy="1588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Pure quadrupole field</a:t>
                </a:r>
              </a:p>
              <a:p>
                <a:pPr marL="285750" indent="-285750" algn="l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Soft-edge modeled with analytic expression from Halbach</a:t>
                </a:r>
              </a:p>
              <a:p>
                <a:pPr marL="285750" indent="-285750" algn="l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.2%</m:t>
                    </m:r>
                  </m:oMath>
                </a14:m>
                <a:r>
                  <a:rPr lang="en-US" dirty="0">
                    <a:latin typeface="+mn-lt"/>
                  </a:rPr>
                  <a:t> in rotating coil gradient measurement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D2AC5F-B287-ED93-DB8D-15854F862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05" y="1332502"/>
                <a:ext cx="3615130" cy="1588127"/>
              </a:xfrm>
              <a:prstGeom prst="rect">
                <a:avLst/>
              </a:prstGeom>
              <a:blipFill>
                <a:blip r:embed="rId4"/>
                <a:stretch>
                  <a:fillRect l="-1180" t="-4231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B22FC81-A4F3-943B-C52B-48B59A9F59D0}"/>
              </a:ext>
            </a:extLst>
          </p:cNvPr>
          <p:cNvGrpSpPr/>
          <p:nvPr/>
        </p:nvGrpSpPr>
        <p:grpSpPr>
          <a:xfrm>
            <a:off x="4312583" y="1213147"/>
            <a:ext cx="2980224" cy="2017794"/>
            <a:chOff x="-3272606" y="1771706"/>
            <a:chExt cx="2980224" cy="2017794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91B8A705-0224-3668-FA9D-A24F93184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72606" y="1771706"/>
              <a:ext cx="2690399" cy="2017794"/>
            </a:xfrm>
            <a:prstGeom prst="rect">
              <a:avLst/>
            </a:prstGeom>
            <a:noFill/>
            <a:ln w="38100" cap="flat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1D379E-60DF-9C7A-5FAA-C885F031C08B}"/>
                </a:ext>
              </a:extLst>
            </p:cNvPr>
            <p:cNvSpPr txBox="1"/>
            <p:nvPr/>
          </p:nvSpPr>
          <p:spPr>
            <a:xfrm>
              <a:off x="-3272606" y="3198569"/>
              <a:ext cx="298022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 dirty="0">
                  <a:latin typeface="+mn-lt"/>
                </a:rPr>
                <a:t>Halbach permanent magnet quad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B65F05-9FC6-6A59-7E56-87BB62D02A6A}"/>
              </a:ext>
            </a:extLst>
          </p:cNvPr>
          <p:cNvGrpSpPr/>
          <p:nvPr/>
        </p:nvGrpSpPr>
        <p:grpSpPr>
          <a:xfrm>
            <a:off x="7484955" y="1942692"/>
            <a:ext cx="4574627" cy="1394635"/>
            <a:chOff x="1895798" y="3945296"/>
            <a:chExt cx="6981390" cy="2128368"/>
          </a:xfrm>
        </p:grpSpPr>
        <p:pic>
          <p:nvPicPr>
            <p:cNvPr id="7" name="Picture 6" descr="A close up of a map&#10;&#10;Description automatically generated">
              <a:extLst>
                <a:ext uri="{FF2B5EF4-FFF2-40B4-BE49-F238E27FC236}">
                  <a16:creationId xmlns:a16="http://schemas.microsoft.com/office/drawing/2014/main" id="{F70B1E6C-7DD9-DF51-DB51-6E1B7B474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7" b="9137"/>
            <a:stretch/>
          </p:blipFill>
          <p:spPr>
            <a:xfrm>
              <a:off x="1895798" y="3945296"/>
              <a:ext cx="6981390" cy="2128368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A8D548-BA3A-37F5-0FDB-48FA3E498327}"/>
                </a:ext>
              </a:extLst>
            </p:cNvPr>
            <p:cNvCxnSpPr>
              <a:cxnSpLocks/>
            </p:cNvCxnSpPr>
            <p:nvPr/>
          </p:nvCxnSpPr>
          <p:spPr>
            <a:xfrm>
              <a:off x="2557824" y="5388134"/>
              <a:ext cx="1511073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DD8699-523F-79D5-15B7-E4EF75365E3A}"/>
                </a:ext>
              </a:extLst>
            </p:cNvPr>
            <p:cNvSpPr txBox="1"/>
            <p:nvPr/>
          </p:nvSpPr>
          <p:spPr>
            <a:xfrm>
              <a:off x="2996555" y="5478796"/>
              <a:ext cx="1072342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9”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85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to quadrupole gradient errors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88C545-387A-EF31-8314-F4CAF36D41A0}"/>
                  </a:ext>
                </a:extLst>
              </p:cNvPr>
              <p:cNvSpPr txBox="1"/>
              <p:nvPr/>
            </p:nvSpPr>
            <p:spPr>
              <a:xfrm>
                <a:off x="9309652" y="1642740"/>
                <a:ext cx="2550115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PMQ 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=0.2%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Iron-core 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=0.5%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88C545-387A-EF31-8314-F4CAF36D4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652" y="1642740"/>
                <a:ext cx="2550115" cy="590931"/>
              </a:xfrm>
              <a:prstGeom prst="rect">
                <a:avLst/>
              </a:prstGeom>
              <a:blipFill>
                <a:blip r:embed="rId2"/>
                <a:stretch>
                  <a:fillRect l="-1914" t="-10309" b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C9BEA3B-5218-4EF5-F0E0-4BECFFFD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07588" y="813816"/>
            <a:ext cx="2892484" cy="28368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E75375-142D-5128-8394-43CD33117D9B}"/>
              </a:ext>
            </a:extLst>
          </p:cNvPr>
          <p:cNvSpPr txBox="1"/>
          <p:nvPr/>
        </p:nvSpPr>
        <p:spPr>
          <a:xfrm>
            <a:off x="867090" y="908330"/>
            <a:ext cx="3352800" cy="35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Case 1: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1C44F-B050-EE0C-C5C6-CD0144DF5900}"/>
              </a:ext>
            </a:extLst>
          </p:cNvPr>
          <p:cNvSpPr txBox="1"/>
          <p:nvPr/>
        </p:nvSpPr>
        <p:spPr>
          <a:xfrm>
            <a:off x="5087907" y="908330"/>
            <a:ext cx="3352800" cy="35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Case 2: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1574C247-8F34-430F-FCAE-C8007372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50" y="3983609"/>
            <a:ext cx="7094911" cy="14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0DF9D94C-2243-092E-A1EB-F4C1C69A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50" y="5152224"/>
            <a:ext cx="7094911" cy="14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28DAA1-72E6-1CEA-CACB-F4FFD9B8C69E}"/>
              </a:ext>
            </a:extLst>
          </p:cNvPr>
          <p:cNvSpPr txBox="1"/>
          <p:nvPr/>
        </p:nvSpPr>
        <p:spPr>
          <a:xfrm>
            <a:off x="867090" y="4530753"/>
            <a:ext cx="3352800" cy="35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Case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C1E69-040E-FA71-8CA7-0CDA7C08846A}"/>
              </a:ext>
            </a:extLst>
          </p:cNvPr>
          <p:cNvSpPr txBox="1"/>
          <p:nvPr/>
        </p:nvSpPr>
        <p:spPr>
          <a:xfrm>
            <a:off x="867090" y="5536510"/>
            <a:ext cx="3352800" cy="35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Case 2: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F31135-AA82-F650-A036-99025E1D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95" y="844823"/>
            <a:ext cx="2835832" cy="27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3E215A-A68F-7A63-526F-7C8FAE5982BC}"/>
              </a:ext>
            </a:extLst>
          </p:cNvPr>
          <p:cNvSpPr txBox="1"/>
          <p:nvPr/>
        </p:nvSpPr>
        <p:spPr>
          <a:xfrm>
            <a:off x="4684211" y="2502970"/>
            <a:ext cx="165830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Black: measurement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Pink: simulation 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911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B907-1C85-9811-69FE-22B6EBB78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052" y="453770"/>
            <a:ext cx="11013408" cy="978729"/>
          </a:xfrm>
        </p:spPr>
        <p:txBody>
          <a:bodyPr/>
          <a:lstStyle/>
          <a:p>
            <a:pPr eaLnBrk="1" hangingPunct="1"/>
            <a:r>
              <a:rPr lang="en-US" altLang="en-US" dirty="0"/>
              <a:t>Beam loss, an operational challenge for SNS and other high-power ion accelerator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64FF0-A54E-ECFA-4243-7B323383F006}"/>
              </a:ext>
            </a:extLst>
          </p:cNvPr>
          <p:cNvSpPr txBox="1"/>
          <p:nvPr/>
        </p:nvSpPr>
        <p:spPr>
          <a:xfrm>
            <a:off x="506274" y="5193374"/>
            <a:ext cx="2520950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>
                <a:latin typeface="+mn-lt"/>
              </a:rPr>
              <a:t>SNS Beam test facility: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6BB28D-CE8C-1BCE-CB9F-85EBF64D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693" y="5229984"/>
            <a:ext cx="6877600" cy="135308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3CE5E9-4459-B8D0-0D0E-E9D31043E9E1}"/>
              </a:ext>
            </a:extLst>
          </p:cNvPr>
          <p:cNvCxnSpPr/>
          <p:nvPr/>
        </p:nvCxnSpPr>
        <p:spPr>
          <a:xfrm>
            <a:off x="3246120" y="6347460"/>
            <a:ext cx="52730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8F2F13-7D23-B0E5-DB79-2694B3003355}"/>
              </a:ext>
            </a:extLst>
          </p:cNvPr>
          <p:cNvSpPr txBox="1"/>
          <p:nvPr/>
        </p:nvSpPr>
        <p:spPr>
          <a:xfrm>
            <a:off x="6050280" y="5985038"/>
            <a:ext cx="21945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13 meters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DB44E4-D3AA-5D76-3552-E16AF3AA1991}"/>
              </a:ext>
            </a:extLst>
          </p:cNvPr>
          <p:cNvGrpSpPr/>
          <p:nvPr/>
        </p:nvGrpSpPr>
        <p:grpSpPr>
          <a:xfrm>
            <a:off x="506274" y="1817995"/>
            <a:ext cx="11443062" cy="3359128"/>
            <a:chOff x="506274" y="1817995"/>
            <a:chExt cx="11443062" cy="3359128"/>
          </a:xfrm>
        </p:grpSpPr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id="{96189F87-3E8C-4396-940D-F37A16516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374" y="1817995"/>
              <a:ext cx="9480962" cy="3359128"/>
              <a:chOff x="828101" y="2176919"/>
              <a:chExt cx="10770628" cy="3824176"/>
            </a:xfrm>
          </p:grpSpPr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25A493B9-C9BB-4BA9-94F8-59DCD52289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2540" y="2176919"/>
                <a:ext cx="9766189" cy="382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107226-4273-4A7E-84E1-B41A397A938A}"/>
                  </a:ext>
                </a:extLst>
              </p:cNvPr>
              <p:cNvSpPr txBox="1"/>
              <p:nvPr/>
            </p:nvSpPr>
            <p:spPr>
              <a:xfrm>
                <a:off x="828101" y="4945580"/>
                <a:ext cx="3100683" cy="477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dirty="0">
                    <a:latin typeface="+mn-lt"/>
                  </a:rPr>
                  <a:t>Complex nonlinear dynamics complicate ion trajectories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95A555-DF03-4859-9B64-0D1D802C4262}"/>
                  </a:ext>
                </a:extLst>
              </p:cNvPr>
              <p:cNvSpPr txBox="1"/>
              <p:nvPr/>
            </p:nvSpPr>
            <p:spPr>
              <a:xfrm>
                <a:off x="6425194" y="4902562"/>
                <a:ext cx="3100682" cy="477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dirty="0">
                    <a:latin typeface="+mn-lt"/>
                  </a:rPr>
                  <a:t>Lost ions at high energy cause radioactivation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E1645D-AB24-4C85-A8F6-BD24DC15B0D7}"/>
                  </a:ext>
                </a:extLst>
              </p:cNvPr>
              <p:cNvSpPr txBox="1"/>
              <p:nvPr/>
            </p:nvSpPr>
            <p:spPr>
              <a:xfrm>
                <a:off x="6872613" y="4001507"/>
                <a:ext cx="1347789" cy="3258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dirty="0">
                    <a:latin typeface="+mn-lt"/>
                  </a:rPr>
                  <a:t>1.3 GeV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4CB228-A7EB-478B-80D3-324940C7ABDC}"/>
                  </a:ext>
                </a:extLst>
              </p:cNvPr>
              <p:cNvSpPr txBox="1"/>
              <p:nvPr/>
            </p:nvSpPr>
            <p:spPr>
              <a:xfrm>
                <a:off x="2371234" y="3894628"/>
                <a:ext cx="2813879" cy="3824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400" dirty="0">
                    <a:latin typeface="+mn-lt"/>
                  </a:rPr>
                  <a:t>MEBT: 2.5 MeV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A9C11C-8321-4AA9-B4F8-616163684B8F}"/>
                </a:ext>
              </a:extLst>
            </p:cNvPr>
            <p:cNvSpPr txBox="1"/>
            <p:nvPr/>
          </p:nvSpPr>
          <p:spPr>
            <a:xfrm>
              <a:off x="506274" y="3425903"/>
              <a:ext cx="2520950" cy="285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400" b="1" dirty="0">
                  <a:latin typeface="+mn-lt"/>
                </a:rPr>
                <a:t>SNS Accelerator Complex: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0EDD51-BB76-C6FD-2C81-7C9E359AC6A8}"/>
                </a:ext>
              </a:extLst>
            </p:cNvPr>
            <p:cNvCxnSpPr>
              <a:cxnSpLocks/>
            </p:cNvCxnSpPr>
            <p:nvPr/>
          </p:nvCxnSpPr>
          <p:spPr>
            <a:xfrm>
              <a:off x="4091940" y="4048760"/>
              <a:ext cx="4008120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260FA7-B0AF-7138-1964-4BC485ED9056}"/>
                </a:ext>
              </a:extLst>
            </p:cNvPr>
            <p:cNvSpPr txBox="1"/>
            <p:nvPr/>
          </p:nvSpPr>
          <p:spPr>
            <a:xfrm>
              <a:off x="5475497" y="4085371"/>
              <a:ext cx="219456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335 meters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DB3F2BC-99D6-7F3A-7061-1463667A489B}"/>
              </a:ext>
            </a:extLst>
          </p:cNvPr>
          <p:cNvSpPr txBox="1"/>
          <p:nvPr/>
        </p:nvSpPr>
        <p:spPr>
          <a:xfrm>
            <a:off x="3246120" y="5985038"/>
            <a:ext cx="12369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RFQ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58C92-1AE5-1FF2-7FA7-E70EF406F5F2}"/>
              </a:ext>
            </a:extLst>
          </p:cNvPr>
          <p:cNvSpPr txBox="1"/>
          <p:nvPr/>
        </p:nvSpPr>
        <p:spPr>
          <a:xfrm>
            <a:off x="1511713" y="5510964"/>
            <a:ext cx="12369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Ion source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55389-C35F-921A-AED2-149CD09C1888}"/>
              </a:ext>
            </a:extLst>
          </p:cNvPr>
          <p:cNvSpPr txBox="1"/>
          <p:nvPr/>
        </p:nvSpPr>
        <p:spPr>
          <a:xfrm>
            <a:off x="4402879" y="5112876"/>
            <a:ext cx="338624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2.5 MeV beam transport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EFD39-7A65-B758-F00E-EAAA56FFBDF0}"/>
              </a:ext>
            </a:extLst>
          </p:cNvPr>
          <p:cNvSpPr txBox="1"/>
          <p:nvPr/>
        </p:nvSpPr>
        <p:spPr>
          <a:xfrm>
            <a:off x="948776" y="1514914"/>
            <a:ext cx="104519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>
                <a:latin typeface="+mn-lt"/>
              </a:rPr>
              <a:t>Beam loss at SNS (&lt;0.001% of the beam) causes radioactivation in tunnels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latin typeface="+mn-lt"/>
              </a:rPr>
              <a:t>Simulation models cannot predict losses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latin typeface="+mn-lt"/>
              </a:rPr>
              <a:t>Excess beam loss can limit high power </a:t>
            </a:r>
            <a:r>
              <a:rPr lang="en-US" dirty="0" err="1">
                <a:latin typeface="+mn-lt"/>
              </a:rPr>
              <a:t>linac</a:t>
            </a:r>
            <a:r>
              <a:rPr lang="en-US" dirty="0">
                <a:latin typeface="+mn-lt"/>
              </a:rPr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1272806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8733283" cy="978729"/>
          </a:xfrm>
        </p:spPr>
        <p:txBody>
          <a:bodyPr/>
          <a:lstStyle/>
          <a:p>
            <a:r>
              <a:rPr lang="en-US" dirty="0"/>
              <a:t>BTF has no RF past RFQ, </a:t>
            </a:r>
            <a:r>
              <a:rPr lang="en-US" dirty="0" err="1"/>
              <a:t>debunching</a:t>
            </a:r>
            <a:r>
              <a:rPr lang="en-US" dirty="0"/>
              <a:t> occurs rapidly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8CFDDF-2B86-07FE-AC1C-3E3EC59F6FDC}"/>
              </a:ext>
            </a:extLst>
          </p:cNvPr>
          <p:cNvGrpSpPr/>
          <p:nvPr/>
        </p:nvGrpSpPr>
        <p:grpSpPr>
          <a:xfrm>
            <a:off x="521440" y="3215354"/>
            <a:ext cx="5302623" cy="1206265"/>
            <a:chOff x="44077" y="7084255"/>
            <a:chExt cx="6858000" cy="23525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972FDA-B482-8235-B9AD-3726C548D5E5}"/>
                </a:ext>
              </a:extLst>
            </p:cNvPr>
            <p:cNvSpPr txBox="1"/>
            <p:nvPr/>
          </p:nvSpPr>
          <p:spPr>
            <a:xfrm>
              <a:off x="170535" y="8176262"/>
              <a:ext cx="6084955" cy="126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Bunches start to overlap in beginning of FODO section</a:t>
              </a:r>
            </a:p>
          </p:txBody>
        </p: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57DE2764-88BC-A82D-EF4C-14F921E51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7" y="7084255"/>
              <a:ext cx="6858000" cy="10968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BA9AF7-4C94-B012-2223-E7DDD5CE8D17}"/>
              </a:ext>
            </a:extLst>
          </p:cNvPr>
          <p:cNvGrpSpPr/>
          <p:nvPr/>
        </p:nvGrpSpPr>
        <p:grpSpPr>
          <a:xfrm>
            <a:off x="521440" y="1714799"/>
            <a:ext cx="5302623" cy="1257449"/>
            <a:chOff x="-43472" y="4448859"/>
            <a:chExt cx="6858000" cy="24523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9039B5-3A7D-B99B-4F91-60E47E17E198}"/>
                </a:ext>
              </a:extLst>
            </p:cNvPr>
            <p:cNvSpPr/>
            <p:nvPr/>
          </p:nvSpPr>
          <p:spPr>
            <a:xfrm>
              <a:off x="170537" y="6180902"/>
              <a:ext cx="6643991" cy="720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Bunch train formed by RFQ fields (s=0)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EF9650-EA1B-C7C2-E9C5-0696FEC0E79D}"/>
                </a:ext>
              </a:extLst>
            </p:cNvPr>
            <p:cNvGrpSpPr/>
            <p:nvPr/>
          </p:nvGrpSpPr>
          <p:grpSpPr>
            <a:xfrm>
              <a:off x="-43472" y="4448859"/>
              <a:ext cx="6858000" cy="1754856"/>
              <a:chOff x="-43472" y="4448859"/>
              <a:chExt cx="6858000" cy="1754856"/>
            </a:xfrm>
          </p:grpSpPr>
          <p:pic>
            <p:nvPicPr>
              <p:cNvPr id="7" name="Picture 6" descr="A picture containing sitting, different, row&#10;&#10;Description automatically generated">
                <a:extLst>
                  <a:ext uri="{FF2B5EF4-FFF2-40B4-BE49-F238E27FC236}">
                    <a16:creationId xmlns:a16="http://schemas.microsoft.com/office/drawing/2014/main" id="{34EF0FDD-E228-04FA-FED1-14E8C3325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3472" y="5072378"/>
                <a:ext cx="6858000" cy="1131337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DDC27DF-B59C-1814-E8EC-549A7DEF6CF0}"/>
                  </a:ext>
                </a:extLst>
              </p:cNvPr>
              <p:cNvGrpSpPr/>
              <p:nvPr/>
            </p:nvGrpSpPr>
            <p:grpSpPr>
              <a:xfrm>
                <a:off x="196216" y="4448859"/>
                <a:ext cx="3488847" cy="1002546"/>
                <a:chOff x="-975872" y="6046300"/>
                <a:chExt cx="10873473" cy="1002546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FC8562CB-B221-9AA7-44D8-7499AEAF0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8990" y="7048846"/>
                  <a:ext cx="191001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224D0D02-3AC6-CF2D-BC65-F051EB60C4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975872" y="6046300"/>
                      <a:ext cx="10873473" cy="7202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0" dirty="0"/>
                        <a:t>402.5 MHz,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en-US" dirty="0"/>
                        <a:t> 2.48 ns</a:t>
                      </a: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224D0D02-3AC6-CF2D-BC65-F051EB60C4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975872" y="6046300"/>
                      <a:ext cx="10873473" cy="72028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806" t="-10000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FA06DE73-EC1A-268A-7A62-8719E6D18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"/>
          <a:stretch/>
        </p:blipFill>
        <p:spPr bwMode="auto">
          <a:xfrm>
            <a:off x="1608659" y="4883369"/>
            <a:ext cx="7865421" cy="15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E539DE2-4B9A-6671-0AC9-37EE0BC5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34" y="1801807"/>
            <a:ext cx="3121746" cy="28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6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19"/>
            <a:ext cx="9044313" cy="535531"/>
          </a:xfrm>
        </p:spPr>
        <p:txBody>
          <a:bodyPr/>
          <a:lstStyle/>
          <a:p>
            <a:r>
              <a:rPr lang="en-US" dirty="0" err="1"/>
              <a:t>PyORBIT</a:t>
            </a:r>
            <a:r>
              <a:rPr lang="en-US" dirty="0"/>
              <a:t> has multi-bunch field solver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21D605-1A21-2965-EBEB-D707B86859EE}"/>
              </a:ext>
            </a:extLst>
          </p:cNvPr>
          <p:cNvGrpSpPr/>
          <p:nvPr/>
        </p:nvGrpSpPr>
        <p:grpSpPr>
          <a:xfrm>
            <a:off x="1113183" y="1011068"/>
            <a:ext cx="7965960" cy="2122682"/>
            <a:chOff x="1485601" y="1403192"/>
            <a:chExt cx="9197055" cy="2450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1978100-E25A-45EF-122C-152F8D279533}"/>
                    </a:ext>
                  </a:extLst>
                </p:cNvPr>
                <p:cNvSpPr txBox="1"/>
                <p:nvPr/>
              </p:nvSpPr>
              <p:spPr>
                <a:xfrm>
                  <a:off x="5381701" y="1403192"/>
                  <a:ext cx="17799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&gt;360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1978100-E25A-45EF-122C-152F8D279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1701" y="1403192"/>
                  <a:ext cx="1779911" cy="492443"/>
                </a:xfrm>
                <a:prstGeom prst="rect">
                  <a:avLst/>
                </a:prstGeom>
                <a:blipFill>
                  <a:blip r:embed="rId3"/>
                  <a:stretch>
                    <a:fillRect r="-47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DA5B0E4-05DE-B38E-159F-383301F7FB43}"/>
                </a:ext>
              </a:extLst>
            </p:cNvPr>
            <p:cNvGrpSpPr/>
            <p:nvPr/>
          </p:nvGrpSpPr>
          <p:grpSpPr>
            <a:xfrm>
              <a:off x="3993440" y="2020245"/>
              <a:ext cx="4121860" cy="1833678"/>
              <a:chOff x="4622090" y="4548229"/>
              <a:chExt cx="3183893" cy="183367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0E6278-A0D5-6063-1B53-1855CDC97559}"/>
                  </a:ext>
                </a:extLst>
              </p:cNvPr>
              <p:cNvSpPr/>
              <p:nvPr/>
            </p:nvSpPr>
            <p:spPr>
              <a:xfrm>
                <a:off x="4632089" y="5257800"/>
                <a:ext cx="2845474" cy="1115078"/>
              </a:xfrm>
              <a:prstGeom prst="rect">
                <a:avLst/>
              </a:prstGeom>
              <a:solidFill>
                <a:schemeClr val="bg1">
                  <a:alpha val="29804"/>
                </a:schemeClr>
              </a:solidFill>
              <a:ln w="28575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326E25-3CB1-75AA-DF3F-DD545F60AA56}"/>
                  </a:ext>
                </a:extLst>
              </p:cNvPr>
              <p:cNvSpPr/>
              <p:nvPr/>
            </p:nvSpPr>
            <p:spPr>
              <a:xfrm>
                <a:off x="4959141" y="4797449"/>
                <a:ext cx="2845474" cy="1115078"/>
              </a:xfrm>
              <a:prstGeom prst="rect">
                <a:avLst/>
              </a:prstGeom>
              <a:solidFill>
                <a:schemeClr val="bg1">
                  <a:alpha val="29804"/>
                </a:schemeClr>
              </a:solidFill>
              <a:ln w="28575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CA29A65-7452-5E1E-1452-FC62AC321DEC}"/>
                  </a:ext>
                </a:extLst>
              </p:cNvPr>
              <p:cNvSpPr/>
              <p:nvPr/>
            </p:nvSpPr>
            <p:spPr>
              <a:xfrm>
                <a:off x="4622090" y="4797449"/>
                <a:ext cx="337051" cy="1584458"/>
              </a:xfrm>
              <a:custGeom>
                <a:avLst/>
                <a:gdLst>
                  <a:gd name="connsiteX0" fmla="*/ 0 w 522514"/>
                  <a:gd name="connsiteY0" fmla="*/ 653143 h 2206171"/>
                  <a:gd name="connsiteX1" fmla="*/ 522514 w 522514"/>
                  <a:gd name="connsiteY1" fmla="*/ 0 h 2206171"/>
                  <a:gd name="connsiteX2" fmla="*/ 522514 w 522514"/>
                  <a:gd name="connsiteY2" fmla="*/ 1538514 h 2206171"/>
                  <a:gd name="connsiteX3" fmla="*/ 14514 w 522514"/>
                  <a:gd name="connsiteY3" fmla="*/ 2206171 h 2206171"/>
                  <a:gd name="connsiteX4" fmla="*/ 0 w 522514"/>
                  <a:gd name="connsiteY4" fmla="*/ 653143 h 220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514" h="2206171">
                    <a:moveTo>
                      <a:pt x="0" y="653143"/>
                    </a:moveTo>
                    <a:lnTo>
                      <a:pt x="522514" y="0"/>
                    </a:lnTo>
                    <a:lnTo>
                      <a:pt x="522514" y="1538514"/>
                    </a:lnTo>
                    <a:lnTo>
                      <a:pt x="14514" y="2206171"/>
                    </a:lnTo>
                    <a:lnTo>
                      <a:pt x="0" y="653143"/>
                    </a:lnTo>
                    <a:close/>
                  </a:path>
                </a:pathLst>
              </a:custGeom>
              <a:solidFill>
                <a:schemeClr val="bg1">
                  <a:alpha val="29804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8C57AF7-45CE-0466-3FF7-D060FB50E12C}"/>
                  </a:ext>
                </a:extLst>
              </p:cNvPr>
              <p:cNvSpPr/>
              <p:nvPr/>
            </p:nvSpPr>
            <p:spPr>
              <a:xfrm>
                <a:off x="7473977" y="4811031"/>
                <a:ext cx="332006" cy="1561847"/>
              </a:xfrm>
              <a:custGeom>
                <a:avLst/>
                <a:gdLst>
                  <a:gd name="connsiteX0" fmla="*/ 0 w 522514"/>
                  <a:gd name="connsiteY0" fmla="*/ 653143 h 2206171"/>
                  <a:gd name="connsiteX1" fmla="*/ 522514 w 522514"/>
                  <a:gd name="connsiteY1" fmla="*/ 0 h 2206171"/>
                  <a:gd name="connsiteX2" fmla="*/ 522514 w 522514"/>
                  <a:gd name="connsiteY2" fmla="*/ 1538514 h 2206171"/>
                  <a:gd name="connsiteX3" fmla="*/ 14514 w 522514"/>
                  <a:gd name="connsiteY3" fmla="*/ 2206171 h 2206171"/>
                  <a:gd name="connsiteX4" fmla="*/ 0 w 522514"/>
                  <a:gd name="connsiteY4" fmla="*/ 653143 h 220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514" h="2206171">
                    <a:moveTo>
                      <a:pt x="0" y="653143"/>
                    </a:moveTo>
                    <a:lnTo>
                      <a:pt x="522514" y="0"/>
                    </a:lnTo>
                    <a:lnTo>
                      <a:pt x="522514" y="1538514"/>
                    </a:lnTo>
                    <a:lnTo>
                      <a:pt x="14514" y="2206171"/>
                    </a:lnTo>
                    <a:lnTo>
                      <a:pt x="0" y="653143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74FBEE3-CFBC-5FD6-1598-FF7131D618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25864" y="4548229"/>
                <a:ext cx="2778751" cy="1"/>
              </a:xfrm>
              <a:prstGeom prst="straightConnector1">
                <a:avLst/>
              </a:prstGeom>
              <a:ln w="34925">
                <a:solidFill>
                  <a:srgbClr val="00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9ED83F-B087-C8D4-6295-1927412DD596}"/>
                </a:ext>
              </a:extLst>
            </p:cNvPr>
            <p:cNvSpPr/>
            <p:nvPr/>
          </p:nvSpPr>
          <p:spPr>
            <a:xfrm>
              <a:off x="4205357" y="2615516"/>
              <a:ext cx="3757543" cy="766085"/>
            </a:xfrm>
            <a:prstGeom prst="ellipse">
              <a:avLst/>
            </a:prstGeom>
            <a:solidFill>
              <a:srgbClr val="8FBB55">
                <a:alpha val="52941"/>
              </a:srgbClr>
            </a:solidFill>
            <a:ln w="19050">
              <a:solidFill>
                <a:schemeClr val="accent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9DA19C1-7951-08D3-8228-A0C741D749EE}"/>
                </a:ext>
              </a:extLst>
            </p:cNvPr>
            <p:cNvSpPr/>
            <p:nvPr/>
          </p:nvSpPr>
          <p:spPr>
            <a:xfrm>
              <a:off x="6925113" y="2598481"/>
              <a:ext cx="3757543" cy="766085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9050">
              <a:solidFill>
                <a:schemeClr val="accent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EA1189-CC2B-E2B7-A927-E7BDF06F0AF1}"/>
                </a:ext>
              </a:extLst>
            </p:cNvPr>
            <p:cNvSpPr/>
            <p:nvPr/>
          </p:nvSpPr>
          <p:spPr>
            <a:xfrm>
              <a:off x="1485601" y="2598480"/>
              <a:ext cx="3757543" cy="766085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9050">
              <a:solidFill>
                <a:schemeClr val="accent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F909256-9B09-139A-799D-275ABFE934AE}"/>
              </a:ext>
            </a:extLst>
          </p:cNvPr>
          <p:cNvSpPr txBox="1"/>
          <p:nvPr/>
        </p:nvSpPr>
        <p:spPr>
          <a:xfrm>
            <a:off x="9474080" y="1836827"/>
            <a:ext cx="337930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Poisson solver :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3D FFT</a:t>
            </a:r>
          </a:p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nx,ny,nz</a:t>
            </a:r>
            <a:r>
              <a:rPr lang="en-US" dirty="0">
                <a:latin typeface="+mn-lt"/>
              </a:rPr>
              <a:t> = 64</a:t>
            </a:r>
          </a:p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n_particles</a:t>
            </a:r>
            <a:r>
              <a:rPr lang="en-US" dirty="0">
                <a:latin typeface="+mn-lt"/>
              </a:rPr>
              <a:t> = 200k</a:t>
            </a:r>
          </a:p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stepsize</a:t>
            </a:r>
            <a:r>
              <a:rPr lang="en-US" dirty="0">
                <a:latin typeface="+mn-lt"/>
              </a:rPr>
              <a:t> &lt;= 0.01 m</a:t>
            </a:r>
          </a:p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n_bunches</a:t>
            </a:r>
            <a:r>
              <a:rPr lang="en-US" dirty="0">
                <a:latin typeface="+mn-lt"/>
              </a:rPr>
              <a:t> = 3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534FD5E-2401-7B5A-BA28-1678B8C24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39" y="3470704"/>
            <a:ext cx="3129624" cy="31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A3F2094-C527-2F7D-982A-DBA92062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87" y="4148104"/>
            <a:ext cx="6292390" cy="18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31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8608216" cy="978729"/>
          </a:xfrm>
        </p:spPr>
        <p:txBody>
          <a:bodyPr/>
          <a:lstStyle/>
          <a:p>
            <a:r>
              <a:rPr lang="en-US" dirty="0"/>
              <a:t>Large energy spread and longitudinal correlation means large chromaticity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93066F68-C202-A371-CEAE-BA469BE78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31" y="1319667"/>
                <a:ext cx="5971058" cy="612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Per FODO cell,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=−0.07 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𝑀𝑒𝑉</m:t>
                            </m:r>
                          </m:den>
                        </m:f>
                      </m:e>
                    </m:d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1600" dirty="0">
                  <a:latin typeface="var(--jp-code-font-family)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For 30 keV RMS</a:t>
                </a:r>
                <a:r>
                  <a:rPr kumimoji="0" lang="en-US" altLang="en-US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width and 9.5 cell FODO, phase advance varies </a:t>
                </a:r>
                <a:r>
                  <a:rPr kumimoji="0" lang="en-US" altLang="en-US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by</a:t>
                </a:r>
                <a14:m>
                  <m:oMath xmlns:m="http://schemas.openxmlformats.org/officeDocument/2006/math">
                    <m:r>
                      <a: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±7</m:t>
                        </m:r>
                      </m:e>
                      <m:sup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93066F68-C202-A371-CEAE-BA469BE78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531" y="1319667"/>
                <a:ext cx="5971058" cy="612925"/>
              </a:xfrm>
              <a:prstGeom prst="rect">
                <a:avLst/>
              </a:prstGeom>
              <a:blipFill>
                <a:blip r:embed="rId4"/>
                <a:stretch>
                  <a:fillRect l="-2145" b="-1980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2523EB-4189-25BC-8B5F-A452BC52DCA8}"/>
              </a:ext>
            </a:extLst>
          </p:cNvPr>
          <p:cNvSpPr txBox="1"/>
          <p:nvPr/>
        </p:nvSpPr>
        <p:spPr>
          <a:xfrm>
            <a:off x="376557" y="2063937"/>
            <a:ext cx="1876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Full projection phase spaces: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37CC5-28A8-9387-2B6B-5EB70EF18F04}"/>
              </a:ext>
            </a:extLst>
          </p:cNvPr>
          <p:cNvSpPr txBox="1"/>
          <p:nvPr/>
        </p:nvSpPr>
        <p:spPr>
          <a:xfrm>
            <a:off x="2707281" y="2080509"/>
            <a:ext cx="546815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Phase space for different energy slices: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408B2CA-1B13-CBDA-8F5C-99FA5A0C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93" y="2604431"/>
            <a:ext cx="92773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CF97824-D40F-589C-AF28-7501D270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7" y="2852552"/>
            <a:ext cx="2158180" cy="18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0FD80-66F8-296F-6D18-D866BF8BD772}"/>
              </a:ext>
            </a:extLst>
          </p:cNvPr>
          <p:cNvSpPr txBox="1"/>
          <p:nvPr/>
        </p:nvSpPr>
        <p:spPr>
          <a:xfrm>
            <a:off x="3216536" y="5100512"/>
            <a:ext cx="15060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tail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8E8C68-C361-A331-700B-B0C19544D377}"/>
              </a:ext>
            </a:extLst>
          </p:cNvPr>
          <p:cNvCxnSpPr/>
          <p:nvPr/>
        </p:nvCxnSpPr>
        <p:spPr>
          <a:xfrm flipV="1">
            <a:off x="3440060" y="4717171"/>
            <a:ext cx="0" cy="37119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613894-6539-E445-141F-EC7675CE5AB3}"/>
              </a:ext>
            </a:extLst>
          </p:cNvPr>
          <p:cNvSpPr txBox="1"/>
          <p:nvPr/>
        </p:nvSpPr>
        <p:spPr>
          <a:xfrm>
            <a:off x="10802470" y="5054240"/>
            <a:ext cx="15060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head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637579-6148-A692-3B3F-1B459F831198}"/>
              </a:ext>
            </a:extLst>
          </p:cNvPr>
          <p:cNvCxnSpPr/>
          <p:nvPr/>
        </p:nvCxnSpPr>
        <p:spPr>
          <a:xfrm flipV="1">
            <a:off x="11025994" y="4670899"/>
            <a:ext cx="0" cy="37119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652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from central energy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AA94BD-540D-78D8-920C-0E0B9C6B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41741" y="2519901"/>
            <a:ext cx="3210547" cy="31488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3C96D-2822-CC10-604B-42CB45807578}"/>
                  </a:ext>
                </a:extLst>
              </p:cNvPr>
              <p:cNvSpPr txBox="1"/>
              <p:nvPr/>
            </p:nvSpPr>
            <p:spPr>
              <a:xfrm>
                <a:off x="636104" y="1011068"/>
                <a:ext cx="7394713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Time-of-flight measurements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=2.5±0.02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3C96D-2822-CC10-604B-42CB45807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1011068"/>
                <a:ext cx="7394713" cy="341632"/>
              </a:xfrm>
              <a:prstGeom prst="rect">
                <a:avLst/>
              </a:prstGeom>
              <a:blipFill>
                <a:blip r:embed="rId3"/>
                <a:stretch>
                  <a:fillRect l="-660" t="-19643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C05F15-2373-78D0-E368-83499AA4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3" y="2519901"/>
            <a:ext cx="3210547" cy="31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A4094-F25E-B044-2097-63B22F32C483}"/>
              </a:ext>
            </a:extLst>
          </p:cNvPr>
          <p:cNvSpPr txBox="1"/>
          <p:nvPr/>
        </p:nvSpPr>
        <p:spPr>
          <a:xfrm>
            <a:off x="2269864" y="1862025"/>
            <a:ext cx="30013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Uncertainty from 1% energy error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13D1B-4B03-2F00-DF65-0A99D3883128}"/>
              </a:ext>
            </a:extLst>
          </p:cNvPr>
          <p:cNvSpPr txBox="1"/>
          <p:nvPr/>
        </p:nvSpPr>
        <p:spPr>
          <a:xfrm>
            <a:off x="5903255" y="1815643"/>
            <a:ext cx="321054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Uncertainty from .5% quadrupole gradient errors</a:t>
            </a:r>
          </a:p>
        </p:txBody>
      </p:sp>
    </p:spTree>
    <p:extLst>
      <p:ext uri="{BB962C8B-B14F-4D97-AF65-F5344CB8AC3E}">
        <p14:creationId xmlns:p14="http://schemas.microsoft.com/office/powerpoint/2010/main" val="1547547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EDFA-ED16-8F42-72F1-DDA743E89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430000" cy="404777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/>
              <a:t>Recent operation and results, benchmark status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/>
              <a:t>What matters? Model parameters and constraints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Input bunch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Quadrupole fields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Longitudinal and space charge dynamics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3. Outlook and next steps</a:t>
            </a:r>
          </a:p>
          <a:p>
            <a:pPr marL="398463" lvl="1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D99668-367F-F419-758B-B70ED088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9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903F4B-4AFE-D664-6EE5-54F5B1D6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63" y="2819845"/>
            <a:ext cx="2990880" cy="2910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FE91E2-1B44-ACF4-39E8-DF76DE8BA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626" y="2819845"/>
            <a:ext cx="2990879" cy="2910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C5514-EAA5-6EFB-DA24-03CD6435BE48}"/>
              </a:ext>
            </a:extLst>
          </p:cNvPr>
          <p:cNvSpPr txBox="1"/>
          <p:nvPr/>
        </p:nvSpPr>
        <p:spPr>
          <a:xfrm>
            <a:off x="675861" y="251059"/>
            <a:ext cx="12076577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+mn-lt"/>
              </a:rPr>
              <a:t>Current benchmark status: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Good agreement for core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Fair agreement for 10</a:t>
            </a:r>
            <a:r>
              <a:rPr lang="en-US" sz="2400" baseline="30000" dirty="0">
                <a:latin typeface="+mn-lt"/>
              </a:rPr>
              <a:t>-2</a:t>
            </a:r>
            <a:r>
              <a:rPr lang="en-US" sz="2400" dirty="0">
                <a:latin typeface="+mn-lt"/>
              </a:rPr>
              <a:t> tails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Larger disagreement for mismatch indicates linear focusing error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Divergence of tails indicates nonlinear error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+mn-lt"/>
              </a:rPr>
              <a:t>“Halo benchmark” not started yet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6476E-4993-9068-6091-EA269159D6A4}"/>
              </a:ext>
            </a:extLst>
          </p:cNvPr>
          <p:cNvSpPr txBox="1"/>
          <p:nvPr/>
        </p:nvSpPr>
        <p:spPr>
          <a:xfrm>
            <a:off x="7342117" y="2722505"/>
            <a:ext cx="30102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Red: simulation model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Black: measurement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Pink: simulation uncertainty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3D0EF0-EB1C-23E7-B21D-654FBC3E102D}"/>
                  </a:ext>
                </a:extLst>
              </p:cNvPr>
              <p:cNvSpPr txBox="1"/>
              <p:nvPr/>
            </p:nvSpPr>
            <p:spPr>
              <a:xfrm>
                <a:off x="7342117" y="3826667"/>
                <a:ext cx="4970203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uncertainty region defined by 100 simulations, sampling random errors: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quadrupoles, 0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>
                    <a:latin typeface="+mn-lt"/>
                  </a:rPr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0.5%</m:t>
                    </m:r>
                  </m:oMath>
                </a14:m>
                <a:endParaRPr lang="en-US" b="0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energy error 1%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3D0EF0-EB1C-23E7-B21D-654FBC3E1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17" y="3826667"/>
                <a:ext cx="4970203" cy="1089529"/>
              </a:xfrm>
              <a:prstGeom prst="rect">
                <a:avLst/>
              </a:prstGeom>
              <a:blipFill>
                <a:blip r:embed="rId5"/>
                <a:stretch>
                  <a:fillRect l="-980" t="-6180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41AB83-C775-4F4D-F749-2BB33022C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8440"/>
              </p:ext>
            </p:extLst>
          </p:nvPr>
        </p:nvGraphicFramePr>
        <p:xfrm>
          <a:off x="1664954" y="5729890"/>
          <a:ext cx="5021343" cy="4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781">
                  <a:extLst>
                    <a:ext uri="{9D8B030D-6E8A-4147-A177-3AD203B41FA5}">
                      <a16:colId xmlns:a16="http://schemas.microsoft.com/office/drawing/2014/main" val="1937357158"/>
                    </a:ext>
                  </a:extLst>
                </a:gridCol>
                <a:gridCol w="1673781">
                  <a:extLst>
                    <a:ext uri="{9D8B030D-6E8A-4147-A177-3AD203B41FA5}">
                      <a16:colId xmlns:a16="http://schemas.microsoft.com/office/drawing/2014/main" val="273495137"/>
                    </a:ext>
                  </a:extLst>
                </a:gridCol>
                <a:gridCol w="1673781">
                  <a:extLst>
                    <a:ext uri="{9D8B030D-6E8A-4147-A177-3AD203B41FA5}">
                      <a16:colId xmlns:a16="http://schemas.microsoft.com/office/drawing/2014/main" val="3679409986"/>
                    </a:ext>
                  </a:extLst>
                </a:gridCol>
              </a:tblGrid>
              <a:tr h="468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41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793F5-979F-5589-FAA8-152643A49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76" y="2819845"/>
            <a:ext cx="2990880" cy="2910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1D014-2C45-F3DB-8ECA-AC03FB592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846" y="2819845"/>
            <a:ext cx="2990880" cy="2910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9D2CD-8291-F84D-5122-7170314BCC47}"/>
              </a:ext>
            </a:extLst>
          </p:cNvPr>
          <p:cNvSpPr txBox="1"/>
          <p:nvPr/>
        </p:nvSpPr>
        <p:spPr>
          <a:xfrm>
            <a:off x="675861" y="251059"/>
            <a:ext cx="12076577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+mn-lt"/>
              </a:rPr>
              <a:t>Current benchmark status: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Good agreement for core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Fair agreement for 10</a:t>
            </a:r>
            <a:r>
              <a:rPr lang="en-US" sz="2400" baseline="30000" dirty="0">
                <a:latin typeface="+mn-lt"/>
              </a:rPr>
              <a:t>-2</a:t>
            </a:r>
            <a:r>
              <a:rPr lang="en-US" sz="2400" dirty="0">
                <a:latin typeface="+mn-lt"/>
              </a:rPr>
              <a:t> tails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Larger disagreement for mismatch indicates linear focusing error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Divergence of tails indicates nonlinear error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+mn-lt"/>
              </a:rPr>
              <a:t>“Halo benchmark” not started yet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D53DD-BCFB-B69F-EE34-0CE2F73D4EDD}"/>
              </a:ext>
            </a:extLst>
          </p:cNvPr>
          <p:cNvSpPr txBox="1"/>
          <p:nvPr/>
        </p:nvSpPr>
        <p:spPr>
          <a:xfrm>
            <a:off x="7342117" y="2722505"/>
            <a:ext cx="30102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Red: simulation model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Black: measurement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Pink: simulation uncertainty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1F9178-2787-CA2E-1F5C-1863B081877C}"/>
                  </a:ext>
                </a:extLst>
              </p:cNvPr>
              <p:cNvSpPr txBox="1"/>
              <p:nvPr/>
            </p:nvSpPr>
            <p:spPr>
              <a:xfrm>
                <a:off x="7342117" y="3826667"/>
                <a:ext cx="4970203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uncertainty region defined by 100 simulations, sampling random errors: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quadrupoles, 0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>
                    <a:latin typeface="+mn-lt"/>
                  </a:rPr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0.5%</m:t>
                    </m:r>
                  </m:oMath>
                </a14:m>
                <a:endParaRPr lang="en-US" b="0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energy error 1%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1F9178-2787-CA2E-1F5C-1863B0818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17" y="3826667"/>
                <a:ext cx="4970203" cy="1089529"/>
              </a:xfrm>
              <a:prstGeom prst="rect">
                <a:avLst/>
              </a:prstGeom>
              <a:blipFill>
                <a:blip r:embed="rId5"/>
                <a:stretch>
                  <a:fillRect l="-980" t="-6180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ABF786-0105-6C5D-289C-0D4D5FBAC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72632"/>
              </p:ext>
            </p:extLst>
          </p:nvPr>
        </p:nvGraphicFramePr>
        <p:xfrm>
          <a:off x="1664954" y="5729890"/>
          <a:ext cx="5021343" cy="4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781">
                  <a:extLst>
                    <a:ext uri="{9D8B030D-6E8A-4147-A177-3AD203B41FA5}">
                      <a16:colId xmlns:a16="http://schemas.microsoft.com/office/drawing/2014/main" val="1937357158"/>
                    </a:ext>
                  </a:extLst>
                </a:gridCol>
                <a:gridCol w="1673781">
                  <a:extLst>
                    <a:ext uri="{9D8B030D-6E8A-4147-A177-3AD203B41FA5}">
                      <a16:colId xmlns:a16="http://schemas.microsoft.com/office/drawing/2014/main" val="273495137"/>
                    </a:ext>
                  </a:extLst>
                </a:gridCol>
                <a:gridCol w="1673781">
                  <a:extLst>
                    <a:ext uri="{9D8B030D-6E8A-4147-A177-3AD203B41FA5}">
                      <a16:colId xmlns:a16="http://schemas.microsoft.com/office/drawing/2014/main" val="3679409986"/>
                    </a:ext>
                  </a:extLst>
                </a:gridCol>
              </a:tblGrid>
              <a:tr h="468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86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3BAB-8123-D328-A9FF-8BE22595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095" y="274320"/>
            <a:ext cx="7086600" cy="757130"/>
          </a:xfrm>
        </p:spPr>
        <p:txBody>
          <a:bodyPr/>
          <a:lstStyle/>
          <a:p>
            <a:pPr algn="ctr"/>
            <a:r>
              <a:rPr lang="en-US" sz="2400" dirty="0"/>
              <a:t>52 mA output distribution at high-dynamic-range and large mismatch oscillation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4F8C9F-3DA5-9B1F-9192-7B58D6BD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94" y="1031450"/>
            <a:ext cx="59150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3BAB-8123-D328-A9FF-8BE22595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095" y="274320"/>
            <a:ext cx="7086600" cy="757130"/>
          </a:xfrm>
        </p:spPr>
        <p:txBody>
          <a:bodyPr/>
          <a:lstStyle/>
          <a:p>
            <a:pPr algn="ctr"/>
            <a:r>
              <a:rPr lang="en-US" sz="2400" dirty="0"/>
              <a:t>52 mA output distribution at high-dynamic-range and large mismatch oscillation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82D6F0-E11E-AD2E-46DD-22F0AA14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94" y="1031449"/>
            <a:ext cx="59150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09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D130-389B-FBB1-675A-7ECE5D79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535531"/>
          </a:xfrm>
        </p:spPr>
        <p:txBody>
          <a:bodyPr/>
          <a:lstStyle/>
          <a:p>
            <a:r>
              <a:rPr lang="en-US" dirty="0"/>
              <a:t>Backup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6933-CE81-6219-EE63-5CB3A0A540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8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E67F-D343-063A-D9D6-C3CE6DA3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Scope of BTF project is to accurately model halo development over short, 2.5 MeV transport line</a:t>
            </a:r>
          </a:p>
        </p:txBody>
      </p:sp>
      <p:pic>
        <p:nvPicPr>
          <p:cNvPr id="24" name="Picture 23" descr="A comparison of a purple and green light&#10;&#10;Description automatically generated with medium confidence">
            <a:extLst>
              <a:ext uri="{FF2B5EF4-FFF2-40B4-BE49-F238E27FC236}">
                <a16:creationId xmlns:a16="http://schemas.microsoft.com/office/drawing/2014/main" id="{EDDEEC6F-3EBB-1456-B8BF-3B1E70B79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78" y="3301033"/>
            <a:ext cx="3208428" cy="1834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69EC8-5600-1065-EBCF-8D3C05A711B4}"/>
              </a:ext>
            </a:extLst>
          </p:cNvPr>
          <p:cNvSpPr txBox="1"/>
          <p:nvPr/>
        </p:nvSpPr>
        <p:spPr>
          <a:xfrm>
            <a:off x="7413802" y="5092869"/>
            <a:ext cx="312385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2D phase space measurement vs model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(Linear scale, dynamic range of 10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</a:t>
            </a:r>
            <a:endParaRPr lang="en-US" baseline="3000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2EB069-F272-8032-CBEE-970B096DB04A}"/>
              </a:ext>
            </a:extLst>
          </p:cNvPr>
          <p:cNvGrpSpPr/>
          <p:nvPr/>
        </p:nvGrpSpPr>
        <p:grpSpPr>
          <a:xfrm>
            <a:off x="1206500" y="1253051"/>
            <a:ext cx="8853079" cy="2099615"/>
            <a:chOff x="11942486" y="21005324"/>
            <a:chExt cx="20098660" cy="47666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BC9EE0-A3B3-DDFA-013E-F765D1124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31" r="138"/>
            <a:stretch/>
          </p:blipFill>
          <p:spPr>
            <a:xfrm>
              <a:off x="11942486" y="21005324"/>
              <a:ext cx="20098660" cy="47666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643097-EB6C-5663-8B94-D6CA16E55C02}"/>
                </a:ext>
              </a:extLst>
            </p:cNvPr>
            <p:cNvSpPr txBox="1"/>
            <p:nvPr/>
          </p:nvSpPr>
          <p:spPr>
            <a:xfrm>
              <a:off x="17813951" y="24601426"/>
              <a:ext cx="3550257" cy="5764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5"/>
                  </a:solidFill>
                </a:rPr>
                <a:t>Up to 6D phase space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D3C313-00E8-2EDD-5CB9-16F28A7DE2B3}"/>
                </a:ext>
              </a:extLst>
            </p:cNvPr>
            <p:cNvSpPr txBox="1"/>
            <p:nvPr/>
          </p:nvSpPr>
          <p:spPr>
            <a:xfrm>
              <a:off x="17765640" y="24171836"/>
              <a:ext cx="3805746" cy="576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2D high dynamic range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B910C5-3BB3-5DDF-3DEF-8504F199C9B5}"/>
                </a:ext>
              </a:extLst>
            </p:cNvPr>
            <p:cNvSpPr txBox="1"/>
            <p:nvPr/>
          </p:nvSpPr>
          <p:spPr>
            <a:xfrm>
              <a:off x="27154296" y="24504421"/>
              <a:ext cx="3378442" cy="70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2D phase space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DB41CA-E1C2-D514-2648-450F14AE2BCB}"/>
                </a:ext>
              </a:extLst>
            </p:cNvPr>
            <p:cNvSpPr txBox="1"/>
            <p:nvPr/>
          </p:nvSpPr>
          <p:spPr>
            <a:xfrm>
              <a:off x="27154296" y="24948346"/>
              <a:ext cx="4383850" cy="5764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5"/>
                  </a:solidFill>
                </a:rPr>
                <a:t>Up to 5D phase space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4FC99F3-3A3F-6CD9-0981-EA6B3B4302F0}"/>
              </a:ext>
            </a:extLst>
          </p:cNvPr>
          <p:cNvSpPr txBox="1"/>
          <p:nvPr/>
        </p:nvSpPr>
        <p:spPr>
          <a:xfrm>
            <a:off x="2474770" y="1542759"/>
            <a:ext cx="24117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“input bunch”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4F459-8A5F-87F6-E781-5DA413EDB1BC}"/>
              </a:ext>
            </a:extLst>
          </p:cNvPr>
          <p:cNvSpPr txBox="1"/>
          <p:nvPr/>
        </p:nvSpPr>
        <p:spPr>
          <a:xfrm>
            <a:off x="7608789" y="1444989"/>
            <a:ext cx="24117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n-lt"/>
              </a:rPr>
              <a:t>“output bunch”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69ED5F2-C24A-EDD1-BC92-7B1A1F8EFAB8}"/>
              </a:ext>
            </a:extLst>
          </p:cNvPr>
          <p:cNvCxnSpPr>
            <a:cxnSpLocks/>
          </p:cNvCxnSpPr>
          <p:nvPr/>
        </p:nvCxnSpPr>
        <p:spPr>
          <a:xfrm rot="5400000">
            <a:off x="2814547" y="1159082"/>
            <a:ext cx="145978" cy="1510231"/>
          </a:xfrm>
          <a:prstGeom prst="bentConnector2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10E5B11-9253-FAB9-4470-9CA0C29301CF}"/>
              </a:ext>
            </a:extLst>
          </p:cNvPr>
          <p:cNvCxnSpPr>
            <a:cxnSpLocks/>
          </p:cNvCxnSpPr>
          <p:nvPr/>
        </p:nvCxnSpPr>
        <p:spPr>
          <a:xfrm rot="5400000">
            <a:off x="8159778" y="1727545"/>
            <a:ext cx="409292" cy="353642"/>
          </a:xfrm>
          <a:prstGeom prst="bentConnector3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4059A2-8879-F257-F34A-C1E0230A2FCB}"/>
              </a:ext>
            </a:extLst>
          </p:cNvPr>
          <p:cNvCxnSpPr/>
          <p:nvPr/>
        </p:nvCxnSpPr>
        <p:spPr>
          <a:xfrm>
            <a:off x="2138955" y="1987188"/>
            <a:ext cx="0" cy="14372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9CAB0C9-97E5-2404-13A1-CE64FD2D9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000" y="3263263"/>
            <a:ext cx="2963247" cy="29003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564B9AE-5E3F-8527-0223-2671BE100993}"/>
              </a:ext>
            </a:extLst>
          </p:cNvPr>
          <p:cNvSpPr txBox="1"/>
          <p:nvPr/>
        </p:nvSpPr>
        <p:spPr>
          <a:xfrm>
            <a:off x="4886558" y="5637633"/>
            <a:ext cx="1993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sz="1200" dirty="0">
                <a:effectLst/>
              </a:rPr>
              <a:t>Hoover et. al (2023).</a:t>
            </a:r>
          </a:p>
          <a:p>
            <a:pPr marL="304800" indent="-304800"/>
            <a:r>
              <a:rPr lang="en-US" sz="1200" dirty="0">
                <a:effectLst/>
              </a:rPr>
              <a:t>PRAB 26, 064202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4EFF1-D55A-7374-593A-2215AAEB5458}"/>
              </a:ext>
            </a:extLst>
          </p:cNvPr>
          <p:cNvSpPr txBox="1"/>
          <p:nvPr/>
        </p:nvSpPr>
        <p:spPr>
          <a:xfrm>
            <a:off x="3315765" y="3538016"/>
            <a:ext cx="21320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5D measurement of initial bunch </a:t>
            </a:r>
          </a:p>
        </p:txBody>
      </p:sp>
    </p:spTree>
    <p:extLst>
      <p:ext uri="{BB962C8B-B14F-4D97-AF65-F5344CB8AC3E}">
        <p14:creationId xmlns:p14="http://schemas.microsoft.com/office/powerpoint/2010/main" val="24790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8873259" cy="978729"/>
          </a:xfrm>
        </p:spPr>
        <p:txBody>
          <a:bodyPr/>
          <a:lstStyle/>
          <a:p>
            <a:r>
              <a:rPr lang="en-US" dirty="0"/>
              <a:t>Self consistent model of PMQs has little effect on dynamics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433BDC8-5D8F-7661-F192-EC36C159967B}"/>
              </a:ext>
            </a:extLst>
          </p:cNvPr>
          <p:cNvSpPr txBox="1"/>
          <p:nvPr/>
        </p:nvSpPr>
        <p:spPr>
          <a:xfrm>
            <a:off x="1085418" y="4126238"/>
            <a:ext cx="455409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Thompson, Gorlov, et al, High Brightness Workshop, CERN (Oct 2023)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B6472-8E0D-5765-5889-5C474BE5C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/>
          <a:stretch/>
        </p:blipFill>
        <p:spPr bwMode="auto">
          <a:xfrm>
            <a:off x="6405464" y="2201004"/>
            <a:ext cx="4291900" cy="21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AD25F-CF6E-8E5D-1E53-A86D77587B8F}"/>
                  </a:ext>
                </a:extLst>
              </p:cNvPr>
              <p:cNvSpPr txBox="1"/>
              <p:nvPr/>
            </p:nvSpPr>
            <p:spPr>
              <a:xfrm>
                <a:off x="5639515" y="1550450"/>
                <a:ext cx="3663511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lang="en-US" dirty="0">
                    <a:latin typeface="+mn-lt"/>
                  </a:rPr>
                  <a:t> for a single particle at maximum acceptance: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AD25F-CF6E-8E5D-1E53-A86D7758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15" y="1550450"/>
                <a:ext cx="3663511" cy="590931"/>
              </a:xfrm>
              <a:prstGeom prst="rect">
                <a:avLst/>
              </a:prstGeom>
              <a:blipFill>
                <a:blip r:embed="rId3"/>
                <a:stretch>
                  <a:fillRect l="-1331" t="-10309" r="-2496" b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8124DE0-ECF1-7C0F-EC1C-A350DB5EE692}"/>
              </a:ext>
            </a:extLst>
          </p:cNvPr>
          <p:cNvSpPr txBox="1"/>
          <p:nvPr/>
        </p:nvSpPr>
        <p:spPr>
          <a:xfrm>
            <a:off x="9697461" y="2905654"/>
            <a:ext cx="18818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unnormalized coordinates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AA2F4B-EE0C-E7C6-EE12-65B49256E24C}"/>
              </a:ext>
            </a:extLst>
          </p:cNvPr>
          <p:cNvSpPr txBox="1"/>
          <p:nvPr/>
        </p:nvSpPr>
        <p:spPr>
          <a:xfrm>
            <a:off x="9029490" y="3520494"/>
            <a:ext cx="18818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normalized coordinates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B4FE085-1F1A-E886-3F68-16DDC4C5FBE8}"/>
              </a:ext>
            </a:extLst>
          </p:cNvPr>
          <p:cNvCxnSpPr/>
          <p:nvPr/>
        </p:nvCxnSpPr>
        <p:spPr>
          <a:xfrm flipH="1" flipV="1">
            <a:off x="9970394" y="2780414"/>
            <a:ext cx="119269" cy="2150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DC18D0-F991-E56B-E89F-E8C047FF160E}"/>
              </a:ext>
            </a:extLst>
          </p:cNvPr>
          <p:cNvCxnSpPr/>
          <p:nvPr/>
        </p:nvCxnSpPr>
        <p:spPr>
          <a:xfrm flipH="1" flipV="1">
            <a:off x="9303026" y="3458715"/>
            <a:ext cx="171054" cy="12155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2D20B3-E400-BDFE-CA5C-DDDE487550B1}"/>
              </a:ext>
            </a:extLst>
          </p:cNvPr>
          <p:cNvCxnSpPr>
            <a:cxnSpLocks/>
          </p:cNvCxnSpPr>
          <p:nvPr/>
        </p:nvCxnSpPr>
        <p:spPr>
          <a:xfrm>
            <a:off x="8815556" y="2071236"/>
            <a:ext cx="97275" cy="51629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3B9F6F-BE8A-E02D-D4B2-89EBFCF0D26B}"/>
              </a:ext>
            </a:extLst>
          </p:cNvPr>
          <p:cNvCxnSpPr>
            <a:cxnSpLocks/>
          </p:cNvCxnSpPr>
          <p:nvPr/>
        </p:nvCxnSpPr>
        <p:spPr>
          <a:xfrm>
            <a:off x="8807063" y="2049867"/>
            <a:ext cx="164097" cy="5376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6002841C-EFFC-A0DF-B3AD-8B2C1EBA2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31" t="15387" r="138" b="17279"/>
          <a:stretch/>
        </p:blipFill>
        <p:spPr>
          <a:xfrm>
            <a:off x="612730" y="4574526"/>
            <a:ext cx="10966539" cy="175125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C1BB9EF-3717-35FC-D8D0-BFCA185D756B}"/>
              </a:ext>
            </a:extLst>
          </p:cNvPr>
          <p:cNvSpPr/>
          <p:nvPr/>
        </p:nvSpPr>
        <p:spPr>
          <a:xfrm>
            <a:off x="4558748" y="5182351"/>
            <a:ext cx="3816626" cy="719740"/>
          </a:xfrm>
          <a:prstGeom prst="rect">
            <a:avLst/>
          </a:prstGeom>
          <a:solidFill>
            <a:srgbClr val="FFFF66">
              <a:alpha val="36863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68F88AE-468A-91AC-E476-418427BA3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655" y="1844952"/>
            <a:ext cx="2083898" cy="2049735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8CABED7A-FD57-24A9-B53A-547D0611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00" y="1931454"/>
            <a:ext cx="1902754" cy="19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91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881F-7DD3-E4AA-BE2F-E684E25C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benchmark cases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894691-EA86-9D00-EC81-FB108E45D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47130"/>
              </p:ext>
            </p:extLst>
          </p:nvPr>
        </p:nvGraphicFramePr>
        <p:xfrm>
          <a:off x="429767" y="991552"/>
          <a:ext cx="11430001" cy="538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85">
                  <a:extLst>
                    <a:ext uri="{9D8B030D-6E8A-4147-A177-3AD203B41FA5}">
                      <a16:colId xmlns:a16="http://schemas.microsoft.com/office/drawing/2014/main" val="402860957"/>
                    </a:ext>
                  </a:extLst>
                </a:gridCol>
                <a:gridCol w="2742579">
                  <a:extLst>
                    <a:ext uri="{9D8B030D-6E8A-4147-A177-3AD203B41FA5}">
                      <a16:colId xmlns:a16="http://schemas.microsoft.com/office/drawing/2014/main" val="2775966385"/>
                    </a:ext>
                  </a:extLst>
                </a:gridCol>
                <a:gridCol w="2742579">
                  <a:extLst>
                    <a:ext uri="{9D8B030D-6E8A-4147-A177-3AD203B41FA5}">
                      <a16:colId xmlns:a16="http://schemas.microsoft.com/office/drawing/2014/main" val="2403532283"/>
                    </a:ext>
                  </a:extLst>
                </a:gridCol>
                <a:gridCol w="2742579">
                  <a:extLst>
                    <a:ext uri="{9D8B030D-6E8A-4147-A177-3AD203B41FA5}">
                      <a16:colId xmlns:a16="http://schemas.microsoft.com/office/drawing/2014/main" val="1222283787"/>
                    </a:ext>
                  </a:extLst>
                </a:gridCol>
                <a:gridCol w="2742579">
                  <a:extLst>
                    <a:ext uri="{9D8B030D-6E8A-4147-A177-3AD203B41FA5}">
                      <a16:colId xmlns:a16="http://schemas.microsoft.com/office/drawing/2014/main" val="2026937776"/>
                    </a:ext>
                  </a:extLst>
                </a:gridCol>
              </a:tblGrid>
              <a:tr h="4943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Matching strategy A, 52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Matching strategy B, 52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Mismatched, 52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Matching strategy B, 30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88422"/>
                  </a:ext>
                </a:extLst>
              </a:tr>
              <a:tr h="2371311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172297"/>
                  </a:ext>
                </a:extLst>
              </a:tr>
              <a:tr h="2371311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5443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C343741-734A-5A9E-CA29-435E27DE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14" y="1722782"/>
            <a:ext cx="2247586" cy="2186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954B7-5A02-F07A-ECDB-AD74DD06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414" y="4048823"/>
            <a:ext cx="2247586" cy="2186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DF934D-3DDF-0605-E13C-77E166886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39" y="1722782"/>
            <a:ext cx="2247586" cy="2186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E68CF8-5D80-77DB-3774-4FD121C05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737" y="4048823"/>
            <a:ext cx="2247588" cy="21868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44247-4A0C-8E18-3A0F-46C712190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089" y="1722782"/>
            <a:ext cx="2247589" cy="2186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8DDD88-6D59-839A-1001-DF3190E2D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089" y="4087361"/>
            <a:ext cx="2247590" cy="2186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1C9104-C0AB-8600-F375-9E0B93568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2950" y="1692407"/>
            <a:ext cx="2247590" cy="2247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B52966-EB43-6672-A8E0-DD441864B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9446" y="4056988"/>
            <a:ext cx="2247590" cy="22475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BE43D7-881B-8AFF-24BE-B90F5BBA6FC5}"/>
              </a:ext>
            </a:extLst>
          </p:cNvPr>
          <p:cNvSpPr txBox="1"/>
          <p:nvPr/>
        </p:nvSpPr>
        <p:spPr>
          <a:xfrm>
            <a:off x="9087168" y="6374254"/>
            <a:ext cx="293255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Contours at 33%, 67%, 90%, 99% contained</a:t>
            </a:r>
          </a:p>
        </p:txBody>
      </p:sp>
    </p:spTree>
    <p:extLst>
      <p:ext uri="{BB962C8B-B14F-4D97-AF65-F5344CB8AC3E}">
        <p14:creationId xmlns:p14="http://schemas.microsoft.com/office/powerpoint/2010/main" val="862770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>
            <a:extLst>
              <a:ext uri="{FF2B5EF4-FFF2-40B4-BE49-F238E27FC236}">
                <a16:creationId xmlns:a16="http://schemas.microsoft.com/office/drawing/2014/main" id="{A0AF755D-7A13-91CE-BA88-9FB943B9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95" y="1008487"/>
            <a:ext cx="9270050" cy="484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3BAD6-C3A2-464D-A810-8F1C0404D331}"/>
              </a:ext>
            </a:extLst>
          </p:cNvPr>
          <p:cNvSpPr txBox="1"/>
          <p:nvPr/>
        </p:nvSpPr>
        <p:spPr>
          <a:xfrm>
            <a:off x="641601" y="280416"/>
            <a:ext cx="11209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+mn-lt"/>
              </a:rPr>
              <a:t>Measured 0-current matrix elements compared to simulation:</a:t>
            </a:r>
          </a:p>
        </p:txBody>
      </p:sp>
    </p:spTree>
    <p:extLst>
      <p:ext uri="{BB962C8B-B14F-4D97-AF65-F5344CB8AC3E}">
        <p14:creationId xmlns:p14="http://schemas.microsoft.com/office/powerpoint/2010/main" val="3292270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losses and steering kicks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752286"/>
            <a:chOff x="9474080" y="76729"/>
            <a:chExt cx="2946522" cy="17522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5A376B9-8F7D-D29E-1C54-1B42B3139112}"/>
                </a:ext>
              </a:extLst>
            </p:cNvPr>
            <p:cNvSpPr/>
            <p:nvPr/>
          </p:nvSpPr>
          <p:spPr>
            <a:xfrm>
              <a:off x="9474081" y="1478455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Apertures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428301-E4EC-67EE-E372-D4F9CD2512D0}"/>
              </a:ext>
            </a:extLst>
          </p:cNvPr>
          <p:cNvGrpSpPr/>
          <p:nvPr/>
        </p:nvGrpSpPr>
        <p:grpSpPr>
          <a:xfrm>
            <a:off x="606660" y="1945842"/>
            <a:ext cx="10978679" cy="1751257"/>
            <a:chOff x="649357" y="2666213"/>
            <a:chExt cx="10978679" cy="17512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462C85-00CD-C9F6-B618-D50CBA13C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31" t="15387" r="138" b="17279"/>
            <a:stretch/>
          </p:blipFill>
          <p:spPr>
            <a:xfrm>
              <a:off x="661497" y="2666213"/>
              <a:ext cx="10966539" cy="175125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16A85A-439F-3533-E749-50626A3A6B48}"/>
                </a:ext>
              </a:extLst>
            </p:cNvPr>
            <p:cNvSpPr/>
            <p:nvPr/>
          </p:nvSpPr>
          <p:spPr>
            <a:xfrm>
              <a:off x="649357" y="3591339"/>
              <a:ext cx="119269" cy="159026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F388A5-151C-C675-9987-7F3556E9EB68}"/>
                </a:ext>
              </a:extLst>
            </p:cNvPr>
            <p:cNvSpPr/>
            <p:nvPr/>
          </p:nvSpPr>
          <p:spPr>
            <a:xfrm>
              <a:off x="837112" y="3595835"/>
              <a:ext cx="119269" cy="159026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BAFCA-C4BC-D9EE-AF1A-4E9CA0E7DCA1}"/>
                </a:ext>
              </a:extLst>
            </p:cNvPr>
            <p:cNvSpPr/>
            <p:nvPr/>
          </p:nvSpPr>
          <p:spPr>
            <a:xfrm>
              <a:off x="9046834" y="3591339"/>
              <a:ext cx="119269" cy="159026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B7A46A-4CF2-84B4-5B1F-5A6580418BD5}"/>
              </a:ext>
            </a:extLst>
          </p:cNvPr>
          <p:cNvSpPr txBox="1"/>
          <p:nvPr/>
        </p:nvSpPr>
        <p:spPr>
          <a:xfrm>
            <a:off x="3631096" y="1635254"/>
            <a:ext cx="4638261" cy="35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Existing correctors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883DF5-A8CF-97F5-8A6F-D865753D1DEC}"/>
              </a:ext>
            </a:extLst>
          </p:cNvPr>
          <p:cNvCxnSpPr/>
          <p:nvPr/>
        </p:nvCxnSpPr>
        <p:spPr>
          <a:xfrm flipH="1">
            <a:off x="1311965" y="1945842"/>
            <a:ext cx="2716696" cy="6215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5DBC99-4A7E-BDE2-86BF-0F8565F8C81D}"/>
              </a:ext>
            </a:extLst>
          </p:cNvPr>
          <p:cNvCxnSpPr>
            <a:cxnSpLocks/>
          </p:cNvCxnSpPr>
          <p:nvPr/>
        </p:nvCxnSpPr>
        <p:spPr>
          <a:xfrm>
            <a:off x="4028661" y="1945842"/>
            <a:ext cx="4876800" cy="66394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403902B-8252-58C5-1082-1A5190D47F0F}"/>
              </a:ext>
            </a:extLst>
          </p:cNvPr>
          <p:cNvSpPr txBox="1"/>
          <p:nvPr/>
        </p:nvSpPr>
        <p:spPr>
          <a:xfrm>
            <a:off x="606660" y="1078410"/>
            <a:ext cx="65362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Losing a least 5% of 52 mA beam by end of beamline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D1E0F-F246-E48F-3B52-3E412B9B4D7A}"/>
              </a:ext>
            </a:extLst>
          </p:cNvPr>
          <p:cNvSpPr txBox="1"/>
          <p:nvPr/>
        </p:nvSpPr>
        <p:spPr>
          <a:xfrm>
            <a:off x="1683025" y="4238194"/>
            <a:ext cx="402866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Measure centroid to be as much as 0.5 cm offset in this area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Aperture r=4 cm, </a:t>
            </a:r>
            <a:r>
              <a:rPr lang="en-US" dirty="0" err="1">
                <a:latin typeface="+mn-lt"/>
              </a:rPr>
              <a:t>x,y</a:t>
            </a:r>
            <a:r>
              <a:rPr lang="en-US" dirty="0">
                <a:latin typeface="+mn-lt"/>
              </a:rPr>
              <a:t> rms ~ 0.5 cm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4BC0488-D3A2-E0A0-CD6E-75D7B5384976}"/>
              </a:ext>
            </a:extLst>
          </p:cNvPr>
          <p:cNvSpPr/>
          <p:nvPr/>
        </p:nvSpPr>
        <p:spPr>
          <a:xfrm rot="5400000">
            <a:off x="3023457" y="2541834"/>
            <a:ext cx="452291" cy="2909839"/>
          </a:xfrm>
          <a:prstGeom prst="righ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30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ACE-B531-0504-7DD3-23A6A41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8608216" cy="978729"/>
          </a:xfrm>
        </p:spPr>
        <p:txBody>
          <a:bodyPr/>
          <a:lstStyle/>
          <a:p>
            <a:r>
              <a:rPr lang="en-US" dirty="0"/>
              <a:t>Large energy spread and longitudinal correlation means large chromaticity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E1CB1-55C8-D078-0428-82D72FB6902F}"/>
              </a:ext>
            </a:extLst>
          </p:cNvPr>
          <p:cNvGrpSpPr/>
          <p:nvPr/>
        </p:nvGrpSpPr>
        <p:grpSpPr>
          <a:xfrm>
            <a:off x="9474080" y="76729"/>
            <a:ext cx="2946522" cy="1284899"/>
            <a:chOff x="9474080" y="76729"/>
            <a:chExt cx="2946522" cy="12848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E14C52-786D-E75F-E2C5-2DAAE55C57F2}"/>
                </a:ext>
              </a:extLst>
            </p:cNvPr>
            <p:cNvSpPr/>
            <p:nvPr/>
          </p:nvSpPr>
          <p:spPr>
            <a:xfrm>
              <a:off x="9474080" y="76729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Initial bunch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C774E-52BA-7434-DBC9-4481E320D080}"/>
                </a:ext>
              </a:extLst>
            </p:cNvPr>
            <p:cNvSpPr/>
            <p:nvPr/>
          </p:nvSpPr>
          <p:spPr>
            <a:xfrm>
              <a:off x="9474083" y="543681"/>
              <a:ext cx="2946519" cy="350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Quadrupoles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73F40-2D0F-DB75-28BA-DFCB8DF98078}"/>
                </a:ext>
              </a:extLst>
            </p:cNvPr>
            <p:cNvSpPr/>
            <p:nvPr/>
          </p:nvSpPr>
          <p:spPr>
            <a:xfrm>
              <a:off x="9474082" y="1011068"/>
              <a:ext cx="2946519" cy="35056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Dynamics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8CACBB8-A590-235E-6AB3-DAA69B6B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13" y="2359403"/>
            <a:ext cx="9741053" cy="2269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93066F68-C202-A371-CEAE-BA469BE78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31" y="1319667"/>
                <a:ext cx="5971058" cy="612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Per FODO cell,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=−0.07 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𝑀𝑒𝑉</m:t>
                            </m:r>
                          </m:den>
                        </m:f>
                      </m:e>
                    </m:d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1600" dirty="0">
                  <a:latin typeface="var(--jp-code-font-family)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For 30 keV RMS</a:t>
                </a:r>
                <a:r>
                  <a:rPr kumimoji="0" lang="en-US" altLang="en-US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width and 9.5 cell FODO, phase advance varies </a:t>
                </a:r>
                <a:r>
                  <a:rPr kumimoji="0" lang="en-US" altLang="en-US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ar(--jp-code-font-family)"/>
                  </a:rPr>
                  <a:t>by</a:t>
                </a:r>
                <a14:m>
                  <m:oMath xmlns:m="http://schemas.openxmlformats.org/officeDocument/2006/math">
                    <m:r>
                      <a: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±7</m:t>
                        </m:r>
                      </m:e>
                      <m:sup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93066F68-C202-A371-CEAE-BA469BE78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531" y="1319667"/>
                <a:ext cx="5971058" cy="612925"/>
              </a:xfrm>
              <a:prstGeom prst="rect">
                <a:avLst/>
              </a:prstGeom>
              <a:blipFill>
                <a:blip r:embed="rId4"/>
                <a:stretch>
                  <a:fillRect l="-2145" b="-1980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2523EB-4189-25BC-8B5F-A452BC52DCA8}"/>
              </a:ext>
            </a:extLst>
          </p:cNvPr>
          <p:cNvSpPr txBox="1"/>
          <p:nvPr/>
        </p:nvSpPr>
        <p:spPr>
          <a:xfrm>
            <a:off x="376557" y="2063937"/>
            <a:ext cx="1876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Full projection phase spaces: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37CC5-28A8-9387-2B6B-5EB70EF18F04}"/>
              </a:ext>
            </a:extLst>
          </p:cNvPr>
          <p:cNvSpPr txBox="1"/>
          <p:nvPr/>
        </p:nvSpPr>
        <p:spPr>
          <a:xfrm>
            <a:off x="2707281" y="2080509"/>
            <a:ext cx="546815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Phase space for different energy slices: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0C8CB0C0-D0DD-0B84-E0CB-D0279E5B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2" y="2709774"/>
            <a:ext cx="1986289" cy="17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408B2CA-1B13-CBDA-8F5C-99FA5A0C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00" y="4428635"/>
            <a:ext cx="92773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CF97824-D40F-589C-AF28-7501D270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0" y="4687594"/>
            <a:ext cx="2158180" cy="18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4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5809-6D2C-E316-C6D0-652CA2F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Scope of BTF project is to accurately model halo development over short, 2.5 MeV transport line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85671F-847E-8E8F-91A6-15FDE2A5E2AB}"/>
              </a:ext>
            </a:extLst>
          </p:cNvPr>
          <p:cNvGrpSpPr/>
          <p:nvPr/>
        </p:nvGrpSpPr>
        <p:grpSpPr>
          <a:xfrm>
            <a:off x="1410429" y="1378520"/>
            <a:ext cx="8449190" cy="2090395"/>
            <a:chOff x="429767" y="1444989"/>
            <a:chExt cx="9629807" cy="2382489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F67E3FB9-780E-A86A-1E13-858D579CE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67" y="2076331"/>
              <a:ext cx="9629807" cy="175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1324A8-1C8C-B238-125B-689F8BA6A29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2133600" y="1737443"/>
              <a:ext cx="341169" cy="57038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46EA75-B8BB-B2BF-B7EE-1B66D4F8B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4350" y="1767571"/>
              <a:ext cx="0" cy="66703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FCBF6A-6527-978C-B4E3-A4C5CE61173D}"/>
                </a:ext>
              </a:extLst>
            </p:cNvPr>
            <p:cNvSpPr txBox="1"/>
            <p:nvPr/>
          </p:nvSpPr>
          <p:spPr>
            <a:xfrm>
              <a:off x="2474770" y="1542759"/>
              <a:ext cx="2411788" cy="389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 dirty="0">
                  <a:latin typeface="+mn-lt"/>
                </a:rPr>
                <a:t>“input bunch”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886AD9-6A9F-590B-FE9F-88176CF731D8}"/>
                </a:ext>
              </a:extLst>
            </p:cNvPr>
            <p:cNvSpPr txBox="1"/>
            <p:nvPr/>
          </p:nvSpPr>
          <p:spPr>
            <a:xfrm>
              <a:off x="7608789" y="1444989"/>
              <a:ext cx="241178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latin typeface="+mn-lt"/>
                </a:rPr>
                <a:t>“output bunch”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84B90F-D049-9887-730D-071D1D437282}"/>
              </a:ext>
            </a:extLst>
          </p:cNvPr>
          <p:cNvSpPr txBox="1"/>
          <p:nvPr/>
        </p:nvSpPr>
        <p:spPr>
          <a:xfrm>
            <a:off x="739470" y="3603560"/>
            <a:ext cx="43318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Relatively strong-focusing FODO line: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9.5 cells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105 degrees per cell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Permanent magnet quadrupoles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399E1-19B2-A88D-5430-6A7FE3EE3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20" y="3792680"/>
            <a:ext cx="5322569" cy="2215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8404B-70EB-1813-5553-5F25237B50D4}"/>
              </a:ext>
            </a:extLst>
          </p:cNvPr>
          <p:cNvSpPr txBox="1"/>
          <p:nvPr/>
        </p:nvSpPr>
        <p:spPr>
          <a:xfrm>
            <a:off x="9552215" y="5048593"/>
            <a:ext cx="21390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sz="1100" dirty="0">
                <a:effectLst/>
              </a:rPr>
              <a:t>Qiang, J., et. al (2002).</a:t>
            </a:r>
          </a:p>
          <a:p>
            <a:pPr marL="304800" indent="-304800"/>
            <a:r>
              <a:rPr lang="en-US" sz="1100" dirty="0">
                <a:effectLst/>
              </a:rPr>
              <a:t>PRSTAB, </a:t>
            </a:r>
            <a:r>
              <a:rPr lang="en-US" sz="1100" i="1" dirty="0">
                <a:effectLst/>
              </a:rPr>
              <a:t>5</a:t>
            </a:r>
            <a:r>
              <a:rPr lang="en-US" sz="1100" dirty="0">
                <a:effectLst/>
              </a:rPr>
              <a:t>(12), 124201.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2C534B-244A-3182-C110-361064617064}"/>
              </a:ext>
            </a:extLst>
          </p:cNvPr>
          <p:cNvGrpSpPr/>
          <p:nvPr/>
        </p:nvGrpSpPr>
        <p:grpSpPr>
          <a:xfrm>
            <a:off x="5678532" y="3640178"/>
            <a:ext cx="6572917" cy="2815095"/>
            <a:chOff x="5678532" y="3640178"/>
            <a:chExt cx="6572917" cy="28150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D1BDCC-C8F5-A355-D64C-6CCB10E9F561}"/>
                </a:ext>
              </a:extLst>
            </p:cNvPr>
            <p:cNvGrpSpPr/>
            <p:nvPr/>
          </p:nvGrpSpPr>
          <p:grpSpPr>
            <a:xfrm>
              <a:off x="5678532" y="3640178"/>
              <a:ext cx="5773998" cy="2815095"/>
              <a:chOff x="5678532" y="3640178"/>
              <a:chExt cx="5773998" cy="281509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284091-0831-0143-1521-D1EAB0E24CD4}"/>
                  </a:ext>
                </a:extLst>
              </p:cNvPr>
              <p:cNvSpPr/>
              <p:nvPr/>
            </p:nvSpPr>
            <p:spPr>
              <a:xfrm>
                <a:off x="5678532" y="3705489"/>
                <a:ext cx="5773998" cy="2370972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bg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A7EF396-9961-344E-ADE9-A14CDF592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4110" y="3640178"/>
                <a:ext cx="3001389" cy="281509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8E5783-38A8-09F9-2172-8D9DCE6D08EC}"/>
                </a:ext>
              </a:extLst>
            </p:cNvPr>
            <p:cNvSpPr txBox="1"/>
            <p:nvPr/>
          </p:nvSpPr>
          <p:spPr>
            <a:xfrm>
              <a:off x="9769506" y="5047725"/>
              <a:ext cx="248194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04800" indent="-304800"/>
              <a:r>
                <a:rPr lang="en-US" sz="1400" dirty="0">
                  <a:effectLst/>
                </a:rPr>
                <a:t>Zhang, Z., et. al  (2020).</a:t>
              </a:r>
            </a:p>
            <a:p>
              <a:pPr marL="304800" indent="-304800"/>
              <a:r>
                <a:rPr lang="en-US" sz="1400" dirty="0">
                  <a:effectLst/>
                </a:rPr>
                <a:t>NIM-A, </a:t>
              </a:r>
              <a:r>
                <a:rPr lang="en-US" sz="1400" i="1" dirty="0">
                  <a:effectLst/>
                </a:rPr>
                <a:t>949</a:t>
              </a:r>
              <a:r>
                <a:rPr lang="en-US" sz="1400" dirty="0">
                  <a:effectLst/>
                </a:rPr>
                <a:t>, 162826.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3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E67F-D343-063A-D9D6-C3CE6DA3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Beam Test Facility is equipped for thorough measurement of the bunch distribution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181962-9A14-7AE6-9730-0B66DD0DA978}"/>
              </a:ext>
            </a:extLst>
          </p:cNvPr>
          <p:cNvGrpSpPr/>
          <p:nvPr/>
        </p:nvGrpSpPr>
        <p:grpSpPr>
          <a:xfrm>
            <a:off x="1206500" y="1253050"/>
            <a:ext cx="8853079" cy="2104534"/>
            <a:chOff x="11942486" y="21005324"/>
            <a:chExt cx="20098660" cy="47778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650E0D-74AE-375F-29E8-B1C085567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831" r="138"/>
            <a:stretch/>
          </p:blipFill>
          <p:spPr>
            <a:xfrm>
              <a:off x="11942486" y="21005324"/>
              <a:ext cx="20098660" cy="4766639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795BD50-E583-3E3E-434A-A0B5F0F33FFA}"/>
                </a:ext>
              </a:extLst>
            </p:cNvPr>
            <p:cNvSpPr/>
            <p:nvPr/>
          </p:nvSpPr>
          <p:spPr>
            <a:xfrm>
              <a:off x="13844039" y="22544339"/>
              <a:ext cx="3715406" cy="3238792"/>
            </a:xfrm>
            <a:prstGeom prst="roundRect">
              <a:avLst>
                <a:gd name="adj" fmla="val 11941"/>
              </a:avLst>
            </a:prstGeom>
            <a:noFill/>
            <a:ln w="381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accent5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04B4B4-B457-8E66-571B-192AF4FF0676}"/>
                </a:ext>
              </a:extLst>
            </p:cNvPr>
            <p:cNvSpPr txBox="1"/>
            <p:nvPr/>
          </p:nvSpPr>
          <p:spPr>
            <a:xfrm>
              <a:off x="17813951" y="24601426"/>
              <a:ext cx="3550257" cy="5764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5"/>
                  </a:solidFill>
                </a:rPr>
                <a:t>Up to 6D phase space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823084-27BA-25C0-625B-029EFDA38CAE}"/>
                </a:ext>
              </a:extLst>
            </p:cNvPr>
            <p:cNvSpPr txBox="1"/>
            <p:nvPr/>
          </p:nvSpPr>
          <p:spPr>
            <a:xfrm>
              <a:off x="17765640" y="24171836"/>
              <a:ext cx="3805746" cy="576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2D high dynamic range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3BC416-5EDB-99F9-6B15-EA3D16FB5BDE}"/>
                </a:ext>
              </a:extLst>
            </p:cNvPr>
            <p:cNvSpPr txBox="1"/>
            <p:nvPr/>
          </p:nvSpPr>
          <p:spPr>
            <a:xfrm>
              <a:off x="27154296" y="24504421"/>
              <a:ext cx="3378442" cy="70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2D phase space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AE2BDB-C0E0-5422-A480-1DA956CBC412}"/>
                </a:ext>
              </a:extLst>
            </p:cNvPr>
            <p:cNvSpPr/>
            <p:nvPr/>
          </p:nvSpPr>
          <p:spPr>
            <a:xfrm>
              <a:off x="27154296" y="22438623"/>
              <a:ext cx="3805747" cy="1970529"/>
            </a:xfrm>
            <a:prstGeom prst="roundRect">
              <a:avLst>
                <a:gd name="adj" fmla="val 20314"/>
              </a:avLst>
            </a:prstGeom>
            <a:noFill/>
            <a:ln w="381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accent5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AA1E12-73B3-86EE-E3C2-9F6A76113FCF}"/>
                </a:ext>
              </a:extLst>
            </p:cNvPr>
            <p:cNvSpPr txBox="1"/>
            <p:nvPr/>
          </p:nvSpPr>
          <p:spPr>
            <a:xfrm>
              <a:off x="27154296" y="24948346"/>
              <a:ext cx="4383850" cy="5764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5"/>
                  </a:solidFill>
                </a:rPr>
                <a:t>Up to 5D phase space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B9DC39E-3C05-310B-CE06-325D2960F69B}"/>
              </a:ext>
            </a:extLst>
          </p:cNvPr>
          <p:cNvGrpSpPr/>
          <p:nvPr/>
        </p:nvGrpSpPr>
        <p:grpSpPr>
          <a:xfrm>
            <a:off x="1419206" y="4013455"/>
            <a:ext cx="3849211" cy="1930400"/>
            <a:chOff x="1201759" y="3911600"/>
            <a:chExt cx="3849211" cy="19304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A9B133F-6403-9673-F611-6DC6DA2ACE73}"/>
                </a:ext>
              </a:extLst>
            </p:cNvPr>
            <p:cNvGrpSpPr/>
            <p:nvPr/>
          </p:nvGrpSpPr>
          <p:grpSpPr>
            <a:xfrm>
              <a:off x="1201759" y="3963010"/>
              <a:ext cx="3743319" cy="1790780"/>
              <a:chOff x="1400793" y="823609"/>
              <a:chExt cx="8953872" cy="4283475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C5FEAD5-43E0-DEDF-0AF3-C70ECD19C86F}"/>
                  </a:ext>
                </a:extLst>
              </p:cNvPr>
              <p:cNvGrpSpPr/>
              <p:nvPr/>
            </p:nvGrpSpPr>
            <p:grpSpPr>
              <a:xfrm>
                <a:off x="7635241" y="3642940"/>
                <a:ext cx="633924" cy="1180710"/>
                <a:chOff x="7620001" y="3650560"/>
                <a:chExt cx="633924" cy="118071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37" name="Isosceles Triangle 136">
                  <a:extLst>
                    <a:ext uri="{FF2B5EF4-FFF2-40B4-BE49-F238E27FC236}">
                      <a16:creationId xmlns:a16="http://schemas.microsoft.com/office/drawing/2014/main" id="{BCE3B834-8AE4-E28A-54C8-8509E4841B97}"/>
                    </a:ext>
                  </a:extLst>
                </p:cNvPr>
                <p:cNvSpPr/>
                <p:nvPr/>
              </p:nvSpPr>
              <p:spPr>
                <a:xfrm>
                  <a:off x="7620001" y="4019305"/>
                  <a:ext cx="633924" cy="811965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A3969C3-D3C3-0523-E277-2660F0DCFE2A}"/>
                    </a:ext>
                  </a:extLst>
                </p:cNvPr>
                <p:cNvSpPr/>
                <p:nvPr/>
              </p:nvSpPr>
              <p:spPr>
                <a:xfrm rot="5400000">
                  <a:off x="7683637" y="3806579"/>
                  <a:ext cx="483718" cy="171679"/>
                </a:xfrm>
                <a:prstGeom prst="rect">
                  <a:avLst/>
                </a:prstGeom>
                <a:grpFill/>
                <a:ln w="3810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0DE67B6-7664-AC23-7DD7-DFE058D750F8}"/>
                  </a:ext>
                </a:extLst>
              </p:cNvPr>
              <p:cNvSpPr/>
              <p:nvPr/>
            </p:nvSpPr>
            <p:spPr>
              <a:xfrm rot="5400000">
                <a:off x="7691769" y="3298152"/>
                <a:ext cx="483718" cy="171679"/>
              </a:xfrm>
              <a:prstGeom prst="rect">
                <a:avLst/>
              </a:prstGeom>
              <a:solidFill>
                <a:srgbClr val="CCFF66"/>
              </a:solidFill>
              <a:ln w="381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ight Triangle 99">
                <a:extLst>
                  <a:ext uri="{FF2B5EF4-FFF2-40B4-BE49-F238E27FC236}">
                    <a16:creationId xmlns:a16="http://schemas.microsoft.com/office/drawing/2014/main" id="{F84EA5E2-9BA2-1320-F5F5-8B630AF99F82}"/>
                  </a:ext>
                </a:extLst>
              </p:cNvPr>
              <p:cNvSpPr/>
              <p:nvPr/>
            </p:nvSpPr>
            <p:spPr>
              <a:xfrm>
                <a:off x="7219642" y="1145660"/>
                <a:ext cx="1679375" cy="1732092"/>
              </a:xfrm>
              <a:prstGeom prst="rtTriangl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23D2C6E-8735-ED3A-6B12-74E3D505B8CD}"/>
                  </a:ext>
                </a:extLst>
              </p:cNvPr>
              <p:cNvCxnSpPr/>
              <p:nvPr/>
            </p:nvCxnSpPr>
            <p:spPr>
              <a:xfrm>
                <a:off x="2517361" y="2097106"/>
                <a:ext cx="4702283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AEE5C3B2-6258-1FD0-584A-A329153B62B4}"/>
                      </a:ext>
                    </a:extLst>
                  </p:cNvPr>
                  <p:cNvSpPr txBox="1"/>
                  <p:nvPr/>
                </p:nvSpPr>
                <p:spPr>
                  <a:xfrm>
                    <a:off x="3824906" y="823609"/>
                    <a:ext cx="1202750" cy="3680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000" b="0" dirty="0"/>
                      <a:t>slit 1 </a:t>
                    </a:r>
                    <a14:m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endParaRPr lang="en-US" sz="1000" b="0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AEE5C3B2-6258-1FD0-584A-A329153B62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4906" y="823609"/>
                    <a:ext cx="1202750" cy="3680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663" t="-32000" r="-4819" b="-48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F01E76DC-F3B6-AEB6-8409-BC336D903E40}"/>
                      </a:ext>
                    </a:extLst>
                  </p:cNvPr>
                  <p:cNvSpPr txBox="1"/>
                  <p:nvPr/>
                </p:nvSpPr>
                <p:spPr>
                  <a:xfrm>
                    <a:off x="5544485" y="904517"/>
                    <a:ext cx="1246154" cy="3680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000" b="0" dirty="0"/>
                      <a:t>slit 3 </a:t>
                    </a:r>
                    <a14:m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~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F01E76DC-F3B6-AEB6-8409-BC336D903E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4485" y="904517"/>
                    <a:ext cx="1246154" cy="36809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294" t="-26923" r="-8235" b="-4230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2158AF2F-45C7-AE09-3F97-54034E4819B8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581253" y="1772389"/>
                    <a:ext cx="1704432" cy="58895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oMath>
                    </a14:m>
                    <a:r>
                      <a:rPr lang="en-US" sz="1000" dirty="0"/>
                      <a:t>dipole</a:t>
                    </a:r>
                  </a:p>
                </p:txBody>
              </p:sp>
            </mc:Choice>
            <mc:Fallback xmlns="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2158AF2F-45C7-AE09-3F97-54034E4819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7581253" y="1772389"/>
                    <a:ext cx="1704432" cy="5889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1640185-8B94-0B21-BC2C-31DCE4001B40}"/>
                  </a:ext>
                </a:extLst>
              </p:cNvPr>
              <p:cNvGrpSpPr/>
              <p:nvPr/>
            </p:nvGrpSpPr>
            <p:grpSpPr>
              <a:xfrm>
                <a:off x="1450283" y="1664734"/>
                <a:ext cx="6983188" cy="1497158"/>
                <a:chOff x="-259228" y="4242341"/>
                <a:chExt cx="5309859" cy="113840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BD72C3A6-C283-D926-34DB-B170873EC305}"/>
                    </a:ext>
                  </a:extLst>
                </p:cNvPr>
                <p:cNvSpPr/>
                <p:nvPr/>
              </p:nvSpPr>
              <p:spPr>
                <a:xfrm>
                  <a:off x="-259228" y="4249271"/>
                  <a:ext cx="1597493" cy="636746"/>
                </a:xfrm>
                <a:prstGeom prst="rect">
                  <a:avLst/>
                </a:prstGeom>
                <a:solidFill>
                  <a:srgbClr val="CCFF66"/>
                </a:solidFill>
                <a:ln w="3810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Isosceles Triangle 133">
                  <a:extLst>
                    <a:ext uri="{FF2B5EF4-FFF2-40B4-BE49-F238E27FC236}">
                      <a16:creationId xmlns:a16="http://schemas.microsoft.com/office/drawing/2014/main" id="{7FD79C18-74F5-C676-B7DB-0A2D8BFCC811}"/>
                    </a:ext>
                  </a:extLst>
                </p:cNvPr>
                <p:cNvSpPr/>
                <p:nvPr/>
              </p:nvSpPr>
              <p:spPr>
                <a:xfrm rot="16200000">
                  <a:off x="1536775" y="3627110"/>
                  <a:ext cx="636678" cy="1867140"/>
                </a:xfrm>
                <a:prstGeom prst="triangle">
                  <a:avLst/>
                </a:prstGeom>
                <a:solidFill>
                  <a:srgbClr val="CCFF66"/>
                </a:solidFill>
                <a:ln w="3810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1A6DC430-7DFD-D419-9B7A-71020B755894}"/>
                    </a:ext>
                  </a:extLst>
                </p:cNvPr>
                <p:cNvSpPr/>
                <p:nvPr/>
              </p:nvSpPr>
              <p:spPr>
                <a:xfrm>
                  <a:off x="2788682" y="4484390"/>
                  <a:ext cx="1397556" cy="130541"/>
                </a:xfrm>
                <a:prstGeom prst="rect">
                  <a:avLst/>
                </a:prstGeom>
                <a:solidFill>
                  <a:srgbClr val="CCFF66"/>
                </a:solidFill>
                <a:ln w="3810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92D441F3-14F9-4F05-67D2-9F7611F6B34F}"/>
                    </a:ext>
                  </a:extLst>
                </p:cNvPr>
                <p:cNvSpPr/>
                <p:nvPr/>
              </p:nvSpPr>
              <p:spPr>
                <a:xfrm>
                  <a:off x="4160044" y="4483897"/>
                  <a:ext cx="890587" cy="896851"/>
                </a:xfrm>
                <a:custGeom>
                  <a:avLst/>
                  <a:gdLst>
                    <a:gd name="connsiteX0" fmla="*/ 21432 w 895350"/>
                    <a:gd name="connsiteY0" fmla="*/ 0 h 1054894"/>
                    <a:gd name="connsiteX1" fmla="*/ 257175 w 895350"/>
                    <a:gd name="connsiteY1" fmla="*/ 0 h 1054894"/>
                    <a:gd name="connsiteX2" fmla="*/ 569119 w 895350"/>
                    <a:gd name="connsiteY2" fmla="*/ 138112 h 1054894"/>
                    <a:gd name="connsiteX3" fmla="*/ 738188 w 895350"/>
                    <a:gd name="connsiteY3" fmla="*/ 400050 h 1054894"/>
                    <a:gd name="connsiteX4" fmla="*/ 850107 w 895350"/>
                    <a:gd name="connsiteY4" fmla="*/ 619125 h 1054894"/>
                    <a:gd name="connsiteX5" fmla="*/ 852488 w 895350"/>
                    <a:gd name="connsiteY5" fmla="*/ 685800 h 1054894"/>
                    <a:gd name="connsiteX6" fmla="*/ 895350 w 895350"/>
                    <a:gd name="connsiteY6" fmla="*/ 1050131 h 1054894"/>
                    <a:gd name="connsiteX7" fmla="*/ 223838 w 895350"/>
                    <a:gd name="connsiteY7" fmla="*/ 1054894 h 1054894"/>
                    <a:gd name="connsiteX8" fmla="*/ 207169 w 895350"/>
                    <a:gd name="connsiteY8" fmla="*/ 676275 h 1054894"/>
                    <a:gd name="connsiteX9" fmla="*/ 200025 w 895350"/>
                    <a:gd name="connsiteY9" fmla="*/ 523875 h 1054894"/>
                    <a:gd name="connsiteX10" fmla="*/ 176213 w 895350"/>
                    <a:gd name="connsiteY10" fmla="*/ 392906 h 1054894"/>
                    <a:gd name="connsiteX11" fmla="*/ 130969 w 895350"/>
                    <a:gd name="connsiteY11" fmla="*/ 266700 h 1054894"/>
                    <a:gd name="connsiteX12" fmla="*/ 54769 w 895350"/>
                    <a:gd name="connsiteY12" fmla="*/ 150019 h 1054894"/>
                    <a:gd name="connsiteX13" fmla="*/ 0 w 895350"/>
                    <a:gd name="connsiteY13" fmla="*/ 128587 h 1054894"/>
                    <a:gd name="connsiteX14" fmla="*/ 21432 w 895350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629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245269 w 890587"/>
                    <a:gd name="connsiteY9" fmla="*/ 54292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16694 w 890587"/>
                    <a:gd name="connsiteY8" fmla="*/ 678657 h 1054894"/>
                    <a:gd name="connsiteX9" fmla="*/ 245269 w 890587"/>
                    <a:gd name="connsiteY9" fmla="*/ 54292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0131"/>
                    <a:gd name="connsiteX1" fmla="*/ 252412 w 890587"/>
                    <a:gd name="connsiteY1" fmla="*/ 0 h 1050131"/>
                    <a:gd name="connsiteX2" fmla="*/ 564356 w 890587"/>
                    <a:gd name="connsiteY2" fmla="*/ 138112 h 1050131"/>
                    <a:gd name="connsiteX3" fmla="*/ 733425 w 890587"/>
                    <a:gd name="connsiteY3" fmla="*/ 392907 h 1050131"/>
                    <a:gd name="connsiteX4" fmla="*/ 828675 w 890587"/>
                    <a:gd name="connsiteY4" fmla="*/ 609600 h 1050131"/>
                    <a:gd name="connsiteX5" fmla="*/ 847725 w 890587"/>
                    <a:gd name="connsiteY5" fmla="*/ 685800 h 1050131"/>
                    <a:gd name="connsiteX6" fmla="*/ 890587 w 890587"/>
                    <a:gd name="connsiteY6" fmla="*/ 1050131 h 1050131"/>
                    <a:gd name="connsiteX7" fmla="*/ 157163 w 890587"/>
                    <a:gd name="connsiteY7" fmla="*/ 1047751 h 1050131"/>
                    <a:gd name="connsiteX8" fmla="*/ 216694 w 890587"/>
                    <a:gd name="connsiteY8" fmla="*/ 678657 h 1050131"/>
                    <a:gd name="connsiteX9" fmla="*/ 245269 w 890587"/>
                    <a:gd name="connsiteY9" fmla="*/ 542925 h 1050131"/>
                    <a:gd name="connsiteX10" fmla="*/ 247650 w 890587"/>
                    <a:gd name="connsiteY10" fmla="*/ 400050 h 1050131"/>
                    <a:gd name="connsiteX11" fmla="*/ 180974 w 890587"/>
                    <a:gd name="connsiteY11" fmla="*/ 271463 h 1050131"/>
                    <a:gd name="connsiteX12" fmla="*/ 119063 w 890587"/>
                    <a:gd name="connsiteY12" fmla="*/ 185738 h 1050131"/>
                    <a:gd name="connsiteX13" fmla="*/ 0 w 890587"/>
                    <a:gd name="connsiteY13" fmla="*/ 147637 h 1050131"/>
                    <a:gd name="connsiteX14" fmla="*/ 16669 w 890587"/>
                    <a:gd name="connsiteY14" fmla="*/ 0 h 1050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0587" h="1050131">
                      <a:moveTo>
                        <a:pt x="16669" y="0"/>
                      </a:moveTo>
                      <a:lnTo>
                        <a:pt x="252412" y="0"/>
                      </a:lnTo>
                      <a:cubicBezTo>
                        <a:pt x="377824" y="31749"/>
                        <a:pt x="474662" y="82550"/>
                        <a:pt x="564356" y="138112"/>
                      </a:cubicBezTo>
                      <a:cubicBezTo>
                        <a:pt x="635000" y="223043"/>
                        <a:pt x="688975" y="303212"/>
                        <a:pt x="733425" y="392907"/>
                      </a:cubicBezTo>
                      <a:cubicBezTo>
                        <a:pt x="773112" y="484982"/>
                        <a:pt x="798513" y="522287"/>
                        <a:pt x="828675" y="609600"/>
                      </a:cubicBezTo>
                      <a:cubicBezTo>
                        <a:pt x="829469" y="631825"/>
                        <a:pt x="846931" y="663575"/>
                        <a:pt x="847725" y="685800"/>
                      </a:cubicBezTo>
                      <a:lnTo>
                        <a:pt x="890587" y="1050131"/>
                      </a:lnTo>
                      <a:lnTo>
                        <a:pt x="157163" y="1047751"/>
                      </a:lnTo>
                      <a:lnTo>
                        <a:pt x="216694" y="678657"/>
                      </a:lnTo>
                      <a:lnTo>
                        <a:pt x="245269" y="542925"/>
                      </a:lnTo>
                      <a:cubicBezTo>
                        <a:pt x="246063" y="495300"/>
                        <a:pt x="246856" y="447675"/>
                        <a:pt x="247650" y="400050"/>
                      </a:cubicBezTo>
                      <a:lnTo>
                        <a:pt x="180974" y="271463"/>
                      </a:lnTo>
                      <a:lnTo>
                        <a:pt x="119063" y="185738"/>
                      </a:lnTo>
                      <a:lnTo>
                        <a:pt x="0" y="147637"/>
                      </a:lnTo>
                      <a:lnTo>
                        <a:pt x="16669" y="0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 w="3810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BC4E957-8164-21CA-ACA3-90B84EFADD5A}"/>
                  </a:ext>
                </a:extLst>
              </p:cNvPr>
              <p:cNvSpPr txBox="1"/>
              <p:nvPr/>
            </p:nvSpPr>
            <p:spPr>
              <a:xfrm>
                <a:off x="1400793" y="1837599"/>
                <a:ext cx="2049693" cy="568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050" dirty="0">
                    <a:latin typeface="+mn-lt"/>
                  </a:rPr>
                  <a:t>H</a:t>
                </a:r>
                <a:r>
                  <a:rPr lang="en-US" sz="1050" baseline="30000" dirty="0">
                    <a:latin typeface="+mn-lt"/>
                  </a:rPr>
                  <a:t>-</a:t>
                </a:r>
                <a:r>
                  <a:rPr lang="en-US" sz="1050" dirty="0">
                    <a:latin typeface="+mn-lt"/>
                  </a:rPr>
                  <a:t> beam</a:t>
                </a: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887EBF4E-BE6C-4C19-BA1C-36E09947FD86}"/>
                  </a:ext>
                </a:extLst>
              </p:cNvPr>
              <p:cNvGrpSpPr/>
              <p:nvPr/>
            </p:nvGrpSpPr>
            <p:grpSpPr>
              <a:xfrm>
                <a:off x="3334640" y="1030086"/>
                <a:ext cx="224915" cy="1970019"/>
                <a:chOff x="2492093" y="2427193"/>
                <a:chExt cx="160171" cy="1970019"/>
              </a:xfrm>
              <a:solidFill>
                <a:schemeClr val="tx1"/>
              </a:solidFill>
            </p:grpSpPr>
            <p:sp>
              <p:nvSpPr>
                <p:cNvPr id="131" name="Parallelogram 130">
                  <a:extLst>
                    <a:ext uri="{FF2B5EF4-FFF2-40B4-BE49-F238E27FC236}">
                      <a16:creationId xmlns:a16="http://schemas.microsoft.com/office/drawing/2014/main" id="{D295AB02-37F5-195C-8DD1-3A68AB8588AE}"/>
                    </a:ext>
                  </a:extLst>
                </p:cNvPr>
                <p:cNvSpPr/>
                <p:nvPr/>
              </p:nvSpPr>
              <p:spPr>
                <a:xfrm rot="16200000">
                  <a:off x="2094677" y="3839625"/>
                  <a:ext cx="958681" cy="156493"/>
                </a:xfrm>
                <a:prstGeom prst="parallelogram">
                  <a:avLst>
                    <a:gd name="adj" fmla="val 6738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32" name="Parallelogram 131">
                  <a:extLst>
                    <a:ext uri="{FF2B5EF4-FFF2-40B4-BE49-F238E27FC236}">
                      <a16:creationId xmlns:a16="http://schemas.microsoft.com/office/drawing/2014/main" id="{3FB7C6D1-755B-53EC-A264-A06D808E9A78}"/>
                    </a:ext>
                  </a:extLst>
                </p:cNvPr>
                <p:cNvSpPr/>
                <p:nvPr/>
              </p:nvSpPr>
              <p:spPr>
                <a:xfrm rot="16200000">
                  <a:off x="2090999" y="2828287"/>
                  <a:ext cx="958681" cy="156493"/>
                </a:xfrm>
                <a:prstGeom prst="parallelogram">
                  <a:avLst>
                    <a:gd name="adj" fmla="val 6738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A2BF2A2-A99B-BCB1-A490-FD4874C1B70D}"/>
                  </a:ext>
                </a:extLst>
              </p:cNvPr>
              <p:cNvGrpSpPr/>
              <p:nvPr/>
            </p:nvGrpSpPr>
            <p:grpSpPr>
              <a:xfrm>
                <a:off x="5245655" y="1015352"/>
                <a:ext cx="224915" cy="1970019"/>
                <a:chOff x="2492093" y="2427193"/>
                <a:chExt cx="160171" cy="1970019"/>
              </a:xfrm>
              <a:solidFill>
                <a:schemeClr val="tx1"/>
              </a:solidFill>
            </p:grpSpPr>
            <p:sp>
              <p:nvSpPr>
                <p:cNvPr id="129" name="Parallelogram 128">
                  <a:extLst>
                    <a:ext uri="{FF2B5EF4-FFF2-40B4-BE49-F238E27FC236}">
                      <a16:creationId xmlns:a16="http://schemas.microsoft.com/office/drawing/2014/main" id="{BDFBFC50-162E-5815-8571-B450218AE265}"/>
                    </a:ext>
                  </a:extLst>
                </p:cNvPr>
                <p:cNvSpPr/>
                <p:nvPr/>
              </p:nvSpPr>
              <p:spPr>
                <a:xfrm rot="16200000">
                  <a:off x="2094677" y="3839625"/>
                  <a:ext cx="958681" cy="156493"/>
                </a:xfrm>
                <a:prstGeom prst="parallelogram">
                  <a:avLst>
                    <a:gd name="adj" fmla="val 6738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30" name="Parallelogram 129">
                  <a:extLst>
                    <a:ext uri="{FF2B5EF4-FFF2-40B4-BE49-F238E27FC236}">
                      <a16:creationId xmlns:a16="http://schemas.microsoft.com/office/drawing/2014/main" id="{EBB5A3FA-231B-5703-3263-EBD5B38514A2}"/>
                    </a:ext>
                  </a:extLst>
                </p:cNvPr>
                <p:cNvSpPr/>
                <p:nvPr/>
              </p:nvSpPr>
              <p:spPr>
                <a:xfrm rot="16200000">
                  <a:off x="2090999" y="2828287"/>
                  <a:ext cx="958681" cy="156493"/>
                </a:xfrm>
                <a:prstGeom prst="parallelogram">
                  <a:avLst>
                    <a:gd name="adj" fmla="val 6738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EC7655EF-1955-8189-F563-755071E85ACA}"/>
                  </a:ext>
                </a:extLst>
              </p:cNvPr>
              <p:cNvGrpSpPr/>
              <p:nvPr/>
            </p:nvGrpSpPr>
            <p:grpSpPr>
              <a:xfrm rot="5400000">
                <a:off x="7896012" y="2065070"/>
                <a:ext cx="224915" cy="1970019"/>
                <a:chOff x="2492093" y="2427193"/>
                <a:chExt cx="160171" cy="1970019"/>
              </a:xfrm>
              <a:solidFill>
                <a:schemeClr val="tx1"/>
              </a:solidFill>
            </p:grpSpPr>
            <p:sp>
              <p:nvSpPr>
                <p:cNvPr id="127" name="Parallelogram 126">
                  <a:extLst>
                    <a:ext uri="{FF2B5EF4-FFF2-40B4-BE49-F238E27FC236}">
                      <a16:creationId xmlns:a16="http://schemas.microsoft.com/office/drawing/2014/main" id="{14FCD9B5-EFD7-C343-D89D-F96219DB958D}"/>
                    </a:ext>
                  </a:extLst>
                </p:cNvPr>
                <p:cNvSpPr/>
                <p:nvPr/>
              </p:nvSpPr>
              <p:spPr>
                <a:xfrm rot="16200000">
                  <a:off x="2094677" y="3839625"/>
                  <a:ext cx="958681" cy="156493"/>
                </a:xfrm>
                <a:prstGeom prst="parallelogram">
                  <a:avLst>
                    <a:gd name="adj" fmla="val 6738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28" name="Parallelogram 127">
                  <a:extLst>
                    <a:ext uri="{FF2B5EF4-FFF2-40B4-BE49-F238E27FC236}">
                      <a16:creationId xmlns:a16="http://schemas.microsoft.com/office/drawing/2014/main" id="{ED8100CC-744C-F9CB-F951-4339170101EA}"/>
                    </a:ext>
                  </a:extLst>
                </p:cNvPr>
                <p:cNvSpPr/>
                <p:nvPr/>
              </p:nvSpPr>
              <p:spPr>
                <a:xfrm rot="16200000">
                  <a:off x="2090999" y="2828287"/>
                  <a:ext cx="958681" cy="156493"/>
                </a:xfrm>
                <a:prstGeom prst="parallelogram">
                  <a:avLst>
                    <a:gd name="adj" fmla="val 6738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5E4EC022-B54D-6A22-C110-CF19F212C690}"/>
                      </a:ext>
                    </a:extLst>
                  </p:cNvPr>
                  <p:cNvSpPr txBox="1"/>
                  <p:nvPr/>
                </p:nvSpPr>
                <p:spPr>
                  <a:xfrm>
                    <a:off x="8993479" y="3121620"/>
                    <a:ext cx="1361186" cy="3680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000" b="0" dirty="0"/>
                      <a:t>slit 4 </a:t>
                    </a:r>
                    <a14:m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~ </m:t>
                        </m:r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</a:rPr>
                          <m:t>ΔE</m:t>
                        </m:r>
                      </m:oMath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5E4EC022-B54D-6A22-C110-CF19F212C6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3479" y="3121620"/>
                    <a:ext cx="1361186" cy="3680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978" t="-26923" r="-7527" b="-4230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335B205-0D54-D2D8-57BD-C942C70BFAB5}"/>
                  </a:ext>
                </a:extLst>
              </p:cNvPr>
              <p:cNvCxnSpPr/>
              <p:nvPr/>
            </p:nvCxnSpPr>
            <p:spPr>
              <a:xfrm>
                <a:off x="7207603" y="3638490"/>
                <a:ext cx="156845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E8A477AE-3025-47F7-9220-387F7EDA8C1F}"/>
                      </a:ext>
                    </a:extLst>
                  </p:cNvPr>
                  <p:cNvSpPr txBox="1"/>
                  <p:nvPr/>
                </p:nvSpPr>
                <p:spPr>
                  <a:xfrm>
                    <a:off x="8776052" y="3431269"/>
                    <a:ext cx="1274133" cy="9938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/>
                      <a:t>wire 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E8A477AE-3025-47F7-9220-387F7EDA8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76052" y="3431269"/>
                    <a:ext cx="1274133" cy="99385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2758AA7-2F00-CDC7-776B-093CB1AAB467}"/>
                  </a:ext>
                </a:extLst>
              </p:cNvPr>
              <p:cNvGrpSpPr/>
              <p:nvPr/>
            </p:nvGrpSpPr>
            <p:grpSpPr>
              <a:xfrm>
                <a:off x="7663332" y="3840864"/>
                <a:ext cx="553626" cy="553626"/>
                <a:chOff x="7655712" y="3840864"/>
                <a:chExt cx="553626" cy="553626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3FBB9907-7CCE-9B45-280C-566C69AA08CB}"/>
                    </a:ext>
                  </a:extLst>
                </p:cNvPr>
                <p:cNvSpPr/>
                <p:nvPr/>
              </p:nvSpPr>
              <p:spPr>
                <a:xfrm>
                  <a:off x="7655712" y="3840864"/>
                  <a:ext cx="553626" cy="5536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5FB9A4A-F8D2-3029-DFA7-BA6F25BDA17E}"/>
                    </a:ext>
                  </a:extLst>
                </p:cNvPr>
                <p:cNvSpPr/>
                <p:nvPr/>
              </p:nvSpPr>
              <p:spPr>
                <a:xfrm>
                  <a:off x="7725763" y="3949401"/>
                  <a:ext cx="421482" cy="311236"/>
                </a:xfrm>
                <a:custGeom>
                  <a:avLst/>
                  <a:gdLst>
                    <a:gd name="connsiteX0" fmla="*/ 0 w 466725"/>
                    <a:gd name="connsiteY0" fmla="*/ 209564 h 419126"/>
                    <a:gd name="connsiteX1" fmla="*/ 114300 w 466725"/>
                    <a:gd name="connsiteY1" fmla="*/ 14 h 419126"/>
                    <a:gd name="connsiteX2" fmla="*/ 247650 w 466725"/>
                    <a:gd name="connsiteY2" fmla="*/ 200039 h 419126"/>
                    <a:gd name="connsiteX3" fmla="*/ 371475 w 466725"/>
                    <a:gd name="connsiteY3" fmla="*/ 419114 h 419126"/>
                    <a:gd name="connsiteX4" fmla="*/ 466725 w 466725"/>
                    <a:gd name="connsiteY4" fmla="*/ 190514 h 419126"/>
                    <a:gd name="connsiteX0" fmla="*/ 0 w 466725"/>
                    <a:gd name="connsiteY0" fmla="*/ 209591 h 419152"/>
                    <a:gd name="connsiteX1" fmla="*/ 114300 w 466725"/>
                    <a:gd name="connsiteY1" fmla="*/ 41 h 419152"/>
                    <a:gd name="connsiteX2" fmla="*/ 234467 w 466725"/>
                    <a:gd name="connsiteY2" fmla="*/ 193652 h 419152"/>
                    <a:gd name="connsiteX3" fmla="*/ 371475 w 466725"/>
                    <a:gd name="connsiteY3" fmla="*/ 419141 h 419152"/>
                    <a:gd name="connsiteX4" fmla="*/ 466725 w 466725"/>
                    <a:gd name="connsiteY4" fmla="*/ 190541 h 419152"/>
                    <a:gd name="connsiteX0" fmla="*/ 0 w 466725"/>
                    <a:gd name="connsiteY0" fmla="*/ 209592 h 419155"/>
                    <a:gd name="connsiteX1" fmla="*/ 114300 w 466725"/>
                    <a:gd name="connsiteY1" fmla="*/ 42 h 419155"/>
                    <a:gd name="connsiteX2" fmla="*/ 234467 w 466725"/>
                    <a:gd name="connsiteY2" fmla="*/ 193653 h 419155"/>
                    <a:gd name="connsiteX3" fmla="*/ 371475 w 466725"/>
                    <a:gd name="connsiteY3" fmla="*/ 419142 h 419155"/>
                    <a:gd name="connsiteX4" fmla="*/ 466725 w 466725"/>
                    <a:gd name="connsiteY4" fmla="*/ 190542 h 419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725" h="419155">
                      <a:moveTo>
                        <a:pt x="0" y="209592"/>
                      </a:moveTo>
                      <a:cubicBezTo>
                        <a:pt x="36512" y="105610"/>
                        <a:pt x="75222" y="2698"/>
                        <a:pt x="114300" y="42"/>
                      </a:cubicBezTo>
                      <a:cubicBezTo>
                        <a:pt x="153378" y="-2614"/>
                        <a:pt x="202151" y="117388"/>
                        <a:pt x="234467" y="193653"/>
                      </a:cubicBezTo>
                      <a:cubicBezTo>
                        <a:pt x="266783" y="269918"/>
                        <a:pt x="334963" y="420729"/>
                        <a:pt x="371475" y="419142"/>
                      </a:cubicBezTo>
                      <a:cubicBezTo>
                        <a:pt x="407987" y="417555"/>
                        <a:pt x="452438" y="225467"/>
                        <a:pt x="466725" y="190542"/>
                      </a:cubicBezTo>
                    </a:path>
                  </a:pathLst>
                </a:cu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062A6DF-0C22-B596-53C2-07FBEDAA382D}"/>
                  </a:ext>
                </a:extLst>
              </p:cNvPr>
              <p:cNvSpPr txBox="1"/>
              <p:nvPr/>
            </p:nvSpPr>
            <p:spPr>
              <a:xfrm>
                <a:off x="8224916" y="3915354"/>
                <a:ext cx="1274133" cy="60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RF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2BBCABE3-9CC9-5F15-2A63-31277DA86168}"/>
                      </a:ext>
                    </a:extLst>
                  </p:cNvPr>
                  <p:cNvSpPr txBox="1"/>
                  <p:nvPr/>
                </p:nvSpPr>
                <p:spPr>
                  <a:xfrm>
                    <a:off x="8433468" y="4499727"/>
                    <a:ext cx="1274133" cy="6073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r>
                      <a:rPr lang="en-US" sz="105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2BBCABE3-9CC9-5F15-2A63-31277DA861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3468" y="4499727"/>
                    <a:ext cx="1274133" cy="60735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19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C7614CA-C866-B48B-F9EE-D5BA9DACE6FB}"/>
                  </a:ext>
                </a:extLst>
              </p:cNvPr>
              <p:cNvSpPr txBox="1"/>
              <p:nvPr/>
            </p:nvSpPr>
            <p:spPr>
              <a:xfrm>
                <a:off x="5433962" y="4455507"/>
                <a:ext cx="2289214" cy="60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accent1"/>
                    </a:solidFill>
                  </a:rPr>
                  <a:t>secondary e</a:t>
                </a:r>
                <a:r>
                  <a:rPr lang="en-US" sz="1050" baseline="30000" dirty="0">
                    <a:solidFill>
                      <a:schemeClr val="accent1"/>
                    </a:solidFill>
                  </a:rPr>
                  <a:t>-</a:t>
                </a:r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5BAE2B38-C324-6B53-85C3-2F2DE6099B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0134" y="3345539"/>
                <a:ext cx="778882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Parallelogram 117">
                <a:extLst>
                  <a:ext uri="{FF2B5EF4-FFF2-40B4-BE49-F238E27FC236}">
                    <a16:creationId xmlns:a16="http://schemas.microsoft.com/office/drawing/2014/main" id="{38F1746E-585A-D261-8299-0E4A9F9E796C}"/>
                  </a:ext>
                </a:extLst>
              </p:cNvPr>
              <p:cNvSpPr/>
              <p:nvPr/>
            </p:nvSpPr>
            <p:spPr>
              <a:xfrm rot="16200000">
                <a:off x="2688742" y="1977132"/>
                <a:ext cx="1823547" cy="262234"/>
              </a:xfrm>
              <a:prstGeom prst="parallelogram">
                <a:avLst>
                  <a:gd name="adj" fmla="val 67384"/>
                </a:avLst>
              </a:prstGeom>
              <a:solidFill>
                <a:srgbClr val="000000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9" name="Parallelogram 118">
                <a:extLst>
                  <a:ext uri="{FF2B5EF4-FFF2-40B4-BE49-F238E27FC236}">
                    <a16:creationId xmlns:a16="http://schemas.microsoft.com/office/drawing/2014/main" id="{D36F2824-7D9C-BC0A-6344-725F2FF78542}"/>
                  </a:ext>
                </a:extLst>
              </p:cNvPr>
              <p:cNvSpPr/>
              <p:nvPr/>
            </p:nvSpPr>
            <p:spPr>
              <a:xfrm rot="16200000">
                <a:off x="2354464" y="1765872"/>
                <a:ext cx="1823547" cy="262232"/>
              </a:xfrm>
              <a:prstGeom prst="parallelogram">
                <a:avLst>
                  <a:gd name="adj" fmla="val 67384"/>
                </a:avLst>
              </a:prstGeom>
              <a:solidFill>
                <a:srgbClr val="000000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59F0B172-29F7-E2B4-1C82-9543E00557BF}"/>
                      </a:ext>
                    </a:extLst>
                  </p:cNvPr>
                  <p:cNvSpPr txBox="1"/>
                  <p:nvPr/>
                </p:nvSpPr>
                <p:spPr>
                  <a:xfrm>
                    <a:off x="3813956" y="1189552"/>
                    <a:ext cx="1207199" cy="3680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000" b="0" dirty="0"/>
                      <a:t>slit </a:t>
                    </a:r>
                    <a14:m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2=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endParaRPr lang="en-US" sz="1000" b="0" dirty="0"/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59F0B172-29F7-E2B4-1C82-9543E00557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3956" y="1189552"/>
                    <a:ext cx="1207199" cy="36809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663" t="-32000" r="-8434" b="-48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CF105955-9F44-C5CB-01C7-B8553A1BC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451" y="2918244"/>
                <a:ext cx="520560" cy="34166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B0355C00-52F0-203F-33D7-FF530F3C20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7936" y="2273383"/>
                <a:ext cx="0" cy="72456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5897C2F2-4201-B4D0-E543-AD2A78F5D4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6766" y="2213063"/>
                <a:ext cx="0" cy="72456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0A6A85C-9620-9259-0C11-5CB76AF5D149}"/>
                  </a:ext>
                </a:extLst>
              </p:cNvPr>
              <p:cNvSpPr/>
              <p:nvPr/>
            </p:nvSpPr>
            <p:spPr>
              <a:xfrm>
                <a:off x="7635241" y="4455507"/>
                <a:ext cx="633923" cy="375037"/>
              </a:xfrm>
              <a:custGeom>
                <a:avLst/>
                <a:gdLst>
                  <a:gd name="connsiteX0" fmla="*/ 0 w 1645920"/>
                  <a:gd name="connsiteY0" fmla="*/ 657692 h 677815"/>
                  <a:gd name="connsiteX1" fmla="*/ 484094 w 1645920"/>
                  <a:gd name="connsiteY1" fmla="*/ 668450 h 677815"/>
                  <a:gd name="connsiteX2" fmla="*/ 677732 w 1645920"/>
                  <a:gd name="connsiteY2" fmla="*/ 539358 h 677815"/>
                  <a:gd name="connsiteX3" fmla="*/ 796066 w 1645920"/>
                  <a:gd name="connsiteY3" fmla="*/ 76779 h 677815"/>
                  <a:gd name="connsiteX4" fmla="*/ 871370 w 1645920"/>
                  <a:gd name="connsiteY4" fmla="*/ 1476 h 677815"/>
                  <a:gd name="connsiteX5" fmla="*/ 935915 w 1645920"/>
                  <a:gd name="connsiteY5" fmla="*/ 55264 h 677815"/>
                  <a:gd name="connsiteX6" fmla="*/ 1000461 w 1645920"/>
                  <a:gd name="connsiteY6" fmla="*/ 356478 h 677815"/>
                  <a:gd name="connsiteX7" fmla="*/ 1075765 w 1645920"/>
                  <a:gd name="connsiteY7" fmla="*/ 571631 h 677815"/>
                  <a:gd name="connsiteX8" fmla="*/ 1344706 w 1645920"/>
                  <a:gd name="connsiteY8" fmla="*/ 646934 h 677815"/>
                  <a:gd name="connsiteX9" fmla="*/ 1645920 w 1645920"/>
                  <a:gd name="connsiteY9" fmla="*/ 657692 h 677815"/>
                  <a:gd name="connsiteX10" fmla="*/ 1645920 w 1645920"/>
                  <a:gd name="connsiteY10" fmla="*/ 657692 h 677815"/>
                  <a:gd name="connsiteX0" fmla="*/ 0 w 1645920"/>
                  <a:gd name="connsiteY0" fmla="*/ 657692 h 672001"/>
                  <a:gd name="connsiteX1" fmla="*/ 323345 w 1645920"/>
                  <a:gd name="connsiteY1" fmla="*/ 659708 h 672001"/>
                  <a:gd name="connsiteX2" fmla="*/ 677732 w 1645920"/>
                  <a:gd name="connsiteY2" fmla="*/ 539358 h 672001"/>
                  <a:gd name="connsiteX3" fmla="*/ 796066 w 1645920"/>
                  <a:gd name="connsiteY3" fmla="*/ 76779 h 672001"/>
                  <a:gd name="connsiteX4" fmla="*/ 871370 w 1645920"/>
                  <a:gd name="connsiteY4" fmla="*/ 1476 h 672001"/>
                  <a:gd name="connsiteX5" fmla="*/ 935915 w 1645920"/>
                  <a:gd name="connsiteY5" fmla="*/ 55264 h 672001"/>
                  <a:gd name="connsiteX6" fmla="*/ 1000461 w 1645920"/>
                  <a:gd name="connsiteY6" fmla="*/ 356478 h 672001"/>
                  <a:gd name="connsiteX7" fmla="*/ 1075765 w 1645920"/>
                  <a:gd name="connsiteY7" fmla="*/ 571631 h 672001"/>
                  <a:gd name="connsiteX8" fmla="*/ 1344706 w 1645920"/>
                  <a:gd name="connsiteY8" fmla="*/ 646934 h 672001"/>
                  <a:gd name="connsiteX9" fmla="*/ 1645920 w 1645920"/>
                  <a:gd name="connsiteY9" fmla="*/ 657692 h 672001"/>
                  <a:gd name="connsiteX10" fmla="*/ 1645920 w 1645920"/>
                  <a:gd name="connsiteY10" fmla="*/ 657692 h 672001"/>
                  <a:gd name="connsiteX0" fmla="*/ 0 w 1528451"/>
                  <a:gd name="connsiteY0" fmla="*/ 657692 h 672001"/>
                  <a:gd name="connsiteX1" fmla="*/ 205876 w 1528451"/>
                  <a:gd name="connsiteY1" fmla="*/ 659708 h 672001"/>
                  <a:gd name="connsiteX2" fmla="*/ 560263 w 1528451"/>
                  <a:gd name="connsiteY2" fmla="*/ 539358 h 672001"/>
                  <a:gd name="connsiteX3" fmla="*/ 678597 w 1528451"/>
                  <a:gd name="connsiteY3" fmla="*/ 76779 h 672001"/>
                  <a:gd name="connsiteX4" fmla="*/ 753901 w 1528451"/>
                  <a:gd name="connsiteY4" fmla="*/ 1476 h 672001"/>
                  <a:gd name="connsiteX5" fmla="*/ 818446 w 1528451"/>
                  <a:gd name="connsiteY5" fmla="*/ 55264 h 672001"/>
                  <a:gd name="connsiteX6" fmla="*/ 882992 w 1528451"/>
                  <a:gd name="connsiteY6" fmla="*/ 356478 h 672001"/>
                  <a:gd name="connsiteX7" fmla="*/ 958296 w 1528451"/>
                  <a:gd name="connsiteY7" fmla="*/ 571631 h 672001"/>
                  <a:gd name="connsiteX8" fmla="*/ 1227237 w 1528451"/>
                  <a:gd name="connsiteY8" fmla="*/ 646934 h 672001"/>
                  <a:gd name="connsiteX9" fmla="*/ 1528451 w 1528451"/>
                  <a:gd name="connsiteY9" fmla="*/ 657692 h 672001"/>
                  <a:gd name="connsiteX10" fmla="*/ 1528451 w 1528451"/>
                  <a:gd name="connsiteY10" fmla="*/ 657692 h 672001"/>
                  <a:gd name="connsiteX0" fmla="*/ 0 w 1528451"/>
                  <a:gd name="connsiteY0" fmla="*/ 657692 h 666079"/>
                  <a:gd name="connsiteX1" fmla="*/ 205876 w 1528451"/>
                  <a:gd name="connsiteY1" fmla="*/ 646599 h 666079"/>
                  <a:gd name="connsiteX2" fmla="*/ 560263 w 1528451"/>
                  <a:gd name="connsiteY2" fmla="*/ 539358 h 666079"/>
                  <a:gd name="connsiteX3" fmla="*/ 678597 w 1528451"/>
                  <a:gd name="connsiteY3" fmla="*/ 76779 h 666079"/>
                  <a:gd name="connsiteX4" fmla="*/ 753901 w 1528451"/>
                  <a:gd name="connsiteY4" fmla="*/ 1476 h 666079"/>
                  <a:gd name="connsiteX5" fmla="*/ 818446 w 1528451"/>
                  <a:gd name="connsiteY5" fmla="*/ 55264 h 666079"/>
                  <a:gd name="connsiteX6" fmla="*/ 882992 w 1528451"/>
                  <a:gd name="connsiteY6" fmla="*/ 356478 h 666079"/>
                  <a:gd name="connsiteX7" fmla="*/ 958296 w 1528451"/>
                  <a:gd name="connsiteY7" fmla="*/ 571631 h 666079"/>
                  <a:gd name="connsiteX8" fmla="*/ 1227237 w 1528451"/>
                  <a:gd name="connsiteY8" fmla="*/ 646934 h 666079"/>
                  <a:gd name="connsiteX9" fmla="*/ 1528451 w 1528451"/>
                  <a:gd name="connsiteY9" fmla="*/ 657692 h 666079"/>
                  <a:gd name="connsiteX10" fmla="*/ 1528451 w 1528451"/>
                  <a:gd name="connsiteY10" fmla="*/ 657692 h 666079"/>
                  <a:gd name="connsiteX0" fmla="*/ 0 w 1528451"/>
                  <a:gd name="connsiteY0" fmla="*/ 657692 h 681130"/>
                  <a:gd name="connsiteX1" fmla="*/ 230607 w 1528451"/>
                  <a:gd name="connsiteY1" fmla="*/ 672820 h 681130"/>
                  <a:gd name="connsiteX2" fmla="*/ 560263 w 1528451"/>
                  <a:gd name="connsiteY2" fmla="*/ 539358 h 681130"/>
                  <a:gd name="connsiteX3" fmla="*/ 678597 w 1528451"/>
                  <a:gd name="connsiteY3" fmla="*/ 76779 h 681130"/>
                  <a:gd name="connsiteX4" fmla="*/ 753901 w 1528451"/>
                  <a:gd name="connsiteY4" fmla="*/ 1476 h 681130"/>
                  <a:gd name="connsiteX5" fmla="*/ 818446 w 1528451"/>
                  <a:gd name="connsiteY5" fmla="*/ 55264 h 681130"/>
                  <a:gd name="connsiteX6" fmla="*/ 882992 w 1528451"/>
                  <a:gd name="connsiteY6" fmla="*/ 356478 h 681130"/>
                  <a:gd name="connsiteX7" fmla="*/ 958296 w 1528451"/>
                  <a:gd name="connsiteY7" fmla="*/ 571631 h 681130"/>
                  <a:gd name="connsiteX8" fmla="*/ 1227237 w 1528451"/>
                  <a:gd name="connsiteY8" fmla="*/ 646934 h 681130"/>
                  <a:gd name="connsiteX9" fmla="*/ 1528451 w 1528451"/>
                  <a:gd name="connsiteY9" fmla="*/ 657692 h 681130"/>
                  <a:gd name="connsiteX10" fmla="*/ 1528451 w 1528451"/>
                  <a:gd name="connsiteY10" fmla="*/ 657692 h 681130"/>
                  <a:gd name="connsiteX0" fmla="*/ 0 w 1528451"/>
                  <a:gd name="connsiteY0" fmla="*/ 657692 h 673572"/>
                  <a:gd name="connsiteX1" fmla="*/ 230607 w 1528451"/>
                  <a:gd name="connsiteY1" fmla="*/ 672820 h 673572"/>
                  <a:gd name="connsiteX2" fmla="*/ 560263 w 1528451"/>
                  <a:gd name="connsiteY2" fmla="*/ 539358 h 673572"/>
                  <a:gd name="connsiteX3" fmla="*/ 678597 w 1528451"/>
                  <a:gd name="connsiteY3" fmla="*/ 76779 h 673572"/>
                  <a:gd name="connsiteX4" fmla="*/ 753901 w 1528451"/>
                  <a:gd name="connsiteY4" fmla="*/ 1476 h 673572"/>
                  <a:gd name="connsiteX5" fmla="*/ 818446 w 1528451"/>
                  <a:gd name="connsiteY5" fmla="*/ 55264 h 673572"/>
                  <a:gd name="connsiteX6" fmla="*/ 882992 w 1528451"/>
                  <a:gd name="connsiteY6" fmla="*/ 356478 h 673572"/>
                  <a:gd name="connsiteX7" fmla="*/ 958296 w 1528451"/>
                  <a:gd name="connsiteY7" fmla="*/ 571631 h 673572"/>
                  <a:gd name="connsiteX8" fmla="*/ 1227237 w 1528451"/>
                  <a:gd name="connsiteY8" fmla="*/ 646934 h 673572"/>
                  <a:gd name="connsiteX9" fmla="*/ 1528451 w 1528451"/>
                  <a:gd name="connsiteY9" fmla="*/ 657692 h 673572"/>
                  <a:gd name="connsiteX10" fmla="*/ 1528451 w 1528451"/>
                  <a:gd name="connsiteY10" fmla="*/ 657692 h 673572"/>
                  <a:gd name="connsiteX0" fmla="*/ 0 w 1429528"/>
                  <a:gd name="connsiteY0" fmla="*/ 683914 h 693543"/>
                  <a:gd name="connsiteX1" fmla="*/ 131684 w 1429528"/>
                  <a:gd name="connsiteY1" fmla="*/ 672820 h 693543"/>
                  <a:gd name="connsiteX2" fmla="*/ 461340 w 1429528"/>
                  <a:gd name="connsiteY2" fmla="*/ 539358 h 693543"/>
                  <a:gd name="connsiteX3" fmla="*/ 579674 w 1429528"/>
                  <a:gd name="connsiteY3" fmla="*/ 76779 h 693543"/>
                  <a:gd name="connsiteX4" fmla="*/ 654978 w 1429528"/>
                  <a:gd name="connsiteY4" fmla="*/ 1476 h 693543"/>
                  <a:gd name="connsiteX5" fmla="*/ 719523 w 1429528"/>
                  <a:gd name="connsiteY5" fmla="*/ 55264 h 693543"/>
                  <a:gd name="connsiteX6" fmla="*/ 784069 w 1429528"/>
                  <a:gd name="connsiteY6" fmla="*/ 356478 h 693543"/>
                  <a:gd name="connsiteX7" fmla="*/ 859373 w 1429528"/>
                  <a:gd name="connsiteY7" fmla="*/ 571631 h 693543"/>
                  <a:gd name="connsiteX8" fmla="*/ 1128314 w 1429528"/>
                  <a:gd name="connsiteY8" fmla="*/ 646934 h 693543"/>
                  <a:gd name="connsiteX9" fmla="*/ 1429528 w 1429528"/>
                  <a:gd name="connsiteY9" fmla="*/ 657692 h 693543"/>
                  <a:gd name="connsiteX10" fmla="*/ 1429528 w 1429528"/>
                  <a:gd name="connsiteY10" fmla="*/ 657692 h 693543"/>
                  <a:gd name="connsiteX0" fmla="*/ 0 w 1454259"/>
                  <a:gd name="connsiteY0" fmla="*/ 662063 h 682510"/>
                  <a:gd name="connsiteX1" fmla="*/ 156415 w 1454259"/>
                  <a:gd name="connsiteY1" fmla="*/ 672820 h 682510"/>
                  <a:gd name="connsiteX2" fmla="*/ 486071 w 1454259"/>
                  <a:gd name="connsiteY2" fmla="*/ 539358 h 682510"/>
                  <a:gd name="connsiteX3" fmla="*/ 604405 w 1454259"/>
                  <a:gd name="connsiteY3" fmla="*/ 76779 h 682510"/>
                  <a:gd name="connsiteX4" fmla="*/ 679709 w 1454259"/>
                  <a:gd name="connsiteY4" fmla="*/ 1476 h 682510"/>
                  <a:gd name="connsiteX5" fmla="*/ 744254 w 1454259"/>
                  <a:gd name="connsiteY5" fmla="*/ 55264 h 682510"/>
                  <a:gd name="connsiteX6" fmla="*/ 808800 w 1454259"/>
                  <a:gd name="connsiteY6" fmla="*/ 356478 h 682510"/>
                  <a:gd name="connsiteX7" fmla="*/ 884104 w 1454259"/>
                  <a:gd name="connsiteY7" fmla="*/ 571631 h 682510"/>
                  <a:gd name="connsiteX8" fmla="*/ 1153045 w 1454259"/>
                  <a:gd name="connsiteY8" fmla="*/ 646934 h 682510"/>
                  <a:gd name="connsiteX9" fmla="*/ 1454259 w 1454259"/>
                  <a:gd name="connsiteY9" fmla="*/ 657692 h 682510"/>
                  <a:gd name="connsiteX10" fmla="*/ 1454259 w 1454259"/>
                  <a:gd name="connsiteY10" fmla="*/ 657692 h 682510"/>
                  <a:gd name="connsiteX0" fmla="*/ 0 w 1454259"/>
                  <a:gd name="connsiteY0" fmla="*/ 662063 h 678105"/>
                  <a:gd name="connsiteX1" fmla="*/ 156415 w 1454259"/>
                  <a:gd name="connsiteY1" fmla="*/ 672820 h 678105"/>
                  <a:gd name="connsiteX2" fmla="*/ 486071 w 1454259"/>
                  <a:gd name="connsiteY2" fmla="*/ 539358 h 678105"/>
                  <a:gd name="connsiteX3" fmla="*/ 604405 w 1454259"/>
                  <a:gd name="connsiteY3" fmla="*/ 76779 h 678105"/>
                  <a:gd name="connsiteX4" fmla="*/ 679709 w 1454259"/>
                  <a:gd name="connsiteY4" fmla="*/ 1476 h 678105"/>
                  <a:gd name="connsiteX5" fmla="*/ 744254 w 1454259"/>
                  <a:gd name="connsiteY5" fmla="*/ 55264 h 678105"/>
                  <a:gd name="connsiteX6" fmla="*/ 808800 w 1454259"/>
                  <a:gd name="connsiteY6" fmla="*/ 356478 h 678105"/>
                  <a:gd name="connsiteX7" fmla="*/ 884104 w 1454259"/>
                  <a:gd name="connsiteY7" fmla="*/ 571631 h 678105"/>
                  <a:gd name="connsiteX8" fmla="*/ 1153045 w 1454259"/>
                  <a:gd name="connsiteY8" fmla="*/ 646934 h 678105"/>
                  <a:gd name="connsiteX9" fmla="*/ 1454259 w 1454259"/>
                  <a:gd name="connsiteY9" fmla="*/ 657692 h 678105"/>
                  <a:gd name="connsiteX10" fmla="*/ 1454259 w 1454259"/>
                  <a:gd name="connsiteY10" fmla="*/ 657692 h 678105"/>
                  <a:gd name="connsiteX0" fmla="*/ 0 w 1491354"/>
                  <a:gd name="connsiteY0" fmla="*/ 688285 h 688285"/>
                  <a:gd name="connsiteX1" fmla="*/ 193510 w 1491354"/>
                  <a:gd name="connsiteY1" fmla="*/ 672820 h 688285"/>
                  <a:gd name="connsiteX2" fmla="*/ 523166 w 1491354"/>
                  <a:gd name="connsiteY2" fmla="*/ 539358 h 688285"/>
                  <a:gd name="connsiteX3" fmla="*/ 641500 w 1491354"/>
                  <a:gd name="connsiteY3" fmla="*/ 76779 h 688285"/>
                  <a:gd name="connsiteX4" fmla="*/ 716804 w 1491354"/>
                  <a:gd name="connsiteY4" fmla="*/ 1476 h 688285"/>
                  <a:gd name="connsiteX5" fmla="*/ 781349 w 1491354"/>
                  <a:gd name="connsiteY5" fmla="*/ 55264 h 688285"/>
                  <a:gd name="connsiteX6" fmla="*/ 845895 w 1491354"/>
                  <a:gd name="connsiteY6" fmla="*/ 356478 h 688285"/>
                  <a:gd name="connsiteX7" fmla="*/ 921199 w 1491354"/>
                  <a:gd name="connsiteY7" fmla="*/ 571631 h 688285"/>
                  <a:gd name="connsiteX8" fmla="*/ 1190140 w 1491354"/>
                  <a:gd name="connsiteY8" fmla="*/ 646934 h 688285"/>
                  <a:gd name="connsiteX9" fmla="*/ 1491354 w 1491354"/>
                  <a:gd name="connsiteY9" fmla="*/ 657692 h 688285"/>
                  <a:gd name="connsiteX10" fmla="*/ 1491354 w 1491354"/>
                  <a:gd name="connsiteY10" fmla="*/ 657692 h 688285"/>
                  <a:gd name="connsiteX0" fmla="*/ 0 w 1410977"/>
                  <a:gd name="connsiteY0" fmla="*/ 688285 h 688285"/>
                  <a:gd name="connsiteX1" fmla="*/ 113133 w 1410977"/>
                  <a:gd name="connsiteY1" fmla="*/ 672820 h 688285"/>
                  <a:gd name="connsiteX2" fmla="*/ 442789 w 1410977"/>
                  <a:gd name="connsiteY2" fmla="*/ 539358 h 688285"/>
                  <a:gd name="connsiteX3" fmla="*/ 561123 w 1410977"/>
                  <a:gd name="connsiteY3" fmla="*/ 76779 h 688285"/>
                  <a:gd name="connsiteX4" fmla="*/ 636427 w 1410977"/>
                  <a:gd name="connsiteY4" fmla="*/ 1476 h 688285"/>
                  <a:gd name="connsiteX5" fmla="*/ 700972 w 1410977"/>
                  <a:gd name="connsiteY5" fmla="*/ 55264 h 688285"/>
                  <a:gd name="connsiteX6" fmla="*/ 765518 w 1410977"/>
                  <a:gd name="connsiteY6" fmla="*/ 356478 h 688285"/>
                  <a:gd name="connsiteX7" fmla="*/ 840822 w 1410977"/>
                  <a:gd name="connsiteY7" fmla="*/ 571631 h 688285"/>
                  <a:gd name="connsiteX8" fmla="*/ 1109763 w 1410977"/>
                  <a:gd name="connsiteY8" fmla="*/ 646934 h 688285"/>
                  <a:gd name="connsiteX9" fmla="*/ 1410977 w 1410977"/>
                  <a:gd name="connsiteY9" fmla="*/ 657692 h 688285"/>
                  <a:gd name="connsiteX10" fmla="*/ 1410977 w 1410977"/>
                  <a:gd name="connsiteY10" fmla="*/ 657692 h 688285"/>
                  <a:gd name="connsiteX0" fmla="*/ 0 w 1410977"/>
                  <a:gd name="connsiteY0" fmla="*/ 688285 h 688285"/>
                  <a:gd name="connsiteX1" fmla="*/ 113133 w 1410977"/>
                  <a:gd name="connsiteY1" fmla="*/ 672820 h 688285"/>
                  <a:gd name="connsiteX2" fmla="*/ 442789 w 1410977"/>
                  <a:gd name="connsiteY2" fmla="*/ 539358 h 688285"/>
                  <a:gd name="connsiteX3" fmla="*/ 561123 w 1410977"/>
                  <a:gd name="connsiteY3" fmla="*/ 76779 h 688285"/>
                  <a:gd name="connsiteX4" fmla="*/ 636427 w 1410977"/>
                  <a:gd name="connsiteY4" fmla="*/ 1476 h 688285"/>
                  <a:gd name="connsiteX5" fmla="*/ 700972 w 1410977"/>
                  <a:gd name="connsiteY5" fmla="*/ 55264 h 688285"/>
                  <a:gd name="connsiteX6" fmla="*/ 765518 w 1410977"/>
                  <a:gd name="connsiteY6" fmla="*/ 356478 h 688285"/>
                  <a:gd name="connsiteX7" fmla="*/ 840822 w 1410977"/>
                  <a:gd name="connsiteY7" fmla="*/ 571631 h 688285"/>
                  <a:gd name="connsiteX8" fmla="*/ 1109763 w 1410977"/>
                  <a:gd name="connsiteY8" fmla="*/ 646934 h 688285"/>
                  <a:gd name="connsiteX9" fmla="*/ 1410977 w 1410977"/>
                  <a:gd name="connsiteY9" fmla="*/ 657692 h 688285"/>
                  <a:gd name="connsiteX10" fmla="*/ 1138939 w 1410977"/>
                  <a:gd name="connsiteY10" fmla="*/ 657691 h 688285"/>
                  <a:gd name="connsiteX0" fmla="*/ 0 w 1256411"/>
                  <a:gd name="connsiteY0" fmla="*/ 688285 h 688285"/>
                  <a:gd name="connsiteX1" fmla="*/ 113133 w 1256411"/>
                  <a:gd name="connsiteY1" fmla="*/ 672820 h 688285"/>
                  <a:gd name="connsiteX2" fmla="*/ 442789 w 1256411"/>
                  <a:gd name="connsiteY2" fmla="*/ 539358 h 688285"/>
                  <a:gd name="connsiteX3" fmla="*/ 561123 w 1256411"/>
                  <a:gd name="connsiteY3" fmla="*/ 76779 h 688285"/>
                  <a:gd name="connsiteX4" fmla="*/ 636427 w 1256411"/>
                  <a:gd name="connsiteY4" fmla="*/ 1476 h 688285"/>
                  <a:gd name="connsiteX5" fmla="*/ 700972 w 1256411"/>
                  <a:gd name="connsiteY5" fmla="*/ 55264 h 688285"/>
                  <a:gd name="connsiteX6" fmla="*/ 765518 w 1256411"/>
                  <a:gd name="connsiteY6" fmla="*/ 356478 h 688285"/>
                  <a:gd name="connsiteX7" fmla="*/ 840822 w 1256411"/>
                  <a:gd name="connsiteY7" fmla="*/ 571631 h 688285"/>
                  <a:gd name="connsiteX8" fmla="*/ 1109763 w 1256411"/>
                  <a:gd name="connsiteY8" fmla="*/ 646934 h 688285"/>
                  <a:gd name="connsiteX9" fmla="*/ 1256411 w 1256411"/>
                  <a:gd name="connsiteY9" fmla="*/ 657691 h 688285"/>
                  <a:gd name="connsiteX10" fmla="*/ 1138939 w 1256411"/>
                  <a:gd name="connsiteY10" fmla="*/ 657691 h 688285"/>
                  <a:gd name="connsiteX0" fmla="*/ 0 w 1256411"/>
                  <a:gd name="connsiteY0" fmla="*/ 688285 h 688285"/>
                  <a:gd name="connsiteX1" fmla="*/ 113133 w 1256411"/>
                  <a:gd name="connsiteY1" fmla="*/ 672820 h 688285"/>
                  <a:gd name="connsiteX2" fmla="*/ 442789 w 1256411"/>
                  <a:gd name="connsiteY2" fmla="*/ 539358 h 688285"/>
                  <a:gd name="connsiteX3" fmla="*/ 561123 w 1256411"/>
                  <a:gd name="connsiteY3" fmla="*/ 76779 h 688285"/>
                  <a:gd name="connsiteX4" fmla="*/ 636427 w 1256411"/>
                  <a:gd name="connsiteY4" fmla="*/ 1476 h 688285"/>
                  <a:gd name="connsiteX5" fmla="*/ 700972 w 1256411"/>
                  <a:gd name="connsiteY5" fmla="*/ 55264 h 688285"/>
                  <a:gd name="connsiteX6" fmla="*/ 765518 w 1256411"/>
                  <a:gd name="connsiteY6" fmla="*/ 356478 h 688285"/>
                  <a:gd name="connsiteX7" fmla="*/ 840822 w 1256411"/>
                  <a:gd name="connsiteY7" fmla="*/ 571631 h 688285"/>
                  <a:gd name="connsiteX8" fmla="*/ 1109763 w 1256411"/>
                  <a:gd name="connsiteY8" fmla="*/ 646934 h 688285"/>
                  <a:gd name="connsiteX9" fmla="*/ 1256411 w 1256411"/>
                  <a:gd name="connsiteY9" fmla="*/ 657691 h 688285"/>
                  <a:gd name="connsiteX10" fmla="*/ 1126573 w 1256411"/>
                  <a:gd name="connsiteY10" fmla="*/ 644580 h 68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11" h="688285">
                    <a:moveTo>
                      <a:pt x="0" y="688285"/>
                    </a:moveTo>
                    <a:cubicBezTo>
                      <a:pt x="37711" y="683130"/>
                      <a:pt x="39335" y="697641"/>
                      <a:pt x="113133" y="672820"/>
                    </a:cubicBezTo>
                    <a:cubicBezTo>
                      <a:pt x="186931" y="647999"/>
                      <a:pt x="368124" y="638698"/>
                      <a:pt x="442789" y="539358"/>
                    </a:cubicBezTo>
                    <a:cubicBezTo>
                      <a:pt x="517454" y="440018"/>
                      <a:pt x="528850" y="166426"/>
                      <a:pt x="561123" y="76779"/>
                    </a:cubicBezTo>
                    <a:cubicBezTo>
                      <a:pt x="593396" y="-12868"/>
                      <a:pt x="613119" y="5062"/>
                      <a:pt x="636427" y="1476"/>
                    </a:cubicBezTo>
                    <a:cubicBezTo>
                      <a:pt x="659735" y="-2110"/>
                      <a:pt x="679457" y="-3903"/>
                      <a:pt x="700972" y="55264"/>
                    </a:cubicBezTo>
                    <a:cubicBezTo>
                      <a:pt x="722487" y="114431"/>
                      <a:pt x="742210" y="270417"/>
                      <a:pt x="765518" y="356478"/>
                    </a:cubicBezTo>
                    <a:cubicBezTo>
                      <a:pt x="788826" y="442539"/>
                      <a:pt x="783448" y="523222"/>
                      <a:pt x="840822" y="571631"/>
                    </a:cubicBezTo>
                    <a:cubicBezTo>
                      <a:pt x="898196" y="620040"/>
                      <a:pt x="1040498" y="632591"/>
                      <a:pt x="1109763" y="646934"/>
                    </a:cubicBezTo>
                    <a:cubicBezTo>
                      <a:pt x="1179028" y="661277"/>
                      <a:pt x="1256411" y="657691"/>
                      <a:pt x="1256411" y="657691"/>
                    </a:cubicBezTo>
                    <a:lnTo>
                      <a:pt x="1126573" y="644580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FCB96B9-97CA-EAF1-9DEA-9F9F8679040A}"/>
                </a:ext>
              </a:extLst>
            </p:cNvPr>
            <p:cNvSpPr/>
            <p:nvPr/>
          </p:nvSpPr>
          <p:spPr>
            <a:xfrm>
              <a:off x="1206499" y="3911600"/>
              <a:ext cx="3844471" cy="193040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0FA986F-438E-192C-00C8-6041480D33D2}"/>
              </a:ext>
            </a:extLst>
          </p:cNvPr>
          <p:cNvGrpSpPr/>
          <p:nvPr/>
        </p:nvGrpSpPr>
        <p:grpSpPr>
          <a:xfrm>
            <a:off x="6471980" y="3984006"/>
            <a:ext cx="4022534" cy="1930400"/>
            <a:chOff x="6346883" y="3881609"/>
            <a:chExt cx="4022534" cy="1930400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DDDF7DB-8E3E-C537-0FE8-AEECB5D8F335}"/>
                </a:ext>
              </a:extLst>
            </p:cNvPr>
            <p:cNvGrpSpPr/>
            <p:nvPr/>
          </p:nvGrpSpPr>
          <p:grpSpPr>
            <a:xfrm>
              <a:off x="6346883" y="3914628"/>
              <a:ext cx="4022534" cy="1829814"/>
              <a:chOff x="4221425" y="31403972"/>
              <a:chExt cx="7417448" cy="3374129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5C8B4E8C-CCB7-292B-F813-218FB83FE123}"/>
                  </a:ext>
                </a:extLst>
              </p:cNvPr>
              <p:cNvGrpSpPr/>
              <p:nvPr/>
            </p:nvGrpSpPr>
            <p:grpSpPr>
              <a:xfrm>
                <a:off x="4221425" y="31403972"/>
                <a:ext cx="7417448" cy="3374129"/>
                <a:chOff x="35045203" y="17528566"/>
                <a:chExt cx="7417448" cy="3374129"/>
              </a:xfrm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BA8DBA8E-6A12-0206-5395-34A97A082B81}"/>
                    </a:ext>
                  </a:extLst>
                </p:cNvPr>
                <p:cNvSpPr/>
                <p:nvPr/>
              </p:nvSpPr>
              <p:spPr>
                <a:xfrm>
                  <a:off x="39348095" y="18751940"/>
                  <a:ext cx="1114526" cy="1179479"/>
                </a:xfrm>
                <a:custGeom>
                  <a:avLst/>
                  <a:gdLst>
                    <a:gd name="connsiteX0" fmla="*/ 21432 w 895350"/>
                    <a:gd name="connsiteY0" fmla="*/ 0 h 1054894"/>
                    <a:gd name="connsiteX1" fmla="*/ 257175 w 895350"/>
                    <a:gd name="connsiteY1" fmla="*/ 0 h 1054894"/>
                    <a:gd name="connsiteX2" fmla="*/ 569119 w 895350"/>
                    <a:gd name="connsiteY2" fmla="*/ 138112 h 1054894"/>
                    <a:gd name="connsiteX3" fmla="*/ 738188 w 895350"/>
                    <a:gd name="connsiteY3" fmla="*/ 400050 h 1054894"/>
                    <a:gd name="connsiteX4" fmla="*/ 850107 w 895350"/>
                    <a:gd name="connsiteY4" fmla="*/ 619125 h 1054894"/>
                    <a:gd name="connsiteX5" fmla="*/ 852488 w 895350"/>
                    <a:gd name="connsiteY5" fmla="*/ 685800 h 1054894"/>
                    <a:gd name="connsiteX6" fmla="*/ 895350 w 895350"/>
                    <a:gd name="connsiteY6" fmla="*/ 1050131 h 1054894"/>
                    <a:gd name="connsiteX7" fmla="*/ 223838 w 895350"/>
                    <a:gd name="connsiteY7" fmla="*/ 1054894 h 1054894"/>
                    <a:gd name="connsiteX8" fmla="*/ 207169 w 895350"/>
                    <a:gd name="connsiteY8" fmla="*/ 676275 h 1054894"/>
                    <a:gd name="connsiteX9" fmla="*/ 200025 w 895350"/>
                    <a:gd name="connsiteY9" fmla="*/ 523875 h 1054894"/>
                    <a:gd name="connsiteX10" fmla="*/ 176213 w 895350"/>
                    <a:gd name="connsiteY10" fmla="*/ 392906 h 1054894"/>
                    <a:gd name="connsiteX11" fmla="*/ 130969 w 895350"/>
                    <a:gd name="connsiteY11" fmla="*/ 266700 h 1054894"/>
                    <a:gd name="connsiteX12" fmla="*/ 54769 w 895350"/>
                    <a:gd name="connsiteY12" fmla="*/ 150019 h 1054894"/>
                    <a:gd name="connsiteX13" fmla="*/ 0 w 895350"/>
                    <a:gd name="connsiteY13" fmla="*/ 128587 h 1054894"/>
                    <a:gd name="connsiteX14" fmla="*/ 21432 w 895350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629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245269 w 890587"/>
                    <a:gd name="connsiteY9" fmla="*/ 54292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16694 w 890587"/>
                    <a:gd name="connsiteY8" fmla="*/ 678657 h 1054894"/>
                    <a:gd name="connsiteX9" fmla="*/ 245269 w 890587"/>
                    <a:gd name="connsiteY9" fmla="*/ 54292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0131"/>
                    <a:gd name="connsiteX1" fmla="*/ 252412 w 890587"/>
                    <a:gd name="connsiteY1" fmla="*/ 0 h 1050131"/>
                    <a:gd name="connsiteX2" fmla="*/ 564356 w 890587"/>
                    <a:gd name="connsiteY2" fmla="*/ 138112 h 1050131"/>
                    <a:gd name="connsiteX3" fmla="*/ 733425 w 890587"/>
                    <a:gd name="connsiteY3" fmla="*/ 392907 h 1050131"/>
                    <a:gd name="connsiteX4" fmla="*/ 828675 w 890587"/>
                    <a:gd name="connsiteY4" fmla="*/ 609600 h 1050131"/>
                    <a:gd name="connsiteX5" fmla="*/ 847725 w 890587"/>
                    <a:gd name="connsiteY5" fmla="*/ 685800 h 1050131"/>
                    <a:gd name="connsiteX6" fmla="*/ 890587 w 890587"/>
                    <a:gd name="connsiteY6" fmla="*/ 1050131 h 1050131"/>
                    <a:gd name="connsiteX7" fmla="*/ 157163 w 890587"/>
                    <a:gd name="connsiteY7" fmla="*/ 1047751 h 1050131"/>
                    <a:gd name="connsiteX8" fmla="*/ 216694 w 890587"/>
                    <a:gd name="connsiteY8" fmla="*/ 678657 h 1050131"/>
                    <a:gd name="connsiteX9" fmla="*/ 245269 w 890587"/>
                    <a:gd name="connsiteY9" fmla="*/ 542925 h 1050131"/>
                    <a:gd name="connsiteX10" fmla="*/ 247650 w 890587"/>
                    <a:gd name="connsiteY10" fmla="*/ 400050 h 1050131"/>
                    <a:gd name="connsiteX11" fmla="*/ 180974 w 890587"/>
                    <a:gd name="connsiteY11" fmla="*/ 271463 h 1050131"/>
                    <a:gd name="connsiteX12" fmla="*/ 119063 w 890587"/>
                    <a:gd name="connsiteY12" fmla="*/ 185738 h 1050131"/>
                    <a:gd name="connsiteX13" fmla="*/ 0 w 890587"/>
                    <a:gd name="connsiteY13" fmla="*/ 147637 h 1050131"/>
                    <a:gd name="connsiteX14" fmla="*/ 16669 w 890587"/>
                    <a:gd name="connsiteY14" fmla="*/ 0 h 1050131"/>
                    <a:gd name="connsiteX0" fmla="*/ 32430 w 906348"/>
                    <a:gd name="connsiteY0" fmla="*/ 0 h 1050131"/>
                    <a:gd name="connsiteX1" fmla="*/ 268173 w 906348"/>
                    <a:gd name="connsiteY1" fmla="*/ 0 h 1050131"/>
                    <a:gd name="connsiteX2" fmla="*/ 580117 w 906348"/>
                    <a:gd name="connsiteY2" fmla="*/ 138112 h 1050131"/>
                    <a:gd name="connsiteX3" fmla="*/ 749186 w 906348"/>
                    <a:gd name="connsiteY3" fmla="*/ 392907 h 1050131"/>
                    <a:gd name="connsiteX4" fmla="*/ 844436 w 906348"/>
                    <a:gd name="connsiteY4" fmla="*/ 609600 h 1050131"/>
                    <a:gd name="connsiteX5" fmla="*/ 863486 w 906348"/>
                    <a:gd name="connsiteY5" fmla="*/ 685800 h 1050131"/>
                    <a:gd name="connsiteX6" fmla="*/ 906348 w 906348"/>
                    <a:gd name="connsiteY6" fmla="*/ 1050131 h 1050131"/>
                    <a:gd name="connsiteX7" fmla="*/ 172924 w 906348"/>
                    <a:gd name="connsiteY7" fmla="*/ 1047751 h 1050131"/>
                    <a:gd name="connsiteX8" fmla="*/ 232455 w 906348"/>
                    <a:gd name="connsiteY8" fmla="*/ 678657 h 1050131"/>
                    <a:gd name="connsiteX9" fmla="*/ 261030 w 906348"/>
                    <a:gd name="connsiteY9" fmla="*/ 542925 h 1050131"/>
                    <a:gd name="connsiteX10" fmla="*/ 263411 w 906348"/>
                    <a:gd name="connsiteY10" fmla="*/ 400050 h 1050131"/>
                    <a:gd name="connsiteX11" fmla="*/ 196735 w 906348"/>
                    <a:gd name="connsiteY11" fmla="*/ 271463 h 1050131"/>
                    <a:gd name="connsiteX12" fmla="*/ 134824 w 906348"/>
                    <a:gd name="connsiteY12" fmla="*/ 185738 h 1050131"/>
                    <a:gd name="connsiteX13" fmla="*/ 0 w 906348"/>
                    <a:gd name="connsiteY13" fmla="*/ 173078 h 1050131"/>
                    <a:gd name="connsiteX14" fmla="*/ 32430 w 906348"/>
                    <a:gd name="connsiteY14" fmla="*/ 0 h 1050131"/>
                    <a:gd name="connsiteX0" fmla="*/ 0 w 918575"/>
                    <a:gd name="connsiteY0" fmla="*/ 2827 h 1050131"/>
                    <a:gd name="connsiteX1" fmla="*/ 280400 w 918575"/>
                    <a:gd name="connsiteY1" fmla="*/ 0 h 1050131"/>
                    <a:gd name="connsiteX2" fmla="*/ 592344 w 918575"/>
                    <a:gd name="connsiteY2" fmla="*/ 138112 h 1050131"/>
                    <a:gd name="connsiteX3" fmla="*/ 761413 w 918575"/>
                    <a:gd name="connsiteY3" fmla="*/ 392907 h 1050131"/>
                    <a:gd name="connsiteX4" fmla="*/ 856663 w 918575"/>
                    <a:gd name="connsiteY4" fmla="*/ 609600 h 1050131"/>
                    <a:gd name="connsiteX5" fmla="*/ 875713 w 918575"/>
                    <a:gd name="connsiteY5" fmla="*/ 685800 h 1050131"/>
                    <a:gd name="connsiteX6" fmla="*/ 918575 w 918575"/>
                    <a:gd name="connsiteY6" fmla="*/ 1050131 h 1050131"/>
                    <a:gd name="connsiteX7" fmla="*/ 185151 w 918575"/>
                    <a:gd name="connsiteY7" fmla="*/ 1047751 h 1050131"/>
                    <a:gd name="connsiteX8" fmla="*/ 244682 w 918575"/>
                    <a:gd name="connsiteY8" fmla="*/ 678657 h 1050131"/>
                    <a:gd name="connsiteX9" fmla="*/ 273257 w 918575"/>
                    <a:gd name="connsiteY9" fmla="*/ 542925 h 1050131"/>
                    <a:gd name="connsiteX10" fmla="*/ 275638 w 918575"/>
                    <a:gd name="connsiteY10" fmla="*/ 400050 h 1050131"/>
                    <a:gd name="connsiteX11" fmla="*/ 208962 w 918575"/>
                    <a:gd name="connsiteY11" fmla="*/ 271463 h 1050131"/>
                    <a:gd name="connsiteX12" fmla="*/ 147051 w 918575"/>
                    <a:gd name="connsiteY12" fmla="*/ 185738 h 1050131"/>
                    <a:gd name="connsiteX13" fmla="*/ 12227 w 918575"/>
                    <a:gd name="connsiteY13" fmla="*/ 173078 h 1050131"/>
                    <a:gd name="connsiteX14" fmla="*/ 0 w 918575"/>
                    <a:gd name="connsiteY14" fmla="*/ 2827 h 1050131"/>
                    <a:gd name="connsiteX0" fmla="*/ 3534 w 922109"/>
                    <a:gd name="connsiteY0" fmla="*/ 2827 h 1050131"/>
                    <a:gd name="connsiteX1" fmla="*/ 283934 w 922109"/>
                    <a:gd name="connsiteY1" fmla="*/ 0 h 1050131"/>
                    <a:gd name="connsiteX2" fmla="*/ 595878 w 922109"/>
                    <a:gd name="connsiteY2" fmla="*/ 138112 h 1050131"/>
                    <a:gd name="connsiteX3" fmla="*/ 764947 w 922109"/>
                    <a:gd name="connsiteY3" fmla="*/ 392907 h 1050131"/>
                    <a:gd name="connsiteX4" fmla="*/ 860197 w 922109"/>
                    <a:gd name="connsiteY4" fmla="*/ 609600 h 1050131"/>
                    <a:gd name="connsiteX5" fmla="*/ 879247 w 922109"/>
                    <a:gd name="connsiteY5" fmla="*/ 685800 h 1050131"/>
                    <a:gd name="connsiteX6" fmla="*/ 922109 w 922109"/>
                    <a:gd name="connsiteY6" fmla="*/ 1050131 h 1050131"/>
                    <a:gd name="connsiteX7" fmla="*/ 188685 w 922109"/>
                    <a:gd name="connsiteY7" fmla="*/ 1047751 h 1050131"/>
                    <a:gd name="connsiteX8" fmla="*/ 248216 w 922109"/>
                    <a:gd name="connsiteY8" fmla="*/ 678657 h 1050131"/>
                    <a:gd name="connsiteX9" fmla="*/ 276791 w 922109"/>
                    <a:gd name="connsiteY9" fmla="*/ 542925 h 1050131"/>
                    <a:gd name="connsiteX10" fmla="*/ 279172 w 922109"/>
                    <a:gd name="connsiteY10" fmla="*/ 400050 h 1050131"/>
                    <a:gd name="connsiteX11" fmla="*/ 212496 w 922109"/>
                    <a:gd name="connsiteY11" fmla="*/ 271463 h 1050131"/>
                    <a:gd name="connsiteX12" fmla="*/ 150585 w 922109"/>
                    <a:gd name="connsiteY12" fmla="*/ 185738 h 1050131"/>
                    <a:gd name="connsiteX13" fmla="*/ 0 w 922109"/>
                    <a:gd name="connsiteY13" fmla="*/ 164598 h 1050131"/>
                    <a:gd name="connsiteX14" fmla="*/ 3534 w 922109"/>
                    <a:gd name="connsiteY14" fmla="*/ 2827 h 1050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22109" h="1050131">
                      <a:moveTo>
                        <a:pt x="3534" y="2827"/>
                      </a:moveTo>
                      <a:lnTo>
                        <a:pt x="283934" y="0"/>
                      </a:lnTo>
                      <a:cubicBezTo>
                        <a:pt x="409346" y="31749"/>
                        <a:pt x="506184" y="82550"/>
                        <a:pt x="595878" y="138112"/>
                      </a:cubicBezTo>
                      <a:cubicBezTo>
                        <a:pt x="666522" y="223043"/>
                        <a:pt x="720497" y="303212"/>
                        <a:pt x="764947" y="392907"/>
                      </a:cubicBezTo>
                      <a:cubicBezTo>
                        <a:pt x="804634" y="484982"/>
                        <a:pt x="830035" y="522287"/>
                        <a:pt x="860197" y="609600"/>
                      </a:cubicBezTo>
                      <a:cubicBezTo>
                        <a:pt x="860991" y="631825"/>
                        <a:pt x="878453" y="663575"/>
                        <a:pt x="879247" y="685800"/>
                      </a:cubicBezTo>
                      <a:lnTo>
                        <a:pt x="922109" y="1050131"/>
                      </a:lnTo>
                      <a:lnTo>
                        <a:pt x="188685" y="1047751"/>
                      </a:lnTo>
                      <a:lnTo>
                        <a:pt x="248216" y="678657"/>
                      </a:lnTo>
                      <a:lnTo>
                        <a:pt x="276791" y="542925"/>
                      </a:lnTo>
                      <a:cubicBezTo>
                        <a:pt x="277585" y="495300"/>
                        <a:pt x="278378" y="447675"/>
                        <a:pt x="279172" y="400050"/>
                      </a:cubicBezTo>
                      <a:lnTo>
                        <a:pt x="212496" y="271463"/>
                      </a:lnTo>
                      <a:lnTo>
                        <a:pt x="150585" y="185738"/>
                      </a:lnTo>
                      <a:lnTo>
                        <a:pt x="0" y="164598"/>
                      </a:lnTo>
                      <a:lnTo>
                        <a:pt x="3534" y="2827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 w="3810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Right Triangle 144">
                  <a:extLst>
                    <a:ext uri="{FF2B5EF4-FFF2-40B4-BE49-F238E27FC236}">
                      <a16:creationId xmlns:a16="http://schemas.microsoft.com/office/drawing/2014/main" id="{2C37899C-370E-D382-7546-5700C606EAE2}"/>
                    </a:ext>
                  </a:extLst>
                </p:cNvPr>
                <p:cNvSpPr/>
                <p:nvPr/>
              </p:nvSpPr>
              <p:spPr>
                <a:xfrm>
                  <a:off x="39363393" y="17941666"/>
                  <a:ext cx="1543423" cy="1732092"/>
                </a:xfrm>
                <a:prstGeom prst="rtTriangle">
                  <a:avLst/>
                </a:prstGeom>
                <a:solidFill>
                  <a:schemeClr val="tx1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259BC2AF-4D4C-1106-6513-40B11ED87ED1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39954039" y="18290987"/>
                      <a:ext cx="1313955" cy="45402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oMath>
                      </a14:m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dipole</a:t>
                      </a:r>
                    </a:p>
                  </p:txBody>
                </p:sp>
              </mc:Choice>
              <mc:Fallback xmlns=""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259BC2AF-4D4C-1106-6513-40B11ED87ED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700000">
                      <a:off x="39954039" y="18290987"/>
                      <a:ext cx="1313955" cy="45402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3EB4918A-19B7-AAD5-D6A4-F4016B0D6F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42596" y="17531000"/>
                      <a:ext cx="927205" cy="2837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slit 1 </a:t>
                      </a:r>
                      <a14:m>
                        <m:oMath xmlns:m="http://schemas.openxmlformats.org/officeDocument/2006/math">
                          <m:r>
                            <a:rPr lang="en-US" sz="1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a14:m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3EB4918A-19B7-AAD5-D6A4-F4016B0D6F0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842596" y="17531000"/>
                      <a:ext cx="927205" cy="28376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5854" t="-32000" r="-4878" b="-4800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A4C63360-334D-A1DC-121E-D62FA1BC40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562465" y="17528566"/>
                      <a:ext cx="960666" cy="2837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slit 2 </a:t>
                      </a:r>
                      <a14:m>
                        <m:oMath xmlns:m="http://schemas.openxmlformats.org/officeDocument/2006/math">
                          <m:r>
                            <a:rPr lang="en-US" sz="1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 </m:t>
                          </m:r>
                          <m:r>
                            <a:rPr lang="en-US" sz="1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a14:m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A4C63360-334D-A1DC-121E-D62FA1BC40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562465" y="17528566"/>
                      <a:ext cx="960666" cy="2837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294" t="-32000" r="-8235" b="-4800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2D605A35-1298-8CE8-4CF7-D502A874F0A7}"/>
                    </a:ext>
                  </a:extLst>
                </p:cNvPr>
                <p:cNvGrpSpPr/>
                <p:nvPr/>
              </p:nvGrpSpPr>
              <p:grpSpPr>
                <a:xfrm>
                  <a:off x="35054205" y="18445759"/>
                  <a:ext cx="4309189" cy="846522"/>
                  <a:chOff x="-112404" y="4242341"/>
                  <a:chExt cx="3565230" cy="643677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E7F194F-DAED-19A7-447C-593A70860BEC}"/>
                      </a:ext>
                    </a:extLst>
                  </p:cNvPr>
                  <p:cNvSpPr/>
                  <p:nvPr/>
                </p:nvSpPr>
                <p:spPr>
                  <a:xfrm>
                    <a:off x="-112404" y="4249271"/>
                    <a:ext cx="1450668" cy="636747"/>
                  </a:xfrm>
                  <a:prstGeom prst="rect">
                    <a:avLst/>
                  </a:prstGeom>
                  <a:solidFill>
                    <a:srgbClr val="CCFF66"/>
                  </a:solidFill>
                  <a:ln w="38100">
                    <a:noFill/>
                    <a:miter lim="800000"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>
                      <a:lnSpc>
                        <a:spcPct val="90000"/>
                      </a:lnSpc>
                    </a:pP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" name="Isosceles Triangle 173">
                    <a:extLst>
                      <a:ext uri="{FF2B5EF4-FFF2-40B4-BE49-F238E27FC236}">
                        <a16:creationId xmlns:a16="http://schemas.microsoft.com/office/drawing/2014/main" id="{9C62F055-DA8F-A685-6E7B-7E6F959CE5B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536775" y="3627110"/>
                    <a:ext cx="636678" cy="1867140"/>
                  </a:xfrm>
                  <a:prstGeom prst="triangle">
                    <a:avLst/>
                  </a:prstGeom>
                  <a:solidFill>
                    <a:srgbClr val="CCFF66"/>
                  </a:solidFill>
                  <a:ln w="38100">
                    <a:noFill/>
                    <a:miter lim="800000"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>
                      <a:lnSpc>
                        <a:spcPct val="90000"/>
                      </a:lnSpc>
                    </a:pP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72D904-B471-05F0-06C3-98B83058F4E5}"/>
                      </a:ext>
                    </a:extLst>
                  </p:cNvPr>
                  <p:cNvSpPr/>
                  <p:nvPr/>
                </p:nvSpPr>
                <p:spPr>
                  <a:xfrm>
                    <a:off x="2788683" y="4477524"/>
                    <a:ext cx="664143" cy="137407"/>
                  </a:xfrm>
                  <a:prstGeom prst="rect">
                    <a:avLst/>
                  </a:prstGeom>
                  <a:solidFill>
                    <a:srgbClr val="CCFF66"/>
                  </a:solidFill>
                  <a:ln w="38100">
                    <a:noFill/>
                    <a:miter lim="800000"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>
                      <a:lnSpc>
                        <a:spcPct val="90000"/>
                      </a:lnSpc>
                    </a:pPr>
                    <a:endParaRPr lang="en-US" sz="10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66F67FE8-C63C-7461-9ACA-7EF0F2753336}"/>
                    </a:ext>
                  </a:extLst>
                </p:cNvPr>
                <p:cNvSpPr txBox="1"/>
                <p:nvPr/>
              </p:nvSpPr>
              <p:spPr>
                <a:xfrm>
                  <a:off x="35045203" y="18596858"/>
                  <a:ext cx="1753380" cy="4256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sz="1000" dirty="0">
                      <a:solidFill>
                        <a:srgbClr val="000000"/>
                      </a:solidFill>
                      <a:latin typeface="+mn-lt"/>
                    </a:rPr>
                    <a:t>H</a:t>
                  </a:r>
                  <a:r>
                    <a:rPr lang="en-US" sz="1000" baseline="30000" dirty="0">
                      <a:solidFill>
                        <a:srgbClr val="000000"/>
                      </a:solidFill>
                      <a:latin typeface="+mn-lt"/>
                    </a:rPr>
                    <a:t>-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+mn-lt"/>
                    </a:rPr>
                    <a:t> beam</a:t>
                  </a:r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93BC62B7-6507-2A67-1D0A-A4B73BF73B37}"/>
                    </a:ext>
                  </a:extLst>
                </p:cNvPr>
                <p:cNvGrpSpPr/>
                <p:nvPr/>
              </p:nvGrpSpPr>
              <p:grpSpPr>
                <a:xfrm>
                  <a:off x="36608554" y="17811109"/>
                  <a:ext cx="206707" cy="1970019"/>
                  <a:chOff x="2492093" y="2427193"/>
                  <a:chExt cx="160171" cy="1970019"/>
                </a:xfrm>
                <a:solidFill>
                  <a:schemeClr val="tx1"/>
                </a:solidFill>
              </p:grpSpPr>
              <p:sp>
                <p:nvSpPr>
                  <p:cNvPr id="171" name="Parallelogram 170">
                    <a:extLst>
                      <a:ext uri="{FF2B5EF4-FFF2-40B4-BE49-F238E27FC236}">
                        <a16:creationId xmlns:a16="http://schemas.microsoft.com/office/drawing/2014/main" id="{6D015931-A46E-854F-55EE-81CAFD9B56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94677" y="3839625"/>
                    <a:ext cx="958681" cy="156493"/>
                  </a:xfrm>
                  <a:prstGeom prst="parallelogram">
                    <a:avLst>
                      <a:gd name="adj" fmla="val 67384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2" name="Parallelogram 171">
                    <a:extLst>
                      <a:ext uri="{FF2B5EF4-FFF2-40B4-BE49-F238E27FC236}">
                        <a16:creationId xmlns:a16="http://schemas.microsoft.com/office/drawing/2014/main" id="{402B9141-39B0-FC01-AF92-3BA12E593C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90999" y="2828287"/>
                    <a:ext cx="958681" cy="156493"/>
                  </a:xfrm>
                  <a:prstGeom prst="parallelogram">
                    <a:avLst>
                      <a:gd name="adj" fmla="val 67384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7C3289CF-D9E8-A29F-7F03-E66318A0D35D}"/>
                    </a:ext>
                  </a:extLst>
                </p:cNvPr>
                <p:cNvGrpSpPr/>
                <p:nvPr/>
              </p:nvGrpSpPr>
              <p:grpSpPr>
                <a:xfrm>
                  <a:off x="38364865" y="17796375"/>
                  <a:ext cx="206707" cy="1970019"/>
                  <a:chOff x="2492093" y="2427193"/>
                  <a:chExt cx="160171" cy="1970019"/>
                </a:xfrm>
                <a:solidFill>
                  <a:schemeClr val="tx1"/>
                </a:solidFill>
              </p:grpSpPr>
              <p:sp>
                <p:nvSpPr>
                  <p:cNvPr id="169" name="Parallelogram 168">
                    <a:extLst>
                      <a:ext uri="{FF2B5EF4-FFF2-40B4-BE49-F238E27FC236}">
                        <a16:creationId xmlns:a16="http://schemas.microsoft.com/office/drawing/2014/main" id="{B1C10BA4-9A7C-7D52-8866-FCB11C2C757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94677" y="3839625"/>
                    <a:ext cx="958681" cy="156493"/>
                  </a:xfrm>
                  <a:prstGeom prst="parallelogram">
                    <a:avLst>
                      <a:gd name="adj" fmla="val 67384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0" name="Parallelogram 169">
                    <a:extLst>
                      <a:ext uri="{FF2B5EF4-FFF2-40B4-BE49-F238E27FC236}">
                        <a16:creationId xmlns:a16="http://schemas.microsoft.com/office/drawing/2014/main" id="{26B1C20B-1830-F054-C036-D2788C50D3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90999" y="2828287"/>
                    <a:ext cx="958681" cy="156493"/>
                  </a:xfrm>
                  <a:prstGeom prst="parallelogram">
                    <a:avLst>
                      <a:gd name="adj" fmla="val 67384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0E757B20-CD78-1508-ED8C-03B816515F5F}"/>
                    </a:ext>
                  </a:extLst>
                </p:cNvPr>
                <p:cNvSpPr txBox="1"/>
                <p:nvPr/>
              </p:nvSpPr>
              <p:spPr>
                <a:xfrm>
                  <a:off x="37024423" y="19498823"/>
                  <a:ext cx="1448987" cy="454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0.95 m</a:t>
                  </a:r>
                </a:p>
              </p:txBody>
            </p:sp>
            <p:cxnSp>
              <p:nvCxnSpPr>
                <p:cNvPr id="154" name="Straight Arrow Connector 153">
                  <a:extLst>
                    <a:ext uri="{FF2B5EF4-FFF2-40B4-BE49-F238E27FC236}">
                      <a16:creationId xmlns:a16="http://schemas.microsoft.com/office/drawing/2014/main" id="{BE9DEA75-EA9F-AD41-B338-4736E170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11448" y="18247177"/>
                  <a:ext cx="0" cy="1252799"/>
                </a:xfrm>
                <a:prstGeom prst="straightConnector1">
                  <a:avLst/>
                </a:prstGeom>
                <a:ln>
                  <a:headEnd type="triangle" w="lg" len="lg"/>
                  <a:tailEnd type="triangle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2634239E-ACC3-93EE-91C0-3A130E7D1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745003" y="18275715"/>
                  <a:ext cx="0" cy="1252799"/>
                </a:xfrm>
                <a:prstGeom prst="straightConnector1">
                  <a:avLst/>
                </a:prstGeom>
                <a:ln>
                  <a:headEnd type="triangle" w="lg" len="lg"/>
                  <a:tailEnd type="triangle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Left Bracket 155">
                  <a:extLst>
                    <a:ext uri="{FF2B5EF4-FFF2-40B4-BE49-F238E27FC236}">
                      <a16:creationId xmlns:a16="http://schemas.microsoft.com/office/drawing/2014/main" id="{2FA1072E-EF93-E127-6F45-F241AE2AD380}"/>
                    </a:ext>
                  </a:extLst>
                </p:cNvPr>
                <p:cNvSpPr/>
                <p:nvPr/>
              </p:nvSpPr>
              <p:spPr>
                <a:xfrm rot="16200000">
                  <a:off x="37530774" y="19089480"/>
                  <a:ext cx="126341" cy="1776468"/>
                </a:xfrm>
                <a:prstGeom prst="leftBracket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7" name="Parallelogram 156">
                  <a:extLst>
                    <a:ext uri="{FF2B5EF4-FFF2-40B4-BE49-F238E27FC236}">
                      <a16:creationId xmlns:a16="http://schemas.microsoft.com/office/drawing/2014/main" id="{9D354DFD-E172-7789-2021-AE9EC489E931}"/>
                    </a:ext>
                  </a:extLst>
                </p:cNvPr>
                <p:cNvSpPr/>
                <p:nvPr/>
              </p:nvSpPr>
              <p:spPr>
                <a:xfrm>
                  <a:off x="39262012" y="19740131"/>
                  <a:ext cx="1543423" cy="369499"/>
                </a:xfrm>
                <a:prstGeom prst="parallelogram">
                  <a:avLst>
                    <a:gd name="adj" fmla="val 67384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5109C89D-DCC7-73C3-DB8D-140842E095D3}"/>
                    </a:ext>
                  </a:extLst>
                </p:cNvPr>
                <p:cNvSpPr/>
                <p:nvPr/>
              </p:nvSpPr>
              <p:spPr>
                <a:xfrm flipV="1">
                  <a:off x="39362013" y="18199485"/>
                  <a:ext cx="737005" cy="720108"/>
                </a:xfrm>
                <a:custGeom>
                  <a:avLst/>
                  <a:gdLst>
                    <a:gd name="connsiteX0" fmla="*/ 21432 w 895350"/>
                    <a:gd name="connsiteY0" fmla="*/ 0 h 1054894"/>
                    <a:gd name="connsiteX1" fmla="*/ 257175 w 895350"/>
                    <a:gd name="connsiteY1" fmla="*/ 0 h 1054894"/>
                    <a:gd name="connsiteX2" fmla="*/ 569119 w 895350"/>
                    <a:gd name="connsiteY2" fmla="*/ 138112 h 1054894"/>
                    <a:gd name="connsiteX3" fmla="*/ 738188 w 895350"/>
                    <a:gd name="connsiteY3" fmla="*/ 400050 h 1054894"/>
                    <a:gd name="connsiteX4" fmla="*/ 850107 w 895350"/>
                    <a:gd name="connsiteY4" fmla="*/ 619125 h 1054894"/>
                    <a:gd name="connsiteX5" fmla="*/ 852488 w 895350"/>
                    <a:gd name="connsiteY5" fmla="*/ 685800 h 1054894"/>
                    <a:gd name="connsiteX6" fmla="*/ 895350 w 895350"/>
                    <a:gd name="connsiteY6" fmla="*/ 1050131 h 1054894"/>
                    <a:gd name="connsiteX7" fmla="*/ 223838 w 895350"/>
                    <a:gd name="connsiteY7" fmla="*/ 1054894 h 1054894"/>
                    <a:gd name="connsiteX8" fmla="*/ 207169 w 895350"/>
                    <a:gd name="connsiteY8" fmla="*/ 676275 h 1054894"/>
                    <a:gd name="connsiteX9" fmla="*/ 200025 w 895350"/>
                    <a:gd name="connsiteY9" fmla="*/ 523875 h 1054894"/>
                    <a:gd name="connsiteX10" fmla="*/ 176213 w 895350"/>
                    <a:gd name="connsiteY10" fmla="*/ 392906 h 1054894"/>
                    <a:gd name="connsiteX11" fmla="*/ 130969 w 895350"/>
                    <a:gd name="connsiteY11" fmla="*/ 266700 h 1054894"/>
                    <a:gd name="connsiteX12" fmla="*/ 54769 w 895350"/>
                    <a:gd name="connsiteY12" fmla="*/ 150019 h 1054894"/>
                    <a:gd name="connsiteX13" fmla="*/ 0 w 895350"/>
                    <a:gd name="connsiteY13" fmla="*/ 128587 h 1054894"/>
                    <a:gd name="connsiteX14" fmla="*/ 21432 w 895350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4534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6294 w 890587"/>
                    <a:gd name="connsiteY4" fmla="*/ 619125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400050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219075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50006 w 890587"/>
                    <a:gd name="connsiteY12" fmla="*/ 150019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26206 w 890587"/>
                    <a:gd name="connsiteY11" fmla="*/ 266700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171450 w 890587"/>
                    <a:gd name="connsiteY10" fmla="*/ 392906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195262 w 890587"/>
                    <a:gd name="connsiteY9" fmla="*/ 52387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02406 w 890587"/>
                    <a:gd name="connsiteY8" fmla="*/ 676275 h 1054894"/>
                    <a:gd name="connsiteX9" fmla="*/ 245269 w 890587"/>
                    <a:gd name="connsiteY9" fmla="*/ 54292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4894"/>
                    <a:gd name="connsiteX1" fmla="*/ 252412 w 890587"/>
                    <a:gd name="connsiteY1" fmla="*/ 0 h 1054894"/>
                    <a:gd name="connsiteX2" fmla="*/ 564356 w 890587"/>
                    <a:gd name="connsiteY2" fmla="*/ 138112 h 1054894"/>
                    <a:gd name="connsiteX3" fmla="*/ 733425 w 890587"/>
                    <a:gd name="connsiteY3" fmla="*/ 392907 h 1054894"/>
                    <a:gd name="connsiteX4" fmla="*/ 828675 w 890587"/>
                    <a:gd name="connsiteY4" fmla="*/ 609600 h 1054894"/>
                    <a:gd name="connsiteX5" fmla="*/ 847725 w 890587"/>
                    <a:gd name="connsiteY5" fmla="*/ 685800 h 1054894"/>
                    <a:gd name="connsiteX6" fmla="*/ 890587 w 890587"/>
                    <a:gd name="connsiteY6" fmla="*/ 1050131 h 1054894"/>
                    <a:gd name="connsiteX7" fmla="*/ 173832 w 890587"/>
                    <a:gd name="connsiteY7" fmla="*/ 1054894 h 1054894"/>
                    <a:gd name="connsiteX8" fmla="*/ 216694 w 890587"/>
                    <a:gd name="connsiteY8" fmla="*/ 678657 h 1054894"/>
                    <a:gd name="connsiteX9" fmla="*/ 245269 w 890587"/>
                    <a:gd name="connsiteY9" fmla="*/ 542925 h 1054894"/>
                    <a:gd name="connsiteX10" fmla="*/ 247650 w 890587"/>
                    <a:gd name="connsiteY10" fmla="*/ 400050 h 1054894"/>
                    <a:gd name="connsiteX11" fmla="*/ 180974 w 890587"/>
                    <a:gd name="connsiteY11" fmla="*/ 271463 h 1054894"/>
                    <a:gd name="connsiteX12" fmla="*/ 119063 w 890587"/>
                    <a:gd name="connsiteY12" fmla="*/ 185738 h 1054894"/>
                    <a:gd name="connsiteX13" fmla="*/ 0 w 890587"/>
                    <a:gd name="connsiteY13" fmla="*/ 147637 h 1054894"/>
                    <a:gd name="connsiteX14" fmla="*/ 16669 w 890587"/>
                    <a:gd name="connsiteY14" fmla="*/ 0 h 1054894"/>
                    <a:gd name="connsiteX0" fmla="*/ 16669 w 890587"/>
                    <a:gd name="connsiteY0" fmla="*/ 0 h 1050131"/>
                    <a:gd name="connsiteX1" fmla="*/ 252412 w 890587"/>
                    <a:gd name="connsiteY1" fmla="*/ 0 h 1050131"/>
                    <a:gd name="connsiteX2" fmla="*/ 564356 w 890587"/>
                    <a:gd name="connsiteY2" fmla="*/ 138112 h 1050131"/>
                    <a:gd name="connsiteX3" fmla="*/ 733425 w 890587"/>
                    <a:gd name="connsiteY3" fmla="*/ 392907 h 1050131"/>
                    <a:gd name="connsiteX4" fmla="*/ 828675 w 890587"/>
                    <a:gd name="connsiteY4" fmla="*/ 609600 h 1050131"/>
                    <a:gd name="connsiteX5" fmla="*/ 847725 w 890587"/>
                    <a:gd name="connsiteY5" fmla="*/ 685800 h 1050131"/>
                    <a:gd name="connsiteX6" fmla="*/ 890587 w 890587"/>
                    <a:gd name="connsiteY6" fmla="*/ 1050131 h 1050131"/>
                    <a:gd name="connsiteX7" fmla="*/ 157163 w 890587"/>
                    <a:gd name="connsiteY7" fmla="*/ 1047751 h 1050131"/>
                    <a:gd name="connsiteX8" fmla="*/ 216694 w 890587"/>
                    <a:gd name="connsiteY8" fmla="*/ 678657 h 1050131"/>
                    <a:gd name="connsiteX9" fmla="*/ 245269 w 890587"/>
                    <a:gd name="connsiteY9" fmla="*/ 542925 h 1050131"/>
                    <a:gd name="connsiteX10" fmla="*/ 247650 w 890587"/>
                    <a:gd name="connsiteY10" fmla="*/ 400050 h 1050131"/>
                    <a:gd name="connsiteX11" fmla="*/ 180974 w 890587"/>
                    <a:gd name="connsiteY11" fmla="*/ 271463 h 1050131"/>
                    <a:gd name="connsiteX12" fmla="*/ 119063 w 890587"/>
                    <a:gd name="connsiteY12" fmla="*/ 185738 h 1050131"/>
                    <a:gd name="connsiteX13" fmla="*/ 0 w 890587"/>
                    <a:gd name="connsiteY13" fmla="*/ 147637 h 1050131"/>
                    <a:gd name="connsiteX14" fmla="*/ 16669 w 890587"/>
                    <a:gd name="connsiteY14" fmla="*/ 0 h 1050131"/>
                    <a:gd name="connsiteX0" fmla="*/ 16669 w 890587"/>
                    <a:gd name="connsiteY0" fmla="*/ 0 h 1050131"/>
                    <a:gd name="connsiteX1" fmla="*/ 252412 w 890587"/>
                    <a:gd name="connsiteY1" fmla="*/ 0 h 1050131"/>
                    <a:gd name="connsiteX2" fmla="*/ 564356 w 890587"/>
                    <a:gd name="connsiteY2" fmla="*/ 138112 h 1050131"/>
                    <a:gd name="connsiteX3" fmla="*/ 733425 w 890587"/>
                    <a:gd name="connsiteY3" fmla="*/ 392907 h 1050131"/>
                    <a:gd name="connsiteX4" fmla="*/ 828675 w 890587"/>
                    <a:gd name="connsiteY4" fmla="*/ 609600 h 1050131"/>
                    <a:gd name="connsiteX5" fmla="*/ 847725 w 890587"/>
                    <a:gd name="connsiteY5" fmla="*/ 685800 h 1050131"/>
                    <a:gd name="connsiteX6" fmla="*/ 890587 w 890587"/>
                    <a:gd name="connsiteY6" fmla="*/ 1050131 h 1050131"/>
                    <a:gd name="connsiteX7" fmla="*/ 193939 w 890587"/>
                    <a:gd name="connsiteY7" fmla="*/ 799810 h 1050131"/>
                    <a:gd name="connsiteX8" fmla="*/ 216694 w 890587"/>
                    <a:gd name="connsiteY8" fmla="*/ 678657 h 1050131"/>
                    <a:gd name="connsiteX9" fmla="*/ 245269 w 890587"/>
                    <a:gd name="connsiteY9" fmla="*/ 542925 h 1050131"/>
                    <a:gd name="connsiteX10" fmla="*/ 247650 w 890587"/>
                    <a:gd name="connsiteY10" fmla="*/ 400050 h 1050131"/>
                    <a:gd name="connsiteX11" fmla="*/ 180974 w 890587"/>
                    <a:gd name="connsiteY11" fmla="*/ 271463 h 1050131"/>
                    <a:gd name="connsiteX12" fmla="*/ 119063 w 890587"/>
                    <a:gd name="connsiteY12" fmla="*/ 185738 h 1050131"/>
                    <a:gd name="connsiteX13" fmla="*/ 0 w 890587"/>
                    <a:gd name="connsiteY13" fmla="*/ 147637 h 1050131"/>
                    <a:gd name="connsiteX14" fmla="*/ 16669 w 890587"/>
                    <a:gd name="connsiteY14" fmla="*/ 0 h 1050131"/>
                    <a:gd name="connsiteX0" fmla="*/ 16669 w 847725"/>
                    <a:gd name="connsiteY0" fmla="*/ 0 h 799810"/>
                    <a:gd name="connsiteX1" fmla="*/ 252412 w 847725"/>
                    <a:gd name="connsiteY1" fmla="*/ 0 h 799810"/>
                    <a:gd name="connsiteX2" fmla="*/ 564356 w 847725"/>
                    <a:gd name="connsiteY2" fmla="*/ 138112 h 799810"/>
                    <a:gd name="connsiteX3" fmla="*/ 733425 w 847725"/>
                    <a:gd name="connsiteY3" fmla="*/ 392907 h 799810"/>
                    <a:gd name="connsiteX4" fmla="*/ 828675 w 847725"/>
                    <a:gd name="connsiteY4" fmla="*/ 609600 h 799810"/>
                    <a:gd name="connsiteX5" fmla="*/ 847725 w 847725"/>
                    <a:gd name="connsiteY5" fmla="*/ 685800 h 799810"/>
                    <a:gd name="connsiteX6" fmla="*/ 617394 w 847725"/>
                    <a:gd name="connsiteY6" fmla="*/ 192961 h 799810"/>
                    <a:gd name="connsiteX7" fmla="*/ 193939 w 847725"/>
                    <a:gd name="connsiteY7" fmla="*/ 799810 h 799810"/>
                    <a:gd name="connsiteX8" fmla="*/ 216694 w 847725"/>
                    <a:gd name="connsiteY8" fmla="*/ 678657 h 799810"/>
                    <a:gd name="connsiteX9" fmla="*/ 245269 w 847725"/>
                    <a:gd name="connsiteY9" fmla="*/ 542925 h 799810"/>
                    <a:gd name="connsiteX10" fmla="*/ 247650 w 847725"/>
                    <a:gd name="connsiteY10" fmla="*/ 400050 h 799810"/>
                    <a:gd name="connsiteX11" fmla="*/ 180974 w 847725"/>
                    <a:gd name="connsiteY11" fmla="*/ 271463 h 799810"/>
                    <a:gd name="connsiteX12" fmla="*/ 119063 w 847725"/>
                    <a:gd name="connsiteY12" fmla="*/ 185738 h 799810"/>
                    <a:gd name="connsiteX13" fmla="*/ 0 w 847725"/>
                    <a:gd name="connsiteY13" fmla="*/ 147637 h 799810"/>
                    <a:gd name="connsiteX14" fmla="*/ 16669 w 847725"/>
                    <a:gd name="connsiteY14" fmla="*/ 0 h 799810"/>
                    <a:gd name="connsiteX0" fmla="*/ 16669 w 847725"/>
                    <a:gd name="connsiteY0" fmla="*/ 0 h 799810"/>
                    <a:gd name="connsiteX1" fmla="*/ 252412 w 847725"/>
                    <a:gd name="connsiteY1" fmla="*/ 0 h 799810"/>
                    <a:gd name="connsiteX2" fmla="*/ 564356 w 847725"/>
                    <a:gd name="connsiteY2" fmla="*/ 138112 h 799810"/>
                    <a:gd name="connsiteX3" fmla="*/ 828675 w 847725"/>
                    <a:gd name="connsiteY3" fmla="*/ 609600 h 799810"/>
                    <a:gd name="connsiteX4" fmla="*/ 847725 w 847725"/>
                    <a:gd name="connsiteY4" fmla="*/ 685800 h 799810"/>
                    <a:gd name="connsiteX5" fmla="*/ 617394 w 847725"/>
                    <a:gd name="connsiteY5" fmla="*/ 192961 h 799810"/>
                    <a:gd name="connsiteX6" fmla="*/ 193939 w 847725"/>
                    <a:gd name="connsiteY6" fmla="*/ 799810 h 799810"/>
                    <a:gd name="connsiteX7" fmla="*/ 216694 w 847725"/>
                    <a:gd name="connsiteY7" fmla="*/ 678657 h 799810"/>
                    <a:gd name="connsiteX8" fmla="*/ 245269 w 847725"/>
                    <a:gd name="connsiteY8" fmla="*/ 542925 h 799810"/>
                    <a:gd name="connsiteX9" fmla="*/ 247650 w 847725"/>
                    <a:gd name="connsiteY9" fmla="*/ 400050 h 799810"/>
                    <a:gd name="connsiteX10" fmla="*/ 180974 w 847725"/>
                    <a:gd name="connsiteY10" fmla="*/ 271463 h 799810"/>
                    <a:gd name="connsiteX11" fmla="*/ 119063 w 847725"/>
                    <a:gd name="connsiteY11" fmla="*/ 185738 h 799810"/>
                    <a:gd name="connsiteX12" fmla="*/ 0 w 847725"/>
                    <a:gd name="connsiteY12" fmla="*/ 147637 h 799810"/>
                    <a:gd name="connsiteX13" fmla="*/ 16669 w 847725"/>
                    <a:gd name="connsiteY13" fmla="*/ 0 h 799810"/>
                    <a:gd name="connsiteX0" fmla="*/ 16669 w 847725"/>
                    <a:gd name="connsiteY0" fmla="*/ 0 h 799810"/>
                    <a:gd name="connsiteX1" fmla="*/ 252412 w 847725"/>
                    <a:gd name="connsiteY1" fmla="*/ 0 h 799810"/>
                    <a:gd name="connsiteX2" fmla="*/ 564356 w 847725"/>
                    <a:gd name="connsiteY2" fmla="*/ 138112 h 799810"/>
                    <a:gd name="connsiteX3" fmla="*/ 847725 w 847725"/>
                    <a:gd name="connsiteY3" fmla="*/ 685800 h 799810"/>
                    <a:gd name="connsiteX4" fmla="*/ 617394 w 847725"/>
                    <a:gd name="connsiteY4" fmla="*/ 192961 h 799810"/>
                    <a:gd name="connsiteX5" fmla="*/ 193939 w 847725"/>
                    <a:gd name="connsiteY5" fmla="*/ 799810 h 799810"/>
                    <a:gd name="connsiteX6" fmla="*/ 216694 w 847725"/>
                    <a:gd name="connsiteY6" fmla="*/ 678657 h 799810"/>
                    <a:gd name="connsiteX7" fmla="*/ 245269 w 847725"/>
                    <a:gd name="connsiteY7" fmla="*/ 542925 h 799810"/>
                    <a:gd name="connsiteX8" fmla="*/ 247650 w 847725"/>
                    <a:gd name="connsiteY8" fmla="*/ 400050 h 799810"/>
                    <a:gd name="connsiteX9" fmla="*/ 180974 w 847725"/>
                    <a:gd name="connsiteY9" fmla="*/ 271463 h 799810"/>
                    <a:gd name="connsiteX10" fmla="*/ 119063 w 847725"/>
                    <a:gd name="connsiteY10" fmla="*/ 185738 h 799810"/>
                    <a:gd name="connsiteX11" fmla="*/ 0 w 847725"/>
                    <a:gd name="connsiteY11" fmla="*/ 147637 h 799810"/>
                    <a:gd name="connsiteX12" fmla="*/ 16669 w 847725"/>
                    <a:gd name="connsiteY12" fmla="*/ 0 h 799810"/>
                    <a:gd name="connsiteX0" fmla="*/ 16669 w 644701"/>
                    <a:gd name="connsiteY0" fmla="*/ 0 h 799810"/>
                    <a:gd name="connsiteX1" fmla="*/ 252412 w 644701"/>
                    <a:gd name="connsiteY1" fmla="*/ 0 h 799810"/>
                    <a:gd name="connsiteX2" fmla="*/ 564356 w 644701"/>
                    <a:gd name="connsiteY2" fmla="*/ 138112 h 799810"/>
                    <a:gd name="connsiteX3" fmla="*/ 617394 w 644701"/>
                    <a:gd name="connsiteY3" fmla="*/ 192961 h 799810"/>
                    <a:gd name="connsiteX4" fmla="*/ 193939 w 644701"/>
                    <a:gd name="connsiteY4" fmla="*/ 799810 h 799810"/>
                    <a:gd name="connsiteX5" fmla="*/ 216694 w 644701"/>
                    <a:gd name="connsiteY5" fmla="*/ 678657 h 799810"/>
                    <a:gd name="connsiteX6" fmla="*/ 245269 w 644701"/>
                    <a:gd name="connsiteY6" fmla="*/ 542925 h 799810"/>
                    <a:gd name="connsiteX7" fmla="*/ 247650 w 644701"/>
                    <a:gd name="connsiteY7" fmla="*/ 400050 h 799810"/>
                    <a:gd name="connsiteX8" fmla="*/ 180974 w 644701"/>
                    <a:gd name="connsiteY8" fmla="*/ 271463 h 799810"/>
                    <a:gd name="connsiteX9" fmla="*/ 119063 w 644701"/>
                    <a:gd name="connsiteY9" fmla="*/ 185738 h 799810"/>
                    <a:gd name="connsiteX10" fmla="*/ 0 w 644701"/>
                    <a:gd name="connsiteY10" fmla="*/ 147637 h 799810"/>
                    <a:gd name="connsiteX11" fmla="*/ 16669 w 644701"/>
                    <a:gd name="connsiteY11" fmla="*/ 0 h 799810"/>
                    <a:gd name="connsiteX0" fmla="*/ 16669 w 617646"/>
                    <a:gd name="connsiteY0" fmla="*/ 0 h 799810"/>
                    <a:gd name="connsiteX1" fmla="*/ 252412 w 617646"/>
                    <a:gd name="connsiteY1" fmla="*/ 0 h 799810"/>
                    <a:gd name="connsiteX2" fmla="*/ 617394 w 617646"/>
                    <a:gd name="connsiteY2" fmla="*/ 192961 h 799810"/>
                    <a:gd name="connsiteX3" fmla="*/ 193939 w 617646"/>
                    <a:gd name="connsiteY3" fmla="*/ 799810 h 799810"/>
                    <a:gd name="connsiteX4" fmla="*/ 216694 w 617646"/>
                    <a:gd name="connsiteY4" fmla="*/ 678657 h 799810"/>
                    <a:gd name="connsiteX5" fmla="*/ 245269 w 617646"/>
                    <a:gd name="connsiteY5" fmla="*/ 542925 h 799810"/>
                    <a:gd name="connsiteX6" fmla="*/ 247650 w 617646"/>
                    <a:gd name="connsiteY6" fmla="*/ 400050 h 799810"/>
                    <a:gd name="connsiteX7" fmla="*/ 180974 w 617646"/>
                    <a:gd name="connsiteY7" fmla="*/ 271463 h 799810"/>
                    <a:gd name="connsiteX8" fmla="*/ 119063 w 617646"/>
                    <a:gd name="connsiteY8" fmla="*/ 185738 h 799810"/>
                    <a:gd name="connsiteX9" fmla="*/ 0 w 617646"/>
                    <a:gd name="connsiteY9" fmla="*/ 147637 h 799810"/>
                    <a:gd name="connsiteX10" fmla="*/ 16669 w 617646"/>
                    <a:gd name="connsiteY10" fmla="*/ 0 h 799810"/>
                    <a:gd name="connsiteX0" fmla="*/ 0 w 600977"/>
                    <a:gd name="connsiteY0" fmla="*/ 0 h 799810"/>
                    <a:gd name="connsiteX1" fmla="*/ 235743 w 600977"/>
                    <a:gd name="connsiteY1" fmla="*/ 0 h 799810"/>
                    <a:gd name="connsiteX2" fmla="*/ 600725 w 600977"/>
                    <a:gd name="connsiteY2" fmla="*/ 192961 h 799810"/>
                    <a:gd name="connsiteX3" fmla="*/ 177270 w 600977"/>
                    <a:gd name="connsiteY3" fmla="*/ 799810 h 799810"/>
                    <a:gd name="connsiteX4" fmla="*/ 200025 w 600977"/>
                    <a:gd name="connsiteY4" fmla="*/ 678657 h 799810"/>
                    <a:gd name="connsiteX5" fmla="*/ 228600 w 600977"/>
                    <a:gd name="connsiteY5" fmla="*/ 542925 h 799810"/>
                    <a:gd name="connsiteX6" fmla="*/ 230981 w 600977"/>
                    <a:gd name="connsiteY6" fmla="*/ 400050 h 799810"/>
                    <a:gd name="connsiteX7" fmla="*/ 164305 w 600977"/>
                    <a:gd name="connsiteY7" fmla="*/ 271463 h 799810"/>
                    <a:gd name="connsiteX8" fmla="*/ 102394 w 600977"/>
                    <a:gd name="connsiteY8" fmla="*/ 185738 h 799810"/>
                    <a:gd name="connsiteX9" fmla="*/ 35868 w 600977"/>
                    <a:gd name="connsiteY9" fmla="*/ 147637 h 799810"/>
                    <a:gd name="connsiteX10" fmla="*/ 0 w 600977"/>
                    <a:gd name="connsiteY10" fmla="*/ 0 h 799810"/>
                    <a:gd name="connsiteX0" fmla="*/ 908 w 565109"/>
                    <a:gd name="connsiteY0" fmla="*/ 0 h 799810"/>
                    <a:gd name="connsiteX1" fmla="*/ 199875 w 565109"/>
                    <a:gd name="connsiteY1" fmla="*/ 0 h 799810"/>
                    <a:gd name="connsiteX2" fmla="*/ 564857 w 565109"/>
                    <a:gd name="connsiteY2" fmla="*/ 192961 h 799810"/>
                    <a:gd name="connsiteX3" fmla="*/ 141402 w 565109"/>
                    <a:gd name="connsiteY3" fmla="*/ 799810 h 799810"/>
                    <a:gd name="connsiteX4" fmla="*/ 164157 w 565109"/>
                    <a:gd name="connsiteY4" fmla="*/ 678657 h 799810"/>
                    <a:gd name="connsiteX5" fmla="*/ 192732 w 565109"/>
                    <a:gd name="connsiteY5" fmla="*/ 542925 h 799810"/>
                    <a:gd name="connsiteX6" fmla="*/ 195113 w 565109"/>
                    <a:gd name="connsiteY6" fmla="*/ 400050 h 799810"/>
                    <a:gd name="connsiteX7" fmla="*/ 128437 w 565109"/>
                    <a:gd name="connsiteY7" fmla="*/ 271463 h 799810"/>
                    <a:gd name="connsiteX8" fmla="*/ 66526 w 565109"/>
                    <a:gd name="connsiteY8" fmla="*/ 185738 h 799810"/>
                    <a:gd name="connsiteX9" fmla="*/ 0 w 565109"/>
                    <a:gd name="connsiteY9" fmla="*/ 147637 h 799810"/>
                    <a:gd name="connsiteX10" fmla="*/ 908 w 565109"/>
                    <a:gd name="connsiteY10" fmla="*/ 0 h 799810"/>
                    <a:gd name="connsiteX0" fmla="*/ 45564 w 609765"/>
                    <a:gd name="connsiteY0" fmla="*/ 0 h 799810"/>
                    <a:gd name="connsiteX1" fmla="*/ 244531 w 609765"/>
                    <a:gd name="connsiteY1" fmla="*/ 0 h 799810"/>
                    <a:gd name="connsiteX2" fmla="*/ 609513 w 609765"/>
                    <a:gd name="connsiteY2" fmla="*/ 192961 h 799810"/>
                    <a:gd name="connsiteX3" fmla="*/ 186058 w 609765"/>
                    <a:gd name="connsiteY3" fmla="*/ 799810 h 799810"/>
                    <a:gd name="connsiteX4" fmla="*/ 208813 w 609765"/>
                    <a:gd name="connsiteY4" fmla="*/ 678657 h 799810"/>
                    <a:gd name="connsiteX5" fmla="*/ 237388 w 609765"/>
                    <a:gd name="connsiteY5" fmla="*/ 542925 h 799810"/>
                    <a:gd name="connsiteX6" fmla="*/ 239769 w 609765"/>
                    <a:gd name="connsiteY6" fmla="*/ 400050 h 799810"/>
                    <a:gd name="connsiteX7" fmla="*/ 173093 w 609765"/>
                    <a:gd name="connsiteY7" fmla="*/ 271463 h 799810"/>
                    <a:gd name="connsiteX8" fmla="*/ 111182 w 609765"/>
                    <a:gd name="connsiteY8" fmla="*/ 185738 h 799810"/>
                    <a:gd name="connsiteX9" fmla="*/ 0 w 609765"/>
                    <a:gd name="connsiteY9" fmla="*/ 144095 h 799810"/>
                    <a:gd name="connsiteX10" fmla="*/ 45564 w 609765"/>
                    <a:gd name="connsiteY10" fmla="*/ 0 h 799810"/>
                    <a:gd name="connsiteX0" fmla="*/ 6161 w 609765"/>
                    <a:gd name="connsiteY0" fmla="*/ 0 h 803352"/>
                    <a:gd name="connsiteX1" fmla="*/ 244531 w 609765"/>
                    <a:gd name="connsiteY1" fmla="*/ 3542 h 803352"/>
                    <a:gd name="connsiteX2" fmla="*/ 609513 w 609765"/>
                    <a:gd name="connsiteY2" fmla="*/ 196503 h 803352"/>
                    <a:gd name="connsiteX3" fmla="*/ 186058 w 609765"/>
                    <a:gd name="connsiteY3" fmla="*/ 803352 h 803352"/>
                    <a:gd name="connsiteX4" fmla="*/ 208813 w 609765"/>
                    <a:gd name="connsiteY4" fmla="*/ 682199 h 803352"/>
                    <a:gd name="connsiteX5" fmla="*/ 237388 w 609765"/>
                    <a:gd name="connsiteY5" fmla="*/ 546467 h 803352"/>
                    <a:gd name="connsiteX6" fmla="*/ 239769 w 609765"/>
                    <a:gd name="connsiteY6" fmla="*/ 403592 h 803352"/>
                    <a:gd name="connsiteX7" fmla="*/ 173093 w 609765"/>
                    <a:gd name="connsiteY7" fmla="*/ 275005 h 803352"/>
                    <a:gd name="connsiteX8" fmla="*/ 111182 w 609765"/>
                    <a:gd name="connsiteY8" fmla="*/ 189280 h 803352"/>
                    <a:gd name="connsiteX9" fmla="*/ 0 w 609765"/>
                    <a:gd name="connsiteY9" fmla="*/ 147637 h 803352"/>
                    <a:gd name="connsiteX10" fmla="*/ 6161 w 609765"/>
                    <a:gd name="connsiteY10" fmla="*/ 0 h 803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765" h="803352">
                      <a:moveTo>
                        <a:pt x="6161" y="0"/>
                      </a:moveTo>
                      <a:lnTo>
                        <a:pt x="244531" y="3542"/>
                      </a:lnTo>
                      <a:cubicBezTo>
                        <a:pt x="344652" y="35702"/>
                        <a:pt x="619258" y="63201"/>
                        <a:pt x="609513" y="196503"/>
                      </a:cubicBezTo>
                      <a:lnTo>
                        <a:pt x="186058" y="803352"/>
                      </a:lnTo>
                      <a:lnTo>
                        <a:pt x="208813" y="682199"/>
                      </a:lnTo>
                      <a:lnTo>
                        <a:pt x="237388" y="546467"/>
                      </a:lnTo>
                      <a:cubicBezTo>
                        <a:pt x="238182" y="498842"/>
                        <a:pt x="238975" y="451217"/>
                        <a:pt x="239769" y="403592"/>
                      </a:cubicBezTo>
                      <a:lnTo>
                        <a:pt x="173093" y="275005"/>
                      </a:lnTo>
                      <a:lnTo>
                        <a:pt x="111182" y="189280"/>
                      </a:lnTo>
                      <a:lnTo>
                        <a:pt x="0" y="147637"/>
                      </a:lnTo>
                      <a:cubicBezTo>
                        <a:pt x="303" y="98425"/>
                        <a:pt x="5858" y="49212"/>
                        <a:pt x="6161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noFill/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EABD9091-A0AF-743B-59DF-E11E25D3A779}"/>
                    </a:ext>
                  </a:extLst>
                </p:cNvPr>
                <p:cNvGrpSpPr/>
                <p:nvPr/>
              </p:nvGrpSpPr>
              <p:grpSpPr>
                <a:xfrm rot="1977414">
                  <a:off x="39439131" y="20281812"/>
                  <a:ext cx="439048" cy="413391"/>
                  <a:chOff x="38734096" y="21069528"/>
                  <a:chExt cx="439048" cy="667163"/>
                </a:xfrm>
              </p:grpSpPr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E95122C9-5923-2E51-186E-F52A7150A1F2}"/>
                      </a:ext>
                    </a:extLst>
                  </p:cNvPr>
                  <p:cNvSpPr/>
                  <p:nvPr/>
                </p:nvSpPr>
                <p:spPr>
                  <a:xfrm>
                    <a:off x="38734096" y="21608409"/>
                    <a:ext cx="439048" cy="128282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4A12F53-2467-374B-FFA1-DCDF718607DE}"/>
                      </a:ext>
                    </a:extLst>
                  </p:cNvPr>
                  <p:cNvSpPr/>
                  <p:nvPr/>
                </p:nvSpPr>
                <p:spPr>
                  <a:xfrm>
                    <a:off x="38734096" y="21113750"/>
                    <a:ext cx="439048" cy="5588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EDD2CC32-2960-5746-E275-1ECC51E11514}"/>
                      </a:ext>
                    </a:extLst>
                  </p:cNvPr>
                  <p:cNvSpPr/>
                  <p:nvPr/>
                </p:nvSpPr>
                <p:spPr>
                  <a:xfrm>
                    <a:off x="38734096" y="21069528"/>
                    <a:ext cx="439048" cy="128282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D93C7E1F-F2CF-EA18-F5B5-A987E05FE597}"/>
                    </a:ext>
                  </a:extLst>
                </p:cNvPr>
                <p:cNvGrpSpPr/>
                <p:nvPr/>
              </p:nvGrpSpPr>
              <p:grpSpPr>
                <a:xfrm rot="19719496">
                  <a:off x="40096491" y="20288265"/>
                  <a:ext cx="439048" cy="413391"/>
                  <a:chOff x="38734096" y="21069528"/>
                  <a:chExt cx="439048" cy="667163"/>
                </a:xfrm>
              </p:grpSpPr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FBA73A9C-0CAB-86C7-1514-6C9DFDFE2A47}"/>
                      </a:ext>
                    </a:extLst>
                  </p:cNvPr>
                  <p:cNvSpPr/>
                  <p:nvPr/>
                </p:nvSpPr>
                <p:spPr>
                  <a:xfrm>
                    <a:off x="38734096" y="21608409"/>
                    <a:ext cx="439048" cy="128282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5C5B5487-25F0-39B3-A0F9-1370EB51BCAA}"/>
                      </a:ext>
                    </a:extLst>
                  </p:cNvPr>
                  <p:cNvSpPr/>
                  <p:nvPr/>
                </p:nvSpPr>
                <p:spPr>
                  <a:xfrm>
                    <a:off x="38734096" y="21113750"/>
                    <a:ext cx="439048" cy="5588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3F768537-E5DA-7AAB-C8F5-FB7806F781FA}"/>
                      </a:ext>
                    </a:extLst>
                  </p:cNvPr>
                  <p:cNvSpPr/>
                  <p:nvPr/>
                </p:nvSpPr>
                <p:spPr>
                  <a:xfrm>
                    <a:off x="38734096" y="21069528"/>
                    <a:ext cx="439048" cy="128282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9C1ADC49-C26F-D050-4EF4-D6C9572F05B9}"/>
                    </a:ext>
                  </a:extLst>
                </p:cNvPr>
                <p:cNvSpPr txBox="1"/>
                <p:nvPr/>
              </p:nvSpPr>
              <p:spPr>
                <a:xfrm>
                  <a:off x="40709271" y="20221656"/>
                  <a:ext cx="1753380" cy="6810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sz="1000" dirty="0">
                      <a:solidFill>
                        <a:srgbClr val="000000"/>
                      </a:solidFill>
                      <a:latin typeface="+mn-lt"/>
                    </a:rPr>
                    <a:t>2-camera system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4461A364-5D48-58DD-0C23-6684C5CFD294}"/>
                    </a:ext>
                  </a:extLst>
                </p:cNvPr>
                <p:cNvSpPr txBox="1"/>
                <p:nvPr/>
              </p:nvSpPr>
              <p:spPr>
                <a:xfrm>
                  <a:off x="39626226" y="18273196"/>
                  <a:ext cx="1753380" cy="4256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sz="1000" dirty="0">
                      <a:solidFill>
                        <a:srgbClr val="000000"/>
                      </a:solidFill>
                      <a:latin typeface="+mn-lt"/>
                    </a:rPr>
                    <a:t>H</a:t>
                  </a:r>
                  <a:r>
                    <a:rPr lang="en-US" sz="1000" baseline="30000" dirty="0">
                      <a:solidFill>
                        <a:srgbClr val="000000"/>
                      </a:solidFill>
                    </a:rPr>
                    <a:t>+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+mn-lt"/>
                    </a:rPr>
                    <a:t> </a:t>
                  </a:r>
                </a:p>
              </p:txBody>
            </p:sp>
          </p:grp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64D240D-AD39-448E-8760-5157FB082D28}"/>
                  </a:ext>
                </a:extLst>
              </p:cNvPr>
              <p:cNvSpPr/>
              <p:nvPr/>
            </p:nvSpPr>
            <p:spPr>
              <a:xfrm>
                <a:off x="8531649" y="32635208"/>
                <a:ext cx="1114526" cy="1179479"/>
              </a:xfrm>
              <a:custGeom>
                <a:avLst/>
                <a:gdLst>
                  <a:gd name="connsiteX0" fmla="*/ 21432 w 895350"/>
                  <a:gd name="connsiteY0" fmla="*/ 0 h 1054894"/>
                  <a:gd name="connsiteX1" fmla="*/ 257175 w 895350"/>
                  <a:gd name="connsiteY1" fmla="*/ 0 h 1054894"/>
                  <a:gd name="connsiteX2" fmla="*/ 569119 w 895350"/>
                  <a:gd name="connsiteY2" fmla="*/ 138112 h 1054894"/>
                  <a:gd name="connsiteX3" fmla="*/ 738188 w 895350"/>
                  <a:gd name="connsiteY3" fmla="*/ 400050 h 1054894"/>
                  <a:gd name="connsiteX4" fmla="*/ 850107 w 895350"/>
                  <a:gd name="connsiteY4" fmla="*/ 619125 h 1054894"/>
                  <a:gd name="connsiteX5" fmla="*/ 852488 w 895350"/>
                  <a:gd name="connsiteY5" fmla="*/ 685800 h 1054894"/>
                  <a:gd name="connsiteX6" fmla="*/ 895350 w 895350"/>
                  <a:gd name="connsiteY6" fmla="*/ 1050131 h 1054894"/>
                  <a:gd name="connsiteX7" fmla="*/ 223838 w 895350"/>
                  <a:gd name="connsiteY7" fmla="*/ 1054894 h 1054894"/>
                  <a:gd name="connsiteX8" fmla="*/ 207169 w 895350"/>
                  <a:gd name="connsiteY8" fmla="*/ 676275 h 1054894"/>
                  <a:gd name="connsiteX9" fmla="*/ 200025 w 895350"/>
                  <a:gd name="connsiteY9" fmla="*/ 523875 h 1054894"/>
                  <a:gd name="connsiteX10" fmla="*/ 176213 w 895350"/>
                  <a:gd name="connsiteY10" fmla="*/ 392906 h 1054894"/>
                  <a:gd name="connsiteX11" fmla="*/ 130969 w 895350"/>
                  <a:gd name="connsiteY11" fmla="*/ 266700 h 1054894"/>
                  <a:gd name="connsiteX12" fmla="*/ 54769 w 895350"/>
                  <a:gd name="connsiteY12" fmla="*/ 150019 h 1054894"/>
                  <a:gd name="connsiteX13" fmla="*/ 0 w 895350"/>
                  <a:gd name="connsiteY13" fmla="*/ 128587 h 1054894"/>
                  <a:gd name="connsiteX14" fmla="*/ 21432 w 895350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45344 w 890587"/>
                  <a:gd name="connsiteY4" fmla="*/ 619125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45344 w 890587"/>
                  <a:gd name="connsiteY4" fmla="*/ 619125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45344 w 890587"/>
                  <a:gd name="connsiteY4" fmla="*/ 619125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45344 w 890587"/>
                  <a:gd name="connsiteY4" fmla="*/ 619125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45344 w 890587"/>
                  <a:gd name="connsiteY4" fmla="*/ 619125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45344 w 890587"/>
                  <a:gd name="connsiteY4" fmla="*/ 619125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26294 w 890587"/>
                  <a:gd name="connsiteY4" fmla="*/ 619125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400050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392907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219075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392907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173832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50006 w 890587"/>
                  <a:gd name="connsiteY12" fmla="*/ 150019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392907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173832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26206 w 890587"/>
                  <a:gd name="connsiteY11" fmla="*/ 266700 h 1054894"/>
                  <a:gd name="connsiteX12" fmla="*/ 119063 w 890587"/>
                  <a:gd name="connsiteY12" fmla="*/ 185738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392907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173832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171450 w 890587"/>
                  <a:gd name="connsiteY10" fmla="*/ 392906 h 1054894"/>
                  <a:gd name="connsiteX11" fmla="*/ 180974 w 890587"/>
                  <a:gd name="connsiteY11" fmla="*/ 271463 h 1054894"/>
                  <a:gd name="connsiteX12" fmla="*/ 119063 w 890587"/>
                  <a:gd name="connsiteY12" fmla="*/ 185738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392907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173832 w 890587"/>
                  <a:gd name="connsiteY7" fmla="*/ 1054894 h 1054894"/>
                  <a:gd name="connsiteX8" fmla="*/ 202406 w 890587"/>
                  <a:gd name="connsiteY8" fmla="*/ 676275 h 1054894"/>
                  <a:gd name="connsiteX9" fmla="*/ 195262 w 890587"/>
                  <a:gd name="connsiteY9" fmla="*/ 523875 h 1054894"/>
                  <a:gd name="connsiteX10" fmla="*/ 247650 w 890587"/>
                  <a:gd name="connsiteY10" fmla="*/ 400050 h 1054894"/>
                  <a:gd name="connsiteX11" fmla="*/ 180974 w 890587"/>
                  <a:gd name="connsiteY11" fmla="*/ 271463 h 1054894"/>
                  <a:gd name="connsiteX12" fmla="*/ 119063 w 890587"/>
                  <a:gd name="connsiteY12" fmla="*/ 185738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392907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173832 w 890587"/>
                  <a:gd name="connsiteY7" fmla="*/ 1054894 h 1054894"/>
                  <a:gd name="connsiteX8" fmla="*/ 202406 w 890587"/>
                  <a:gd name="connsiteY8" fmla="*/ 676275 h 1054894"/>
                  <a:gd name="connsiteX9" fmla="*/ 245269 w 890587"/>
                  <a:gd name="connsiteY9" fmla="*/ 542925 h 1054894"/>
                  <a:gd name="connsiteX10" fmla="*/ 247650 w 890587"/>
                  <a:gd name="connsiteY10" fmla="*/ 400050 h 1054894"/>
                  <a:gd name="connsiteX11" fmla="*/ 180974 w 890587"/>
                  <a:gd name="connsiteY11" fmla="*/ 271463 h 1054894"/>
                  <a:gd name="connsiteX12" fmla="*/ 119063 w 890587"/>
                  <a:gd name="connsiteY12" fmla="*/ 185738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4894"/>
                  <a:gd name="connsiteX1" fmla="*/ 252412 w 890587"/>
                  <a:gd name="connsiteY1" fmla="*/ 0 h 1054894"/>
                  <a:gd name="connsiteX2" fmla="*/ 564356 w 890587"/>
                  <a:gd name="connsiteY2" fmla="*/ 138112 h 1054894"/>
                  <a:gd name="connsiteX3" fmla="*/ 733425 w 890587"/>
                  <a:gd name="connsiteY3" fmla="*/ 392907 h 1054894"/>
                  <a:gd name="connsiteX4" fmla="*/ 828675 w 890587"/>
                  <a:gd name="connsiteY4" fmla="*/ 609600 h 1054894"/>
                  <a:gd name="connsiteX5" fmla="*/ 847725 w 890587"/>
                  <a:gd name="connsiteY5" fmla="*/ 685800 h 1054894"/>
                  <a:gd name="connsiteX6" fmla="*/ 890587 w 890587"/>
                  <a:gd name="connsiteY6" fmla="*/ 1050131 h 1054894"/>
                  <a:gd name="connsiteX7" fmla="*/ 173832 w 890587"/>
                  <a:gd name="connsiteY7" fmla="*/ 1054894 h 1054894"/>
                  <a:gd name="connsiteX8" fmla="*/ 216694 w 890587"/>
                  <a:gd name="connsiteY8" fmla="*/ 678657 h 1054894"/>
                  <a:gd name="connsiteX9" fmla="*/ 245269 w 890587"/>
                  <a:gd name="connsiteY9" fmla="*/ 542925 h 1054894"/>
                  <a:gd name="connsiteX10" fmla="*/ 247650 w 890587"/>
                  <a:gd name="connsiteY10" fmla="*/ 400050 h 1054894"/>
                  <a:gd name="connsiteX11" fmla="*/ 180974 w 890587"/>
                  <a:gd name="connsiteY11" fmla="*/ 271463 h 1054894"/>
                  <a:gd name="connsiteX12" fmla="*/ 119063 w 890587"/>
                  <a:gd name="connsiteY12" fmla="*/ 185738 h 1054894"/>
                  <a:gd name="connsiteX13" fmla="*/ 0 w 890587"/>
                  <a:gd name="connsiteY13" fmla="*/ 147637 h 1054894"/>
                  <a:gd name="connsiteX14" fmla="*/ 16669 w 890587"/>
                  <a:gd name="connsiteY14" fmla="*/ 0 h 1054894"/>
                  <a:gd name="connsiteX0" fmla="*/ 16669 w 890587"/>
                  <a:gd name="connsiteY0" fmla="*/ 0 h 1050131"/>
                  <a:gd name="connsiteX1" fmla="*/ 252412 w 890587"/>
                  <a:gd name="connsiteY1" fmla="*/ 0 h 1050131"/>
                  <a:gd name="connsiteX2" fmla="*/ 564356 w 890587"/>
                  <a:gd name="connsiteY2" fmla="*/ 138112 h 1050131"/>
                  <a:gd name="connsiteX3" fmla="*/ 733425 w 890587"/>
                  <a:gd name="connsiteY3" fmla="*/ 392907 h 1050131"/>
                  <a:gd name="connsiteX4" fmla="*/ 828675 w 890587"/>
                  <a:gd name="connsiteY4" fmla="*/ 609600 h 1050131"/>
                  <a:gd name="connsiteX5" fmla="*/ 847725 w 890587"/>
                  <a:gd name="connsiteY5" fmla="*/ 685800 h 1050131"/>
                  <a:gd name="connsiteX6" fmla="*/ 890587 w 890587"/>
                  <a:gd name="connsiteY6" fmla="*/ 1050131 h 1050131"/>
                  <a:gd name="connsiteX7" fmla="*/ 157163 w 890587"/>
                  <a:gd name="connsiteY7" fmla="*/ 1047751 h 1050131"/>
                  <a:gd name="connsiteX8" fmla="*/ 216694 w 890587"/>
                  <a:gd name="connsiteY8" fmla="*/ 678657 h 1050131"/>
                  <a:gd name="connsiteX9" fmla="*/ 245269 w 890587"/>
                  <a:gd name="connsiteY9" fmla="*/ 542925 h 1050131"/>
                  <a:gd name="connsiteX10" fmla="*/ 247650 w 890587"/>
                  <a:gd name="connsiteY10" fmla="*/ 400050 h 1050131"/>
                  <a:gd name="connsiteX11" fmla="*/ 180974 w 890587"/>
                  <a:gd name="connsiteY11" fmla="*/ 271463 h 1050131"/>
                  <a:gd name="connsiteX12" fmla="*/ 119063 w 890587"/>
                  <a:gd name="connsiteY12" fmla="*/ 185738 h 1050131"/>
                  <a:gd name="connsiteX13" fmla="*/ 0 w 890587"/>
                  <a:gd name="connsiteY13" fmla="*/ 147637 h 1050131"/>
                  <a:gd name="connsiteX14" fmla="*/ 16669 w 890587"/>
                  <a:gd name="connsiteY14" fmla="*/ 0 h 1050131"/>
                  <a:gd name="connsiteX0" fmla="*/ 32430 w 906348"/>
                  <a:gd name="connsiteY0" fmla="*/ 0 h 1050131"/>
                  <a:gd name="connsiteX1" fmla="*/ 268173 w 906348"/>
                  <a:gd name="connsiteY1" fmla="*/ 0 h 1050131"/>
                  <a:gd name="connsiteX2" fmla="*/ 580117 w 906348"/>
                  <a:gd name="connsiteY2" fmla="*/ 138112 h 1050131"/>
                  <a:gd name="connsiteX3" fmla="*/ 749186 w 906348"/>
                  <a:gd name="connsiteY3" fmla="*/ 392907 h 1050131"/>
                  <a:gd name="connsiteX4" fmla="*/ 844436 w 906348"/>
                  <a:gd name="connsiteY4" fmla="*/ 609600 h 1050131"/>
                  <a:gd name="connsiteX5" fmla="*/ 863486 w 906348"/>
                  <a:gd name="connsiteY5" fmla="*/ 685800 h 1050131"/>
                  <a:gd name="connsiteX6" fmla="*/ 906348 w 906348"/>
                  <a:gd name="connsiteY6" fmla="*/ 1050131 h 1050131"/>
                  <a:gd name="connsiteX7" fmla="*/ 172924 w 906348"/>
                  <a:gd name="connsiteY7" fmla="*/ 1047751 h 1050131"/>
                  <a:gd name="connsiteX8" fmla="*/ 232455 w 906348"/>
                  <a:gd name="connsiteY8" fmla="*/ 678657 h 1050131"/>
                  <a:gd name="connsiteX9" fmla="*/ 261030 w 906348"/>
                  <a:gd name="connsiteY9" fmla="*/ 542925 h 1050131"/>
                  <a:gd name="connsiteX10" fmla="*/ 263411 w 906348"/>
                  <a:gd name="connsiteY10" fmla="*/ 400050 h 1050131"/>
                  <a:gd name="connsiteX11" fmla="*/ 196735 w 906348"/>
                  <a:gd name="connsiteY11" fmla="*/ 271463 h 1050131"/>
                  <a:gd name="connsiteX12" fmla="*/ 134824 w 906348"/>
                  <a:gd name="connsiteY12" fmla="*/ 185738 h 1050131"/>
                  <a:gd name="connsiteX13" fmla="*/ 0 w 906348"/>
                  <a:gd name="connsiteY13" fmla="*/ 173078 h 1050131"/>
                  <a:gd name="connsiteX14" fmla="*/ 32430 w 906348"/>
                  <a:gd name="connsiteY14" fmla="*/ 0 h 1050131"/>
                  <a:gd name="connsiteX0" fmla="*/ 0 w 918575"/>
                  <a:gd name="connsiteY0" fmla="*/ 2827 h 1050131"/>
                  <a:gd name="connsiteX1" fmla="*/ 280400 w 918575"/>
                  <a:gd name="connsiteY1" fmla="*/ 0 h 1050131"/>
                  <a:gd name="connsiteX2" fmla="*/ 592344 w 918575"/>
                  <a:gd name="connsiteY2" fmla="*/ 138112 h 1050131"/>
                  <a:gd name="connsiteX3" fmla="*/ 761413 w 918575"/>
                  <a:gd name="connsiteY3" fmla="*/ 392907 h 1050131"/>
                  <a:gd name="connsiteX4" fmla="*/ 856663 w 918575"/>
                  <a:gd name="connsiteY4" fmla="*/ 609600 h 1050131"/>
                  <a:gd name="connsiteX5" fmla="*/ 875713 w 918575"/>
                  <a:gd name="connsiteY5" fmla="*/ 685800 h 1050131"/>
                  <a:gd name="connsiteX6" fmla="*/ 918575 w 918575"/>
                  <a:gd name="connsiteY6" fmla="*/ 1050131 h 1050131"/>
                  <a:gd name="connsiteX7" fmla="*/ 185151 w 918575"/>
                  <a:gd name="connsiteY7" fmla="*/ 1047751 h 1050131"/>
                  <a:gd name="connsiteX8" fmla="*/ 244682 w 918575"/>
                  <a:gd name="connsiteY8" fmla="*/ 678657 h 1050131"/>
                  <a:gd name="connsiteX9" fmla="*/ 273257 w 918575"/>
                  <a:gd name="connsiteY9" fmla="*/ 542925 h 1050131"/>
                  <a:gd name="connsiteX10" fmla="*/ 275638 w 918575"/>
                  <a:gd name="connsiteY10" fmla="*/ 400050 h 1050131"/>
                  <a:gd name="connsiteX11" fmla="*/ 208962 w 918575"/>
                  <a:gd name="connsiteY11" fmla="*/ 271463 h 1050131"/>
                  <a:gd name="connsiteX12" fmla="*/ 147051 w 918575"/>
                  <a:gd name="connsiteY12" fmla="*/ 185738 h 1050131"/>
                  <a:gd name="connsiteX13" fmla="*/ 12227 w 918575"/>
                  <a:gd name="connsiteY13" fmla="*/ 173078 h 1050131"/>
                  <a:gd name="connsiteX14" fmla="*/ 0 w 918575"/>
                  <a:gd name="connsiteY14" fmla="*/ 2827 h 1050131"/>
                  <a:gd name="connsiteX0" fmla="*/ 3534 w 922109"/>
                  <a:gd name="connsiteY0" fmla="*/ 2827 h 1050131"/>
                  <a:gd name="connsiteX1" fmla="*/ 283934 w 922109"/>
                  <a:gd name="connsiteY1" fmla="*/ 0 h 1050131"/>
                  <a:gd name="connsiteX2" fmla="*/ 595878 w 922109"/>
                  <a:gd name="connsiteY2" fmla="*/ 138112 h 1050131"/>
                  <a:gd name="connsiteX3" fmla="*/ 764947 w 922109"/>
                  <a:gd name="connsiteY3" fmla="*/ 392907 h 1050131"/>
                  <a:gd name="connsiteX4" fmla="*/ 860197 w 922109"/>
                  <a:gd name="connsiteY4" fmla="*/ 609600 h 1050131"/>
                  <a:gd name="connsiteX5" fmla="*/ 879247 w 922109"/>
                  <a:gd name="connsiteY5" fmla="*/ 685800 h 1050131"/>
                  <a:gd name="connsiteX6" fmla="*/ 922109 w 922109"/>
                  <a:gd name="connsiteY6" fmla="*/ 1050131 h 1050131"/>
                  <a:gd name="connsiteX7" fmla="*/ 188685 w 922109"/>
                  <a:gd name="connsiteY7" fmla="*/ 1047751 h 1050131"/>
                  <a:gd name="connsiteX8" fmla="*/ 248216 w 922109"/>
                  <a:gd name="connsiteY8" fmla="*/ 678657 h 1050131"/>
                  <a:gd name="connsiteX9" fmla="*/ 276791 w 922109"/>
                  <a:gd name="connsiteY9" fmla="*/ 542925 h 1050131"/>
                  <a:gd name="connsiteX10" fmla="*/ 279172 w 922109"/>
                  <a:gd name="connsiteY10" fmla="*/ 400050 h 1050131"/>
                  <a:gd name="connsiteX11" fmla="*/ 212496 w 922109"/>
                  <a:gd name="connsiteY11" fmla="*/ 271463 h 1050131"/>
                  <a:gd name="connsiteX12" fmla="*/ 150585 w 922109"/>
                  <a:gd name="connsiteY12" fmla="*/ 185738 h 1050131"/>
                  <a:gd name="connsiteX13" fmla="*/ 0 w 922109"/>
                  <a:gd name="connsiteY13" fmla="*/ 164598 h 1050131"/>
                  <a:gd name="connsiteX14" fmla="*/ 3534 w 922109"/>
                  <a:gd name="connsiteY14" fmla="*/ 2827 h 105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2109" h="1050131">
                    <a:moveTo>
                      <a:pt x="3534" y="2827"/>
                    </a:moveTo>
                    <a:lnTo>
                      <a:pt x="283934" y="0"/>
                    </a:lnTo>
                    <a:cubicBezTo>
                      <a:pt x="409346" y="31749"/>
                      <a:pt x="506184" y="82550"/>
                      <a:pt x="595878" y="138112"/>
                    </a:cubicBezTo>
                    <a:cubicBezTo>
                      <a:pt x="666522" y="223043"/>
                      <a:pt x="720497" y="303212"/>
                      <a:pt x="764947" y="392907"/>
                    </a:cubicBezTo>
                    <a:cubicBezTo>
                      <a:pt x="804634" y="484982"/>
                      <a:pt x="830035" y="522287"/>
                      <a:pt x="860197" y="609600"/>
                    </a:cubicBezTo>
                    <a:cubicBezTo>
                      <a:pt x="860991" y="631825"/>
                      <a:pt x="878453" y="663575"/>
                      <a:pt x="879247" y="685800"/>
                    </a:cubicBezTo>
                    <a:lnTo>
                      <a:pt x="922109" y="1050131"/>
                    </a:lnTo>
                    <a:lnTo>
                      <a:pt x="188685" y="1047751"/>
                    </a:lnTo>
                    <a:lnTo>
                      <a:pt x="248216" y="678657"/>
                    </a:lnTo>
                    <a:lnTo>
                      <a:pt x="276791" y="542925"/>
                    </a:lnTo>
                    <a:cubicBezTo>
                      <a:pt x="277585" y="495300"/>
                      <a:pt x="278378" y="447675"/>
                      <a:pt x="279172" y="400050"/>
                    </a:cubicBezTo>
                    <a:lnTo>
                      <a:pt x="212496" y="271463"/>
                    </a:lnTo>
                    <a:lnTo>
                      <a:pt x="150585" y="185738"/>
                    </a:lnTo>
                    <a:lnTo>
                      <a:pt x="0" y="164598"/>
                    </a:lnTo>
                    <a:lnTo>
                      <a:pt x="3534" y="2827"/>
                    </a:lnTo>
                    <a:close/>
                  </a:path>
                </a:pathLst>
              </a:custGeom>
              <a:solidFill>
                <a:srgbClr val="CCFF66">
                  <a:alpha val="78824"/>
                </a:srgbClr>
              </a:solidFill>
              <a:ln w="381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9D19233-EE35-D862-503A-DD80D46436E2}"/>
                </a:ext>
              </a:extLst>
            </p:cNvPr>
            <p:cNvSpPr/>
            <p:nvPr/>
          </p:nvSpPr>
          <p:spPr>
            <a:xfrm>
              <a:off x="6346883" y="3881609"/>
              <a:ext cx="3844471" cy="193040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F0882AC2-F818-CF8E-A467-766FE314BC10}"/>
              </a:ext>
            </a:extLst>
          </p:cNvPr>
          <p:cNvSpPr txBox="1"/>
          <p:nvPr/>
        </p:nvSpPr>
        <p:spPr>
          <a:xfrm>
            <a:off x="1419205" y="3614058"/>
            <a:ext cx="38492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6D phase space measurement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A620AA-10B5-B50A-BAE4-874F39BFAF9D}"/>
              </a:ext>
            </a:extLst>
          </p:cNvPr>
          <p:cNvSpPr txBox="1"/>
          <p:nvPr/>
        </p:nvSpPr>
        <p:spPr>
          <a:xfrm>
            <a:off x="6467240" y="3347072"/>
            <a:ext cx="384921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2D high-dynamic-range (10</a:t>
            </a:r>
            <a:r>
              <a:rPr lang="en-US" baseline="30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) phase space measurement</a:t>
            </a:r>
          </a:p>
        </p:txBody>
      </p:sp>
    </p:spTree>
    <p:extLst>
      <p:ext uri="{BB962C8B-B14F-4D97-AF65-F5344CB8AC3E}">
        <p14:creationId xmlns:p14="http://schemas.microsoft.com/office/powerpoint/2010/main" val="137624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EDFA-ED16-8F42-72F1-DDA743E89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430000" cy="404777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b="1" dirty="0"/>
              <a:t>Recent operation and results, benchmark status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/>
              <a:t>What matters? Model parameters and constraints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Input bunch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Quadrupole field model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Longitudinal and space charge dynamics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3. Outlook and next steps</a:t>
            </a:r>
          </a:p>
          <a:p>
            <a:pPr marL="398463" lvl="1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D99668-367F-F419-758B-B70ED088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8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96D3-5600-0CDA-F6D7-D9D3D159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Operational notes from 2024 BTF experiments</a:t>
            </a:r>
          </a:p>
        </p:txBody>
      </p:sp>
      <p:pic>
        <p:nvPicPr>
          <p:cNvPr id="7" name="Picture 36">
            <a:extLst>
              <a:ext uri="{FF2B5EF4-FFF2-40B4-BE49-F238E27FC236}">
                <a16:creationId xmlns:a16="http://schemas.microsoft.com/office/drawing/2014/main" id="{21A77A4E-84E9-5FB2-66D9-E44D423F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8" y="1565978"/>
            <a:ext cx="4712306" cy="186302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Bent 10">
            <a:extLst>
              <a:ext uri="{FF2B5EF4-FFF2-40B4-BE49-F238E27FC236}">
                <a16:creationId xmlns:a16="http://schemas.microsoft.com/office/drawing/2014/main" id="{451A212E-DFA7-9167-1C1D-ED90C4EC89BE}"/>
              </a:ext>
            </a:extLst>
          </p:cNvPr>
          <p:cNvSpPr/>
          <p:nvPr/>
        </p:nvSpPr>
        <p:spPr>
          <a:xfrm rot="10800000" flipH="1">
            <a:off x="940976" y="3585067"/>
            <a:ext cx="1154747" cy="2362013"/>
          </a:xfrm>
          <a:prstGeom prst="bentArrow">
            <a:avLst>
              <a:gd name="adj1" fmla="val 46578"/>
              <a:gd name="adj2" fmla="val 30988"/>
              <a:gd name="adj3" fmla="val 30987"/>
              <a:gd name="adj4" fmla="val 49738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D6D21-2194-8519-7CEE-BF779613E409}"/>
              </a:ext>
            </a:extLst>
          </p:cNvPr>
          <p:cNvSpPr txBox="1"/>
          <p:nvPr/>
        </p:nvSpPr>
        <p:spPr>
          <a:xfrm>
            <a:off x="1576701" y="3642414"/>
            <a:ext cx="40627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Long shutdown for most of 2023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C5169E-4E93-1328-CB9A-28FE0022498D}"/>
              </a:ext>
            </a:extLst>
          </p:cNvPr>
          <p:cNvGrpSpPr/>
          <p:nvPr/>
        </p:nvGrpSpPr>
        <p:grpSpPr>
          <a:xfrm>
            <a:off x="1767774" y="3937880"/>
            <a:ext cx="9441908" cy="2265436"/>
            <a:chOff x="461577" y="3538320"/>
            <a:chExt cx="11726696" cy="28136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37E835-228A-9CFD-BEA4-AF8F90140B30}"/>
                </a:ext>
              </a:extLst>
            </p:cNvPr>
            <p:cNvSpPr txBox="1"/>
            <p:nvPr/>
          </p:nvSpPr>
          <p:spPr>
            <a:xfrm>
              <a:off x="461577" y="4834950"/>
              <a:ext cx="1837745" cy="420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Ion Source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996FF2-6DBF-166F-2C68-FD9B33CE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8786" y="4357176"/>
              <a:ext cx="10139282" cy="199477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03639-0F20-5D4D-887B-23CFFB91A2E4}"/>
                </a:ext>
              </a:extLst>
            </p:cNvPr>
            <p:cNvSpPr txBox="1"/>
            <p:nvPr/>
          </p:nvSpPr>
          <p:spPr>
            <a:xfrm>
              <a:off x="2399935" y="5410567"/>
              <a:ext cx="2367155" cy="72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0.06 - 2.5 MeV acceleration (RFQ)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0C40E9-529B-ED0D-338E-B65355E52400}"/>
                </a:ext>
              </a:extLst>
            </p:cNvPr>
            <p:cNvSpPr txBox="1"/>
            <p:nvPr/>
          </p:nvSpPr>
          <p:spPr>
            <a:xfrm>
              <a:off x="8290061" y="3538320"/>
              <a:ext cx="2536834" cy="72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High-dynamic range measurement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1DE50D-9130-5BA7-91A3-05EEC639C5E8}"/>
                </a:ext>
              </a:extLst>
            </p:cNvPr>
            <p:cNvSpPr/>
            <p:nvPr/>
          </p:nvSpPr>
          <p:spPr>
            <a:xfrm>
              <a:off x="5270091" y="4357176"/>
              <a:ext cx="1520891" cy="1376028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FF3EDE-1707-A70D-9077-A9C2CCF1E498}"/>
                </a:ext>
              </a:extLst>
            </p:cNvPr>
            <p:cNvSpPr txBox="1"/>
            <p:nvPr/>
          </p:nvSpPr>
          <p:spPr>
            <a:xfrm>
              <a:off x="5059754" y="3637633"/>
              <a:ext cx="1837745" cy="72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Full-6D measurement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627570-4117-AE50-5810-14EE5D67906A}"/>
                </a:ext>
              </a:extLst>
            </p:cNvPr>
            <p:cNvSpPr txBox="1"/>
            <p:nvPr/>
          </p:nvSpPr>
          <p:spPr>
            <a:xfrm>
              <a:off x="6897498" y="5455957"/>
              <a:ext cx="2598616" cy="420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Periodic focusing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8280C453-7504-534E-3291-7D71218E6007}"/>
                </a:ext>
              </a:extLst>
            </p:cNvPr>
            <p:cNvSpPr/>
            <p:nvPr/>
          </p:nvSpPr>
          <p:spPr>
            <a:xfrm rot="16200000">
              <a:off x="8218122" y="4132574"/>
              <a:ext cx="251503" cy="2304484"/>
            </a:xfrm>
            <a:prstGeom prst="leftBrace">
              <a:avLst>
                <a:gd name="adj1" fmla="val 61834"/>
                <a:gd name="adj2" fmla="val 5065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7E19FA-C55E-E01A-D703-B3846C8693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0858" y="4261763"/>
              <a:ext cx="0" cy="1499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EF21D09-EAFB-272A-90D6-153324651EBC}"/>
                </a:ext>
              </a:extLst>
            </p:cNvPr>
            <p:cNvSpPr/>
            <p:nvPr/>
          </p:nvSpPr>
          <p:spPr>
            <a:xfrm>
              <a:off x="9607011" y="4402425"/>
              <a:ext cx="602020" cy="93920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42964AF-A687-5A91-ECBD-E97EE774104B}"/>
                </a:ext>
              </a:extLst>
            </p:cNvPr>
            <p:cNvSpPr/>
            <p:nvPr/>
          </p:nvSpPr>
          <p:spPr>
            <a:xfrm>
              <a:off x="9594560" y="4396893"/>
              <a:ext cx="981422" cy="999904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296853-221E-05AF-5C79-819303FA2E82}"/>
                </a:ext>
              </a:extLst>
            </p:cNvPr>
            <p:cNvSpPr txBox="1"/>
            <p:nvPr/>
          </p:nvSpPr>
          <p:spPr>
            <a:xfrm>
              <a:off x="10350528" y="3840642"/>
              <a:ext cx="1837745" cy="72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5D-capable diagnostics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2930463-3995-5CE4-6FC8-C88BF19931F0}"/>
              </a:ext>
            </a:extLst>
          </p:cNvPr>
          <p:cNvSpPr txBox="1"/>
          <p:nvPr/>
        </p:nvSpPr>
        <p:spPr>
          <a:xfrm>
            <a:off x="818847" y="1105487"/>
            <a:ext cx="41524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2018 - 2022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08FC1A-B982-DE14-557E-D96E682B5ABB}"/>
              </a:ext>
            </a:extLst>
          </p:cNvPr>
          <p:cNvSpPr txBox="1"/>
          <p:nvPr/>
        </p:nvSpPr>
        <p:spPr>
          <a:xfrm>
            <a:off x="1579808" y="4275943"/>
            <a:ext cx="3973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Re-commissioned in early 2024: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F578AD-3837-DB63-CD1C-EC1737E1D1B8}"/>
              </a:ext>
            </a:extLst>
          </p:cNvPr>
          <p:cNvSpPr/>
          <p:nvPr/>
        </p:nvSpPr>
        <p:spPr>
          <a:xfrm>
            <a:off x="6209900" y="1560306"/>
            <a:ext cx="4943255" cy="18630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FE9C19-7F39-3616-2815-DCB05D36F9F7}"/>
              </a:ext>
            </a:extLst>
          </p:cNvPr>
          <p:cNvSpPr txBox="1"/>
          <p:nvPr/>
        </p:nvSpPr>
        <p:spPr>
          <a:xfrm>
            <a:off x="6351937" y="1823237"/>
            <a:ext cx="46591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New high-current ion source with wide aperture delivers 52 mA at RFQ output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8BFDF9-7F45-1BBD-E1EB-435B20E82ECC}"/>
              </a:ext>
            </a:extLst>
          </p:cNvPr>
          <p:cNvSpPr txBox="1"/>
          <p:nvPr/>
        </p:nvSpPr>
        <p:spPr>
          <a:xfrm>
            <a:off x="6351937" y="2629715"/>
            <a:ext cx="46591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New-to-BTF RFQ for 2024 run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AE5148-A7E9-0F1B-D134-7790CCC0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94" y="1288198"/>
            <a:ext cx="5143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1F5E-2A44-9E9C-6087-96282636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Recent reconfiguration of the BTF beamline has simplified beamline and improved benchmark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9DD255-9B90-546E-B02B-7CCA99C974EF}"/>
              </a:ext>
            </a:extLst>
          </p:cNvPr>
          <p:cNvGrpSpPr/>
          <p:nvPr/>
        </p:nvGrpSpPr>
        <p:grpSpPr>
          <a:xfrm>
            <a:off x="429768" y="1308915"/>
            <a:ext cx="5546490" cy="1755290"/>
            <a:chOff x="937617" y="529174"/>
            <a:chExt cx="10656976" cy="3372596"/>
          </a:xfrm>
        </p:grpSpPr>
        <p:pic>
          <p:nvPicPr>
            <p:cNvPr id="5" name="Picture 4" descr="Chart, scatter chart&#10;&#10;Description automatically generated">
              <a:extLst>
                <a:ext uri="{FF2B5EF4-FFF2-40B4-BE49-F238E27FC236}">
                  <a16:creationId xmlns:a16="http://schemas.microsoft.com/office/drawing/2014/main" id="{B6BECD29-7E3B-FC10-6F41-FB13717CF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7617" y="694944"/>
              <a:ext cx="10656976" cy="32068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E97FB-064A-384A-432A-9E4D9CAB6D07}"/>
                </a:ext>
              </a:extLst>
            </p:cNvPr>
            <p:cNvSpPr txBox="1"/>
            <p:nvPr/>
          </p:nvSpPr>
          <p:spPr>
            <a:xfrm>
              <a:off x="1457046" y="1334784"/>
              <a:ext cx="4382416" cy="69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Initial beam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ED7968-E08B-808D-35D6-114374693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749" y="1892070"/>
              <a:ext cx="0" cy="57178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B7858C-D61C-6EAA-ED7F-A6EA9B250558}"/>
                </a:ext>
              </a:extLst>
            </p:cNvPr>
            <p:cNvSpPr txBox="1"/>
            <p:nvPr/>
          </p:nvSpPr>
          <p:spPr>
            <a:xfrm>
              <a:off x="3481493" y="574936"/>
              <a:ext cx="2357969" cy="4038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b="1" dirty="0">
                  <a:solidFill>
                    <a:srgbClr val="0070C0"/>
                  </a:solidFill>
                  <a:latin typeface="+mn-lt"/>
                </a:rPr>
                <a:t>X rms, </a:t>
              </a:r>
              <a:r>
                <a:rPr lang="en-US" sz="1400" b="1" dirty="0">
                  <a:solidFill>
                    <a:srgbClr val="FF973C"/>
                  </a:solidFill>
                  <a:latin typeface="+mn-lt"/>
                </a:rPr>
                <a:t>Y rms </a:t>
              </a:r>
            </a:p>
          </p:txBody>
        </p:sp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B0F7D5B2-BC40-A48B-CAD4-ED4588143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22244" y="529174"/>
              <a:ext cx="1759863" cy="87013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F2B78A-0D31-0776-612D-FA7BAFDA15AC}"/>
              </a:ext>
            </a:extLst>
          </p:cNvPr>
          <p:cNvGrpSpPr/>
          <p:nvPr/>
        </p:nvGrpSpPr>
        <p:grpSpPr>
          <a:xfrm>
            <a:off x="6144767" y="1909468"/>
            <a:ext cx="6031917" cy="1096883"/>
            <a:chOff x="487467" y="4417066"/>
            <a:chExt cx="6713433" cy="1220814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8DDF682F-A83B-6AFB-E27D-442CF0854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67" y="4417066"/>
              <a:ext cx="6713433" cy="122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09910C-90DF-A3FC-AAFC-611E331C7199}"/>
                </a:ext>
              </a:extLst>
            </p:cNvPr>
            <p:cNvSpPr/>
            <p:nvPr/>
          </p:nvSpPr>
          <p:spPr>
            <a:xfrm>
              <a:off x="5844261" y="4738918"/>
              <a:ext cx="36576" cy="36576"/>
            </a:xfrm>
            <a:prstGeom prst="ellipse">
              <a:avLst/>
            </a:prstGeom>
            <a:solidFill>
              <a:schemeClr val="accent4">
                <a:alpha val="49804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C30C7A-ADFC-FE81-2617-8A66D9F6BD34}"/>
                </a:ext>
              </a:extLst>
            </p:cNvPr>
            <p:cNvSpPr/>
            <p:nvPr/>
          </p:nvSpPr>
          <p:spPr>
            <a:xfrm>
              <a:off x="6222983" y="4733834"/>
              <a:ext cx="36576" cy="36576"/>
            </a:xfrm>
            <a:prstGeom prst="ellipse">
              <a:avLst/>
            </a:prstGeom>
            <a:solidFill>
              <a:schemeClr val="accent4">
                <a:alpha val="49804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7B90D9-1F34-B3B7-65F4-7A87FA52C842}"/>
                </a:ext>
              </a:extLst>
            </p:cNvPr>
            <p:cNvSpPr/>
            <p:nvPr/>
          </p:nvSpPr>
          <p:spPr>
            <a:xfrm>
              <a:off x="5857977" y="4895185"/>
              <a:ext cx="36576" cy="36576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FEF13F-6A60-4902-10F9-B9EB004896FD}"/>
                </a:ext>
              </a:extLst>
            </p:cNvPr>
            <p:cNvSpPr/>
            <p:nvPr/>
          </p:nvSpPr>
          <p:spPr>
            <a:xfrm>
              <a:off x="6241951" y="4623030"/>
              <a:ext cx="36576" cy="36576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38" name="Picture 14">
            <a:extLst>
              <a:ext uri="{FF2B5EF4-FFF2-40B4-BE49-F238E27FC236}">
                <a16:creationId xmlns:a16="http://schemas.microsoft.com/office/drawing/2014/main" id="{BA4B90CF-0A40-1407-07D9-D7022CD63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" r="9894"/>
          <a:stretch/>
        </p:blipFill>
        <p:spPr bwMode="auto">
          <a:xfrm>
            <a:off x="1615636" y="5018900"/>
            <a:ext cx="3367655" cy="157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DF3AFC3-55FD-BE97-1502-840D2DAF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36" y="3317847"/>
            <a:ext cx="3762183" cy="17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F8FAE600-2870-E401-E974-43093F53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01" y="3429000"/>
            <a:ext cx="3692002" cy="166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85FBF3BB-5A6C-8761-333D-9441ADEB0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 r="8785"/>
          <a:stretch/>
        </p:blipFill>
        <p:spPr bwMode="auto">
          <a:xfrm>
            <a:off x="6997450" y="5069075"/>
            <a:ext cx="3367655" cy="15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749D9E-8BB1-26B5-6CA8-642E8D19A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45483"/>
              </p:ext>
            </p:extLst>
          </p:nvPr>
        </p:nvGraphicFramePr>
        <p:xfrm>
          <a:off x="1874193" y="3090478"/>
          <a:ext cx="3146726" cy="36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363">
                  <a:extLst>
                    <a:ext uri="{9D8B030D-6E8A-4147-A177-3AD203B41FA5}">
                      <a16:colId xmlns:a16="http://schemas.microsoft.com/office/drawing/2014/main" val="1937357158"/>
                    </a:ext>
                  </a:extLst>
                </a:gridCol>
                <a:gridCol w="1573363">
                  <a:extLst>
                    <a:ext uri="{9D8B030D-6E8A-4147-A177-3AD203B41FA5}">
                      <a16:colId xmlns:a16="http://schemas.microsoft.com/office/drawing/2014/main" val="273495137"/>
                    </a:ext>
                  </a:extLst>
                </a:gridCol>
              </a:tblGrid>
              <a:tr h="362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Measured</a:t>
                      </a:r>
                    </a:p>
                  </a:txBody>
                  <a:tcPr marL="70801" marR="70801" marT="35401" marB="3540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Simulated</a:t>
                      </a:r>
                    </a:p>
                  </a:txBody>
                  <a:tcPr marL="70801" marR="70801" marT="35401" marB="3540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27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CDB48B-56C9-616D-7ABA-0F070AC5B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53092"/>
              </p:ext>
            </p:extLst>
          </p:nvPr>
        </p:nvGraphicFramePr>
        <p:xfrm>
          <a:off x="1244102" y="3529563"/>
          <a:ext cx="320593" cy="285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93">
                  <a:extLst>
                    <a:ext uri="{9D8B030D-6E8A-4147-A177-3AD203B41FA5}">
                      <a16:colId xmlns:a16="http://schemas.microsoft.com/office/drawing/2014/main" val="2592340888"/>
                    </a:ext>
                  </a:extLst>
                </a:gridCol>
              </a:tblGrid>
              <a:tr h="14266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70801" marR="70801" marT="35401" marB="354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36378"/>
                  </a:ext>
                </a:extLst>
              </a:tr>
              <a:tr h="14266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70801" marR="70801" marT="35401" marB="354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6363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5CB89B-505B-AFD8-D81A-73B599A55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38365"/>
              </p:ext>
            </p:extLst>
          </p:nvPr>
        </p:nvGraphicFramePr>
        <p:xfrm>
          <a:off x="7285588" y="3202705"/>
          <a:ext cx="3146726" cy="36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363">
                  <a:extLst>
                    <a:ext uri="{9D8B030D-6E8A-4147-A177-3AD203B41FA5}">
                      <a16:colId xmlns:a16="http://schemas.microsoft.com/office/drawing/2014/main" val="1937357158"/>
                    </a:ext>
                  </a:extLst>
                </a:gridCol>
                <a:gridCol w="1573363">
                  <a:extLst>
                    <a:ext uri="{9D8B030D-6E8A-4147-A177-3AD203B41FA5}">
                      <a16:colId xmlns:a16="http://schemas.microsoft.com/office/drawing/2014/main" val="273495137"/>
                    </a:ext>
                  </a:extLst>
                </a:gridCol>
              </a:tblGrid>
              <a:tr h="3625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Measured</a:t>
                      </a:r>
                    </a:p>
                  </a:txBody>
                  <a:tcPr marL="70801" marR="70801" marT="35401" marB="3540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Simulated</a:t>
                      </a:r>
                    </a:p>
                  </a:txBody>
                  <a:tcPr marL="70801" marR="70801" marT="35401" marB="3540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274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DCAC17A-5BE4-1245-CB11-D47A2C725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84459"/>
              </p:ext>
            </p:extLst>
          </p:nvPr>
        </p:nvGraphicFramePr>
        <p:xfrm>
          <a:off x="6655497" y="3641790"/>
          <a:ext cx="320593" cy="285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93">
                  <a:extLst>
                    <a:ext uri="{9D8B030D-6E8A-4147-A177-3AD203B41FA5}">
                      <a16:colId xmlns:a16="http://schemas.microsoft.com/office/drawing/2014/main" val="2592340888"/>
                    </a:ext>
                  </a:extLst>
                </a:gridCol>
              </a:tblGrid>
              <a:tr h="14266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70801" marR="70801" marT="35401" marB="354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36378"/>
                  </a:ext>
                </a:extLst>
              </a:tr>
              <a:tr h="14266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70801" marR="70801" marT="35401" marB="354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6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870D-EB95-AEA3-79AA-251A2C5C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benchmark for 52 mA output bunch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0F81DFB-BF88-7F18-EB4E-1CD8C8C0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3" y="1224097"/>
            <a:ext cx="5153866" cy="23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963F0D5-CEC3-31F1-400E-75FA4529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5"/>
          <a:stretch/>
        </p:blipFill>
        <p:spPr bwMode="auto">
          <a:xfrm>
            <a:off x="1656288" y="3590607"/>
            <a:ext cx="4701092" cy="23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6A041-9D5F-C87D-0949-4A8432FE55CF}"/>
              </a:ext>
            </a:extLst>
          </p:cNvPr>
          <p:cNvSpPr txBox="1"/>
          <p:nvPr/>
        </p:nvSpPr>
        <p:spPr>
          <a:xfrm>
            <a:off x="7454369" y="1532797"/>
            <a:ext cx="390939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200k particles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input bunch measured with 10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dynamic range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C58B0F-ECFE-DB89-C9E6-D4A7F4B79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63808"/>
              </p:ext>
            </p:extLst>
          </p:nvPr>
        </p:nvGraphicFramePr>
        <p:xfrm>
          <a:off x="2177023" y="910071"/>
          <a:ext cx="4064000" cy="4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37357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3495137"/>
                    </a:ext>
                  </a:extLst>
                </a:gridCol>
              </a:tblGrid>
              <a:tr h="468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Simulated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27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08A4FD-9D2F-E0CA-2EF8-CBF59B1A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12418"/>
              </p:ext>
            </p:extLst>
          </p:nvPr>
        </p:nvGraphicFramePr>
        <p:xfrm>
          <a:off x="1016678" y="1378288"/>
          <a:ext cx="566821" cy="428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821">
                  <a:extLst>
                    <a:ext uri="{9D8B030D-6E8A-4147-A177-3AD203B41FA5}">
                      <a16:colId xmlns:a16="http://schemas.microsoft.com/office/drawing/2014/main" val="2592340888"/>
                    </a:ext>
                  </a:extLst>
                </a:gridCol>
              </a:tblGrid>
              <a:tr h="214429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36378"/>
                  </a:ext>
                </a:extLst>
              </a:tr>
              <a:tr h="214429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6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6698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90FCF4BFB1A49BC47FB6E3AE97270" ma:contentTypeVersion="15" ma:contentTypeDescription="Create a new document." ma:contentTypeScope="" ma:versionID="60ed9780fb7d35044ae13abeaf828c8b">
  <xsd:schema xmlns:xsd="http://www.w3.org/2001/XMLSchema" xmlns:xs="http://www.w3.org/2001/XMLSchema" xmlns:p="http://schemas.microsoft.com/office/2006/metadata/properties" xmlns:ns2="4de27663-0a28-4316-8bc8-34591cfc704e" xmlns:ns3="74d8313d-b0a6-4d64-911c-58e8df5eb60c" targetNamespace="http://schemas.microsoft.com/office/2006/metadata/properties" ma:root="true" ma:fieldsID="131100b86b17ef98604bb997249a0a77" ns2:_="" ns3:_="">
    <xsd:import namespace="4de27663-0a28-4316-8bc8-34591cfc704e"/>
    <xsd:import namespace="74d8313d-b0a6-4d64-911c-58e8df5eb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27663-0a28-4316-8bc8-34591cfc7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8313d-b0a6-4d64-911c-58e8df5eb60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fe520d4-96ab-4c7f-b163-a9ef22e28427}" ma:internalName="TaxCatchAll" ma:showField="CatchAllData" ma:web="74d8313d-b0a6-4d64-911c-58e8df5eb6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e27663-0a28-4316-8bc8-34591cfc704e">
      <Terms xmlns="http://schemas.microsoft.com/office/infopath/2007/PartnerControls"/>
    </lcf76f155ced4ddcb4097134ff3c332f>
    <TaxCatchAll xmlns="74d8313d-b0a6-4d64-911c-58e8df5eb6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A2A2F-1B81-4507-A582-646109848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27663-0a28-4316-8bc8-34591cfc704e"/>
    <ds:schemaRef ds:uri="74d8313d-b0a6-4d64-911c-58e8df5eb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4de27663-0a28-4316-8bc8-34591cfc704e"/>
    <ds:schemaRef ds:uri="http://purl.org/dc/elements/1.1/"/>
    <ds:schemaRef ds:uri="http://schemas.microsoft.com/office/infopath/2007/PartnerControls"/>
    <ds:schemaRef ds:uri="74d8313d-b0a6-4d64-911c-58e8df5eb60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1201</TotalTime>
  <Words>1522</Words>
  <Application>Microsoft Office PowerPoint</Application>
  <PresentationFormat>Widescreen</PresentationFormat>
  <Paragraphs>325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Cambria Math</vt:lpstr>
      <vt:lpstr>Century Gothic</vt:lpstr>
      <vt:lpstr>var(--jp-code-font-family)</vt:lpstr>
      <vt:lpstr>ORNL</vt:lpstr>
      <vt:lpstr>Benchmark of Linac Model and Phase Space Measurements at the SNS Beam Test Facility</vt:lpstr>
      <vt:lpstr>Beam loss, an operational challenge for SNS and other high-power ion accelerator</vt:lpstr>
      <vt:lpstr>Scope of BTF project is to accurately model halo development over short, 2.5 MeV transport line</vt:lpstr>
      <vt:lpstr>Scope of BTF project is to accurately model halo development over short, 2.5 MeV transport line</vt:lpstr>
      <vt:lpstr>Beam Test Facility is equipped for thorough measurement of the bunch distribution</vt:lpstr>
      <vt:lpstr>PowerPoint Presentation</vt:lpstr>
      <vt:lpstr>Operational notes from 2024 BTF experiments</vt:lpstr>
      <vt:lpstr>Recent reconfiguration of the BTF beamline has simplified beamline and improved benchmark</vt:lpstr>
      <vt:lpstr>Recent benchmark for 52 mA output bunch </vt:lpstr>
      <vt:lpstr>Recent benchmark for 52 mA bunch</vt:lpstr>
      <vt:lpstr>Recent benchmark for 52 mA bunch</vt:lpstr>
      <vt:lpstr>PowerPoint Presentation</vt:lpstr>
      <vt:lpstr>To define input bunch, sampling of 3 2D phase space measurements is sufficient (for now)</vt:lpstr>
      <vt:lpstr>6D bunch predicted to have small effect</vt:lpstr>
      <vt:lpstr>6D bunch predicted to have small effect</vt:lpstr>
      <vt:lpstr>Initial bunch out of RFQ shows little halo</vt:lpstr>
      <vt:lpstr>Iron-core quadrupole model</vt:lpstr>
      <vt:lpstr>Permanent magnet quadrupoles</vt:lpstr>
      <vt:lpstr>Sensitivity to quadrupole gradient errors</vt:lpstr>
      <vt:lpstr>BTF has no RF past RFQ, debunching occurs rapidly</vt:lpstr>
      <vt:lpstr>PyORBIT has multi-bunch field solver</vt:lpstr>
      <vt:lpstr>Large energy spread and longitudinal correlation means large chromaticity</vt:lpstr>
      <vt:lpstr>Uncertainty from central energy</vt:lpstr>
      <vt:lpstr>PowerPoint Presentation</vt:lpstr>
      <vt:lpstr>PowerPoint Presentation</vt:lpstr>
      <vt:lpstr>PowerPoint Presentation</vt:lpstr>
      <vt:lpstr>52 mA output distribution at high-dynamic-range and large mismatch oscillation</vt:lpstr>
      <vt:lpstr>52 mA output distribution at high-dynamic-range and large mismatch oscillation</vt:lpstr>
      <vt:lpstr>Backup material</vt:lpstr>
      <vt:lpstr>Self consistent model of PMQs has little effect on dynamics</vt:lpstr>
      <vt:lpstr>All benchmark cases</vt:lpstr>
      <vt:lpstr>PowerPoint Presentation</vt:lpstr>
      <vt:lpstr>Large losses and steering kicks</vt:lpstr>
      <vt:lpstr>Large energy spread and longitudinal correlation means large chromaticity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Ruisard, Kiersten</dc:creator>
  <cp:keywords/>
  <dc:description/>
  <cp:lastModifiedBy>Ruisard, Kiersten</cp:lastModifiedBy>
  <cp:revision>28</cp:revision>
  <dcterms:created xsi:type="dcterms:W3CDTF">2024-09-23T15:33:18Z</dcterms:created>
  <dcterms:modified xsi:type="dcterms:W3CDTF">2024-10-02T22:04:18Z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0x01010049A90FCF4BFB1A49BC47FB6E3AE97270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  <property fmtid="{D5CDD505-2E9C-101B-9397-08002B2CF9AE}" pid="5" name="MediaServiceImageTags">
    <vt:lpwstr/>
  </property>
</Properties>
</file>