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345" r:id="rId4"/>
    <p:sldId id="349" r:id="rId5"/>
    <p:sldId id="260" r:id="rId6"/>
    <p:sldId id="261" r:id="rId7"/>
    <p:sldId id="292" r:id="rId8"/>
    <p:sldId id="350" r:id="rId9"/>
    <p:sldId id="293" r:id="rId10"/>
    <p:sldId id="304" r:id="rId11"/>
    <p:sldId id="351" r:id="rId12"/>
    <p:sldId id="336" r:id="rId13"/>
    <p:sldId id="354" r:id="rId14"/>
    <p:sldId id="299" r:id="rId15"/>
    <p:sldId id="300" r:id="rId16"/>
    <p:sldId id="334" r:id="rId17"/>
    <p:sldId id="335" r:id="rId18"/>
    <p:sldId id="346" r:id="rId19"/>
    <p:sldId id="347" r:id="rId20"/>
    <p:sldId id="352" r:id="rId21"/>
    <p:sldId id="338" r:id="rId22"/>
    <p:sldId id="272" r:id="rId23"/>
  </p:sldIdLst>
  <p:sldSz cx="12192000" cy="6858000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3047924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3657509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4267093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4876678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efke, Ines" initials="SI" lastIdx="56" clrIdx="0"/>
  <p:cmAuthor id="1" name="juli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A"/>
    <a:srgbClr val="A6A6A6"/>
    <a:srgbClr val="99C000"/>
    <a:srgbClr val="BFBFBF"/>
    <a:srgbClr val="FFFFFF"/>
    <a:srgbClr val="D9D9D9"/>
    <a:srgbClr val="5D85C3"/>
    <a:srgbClr val="B90F22"/>
    <a:srgbClr val="D7DAE3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3792" autoAdjust="0"/>
  </p:normalViewPr>
  <p:slideViewPr>
    <p:cSldViewPr snapToObjects="1">
      <p:cViewPr varScale="1">
        <p:scale>
          <a:sx n="63" d="100"/>
          <a:sy n="63" d="100"/>
        </p:scale>
        <p:origin x="860" y="64"/>
      </p:cViewPr>
      <p:guideLst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0" y="-15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62"/>
    </p:cViewPr>
  </p:sorterViewPr>
  <p:notesViewPr>
    <p:cSldViewPr snapToObjects="1">
      <p:cViewPr>
        <p:scale>
          <a:sx n="100" d="100"/>
          <a:sy n="100" d="100"/>
        </p:scale>
        <p:origin x="2256" y="-1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3200" y="406718"/>
            <a:ext cx="5764107" cy="4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167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74"/>
              </a:lnSpc>
              <a:defRPr sz="11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03201" y="8996125"/>
            <a:ext cx="1419013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latin typeface="Stafford" charset="0"/>
              </a:defRPr>
            </a:lvl1pPr>
          </a:lstStyle>
          <a:p>
            <a:pPr>
              <a:defRPr/>
            </a:pPr>
            <a:fld id="{73059789-C9A0-B243-BE51-E314AB703447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22214" y="8996125"/>
            <a:ext cx="4761653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99108" y="8996125"/>
            <a:ext cx="714587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72DEC935-2C8C-4A42-BD4D-ADAF7EAF55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9462" name="Picture 6" descr="tud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93" y="378381"/>
            <a:ext cx="990601" cy="4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3200" y="188357"/>
            <a:ext cx="6910494" cy="15168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lIns="96661" tIns="48331" rIns="96661" bIns="4833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900"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03200" y="378381"/>
            <a:ext cx="6910494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03200" y="8921115"/>
            <a:ext cx="6910494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01508" y="816769"/>
            <a:ext cx="691049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6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28" y="378382"/>
            <a:ext cx="997373" cy="4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01507" y="9119474"/>
            <a:ext cx="1727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74"/>
              </a:lnSpc>
              <a:defRPr sz="1100">
                <a:latin typeface="Stafford" charset="0"/>
              </a:defRPr>
            </a:lvl1pPr>
          </a:lstStyle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969963"/>
            <a:ext cx="5735637" cy="322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3200" y="4498897"/>
            <a:ext cx="6908800" cy="4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28708" y="9119474"/>
            <a:ext cx="437896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74"/>
              </a:lnSpc>
              <a:defRPr sz="11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7668" y="9119474"/>
            <a:ext cx="10058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374"/>
              </a:lnSpc>
              <a:defRPr sz="1100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03200" y="406718"/>
            <a:ext cx="5764107" cy="413385"/>
          </a:xfrm>
          <a:prstGeom prst="rect">
            <a:avLst/>
          </a:prstGeom>
          <a:noFill/>
          <a:ln>
            <a:noFill/>
          </a:ln>
        </p:spPr>
        <p:txBody>
          <a:bodyPr lIns="114167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374"/>
              </a:lnSpc>
              <a:defRPr/>
            </a:pPr>
            <a:endParaRPr lang="de-DE" altLang="de-DE" sz="1100" b="1">
              <a:latin typeface="Staffor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3200" y="188357"/>
            <a:ext cx="6910494" cy="151685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lIns="96661" tIns="48331" rIns="96661" bIns="4833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900">
              <a:ea typeface="+mn-ea"/>
              <a:cs typeface="Arial" panose="020B0604020202020204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03200" y="378381"/>
            <a:ext cx="6910494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03200" y="820103"/>
            <a:ext cx="6910494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03200" y="9119474"/>
            <a:ext cx="6910494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201508" y="4308872"/>
            <a:ext cx="691049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65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1pPr>
    <a:lvl2pPr marL="609585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2pPr>
    <a:lvl3pPr marL="1219170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3pPr>
    <a:lvl4pPr marL="1828754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4pPr>
    <a:lvl5pPr marL="2438339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61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hangingPunct="1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89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and now we want to move on to nonlinear simulations.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4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74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62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09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34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171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3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38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62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768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56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43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1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0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45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2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2. Oktober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20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F45A7C92-3572-D640-A8C4-73D7AC5D6B89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pic>
        <p:nvPicPr>
          <p:cNvPr id="4" name="TUDa Hintergrundmotiv ">
            <a:extLst>
              <a:ext uri="{FF2B5EF4-FFF2-40B4-BE49-F238E27FC236}">
                <a16:creationId xmlns:a16="http://schemas.microsoft.com/office/drawing/2014/main" id="{143BFA90-65D7-1441-BBB5-66FACD4F8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5" name="TU Da Logo">
            <a:extLst>
              <a:ext uri="{FF2B5EF4-FFF2-40B4-BE49-F238E27FC236}">
                <a16:creationId xmlns:a16="http://schemas.microsoft.com/office/drawing/2014/main" id="{503C6CF5-22B1-1445-8B63-8870CE528245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17FFD4ED-B749-5E44-9C2C-F3FE65402A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DB8BC31-FC5E-E145-AB52-3F047A248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28BBA1C-1DE0-D248-BB00-FDB0CD947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350330A-6B17-C54B-B285-F71BB5F4B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EED2DF5-BA08-AE4B-A725-2DC2D00AC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916D5CB-98CE-8241-B5CE-B75B023897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0C8DFCE-492C-DF4D-BC45-A3592BB63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6DD2FB1-260B-BB44-882C-B6D58B3C7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2150D36-64C6-284F-A421-F2F59D6C51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0A92D65-9DD0-7243-95D7-6F350EB2F6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B33F51-1B97-3D49-8871-FC004D2AC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20201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</p:spTree>
    <p:extLst>
      <p:ext uri="{BB962C8B-B14F-4D97-AF65-F5344CB8AC3E}">
        <p14:creationId xmlns:p14="http://schemas.microsoft.com/office/powerpoint/2010/main" val="14408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656693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741CD-3F1C-E84A-8F4C-1CF83B7D6B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513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9B364F8-AB83-DA4D-849A-83EEDB6B3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513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2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8DA3F98-D1E3-F849-B50E-A6518482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513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3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ACF6064-DEB7-6A49-89E0-F68DCAB30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513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4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2EEF72A-DFF5-E34F-8BA6-3CA410A45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513" y="56607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5</a:t>
            </a:r>
          </a:p>
        </p:txBody>
      </p:sp>
      <p:sp>
        <p:nvSpPr>
          <p:cNvPr id="16" name="Mengentext">
            <a:extLst>
              <a:ext uri="{FF2B5EF4-FFF2-40B4-BE49-F238E27FC236}">
                <a16:creationId xmlns:a16="http://schemas.microsoft.com/office/drawing/2014/main" id="{9C08FC8B-D72D-3C49-AE43-59435B527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6693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7" name="Mengentext">
            <a:extLst>
              <a:ext uri="{FF2B5EF4-FFF2-40B4-BE49-F238E27FC236}">
                <a16:creationId xmlns:a16="http://schemas.microsoft.com/office/drawing/2014/main" id="{B78C70DF-0EB6-4D4A-A20B-31460DF3C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6693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8" name="Mengentext">
            <a:extLst>
              <a:ext uri="{FF2B5EF4-FFF2-40B4-BE49-F238E27FC236}">
                <a16:creationId xmlns:a16="http://schemas.microsoft.com/office/drawing/2014/main" id="{36261980-D2E6-7742-AE29-6DE955C6B0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6693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9" name="Mengentext">
            <a:extLst>
              <a:ext uri="{FF2B5EF4-FFF2-40B4-BE49-F238E27FC236}">
                <a16:creationId xmlns:a16="http://schemas.microsoft.com/office/drawing/2014/main" id="{64607761-955D-6249-AAAB-2450D97D6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693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0" name="Mengentext">
            <a:extLst>
              <a:ext uri="{FF2B5EF4-FFF2-40B4-BE49-F238E27FC236}">
                <a16:creationId xmlns:a16="http://schemas.microsoft.com/office/drawing/2014/main" id="{77B10108-F32E-6C4E-A6B7-2F52E7765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762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0B28D25-BB3B-6B4B-96AD-3F56D64EE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2582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4909C24-EE8B-6D4F-AAE4-6761EA5A0C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2582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7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0834207B-4C50-454C-BDAD-9270B9C5CD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2582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8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3FF81E12-4AD8-F840-AF92-83A62713E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2582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9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CF82AF0A-B420-7D47-BEEA-1093ECFF9C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8374" y="5660708"/>
            <a:ext cx="809658" cy="538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dirty="0"/>
              <a:t>10</a:t>
            </a:r>
          </a:p>
        </p:txBody>
      </p:sp>
      <p:sp>
        <p:nvSpPr>
          <p:cNvPr id="26" name="Mengentext">
            <a:extLst>
              <a:ext uri="{FF2B5EF4-FFF2-40B4-BE49-F238E27FC236}">
                <a16:creationId xmlns:a16="http://schemas.microsoft.com/office/drawing/2014/main" id="{D170C4C7-878E-8D48-AB9A-BEA3A20BC8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762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7" name="Mengentext">
            <a:extLst>
              <a:ext uri="{FF2B5EF4-FFF2-40B4-BE49-F238E27FC236}">
                <a16:creationId xmlns:a16="http://schemas.microsoft.com/office/drawing/2014/main" id="{6E2874F6-0A10-C249-AB11-90B6F57226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4762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8" name="Mengentext">
            <a:extLst>
              <a:ext uri="{FF2B5EF4-FFF2-40B4-BE49-F238E27FC236}">
                <a16:creationId xmlns:a16="http://schemas.microsoft.com/office/drawing/2014/main" id="{2CBAB3E0-0143-D547-9B4C-8E12609633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4762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9" name="Mengentext">
            <a:extLst>
              <a:ext uri="{FF2B5EF4-FFF2-40B4-BE49-F238E27FC236}">
                <a16:creationId xmlns:a16="http://schemas.microsoft.com/office/drawing/2014/main" id="{FE8EB7ED-46E9-5644-BD09-13AF973318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4762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</p:spTree>
    <p:extLst>
      <p:ext uri="{BB962C8B-B14F-4D97-AF65-F5344CB8AC3E}">
        <p14:creationId xmlns:p14="http://schemas.microsoft.com/office/powerpoint/2010/main" val="122688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466987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FE00BB7-FEF8-6548-930E-00A27AA886B8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096000" y="1604963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23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Inhalt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466987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4525419-5BF6-D842-81BA-0C3CB5DF4044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1245ED-6833-0748-9DAD-DF2E2787D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840000"/>
            <a:ext cx="9390634" cy="6252597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24DB34E-A066-934E-B16A-AA4C922227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566" y="1714176"/>
            <a:ext cx="5535233" cy="312452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84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 /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306921" y="3801685"/>
            <a:ext cx="5541575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1" y="1604798"/>
            <a:ext cx="5545138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92AAA69-468A-9440-9BB6-CCA958B542C4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604963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E64FD7D7-3BF9-0641-B90E-D7D24F15975E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4962" y="1604963"/>
            <a:ext cx="568903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1FCC726F-E193-F94F-8201-525E01F62C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1604963"/>
            <a:ext cx="5689030" cy="225608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B85BD1D8-7EB2-9E4D-B9CB-36ACC967C5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08" y="4007912"/>
            <a:ext cx="5689030" cy="23008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2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nvertie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solidFill>
                  <a:schemeClr val="bg1"/>
                </a:solidFill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7880D43-ACF9-1240-BBA0-34C2C3C1C018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91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itel / Inhalt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5637213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l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2255837" y="5134075"/>
            <a:ext cx="7679795" cy="9515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pPr lvl="0"/>
            <a:r>
              <a:rPr lang="de-DE" dirty="0"/>
              <a:t>Formatvorlagen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AB095E4-9FFE-4542-8643-40CBEB026F9B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2255838" y="1604963"/>
            <a:ext cx="7680326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48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5637213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B5691DD1-19DF-1645-AD54-9CF1E3DF43D8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1604963"/>
            <a:ext cx="9721080" cy="37687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87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Überschrift">
            <a:extLst>
              <a:ext uri="{FF2B5EF4-FFF2-40B4-BE49-F238E27FC236}">
                <a16:creationId xmlns:a16="http://schemas.microsoft.com/office/drawing/2014/main" id="{D1730AEA-8C9A-2D4C-9C6B-677859981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3088B3E8-E60B-6F42-BEE4-F838A682B1A3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2947988"/>
            <a:ext cx="12192000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63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8">
            <a:extLst>
              <a:ext uri="{FF2B5EF4-FFF2-40B4-BE49-F238E27FC236}">
                <a16:creationId xmlns:a16="http://schemas.microsoft.com/office/drawing/2014/main" id="{16D54C2C-C1BA-5A49-B1F6-3EFEF007B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b="10870"/>
          <a:stretch/>
        </p:blipFill>
        <p:spPr>
          <a:xfrm>
            <a:off x="0" y="0"/>
            <a:ext cx="12194117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37" name="TU Da Logo">
            <a:extLst>
              <a:ext uri="{FF2B5EF4-FFF2-40B4-BE49-F238E27FC236}">
                <a16:creationId xmlns:a16="http://schemas.microsoft.com/office/drawing/2014/main" id="{EAA66300-6AAB-754F-8BB2-1546FA7BF970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88A9D315-D5F1-434E-9D9F-7DD811A40D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C30205E-33B3-0945-9A01-0401BCC44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C7F08C4-12F6-5B45-86F9-73FB3C1B0A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A0BEBE8-6577-4141-B011-92AC0BF02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CBB143F-9833-F04C-86D0-D3DA70F16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7EA41C8-81C0-DE43-BE0B-E818FB82CA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74B789B-A76E-5842-AFD2-45E44F430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6749FFF-AF73-AE46-8051-4ACEF8554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1A5CD2E-02AD-C64B-A65F-D7CC904CAF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EF9AB83-0096-9D4F-ACD1-6EA4F2B06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A8B2D96-1101-E343-8AEA-5FCEC2F559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387141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3DB074A-2E86-C84E-886A-0F46B905883C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38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C40C8D0A-2826-334F-AC7B-3C502487EC04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Mengentext"/>
          <p:cNvSpPr>
            <a:spLocks noGrp="1"/>
          </p:cNvSpPr>
          <p:nvPr>
            <p:ph type="body" sz="quarter" idx="12" hasCustomPrompt="1"/>
          </p:nvPr>
        </p:nvSpPr>
        <p:spPr>
          <a:xfrm>
            <a:off x="4292250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Mengen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248497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 hasCustomPrompt="1"/>
          </p:nvPr>
        </p:nvSpPr>
        <p:spPr>
          <a:xfrm>
            <a:off x="6293867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1452342-A80E-5445-A934-373EC6DCFFC2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88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2 Spalten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5447928" y="2926232"/>
            <a:ext cx="4488235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2" y="2926232"/>
            <a:ext cx="4607870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4602891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/>
          </p:nvPr>
        </p:nvSpPr>
        <p:spPr>
          <a:xfrm>
            <a:off x="5447928" y="1604798"/>
            <a:ext cx="4474319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2555A729-F7CB-C54F-B1CE-6B88A50C74FC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10128447" y="1604963"/>
            <a:ext cx="2065669" cy="673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Hier </a:t>
            </a:r>
            <a:r>
              <a:rPr lang="de-DE" dirty="0" err="1"/>
              <a:t>Sublogo</a:t>
            </a:r>
            <a:r>
              <a:rPr lang="de-DE" dirty="0"/>
              <a:t> platzieren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2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998FB-6C64-8B44-93CB-335C8026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2EFE214-D270-6B4C-92C0-CC06527E3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18" y="2020493"/>
            <a:ext cx="2687637" cy="2687637"/>
          </a:xfrm>
          <a:prstGeom prst="ellipse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5BF83B9-2515-454D-A89F-2608B1EDE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713" y="313555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1F841205-6AE5-5D48-90B6-2AF9DE19B3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713" y="352163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F62238B2-8177-9D46-ACCD-E279BB0EB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713" y="390771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9A2974F0-5D4E-6244-B854-C9036906AD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713" y="429379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FE42D87B-A787-C742-975C-9BD6E3CC9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E12F9227-B5EE-894C-AE26-030FC59C4FF6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288379A2-EC9C-0E42-8EC5-77D6C95C3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54AADC4-3D1D-554C-9B75-50BDACB2B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5238371-880F-3F4E-A94E-5EB32911D6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6713" y="2278063"/>
            <a:ext cx="5759450" cy="6810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400"/>
            </a:lvl1pPr>
          </a:lstStyle>
          <a:p>
            <a:pPr lvl="0"/>
            <a:r>
              <a:rPr lang="de-DE" dirty="0"/>
              <a:t>Mastertext</a:t>
            </a:r>
          </a:p>
        </p:txBody>
      </p:sp>
    </p:spTree>
    <p:extLst>
      <p:ext uri="{BB962C8B-B14F-4D97-AF65-F5344CB8AC3E}">
        <p14:creationId xmlns:p14="http://schemas.microsoft.com/office/powerpoint/2010/main" val="22174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553560-BCAE-D548-9152-407AB22F0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-6965" y="5081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028F6B8A-4351-C14D-81EE-80408041AAA1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AA3C96EC-094A-E747-BBAA-F0886BC8E1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C2D0020-DB1A-9048-B235-09A7E7CD1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77EA0DE-6387-DC42-920F-1E924DE8BC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8694ADC-4575-6A41-8B4B-DF5DC6F6C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81E4571-E534-FB4B-82D6-A5370FB4F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8E4006C-1546-4C48-A332-B5F5A5234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041117F-7AEA-5F49-AC6F-31F9E336B7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76AAC073-D207-7045-B2CE-E3A302D7AB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ECEE48-6642-7749-BF65-F58DF7E66F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CEA088E1-A54D-7B4D-88AA-66731A3623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573F31D7-C0EE-E34D-88C1-2532080200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24941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E11BAB0-E48E-C841-9D73-2787C12B4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11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CDD0BF59-DD3C-A540-8751-47F0864916DC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2D07020F-1CA0-C84A-A40F-4A77C5D4C47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5E59EB5-6520-764D-8B47-9ADD117B8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8809F3F-51C3-1F49-8066-D1705F901D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660E5BA-C1CC-8941-A24B-9D69F25F15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351B9CA-F707-874A-B9BE-572135B616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877424B-7D82-F246-90B6-1FEA894D2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9CE5708-FBF2-4944-BE58-56E57D631D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8867F45-B2F5-4849-A54C-69D80BAB50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244DD00-9B38-7E4A-9828-D9FB7D52B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5202579-3B45-AA42-ABA7-06BCCBEBA6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B1CC9F3-93E3-684F-A5CE-51F70608C8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7155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AE648A0-3EE0-EB44-9250-0C1D3491ECFD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´</a:t>
            </a:r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56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4799" y="4296400"/>
            <a:ext cx="9599633" cy="144000"/>
          </a:xfrm>
        </p:spPr>
        <p:txBody>
          <a:bodyPr anchor="b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B8676051-F2ED-BD4F-A174-41616750C208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88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er-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4117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Trennfolie mit Hintergrundbild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</p:spPr>
        <p:txBody>
          <a:bodyPr anchor="b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9F9EB321-22C6-324C-AA30-60E6C10D803B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</p:spTree>
    <p:extLst>
      <p:ext uri="{BB962C8B-B14F-4D97-AF65-F5344CB8AC3E}">
        <p14:creationId xmlns:p14="http://schemas.microsoft.com/office/powerpoint/2010/main" val="4114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4117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</p:spTree>
    <p:extLst>
      <p:ext uri="{BB962C8B-B14F-4D97-AF65-F5344CB8AC3E}">
        <p14:creationId xmlns:p14="http://schemas.microsoft.com/office/powerpoint/2010/main" val="371656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4962"/>
            <a:ext cx="12194117" cy="470535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85DBD53-E1DF-6B40-A001-6647133B4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C9CAFEA9-A594-1A47-BA6E-D2D088442907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80163E4-B142-714C-95DC-48069CF69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5B7F97-6A52-164E-9108-387425B07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6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360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 spc="80" baseline="0">
                <a:solidFill>
                  <a:schemeClr val="bg2"/>
                </a:solidFill>
              </a:defRPr>
            </a:lvl1pPr>
          </a:lstStyle>
          <a:p>
            <a:fld id="{7EB2EB25-F097-A74B-A96B-01944B99B827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7851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7" name="Kopfzeile"/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3"/>
            <a:ext cx="9508067" cy="2730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Computational </a:t>
            </a:r>
            <a:r>
              <a:rPr lang="de-DE" altLang="de-DE" dirty="0" err="1"/>
              <a:t>Homogenisation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laminated</a:t>
            </a:r>
            <a:r>
              <a:rPr lang="de-DE" altLang="de-DE" dirty="0"/>
              <a:t> </a:t>
            </a:r>
            <a:r>
              <a:rPr lang="de-DE" altLang="de-DE" dirty="0" err="1"/>
              <a:t>yokes</a:t>
            </a:r>
            <a:r>
              <a:rPr lang="de-DE" altLang="de-DE" dirty="0"/>
              <a:t> in finite-element </a:t>
            </a:r>
            <a:r>
              <a:rPr lang="de-DE" altLang="de-DE" dirty="0" err="1"/>
              <a:t>models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fast-</a:t>
            </a:r>
            <a:r>
              <a:rPr lang="de-DE" altLang="de-DE" dirty="0" err="1"/>
              <a:t>ramped</a:t>
            </a:r>
            <a:r>
              <a:rPr lang="de-DE" altLang="de-DE" dirty="0"/>
              <a:t> </a:t>
            </a:r>
            <a:r>
              <a:rPr lang="de-DE" altLang="de-DE" dirty="0" err="1"/>
              <a:t>orbit</a:t>
            </a:r>
            <a:r>
              <a:rPr lang="de-DE" altLang="de-DE" dirty="0"/>
              <a:t> </a:t>
            </a:r>
            <a:r>
              <a:rPr lang="de-DE" altLang="de-DE" dirty="0" err="1"/>
              <a:t>corrector</a:t>
            </a:r>
            <a:r>
              <a:rPr lang="de-DE" altLang="de-DE" dirty="0"/>
              <a:t> </a:t>
            </a:r>
            <a:r>
              <a:rPr lang="de-DE" altLang="de-DE" dirty="0" err="1"/>
              <a:t>magnet</a:t>
            </a:r>
            <a:endParaRPr lang="de-DE" altLang="de-DE" dirty="0"/>
          </a:p>
        </p:txBody>
      </p:sp>
      <p:grpSp>
        <p:nvGrpSpPr>
          <p:cNvPr id="15" name="TU Da Logo"/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D2A3E3-EA9D-0A4E-9809-E525F9B62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51" r:id="rId2"/>
    <p:sldLayoutId id="2147484252" r:id="rId3"/>
    <p:sldLayoutId id="2147484253" r:id="rId4"/>
    <p:sldLayoutId id="2147484246" r:id="rId5"/>
    <p:sldLayoutId id="2147484226" r:id="rId6"/>
    <p:sldLayoutId id="2147484228" r:id="rId7"/>
    <p:sldLayoutId id="2147484236" r:id="rId8"/>
    <p:sldLayoutId id="2147484239" r:id="rId9"/>
    <p:sldLayoutId id="2147484196" r:id="rId10"/>
    <p:sldLayoutId id="2147484244" r:id="rId11"/>
    <p:sldLayoutId id="2147484237" r:id="rId12"/>
    <p:sldLayoutId id="2147484248" r:id="rId13"/>
    <p:sldLayoutId id="2147484238" r:id="rId14"/>
    <p:sldLayoutId id="2147484242" r:id="rId15"/>
    <p:sldLayoutId id="2147484234" r:id="rId16"/>
    <p:sldLayoutId id="2147484235" r:id="rId17"/>
    <p:sldLayoutId id="2147484241" r:id="rId18"/>
    <p:sldLayoutId id="2147484240" r:id="rId19"/>
    <p:sldLayoutId id="2147484229" r:id="rId20"/>
    <p:sldLayoutId id="2147484232" r:id="rId21"/>
    <p:sldLayoutId id="2147484230" r:id="rId22"/>
    <p:sldLayoutId id="2147484231" r:id="rId23"/>
    <p:sldLayoutId id="2147484243" r:id="rId24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6259" userDrawn="1">
          <p15:clr>
            <a:srgbClr val="F26B43"/>
          </p15:clr>
        </p15:guide>
        <p15:guide id="6" orient="horz" pos="2296" userDrawn="1">
          <p15:clr>
            <a:srgbClr val="F26B43"/>
          </p15:clr>
        </p15:guide>
        <p15:guide id="7" pos="5049" userDrawn="1">
          <p15:clr>
            <a:srgbClr val="F26B43"/>
          </p15:clr>
        </p15:guide>
        <p15:guide id="8" pos="1421" userDrawn="1">
          <p15:clr>
            <a:srgbClr val="F26B43"/>
          </p15:clr>
        </p15:guide>
        <p15:guide id="9" pos="2631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3128" userDrawn="1">
          <p15:clr>
            <a:srgbClr val="F26B43"/>
          </p15:clr>
        </p15:guide>
        <p15:guide id="13" orient="horz" pos="588" userDrawn="1">
          <p15:clr>
            <a:srgbClr val="F26B43"/>
          </p15:clr>
        </p15:guide>
        <p15:guide id="14" orient="horz" pos="1435" userDrawn="1">
          <p15:clr>
            <a:srgbClr val="F26B43"/>
          </p15:clr>
        </p15:guide>
        <p15:guide id="15" orient="horz" pos="1857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  <p15:guide id="17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72.png"/><Relationship Id="rId4" Type="http://schemas.openxmlformats.org/officeDocument/2006/relationships/image" Target="../media/image47.sv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svg"/><Relationship Id="rId11" Type="http://schemas.openxmlformats.org/officeDocument/2006/relationships/image" Target="../media/image66.sv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48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21.png"/><Relationship Id="rId4" Type="http://schemas.openxmlformats.org/officeDocument/2006/relationships/image" Target="../media/image85.png"/><Relationship Id="rId9" Type="http://schemas.openxmlformats.org/officeDocument/2006/relationships/image" Target="../media/image7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5.png"/><Relationship Id="rId5" Type="http://schemas.openxmlformats.org/officeDocument/2006/relationships/image" Target="../media/image930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616FC576-1F2D-213C-F45A-6D391408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2" y="3818107"/>
            <a:ext cx="2488802" cy="234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C14C7-1BD1-77C4-E9B4-7F1D41C714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E648A0-3EE0-EB44-9250-0C1D3491ECFD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F637D-4D07-E528-D99B-697012F6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C149-695B-3F83-0985-18A921735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´</a:t>
            </a:r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7C30A-5D2C-A67B-14AE-A64B3C57E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49" y="3060000"/>
            <a:ext cx="7175898" cy="569387"/>
          </a:xfrm>
        </p:spPr>
        <p:txBody>
          <a:bodyPr/>
          <a:lstStyle/>
          <a:p>
            <a:r>
              <a:rPr lang="en-US" dirty="0"/>
              <a:t>J. Christmann, L. A. M. D’Angelo, and H. De </a:t>
            </a:r>
            <a:r>
              <a:rPr lang="en-US" dirty="0" err="1"/>
              <a:t>Gersem</a:t>
            </a:r>
            <a:endParaRPr lang="en-US" dirty="0"/>
          </a:p>
          <a:p>
            <a:r>
              <a:rPr lang="en-US" dirty="0"/>
              <a:t>Institute for Accelerator Science and Electromagnetic Fields, TU Darmstadt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88F05C-B7B4-380B-8FEE-10E0894B5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658" y="1415344"/>
            <a:ext cx="9721080" cy="1486744"/>
          </a:xfrm>
        </p:spPr>
        <p:txBody>
          <a:bodyPr/>
          <a:lstStyle/>
          <a:p>
            <a:r>
              <a:rPr lang="en-US" sz="3200" dirty="0"/>
              <a:t>Efficient nonlinear Simulations Of Fast Corrector Magnets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B2098E-2BE7-E79D-13AA-AC1602DF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95079-1239-84CB-0672-06D7C3F4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471" y="3744295"/>
            <a:ext cx="2460698" cy="23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BB936-4CF9-8F79-1B3E-157BAD590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601" y="3778485"/>
            <a:ext cx="2155485" cy="23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37AAAA-981D-08D9-7837-2F49171D4014}"/>
              </a:ext>
            </a:extLst>
          </p:cNvPr>
          <p:cNvSpPr txBox="1"/>
          <p:nvPr/>
        </p:nvSpPr>
        <p:spPr>
          <a:xfrm>
            <a:off x="814842" y="6147116"/>
            <a:ext cx="3491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PETRA IV Conceptual Design Report</a:t>
            </a:r>
            <a:endParaRPr lang="en-US" sz="1100" dirty="0"/>
          </a:p>
        </p:txBody>
      </p:sp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C2E6C24B-FC2C-2E0A-555B-BB49990B5E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36" y="3740350"/>
            <a:ext cx="327125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0F95CC28-531B-3C15-F6EB-A7A0C503FD60}"/>
              </a:ext>
            </a:extLst>
          </p:cNvPr>
          <p:cNvSpPr/>
          <p:nvPr/>
        </p:nvSpPr>
        <p:spPr>
          <a:xfrm>
            <a:off x="504981" y="5229199"/>
            <a:ext cx="9463566" cy="1077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2576-5D3C-AE0C-FBEC-AD79C32C77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0939595" cy="1152161"/>
          </a:xfrm>
        </p:spPr>
        <p:txBody>
          <a:bodyPr/>
          <a:lstStyle/>
          <a:p>
            <a:r>
              <a:rPr lang="en-US" dirty="0"/>
              <a:t>Integrated Transfer function &amp; Field Lag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9C4F1-EA7E-6BDD-29E6-EDE9DF8E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Corrector magnet Simulations 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72E1B-3DE3-6AD2-3F85-58D44149EC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BD8A4-62C6-3751-356D-0118C8901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D101FE-9F4A-896F-5942-4CC7A6A1C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215B24-52B3-F457-C063-1A270766BCD6}"/>
                  </a:ext>
                </a:extLst>
              </p:cNvPr>
              <p:cNvSpPr/>
              <p:nvPr/>
            </p:nvSpPr>
            <p:spPr>
              <a:xfrm>
                <a:off x="8981486" y="3521757"/>
                <a:ext cx="2100805" cy="728012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de-DE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ITF</m:t>
                      </m:r>
                      <m:r>
                        <a:rPr kumimoji="0" lang="de-DE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de-DE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de-DE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 </m:t>
                      </m:r>
                      <m:f>
                        <m:fPr>
                          <m:ctrlPr>
                            <a:rPr kumimoji="0" lang="de-DE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de-DE" sz="1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de-DE" sz="1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kumimoji="0" lang="de-DE" sz="11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a:rPr kumimoji="0" lang="de-DE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num>
                        <m:den>
                          <m:nary>
                            <m:naryPr>
                              <m:ctrlPr>
                                <a:rPr kumimoji="0" lang="de-DE" sz="1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de-DE" sz="1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de-DE" sz="1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de-DE" sz="1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de-DE" sz="1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de-DE" sz="11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DC</m:t>
                                  </m:r>
                                </m:sub>
                              </m:sSub>
                              <m:r>
                                <a:rPr kumimoji="0" lang="de-DE" sz="1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de-DE" sz="1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  <m:r>
                                <a:rPr kumimoji="0" lang="de-DE" sz="1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a:rPr kumimoji="0" lang="de-DE" sz="1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215B24-52B3-F457-C063-1A270766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486" y="3521757"/>
                <a:ext cx="2100805" cy="728012"/>
              </a:xfrm>
              <a:prstGeom prst="roundRect">
                <a:avLst/>
              </a:prstGeom>
              <a:blipFill>
                <a:blip r:embed="rId3"/>
                <a:stretch>
                  <a:fillRect t="-26016" b="-52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16EA8F9-3B54-49F5-7959-E3C2EDF5941A}"/>
              </a:ext>
            </a:extLst>
          </p:cNvPr>
          <p:cNvSpPr txBox="1"/>
          <p:nvPr/>
        </p:nvSpPr>
        <p:spPr>
          <a:xfrm>
            <a:off x="551384" y="5229200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Integrated transfer function and field lag (phase difference between current and aperture field) are of high interest for design of feedback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We compute both from our simulations for different yoke materials, different lamination thicknesses, etc.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5E03608-7EC2-E899-6E21-A8BAFB0218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612" y="2870242"/>
            <a:ext cx="2713404" cy="2340000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85AE5DBF-3F30-C513-AB2B-0E3E7874F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2" y="2985079"/>
            <a:ext cx="2879069" cy="201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C40BC47-D81D-DC1E-8A6F-4B3927DBE83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1026" y="2870242"/>
            <a:ext cx="277978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9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3C675-F808-3C10-D338-200ABCFE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A2F-117A-3D6D-2A88-458FAE32D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A2F3D-2936-EB4F-BD07-2C1728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799-90BC-3F32-5A75-4C7E71BD4D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E140-BE18-D2C9-0AAC-6010A018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611B64-D724-E119-AD00-B41ED3EE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9AD25-3D44-7970-58E0-C4AB7D9B4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CB9E1-FB69-5685-C284-0BA22CF2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817347-032B-1F26-A3A6-0D0005EC3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389F0-5270-1411-14FA-8620195F3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C2FC71-5410-AEFD-58A2-354DB3709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91286C-4DB5-6AA0-EA85-5D833847A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Homogenization Technique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9D28FB-044A-C662-5397-6392EEE58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693" y="4508858"/>
            <a:ext cx="4439307" cy="5693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 Corrector Magnet Simulations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7B35E-909B-C734-8926-6467DF4F1C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6693" y="5182029"/>
            <a:ext cx="4439307" cy="246221"/>
          </a:xfrm>
        </p:spPr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B34EB-1A52-BD7E-9A04-9E81888D1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693" y="5855202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Conclusion/Outlook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E791D-B7F2-17C5-9EA4-0D5CAA81F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629C62-7574-C8C4-84B5-361699AE4E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4E4-305E-8D6E-35AF-90832327B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3B789E-D7B6-CCBE-CEA4-53A586DC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C7DE2B-07F0-BFA7-9723-73600B15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E78726-C498-6B0A-B88C-7D0FAFAFC3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AE607FE-8327-6F16-5DB2-946F36F51F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A2B4A3-6C80-1C67-658C-9B48E8A220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DADC41-412B-6D81-181F-C646E413B5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F2D1D-9F96-5993-EBD3-9B95B84DF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85E48-7675-22E2-776F-BE404A82326C}"/>
              </a:ext>
            </a:extLst>
          </p:cNvPr>
          <p:cNvSpPr/>
          <p:nvPr/>
        </p:nvSpPr>
        <p:spPr>
          <a:xfrm>
            <a:off x="179702" y="2137867"/>
            <a:ext cx="11803954" cy="1316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17B2946-163B-7D00-9566-8901CECD00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6922" y="2391855"/>
                <a:ext cx="11458157" cy="80021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To incorporate </a:t>
                </a:r>
                <a:r>
                  <a:rPr lang="en-US" sz="1400" b="1" dirty="0"/>
                  <a:t>non-linear 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latin typeface="Cambria Math" panose="02040503050406030204" pitchFamily="18" charset="0"/>
                      </a:rPr>
                      <m:t>𝑩𝑯</m:t>
                    </m:r>
                  </m:oMath>
                </a14:m>
                <a:r>
                  <a:rPr lang="en-US" sz="1400" b="1" dirty="0"/>
                  <a:t>-curves </a:t>
                </a:r>
                <a:r>
                  <a:rPr lang="en-US" sz="1400" dirty="0"/>
                  <a:t>into simulations: </a:t>
                </a:r>
                <a:r>
                  <a:rPr lang="en-US" sz="1400" b="1" dirty="0"/>
                  <a:t>combine homogenization technique and harmonic balance FEM (HBFEM)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HBFEM is a technique to approximate periodic solutions of nonlinear transient PDEs in frequency domain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Example: excitation current with 1</a:t>
                </a:r>
                <a:r>
                  <a:rPr lang="en-US" sz="1400" baseline="30000" dirty="0"/>
                  <a:t>st</a:t>
                </a:r>
                <a:r>
                  <a:rPr lang="en-US" sz="1400" dirty="0"/>
                  <a:t> and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harmonic, include field quantities up to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harmonic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17B2946-163B-7D00-9566-8901CECD0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6922" y="2391855"/>
                <a:ext cx="11458157" cy="800219"/>
              </a:xfrm>
              <a:blipFill>
                <a:blip r:embed="rId3"/>
                <a:stretch>
                  <a:fillRect l="-851" t="-6818" r="-638" b="-12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44216-F3FB-9464-A1B8-2F7F6AEA2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9912464" cy="405280"/>
          </a:xfrm>
        </p:spPr>
        <p:txBody>
          <a:bodyPr/>
          <a:lstStyle/>
          <a:p>
            <a:r>
              <a:rPr lang="en-US" dirty="0"/>
              <a:t>without DC Bias - Theory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8A93A-ED4D-7DF8-DA7A-81EB695B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2A41-AFEF-DA24-62C0-39A2F0DB2B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8B5E-89AC-2FD8-BDC5-D4FEC35C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662FFB-BE5F-D170-80EC-57D3674E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C097D-F8B2-5BF5-FD72-5E04CCEECCC0}"/>
              </a:ext>
            </a:extLst>
          </p:cNvPr>
          <p:cNvSpPr txBox="1"/>
          <p:nvPr/>
        </p:nvSpPr>
        <p:spPr>
          <a:xfrm>
            <a:off x="218744" y="6041679"/>
            <a:ext cx="331329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S. Yamada and K. Bessho (1988)</a:t>
            </a:r>
          </a:p>
          <a:p>
            <a:r>
              <a:rPr lang="en-US" sz="1000" dirty="0"/>
              <a:t>H. De </a:t>
            </a:r>
            <a:r>
              <a:rPr lang="en-US" sz="1000" dirty="0" err="1"/>
              <a:t>Gersem</a:t>
            </a:r>
            <a:r>
              <a:rPr lang="en-US" sz="1000" dirty="0"/>
              <a:t>, H. </a:t>
            </a:r>
            <a:r>
              <a:rPr lang="en-US" sz="1000" dirty="0" err="1"/>
              <a:t>Vande</a:t>
            </a:r>
            <a:r>
              <a:rPr lang="en-US" sz="1000" dirty="0"/>
              <a:t> Sande, K. </a:t>
            </a:r>
            <a:r>
              <a:rPr lang="en-US" sz="1000" dirty="0" err="1"/>
              <a:t>Hameyer</a:t>
            </a:r>
            <a:r>
              <a:rPr lang="en-US" sz="1000" dirty="0"/>
              <a:t> (2001)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D26037-75DB-5E39-E0DE-1A744D8B25F1}"/>
              </a:ext>
            </a:extLst>
          </p:cNvPr>
          <p:cNvSpPr/>
          <p:nvPr/>
        </p:nvSpPr>
        <p:spPr>
          <a:xfrm>
            <a:off x="218744" y="3570224"/>
            <a:ext cx="11725871" cy="15149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6DEB3A-AF25-C4FA-2866-898A90A94FEE}"/>
                  </a:ext>
                </a:extLst>
              </p:cNvPr>
              <p:cNvSpPr txBox="1"/>
              <p:nvPr/>
            </p:nvSpPr>
            <p:spPr>
              <a:xfrm>
                <a:off x="-13413" y="3591400"/>
                <a:ext cx="4004566" cy="185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  <m:li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lim>
                      </m:limLow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latin typeface="Cambria Math" panose="02040503050406030204" pitchFamily="18" charset="0"/>
                </a:endParaRPr>
              </a:p>
              <a:p>
                <a:endParaRPr lang="de-DE" sz="1400" dirty="0">
                  <a:latin typeface="Cambria Math" panose="02040503050406030204" pitchFamily="18" charset="0"/>
                </a:endParaRPr>
              </a:p>
              <a:p>
                <a:endParaRPr lang="de-DE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bar>
                        <m:bar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ba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)⊛</m:t>
                      </m:r>
                      <m:r>
                        <a:rPr lang="de-DE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bar>
                        <m:bar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⃗"/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ba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𝜔𝜎</m:t>
                      </m:r>
                      <m:bar>
                        <m:bar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⃗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ba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)= 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4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b="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6DEB3A-AF25-C4FA-2866-898A90A94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13" y="3591400"/>
                <a:ext cx="4004566" cy="1855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B04239-7B3C-E729-70EB-82B24D99B22D}"/>
              </a:ext>
            </a:extLst>
          </p:cNvPr>
          <p:cNvCxnSpPr>
            <a:cxnSpLocks/>
          </p:cNvCxnSpPr>
          <p:nvPr/>
        </p:nvCxnSpPr>
        <p:spPr>
          <a:xfrm>
            <a:off x="1738244" y="4077000"/>
            <a:ext cx="0" cy="352316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9A5B234-4C04-0A2E-77E8-BFEE953C9E6B}"/>
              </a:ext>
            </a:extLst>
          </p:cNvPr>
          <p:cNvSpPr/>
          <p:nvPr/>
        </p:nvSpPr>
        <p:spPr>
          <a:xfrm>
            <a:off x="3385853" y="4262807"/>
            <a:ext cx="763763" cy="21080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3F56E-654D-1065-0EAB-6E5E1BB25764}"/>
              </a:ext>
            </a:extLst>
          </p:cNvPr>
          <p:cNvSpPr txBox="1"/>
          <p:nvPr/>
        </p:nvSpPr>
        <p:spPr>
          <a:xfrm>
            <a:off x="3212067" y="4056229"/>
            <a:ext cx="1271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6001A"/>
                </a:solidFill>
              </a:rPr>
              <a:t>+ Homogenization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5A8471B4-68C1-8D13-0A83-7C78D4536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9039" y="3796139"/>
                <a:ext cx="9658419" cy="108036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Arial Black"/>
                  </a:defRPr>
                </a:lvl1pPr>
                <a:lvl2pPr marL="2117" indent="-2117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2pPr>
                <a:lvl3pPr marL="0" indent="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None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3pPr>
                <a:lvl4pPr marL="247650" indent="-24765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Char char="§"/>
                  <a:tabLst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4pPr>
                <a:lvl5pPr marL="534988" indent="-277813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Char char="§"/>
                  <a:tabLst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5pPr>
                <a:lvl6pPr marL="1820288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6pPr>
                <a:lvl7pPr marL="2429873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7pPr>
                <a:lvl8pPr marL="3039457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8pPr>
                <a:lvl9pPr marL="3649042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̿"/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bar>
                                                  <m:barPr>
                                                    <m:ctrlPr>
                                                      <a:rPr lang="en-US" sz="1400" i="1" kern="0">
                                                        <a:solidFill>
                                                          <a:srgbClr val="E6001A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de-DE" sz="1400" i="1" kern="0">
                                                        <a:solidFill>
                                                          <a:srgbClr val="E6001A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𝜈</m:t>
                                                    </m:r>
                                                  </m:e>
                                                </m:ba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de-DE" sz="1400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f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kern="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  <m:sub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de-DE" sz="1400" i="1" ker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de-DE" sz="1400" i="1" ker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400" i="1" kern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de-DE" sz="1400" i="1" kern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5A8471B4-68C1-8D13-0A83-7C78D453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39" y="3796139"/>
                <a:ext cx="9658419" cy="1080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2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44216-F3FB-9464-A1B8-2F7F6AEA2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972000"/>
            <a:ext cx="9882714" cy="432000"/>
          </a:xfrm>
        </p:spPr>
        <p:txBody>
          <a:bodyPr/>
          <a:lstStyle/>
          <a:p>
            <a:r>
              <a:rPr lang="en-US" dirty="0"/>
              <a:t>without DC Bias - Theory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8A93A-ED4D-7DF8-DA7A-81EB695B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</a:t>
            </a:r>
            <a:r>
              <a:rPr lang="en-US" dirty="0" err="1"/>
              <a:t>SimulationS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2A41-AFEF-DA24-62C0-39A2F0DB2B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8B5E-89AC-2FD8-BDC5-D4FEC35C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662FFB-BE5F-D170-80EC-57D3674E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1">
                <a:extLst>
                  <a:ext uri="{FF2B5EF4-FFF2-40B4-BE49-F238E27FC236}">
                    <a16:creationId xmlns:a16="http://schemas.microsoft.com/office/drawing/2014/main" id="{D48C055C-2896-271B-A155-069A244CA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0037" y="1622735"/>
                <a:ext cx="9747174" cy="10862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Arial Black"/>
                  </a:defRPr>
                </a:lvl1pPr>
                <a:lvl2pPr marL="2117" indent="-2117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2pPr>
                <a:lvl3pPr marL="0" indent="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None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3pPr>
                <a:lvl4pPr marL="247650" indent="-247650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Char char="§"/>
                  <a:tabLst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4pPr>
                <a:lvl5pPr marL="534988" indent="-277813" algn="l" rtl="0" eaLnBrk="0" fontAlgn="base" hangingPunct="0">
                  <a:lnSpc>
                    <a:spcPct val="100000"/>
                  </a:lnSpc>
                  <a:spcBef>
                    <a:spcPts val="267"/>
                  </a:spcBef>
                  <a:spcAft>
                    <a:spcPts val="300"/>
                  </a:spcAft>
                  <a:buFont typeface="Wingdings" charset="0"/>
                  <a:buChar char="§"/>
                  <a:tabLst/>
                  <a:defRPr sz="1600" cap="none" spc="40" baseline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Tahoma" pitchFamily="34" charset="0"/>
                  </a:defRPr>
                </a:lvl5pPr>
                <a:lvl6pPr marL="1820288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6pPr>
                <a:lvl7pPr marL="2429873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7pPr>
                <a:lvl8pPr marL="3039457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8pPr>
                <a:lvl9pPr marL="3649042" indent="-2518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133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̿"/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bar>
                                                  <m:barPr>
                                                    <m:ctrlPr>
                                                      <a:rPr lang="en-US" sz="1400" i="1" kern="0">
                                                        <a:solidFill>
                                                          <a:srgbClr val="E6001A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de-DE" sz="1400" i="1" kern="0">
                                                        <a:solidFill>
                                                          <a:srgbClr val="E6001A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𝜈</m:t>
                                                    </m:r>
                                                  </m:e>
                                                </m:ba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de-DE" sz="1400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f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kern="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de-DE" sz="1400" i="1" kern="0" smtClea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  <m:sub>
                                    <m:r>
                                      <a:rPr lang="de-DE" sz="1400" i="1" kern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4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e>
                                <m:r>
                                  <a:rPr lang="de-DE" sz="1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e>
                                <m:r>
                                  <a:rPr lang="de-DE" sz="14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̿"/>
                                            <m:ctrlPr>
                                              <a:rPr lang="en-US" sz="1400" i="1" kern="0">
                                                <a:solidFill>
                                                  <a:srgbClr val="E6001A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bar>
                                              <m:barPr>
                                                <m:ctrlPr>
                                                  <a:rPr lang="en-US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de-DE" sz="1400" i="1" kern="0">
                                                    <a:solidFill>
                                                      <a:srgbClr val="E6001A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𝜈</m:t>
                                                </m:r>
                                              </m:e>
                                            </m:ba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de-DE" sz="1400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de-DE" sz="1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z="1400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kern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sz="1400" ker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i="1" kern="0" smtClean="0">
                                        <a:solidFill>
                                          <a:srgbClr val="E6001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̿"/>
                                        <m:ctrlPr>
                                          <a:rPr lang="de-DE" sz="1400" i="1" kern="0" smtClea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i="1" kern="0">
                                            <a:solidFill>
                                              <a:srgbClr val="E6001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1400" i="1" kern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de-DE" sz="1400" i="1" kern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r>
                                <a:rPr lang="de-DE" sz="14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sz="1400" i="1" ker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de-DE" sz="1400" i="1" ker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de-DE" sz="1400" i="1" ker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21" name="Text Placeholder 1">
                <a:extLst>
                  <a:ext uri="{FF2B5EF4-FFF2-40B4-BE49-F238E27FC236}">
                    <a16:creationId xmlns:a16="http://schemas.microsoft.com/office/drawing/2014/main" id="{D48C055C-2896-271B-A155-069A244CA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37" y="1622735"/>
                <a:ext cx="9747174" cy="1086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41">
            <a:extLst>
              <a:ext uri="{FF2B5EF4-FFF2-40B4-BE49-F238E27FC236}">
                <a16:creationId xmlns:a16="http://schemas.microsoft.com/office/drawing/2014/main" id="{3834EDA0-357B-9C73-5C81-B132E83F0708}"/>
              </a:ext>
            </a:extLst>
          </p:cNvPr>
          <p:cNvSpPr/>
          <p:nvPr/>
        </p:nvSpPr>
        <p:spPr>
          <a:xfrm>
            <a:off x="1343472" y="1556792"/>
            <a:ext cx="9505056" cy="11522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>
            <a:off x="4871864" y="2900647"/>
            <a:ext cx="5616624" cy="3448333"/>
            <a:chOff x="4780875" y="2739235"/>
            <a:chExt cx="5903884" cy="362469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875" y="2739235"/>
              <a:ext cx="2068420" cy="1548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4930" y="2739235"/>
              <a:ext cx="1909829" cy="154800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26" y="3957584"/>
              <a:ext cx="1859584" cy="118800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33" y="4815932"/>
              <a:ext cx="1918105" cy="154800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196" y="4815932"/>
              <a:ext cx="1883297" cy="1548000"/>
            </a:xfrm>
            <a:prstGeom prst="rect">
              <a:avLst/>
            </a:prstGeom>
          </p:spPr>
        </p:pic>
      </p:grpSp>
      <p:pic>
        <p:nvPicPr>
          <p:cNvPr id="13" name="Grafik 1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97B346A-A6AD-069C-0C47-CA051338B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8" y="2816360"/>
            <a:ext cx="2893570" cy="3553306"/>
          </a:xfrm>
          <a:prstGeom prst="rect">
            <a:avLst/>
          </a:prstGeom>
        </p:spPr>
      </p:pic>
      <p:sp>
        <p:nvSpPr>
          <p:cNvPr id="9" name="Rectangle 41">
            <a:extLst>
              <a:ext uri="{FF2B5EF4-FFF2-40B4-BE49-F238E27FC236}">
                <a16:creationId xmlns:a16="http://schemas.microsoft.com/office/drawing/2014/main" id="{59F6CDC9-E323-740A-54C7-62A5FFA997FF}"/>
              </a:ext>
            </a:extLst>
          </p:cNvPr>
          <p:cNvSpPr/>
          <p:nvPr/>
        </p:nvSpPr>
        <p:spPr>
          <a:xfrm>
            <a:off x="4570119" y="2828021"/>
            <a:ext cx="6273080" cy="35533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5B2CB05E-0A5A-7AB7-64CB-7470E088DDF5}"/>
              </a:ext>
            </a:extLst>
          </p:cNvPr>
          <p:cNvSpPr/>
          <p:nvPr/>
        </p:nvSpPr>
        <p:spPr>
          <a:xfrm>
            <a:off x="1358429" y="2828021"/>
            <a:ext cx="3047122" cy="35533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654706A9-57FD-CE2D-9B1C-E761925B1E71}"/>
              </a:ext>
            </a:extLst>
          </p:cNvPr>
          <p:cNvSpPr/>
          <p:nvPr/>
        </p:nvSpPr>
        <p:spPr>
          <a:xfrm>
            <a:off x="658934" y="4429476"/>
            <a:ext cx="11093573" cy="19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44216-F3FB-9464-A1B8-2F7F6AEA2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11227627" cy="403901"/>
          </a:xfrm>
        </p:spPr>
        <p:txBody>
          <a:bodyPr/>
          <a:lstStyle/>
          <a:p>
            <a:r>
              <a:rPr lang="en-US" dirty="0"/>
              <a:t>Without DC Bias - Verification             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8A93A-ED4D-7DF8-DA7A-81EB695B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2A41-AFEF-DA24-62C0-39A2F0DB2B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8B5E-89AC-2FD8-BDC5-D4FEC35C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662FFB-BE5F-D170-80EC-57D3674E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Dept. of Electrical Engineering and Information Technology | TEMF | Jan-Magnus Christmann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697744-E927-0334-405C-9D9A94BB2B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6573" y="2208519"/>
            <a:ext cx="2301545" cy="20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B5FD5-0729-0CE3-85E2-92FD4B489FF9}"/>
                  </a:ext>
                </a:extLst>
              </p:cNvPr>
              <p:cNvSpPr txBox="1"/>
              <p:nvPr/>
            </p:nvSpPr>
            <p:spPr>
              <a:xfrm>
                <a:off x="895582" y="4545894"/>
                <a:ext cx="1109357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Simple inductor with laminated core, excitation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)=1.5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kA</m:t>
                    </m:r>
                    <m:func>
                      <m:func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  <m: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+0.24 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kA</m:t>
                    </m:r>
                    <m:func>
                      <m:func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150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 dirty="0"/>
                  <a:t>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Compare results of HBFEM + homogenization (</a:t>
                </a:r>
                <a:r>
                  <a:rPr lang="en-US" sz="1600" dirty="0" err="1"/>
                  <a:t>GetDP</a:t>
                </a:r>
                <a:r>
                  <a:rPr lang="en-US" sz="1600" dirty="0"/>
                  <a:t> + Python) to transient CST simulation with individually resolved laminations</a:t>
                </a:r>
              </a:p>
              <a:p>
                <a:endParaRPr lang="en-US" sz="1600" dirty="0"/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 </a:t>
                </a:r>
                <a:r>
                  <a:rPr lang="en-US" sz="1600" dirty="0"/>
                  <a:t>Good agreement in magnetic flux density </a:t>
                </a:r>
              </a:p>
              <a:p>
                <a:r>
                  <a:rPr lang="en-US" sz="1600" dirty="0">
                    <a:sym typeface="Wingdings" panose="05000000000000000000" pitchFamily="2" charset="2"/>
                  </a:rPr>
                  <a:t> </a:t>
                </a:r>
                <a:r>
                  <a:rPr lang="en-US" sz="1600" dirty="0"/>
                  <a:t>Larger differences in magnetic field strength</a:t>
                </a:r>
              </a:p>
              <a:p>
                <a:r>
                  <a:rPr lang="en-US" sz="1600" b="1" dirty="0">
                    <a:sym typeface="Wingdings" panose="05000000000000000000" pitchFamily="2" charset="2"/>
                  </a:rPr>
                  <a:t> </a:t>
                </a:r>
                <a:r>
                  <a:rPr lang="en-US" sz="1600" b="1" dirty="0"/>
                  <a:t>Suspicion: differences in magnetic field strength are due to not having included enough harmonics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B5FD5-0729-0CE3-85E2-92FD4B489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2" y="4545894"/>
                <a:ext cx="11093574" cy="1815882"/>
              </a:xfrm>
              <a:prstGeom prst="rect">
                <a:avLst/>
              </a:prstGeom>
              <a:blipFill>
                <a:blip r:embed="rId5"/>
                <a:stretch>
                  <a:fillRect l="-330" t="-1007" b="-3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blue and pink column with a pink band around it&#10;&#10;Description automatically generated">
            <a:extLst>
              <a:ext uri="{FF2B5EF4-FFF2-40B4-BE49-F238E27FC236}">
                <a16:creationId xmlns:a16="http://schemas.microsoft.com/office/drawing/2014/main" id="{A8A9F7A7-91C4-2D06-44A9-941F4C7314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2262519"/>
            <a:ext cx="1604207" cy="19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FF0AB9-D5F5-9B90-C482-150DECD1A0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6198" y="2208519"/>
            <a:ext cx="2552876" cy="2088000"/>
          </a:xfrm>
          <a:prstGeom prst="rect">
            <a:avLst/>
          </a:prstGeom>
        </p:spPr>
      </p:pic>
      <p:pic>
        <p:nvPicPr>
          <p:cNvPr id="11" name="Picture 10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E077A3C-CA72-A8B8-3291-89CBC67107C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208519"/>
            <a:ext cx="236280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6">
            <a:extLst>
              <a:ext uri="{FF2B5EF4-FFF2-40B4-BE49-F238E27FC236}">
                <a16:creationId xmlns:a16="http://schemas.microsoft.com/office/drawing/2014/main" id="{2FF5C5F9-2559-176F-5EDD-C109859CAB6B}"/>
              </a:ext>
            </a:extLst>
          </p:cNvPr>
          <p:cNvSpPr/>
          <p:nvPr/>
        </p:nvSpPr>
        <p:spPr>
          <a:xfrm>
            <a:off x="658934" y="4797152"/>
            <a:ext cx="11093573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44216-F3FB-9464-A1B8-2F7F6AEA2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260000"/>
            <a:ext cx="10795579" cy="456050"/>
          </a:xfrm>
        </p:spPr>
        <p:txBody>
          <a:bodyPr/>
          <a:lstStyle/>
          <a:p>
            <a:r>
              <a:rPr lang="en-US" dirty="0"/>
              <a:t>Without DC Bias - Verification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8A93A-ED4D-7DF8-DA7A-81EB695B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2A41-AFEF-DA24-62C0-39A2F0DB2B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8B5E-89AC-2FD8-BDC5-D4FEC35C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662FFB-BE5F-D170-80EC-57D3674E9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Dept. of Electrical Engineering and Information Technology | TEMF | Jan-Magnus Christmann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EA711-0A53-4D1C-2FCF-2BBF3F6F0C1C}"/>
              </a:ext>
            </a:extLst>
          </p:cNvPr>
          <p:cNvSpPr txBox="1"/>
          <p:nvPr/>
        </p:nvSpPr>
        <p:spPr>
          <a:xfrm>
            <a:off x="767408" y="4892169"/>
            <a:ext cx="10990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Include </a:t>
            </a:r>
            <a:r>
              <a:rPr lang="en-US" sz="1600" dirty="0"/>
              <a:t>5</a:t>
            </a:r>
            <a:r>
              <a:rPr lang="en-US" sz="1600" baseline="30000" dirty="0"/>
              <a:t>th</a:t>
            </a:r>
            <a:r>
              <a:rPr lang="en-US" sz="1600" dirty="0"/>
              <a:t> harmonic in the analysis</a:t>
            </a:r>
            <a:r>
              <a:rPr lang="en-US" sz="1600" dirty="0">
                <a:sym typeface="Wingdings" panose="05000000000000000000" pitchFamily="2" charset="2"/>
              </a:rPr>
              <a:t>   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Still good agreement in magnetic flux density, large differences in magnetic field strength vanish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Decent agreement in magnetic energy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E3366D8-21BC-977E-14FC-B064604D352A}"/>
              </a:ext>
            </a:extLst>
          </p:cNvPr>
          <p:cNvGrpSpPr/>
          <p:nvPr/>
        </p:nvGrpSpPr>
        <p:grpSpPr>
          <a:xfrm>
            <a:off x="2001174" y="2407170"/>
            <a:ext cx="8189653" cy="2191830"/>
            <a:chOff x="1271464" y="2407170"/>
            <a:chExt cx="8189653" cy="219183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92CD95C-ACC7-842B-C963-1BB274A3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1464" y="2439000"/>
              <a:ext cx="2380907" cy="2160000"/>
            </a:xfrm>
            <a:prstGeom prst="rect">
              <a:avLst/>
            </a:prstGeom>
          </p:spPr>
        </p:pic>
        <p:pic>
          <p:nvPicPr>
            <p:cNvPr id="14" name="Picture 13" descr="A graph of energy&#10;&#10;Description automatically generated">
              <a:extLst>
                <a:ext uri="{FF2B5EF4-FFF2-40B4-BE49-F238E27FC236}">
                  <a16:creationId xmlns:a16="http://schemas.microsoft.com/office/drawing/2014/main" id="{AC5F9B82-9F87-9D7B-800D-98AA453D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632" y="2407170"/>
              <a:ext cx="2657485" cy="2160000"/>
            </a:xfrm>
            <a:prstGeom prst="rect">
              <a:avLst/>
            </a:prstGeom>
          </p:spPr>
        </p:pic>
        <p:pic>
          <p:nvPicPr>
            <p:cNvPr id="19" name="Picture 18" descr="A graph of a field strength&#10;&#10;Description automatically generated">
              <a:extLst>
                <a:ext uri="{FF2B5EF4-FFF2-40B4-BE49-F238E27FC236}">
                  <a16:creationId xmlns:a16="http://schemas.microsoft.com/office/drawing/2014/main" id="{C7DF020D-36CD-5255-4ED5-3136FC42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8" y="2424718"/>
              <a:ext cx="2444277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16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F06A08A-C755-C1DF-1382-8546BF695268}"/>
              </a:ext>
            </a:extLst>
          </p:cNvPr>
          <p:cNvSpPr/>
          <p:nvPr/>
        </p:nvSpPr>
        <p:spPr>
          <a:xfrm>
            <a:off x="162943" y="4087344"/>
            <a:ext cx="5284985" cy="22305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942913-17D8-0298-7B1D-70069DB78BE5}"/>
              </a:ext>
            </a:extLst>
          </p:cNvPr>
          <p:cNvSpPr/>
          <p:nvPr/>
        </p:nvSpPr>
        <p:spPr>
          <a:xfrm>
            <a:off x="162943" y="2217886"/>
            <a:ext cx="11803954" cy="931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17" descr="A graph of a function&#10;&#10;Description automatically generated">
            <a:extLst>
              <a:ext uri="{FF2B5EF4-FFF2-40B4-BE49-F238E27FC236}">
                <a16:creationId xmlns:a16="http://schemas.microsoft.com/office/drawing/2014/main" id="{D3349718-A44E-BAB6-CFAF-61B0C1F4A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42" y="4137550"/>
            <a:ext cx="2479335" cy="226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384FA-9F16-C4E8-5CB1-BD9A2868B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026" y="2291741"/>
            <a:ext cx="10505494" cy="892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signal of corrector magnet: DC current + oscillations </a:t>
            </a:r>
            <a:r>
              <a:rPr lang="en-US" dirty="0">
                <a:sym typeface="Wingdings" panose="05000000000000000000" pitchFamily="2" charset="2"/>
              </a:rPr>
              <a:t> modify HBFEM method to include DC bias 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Again, we combine HBFEM with a homogenization technique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0FDC7-3A4A-CAD2-D8E2-3C4A4B89D8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1" y="1260000"/>
            <a:ext cx="9594652" cy="590643"/>
          </a:xfrm>
        </p:spPr>
        <p:txBody>
          <a:bodyPr/>
          <a:lstStyle/>
          <a:p>
            <a:r>
              <a:rPr lang="en-US" dirty="0"/>
              <a:t>With DC </a:t>
            </a:r>
            <a:r>
              <a:rPr lang="en-US" dirty="0" err="1"/>
              <a:t>BIas</a:t>
            </a:r>
            <a:r>
              <a:rPr lang="en-US" dirty="0"/>
              <a:t> - Theory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74650-4637-1AF8-A6B6-E3C152A3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1C78-8175-4286-AEF4-D921671F5D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5248-FF50-21DC-1117-F78984FB3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296D02-6A9C-FA66-4E9B-EF3AAA8BC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2D37C-1D92-ACF7-E171-E8CAE614E8E9}"/>
              </a:ext>
            </a:extLst>
          </p:cNvPr>
          <p:cNvSpPr txBox="1"/>
          <p:nvPr/>
        </p:nvSpPr>
        <p:spPr>
          <a:xfrm>
            <a:off x="5959531" y="361378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6001A"/>
                </a:solidFill>
              </a:rPr>
              <a:t>differential reluctivity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105FB-39EA-55F9-132F-06FA485ED1DB}"/>
              </a:ext>
            </a:extLst>
          </p:cNvPr>
          <p:cNvSpPr txBox="1"/>
          <p:nvPr/>
        </p:nvSpPr>
        <p:spPr>
          <a:xfrm>
            <a:off x="9808129" y="362927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6001A"/>
                </a:solidFill>
              </a:rPr>
              <a:t>magnetizing field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41A7A-D7D9-E64E-6B0E-7417C57AB00C}"/>
                  </a:ext>
                </a:extLst>
              </p:cNvPr>
              <p:cNvSpPr txBox="1"/>
              <p:nvPr/>
            </p:nvSpPr>
            <p:spPr>
              <a:xfrm>
                <a:off x="349549" y="5654917"/>
                <a:ext cx="2212868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>
                        <m:sSub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Fe</m:t>
                          </m:r>
                        </m:sub>
                      </m:sSub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E6001A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41A7A-D7D9-E64E-6B0E-7417C57A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9" y="5654917"/>
                <a:ext cx="2212868" cy="662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FDDD61-E6BB-CF8B-42F4-9BEA464BEA8C}"/>
                  </a:ext>
                </a:extLst>
              </p:cNvPr>
              <p:cNvSpPr txBox="1"/>
              <p:nvPr/>
            </p:nvSpPr>
            <p:spPr>
              <a:xfrm>
                <a:off x="427188" y="4874285"/>
                <a:ext cx="4824536" cy="77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Fe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de-DE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14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Iso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de-DE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Fe</m:t>
                              </m:r>
                            </m:sub>
                          </m:sSub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de-DE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Iso</m:t>
                              </m:r>
                            </m:sub>
                          </m:sSub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de-DE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FDDD61-E6BB-CF8B-42F4-9BEA464BE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88" y="4874285"/>
                <a:ext cx="4824536" cy="773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87FDE259-AD35-E641-55FC-8C189F261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92" y="4175162"/>
            <a:ext cx="2683360" cy="22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B20C0D-7D06-CC61-2F96-6EE241388095}"/>
                  </a:ext>
                </a:extLst>
              </p:cNvPr>
              <p:cNvSpPr txBox="1"/>
              <p:nvPr/>
            </p:nvSpPr>
            <p:spPr>
              <a:xfrm>
                <a:off x="646894" y="4349254"/>
                <a:ext cx="4104456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̿"/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  <m:r>
                            <a:rPr kumimoji="0" lang="de-DE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de-DE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̿"/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r>
                            <a:rPr kumimoji="0" lang="de-DE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de-DE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de-DE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̿"/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f>
                        <m:f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de-DE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B20C0D-7D06-CC61-2F96-6EE241388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94" y="4349254"/>
                <a:ext cx="410445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3EDFC-E8BC-0A05-B862-816921EB5AFD}"/>
                  </a:ext>
                </a:extLst>
              </p:cNvPr>
              <p:cNvSpPr txBox="1"/>
              <p:nvPr/>
            </p:nvSpPr>
            <p:spPr>
              <a:xfrm>
                <a:off x="1198078" y="3257206"/>
                <a:ext cx="10153128" cy="46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de-DE" sz="1600" i="1" smtClean="0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sz="1600" i="1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bar>
                          <m:d>
                            <m:dPr>
                              <m:ctrlPr>
                                <a:rPr lang="de-DE" sz="1600" i="1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⊛</m:t>
                          </m:r>
                          <m:r>
                            <a:rPr lang="de-DE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bar>
                            <m:bar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bar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𝜔𝜎</m:t>
                      </m:r>
                      <m:bar>
                        <m:bar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  ⇒ </m:t>
                      </m:r>
                      <m:r>
                        <a:rPr lang="de-DE" sz="16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de-DE" sz="1600" b="0" i="1" smtClean="0">
                                      <a:solidFill>
                                        <a:srgbClr val="E6001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E6001A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ba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⊛</m:t>
                          </m:r>
                          <m:r>
                            <a:rPr lang="de-DE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bar>
                            <m:bar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ba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de-DE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𝜔𝜎</m:t>
                      </m:r>
                      <m:bar>
                        <m:bar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0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sz="1600" b="0" i="1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E6001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de-DE" sz="1600" i="1">
                                  <a:solidFill>
                                    <a:srgbClr val="E6001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⃗"/>
                                  <m:ctrlPr>
                                    <a:rPr lang="de-DE" sz="1600" i="1">
                                      <a:solidFill>
                                        <a:srgbClr val="E6001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E6001A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rgbClr val="E6001A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sz="1600" i="1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1600" b="0" i="1" smtClean="0">
                          <a:solidFill>
                            <a:srgbClr val="E6001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3EDFC-E8BC-0A05-B862-816921EB5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78" y="3257206"/>
                <a:ext cx="10153128" cy="460832"/>
              </a:xfrm>
              <a:prstGeom prst="rect">
                <a:avLst/>
              </a:prstGeom>
              <a:blipFill>
                <a:blip r:embed="rId8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3">
            <a:extLst>
              <a:ext uri="{FF2B5EF4-FFF2-40B4-BE49-F238E27FC236}">
                <a16:creationId xmlns:a16="http://schemas.microsoft.com/office/drawing/2014/main" id="{BD1C516A-5225-3A3A-3D95-223AC3CA3F1C}"/>
              </a:ext>
            </a:extLst>
          </p:cNvPr>
          <p:cNvSpPr txBox="1">
            <a:spLocks/>
          </p:cNvSpPr>
          <p:nvPr/>
        </p:nvSpPr>
        <p:spPr bwMode="auto">
          <a:xfrm>
            <a:off x="1809546" y="4161050"/>
            <a:ext cx="1802332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 cap="all" spc="200" baseline="0">
                <a:solidFill>
                  <a:schemeClr val="tx1"/>
                </a:solidFill>
                <a:latin typeface="Arial Black"/>
                <a:ea typeface="MS PGothic" panose="020B0600070205080204" pitchFamily="34" charset="-128"/>
                <a:cs typeface="Arial Black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Black" charset="0"/>
                <a:ea typeface="MS PGothic" panose="020B0600070205080204" pitchFamily="34" charset="-128"/>
                <a:cs typeface="Arial Black" panose="020B0A04020102020204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Black" charset="0"/>
                <a:ea typeface="MS PGothic" panose="020B0600070205080204" pitchFamily="34" charset="-128"/>
                <a:cs typeface="Arial Black" panose="020B0A04020102020204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Black" charset="0"/>
                <a:ea typeface="MS PGothic" panose="020B0600070205080204" pitchFamily="34" charset="-128"/>
                <a:cs typeface="Arial Black" panose="020B0A04020102020204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Black" charset="0"/>
                <a:ea typeface="MS PGothic" panose="020B0600070205080204" pitchFamily="34" charset="-128"/>
                <a:cs typeface="Arial Black" panose="020B0A04020102020204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Homogenization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9799D-D132-C5B9-5E72-814675C5E348}"/>
              </a:ext>
            </a:extLst>
          </p:cNvPr>
          <p:cNvSpPr txBox="1"/>
          <p:nvPr/>
        </p:nvSpPr>
        <p:spPr>
          <a:xfrm>
            <a:off x="3151548" y="604180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J. </a:t>
            </a:r>
            <a:r>
              <a:rPr lang="en-US" sz="1100" dirty="0" err="1"/>
              <a:t>Gyselinck</a:t>
            </a:r>
            <a:r>
              <a:rPr lang="en-US" sz="1100" dirty="0"/>
              <a:t> et al., 1999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2F2D9-7066-60AD-D6CF-7ED6E94F4DDF}"/>
              </a:ext>
            </a:extLst>
          </p:cNvPr>
          <p:cNvSpPr txBox="1"/>
          <p:nvPr/>
        </p:nvSpPr>
        <p:spPr>
          <a:xfrm>
            <a:off x="1844008" y="3586881"/>
            <a:ext cx="1274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6001A"/>
                </a:solidFill>
              </a:rPr>
              <a:t>chord reluctivity</a:t>
            </a:r>
          </a:p>
        </p:txBody>
      </p:sp>
    </p:spTree>
    <p:extLst>
      <p:ext uri="{BB962C8B-B14F-4D97-AF65-F5344CB8AC3E}">
        <p14:creationId xmlns:p14="http://schemas.microsoft.com/office/powerpoint/2010/main" val="298909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48DB94C-2EA4-85D3-B00C-2006B0B26828}"/>
              </a:ext>
            </a:extLst>
          </p:cNvPr>
          <p:cNvSpPr/>
          <p:nvPr/>
        </p:nvSpPr>
        <p:spPr>
          <a:xfrm>
            <a:off x="162941" y="2217885"/>
            <a:ext cx="11870487" cy="1499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F9C45-D7A7-C901-DDB4-F84CB2A89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9594652" cy="519339"/>
          </a:xfrm>
        </p:spPr>
        <p:txBody>
          <a:bodyPr/>
          <a:lstStyle/>
          <a:p>
            <a:r>
              <a:rPr lang="en-US" dirty="0"/>
              <a:t>With DC Bias - verification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D0610C-6ACF-739A-7FF1-7DC2ECE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E94E8-332D-9CE8-EE85-34F47ADF3C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A215-F896-2C42-FCC3-A66BD09A2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856D9B-8D0C-88F3-F41D-B3BB5099C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Dept. of Electrical Engineering and Information Technology | TEMF | Jan-Magnus Christmann</a:t>
            </a:r>
            <a:endParaRPr lang="de-DE" dirty="0"/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9732EE0E-4C93-215C-16C6-EF75A43C17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6" y="4062387"/>
            <a:ext cx="2085787" cy="1908000"/>
          </a:xfrm>
          <a:prstGeom prst="rect">
            <a:avLst/>
          </a:prstGeom>
        </p:spPr>
      </p:pic>
      <p:pic>
        <p:nvPicPr>
          <p:cNvPr id="10" name="Picture 9" descr="A blue and pink column with a pink band around it&#10;&#10;Description automatically generated">
            <a:extLst>
              <a:ext uri="{FF2B5EF4-FFF2-40B4-BE49-F238E27FC236}">
                <a16:creationId xmlns:a16="http://schemas.microsoft.com/office/drawing/2014/main" id="{592318BB-2B75-5622-B697-6BCE571257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48" y="4131188"/>
            <a:ext cx="1479900" cy="18265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8A1A276-5FFC-AB84-79CF-0C3E1BEC1A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348" y="4072475"/>
            <a:ext cx="2170559" cy="194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EA9320E0-5A97-54EF-7A9A-C64C2D7E8E2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71026" y="2291741"/>
                <a:ext cx="11153566" cy="146193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Excitation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=750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+120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A</m:t>
                    </m:r>
                    <m:func>
                      <m:func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  <m: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Comparison to transient CST simulation of toy model:</a:t>
                </a:r>
              </a:p>
              <a:p>
                <a:pPr marL="820738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Very good </a:t>
                </a:r>
                <a:r>
                  <a:rPr lang="en-US" b="1" dirty="0"/>
                  <a:t>agreement in magnetic energy </a:t>
                </a:r>
                <a:r>
                  <a:rPr lang="en-US" dirty="0"/>
                  <a:t>in the core</a:t>
                </a:r>
              </a:p>
              <a:p>
                <a:pPr marL="820738" lvl="4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Decent </a:t>
                </a:r>
                <a:r>
                  <a:rPr lang="en-US" b="1" dirty="0"/>
                  <a:t>agreement in magnetic flux densities </a:t>
                </a:r>
                <a:r>
                  <a:rPr lang="en-US" dirty="0"/>
                  <a:t>at individual points inside the core (average rel. error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3.7 %)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EA9320E0-5A97-54EF-7A9A-C64C2D7E8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71026" y="2291741"/>
                <a:ext cx="11153566" cy="1461939"/>
              </a:xfrm>
              <a:blipFill>
                <a:blip r:embed="rId7"/>
                <a:stretch>
                  <a:fillRect l="-1038" t="-4583" r="-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628EAE2E-0AF0-5880-E6EA-65D15132B8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8496" y="4090475"/>
            <a:ext cx="2114642" cy="190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B8E4227-93E5-F193-700A-BA7E267C784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4307" y="4090475"/>
            <a:ext cx="2204190" cy="190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25BB313-9D5B-A894-6BDB-1432771F6CEF}"/>
              </a:ext>
            </a:extLst>
          </p:cNvPr>
          <p:cNvSpPr/>
          <p:nvPr/>
        </p:nvSpPr>
        <p:spPr>
          <a:xfrm>
            <a:off x="162942" y="3861048"/>
            <a:ext cx="11870487" cy="23009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CC572AF-7F18-44F1-2D3E-9E64BD0FB1AE}"/>
              </a:ext>
            </a:extLst>
          </p:cNvPr>
          <p:cNvSpPr/>
          <p:nvPr/>
        </p:nvSpPr>
        <p:spPr>
          <a:xfrm>
            <a:off x="2469161" y="4905820"/>
            <a:ext cx="472355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68DF3ED-343C-02C0-A305-5AC2E2CEAD26}"/>
              </a:ext>
            </a:extLst>
          </p:cNvPr>
          <p:cNvSpPr/>
          <p:nvPr/>
        </p:nvSpPr>
        <p:spPr>
          <a:xfrm>
            <a:off x="6854972" y="4905820"/>
            <a:ext cx="472355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79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>
            <a:extLst>
              <a:ext uri="{FF2B5EF4-FFF2-40B4-BE49-F238E27FC236}">
                <a16:creationId xmlns:a16="http://schemas.microsoft.com/office/drawing/2014/main" id="{45E4BF51-4152-2B15-B45F-994A3E6CEF79}"/>
              </a:ext>
            </a:extLst>
          </p:cNvPr>
          <p:cNvSpPr/>
          <p:nvPr/>
        </p:nvSpPr>
        <p:spPr>
          <a:xfrm>
            <a:off x="298511" y="1988788"/>
            <a:ext cx="5645026" cy="3381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Grafik 8" descr="Ein Bild, das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880C709D-EB7B-8894-48B3-C1FA1DBA71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02" y="2064817"/>
            <a:ext cx="3263992" cy="2039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7BE8A843-27BB-A32F-17CB-073001C9BF2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11240" y="2276873"/>
                <a:ext cx="5224720" cy="3093154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Same </a:t>
                </a:r>
                <a:r>
                  <a:rPr lang="de-DE" dirty="0" err="1"/>
                  <a:t>magnet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, </a:t>
                </a:r>
                <a:r>
                  <a:rPr lang="de-DE" dirty="0" err="1"/>
                  <a:t>lam</a:t>
                </a:r>
                <a:r>
                  <a:rPr lang="de-DE" dirty="0"/>
                  <a:t>. </a:t>
                </a:r>
                <a:r>
                  <a:rPr lang="de-DE" dirty="0" err="1"/>
                  <a:t>thickness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Excitation</a:t>
                </a:r>
                <a:r>
                  <a:rPr lang="de-DE" dirty="0"/>
                  <a:t> </a:t>
                </a:r>
                <a:r>
                  <a:rPr lang="de-DE" dirty="0" err="1"/>
                  <a:t>current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coils</a:t>
                </a:r>
                <a:r>
                  <a:rPr lang="de-DE" dirty="0"/>
                  <a:t>: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)=2.5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kA</m:t>
                    </m:r>
                    <m:func>
                      <m:func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m:rPr>
                                <m:sty m:val="p"/>
                              </m:rP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  <m:r>
                              <a:rPr lang="de-DE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Agreement in </a:t>
                </a:r>
                <a:r>
                  <a:rPr lang="de-DE" b="1" dirty="0" err="1"/>
                  <a:t>aperture</a:t>
                </a:r>
                <a:r>
                  <a:rPr lang="de-DE" b="1" dirty="0"/>
                  <a:t> </a:t>
                </a:r>
                <a:r>
                  <a:rPr lang="de-DE" b="1" dirty="0" err="1"/>
                  <a:t>field</a:t>
                </a:r>
                <a:r>
                  <a:rPr lang="de-DE" b="1" dirty="0"/>
                  <a:t> </a:t>
                </a:r>
                <a:r>
                  <a:rPr lang="de-DE" dirty="0"/>
                  <a:t>and</a:t>
                </a:r>
                <a:r>
                  <a:rPr lang="de-DE" b="1" dirty="0"/>
                  <a:t> </a:t>
                </a:r>
                <a:r>
                  <a:rPr lang="de-DE" b="1" dirty="0" err="1"/>
                  <a:t>magnetic</a:t>
                </a:r>
                <a:r>
                  <a:rPr lang="de-DE" b="1" dirty="0"/>
                  <a:t> </a:t>
                </a:r>
                <a:r>
                  <a:rPr lang="de-DE" b="1" dirty="0" err="1"/>
                  <a:t>energy</a:t>
                </a:r>
                <a:r>
                  <a:rPr lang="de-DE" b="1" dirty="0"/>
                  <a:t> </a:t>
                </a:r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yoke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/>
                  <a:t>Eddy </a:t>
                </a:r>
                <a:r>
                  <a:rPr lang="de-DE" b="1" dirty="0" err="1"/>
                  <a:t>current</a:t>
                </a:r>
                <a:r>
                  <a:rPr lang="de-DE" b="1" dirty="0"/>
                  <a:t> </a:t>
                </a:r>
                <a:r>
                  <a:rPr lang="de-DE" b="1" dirty="0" err="1"/>
                  <a:t>losses</a:t>
                </a:r>
                <a:r>
                  <a:rPr lang="de-DE" b="1" dirty="0"/>
                  <a:t> </a:t>
                </a:r>
                <a:r>
                  <a:rPr lang="de-DE" dirty="0" err="1"/>
                  <a:t>well</a:t>
                </a:r>
                <a:r>
                  <a:rPr lang="de-DE" dirty="0"/>
                  <a:t> </a:t>
                </a:r>
                <a:r>
                  <a:rPr lang="de-DE" dirty="0" err="1"/>
                  <a:t>approximated</a:t>
                </a:r>
                <a:r>
                  <a:rPr lang="de-DE" dirty="0"/>
                  <a:t>:   	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1.36</m:t>
                    </m:r>
                    <m:r>
                      <m:rPr>
                        <m:lit/>
                      </m:rP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de-DE" dirty="0"/>
                  <a:t> with Hom. HBFEM vs. 1.32 W </a:t>
                </a:r>
                <a:r>
                  <a:rPr lang="de-DE" dirty="0" err="1"/>
                  <a:t>with</a:t>
                </a:r>
                <a:r>
                  <a:rPr lang="de-DE" dirty="0"/>
                  <a:t> CST                </a:t>
                </a:r>
                <a:r>
                  <a:rPr lang="de-DE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3 %</m:t>
                    </m:r>
                  </m:oMath>
                </a14:m>
                <a:r>
                  <a:rPr lang="de-DE" dirty="0"/>
                  <a:t> relative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/>
                  <a:t>Higher </a:t>
                </a:r>
                <a:r>
                  <a:rPr lang="de-DE" b="1" dirty="0" err="1"/>
                  <a:t>order</a:t>
                </a:r>
                <a:r>
                  <a:rPr lang="de-DE" b="1" dirty="0"/>
                  <a:t> finite </a:t>
                </a:r>
                <a:r>
                  <a:rPr lang="de-DE" b="1" dirty="0" err="1"/>
                  <a:t>elements</a:t>
                </a:r>
                <a:r>
                  <a:rPr lang="de-DE" b="1" dirty="0"/>
                  <a:t>*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achieve</a:t>
                </a:r>
                <a:r>
                  <a:rPr lang="de-DE" dirty="0"/>
                  <a:t> </a:t>
                </a:r>
                <a:r>
                  <a:rPr lang="de-DE" dirty="0" err="1"/>
                  <a:t>good</a:t>
                </a:r>
                <a:r>
                  <a:rPr lang="de-DE" dirty="0"/>
                  <a:t> </a:t>
                </a:r>
                <a:r>
                  <a:rPr lang="de-DE" dirty="0" err="1"/>
                  <a:t>approximation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losses</a:t>
                </a:r>
                <a:r>
                  <a:rPr lang="de-DE" dirty="0"/>
                  <a:t> and </a:t>
                </a:r>
                <a:r>
                  <a:rPr lang="de-DE" dirty="0" err="1"/>
                  <a:t>energy</a:t>
                </a:r>
                <a:endParaRPr lang="de-DE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DE" dirty="0"/>
              </a:p>
            </p:txBody>
          </p:sp>
        </mc:Choice>
        <mc:Fallback xmlns="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7BE8A843-27BB-A32F-17CB-073001C9B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11240" y="2276873"/>
                <a:ext cx="5224720" cy="3093154"/>
              </a:xfrm>
              <a:blipFill>
                <a:blip r:embed="rId4"/>
                <a:stretch>
                  <a:fillRect l="-2217" t="-2170" r="-12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519824-5E8D-0444-7552-0C8440C99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9594652" cy="433611"/>
          </a:xfrm>
        </p:spPr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C-Dipole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F61676-8DA7-27F1-CE84-741EC186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0606B9-189D-E63F-80D7-DAAAC39152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4E392-891F-D809-4339-225E18CE3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7487D7-5B8C-017C-7F93-640E54288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8E2055E-0CA0-6E37-722C-1BE28ACA5465}"/>
              </a:ext>
            </a:extLst>
          </p:cNvPr>
          <p:cNvGrpSpPr/>
          <p:nvPr/>
        </p:nvGrpSpPr>
        <p:grpSpPr>
          <a:xfrm>
            <a:off x="9739880" y="2184814"/>
            <a:ext cx="1405143" cy="1800000"/>
            <a:chOff x="9935633" y="3757472"/>
            <a:chExt cx="1518137" cy="2149706"/>
          </a:xfrm>
        </p:grpSpPr>
        <p:pic>
          <p:nvPicPr>
            <p:cNvPr id="8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0EB7031F-EE80-4EE7-01BE-14A204825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633" y="3757472"/>
              <a:ext cx="1518137" cy="2149706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B42447F-FC8A-240D-F3BF-935AB6685823}"/>
                </a:ext>
              </a:extLst>
            </p:cNvPr>
            <p:cNvSpPr/>
            <p:nvPr/>
          </p:nvSpPr>
          <p:spPr>
            <a:xfrm>
              <a:off x="10747129" y="4580325"/>
              <a:ext cx="504000" cy="504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494A349-A729-0954-8651-1C32BEED1DD6}"/>
              </a:ext>
            </a:extLst>
          </p:cNvPr>
          <p:cNvSpPr/>
          <p:nvPr/>
        </p:nvSpPr>
        <p:spPr>
          <a:xfrm>
            <a:off x="6289076" y="1988788"/>
            <a:ext cx="5505381" cy="42769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2A3EE95-4F28-8C68-60EE-D9CE49F368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8127" y="4171089"/>
            <a:ext cx="2234339" cy="20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37D3432-5AFE-7EFB-89F3-79EB8744872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5507" y="4171089"/>
            <a:ext cx="2379899" cy="201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1AFD1B-1458-30BA-BA50-DA0B2B02208B}"/>
              </a:ext>
            </a:extLst>
          </p:cNvPr>
          <p:cNvSpPr txBox="1"/>
          <p:nvPr/>
        </p:nvSpPr>
        <p:spPr>
          <a:xfrm>
            <a:off x="277997" y="6142589"/>
            <a:ext cx="4593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*J.P. Webb and B. </a:t>
            </a:r>
            <a:r>
              <a:rPr lang="de-DE" sz="1000" dirty="0" err="1"/>
              <a:t>Forghani</a:t>
            </a:r>
            <a:r>
              <a:rPr lang="de-DE" sz="1000" dirty="0"/>
              <a:t>, “</a:t>
            </a:r>
            <a:r>
              <a:rPr lang="de-DE" sz="1000" dirty="0" err="1"/>
              <a:t>Hierarchal</a:t>
            </a:r>
            <a:r>
              <a:rPr lang="de-DE" sz="1000" dirty="0"/>
              <a:t> Scalar and Vector </a:t>
            </a:r>
            <a:r>
              <a:rPr lang="de-DE" sz="1000" dirty="0" err="1"/>
              <a:t>Tetrahedra</a:t>
            </a:r>
            <a:r>
              <a:rPr lang="de-DE" sz="1000" dirty="0"/>
              <a:t>“, 1993 </a:t>
            </a:r>
          </a:p>
        </p:txBody>
      </p:sp>
    </p:spTree>
    <p:extLst>
      <p:ext uri="{BB962C8B-B14F-4D97-AF65-F5344CB8AC3E}">
        <p14:creationId xmlns:p14="http://schemas.microsoft.com/office/powerpoint/2010/main" val="275807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78D4C5CF-C298-C922-1C2A-8A720E1C9E4C}"/>
              </a:ext>
            </a:extLst>
          </p:cNvPr>
          <p:cNvSpPr/>
          <p:nvPr/>
        </p:nvSpPr>
        <p:spPr>
          <a:xfrm>
            <a:off x="298511" y="2158090"/>
            <a:ext cx="5857488" cy="2855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FC3176-2ADD-87F5-041D-E3A6F181F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260000"/>
            <a:ext cx="9594652" cy="456050"/>
          </a:xfrm>
        </p:spPr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C-Dipole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2785E6-425F-E511-751C-70CB0048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Simulations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AB13AB-C671-AD14-B15A-01CF389134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DA850-9362-528F-CC21-92C860C1B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C4E6DD-E831-AD92-B9C4-75A0D3EDA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ECE1752-045E-CFE1-3683-3EAAE9EE9D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256" y="1948582"/>
            <a:ext cx="2309420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C1B42DF-5947-CA82-065E-F782FBEF261F}"/>
                  </a:ext>
                </a:extLst>
              </p:cNvPr>
              <p:cNvSpPr txBox="1"/>
              <p:nvPr/>
            </p:nvSpPr>
            <p:spPr>
              <a:xfrm>
                <a:off x="342931" y="2308360"/>
                <a:ext cx="595666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1600" b="0" dirty="0"/>
                  <a:t>Compute </a:t>
                </a:r>
                <a:r>
                  <a:rPr lang="de-DE" sz="1600" b="0" dirty="0" err="1"/>
                  <a:t>eddy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current</a:t>
                </a:r>
                <a:r>
                  <a:rPr lang="de-DE" sz="1600" b="0" dirty="0"/>
                  <a:t> </a:t>
                </a:r>
                <a:r>
                  <a:rPr lang="de-DE" sz="1600" b="0" dirty="0" err="1"/>
                  <a:t>losse</a:t>
                </a:r>
                <a:r>
                  <a:rPr lang="de-DE" sz="1600" dirty="0" err="1"/>
                  <a:t>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up</a:t>
                </a:r>
                <a:r>
                  <a:rPr lang="de-DE" sz="1600" dirty="0"/>
                  <a:t> to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65 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de-DE" sz="1600" dirty="0">
                    <a:sym typeface="Wingdings" panose="05000000000000000000" pitchFamily="2" charset="2"/>
                  </a:rPr>
                  <a:t>	    </a:t>
                </a:r>
                <a:r>
                  <a:rPr lang="de-DE" sz="1600" dirty="0" err="1"/>
                  <a:t>Scaling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behavior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expected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from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theory</a:t>
                </a:r>
                <a:r>
                  <a:rPr lang="de-DE" sz="1600" dirty="0"/>
                  <a:t>*</a:t>
                </a:r>
              </a:p>
              <a:p>
                <a:r>
                  <a:rPr lang="de-DE" sz="1600" dirty="0">
                    <a:sym typeface="Wingdings" panose="05000000000000000000" pitchFamily="2" charset="2"/>
                  </a:rPr>
                  <a:t>         </a:t>
                </a:r>
                <a:r>
                  <a:rPr lang="de-DE" sz="1600" dirty="0" err="1"/>
                  <a:t>Good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agreement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CST </a:t>
                </a:r>
                <a:r>
                  <a:rPr lang="de-DE" sz="1600" dirty="0" err="1"/>
                  <a:t>results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up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de-DE" sz="1600" dirty="0"/>
                  <a:t>                   </a:t>
                </a:r>
              </a:p>
              <a:p>
                <a:r>
                  <a:rPr lang="de-DE" sz="1600" dirty="0">
                    <a:sym typeface="Wingdings" panose="05000000000000000000" pitchFamily="2" charset="2"/>
                  </a:rPr>
                  <a:t>     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sym typeface="Wingdings" panose="05000000000000000000" pitchFamily="2" charset="2"/>
                  </a:rPr>
                  <a:t>Reason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for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differences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between</a:t>
                </a:r>
                <a:r>
                  <a:rPr lang="de-DE" sz="1600" dirty="0">
                    <a:sym typeface="Wingdings" panose="05000000000000000000" pitchFamily="2" charset="2"/>
                  </a:rPr>
                  <a:t> Hom. HBFEM and CST:   At </a:t>
                </a:r>
                <a:r>
                  <a:rPr lang="de-DE" sz="1600" dirty="0" err="1">
                    <a:sym typeface="Wingdings" panose="05000000000000000000" pitchFamily="2" charset="2"/>
                  </a:rPr>
                  <a:t>higher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frequencies</a:t>
                </a:r>
                <a:r>
                  <a:rPr lang="de-DE" sz="1600" dirty="0">
                    <a:sym typeface="Wingdings" panose="05000000000000000000" pitchFamily="2" charset="2"/>
                  </a:rPr>
                  <a:t>, CST </a:t>
                </a:r>
                <a:r>
                  <a:rPr lang="de-DE" sz="1600" dirty="0" err="1">
                    <a:sym typeface="Wingdings" panose="05000000000000000000" pitchFamily="2" charset="2"/>
                  </a:rPr>
                  <a:t>results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are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mesh-dependent</a:t>
                </a:r>
                <a:r>
                  <a:rPr lang="de-DE" sz="1600" dirty="0">
                    <a:sym typeface="Wingdings" panose="05000000000000000000" pitchFamily="2" charset="2"/>
                  </a:rPr>
                  <a:t>, Hom. HBFEM </a:t>
                </a:r>
                <a:r>
                  <a:rPr lang="de-DE" sz="1600" dirty="0" err="1">
                    <a:sym typeface="Wingdings" panose="05000000000000000000" pitchFamily="2" charset="2"/>
                  </a:rPr>
                  <a:t>results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are</a:t>
                </a:r>
                <a:r>
                  <a:rPr lang="de-DE" sz="1600" dirty="0"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ym typeface="Wingdings" panose="05000000000000000000" pitchFamily="2" charset="2"/>
                  </a:rPr>
                  <a:t>stable</a:t>
                </a:r>
                <a:endParaRPr lang="de-DE" sz="1600" dirty="0">
                  <a:sym typeface="Wingdings" panose="05000000000000000000" pitchFamily="2" charset="2"/>
                </a:endParaRPr>
              </a:p>
              <a:p>
                <a:endParaRPr lang="de-DE" sz="1600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E6001A"/>
                    </a:solidFill>
                    <a:sym typeface="Wingdings" panose="05000000000000000000" pitchFamily="2" charset="2"/>
                  </a:rPr>
                  <a:t>Hom. HBFEM reduces simulation time for nonlinear simulations in kilohertz range from days to hours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C1B42DF-5947-CA82-065E-F782FBEF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31" y="2308360"/>
                <a:ext cx="5956661" cy="2554545"/>
              </a:xfrm>
              <a:prstGeom prst="rect">
                <a:avLst/>
              </a:prstGeom>
              <a:blipFill>
                <a:blip r:embed="rId5"/>
                <a:stretch>
                  <a:fillRect l="-409" t="-716" b="-21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2D03522F-CE7C-A988-76A2-8259B6843EBF}"/>
              </a:ext>
            </a:extLst>
          </p:cNvPr>
          <p:cNvSpPr/>
          <p:nvPr/>
        </p:nvSpPr>
        <p:spPr>
          <a:xfrm>
            <a:off x="6445794" y="1844825"/>
            <a:ext cx="5505381" cy="45619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AC63CC8-5126-5BAF-C58C-E1BAE18019B4}"/>
              </a:ext>
            </a:extLst>
          </p:cNvPr>
          <p:cNvSpPr txBox="1"/>
          <p:nvPr/>
        </p:nvSpPr>
        <p:spPr>
          <a:xfrm>
            <a:off x="277997" y="6057067"/>
            <a:ext cx="379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 R. L. Stoll, </a:t>
            </a:r>
            <a:r>
              <a:rPr lang="de-DE" sz="1000" i="1" dirty="0"/>
              <a:t>The Analysis </a:t>
            </a:r>
            <a:r>
              <a:rPr lang="de-DE" sz="1000" i="1" dirty="0" err="1"/>
              <a:t>of</a:t>
            </a:r>
            <a:r>
              <a:rPr lang="de-DE" sz="1000" i="1" dirty="0"/>
              <a:t> Eddy </a:t>
            </a:r>
            <a:r>
              <a:rPr lang="de-DE" sz="1000" i="1" dirty="0" err="1"/>
              <a:t>Currents</a:t>
            </a:r>
            <a:r>
              <a:rPr lang="de-DE" sz="1000" i="1" dirty="0"/>
              <a:t>.</a:t>
            </a:r>
            <a:r>
              <a:rPr lang="de-DE" sz="1000" dirty="0"/>
              <a:t> 1974.</a:t>
            </a:r>
          </a:p>
          <a:p>
            <a:r>
              <a:rPr lang="de-DE" sz="1000" dirty="0"/>
              <a:t>  J. </a:t>
            </a:r>
            <a:r>
              <a:rPr lang="de-DE" sz="1000" dirty="0" err="1"/>
              <a:t>Lammeraner</a:t>
            </a:r>
            <a:r>
              <a:rPr lang="de-DE" sz="1000" dirty="0"/>
              <a:t> and M. </a:t>
            </a:r>
            <a:r>
              <a:rPr lang="de-DE" sz="1000" dirty="0" err="1"/>
              <a:t>Štafl</a:t>
            </a:r>
            <a:r>
              <a:rPr lang="de-DE" sz="1000" dirty="0"/>
              <a:t>, </a:t>
            </a:r>
            <a:r>
              <a:rPr lang="de-DE" sz="1000" i="1" dirty="0"/>
              <a:t>Eddy </a:t>
            </a:r>
            <a:r>
              <a:rPr lang="de-DE" sz="1000" i="1" dirty="0" err="1"/>
              <a:t>Currents</a:t>
            </a:r>
            <a:r>
              <a:rPr lang="de-DE" sz="1000" i="1" dirty="0"/>
              <a:t>.</a:t>
            </a:r>
            <a:r>
              <a:rPr lang="de-DE" sz="1000" dirty="0"/>
              <a:t> 1966.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7C893743-E8CD-7BE4-CDAB-36189B9D1C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288516"/>
                  </p:ext>
                </p:extLst>
              </p:nvPr>
            </p:nvGraphicFramePr>
            <p:xfrm>
              <a:off x="9424843" y="4444340"/>
              <a:ext cx="2236536" cy="14497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118268">
                      <a:extLst>
                        <a:ext uri="{9D8B030D-6E8A-4147-A177-3AD203B41FA5}">
                          <a16:colId xmlns:a16="http://schemas.microsoft.com/office/drawing/2014/main" val="1925821209"/>
                        </a:ext>
                      </a:extLst>
                    </a:gridCol>
                    <a:gridCol w="1118268">
                      <a:extLst>
                        <a:ext uri="{9D8B030D-6E8A-4147-A177-3AD203B41FA5}">
                          <a16:colId xmlns:a16="http://schemas.microsoft.com/office/drawing/2014/main" val="1167755282"/>
                        </a:ext>
                      </a:extLst>
                    </a:gridCol>
                  </a:tblGrid>
                  <a:tr h="20765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sz="1050" dirty="0">
                              <a:solidFill>
                                <a:schemeClr val="bg1"/>
                              </a:solidFill>
                            </a:rPr>
                            <a:t>Hom. HBFEM</a:t>
                          </a:r>
                        </a:p>
                        <a:p>
                          <a:pPr algn="ctr"/>
                          <a:r>
                            <a:rPr lang="de-DE" sz="1050" dirty="0">
                              <a:solidFill>
                                <a:schemeClr val="bg1"/>
                              </a:solidFill>
                            </a:rPr>
                            <a:t>Eddy </a:t>
                          </a:r>
                          <a:r>
                            <a:rPr lang="de-DE" sz="1050" dirty="0" err="1">
                              <a:solidFill>
                                <a:schemeClr val="bg1"/>
                              </a:solidFill>
                            </a:rPr>
                            <a:t>Current</a:t>
                          </a:r>
                          <a:r>
                            <a:rPr lang="de-DE" sz="105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de-DE" sz="1050" dirty="0" err="1">
                              <a:solidFill>
                                <a:schemeClr val="bg1"/>
                              </a:solidFill>
                            </a:rPr>
                            <a:t>Losses</a:t>
                          </a:r>
                          <a:r>
                            <a:rPr lang="de-DE" sz="1050" dirty="0">
                              <a:solidFill>
                                <a:schemeClr val="bg1"/>
                              </a:solidFill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r>
                                <a:rPr lang="de-DE" sz="10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de-DE" sz="105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kHz</m:t>
                              </m:r>
                            </m:oMath>
                          </a14:m>
                          <a:r>
                            <a:rPr lang="de-DE" sz="105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de-DE" sz="105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44493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  <m:r>
                                  <a:rPr lang="de-DE" sz="11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100" b="0" i="0" smtClean="0">
                                    <a:latin typeface="Cambria Math" panose="02040503050406030204" pitchFamily="18" charset="0"/>
                                  </a:rPr>
                                  <m:t>Dof</m:t>
                                </m:r>
                              </m:oMath>
                            </m:oMathPara>
                          </a14:m>
                          <a:endParaRPr lang="de-DE" sz="1100" i="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i="1" dirty="0"/>
                            <a:t>P </a:t>
                          </a:r>
                          <a:r>
                            <a:rPr lang="de-DE" sz="1100" dirty="0"/>
                            <a:t>(kW)</a:t>
                          </a: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6514792"/>
                      </a:ext>
                    </a:extLst>
                  </a:tr>
                  <a:tr h="2057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2.4⋅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7.38</m:t>
                                </m:r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5789150"/>
                      </a:ext>
                    </a:extLst>
                  </a:tr>
                  <a:tr h="205717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5.6⋅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7.31</m:t>
                                </m:r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62530857"/>
                      </a:ext>
                    </a:extLst>
                  </a:tr>
                  <a:tr h="207229">
                    <a:tc>
                      <a:txBody>
                        <a:bodyPr/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1.1⋅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7.38</m:t>
                                </m:r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6610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>
                <a:extLst>
                  <a:ext uri="{FF2B5EF4-FFF2-40B4-BE49-F238E27FC236}">
                    <a16:creationId xmlns:a16="http://schemas.microsoft.com/office/drawing/2014/main" id="{7C893743-E8CD-7BE4-CDAB-36189B9D1C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288516"/>
                  </p:ext>
                </p:extLst>
              </p:nvPr>
            </p:nvGraphicFramePr>
            <p:xfrm>
              <a:off x="9424843" y="4444340"/>
              <a:ext cx="2236536" cy="1449705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1118268">
                      <a:extLst>
                        <a:ext uri="{9D8B030D-6E8A-4147-A177-3AD203B41FA5}">
                          <a16:colId xmlns:a16="http://schemas.microsoft.com/office/drawing/2014/main" val="1925821209"/>
                        </a:ext>
                      </a:extLst>
                    </a:gridCol>
                    <a:gridCol w="1118268">
                      <a:extLst>
                        <a:ext uri="{9D8B030D-6E8A-4147-A177-3AD203B41FA5}">
                          <a16:colId xmlns:a16="http://schemas.microsoft.com/office/drawing/2014/main" val="1167755282"/>
                        </a:ext>
                      </a:extLst>
                    </a:gridCol>
                  </a:tblGrid>
                  <a:tr h="411480">
                    <a:tc grid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07" t="-5882" r="-1907" b="-2647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444936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804" t="-171429" r="-103261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i="1" dirty="0"/>
                            <a:t>P </a:t>
                          </a:r>
                          <a:r>
                            <a:rPr lang="de-DE" sz="1100" dirty="0"/>
                            <a:t>(kW)</a:t>
                          </a: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651479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804" t="-265116" r="-103261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4372" t="-265116" r="-3825" b="-220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7891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804" t="-373810" r="-103261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4372" t="-373810" r="-3825" b="-1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530857"/>
                      </a:ext>
                    </a:extLst>
                  </a:tr>
                  <a:tr h="26098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804" t="-462791" r="-103261" b="-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</a:lnL>
                        <a:lnR w="9525" cap="flat" cmpd="sng" algn="ctr">
                          <a:noFill/>
                          <a:prstDash val="solid"/>
                        </a:lnR>
                        <a:lnT w="9525" cap="flat" cmpd="sng" algn="ctr">
                          <a:noFill/>
                          <a:prstDash val="solid"/>
                        </a:lnT>
                        <a:lnB w="9525" cap="flat" cmpd="sng" algn="ctr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4372" t="-462791" r="-3825" b="-23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66106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E8B6AE43-595D-2E7A-5BC1-F5C635392C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5589" y="1948582"/>
            <a:ext cx="2275044" cy="205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88AC35A-AB44-DE41-01D0-7AE471D15A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966" y="4125804"/>
            <a:ext cx="2232000" cy="22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3C675-F808-3C10-D338-200ABCFE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A2F-117A-3D6D-2A88-458FAE32D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A2F3D-2936-EB4F-BD07-2C1728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799-90BC-3F32-5A75-4C7E71BD4D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E140-BE18-D2C9-0AAC-6010A018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611B64-D724-E119-AD00-B41ED3EE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9AD25-3D44-7970-58E0-C4AB7D9B4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CB9E1-FB69-5685-C284-0BA22CF2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817347-032B-1F26-A3A6-0D0005EC3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389F0-5270-1411-14FA-8620195F3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C2FC71-5410-AEFD-58A2-354DB3709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91286C-4DB5-6AA0-EA85-5D833847A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Homogenization Technique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9D28FB-044A-C662-5397-6392EEE58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693" y="4508858"/>
            <a:ext cx="4439307" cy="623370"/>
          </a:xfrm>
        </p:spPr>
        <p:txBody>
          <a:bodyPr/>
          <a:lstStyle/>
          <a:p>
            <a:r>
              <a:rPr lang="en-US" dirty="0"/>
              <a:t>Linear Corrector Magnet Simulations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7B35E-909B-C734-8926-6467DF4F1C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6693" y="5182029"/>
            <a:ext cx="4439307" cy="246221"/>
          </a:xfrm>
        </p:spPr>
        <p:txBody>
          <a:bodyPr/>
          <a:lstStyle/>
          <a:p>
            <a:r>
              <a:rPr lang="en-US" dirty="0"/>
              <a:t>Nonlinear Simulations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B34EB-1A52-BD7E-9A04-9E81888D1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693" y="5855202"/>
            <a:ext cx="4439307" cy="246221"/>
          </a:xfrm>
        </p:spPr>
        <p:txBody>
          <a:bodyPr/>
          <a:lstStyle/>
          <a:p>
            <a:r>
              <a:rPr lang="en-US" dirty="0"/>
              <a:t>Conclusion/Outlook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E791D-B7F2-17C5-9EA4-0D5CAA81F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629C62-7574-C8C4-84B5-361699AE4E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4E4-305E-8D6E-35AF-90832327B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3B789E-D7B6-CCBE-CEA4-53A586DC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C7DE2B-07F0-BFA7-9723-73600B15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E78726-C498-6B0A-B88C-7D0FAFAFC3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AE607FE-8327-6F16-5DB2-946F36F51F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A2B4A3-6C80-1C67-658C-9B48E8A220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DADC41-412B-6D81-181F-C646E413B5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F2D1D-9F96-5993-EBD3-9B95B84DF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1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3C675-F808-3C10-D338-200ABCFE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A2F-117A-3D6D-2A88-458FAE32D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A2F3D-2936-EB4F-BD07-2C1728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799-90BC-3F32-5A75-4C7E71BD4D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E140-BE18-D2C9-0AAC-6010A018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611B64-D724-E119-AD00-B41ED3EE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9AD25-3D44-7970-58E0-C4AB7D9B4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CB9E1-FB69-5685-C284-0BA22CF2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817347-032B-1F26-A3A6-0D0005EC3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389F0-5270-1411-14FA-8620195F3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C2FC71-5410-AEFD-58A2-354DB3709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91286C-4DB5-6AA0-EA85-5D833847A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Homogenization Technique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9D28FB-044A-C662-5397-6392EEE58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693" y="4508858"/>
            <a:ext cx="4439307" cy="5693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 Corrector Magnet Simulations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7B35E-909B-C734-8926-6467DF4F1C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6693" y="5182029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Nonlinear Simulations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B34EB-1A52-BD7E-9A04-9E81888D1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693" y="5855202"/>
            <a:ext cx="4439307" cy="246221"/>
          </a:xfrm>
        </p:spPr>
        <p:txBody>
          <a:bodyPr/>
          <a:lstStyle/>
          <a:p>
            <a:r>
              <a:rPr lang="en-US" dirty="0"/>
              <a:t>Conclusion/Outlook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E791D-B7F2-17C5-9EA4-0D5CAA81F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629C62-7574-C8C4-84B5-361699AE4E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4E4-305E-8D6E-35AF-90832327B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3B789E-D7B6-CCBE-CEA4-53A586DC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C7DE2B-07F0-BFA7-9723-73600B15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E78726-C498-6B0A-B88C-7D0FAFAFC3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AE607FE-8327-6F16-5DB2-946F36F51F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A2B4A3-6C80-1C67-658C-9B48E8A220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DADC41-412B-6D81-181F-C646E413B5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F2D1D-9F96-5993-EBD3-9B95B84DF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5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F065E-19AB-5ED0-8DFC-5AB228C1F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Conclusion/Outlook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538C31-1413-77A3-E86E-6CC433C4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Conclusion/Outlook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3EA2C-A118-4E09-DED2-EDE9C12768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B9F5-1953-99D2-4577-883735A8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8BBBA9-4DE1-7C06-6EFC-81244AB0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pic>
        <p:nvPicPr>
          <p:cNvPr id="9" name="Content Placeholder 5" descr="A picture containing toy&#10;&#10;Description automatically generated">
            <a:extLst>
              <a:ext uri="{FF2B5EF4-FFF2-40B4-BE49-F238E27FC236}">
                <a16:creationId xmlns:a16="http://schemas.microsoft.com/office/drawing/2014/main" id="{9AFAC09A-056A-E125-9511-1FD4326B2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r="15707"/>
          <a:stretch/>
        </p:blipFill>
        <p:spPr>
          <a:xfrm>
            <a:off x="4522900" y="2628448"/>
            <a:ext cx="1214973" cy="1296008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0A413D33-9BEF-FCBB-B22A-ED1DD9DEE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r="12474"/>
          <a:stretch/>
        </p:blipFill>
        <p:spPr>
          <a:xfrm>
            <a:off x="10671340" y="2700371"/>
            <a:ext cx="1152129" cy="1152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4B6282-4DA3-BAC4-8A7A-96B8B8FBE32C}"/>
              </a:ext>
            </a:extLst>
          </p:cNvPr>
          <p:cNvSpPr txBox="1"/>
          <p:nvPr/>
        </p:nvSpPr>
        <p:spPr>
          <a:xfrm>
            <a:off x="514389" y="2474781"/>
            <a:ext cx="40085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kern="0" dirty="0"/>
              <a:t>Verification of Homogenization</a:t>
            </a:r>
            <a:r>
              <a:rPr lang="en-US" sz="1400" b="1" kern="0" dirty="0">
                <a:sym typeface="Wingdings" panose="05000000000000000000" pitchFamily="2" charset="2"/>
              </a:rPr>
              <a:t> </a:t>
            </a:r>
          </a:p>
          <a:p>
            <a:endParaRPr lang="en-US" sz="1400" b="1" kern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ym typeface="Wingdings" panose="05000000000000000000" pitchFamily="2" charset="2"/>
              </a:rPr>
              <a:t>Good approximation </a:t>
            </a:r>
            <a:r>
              <a:rPr lang="en-US" sz="1400" kern="0" dirty="0"/>
              <a:t>of multipoles &amp; power losses</a:t>
            </a:r>
          </a:p>
          <a:p>
            <a:endParaRPr lang="en-US" sz="1400" kern="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kern="0" dirty="0">
                <a:solidFill>
                  <a:srgbClr val="E6001A"/>
                </a:solidFill>
                <a:sym typeface="Wingdings" panose="05000000000000000000" pitchFamily="2" charset="2"/>
              </a:rPr>
              <a:t>Simulation time for linear simulations reduced from hours to minutes</a:t>
            </a:r>
          </a:p>
          <a:p>
            <a:endParaRPr lang="en-US" sz="1400" kern="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69FC1-A837-92EF-E2FC-48CF06C4BC57}"/>
              </a:ext>
            </a:extLst>
          </p:cNvPr>
          <p:cNvSpPr txBox="1"/>
          <p:nvPr/>
        </p:nvSpPr>
        <p:spPr>
          <a:xfrm>
            <a:off x="6513594" y="2492880"/>
            <a:ext cx="41577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400" dirty="0"/>
              <a:t>2. </a:t>
            </a:r>
            <a:r>
              <a:rPr lang="en-US" sz="1400" b="1" dirty="0"/>
              <a:t>Application of Homogenization to Corrector</a:t>
            </a:r>
          </a:p>
          <a:p>
            <a:pPr marL="0" lvl="1"/>
            <a:endParaRPr lang="en-US" sz="14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Power losses, multipoles along axis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Integrated transfer function &amp; field lag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Cross-talk with neighboring magnets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Beam pipe material transition</a:t>
            </a:r>
          </a:p>
          <a:p>
            <a:pPr marL="0" lvl="1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469D7-82CF-892D-AEB1-2FF03D4E84DA}"/>
              </a:ext>
            </a:extLst>
          </p:cNvPr>
          <p:cNvSpPr txBox="1"/>
          <p:nvPr/>
        </p:nvSpPr>
        <p:spPr>
          <a:xfrm>
            <a:off x="449778" y="4498359"/>
            <a:ext cx="42854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3</a:t>
            </a:r>
            <a:r>
              <a:rPr lang="en-US" sz="1600" dirty="0"/>
              <a:t>. </a:t>
            </a:r>
            <a:r>
              <a:rPr lang="en-US" sz="1400" b="1" dirty="0"/>
              <a:t>Implementation &amp; Verification of Hom. HBFEM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Toy model with and without DC bias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C-Dipole without DC bias up to 65 kHz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dirty="0">
                <a:solidFill>
                  <a:srgbClr val="E6001A"/>
                </a:solidFill>
                <a:sym typeface="Wingdings" panose="05000000000000000000" pitchFamily="2" charset="2"/>
              </a:rPr>
              <a:t>Simulation time for nonlinear simulations                                                     reduced from days to hours</a:t>
            </a:r>
            <a:endParaRPr lang="en-US" sz="1400" dirty="0">
              <a:solidFill>
                <a:srgbClr val="E6001A"/>
              </a:solid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795D5806-6434-6A04-F90C-CB34E155D2A2}"/>
              </a:ext>
            </a:extLst>
          </p:cNvPr>
          <p:cNvSpPr/>
          <p:nvPr/>
        </p:nvSpPr>
        <p:spPr>
          <a:xfrm>
            <a:off x="405623" y="4477843"/>
            <a:ext cx="5412733" cy="1684157"/>
          </a:xfrm>
          <a:prstGeom prst="rect">
            <a:avLst/>
          </a:prstGeom>
          <a:noFill/>
          <a:ln>
            <a:solidFill>
              <a:srgbClr val="99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1BD90361-4039-B372-2C39-FF0F21E9BB7F}"/>
              </a:ext>
            </a:extLst>
          </p:cNvPr>
          <p:cNvSpPr txBox="1"/>
          <p:nvPr/>
        </p:nvSpPr>
        <p:spPr>
          <a:xfrm>
            <a:off x="7392145" y="5204131"/>
            <a:ext cx="3672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400" b="1" dirty="0"/>
              <a:t>Application of Hom. HBFEM to Corrector</a:t>
            </a:r>
            <a:endParaRPr lang="en-US" sz="1400" dirty="0"/>
          </a:p>
          <a:p>
            <a:pPr marL="0" lvl="1"/>
            <a:endParaRPr lang="en-US" sz="1600" dirty="0"/>
          </a:p>
        </p:txBody>
      </p:sp>
      <p:pic>
        <p:nvPicPr>
          <p:cNvPr id="31" name="Graphic 8">
            <a:extLst>
              <a:ext uri="{FF2B5EF4-FFF2-40B4-BE49-F238E27FC236}">
                <a16:creationId xmlns:a16="http://schemas.microsoft.com/office/drawing/2014/main" id="{5ACE0533-711C-411C-E1F9-2DFB8DF88B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9817" y="4857114"/>
            <a:ext cx="1252166" cy="1121469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CC68F5D4-FBF4-40C5-4334-D8F7E5026D40}"/>
              </a:ext>
            </a:extLst>
          </p:cNvPr>
          <p:cNvSpPr/>
          <p:nvPr/>
        </p:nvSpPr>
        <p:spPr>
          <a:xfrm>
            <a:off x="405623" y="2441931"/>
            <a:ext cx="5412733" cy="1684157"/>
          </a:xfrm>
          <a:prstGeom prst="rect">
            <a:avLst/>
          </a:prstGeom>
          <a:noFill/>
          <a:ln>
            <a:solidFill>
              <a:srgbClr val="99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07F46C9F-9B14-33E0-FCBF-95B8A99D98FB}"/>
              </a:ext>
            </a:extLst>
          </p:cNvPr>
          <p:cNvSpPr/>
          <p:nvPr/>
        </p:nvSpPr>
        <p:spPr>
          <a:xfrm>
            <a:off x="6435764" y="2441931"/>
            <a:ext cx="5412733" cy="1684157"/>
          </a:xfrm>
          <a:prstGeom prst="rect">
            <a:avLst/>
          </a:prstGeom>
          <a:noFill/>
          <a:ln>
            <a:solidFill>
              <a:srgbClr val="99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FD7C5C08-E338-D8F5-D162-195031F1BBCB}"/>
              </a:ext>
            </a:extLst>
          </p:cNvPr>
          <p:cNvSpPr/>
          <p:nvPr/>
        </p:nvSpPr>
        <p:spPr>
          <a:xfrm>
            <a:off x="6436795" y="4471889"/>
            <a:ext cx="5412733" cy="1684157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3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77B41-EB64-698F-83C6-FC1E85CB6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68" y="2393366"/>
            <a:ext cx="7920237" cy="4416594"/>
          </a:xfrm>
        </p:spPr>
        <p:txBody>
          <a:bodyPr/>
          <a:lstStyle/>
          <a:p>
            <a:r>
              <a:rPr lang="en-US" sz="1000" dirty="0"/>
              <a:t>[1] PETRA IV Conceptual Design Report.</a:t>
            </a:r>
          </a:p>
          <a:p>
            <a:r>
              <a:rPr lang="en-US" sz="1000" dirty="0"/>
              <a:t>[2] K. Wille, </a:t>
            </a:r>
            <a:r>
              <a:rPr lang="en-US" sz="1000" i="1" dirty="0" err="1"/>
              <a:t>Physik</a:t>
            </a:r>
            <a:r>
              <a:rPr lang="en-US" sz="1000" i="1" dirty="0"/>
              <a:t> der </a:t>
            </a:r>
            <a:r>
              <a:rPr lang="en-US" sz="1000" i="1" dirty="0" err="1"/>
              <a:t>Teilchenbeschleuniger</a:t>
            </a:r>
            <a:r>
              <a:rPr lang="en-US" sz="1000" i="1" dirty="0"/>
              <a:t> und </a:t>
            </a:r>
            <a:r>
              <a:rPr lang="en-US" sz="1000" i="1" dirty="0" err="1"/>
              <a:t>Synchrotronstrahlungsquellen</a:t>
            </a:r>
            <a:r>
              <a:rPr lang="en-US" sz="1000" dirty="0"/>
              <a:t>. Stuttgart, Germany: Teubner, 1992.</a:t>
            </a:r>
          </a:p>
          <a:p>
            <a:r>
              <a:rPr lang="en-US" sz="1000" dirty="0"/>
              <a:t>[3] P. </a:t>
            </a:r>
            <a:r>
              <a:rPr lang="en-US" sz="1000" dirty="0" err="1"/>
              <a:t>Dular</a:t>
            </a:r>
            <a:r>
              <a:rPr lang="en-US" sz="1000" dirty="0"/>
              <a:t> et al., “A 3-D Magnetic Vector Potential Formulation Taking Eddy Currents in Lamination Stacks Into Account</a:t>
            </a:r>
            <a:r>
              <a:rPr lang="en-US" sz="1000" i="1" dirty="0"/>
              <a:t>,” IEEE Trans. </a:t>
            </a:r>
            <a:r>
              <a:rPr lang="en-US" sz="1000" i="1" dirty="0" err="1"/>
              <a:t>Magn</a:t>
            </a:r>
            <a:r>
              <a:rPr lang="en-US" sz="1000" dirty="0"/>
              <a:t>., vol. 39, no. 3, pp. 1424-1427, May 2003.</a:t>
            </a:r>
          </a:p>
          <a:p>
            <a:r>
              <a:rPr lang="en-US" sz="1000" dirty="0"/>
              <a:t>[4] L. </a:t>
            </a:r>
            <a:r>
              <a:rPr lang="en-US" sz="1000" dirty="0" err="1"/>
              <a:t>Krähenbühl</a:t>
            </a:r>
            <a:r>
              <a:rPr lang="en-US" sz="1000" dirty="0"/>
              <a:t> et al., “Homogenization of Lamination Stacks in Linear </a:t>
            </a:r>
            <a:r>
              <a:rPr lang="en-US" sz="1000" dirty="0" err="1"/>
              <a:t>Magnetodynamics</a:t>
            </a:r>
            <a:r>
              <a:rPr lang="en-US" sz="1000" dirty="0"/>
              <a:t>,” </a:t>
            </a:r>
            <a:r>
              <a:rPr lang="en-US" sz="1000" i="1" dirty="0"/>
              <a:t>IEEE Trans. </a:t>
            </a:r>
            <a:r>
              <a:rPr lang="en-US" sz="1000" i="1" dirty="0" err="1"/>
              <a:t>Magn</a:t>
            </a:r>
            <a:r>
              <a:rPr lang="en-US" sz="1000" i="1" dirty="0"/>
              <a:t>.</a:t>
            </a:r>
            <a:r>
              <a:rPr lang="en-US" sz="1000" dirty="0"/>
              <a:t>, vol. 40, no. 2, pp. 912 - 915 Mar. 2004.</a:t>
            </a:r>
          </a:p>
          <a:p>
            <a:r>
              <a:rPr lang="en-US" sz="1000" dirty="0"/>
              <a:t>[5] H. De </a:t>
            </a:r>
            <a:r>
              <a:rPr lang="en-US" sz="1000" dirty="0" err="1"/>
              <a:t>Gersem</a:t>
            </a:r>
            <a:r>
              <a:rPr lang="en-US" sz="1000" dirty="0"/>
              <a:t>, S. </a:t>
            </a:r>
            <a:r>
              <a:rPr lang="en-US" sz="1000" dirty="0" err="1"/>
              <a:t>Vanaverbeke</a:t>
            </a:r>
            <a:r>
              <a:rPr lang="en-US" sz="1000" dirty="0"/>
              <a:t>, and G. </a:t>
            </a:r>
            <a:r>
              <a:rPr lang="en-US" sz="1000" dirty="0" err="1"/>
              <a:t>Samaey</a:t>
            </a:r>
            <a:r>
              <a:rPr lang="en-US" sz="1000" dirty="0"/>
              <a:t>, “Three-Dimensional-Two-Dimensional Coupled Model for Eddy Currents in Laminated Iron Cores,” </a:t>
            </a:r>
            <a:r>
              <a:rPr lang="en-US" sz="1000" i="1" dirty="0"/>
              <a:t>IEEE. Trans. </a:t>
            </a:r>
            <a:r>
              <a:rPr lang="en-US" sz="1000" i="1" dirty="0" err="1"/>
              <a:t>Magn</a:t>
            </a:r>
            <a:r>
              <a:rPr lang="en-US" sz="1000" dirty="0"/>
              <a:t>., vol. 48, no. 2, pp.815 – 818, Feb. 2012.</a:t>
            </a:r>
          </a:p>
          <a:p>
            <a:r>
              <a:rPr lang="en-US" sz="1000" dirty="0"/>
              <a:t>[6] B. </a:t>
            </a:r>
            <a:r>
              <a:rPr lang="en-US" sz="1000" dirty="0" err="1"/>
              <a:t>Podobedov</a:t>
            </a:r>
            <a:r>
              <a:rPr lang="en-US" sz="1000" dirty="0"/>
              <a:t> et al., “Eddy Current Shielding by Electrically Thick Vacuum Chambers,” </a:t>
            </a:r>
            <a:r>
              <a:rPr lang="en-US" sz="1000" i="1" dirty="0"/>
              <a:t>Proceedings of PAC09</a:t>
            </a:r>
            <a:r>
              <a:rPr lang="en-US" sz="1000" dirty="0"/>
              <a:t>, </a:t>
            </a:r>
            <a:r>
              <a:rPr lang="en-US" sz="1000" i="1" dirty="0"/>
              <a:t>Vancouver, BC, Canada, </a:t>
            </a:r>
            <a:r>
              <a:rPr lang="en-US" sz="1000" dirty="0"/>
              <a:t>2009.</a:t>
            </a:r>
          </a:p>
          <a:p>
            <a:r>
              <a:rPr lang="en-US" sz="1000" dirty="0"/>
              <a:t>[7] S. Yamada and K. Bessho, “Harmonic Field Calculation by the Combination of Finite Element Analysis and Harmonic Balance Method,” in </a:t>
            </a:r>
            <a:r>
              <a:rPr lang="en-US" sz="1000" i="1" dirty="0"/>
              <a:t>IEEE Trans. Mag., </a:t>
            </a:r>
            <a:r>
              <a:rPr lang="en-US" sz="1000" dirty="0"/>
              <a:t>vol.24, no. 6, pp. 2588-2590, Nov. 1988.</a:t>
            </a:r>
          </a:p>
          <a:p>
            <a:r>
              <a:rPr lang="en-US" sz="1000" dirty="0"/>
              <a:t>[8] H. De </a:t>
            </a:r>
            <a:r>
              <a:rPr lang="en-US" sz="1000" dirty="0" err="1"/>
              <a:t>Gersem</a:t>
            </a:r>
            <a:r>
              <a:rPr lang="en-US" sz="1000" dirty="0"/>
              <a:t>, H. </a:t>
            </a:r>
            <a:r>
              <a:rPr lang="en-US" sz="1000" dirty="0" err="1"/>
              <a:t>Vande</a:t>
            </a:r>
            <a:r>
              <a:rPr lang="en-US" sz="1000" dirty="0"/>
              <a:t> Sande, and K. </a:t>
            </a:r>
            <a:r>
              <a:rPr lang="en-US" sz="1000" dirty="0" err="1"/>
              <a:t>Hameyer</a:t>
            </a:r>
            <a:r>
              <a:rPr lang="en-US" sz="1000" dirty="0"/>
              <a:t>, “Strong Coupled Multi-Harmonic Finite Element Simulation Package”, COMPEL, vol. 20, no.2, pp. 335-546, June 2001.</a:t>
            </a:r>
          </a:p>
          <a:p>
            <a:r>
              <a:rPr lang="en-US" sz="1000" dirty="0"/>
              <a:t>[9] J. </a:t>
            </a:r>
            <a:r>
              <a:rPr lang="en-US" sz="1000" dirty="0" err="1"/>
              <a:t>Gyselinck</a:t>
            </a:r>
            <a:r>
              <a:rPr lang="en-US" sz="1000" dirty="0"/>
              <a:t>, L. </a:t>
            </a:r>
            <a:r>
              <a:rPr lang="en-US" sz="1000" dirty="0" err="1"/>
              <a:t>Vandevelde</a:t>
            </a:r>
            <a:r>
              <a:rPr lang="en-US" sz="1000" dirty="0"/>
              <a:t>, and J. </a:t>
            </a:r>
            <a:r>
              <a:rPr lang="en-US" sz="1000" dirty="0" err="1"/>
              <a:t>Melebeek</a:t>
            </a:r>
            <a:r>
              <a:rPr lang="en-US" sz="1000" dirty="0"/>
              <a:t>, “Calculation of Eddy Currents and Associated Losses in Electrical Steel Laminations,” in </a:t>
            </a:r>
            <a:r>
              <a:rPr lang="en-US" sz="1000" i="1" dirty="0"/>
              <a:t>IEEE Trans. Mag., </a:t>
            </a:r>
            <a:r>
              <a:rPr lang="en-US" sz="1000" dirty="0"/>
              <a:t>vol. 35, n. 3, May 1999</a:t>
            </a:r>
          </a:p>
          <a:p>
            <a:r>
              <a:rPr lang="en-US" sz="1050" dirty="0"/>
              <a:t>[10] 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J. P. Webb and B.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Forghani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, "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Hierarchal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scalar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 and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vector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tetrahedra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," </a:t>
            </a:r>
            <a:r>
              <a:rPr lang="de-DE" sz="1000" b="0" i="1" dirty="0">
                <a:solidFill>
                  <a:srgbClr val="333333"/>
                </a:solidFill>
                <a:effectLst/>
              </a:rPr>
              <a:t>IEEE Trans. Magn</a:t>
            </a:r>
            <a:r>
              <a:rPr lang="de-DE" sz="1000" i="1" dirty="0">
                <a:solidFill>
                  <a:srgbClr val="333333"/>
                </a:solidFill>
              </a:rPr>
              <a:t>.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, vol. 29,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no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. 2, pp. 1495-1498, Mar. 1993, </a:t>
            </a:r>
            <a:r>
              <a:rPr lang="de-DE" sz="1000" b="0" i="0" dirty="0" err="1">
                <a:solidFill>
                  <a:srgbClr val="333333"/>
                </a:solidFill>
                <a:effectLst/>
              </a:rPr>
              <a:t>doi</a:t>
            </a:r>
            <a:r>
              <a:rPr lang="de-DE" sz="1000" b="0" i="0" dirty="0">
                <a:solidFill>
                  <a:srgbClr val="333333"/>
                </a:solidFill>
                <a:effectLst/>
              </a:rPr>
              <a:t>: 10.1109/20.250686. </a:t>
            </a:r>
            <a:endParaRPr lang="en-US" sz="1000" dirty="0"/>
          </a:p>
          <a:p>
            <a:r>
              <a:rPr lang="en-US" sz="1000" dirty="0"/>
              <a:t>[11] R. L. Stoll, </a:t>
            </a:r>
            <a:r>
              <a:rPr lang="en-US" sz="1000" i="1" dirty="0"/>
              <a:t>The Analysis of Eddy Currents</a:t>
            </a:r>
            <a:r>
              <a:rPr lang="en-US" sz="1000" dirty="0"/>
              <a:t>. Oxford, U. K., Clarendon Press, 1974.</a:t>
            </a:r>
          </a:p>
          <a:p>
            <a:r>
              <a:rPr lang="en-US" sz="1000" dirty="0"/>
              <a:t>[12] J. </a:t>
            </a:r>
            <a:r>
              <a:rPr lang="en-US" sz="1000" dirty="0" err="1"/>
              <a:t>Lammeraner</a:t>
            </a:r>
            <a:r>
              <a:rPr lang="en-US" sz="1000" dirty="0"/>
              <a:t> and M.</a:t>
            </a:r>
            <a:r>
              <a:rPr lang="de-DE" sz="1000" dirty="0"/>
              <a:t> </a:t>
            </a:r>
            <a:r>
              <a:rPr lang="de-DE" sz="1000" dirty="0" err="1"/>
              <a:t>Štafl</a:t>
            </a:r>
            <a:r>
              <a:rPr lang="de-DE" sz="1000" dirty="0"/>
              <a:t>,</a:t>
            </a:r>
            <a:r>
              <a:rPr lang="de-DE" sz="1000" i="1" dirty="0"/>
              <a:t> Eddy </a:t>
            </a:r>
            <a:r>
              <a:rPr lang="de-DE" sz="1000" i="1" dirty="0" err="1"/>
              <a:t>Currents</a:t>
            </a:r>
            <a:r>
              <a:rPr lang="de-DE" sz="1000" i="1" dirty="0"/>
              <a:t>. </a:t>
            </a:r>
            <a:r>
              <a:rPr lang="de-DE" sz="1000" dirty="0" err="1"/>
              <a:t>Iliffe</a:t>
            </a:r>
            <a:r>
              <a:rPr lang="de-DE" sz="1000" dirty="0"/>
              <a:t> </a:t>
            </a:r>
            <a:r>
              <a:rPr lang="de-DE" sz="1000" dirty="0" err="1"/>
              <a:t>books</a:t>
            </a:r>
            <a:r>
              <a:rPr lang="de-DE" sz="1000" dirty="0"/>
              <a:t>, 1966</a:t>
            </a:r>
            <a:r>
              <a:rPr lang="de-DE" sz="1000" i="1" dirty="0"/>
              <a:t>.</a:t>
            </a:r>
            <a:r>
              <a:rPr lang="de-DE" sz="1000" dirty="0"/>
              <a:t>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11701-0CA0-AE38-F8BA-CB55A50E8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6984E-227F-D1B5-4EB4-6E08BE18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F5015-4016-6593-C9FA-9E33460A0F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8768-7CB1-78EF-9BE7-92DE0051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8CFB9-4F20-828D-43F6-A7E100E8A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</p:spTree>
    <p:extLst>
      <p:ext uri="{BB962C8B-B14F-4D97-AF65-F5344CB8AC3E}">
        <p14:creationId xmlns:p14="http://schemas.microsoft.com/office/powerpoint/2010/main" val="33427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8198058-0C87-B72C-0217-2C8188BE9E8D}"/>
              </a:ext>
            </a:extLst>
          </p:cNvPr>
          <p:cNvSpPr/>
          <p:nvPr/>
        </p:nvSpPr>
        <p:spPr>
          <a:xfrm>
            <a:off x="274818" y="2733869"/>
            <a:ext cx="8148810" cy="2207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7CD0B-2624-6FA7-AEEE-C58E68DD7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002" y="2926233"/>
            <a:ext cx="8148810" cy="194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Circular accelerators need dipole magnets to correct orbit distortions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PETRA IV</a:t>
            </a:r>
            <a:r>
              <a:rPr lang="en-US" dirty="0"/>
              <a:t>: ultra-low emittance synchrotron radiation source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Fast orbit feedback system, </a:t>
            </a:r>
            <a:r>
              <a:rPr lang="en-US" b="1" dirty="0">
                <a:sym typeface="Wingdings" panose="05000000000000000000" pitchFamily="2" charset="2"/>
              </a:rPr>
              <a:t>corrector magnets with frequencies in kHz range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Strong eddy currents </a:t>
            </a:r>
            <a:r>
              <a:rPr lang="en-US" dirty="0">
                <a:sym typeface="Wingdings" panose="05000000000000000000" pitchFamily="2" charset="2"/>
              </a:rPr>
              <a:t> power losses, time delay, and field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Simulation challenging</a:t>
            </a:r>
            <a:r>
              <a:rPr lang="en-US" dirty="0">
                <a:sym typeface="Wingdings" panose="05000000000000000000" pitchFamily="2" charset="2"/>
              </a:rPr>
              <a:t> due to small skin depths and laminated yoke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E6001A"/>
                </a:solidFill>
                <a:sym typeface="Wingdings" panose="05000000000000000000" pitchFamily="2" charset="2"/>
              </a:rPr>
              <a:t>Need for technique to simplify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C9AC9-119C-9F4A-E999-EE6F0C16F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6100E-1D13-FFEC-2501-1664EA9C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8F44F-7C78-9A51-8032-50DC09AF85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2AE19-C894-E396-D7B0-1E7941E6B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22E836-EC78-156B-36D5-C6154A410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5ADA4D-1C4B-904E-DEFD-DACBB99818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4812" y="4174566"/>
            <a:ext cx="3299819" cy="235490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D20A06-EB5F-F2E8-68E4-337DDC0A0E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4812" y="1328034"/>
            <a:ext cx="4018740" cy="56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3C675-F808-3C10-D338-200ABCFE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A2F-117A-3D6D-2A88-458FAE32D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A2F3D-2936-EB4F-BD07-2C1728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799-90BC-3F32-5A75-4C7E71BD4D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E140-BE18-D2C9-0AAC-6010A018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611B64-D724-E119-AD00-B41ED3EE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9AD25-3D44-7970-58E0-C4AB7D9B4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CB9E1-FB69-5685-C284-0BA22CF2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817347-032B-1F26-A3A6-0D0005EC3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389F0-5270-1411-14FA-8620195F3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C2FC71-5410-AEFD-58A2-354DB3709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91286C-4DB5-6AA0-EA85-5D833847A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Homogenization Technique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9D28FB-044A-C662-5397-6392EEE58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693" y="4508858"/>
            <a:ext cx="4439307" cy="56938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Linear Corrector Magnet Simulations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7B35E-909B-C734-8926-6467DF4F1C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6693" y="5182029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Nonlinear Simulations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B34EB-1A52-BD7E-9A04-9E81888D1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693" y="5855202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Conclusion/Outlook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E791D-B7F2-17C5-9EA4-0D5CAA81F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629C62-7574-C8C4-84B5-361699AE4E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4E4-305E-8D6E-35AF-90832327B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3B789E-D7B6-CCBE-CEA4-53A586DC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C7DE2B-07F0-BFA7-9723-73600B15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E78726-C498-6B0A-B88C-7D0FAFAFC3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AE607FE-8327-6F16-5DB2-946F36F51F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A2B4A3-6C80-1C67-658C-9B48E8A220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DADC41-412B-6D81-181F-C646E413B5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F2D1D-9F96-5993-EBD3-9B95B84DF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9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FC69768-3CC3-51F8-B6E4-940266FAB205}"/>
              </a:ext>
            </a:extLst>
          </p:cNvPr>
          <p:cNvSpPr/>
          <p:nvPr/>
        </p:nvSpPr>
        <p:spPr>
          <a:xfrm>
            <a:off x="225956" y="2782388"/>
            <a:ext cx="8670394" cy="115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D13804-BF13-FCB2-886A-853AED0FEC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4435" y="2926232"/>
                <a:ext cx="8640318" cy="3159583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ea typeface="Cambria Math" panose="02040503050406030204" pitchFamily="18" charset="0"/>
                  </a:rPr>
                  <a:t>Magnetoquasistatic PDE: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×</m:t>
                    </m:r>
                    <m:limLow>
                      <m:limLowPr>
                        <m:ctrlPr>
                          <a:rPr lang="de-DE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lim>
                        <m:r>
                          <a:rPr lang="de-DE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lim>
                    </m:limLow>
                    <m:acc>
                      <m:accPr>
                        <m:chr m:val="⃗"/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×</m:t>
                    </m:r>
                    <m:bar>
                      <m:bar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⃗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ba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𝜔𝜎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bar>
                      <m:bar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⃗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ba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Replace reluctivity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and conductivity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600" dirty="0"/>
                  <a:t> </a:t>
                </a:r>
                <a:r>
                  <a:rPr lang="en-US" sz="1600" dirty="0"/>
                  <a:t>in the laminated yoke with spatially constant tensors</a:t>
                </a:r>
              </a:p>
              <a:p>
                <a:endParaRPr lang="en-US" sz="16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de-D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̿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bar>
                        </m:e>
                      </m:acc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de-DE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𝛿𝜔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func>
                            <m:func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de-DE"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f>
                                    <m:fPr>
                                      <m:type m:val="lin"/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̿"/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de-D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3D13804-BF13-FCB2-886A-853AED0FE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4435" y="2926232"/>
                <a:ext cx="8640318" cy="3159583"/>
              </a:xfrm>
              <a:blipFill>
                <a:blip r:embed="rId3"/>
                <a:stretch>
                  <a:fillRect l="-1341" t="-27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B4A68-DFB6-0E7C-8C04-414716A7F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THeory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DF7B5F-6724-577B-0CF2-77A098B2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Homogenization Technique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6EF2A-885D-8986-99FF-35B825C9A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C6EA-031A-7EE6-71B4-FFDADA273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9CC30E-C143-67D6-7F35-56B98D58A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C1E188-C727-EA2A-51BD-02283C58A728}"/>
                  </a:ext>
                </a:extLst>
              </p:cNvPr>
              <p:cNvSpPr/>
              <p:nvPr/>
            </p:nvSpPr>
            <p:spPr>
              <a:xfrm>
                <a:off x="4087019" y="5130629"/>
                <a:ext cx="2833895" cy="8551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Skin </a:t>
                </a:r>
                <a:r>
                  <a:rPr kumimoji="0" lang="de-DE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depth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e-DE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de-DE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e-DE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Stacking </a:t>
                </a:r>
                <a:r>
                  <a:rPr kumimoji="0" lang="de-DE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factor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𝛾</m:t>
                    </m:r>
                    <m:r>
                      <a:rPr kumimoji="0" lang="de-DE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e-DE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e-DE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Yoke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C1E188-C727-EA2A-51BD-02283C58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19" y="5130629"/>
                <a:ext cx="2833895" cy="855113"/>
              </a:xfrm>
              <a:prstGeom prst="roundRect">
                <a:avLst/>
              </a:prstGeom>
              <a:blipFill>
                <a:blip r:embed="rId4"/>
                <a:stretch>
                  <a:fillRect t="-27778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16B63539-13B2-4D62-718D-3F6548DA1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6214" y="2006947"/>
            <a:ext cx="1480551" cy="2251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21692-9590-A9E2-2BF9-AAE77FDDA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6366" y="4461419"/>
            <a:ext cx="2680709" cy="19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63B919-568B-8C23-C17E-1EDF717F011F}"/>
              </a:ext>
            </a:extLst>
          </p:cNvPr>
          <p:cNvSpPr txBox="1"/>
          <p:nvPr/>
        </p:nvSpPr>
        <p:spPr>
          <a:xfrm>
            <a:off x="7195075" y="5242801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Dular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2003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Krählenbühl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2004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H. De </a:t>
            </a:r>
            <a:r>
              <a:rPr lang="en-US" sz="1000" dirty="0" err="1">
                <a:solidFill>
                  <a:srgbClr val="000000"/>
                </a:solidFill>
              </a:rPr>
              <a:t>Gersem</a:t>
            </a:r>
            <a:r>
              <a:rPr lang="en-US" sz="1000" dirty="0">
                <a:solidFill>
                  <a:srgbClr val="000000"/>
                </a:solidFill>
              </a:rPr>
              <a:t> et al., 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C95AF920-A84B-687E-7821-9FF971E970D4}"/>
              </a:ext>
            </a:extLst>
          </p:cNvPr>
          <p:cNvSpPr/>
          <p:nvPr/>
        </p:nvSpPr>
        <p:spPr>
          <a:xfrm>
            <a:off x="225956" y="4056492"/>
            <a:ext cx="8670394" cy="20910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E82C70-F367-09CA-396D-6C37BFBE507C}"/>
              </a:ext>
            </a:extLst>
          </p:cNvPr>
          <p:cNvSpPr/>
          <p:nvPr/>
        </p:nvSpPr>
        <p:spPr>
          <a:xfrm>
            <a:off x="274817" y="2733869"/>
            <a:ext cx="6109215" cy="2207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AEB2535-8DA0-72A9-FB19-9449BDD9B2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6003" y="2926232"/>
                <a:ext cx="5904013" cy="1862176"/>
              </a:xfrm>
            </p:spPr>
            <p:txBody>
              <a:bodyPr/>
              <a:lstStyle/>
              <a:p>
                <a:pPr marL="285750" marR="0" lvl="0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kern="1200" spc="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odel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specifics:</a:t>
                </a:r>
              </a:p>
              <a:p>
                <a:pPr marL="533400" lvl="3" indent="-285750" ea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Iron yoke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length = 40 mm, lamination thickness = 1.83 mm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533400" lvl="3" indent="-285750" ea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Copper beam pipe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thickness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 0.5 mm, length = 140 mm</a:t>
                </a:r>
              </a:p>
              <a:p>
                <a:pPr marL="533400" lvl="3" indent="-285750" ea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Coils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current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10 A (peak), # turns = 250 </a:t>
                </a:r>
              </a:p>
              <a:p>
                <a:pPr marL="533400" lvl="3" indent="-285750" eaLnBrk="1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Frequency domain simulation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CST</m:t>
                        </m:r>
                        <m:r>
                          <m:rPr>
                            <m:nor/>
                          </m:rPr>
                          <a:rPr kumimoji="0" lang="en-US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Studio</m:t>
                        </m:r>
                        <m:r>
                          <m:rPr>
                            <m:nor/>
                          </m:rPr>
                          <a:rPr kumimoji="0" lang="de-DE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e-DE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Suite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® 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AEB2535-8DA0-72A9-FB19-9449BDD9B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6003" y="2926232"/>
                <a:ext cx="5904013" cy="1862176"/>
              </a:xfrm>
              <a:blipFill>
                <a:blip r:embed="rId3"/>
                <a:stretch>
                  <a:fillRect l="-1961" r="-1445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58A97-09A0-37F4-6646-9F0303491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60ECBF-95DD-EAC8-6213-B759CD65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Homogenization Technique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8CB7-691B-78F9-5AFB-8424688438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AB460-D654-8F05-3AF1-FC09EBDFC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524F08-3C21-5E13-8CCB-2DBD4B128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pic>
        <p:nvPicPr>
          <p:cNvPr id="8" name="Content Placeholder 5" descr="A picture containing toy&#10;&#10;Description automatically generated">
            <a:extLst>
              <a:ext uri="{FF2B5EF4-FFF2-40B4-BE49-F238E27FC236}">
                <a16:creationId xmlns:a16="http://schemas.microsoft.com/office/drawing/2014/main" id="{FACADAC4-B836-93F0-B7DC-946E7EB1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-669" r="17634" b="669"/>
          <a:stretch/>
        </p:blipFill>
        <p:spPr>
          <a:xfrm>
            <a:off x="8616280" y="2845363"/>
            <a:ext cx="3372911" cy="360206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7E1695D-133B-6E15-FD59-07EF55AA2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080054"/>
            <a:ext cx="2156775" cy="30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5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8A34D013-0016-8872-ED1E-84718C15BD26}"/>
              </a:ext>
            </a:extLst>
          </p:cNvPr>
          <p:cNvSpPr/>
          <p:nvPr/>
        </p:nvSpPr>
        <p:spPr>
          <a:xfrm>
            <a:off x="6001019" y="2291262"/>
            <a:ext cx="5438451" cy="33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5F3B5-CA96-6EAC-3A39-CD4932E5BACA}"/>
              </a:ext>
            </a:extLst>
          </p:cNvPr>
          <p:cNvSpPr/>
          <p:nvPr/>
        </p:nvSpPr>
        <p:spPr>
          <a:xfrm>
            <a:off x="340981" y="2291262"/>
            <a:ext cx="5438451" cy="33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2E8C8-58EB-68DA-6A61-108D6C348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VErification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0C97DC-E7C4-4859-883A-CC0B1528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Homogenization technique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63DD-4C92-01A1-0540-75568E79C2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7FA7-3F31-4D77-7C2C-8515552D0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4AAC6F-7AD6-5186-0C93-A14510D4A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Dept. of Electrical Engineering and Information Technology | TEMF | Jan-Magnus Christmann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717F3C-0930-AA84-A4EB-CEE1632054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814" y="2750818"/>
            <a:ext cx="2494626" cy="2304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647FB08-538C-20BB-FB5B-94BF8C8537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9562" y="2750818"/>
            <a:ext cx="2569208" cy="23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4">
                <a:extLst>
                  <a:ext uri="{FF2B5EF4-FFF2-40B4-BE49-F238E27FC236}">
                    <a16:creationId xmlns:a16="http://schemas.microsoft.com/office/drawing/2014/main" id="{6C81F301-2094-29BC-629E-011A6555E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825435"/>
                  </p:ext>
                </p:extLst>
              </p:nvPr>
            </p:nvGraphicFramePr>
            <p:xfrm>
              <a:off x="8783543" y="3372976"/>
              <a:ext cx="2357843" cy="12801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17905">
                      <a:extLst>
                        <a:ext uri="{9D8B030D-6E8A-4147-A177-3AD203B41FA5}">
                          <a16:colId xmlns:a16="http://schemas.microsoft.com/office/drawing/2014/main" val="2021723364"/>
                        </a:ext>
                      </a:extLst>
                    </a:gridCol>
                    <a:gridCol w="1339938">
                      <a:extLst>
                        <a:ext uri="{9D8B030D-6E8A-4147-A177-3AD203B41FA5}">
                          <a16:colId xmlns:a16="http://schemas.microsoft.com/office/drawing/2014/main" val="19567660"/>
                        </a:ext>
                      </a:extLst>
                    </a:gridCol>
                  </a:tblGrid>
                  <a:tr h="27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Multipole </a:t>
                          </a:r>
                        </a:p>
                        <a:p>
                          <a:pPr algn="ctr"/>
                          <a:r>
                            <a:rPr lang="en-US" sz="1200" b="1" dirty="0" err="1"/>
                            <a:t>coeff</a:t>
                          </a:r>
                          <a:r>
                            <a:rPr lang="en-US" sz="1200" b="1" dirty="0"/>
                            <a:t>.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Average rel.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 error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990482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Dipole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1 %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9563030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Quadrupole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5 %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5797810"/>
                      </a:ext>
                    </a:extLst>
                  </a:tr>
                  <a:tr h="27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Sextupole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2 %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1069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4">
                <a:extLst>
                  <a:ext uri="{FF2B5EF4-FFF2-40B4-BE49-F238E27FC236}">
                    <a16:creationId xmlns:a16="http://schemas.microsoft.com/office/drawing/2014/main" id="{6C81F301-2094-29BC-629E-011A6555E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825435"/>
                  </p:ext>
                </p:extLst>
              </p:nvPr>
            </p:nvGraphicFramePr>
            <p:xfrm>
              <a:off x="8783543" y="3372976"/>
              <a:ext cx="2357843" cy="12801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17905">
                      <a:extLst>
                        <a:ext uri="{9D8B030D-6E8A-4147-A177-3AD203B41FA5}">
                          <a16:colId xmlns:a16="http://schemas.microsoft.com/office/drawing/2014/main" val="2021723364"/>
                        </a:ext>
                      </a:extLst>
                    </a:gridCol>
                    <a:gridCol w="1339938">
                      <a:extLst>
                        <a:ext uri="{9D8B030D-6E8A-4147-A177-3AD203B41FA5}">
                          <a16:colId xmlns:a16="http://schemas.microsoft.com/office/drawing/2014/main" val="195676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Multipole </a:t>
                          </a:r>
                        </a:p>
                        <a:p>
                          <a:pPr algn="ctr"/>
                          <a:r>
                            <a:rPr lang="en-US" sz="1200" b="1" dirty="0" err="1"/>
                            <a:t>coeff</a:t>
                          </a:r>
                          <a:r>
                            <a:rPr lang="en-US" sz="1200" b="1" dirty="0"/>
                            <a:t>.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Average rel.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/>
                            <a:t> error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9904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Dipole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6818" t="-165217" r="-1818" b="-2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5630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Quadrupole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6818" t="-271111" r="-1818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57978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Sextupole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6818" t="-371111" r="-1818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106904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854746EB-3F91-C2FC-D743-BC772F11B0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536" y="2750818"/>
            <a:ext cx="2478042" cy="230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2B8957-3132-6D76-8FE7-9F55A8C05B39}"/>
              </a:ext>
            </a:extLst>
          </p:cNvPr>
          <p:cNvSpPr txBox="1"/>
          <p:nvPr/>
        </p:nvSpPr>
        <p:spPr>
          <a:xfrm>
            <a:off x="889007" y="5187155"/>
            <a:ext cx="485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Eddy current losses well approximated</a:t>
            </a:r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A6E05-0630-A562-C856-FE40E48807AF}"/>
              </a:ext>
            </a:extLst>
          </p:cNvPr>
          <p:cNvSpPr txBox="1"/>
          <p:nvPr/>
        </p:nvSpPr>
        <p:spPr>
          <a:xfrm>
            <a:off x="6292139" y="5187155"/>
            <a:ext cx="48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Aperture field </a:t>
            </a:r>
            <a:r>
              <a:rPr lang="en-US" sz="1600" dirty="0"/>
              <a:t>well approximated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EF414-E94F-5C45-125C-A8764016E8AC}"/>
              </a:ext>
            </a:extLst>
          </p:cNvPr>
          <p:cNvSpPr txBox="1"/>
          <p:nvPr/>
        </p:nvSpPr>
        <p:spPr>
          <a:xfrm>
            <a:off x="590124" y="5805264"/>
            <a:ext cx="1076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Simulation time is reduced from several hours to just a few minutes! 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After comparing to other techniques, we decided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/>
              <a:t>to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>
                <a:solidFill>
                  <a:srgbClr val="E6001A"/>
                </a:solidFill>
              </a:rPr>
              <a:t>use this technique to simulate the corrector magnets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1C58FEE-6A71-A139-2595-348C1F83CBA2}"/>
              </a:ext>
            </a:extLst>
          </p:cNvPr>
          <p:cNvSpPr txBox="1">
            <a:spLocks/>
          </p:cNvSpPr>
          <p:nvPr/>
        </p:nvSpPr>
        <p:spPr>
          <a:xfrm>
            <a:off x="6910563" y="2427205"/>
            <a:ext cx="3993878" cy="41350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4200" cap="all" spc="133">
                <a:solidFill>
                  <a:schemeClr val="tx1"/>
                </a:solidFill>
                <a:latin typeface="Arial Black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defRPr sz="213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867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Multipole Coefficients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045591-A23F-46E7-F421-8DBCA738EB36}"/>
              </a:ext>
            </a:extLst>
          </p:cNvPr>
          <p:cNvSpPr txBox="1">
            <a:spLocks/>
          </p:cNvSpPr>
          <p:nvPr/>
        </p:nvSpPr>
        <p:spPr>
          <a:xfrm>
            <a:off x="1780822" y="2392835"/>
            <a:ext cx="3993878" cy="41350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4200" cap="all" spc="133">
                <a:solidFill>
                  <a:schemeClr val="tx1"/>
                </a:solidFill>
                <a:latin typeface="Arial Black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defRPr sz="213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867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Eddy current losses</a:t>
            </a:r>
          </a:p>
        </p:txBody>
      </p:sp>
    </p:spTree>
    <p:extLst>
      <p:ext uri="{BB962C8B-B14F-4D97-AF65-F5344CB8AC3E}">
        <p14:creationId xmlns:p14="http://schemas.microsoft.com/office/powerpoint/2010/main" val="32608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3C675-F808-3C10-D338-200ABCFE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A2F-117A-3D6D-2A88-458FAE32D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A2F3D-2936-EB4F-BD07-2C17287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2799-90BC-3F32-5A75-4C7E71BD4D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7D30-0BA4-114E-B802-6C1F082D23D5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E140-BE18-D2C9-0AAC-6010A018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611B64-D724-E119-AD00-B41ED3EE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9AD25-3D44-7970-58E0-C4AB7D9B4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CB9E1-FB69-5685-C284-0BA22CF2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817347-032B-1F26-A3A6-0D0005EC3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389F0-5270-1411-14FA-8620195F3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C2FC71-5410-AEFD-58A2-354DB3709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91286C-4DB5-6AA0-EA85-5D833847A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Homogenization Technique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9D28FB-044A-C662-5397-6392EEE58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693" y="4508858"/>
            <a:ext cx="4439307" cy="569387"/>
          </a:xfrm>
        </p:spPr>
        <p:txBody>
          <a:bodyPr/>
          <a:lstStyle/>
          <a:p>
            <a:r>
              <a:rPr lang="en-US" dirty="0"/>
              <a:t>Linear Corrector Magnet Simulations 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7B35E-909B-C734-8926-6467DF4F1C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6693" y="5182029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Nonlinear Simulations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B34EB-1A52-BD7E-9A04-9E81888D1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693" y="5855202"/>
            <a:ext cx="4439307" cy="24622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Conclusion/Outlook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CE791D-B7F2-17C5-9EA4-0D5CAA81F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629C62-7574-C8C4-84B5-361699AE4E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4E4-305E-8D6E-35AF-90832327B7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3B789E-D7B6-CCBE-CEA4-53A586DC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C7DE2B-07F0-BFA7-9723-73600B15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E78726-C498-6B0A-B88C-7D0FAFAFC3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AE607FE-8327-6F16-5DB2-946F36F51F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A2B4A3-6C80-1C67-658C-9B48E8A220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DADC41-412B-6D81-181F-C646E413B5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6F2D1D-9F96-5993-EBD3-9B95B84DF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2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660A6F10-00EC-DEEF-40CF-2665EDCF7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9" y="3010896"/>
            <a:ext cx="2847082" cy="1993602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95B3D3E4-1F18-31C7-CA3E-DE8B01D07DC9}"/>
              </a:ext>
            </a:extLst>
          </p:cNvPr>
          <p:cNvSpPr/>
          <p:nvPr/>
        </p:nvSpPr>
        <p:spPr>
          <a:xfrm>
            <a:off x="6324670" y="5229899"/>
            <a:ext cx="5373907" cy="736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834BC55-5E33-D7D6-EA4E-D01DE9637D54}"/>
              </a:ext>
            </a:extLst>
          </p:cNvPr>
          <p:cNvSpPr/>
          <p:nvPr/>
        </p:nvSpPr>
        <p:spPr>
          <a:xfrm>
            <a:off x="388987" y="5229899"/>
            <a:ext cx="5373907" cy="736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FCA8D-3F54-AD34-D2A0-B0BA44D89238}"/>
              </a:ext>
            </a:extLst>
          </p:cNvPr>
          <p:cNvSpPr/>
          <p:nvPr/>
        </p:nvSpPr>
        <p:spPr>
          <a:xfrm>
            <a:off x="6096000" y="2756958"/>
            <a:ext cx="5631001" cy="35523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BDB64C-1C3B-C4D1-F25E-D14E65CA5C97}"/>
              </a:ext>
            </a:extLst>
          </p:cNvPr>
          <p:cNvSpPr/>
          <p:nvPr/>
        </p:nvSpPr>
        <p:spPr>
          <a:xfrm>
            <a:off x="340981" y="2756959"/>
            <a:ext cx="5538995" cy="35523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EE585-6EDB-F30F-28A5-08CC4E2A6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Eddy Current losses &amp; Multipole Coefficients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4FFC5-E90C-03E2-80C4-ED5D1D33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Corrector magnet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23C94-8AC2-DF8D-9458-630A643C72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305794-074A-AF49-8CD8-BE20D68E65A1}" type="datetime1">
              <a:rPr lang="de-DE" smtClean="0"/>
              <a:t>02.10.2024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E4289-B870-2C99-5937-8D5B0382B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ECBEB-4303-130B-06E7-7EAB275EB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Electrical</a:t>
            </a:r>
            <a:r>
              <a:rPr lang="de-DE" dirty="0"/>
              <a:t> Engineering and Information Technology | TEMF | Jan-Magnus Christmann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AA617DA-175D-29BD-A5DA-E20A6B2AE4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3112" y="2826483"/>
            <a:ext cx="2629308" cy="234000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645B003-AF6B-F39D-96E9-8F2031E30D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1720" y="2826483"/>
            <a:ext cx="2629309" cy="23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94A73-0070-4B58-2A08-1C3B99BB4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337" y="2838235"/>
            <a:ext cx="2802557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A8815E-6C93-73A0-A373-5C4207C920D1}"/>
                  </a:ext>
                </a:extLst>
              </p:cNvPr>
              <p:cNvSpPr txBox="1"/>
              <p:nvPr/>
            </p:nvSpPr>
            <p:spPr>
              <a:xfrm>
                <a:off x="444820" y="5291226"/>
                <a:ext cx="5376615" cy="547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1400" b="0" dirty="0"/>
                  <a:t>At </a:t>
                </a:r>
                <a:r>
                  <a:rPr lang="de-DE" sz="1400" b="0" dirty="0" err="1"/>
                  <a:t>lower</a:t>
                </a:r>
                <a:r>
                  <a:rPr lang="de-DE" sz="1400" b="0" dirty="0"/>
                  <a:t> </a:t>
                </a:r>
                <a:r>
                  <a:rPr lang="de-DE" sz="1400" b="0" dirty="0" err="1"/>
                  <a:t>frequencies</a:t>
                </a:r>
                <a:r>
                  <a:rPr lang="de-DE" sz="14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</a:rPr>
                          <m:t>eddy</m:t>
                        </m:r>
                      </m:sub>
                    </m:sSub>
                    <m:r>
                      <a:rPr lang="de-DE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, as expected from theory*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Lamination thickness only important at frequencies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de-DE" sz="1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A8815E-6C93-73A0-A373-5C4207C92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0" y="5291226"/>
                <a:ext cx="5376615" cy="547266"/>
              </a:xfrm>
              <a:prstGeom prst="rect">
                <a:avLst/>
              </a:prstGeom>
              <a:blipFill>
                <a:blip r:embed="rId9"/>
                <a:stretch>
                  <a:fillRect l="-227" t="-2222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518BD7F-94A7-81E9-E565-16AC059F9888}"/>
              </a:ext>
            </a:extLst>
          </p:cNvPr>
          <p:cNvSpPr txBox="1"/>
          <p:nvPr/>
        </p:nvSpPr>
        <p:spPr>
          <a:xfrm>
            <a:off x="6312026" y="5303249"/>
            <a:ext cx="587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Dipole field is attenuated due to eddy currents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Beam pipe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stronger attenuation at higher frequencies 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D60600-7CBE-E138-B526-8CD5F4858CC2}"/>
              </a:ext>
            </a:extLst>
          </p:cNvPr>
          <p:cNvSpPr txBox="1"/>
          <p:nvPr/>
        </p:nvSpPr>
        <p:spPr>
          <a:xfrm>
            <a:off x="369615" y="5965931"/>
            <a:ext cx="37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* R. L. Stoll, </a:t>
            </a:r>
            <a:r>
              <a:rPr lang="de-DE" sz="900" i="1" dirty="0"/>
              <a:t>The Analysis </a:t>
            </a:r>
            <a:r>
              <a:rPr lang="de-DE" sz="900" i="1" dirty="0" err="1"/>
              <a:t>of</a:t>
            </a:r>
            <a:r>
              <a:rPr lang="de-DE" sz="900" i="1" dirty="0"/>
              <a:t> Eddy </a:t>
            </a:r>
            <a:r>
              <a:rPr lang="de-DE" sz="900" i="1" dirty="0" err="1"/>
              <a:t>Currents</a:t>
            </a:r>
            <a:r>
              <a:rPr lang="de-DE" sz="900" i="1" dirty="0"/>
              <a:t>.</a:t>
            </a:r>
            <a:r>
              <a:rPr lang="de-DE" sz="900" dirty="0"/>
              <a:t> 1974.</a:t>
            </a:r>
          </a:p>
          <a:p>
            <a:r>
              <a:rPr lang="de-DE" sz="900" dirty="0"/>
              <a:t>  J. </a:t>
            </a:r>
            <a:r>
              <a:rPr lang="de-DE" sz="900" dirty="0" err="1"/>
              <a:t>Lammeraner</a:t>
            </a:r>
            <a:r>
              <a:rPr lang="de-DE" sz="900" dirty="0"/>
              <a:t> and M. </a:t>
            </a:r>
            <a:r>
              <a:rPr lang="de-DE" sz="900" dirty="0" err="1"/>
              <a:t>Štafl</a:t>
            </a:r>
            <a:r>
              <a:rPr lang="de-DE" sz="900" dirty="0"/>
              <a:t>, </a:t>
            </a:r>
            <a:r>
              <a:rPr lang="de-DE" sz="900" i="1" dirty="0"/>
              <a:t>Eddy </a:t>
            </a:r>
            <a:r>
              <a:rPr lang="de-DE" sz="900" i="1" dirty="0" err="1"/>
              <a:t>Currents</a:t>
            </a:r>
            <a:r>
              <a:rPr lang="de-DE" sz="900" i="1" dirty="0"/>
              <a:t>.</a:t>
            </a:r>
            <a:r>
              <a:rPr lang="de-DE" sz="900" dirty="0"/>
              <a:t> 1966.</a:t>
            </a:r>
          </a:p>
        </p:txBody>
      </p:sp>
    </p:spTree>
    <p:extLst>
      <p:ext uri="{BB962C8B-B14F-4D97-AF65-F5344CB8AC3E}">
        <p14:creationId xmlns:p14="http://schemas.microsoft.com/office/powerpoint/2010/main" val="1153417256"/>
      </p:ext>
    </p:extLst>
  </p:cSld>
  <p:clrMapOvr>
    <a:masterClrMapping/>
  </p:clrMapOvr>
</p:sld>
</file>

<file path=ppt/theme/theme1.xml><?xml version="1.0" encoding="utf-8"?>
<a:theme xmlns:a="http://schemas.openxmlformats.org/drawingml/2006/main" name="TUDa Präsentationsvorlage">
  <a:themeElements>
    <a:clrScheme name="TU Darmstad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90D21"/>
      </a:accent1>
      <a:accent2>
        <a:srgbClr val="004E8A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2141</Words>
  <Application>Microsoft Office PowerPoint</Application>
  <PresentationFormat>Breitbild</PresentationFormat>
  <Paragraphs>368</Paragraphs>
  <Slides>22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Bitstream Charter</vt:lpstr>
      <vt:lpstr>Cambria Math</vt:lpstr>
      <vt:lpstr>Stafford</vt:lpstr>
      <vt:lpstr>Wingdings</vt:lpstr>
      <vt:lpstr>TUDa Präsentationsvorlage</vt:lpstr>
      <vt:lpstr>PowerPoint-Präsentation</vt:lpstr>
      <vt:lpstr>PowerPoint-Präsentation</vt:lpstr>
      <vt:lpstr>Introduction</vt:lpstr>
      <vt:lpstr>PowerPoint-Präsentation</vt:lpstr>
      <vt:lpstr>Homogenization Technique</vt:lpstr>
      <vt:lpstr>Homogenization Technique</vt:lpstr>
      <vt:lpstr>Homogenization technique</vt:lpstr>
      <vt:lpstr>PowerPoint-Präsentation</vt:lpstr>
      <vt:lpstr>Linear Corrector magnet Simulations</vt:lpstr>
      <vt:lpstr>Linear Corrector magnet Simulations  </vt:lpstr>
      <vt:lpstr>PowerPoint-Präsentation</vt:lpstr>
      <vt:lpstr>Nonlinear Simulations</vt:lpstr>
      <vt:lpstr>Nonlinear SimulationS</vt:lpstr>
      <vt:lpstr>Nonlinear Simulations</vt:lpstr>
      <vt:lpstr>Nonlinear Simulations</vt:lpstr>
      <vt:lpstr>Nonlinear Simulations</vt:lpstr>
      <vt:lpstr>Nonlinear Simulations</vt:lpstr>
      <vt:lpstr>Nonlinear Simulations</vt:lpstr>
      <vt:lpstr>Nonlinear Simulations</vt:lpstr>
      <vt:lpstr>PowerPoint-Präsentation</vt:lpstr>
      <vt:lpstr>Conclusion/Outlook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Jan-Magnus Christmann</cp:lastModifiedBy>
  <cp:revision>491</cp:revision>
  <cp:lastPrinted>2023-06-06T11:08:54Z</cp:lastPrinted>
  <dcterms:created xsi:type="dcterms:W3CDTF">2009-12-23T09:42:49Z</dcterms:created>
  <dcterms:modified xsi:type="dcterms:W3CDTF">2024-10-02T19:40:55Z</dcterms:modified>
</cp:coreProperties>
</file>