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9" r:id="rId2"/>
    <p:sldId id="933" r:id="rId3"/>
    <p:sldId id="341" r:id="rId4"/>
    <p:sldId id="934" r:id="rId5"/>
    <p:sldId id="942" r:id="rId6"/>
    <p:sldId id="564" r:id="rId7"/>
    <p:sldId id="496" r:id="rId8"/>
    <p:sldId id="599" r:id="rId9"/>
    <p:sldId id="600" r:id="rId10"/>
    <p:sldId id="495" r:id="rId11"/>
    <p:sldId id="935" r:id="rId12"/>
    <p:sldId id="498" r:id="rId13"/>
    <p:sldId id="943" r:id="rId14"/>
    <p:sldId id="583" r:id="rId15"/>
    <p:sldId id="937" r:id="rId16"/>
    <p:sldId id="493" r:id="rId17"/>
    <p:sldId id="491" r:id="rId18"/>
    <p:sldId id="333" r:id="rId19"/>
    <p:sldId id="355" r:id="rId20"/>
    <p:sldId id="944" r:id="rId21"/>
    <p:sldId id="930" r:id="rId22"/>
    <p:sldId id="932" r:id="rId23"/>
    <p:sldId id="931" r:id="rId24"/>
    <p:sldId id="945" r:id="rId25"/>
    <p:sldId id="940" r:id="rId26"/>
    <p:sldId id="272" r:id="rId27"/>
    <p:sldId id="946" r:id="rId28"/>
    <p:sldId id="941" r:id="rId29"/>
    <p:sldId id="939" r:id="rId30"/>
    <p:sldId id="63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25523B"/>
    <a:srgbClr val="00FF00"/>
    <a:srgbClr val="303030"/>
    <a:srgbClr val="2F2F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20" autoAdjust="0"/>
    <p:restoredTop sz="81366" autoAdjust="0"/>
  </p:normalViewPr>
  <p:slideViewPr>
    <p:cSldViewPr snapToObjects="1">
      <p:cViewPr varScale="1">
        <p:scale>
          <a:sx n="65" d="100"/>
          <a:sy n="65" d="100"/>
        </p:scale>
        <p:origin x="991" y="41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67" d="100"/>
          <a:sy n="67" d="100"/>
        </p:scale>
        <p:origin x="-2698" y="-5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8.xml"/><Relationship Id="rId13" Type="http://schemas.openxmlformats.org/officeDocument/2006/relationships/slide" Target="slides/slide13.xml"/><Relationship Id="rId18" Type="http://schemas.openxmlformats.org/officeDocument/2006/relationships/slide" Target="slides/slide18.xml"/><Relationship Id="rId26" Type="http://schemas.openxmlformats.org/officeDocument/2006/relationships/slide" Target="slides/slide26.xml"/><Relationship Id="rId3" Type="http://schemas.openxmlformats.org/officeDocument/2006/relationships/slide" Target="slides/slide3.xml"/><Relationship Id="rId21" Type="http://schemas.openxmlformats.org/officeDocument/2006/relationships/slide" Target="slides/slide21.xml"/><Relationship Id="rId7" Type="http://schemas.openxmlformats.org/officeDocument/2006/relationships/slide" Target="slides/slide7.xml"/><Relationship Id="rId12" Type="http://schemas.openxmlformats.org/officeDocument/2006/relationships/slide" Target="slides/slide12.xml"/><Relationship Id="rId17" Type="http://schemas.openxmlformats.org/officeDocument/2006/relationships/slide" Target="slides/slide17.xml"/><Relationship Id="rId25" Type="http://schemas.openxmlformats.org/officeDocument/2006/relationships/slide" Target="slides/slide25.xml"/><Relationship Id="rId2" Type="http://schemas.openxmlformats.org/officeDocument/2006/relationships/slide" Target="slides/slide2.xml"/><Relationship Id="rId16" Type="http://schemas.openxmlformats.org/officeDocument/2006/relationships/slide" Target="slides/slide16.xml"/><Relationship Id="rId20" Type="http://schemas.openxmlformats.org/officeDocument/2006/relationships/slide" Target="slides/slide20.xml"/><Relationship Id="rId29" Type="http://schemas.openxmlformats.org/officeDocument/2006/relationships/slide" Target="slides/slide29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11" Type="http://schemas.openxmlformats.org/officeDocument/2006/relationships/slide" Target="slides/slide11.xml"/><Relationship Id="rId24" Type="http://schemas.openxmlformats.org/officeDocument/2006/relationships/slide" Target="slides/slide24.xml"/><Relationship Id="rId5" Type="http://schemas.openxmlformats.org/officeDocument/2006/relationships/slide" Target="slides/slide5.xml"/><Relationship Id="rId15" Type="http://schemas.openxmlformats.org/officeDocument/2006/relationships/slide" Target="slides/slide15.xml"/><Relationship Id="rId23" Type="http://schemas.openxmlformats.org/officeDocument/2006/relationships/slide" Target="slides/slide23.xml"/><Relationship Id="rId28" Type="http://schemas.openxmlformats.org/officeDocument/2006/relationships/slide" Target="slides/slide28.xml"/><Relationship Id="rId10" Type="http://schemas.openxmlformats.org/officeDocument/2006/relationships/slide" Target="slides/slide10.xml"/><Relationship Id="rId19" Type="http://schemas.openxmlformats.org/officeDocument/2006/relationships/slide" Target="slides/slide19.xml"/><Relationship Id="rId4" Type="http://schemas.openxmlformats.org/officeDocument/2006/relationships/slide" Target="slides/slide4.xml"/><Relationship Id="rId9" Type="http://schemas.openxmlformats.org/officeDocument/2006/relationships/slide" Target="slides/slide9.xml"/><Relationship Id="rId14" Type="http://schemas.openxmlformats.org/officeDocument/2006/relationships/slide" Target="slides/slide14.xml"/><Relationship Id="rId22" Type="http://schemas.openxmlformats.org/officeDocument/2006/relationships/slide" Target="slides/slide22.xml"/><Relationship Id="rId27" Type="http://schemas.openxmlformats.org/officeDocument/2006/relationships/slide" Target="slides/slide27.xml"/><Relationship Id="rId30" Type="http://schemas.openxmlformats.org/officeDocument/2006/relationships/slide" Target="slides/slide3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schnaub\cernbox\Documents\timings_HPC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x-none" dirty="0"/>
              <a:t>FiQuS-Pancake3D: MPI GetDP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'HTS-PHOTON_NL_COUPLED'!$D$1</c:f>
              <c:strCache>
                <c:ptCount val="1"/>
                <c:pt idx="0">
                  <c:v>new mat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'HTS-PHOTON_NL_COUPLED'!$B$2:$B$10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</c:numCache>
            </c:numRef>
          </c:xVal>
          <c:yVal>
            <c:numRef>
              <c:f>'HTS-PHOTON_NL_COUPLED'!$E$2:$E$10</c:f>
              <c:numCache>
                <c:formatCode>General</c:formatCode>
                <c:ptCount val="9"/>
                <c:pt idx="0">
                  <c:v>1</c:v>
                </c:pt>
                <c:pt idx="1">
                  <c:v>1.0793694937943963</c:v>
                </c:pt>
                <c:pt idx="2">
                  <c:v>2.0012322805054987</c:v>
                </c:pt>
                <c:pt idx="3">
                  <c:v>3.0807781828945071</c:v>
                </c:pt>
                <c:pt idx="4">
                  <c:v>4.0274553257351879</c:v>
                </c:pt>
                <c:pt idx="5">
                  <c:v>5.3051224428329817</c:v>
                </c:pt>
                <c:pt idx="6">
                  <c:v>7.6750460868107915</c:v>
                </c:pt>
                <c:pt idx="7">
                  <c:v>7.8325637078843879</c:v>
                </c:pt>
                <c:pt idx="8">
                  <c:v>6.2244481896270525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632-4539-BCBD-D1F61BF431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937792"/>
        <c:axId val="129940864"/>
      </c:scatterChart>
      <c:valAx>
        <c:axId val="129937792"/>
        <c:scaling>
          <c:logBase val="10"/>
          <c:orientation val="minMax"/>
          <c:max val="26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x-none"/>
                  <a:t># MPI tasks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940864"/>
        <c:crosses val="autoZero"/>
        <c:crossBetween val="midCat"/>
      </c:valAx>
      <c:valAx>
        <c:axId val="129940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x-none"/>
                  <a:t>Speed-up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5.1579434923575765E-3"/>
              <c:y val="0.30741642662619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9377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64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31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9454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641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196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577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48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055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447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55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147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791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x-none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78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154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644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36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2BE4B-5E96-CBB0-0320-75FF5949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5600" y="6378349"/>
            <a:ext cx="16207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3 October 2024</a:t>
            </a:r>
            <a:endParaRPr lang="en-GB" noProof="0" dirty="0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53E67FBE-CD11-B547-EB0F-B5F41CFB8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83848"/>
            <a:ext cx="6789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Mariusz Wozniak et al. | Simulation of quench protection systems of next-generation SC magnets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3498527-A275-CF60-49EC-DD5497D82B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5600" y="6378349"/>
            <a:ext cx="16207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3 October 2024</a:t>
            </a:r>
            <a:endParaRPr lang="en-GB" noProof="0" dirty="0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60DA0322-4A1F-E3A9-0F80-90B867BDB9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83848"/>
            <a:ext cx="6789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Mariusz Wozniak et al. | Simulation of quench protection systems of next-generation SC magnets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1904" y="2244864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6" name="Slide Number Placeholder 3"/>
          <p:cNvSpPr txBox="1">
            <a:spLocks/>
          </p:cNvSpPr>
          <p:nvPr userDrawn="1"/>
        </p:nvSpPr>
        <p:spPr>
          <a:xfrm>
            <a:off x="11433215" y="6429510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40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82014"/>
            <a:ext cx="10969139" cy="532463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625984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11433215" y="6473400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739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0">
                <a:solidFill>
                  <a:schemeClr val="tx1"/>
                </a:solidFill>
              </a:defRPr>
            </a:lvl1pPr>
          </a:lstStyle>
          <a:p>
            <a:r>
              <a:rPr lang="en-US"/>
              <a:t>3 October 2024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10">
                <a:solidFill>
                  <a:schemeClr val="tx1"/>
                </a:solidFill>
              </a:defRPr>
            </a:lvl1pPr>
          </a:lstStyle>
          <a:p>
            <a:r>
              <a:rPr lang="en-GB"/>
              <a:t>Mariusz Wozniak et al. | Simulation of quench protection systems of next-generation SC magnets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6" y="6356353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Espace réservé du titre 8">
            <a:extLst>
              <a:ext uri="{FF2B5EF4-FFF2-40B4-BE49-F238E27FC236}">
                <a16:creationId xmlns:a16="http://schemas.microsoft.com/office/drawing/2014/main" id="{7CF48E8C-E2DA-6333-2DA2-B39C80FEB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363" y="90477"/>
            <a:ext cx="11695968" cy="643682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noProof="0" dirty="0"/>
              <a:t>Click to edit Master title style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64278C8-04F7-5A81-8A65-CA4710CE181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0363" y="822204"/>
            <a:ext cx="11695968" cy="53631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061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86702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95600" y="6378349"/>
            <a:ext cx="16207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3 October 2024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83848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83848"/>
            <a:ext cx="6789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/>
              <a:t>Mariusz Wozniak et al. | Simulation of quench protection systems of next-generation SC magnets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9C6532-AEDE-354E-83AD-7F67D706DF38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26E9AC2-DB3F-3043-BAF1-FDB172EA2CD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07988" y="6364599"/>
            <a:ext cx="495300" cy="393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B80398-B378-F1B3-E466-52B173005C6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378349"/>
            <a:ext cx="1040607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55" r:id="rId5"/>
    <p:sldLayoutId id="2147483664" r:id="rId6"/>
    <p:sldLayoutId id="2147483665" r:id="rId7"/>
    <p:sldLayoutId id="2147483667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tiff"/><Relationship Id="rId3" Type="http://schemas.openxmlformats.org/officeDocument/2006/relationships/image" Target="../media/image25.png"/><Relationship Id="rId7" Type="http://schemas.openxmlformats.org/officeDocument/2006/relationships/image" Target="../media/image52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jpe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cern.ch/LEDET" TargetMode="External"/><Relationship Id="rId3" Type="http://schemas.openxmlformats.org/officeDocument/2006/relationships/image" Target="../media/image16.png"/><Relationship Id="rId7" Type="http://schemas.openxmlformats.org/officeDocument/2006/relationships/hyperlink" Target="http://cern.ch/fiqus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cern.ch/steam" TargetMode="External"/><Relationship Id="rId5" Type="http://schemas.openxmlformats.org/officeDocument/2006/relationships/image" Target="../media/image56.emf"/><Relationship Id="rId4" Type="http://schemas.openxmlformats.org/officeDocument/2006/relationships/image" Target="../media/image1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10" Type="http://schemas.openxmlformats.org/officeDocument/2006/relationships/image" Target="../media/image72.svg"/><Relationship Id="rId4" Type="http://schemas.openxmlformats.org/officeDocument/2006/relationships/image" Target="../media/image66.svg"/><Relationship Id="rId9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7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74.svg"/><Relationship Id="rId9" Type="http://schemas.openxmlformats.org/officeDocument/2006/relationships/image" Target="../media/image77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409.13653" TargetMode="External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parallel-in-time.org/" TargetMode="Externa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3" Type="http://schemas.openxmlformats.org/officeDocument/2006/relationships/image" Target="../media/image2.png"/><Relationship Id="rId7" Type="http://schemas.openxmlformats.org/officeDocument/2006/relationships/image" Target="../media/image88.png"/><Relationship Id="rId12" Type="http://schemas.openxmlformats.org/officeDocument/2006/relationships/image" Target="../media/image92.svg"/><Relationship Id="rId17" Type="http://schemas.openxmlformats.org/officeDocument/2006/relationships/image" Target="../media/image97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9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16.png"/><Relationship Id="rId5" Type="http://schemas.openxmlformats.org/officeDocument/2006/relationships/image" Target="../media/image87.gif"/><Relationship Id="rId15" Type="http://schemas.openxmlformats.org/officeDocument/2006/relationships/image" Target="../media/image95.png"/><Relationship Id="rId10" Type="http://schemas.openxmlformats.org/officeDocument/2006/relationships/image" Target="../media/image91.png"/><Relationship Id="rId19" Type="http://schemas.openxmlformats.org/officeDocument/2006/relationships/image" Target="../media/image99.png"/><Relationship Id="rId4" Type="http://schemas.openxmlformats.org/officeDocument/2006/relationships/image" Target="../media/image86.png"/><Relationship Id="rId9" Type="http://schemas.openxmlformats.org/officeDocument/2006/relationships/image" Target="../media/image90.svg"/><Relationship Id="rId14" Type="http://schemas.openxmlformats.org/officeDocument/2006/relationships/image" Target="../media/image9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11" Type="http://schemas.openxmlformats.org/officeDocument/2006/relationships/image" Target="../media/image17.sv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emf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hyperlink" Target="http://onelab.info/" TargetMode="Externa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E51C5-3272-6249-822A-715EFFE0D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3200400"/>
            <a:ext cx="11376025" cy="1142999"/>
          </a:xfrm>
        </p:spPr>
        <p:txBody>
          <a:bodyPr/>
          <a:lstStyle/>
          <a:p>
            <a:pPr algn="l"/>
            <a:r>
              <a:rPr lang="en-GB" sz="4000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Simulation of quench protection systems of next‑generation superconducting magnets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99459-0238-C64F-8F4D-7EA3594535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4621161"/>
            <a:ext cx="11376026" cy="1855839"/>
          </a:xfrm>
        </p:spPr>
        <p:txBody>
          <a:bodyPr/>
          <a:lstStyle/>
          <a:p>
            <a:pPr algn="l"/>
            <a:r>
              <a:rPr lang="en-US" sz="1600" u="sng" dirty="0"/>
              <a:t>M. Wozniak</a:t>
            </a:r>
            <a:r>
              <a:rPr lang="en-US" sz="1600" dirty="0"/>
              <a:t>, J. Dular, E. Schnaubelt, E. Ravaioli and A. Verweij</a:t>
            </a:r>
          </a:p>
          <a:p>
            <a:pPr algn="l"/>
            <a:r>
              <a:rPr lang="en-US" sz="1600" dirty="0"/>
              <a:t>CERN, Switzerland</a:t>
            </a:r>
            <a:endParaRPr lang="x-none" sz="1600" baseline="30000" dirty="0"/>
          </a:p>
          <a:p>
            <a:pPr algn="l"/>
            <a:r>
              <a:rPr lang="en-GB" sz="1800" dirty="0"/>
              <a:t>3</a:t>
            </a:r>
            <a:r>
              <a:rPr lang="en-GB" sz="1800" baseline="30000" dirty="0"/>
              <a:t>rd </a:t>
            </a:r>
            <a:r>
              <a:rPr lang="en-GB" sz="1800" dirty="0"/>
              <a:t>October</a:t>
            </a:r>
            <a:r>
              <a:rPr lang="en-US" sz="1800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159943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4FBD1-BEB8-74AC-2D94-0CDA8BE88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FiQuS folder structure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00579F1-C81D-6F74-79FB-22A66B155ABA}"/>
              </a:ext>
            </a:extLst>
          </p:cNvPr>
          <p:cNvSpPr/>
          <p:nvPr/>
        </p:nvSpPr>
        <p:spPr>
          <a:xfrm>
            <a:off x="1660188" y="1579167"/>
            <a:ext cx="1503898" cy="82719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60" i="1" dirty="0"/>
              <a:t>‘</a:t>
            </a:r>
            <a:r>
              <a:rPr lang="en-GB" sz="1260" i="1" dirty="0" err="1"/>
              <a:t>geometry_only</a:t>
            </a:r>
            <a:r>
              <a:rPr lang="en-GB" sz="1260" i="1" dirty="0"/>
              <a:t>’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3B39DFA-07C9-4210-8037-4075DEE11CD6}"/>
              </a:ext>
            </a:extLst>
          </p:cNvPr>
          <p:cNvSpPr/>
          <p:nvPr/>
        </p:nvSpPr>
        <p:spPr>
          <a:xfrm>
            <a:off x="3240711" y="1867324"/>
            <a:ext cx="1503898" cy="5390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60" i="1" dirty="0"/>
              <a:t>‘</a:t>
            </a:r>
            <a:r>
              <a:rPr lang="en-GB" sz="1260" i="1" dirty="0" err="1"/>
              <a:t>mesh_only</a:t>
            </a:r>
            <a:r>
              <a:rPr lang="en-GB" sz="1260" i="1" dirty="0"/>
              <a:t>’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51F5BDD-C946-7EC9-6C78-DA9594FFCB89}"/>
              </a:ext>
            </a:extLst>
          </p:cNvPr>
          <p:cNvSpPr/>
          <p:nvPr/>
        </p:nvSpPr>
        <p:spPr>
          <a:xfrm>
            <a:off x="4820183" y="2166923"/>
            <a:ext cx="1503898" cy="239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60" i="1" dirty="0"/>
              <a:t>‘</a:t>
            </a:r>
            <a:r>
              <a:rPr lang="en-GB" sz="1260" i="1" dirty="0" err="1"/>
              <a:t>solve_only</a:t>
            </a:r>
            <a:r>
              <a:rPr lang="en-GB" sz="1260" i="1" dirty="0"/>
              <a:t>’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3D67CB2-6A52-BDBF-A723-FD298888621E}"/>
              </a:ext>
            </a:extLst>
          </p:cNvPr>
          <p:cNvSpPr/>
          <p:nvPr/>
        </p:nvSpPr>
        <p:spPr>
          <a:xfrm>
            <a:off x="6423003" y="2166923"/>
            <a:ext cx="1503898" cy="239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60" i="1" dirty="0"/>
              <a:t>‘</a:t>
            </a:r>
            <a:r>
              <a:rPr lang="en-GB" sz="1260" i="1" dirty="0" err="1"/>
              <a:t>pp_only</a:t>
            </a:r>
            <a:r>
              <a:rPr lang="en-GB" sz="1260" i="1" dirty="0"/>
              <a:t>’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8816095-5E9F-D21A-F084-DE1F493044AA}"/>
              </a:ext>
            </a:extLst>
          </p:cNvPr>
          <p:cNvSpPr/>
          <p:nvPr/>
        </p:nvSpPr>
        <p:spPr>
          <a:xfrm>
            <a:off x="4820183" y="1867325"/>
            <a:ext cx="3106718" cy="239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60" i="1" dirty="0"/>
              <a:t>‘</a:t>
            </a:r>
            <a:r>
              <a:rPr lang="en-GB" sz="1260" i="1" dirty="0" err="1"/>
              <a:t>solve_with_pp</a:t>
            </a:r>
            <a:r>
              <a:rPr lang="en-GB" sz="1260" i="1" dirty="0"/>
              <a:t>‘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E4BAF44-C2B9-CBCB-83DA-0442978C1258}"/>
              </a:ext>
            </a:extLst>
          </p:cNvPr>
          <p:cNvSpPr/>
          <p:nvPr/>
        </p:nvSpPr>
        <p:spPr>
          <a:xfrm>
            <a:off x="3240711" y="1579166"/>
            <a:ext cx="4686190" cy="239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60" dirty="0"/>
              <a:t>‘</a:t>
            </a:r>
            <a:r>
              <a:rPr lang="en-GB" sz="1260" dirty="0" err="1"/>
              <a:t>mesh_and_solve_with_pp</a:t>
            </a:r>
            <a:r>
              <a:rPr lang="en-GB" sz="1260" dirty="0"/>
              <a:t>’</a:t>
            </a:r>
            <a:endParaRPr lang="en-GB" sz="1260" i="1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7E1D2D2-A6DC-6003-0DD8-E9869206F1B8}"/>
              </a:ext>
            </a:extLst>
          </p:cNvPr>
          <p:cNvSpPr/>
          <p:nvPr/>
        </p:nvSpPr>
        <p:spPr>
          <a:xfrm>
            <a:off x="1660189" y="1286712"/>
            <a:ext cx="6266713" cy="239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60" dirty="0"/>
              <a:t>‘</a:t>
            </a:r>
            <a:r>
              <a:rPr lang="en-GB" sz="1260" dirty="0" err="1"/>
              <a:t>start_from_yaml</a:t>
            </a:r>
            <a:r>
              <a:rPr lang="en-GB" sz="1260" dirty="0"/>
              <a:t>’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5D31479-71A5-3EE9-D230-79821ED93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47024" y="2563288"/>
            <a:ext cx="785872" cy="5661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3408398-DD0A-1715-BD0F-EE96A958607B}"/>
              </a:ext>
            </a:extLst>
          </p:cNvPr>
          <p:cNvSpPr txBox="1"/>
          <p:nvPr/>
        </p:nvSpPr>
        <p:spPr>
          <a:xfrm>
            <a:off x="639505" y="2661319"/>
            <a:ext cx="1707519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160" dirty="0"/>
              <a:t>Geometry_1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286D1D92-BC78-ED79-954C-7090DE422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89441" y="3128261"/>
            <a:ext cx="785872" cy="56616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67005EA-88B0-A0C8-3D01-3CC37C00479C}"/>
              </a:ext>
            </a:extLst>
          </p:cNvPr>
          <p:cNvSpPr txBox="1"/>
          <p:nvPr/>
        </p:nvSpPr>
        <p:spPr>
          <a:xfrm>
            <a:off x="2520531" y="3226293"/>
            <a:ext cx="116891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160" dirty="0"/>
              <a:t>Mesh_1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6EC6773-01BF-E467-ADB9-7CE05489C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5462" y="3635330"/>
            <a:ext cx="1812384" cy="73899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FFFD2BB2-EF47-D450-1998-D1FEF13F8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0307" y="3694427"/>
            <a:ext cx="785872" cy="56616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882EDBB-6B34-8EE3-0098-9C45CEAB91BE}"/>
              </a:ext>
            </a:extLst>
          </p:cNvPr>
          <p:cNvSpPr txBox="1"/>
          <p:nvPr/>
        </p:nvSpPr>
        <p:spPr>
          <a:xfrm>
            <a:off x="4739193" y="3792459"/>
            <a:ext cx="149111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160" dirty="0"/>
              <a:t>Solution_1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1873ABEC-28E5-F24B-CE52-03B92967E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0307" y="4345441"/>
            <a:ext cx="785872" cy="56616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5B39DA2-B3EC-7021-0C6E-836906F40406}"/>
              </a:ext>
            </a:extLst>
          </p:cNvPr>
          <p:cNvSpPr txBox="1"/>
          <p:nvPr/>
        </p:nvSpPr>
        <p:spPr>
          <a:xfrm>
            <a:off x="4739193" y="4443472"/>
            <a:ext cx="149111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160" dirty="0"/>
              <a:t>Solution_2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71E46E6F-1B68-1F5E-9F06-F5FCEBD0E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89441" y="4887471"/>
            <a:ext cx="785872" cy="56616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D6AC5CB-EE14-1963-C2A0-8E6A31F01814}"/>
              </a:ext>
            </a:extLst>
          </p:cNvPr>
          <p:cNvSpPr txBox="1"/>
          <p:nvPr/>
        </p:nvSpPr>
        <p:spPr>
          <a:xfrm>
            <a:off x="2520531" y="4985502"/>
            <a:ext cx="116891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160" dirty="0"/>
              <a:t>Mesh_2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D00C3B9C-568B-2910-11CD-501F97AA3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0307" y="5453637"/>
            <a:ext cx="785872" cy="56616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2FA5B1E-06BA-CA15-5D57-0EE9110CFB71}"/>
              </a:ext>
            </a:extLst>
          </p:cNvPr>
          <p:cNvSpPr txBox="1"/>
          <p:nvPr/>
        </p:nvSpPr>
        <p:spPr>
          <a:xfrm>
            <a:off x="4739193" y="5551668"/>
            <a:ext cx="149111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160" dirty="0"/>
              <a:t>Solution_1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D10DD34-2EC0-9796-F25F-9FA29CA478C0}"/>
              </a:ext>
            </a:extLst>
          </p:cNvPr>
          <p:cNvCxnSpPr/>
          <p:nvPr/>
        </p:nvCxnSpPr>
        <p:spPr>
          <a:xfrm flipH="1">
            <a:off x="7103785" y="4027252"/>
            <a:ext cx="235020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7FF2B6E-7D23-0A34-3CEE-04293C133109}"/>
              </a:ext>
            </a:extLst>
          </p:cNvPr>
          <p:cNvSpPr txBox="1"/>
          <p:nvPr/>
        </p:nvSpPr>
        <p:spPr>
          <a:xfrm>
            <a:off x="8278886" y="1128661"/>
            <a:ext cx="35600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After completing each of 3 basic steps</a:t>
            </a:r>
            <a:r>
              <a:rPr lang="x-none" dirty="0"/>
              <a:t> (</a:t>
            </a:r>
            <a:r>
              <a:rPr lang="en-GB" dirty="0"/>
              <a:t>geometry, mesh, solve</a:t>
            </a:r>
            <a:r>
              <a:rPr lang="x-none" dirty="0"/>
              <a:t>), FiQuS</a:t>
            </a:r>
            <a:r>
              <a:rPr lang="en-GB" dirty="0"/>
              <a:t> saves its ‘state’ to files so a number of subsequent steps can be started from that point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206C295-787B-DD49-FFF0-B3F8A4BE8A48}"/>
              </a:ext>
            </a:extLst>
          </p:cNvPr>
          <p:cNvSpPr txBox="1"/>
          <p:nvPr/>
        </p:nvSpPr>
        <p:spPr>
          <a:xfrm>
            <a:off x="7455608" y="4848351"/>
            <a:ext cx="43284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From Geometry_1 a few meshes can be created (useful for mesh sensitivity) and for each mesh many solutions performed (</a:t>
            </a:r>
            <a:r>
              <a:rPr lang="x-none" dirty="0"/>
              <a:t>e.g., </a:t>
            </a:r>
            <a:r>
              <a:rPr lang="en-GB" dirty="0"/>
              <a:t>with changed</a:t>
            </a:r>
            <a:r>
              <a:rPr lang="x-none" dirty="0"/>
              <a:t> excitation</a:t>
            </a:r>
            <a:r>
              <a:rPr lang="en-GB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391395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B8ED5-E864-E7D5-5D23-B66BBAA12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FiQuS geometry and mesh gene</a:t>
            </a:r>
            <a:r>
              <a:rPr lang="en-US" dirty="0" err="1"/>
              <a:t>ra</a:t>
            </a:r>
            <a:r>
              <a:rPr lang="x-none" dirty="0" err="1"/>
              <a:t>tion</a:t>
            </a:r>
            <a:r>
              <a:rPr lang="x-none" dirty="0"/>
              <a:t> via Gmsh API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9B6833D-4508-C292-8F9E-A6C5C195A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" t="3774" r="14051" b="3774"/>
          <a:stretch/>
        </p:blipFill>
        <p:spPr bwMode="auto">
          <a:xfrm>
            <a:off x="407986" y="1031678"/>
            <a:ext cx="3488611" cy="296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7FA9490-E0A7-5E8C-0D2B-84AACE005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568" y="1185250"/>
            <a:ext cx="3339444" cy="228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541BEC6-FD7C-53D1-529B-FE6400DE97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" t="6716" r="25376" b="7088"/>
          <a:stretch/>
        </p:blipFill>
        <p:spPr bwMode="auto">
          <a:xfrm>
            <a:off x="407988" y="4495800"/>
            <a:ext cx="3167062" cy="109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F94DE856-F4B7-A0E5-A7C1-8264E057A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391" y="4080432"/>
            <a:ext cx="29718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reate structured alternate volume mesh in gmsh - mesh - FEniCS Project">
            <a:extLst>
              <a:ext uri="{FF2B5EF4-FFF2-40B4-BE49-F238E27FC236}">
                <a16:creationId xmlns:a16="http://schemas.microsoft.com/office/drawing/2014/main" id="{D72042AD-882A-C3F2-EE2A-B6ED0C580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3" t="16332" r="21793" b="9920"/>
          <a:stretch/>
        </p:blipFill>
        <p:spPr bwMode="auto">
          <a:xfrm>
            <a:off x="5334000" y="1274023"/>
            <a:ext cx="885468" cy="115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Open Cascade, part of Capgemini">
            <a:extLst>
              <a:ext uri="{FF2B5EF4-FFF2-40B4-BE49-F238E27FC236}">
                <a16:creationId xmlns:a16="http://schemas.microsoft.com/office/drawing/2014/main" id="{18F3F65E-31A5-303B-F13B-B17683A6E4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4" t="28660" r="23553" b="35714"/>
          <a:stretch/>
        </p:blipFill>
        <p:spPr bwMode="auto">
          <a:xfrm>
            <a:off x="5146648" y="2612345"/>
            <a:ext cx="2145639" cy="75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5AE8FF-4A70-A479-8B95-540BE113603A}"/>
              </a:ext>
            </a:extLst>
          </p:cNvPr>
          <p:cNvSpPr txBox="1"/>
          <p:nvPr/>
        </p:nvSpPr>
        <p:spPr>
          <a:xfrm>
            <a:off x="354166" y="6000155"/>
            <a:ext cx="11376025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x-none" sz="1050" dirty="0">
                <a:solidFill>
                  <a:schemeClr val="accent5"/>
                </a:solidFill>
              </a:rPr>
              <a:t>Examples from </a:t>
            </a:r>
            <a:r>
              <a:rPr lang="x-none" sz="1050" i="1" dirty="0">
                <a:solidFill>
                  <a:schemeClr val="accent5"/>
                </a:solidFill>
              </a:rPr>
              <a:t>S. Atalay </a:t>
            </a:r>
            <a:r>
              <a:rPr lang="en-GB" sz="1050" i="1" dirty="0">
                <a:solidFill>
                  <a:schemeClr val="accent5"/>
                </a:solidFill>
              </a:rPr>
              <a:t>et al</a:t>
            </a:r>
            <a:r>
              <a:rPr lang="en-GB" sz="1050" dirty="0">
                <a:solidFill>
                  <a:schemeClr val="accent5"/>
                </a:solidFill>
              </a:rPr>
              <a:t>., "An open-source 3D FE quench simulation tool for no-insulation HTS pancake coils," </a:t>
            </a:r>
            <a:r>
              <a:rPr lang="en-GB" sz="1050" dirty="0" err="1">
                <a:solidFill>
                  <a:schemeClr val="accent5"/>
                </a:solidFill>
              </a:rPr>
              <a:t>Supercond</a:t>
            </a:r>
            <a:r>
              <a:rPr lang="en-GB" sz="1050" dirty="0">
                <a:solidFill>
                  <a:schemeClr val="accent5"/>
                </a:solidFill>
              </a:rPr>
              <a:t>. Sci. Technol. (2018)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DBA1361-103B-2FDA-7511-6E192D855A4F}"/>
              </a:ext>
            </a:extLst>
          </p:cNvPr>
          <p:cNvGrpSpPr/>
          <p:nvPr/>
        </p:nvGrpSpPr>
        <p:grpSpPr>
          <a:xfrm>
            <a:off x="6419294" y="1329294"/>
            <a:ext cx="849195" cy="1196507"/>
            <a:chOff x="5350972" y="1128461"/>
            <a:chExt cx="849195" cy="1196507"/>
          </a:xfrm>
        </p:grpSpPr>
        <p:pic>
          <p:nvPicPr>
            <p:cNvPr id="2060" name="Picture 12" descr="Python Logo : histoire, signification de l'emblème">
              <a:extLst>
                <a:ext uri="{FF2B5EF4-FFF2-40B4-BE49-F238E27FC236}">
                  <a16:creationId xmlns:a16="http://schemas.microsoft.com/office/drawing/2014/main" id="{E70D4096-D17C-2EB2-5C21-AA6DA94699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38" r="19413"/>
            <a:stretch/>
          </p:blipFill>
          <p:spPr bwMode="auto">
            <a:xfrm>
              <a:off x="5350972" y="1128461"/>
              <a:ext cx="849195" cy="849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8AAEA9-36B3-E1A5-AF86-D9FDB646EAC0}"/>
                </a:ext>
              </a:extLst>
            </p:cNvPr>
            <p:cNvSpPr txBox="1"/>
            <p:nvPr/>
          </p:nvSpPr>
          <p:spPr>
            <a:xfrm>
              <a:off x="5403055" y="1955636"/>
              <a:ext cx="74502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ctr" anchorCtr="0">
              <a:spAutoFit/>
            </a:bodyPr>
            <a:lstStyle/>
            <a:p>
              <a:pPr algn="ctr"/>
              <a:r>
                <a:rPr lang="x-none" b="1" dirty="0">
                  <a:sym typeface="Wingdings" panose="05000000000000000000" pitchFamily="2" charset="2"/>
                </a:rPr>
                <a:t>API</a:t>
              </a:r>
              <a:endParaRPr lang="en-US" b="1" dirty="0">
                <a:sym typeface="Wingdings" panose="05000000000000000000" pitchFamily="2" charset="2"/>
              </a:endParaRP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77947A-A940-B825-AA21-E37DFDC4F948}"/>
              </a:ext>
            </a:extLst>
          </p:cNvPr>
          <p:cNvCxnSpPr>
            <a:cxnSpLocks/>
          </p:cNvCxnSpPr>
          <p:nvPr/>
        </p:nvCxnSpPr>
        <p:spPr>
          <a:xfrm>
            <a:off x="4191000" y="2514600"/>
            <a:ext cx="38862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0" descr="Create structured alternate volume mesh in gmsh - mesh - FEniCS Project">
            <a:extLst>
              <a:ext uri="{FF2B5EF4-FFF2-40B4-BE49-F238E27FC236}">
                <a16:creationId xmlns:a16="http://schemas.microsoft.com/office/drawing/2014/main" id="{D2E497F6-98A3-23DA-A0E2-6218A9A6D1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3" t="16332" r="21793" b="9920"/>
          <a:stretch/>
        </p:blipFill>
        <p:spPr bwMode="auto">
          <a:xfrm>
            <a:off x="5412244" y="3979036"/>
            <a:ext cx="885468" cy="115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6588ED0-2236-8245-591E-202A36F85C30}"/>
              </a:ext>
            </a:extLst>
          </p:cNvPr>
          <p:cNvGrpSpPr/>
          <p:nvPr/>
        </p:nvGrpSpPr>
        <p:grpSpPr>
          <a:xfrm>
            <a:off x="6508042" y="4022890"/>
            <a:ext cx="849195" cy="1196507"/>
            <a:chOff x="5350972" y="1128461"/>
            <a:chExt cx="849195" cy="1196507"/>
          </a:xfrm>
        </p:grpSpPr>
        <p:pic>
          <p:nvPicPr>
            <p:cNvPr id="17" name="Picture 12" descr="Python Logo : histoire, signification de l'emblème">
              <a:extLst>
                <a:ext uri="{FF2B5EF4-FFF2-40B4-BE49-F238E27FC236}">
                  <a16:creationId xmlns:a16="http://schemas.microsoft.com/office/drawing/2014/main" id="{D7398B98-1DA6-A65F-4A28-63166F611C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38" r="19413"/>
            <a:stretch/>
          </p:blipFill>
          <p:spPr bwMode="auto">
            <a:xfrm>
              <a:off x="5350972" y="1128461"/>
              <a:ext cx="849195" cy="849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BAFC982-AD97-263D-7DCA-F876AC509081}"/>
                </a:ext>
              </a:extLst>
            </p:cNvPr>
            <p:cNvSpPr txBox="1"/>
            <p:nvPr/>
          </p:nvSpPr>
          <p:spPr>
            <a:xfrm>
              <a:off x="5403055" y="1955636"/>
              <a:ext cx="74502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ctr" anchorCtr="0">
              <a:spAutoFit/>
            </a:bodyPr>
            <a:lstStyle/>
            <a:p>
              <a:pPr algn="ctr"/>
              <a:r>
                <a:rPr lang="x-none" b="1" dirty="0">
                  <a:sym typeface="Wingdings" panose="05000000000000000000" pitchFamily="2" charset="2"/>
                </a:rPr>
                <a:t>API</a:t>
              </a:r>
              <a:endParaRPr lang="en-US" b="1" dirty="0">
                <a:sym typeface="Wingdings" panose="05000000000000000000" pitchFamily="2" charset="2"/>
              </a:endParaRP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2B2E456-785C-50F4-1A2B-0D91DE194E40}"/>
              </a:ext>
            </a:extLst>
          </p:cNvPr>
          <p:cNvCxnSpPr>
            <a:cxnSpLocks/>
          </p:cNvCxnSpPr>
          <p:nvPr/>
        </p:nvCxnSpPr>
        <p:spPr>
          <a:xfrm>
            <a:off x="4278412" y="5257800"/>
            <a:ext cx="38862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87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1C0BF-BF64-7889-D60B-746840CAC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FiQuS programmatic generation of .pro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64CED3-FF72-66EB-1A6A-7E35D0C3AE5F}"/>
              </a:ext>
            </a:extLst>
          </p:cNvPr>
          <p:cNvSpPr txBox="1"/>
          <p:nvPr/>
        </p:nvSpPr>
        <p:spPr>
          <a:xfrm>
            <a:off x="8015898" y="2311219"/>
            <a:ext cx="14552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en-GB" sz="1600" dirty="0">
                <a:solidFill>
                  <a:srgbClr val="FF0000"/>
                </a:solidFill>
              </a:rPr>
              <a:t>.regions</a:t>
            </a:r>
            <a:r>
              <a:rPr lang="en-GB" sz="1600" dirty="0"/>
              <a:t> </a:t>
            </a:r>
            <a:r>
              <a:rPr lang="en-GB" sz="1400" dirty="0"/>
              <a:t>file</a:t>
            </a:r>
            <a:endParaRPr lang="en-GB" sz="1600" dirty="0"/>
          </a:p>
          <a:p>
            <a:pPr marL="0" lvl="2"/>
            <a:r>
              <a:rPr lang="en-GB" sz="1600" dirty="0"/>
              <a:t>(yaml based)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69E5C8-02A2-767D-214C-7B460DA85A53}"/>
              </a:ext>
            </a:extLst>
          </p:cNvPr>
          <p:cNvSpPr txBox="1"/>
          <p:nvPr/>
        </p:nvSpPr>
        <p:spPr>
          <a:xfrm>
            <a:off x="1575696" y="1631980"/>
            <a:ext cx="1610900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160" dirty="0">
                <a:solidFill>
                  <a:srgbClr val="FF0000"/>
                </a:solidFill>
              </a:rPr>
              <a:t>.pro template</a:t>
            </a:r>
            <a:endParaRPr lang="en-GB" sz="216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8104CF-847F-3723-1CCB-A7361A5935B7}"/>
              </a:ext>
            </a:extLst>
          </p:cNvPr>
          <p:cNvSpPr txBox="1"/>
          <p:nvPr/>
        </p:nvSpPr>
        <p:spPr>
          <a:xfrm>
            <a:off x="9545504" y="2981473"/>
            <a:ext cx="21128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sz="1400" dirty="0">
                <a:solidFill>
                  <a:srgbClr val="FF0000"/>
                </a:solidFill>
              </a:rPr>
              <a:t>.pro</a:t>
            </a:r>
            <a:r>
              <a:rPr lang="en-GB" sz="1400" dirty="0"/>
              <a:t> for GetDP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E58025-AF39-2CA9-C5D1-997AB9946925}"/>
              </a:ext>
            </a:extLst>
          </p:cNvPr>
          <p:cNvSpPr txBox="1"/>
          <p:nvPr/>
        </p:nvSpPr>
        <p:spPr>
          <a:xfrm>
            <a:off x="1206461" y="1131672"/>
            <a:ext cx="9661619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40" dirty="0"/>
              <a:t>FiQuS uses templating engine (Jinja2 for Python) and .pro template and .regions file to generate .pro files for GetDP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1DCB5CD-0E2C-E9D4-56EC-A6571E120F9F}"/>
              </a:ext>
            </a:extLst>
          </p:cNvPr>
          <p:cNvSpPr/>
          <p:nvPr/>
        </p:nvSpPr>
        <p:spPr>
          <a:xfrm>
            <a:off x="6714809" y="2320935"/>
            <a:ext cx="1019460" cy="48249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FiQuS</a:t>
            </a:r>
          </a:p>
          <a:p>
            <a:pPr algn="ctr"/>
            <a:r>
              <a:rPr lang="en-GB" sz="1600" dirty="0"/>
              <a:t>code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625B17-4D77-0A08-A8DD-6CBCDCC7044A}"/>
              </a:ext>
            </a:extLst>
          </p:cNvPr>
          <p:cNvSpPr txBox="1"/>
          <p:nvPr/>
        </p:nvSpPr>
        <p:spPr>
          <a:xfrm>
            <a:off x="5315974" y="2303206"/>
            <a:ext cx="12431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en-GB" dirty="0">
                <a:solidFill>
                  <a:srgbClr val="FF0000"/>
                </a:solidFill>
              </a:rPr>
              <a:t>.yaml </a:t>
            </a:r>
            <a:r>
              <a:rPr lang="en-GB" dirty="0"/>
              <a:t>input file</a:t>
            </a:r>
          </a:p>
        </p:txBody>
      </p:sp>
      <p:pic>
        <p:nvPicPr>
          <p:cNvPr id="17" name="Content Placeholder 7">
            <a:extLst>
              <a:ext uri="{FF2B5EF4-FFF2-40B4-BE49-F238E27FC236}">
                <a16:creationId xmlns:a16="http://schemas.microsoft.com/office/drawing/2014/main" id="{87E6DDFD-4DB5-032A-7C31-F4A27FA1BD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3136" b="12780"/>
          <a:stretch/>
        </p:blipFill>
        <p:spPr>
          <a:xfrm>
            <a:off x="4802849" y="2940623"/>
            <a:ext cx="1701195" cy="3109256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37D241F-4F8B-78B5-BACF-A489641A3099}"/>
              </a:ext>
            </a:extLst>
          </p:cNvPr>
          <p:cNvSpPr/>
          <p:nvPr/>
        </p:nvSpPr>
        <p:spPr>
          <a:xfrm>
            <a:off x="6714809" y="2940624"/>
            <a:ext cx="1092408" cy="2951341"/>
          </a:xfrm>
          <a:prstGeom prst="rect">
            <a:avLst/>
          </a:prstGeom>
          <a:solidFill>
            <a:srgbClr val="A4C0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40" dirty="0"/>
              <a:t>geometry generation logic</a:t>
            </a:r>
          </a:p>
          <a:p>
            <a:pPr algn="ctr"/>
            <a:endParaRPr lang="en-GB" sz="1440" dirty="0"/>
          </a:p>
          <a:p>
            <a:pPr algn="ctr"/>
            <a:r>
              <a:rPr lang="en-GB" sz="1440" dirty="0"/>
              <a:t>pass through materials and BC</a:t>
            </a:r>
          </a:p>
          <a:p>
            <a:pPr algn="ctr"/>
            <a:r>
              <a:rPr lang="x-none" sz="1440" dirty="0" err="1"/>
              <a:t>i</a:t>
            </a:r>
            <a:r>
              <a:rPr lang="en-GB" sz="1440" dirty="0" err="1"/>
              <a:t>nfo</a:t>
            </a:r>
            <a:endParaRPr lang="en-GB" sz="1440" dirty="0"/>
          </a:p>
          <a:p>
            <a:pPr algn="ctr"/>
            <a:endParaRPr lang="en-GB" sz="1440" dirty="0"/>
          </a:p>
          <a:p>
            <a:pPr algn="ctr"/>
            <a:r>
              <a:rPr lang="en-GB" sz="1440" dirty="0"/>
              <a:t>tags numbering logic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482A7C0-827D-4A60-C10F-7213D9DB23A2}"/>
              </a:ext>
            </a:extLst>
          </p:cNvPr>
          <p:cNvCxnSpPr>
            <a:cxnSpLocks/>
          </p:cNvCxnSpPr>
          <p:nvPr/>
        </p:nvCxnSpPr>
        <p:spPr>
          <a:xfrm>
            <a:off x="6123383" y="2562180"/>
            <a:ext cx="4212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C04B6B5-014B-9271-6D7E-56AEF0DDA5F3}"/>
              </a:ext>
            </a:extLst>
          </p:cNvPr>
          <p:cNvCxnSpPr>
            <a:cxnSpLocks/>
          </p:cNvCxnSpPr>
          <p:nvPr/>
        </p:nvCxnSpPr>
        <p:spPr>
          <a:xfrm>
            <a:off x="7754704" y="2577269"/>
            <a:ext cx="29232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44E954A2-9BAA-0D41-6C68-C006F8DDC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544" y="2896697"/>
            <a:ext cx="747964" cy="387652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D21D853-CFDA-A652-91BE-A070BAD3C60E}"/>
              </a:ext>
            </a:extLst>
          </p:cNvPr>
          <p:cNvSpPr/>
          <p:nvPr/>
        </p:nvSpPr>
        <p:spPr>
          <a:xfrm>
            <a:off x="9411325" y="1631980"/>
            <a:ext cx="1019460" cy="48249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FiQuS</a:t>
            </a:r>
          </a:p>
          <a:p>
            <a:pPr algn="ctr"/>
            <a:r>
              <a:rPr lang="en-GB" sz="1600" dirty="0"/>
              <a:t>code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41C310-8A66-6B55-C209-EED847988B70}"/>
              </a:ext>
            </a:extLst>
          </p:cNvPr>
          <p:cNvSpPr/>
          <p:nvPr/>
        </p:nvSpPr>
        <p:spPr>
          <a:xfrm>
            <a:off x="9479907" y="2237764"/>
            <a:ext cx="882299" cy="618655"/>
          </a:xfrm>
          <a:prstGeom prst="rect">
            <a:avLst/>
          </a:prstGeom>
          <a:solidFill>
            <a:srgbClr val="A4C0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40" dirty="0"/>
              <a:t>Jinja2 engine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3479B08-28A2-5DB5-0D11-21299B382A81}"/>
              </a:ext>
            </a:extLst>
          </p:cNvPr>
          <p:cNvCxnSpPr>
            <a:cxnSpLocks/>
          </p:cNvCxnSpPr>
          <p:nvPr/>
        </p:nvCxnSpPr>
        <p:spPr>
          <a:xfrm>
            <a:off x="3744943" y="1817032"/>
            <a:ext cx="551074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2121D65-DB4D-CB3A-36B9-B1B73C006210}"/>
              </a:ext>
            </a:extLst>
          </p:cNvPr>
          <p:cNvCxnSpPr>
            <a:cxnSpLocks/>
          </p:cNvCxnSpPr>
          <p:nvPr/>
        </p:nvCxnSpPr>
        <p:spPr>
          <a:xfrm flipV="1">
            <a:off x="8758603" y="1999910"/>
            <a:ext cx="497082" cy="3210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40AFEDD-DC6D-1527-A3B0-13004FB8F961}"/>
              </a:ext>
            </a:extLst>
          </p:cNvPr>
          <p:cNvCxnSpPr>
            <a:cxnSpLocks/>
          </p:cNvCxnSpPr>
          <p:nvPr/>
        </p:nvCxnSpPr>
        <p:spPr>
          <a:xfrm>
            <a:off x="10530841" y="2160423"/>
            <a:ext cx="253967" cy="8210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4D1781FA-58E5-E141-7BC9-EAACA76EE8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254" b="46553"/>
          <a:stretch/>
        </p:blipFill>
        <p:spPr>
          <a:xfrm>
            <a:off x="675620" y="1999910"/>
            <a:ext cx="3699233" cy="303361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6BBF778-F2C8-57E9-7F5E-B08C2BC68A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71" b="-1"/>
          <a:stretch/>
        </p:blipFill>
        <p:spPr>
          <a:xfrm>
            <a:off x="9688556" y="3324653"/>
            <a:ext cx="2018329" cy="2853937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A155B73-3D4F-67D9-9497-940EF58ADC7B}"/>
              </a:ext>
            </a:extLst>
          </p:cNvPr>
          <p:cNvCxnSpPr>
            <a:cxnSpLocks/>
          </p:cNvCxnSpPr>
          <p:nvPr/>
        </p:nvCxnSpPr>
        <p:spPr>
          <a:xfrm flipH="1" flipV="1">
            <a:off x="1524000" y="4834960"/>
            <a:ext cx="171206" cy="3814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54987FAF-D264-9C7B-D9BE-33DE918E6D92}"/>
              </a:ext>
            </a:extLst>
          </p:cNvPr>
          <p:cNvSpPr txBox="1"/>
          <p:nvPr/>
        </p:nvSpPr>
        <p:spPr>
          <a:xfrm>
            <a:off x="1355207" y="5224160"/>
            <a:ext cx="30682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Variables in &lt;&lt;…&gt;&gt; get replaced with data from .regions file</a:t>
            </a:r>
          </a:p>
        </p:txBody>
      </p:sp>
    </p:spTree>
    <p:extLst>
      <p:ext uri="{BB962C8B-B14F-4D97-AF65-F5344CB8AC3E}">
        <p14:creationId xmlns:p14="http://schemas.microsoft.com/office/powerpoint/2010/main" val="2891785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681B0F-21C9-607B-E49A-C7D4E4E25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chemeClr val="tx1">
                    <a:alpha val="30000"/>
                  </a:schemeClr>
                </a:solidFill>
              </a:rPr>
              <a:t>Finite Element Quench Simulator (FiQuS)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chemeClr val="tx1"/>
                </a:solidFill>
              </a:rPr>
              <a:t>Integration of FiQuS into STEAM framework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chemeClr val="tx1"/>
                </a:solidFill>
              </a:rPr>
              <a:t>Parametric analysis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chemeClr val="tx1"/>
                </a:solidFill>
              </a:rPr>
              <a:t>Co-simulation with other tools of the STEAM framework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chemeClr val="tx1">
                    <a:alpha val="30000"/>
                  </a:schemeClr>
                </a:solidFill>
              </a:rPr>
              <a:t>Reduced order models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chemeClr val="tx1">
                    <a:alpha val="30000"/>
                  </a:schemeClr>
                </a:solidFill>
              </a:rPr>
              <a:t>(Outlook on) high-performance computing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alpha val="30000"/>
                  </a:schemeClr>
                </a:solidFill>
              </a:rPr>
              <a:t>Summary</a:t>
            </a:r>
            <a:endParaRPr lang="x-none" dirty="0">
              <a:solidFill>
                <a:schemeClr val="tx1">
                  <a:alpha val="3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B2A53D-C9D1-6576-998A-CD549CEAF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Table of Contents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FB2E8-1975-2096-462C-81B2C9349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4CB09DF-4A83-1D21-5DF7-13E30B156F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GB"/>
              <a:t>Mariusz Wozniak et al. | Simulation of quench protection systems of next-generation SC magnets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418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7257" y="833374"/>
            <a:ext cx="11957050" cy="4636661"/>
            <a:chOff x="107257" y="833374"/>
            <a:chExt cx="11957050" cy="4636661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F255483-EB9E-CBEC-45EB-9687C1B856FF}"/>
                </a:ext>
              </a:extLst>
            </p:cNvPr>
            <p:cNvSpPr/>
            <p:nvPr/>
          </p:nvSpPr>
          <p:spPr>
            <a:xfrm>
              <a:off x="107257" y="833374"/>
              <a:ext cx="11957050" cy="4636661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EB74A53-DA4C-615C-4C4E-61F1FCEA90ED}"/>
                </a:ext>
              </a:extLst>
            </p:cNvPr>
            <p:cNvSpPr/>
            <p:nvPr/>
          </p:nvSpPr>
          <p:spPr>
            <a:xfrm>
              <a:off x="234256" y="978747"/>
              <a:ext cx="1585563" cy="3989493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1A6421E-7DF6-A697-E8DE-D407802211ED}"/>
                </a:ext>
              </a:extLst>
            </p:cNvPr>
            <p:cNvSpPr/>
            <p:nvPr/>
          </p:nvSpPr>
          <p:spPr>
            <a:xfrm>
              <a:off x="1895217" y="990514"/>
              <a:ext cx="8081825" cy="397772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F45831A-A8F0-D575-298F-250056C08954}"/>
                </a:ext>
              </a:extLst>
            </p:cNvPr>
            <p:cNvSpPr/>
            <p:nvPr/>
          </p:nvSpPr>
          <p:spPr>
            <a:xfrm>
              <a:off x="2034863" y="1043986"/>
              <a:ext cx="6414017" cy="379137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2D584B55-0AAD-DA0A-5CD2-2738E87C3AD9}"/>
                </a:ext>
              </a:extLst>
            </p:cNvPr>
            <p:cNvSpPr/>
            <p:nvPr/>
          </p:nvSpPr>
          <p:spPr>
            <a:xfrm>
              <a:off x="2132908" y="3898122"/>
              <a:ext cx="4675298" cy="86206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6D1FB0E-CA31-B2D1-0EFD-A044F8EC32BC}"/>
                </a:ext>
              </a:extLst>
            </p:cNvPr>
            <p:cNvSpPr/>
            <p:nvPr/>
          </p:nvSpPr>
          <p:spPr>
            <a:xfrm>
              <a:off x="2132908" y="1148081"/>
              <a:ext cx="4675298" cy="267418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75" name="Rectangle: Rounded Corners 17">
              <a:extLst>
                <a:ext uri="{FF2B5EF4-FFF2-40B4-BE49-F238E27FC236}">
                  <a16:creationId xmlns:a16="http://schemas.microsoft.com/office/drawing/2014/main" id="{F0C0F74C-3C07-FB6D-6499-E275E959D5B1}"/>
                </a:ext>
              </a:extLst>
            </p:cNvPr>
            <p:cNvSpPr/>
            <p:nvPr/>
          </p:nvSpPr>
          <p:spPr>
            <a:xfrm>
              <a:off x="2271926" y="1235086"/>
              <a:ext cx="1325371" cy="558800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Conductor</a:t>
              </a:r>
            </a:p>
          </p:txBody>
        </p:sp>
        <p:sp>
          <p:nvSpPr>
            <p:cNvPr id="77" name="Rectangle: Rounded Corners 35">
              <a:extLst>
                <a:ext uri="{FF2B5EF4-FFF2-40B4-BE49-F238E27FC236}">
                  <a16:creationId xmlns:a16="http://schemas.microsoft.com/office/drawing/2014/main" id="{7632B170-B8A4-B835-763E-A40C3013E1B5}"/>
                </a:ext>
              </a:extLst>
            </p:cNvPr>
            <p:cNvSpPr/>
            <p:nvPr/>
          </p:nvSpPr>
          <p:spPr>
            <a:xfrm>
              <a:off x="3840344" y="1235086"/>
              <a:ext cx="1325371" cy="558800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Magnet</a:t>
              </a:r>
            </a:p>
          </p:txBody>
        </p:sp>
        <p:sp>
          <p:nvSpPr>
            <p:cNvPr id="81" name="Rectangle: Rounded Corners 36">
              <a:extLst>
                <a:ext uri="{FF2B5EF4-FFF2-40B4-BE49-F238E27FC236}">
                  <a16:creationId xmlns:a16="http://schemas.microsoft.com/office/drawing/2014/main" id="{64C11D5A-DDBA-4352-1CC2-E485DB450BF3}"/>
                </a:ext>
              </a:extLst>
            </p:cNvPr>
            <p:cNvSpPr/>
            <p:nvPr/>
          </p:nvSpPr>
          <p:spPr>
            <a:xfrm>
              <a:off x="5372583" y="1235086"/>
              <a:ext cx="1325371" cy="558800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Circuit</a:t>
              </a:r>
            </a:p>
          </p:txBody>
        </p:sp>
        <p:sp>
          <p:nvSpPr>
            <p:cNvPr id="83" name="Rectangle: Rounded Corners 43">
              <a:extLst>
                <a:ext uri="{FF2B5EF4-FFF2-40B4-BE49-F238E27FC236}">
                  <a16:creationId xmlns:a16="http://schemas.microsoft.com/office/drawing/2014/main" id="{B160E16F-1DB7-0D29-A3FD-DBF6D192D33C}"/>
                </a:ext>
              </a:extLst>
            </p:cNvPr>
            <p:cNvSpPr/>
            <p:nvPr/>
          </p:nvSpPr>
          <p:spPr>
            <a:xfrm>
              <a:off x="2944959" y="3983328"/>
              <a:ext cx="3053651" cy="323894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Co-operative simulation</a:t>
              </a:r>
            </a:p>
          </p:txBody>
        </p:sp>
        <p:sp>
          <p:nvSpPr>
            <p:cNvPr id="85" name="Rectangle: Rounded Corners 44">
              <a:extLst>
                <a:ext uri="{FF2B5EF4-FFF2-40B4-BE49-F238E27FC236}">
                  <a16:creationId xmlns:a16="http://schemas.microsoft.com/office/drawing/2014/main" id="{D14AF657-D3DD-DABB-F6CF-D0C7A3CF9F4D}"/>
                </a:ext>
              </a:extLst>
            </p:cNvPr>
            <p:cNvSpPr/>
            <p:nvPr/>
          </p:nvSpPr>
          <p:spPr>
            <a:xfrm>
              <a:off x="6870560" y="1235086"/>
              <a:ext cx="1510747" cy="558800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Consecutive analysis</a:t>
              </a:r>
            </a:p>
          </p:txBody>
        </p:sp>
        <p:sp>
          <p:nvSpPr>
            <p:cNvPr id="86" name="Rectangle: Rounded Corners 45">
              <a:extLst>
                <a:ext uri="{FF2B5EF4-FFF2-40B4-BE49-F238E27FC236}">
                  <a16:creationId xmlns:a16="http://schemas.microsoft.com/office/drawing/2014/main" id="{3F6DEDF4-67AB-9A3C-814D-0F381870D16A}"/>
                </a:ext>
              </a:extLst>
            </p:cNvPr>
            <p:cNvSpPr/>
            <p:nvPr/>
          </p:nvSpPr>
          <p:spPr>
            <a:xfrm>
              <a:off x="8566356" y="1235086"/>
              <a:ext cx="1293621" cy="558800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Parametric analysis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BE85A5F-120C-22CA-E7B7-27E96D25465B}"/>
                </a:ext>
              </a:extLst>
            </p:cNvPr>
            <p:cNvSpPr/>
            <p:nvPr/>
          </p:nvSpPr>
          <p:spPr>
            <a:xfrm>
              <a:off x="8550480" y="2255229"/>
              <a:ext cx="1325372" cy="292725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t"/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Dakota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4639711E-38F0-08CB-55E9-63AC5169BEF6}"/>
                </a:ext>
              </a:extLst>
            </p:cNvPr>
            <p:cNvSpPr/>
            <p:nvPr/>
          </p:nvSpPr>
          <p:spPr>
            <a:xfrm>
              <a:off x="2271928" y="3394418"/>
              <a:ext cx="2120588" cy="292725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t"/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Materials properties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A79BAB33-BD11-4B59-CDF7-2E5DCF6CD8BE}"/>
                </a:ext>
              </a:extLst>
            </p:cNvPr>
            <p:cNvSpPr/>
            <p:nvPr/>
          </p:nvSpPr>
          <p:spPr>
            <a:xfrm>
              <a:off x="2956529" y="4392428"/>
              <a:ext cx="1325371" cy="292725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t"/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COSIM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9D060E0E-8AF7-470C-1DAC-FA03F2E50A35}"/>
                </a:ext>
              </a:extLst>
            </p:cNvPr>
            <p:cNvSpPr/>
            <p:nvPr/>
          </p:nvSpPr>
          <p:spPr>
            <a:xfrm>
              <a:off x="6947919" y="1875594"/>
              <a:ext cx="1325370" cy="292725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t"/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STEAM SDK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6850DA35-F72C-1801-5DAE-FCF800052C7B}"/>
                </a:ext>
              </a:extLst>
            </p:cNvPr>
            <p:cNvSpPr/>
            <p:nvPr/>
          </p:nvSpPr>
          <p:spPr>
            <a:xfrm>
              <a:off x="8550481" y="1875594"/>
              <a:ext cx="1325370" cy="292725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t"/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STEAM SDK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E4E3539A-1907-1F45-F0B0-FEBD4544280F}"/>
                </a:ext>
              </a:extLst>
            </p:cNvPr>
            <p:cNvSpPr/>
            <p:nvPr/>
          </p:nvSpPr>
          <p:spPr>
            <a:xfrm>
              <a:off x="4516274" y="3402258"/>
              <a:ext cx="2174520" cy="292725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t"/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Component library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0934D063-47C0-99B3-8E7C-52A0C64EDEE5}"/>
                </a:ext>
              </a:extLst>
            </p:cNvPr>
            <p:cNvSpPr/>
            <p:nvPr/>
          </p:nvSpPr>
          <p:spPr>
            <a:xfrm>
              <a:off x="5126871" y="5111128"/>
              <a:ext cx="1743477" cy="292725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t"/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STEAM SDK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C9EB7DCE-556A-A02E-A3A5-1C4354C12E3D}"/>
                </a:ext>
              </a:extLst>
            </p:cNvPr>
            <p:cNvSpPr/>
            <p:nvPr/>
          </p:nvSpPr>
          <p:spPr>
            <a:xfrm>
              <a:off x="355898" y="1875594"/>
              <a:ext cx="1368000" cy="292725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t"/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Conductor</a:t>
              </a:r>
            </a:p>
          </p:txBody>
        </p:sp>
        <p:sp>
          <p:nvSpPr>
            <p:cNvPr id="108" name="Rectangle: Rounded Corners 87">
              <a:extLst>
                <a:ext uri="{FF2B5EF4-FFF2-40B4-BE49-F238E27FC236}">
                  <a16:creationId xmlns:a16="http://schemas.microsoft.com/office/drawing/2014/main" id="{9CF0FD99-E0D2-DB17-4B91-F0AF9542B5FD}"/>
                </a:ext>
              </a:extLst>
            </p:cNvPr>
            <p:cNvSpPr/>
            <p:nvPr/>
          </p:nvSpPr>
          <p:spPr>
            <a:xfrm>
              <a:off x="352945" y="1235086"/>
              <a:ext cx="1325371" cy="558800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Input files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A3D64E68-84F3-5856-2325-37A948949BED}"/>
                </a:ext>
              </a:extLst>
            </p:cNvPr>
            <p:cNvSpPr/>
            <p:nvPr/>
          </p:nvSpPr>
          <p:spPr>
            <a:xfrm>
              <a:off x="355898" y="2261271"/>
              <a:ext cx="1368000" cy="292725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t"/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Magnet</a:t>
              </a: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4BFF4CC6-D9CA-6B93-DE87-32681147A40C}"/>
                </a:ext>
              </a:extLst>
            </p:cNvPr>
            <p:cNvSpPr/>
            <p:nvPr/>
          </p:nvSpPr>
          <p:spPr>
            <a:xfrm>
              <a:off x="355898" y="2646948"/>
              <a:ext cx="1368000" cy="292725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t"/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Circuit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17905F2A-E67A-E850-B90D-F18C0F7E0325}"/>
                </a:ext>
              </a:extLst>
            </p:cNvPr>
            <p:cNvSpPr/>
            <p:nvPr/>
          </p:nvSpPr>
          <p:spPr>
            <a:xfrm>
              <a:off x="355898" y="3418302"/>
              <a:ext cx="1368000" cy="292725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t"/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Analysis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128150A7-C573-9C79-415A-CE13662EF8E3}"/>
                </a:ext>
              </a:extLst>
            </p:cNvPr>
            <p:cNvSpPr/>
            <p:nvPr/>
          </p:nvSpPr>
          <p:spPr>
            <a:xfrm>
              <a:off x="355898" y="3803979"/>
              <a:ext cx="1368000" cy="292725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t"/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Parametric</a:t>
              </a: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93AEE00F-4665-7395-3951-6BCA9BB54342}"/>
                </a:ext>
              </a:extLst>
            </p:cNvPr>
            <p:cNvSpPr/>
            <p:nvPr/>
          </p:nvSpPr>
          <p:spPr>
            <a:xfrm>
              <a:off x="355899" y="4189656"/>
              <a:ext cx="1368000" cy="292725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t"/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Meas. config</a:t>
              </a: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6CFB9FED-206D-EB21-7294-27A09740C1E5}"/>
                </a:ext>
              </a:extLst>
            </p:cNvPr>
            <p:cNvSpPr/>
            <p:nvPr/>
          </p:nvSpPr>
          <p:spPr>
            <a:xfrm>
              <a:off x="355898" y="3032625"/>
              <a:ext cx="1368000" cy="292725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t"/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Co-sim.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3186CA40-AE8D-5D65-8F4B-F6BA0B62B7D7}"/>
                </a:ext>
              </a:extLst>
            </p:cNvPr>
            <p:cNvSpPr/>
            <p:nvPr/>
          </p:nvSpPr>
          <p:spPr>
            <a:xfrm>
              <a:off x="355897" y="4575331"/>
              <a:ext cx="1368000" cy="292725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t"/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Meas. data</a:t>
              </a: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2F53FDB5-A2EC-AA78-B456-346CEFFF472D}"/>
                </a:ext>
              </a:extLst>
            </p:cNvPr>
            <p:cNvSpPr/>
            <p:nvPr/>
          </p:nvSpPr>
          <p:spPr>
            <a:xfrm>
              <a:off x="4673238" y="4383079"/>
              <a:ext cx="1325371" cy="292725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t"/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STEAM SDK</a:t>
              </a: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2464D69C-D23A-6112-1F3F-D04026830FFF}"/>
                </a:ext>
              </a:extLst>
            </p:cNvPr>
            <p:cNvSpPr/>
            <p:nvPr/>
          </p:nvSpPr>
          <p:spPr>
            <a:xfrm>
              <a:off x="2274513" y="2254425"/>
              <a:ext cx="1320536" cy="292725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t"/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PyBBQ</a:t>
              </a: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943AF310-4BFC-01B1-E3A6-544FCD21A78D}"/>
                </a:ext>
              </a:extLst>
            </p:cNvPr>
            <p:cNvSpPr/>
            <p:nvPr/>
          </p:nvSpPr>
          <p:spPr>
            <a:xfrm>
              <a:off x="2274513" y="1879076"/>
              <a:ext cx="1325371" cy="292725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t"/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LEDET</a:t>
              </a: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6C0E8E44-0DF0-DF82-341E-50EDA95E3AA3}"/>
                </a:ext>
              </a:extLst>
            </p:cNvPr>
            <p:cNvSpPr/>
            <p:nvPr/>
          </p:nvSpPr>
          <p:spPr>
            <a:xfrm>
              <a:off x="3842762" y="2254426"/>
              <a:ext cx="1320535" cy="292725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t"/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LEDET</a:t>
              </a: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C87AA166-0E52-5AE1-1242-C13EC291FB1D}"/>
                </a:ext>
              </a:extLst>
            </p:cNvPr>
            <p:cNvSpPr/>
            <p:nvPr/>
          </p:nvSpPr>
          <p:spPr>
            <a:xfrm>
              <a:off x="3842762" y="2615416"/>
              <a:ext cx="1320535" cy="292725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t"/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ProteCCT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3210775-4B07-6290-A0BE-06C38F0AFEE3}"/>
                </a:ext>
              </a:extLst>
            </p:cNvPr>
            <p:cNvSpPr/>
            <p:nvPr/>
          </p:nvSpPr>
          <p:spPr>
            <a:xfrm>
              <a:off x="3842762" y="2993331"/>
              <a:ext cx="1320534" cy="292725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t"/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SIGMA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5A81A75A-16C5-DFCB-24B2-3D29BC27C430}"/>
                </a:ext>
              </a:extLst>
            </p:cNvPr>
            <p:cNvSpPr/>
            <p:nvPr/>
          </p:nvSpPr>
          <p:spPr>
            <a:xfrm>
              <a:off x="3842762" y="1875594"/>
              <a:ext cx="1320534" cy="292725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t"/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FiQuS</a:t>
              </a: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B3B561AC-CCBE-1720-EA1A-66A9EAFBBD27}"/>
                </a:ext>
              </a:extLst>
            </p:cNvPr>
            <p:cNvSpPr/>
            <p:nvPr/>
          </p:nvSpPr>
          <p:spPr>
            <a:xfrm>
              <a:off x="10076400" y="978745"/>
              <a:ext cx="1843514" cy="3989493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78AFB803-F317-700C-CDE8-5282025C9C80}"/>
                </a:ext>
              </a:extLst>
            </p:cNvPr>
            <p:cNvSpPr/>
            <p:nvPr/>
          </p:nvSpPr>
          <p:spPr>
            <a:xfrm>
              <a:off x="5360054" y="2993330"/>
              <a:ext cx="1320535" cy="292725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t"/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PSPICE</a:t>
              </a:r>
              <a:endParaRPr lang="en-US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267E77FA-7F6F-2042-A26A-AFD67D8F0676}"/>
                </a:ext>
              </a:extLst>
            </p:cNvPr>
            <p:cNvSpPr/>
            <p:nvPr/>
          </p:nvSpPr>
          <p:spPr>
            <a:xfrm>
              <a:off x="2274513" y="2993331"/>
              <a:ext cx="1325371" cy="292725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t"/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BBQ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7D7B414D-01B4-8C93-3918-AAA094D70731}"/>
                </a:ext>
              </a:extLst>
            </p:cNvPr>
            <p:cNvSpPr/>
            <p:nvPr/>
          </p:nvSpPr>
          <p:spPr>
            <a:xfrm>
              <a:off x="5357636" y="1879076"/>
              <a:ext cx="1325371" cy="292725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t"/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XYCE</a:t>
              </a: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7440337" y="2939672"/>
              <a:ext cx="4432776" cy="174201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  <a:effectLst>
              <a:glow rad="70000">
                <a:schemeClr val="accent1">
                  <a:tint val="30000"/>
                  <a:shade val="95000"/>
                  <a:satMod val="300000"/>
                  <a:alpha val="5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GB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CHALLENGES</a:t>
              </a:r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en-US" sz="2000" dirty="0">
                  <a:solidFill>
                    <a:srgbClr val="0055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Commercial software is not easily available to all users and expensive</a:t>
              </a:r>
            </a:p>
          </p:txBody>
        </p:sp>
        <p:sp>
          <p:nvSpPr>
            <p:cNvPr id="129" name="Rectangle: Rounded Corners 46">
              <a:extLst>
                <a:ext uri="{FF2B5EF4-FFF2-40B4-BE49-F238E27FC236}">
                  <a16:creationId xmlns:a16="http://schemas.microsoft.com/office/drawing/2014/main" id="{DB56EE2F-EBCE-32A3-7087-A1CE52A79270}"/>
                </a:ext>
              </a:extLst>
            </p:cNvPr>
            <p:cNvSpPr/>
            <p:nvPr/>
          </p:nvSpPr>
          <p:spPr>
            <a:xfrm>
              <a:off x="10176795" y="1235086"/>
              <a:ext cx="1665261" cy="558800"/>
            </a:xfrm>
            <a:prstGeom prst="roundRect">
              <a:avLst/>
            </a:prstGeom>
            <a:ln>
              <a:noFill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Comparison to</a:t>
              </a:r>
            </a:p>
            <a:p>
              <a:pPr algn="ctr"/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measurements</a:t>
              </a: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ADCF2E24-DB50-8E23-D3CB-ACB1F3579D76}"/>
                </a:ext>
              </a:extLst>
            </p:cNvPr>
            <p:cNvSpPr/>
            <p:nvPr/>
          </p:nvSpPr>
          <p:spPr>
            <a:xfrm>
              <a:off x="10176793" y="1875594"/>
              <a:ext cx="1665261" cy="292725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t"/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STEAM SDK</a:t>
              </a:r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FF255483-EB9E-CBEC-45EB-9687C1B856FF}"/>
              </a:ext>
            </a:extLst>
          </p:cNvPr>
          <p:cNvSpPr/>
          <p:nvPr/>
        </p:nvSpPr>
        <p:spPr>
          <a:xfrm>
            <a:off x="107951" y="833374"/>
            <a:ext cx="11957050" cy="510318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5EB74A53-DA4C-615C-4C4E-61F1FCEA90ED}"/>
              </a:ext>
            </a:extLst>
          </p:cNvPr>
          <p:cNvSpPr/>
          <p:nvPr/>
        </p:nvSpPr>
        <p:spPr>
          <a:xfrm>
            <a:off x="234950" y="978747"/>
            <a:ext cx="1583101" cy="3989493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3B561AC-CCBE-1720-EA1A-66A9EAFBBD27}"/>
              </a:ext>
            </a:extLst>
          </p:cNvPr>
          <p:cNvSpPr/>
          <p:nvPr/>
        </p:nvSpPr>
        <p:spPr>
          <a:xfrm>
            <a:off x="10077450" y="978747"/>
            <a:ext cx="1843514" cy="4352811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1A6421E-7DF6-A697-E8DE-D407802211ED}"/>
              </a:ext>
            </a:extLst>
          </p:cNvPr>
          <p:cNvSpPr/>
          <p:nvPr/>
        </p:nvSpPr>
        <p:spPr>
          <a:xfrm>
            <a:off x="1895911" y="990513"/>
            <a:ext cx="8081131" cy="434104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F45831A-A8F0-D575-298F-250056C08954}"/>
              </a:ext>
            </a:extLst>
          </p:cNvPr>
          <p:cNvSpPr/>
          <p:nvPr/>
        </p:nvSpPr>
        <p:spPr>
          <a:xfrm>
            <a:off x="2035557" y="1043987"/>
            <a:ext cx="6414017" cy="417932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D584B55-0AAD-DA0A-5CD2-2738E87C3AD9}"/>
              </a:ext>
            </a:extLst>
          </p:cNvPr>
          <p:cNvSpPr/>
          <p:nvPr/>
        </p:nvSpPr>
        <p:spPr>
          <a:xfrm>
            <a:off x="2126557" y="4280234"/>
            <a:ext cx="4675298" cy="86206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6D1FB0E-CA31-B2D1-0EFD-A044F8EC32BC}"/>
              </a:ext>
            </a:extLst>
          </p:cNvPr>
          <p:cNvSpPr/>
          <p:nvPr/>
        </p:nvSpPr>
        <p:spPr>
          <a:xfrm>
            <a:off x="2133602" y="1148081"/>
            <a:ext cx="4675298" cy="301456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61102" y="188135"/>
            <a:ext cx="11852454" cy="532463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x-none" b="1" dirty="0">
                <a:latin typeface="Calibri" panose="020F0502020204030204" pitchFamily="34" charset="0"/>
                <a:cs typeface="Calibri" panose="020F0502020204030204" pitchFamily="34" charset="0"/>
              </a:rPr>
              <a:t>FiQuS does not stand alone – the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STEAM framework</a:t>
            </a:r>
            <a:endParaRPr lang="en-GB" b="1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0C0F74C-3C07-FB6D-6499-E275E959D5B1}"/>
              </a:ext>
            </a:extLst>
          </p:cNvPr>
          <p:cNvSpPr/>
          <p:nvPr/>
        </p:nvSpPr>
        <p:spPr>
          <a:xfrm>
            <a:off x="2272620" y="1235086"/>
            <a:ext cx="1325371" cy="558800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Conductor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632B170-B8A4-B835-763E-A40C3013E1B5}"/>
              </a:ext>
            </a:extLst>
          </p:cNvPr>
          <p:cNvSpPr/>
          <p:nvPr/>
        </p:nvSpPr>
        <p:spPr>
          <a:xfrm>
            <a:off x="3841038" y="1235086"/>
            <a:ext cx="1325371" cy="558800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Magnet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4C11D5A-DDBA-4352-1CC2-E485DB450BF3}"/>
              </a:ext>
            </a:extLst>
          </p:cNvPr>
          <p:cNvSpPr/>
          <p:nvPr/>
        </p:nvSpPr>
        <p:spPr>
          <a:xfrm>
            <a:off x="5373277" y="1235086"/>
            <a:ext cx="1325371" cy="558800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Circuit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B160E16F-1DB7-0D29-A3FD-DBF6D192D33C}"/>
              </a:ext>
            </a:extLst>
          </p:cNvPr>
          <p:cNvSpPr/>
          <p:nvPr/>
        </p:nvSpPr>
        <p:spPr>
          <a:xfrm>
            <a:off x="2963573" y="4371791"/>
            <a:ext cx="3053651" cy="323894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Co-operative simulation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14AF657-D3DD-DABB-F6CF-D0C7A3CF9F4D}"/>
              </a:ext>
            </a:extLst>
          </p:cNvPr>
          <p:cNvSpPr/>
          <p:nvPr/>
        </p:nvSpPr>
        <p:spPr>
          <a:xfrm>
            <a:off x="6871254" y="1235086"/>
            <a:ext cx="1510747" cy="558800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Consecutive analysis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F6DEDF4-67AB-9A3C-814D-0F381870D16A}"/>
              </a:ext>
            </a:extLst>
          </p:cNvPr>
          <p:cNvSpPr/>
          <p:nvPr/>
        </p:nvSpPr>
        <p:spPr>
          <a:xfrm>
            <a:off x="8567050" y="1235086"/>
            <a:ext cx="1293621" cy="558800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Parametric analysis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B56EE2F-EBCE-32A3-7087-A1CE52A79270}"/>
              </a:ext>
            </a:extLst>
          </p:cNvPr>
          <p:cNvSpPr/>
          <p:nvPr/>
        </p:nvSpPr>
        <p:spPr>
          <a:xfrm>
            <a:off x="10177489" y="1235086"/>
            <a:ext cx="1665261" cy="558800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Comparison to</a:t>
            </a:r>
          </a:p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measurements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BE85A5F-120C-22CA-E7B7-27E96D25465B}"/>
              </a:ext>
            </a:extLst>
          </p:cNvPr>
          <p:cNvSpPr/>
          <p:nvPr/>
        </p:nvSpPr>
        <p:spPr>
          <a:xfrm>
            <a:off x="8551174" y="2255229"/>
            <a:ext cx="1325372" cy="292725"/>
          </a:xfrm>
          <a:prstGeom prst="rect">
            <a:avLst/>
          </a:prstGeom>
          <a:solidFill>
            <a:srgbClr val="CCFFCC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Dakota***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DCF2E24-DB50-8E23-D3CB-ACB1F3579D76}"/>
              </a:ext>
            </a:extLst>
          </p:cNvPr>
          <p:cNvSpPr/>
          <p:nvPr/>
        </p:nvSpPr>
        <p:spPr>
          <a:xfrm>
            <a:off x="10177487" y="1875594"/>
            <a:ext cx="1665261" cy="292725"/>
          </a:xfrm>
          <a:prstGeom prst="rect">
            <a:avLst/>
          </a:prstGeom>
          <a:solidFill>
            <a:srgbClr val="CCFFCC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STEAM SDK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639711E-38F0-08CB-55E9-63AC5169BEF6}"/>
              </a:ext>
            </a:extLst>
          </p:cNvPr>
          <p:cNvSpPr/>
          <p:nvPr/>
        </p:nvSpPr>
        <p:spPr>
          <a:xfrm>
            <a:off x="2255011" y="3762683"/>
            <a:ext cx="2120588" cy="292725"/>
          </a:xfrm>
          <a:prstGeom prst="rect">
            <a:avLst/>
          </a:prstGeom>
          <a:solidFill>
            <a:srgbClr val="CCFFCC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Materials properties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79BAB33-BD11-4B59-CDF7-2E5DCF6CD8BE}"/>
              </a:ext>
            </a:extLst>
          </p:cNvPr>
          <p:cNvSpPr/>
          <p:nvPr/>
        </p:nvSpPr>
        <p:spPr>
          <a:xfrm>
            <a:off x="2929774" y="4771542"/>
            <a:ext cx="1325371" cy="292725"/>
          </a:xfrm>
          <a:prstGeom prst="rect">
            <a:avLst/>
          </a:prstGeom>
          <a:solidFill>
            <a:srgbClr val="CCFFCC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COSIM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9D060E0E-8AF7-470C-1DAC-FA03F2E50A35}"/>
              </a:ext>
            </a:extLst>
          </p:cNvPr>
          <p:cNvSpPr/>
          <p:nvPr/>
        </p:nvSpPr>
        <p:spPr>
          <a:xfrm>
            <a:off x="6948613" y="1875594"/>
            <a:ext cx="1325370" cy="292725"/>
          </a:xfrm>
          <a:prstGeom prst="rect">
            <a:avLst/>
          </a:prstGeom>
          <a:solidFill>
            <a:srgbClr val="CCFFCC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STEAM SDK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850DA35-F72C-1801-5DAE-FCF800052C7B}"/>
              </a:ext>
            </a:extLst>
          </p:cNvPr>
          <p:cNvSpPr/>
          <p:nvPr/>
        </p:nvSpPr>
        <p:spPr>
          <a:xfrm>
            <a:off x="8551175" y="1875594"/>
            <a:ext cx="1325370" cy="292725"/>
          </a:xfrm>
          <a:prstGeom prst="rect">
            <a:avLst/>
          </a:prstGeom>
          <a:solidFill>
            <a:srgbClr val="CCFFCC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STEAM SDK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4E3539A-1907-1F45-F0B0-FEBD4544280F}"/>
              </a:ext>
            </a:extLst>
          </p:cNvPr>
          <p:cNvSpPr/>
          <p:nvPr/>
        </p:nvSpPr>
        <p:spPr>
          <a:xfrm>
            <a:off x="4499357" y="3770523"/>
            <a:ext cx="2174520" cy="292725"/>
          </a:xfrm>
          <a:prstGeom prst="rect">
            <a:avLst/>
          </a:prstGeom>
          <a:solidFill>
            <a:srgbClr val="CCFFCC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Component library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0934D063-47C0-99B3-8E7C-52A0C64EDEE5}"/>
              </a:ext>
            </a:extLst>
          </p:cNvPr>
          <p:cNvSpPr/>
          <p:nvPr/>
        </p:nvSpPr>
        <p:spPr>
          <a:xfrm>
            <a:off x="5078152" y="5403853"/>
            <a:ext cx="2015259" cy="469745"/>
          </a:xfrm>
          <a:prstGeom prst="rect">
            <a:avLst/>
          </a:prstGeom>
          <a:solidFill>
            <a:srgbClr val="CCFFCC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STEAM SDK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C9EB7DCE-556A-A02E-A3A5-1C4354C12E3D}"/>
              </a:ext>
            </a:extLst>
          </p:cNvPr>
          <p:cNvSpPr/>
          <p:nvPr/>
        </p:nvSpPr>
        <p:spPr>
          <a:xfrm>
            <a:off x="356592" y="1875594"/>
            <a:ext cx="1368000" cy="292725"/>
          </a:xfrm>
          <a:prstGeom prst="rect">
            <a:avLst/>
          </a:prstGeom>
          <a:solidFill>
            <a:srgbClr val="CCFFCC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Conductor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CF0FD99-E0D2-DB17-4B91-F0AF9542B5FD}"/>
              </a:ext>
            </a:extLst>
          </p:cNvPr>
          <p:cNvSpPr/>
          <p:nvPr/>
        </p:nvSpPr>
        <p:spPr>
          <a:xfrm>
            <a:off x="353639" y="1235086"/>
            <a:ext cx="1368000" cy="558800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Input files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3D64E68-84F3-5856-2325-37A948949BED}"/>
              </a:ext>
            </a:extLst>
          </p:cNvPr>
          <p:cNvSpPr/>
          <p:nvPr/>
        </p:nvSpPr>
        <p:spPr>
          <a:xfrm>
            <a:off x="356592" y="2261271"/>
            <a:ext cx="1368000" cy="292725"/>
          </a:xfrm>
          <a:prstGeom prst="rect">
            <a:avLst/>
          </a:prstGeom>
          <a:solidFill>
            <a:srgbClr val="CCFFCC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BFF4CC6-D9CA-6B93-DE87-32681147A40C}"/>
              </a:ext>
            </a:extLst>
          </p:cNvPr>
          <p:cNvSpPr/>
          <p:nvPr/>
        </p:nvSpPr>
        <p:spPr>
          <a:xfrm>
            <a:off x="356592" y="2646948"/>
            <a:ext cx="1368000" cy="292725"/>
          </a:xfrm>
          <a:prstGeom prst="rect">
            <a:avLst/>
          </a:prstGeom>
          <a:solidFill>
            <a:srgbClr val="CCFFCC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Circuit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7905F2A-E67A-E850-B90D-F18C0F7E0325}"/>
              </a:ext>
            </a:extLst>
          </p:cNvPr>
          <p:cNvSpPr/>
          <p:nvPr/>
        </p:nvSpPr>
        <p:spPr>
          <a:xfrm>
            <a:off x="356592" y="3418302"/>
            <a:ext cx="1368000" cy="292725"/>
          </a:xfrm>
          <a:prstGeom prst="rect">
            <a:avLst/>
          </a:prstGeom>
          <a:solidFill>
            <a:srgbClr val="CCFFCC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128150A7-C573-9C79-415A-CE13662EF8E3}"/>
              </a:ext>
            </a:extLst>
          </p:cNvPr>
          <p:cNvSpPr/>
          <p:nvPr/>
        </p:nvSpPr>
        <p:spPr>
          <a:xfrm>
            <a:off x="356592" y="3803979"/>
            <a:ext cx="1368000" cy="292725"/>
          </a:xfrm>
          <a:prstGeom prst="rect">
            <a:avLst/>
          </a:prstGeom>
          <a:solidFill>
            <a:srgbClr val="CCFFCC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Parametric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93AEE00F-4665-7395-3951-6BCA9BB54342}"/>
              </a:ext>
            </a:extLst>
          </p:cNvPr>
          <p:cNvSpPr/>
          <p:nvPr/>
        </p:nvSpPr>
        <p:spPr>
          <a:xfrm>
            <a:off x="356593" y="4189656"/>
            <a:ext cx="1368000" cy="292725"/>
          </a:xfrm>
          <a:prstGeom prst="rect">
            <a:avLst/>
          </a:prstGeom>
          <a:solidFill>
            <a:srgbClr val="CCFFCC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Meas. config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6CFB9FED-206D-EB21-7294-27A09740C1E5}"/>
              </a:ext>
            </a:extLst>
          </p:cNvPr>
          <p:cNvSpPr/>
          <p:nvPr/>
        </p:nvSpPr>
        <p:spPr>
          <a:xfrm>
            <a:off x="356592" y="3032625"/>
            <a:ext cx="1368000" cy="292725"/>
          </a:xfrm>
          <a:prstGeom prst="rect">
            <a:avLst/>
          </a:prstGeom>
          <a:solidFill>
            <a:srgbClr val="CCFFCC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Co-sim.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186CA40-AE8D-5D65-8F4B-F6BA0B62B7D7}"/>
              </a:ext>
            </a:extLst>
          </p:cNvPr>
          <p:cNvSpPr/>
          <p:nvPr/>
        </p:nvSpPr>
        <p:spPr>
          <a:xfrm>
            <a:off x="356591" y="4575331"/>
            <a:ext cx="1368000" cy="292725"/>
          </a:xfrm>
          <a:prstGeom prst="rect">
            <a:avLst/>
          </a:prstGeom>
          <a:solidFill>
            <a:srgbClr val="CCFFCC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Meas. data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6222550-EDBA-2112-5590-81C7FA7E4CD9}"/>
              </a:ext>
            </a:extLst>
          </p:cNvPr>
          <p:cNvSpPr txBox="1"/>
          <p:nvPr/>
        </p:nvSpPr>
        <p:spPr>
          <a:xfrm>
            <a:off x="2034863" y="6412468"/>
            <a:ext cx="52660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dirty="0"/>
              <a:t>S</a:t>
            </a:r>
            <a:r>
              <a:rPr lang="en-GB" dirty="0" err="1"/>
              <a:t>ome</a:t>
            </a:r>
            <a:r>
              <a:rPr lang="en-GB" dirty="0"/>
              <a:t> functionality is under active development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2F53FDB5-A2EC-AA78-B456-346CEFFF472D}"/>
              </a:ext>
            </a:extLst>
          </p:cNvPr>
          <p:cNvSpPr/>
          <p:nvPr/>
        </p:nvSpPr>
        <p:spPr>
          <a:xfrm>
            <a:off x="4691852" y="4771542"/>
            <a:ext cx="1325371" cy="292725"/>
          </a:xfrm>
          <a:prstGeom prst="rect">
            <a:avLst/>
          </a:prstGeom>
          <a:solidFill>
            <a:srgbClr val="CCFFCC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STEAM SDK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464D69C-D23A-6112-1F3F-D04026830FFF}"/>
              </a:ext>
            </a:extLst>
          </p:cNvPr>
          <p:cNvSpPr/>
          <p:nvPr/>
        </p:nvSpPr>
        <p:spPr>
          <a:xfrm>
            <a:off x="2275207" y="2254425"/>
            <a:ext cx="1320536" cy="292725"/>
          </a:xfrm>
          <a:prstGeom prst="rect">
            <a:avLst/>
          </a:prstGeom>
          <a:solidFill>
            <a:srgbClr val="CCFFCC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PyBBQ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43AF310-4BFC-01B1-E3A6-544FCD21A78D}"/>
              </a:ext>
            </a:extLst>
          </p:cNvPr>
          <p:cNvSpPr/>
          <p:nvPr/>
        </p:nvSpPr>
        <p:spPr>
          <a:xfrm>
            <a:off x="2275207" y="1879076"/>
            <a:ext cx="1325371" cy="292725"/>
          </a:xfrm>
          <a:prstGeom prst="rect">
            <a:avLst/>
          </a:prstGeom>
          <a:solidFill>
            <a:srgbClr val="CCFFCC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LEDET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C0E8E44-0DF0-DF82-341E-50EDA95E3AA3}"/>
              </a:ext>
            </a:extLst>
          </p:cNvPr>
          <p:cNvSpPr/>
          <p:nvPr/>
        </p:nvSpPr>
        <p:spPr>
          <a:xfrm>
            <a:off x="3843456" y="2254426"/>
            <a:ext cx="1320535" cy="292725"/>
          </a:xfrm>
          <a:prstGeom prst="rect">
            <a:avLst/>
          </a:prstGeom>
          <a:solidFill>
            <a:srgbClr val="CCFFCC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LEDET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87AA166-0E52-5AE1-1242-C13EC291FB1D}"/>
              </a:ext>
            </a:extLst>
          </p:cNvPr>
          <p:cNvSpPr/>
          <p:nvPr/>
        </p:nvSpPr>
        <p:spPr>
          <a:xfrm>
            <a:off x="3849806" y="2615416"/>
            <a:ext cx="1320535" cy="292725"/>
          </a:xfrm>
          <a:prstGeom prst="rect">
            <a:avLst/>
          </a:prstGeom>
          <a:solidFill>
            <a:srgbClr val="CCFFCC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ProteCCT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3210775-4B07-6290-A0BE-06C38F0AFEE3}"/>
              </a:ext>
            </a:extLst>
          </p:cNvPr>
          <p:cNvSpPr/>
          <p:nvPr/>
        </p:nvSpPr>
        <p:spPr>
          <a:xfrm>
            <a:off x="3856007" y="3380824"/>
            <a:ext cx="1320534" cy="292725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SIGMA*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A81A75A-16C5-DFCB-24B2-3D29BC27C430}"/>
              </a:ext>
            </a:extLst>
          </p:cNvPr>
          <p:cNvSpPr/>
          <p:nvPr/>
        </p:nvSpPr>
        <p:spPr>
          <a:xfrm>
            <a:off x="3843456" y="1875594"/>
            <a:ext cx="1320534" cy="292725"/>
          </a:xfrm>
          <a:prstGeom prst="rect">
            <a:avLst/>
          </a:prstGeom>
          <a:solidFill>
            <a:srgbClr val="CCFFCC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FiQuS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8AFB803-F317-700C-CDE8-5282025C9C80}"/>
              </a:ext>
            </a:extLst>
          </p:cNvPr>
          <p:cNvSpPr/>
          <p:nvPr/>
        </p:nvSpPr>
        <p:spPr>
          <a:xfrm>
            <a:off x="5360748" y="2993330"/>
            <a:ext cx="1320535" cy="292725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PSPICE**</a:t>
            </a:r>
            <a:endParaRPr lang="en-US" baseline="30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67E77FA-7F6F-2042-A26A-AFD67D8F0676}"/>
              </a:ext>
            </a:extLst>
          </p:cNvPr>
          <p:cNvSpPr/>
          <p:nvPr/>
        </p:nvSpPr>
        <p:spPr>
          <a:xfrm>
            <a:off x="2275207" y="2993331"/>
            <a:ext cx="1325371" cy="292725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BBQ*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D7B414D-01B4-8C93-3918-AAA094D70731}"/>
              </a:ext>
            </a:extLst>
          </p:cNvPr>
          <p:cNvSpPr/>
          <p:nvPr/>
        </p:nvSpPr>
        <p:spPr>
          <a:xfrm>
            <a:off x="5358330" y="1879076"/>
            <a:ext cx="1325371" cy="292725"/>
          </a:xfrm>
          <a:prstGeom prst="rect">
            <a:avLst/>
          </a:prstGeom>
          <a:solidFill>
            <a:srgbClr val="CCFFCC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XYCE***</a:t>
            </a:r>
          </a:p>
        </p:txBody>
      </p:sp>
      <p:sp>
        <p:nvSpPr>
          <p:cNvPr id="49" name="Rectangle 48"/>
          <p:cNvSpPr/>
          <p:nvPr/>
        </p:nvSpPr>
        <p:spPr>
          <a:xfrm>
            <a:off x="7620000" y="6403252"/>
            <a:ext cx="4059512" cy="378548"/>
          </a:xfrm>
          <a:prstGeom prst="rect">
            <a:avLst/>
          </a:prstGeom>
          <a:solidFill>
            <a:srgbClr val="CCFFCC"/>
          </a:solidFill>
          <a:ln>
            <a:solidFill>
              <a:srgbClr val="CCFFCC"/>
            </a:solidFill>
          </a:ln>
          <a:effectLst>
            <a:glow rad="70000">
              <a:schemeClr val="accent1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 in green boxes is free to use</a:t>
            </a:r>
            <a:endParaRPr lang="en-GB" sz="2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57884E8-4D7B-B39A-DEEF-94DA1B0885A8}"/>
              </a:ext>
            </a:extLst>
          </p:cNvPr>
          <p:cNvSpPr txBox="1"/>
          <p:nvPr/>
        </p:nvSpPr>
        <p:spPr>
          <a:xfrm>
            <a:off x="838200" y="5936562"/>
            <a:ext cx="11298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/>
              <a:t>*COMSOL license needed. **Commercial circuit solver from Cadence Design Systems. ***Free tools from Sandia Labs.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244499-03B0-AB55-7F68-7C439A3D5027}"/>
              </a:ext>
            </a:extLst>
          </p:cNvPr>
          <p:cNvSpPr/>
          <p:nvPr/>
        </p:nvSpPr>
        <p:spPr>
          <a:xfrm>
            <a:off x="2271926" y="2629774"/>
            <a:ext cx="1320534" cy="292725"/>
          </a:xfrm>
          <a:prstGeom prst="rect">
            <a:avLst/>
          </a:prstGeom>
          <a:solidFill>
            <a:srgbClr val="CCFFCC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FiQuS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DF7CB9-E1E0-401D-A7F2-A45D49AF5FD1}"/>
              </a:ext>
            </a:extLst>
          </p:cNvPr>
          <p:cNvSpPr/>
          <p:nvPr/>
        </p:nvSpPr>
        <p:spPr>
          <a:xfrm>
            <a:off x="3856006" y="2997183"/>
            <a:ext cx="1320535" cy="292725"/>
          </a:xfrm>
          <a:prstGeom prst="rect">
            <a:avLst/>
          </a:prstGeom>
          <a:solidFill>
            <a:srgbClr val="CCFFCC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x-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NICQS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997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8DE80FF-735B-0CB1-152A-354D9D44CF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7988" y="1318165"/>
                <a:ext cx="6684962" cy="1856911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DE" dirty="0">
                    <a:solidFill>
                      <a:schemeClr val="tx1"/>
                    </a:solidFill>
                  </a:rPr>
                  <a:t>STEAM SDK allows (traceable!) looping over different input file entries</a:t>
                </a:r>
              </a:p>
              <a:p>
                <a:pPr marL="666900" lvl="1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F</a:t>
                </a:r>
                <a:r>
                  <a:rPr lang="en-DE" dirty="0">
                    <a:solidFill>
                      <a:schemeClr val="tx1"/>
                    </a:solidFill>
                  </a:rPr>
                  <a:t>or all tools, not just FiQuS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DE" dirty="0">
                    <a:solidFill>
                      <a:schemeClr val="tx1"/>
                    </a:solidFill>
                  </a:rPr>
                  <a:t>Example: different lengths </a:t>
                </a:r>
                <a14:m>
                  <m:oMath xmlns:m="http://schemas.openxmlformats.org/officeDocument/2006/math">
                    <m:r>
                      <a:rPr lang="en-DE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r>
                  <a:rPr lang="en-DE" dirty="0">
                    <a:solidFill>
                      <a:schemeClr val="tx1"/>
                    </a:solidFill>
                  </a:rPr>
                  <a:t> in turn numbers of local critical current defect of a no-insulation coil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8DE80FF-735B-0CB1-152A-354D9D44CF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7988" y="1318165"/>
                <a:ext cx="6684962" cy="1856911"/>
              </a:xfrm>
              <a:blipFill>
                <a:blip r:embed="rId3"/>
                <a:stretch>
                  <a:fillRect l="-2279" t="-6557" r="-638" b="-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A02B7451-A10C-5A70-E29E-C03424817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Parametric Analysis via STEAM SDK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DA722-8A35-C20D-5852-969FB56CF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E7FE4-F5CF-B24B-B8A4-1A652F362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GB"/>
              <a:t>Mariusz Wozniak et al. | Simulation of quench protection systems of next-generation SC magnets</a:t>
            </a: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20173CD-AE3F-D2E7-0D4A-387688726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940" y="1318165"/>
            <a:ext cx="398586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2CBD3C6-D3E6-A41E-8CFE-C902F268AE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270471"/>
              </p:ext>
            </p:extLst>
          </p:nvPr>
        </p:nvGraphicFramePr>
        <p:xfrm>
          <a:off x="411705" y="3418328"/>
          <a:ext cx="5922962" cy="2387616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316214">
                  <a:extLst>
                    <a:ext uri="{9D8B030D-6E8A-4147-A177-3AD203B41FA5}">
                      <a16:colId xmlns:a16="http://schemas.microsoft.com/office/drawing/2014/main" val="302874291"/>
                    </a:ext>
                  </a:extLst>
                </a:gridCol>
                <a:gridCol w="438737">
                  <a:extLst>
                    <a:ext uri="{9D8B030D-6E8A-4147-A177-3AD203B41FA5}">
                      <a16:colId xmlns:a16="http://schemas.microsoft.com/office/drawing/2014/main" val="1593841781"/>
                    </a:ext>
                  </a:extLst>
                </a:gridCol>
                <a:gridCol w="4168011">
                  <a:extLst>
                    <a:ext uri="{9D8B030D-6E8A-4147-A177-3AD203B41FA5}">
                      <a16:colId xmlns:a16="http://schemas.microsoft.com/office/drawing/2014/main" val="1280455056"/>
                    </a:ext>
                  </a:extLst>
                </a:gridCol>
              </a:tblGrid>
              <a:tr h="21705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simulation_number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solidFill>
                            <a:schemeClr val="tx1"/>
                          </a:solidFill>
                          <a:effectLst/>
                        </a:rPr>
                        <a:t>...</a:t>
                      </a:r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Options_FiQuS.Pancake3D.solve.localDefects.jCritical.</a:t>
                      </a:r>
                      <a:r>
                        <a:rPr lang="x-none" sz="10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defectLength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25330648"/>
                  </a:ext>
                </a:extLst>
              </a:tr>
              <a:tr h="21705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u="none" strike="noStrike">
                          <a:solidFill>
                            <a:schemeClr val="tx1"/>
                          </a:solidFill>
                          <a:effectLst/>
                        </a:rPr>
                        <a:t>...</a:t>
                      </a:r>
                      <a:endParaRPr lang="en-US" sz="10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10.1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1099830"/>
                  </a:ext>
                </a:extLst>
              </a:tr>
              <a:tr h="21705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u="none" strike="noStrike">
                          <a:solidFill>
                            <a:schemeClr val="tx1"/>
                          </a:solidFill>
                          <a:effectLst/>
                        </a:rPr>
                        <a:t>...</a:t>
                      </a:r>
                      <a:endParaRPr lang="en-US" sz="10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10.2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1548804"/>
                  </a:ext>
                </a:extLst>
              </a:tr>
              <a:tr h="21705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0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u="none" strike="noStrike">
                          <a:solidFill>
                            <a:schemeClr val="tx1"/>
                          </a:solidFill>
                          <a:effectLst/>
                        </a:rPr>
                        <a:t>...</a:t>
                      </a:r>
                      <a:endParaRPr lang="en-US" sz="10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10.3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59313141"/>
                  </a:ext>
                </a:extLst>
              </a:tr>
              <a:tr h="21705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0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u="none" strike="noStrike">
                          <a:solidFill>
                            <a:schemeClr val="tx1"/>
                          </a:solidFill>
                          <a:effectLst/>
                        </a:rPr>
                        <a:t>...</a:t>
                      </a:r>
                      <a:endParaRPr lang="en-US" sz="10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10.4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40655261"/>
                  </a:ext>
                </a:extLst>
              </a:tr>
              <a:tr h="21705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u="none" strike="noStrike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sz="10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u="none" strike="noStrike">
                          <a:solidFill>
                            <a:schemeClr val="tx1"/>
                          </a:solidFill>
                          <a:effectLst/>
                        </a:rPr>
                        <a:t>...</a:t>
                      </a:r>
                      <a:endParaRPr lang="en-US" sz="10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10.5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3229821"/>
                  </a:ext>
                </a:extLst>
              </a:tr>
              <a:tr h="21705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u="none" strike="noStrike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US" sz="10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u="none" strike="noStrike">
                          <a:solidFill>
                            <a:schemeClr val="tx1"/>
                          </a:solidFill>
                          <a:effectLst/>
                        </a:rPr>
                        <a:t>...</a:t>
                      </a:r>
                      <a:endParaRPr lang="en-US" sz="10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u="none" strike="noStrike">
                          <a:solidFill>
                            <a:schemeClr val="tx1"/>
                          </a:solidFill>
                          <a:effectLst/>
                        </a:rPr>
                        <a:t>10.6</a:t>
                      </a:r>
                      <a:endParaRPr lang="en-US" sz="10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19743711"/>
                  </a:ext>
                </a:extLst>
              </a:tr>
              <a:tr h="21705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u="none" strike="noStrike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n-US" sz="10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u="none" strike="noStrike">
                          <a:solidFill>
                            <a:schemeClr val="tx1"/>
                          </a:solidFill>
                          <a:effectLst/>
                        </a:rPr>
                        <a:t>...</a:t>
                      </a:r>
                      <a:endParaRPr lang="en-US" sz="10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10.7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87366657"/>
                  </a:ext>
                </a:extLst>
              </a:tr>
              <a:tr h="21705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u="none" strike="noStrike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n-US" sz="10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u="none" strike="noStrike">
                          <a:solidFill>
                            <a:schemeClr val="tx1"/>
                          </a:solidFill>
                          <a:effectLst/>
                        </a:rPr>
                        <a:t>...</a:t>
                      </a:r>
                      <a:endParaRPr lang="en-US" sz="10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10.8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37954516"/>
                  </a:ext>
                </a:extLst>
              </a:tr>
              <a:tr h="21705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u="none" strike="noStrike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n-US" sz="10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u="none" strike="noStrike">
                          <a:solidFill>
                            <a:schemeClr val="tx1"/>
                          </a:solidFill>
                          <a:effectLst/>
                        </a:rPr>
                        <a:t>...</a:t>
                      </a:r>
                      <a:endParaRPr lang="en-US" sz="10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10.9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7038241"/>
                  </a:ext>
                </a:extLst>
              </a:tr>
              <a:tr h="21705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...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32374665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CE528A3-D305-53F5-381B-01CFE36081DD}"/>
              </a:ext>
            </a:extLst>
          </p:cNvPr>
          <p:cNvCxnSpPr/>
          <p:nvPr/>
        </p:nvCxnSpPr>
        <p:spPr>
          <a:xfrm>
            <a:off x="6553200" y="4726722"/>
            <a:ext cx="110093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A18340A-80F0-4A33-5D9D-8D9DF8B0515F}"/>
              </a:ext>
            </a:extLst>
          </p:cNvPr>
          <p:cNvSpPr/>
          <p:nvPr/>
        </p:nvSpPr>
        <p:spPr>
          <a:xfrm>
            <a:off x="6495860" y="4143245"/>
            <a:ext cx="1215609" cy="485237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STEAM </a:t>
            </a:r>
            <a:br>
              <a:rPr lang="x-none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A465E9-1BC9-5BF7-FF01-B595515A048F}"/>
              </a:ext>
            </a:extLst>
          </p:cNvPr>
          <p:cNvSpPr txBox="1"/>
          <p:nvPr/>
        </p:nvSpPr>
        <p:spPr>
          <a:xfrm>
            <a:off x="354166" y="6000155"/>
            <a:ext cx="11376025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x-none" sz="1050" dirty="0">
                <a:solidFill>
                  <a:schemeClr val="accent5"/>
                </a:solidFill>
              </a:rPr>
              <a:t>Example from </a:t>
            </a:r>
            <a:r>
              <a:rPr lang="x-none" sz="1050" i="1" dirty="0">
                <a:solidFill>
                  <a:schemeClr val="accent5"/>
                </a:solidFill>
              </a:rPr>
              <a:t>S. Atalay </a:t>
            </a:r>
            <a:r>
              <a:rPr lang="en-GB" sz="1050" i="1" dirty="0">
                <a:solidFill>
                  <a:schemeClr val="accent5"/>
                </a:solidFill>
              </a:rPr>
              <a:t>et al</a:t>
            </a:r>
            <a:r>
              <a:rPr lang="en-GB" sz="1050" dirty="0">
                <a:solidFill>
                  <a:schemeClr val="accent5"/>
                </a:solidFill>
              </a:rPr>
              <a:t>., "An open-source 3D FE quench simulation tool for no-insulation HTS pancake coils," </a:t>
            </a:r>
            <a:r>
              <a:rPr lang="en-GB" sz="1050" dirty="0" err="1">
                <a:solidFill>
                  <a:schemeClr val="accent5"/>
                </a:solidFill>
              </a:rPr>
              <a:t>Supercond</a:t>
            </a:r>
            <a:r>
              <a:rPr lang="en-GB" sz="1050" dirty="0">
                <a:solidFill>
                  <a:schemeClr val="accent5"/>
                </a:solidFill>
              </a:rPr>
              <a:t>. Sci. Technol. (2018)</a:t>
            </a:r>
          </a:p>
        </p:txBody>
      </p:sp>
    </p:spTree>
    <p:extLst>
      <p:ext uri="{BB962C8B-B14F-4D97-AF65-F5344CB8AC3E}">
        <p14:creationId xmlns:p14="http://schemas.microsoft.com/office/powerpoint/2010/main" val="259494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202523" y="82014"/>
            <a:ext cx="11852454" cy="532463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pic>
        <p:nvPicPr>
          <p:cNvPr id="19" name="Content Placeholder 5" descr="Diagram&#10;&#10;Description automatically generated with low confidence">
            <a:extLst>
              <a:ext uri="{FF2B5EF4-FFF2-40B4-BE49-F238E27FC236}">
                <a16:creationId xmlns:a16="http://schemas.microsoft.com/office/drawing/2014/main" id="{4854AC92-11EB-CE68-7FC0-FE17A7297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709" y="1025174"/>
            <a:ext cx="3032423" cy="1898349"/>
          </a:xfrm>
          <a:prstGeom prst="rect">
            <a:avLst/>
          </a:prstGeom>
        </p:spPr>
      </p:pic>
      <p:pic>
        <p:nvPicPr>
          <p:cNvPr id="32" name="Content Placeholder 5">
            <a:extLst>
              <a:ext uri="{FF2B5EF4-FFF2-40B4-BE49-F238E27FC236}">
                <a16:creationId xmlns:a16="http://schemas.microsoft.com/office/drawing/2014/main" id="{487360AA-CC67-71F0-9F8D-9C00BEB032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458200" y="1021723"/>
            <a:ext cx="2667000" cy="19052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00CD13-0558-C064-CA87-254151D05A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9930" y="52803"/>
            <a:ext cx="1468655" cy="641579"/>
          </a:xfrm>
          <a:prstGeom prst="rect">
            <a:avLst/>
          </a:prstGeom>
        </p:spPr>
      </p:pic>
      <p:pic>
        <p:nvPicPr>
          <p:cNvPr id="18" name="Picture 6" descr="Dakota Optimization and UQ">
            <a:extLst>
              <a:ext uri="{FF2B5EF4-FFF2-40B4-BE49-F238E27FC236}">
                <a16:creationId xmlns:a16="http://schemas.microsoft.com/office/drawing/2014/main" id="{EE12374E-E070-B4F2-FFA3-1D54513AC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984" y="52803"/>
            <a:ext cx="1046213" cy="64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Pfeil nach rechts 15">
            <a:extLst>
              <a:ext uri="{FF2B5EF4-FFF2-40B4-BE49-F238E27FC236}">
                <a16:creationId xmlns:a16="http://schemas.microsoft.com/office/drawing/2014/main" id="{D1168D79-B67D-6E08-3678-EFB3C6B21F6F}"/>
              </a:ext>
            </a:extLst>
          </p:cNvPr>
          <p:cNvSpPr/>
          <p:nvPr/>
        </p:nvSpPr>
        <p:spPr>
          <a:xfrm>
            <a:off x="8020080" y="1859680"/>
            <a:ext cx="338031" cy="238125"/>
          </a:xfrm>
          <a:prstGeom prst="rightArrow">
            <a:avLst/>
          </a:prstGeom>
          <a:solidFill>
            <a:srgbClr val="0070C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B6359-66F0-717D-07A8-D7ED584D43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5173" y="904769"/>
            <a:ext cx="3526857" cy="206085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123E5FE1-7C2E-4B6B-A313-92DC6FE9AC19}"/>
              </a:ext>
            </a:extLst>
          </p:cNvPr>
          <p:cNvSpPr/>
          <p:nvPr/>
        </p:nvSpPr>
        <p:spPr>
          <a:xfrm>
            <a:off x="407988" y="5825323"/>
            <a:ext cx="11376025" cy="40157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glow rad="70000">
              <a:schemeClr val="accent1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x-non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Coupling to Dakota benefits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text-based input files for models, virtually any input can be changed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C0C33C39-B4E1-7EB2-D3FE-B5821E4CD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x-none" dirty="0"/>
              <a:t>STEAM SDK coupling to DAKOTA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EE4419A-83E7-8C85-286D-23E24A90988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703101" y="814744"/>
            <a:ext cx="2435484" cy="16236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7966B0-82A6-7E7D-D2C0-05E1C460E8BD}"/>
              </a:ext>
            </a:extLst>
          </p:cNvPr>
          <p:cNvSpPr txBox="1"/>
          <p:nvPr/>
        </p:nvSpPr>
        <p:spPr>
          <a:xfrm>
            <a:off x="407988" y="2962690"/>
            <a:ext cx="11376025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x-none" sz="1050" i="1" dirty="0">
                <a:solidFill>
                  <a:schemeClr val="accent5"/>
                </a:solidFill>
              </a:rPr>
              <a:t>M. Wozniak </a:t>
            </a:r>
            <a:r>
              <a:rPr lang="en-GB" sz="1050" i="1" dirty="0">
                <a:solidFill>
                  <a:schemeClr val="accent5"/>
                </a:solidFill>
              </a:rPr>
              <a:t>et al</a:t>
            </a:r>
            <a:r>
              <a:rPr lang="en-GB" sz="1050" dirty="0">
                <a:solidFill>
                  <a:schemeClr val="accent5"/>
                </a:solidFill>
              </a:rPr>
              <a:t>., "Quench Protection of the HL-LHC Hollow Electron Lens Superconducting Solenoid Magnets," </a:t>
            </a:r>
            <a:r>
              <a:rPr lang="x-none" sz="1050" dirty="0">
                <a:solidFill>
                  <a:schemeClr val="accent5"/>
                </a:solidFill>
              </a:rPr>
              <a:t>IEEE Trans. Appl. </a:t>
            </a:r>
            <a:r>
              <a:rPr lang="en-GB" sz="1050" dirty="0">
                <a:solidFill>
                  <a:schemeClr val="accent5"/>
                </a:solidFill>
              </a:rPr>
              <a:t>(20</a:t>
            </a:r>
            <a:r>
              <a:rPr lang="x-none" sz="1050" dirty="0">
                <a:solidFill>
                  <a:schemeClr val="accent5"/>
                </a:solidFill>
              </a:rPr>
              <a:t>22</a:t>
            </a:r>
            <a:r>
              <a:rPr lang="en-GB" sz="1050" dirty="0">
                <a:solidFill>
                  <a:schemeClr val="accent5"/>
                </a:solidFill>
              </a:rPr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E3A6B1-B24F-FFD7-C114-08DE79F252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5284" y="3293356"/>
            <a:ext cx="2529831" cy="21234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021E8E-9EFB-A16C-5FA4-ACEE86AB38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2010" y="3293677"/>
            <a:ext cx="2513190" cy="21228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680231-847B-8004-3AFD-1705BD3CCE00}"/>
              </a:ext>
            </a:extLst>
          </p:cNvPr>
          <p:cNvSpPr txBox="1"/>
          <p:nvPr/>
        </p:nvSpPr>
        <p:spPr>
          <a:xfrm>
            <a:off x="407988" y="1675014"/>
            <a:ext cx="582612" cy="3693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l"/>
            <a:r>
              <a:rPr lang="x-none" b="1" dirty="0">
                <a:sym typeface="Wingdings" panose="05000000000000000000" pitchFamily="2" charset="2"/>
              </a:rPr>
              <a:t>UQ</a:t>
            </a:r>
            <a:endParaRPr lang="en-US" b="1" dirty="0">
              <a:sym typeface="Wingdings" panose="05000000000000000000" pitchFamily="2" charset="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58012A-D719-E962-7724-26C4F024FDFD}"/>
              </a:ext>
            </a:extLst>
          </p:cNvPr>
          <p:cNvSpPr txBox="1"/>
          <p:nvPr/>
        </p:nvSpPr>
        <p:spPr>
          <a:xfrm>
            <a:off x="454447" y="4170424"/>
            <a:ext cx="4498553" cy="3693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l"/>
            <a:r>
              <a:rPr lang="x-none" b="1" dirty="0">
                <a:sym typeface="Wingdings" panose="05000000000000000000" pitchFamily="2" charset="2"/>
              </a:rPr>
              <a:t>Multivariate Closed-Loop Optimization</a:t>
            </a:r>
            <a:endParaRPr lang="en-US" b="1" dirty="0">
              <a:sym typeface="Wingdings" panose="05000000000000000000" pitchFamily="2" charset="2"/>
            </a:endParaRPr>
          </a:p>
        </p:txBody>
      </p:sp>
      <p:pic>
        <p:nvPicPr>
          <p:cNvPr id="12" name="Content Placeholder 5" descr="Diagram&#10;&#10;Description automatically generated with low confidence">
            <a:extLst>
              <a:ext uri="{FF2B5EF4-FFF2-40B4-BE49-F238E27FC236}">
                <a16:creationId xmlns:a16="http://schemas.microsoft.com/office/drawing/2014/main" id="{D832FA5B-D835-362F-3787-FCC7094A4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369" y="1025174"/>
            <a:ext cx="3032423" cy="1898349"/>
          </a:xfrm>
          <a:prstGeom prst="rect">
            <a:avLst/>
          </a:prstGeom>
        </p:spPr>
      </p:pic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1D5DA651-2382-20C1-C5BE-D5AAB20F8B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450860" y="1021723"/>
            <a:ext cx="2667000" cy="19052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0AF4A3-56A1-F2B5-0AD9-94EF0053585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695761" y="814744"/>
            <a:ext cx="2435484" cy="16236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23F2D5D-4FBD-97CC-460F-47CD868351C9}"/>
              </a:ext>
            </a:extLst>
          </p:cNvPr>
          <p:cNvSpPr txBox="1"/>
          <p:nvPr/>
        </p:nvSpPr>
        <p:spPr>
          <a:xfrm>
            <a:off x="400648" y="1675014"/>
            <a:ext cx="582612" cy="3693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l"/>
            <a:r>
              <a:rPr lang="x-none" b="1" dirty="0">
                <a:sym typeface="Wingdings" panose="05000000000000000000" pitchFamily="2" charset="2"/>
              </a:rPr>
              <a:t>UQ</a:t>
            </a:r>
            <a:endParaRPr lang="en-US" b="1" dirty="0">
              <a:sym typeface="Wingdings" panose="05000000000000000000" pitchFamily="2" charset="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C228F4-59BE-3E14-9844-4D4DFBABEBF1}"/>
              </a:ext>
            </a:extLst>
          </p:cNvPr>
          <p:cNvSpPr txBox="1"/>
          <p:nvPr/>
        </p:nvSpPr>
        <p:spPr>
          <a:xfrm>
            <a:off x="380204" y="5524546"/>
            <a:ext cx="11376025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x-none" sz="1050" i="1" dirty="0">
                <a:solidFill>
                  <a:schemeClr val="accent5"/>
                </a:solidFill>
              </a:rPr>
              <a:t>M. Gorenflo</a:t>
            </a:r>
            <a:r>
              <a:rPr lang="en-GB" sz="1050" dirty="0">
                <a:solidFill>
                  <a:schemeClr val="accent5"/>
                </a:solidFill>
              </a:rPr>
              <a:t>, "Closed-Loop Optimization of a Lumped Model of the Main Dipole Circuit’s Energy Extraction Resistor," </a:t>
            </a:r>
            <a:r>
              <a:rPr lang="x-none" sz="1050" dirty="0">
                <a:solidFill>
                  <a:schemeClr val="accent5"/>
                </a:solidFill>
              </a:rPr>
              <a:t>Master’s Thesis </a:t>
            </a:r>
            <a:r>
              <a:rPr lang="en-US" sz="1050" dirty="0">
                <a:solidFill>
                  <a:schemeClr val="accent5"/>
                </a:solidFill>
              </a:rPr>
              <a:t>Philipps-University Marburg</a:t>
            </a:r>
            <a:r>
              <a:rPr lang="x-none" sz="1050" dirty="0">
                <a:solidFill>
                  <a:schemeClr val="accent5"/>
                </a:solidFill>
              </a:rPr>
              <a:t> </a:t>
            </a:r>
            <a:r>
              <a:rPr lang="en-GB" sz="1050" dirty="0">
                <a:solidFill>
                  <a:schemeClr val="accent5"/>
                </a:solidFill>
              </a:rPr>
              <a:t>(20</a:t>
            </a:r>
            <a:r>
              <a:rPr lang="x-none" sz="1050" dirty="0">
                <a:solidFill>
                  <a:schemeClr val="accent5"/>
                </a:solidFill>
              </a:rPr>
              <a:t>24</a:t>
            </a:r>
            <a:r>
              <a:rPr lang="en-GB" sz="1050" dirty="0">
                <a:solidFill>
                  <a:schemeClr val="accent5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794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1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>
            <a:extLst>
              <a:ext uri="{FF2B5EF4-FFF2-40B4-BE49-F238E27FC236}">
                <a16:creationId xmlns:a16="http://schemas.microsoft.com/office/drawing/2014/main" id="{AB9DE84B-4473-41A1-E4FF-87DBC2F96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4791" y="3421329"/>
            <a:ext cx="2365861" cy="1740598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E00CBDE4-A7FC-C8AE-2F96-53EAA866ED18}"/>
              </a:ext>
            </a:extLst>
          </p:cNvPr>
          <p:cNvSpPr/>
          <p:nvPr/>
        </p:nvSpPr>
        <p:spPr>
          <a:xfrm>
            <a:off x="2640360" y="1463645"/>
            <a:ext cx="2982643" cy="2359488"/>
          </a:xfrm>
          <a:prstGeom prst="rect">
            <a:avLst/>
          </a:prstGeom>
          <a:noFill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4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0DBEE03-D499-E8C9-40F3-783AA90D3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935" y="3442762"/>
            <a:ext cx="421855" cy="1460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09D8AD-5607-B445-BD23-2B075EF792D3}"/>
              </a:ext>
            </a:extLst>
          </p:cNvPr>
          <p:cNvSpPr txBox="1"/>
          <p:nvPr/>
        </p:nvSpPr>
        <p:spPr>
          <a:xfrm>
            <a:off x="972572" y="1361375"/>
            <a:ext cx="1019831" cy="286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64" dirty="0"/>
              <a:t>ROXIE files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AEC83E-C6C1-ABD2-A942-0AC8628E268A}"/>
              </a:ext>
            </a:extLst>
          </p:cNvPr>
          <p:cNvSpPr txBox="1"/>
          <p:nvPr/>
        </p:nvSpPr>
        <p:spPr>
          <a:xfrm>
            <a:off x="2624975" y="2920782"/>
            <a:ext cx="1298088" cy="481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64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 input file (model data)</a:t>
            </a:r>
            <a:endParaRPr lang="en-GB" sz="1264" dirty="0">
              <a:solidFill>
                <a:srgbClr val="FF0000"/>
              </a:solidFill>
            </a:endParaRPr>
          </a:p>
        </p:txBody>
      </p:sp>
      <p:sp>
        <p:nvSpPr>
          <p:cNvPr id="31" name="Pfeil nach rechts 15">
            <a:extLst>
              <a:ext uri="{FF2B5EF4-FFF2-40B4-BE49-F238E27FC236}">
                <a16:creationId xmlns:a16="http://schemas.microsoft.com/office/drawing/2014/main" id="{C3C1D5F4-4572-D84B-8893-542D298196F9}"/>
              </a:ext>
            </a:extLst>
          </p:cNvPr>
          <p:cNvSpPr/>
          <p:nvPr/>
        </p:nvSpPr>
        <p:spPr>
          <a:xfrm>
            <a:off x="2177291" y="1933139"/>
            <a:ext cx="419500" cy="214313"/>
          </a:xfrm>
          <a:prstGeom prst="rightArrow">
            <a:avLst/>
          </a:prstGeom>
          <a:solidFill>
            <a:srgbClr val="0070C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64" dirty="0"/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6653D08C-8AFA-CD0B-BDDA-50BA3CA63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929" y="2332154"/>
            <a:ext cx="578062" cy="17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0E3652F-E63E-E29A-6158-8F4544C0C43D}"/>
              </a:ext>
            </a:extLst>
          </p:cNvPr>
          <p:cNvSpPr txBox="1"/>
          <p:nvPr/>
        </p:nvSpPr>
        <p:spPr>
          <a:xfrm>
            <a:off x="2699517" y="1755992"/>
            <a:ext cx="976549" cy="481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64" dirty="0"/>
              <a:t>ROXIE</a:t>
            </a:r>
          </a:p>
          <a:p>
            <a:r>
              <a:rPr lang="en-GB" sz="1264" dirty="0"/>
              <a:t>files parser</a:t>
            </a:r>
          </a:p>
        </p:txBody>
      </p:sp>
      <p:sp>
        <p:nvSpPr>
          <p:cNvPr id="34" name="Pfeil nach rechts 15">
            <a:extLst>
              <a:ext uri="{FF2B5EF4-FFF2-40B4-BE49-F238E27FC236}">
                <a16:creationId xmlns:a16="http://schemas.microsoft.com/office/drawing/2014/main" id="{6581E27C-8599-FEB6-E806-7A87ADDA9DBF}"/>
              </a:ext>
            </a:extLst>
          </p:cNvPr>
          <p:cNvSpPr/>
          <p:nvPr/>
        </p:nvSpPr>
        <p:spPr>
          <a:xfrm>
            <a:off x="3881378" y="1956882"/>
            <a:ext cx="436319" cy="214313"/>
          </a:xfrm>
          <a:prstGeom prst="rightArrow">
            <a:avLst/>
          </a:prstGeom>
          <a:solidFill>
            <a:srgbClr val="0070C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64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07E17A-D27D-EEEB-D4F3-4A52B22BCAB4}"/>
              </a:ext>
            </a:extLst>
          </p:cNvPr>
          <p:cNvGrpSpPr/>
          <p:nvPr/>
        </p:nvGrpSpPr>
        <p:grpSpPr>
          <a:xfrm>
            <a:off x="4346147" y="1582687"/>
            <a:ext cx="1216462" cy="1837770"/>
            <a:chOff x="5577132" y="2328117"/>
            <a:chExt cx="1578012" cy="2218267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2F06745-F358-D1EB-918B-97B4949122B6}"/>
                </a:ext>
              </a:extLst>
            </p:cNvPr>
            <p:cNvSpPr/>
            <p:nvPr/>
          </p:nvSpPr>
          <p:spPr>
            <a:xfrm>
              <a:off x="5577132" y="2328117"/>
              <a:ext cx="1578012" cy="221826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BF70D9B-E360-1CDD-5CEA-CD0D77D5276B}"/>
                </a:ext>
              </a:extLst>
            </p:cNvPr>
            <p:cNvSpPr txBox="1"/>
            <p:nvPr/>
          </p:nvSpPr>
          <p:spPr>
            <a:xfrm>
              <a:off x="5768789" y="2591431"/>
              <a:ext cx="1270518" cy="18277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32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Conductor,</a:t>
              </a:r>
            </a:p>
            <a:p>
              <a:r>
                <a:rPr lang="en-US" sz="132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Geometry,</a:t>
              </a:r>
            </a:p>
            <a:p>
              <a:r>
                <a:rPr lang="en-US" sz="132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Circuit,</a:t>
              </a:r>
            </a:p>
            <a:p>
              <a:r>
                <a:rPr lang="en-US" sz="132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Mesh,</a:t>
              </a:r>
            </a:p>
            <a:p>
              <a:r>
                <a:rPr lang="en-US" sz="132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Solution,</a:t>
              </a:r>
            </a:p>
            <a:p>
              <a:r>
                <a:rPr lang="en-US" sz="132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Options,</a:t>
              </a:r>
            </a:p>
            <a:p>
              <a:r>
                <a:rPr lang="en-US" sz="132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</a:t>
              </a:r>
              <a:endParaRPr lang="en-GB" sz="132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1A014EFD-F2DA-5C0F-6115-F0929D394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104" y="3475981"/>
            <a:ext cx="366995" cy="127037"/>
          </a:xfrm>
          <a:prstGeom prst="rect">
            <a:avLst/>
          </a:prstGeom>
        </p:spPr>
      </p:pic>
      <p:sp>
        <p:nvSpPr>
          <p:cNvPr id="45" name="Pfeil nach rechts 15">
            <a:extLst>
              <a:ext uri="{FF2B5EF4-FFF2-40B4-BE49-F238E27FC236}">
                <a16:creationId xmlns:a16="http://schemas.microsoft.com/office/drawing/2014/main" id="{24C1C201-7160-5088-CE9C-12AE4A9EAA7F}"/>
              </a:ext>
            </a:extLst>
          </p:cNvPr>
          <p:cNvSpPr/>
          <p:nvPr/>
        </p:nvSpPr>
        <p:spPr>
          <a:xfrm>
            <a:off x="5660434" y="1953229"/>
            <a:ext cx="366857" cy="214313"/>
          </a:xfrm>
          <a:prstGeom prst="rightArrow">
            <a:avLst/>
          </a:prstGeom>
          <a:solidFill>
            <a:srgbClr val="0070C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64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BA01932-C9EC-EA64-AE1C-B410560FF344}"/>
              </a:ext>
            </a:extLst>
          </p:cNvPr>
          <p:cNvSpPr txBox="1"/>
          <p:nvPr/>
        </p:nvSpPr>
        <p:spPr>
          <a:xfrm>
            <a:off x="3490319" y="1157866"/>
            <a:ext cx="1117614" cy="286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64" dirty="0"/>
              <a:t>STEAM SDK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B5892F7-7E2C-DA68-F2BF-6B52CB8A4B68}"/>
              </a:ext>
            </a:extLst>
          </p:cNvPr>
          <p:cNvSpPr/>
          <p:nvPr/>
        </p:nvSpPr>
        <p:spPr>
          <a:xfrm>
            <a:off x="7812698" y="1801313"/>
            <a:ext cx="1216462" cy="48393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60" dirty="0"/>
              <a:t>SIGMA model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D7E4313D-098B-1194-111F-40ECE21C6B82}"/>
              </a:ext>
            </a:extLst>
          </p:cNvPr>
          <p:cNvSpPr/>
          <p:nvPr/>
        </p:nvSpPr>
        <p:spPr>
          <a:xfrm>
            <a:off x="7836091" y="2721892"/>
            <a:ext cx="1193069" cy="4135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64" dirty="0"/>
              <a:t>FiQuS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A98D610-24CF-A3AE-8DAB-FC44F654A862}"/>
              </a:ext>
            </a:extLst>
          </p:cNvPr>
          <p:cNvSpPr txBox="1"/>
          <p:nvPr/>
        </p:nvSpPr>
        <p:spPr>
          <a:xfrm>
            <a:off x="7955700" y="3133882"/>
            <a:ext cx="1070599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20" b="1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Gmsh API</a:t>
            </a:r>
          </a:p>
          <a:p>
            <a:r>
              <a:rPr lang="en-GB" sz="1620" b="1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+ GetDP</a:t>
            </a:r>
          </a:p>
        </p:txBody>
      </p:sp>
      <p:sp>
        <p:nvSpPr>
          <p:cNvPr id="56" name="Pfeil nach rechts 15">
            <a:extLst>
              <a:ext uri="{FF2B5EF4-FFF2-40B4-BE49-F238E27FC236}">
                <a16:creationId xmlns:a16="http://schemas.microsoft.com/office/drawing/2014/main" id="{009CFC1A-6D4D-5ABA-F130-1DEAE6034035}"/>
              </a:ext>
            </a:extLst>
          </p:cNvPr>
          <p:cNvSpPr/>
          <p:nvPr/>
        </p:nvSpPr>
        <p:spPr>
          <a:xfrm>
            <a:off x="9198620" y="2833019"/>
            <a:ext cx="375072" cy="214313"/>
          </a:xfrm>
          <a:prstGeom prst="rightArrow">
            <a:avLst/>
          </a:prstGeom>
          <a:solidFill>
            <a:srgbClr val="0070C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64" dirty="0"/>
          </a:p>
        </p:txBody>
      </p:sp>
      <p:pic>
        <p:nvPicPr>
          <p:cNvPr id="57" name="Picture 2">
            <a:extLst>
              <a:ext uri="{FF2B5EF4-FFF2-40B4-BE49-F238E27FC236}">
                <a16:creationId xmlns:a16="http://schemas.microsoft.com/office/drawing/2014/main" id="{61F53B03-56BF-321B-27E7-35972F6A5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987" y="1811326"/>
            <a:ext cx="1421432" cy="140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8D9895B6-11E4-71DE-D6F3-DBC98A388D3C}"/>
              </a:ext>
            </a:extLst>
          </p:cNvPr>
          <p:cNvGrpSpPr>
            <a:grpSpLocks noChangeAspect="1"/>
          </p:cNvGrpSpPr>
          <p:nvPr/>
        </p:nvGrpSpPr>
        <p:grpSpPr>
          <a:xfrm>
            <a:off x="9824875" y="68218"/>
            <a:ext cx="1525182" cy="1524728"/>
            <a:chOff x="1515211" y="1756575"/>
            <a:chExt cx="3120185" cy="3119263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D9484AD-6EA2-58D0-525B-7597B15E4DBA}"/>
                </a:ext>
              </a:extLst>
            </p:cNvPr>
            <p:cNvGrpSpPr/>
            <p:nvPr/>
          </p:nvGrpSpPr>
          <p:grpSpPr>
            <a:xfrm>
              <a:off x="3073787" y="1760532"/>
              <a:ext cx="1561609" cy="3115306"/>
              <a:chOff x="3070612" y="1760532"/>
              <a:chExt cx="1561609" cy="3115306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995EE145-C458-FA3A-9E0A-EB753C30B7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70612" y="1760532"/>
                <a:ext cx="1561609" cy="1560047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13505E3E-1D68-EEDA-E5FA-AB99CB0E1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5400000">
                <a:off x="3069831" y="3315010"/>
                <a:ext cx="1561609" cy="1560047"/>
              </a:xfrm>
              <a:prstGeom prst="rect">
                <a:avLst/>
              </a:prstGeom>
            </p:spPr>
          </p:pic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DAC30D2F-8115-FFCF-7603-0D428D6698FC}"/>
                </a:ext>
              </a:extLst>
            </p:cNvPr>
            <p:cNvGrpSpPr/>
            <p:nvPr/>
          </p:nvGrpSpPr>
          <p:grpSpPr>
            <a:xfrm rot="10800000">
              <a:off x="1515211" y="1756575"/>
              <a:ext cx="1561609" cy="3115306"/>
              <a:chOff x="3070612" y="1760532"/>
              <a:chExt cx="1561609" cy="3115306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F30ECE73-3974-83E4-34B5-3EF8219E65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70612" y="1760532"/>
                <a:ext cx="1561609" cy="1560047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04533348-FC35-09CE-17CB-91E510606C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5400000">
                <a:off x="3069831" y="3315010"/>
                <a:ext cx="1561609" cy="1560047"/>
              </a:xfrm>
              <a:prstGeom prst="rect">
                <a:avLst/>
              </a:prstGeom>
            </p:spPr>
          </p:pic>
        </p:grpSp>
      </p:grpSp>
      <p:sp>
        <p:nvSpPr>
          <p:cNvPr id="65" name="Pfeil nach rechts 15">
            <a:extLst>
              <a:ext uri="{FF2B5EF4-FFF2-40B4-BE49-F238E27FC236}">
                <a16:creationId xmlns:a16="http://schemas.microsoft.com/office/drawing/2014/main" id="{30AD53C1-BB65-DC34-4A05-5FDC2DE78E84}"/>
              </a:ext>
            </a:extLst>
          </p:cNvPr>
          <p:cNvSpPr/>
          <p:nvPr/>
        </p:nvSpPr>
        <p:spPr>
          <a:xfrm>
            <a:off x="9201274" y="869161"/>
            <a:ext cx="436319" cy="214313"/>
          </a:xfrm>
          <a:prstGeom prst="rightArrow">
            <a:avLst/>
          </a:prstGeom>
          <a:solidFill>
            <a:srgbClr val="0070C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64" dirty="0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277DA586-59AB-AD1B-B8F7-1A62F48C2C07}"/>
              </a:ext>
            </a:extLst>
          </p:cNvPr>
          <p:cNvSpPr/>
          <p:nvPr/>
        </p:nvSpPr>
        <p:spPr>
          <a:xfrm>
            <a:off x="7883696" y="754751"/>
            <a:ext cx="1216462" cy="48393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60" dirty="0"/>
              <a:t>Comsol</a:t>
            </a:r>
          </a:p>
          <a:p>
            <a:pPr algn="ctr"/>
            <a:r>
              <a:rPr lang="en-GB" sz="1260" dirty="0"/>
              <a:t>compiler</a:t>
            </a:r>
          </a:p>
        </p:txBody>
      </p:sp>
      <p:sp>
        <p:nvSpPr>
          <p:cNvPr id="67" name="Pfeil nach rechts 15">
            <a:extLst>
              <a:ext uri="{FF2B5EF4-FFF2-40B4-BE49-F238E27FC236}">
                <a16:creationId xmlns:a16="http://schemas.microsoft.com/office/drawing/2014/main" id="{94FE4E57-C6DB-6684-5321-40D880E08E18}"/>
              </a:ext>
            </a:extLst>
          </p:cNvPr>
          <p:cNvSpPr/>
          <p:nvPr/>
        </p:nvSpPr>
        <p:spPr>
          <a:xfrm rot="16200000">
            <a:off x="8270182" y="1390301"/>
            <a:ext cx="338659" cy="214313"/>
          </a:xfrm>
          <a:prstGeom prst="rightArrow">
            <a:avLst/>
          </a:prstGeom>
          <a:solidFill>
            <a:srgbClr val="0070C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64" dirty="0"/>
          </a:p>
        </p:txBody>
      </p:sp>
      <p:pic>
        <p:nvPicPr>
          <p:cNvPr id="68" name="Picture 6" descr="Serie de Talleres de COMSOL Multiphysics en P.R. – IEEE Puerto Rico &amp;amp;  Caribbean Section">
            <a:extLst>
              <a:ext uri="{FF2B5EF4-FFF2-40B4-BE49-F238E27FC236}">
                <a16:creationId xmlns:a16="http://schemas.microsoft.com/office/drawing/2014/main" id="{FDC9F91D-4C20-98DF-2B3E-8E306B3F5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292" y="357874"/>
            <a:ext cx="1433057" cy="35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06D77D9C-71F2-66CC-0B24-D13E4CA7213B}"/>
              </a:ext>
            </a:extLst>
          </p:cNvPr>
          <p:cNvSpPr txBox="1"/>
          <p:nvPr/>
        </p:nvSpPr>
        <p:spPr>
          <a:xfrm>
            <a:off x="9909394" y="-1172744"/>
            <a:ext cx="1641134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4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Comsol model</a:t>
            </a:r>
            <a:endParaRPr lang="en-GB" sz="1440" dirty="0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59EAFD0B-99E6-C7B0-BD1D-D6B5995A8D97}"/>
              </a:ext>
            </a:extLst>
          </p:cNvPr>
          <p:cNvSpPr/>
          <p:nvPr/>
        </p:nvSpPr>
        <p:spPr>
          <a:xfrm>
            <a:off x="6138279" y="1801313"/>
            <a:ext cx="1216462" cy="48393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60" dirty="0"/>
              <a:t>SIGMA</a:t>
            </a:r>
          </a:p>
        </p:txBody>
      </p:sp>
      <p:sp>
        <p:nvSpPr>
          <p:cNvPr id="72" name="Pfeil nach rechts 15">
            <a:extLst>
              <a:ext uri="{FF2B5EF4-FFF2-40B4-BE49-F238E27FC236}">
                <a16:creationId xmlns:a16="http://schemas.microsoft.com/office/drawing/2014/main" id="{5956EC36-C06D-7A6E-8620-061DD386AD12}"/>
              </a:ext>
            </a:extLst>
          </p:cNvPr>
          <p:cNvSpPr/>
          <p:nvPr/>
        </p:nvSpPr>
        <p:spPr>
          <a:xfrm>
            <a:off x="7441356" y="1953229"/>
            <a:ext cx="304228" cy="214313"/>
          </a:xfrm>
          <a:prstGeom prst="rightArrow">
            <a:avLst/>
          </a:prstGeom>
          <a:solidFill>
            <a:srgbClr val="0070C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64" dirty="0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4C84B196-32D3-B7AF-3B63-C0805E2A135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07" y="1816008"/>
            <a:ext cx="227666" cy="423874"/>
          </a:xfrm>
          <a:prstGeom prst="rect">
            <a:avLst/>
          </a:prstGeom>
        </p:spPr>
      </p:pic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722377AE-2A71-8D15-3778-BAB0E9C8D469}"/>
              </a:ext>
            </a:extLst>
          </p:cNvPr>
          <p:cNvSpPr/>
          <p:nvPr/>
        </p:nvSpPr>
        <p:spPr>
          <a:xfrm>
            <a:off x="6138279" y="2686690"/>
            <a:ext cx="1216462" cy="48393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60" dirty="0"/>
              <a:t>FiQuS input file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59295B5C-4D42-6FFF-46C0-BC9DC357C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221" y="3217284"/>
            <a:ext cx="366995" cy="127037"/>
          </a:xfrm>
          <a:prstGeom prst="rect">
            <a:avLst/>
          </a:prstGeom>
        </p:spPr>
      </p:pic>
      <p:pic>
        <p:nvPicPr>
          <p:cNvPr id="77" name="Picture 2">
            <a:extLst>
              <a:ext uri="{FF2B5EF4-FFF2-40B4-BE49-F238E27FC236}">
                <a16:creationId xmlns:a16="http://schemas.microsoft.com/office/drawing/2014/main" id="{520CE871-D344-1E40-7AE9-3A3796ECB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265" y="1250308"/>
            <a:ext cx="630344" cy="18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Pfeil nach rechts 15">
            <a:extLst>
              <a:ext uri="{FF2B5EF4-FFF2-40B4-BE49-F238E27FC236}">
                <a16:creationId xmlns:a16="http://schemas.microsoft.com/office/drawing/2014/main" id="{CB5B572A-0FA3-91F8-8402-9D5E2C2069CD}"/>
              </a:ext>
            </a:extLst>
          </p:cNvPr>
          <p:cNvSpPr/>
          <p:nvPr/>
        </p:nvSpPr>
        <p:spPr>
          <a:xfrm>
            <a:off x="5679594" y="2833020"/>
            <a:ext cx="366857" cy="214313"/>
          </a:xfrm>
          <a:prstGeom prst="rightArrow">
            <a:avLst/>
          </a:prstGeom>
          <a:solidFill>
            <a:srgbClr val="0070C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64" dirty="0"/>
          </a:p>
        </p:txBody>
      </p:sp>
      <p:sp>
        <p:nvSpPr>
          <p:cNvPr id="81" name="Pfeil nach rechts 15">
            <a:extLst>
              <a:ext uri="{FF2B5EF4-FFF2-40B4-BE49-F238E27FC236}">
                <a16:creationId xmlns:a16="http://schemas.microsoft.com/office/drawing/2014/main" id="{DAC45624-58D7-407D-13E9-C16BB6DB82EF}"/>
              </a:ext>
            </a:extLst>
          </p:cNvPr>
          <p:cNvSpPr/>
          <p:nvPr/>
        </p:nvSpPr>
        <p:spPr>
          <a:xfrm>
            <a:off x="7467764" y="2821498"/>
            <a:ext cx="304228" cy="214313"/>
          </a:xfrm>
          <a:prstGeom prst="rightArrow">
            <a:avLst/>
          </a:prstGeom>
          <a:solidFill>
            <a:srgbClr val="0070C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64" dirty="0"/>
          </a:p>
        </p:txBody>
      </p:sp>
      <p:sp>
        <p:nvSpPr>
          <p:cNvPr id="83" name="Pfeil nach rechts 15">
            <a:extLst>
              <a:ext uri="{FF2B5EF4-FFF2-40B4-BE49-F238E27FC236}">
                <a16:creationId xmlns:a16="http://schemas.microsoft.com/office/drawing/2014/main" id="{0949CFB2-F41A-7086-EE9D-5FEAD70B6CD4}"/>
              </a:ext>
            </a:extLst>
          </p:cNvPr>
          <p:cNvSpPr/>
          <p:nvPr/>
        </p:nvSpPr>
        <p:spPr>
          <a:xfrm>
            <a:off x="3887157" y="3082603"/>
            <a:ext cx="436319" cy="214313"/>
          </a:xfrm>
          <a:prstGeom prst="rightArrow">
            <a:avLst/>
          </a:prstGeom>
          <a:solidFill>
            <a:srgbClr val="0070C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64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3485DE0-A7B8-3A60-4122-A246F4D7620B}"/>
              </a:ext>
            </a:extLst>
          </p:cNvPr>
          <p:cNvGrpSpPr/>
          <p:nvPr/>
        </p:nvGrpSpPr>
        <p:grpSpPr>
          <a:xfrm>
            <a:off x="841945" y="1666786"/>
            <a:ext cx="1239570" cy="4383493"/>
            <a:chOff x="253515" y="2870693"/>
            <a:chExt cx="1377300" cy="206537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D9F3434-6E96-EFA2-C986-A48BF724495A}"/>
                </a:ext>
              </a:extLst>
            </p:cNvPr>
            <p:cNvSpPr/>
            <p:nvPr/>
          </p:nvSpPr>
          <p:spPr>
            <a:xfrm>
              <a:off x="253515" y="2870693"/>
              <a:ext cx="1377300" cy="20653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64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F33933E-2C8C-05A6-F9D8-25A9E6A96E98}"/>
                </a:ext>
              </a:extLst>
            </p:cNvPr>
            <p:cNvSpPr txBox="1"/>
            <p:nvPr/>
          </p:nvSpPr>
          <p:spPr>
            <a:xfrm>
              <a:off x="371724" y="2943520"/>
              <a:ext cx="1003817" cy="1351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64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.data</a:t>
              </a:r>
              <a:endParaRPr lang="en-GB" sz="1264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C0FC7EE-0035-FC27-9CE1-ED0C3EB501E6}"/>
                </a:ext>
              </a:extLst>
            </p:cNvPr>
            <p:cNvSpPr txBox="1"/>
            <p:nvPr/>
          </p:nvSpPr>
          <p:spPr>
            <a:xfrm>
              <a:off x="371724" y="3257913"/>
              <a:ext cx="969951" cy="1351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64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.iron</a:t>
              </a:r>
              <a:endParaRPr lang="en-GB" sz="1264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3BDD847-6924-A8EB-C8E1-1F5F378F51AE}"/>
                </a:ext>
              </a:extLst>
            </p:cNvPr>
            <p:cNvSpPr txBox="1"/>
            <p:nvPr/>
          </p:nvSpPr>
          <p:spPr>
            <a:xfrm>
              <a:off x="371724" y="3572307"/>
              <a:ext cx="1089951" cy="1351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64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.mod</a:t>
              </a:r>
              <a:endParaRPr lang="en-GB" sz="1264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9C34F4F-37CF-086A-22D1-ACA7728C79FE}"/>
                </a:ext>
              </a:extLst>
            </p:cNvPr>
            <p:cNvSpPr txBox="1"/>
            <p:nvPr/>
          </p:nvSpPr>
          <p:spPr>
            <a:xfrm>
              <a:off x="371724" y="3886701"/>
              <a:ext cx="923384" cy="1351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64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en-US" sz="1264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cadata</a:t>
              </a:r>
              <a:endParaRPr lang="en-GB" sz="1264" dirty="0">
                <a:solidFill>
                  <a:schemeClr val="bg1"/>
                </a:solidFill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4CA526D-E262-B198-AA49-DA9CC48B46F6}"/>
                </a:ext>
              </a:extLst>
            </p:cNvPr>
            <p:cNvSpPr txBox="1"/>
            <p:nvPr/>
          </p:nvSpPr>
          <p:spPr>
            <a:xfrm>
              <a:off x="371724" y="4201095"/>
              <a:ext cx="1021181" cy="1351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64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en-US" sz="1264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bhdata</a:t>
              </a:r>
              <a:endParaRPr lang="en-GB" sz="1264" dirty="0">
                <a:solidFill>
                  <a:schemeClr val="bg1"/>
                </a:solidFill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A46E4AA0-AE9F-A48B-2A87-FA514D247114}"/>
                </a:ext>
              </a:extLst>
            </p:cNvPr>
            <p:cNvSpPr txBox="1"/>
            <p:nvPr/>
          </p:nvSpPr>
          <p:spPr>
            <a:xfrm>
              <a:off x="371724" y="4515490"/>
              <a:ext cx="1021181" cy="1351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64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.map2d</a:t>
              </a:r>
              <a:endParaRPr lang="en-GB" sz="1264" dirty="0">
                <a:solidFill>
                  <a:schemeClr val="bg1"/>
                </a:solidFill>
              </a:endParaRPr>
            </a:p>
          </p:txBody>
        </p:sp>
      </p:grp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F37F14E2-89C1-9E03-CED9-3F140BF809CD}"/>
              </a:ext>
            </a:extLst>
          </p:cNvPr>
          <p:cNvSpPr/>
          <p:nvPr/>
        </p:nvSpPr>
        <p:spPr>
          <a:xfrm>
            <a:off x="6155486" y="3973465"/>
            <a:ext cx="1216462" cy="48393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60" dirty="0"/>
              <a:t>LEDET input file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2B8A4000-E408-5ED1-EF72-E03FCD680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416" y="4486943"/>
            <a:ext cx="366995" cy="127037"/>
          </a:xfrm>
          <a:prstGeom prst="rect">
            <a:avLst/>
          </a:prstGeom>
        </p:spPr>
      </p:pic>
      <p:sp>
        <p:nvSpPr>
          <p:cNvPr id="96" name="Pfeil nach rechts 15">
            <a:extLst>
              <a:ext uri="{FF2B5EF4-FFF2-40B4-BE49-F238E27FC236}">
                <a16:creationId xmlns:a16="http://schemas.microsoft.com/office/drawing/2014/main" id="{AF35203E-3B00-7BEB-E303-7A38ADAD33A0}"/>
              </a:ext>
            </a:extLst>
          </p:cNvPr>
          <p:cNvSpPr/>
          <p:nvPr/>
        </p:nvSpPr>
        <p:spPr>
          <a:xfrm>
            <a:off x="7452809" y="4108272"/>
            <a:ext cx="304228" cy="214313"/>
          </a:xfrm>
          <a:prstGeom prst="rightArrow">
            <a:avLst/>
          </a:prstGeom>
          <a:solidFill>
            <a:srgbClr val="0070C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64" dirty="0"/>
          </a:p>
        </p:txBody>
      </p:sp>
      <p:sp>
        <p:nvSpPr>
          <p:cNvPr id="97" name="Pfeil nach rechts 15">
            <a:extLst>
              <a:ext uri="{FF2B5EF4-FFF2-40B4-BE49-F238E27FC236}">
                <a16:creationId xmlns:a16="http://schemas.microsoft.com/office/drawing/2014/main" id="{B5AC68BF-7CD3-39AF-2ED7-E8EC6444BACC}"/>
              </a:ext>
            </a:extLst>
          </p:cNvPr>
          <p:cNvSpPr/>
          <p:nvPr/>
        </p:nvSpPr>
        <p:spPr>
          <a:xfrm>
            <a:off x="2297684" y="4108272"/>
            <a:ext cx="3781904" cy="214313"/>
          </a:xfrm>
          <a:prstGeom prst="rightArrow">
            <a:avLst/>
          </a:prstGeom>
          <a:solidFill>
            <a:srgbClr val="0070C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64" dirty="0"/>
          </a:p>
        </p:txBody>
      </p:sp>
      <p:pic>
        <p:nvPicPr>
          <p:cNvPr id="100" name="Picture 2" descr="MATLAB logo and symbol, meaning, history, PNG">
            <a:extLst>
              <a:ext uri="{FF2B5EF4-FFF2-40B4-BE49-F238E27FC236}">
                <a16:creationId xmlns:a16="http://schemas.microsoft.com/office/drawing/2014/main" id="{889B9892-9252-6377-D0E8-C10E066CF0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31" b="26027"/>
          <a:stretch/>
        </p:blipFill>
        <p:spPr bwMode="auto">
          <a:xfrm>
            <a:off x="8132561" y="4447248"/>
            <a:ext cx="719222" cy="18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FDB3964C-F81E-3C43-E0AA-477C2B78A709}"/>
              </a:ext>
            </a:extLst>
          </p:cNvPr>
          <p:cNvSpPr/>
          <p:nvPr/>
        </p:nvSpPr>
        <p:spPr>
          <a:xfrm>
            <a:off x="7890253" y="4008740"/>
            <a:ext cx="1193069" cy="4135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64" dirty="0"/>
              <a:t>LEDET</a:t>
            </a:r>
          </a:p>
        </p:txBody>
      </p:sp>
      <p:sp>
        <p:nvSpPr>
          <p:cNvPr id="102" name="Pfeil nach rechts 15">
            <a:extLst>
              <a:ext uri="{FF2B5EF4-FFF2-40B4-BE49-F238E27FC236}">
                <a16:creationId xmlns:a16="http://schemas.microsoft.com/office/drawing/2014/main" id="{45A42ABC-0FF1-E8D0-A599-B1BD7891A662}"/>
              </a:ext>
            </a:extLst>
          </p:cNvPr>
          <p:cNvSpPr/>
          <p:nvPr/>
        </p:nvSpPr>
        <p:spPr>
          <a:xfrm>
            <a:off x="9230130" y="4140779"/>
            <a:ext cx="375072" cy="214313"/>
          </a:xfrm>
          <a:prstGeom prst="rightArrow">
            <a:avLst/>
          </a:prstGeom>
          <a:solidFill>
            <a:srgbClr val="0070C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64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F001768-AABC-E541-E24A-1AB86E30463B}"/>
              </a:ext>
            </a:extLst>
          </p:cNvPr>
          <p:cNvSpPr txBox="1"/>
          <p:nvPr/>
        </p:nvSpPr>
        <p:spPr>
          <a:xfrm>
            <a:off x="8058137" y="2238295"/>
            <a:ext cx="1070599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80" b="1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Java script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924EE52-1130-E67B-1856-2B6E77096189}"/>
              </a:ext>
            </a:extLst>
          </p:cNvPr>
          <p:cNvSpPr txBox="1"/>
          <p:nvPr/>
        </p:nvSpPr>
        <p:spPr>
          <a:xfrm>
            <a:off x="10729961" y="4758799"/>
            <a:ext cx="968903" cy="344762"/>
          </a:xfrm>
          <a:prstGeom prst="rect">
            <a:avLst/>
          </a:prstGeom>
        </p:spPr>
        <p:txBody>
          <a:bodyPr vert="horz" lIns="41148" tIns="0" rIns="41148" bIns="0" anchor="b">
            <a:normAutofit/>
          </a:bodyPr>
          <a:lstStyle>
            <a:lvl1pPr indent="0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1400"/>
            </a:lvl1pPr>
            <a:lvl2pPr marL="905256" indent="-457200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1200"/>
            </a:lvl2pPr>
            <a:lvl3pPr marL="1092708" indent="-342900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1000"/>
            </a:lvl3pPr>
            <a:lvl4pPr marL="1385316" indent="-342900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900"/>
            </a:lvl4pPr>
            <a:lvl5pPr marL="1650492" indent="-342900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900"/>
            </a:lvl5pPr>
            <a:lvl6pPr marL="1700784" indent="-182880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baseline="0"/>
            </a:lvl6pPr>
            <a:lvl7pPr marL="1920240" indent="-182880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baseline="0"/>
            </a:lvl7pPr>
            <a:lvl8pPr marL="2139696" indent="-182880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/>
            </a:lvl8pPr>
            <a:lvl9pPr marL="2331720" indent="-18288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/>
            </a:lvl9pPr>
          </a:lstStyle>
          <a:p>
            <a:r>
              <a:rPr lang="en-GB" sz="1680" b="1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LEDET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18C07A9-5C9F-B7CE-8AFE-77932819D8EB}"/>
              </a:ext>
            </a:extLst>
          </p:cNvPr>
          <p:cNvSpPr txBox="1"/>
          <p:nvPr/>
        </p:nvSpPr>
        <p:spPr>
          <a:xfrm>
            <a:off x="10758428" y="1406343"/>
            <a:ext cx="968903" cy="344762"/>
          </a:xfrm>
          <a:prstGeom prst="rect">
            <a:avLst/>
          </a:prstGeom>
        </p:spPr>
        <p:txBody>
          <a:bodyPr vert="horz" lIns="41148" tIns="0" rIns="41148" bIns="0" anchor="b">
            <a:normAutofit/>
          </a:bodyPr>
          <a:lstStyle>
            <a:lvl1pPr indent="0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1400"/>
            </a:lvl1pPr>
            <a:lvl2pPr marL="905256" indent="-457200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1200"/>
            </a:lvl2pPr>
            <a:lvl3pPr marL="1092708" indent="-342900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1000"/>
            </a:lvl3pPr>
            <a:lvl4pPr marL="1385316" indent="-342900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900"/>
            </a:lvl4pPr>
            <a:lvl5pPr marL="1650492" indent="-342900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900"/>
            </a:lvl5pPr>
            <a:lvl6pPr marL="1700784" indent="-182880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baseline="0"/>
            </a:lvl6pPr>
            <a:lvl7pPr marL="1920240" indent="-182880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baseline="0"/>
            </a:lvl7pPr>
            <a:lvl8pPr marL="2139696" indent="-182880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/>
            </a:lvl8pPr>
            <a:lvl9pPr marL="2331720" indent="-18288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/>
            </a:lvl9pPr>
          </a:lstStyle>
          <a:p>
            <a:r>
              <a:rPr lang="en-GB" sz="1680" b="1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COMSOL</a:t>
            </a: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2853813C-233F-C49F-7D7A-184A09249D82}"/>
              </a:ext>
            </a:extLst>
          </p:cNvPr>
          <p:cNvSpPr txBox="1">
            <a:spLocks/>
          </p:cNvSpPr>
          <p:nvPr/>
        </p:nvSpPr>
        <p:spPr>
          <a:xfrm>
            <a:off x="914999" y="187890"/>
            <a:ext cx="5788974" cy="846398"/>
          </a:xfrm>
          <a:prstGeom prst="rect">
            <a:avLst/>
          </a:prstGeom>
        </p:spPr>
        <p:txBody>
          <a:bodyPr vert="horz" lIns="54864" rIns="54864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4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97280"/>
            <a:r>
              <a:rPr lang="en-GB" sz="2400" dirty="0"/>
              <a:t>Integration of STEAM tools,</a:t>
            </a:r>
            <a:br>
              <a:rPr lang="en-GB" sz="2400" dirty="0"/>
            </a:br>
            <a:r>
              <a:rPr lang="en-GB" sz="2400" dirty="0"/>
              <a:t>example for multipole magnet</a:t>
            </a:r>
          </a:p>
        </p:txBody>
      </p:sp>
      <p:pic>
        <p:nvPicPr>
          <p:cNvPr id="1030" name="Picture 6" descr="Review of cos-theta accelerator magnets">
            <a:extLst>
              <a:ext uri="{FF2B5EF4-FFF2-40B4-BE49-F238E27FC236}">
                <a16:creationId xmlns:a16="http://schemas.microsoft.com/office/drawing/2014/main" id="{B792ADF6-559F-312A-584A-B48991AD1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539" y="5331691"/>
            <a:ext cx="1516326" cy="113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743B9CC9-5D59-030A-F1D3-721A052C91A2}"/>
              </a:ext>
            </a:extLst>
          </p:cNvPr>
          <p:cNvSpPr txBox="1"/>
          <p:nvPr/>
        </p:nvSpPr>
        <p:spPr>
          <a:xfrm>
            <a:off x="10494475" y="2970777"/>
            <a:ext cx="1569786" cy="344762"/>
          </a:xfrm>
          <a:prstGeom prst="rect">
            <a:avLst/>
          </a:prstGeom>
        </p:spPr>
        <p:txBody>
          <a:bodyPr vert="horz" lIns="41148" tIns="0" rIns="41148" bIns="0" anchor="b">
            <a:normAutofit/>
          </a:bodyPr>
          <a:lstStyle>
            <a:lvl1pPr indent="0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1400"/>
            </a:lvl1pPr>
            <a:lvl2pPr marL="905256" indent="-457200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1200"/>
            </a:lvl2pPr>
            <a:lvl3pPr marL="1092708" indent="-342900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1000"/>
            </a:lvl3pPr>
            <a:lvl4pPr marL="1385316" indent="-342900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900"/>
            </a:lvl4pPr>
            <a:lvl5pPr marL="1650492" indent="-342900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900"/>
            </a:lvl5pPr>
            <a:lvl6pPr marL="1700784" indent="-182880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baseline="0"/>
            </a:lvl6pPr>
            <a:lvl7pPr marL="1920240" indent="-182880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baseline="0"/>
            </a:lvl7pPr>
            <a:lvl8pPr marL="2139696" indent="-182880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/>
            </a:lvl8pPr>
            <a:lvl9pPr marL="2331720" indent="-18288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/>
            </a:lvl9pPr>
          </a:lstStyle>
          <a:p>
            <a:pPr algn="ctr"/>
            <a:r>
              <a:rPr lang="en-GB" sz="1680" b="1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FiQuS*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A90F4E4-A62B-BD01-64F5-8F53124886B2}"/>
              </a:ext>
            </a:extLst>
          </p:cNvPr>
          <p:cNvSpPr txBox="1"/>
          <p:nvPr/>
        </p:nvSpPr>
        <p:spPr>
          <a:xfrm>
            <a:off x="10895049" y="6205936"/>
            <a:ext cx="968903" cy="344762"/>
          </a:xfrm>
          <a:prstGeom prst="rect">
            <a:avLst/>
          </a:prstGeom>
        </p:spPr>
        <p:txBody>
          <a:bodyPr vert="horz" lIns="41148" tIns="0" rIns="41148" bIns="0" anchor="b">
            <a:normAutofit/>
          </a:bodyPr>
          <a:lstStyle>
            <a:lvl1pPr indent="0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1400"/>
            </a:lvl1pPr>
            <a:lvl2pPr marL="905256" indent="-457200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1200"/>
            </a:lvl2pPr>
            <a:lvl3pPr marL="1092708" indent="-342900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1000"/>
            </a:lvl3pPr>
            <a:lvl4pPr marL="1385316" indent="-342900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900"/>
            </a:lvl4pPr>
            <a:lvl5pPr marL="1650492" indent="-342900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900"/>
            </a:lvl5pPr>
            <a:lvl6pPr marL="1700784" indent="-182880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baseline="0"/>
            </a:lvl6pPr>
            <a:lvl7pPr marL="1920240" indent="-182880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baseline="0"/>
            </a:lvl7pPr>
            <a:lvl8pPr marL="2139696" indent="-182880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/>
            </a:lvl8pPr>
            <a:lvl9pPr marL="2331720" indent="-18288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/>
            </a:lvl9pPr>
          </a:lstStyle>
          <a:p>
            <a:r>
              <a:rPr lang="en-GB" sz="1680" b="1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ROXIE</a:t>
            </a:r>
          </a:p>
        </p:txBody>
      </p:sp>
      <p:sp>
        <p:nvSpPr>
          <p:cNvPr id="78" name="Pfeil nach rechts 15">
            <a:extLst>
              <a:ext uri="{FF2B5EF4-FFF2-40B4-BE49-F238E27FC236}">
                <a16:creationId xmlns:a16="http://schemas.microsoft.com/office/drawing/2014/main" id="{346AADA2-E86C-F61A-AC01-EA4133245AA3}"/>
              </a:ext>
            </a:extLst>
          </p:cNvPr>
          <p:cNvSpPr/>
          <p:nvPr/>
        </p:nvSpPr>
        <p:spPr>
          <a:xfrm>
            <a:off x="2220860" y="5683085"/>
            <a:ext cx="7384342" cy="214313"/>
          </a:xfrm>
          <a:prstGeom prst="rightArrow">
            <a:avLst/>
          </a:prstGeom>
          <a:solidFill>
            <a:srgbClr val="0070C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64" dirty="0"/>
          </a:p>
        </p:txBody>
      </p:sp>
      <p:sp>
        <p:nvSpPr>
          <p:cNvPr id="85" name="Pfeil nach rechts 15">
            <a:extLst>
              <a:ext uri="{FF2B5EF4-FFF2-40B4-BE49-F238E27FC236}">
                <a16:creationId xmlns:a16="http://schemas.microsoft.com/office/drawing/2014/main" id="{43D412FE-CF14-205F-A13D-E1998AA84E42}"/>
              </a:ext>
            </a:extLst>
          </p:cNvPr>
          <p:cNvSpPr/>
          <p:nvPr/>
        </p:nvSpPr>
        <p:spPr>
          <a:xfrm rot="8057113">
            <a:off x="9138521" y="3477600"/>
            <a:ext cx="623923" cy="257256"/>
          </a:xfrm>
          <a:prstGeom prst="rightArrow">
            <a:avLst/>
          </a:prstGeom>
          <a:noFill/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64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68180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712EA0-43FD-B4D0-B7A0-B78AF30A0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54753"/>
          </a:xfrm>
        </p:spPr>
        <p:txBody>
          <a:bodyPr/>
          <a:lstStyle/>
          <a:p>
            <a:r>
              <a:rPr lang="en-GB" dirty="0"/>
              <a:t>Cooperative simulation (co-simulation)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E0557-E490-E8D1-323D-BD38A371C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FF8A980-53C1-5D47-8090-0E0E13CF5DC3}"/>
              </a:ext>
            </a:extLst>
          </p:cNvPr>
          <p:cNvGrpSpPr/>
          <p:nvPr/>
        </p:nvGrpSpPr>
        <p:grpSpPr>
          <a:xfrm>
            <a:off x="956035" y="948061"/>
            <a:ext cx="10279930" cy="1942459"/>
            <a:chOff x="956035" y="948061"/>
            <a:chExt cx="10279930" cy="194245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D81565A-B1B9-52D4-B145-1F492A8906A5}"/>
                </a:ext>
              </a:extLst>
            </p:cNvPr>
            <p:cNvGrpSpPr/>
            <p:nvPr/>
          </p:nvGrpSpPr>
          <p:grpSpPr>
            <a:xfrm>
              <a:off x="956035" y="948061"/>
              <a:ext cx="4332245" cy="1942459"/>
              <a:chOff x="520886" y="1524000"/>
              <a:chExt cx="5204803" cy="2286000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EFE2EABA-8369-251E-85E6-6A735D04E59E}"/>
                  </a:ext>
                </a:extLst>
              </p:cNvPr>
              <p:cNvSpPr/>
              <p:nvPr/>
            </p:nvSpPr>
            <p:spPr>
              <a:xfrm>
                <a:off x="520886" y="1578585"/>
                <a:ext cx="2636123" cy="2231415"/>
              </a:xfrm>
              <a:custGeom>
                <a:avLst/>
                <a:gdLst>
                  <a:gd name="connsiteX0" fmla="*/ 700038 w 2603314"/>
                  <a:gd name="connsiteY0" fmla="*/ 911535 h 2231415"/>
                  <a:gd name="connsiteX1" fmla="*/ 551086 w 2603314"/>
                  <a:gd name="connsiteY1" fmla="*/ 770858 h 2231415"/>
                  <a:gd name="connsiteX2" fmla="*/ 373171 w 2603314"/>
                  <a:gd name="connsiteY2" fmla="*/ 559842 h 2231415"/>
                  <a:gd name="connsiteX3" fmla="*/ 311108 w 2603314"/>
                  <a:gd name="connsiteY3" fmla="*/ 398478 h 2231415"/>
                  <a:gd name="connsiteX4" fmla="*/ 530398 w 2603314"/>
                  <a:gd name="connsiteY4" fmla="*/ 38510 h 2231415"/>
                  <a:gd name="connsiteX5" fmla="*/ 642112 w 2603314"/>
                  <a:gd name="connsiteY5" fmla="*/ 1272 h 2231415"/>
                  <a:gd name="connsiteX6" fmla="*/ 737276 w 2603314"/>
                  <a:gd name="connsiteY6" fmla="*/ 5410 h 2231415"/>
                  <a:gd name="connsiteX7" fmla="*/ 1026905 w 2603314"/>
                  <a:gd name="connsiteY7" fmla="*/ 216425 h 2231415"/>
                  <a:gd name="connsiteX8" fmla="*/ 1262746 w 2603314"/>
                  <a:gd name="connsiteY8" fmla="*/ 456403 h 2231415"/>
                  <a:gd name="connsiteX9" fmla="*/ 1419973 w 2603314"/>
                  <a:gd name="connsiteY9" fmla="*/ 530879 h 2231415"/>
                  <a:gd name="connsiteX10" fmla="*/ 1742703 w 2603314"/>
                  <a:gd name="connsiteY10" fmla="*/ 510192 h 2231415"/>
                  <a:gd name="connsiteX11" fmla="*/ 2226797 w 2603314"/>
                  <a:gd name="connsiteY11" fmla="*/ 423303 h 2231415"/>
                  <a:gd name="connsiteX12" fmla="*/ 2255760 w 2603314"/>
                  <a:gd name="connsiteY12" fmla="*/ 410890 h 2231415"/>
                  <a:gd name="connsiteX13" fmla="*/ 2338511 w 2603314"/>
                  <a:gd name="connsiteY13" fmla="*/ 266076 h 2231415"/>
                  <a:gd name="connsiteX14" fmla="*/ 2363336 w 2603314"/>
                  <a:gd name="connsiteY14" fmla="*/ 204012 h 2231415"/>
                  <a:gd name="connsiteX15" fmla="*/ 2516426 w 2603314"/>
                  <a:gd name="connsiteY15" fmla="*/ 443991 h 2231415"/>
                  <a:gd name="connsiteX16" fmla="*/ 2524701 w 2603314"/>
                  <a:gd name="connsiteY16" fmla="*/ 717069 h 2231415"/>
                  <a:gd name="connsiteX17" fmla="*/ 2537113 w 2603314"/>
                  <a:gd name="connsiteY17" fmla="*/ 874297 h 2231415"/>
                  <a:gd name="connsiteX18" fmla="*/ 2566076 w 2603314"/>
                  <a:gd name="connsiteY18" fmla="*/ 1110137 h 2231415"/>
                  <a:gd name="connsiteX19" fmla="*/ 2590902 w 2603314"/>
                  <a:gd name="connsiteY19" fmla="*/ 1275640 h 2231415"/>
                  <a:gd name="connsiteX20" fmla="*/ 2603314 w 2603314"/>
                  <a:gd name="connsiteY20" fmla="*/ 1420454 h 2231415"/>
                  <a:gd name="connsiteX21" fmla="*/ 2446087 w 2603314"/>
                  <a:gd name="connsiteY21" fmla="*/ 1416317 h 2231415"/>
                  <a:gd name="connsiteX22" fmla="*/ 2090257 w 2603314"/>
                  <a:gd name="connsiteY22" fmla="*/ 1379079 h 2231415"/>
                  <a:gd name="connsiteX23" fmla="*/ 2024056 w 2603314"/>
                  <a:gd name="connsiteY23" fmla="*/ 1412179 h 2231415"/>
                  <a:gd name="connsiteX24" fmla="*/ 1887517 w 2603314"/>
                  <a:gd name="connsiteY24" fmla="*/ 1585956 h 2231415"/>
                  <a:gd name="connsiteX25" fmla="*/ 1850279 w 2603314"/>
                  <a:gd name="connsiteY25" fmla="*/ 1710083 h 2231415"/>
                  <a:gd name="connsiteX26" fmla="*/ 1829591 w 2603314"/>
                  <a:gd name="connsiteY26" fmla="*/ 1817660 h 2231415"/>
                  <a:gd name="connsiteX27" fmla="*/ 1767528 w 2603314"/>
                  <a:gd name="connsiteY27" fmla="*/ 2003850 h 2231415"/>
                  <a:gd name="connsiteX28" fmla="*/ 1693052 w 2603314"/>
                  <a:gd name="connsiteY28" fmla="*/ 2107288 h 2231415"/>
                  <a:gd name="connsiteX29" fmla="*/ 1552375 w 2603314"/>
                  <a:gd name="connsiteY29" fmla="*/ 2194177 h 2231415"/>
                  <a:gd name="connsiteX30" fmla="*/ 1370322 w 2603314"/>
                  <a:gd name="connsiteY30" fmla="*/ 2231415 h 2231415"/>
                  <a:gd name="connsiteX31" fmla="*/ 1179995 w 2603314"/>
                  <a:gd name="connsiteY31" fmla="*/ 2210727 h 2231415"/>
                  <a:gd name="connsiteX32" fmla="*/ 997942 w 2603314"/>
                  <a:gd name="connsiteY32" fmla="*/ 2099013 h 2231415"/>
                  <a:gd name="connsiteX33" fmla="*/ 898641 w 2603314"/>
                  <a:gd name="connsiteY33" fmla="*/ 1966612 h 2231415"/>
                  <a:gd name="connsiteX34" fmla="*/ 832440 w 2603314"/>
                  <a:gd name="connsiteY34" fmla="*/ 1813522 h 2231415"/>
                  <a:gd name="connsiteX35" fmla="*/ 749689 w 2603314"/>
                  <a:gd name="connsiteY35" fmla="*/ 1594231 h 2231415"/>
                  <a:gd name="connsiteX36" fmla="*/ 42167 w 2603314"/>
                  <a:gd name="connsiteY36" fmla="*/ 1594231 h 2231415"/>
                  <a:gd name="connsiteX37" fmla="*/ 29754 w 2603314"/>
                  <a:gd name="connsiteY37" fmla="*/ 1565269 h 2231415"/>
                  <a:gd name="connsiteX38" fmla="*/ 4929 w 2603314"/>
                  <a:gd name="connsiteY38" fmla="*/ 1482517 h 2231415"/>
                  <a:gd name="connsiteX39" fmla="*/ 791 w 2603314"/>
                  <a:gd name="connsiteY39" fmla="*/ 1445279 h 2231415"/>
                  <a:gd name="connsiteX40" fmla="*/ 141468 w 2603314"/>
                  <a:gd name="connsiteY40" fmla="*/ 1259089 h 2231415"/>
                  <a:gd name="connsiteX41" fmla="*/ 443510 w 2603314"/>
                  <a:gd name="connsiteY41" fmla="*/ 1093587 h 2231415"/>
                  <a:gd name="connsiteX42" fmla="*/ 592462 w 2603314"/>
                  <a:gd name="connsiteY42" fmla="*/ 994286 h 2231415"/>
                  <a:gd name="connsiteX43" fmla="*/ 637975 w 2603314"/>
                  <a:gd name="connsiteY43" fmla="*/ 919810 h 2231415"/>
                  <a:gd name="connsiteX44" fmla="*/ 700038 w 2603314"/>
                  <a:gd name="connsiteY44" fmla="*/ 911535 h 2231415"/>
                  <a:gd name="connsiteX0" fmla="*/ 700038 w 2603314"/>
                  <a:gd name="connsiteY0" fmla="*/ 911535 h 2231415"/>
                  <a:gd name="connsiteX1" fmla="*/ 551086 w 2603314"/>
                  <a:gd name="connsiteY1" fmla="*/ 770858 h 2231415"/>
                  <a:gd name="connsiteX2" fmla="*/ 373171 w 2603314"/>
                  <a:gd name="connsiteY2" fmla="*/ 559842 h 2231415"/>
                  <a:gd name="connsiteX3" fmla="*/ 311108 w 2603314"/>
                  <a:gd name="connsiteY3" fmla="*/ 398478 h 2231415"/>
                  <a:gd name="connsiteX4" fmla="*/ 530398 w 2603314"/>
                  <a:gd name="connsiteY4" fmla="*/ 38510 h 2231415"/>
                  <a:gd name="connsiteX5" fmla="*/ 642112 w 2603314"/>
                  <a:gd name="connsiteY5" fmla="*/ 1272 h 2231415"/>
                  <a:gd name="connsiteX6" fmla="*/ 737276 w 2603314"/>
                  <a:gd name="connsiteY6" fmla="*/ 5410 h 2231415"/>
                  <a:gd name="connsiteX7" fmla="*/ 1026905 w 2603314"/>
                  <a:gd name="connsiteY7" fmla="*/ 216425 h 2231415"/>
                  <a:gd name="connsiteX8" fmla="*/ 1262746 w 2603314"/>
                  <a:gd name="connsiteY8" fmla="*/ 456403 h 2231415"/>
                  <a:gd name="connsiteX9" fmla="*/ 1419973 w 2603314"/>
                  <a:gd name="connsiteY9" fmla="*/ 530879 h 2231415"/>
                  <a:gd name="connsiteX10" fmla="*/ 1742703 w 2603314"/>
                  <a:gd name="connsiteY10" fmla="*/ 510192 h 2231415"/>
                  <a:gd name="connsiteX11" fmla="*/ 2226797 w 2603314"/>
                  <a:gd name="connsiteY11" fmla="*/ 423303 h 2231415"/>
                  <a:gd name="connsiteX12" fmla="*/ 2255760 w 2603314"/>
                  <a:gd name="connsiteY12" fmla="*/ 410890 h 2231415"/>
                  <a:gd name="connsiteX13" fmla="*/ 2338511 w 2603314"/>
                  <a:gd name="connsiteY13" fmla="*/ 266076 h 2231415"/>
                  <a:gd name="connsiteX14" fmla="*/ 2441653 w 2603314"/>
                  <a:gd name="connsiteY14" fmla="*/ 184962 h 2231415"/>
                  <a:gd name="connsiteX15" fmla="*/ 2516426 w 2603314"/>
                  <a:gd name="connsiteY15" fmla="*/ 443991 h 2231415"/>
                  <a:gd name="connsiteX16" fmla="*/ 2524701 w 2603314"/>
                  <a:gd name="connsiteY16" fmla="*/ 717069 h 2231415"/>
                  <a:gd name="connsiteX17" fmla="*/ 2537113 w 2603314"/>
                  <a:gd name="connsiteY17" fmla="*/ 874297 h 2231415"/>
                  <a:gd name="connsiteX18" fmla="*/ 2566076 w 2603314"/>
                  <a:gd name="connsiteY18" fmla="*/ 1110137 h 2231415"/>
                  <a:gd name="connsiteX19" fmla="*/ 2590902 w 2603314"/>
                  <a:gd name="connsiteY19" fmla="*/ 1275640 h 2231415"/>
                  <a:gd name="connsiteX20" fmla="*/ 2603314 w 2603314"/>
                  <a:gd name="connsiteY20" fmla="*/ 1420454 h 2231415"/>
                  <a:gd name="connsiteX21" fmla="*/ 2446087 w 2603314"/>
                  <a:gd name="connsiteY21" fmla="*/ 1416317 h 2231415"/>
                  <a:gd name="connsiteX22" fmla="*/ 2090257 w 2603314"/>
                  <a:gd name="connsiteY22" fmla="*/ 1379079 h 2231415"/>
                  <a:gd name="connsiteX23" fmla="*/ 2024056 w 2603314"/>
                  <a:gd name="connsiteY23" fmla="*/ 1412179 h 2231415"/>
                  <a:gd name="connsiteX24" fmla="*/ 1887517 w 2603314"/>
                  <a:gd name="connsiteY24" fmla="*/ 1585956 h 2231415"/>
                  <a:gd name="connsiteX25" fmla="*/ 1850279 w 2603314"/>
                  <a:gd name="connsiteY25" fmla="*/ 1710083 h 2231415"/>
                  <a:gd name="connsiteX26" fmla="*/ 1829591 w 2603314"/>
                  <a:gd name="connsiteY26" fmla="*/ 1817660 h 2231415"/>
                  <a:gd name="connsiteX27" fmla="*/ 1767528 w 2603314"/>
                  <a:gd name="connsiteY27" fmla="*/ 2003850 h 2231415"/>
                  <a:gd name="connsiteX28" fmla="*/ 1693052 w 2603314"/>
                  <a:gd name="connsiteY28" fmla="*/ 2107288 h 2231415"/>
                  <a:gd name="connsiteX29" fmla="*/ 1552375 w 2603314"/>
                  <a:gd name="connsiteY29" fmla="*/ 2194177 h 2231415"/>
                  <a:gd name="connsiteX30" fmla="*/ 1370322 w 2603314"/>
                  <a:gd name="connsiteY30" fmla="*/ 2231415 h 2231415"/>
                  <a:gd name="connsiteX31" fmla="*/ 1179995 w 2603314"/>
                  <a:gd name="connsiteY31" fmla="*/ 2210727 h 2231415"/>
                  <a:gd name="connsiteX32" fmla="*/ 997942 w 2603314"/>
                  <a:gd name="connsiteY32" fmla="*/ 2099013 h 2231415"/>
                  <a:gd name="connsiteX33" fmla="*/ 898641 w 2603314"/>
                  <a:gd name="connsiteY33" fmla="*/ 1966612 h 2231415"/>
                  <a:gd name="connsiteX34" fmla="*/ 832440 w 2603314"/>
                  <a:gd name="connsiteY34" fmla="*/ 1813522 h 2231415"/>
                  <a:gd name="connsiteX35" fmla="*/ 749689 w 2603314"/>
                  <a:gd name="connsiteY35" fmla="*/ 1594231 h 2231415"/>
                  <a:gd name="connsiteX36" fmla="*/ 42167 w 2603314"/>
                  <a:gd name="connsiteY36" fmla="*/ 1594231 h 2231415"/>
                  <a:gd name="connsiteX37" fmla="*/ 29754 w 2603314"/>
                  <a:gd name="connsiteY37" fmla="*/ 1565269 h 2231415"/>
                  <a:gd name="connsiteX38" fmla="*/ 4929 w 2603314"/>
                  <a:gd name="connsiteY38" fmla="*/ 1482517 h 2231415"/>
                  <a:gd name="connsiteX39" fmla="*/ 791 w 2603314"/>
                  <a:gd name="connsiteY39" fmla="*/ 1445279 h 2231415"/>
                  <a:gd name="connsiteX40" fmla="*/ 141468 w 2603314"/>
                  <a:gd name="connsiteY40" fmla="*/ 1259089 h 2231415"/>
                  <a:gd name="connsiteX41" fmla="*/ 443510 w 2603314"/>
                  <a:gd name="connsiteY41" fmla="*/ 1093587 h 2231415"/>
                  <a:gd name="connsiteX42" fmla="*/ 592462 w 2603314"/>
                  <a:gd name="connsiteY42" fmla="*/ 994286 h 2231415"/>
                  <a:gd name="connsiteX43" fmla="*/ 637975 w 2603314"/>
                  <a:gd name="connsiteY43" fmla="*/ 919810 h 2231415"/>
                  <a:gd name="connsiteX44" fmla="*/ 700038 w 2603314"/>
                  <a:gd name="connsiteY44" fmla="*/ 911535 h 2231415"/>
                  <a:gd name="connsiteX0" fmla="*/ 700038 w 2603314"/>
                  <a:gd name="connsiteY0" fmla="*/ 911535 h 2231415"/>
                  <a:gd name="connsiteX1" fmla="*/ 551086 w 2603314"/>
                  <a:gd name="connsiteY1" fmla="*/ 770858 h 2231415"/>
                  <a:gd name="connsiteX2" fmla="*/ 373171 w 2603314"/>
                  <a:gd name="connsiteY2" fmla="*/ 559842 h 2231415"/>
                  <a:gd name="connsiteX3" fmla="*/ 311108 w 2603314"/>
                  <a:gd name="connsiteY3" fmla="*/ 398478 h 2231415"/>
                  <a:gd name="connsiteX4" fmla="*/ 530398 w 2603314"/>
                  <a:gd name="connsiteY4" fmla="*/ 38510 h 2231415"/>
                  <a:gd name="connsiteX5" fmla="*/ 642112 w 2603314"/>
                  <a:gd name="connsiteY5" fmla="*/ 1272 h 2231415"/>
                  <a:gd name="connsiteX6" fmla="*/ 737276 w 2603314"/>
                  <a:gd name="connsiteY6" fmla="*/ 5410 h 2231415"/>
                  <a:gd name="connsiteX7" fmla="*/ 1026905 w 2603314"/>
                  <a:gd name="connsiteY7" fmla="*/ 216425 h 2231415"/>
                  <a:gd name="connsiteX8" fmla="*/ 1262746 w 2603314"/>
                  <a:gd name="connsiteY8" fmla="*/ 456403 h 2231415"/>
                  <a:gd name="connsiteX9" fmla="*/ 1419973 w 2603314"/>
                  <a:gd name="connsiteY9" fmla="*/ 530879 h 2231415"/>
                  <a:gd name="connsiteX10" fmla="*/ 1742703 w 2603314"/>
                  <a:gd name="connsiteY10" fmla="*/ 510192 h 2231415"/>
                  <a:gd name="connsiteX11" fmla="*/ 2226797 w 2603314"/>
                  <a:gd name="connsiteY11" fmla="*/ 423303 h 2231415"/>
                  <a:gd name="connsiteX12" fmla="*/ 2255760 w 2603314"/>
                  <a:gd name="connsiteY12" fmla="*/ 410890 h 2231415"/>
                  <a:gd name="connsiteX13" fmla="*/ 2338511 w 2603314"/>
                  <a:gd name="connsiteY13" fmla="*/ 266076 h 2231415"/>
                  <a:gd name="connsiteX14" fmla="*/ 2441653 w 2603314"/>
                  <a:gd name="connsiteY14" fmla="*/ 184962 h 2231415"/>
                  <a:gd name="connsiteX15" fmla="*/ 2516426 w 2603314"/>
                  <a:gd name="connsiteY15" fmla="*/ 443991 h 2231415"/>
                  <a:gd name="connsiteX16" fmla="*/ 2524701 w 2603314"/>
                  <a:gd name="connsiteY16" fmla="*/ 717069 h 2231415"/>
                  <a:gd name="connsiteX17" fmla="*/ 2537113 w 2603314"/>
                  <a:gd name="connsiteY17" fmla="*/ 874297 h 2231415"/>
                  <a:gd name="connsiteX18" fmla="*/ 2566076 w 2603314"/>
                  <a:gd name="connsiteY18" fmla="*/ 1110137 h 2231415"/>
                  <a:gd name="connsiteX19" fmla="*/ 2590902 w 2603314"/>
                  <a:gd name="connsiteY19" fmla="*/ 1275640 h 2231415"/>
                  <a:gd name="connsiteX20" fmla="*/ 2603314 w 2603314"/>
                  <a:gd name="connsiteY20" fmla="*/ 1420454 h 2231415"/>
                  <a:gd name="connsiteX21" fmla="*/ 2446087 w 2603314"/>
                  <a:gd name="connsiteY21" fmla="*/ 1416317 h 2231415"/>
                  <a:gd name="connsiteX22" fmla="*/ 2090257 w 2603314"/>
                  <a:gd name="connsiteY22" fmla="*/ 1379079 h 2231415"/>
                  <a:gd name="connsiteX23" fmla="*/ 2024056 w 2603314"/>
                  <a:gd name="connsiteY23" fmla="*/ 1412179 h 2231415"/>
                  <a:gd name="connsiteX24" fmla="*/ 1887517 w 2603314"/>
                  <a:gd name="connsiteY24" fmla="*/ 1585956 h 2231415"/>
                  <a:gd name="connsiteX25" fmla="*/ 1850279 w 2603314"/>
                  <a:gd name="connsiteY25" fmla="*/ 1710083 h 2231415"/>
                  <a:gd name="connsiteX26" fmla="*/ 1829591 w 2603314"/>
                  <a:gd name="connsiteY26" fmla="*/ 1817660 h 2231415"/>
                  <a:gd name="connsiteX27" fmla="*/ 1767528 w 2603314"/>
                  <a:gd name="connsiteY27" fmla="*/ 2003850 h 2231415"/>
                  <a:gd name="connsiteX28" fmla="*/ 1693052 w 2603314"/>
                  <a:gd name="connsiteY28" fmla="*/ 2107288 h 2231415"/>
                  <a:gd name="connsiteX29" fmla="*/ 1552375 w 2603314"/>
                  <a:gd name="connsiteY29" fmla="*/ 2194177 h 2231415"/>
                  <a:gd name="connsiteX30" fmla="*/ 1370322 w 2603314"/>
                  <a:gd name="connsiteY30" fmla="*/ 2231415 h 2231415"/>
                  <a:gd name="connsiteX31" fmla="*/ 1179995 w 2603314"/>
                  <a:gd name="connsiteY31" fmla="*/ 2210727 h 2231415"/>
                  <a:gd name="connsiteX32" fmla="*/ 997942 w 2603314"/>
                  <a:gd name="connsiteY32" fmla="*/ 2099013 h 2231415"/>
                  <a:gd name="connsiteX33" fmla="*/ 898641 w 2603314"/>
                  <a:gd name="connsiteY33" fmla="*/ 1966612 h 2231415"/>
                  <a:gd name="connsiteX34" fmla="*/ 832440 w 2603314"/>
                  <a:gd name="connsiteY34" fmla="*/ 1813522 h 2231415"/>
                  <a:gd name="connsiteX35" fmla="*/ 749689 w 2603314"/>
                  <a:gd name="connsiteY35" fmla="*/ 1594231 h 2231415"/>
                  <a:gd name="connsiteX36" fmla="*/ 42167 w 2603314"/>
                  <a:gd name="connsiteY36" fmla="*/ 1594231 h 2231415"/>
                  <a:gd name="connsiteX37" fmla="*/ 29754 w 2603314"/>
                  <a:gd name="connsiteY37" fmla="*/ 1565269 h 2231415"/>
                  <a:gd name="connsiteX38" fmla="*/ 4929 w 2603314"/>
                  <a:gd name="connsiteY38" fmla="*/ 1482517 h 2231415"/>
                  <a:gd name="connsiteX39" fmla="*/ 791 w 2603314"/>
                  <a:gd name="connsiteY39" fmla="*/ 1445279 h 2231415"/>
                  <a:gd name="connsiteX40" fmla="*/ 141468 w 2603314"/>
                  <a:gd name="connsiteY40" fmla="*/ 1259089 h 2231415"/>
                  <a:gd name="connsiteX41" fmla="*/ 443510 w 2603314"/>
                  <a:gd name="connsiteY41" fmla="*/ 1093587 h 2231415"/>
                  <a:gd name="connsiteX42" fmla="*/ 592462 w 2603314"/>
                  <a:gd name="connsiteY42" fmla="*/ 994286 h 2231415"/>
                  <a:gd name="connsiteX43" fmla="*/ 637975 w 2603314"/>
                  <a:gd name="connsiteY43" fmla="*/ 919810 h 2231415"/>
                  <a:gd name="connsiteX44" fmla="*/ 700038 w 2603314"/>
                  <a:gd name="connsiteY44" fmla="*/ 911535 h 2231415"/>
                  <a:gd name="connsiteX0" fmla="*/ 700038 w 2632948"/>
                  <a:gd name="connsiteY0" fmla="*/ 911535 h 2231415"/>
                  <a:gd name="connsiteX1" fmla="*/ 551086 w 2632948"/>
                  <a:gd name="connsiteY1" fmla="*/ 770858 h 2231415"/>
                  <a:gd name="connsiteX2" fmla="*/ 373171 w 2632948"/>
                  <a:gd name="connsiteY2" fmla="*/ 559842 h 2231415"/>
                  <a:gd name="connsiteX3" fmla="*/ 311108 w 2632948"/>
                  <a:gd name="connsiteY3" fmla="*/ 398478 h 2231415"/>
                  <a:gd name="connsiteX4" fmla="*/ 530398 w 2632948"/>
                  <a:gd name="connsiteY4" fmla="*/ 38510 h 2231415"/>
                  <a:gd name="connsiteX5" fmla="*/ 642112 w 2632948"/>
                  <a:gd name="connsiteY5" fmla="*/ 1272 h 2231415"/>
                  <a:gd name="connsiteX6" fmla="*/ 737276 w 2632948"/>
                  <a:gd name="connsiteY6" fmla="*/ 5410 h 2231415"/>
                  <a:gd name="connsiteX7" fmla="*/ 1026905 w 2632948"/>
                  <a:gd name="connsiteY7" fmla="*/ 216425 h 2231415"/>
                  <a:gd name="connsiteX8" fmla="*/ 1262746 w 2632948"/>
                  <a:gd name="connsiteY8" fmla="*/ 456403 h 2231415"/>
                  <a:gd name="connsiteX9" fmla="*/ 1419973 w 2632948"/>
                  <a:gd name="connsiteY9" fmla="*/ 530879 h 2231415"/>
                  <a:gd name="connsiteX10" fmla="*/ 1742703 w 2632948"/>
                  <a:gd name="connsiteY10" fmla="*/ 510192 h 2231415"/>
                  <a:gd name="connsiteX11" fmla="*/ 2226797 w 2632948"/>
                  <a:gd name="connsiteY11" fmla="*/ 423303 h 2231415"/>
                  <a:gd name="connsiteX12" fmla="*/ 2255760 w 2632948"/>
                  <a:gd name="connsiteY12" fmla="*/ 410890 h 2231415"/>
                  <a:gd name="connsiteX13" fmla="*/ 2338511 w 2632948"/>
                  <a:gd name="connsiteY13" fmla="*/ 266076 h 2231415"/>
                  <a:gd name="connsiteX14" fmla="*/ 2441653 w 2632948"/>
                  <a:gd name="connsiteY14" fmla="*/ 184962 h 2231415"/>
                  <a:gd name="connsiteX15" fmla="*/ 2516426 w 2632948"/>
                  <a:gd name="connsiteY15" fmla="*/ 443991 h 2231415"/>
                  <a:gd name="connsiteX16" fmla="*/ 2524701 w 2632948"/>
                  <a:gd name="connsiteY16" fmla="*/ 717069 h 2231415"/>
                  <a:gd name="connsiteX17" fmla="*/ 2537113 w 2632948"/>
                  <a:gd name="connsiteY17" fmla="*/ 874297 h 2231415"/>
                  <a:gd name="connsiteX18" fmla="*/ 2566076 w 2632948"/>
                  <a:gd name="connsiteY18" fmla="*/ 1110137 h 2231415"/>
                  <a:gd name="connsiteX19" fmla="*/ 2590902 w 2632948"/>
                  <a:gd name="connsiteY19" fmla="*/ 1275640 h 2231415"/>
                  <a:gd name="connsiteX20" fmla="*/ 2632948 w 2632948"/>
                  <a:gd name="connsiteY20" fmla="*/ 1420454 h 2231415"/>
                  <a:gd name="connsiteX21" fmla="*/ 2446087 w 2632948"/>
                  <a:gd name="connsiteY21" fmla="*/ 1416317 h 2231415"/>
                  <a:gd name="connsiteX22" fmla="*/ 2090257 w 2632948"/>
                  <a:gd name="connsiteY22" fmla="*/ 1379079 h 2231415"/>
                  <a:gd name="connsiteX23" fmla="*/ 2024056 w 2632948"/>
                  <a:gd name="connsiteY23" fmla="*/ 1412179 h 2231415"/>
                  <a:gd name="connsiteX24" fmla="*/ 1887517 w 2632948"/>
                  <a:gd name="connsiteY24" fmla="*/ 1585956 h 2231415"/>
                  <a:gd name="connsiteX25" fmla="*/ 1850279 w 2632948"/>
                  <a:gd name="connsiteY25" fmla="*/ 1710083 h 2231415"/>
                  <a:gd name="connsiteX26" fmla="*/ 1829591 w 2632948"/>
                  <a:gd name="connsiteY26" fmla="*/ 1817660 h 2231415"/>
                  <a:gd name="connsiteX27" fmla="*/ 1767528 w 2632948"/>
                  <a:gd name="connsiteY27" fmla="*/ 2003850 h 2231415"/>
                  <a:gd name="connsiteX28" fmla="*/ 1693052 w 2632948"/>
                  <a:gd name="connsiteY28" fmla="*/ 2107288 h 2231415"/>
                  <a:gd name="connsiteX29" fmla="*/ 1552375 w 2632948"/>
                  <a:gd name="connsiteY29" fmla="*/ 2194177 h 2231415"/>
                  <a:gd name="connsiteX30" fmla="*/ 1370322 w 2632948"/>
                  <a:gd name="connsiteY30" fmla="*/ 2231415 h 2231415"/>
                  <a:gd name="connsiteX31" fmla="*/ 1179995 w 2632948"/>
                  <a:gd name="connsiteY31" fmla="*/ 2210727 h 2231415"/>
                  <a:gd name="connsiteX32" fmla="*/ 997942 w 2632948"/>
                  <a:gd name="connsiteY32" fmla="*/ 2099013 h 2231415"/>
                  <a:gd name="connsiteX33" fmla="*/ 898641 w 2632948"/>
                  <a:gd name="connsiteY33" fmla="*/ 1966612 h 2231415"/>
                  <a:gd name="connsiteX34" fmla="*/ 832440 w 2632948"/>
                  <a:gd name="connsiteY34" fmla="*/ 1813522 h 2231415"/>
                  <a:gd name="connsiteX35" fmla="*/ 749689 w 2632948"/>
                  <a:gd name="connsiteY35" fmla="*/ 1594231 h 2231415"/>
                  <a:gd name="connsiteX36" fmla="*/ 42167 w 2632948"/>
                  <a:gd name="connsiteY36" fmla="*/ 1594231 h 2231415"/>
                  <a:gd name="connsiteX37" fmla="*/ 29754 w 2632948"/>
                  <a:gd name="connsiteY37" fmla="*/ 1565269 h 2231415"/>
                  <a:gd name="connsiteX38" fmla="*/ 4929 w 2632948"/>
                  <a:gd name="connsiteY38" fmla="*/ 1482517 h 2231415"/>
                  <a:gd name="connsiteX39" fmla="*/ 791 w 2632948"/>
                  <a:gd name="connsiteY39" fmla="*/ 1445279 h 2231415"/>
                  <a:gd name="connsiteX40" fmla="*/ 141468 w 2632948"/>
                  <a:gd name="connsiteY40" fmla="*/ 1259089 h 2231415"/>
                  <a:gd name="connsiteX41" fmla="*/ 443510 w 2632948"/>
                  <a:gd name="connsiteY41" fmla="*/ 1093587 h 2231415"/>
                  <a:gd name="connsiteX42" fmla="*/ 592462 w 2632948"/>
                  <a:gd name="connsiteY42" fmla="*/ 994286 h 2231415"/>
                  <a:gd name="connsiteX43" fmla="*/ 637975 w 2632948"/>
                  <a:gd name="connsiteY43" fmla="*/ 919810 h 2231415"/>
                  <a:gd name="connsiteX44" fmla="*/ 700038 w 2632948"/>
                  <a:gd name="connsiteY44" fmla="*/ 911535 h 2231415"/>
                  <a:gd name="connsiteX0" fmla="*/ 700038 w 2632948"/>
                  <a:gd name="connsiteY0" fmla="*/ 911535 h 2231415"/>
                  <a:gd name="connsiteX1" fmla="*/ 551086 w 2632948"/>
                  <a:gd name="connsiteY1" fmla="*/ 770858 h 2231415"/>
                  <a:gd name="connsiteX2" fmla="*/ 373171 w 2632948"/>
                  <a:gd name="connsiteY2" fmla="*/ 559842 h 2231415"/>
                  <a:gd name="connsiteX3" fmla="*/ 311108 w 2632948"/>
                  <a:gd name="connsiteY3" fmla="*/ 398478 h 2231415"/>
                  <a:gd name="connsiteX4" fmla="*/ 530398 w 2632948"/>
                  <a:gd name="connsiteY4" fmla="*/ 38510 h 2231415"/>
                  <a:gd name="connsiteX5" fmla="*/ 642112 w 2632948"/>
                  <a:gd name="connsiteY5" fmla="*/ 1272 h 2231415"/>
                  <a:gd name="connsiteX6" fmla="*/ 737276 w 2632948"/>
                  <a:gd name="connsiteY6" fmla="*/ 5410 h 2231415"/>
                  <a:gd name="connsiteX7" fmla="*/ 1026905 w 2632948"/>
                  <a:gd name="connsiteY7" fmla="*/ 216425 h 2231415"/>
                  <a:gd name="connsiteX8" fmla="*/ 1262746 w 2632948"/>
                  <a:gd name="connsiteY8" fmla="*/ 456403 h 2231415"/>
                  <a:gd name="connsiteX9" fmla="*/ 1419973 w 2632948"/>
                  <a:gd name="connsiteY9" fmla="*/ 530879 h 2231415"/>
                  <a:gd name="connsiteX10" fmla="*/ 1742703 w 2632948"/>
                  <a:gd name="connsiteY10" fmla="*/ 510192 h 2231415"/>
                  <a:gd name="connsiteX11" fmla="*/ 2226797 w 2632948"/>
                  <a:gd name="connsiteY11" fmla="*/ 423303 h 2231415"/>
                  <a:gd name="connsiteX12" fmla="*/ 2255760 w 2632948"/>
                  <a:gd name="connsiteY12" fmla="*/ 410890 h 2231415"/>
                  <a:gd name="connsiteX13" fmla="*/ 2338511 w 2632948"/>
                  <a:gd name="connsiteY13" fmla="*/ 266076 h 2231415"/>
                  <a:gd name="connsiteX14" fmla="*/ 2451178 w 2632948"/>
                  <a:gd name="connsiteY14" fmla="*/ 181787 h 2231415"/>
                  <a:gd name="connsiteX15" fmla="*/ 2516426 w 2632948"/>
                  <a:gd name="connsiteY15" fmla="*/ 443991 h 2231415"/>
                  <a:gd name="connsiteX16" fmla="*/ 2524701 w 2632948"/>
                  <a:gd name="connsiteY16" fmla="*/ 717069 h 2231415"/>
                  <a:gd name="connsiteX17" fmla="*/ 2537113 w 2632948"/>
                  <a:gd name="connsiteY17" fmla="*/ 874297 h 2231415"/>
                  <a:gd name="connsiteX18" fmla="*/ 2566076 w 2632948"/>
                  <a:gd name="connsiteY18" fmla="*/ 1110137 h 2231415"/>
                  <a:gd name="connsiteX19" fmla="*/ 2590902 w 2632948"/>
                  <a:gd name="connsiteY19" fmla="*/ 1275640 h 2231415"/>
                  <a:gd name="connsiteX20" fmla="*/ 2632948 w 2632948"/>
                  <a:gd name="connsiteY20" fmla="*/ 1420454 h 2231415"/>
                  <a:gd name="connsiteX21" fmla="*/ 2446087 w 2632948"/>
                  <a:gd name="connsiteY21" fmla="*/ 1416317 h 2231415"/>
                  <a:gd name="connsiteX22" fmla="*/ 2090257 w 2632948"/>
                  <a:gd name="connsiteY22" fmla="*/ 1379079 h 2231415"/>
                  <a:gd name="connsiteX23" fmla="*/ 2024056 w 2632948"/>
                  <a:gd name="connsiteY23" fmla="*/ 1412179 h 2231415"/>
                  <a:gd name="connsiteX24" fmla="*/ 1887517 w 2632948"/>
                  <a:gd name="connsiteY24" fmla="*/ 1585956 h 2231415"/>
                  <a:gd name="connsiteX25" fmla="*/ 1850279 w 2632948"/>
                  <a:gd name="connsiteY25" fmla="*/ 1710083 h 2231415"/>
                  <a:gd name="connsiteX26" fmla="*/ 1829591 w 2632948"/>
                  <a:gd name="connsiteY26" fmla="*/ 1817660 h 2231415"/>
                  <a:gd name="connsiteX27" fmla="*/ 1767528 w 2632948"/>
                  <a:gd name="connsiteY27" fmla="*/ 2003850 h 2231415"/>
                  <a:gd name="connsiteX28" fmla="*/ 1693052 w 2632948"/>
                  <a:gd name="connsiteY28" fmla="*/ 2107288 h 2231415"/>
                  <a:gd name="connsiteX29" fmla="*/ 1552375 w 2632948"/>
                  <a:gd name="connsiteY29" fmla="*/ 2194177 h 2231415"/>
                  <a:gd name="connsiteX30" fmla="*/ 1370322 w 2632948"/>
                  <a:gd name="connsiteY30" fmla="*/ 2231415 h 2231415"/>
                  <a:gd name="connsiteX31" fmla="*/ 1179995 w 2632948"/>
                  <a:gd name="connsiteY31" fmla="*/ 2210727 h 2231415"/>
                  <a:gd name="connsiteX32" fmla="*/ 997942 w 2632948"/>
                  <a:gd name="connsiteY32" fmla="*/ 2099013 h 2231415"/>
                  <a:gd name="connsiteX33" fmla="*/ 898641 w 2632948"/>
                  <a:gd name="connsiteY33" fmla="*/ 1966612 h 2231415"/>
                  <a:gd name="connsiteX34" fmla="*/ 832440 w 2632948"/>
                  <a:gd name="connsiteY34" fmla="*/ 1813522 h 2231415"/>
                  <a:gd name="connsiteX35" fmla="*/ 749689 w 2632948"/>
                  <a:gd name="connsiteY35" fmla="*/ 1594231 h 2231415"/>
                  <a:gd name="connsiteX36" fmla="*/ 42167 w 2632948"/>
                  <a:gd name="connsiteY36" fmla="*/ 1594231 h 2231415"/>
                  <a:gd name="connsiteX37" fmla="*/ 29754 w 2632948"/>
                  <a:gd name="connsiteY37" fmla="*/ 1565269 h 2231415"/>
                  <a:gd name="connsiteX38" fmla="*/ 4929 w 2632948"/>
                  <a:gd name="connsiteY38" fmla="*/ 1482517 h 2231415"/>
                  <a:gd name="connsiteX39" fmla="*/ 791 w 2632948"/>
                  <a:gd name="connsiteY39" fmla="*/ 1445279 h 2231415"/>
                  <a:gd name="connsiteX40" fmla="*/ 141468 w 2632948"/>
                  <a:gd name="connsiteY40" fmla="*/ 1259089 h 2231415"/>
                  <a:gd name="connsiteX41" fmla="*/ 443510 w 2632948"/>
                  <a:gd name="connsiteY41" fmla="*/ 1093587 h 2231415"/>
                  <a:gd name="connsiteX42" fmla="*/ 592462 w 2632948"/>
                  <a:gd name="connsiteY42" fmla="*/ 994286 h 2231415"/>
                  <a:gd name="connsiteX43" fmla="*/ 637975 w 2632948"/>
                  <a:gd name="connsiteY43" fmla="*/ 919810 h 2231415"/>
                  <a:gd name="connsiteX44" fmla="*/ 700038 w 2632948"/>
                  <a:gd name="connsiteY44" fmla="*/ 911535 h 2231415"/>
                  <a:gd name="connsiteX0" fmla="*/ 700038 w 2636123"/>
                  <a:gd name="connsiteY0" fmla="*/ 911535 h 2231415"/>
                  <a:gd name="connsiteX1" fmla="*/ 551086 w 2636123"/>
                  <a:gd name="connsiteY1" fmla="*/ 770858 h 2231415"/>
                  <a:gd name="connsiteX2" fmla="*/ 373171 w 2636123"/>
                  <a:gd name="connsiteY2" fmla="*/ 559842 h 2231415"/>
                  <a:gd name="connsiteX3" fmla="*/ 311108 w 2636123"/>
                  <a:gd name="connsiteY3" fmla="*/ 398478 h 2231415"/>
                  <a:gd name="connsiteX4" fmla="*/ 530398 w 2636123"/>
                  <a:gd name="connsiteY4" fmla="*/ 38510 h 2231415"/>
                  <a:gd name="connsiteX5" fmla="*/ 642112 w 2636123"/>
                  <a:gd name="connsiteY5" fmla="*/ 1272 h 2231415"/>
                  <a:gd name="connsiteX6" fmla="*/ 737276 w 2636123"/>
                  <a:gd name="connsiteY6" fmla="*/ 5410 h 2231415"/>
                  <a:gd name="connsiteX7" fmla="*/ 1026905 w 2636123"/>
                  <a:gd name="connsiteY7" fmla="*/ 216425 h 2231415"/>
                  <a:gd name="connsiteX8" fmla="*/ 1262746 w 2636123"/>
                  <a:gd name="connsiteY8" fmla="*/ 456403 h 2231415"/>
                  <a:gd name="connsiteX9" fmla="*/ 1419973 w 2636123"/>
                  <a:gd name="connsiteY9" fmla="*/ 530879 h 2231415"/>
                  <a:gd name="connsiteX10" fmla="*/ 1742703 w 2636123"/>
                  <a:gd name="connsiteY10" fmla="*/ 510192 h 2231415"/>
                  <a:gd name="connsiteX11" fmla="*/ 2226797 w 2636123"/>
                  <a:gd name="connsiteY11" fmla="*/ 423303 h 2231415"/>
                  <a:gd name="connsiteX12" fmla="*/ 2255760 w 2636123"/>
                  <a:gd name="connsiteY12" fmla="*/ 410890 h 2231415"/>
                  <a:gd name="connsiteX13" fmla="*/ 2338511 w 2636123"/>
                  <a:gd name="connsiteY13" fmla="*/ 266076 h 2231415"/>
                  <a:gd name="connsiteX14" fmla="*/ 2451178 w 2636123"/>
                  <a:gd name="connsiteY14" fmla="*/ 181787 h 2231415"/>
                  <a:gd name="connsiteX15" fmla="*/ 2516426 w 2636123"/>
                  <a:gd name="connsiteY15" fmla="*/ 443991 h 2231415"/>
                  <a:gd name="connsiteX16" fmla="*/ 2524701 w 2636123"/>
                  <a:gd name="connsiteY16" fmla="*/ 717069 h 2231415"/>
                  <a:gd name="connsiteX17" fmla="*/ 2537113 w 2636123"/>
                  <a:gd name="connsiteY17" fmla="*/ 874297 h 2231415"/>
                  <a:gd name="connsiteX18" fmla="*/ 2566076 w 2636123"/>
                  <a:gd name="connsiteY18" fmla="*/ 1110137 h 2231415"/>
                  <a:gd name="connsiteX19" fmla="*/ 2590902 w 2636123"/>
                  <a:gd name="connsiteY19" fmla="*/ 1275640 h 2231415"/>
                  <a:gd name="connsiteX20" fmla="*/ 2636123 w 2636123"/>
                  <a:gd name="connsiteY20" fmla="*/ 1409342 h 2231415"/>
                  <a:gd name="connsiteX21" fmla="*/ 2446087 w 2636123"/>
                  <a:gd name="connsiteY21" fmla="*/ 1416317 h 2231415"/>
                  <a:gd name="connsiteX22" fmla="*/ 2090257 w 2636123"/>
                  <a:gd name="connsiteY22" fmla="*/ 1379079 h 2231415"/>
                  <a:gd name="connsiteX23" fmla="*/ 2024056 w 2636123"/>
                  <a:gd name="connsiteY23" fmla="*/ 1412179 h 2231415"/>
                  <a:gd name="connsiteX24" fmla="*/ 1887517 w 2636123"/>
                  <a:gd name="connsiteY24" fmla="*/ 1585956 h 2231415"/>
                  <a:gd name="connsiteX25" fmla="*/ 1850279 w 2636123"/>
                  <a:gd name="connsiteY25" fmla="*/ 1710083 h 2231415"/>
                  <a:gd name="connsiteX26" fmla="*/ 1829591 w 2636123"/>
                  <a:gd name="connsiteY26" fmla="*/ 1817660 h 2231415"/>
                  <a:gd name="connsiteX27" fmla="*/ 1767528 w 2636123"/>
                  <a:gd name="connsiteY27" fmla="*/ 2003850 h 2231415"/>
                  <a:gd name="connsiteX28" fmla="*/ 1693052 w 2636123"/>
                  <a:gd name="connsiteY28" fmla="*/ 2107288 h 2231415"/>
                  <a:gd name="connsiteX29" fmla="*/ 1552375 w 2636123"/>
                  <a:gd name="connsiteY29" fmla="*/ 2194177 h 2231415"/>
                  <a:gd name="connsiteX30" fmla="*/ 1370322 w 2636123"/>
                  <a:gd name="connsiteY30" fmla="*/ 2231415 h 2231415"/>
                  <a:gd name="connsiteX31" fmla="*/ 1179995 w 2636123"/>
                  <a:gd name="connsiteY31" fmla="*/ 2210727 h 2231415"/>
                  <a:gd name="connsiteX32" fmla="*/ 997942 w 2636123"/>
                  <a:gd name="connsiteY32" fmla="*/ 2099013 h 2231415"/>
                  <a:gd name="connsiteX33" fmla="*/ 898641 w 2636123"/>
                  <a:gd name="connsiteY33" fmla="*/ 1966612 h 2231415"/>
                  <a:gd name="connsiteX34" fmla="*/ 832440 w 2636123"/>
                  <a:gd name="connsiteY34" fmla="*/ 1813522 h 2231415"/>
                  <a:gd name="connsiteX35" fmla="*/ 749689 w 2636123"/>
                  <a:gd name="connsiteY35" fmla="*/ 1594231 h 2231415"/>
                  <a:gd name="connsiteX36" fmla="*/ 42167 w 2636123"/>
                  <a:gd name="connsiteY36" fmla="*/ 1594231 h 2231415"/>
                  <a:gd name="connsiteX37" fmla="*/ 29754 w 2636123"/>
                  <a:gd name="connsiteY37" fmla="*/ 1565269 h 2231415"/>
                  <a:gd name="connsiteX38" fmla="*/ 4929 w 2636123"/>
                  <a:gd name="connsiteY38" fmla="*/ 1482517 h 2231415"/>
                  <a:gd name="connsiteX39" fmla="*/ 791 w 2636123"/>
                  <a:gd name="connsiteY39" fmla="*/ 1445279 h 2231415"/>
                  <a:gd name="connsiteX40" fmla="*/ 141468 w 2636123"/>
                  <a:gd name="connsiteY40" fmla="*/ 1259089 h 2231415"/>
                  <a:gd name="connsiteX41" fmla="*/ 443510 w 2636123"/>
                  <a:gd name="connsiteY41" fmla="*/ 1093587 h 2231415"/>
                  <a:gd name="connsiteX42" fmla="*/ 592462 w 2636123"/>
                  <a:gd name="connsiteY42" fmla="*/ 994286 h 2231415"/>
                  <a:gd name="connsiteX43" fmla="*/ 637975 w 2636123"/>
                  <a:gd name="connsiteY43" fmla="*/ 919810 h 2231415"/>
                  <a:gd name="connsiteX44" fmla="*/ 700038 w 2636123"/>
                  <a:gd name="connsiteY44" fmla="*/ 911535 h 2231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636123" h="2231415">
                    <a:moveTo>
                      <a:pt x="700038" y="911535"/>
                    </a:moveTo>
                    <a:cubicBezTo>
                      <a:pt x="685556" y="886710"/>
                      <a:pt x="718791" y="942976"/>
                      <a:pt x="551086" y="770858"/>
                    </a:cubicBezTo>
                    <a:cubicBezTo>
                      <a:pt x="486880" y="704963"/>
                      <a:pt x="432476" y="630181"/>
                      <a:pt x="373171" y="559842"/>
                    </a:cubicBezTo>
                    <a:cubicBezTo>
                      <a:pt x="352483" y="506054"/>
                      <a:pt x="310501" y="456104"/>
                      <a:pt x="311108" y="398478"/>
                    </a:cubicBezTo>
                    <a:cubicBezTo>
                      <a:pt x="313098" y="209451"/>
                      <a:pt x="384114" y="129938"/>
                      <a:pt x="530398" y="38510"/>
                    </a:cubicBezTo>
                    <a:cubicBezTo>
                      <a:pt x="563684" y="17706"/>
                      <a:pt x="604874" y="13685"/>
                      <a:pt x="642112" y="1272"/>
                    </a:cubicBezTo>
                    <a:cubicBezTo>
                      <a:pt x="673833" y="2651"/>
                      <a:pt x="707154" y="-4631"/>
                      <a:pt x="737276" y="5410"/>
                    </a:cubicBezTo>
                    <a:cubicBezTo>
                      <a:pt x="862436" y="47130"/>
                      <a:pt x="934104" y="125620"/>
                      <a:pt x="1026905" y="216425"/>
                    </a:cubicBezTo>
                    <a:cubicBezTo>
                      <a:pt x="1107069" y="294864"/>
                      <a:pt x="1161387" y="408391"/>
                      <a:pt x="1262746" y="456403"/>
                    </a:cubicBezTo>
                    <a:lnTo>
                      <a:pt x="1419973" y="530879"/>
                    </a:lnTo>
                    <a:cubicBezTo>
                      <a:pt x="1527550" y="523983"/>
                      <a:pt x="1635591" y="522331"/>
                      <a:pt x="1742703" y="510192"/>
                    </a:cubicBezTo>
                    <a:cubicBezTo>
                      <a:pt x="1881287" y="494486"/>
                      <a:pt x="2081307" y="452401"/>
                      <a:pt x="2226797" y="423303"/>
                    </a:cubicBezTo>
                    <a:cubicBezTo>
                      <a:pt x="2236451" y="419165"/>
                      <a:pt x="2249125" y="419033"/>
                      <a:pt x="2255760" y="410890"/>
                    </a:cubicBezTo>
                    <a:cubicBezTo>
                      <a:pt x="2285550" y="374329"/>
                      <a:pt x="2305941" y="304260"/>
                      <a:pt x="2338511" y="266076"/>
                    </a:cubicBezTo>
                    <a:cubicBezTo>
                      <a:pt x="2371081" y="227892"/>
                      <a:pt x="2422066" y="240011"/>
                      <a:pt x="2451178" y="181787"/>
                    </a:cubicBezTo>
                    <a:cubicBezTo>
                      <a:pt x="2458274" y="192262"/>
                      <a:pt x="2504172" y="354777"/>
                      <a:pt x="2516426" y="443991"/>
                    </a:cubicBezTo>
                    <a:cubicBezTo>
                      <a:pt x="2528680" y="533205"/>
                      <a:pt x="2520328" y="626106"/>
                      <a:pt x="2524701" y="717069"/>
                    </a:cubicBezTo>
                    <a:cubicBezTo>
                      <a:pt x="2527226" y="769581"/>
                      <a:pt x="2531610" y="822013"/>
                      <a:pt x="2537113" y="874297"/>
                    </a:cubicBezTo>
                    <a:cubicBezTo>
                      <a:pt x="2545404" y="953066"/>
                      <a:pt x="2555555" y="1031635"/>
                      <a:pt x="2566076" y="1110137"/>
                    </a:cubicBezTo>
                    <a:cubicBezTo>
                      <a:pt x="2573486" y="1165428"/>
                      <a:pt x="2579228" y="1225773"/>
                      <a:pt x="2590902" y="1275640"/>
                    </a:cubicBezTo>
                    <a:cubicBezTo>
                      <a:pt x="2602576" y="1325507"/>
                      <a:pt x="2632719" y="1358278"/>
                      <a:pt x="2636123" y="1409342"/>
                    </a:cubicBezTo>
                    <a:cubicBezTo>
                      <a:pt x="2572778" y="1411667"/>
                      <a:pt x="2537065" y="1421361"/>
                      <a:pt x="2446087" y="1416317"/>
                    </a:cubicBezTo>
                    <a:cubicBezTo>
                      <a:pt x="2355109" y="1411273"/>
                      <a:pt x="2339615" y="1386203"/>
                      <a:pt x="2090257" y="1379079"/>
                    </a:cubicBezTo>
                    <a:cubicBezTo>
                      <a:pt x="2068190" y="1390112"/>
                      <a:pt x="2043101" y="1396495"/>
                      <a:pt x="2024056" y="1412179"/>
                    </a:cubicBezTo>
                    <a:cubicBezTo>
                      <a:pt x="1969301" y="1457271"/>
                      <a:pt x="1926659" y="1528547"/>
                      <a:pt x="1887517" y="1585956"/>
                    </a:cubicBezTo>
                    <a:cubicBezTo>
                      <a:pt x="1875104" y="1627332"/>
                      <a:pt x="1860756" y="1668175"/>
                      <a:pt x="1850279" y="1710083"/>
                    </a:cubicBezTo>
                    <a:cubicBezTo>
                      <a:pt x="1841423" y="1745509"/>
                      <a:pt x="1837437" y="1781997"/>
                      <a:pt x="1829591" y="1817660"/>
                    </a:cubicBezTo>
                    <a:cubicBezTo>
                      <a:pt x="1815513" y="1881650"/>
                      <a:pt x="1801222" y="1946445"/>
                      <a:pt x="1767528" y="2003850"/>
                    </a:cubicBezTo>
                    <a:cubicBezTo>
                      <a:pt x="1746021" y="2040491"/>
                      <a:pt x="1724874" y="2079137"/>
                      <a:pt x="1693052" y="2107288"/>
                    </a:cubicBezTo>
                    <a:cubicBezTo>
                      <a:pt x="1651770" y="2143806"/>
                      <a:pt x="1603817" y="2174392"/>
                      <a:pt x="1552375" y="2194177"/>
                    </a:cubicBezTo>
                    <a:cubicBezTo>
                      <a:pt x="1494563" y="2216412"/>
                      <a:pt x="1431006" y="2219002"/>
                      <a:pt x="1370322" y="2231415"/>
                    </a:cubicBezTo>
                    <a:cubicBezTo>
                      <a:pt x="1306880" y="2224519"/>
                      <a:pt x="1240123" y="2232106"/>
                      <a:pt x="1179995" y="2210727"/>
                    </a:cubicBezTo>
                    <a:cubicBezTo>
                      <a:pt x="1112911" y="2186875"/>
                      <a:pt x="1051720" y="2145673"/>
                      <a:pt x="997942" y="2099013"/>
                    </a:cubicBezTo>
                    <a:cubicBezTo>
                      <a:pt x="956273" y="2062859"/>
                      <a:pt x="926309" y="2014339"/>
                      <a:pt x="898641" y="1966612"/>
                    </a:cubicBezTo>
                    <a:cubicBezTo>
                      <a:pt x="870757" y="1918513"/>
                      <a:pt x="852974" y="1865188"/>
                      <a:pt x="832440" y="1813522"/>
                    </a:cubicBezTo>
                    <a:cubicBezTo>
                      <a:pt x="636630" y="1320837"/>
                      <a:pt x="831527" y="1790642"/>
                      <a:pt x="749689" y="1594231"/>
                    </a:cubicBezTo>
                    <a:cubicBezTo>
                      <a:pt x="535128" y="1602814"/>
                      <a:pt x="262571" y="1626994"/>
                      <a:pt x="42167" y="1594231"/>
                    </a:cubicBezTo>
                    <a:cubicBezTo>
                      <a:pt x="31778" y="1592687"/>
                      <a:pt x="33075" y="1575233"/>
                      <a:pt x="29754" y="1565269"/>
                    </a:cubicBezTo>
                    <a:cubicBezTo>
                      <a:pt x="20647" y="1537948"/>
                      <a:pt x="13204" y="1510101"/>
                      <a:pt x="4929" y="1482517"/>
                    </a:cubicBezTo>
                    <a:cubicBezTo>
                      <a:pt x="3550" y="1470104"/>
                      <a:pt x="-2047" y="1457441"/>
                      <a:pt x="791" y="1445279"/>
                    </a:cubicBezTo>
                    <a:cubicBezTo>
                      <a:pt x="23197" y="1349253"/>
                      <a:pt x="55313" y="1321996"/>
                      <a:pt x="141468" y="1259089"/>
                    </a:cubicBezTo>
                    <a:cubicBezTo>
                      <a:pt x="239939" y="1187190"/>
                      <a:pt x="337140" y="1150203"/>
                      <a:pt x="443510" y="1093587"/>
                    </a:cubicBezTo>
                    <a:cubicBezTo>
                      <a:pt x="496737" y="1065257"/>
                      <a:pt x="551878" y="1039943"/>
                      <a:pt x="592462" y="994286"/>
                    </a:cubicBezTo>
                    <a:cubicBezTo>
                      <a:pt x="606994" y="977937"/>
                      <a:pt x="627336" y="938960"/>
                      <a:pt x="637975" y="919810"/>
                    </a:cubicBezTo>
                    <a:cubicBezTo>
                      <a:pt x="714269" y="949480"/>
                      <a:pt x="714520" y="936360"/>
                      <a:pt x="700038" y="911535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part 1 of</a:t>
                </a:r>
              </a:p>
              <a:p>
                <a:pPr algn="ctr"/>
                <a:r>
                  <a:rPr lang="en-GB" dirty="0"/>
                  <a:t>complex</a:t>
                </a:r>
              </a:p>
              <a:p>
                <a:pPr algn="ctr"/>
                <a:r>
                  <a:rPr lang="en-GB" dirty="0"/>
                  <a:t>simulation</a:t>
                </a: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450637E-93E4-7361-B776-58DC27989E1A}"/>
                  </a:ext>
                </a:extLst>
              </p:cNvPr>
              <p:cNvSpPr/>
              <p:nvPr/>
            </p:nvSpPr>
            <p:spPr>
              <a:xfrm>
                <a:off x="2895600" y="1524000"/>
                <a:ext cx="2830089" cy="1758463"/>
              </a:xfrm>
              <a:custGeom>
                <a:avLst/>
                <a:gdLst>
                  <a:gd name="connsiteX0" fmla="*/ 53789 w 2830089"/>
                  <a:gd name="connsiteY0" fmla="*/ 244116 h 1758463"/>
                  <a:gd name="connsiteX1" fmla="*/ 74476 w 2830089"/>
                  <a:gd name="connsiteY1" fmla="*/ 235841 h 1758463"/>
                  <a:gd name="connsiteX2" fmla="*/ 264804 w 2830089"/>
                  <a:gd name="connsiteY2" fmla="*/ 128264 h 1758463"/>
                  <a:gd name="connsiteX3" fmla="*/ 1117141 w 2830089"/>
                  <a:gd name="connsiteY3" fmla="*/ 0 h 1758463"/>
                  <a:gd name="connsiteX4" fmla="*/ 1568134 w 2830089"/>
                  <a:gd name="connsiteY4" fmla="*/ 144815 h 1758463"/>
                  <a:gd name="connsiteX5" fmla="*/ 1679848 w 2830089"/>
                  <a:gd name="connsiteY5" fmla="*/ 314454 h 1758463"/>
                  <a:gd name="connsiteX6" fmla="*/ 1700536 w 2830089"/>
                  <a:gd name="connsiteY6" fmla="*/ 343417 h 1758463"/>
                  <a:gd name="connsiteX7" fmla="*/ 1803975 w 2830089"/>
                  <a:gd name="connsiteY7" fmla="*/ 364105 h 1758463"/>
                  <a:gd name="connsiteX8" fmla="*/ 2060504 w 2830089"/>
                  <a:gd name="connsiteY8" fmla="*/ 314454 h 1758463"/>
                  <a:gd name="connsiteX9" fmla="*/ 2470122 w 2830089"/>
                  <a:gd name="connsiteY9" fmla="*/ 53788 h 1758463"/>
                  <a:gd name="connsiteX10" fmla="*/ 2792851 w 2830089"/>
                  <a:gd name="connsiteY10" fmla="*/ 289629 h 1758463"/>
                  <a:gd name="connsiteX11" fmla="*/ 2830089 w 2830089"/>
                  <a:gd name="connsiteY11" fmla="*/ 380655 h 1758463"/>
                  <a:gd name="connsiteX12" fmla="*/ 2656312 w 2830089"/>
                  <a:gd name="connsiteY12" fmla="*/ 488232 h 1758463"/>
                  <a:gd name="connsiteX13" fmla="*/ 1944652 w 2830089"/>
                  <a:gd name="connsiteY13" fmla="*/ 542020 h 1758463"/>
                  <a:gd name="connsiteX14" fmla="*/ 1812250 w 2830089"/>
                  <a:gd name="connsiteY14" fmla="*/ 537883 h 1758463"/>
                  <a:gd name="connsiteX15" fmla="*/ 1808113 w 2830089"/>
                  <a:gd name="connsiteY15" fmla="*/ 599946 h 1758463"/>
                  <a:gd name="connsiteX16" fmla="*/ 1799837 w 2830089"/>
                  <a:gd name="connsiteY16" fmla="*/ 637184 h 1758463"/>
                  <a:gd name="connsiteX17" fmla="*/ 1783287 w 2830089"/>
                  <a:gd name="connsiteY17" fmla="*/ 740623 h 1758463"/>
                  <a:gd name="connsiteX18" fmla="*/ 1712949 w 2830089"/>
                  <a:gd name="connsiteY18" fmla="*/ 914400 h 1758463"/>
                  <a:gd name="connsiteX19" fmla="*/ 1675711 w 2830089"/>
                  <a:gd name="connsiteY19" fmla="*/ 997151 h 1758463"/>
                  <a:gd name="connsiteX20" fmla="*/ 1754324 w 2830089"/>
                  <a:gd name="connsiteY20" fmla="*/ 1199892 h 1758463"/>
                  <a:gd name="connsiteX21" fmla="*/ 1899139 w 2830089"/>
                  <a:gd name="connsiteY21" fmla="*/ 1319881 h 1758463"/>
                  <a:gd name="connsiteX22" fmla="*/ 1986027 w 2830089"/>
                  <a:gd name="connsiteY22" fmla="*/ 1406769 h 1758463"/>
                  <a:gd name="connsiteX23" fmla="*/ 1998440 w 2830089"/>
                  <a:gd name="connsiteY23" fmla="*/ 1472970 h 1758463"/>
                  <a:gd name="connsiteX24" fmla="*/ 1961202 w 2830089"/>
                  <a:gd name="connsiteY24" fmla="*/ 1559859 h 1758463"/>
                  <a:gd name="connsiteX25" fmla="*/ 1799837 w 2830089"/>
                  <a:gd name="connsiteY25" fmla="*/ 1708811 h 1758463"/>
                  <a:gd name="connsiteX26" fmla="*/ 1721224 w 2830089"/>
                  <a:gd name="connsiteY26" fmla="*/ 1754324 h 1758463"/>
                  <a:gd name="connsiteX27" fmla="*/ 1659161 w 2830089"/>
                  <a:gd name="connsiteY27" fmla="*/ 1758462 h 1758463"/>
                  <a:gd name="connsiteX28" fmla="*/ 1563997 w 2830089"/>
                  <a:gd name="connsiteY28" fmla="*/ 1741911 h 1758463"/>
                  <a:gd name="connsiteX29" fmla="*/ 1501933 w 2830089"/>
                  <a:gd name="connsiteY29" fmla="*/ 1725361 h 1758463"/>
                  <a:gd name="connsiteX30" fmla="*/ 1452283 w 2830089"/>
                  <a:gd name="connsiteY30" fmla="*/ 1613647 h 1758463"/>
                  <a:gd name="connsiteX31" fmla="*/ 1324018 w 2830089"/>
                  <a:gd name="connsiteY31" fmla="*/ 1431595 h 1758463"/>
                  <a:gd name="connsiteX32" fmla="*/ 1088178 w 2830089"/>
                  <a:gd name="connsiteY32" fmla="*/ 1506071 h 1758463"/>
                  <a:gd name="connsiteX33" fmla="*/ 877162 w 2830089"/>
                  <a:gd name="connsiteY33" fmla="*/ 1555721 h 1758463"/>
                  <a:gd name="connsiteX34" fmla="*/ 682697 w 2830089"/>
                  <a:gd name="connsiteY34" fmla="*/ 1568134 h 1758463"/>
                  <a:gd name="connsiteX35" fmla="*/ 529608 w 2830089"/>
                  <a:gd name="connsiteY35" fmla="*/ 1572272 h 1758463"/>
                  <a:gd name="connsiteX36" fmla="*/ 459269 w 2830089"/>
                  <a:gd name="connsiteY36" fmla="*/ 1493658 h 1758463"/>
                  <a:gd name="connsiteX37" fmla="*/ 442719 w 2830089"/>
                  <a:gd name="connsiteY37" fmla="*/ 1481245 h 1758463"/>
                  <a:gd name="connsiteX38" fmla="*/ 368243 w 2830089"/>
                  <a:gd name="connsiteY38" fmla="*/ 1477108 h 1758463"/>
                  <a:gd name="connsiteX39" fmla="*/ 256529 w 2830089"/>
                  <a:gd name="connsiteY39" fmla="*/ 1468833 h 1758463"/>
                  <a:gd name="connsiteX40" fmla="*/ 206878 w 2830089"/>
                  <a:gd name="connsiteY40" fmla="*/ 1332293 h 1758463"/>
                  <a:gd name="connsiteX41" fmla="*/ 70339 w 2830089"/>
                  <a:gd name="connsiteY41" fmla="*/ 972326 h 1758463"/>
                  <a:gd name="connsiteX42" fmla="*/ 0 w 2830089"/>
                  <a:gd name="connsiteY42" fmla="*/ 633046 h 1758463"/>
                  <a:gd name="connsiteX43" fmla="*/ 12413 w 2830089"/>
                  <a:gd name="connsiteY43" fmla="*/ 488232 h 1758463"/>
                  <a:gd name="connsiteX44" fmla="*/ 16551 w 2830089"/>
                  <a:gd name="connsiteY44" fmla="*/ 463407 h 1758463"/>
                  <a:gd name="connsiteX45" fmla="*/ 41376 w 2830089"/>
                  <a:gd name="connsiteY45" fmla="*/ 397206 h 1758463"/>
                  <a:gd name="connsiteX46" fmla="*/ 49651 w 2830089"/>
                  <a:gd name="connsiteY46" fmla="*/ 372380 h 1758463"/>
                  <a:gd name="connsiteX47" fmla="*/ 53789 w 2830089"/>
                  <a:gd name="connsiteY47" fmla="*/ 244116 h 1758463"/>
                  <a:gd name="connsiteX0" fmla="*/ 53789 w 2830089"/>
                  <a:gd name="connsiteY0" fmla="*/ 244116 h 1758463"/>
                  <a:gd name="connsiteX1" fmla="*/ 74476 w 2830089"/>
                  <a:gd name="connsiteY1" fmla="*/ 235841 h 1758463"/>
                  <a:gd name="connsiteX2" fmla="*/ 264804 w 2830089"/>
                  <a:gd name="connsiteY2" fmla="*/ 128264 h 1758463"/>
                  <a:gd name="connsiteX3" fmla="*/ 1117141 w 2830089"/>
                  <a:gd name="connsiteY3" fmla="*/ 0 h 1758463"/>
                  <a:gd name="connsiteX4" fmla="*/ 1568134 w 2830089"/>
                  <a:gd name="connsiteY4" fmla="*/ 144815 h 1758463"/>
                  <a:gd name="connsiteX5" fmla="*/ 1679848 w 2830089"/>
                  <a:gd name="connsiteY5" fmla="*/ 314454 h 1758463"/>
                  <a:gd name="connsiteX6" fmla="*/ 1700536 w 2830089"/>
                  <a:gd name="connsiteY6" fmla="*/ 343417 h 1758463"/>
                  <a:gd name="connsiteX7" fmla="*/ 1803975 w 2830089"/>
                  <a:gd name="connsiteY7" fmla="*/ 364105 h 1758463"/>
                  <a:gd name="connsiteX8" fmla="*/ 2060504 w 2830089"/>
                  <a:gd name="connsiteY8" fmla="*/ 314454 h 1758463"/>
                  <a:gd name="connsiteX9" fmla="*/ 2470122 w 2830089"/>
                  <a:gd name="connsiteY9" fmla="*/ 53788 h 1758463"/>
                  <a:gd name="connsiteX10" fmla="*/ 2792851 w 2830089"/>
                  <a:gd name="connsiteY10" fmla="*/ 289629 h 1758463"/>
                  <a:gd name="connsiteX11" fmla="*/ 2830089 w 2830089"/>
                  <a:gd name="connsiteY11" fmla="*/ 380655 h 1758463"/>
                  <a:gd name="connsiteX12" fmla="*/ 2656312 w 2830089"/>
                  <a:gd name="connsiteY12" fmla="*/ 488232 h 1758463"/>
                  <a:gd name="connsiteX13" fmla="*/ 1944652 w 2830089"/>
                  <a:gd name="connsiteY13" fmla="*/ 542020 h 1758463"/>
                  <a:gd name="connsiteX14" fmla="*/ 1812250 w 2830089"/>
                  <a:gd name="connsiteY14" fmla="*/ 537883 h 1758463"/>
                  <a:gd name="connsiteX15" fmla="*/ 1808113 w 2830089"/>
                  <a:gd name="connsiteY15" fmla="*/ 599946 h 1758463"/>
                  <a:gd name="connsiteX16" fmla="*/ 1799837 w 2830089"/>
                  <a:gd name="connsiteY16" fmla="*/ 637184 h 1758463"/>
                  <a:gd name="connsiteX17" fmla="*/ 1783287 w 2830089"/>
                  <a:gd name="connsiteY17" fmla="*/ 740623 h 1758463"/>
                  <a:gd name="connsiteX18" fmla="*/ 1712949 w 2830089"/>
                  <a:gd name="connsiteY18" fmla="*/ 914400 h 1758463"/>
                  <a:gd name="connsiteX19" fmla="*/ 1675711 w 2830089"/>
                  <a:gd name="connsiteY19" fmla="*/ 997151 h 1758463"/>
                  <a:gd name="connsiteX20" fmla="*/ 1754324 w 2830089"/>
                  <a:gd name="connsiteY20" fmla="*/ 1199892 h 1758463"/>
                  <a:gd name="connsiteX21" fmla="*/ 1899139 w 2830089"/>
                  <a:gd name="connsiteY21" fmla="*/ 1319881 h 1758463"/>
                  <a:gd name="connsiteX22" fmla="*/ 1986027 w 2830089"/>
                  <a:gd name="connsiteY22" fmla="*/ 1406769 h 1758463"/>
                  <a:gd name="connsiteX23" fmla="*/ 1998440 w 2830089"/>
                  <a:gd name="connsiteY23" fmla="*/ 1472970 h 1758463"/>
                  <a:gd name="connsiteX24" fmla="*/ 1961202 w 2830089"/>
                  <a:gd name="connsiteY24" fmla="*/ 1559859 h 1758463"/>
                  <a:gd name="connsiteX25" fmla="*/ 1799837 w 2830089"/>
                  <a:gd name="connsiteY25" fmla="*/ 1708811 h 1758463"/>
                  <a:gd name="connsiteX26" fmla="*/ 1721224 w 2830089"/>
                  <a:gd name="connsiteY26" fmla="*/ 1754324 h 1758463"/>
                  <a:gd name="connsiteX27" fmla="*/ 1659161 w 2830089"/>
                  <a:gd name="connsiteY27" fmla="*/ 1758462 h 1758463"/>
                  <a:gd name="connsiteX28" fmla="*/ 1563997 w 2830089"/>
                  <a:gd name="connsiteY28" fmla="*/ 1741911 h 1758463"/>
                  <a:gd name="connsiteX29" fmla="*/ 1501933 w 2830089"/>
                  <a:gd name="connsiteY29" fmla="*/ 1725361 h 1758463"/>
                  <a:gd name="connsiteX30" fmla="*/ 1452283 w 2830089"/>
                  <a:gd name="connsiteY30" fmla="*/ 1613647 h 1758463"/>
                  <a:gd name="connsiteX31" fmla="*/ 1324018 w 2830089"/>
                  <a:gd name="connsiteY31" fmla="*/ 1431595 h 1758463"/>
                  <a:gd name="connsiteX32" fmla="*/ 1088178 w 2830089"/>
                  <a:gd name="connsiteY32" fmla="*/ 1506071 h 1758463"/>
                  <a:gd name="connsiteX33" fmla="*/ 877162 w 2830089"/>
                  <a:gd name="connsiteY33" fmla="*/ 1555721 h 1758463"/>
                  <a:gd name="connsiteX34" fmla="*/ 682697 w 2830089"/>
                  <a:gd name="connsiteY34" fmla="*/ 1568134 h 1758463"/>
                  <a:gd name="connsiteX35" fmla="*/ 529608 w 2830089"/>
                  <a:gd name="connsiteY35" fmla="*/ 1572272 h 1758463"/>
                  <a:gd name="connsiteX36" fmla="*/ 459269 w 2830089"/>
                  <a:gd name="connsiteY36" fmla="*/ 1493658 h 1758463"/>
                  <a:gd name="connsiteX37" fmla="*/ 442719 w 2830089"/>
                  <a:gd name="connsiteY37" fmla="*/ 1481245 h 1758463"/>
                  <a:gd name="connsiteX38" fmla="*/ 368243 w 2830089"/>
                  <a:gd name="connsiteY38" fmla="*/ 1477108 h 1758463"/>
                  <a:gd name="connsiteX39" fmla="*/ 256529 w 2830089"/>
                  <a:gd name="connsiteY39" fmla="*/ 1468833 h 1758463"/>
                  <a:gd name="connsiteX40" fmla="*/ 206878 w 2830089"/>
                  <a:gd name="connsiteY40" fmla="*/ 1332293 h 1758463"/>
                  <a:gd name="connsiteX41" fmla="*/ 70339 w 2830089"/>
                  <a:gd name="connsiteY41" fmla="*/ 972326 h 1758463"/>
                  <a:gd name="connsiteX42" fmla="*/ 0 w 2830089"/>
                  <a:gd name="connsiteY42" fmla="*/ 633046 h 1758463"/>
                  <a:gd name="connsiteX43" fmla="*/ 12413 w 2830089"/>
                  <a:gd name="connsiteY43" fmla="*/ 488232 h 1758463"/>
                  <a:gd name="connsiteX44" fmla="*/ 41376 w 2830089"/>
                  <a:gd name="connsiteY44" fmla="*/ 397206 h 1758463"/>
                  <a:gd name="connsiteX45" fmla="*/ 49651 w 2830089"/>
                  <a:gd name="connsiteY45" fmla="*/ 372380 h 1758463"/>
                  <a:gd name="connsiteX46" fmla="*/ 53789 w 2830089"/>
                  <a:gd name="connsiteY46" fmla="*/ 244116 h 1758463"/>
                  <a:gd name="connsiteX0" fmla="*/ 53789 w 2830089"/>
                  <a:gd name="connsiteY0" fmla="*/ 244116 h 1758463"/>
                  <a:gd name="connsiteX1" fmla="*/ 74476 w 2830089"/>
                  <a:gd name="connsiteY1" fmla="*/ 235841 h 1758463"/>
                  <a:gd name="connsiteX2" fmla="*/ 264804 w 2830089"/>
                  <a:gd name="connsiteY2" fmla="*/ 128264 h 1758463"/>
                  <a:gd name="connsiteX3" fmla="*/ 1117141 w 2830089"/>
                  <a:gd name="connsiteY3" fmla="*/ 0 h 1758463"/>
                  <a:gd name="connsiteX4" fmla="*/ 1568134 w 2830089"/>
                  <a:gd name="connsiteY4" fmla="*/ 144815 h 1758463"/>
                  <a:gd name="connsiteX5" fmla="*/ 1679848 w 2830089"/>
                  <a:gd name="connsiteY5" fmla="*/ 314454 h 1758463"/>
                  <a:gd name="connsiteX6" fmla="*/ 1700536 w 2830089"/>
                  <a:gd name="connsiteY6" fmla="*/ 343417 h 1758463"/>
                  <a:gd name="connsiteX7" fmla="*/ 1803975 w 2830089"/>
                  <a:gd name="connsiteY7" fmla="*/ 364105 h 1758463"/>
                  <a:gd name="connsiteX8" fmla="*/ 2060504 w 2830089"/>
                  <a:gd name="connsiteY8" fmla="*/ 314454 h 1758463"/>
                  <a:gd name="connsiteX9" fmla="*/ 2470122 w 2830089"/>
                  <a:gd name="connsiteY9" fmla="*/ 53788 h 1758463"/>
                  <a:gd name="connsiteX10" fmla="*/ 2792851 w 2830089"/>
                  <a:gd name="connsiteY10" fmla="*/ 289629 h 1758463"/>
                  <a:gd name="connsiteX11" fmla="*/ 2830089 w 2830089"/>
                  <a:gd name="connsiteY11" fmla="*/ 380655 h 1758463"/>
                  <a:gd name="connsiteX12" fmla="*/ 2656312 w 2830089"/>
                  <a:gd name="connsiteY12" fmla="*/ 488232 h 1758463"/>
                  <a:gd name="connsiteX13" fmla="*/ 1944652 w 2830089"/>
                  <a:gd name="connsiteY13" fmla="*/ 542020 h 1758463"/>
                  <a:gd name="connsiteX14" fmla="*/ 1812250 w 2830089"/>
                  <a:gd name="connsiteY14" fmla="*/ 537883 h 1758463"/>
                  <a:gd name="connsiteX15" fmla="*/ 1808113 w 2830089"/>
                  <a:gd name="connsiteY15" fmla="*/ 599946 h 1758463"/>
                  <a:gd name="connsiteX16" fmla="*/ 1799837 w 2830089"/>
                  <a:gd name="connsiteY16" fmla="*/ 637184 h 1758463"/>
                  <a:gd name="connsiteX17" fmla="*/ 1783287 w 2830089"/>
                  <a:gd name="connsiteY17" fmla="*/ 740623 h 1758463"/>
                  <a:gd name="connsiteX18" fmla="*/ 1712949 w 2830089"/>
                  <a:gd name="connsiteY18" fmla="*/ 914400 h 1758463"/>
                  <a:gd name="connsiteX19" fmla="*/ 1675711 w 2830089"/>
                  <a:gd name="connsiteY19" fmla="*/ 997151 h 1758463"/>
                  <a:gd name="connsiteX20" fmla="*/ 1754324 w 2830089"/>
                  <a:gd name="connsiteY20" fmla="*/ 1199892 h 1758463"/>
                  <a:gd name="connsiteX21" fmla="*/ 1899139 w 2830089"/>
                  <a:gd name="connsiteY21" fmla="*/ 1319881 h 1758463"/>
                  <a:gd name="connsiteX22" fmla="*/ 1986027 w 2830089"/>
                  <a:gd name="connsiteY22" fmla="*/ 1406769 h 1758463"/>
                  <a:gd name="connsiteX23" fmla="*/ 1998440 w 2830089"/>
                  <a:gd name="connsiteY23" fmla="*/ 1472970 h 1758463"/>
                  <a:gd name="connsiteX24" fmla="*/ 1961202 w 2830089"/>
                  <a:gd name="connsiteY24" fmla="*/ 1559859 h 1758463"/>
                  <a:gd name="connsiteX25" fmla="*/ 1799837 w 2830089"/>
                  <a:gd name="connsiteY25" fmla="*/ 1708811 h 1758463"/>
                  <a:gd name="connsiteX26" fmla="*/ 1721224 w 2830089"/>
                  <a:gd name="connsiteY26" fmla="*/ 1754324 h 1758463"/>
                  <a:gd name="connsiteX27" fmla="*/ 1659161 w 2830089"/>
                  <a:gd name="connsiteY27" fmla="*/ 1758462 h 1758463"/>
                  <a:gd name="connsiteX28" fmla="*/ 1563997 w 2830089"/>
                  <a:gd name="connsiteY28" fmla="*/ 1741911 h 1758463"/>
                  <a:gd name="connsiteX29" fmla="*/ 1501933 w 2830089"/>
                  <a:gd name="connsiteY29" fmla="*/ 1725361 h 1758463"/>
                  <a:gd name="connsiteX30" fmla="*/ 1452283 w 2830089"/>
                  <a:gd name="connsiteY30" fmla="*/ 1613647 h 1758463"/>
                  <a:gd name="connsiteX31" fmla="*/ 1324018 w 2830089"/>
                  <a:gd name="connsiteY31" fmla="*/ 1431595 h 1758463"/>
                  <a:gd name="connsiteX32" fmla="*/ 1088178 w 2830089"/>
                  <a:gd name="connsiteY32" fmla="*/ 1506071 h 1758463"/>
                  <a:gd name="connsiteX33" fmla="*/ 877162 w 2830089"/>
                  <a:gd name="connsiteY33" fmla="*/ 1555721 h 1758463"/>
                  <a:gd name="connsiteX34" fmla="*/ 682697 w 2830089"/>
                  <a:gd name="connsiteY34" fmla="*/ 1568134 h 1758463"/>
                  <a:gd name="connsiteX35" fmla="*/ 529608 w 2830089"/>
                  <a:gd name="connsiteY35" fmla="*/ 1572272 h 1758463"/>
                  <a:gd name="connsiteX36" fmla="*/ 459269 w 2830089"/>
                  <a:gd name="connsiteY36" fmla="*/ 1493658 h 1758463"/>
                  <a:gd name="connsiteX37" fmla="*/ 442719 w 2830089"/>
                  <a:gd name="connsiteY37" fmla="*/ 1481245 h 1758463"/>
                  <a:gd name="connsiteX38" fmla="*/ 368243 w 2830089"/>
                  <a:gd name="connsiteY38" fmla="*/ 1477108 h 1758463"/>
                  <a:gd name="connsiteX39" fmla="*/ 256529 w 2830089"/>
                  <a:gd name="connsiteY39" fmla="*/ 1468833 h 1758463"/>
                  <a:gd name="connsiteX40" fmla="*/ 206878 w 2830089"/>
                  <a:gd name="connsiteY40" fmla="*/ 1332293 h 1758463"/>
                  <a:gd name="connsiteX41" fmla="*/ 70339 w 2830089"/>
                  <a:gd name="connsiteY41" fmla="*/ 972326 h 1758463"/>
                  <a:gd name="connsiteX42" fmla="*/ 0 w 2830089"/>
                  <a:gd name="connsiteY42" fmla="*/ 633046 h 1758463"/>
                  <a:gd name="connsiteX43" fmla="*/ 12413 w 2830089"/>
                  <a:gd name="connsiteY43" fmla="*/ 488232 h 1758463"/>
                  <a:gd name="connsiteX44" fmla="*/ 41376 w 2830089"/>
                  <a:gd name="connsiteY44" fmla="*/ 397206 h 1758463"/>
                  <a:gd name="connsiteX45" fmla="*/ 53789 w 2830089"/>
                  <a:gd name="connsiteY45" fmla="*/ 244116 h 1758463"/>
                  <a:gd name="connsiteX0" fmla="*/ 41376 w 2830089"/>
                  <a:gd name="connsiteY0" fmla="*/ 397206 h 1758463"/>
                  <a:gd name="connsiteX1" fmla="*/ 74476 w 2830089"/>
                  <a:gd name="connsiteY1" fmla="*/ 235841 h 1758463"/>
                  <a:gd name="connsiteX2" fmla="*/ 264804 w 2830089"/>
                  <a:gd name="connsiteY2" fmla="*/ 128264 h 1758463"/>
                  <a:gd name="connsiteX3" fmla="*/ 1117141 w 2830089"/>
                  <a:gd name="connsiteY3" fmla="*/ 0 h 1758463"/>
                  <a:gd name="connsiteX4" fmla="*/ 1568134 w 2830089"/>
                  <a:gd name="connsiteY4" fmla="*/ 144815 h 1758463"/>
                  <a:gd name="connsiteX5" fmla="*/ 1679848 w 2830089"/>
                  <a:gd name="connsiteY5" fmla="*/ 314454 h 1758463"/>
                  <a:gd name="connsiteX6" fmla="*/ 1700536 w 2830089"/>
                  <a:gd name="connsiteY6" fmla="*/ 343417 h 1758463"/>
                  <a:gd name="connsiteX7" fmla="*/ 1803975 w 2830089"/>
                  <a:gd name="connsiteY7" fmla="*/ 364105 h 1758463"/>
                  <a:gd name="connsiteX8" fmla="*/ 2060504 w 2830089"/>
                  <a:gd name="connsiteY8" fmla="*/ 314454 h 1758463"/>
                  <a:gd name="connsiteX9" fmla="*/ 2470122 w 2830089"/>
                  <a:gd name="connsiteY9" fmla="*/ 53788 h 1758463"/>
                  <a:gd name="connsiteX10" fmla="*/ 2792851 w 2830089"/>
                  <a:gd name="connsiteY10" fmla="*/ 289629 h 1758463"/>
                  <a:gd name="connsiteX11" fmla="*/ 2830089 w 2830089"/>
                  <a:gd name="connsiteY11" fmla="*/ 380655 h 1758463"/>
                  <a:gd name="connsiteX12" fmla="*/ 2656312 w 2830089"/>
                  <a:gd name="connsiteY12" fmla="*/ 488232 h 1758463"/>
                  <a:gd name="connsiteX13" fmla="*/ 1944652 w 2830089"/>
                  <a:gd name="connsiteY13" fmla="*/ 542020 h 1758463"/>
                  <a:gd name="connsiteX14" fmla="*/ 1812250 w 2830089"/>
                  <a:gd name="connsiteY14" fmla="*/ 537883 h 1758463"/>
                  <a:gd name="connsiteX15" fmla="*/ 1808113 w 2830089"/>
                  <a:gd name="connsiteY15" fmla="*/ 599946 h 1758463"/>
                  <a:gd name="connsiteX16" fmla="*/ 1799837 w 2830089"/>
                  <a:gd name="connsiteY16" fmla="*/ 637184 h 1758463"/>
                  <a:gd name="connsiteX17" fmla="*/ 1783287 w 2830089"/>
                  <a:gd name="connsiteY17" fmla="*/ 740623 h 1758463"/>
                  <a:gd name="connsiteX18" fmla="*/ 1712949 w 2830089"/>
                  <a:gd name="connsiteY18" fmla="*/ 914400 h 1758463"/>
                  <a:gd name="connsiteX19" fmla="*/ 1675711 w 2830089"/>
                  <a:gd name="connsiteY19" fmla="*/ 997151 h 1758463"/>
                  <a:gd name="connsiteX20" fmla="*/ 1754324 w 2830089"/>
                  <a:gd name="connsiteY20" fmla="*/ 1199892 h 1758463"/>
                  <a:gd name="connsiteX21" fmla="*/ 1899139 w 2830089"/>
                  <a:gd name="connsiteY21" fmla="*/ 1319881 h 1758463"/>
                  <a:gd name="connsiteX22" fmla="*/ 1986027 w 2830089"/>
                  <a:gd name="connsiteY22" fmla="*/ 1406769 h 1758463"/>
                  <a:gd name="connsiteX23" fmla="*/ 1998440 w 2830089"/>
                  <a:gd name="connsiteY23" fmla="*/ 1472970 h 1758463"/>
                  <a:gd name="connsiteX24" fmla="*/ 1961202 w 2830089"/>
                  <a:gd name="connsiteY24" fmla="*/ 1559859 h 1758463"/>
                  <a:gd name="connsiteX25" fmla="*/ 1799837 w 2830089"/>
                  <a:gd name="connsiteY25" fmla="*/ 1708811 h 1758463"/>
                  <a:gd name="connsiteX26" fmla="*/ 1721224 w 2830089"/>
                  <a:gd name="connsiteY26" fmla="*/ 1754324 h 1758463"/>
                  <a:gd name="connsiteX27" fmla="*/ 1659161 w 2830089"/>
                  <a:gd name="connsiteY27" fmla="*/ 1758462 h 1758463"/>
                  <a:gd name="connsiteX28" fmla="*/ 1563997 w 2830089"/>
                  <a:gd name="connsiteY28" fmla="*/ 1741911 h 1758463"/>
                  <a:gd name="connsiteX29" fmla="*/ 1501933 w 2830089"/>
                  <a:gd name="connsiteY29" fmla="*/ 1725361 h 1758463"/>
                  <a:gd name="connsiteX30" fmla="*/ 1452283 w 2830089"/>
                  <a:gd name="connsiteY30" fmla="*/ 1613647 h 1758463"/>
                  <a:gd name="connsiteX31" fmla="*/ 1324018 w 2830089"/>
                  <a:gd name="connsiteY31" fmla="*/ 1431595 h 1758463"/>
                  <a:gd name="connsiteX32" fmla="*/ 1088178 w 2830089"/>
                  <a:gd name="connsiteY32" fmla="*/ 1506071 h 1758463"/>
                  <a:gd name="connsiteX33" fmla="*/ 877162 w 2830089"/>
                  <a:gd name="connsiteY33" fmla="*/ 1555721 h 1758463"/>
                  <a:gd name="connsiteX34" fmla="*/ 682697 w 2830089"/>
                  <a:gd name="connsiteY34" fmla="*/ 1568134 h 1758463"/>
                  <a:gd name="connsiteX35" fmla="*/ 529608 w 2830089"/>
                  <a:gd name="connsiteY35" fmla="*/ 1572272 h 1758463"/>
                  <a:gd name="connsiteX36" fmla="*/ 459269 w 2830089"/>
                  <a:gd name="connsiteY36" fmla="*/ 1493658 h 1758463"/>
                  <a:gd name="connsiteX37" fmla="*/ 442719 w 2830089"/>
                  <a:gd name="connsiteY37" fmla="*/ 1481245 h 1758463"/>
                  <a:gd name="connsiteX38" fmla="*/ 368243 w 2830089"/>
                  <a:gd name="connsiteY38" fmla="*/ 1477108 h 1758463"/>
                  <a:gd name="connsiteX39" fmla="*/ 256529 w 2830089"/>
                  <a:gd name="connsiteY39" fmla="*/ 1468833 h 1758463"/>
                  <a:gd name="connsiteX40" fmla="*/ 206878 w 2830089"/>
                  <a:gd name="connsiteY40" fmla="*/ 1332293 h 1758463"/>
                  <a:gd name="connsiteX41" fmla="*/ 70339 w 2830089"/>
                  <a:gd name="connsiteY41" fmla="*/ 972326 h 1758463"/>
                  <a:gd name="connsiteX42" fmla="*/ 0 w 2830089"/>
                  <a:gd name="connsiteY42" fmla="*/ 633046 h 1758463"/>
                  <a:gd name="connsiteX43" fmla="*/ 12413 w 2830089"/>
                  <a:gd name="connsiteY43" fmla="*/ 488232 h 1758463"/>
                  <a:gd name="connsiteX44" fmla="*/ 41376 w 2830089"/>
                  <a:gd name="connsiteY44" fmla="*/ 397206 h 1758463"/>
                  <a:gd name="connsiteX0" fmla="*/ 41376 w 2830089"/>
                  <a:gd name="connsiteY0" fmla="*/ 397206 h 1758463"/>
                  <a:gd name="connsiteX1" fmla="*/ 74476 w 2830089"/>
                  <a:gd name="connsiteY1" fmla="*/ 235841 h 1758463"/>
                  <a:gd name="connsiteX2" fmla="*/ 264804 w 2830089"/>
                  <a:gd name="connsiteY2" fmla="*/ 128264 h 1758463"/>
                  <a:gd name="connsiteX3" fmla="*/ 1117141 w 2830089"/>
                  <a:gd name="connsiteY3" fmla="*/ 0 h 1758463"/>
                  <a:gd name="connsiteX4" fmla="*/ 1568134 w 2830089"/>
                  <a:gd name="connsiteY4" fmla="*/ 144815 h 1758463"/>
                  <a:gd name="connsiteX5" fmla="*/ 1679848 w 2830089"/>
                  <a:gd name="connsiteY5" fmla="*/ 314454 h 1758463"/>
                  <a:gd name="connsiteX6" fmla="*/ 1700536 w 2830089"/>
                  <a:gd name="connsiteY6" fmla="*/ 343417 h 1758463"/>
                  <a:gd name="connsiteX7" fmla="*/ 1803975 w 2830089"/>
                  <a:gd name="connsiteY7" fmla="*/ 364105 h 1758463"/>
                  <a:gd name="connsiteX8" fmla="*/ 2060504 w 2830089"/>
                  <a:gd name="connsiteY8" fmla="*/ 314454 h 1758463"/>
                  <a:gd name="connsiteX9" fmla="*/ 2470122 w 2830089"/>
                  <a:gd name="connsiteY9" fmla="*/ 53788 h 1758463"/>
                  <a:gd name="connsiteX10" fmla="*/ 2792851 w 2830089"/>
                  <a:gd name="connsiteY10" fmla="*/ 289629 h 1758463"/>
                  <a:gd name="connsiteX11" fmla="*/ 2830089 w 2830089"/>
                  <a:gd name="connsiteY11" fmla="*/ 380655 h 1758463"/>
                  <a:gd name="connsiteX12" fmla="*/ 2656312 w 2830089"/>
                  <a:gd name="connsiteY12" fmla="*/ 488232 h 1758463"/>
                  <a:gd name="connsiteX13" fmla="*/ 1944652 w 2830089"/>
                  <a:gd name="connsiteY13" fmla="*/ 542020 h 1758463"/>
                  <a:gd name="connsiteX14" fmla="*/ 1812250 w 2830089"/>
                  <a:gd name="connsiteY14" fmla="*/ 537883 h 1758463"/>
                  <a:gd name="connsiteX15" fmla="*/ 1808113 w 2830089"/>
                  <a:gd name="connsiteY15" fmla="*/ 599946 h 1758463"/>
                  <a:gd name="connsiteX16" fmla="*/ 1799837 w 2830089"/>
                  <a:gd name="connsiteY16" fmla="*/ 637184 h 1758463"/>
                  <a:gd name="connsiteX17" fmla="*/ 1783287 w 2830089"/>
                  <a:gd name="connsiteY17" fmla="*/ 740623 h 1758463"/>
                  <a:gd name="connsiteX18" fmla="*/ 1712949 w 2830089"/>
                  <a:gd name="connsiteY18" fmla="*/ 914400 h 1758463"/>
                  <a:gd name="connsiteX19" fmla="*/ 1675711 w 2830089"/>
                  <a:gd name="connsiteY19" fmla="*/ 997151 h 1758463"/>
                  <a:gd name="connsiteX20" fmla="*/ 1754324 w 2830089"/>
                  <a:gd name="connsiteY20" fmla="*/ 1199892 h 1758463"/>
                  <a:gd name="connsiteX21" fmla="*/ 1899139 w 2830089"/>
                  <a:gd name="connsiteY21" fmla="*/ 1319881 h 1758463"/>
                  <a:gd name="connsiteX22" fmla="*/ 1986027 w 2830089"/>
                  <a:gd name="connsiteY22" fmla="*/ 1406769 h 1758463"/>
                  <a:gd name="connsiteX23" fmla="*/ 1998440 w 2830089"/>
                  <a:gd name="connsiteY23" fmla="*/ 1472970 h 1758463"/>
                  <a:gd name="connsiteX24" fmla="*/ 1961202 w 2830089"/>
                  <a:gd name="connsiteY24" fmla="*/ 1559859 h 1758463"/>
                  <a:gd name="connsiteX25" fmla="*/ 1799837 w 2830089"/>
                  <a:gd name="connsiteY25" fmla="*/ 1708811 h 1758463"/>
                  <a:gd name="connsiteX26" fmla="*/ 1721224 w 2830089"/>
                  <a:gd name="connsiteY26" fmla="*/ 1754324 h 1758463"/>
                  <a:gd name="connsiteX27" fmla="*/ 1659161 w 2830089"/>
                  <a:gd name="connsiteY27" fmla="*/ 1758462 h 1758463"/>
                  <a:gd name="connsiteX28" fmla="*/ 1563997 w 2830089"/>
                  <a:gd name="connsiteY28" fmla="*/ 1741911 h 1758463"/>
                  <a:gd name="connsiteX29" fmla="*/ 1501933 w 2830089"/>
                  <a:gd name="connsiteY29" fmla="*/ 1725361 h 1758463"/>
                  <a:gd name="connsiteX30" fmla="*/ 1452283 w 2830089"/>
                  <a:gd name="connsiteY30" fmla="*/ 1613647 h 1758463"/>
                  <a:gd name="connsiteX31" fmla="*/ 1324018 w 2830089"/>
                  <a:gd name="connsiteY31" fmla="*/ 1431595 h 1758463"/>
                  <a:gd name="connsiteX32" fmla="*/ 1088178 w 2830089"/>
                  <a:gd name="connsiteY32" fmla="*/ 1506071 h 1758463"/>
                  <a:gd name="connsiteX33" fmla="*/ 877162 w 2830089"/>
                  <a:gd name="connsiteY33" fmla="*/ 1555721 h 1758463"/>
                  <a:gd name="connsiteX34" fmla="*/ 682697 w 2830089"/>
                  <a:gd name="connsiteY34" fmla="*/ 1568134 h 1758463"/>
                  <a:gd name="connsiteX35" fmla="*/ 529608 w 2830089"/>
                  <a:gd name="connsiteY35" fmla="*/ 1572272 h 1758463"/>
                  <a:gd name="connsiteX36" fmla="*/ 459269 w 2830089"/>
                  <a:gd name="connsiteY36" fmla="*/ 1493658 h 1758463"/>
                  <a:gd name="connsiteX37" fmla="*/ 442719 w 2830089"/>
                  <a:gd name="connsiteY37" fmla="*/ 1481245 h 1758463"/>
                  <a:gd name="connsiteX38" fmla="*/ 368243 w 2830089"/>
                  <a:gd name="connsiteY38" fmla="*/ 1477108 h 1758463"/>
                  <a:gd name="connsiteX39" fmla="*/ 256529 w 2830089"/>
                  <a:gd name="connsiteY39" fmla="*/ 1468833 h 1758463"/>
                  <a:gd name="connsiteX40" fmla="*/ 206878 w 2830089"/>
                  <a:gd name="connsiteY40" fmla="*/ 1332293 h 1758463"/>
                  <a:gd name="connsiteX41" fmla="*/ 70339 w 2830089"/>
                  <a:gd name="connsiteY41" fmla="*/ 972326 h 1758463"/>
                  <a:gd name="connsiteX42" fmla="*/ 0 w 2830089"/>
                  <a:gd name="connsiteY42" fmla="*/ 633046 h 1758463"/>
                  <a:gd name="connsiteX43" fmla="*/ 12413 w 2830089"/>
                  <a:gd name="connsiteY43" fmla="*/ 488232 h 1758463"/>
                  <a:gd name="connsiteX44" fmla="*/ 41376 w 2830089"/>
                  <a:gd name="connsiteY44" fmla="*/ 397206 h 1758463"/>
                  <a:gd name="connsiteX0" fmla="*/ 41376 w 2830089"/>
                  <a:gd name="connsiteY0" fmla="*/ 397206 h 1758463"/>
                  <a:gd name="connsiteX1" fmla="*/ 74476 w 2830089"/>
                  <a:gd name="connsiteY1" fmla="*/ 235841 h 1758463"/>
                  <a:gd name="connsiteX2" fmla="*/ 264804 w 2830089"/>
                  <a:gd name="connsiteY2" fmla="*/ 128264 h 1758463"/>
                  <a:gd name="connsiteX3" fmla="*/ 1117141 w 2830089"/>
                  <a:gd name="connsiteY3" fmla="*/ 0 h 1758463"/>
                  <a:gd name="connsiteX4" fmla="*/ 1568134 w 2830089"/>
                  <a:gd name="connsiteY4" fmla="*/ 144815 h 1758463"/>
                  <a:gd name="connsiteX5" fmla="*/ 1679848 w 2830089"/>
                  <a:gd name="connsiteY5" fmla="*/ 314454 h 1758463"/>
                  <a:gd name="connsiteX6" fmla="*/ 1700536 w 2830089"/>
                  <a:gd name="connsiteY6" fmla="*/ 343417 h 1758463"/>
                  <a:gd name="connsiteX7" fmla="*/ 1803975 w 2830089"/>
                  <a:gd name="connsiteY7" fmla="*/ 364105 h 1758463"/>
                  <a:gd name="connsiteX8" fmla="*/ 2060504 w 2830089"/>
                  <a:gd name="connsiteY8" fmla="*/ 314454 h 1758463"/>
                  <a:gd name="connsiteX9" fmla="*/ 2470122 w 2830089"/>
                  <a:gd name="connsiteY9" fmla="*/ 53788 h 1758463"/>
                  <a:gd name="connsiteX10" fmla="*/ 2792851 w 2830089"/>
                  <a:gd name="connsiteY10" fmla="*/ 289629 h 1758463"/>
                  <a:gd name="connsiteX11" fmla="*/ 2830089 w 2830089"/>
                  <a:gd name="connsiteY11" fmla="*/ 380655 h 1758463"/>
                  <a:gd name="connsiteX12" fmla="*/ 2656312 w 2830089"/>
                  <a:gd name="connsiteY12" fmla="*/ 488232 h 1758463"/>
                  <a:gd name="connsiteX13" fmla="*/ 1944652 w 2830089"/>
                  <a:gd name="connsiteY13" fmla="*/ 542020 h 1758463"/>
                  <a:gd name="connsiteX14" fmla="*/ 1812250 w 2830089"/>
                  <a:gd name="connsiteY14" fmla="*/ 537883 h 1758463"/>
                  <a:gd name="connsiteX15" fmla="*/ 1808113 w 2830089"/>
                  <a:gd name="connsiteY15" fmla="*/ 599946 h 1758463"/>
                  <a:gd name="connsiteX16" fmla="*/ 1799837 w 2830089"/>
                  <a:gd name="connsiteY16" fmla="*/ 637184 h 1758463"/>
                  <a:gd name="connsiteX17" fmla="*/ 1783287 w 2830089"/>
                  <a:gd name="connsiteY17" fmla="*/ 740623 h 1758463"/>
                  <a:gd name="connsiteX18" fmla="*/ 1712949 w 2830089"/>
                  <a:gd name="connsiteY18" fmla="*/ 914400 h 1758463"/>
                  <a:gd name="connsiteX19" fmla="*/ 1675711 w 2830089"/>
                  <a:gd name="connsiteY19" fmla="*/ 997151 h 1758463"/>
                  <a:gd name="connsiteX20" fmla="*/ 1754324 w 2830089"/>
                  <a:gd name="connsiteY20" fmla="*/ 1199892 h 1758463"/>
                  <a:gd name="connsiteX21" fmla="*/ 1899139 w 2830089"/>
                  <a:gd name="connsiteY21" fmla="*/ 1319881 h 1758463"/>
                  <a:gd name="connsiteX22" fmla="*/ 1986027 w 2830089"/>
                  <a:gd name="connsiteY22" fmla="*/ 1406769 h 1758463"/>
                  <a:gd name="connsiteX23" fmla="*/ 1998440 w 2830089"/>
                  <a:gd name="connsiteY23" fmla="*/ 1472970 h 1758463"/>
                  <a:gd name="connsiteX24" fmla="*/ 1961202 w 2830089"/>
                  <a:gd name="connsiteY24" fmla="*/ 1559859 h 1758463"/>
                  <a:gd name="connsiteX25" fmla="*/ 1799837 w 2830089"/>
                  <a:gd name="connsiteY25" fmla="*/ 1708811 h 1758463"/>
                  <a:gd name="connsiteX26" fmla="*/ 1721224 w 2830089"/>
                  <a:gd name="connsiteY26" fmla="*/ 1754324 h 1758463"/>
                  <a:gd name="connsiteX27" fmla="*/ 1659161 w 2830089"/>
                  <a:gd name="connsiteY27" fmla="*/ 1758462 h 1758463"/>
                  <a:gd name="connsiteX28" fmla="*/ 1563997 w 2830089"/>
                  <a:gd name="connsiteY28" fmla="*/ 1741911 h 1758463"/>
                  <a:gd name="connsiteX29" fmla="*/ 1501933 w 2830089"/>
                  <a:gd name="connsiteY29" fmla="*/ 1725361 h 1758463"/>
                  <a:gd name="connsiteX30" fmla="*/ 1452283 w 2830089"/>
                  <a:gd name="connsiteY30" fmla="*/ 1613647 h 1758463"/>
                  <a:gd name="connsiteX31" fmla="*/ 1324018 w 2830089"/>
                  <a:gd name="connsiteY31" fmla="*/ 1431595 h 1758463"/>
                  <a:gd name="connsiteX32" fmla="*/ 1088178 w 2830089"/>
                  <a:gd name="connsiteY32" fmla="*/ 1506071 h 1758463"/>
                  <a:gd name="connsiteX33" fmla="*/ 877162 w 2830089"/>
                  <a:gd name="connsiteY33" fmla="*/ 1555721 h 1758463"/>
                  <a:gd name="connsiteX34" fmla="*/ 682697 w 2830089"/>
                  <a:gd name="connsiteY34" fmla="*/ 1568134 h 1758463"/>
                  <a:gd name="connsiteX35" fmla="*/ 529608 w 2830089"/>
                  <a:gd name="connsiteY35" fmla="*/ 1572272 h 1758463"/>
                  <a:gd name="connsiteX36" fmla="*/ 459269 w 2830089"/>
                  <a:gd name="connsiteY36" fmla="*/ 1493658 h 1758463"/>
                  <a:gd name="connsiteX37" fmla="*/ 442719 w 2830089"/>
                  <a:gd name="connsiteY37" fmla="*/ 1481245 h 1758463"/>
                  <a:gd name="connsiteX38" fmla="*/ 368243 w 2830089"/>
                  <a:gd name="connsiteY38" fmla="*/ 1477108 h 1758463"/>
                  <a:gd name="connsiteX39" fmla="*/ 256529 w 2830089"/>
                  <a:gd name="connsiteY39" fmla="*/ 1468833 h 1758463"/>
                  <a:gd name="connsiteX40" fmla="*/ 206878 w 2830089"/>
                  <a:gd name="connsiteY40" fmla="*/ 1332293 h 1758463"/>
                  <a:gd name="connsiteX41" fmla="*/ 70339 w 2830089"/>
                  <a:gd name="connsiteY41" fmla="*/ 972326 h 1758463"/>
                  <a:gd name="connsiteX42" fmla="*/ 0 w 2830089"/>
                  <a:gd name="connsiteY42" fmla="*/ 633046 h 1758463"/>
                  <a:gd name="connsiteX43" fmla="*/ 12413 w 2830089"/>
                  <a:gd name="connsiteY43" fmla="*/ 488232 h 1758463"/>
                  <a:gd name="connsiteX44" fmla="*/ 41376 w 2830089"/>
                  <a:gd name="connsiteY44" fmla="*/ 397206 h 1758463"/>
                  <a:gd name="connsiteX0" fmla="*/ 41376 w 2830089"/>
                  <a:gd name="connsiteY0" fmla="*/ 397206 h 1758463"/>
                  <a:gd name="connsiteX1" fmla="*/ 74476 w 2830089"/>
                  <a:gd name="connsiteY1" fmla="*/ 235841 h 1758463"/>
                  <a:gd name="connsiteX2" fmla="*/ 264804 w 2830089"/>
                  <a:gd name="connsiteY2" fmla="*/ 128264 h 1758463"/>
                  <a:gd name="connsiteX3" fmla="*/ 1117141 w 2830089"/>
                  <a:gd name="connsiteY3" fmla="*/ 0 h 1758463"/>
                  <a:gd name="connsiteX4" fmla="*/ 1568134 w 2830089"/>
                  <a:gd name="connsiteY4" fmla="*/ 144815 h 1758463"/>
                  <a:gd name="connsiteX5" fmla="*/ 1679848 w 2830089"/>
                  <a:gd name="connsiteY5" fmla="*/ 314454 h 1758463"/>
                  <a:gd name="connsiteX6" fmla="*/ 1700536 w 2830089"/>
                  <a:gd name="connsiteY6" fmla="*/ 343417 h 1758463"/>
                  <a:gd name="connsiteX7" fmla="*/ 1803975 w 2830089"/>
                  <a:gd name="connsiteY7" fmla="*/ 364105 h 1758463"/>
                  <a:gd name="connsiteX8" fmla="*/ 2060504 w 2830089"/>
                  <a:gd name="connsiteY8" fmla="*/ 314454 h 1758463"/>
                  <a:gd name="connsiteX9" fmla="*/ 2470122 w 2830089"/>
                  <a:gd name="connsiteY9" fmla="*/ 53788 h 1758463"/>
                  <a:gd name="connsiteX10" fmla="*/ 2792851 w 2830089"/>
                  <a:gd name="connsiteY10" fmla="*/ 289629 h 1758463"/>
                  <a:gd name="connsiteX11" fmla="*/ 2830089 w 2830089"/>
                  <a:gd name="connsiteY11" fmla="*/ 380655 h 1758463"/>
                  <a:gd name="connsiteX12" fmla="*/ 2656312 w 2830089"/>
                  <a:gd name="connsiteY12" fmla="*/ 488232 h 1758463"/>
                  <a:gd name="connsiteX13" fmla="*/ 1944652 w 2830089"/>
                  <a:gd name="connsiteY13" fmla="*/ 542020 h 1758463"/>
                  <a:gd name="connsiteX14" fmla="*/ 1812250 w 2830089"/>
                  <a:gd name="connsiteY14" fmla="*/ 537883 h 1758463"/>
                  <a:gd name="connsiteX15" fmla="*/ 1808113 w 2830089"/>
                  <a:gd name="connsiteY15" fmla="*/ 599946 h 1758463"/>
                  <a:gd name="connsiteX16" fmla="*/ 1799837 w 2830089"/>
                  <a:gd name="connsiteY16" fmla="*/ 637184 h 1758463"/>
                  <a:gd name="connsiteX17" fmla="*/ 1783287 w 2830089"/>
                  <a:gd name="connsiteY17" fmla="*/ 740623 h 1758463"/>
                  <a:gd name="connsiteX18" fmla="*/ 1712949 w 2830089"/>
                  <a:gd name="connsiteY18" fmla="*/ 914400 h 1758463"/>
                  <a:gd name="connsiteX19" fmla="*/ 1675711 w 2830089"/>
                  <a:gd name="connsiteY19" fmla="*/ 997151 h 1758463"/>
                  <a:gd name="connsiteX20" fmla="*/ 1754324 w 2830089"/>
                  <a:gd name="connsiteY20" fmla="*/ 1199892 h 1758463"/>
                  <a:gd name="connsiteX21" fmla="*/ 1899139 w 2830089"/>
                  <a:gd name="connsiteY21" fmla="*/ 1319881 h 1758463"/>
                  <a:gd name="connsiteX22" fmla="*/ 1986027 w 2830089"/>
                  <a:gd name="connsiteY22" fmla="*/ 1406769 h 1758463"/>
                  <a:gd name="connsiteX23" fmla="*/ 1998440 w 2830089"/>
                  <a:gd name="connsiteY23" fmla="*/ 1472970 h 1758463"/>
                  <a:gd name="connsiteX24" fmla="*/ 1961202 w 2830089"/>
                  <a:gd name="connsiteY24" fmla="*/ 1559859 h 1758463"/>
                  <a:gd name="connsiteX25" fmla="*/ 1799837 w 2830089"/>
                  <a:gd name="connsiteY25" fmla="*/ 1708811 h 1758463"/>
                  <a:gd name="connsiteX26" fmla="*/ 1721224 w 2830089"/>
                  <a:gd name="connsiteY26" fmla="*/ 1754324 h 1758463"/>
                  <a:gd name="connsiteX27" fmla="*/ 1659161 w 2830089"/>
                  <a:gd name="connsiteY27" fmla="*/ 1758462 h 1758463"/>
                  <a:gd name="connsiteX28" fmla="*/ 1563997 w 2830089"/>
                  <a:gd name="connsiteY28" fmla="*/ 1741911 h 1758463"/>
                  <a:gd name="connsiteX29" fmla="*/ 1501933 w 2830089"/>
                  <a:gd name="connsiteY29" fmla="*/ 1725361 h 1758463"/>
                  <a:gd name="connsiteX30" fmla="*/ 1452283 w 2830089"/>
                  <a:gd name="connsiteY30" fmla="*/ 1613647 h 1758463"/>
                  <a:gd name="connsiteX31" fmla="*/ 1324018 w 2830089"/>
                  <a:gd name="connsiteY31" fmla="*/ 1431595 h 1758463"/>
                  <a:gd name="connsiteX32" fmla="*/ 1088178 w 2830089"/>
                  <a:gd name="connsiteY32" fmla="*/ 1506071 h 1758463"/>
                  <a:gd name="connsiteX33" fmla="*/ 877162 w 2830089"/>
                  <a:gd name="connsiteY33" fmla="*/ 1555721 h 1758463"/>
                  <a:gd name="connsiteX34" fmla="*/ 682697 w 2830089"/>
                  <a:gd name="connsiteY34" fmla="*/ 1568134 h 1758463"/>
                  <a:gd name="connsiteX35" fmla="*/ 529608 w 2830089"/>
                  <a:gd name="connsiteY35" fmla="*/ 1572272 h 1758463"/>
                  <a:gd name="connsiteX36" fmla="*/ 459269 w 2830089"/>
                  <a:gd name="connsiteY36" fmla="*/ 1493658 h 1758463"/>
                  <a:gd name="connsiteX37" fmla="*/ 442719 w 2830089"/>
                  <a:gd name="connsiteY37" fmla="*/ 1481245 h 1758463"/>
                  <a:gd name="connsiteX38" fmla="*/ 368243 w 2830089"/>
                  <a:gd name="connsiteY38" fmla="*/ 1477108 h 1758463"/>
                  <a:gd name="connsiteX39" fmla="*/ 256529 w 2830089"/>
                  <a:gd name="connsiteY39" fmla="*/ 1468833 h 1758463"/>
                  <a:gd name="connsiteX40" fmla="*/ 206878 w 2830089"/>
                  <a:gd name="connsiteY40" fmla="*/ 1332293 h 1758463"/>
                  <a:gd name="connsiteX41" fmla="*/ 70339 w 2830089"/>
                  <a:gd name="connsiteY41" fmla="*/ 972326 h 1758463"/>
                  <a:gd name="connsiteX42" fmla="*/ 0 w 2830089"/>
                  <a:gd name="connsiteY42" fmla="*/ 633046 h 1758463"/>
                  <a:gd name="connsiteX43" fmla="*/ 12413 w 2830089"/>
                  <a:gd name="connsiteY43" fmla="*/ 488232 h 1758463"/>
                  <a:gd name="connsiteX44" fmla="*/ 41376 w 2830089"/>
                  <a:gd name="connsiteY44" fmla="*/ 397206 h 1758463"/>
                  <a:gd name="connsiteX0" fmla="*/ 41376 w 2830089"/>
                  <a:gd name="connsiteY0" fmla="*/ 397206 h 1758463"/>
                  <a:gd name="connsiteX1" fmla="*/ 74476 w 2830089"/>
                  <a:gd name="connsiteY1" fmla="*/ 235841 h 1758463"/>
                  <a:gd name="connsiteX2" fmla="*/ 264804 w 2830089"/>
                  <a:gd name="connsiteY2" fmla="*/ 128264 h 1758463"/>
                  <a:gd name="connsiteX3" fmla="*/ 1117141 w 2830089"/>
                  <a:gd name="connsiteY3" fmla="*/ 0 h 1758463"/>
                  <a:gd name="connsiteX4" fmla="*/ 1568134 w 2830089"/>
                  <a:gd name="connsiteY4" fmla="*/ 144815 h 1758463"/>
                  <a:gd name="connsiteX5" fmla="*/ 1679848 w 2830089"/>
                  <a:gd name="connsiteY5" fmla="*/ 314454 h 1758463"/>
                  <a:gd name="connsiteX6" fmla="*/ 1700536 w 2830089"/>
                  <a:gd name="connsiteY6" fmla="*/ 343417 h 1758463"/>
                  <a:gd name="connsiteX7" fmla="*/ 1803975 w 2830089"/>
                  <a:gd name="connsiteY7" fmla="*/ 364105 h 1758463"/>
                  <a:gd name="connsiteX8" fmla="*/ 2060504 w 2830089"/>
                  <a:gd name="connsiteY8" fmla="*/ 314454 h 1758463"/>
                  <a:gd name="connsiteX9" fmla="*/ 2470122 w 2830089"/>
                  <a:gd name="connsiteY9" fmla="*/ 53788 h 1758463"/>
                  <a:gd name="connsiteX10" fmla="*/ 2792851 w 2830089"/>
                  <a:gd name="connsiteY10" fmla="*/ 289629 h 1758463"/>
                  <a:gd name="connsiteX11" fmla="*/ 2830089 w 2830089"/>
                  <a:gd name="connsiteY11" fmla="*/ 380655 h 1758463"/>
                  <a:gd name="connsiteX12" fmla="*/ 2656312 w 2830089"/>
                  <a:gd name="connsiteY12" fmla="*/ 488232 h 1758463"/>
                  <a:gd name="connsiteX13" fmla="*/ 1944652 w 2830089"/>
                  <a:gd name="connsiteY13" fmla="*/ 542020 h 1758463"/>
                  <a:gd name="connsiteX14" fmla="*/ 1812250 w 2830089"/>
                  <a:gd name="connsiteY14" fmla="*/ 537883 h 1758463"/>
                  <a:gd name="connsiteX15" fmla="*/ 1808113 w 2830089"/>
                  <a:gd name="connsiteY15" fmla="*/ 599946 h 1758463"/>
                  <a:gd name="connsiteX16" fmla="*/ 1799837 w 2830089"/>
                  <a:gd name="connsiteY16" fmla="*/ 637184 h 1758463"/>
                  <a:gd name="connsiteX17" fmla="*/ 1783287 w 2830089"/>
                  <a:gd name="connsiteY17" fmla="*/ 740623 h 1758463"/>
                  <a:gd name="connsiteX18" fmla="*/ 1712949 w 2830089"/>
                  <a:gd name="connsiteY18" fmla="*/ 914400 h 1758463"/>
                  <a:gd name="connsiteX19" fmla="*/ 1675711 w 2830089"/>
                  <a:gd name="connsiteY19" fmla="*/ 997151 h 1758463"/>
                  <a:gd name="connsiteX20" fmla="*/ 1754324 w 2830089"/>
                  <a:gd name="connsiteY20" fmla="*/ 1199892 h 1758463"/>
                  <a:gd name="connsiteX21" fmla="*/ 1899139 w 2830089"/>
                  <a:gd name="connsiteY21" fmla="*/ 1319881 h 1758463"/>
                  <a:gd name="connsiteX22" fmla="*/ 1986027 w 2830089"/>
                  <a:gd name="connsiteY22" fmla="*/ 1406769 h 1758463"/>
                  <a:gd name="connsiteX23" fmla="*/ 1998440 w 2830089"/>
                  <a:gd name="connsiteY23" fmla="*/ 1472970 h 1758463"/>
                  <a:gd name="connsiteX24" fmla="*/ 1961202 w 2830089"/>
                  <a:gd name="connsiteY24" fmla="*/ 1559859 h 1758463"/>
                  <a:gd name="connsiteX25" fmla="*/ 1799837 w 2830089"/>
                  <a:gd name="connsiteY25" fmla="*/ 1708811 h 1758463"/>
                  <a:gd name="connsiteX26" fmla="*/ 1721224 w 2830089"/>
                  <a:gd name="connsiteY26" fmla="*/ 1754324 h 1758463"/>
                  <a:gd name="connsiteX27" fmla="*/ 1659161 w 2830089"/>
                  <a:gd name="connsiteY27" fmla="*/ 1758462 h 1758463"/>
                  <a:gd name="connsiteX28" fmla="*/ 1563997 w 2830089"/>
                  <a:gd name="connsiteY28" fmla="*/ 1741911 h 1758463"/>
                  <a:gd name="connsiteX29" fmla="*/ 1501933 w 2830089"/>
                  <a:gd name="connsiteY29" fmla="*/ 1725361 h 1758463"/>
                  <a:gd name="connsiteX30" fmla="*/ 1452283 w 2830089"/>
                  <a:gd name="connsiteY30" fmla="*/ 1613647 h 1758463"/>
                  <a:gd name="connsiteX31" fmla="*/ 1324018 w 2830089"/>
                  <a:gd name="connsiteY31" fmla="*/ 1431595 h 1758463"/>
                  <a:gd name="connsiteX32" fmla="*/ 1088178 w 2830089"/>
                  <a:gd name="connsiteY32" fmla="*/ 1506071 h 1758463"/>
                  <a:gd name="connsiteX33" fmla="*/ 877162 w 2830089"/>
                  <a:gd name="connsiteY33" fmla="*/ 1555721 h 1758463"/>
                  <a:gd name="connsiteX34" fmla="*/ 682697 w 2830089"/>
                  <a:gd name="connsiteY34" fmla="*/ 1568134 h 1758463"/>
                  <a:gd name="connsiteX35" fmla="*/ 529608 w 2830089"/>
                  <a:gd name="connsiteY35" fmla="*/ 1572272 h 1758463"/>
                  <a:gd name="connsiteX36" fmla="*/ 459269 w 2830089"/>
                  <a:gd name="connsiteY36" fmla="*/ 1493658 h 1758463"/>
                  <a:gd name="connsiteX37" fmla="*/ 442719 w 2830089"/>
                  <a:gd name="connsiteY37" fmla="*/ 1481245 h 1758463"/>
                  <a:gd name="connsiteX38" fmla="*/ 368243 w 2830089"/>
                  <a:gd name="connsiteY38" fmla="*/ 1477108 h 1758463"/>
                  <a:gd name="connsiteX39" fmla="*/ 256529 w 2830089"/>
                  <a:gd name="connsiteY39" fmla="*/ 1468833 h 1758463"/>
                  <a:gd name="connsiteX40" fmla="*/ 206878 w 2830089"/>
                  <a:gd name="connsiteY40" fmla="*/ 1332293 h 1758463"/>
                  <a:gd name="connsiteX41" fmla="*/ 70339 w 2830089"/>
                  <a:gd name="connsiteY41" fmla="*/ 972326 h 1758463"/>
                  <a:gd name="connsiteX42" fmla="*/ 0 w 2830089"/>
                  <a:gd name="connsiteY42" fmla="*/ 633046 h 1758463"/>
                  <a:gd name="connsiteX43" fmla="*/ 12413 w 2830089"/>
                  <a:gd name="connsiteY43" fmla="*/ 488232 h 1758463"/>
                  <a:gd name="connsiteX44" fmla="*/ 41376 w 2830089"/>
                  <a:gd name="connsiteY44" fmla="*/ 397206 h 1758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830089" h="1758463">
                    <a:moveTo>
                      <a:pt x="41376" y="397206"/>
                    </a:moveTo>
                    <a:cubicBezTo>
                      <a:pt x="51720" y="355141"/>
                      <a:pt x="85922" y="284899"/>
                      <a:pt x="74476" y="235841"/>
                    </a:cubicBezTo>
                    <a:cubicBezTo>
                      <a:pt x="143464" y="191017"/>
                      <a:pt x="196447" y="153526"/>
                      <a:pt x="264804" y="128264"/>
                    </a:cubicBezTo>
                    <a:cubicBezTo>
                      <a:pt x="632999" y="-7808"/>
                      <a:pt x="711005" y="21376"/>
                      <a:pt x="1117141" y="0"/>
                    </a:cubicBezTo>
                    <a:cubicBezTo>
                      <a:pt x="1280764" y="38104"/>
                      <a:pt x="1430082" y="48179"/>
                      <a:pt x="1568134" y="144815"/>
                    </a:cubicBezTo>
                    <a:cubicBezTo>
                      <a:pt x="1615486" y="177961"/>
                      <a:pt x="1654359" y="270556"/>
                      <a:pt x="1679848" y="314454"/>
                    </a:cubicBezTo>
                    <a:cubicBezTo>
                      <a:pt x="1685805" y="324714"/>
                      <a:pt x="1689520" y="339011"/>
                      <a:pt x="1700536" y="343417"/>
                    </a:cubicBezTo>
                    <a:cubicBezTo>
                      <a:pt x="1733184" y="356476"/>
                      <a:pt x="1769495" y="357209"/>
                      <a:pt x="1803975" y="364105"/>
                    </a:cubicBezTo>
                    <a:cubicBezTo>
                      <a:pt x="1889485" y="347555"/>
                      <a:pt x="1978540" y="343910"/>
                      <a:pt x="2060504" y="314454"/>
                    </a:cubicBezTo>
                    <a:cubicBezTo>
                      <a:pt x="2289394" y="232197"/>
                      <a:pt x="2314688" y="190382"/>
                      <a:pt x="2470122" y="53788"/>
                    </a:cubicBezTo>
                    <a:cubicBezTo>
                      <a:pt x="2588779" y="126301"/>
                      <a:pt x="2697004" y="182506"/>
                      <a:pt x="2792851" y="289629"/>
                    </a:cubicBezTo>
                    <a:cubicBezTo>
                      <a:pt x="2814710" y="314060"/>
                      <a:pt x="2817676" y="350313"/>
                      <a:pt x="2830089" y="380655"/>
                    </a:cubicBezTo>
                    <a:cubicBezTo>
                      <a:pt x="2801300" y="481418"/>
                      <a:pt x="2824862" y="459926"/>
                      <a:pt x="2656312" y="488232"/>
                    </a:cubicBezTo>
                    <a:cubicBezTo>
                      <a:pt x="2392374" y="532557"/>
                      <a:pt x="2206655" y="532070"/>
                      <a:pt x="1944652" y="542020"/>
                    </a:cubicBezTo>
                    <a:cubicBezTo>
                      <a:pt x="1900518" y="540641"/>
                      <a:pt x="1852899" y="520638"/>
                      <a:pt x="1812250" y="537883"/>
                    </a:cubicBezTo>
                    <a:cubicBezTo>
                      <a:pt x="1793163" y="545981"/>
                      <a:pt x="1810685" y="579373"/>
                      <a:pt x="1808113" y="599946"/>
                    </a:cubicBezTo>
                    <a:cubicBezTo>
                      <a:pt x="1806536" y="612563"/>
                      <a:pt x="1802047" y="624662"/>
                      <a:pt x="1799837" y="637184"/>
                    </a:cubicBezTo>
                    <a:cubicBezTo>
                      <a:pt x="1793769" y="671571"/>
                      <a:pt x="1793730" y="707303"/>
                      <a:pt x="1783287" y="740623"/>
                    </a:cubicBezTo>
                    <a:cubicBezTo>
                      <a:pt x="1764597" y="800253"/>
                      <a:pt x="1742874" y="859540"/>
                      <a:pt x="1712949" y="914400"/>
                    </a:cubicBezTo>
                    <a:cubicBezTo>
                      <a:pt x="1681858" y="971399"/>
                      <a:pt x="1693588" y="943519"/>
                      <a:pt x="1675711" y="997151"/>
                    </a:cubicBezTo>
                    <a:cubicBezTo>
                      <a:pt x="1701915" y="1064731"/>
                      <a:pt x="1713066" y="1140297"/>
                      <a:pt x="1754324" y="1199892"/>
                    </a:cubicBezTo>
                    <a:cubicBezTo>
                      <a:pt x="1790007" y="1251434"/>
                      <a:pt x="1852377" y="1278129"/>
                      <a:pt x="1899139" y="1319881"/>
                    </a:cubicBezTo>
                    <a:cubicBezTo>
                      <a:pt x="1929692" y="1347161"/>
                      <a:pt x="1957064" y="1377806"/>
                      <a:pt x="1986027" y="1406769"/>
                    </a:cubicBezTo>
                    <a:cubicBezTo>
                      <a:pt x="1990165" y="1428836"/>
                      <a:pt x="2002034" y="1450808"/>
                      <a:pt x="1998440" y="1472970"/>
                    </a:cubicBezTo>
                    <a:cubicBezTo>
                      <a:pt x="1993396" y="1504074"/>
                      <a:pt x="1978681" y="1533640"/>
                      <a:pt x="1961202" y="1559859"/>
                    </a:cubicBezTo>
                    <a:cubicBezTo>
                      <a:pt x="1920563" y="1620818"/>
                      <a:pt x="1859892" y="1668775"/>
                      <a:pt x="1799837" y="1708811"/>
                    </a:cubicBezTo>
                    <a:cubicBezTo>
                      <a:pt x="1774643" y="1725607"/>
                      <a:pt x="1749777" y="1744246"/>
                      <a:pt x="1721224" y="1754324"/>
                    </a:cubicBezTo>
                    <a:cubicBezTo>
                      <a:pt x="1701672" y="1761225"/>
                      <a:pt x="1679849" y="1757083"/>
                      <a:pt x="1659161" y="1758462"/>
                    </a:cubicBezTo>
                    <a:cubicBezTo>
                      <a:pt x="1627440" y="1752945"/>
                      <a:pt x="1595504" y="1748544"/>
                      <a:pt x="1563997" y="1741911"/>
                    </a:cubicBezTo>
                    <a:cubicBezTo>
                      <a:pt x="1543045" y="1737500"/>
                      <a:pt x="1515995" y="1741507"/>
                      <a:pt x="1501933" y="1725361"/>
                    </a:cubicBezTo>
                    <a:cubicBezTo>
                      <a:pt x="1475169" y="1694632"/>
                      <a:pt x="1470507" y="1650095"/>
                      <a:pt x="1452283" y="1613647"/>
                    </a:cubicBezTo>
                    <a:cubicBezTo>
                      <a:pt x="1387012" y="1483104"/>
                      <a:pt x="1408735" y="1516311"/>
                      <a:pt x="1324018" y="1431595"/>
                    </a:cubicBezTo>
                    <a:cubicBezTo>
                      <a:pt x="1180701" y="1441831"/>
                      <a:pt x="1355856" y="1423490"/>
                      <a:pt x="1088178" y="1506071"/>
                    </a:cubicBezTo>
                    <a:cubicBezTo>
                      <a:pt x="1019130" y="1527373"/>
                      <a:pt x="948863" y="1546757"/>
                      <a:pt x="877162" y="1555721"/>
                    </a:cubicBezTo>
                    <a:cubicBezTo>
                      <a:pt x="795533" y="1565926"/>
                      <a:pt x="831362" y="1562265"/>
                      <a:pt x="682697" y="1568134"/>
                    </a:cubicBezTo>
                    <a:cubicBezTo>
                      <a:pt x="631688" y="1570148"/>
                      <a:pt x="580638" y="1570893"/>
                      <a:pt x="529608" y="1572272"/>
                    </a:cubicBezTo>
                    <a:cubicBezTo>
                      <a:pt x="486158" y="1557788"/>
                      <a:pt x="528530" y="1574463"/>
                      <a:pt x="459269" y="1493658"/>
                    </a:cubicBezTo>
                    <a:cubicBezTo>
                      <a:pt x="454781" y="1488422"/>
                      <a:pt x="449504" y="1482479"/>
                      <a:pt x="442719" y="1481245"/>
                    </a:cubicBezTo>
                    <a:cubicBezTo>
                      <a:pt x="418256" y="1476797"/>
                      <a:pt x="393052" y="1478762"/>
                      <a:pt x="368243" y="1477108"/>
                    </a:cubicBezTo>
                    <a:lnTo>
                      <a:pt x="256529" y="1468833"/>
                    </a:lnTo>
                    <a:cubicBezTo>
                      <a:pt x="239979" y="1423320"/>
                      <a:pt x="224525" y="1377392"/>
                      <a:pt x="206878" y="1332293"/>
                    </a:cubicBezTo>
                    <a:cubicBezTo>
                      <a:pt x="144396" y="1172615"/>
                      <a:pt x="123515" y="1153455"/>
                      <a:pt x="70339" y="972326"/>
                    </a:cubicBezTo>
                    <a:cubicBezTo>
                      <a:pt x="15129" y="784269"/>
                      <a:pt x="18346" y="779810"/>
                      <a:pt x="0" y="633046"/>
                    </a:cubicBezTo>
                    <a:cubicBezTo>
                      <a:pt x="4638" y="535669"/>
                      <a:pt x="5517" y="527539"/>
                      <a:pt x="12413" y="488232"/>
                    </a:cubicBezTo>
                    <a:cubicBezTo>
                      <a:pt x="19309" y="448925"/>
                      <a:pt x="35170" y="416515"/>
                      <a:pt x="41376" y="397206"/>
                    </a:cubicBezTo>
                    <a:close/>
                  </a:path>
                </a:pathLst>
              </a:cu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573F307-554E-7540-3B23-DA1FB746E8D6}"/>
                  </a:ext>
                </a:extLst>
              </p:cNvPr>
              <p:cNvSpPr txBox="1"/>
              <p:nvPr/>
            </p:nvSpPr>
            <p:spPr>
              <a:xfrm>
                <a:off x="3087232" y="1826631"/>
                <a:ext cx="1223412" cy="923330"/>
              </a:xfrm>
              <a:prstGeom prst="rect">
                <a:avLst/>
              </a:prstGeom>
              <a:noFill/>
            </p:spPr>
            <p:txBody>
              <a:bodyPr vert="horz" wrap="none" lIns="91440" tIns="45720" rIns="91440" bIns="45720" rtlCol="0" anchor="ctr" anchorCtr="0">
                <a:spAutoFit/>
              </a:bodyPr>
              <a:lstStyle/>
              <a:p>
                <a:pPr algn="ctr"/>
                <a:r>
                  <a:rPr lang="en-GB" dirty="0"/>
                  <a:t>part 2 of</a:t>
                </a:r>
              </a:p>
              <a:p>
                <a:pPr algn="ctr"/>
                <a:r>
                  <a:rPr lang="en-GB" dirty="0"/>
                  <a:t>complex</a:t>
                </a:r>
              </a:p>
              <a:p>
                <a:pPr algn="ctr"/>
                <a:r>
                  <a:rPr lang="en-GB" dirty="0"/>
                  <a:t>simulation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B35D177-3F83-CC96-7CDE-86C7C8655F9F}"/>
                </a:ext>
              </a:extLst>
            </p:cNvPr>
            <p:cNvSpPr txBox="1"/>
            <p:nvPr/>
          </p:nvSpPr>
          <p:spPr>
            <a:xfrm>
              <a:off x="5749565" y="1311608"/>
              <a:ext cx="5486400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ctr" anchorCtr="0">
              <a:spAutoFit/>
            </a:bodyPr>
            <a:lstStyle/>
            <a:p>
              <a:pPr algn="l"/>
              <a:r>
                <a:rPr lang="en-GB" dirty="0">
                  <a:sym typeface="Wingdings" panose="05000000000000000000" pitchFamily="2" charset="2"/>
                </a:rPr>
                <a:t>Why?</a:t>
              </a:r>
            </a:p>
            <a:p>
              <a:pPr algn="l"/>
              <a:r>
                <a:rPr lang="en-GB" dirty="0">
                  <a:sym typeface="Wingdings" panose="05000000000000000000" pitchFamily="2" charset="2"/>
                </a:rPr>
                <a:t>Cooperative simulation are used when the </a:t>
              </a:r>
              <a:r>
                <a:rPr lang="en-GB" b="1" dirty="0">
                  <a:sym typeface="Wingdings" panose="05000000000000000000" pitchFamily="2" charset="2"/>
                </a:rPr>
                <a:t>needs</a:t>
              </a:r>
              <a:r>
                <a:rPr lang="en-GB" dirty="0">
                  <a:sym typeface="Wingdings" panose="05000000000000000000" pitchFamily="2" charset="2"/>
                </a:rPr>
                <a:t> of complex simulation </a:t>
              </a:r>
              <a:r>
                <a:rPr lang="en-GB" b="1" dirty="0">
                  <a:sym typeface="Wingdings" panose="05000000000000000000" pitchFamily="2" charset="2"/>
                </a:rPr>
                <a:t>exceed</a:t>
              </a:r>
              <a:r>
                <a:rPr lang="en-GB" dirty="0">
                  <a:sym typeface="Wingdings" panose="05000000000000000000" pitchFamily="2" charset="2"/>
                </a:rPr>
                <a:t> the </a:t>
              </a:r>
              <a:r>
                <a:rPr lang="en-GB" b="1" dirty="0">
                  <a:sym typeface="Wingdings" panose="05000000000000000000" pitchFamily="2" charset="2"/>
                </a:rPr>
                <a:t>capabilities</a:t>
              </a:r>
              <a:r>
                <a:rPr lang="en-GB" dirty="0">
                  <a:sym typeface="Wingdings" panose="05000000000000000000" pitchFamily="2" charset="2"/>
                </a:rPr>
                <a:t> of one software tool.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49B8CA6-92D7-AAA1-4CE8-3CEC5D6AA770}"/>
              </a:ext>
            </a:extLst>
          </p:cNvPr>
          <p:cNvGrpSpPr/>
          <p:nvPr/>
        </p:nvGrpSpPr>
        <p:grpSpPr>
          <a:xfrm>
            <a:off x="986146" y="2895600"/>
            <a:ext cx="10824854" cy="1231846"/>
            <a:chOff x="986146" y="2895600"/>
            <a:chExt cx="10824854" cy="123184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C08704A-F821-4E2C-3617-0A68A4D9EF70}"/>
                </a:ext>
              </a:extLst>
            </p:cNvPr>
            <p:cNvGrpSpPr/>
            <p:nvPr/>
          </p:nvGrpSpPr>
          <p:grpSpPr>
            <a:xfrm>
              <a:off x="986146" y="3040564"/>
              <a:ext cx="4114800" cy="1086882"/>
              <a:chOff x="609600" y="4399518"/>
              <a:chExt cx="4114800" cy="1086882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252EC45-5B95-0D8D-C4F0-26EF09B749D4}"/>
                  </a:ext>
                </a:extLst>
              </p:cNvPr>
              <p:cNvSpPr/>
              <p:nvPr/>
            </p:nvSpPr>
            <p:spPr>
              <a:xfrm>
                <a:off x="609600" y="4399518"/>
                <a:ext cx="4114800" cy="1086882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0E20E63-64F7-AAEE-B4A5-B69160A32049}"/>
                  </a:ext>
                </a:extLst>
              </p:cNvPr>
              <p:cNvSpPr/>
              <p:nvPr/>
            </p:nvSpPr>
            <p:spPr>
              <a:xfrm>
                <a:off x="685800" y="4500685"/>
                <a:ext cx="1295400" cy="581504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/>
                  <a:t>Software tool 1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E034EDC-6CF2-9D55-768D-FF7C9C56F194}"/>
                  </a:ext>
                </a:extLst>
              </p:cNvPr>
              <p:cNvSpPr/>
              <p:nvPr/>
            </p:nvSpPr>
            <p:spPr>
              <a:xfrm>
                <a:off x="3581400" y="4500685"/>
                <a:ext cx="1066800" cy="581504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>
                    <a:solidFill>
                      <a:schemeClr val="tx1"/>
                    </a:solidFill>
                  </a:rPr>
                  <a:t>Software tool 2</a:t>
                </a:r>
              </a:p>
            </p:txBody>
          </p:sp>
          <p:sp>
            <p:nvSpPr>
              <p:cNvPr id="15" name="Arrow: Left-Right 14">
                <a:extLst>
                  <a:ext uri="{FF2B5EF4-FFF2-40B4-BE49-F238E27FC236}">
                    <a16:creationId xmlns:a16="http://schemas.microsoft.com/office/drawing/2014/main" id="{4D005B7E-2A1C-75CA-E0EA-347AA16C1843}"/>
                  </a:ext>
                </a:extLst>
              </p:cNvPr>
              <p:cNvSpPr/>
              <p:nvPr/>
            </p:nvSpPr>
            <p:spPr>
              <a:xfrm>
                <a:off x="2078388" y="4767936"/>
                <a:ext cx="1426812" cy="213258"/>
              </a:xfrm>
              <a:prstGeom prst="leftRightArrow">
                <a:avLst>
                  <a:gd name="adj1" fmla="val 34135"/>
                  <a:gd name="adj2" fmla="val 55666"/>
                </a:avLst>
              </a:prstGeom>
              <a:solidFill>
                <a:schemeClr val="bg2">
                  <a:lumMod val="1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6E02242-3EA1-12B3-D43A-D47EF5BB266B}"/>
                  </a:ext>
                </a:extLst>
              </p:cNvPr>
              <p:cNvSpPr txBox="1"/>
              <p:nvPr/>
            </p:nvSpPr>
            <p:spPr>
              <a:xfrm>
                <a:off x="1500599" y="4429382"/>
                <a:ext cx="256140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chemeClr val="bg1"/>
                    </a:solidFill>
                  </a:rPr>
                  <a:t>Data exchange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D025BB5-F164-0ACA-D987-233D5F10DF7E}"/>
                  </a:ext>
                </a:extLst>
              </p:cNvPr>
              <p:cNvSpPr txBox="1"/>
              <p:nvPr/>
            </p:nvSpPr>
            <p:spPr>
              <a:xfrm>
                <a:off x="1726070" y="5082189"/>
                <a:ext cx="2383986" cy="338554"/>
              </a:xfrm>
              <a:prstGeom prst="rect">
                <a:avLst/>
              </a:prstGeom>
              <a:noFill/>
            </p:spPr>
            <p:txBody>
              <a:bodyPr vert="horz" wrap="none" lIns="91440" tIns="45720" rIns="91440" bIns="45720" rtlCol="0" anchor="ctr" anchorCtr="0">
                <a:spAutoFit/>
              </a:bodyPr>
              <a:lstStyle/>
              <a:p>
                <a:pPr algn="l"/>
                <a:r>
                  <a:rPr lang="en-GB" sz="1600" dirty="0">
                    <a:solidFill>
                      <a:schemeClr val="bg2">
                        <a:lumMod val="10000"/>
                      </a:schemeClr>
                    </a:solidFill>
                    <a:sym typeface="Wingdings" panose="05000000000000000000" pitchFamily="2" charset="2"/>
                  </a:rPr>
                  <a:t>Cooperative simulation 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A12636-AE90-AE6B-DDF9-2B59833BD34C}"/>
                </a:ext>
              </a:extLst>
            </p:cNvPr>
            <p:cNvSpPr txBox="1"/>
            <p:nvPr/>
          </p:nvSpPr>
          <p:spPr>
            <a:xfrm>
              <a:off x="5715000" y="2895600"/>
              <a:ext cx="6096000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l"/>
              <a:r>
                <a:rPr lang="en-GB" dirty="0">
                  <a:sym typeface="Wingdings" panose="05000000000000000000" pitchFamily="2" charset="2"/>
                </a:rPr>
                <a:t>How?</a:t>
              </a:r>
            </a:p>
            <a:p>
              <a:pPr algn="l"/>
              <a:r>
                <a:rPr lang="en-GB" dirty="0">
                  <a:sym typeface="Wingdings" panose="05000000000000000000" pitchFamily="2" charset="2"/>
                </a:rPr>
                <a:t>Co-simulations are performed with at </a:t>
              </a:r>
              <a:r>
                <a:rPr lang="en-GB" b="1" dirty="0">
                  <a:sym typeface="Wingdings" panose="05000000000000000000" pitchFamily="2" charset="2"/>
                </a:rPr>
                <a:t>least two tools </a:t>
              </a:r>
              <a:r>
                <a:rPr lang="en-GB" dirty="0">
                  <a:sym typeface="Wingdings" panose="05000000000000000000" pitchFamily="2" charset="2"/>
                </a:rPr>
                <a:t>and </a:t>
              </a:r>
              <a:r>
                <a:rPr lang="en-GB" b="1" dirty="0">
                  <a:sym typeface="Wingdings" panose="05000000000000000000" pitchFamily="2" charset="2"/>
                </a:rPr>
                <a:t>data exchange </a:t>
              </a:r>
              <a:r>
                <a:rPr lang="en-GB" dirty="0">
                  <a:sym typeface="Wingdings" panose="05000000000000000000" pitchFamily="2" charset="2"/>
                </a:rPr>
                <a:t>between them. Typically, </a:t>
              </a:r>
              <a:r>
                <a:rPr lang="en-GB" b="1" dirty="0">
                  <a:sym typeface="Wingdings" panose="05000000000000000000" pitchFamily="2" charset="2"/>
                </a:rPr>
                <a:t>iterations</a:t>
              </a:r>
              <a:r>
                <a:rPr lang="en-GB" dirty="0">
                  <a:sym typeface="Wingdings" panose="05000000000000000000" pitchFamily="2" charset="2"/>
                </a:rPr>
                <a:t> are needed to converge on a final solution.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B2CAD78-6383-0126-371B-CE537EE89352}"/>
              </a:ext>
            </a:extLst>
          </p:cNvPr>
          <p:cNvGrpSpPr/>
          <p:nvPr/>
        </p:nvGrpSpPr>
        <p:grpSpPr>
          <a:xfrm>
            <a:off x="762000" y="4572712"/>
            <a:ext cx="11582400" cy="1477328"/>
            <a:chOff x="762000" y="4572712"/>
            <a:chExt cx="11582400" cy="147732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49717CB-9A50-CFED-695F-F04D41F0B4D8}"/>
                </a:ext>
              </a:extLst>
            </p:cNvPr>
            <p:cNvGrpSpPr/>
            <p:nvPr/>
          </p:nvGrpSpPr>
          <p:grpSpPr>
            <a:xfrm>
              <a:off x="762000" y="4605232"/>
              <a:ext cx="4654179" cy="1267911"/>
              <a:chOff x="762000" y="4605232"/>
              <a:chExt cx="4654179" cy="1267911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E0E4069-B9D3-3ECE-63B5-87CCBA33A46D}"/>
                  </a:ext>
                </a:extLst>
              </p:cNvPr>
              <p:cNvSpPr/>
              <p:nvPr/>
            </p:nvSpPr>
            <p:spPr>
              <a:xfrm>
                <a:off x="762000" y="4605232"/>
                <a:ext cx="4572000" cy="1267911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501C186-16D4-C59F-B6B5-E8AD691B62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1607" y="5259708"/>
                <a:ext cx="1513436" cy="531030"/>
              </a:xfrm>
              <a:prstGeom prst="rect">
                <a:avLst/>
              </a:prstGeom>
            </p:spPr>
          </p:pic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42A87A48-C696-DAE2-3CB9-A005227A66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49355" y="4737788"/>
                <a:ext cx="1436645" cy="644537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5870079-FBB6-3FBF-32C5-51E59BC317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53497" y="4625449"/>
                <a:ext cx="1762682" cy="716421"/>
              </a:xfrm>
              <a:prstGeom prst="rect">
                <a:avLst/>
              </a:prstGeom>
            </p:spPr>
          </p:pic>
          <p:sp>
            <p:nvSpPr>
              <p:cNvPr id="25" name="Arrow: Left-Right 24">
                <a:extLst>
                  <a:ext uri="{FF2B5EF4-FFF2-40B4-BE49-F238E27FC236}">
                    <a16:creationId xmlns:a16="http://schemas.microsoft.com/office/drawing/2014/main" id="{DE671782-7989-40E7-4A19-60EA648A650A}"/>
                  </a:ext>
                </a:extLst>
              </p:cNvPr>
              <p:cNvSpPr/>
              <p:nvPr/>
            </p:nvSpPr>
            <p:spPr>
              <a:xfrm>
                <a:off x="2456097" y="4840233"/>
                <a:ext cx="1079583" cy="213258"/>
              </a:xfrm>
              <a:prstGeom prst="leftRightArrow">
                <a:avLst>
                  <a:gd name="adj1" fmla="val 34135"/>
                  <a:gd name="adj2" fmla="val 55666"/>
                </a:avLst>
              </a:prstGeom>
              <a:solidFill>
                <a:schemeClr val="bg2">
                  <a:lumMod val="1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D83A53E-B605-7479-74CC-D4335E27C7B9}"/>
                </a:ext>
              </a:extLst>
            </p:cNvPr>
            <p:cNvSpPr txBox="1"/>
            <p:nvPr/>
          </p:nvSpPr>
          <p:spPr>
            <a:xfrm>
              <a:off x="5715000" y="4572712"/>
              <a:ext cx="662940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GB" dirty="0">
                  <a:sym typeface="Wingdings" panose="05000000000000000000" pitchFamily="2" charset="2"/>
                </a:rPr>
                <a:t>Which tools can be used?</a:t>
              </a:r>
            </a:p>
            <a:p>
              <a:pPr algn="l"/>
              <a:r>
                <a:rPr lang="en-GB" dirty="0">
                  <a:sym typeface="Wingdings" panose="05000000000000000000" pitchFamily="2" charset="2"/>
                </a:rPr>
                <a:t>Data exchange, consistency and iterations are performed by:</a:t>
              </a:r>
            </a:p>
            <a:p>
              <a:r>
                <a:rPr lang="en-GB" b="1" dirty="0">
                  <a:sym typeface="Wingdings" panose="05000000000000000000" pitchFamily="2" charset="2"/>
                </a:rPr>
                <a:t>STEAM</a:t>
              </a:r>
              <a:r>
                <a:rPr lang="en-GB" dirty="0">
                  <a:sym typeface="Wingdings" panose="05000000000000000000" pitchFamily="2" charset="2"/>
                </a:rPr>
                <a:t> SDK – Python Based Tool:  </a:t>
              </a:r>
              <a:r>
                <a:rPr lang="pl-PL" dirty="0">
                  <a:hlinkClick r:id="rId6"/>
                </a:rPr>
                <a:t>cern.ch/steam</a:t>
              </a:r>
              <a:r>
                <a:rPr lang="en-GB" dirty="0">
                  <a:hlinkClick r:id="rId6"/>
                </a:rPr>
                <a:t> </a:t>
              </a:r>
              <a:endParaRPr lang="en-GB" dirty="0">
                <a:sym typeface="Wingdings" panose="05000000000000000000" pitchFamily="2" charset="2"/>
              </a:endParaRPr>
            </a:p>
            <a:p>
              <a:r>
                <a:rPr lang="en-GB" b="1" dirty="0">
                  <a:sym typeface="Wingdings" panose="05000000000000000000" pitchFamily="2" charset="2"/>
                </a:rPr>
                <a:t>FiQuS</a:t>
              </a:r>
              <a:r>
                <a:rPr lang="en-GB" dirty="0">
                  <a:sym typeface="Wingdings" panose="05000000000000000000" pitchFamily="2" charset="2"/>
                </a:rPr>
                <a:t> – Finite Elements Tool: </a:t>
              </a:r>
              <a:r>
                <a:rPr lang="pl-PL" sz="1800" dirty="0">
                  <a:latin typeface="+mn-lt"/>
                  <a:hlinkClick r:id="rId7"/>
                </a:rPr>
                <a:t>cern.ch/</a:t>
              </a:r>
              <a:r>
                <a:rPr lang="en-US" sz="1800" dirty="0">
                  <a:latin typeface="+mn-lt"/>
                  <a:hlinkClick r:id="rId7"/>
                </a:rPr>
                <a:t>FiQuS</a:t>
              </a:r>
              <a:r>
                <a:rPr lang="en-GB" dirty="0">
                  <a:sym typeface="Wingdings" panose="05000000000000000000" pitchFamily="2" charset="2"/>
                </a:rPr>
                <a:t>  </a:t>
              </a:r>
            </a:p>
            <a:p>
              <a:r>
                <a:rPr lang="en-GB" b="1" dirty="0">
                  <a:sym typeface="Wingdings" panose="05000000000000000000" pitchFamily="2" charset="2"/>
                </a:rPr>
                <a:t>LEDET</a:t>
              </a:r>
              <a:r>
                <a:rPr lang="en-GB" dirty="0">
                  <a:sym typeface="Wingdings" panose="05000000000000000000" pitchFamily="2" charset="2"/>
                </a:rPr>
                <a:t> – Finite Difference Tool: </a:t>
              </a:r>
              <a:r>
                <a:rPr lang="pl-PL" sz="1800" dirty="0">
                  <a:latin typeface="+mn-lt"/>
                  <a:hlinkClick r:id="rId8"/>
                </a:rPr>
                <a:t>cern.ch/</a:t>
              </a:r>
              <a:r>
                <a:rPr lang="en-GB" sz="1800" dirty="0">
                  <a:latin typeface="+mn-lt"/>
                  <a:hlinkClick r:id="rId8"/>
                </a:rPr>
                <a:t>LEDET </a:t>
              </a:r>
              <a:endParaRPr lang="en-GB" sz="1800" dirty="0">
                <a:latin typeface="+mn-lt"/>
              </a:endParaRPr>
            </a:p>
          </p:txBody>
        </p:sp>
      </p:grp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23F620E-6DA7-E94B-C921-DF8F553538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GB"/>
              <a:t>Mariusz Wozniak et al. | Simulation of quench protection systems of next-generation SC magnets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43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A3632A9-81B7-A75A-1885-C1EB9ADEC633}"/>
              </a:ext>
            </a:extLst>
          </p:cNvPr>
          <p:cNvSpPr txBox="1"/>
          <p:nvPr/>
        </p:nvSpPr>
        <p:spPr>
          <a:xfrm>
            <a:off x="324172" y="4566283"/>
            <a:ext cx="3276346" cy="40011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ESC transient: PSPICE + LEDET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5E8686-B8B1-CA41-EFCE-9F7100CFFDE0}"/>
              </a:ext>
            </a:extLst>
          </p:cNvPr>
          <p:cNvSpPr txBox="1"/>
          <p:nvPr/>
        </p:nvSpPr>
        <p:spPr>
          <a:xfrm>
            <a:off x="328906" y="1698848"/>
            <a:ext cx="3052374" cy="40011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CCT magnet: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FiQuS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+ LEDET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F0E8C53-9ED7-8BB6-97B4-5BC22F1F6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1939" y="787102"/>
            <a:ext cx="3175998" cy="2223603"/>
          </a:xfrm>
          <a:prstGeom prst="rect">
            <a:avLst/>
          </a:prstGeom>
        </p:spPr>
      </p:pic>
      <p:pic>
        <p:nvPicPr>
          <p:cNvPr id="20" name="Picture 19" descr="A computer generated image of a red and yellow swirl&#10;&#10;Description automatically generated">
            <a:extLst>
              <a:ext uri="{FF2B5EF4-FFF2-40B4-BE49-F238E27FC236}">
                <a16:creationId xmlns:a16="http://schemas.microsoft.com/office/drawing/2014/main" id="{4F3E6EB0-29EA-45D3-F547-3B35783F2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177" y="694546"/>
            <a:ext cx="3175998" cy="240871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702087D-366C-58D9-E2C9-199ED5A02A0E}"/>
              </a:ext>
            </a:extLst>
          </p:cNvPr>
          <p:cNvSpPr txBox="1">
            <a:spLocks/>
          </p:cNvSpPr>
          <p:nvPr/>
        </p:nvSpPr>
        <p:spPr>
          <a:xfrm>
            <a:off x="151041" y="82014"/>
            <a:ext cx="11889918" cy="53246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sz="3200" dirty="0">
                <a:solidFill>
                  <a:srgbClr val="0055A0"/>
                </a:solidFill>
              </a:rPr>
              <a:t>COSIM: Flexibility to deal with special geometries or scenarios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6954DB9-206B-0169-8B2D-9AAF9DD1FB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50"/>
          <a:stretch/>
        </p:blipFill>
        <p:spPr>
          <a:xfrm>
            <a:off x="3783464" y="3599453"/>
            <a:ext cx="3299424" cy="2333771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7B6C2777-1639-0B96-E1D1-3482E3FF0D2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187878" y="4140823"/>
            <a:ext cx="5004121" cy="125103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A471A20-461A-E7CB-E00F-A757FFB7D2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3110" y="2164164"/>
            <a:ext cx="540103" cy="54910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C971C60-9187-CB24-5A4E-09D2AFDD36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1837" y="5030343"/>
            <a:ext cx="540103" cy="54910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7" name="Graphic 4">
            <a:extLst>
              <a:ext uri="{FF2B5EF4-FFF2-40B4-BE49-F238E27FC236}">
                <a16:creationId xmlns:a16="http://schemas.microsoft.com/office/drawing/2014/main" id="{7BED0475-93B9-DF0B-9694-26971C1F0C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51782" y="2164163"/>
            <a:ext cx="361742" cy="5491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42F843-CAA7-F6BB-AB06-BA0350361D92}"/>
              </a:ext>
            </a:extLst>
          </p:cNvPr>
          <p:cNvSpPr/>
          <p:nvPr/>
        </p:nvSpPr>
        <p:spPr>
          <a:xfrm>
            <a:off x="382798" y="2795138"/>
            <a:ext cx="302448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 design courtesy </a:t>
            </a:r>
          </a:p>
          <a:p>
            <a:pPr algn="ctr"/>
            <a:r>
              <a:rPr lang="en-GB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Fusillo design team at CERN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EF2D16D-8C67-1B8E-4372-B69E9ADC06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GB"/>
              <a:t>Mariusz Wozniak et al. | Simulation of quench protection systems of next-generation SC magnets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039F0FF-E8F7-808F-FE0F-487E6E59C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24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B7ABC5-E768-8D20-89FF-3DE059FF4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4407712"/>
            <a:ext cx="6009032" cy="1840688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x-none" sz="2000" dirty="0">
                <a:solidFill>
                  <a:schemeClr val="tx1"/>
                </a:solidFill>
              </a:rPr>
              <a:t>Quench: loss of superconductivity leads to thermal runaway</a:t>
            </a:r>
          </a:p>
          <a:p>
            <a:pPr marL="781200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x-none" dirty="0">
                <a:solidFill>
                  <a:schemeClr val="tx1"/>
                </a:solidFill>
              </a:rPr>
              <a:t>Violent process: high voltage</a:t>
            </a:r>
            <a:r>
              <a:rPr lang="en-US" dirty="0">
                <a:solidFill>
                  <a:schemeClr val="tx1"/>
                </a:solidFill>
              </a:rPr>
              <a:t>, temperature and thermal stress</a:t>
            </a:r>
            <a:endParaRPr lang="x-none" dirty="0">
              <a:solidFill>
                <a:schemeClr val="tx1"/>
              </a:solidFill>
            </a:endParaRPr>
          </a:p>
          <a:p>
            <a:pPr marL="781200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x-none" dirty="0">
                <a:solidFill>
                  <a:schemeClr val="tx1"/>
                </a:solidFill>
              </a:rPr>
              <a:t>Usually accompanied by dissipation in the coolant of stored magnetic energy (</a:t>
            </a:r>
            <a:r>
              <a:rPr lang="x-none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x-none" dirty="0">
                <a:solidFill>
                  <a:schemeClr val="tx1"/>
                </a:solidFill>
              </a:rPr>
              <a:t>rapid boil-off)</a:t>
            </a:r>
          </a:p>
          <a:p>
            <a:pPr marL="781200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x-none" sz="14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DB4080-01F0-9EAB-64B5-073FC4464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Motivation: quench of superconducting magnets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613B23-22C4-DD7E-6FCA-B43FFDD31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209C0F2-9403-A523-ADB1-23449BBAF157}"/>
              </a:ext>
            </a:extLst>
          </p:cNvPr>
          <p:cNvGrpSpPr/>
          <p:nvPr/>
        </p:nvGrpSpPr>
        <p:grpSpPr>
          <a:xfrm>
            <a:off x="1091596" y="993420"/>
            <a:ext cx="4320796" cy="3325483"/>
            <a:chOff x="407988" y="1066800"/>
            <a:chExt cx="4320796" cy="3325483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C2C41EAC-B668-FC84-C874-E7EB0D2FA2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" t="2941" r="3750"/>
            <a:stretch/>
          </p:blipFill>
          <p:spPr bwMode="auto">
            <a:xfrm>
              <a:off x="407988" y="1066800"/>
              <a:ext cx="4320796" cy="2931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3B2AEE3-0134-07C6-A525-BEFF5BA8D860}"/>
                </a:ext>
              </a:extLst>
            </p:cNvPr>
            <p:cNvSpPr txBox="1"/>
            <p:nvPr/>
          </p:nvSpPr>
          <p:spPr>
            <a:xfrm>
              <a:off x="407988" y="3976785"/>
              <a:ext cx="4168395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x-none" sz="1050" dirty="0"/>
                <a:t>R. </a:t>
              </a:r>
              <a:r>
                <a:rPr lang="en-US" sz="1050" dirty="0"/>
                <a:t>Navarro</a:t>
              </a:r>
              <a:r>
                <a:rPr lang="x-none" sz="1050" dirty="0"/>
                <a:t>, “</a:t>
              </a:r>
              <a:r>
                <a:rPr lang="en-US" sz="1050" dirty="0"/>
                <a:t>Hundred years of Superconducting Materials</a:t>
              </a:r>
              <a:r>
                <a:rPr lang="x-none" sz="1050" dirty="0"/>
                <a:t>”,</a:t>
              </a:r>
              <a:r>
                <a:rPr lang="en-GB" sz="1050" dirty="0"/>
                <a:t> Second International Conference of Energy Engineering </a:t>
              </a:r>
              <a:r>
                <a:rPr lang="x-none" sz="1050" dirty="0"/>
                <a:t>(2010)</a:t>
              </a:r>
              <a:r>
                <a:rPr lang="en-US" sz="1050" dirty="0"/>
                <a:t>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6329AD8-6FFA-228D-D122-D1A4BE7BD65D}"/>
              </a:ext>
            </a:extLst>
          </p:cNvPr>
          <p:cNvSpPr txBox="1"/>
          <p:nvPr/>
        </p:nvSpPr>
        <p:spPr>
          <a:xfrm>
            <a:off x="6629400" y="5744701"/>
            <a:ext cx="5070095" cy="4154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x-none" sz="1050" b="0" i="0" u="none" strike="noStrike" baseline="0" dirty="0">
                <a:solidFill>
                  <a:schemeClr val="accent5"/>
                </a:solidFill>
                <a:latin typeface="CMR10"/>
              </a:rPr>
              <a:t>M. </a:t>
            </a:r>
            <a:r>
              <a:rPr lang="en-US" sz="1050" b="0" i="0" u="none" strike="noStrike" baseline="0" dirty="0">
                <a:solidFill>
                  <a:schemeClr val="accent5"/>
                </a:solidFill>
                <a:latin typeface="CMR10"/>
              </a:rPr>
              <a:t>Bajko, </a:t>
            </a:r>
            <a:r>
              <a:rPr lang="x-none" sz="1050" b="0" i="0" u="none" strike="noStrike" baseline="0" dirty="0">
                <a:solidFill>
                  <a:schemeClr val="accent5"/>
                </a:solidFill>
                <a:latin typeface="CMR10"/>
              </a:rPr>
              <a:t>et al.</a:t>
            </a:r>
            <a:r>
              <a:rPr lang="x-none" sz="1050" dirty="0">
                <a:solidFill>
                  <a:schemeClr val="accent5"/>
                </a:solidFill>
                <a:latin typeface="CMR10"/>
              </a:rPr>
              <a:t>, “</a:t>
            </a:r>
            <a:r>
              <a:rPr lang="en-GB" sz="1050" b="0" i="0" u="none" strike="noStrike" baseline="0" dirty="0">
                <a:solidFill>
                  <a:schemeClr val="accent5"/>
                </a:solidFill>
                <a:latin typeface="CMR10"/>
              </a:rPr>
              <a:t>Report of the task force on the incident of 19</a:t>
            </a:r>
            <a:r>
              <a:rPr lang="en-GB" sz="1050" b="0" i="0" u="none" strike="noStrike" baseline="30000" dirty="0">
                <a:solidFill>
                  <a:schemeClr val="accent5"/>
                </a:solidFill>
                <a:latin typeface="CMR10"/>
              </a:rPr>
              <a:t>th</a:t>
            </a:r>
            <a:r>
              <a:rPr lang="x-none" sz="1050" b="0" i="0" u="none" strike="noStrike" baseline="0" dirty="0">
                <a:solidFill>
                  <a:schemeClr val="accent5"/>
                </a:solidFill>
                <a:latin typeface="CMR10"/>
              </a:rPr>
              <a:t> </a:t>
            </a:r>
            <a:r>
              <a:rPr lang="en-GB" sz="1050" b="0" i="0" u="none" strike="noStrike" baseline="0" dirty="0">
                <a:solidFill>
                  <a:schemeClr val="accent5"/>
                </a:solidFill>
                <a:latin typeface="CMR10"/>
              </a:rPr>
              <a:t>September 2008 at the LHC</a:t>
            </a:r>
            <a:r>
              <a:rPr lang="x-none" sz="1050" b="0" i="0" u="none" strike="noStrike" baseline="0" dirty="0">
                <a:solidFill>
                  <a:schemeClr val="accent5"/>
                </a:solidFill>
                <a:latin typeface="CMR10"/>
              </a:rPr>
              <a:t>” </a:t>
            </a:r>
            <a:r>
              <a:rPr lang="en-GB" sz="1050" b="0" i="0" u="none" strike="noStrike" baseline="0" dirty="0">
                <a:solidFill>
                  <a:schemeClr val="accent5"/>
                </a:solidFill>
                <a:latin typeface="CMR10"/>
              </a:rPr>
              <a:t>. Technical report, CERN</a:t>
            </a:r>
            <a:r>
              <a:rPr lang="x-none" sz="1050" dirty="0">
                <a:solidFill>
                  <a:schemeClr val="accent5"/>
                </a:solidFill>
                <a:latin typeface="CMR10"/>
              </a:rPr>
              <a:t> </a:t>
            </a:r>
            <a:r>
              <a:rPr lang="en-GB" sz="1050" b="0" i="0" u="none" strike="noStrike" baseline="0" dirty="0">
                <a:solidFill>
                  <a:schemeClr val="accent5"/>
                </a:solidFill>
                <a:latin typeface="CMR10"/>
              </a:rPr>
              <a:t>(2009).</a:t>
            </a:r>
            <a:r>
              <a:rPr lang="x-none" sz="1050" b="0" i="0" u="none" strike="noStrike" baseline="0" dirty="0">
                <a:solidFill>
                  <a:schemeClr val="accent5"/>
                </a:solidFill>
                <a:latin typeface="CMR10"/>
              </a:rPr>
              <a:t> </a:t>
            </a:r>
            <a:r>
              <a:rPr lang="en-US" sz="1050" b="0" i="0" u="none" strike="noStrike" baseline="0" dirty="0">
                <a:solidFill>
                  <a:schemeClr val="accent5"/>
                </a:solidFill>
                <a:latin typeface="CMR10"/>
              </a:rPr>
              <a:t>https://cds.cern.ch/record/1168025</a:t>
            </a:r>
            <a:endParaRPr lang="en-US" sz="1050" dirty="0">
              <a:solidFill>
                <a:schemeClr val="accent5"/>
              </a:solidFill>
            </a:endParaRPr>
          </a:p>
        </p:txBody>
      </p:sp>
      <p:pic>
        <p:nvPicPr>
          <p:cNvPr id="14" name="Picture 13" descr="Close-up of a machine&#10;&#10;Description automatically generated">
            <a:extLst>
              <a:ext uri="{FF2B5EF4-FFF2-40B4-BE49-F238E27FC236}">
                <a16:creationId xmlns:a16="http://schemas.microsoft.com/office/drawing/2014/main" id="{5C7C2EDE-BE4C-67FE-8FAB-32CE0EA7D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2394587"/>
            <a:ext cx="2428858" cy="3303247"/>
          </a:xfrm>
          <a:prstGeom prst="rect">
            <a:avLst/>
          </a:prstGeom>
        </p:spPr>
      </p:pic>
      <p:pic>
        <p:nvPicPr>
          <p:cNvPr id="16" name="Picture 15" descr="A close-up of a metal pipe&#10;&#10;Description automatically generated">
            <a:extLst>
              <a:ext uri="{FF2B5EF4-FFF2-40B4-BE49-F238E27FC236}">
                <a16:creationId xmlns:a16="http://schemas.microsoft.com/office/drawing/2014/main" id="{2C914AD4-7677-1A1A-9DC2-2D85D3EFB4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6837" y="2394587"/>
            <a:ext cx="2428858" cy="330324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88BFFE9-F144-3978-04D2-E7EEF31B6B91}"/>
              </a:ext>
            </a:extLst>
          </p:cNvPr>
          <p:cNvSpPr txBox="1"/>
          <p:nvPr/>
        </p:nvSpPr>
        <p:spPr>
          <a:xfrm>
            <a:off x="6009066" y="972960"/>
            <a:ext cx="5774947" cy="13542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US" sz="2000" b="1" noProof="0" dirty="0">
                <a:solidFill>
                  <a:schemeClr val="tx1"/>
                </a:solidFill>
              </a:rPr>
              <a:t>Stored energy in </a:t>
            </a:r>
            <a:r>
              <a:rPr lang="x-none" sz="2000" b="1" noProof="0" dirty="0">
                <a:solidFill>
                  <a:schemeClr val="tx1"/>
                </a:solidFill>
              </a:rPr>
              <a:t>each</a:t>
            </a:r>
            <a:r>
              <a:rPr lang="en-US" sz="2000" b="1" noProof="0" dirty="0">
                <a:solidFill>
                  <a:schemeClr val="tx1"/>
                </a:solidFill>
              </a:rPr>
              <a:t> main dipole circuit of </a:t>
            </a:r>
            <a:r>
              <a:rPr lang="x-none" sz="2000" b="1" dirty="0"/>
              <a:t>the LHC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endParaRPr lang="en-US" noProof="0" dirty="0"/>
          </a:p>
          <a:p>
            <a:pPr lvl="1" indent="0" algn="ctr">
              <a:buNone/>
            </a:pPr>
            <a:r>
              <a:rPr lang="x-none" sz="2400" b="1" noProof="0" dirty="0">
                <a:solidFill>
                  <a:srgbClr val="FF0000"/>
                </a:solidFill>
              </a:rPr>
              <a:t>~ </a:t>
            </a:r>
            <a:r>
              <a:rPr lang="en-US" sz="2400" b="1" noProof="0" dirty="0">
                <a:solidFill>
                  <a:srgbClr val="FF0000"/>
                </a:solidFill>
              </a:rPr>
              <a:t>1 GJ = 250 kg of TNT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61499B88-979F-63C1-4DDE-933FFAEB2B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GB"/>
              <a:t>Mariusz Wozniak et al. | Simulation of quench protection systems of next-generation SC magnets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8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681B0F-21C9-607B-E49A-C7D4E4E25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chemeClr val="tx1">
                    <a:alpha val="30000"/>
                  </a:schemeClr>
                </a:solidFill>
              </a:rPr>
              <a:t>Finite Element Quench Simulator (FiQuS)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chemeClr val="tx1">
                    <a:alpha val="30000"/>
                  </a:schemeClr>
                </a:solidFill>
              </a:rPr>
              <a:t>Integration of FiQuS into STEAM framework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chemeClr val="tx1">
                    <a:alpha val="30000"/>
                  </a:schemeClr>
                </a:solidFill>
              </a:rPr>
              <a:t>Parametric analysis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chemeClr val="tx1">
                    <a:alpha val="30000"/>
                  </a:schemeClr>
                </a:solidFill>
              </a:rPr>
              <a:t>Co-simulation with other tools of the STEAM framework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chemeClr val="tx1"/>
                </a:solidFill>
              </a:rPr>
              <a:t>Reduced order models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chemeClr val="tx1">
                    <a:alpha val="30000"/>
                  </a:schemeClr>
                </a:solidFill>
              </a:rPr>
              <a:t>(Outlook on) high-performance computing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alpha val="30000"/>
                  </a:schemeClr>
                </a:solidFill>
              </a:rPr>
              <a:t>Summary</a:t>
            </a:r>
            <a:endParaRPr lang="x-none" dirty="0">
              <a:solidFill>
                <a:schemeClr val="tx1">
                  <a:alpha val="3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B2A53D-C9D1-6576-998A-CD549CEAF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Table of Contents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FB2E8-1975-2096-462C-81B2C9349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4CB09DF-4A83-1D21-5DF7-13E30B156F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GB"/>
              <a:t>Mariusz Wozniak et al. | Simulation of quench protection systems of next-generation SC magnets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706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467D8E-9D7A-7228-5BBE-AF07AF3BE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Reduced Order Modelling of Superconducting Magnets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2B6CEB-1F45-A3AA-DC04-FF53D8B33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8553F30-0849-C11D-E264-6506F4F7E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Mariusz Wozniak et al. | Simulation of quench protection systems of next-generation SC magnets</a:t>
            </a:r>
            <a:endParaRPr lang="en-US" dirty="0"/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A4CB0BA2-34A3-684B-DB42-ACBB8F985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0970" y="917820"/>
            <a:ext cx="4988104" cy="2161291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7287CA9F-DD55-F6EC-1293-7B878A9E09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5914" y="2625673"/>
            <a:ext cx="4498463" cy="1148716"/>
          </a:xfrm>
          <a:prstGeom prst="rect">
            <a:avLst/>
          </a:prstGeom>
        </p:spPr>
      </p:pic>
      <p:pic>
        <p:nvPicPr>
          <p:cNvPr id="17" name="Graphique 16">
            <a:extLst>
              <a:ext uri="{FF2B5EF4-FFF2-40B4-BE49-F238E27FC236}">
                <a16:creationId xmlns:a16="http://schemas.microsoft.com/office/drawing/2014/main" id="{C7197032-4912-221F-D616-CC7991F966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5914" y="4113629"/>
            <a:ext cx="1819241" cy="212969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921F8832-1750-EAF3-70AA-A2E5F52AFD7D}"/>
              </a:ext>
            </a:extLst>
          </p:cNvPr>
          <p:cNvSpPr txBox="1"/>
          <p:nvPr/>
        </p:nvSpPr>
        <p:spPr>
          <a:xfrm>
            <a:off x="678427" y="1145888"/>
            <a:ext cx="5559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dirty="0"/>
              <a:t>Magnets are multi-</a:t>
            </a:r>
            <a:r>
              <a:rPr lang="fr-BE" dirty="0" err="1"/>
              <a:t>scale</a:t>
            </a:r>
            <a:r>
              <a:rPr lang="fr-BE" dirty="0"/>
              <a:t> structures.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dirty="0" err="1"/>
              <a:t>Magnetization</a:t>
            </a:r>
            <a:r>
              <a:rPr lang="fr-BE" dirty="0"/>
              <a:t> and AC </a:t>
            </a:r>
            <a:r>
              <a:rPr lang="fr-BE" dirty="0" err="1"/>
              <a:t>loss</a:t>
            </a:r>
            <a:r>
              <a:rPr lang="fr-BE" dirty="0"/>
              <a:t> </a:t>
            </a:r>
            <a:r>
              <a:rPr lang="fr-BE" dirty="0" err="1"/>
              <a:t>depends</a:t>
            </a:r>
            <a:r>
              <a:rPr lang="fr-BE" dirty="0"/>
              <a:t> on </a:t>
            </a:r>
            <a:r>
              <a:rPr lang="fr-BE" dirty="0" err="1"/>
              <a:t>currents</a:t>
            </a:r>
            <a:r>
              <a:rPr lang="fr-BE" dirty="0"/>
              <a:t> at the </a:t>
            </a:r>
            <a:r>
              <a:rPr lang="fr-BE" dirty="0" err="1"/>
              <a:t>small</a:t>
            </a:r>
            <a:r>
              <a:rPr lang="fr-BE" dirty="0"/>
              <a:t> </a:t>
            </a:r>
            <a:r>
              <a:rPr lang="fr-BE" dirty="0" err="1"/>
              <a:t>scales</a:t>
            </a:r>
            <a:r>
              <a:rPr lang="fr-BE" dirty="0"/>
              <a:t>, </a:t>
            </a:r>
            <a:r>
              <a:rPr lang="fr-BE" dirty="0" err="1"/>
              <a:t>which</a:t>
            </a:r>
            <a:r>
              <a:rPr lang="fr-BE" dirty="0"/>
              <a:t> must </a:t>
            </a:r>
            <a:r>
              <a:rPr lang="fr-BE" dirty="0" err="1"/>
              <a:t>be</a:t>
            </a:r>
            <a:r>
              <a:rPr lang="fr-BE" dirty="0"/>
              <a:t> </a:t>
            </a:r>
            <a:r>
              <a:rPr lang="fr-BE" dirty="0" err="1"/>
              <a:t>resolved</a:t>
            </a:r>
            <a:r>
              <a:rPr lang="fr-BE" dirty="0"/>
              <a:t> </a:t>
            </a:r>
            <a:r>
              <a:rPr lang="fr-BE" dirty="0" err="1"/>
              <a:t>accurately</a:t>
            </a:r>
            <a:r>
              <a:rPr lang="fr-BE" dirty="0"/>
              <a:t>.</a:t>
            </a:r>
          </a:p>
        </p:txBody>
      </p:sp>
      <p:pic>
        <p:nvPicPr>
          <p:cNvPr id="23" name="Graphique 22">
            <a:extLst>
              <a:ext uri="{FF2B5EF4-FFF2-40B4-BE49-F238E27FC236}">
                <a16:creationId xmlns:a16="http://schemas.microsoft.com/office/drawing/2014/main" id="{5FB5F1B7-39E4-61FA-7FAE-062ACE93F8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48165" y="5004195"/>
            <a:ext cx="4569055" cy="1226018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1CABFBA1-E707-BB84-7810-1BE922DD4617}"/>
              </a:ext>
            </a:extLst>
          </p:cNvPr>
          <p:cNvSpPr txBox="1"/>
          <p:nvPr/>
        </p:nvSpPr>
        <p:spPr>
          <a:xfrm>
            <a:off x="3259308" y="4391544"/>
            <a:ext cx="27812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80" dirty="0" err="1"/>
              <a:t>Examples</a:t>
            </a:r>
            <a:r>
              <a:rPr lang="fr-BE" sz="168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1680" b="1" dirty="0" err="1"/>
              <a:t>Interfilament</a:t>
            </a:r>
            <a:r>
              <a:rPr lang="fr-BE" sz="1680" dirty="0"/>
              <a:t> </a:t>
            </a:r>
            <a:r>
              <a:rPr lang="fr-BE" sz="1680" dirty="0" err="1"/>
              <a:t>coupling</a:t>
            </a:r>
            <a:r>
              <a:rPr lang="fr-BE" sz="1680" dirty="0"/>
              <a:t> </a:t>
            </a:r>
            <a:r>
              <a:rPr lang="fr-BE" sz="1680" dirty="0" err="1"/>
              <a:t>currents</a:t>
            </a:r>
            <a:r>
              <a:rPr lang="fr-BE" sz="1680" dirty="0"/>
              <a:t> in </a:t>
            </a:r>
            <a:r>
              <a:rPr lang="fr-BE" sz="1680" dirty="0" err="1"/>
              <a:t>strands</a:t>
            </a:r>
            <a:r>
              <a:rPr lang="fr-BE" sz="168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1680" b="1" dirty="0" err="1"/>
              <a:t>Interstrand</a:t>
            </a:r>
            <a:r>
              <a:rPr lang="fr-BE" sz="1680" dirty="0"/>
              <a:t> </a:t>
            </a:r>
            <a:r>
              <a:rPr lang="fr-BE" sz="1680" dirty="0" err="1"/>
              <a:t>coupling</a:t>
            </a:r>
            <a:r>
              <a:rPr lang="fr-BE" sz="1680" dirty="0"/>
              <a:t> </a:t>
            </a:r>
            <a:r>
              <a:rPr lang="fr-BE" sz="1680" dirty="0" err="1"/>
              <a:t>currents</a:t>
            </a:r>
            <a:r>
              <a:rPr lang="fr-BE" sz="1680" dirty="0"/>
              <a:t> in </a:t>
            </a:r>
            <a:r>
              <a:rPr lang="fr-BE" sz="1680" dirty="0" err="1"/>
              <a:t>cables</a:t>
            </a:r>
            <a:r>
              <a:rPr lang="fr-BE" sz="1680" dirty="0"/>
              <a:t>.</a:t>
            </a: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4643FE84-10D4-09CA-2D11-14ADA33C8B1C}"/>
              </a:ext>
            </a:extLst>
          </p:cNvPr>
          <p:cNvSpPr/>
          <p:nvPr/>
        </p:nvSpPr>
        <p:spPr>
          <a:xfrm>
            <a:off x="4711603" y="3801259"/>
            <a:ext cx="197473" cy="936551"/>
          </a:xfrm>
          <a:prstGeom prst="arc">
            <a:avLst>
              <a:gd name="adj1" fmla="val 16526257"/>
              <a:gd name="adj2" fmla="val 4780868"/>
            </a:avLst>
          </a:prstGeom>
          <a:ln>
            <a:solidFill>
              <a:schemeClr val="tx1">
                <a:lumMod val="60000"/>
                <a:lumOff val="40000"/>
              </a:schemeClr>
            </a:solidFill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015F80AC-030B-5872-A6C4-44D9F37C0C66}"/>
              </a:ext>
            </a:extLst>
          </p:cNvPr>
          <p:cNvSpPr/>
          <p:nvPr/>
        </p:nvSpPr>
        <p:spPr>
          <a:xfrm rot="4270750">
            <a:off x="3377271" y="5393458"/>
            <a:ext cx="197473" cy="936551"/>
          </a:xfrm>
          <a:prstGeom prst="arc">
            <a:avLst>
              <a:gd name="adj1" fmla="val 16546876"/>
              <a:gd name="adj2" fmla="val 4780868"/>
            </a:avLst>
          </a:prstGeom>
          <a:ln>
            <a:solidFill>
              <a:schemeClr val="tx1">
                <a:lumMod val="60000"/>
                <a:lumOff val="40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9C8FC3E-FC40-B472-5D25-EF57AB34C51D}"/>
              </a:ext>
            </a:extLst>
          </p:cNvPr>
          <p:cNvSpPr txBox="1"/>
          <p:nvPr/>
        </p:nvSpPr>
        <p:spPr>
          <a:xfrm>
            <a:off x="6400213" y="3655607"/>
            <a:ext cx="4332108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1680" dirty="0" err="1"/>
              <a:t>Detailed</a:t>
            </a:r>
            <a:r>
              <a:rPr lang="fr-BE" sz="1680" dirty="0"/>
              <a:t> magnet </a:t>
            </a:r>
            <a:r>
              <a:rPr lang="fr-BE" sz="1680" dirty="0" err="1"/>
              <a:t>models</a:t>
            </a:r>
            <a:r>
              <a:rPr lang="fr-BE" sz="1680" dirty="0"/>
              <a:t> are </a:t>
            </a:r>
            <a:r>
              <a:rPr lang="fr-BE" sz="1680" dirty="0" err="1"/>
              <a:t>however</a:t>
            </a:r>
            <a:r>
              <a:rPr lang="fr-BE" sz="1680" dirty="0"/>
              <a:t> </a:t>
            </a:r>
            <a:r>
              <a:rPr lang="fr-BE" sz="1680" dirty="0" err="1"/>
              <a:t>too</a:t>
            </a:r>
            <a:r>
              <a:rPr lang="fr-BE" sz="1680" dirty="0"/>
              <a:t> </a:t>
            </a:r>
            <a:r>
              <a:rPr lang="fr-BE" sz="1680" dirty="0" err="1"/>
              <a:t>computationally</a:t>
            </a:r>
            <a:r>
              <a:rPr lang="fr-BE" sz="1680" dirty="0"/>
              <a:t> </a:t>
            </a:r>
            <a:r>
              <a:rPr lang="fr-BE" sz="1680" dirty="0" err="1"/>
              <a:t>expensive</a:t>
            </a:r>
            <a:r>
              <a:rPr lang="fr-BE" sz="168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1680" dirty="0"/>
              <a:t>Solution: </a:t>
            </a:r>
            <a:r>
              <a:rPr lang="fr-BE" sz="1680" b="1" dirty="0" err="1"/>
              <a:t>Reduced</a:t>
            </a:r>
            <a:r>
              <a:rPr lang="fr-BE" sz="1680" b="1" dirty="0"/>
              <a:t> </a:t>
            </a:r>
            <a:r>
              <a:rPr lang="fr-BE" sz="1680" b="1" dirty="0" err="1"/>
              <a:t>Order</a:t>
            </a:r>
            <a:r>
              <a:rPr lang="fr-BE" sz="1680" b="1" dirty="0"/>
              <a:t> </a:t>
            </a:r>
            <a:r>
              <a:rPr lang="fr-BE" sz="1680" b="1" dirty="0" err="1"/>
              <a:t>Modelling</a:t>
            </a:r>
            <a:r>
              <a:rPr lang="fr-BE" sz="1680" dirty="0"/>
              <a:t>, </a:t>
            </a:r>
            <a:r>
              <a:rPr lang="fr-BE" sz="1680" dirty="0" err="1"/>
              <a:t>with</a:t>
            </a:r>
            <a:r>
              <a:rPr lang="fr-BE" sz="1680" dirty="0"/>
              <a:t> </a:t>
            </a:r>
            <a:r>
              <a:rPr lang="fr-BE" sz="1680" dirty="0" err="1"/>
              <a:t>homogenization</a:t>
            </a:r>
            <a:r>
              <a:rPr lang="fr-BE" sz="1680" dirty="0"/>
              <a:t>.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EE29A9C-6135-B2FB-F1BF-28C1DB0C7A85}"/>
              </a:ext>
            </a:extLst>
          </p:cNvPr>
          <p:cNvCxnSpPr>
            <a:cxnSpLocks/>
          </p:cNvCxnSpPr>
          <p:nvPr/>
        </p:nvCxnSpPr>
        <p:spPr>
          <a:xfrm>
            <a:off x="6040519" y="3240961"/>
            <a:ext cx="0" cy="277163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012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467D8E-9D7A-7228-5BBE-AF07AF3BE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Reduced Order Modelling of Superconducting Magnets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2B6CEB-1F45-A3AA-DC04-FF53D8B33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7C04B04-F85F-9488-C745-478E8D334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Mariusz Wozniak et al. | Simulation of quench protection systems of next-generation SC magnets</a:t>
            </a:r>
            <a:endParaRPr lang="en-US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DEDCA05-9025-4892-5504-92456CFA0716}"/>
              </a:ext>
            </a:extLst>
          </p:cNvPr>
          <p:cNvSpPr txBox="1"/>
          <p:nvPr/>
        </p:nvSpPr>
        <p:spPr>
          <a:xfrm>
            <a:off x="937332" y="840350"/>
            <a:ext cx="9698863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80" b="1" dirty="0"/>
              <a:t>Phase 1 – Detailed model</a:t>
            </a:r>
            <a:r>
              <a:rPr lang="en-US" sz="1680" dirty="0"/>
              <a:t>: </a:t>
            </a:r>
          </a:p>
          <a:p>
            <a:pPr marL="770839" lvl="1" indent="-342900">
              <a:buFont typeface="Arial" panose="020B0604020202020204" pitchFamily="34" charset="0"/>
              <a:buChar char="•"/>
            </a:pPr>
            <a:r>
              <a:rPr lang="en-US" sz="1680" dirty="0"/>
              <a:t>Multifilamentary superconducting strand and cable models in transient conditions.</a:t>
            </a:r>
          </a:p>
          <a:p>
            <a:pPr marL="770839" lvl="1" indent="-342900">
              <a:buFont typeface="Arial" panose="020B0604020202020204" pitchFamily="34" charset="0"/>
              <a:buChar char="•"/>
            </a:pPr>
            <a:r>
              <a:rPr lang="en-US" sz="1680" dirty="0"/>
              <a:t>Coupled Axial and Transverse currents (</a:t>
            </a:r>
            <a:r>
              <a:rPr lang="en-US" sz="1680" b="1" dirty="0"/>
              <a:t>CATI</a:t>
            </a:r>
            <a:r>
              <a:rPr lang="en-US" sz="1680" dirty="0"/>
              <a:t>) method:</a:t>
            </a:r>
          </a:p>
          <a:p>
            <a:pPr marL="1198778" lvl="2" indent="-342900">
              <a:buFont typeface="Arial" panose="020B0604020202020204" pitchFamily="34" charset="0"/>
              <a:buChar char="•"/>
            </a:pPr>
            <a:r>
              <a:rPr lang="en-US" sz="1680" b="1" dirty="0"/>
              <a:t>2D finite element </a:t>
            </a:r>
            <a:r>
              <a:rPr lang="en-US" sz="1680" dirty="0"/>
              <a:t>model: fast and accurate.</a:t>
            </a:r>
          </a:p>
          <a:p>
            <a:pPr marL="1198778" lvl="2" indent="-342900">
              <a:buFont typeface="Arial" panose="020B0604020202020204" pitchFamily="34" charset="0"/>
              <a:buChar char="•"/>
            </a:pPr>
            <a:r>
              <a:rPr lang="en-US" sz="1680" dirty="0"/>
              <a:t>Relies on </a:t>
            </a:r>
            <a:r>
              <a:rPr lang="en-US" sz="1680" b="1" dirty="0"/>
              <a:t>periodicity</a:t>
            </a:r>
            <a:r>
              <a:rPr lang="en-US" sz="1680" dirty="0"/>
              <a:t>, not </a:t>
            </a:r>
            <a:r>
              <a:rPr lang="en-US" sz="1680" b="1" dirty="0"/>
              <a:t>symmetry</a:t>
            </a:r>
            <a:r>
              <a:rPr lang="en-US" sz="1680" dirty="0"/>
              <a:t>, and hence applies to </a:t>
            </a:r>
            <a:r>
              <a:rPr lang="en-US" sz="1680" b="1" dirty="0"/>
              <a:t>deformed</a:t>
            </a:r>
            <a:r>
              <a:rPr lang="en-US" sz="1680" dirty="0"/>
              <a:t> geometries.</a:t>
            </a:r>
          </a:p>
          <a:p>
            <a:pPr marL="1198778" lvl="2" indent="-342900">
              <a:buFont typeface="Arial" panose="020B0604020202020204" pitchFamily="34" charset="0"/>
              <a:buChar char="•"/>
            </a:pPr>
            <a:r>
              <a:rPr lang="en-US" sz="1680" dirty="0"/>
              <a:t>Implemented in             , user-friendly interface with small input file.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978497-EB50-A869-97D9-A42D0EFB5B03}"/>
              </a:ext>
            </a:extLst>
          </p:cNvPr>
          <p:cNvSpPr txBox="1"/>
          <p:nvPr/>
        </p:nvSpPr>
        <p:spPr>
          <a:xfrm>
            <a:off x="438707" y="4941121"/>
            <a:ext cx="114299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Next steps: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Rutherford cable model with homogenized parameters from strand resolution (see Phase 2 next slide).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Extract impedance from transport current excitations, and its coupling with external field.</a:t>
            </a:r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EB7A1DA0-1857-4AAC-CAEB-4E91C94250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27596" y="2925991"/>
            <a:ext cx="2750147" cy="1906303"/>
          </a:xfrm>
          <a:prstGeom prst="rect">
            <a:avLst/>
          </a:prstGeom>
        </p:spPr>
      </p:pic>
      <p:pic>
        <p:nvPicPr>
          <p:cNvPr id="20" name="Graphique 19">
            <a:extLst>
              <a:ext uri="{FF2B5EF4-FFF2-40B4-BE49-F238E27FC236}">
                <a16:creationId xmlns:a16="http://schemas.microsoft.com/office/drawing/2014/main" id="{2059322A-A45E-655E-98C7-A4810AA1B2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98218" y="2614786"/>
            <a:ext cx="2560388" cy="2301418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6F3F8AA9-86F4-FC7E-5B8A-5133A8DCDFAF}"/>
              </a:ext>
            </a:extLst>
          </p:cNvPr>
          <p:cNvSpPr txBox="1"/>
          <p:nvPr/>
        </p:nvSpPr>
        <p:spPr>
          <a:xfrm>
            <a:off x="10343404" y="2466962"/>
            <a:ext cx="1924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/>
              <a:t>3D Rutherford </a:t>
            </a:r>
            <a:r>
              <a:rPr lang="fr-BE" sz="2000" dirty="0" err="1"/>
              <a:t>cable</a:t>
            </a:r>
            <a:endParaRPr lang="en-US" sz="200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19BF2D3-4C77-FCF3-1309-CB618533C995}"/>
              </a:ext>
            </a:extLst>
          </p:cNvPr>
          <p:cNvSpPr txBox="1"/>
          <p:nvPr/>
        </p:nvSpPr>
        <p:spPr>
          <a:xfrm>
            <a:off x="10363685" y="4310445"/>
            <a:ext cx="1302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2D CATI solution</a:t>
            </a:r>
            <a:endParaRPr lang="en-US" dirty="0"/>
          </a:p>
        </p:txBody>
      </p:sp>
      <p:pic>
        <p:nvPicPr>
          <p:cNvPr id="36" name="Graphic 34">
            <a:extLst>
              <a:ext uri="{FF2B5EF4-FFF2-40B4-BE49-F238E27FC236}">
                <a16:creationId xmlns:a16="http://schemas.microsoft.com/office/drawing/2014/main" id="{B724B0E6-417E-F5BA-56C0-BD2BB684C0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66872" y="2174961"/>
            <a:ext cx="683209" cy="308916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B640C5-5161-0F1F-4977-28EF30C52C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531" y="3088116"/>
            <a:ext cx="3025808" cy="15454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0F9362-B1D8-6332-5DD5-64724A8A99AF}"/>
              </a:ext>
            </a:extLst>
          </p:cNvPr>
          <p:cNvSpPr txBox="1"/>
          <p:nvPr/>
        </p:nvSpPr>
        <p:spPr>
          <a:xfrm>
            <a:off x="982543" y="2596470"/>
            <a:ext cx="259079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2"/>
            <a:r>
              <a:rPr lang="en-US" sz="1800" dirty="0"/>
              <a:t>3D composite strand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626B86-86F8-1845-6FE2-585C87364532}"/>
              </a:ext>
            </a:extLst>
          </p:cNvPr>
          <p:cNvSpPr txBox="1"/>
          <p:nvPr/>
        </p:nvSpPr>
        <p:spPr>
          <a:xfrm>
            <a:off x="4259262" y="2568501"/>
            <a:ext cx="290475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2"/>
            <a:r>
              <a:rPr lang="en-US" sz="1800" dirty="0"/>
              <a:t>2D CATI method solutions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F734A5B-BCCA-30E6-0907-9E749E062729}"/>
              </a:ext>
            </a:extLst>
          </p:cNvPr>
          <p:cNvCxnSpPr>
            <a:cxnSpLocks/>
          </p:cNvCxnSpPr>
          <p:nvPr/>
        </p:nvCxnSpPr>
        <p:spPr>
          <a:xfrm>
            <a:off x="10820400" y="3247471"/>
            <a:ext cx="0" cy="99798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48774CA-BB1D-59B0-EA66-572C145EEEAF}"/>
              </a:ext>
            </a:extLst>
          </p:cNvPr>
          <p:cNvCxnSpPr>
            <a:cxnSpLocks/>
          </p:cNvCxnSpPr>
          <p:nvPr/>
        </p:nvCxnSpPr>
        <p:spPr>
          <a:xfrm>
            <a:off x="3574697" y="2781136"/>
            <a:ext cx="38435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5D83457-AB96-B646-2318-A0C977DDE1AE}"/>
              </a:ext>
            </a:extLst>
          </p:cNvPr>
          <p:cNvCxnSpPr/>
          <p:nvPr/>
        </p:nvCxnSpPr>
        <p:spPr>
          <a:xfrm>
            <a:off x="7239000" y="2466962"/>
            <a:ext cx="0" cy="263843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1FB4E64-AD57-6689-FB03-F5C510A2A8BE}"/>
              </a:ext>
            </a:extLst>
          </p:cNvPr>
          <p:cNvSpPr txBox="1"/>
          <p:nvPr/>
        </p:nvSpPr>
        <p:spPr>
          <a:xfrm>
            <a:off x="369614" y="5926521"/>
            <a:ext cx="11483999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400" b="0" kern="1200" dirty="0">
                <a:solidFill>
                  <a:srgbClr val="0033A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[1] </a:t>
            </a:r>
            <a:r>
              <a:rPr lang="x-none" sz="1400" b="0" kern="1200" dirty="0">
                <a:solidFill>
                  <a:srgbClr val="0033A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J. Dular et al., “</a:t>
            </a:r>
            <a:r>
              <a:rPr lang="en-GB" sz="1400" b="0" kern="1200" dirty="0">
                <a:solidFill>
                  <a:srgbClr val="0033A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Coupled Axial and Transverse Currents Method for Finite Element Modelling of Periodic Superconductors</a:t>
            </a:r>
            <a:r>
              <a:rPr lang="x-none" sz="1400" b="0" kern="1200" dirty="0">
                <a:solidFill>
                  <a:srgbClr val="0033A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”, SUST (2024).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811282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que 21">
            <a:extLst>
              <a:ext uri="{FF2B5EF4-FFF2-40B4-BE49-F238E27FC236}">
                <a16:creationId xmlns:a16="http://schemas.microsoft.com/office/drawing/2014/main" id="{FAD37B14-2521-F3EB-9A5B-848F64350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3781" y="855319"/>
            <a:ext cx="3402413" cy="199645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05EDFFA-2CAE-F6A5-B1A8-C619B9D71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9598" y="2957222"/>
            <a:ext cx="2765547" cy="242106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FC0B1A1-0845-D1DD-48F8-7A95A8BDBA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7104" y="2966789"/>
            <a:ext cx="2273296" cy="215540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C1C4F98-BC8F-12D5-9B14-1AC86E01A9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8296" y="2925007"/>
            <a:ext cx="3115103" cy="221257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F467D8E-9D7A-7228-5BBE-AF07AF3BE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492110"/>
          </a:xfrm>
        </p:spPr>
        <p:txBody>
          <a:bodyPr>
            <a:normAutofit/>
          </a:bodyPr>
          <a:lstStyle/>
          <a:p>
            <a:r>
              <a:rPr lang="en-GB" sz="3200" dirty="0"/>
              <a:t>Reduced Order Modelling of Superconducting Magnets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2B6CEB-1F45-A3AA-DC04-FF53D8B33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0EC00B4-2494-2892-E698-5B7DAC419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Mariusz Wozniak et al. | Simulation of quench protection systems of next-generation SC magnets</a:t>
            </a:r>
            <a:endParaRPr lang="en-US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DEDCA05-9025-4892-5504-92456CFA0716}"/>
              </a:ext>
            </a:extLst>
          </p:cNvPr>
          <p:cNvSpPr txBox="1"/>
          <p:nvPr/>
        </p:nvSpPr>
        <p:spPr>
          <a:xfrm>
            <a:off x="728331" y="941526"/>
            <a:ext cx="6815469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1680" b="1" dirty="0"/>
              <a:t>Phase 2 – </a:t>
            </a:r>
            <a:r>
              <a:rPr lang="fr-BE" sz="1680" b="1" dirty="0" err="1"/>
              <a:t>Homogenized</a:t>
            </a:r>
            <a:r>
              <a:rPr lang="fr-BE" sz="1680" b="1" dirty="0"/>
              <a:t> model:</a:t>
            </a:r>
          </a:p>
          <a:p>
            <a:pPr marL="770839" lvl="1" indent="-342900">
              <a:buFont typeface="Arial" panose="020B0604020202020204" pitchFamily="34" charset="0"/>
              <a:buChar char="•"/>
            </a:pPr>
            <a:r>
              <a:rPr lang="fr-BE" sz="1680" dirty="0" err="1"/>
              <a:t>Reduced</a:t>
            </a:r>
            <a:r>
              <a:rPr lang="fr-BE" sz="1680" dirty="0"/>
              <a:t> </a:t>
            </a:r>
            <a:r>
              <a:rPr lang="fr-BE" sz="1680" dirty="0" err="1"/>
              <a:t>Order</a:t>
            </a:r>
            <a:r>
              <a:rPr lang="fr-BE" sz="1680" dirty="0"/>
              <a:t> </a:t>
            </a:r>
            <a:r>
              <a:rPr lang="fr-BE" sz="1680" b="1" dirty="0" err="1"/>
              <a:t>Hysteretic</a:t>
            </a:r>
            <a:r>
              <a:rPr lang="fr-BE" sz="1680" dirty="0"/>
              <a:t> </a:t>
            </a:r>
            <a:r>
              <a:rPr lang="fr-BE" sz="1680" dirty="0" err="1"/>
              <a:t>Magnetization</a:t>
            </a:r>
            <a:r>
              <a:rPr lang="fr-BE" sz="1680" dirty="0"/>
              <a:t> (</a:t>
            </a:r>
            <a:r>
              <a:rPr lang="fr-BE" sz="1680" b="1" dirty="0"/>
              <a:t>ROHM</a:t>
            </a:r>
            <a:r>
              <a:rPr lang="fr-BE" sz="1680" dirty="0"/>
              <a:t>) model:</a:t>
            </a:r>
          </a:p>
          <a:p>
            <a:pPr marL="1198778" lvl="2" indent="-342900">
              <a:buFont typeface="Arial" panose="020B0604020202020204" pitchFamily="34" charset="0"/>
              <a:buChar char="•"/>
            </a:pPr>
            <a:r>
              <a:rPr lang="fr-BE" sz="1680" dirty="0" err="1"/>
              <a:t>Describes</a:t>
            </a:r>
            <a:r>
              <a:rPr lang="fr-BE" sz="1680" dirty="0"/>
              <a:t> </a:t>
            </a:r>
            <a:r>
              <a:rPr lang="fr-BE" sz="1680" b="1" dirty="0"/>
              <a:t>AC </a:t>
            </a:r>
            <a:r>
              <a:rPr lang="fr-BE" sz="1680" b="1" dirty="0" err="1"/>
              <a:t>loss</a:t>
            </a:r>
            <a:r>
              <a:rPr lang="fr-BE" sz="1680" b="1" dirty="0"/>
              <a:t> </a:t>
            </a:r>
            <a:r>
              <a:rPr lang="fr-BE" sz="1680" dirty="0"/>
              <a:t>and </a:t>
            </a:r>
            <a:r>
              <a:rPr lang="fr-BE" sz="1680" b="1" dirty="0" err="1"/>
              <a:t>magnetization</a:t>
            </a:r>
            <a:r>
              <a:rPr lang="fr-BE" sz="1680" dirty="0"/>
              <a:t> of a </a:t>
            </a:r>
            <a:r>
              <a:rPr lang="fr-BE" sz="1680" dirty="0" err="1"/>
              <a:t>strand</a:t>
            </a:r>
            <a:r>
              <a:rPr lang="fr-BE" sz="1680" dirty="0"/>
              <a:t> or </a:t>
            </a:r>
            <a:r>
              <a:rPr lang="fr-BE" sz="1680" dirty="0" err="1"/>
              <a:t>cable</a:t>
            </a:r>
            <a:r>
              <a:rPr lang="fr-BE" sz="1680" dirty="0"/>
              <a:t> </a:t>
            </a:r>
            <a:r>
              <a:rPr lang="fr-BE" sz="1680" dirty="0" err="1"/>
              <a:t>subject</a:t>
            </a:r>
            <a:r>
              <a:rPr lang="fr-BE" sz="1680" dirty="0"/>
              <a:t> to </a:t>
            </a:r>
            <a:r>
              <a:rPr lang="fr-BE" sz="1680" dirty="0" err="1"/>
              <a:t>external</a:t>
            </a:r>
            <a:r>
              <a:rPr lang="fr-BE" sz="1680" dirty="0"/>
              <a:t> </a:t>
            </a:r>
            <a:r>
              <a:rPr lang="fr-BE" sz="1680" dirty="0" err="1"/>
              <a:t>field</a:t>
            </a:r>
            <a:r>
              <a:rPr lang="fr-BE" sz="1680" dirty="0"/>
              <a:t>.</a:t>
            </a:r>
          </a:p>
          <a:p>
            <a:pPr marL="1198778" lvl="2" indent="-342900">
              <a:buFont typeface="Arial" panose="020B0604020202020204" pitchFamily="34" charset="0"/>
              <a:buChar char="•"/>
            </a:pPr>
            <a:r>
              <a:rPr lang="fr-BE" sz="1680" dirty="0" err="1"/>
              <a:t>Inspired</a:t>
            </a:r>
            <a:r>
              <a:rPr lang="fr-BE" sz="1680" dirty="0"/>
              <a:t> by the </a:t>
            </a:r>
            <a:r>
              <a:rPr lang="fr-BE" sz="1680" b="1" dirty="0" err="1"/>
              <a:t>ferromagnetic</a:t>
            </a:r>
            <a:r>
              <a:rPr lang="fr-BE" sz="1680" dirty="0"/>
              <a:t> </a:t>
            </a:r>
            <a:r>
              <a:rPr lang="fr-BE" sz="1680" dirty="0" err="1"/>
              <a:t>hysteresis</a:t>
            </a:r>
            <a:r>
              <a:rPr lang="fr-BE" sz="1680" dirty="0"/>
              <a:t> </a:t>
            </a:r>
            <a:r>
              <a:rPr lang="fr-BE" sz="1680" dirty="0" err="1"/>
              <a:t>models</a:t>
            </a:r>
            <a:r>
              <a:rPr lang="fr-BE" sz="1680" dirty="0"/>
              <a:t> [1], [2] and </a:t>
            </a:r>
            <a:r>
              <a:rPr lang="fr-BE" sz="1680" dirty="0" err="1"/>
              <a:t>extended</a:t>
            </a:r>
            <a:r>
              <a:rPr lang="fr-BE" sz="1680" dirty="0"/>
              <a:t> (for </a:t>
            </a:r>
            <a:r>
              <a:rPr lang="fr-BE" sz="1680" dirty="0" err="1"/>
              <a:t>eddy</a:t>
            </a:r>
            <a:r>
              <a:rPr lang="fr-BE" sz="1680" dirty="0"/>
              <a:t> and </a:t>
            </a:r>
            <a:r>
              <a:rPr lang="fr-BE" sz="1680" dirty="0" err="1"/>
              <a:t>coupling</a:t>
            </a:r>
            <a:r>
              <a:rPr lang="fr-BE" sz="1680" dirty="0"/>
              <a:t> </a:t>
            </a:r>
            <a:r>
              <a:rPr lang="fr-BE" sz="1680" dirty="0" err="1"/>
              <a:t>currents</a:t>
            </a:r>
            <a:r>
              <a:rPr lang="fr-BE" sz="1680" dirty="0"/>
              <a:t>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978497-EB50-A869-97D9-A42D0EFB5B03}"/>
              </a:ext>
            </a:extLst>
          </p:cNvPr>
          <p:cNvSpPr txBox="1"/>
          <p:nvPr/>
        </p:nvSpPr>
        <p:spPr>
          <a:xfrm>
            <a:off x="426739" y="5047546"/>
            <a:ext cx="11380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Next steps: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Automate the parameter identification procedure.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Coupling with transport current excitations, and definition of homogenized impedance.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D1B37D3-9F7D-F909-FD70-F0CB329086FB}"/>
              </a:ext>
            </a:extLst>
          </p:cNvPr>
          <p:cNvSpPr txBox="1"/>
          <p:nvPr/>
        </p:nvSpPr>
        <p:spPr>
          <a:xfrm>
            <a:off x="3983243" y="2552124"/>
            <a:ext cx="3432350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20" dirty="0">
                <a:solidFill>
                  <a:schemeClr val="accent3"/>
                </a:solidFill>
              </a:rPr>
              <a:t>[1] Bergqvist, 1997.	[2] </a:t>
            </a:r>
            <a:r>
              <a:rPr lang="en-GB" sz="1320" dirty="0" err="1">
                <a:solidFill>
                  <a:schemeClr val="accent3"/>
                </a:solidFill>
              </a:rPr>
              <a:t>Henrotte</a:t>
            </a:r>
            <a:r>
              <a:rPr lang="en-GB" sz="1320" dirty="0">
                <a:solidFill>
                  <a:schemeClr val="accent3"/>
                </a:solidFill>
              </a:rPr>
              <a:t>, 2006.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5B0145E-DCAD-E3AB-DC82-9AC9F7A36698}"/>
              </a:ext>
            </a:extLst>
          </p:cNvPr>
          <p:cNvSpPr txBox="1"/>
          <p:nvPr/>
        </p:nvSpPr>
        <p:spPr>
          <a:xfrm rot="16200000">
            <a:off x="-146544" y="3697392"/>
            <a:ext cx="2303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dirty="0"/>
              <a:t>Rate-</a:t>
            </a:r>
            <a:r>
              <a:rPr lang="fr-BE" sz="1600" dirty="0" err="1"/>
              <a:t>independent</a:t>
            </a:r>
            <a:r>
              <a:rPr lang="fr-BE" sz="1600" dirty="0"/>
              <a:t> case</a:t>
            </a:r>
            <a:endParaRPr lang="en-US" sz="16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BD1EF1D-B908-F21E-BBB3-B8AC704CA728}"/>
              </a:ext>
            </a:extLst>
          </p:cNvPr>
          <p:cNvSpPr txBox="1"/>
          <p:nvPr/>
        </p:nvSpPr>
        <p:spPr>
          <a:xfrm rot="16200000">
            <a:off x="4031524" y="3990002"/>
            <a:ext cx="2145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dirty="0"/>
              <a:t>Rate-</a:t>
            </a:r>
            <a:r>
              <a:rPr lang="fr-BE" sz="1600" dirty="0" err="1"/>
              <a:t>dependent</a:t>
            </a:r>
            <a:r>
              <a:rPr lang="fr-BE" sz="1600" dirty="0"/>
              <a:t> case</a:t>
            </a:r>
            <a:endParaRPr lang="en-US" sz="1600" dirty="0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1C862C8C-39CD-3C89-EA6B-448BB99C62AB}"/>
              </a:ext>
            </a:extLst>
          </p:cNvPr>
          <p:cNvCxnSpPr>
            <a:cxnSpLocks/>
          </p:cNvCxnSpPr>
          <p:nvPr/>
        </p:nvCxnSpPr>
        <p:spPr>
          <a:xfrm>
            <a:off x="4868384" y="2964079"/>
            <a:ext cx="0" cy="223459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4CCD70B-042B-6FBC-8062-CBD1E00510ED}"/>
              </a:ext>
            </a:extLst>
          </p:cNvPr>
          <p:cNvSpPr txBox="1"/>
          <p:nvPr/>
        </p:nvSpPr>
        <p:spPr>
          <a:xfrm>
            <a:off x="369614" y="5926521"/>
            <a:ext cx="11483999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400" b="0" kern="1200" dirty="0">
                <a:solidFill>
                  <a:srgbClr val="0033A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[3] </a:t>
            </a:r>
            <a:r>
              <a:rPr lang="x-none" sz="1400" b="0" kern="1200" dirty="0">
                <a:solidFill>
                  <a:srgbClr val="0033A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J. Dular et al., “</a:t>
            </a:r>
            <a:r>
              <a:rPr lang="en-GB" sz="1400" b="0" kern="1200" dirty="0">
                <a:solidFill>
                  <a:srgbClr val="0033A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Reduced Order Hysteretic Magnetization Model for Composite Superconductors</a:t>
            </a:r>
            <a:r>
              <a:rPr lang="x-none" sz="1400" b="0" kern="1200" dirty="0">
                <a:solidFill>
                  <a:srgbClr val="0033A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”, </a:t>
            </a:r>
            <a:r>
              <a:rPr lang="x-none" sz="1400" b="0" kern="1200" dirty="0">
                <a:solidFill>
                  <a:srgbClr val="0033A0"/>
                </a:solidFill>
                <a:effectLst/>
                <a:latin typeface="Arial" panose="020B0604020202020204" pitchFamily="34" charset="0"/>
                <a:ea typeface="+mn-ea"/>
                <a:cs typeface="+mn-cs"/>
                <a:hlinkClick r:id="rId8"/>
              </a:rPr>
              <a:t>https</a:t>
            </a:r>
            <a:r>
              <a:rPr lang="x-none" sz="1400" b="0" kern="1200">
                <a:solidFill>
                  <a:srgbClr val="0033A0"/>
                </a:solidFill>
                <a:effectLst/>
                <a:latin typeface="Arial" panose="020B0604020202020204" pitchFamily="34" charset="0"/>
                <a:ea typeface="+mn-ea"/>
                <a:cs typeface="+mn-cs"/>
                <a:hlinkClick r:id="rId8"/>
              </a:rPr>
              <a:t>://arxiv.org/abs/2409.13653</a:t>
            </a:r>
            <a:r>
              <a:rPr lang="en-GB" sz="1400" b="0" kern="1200" dirty="0">
                <a:solidFill>
                  <a:srgbClr val="0033A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495030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681B0F-21C9-607B-E49A-C7D4E4E25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chemeClr val="tx1">
                    <a:alpha val="30000"/>
                  </a:schemeClr>
                </a:solidFill>
              </a:rPr>
              <a:t>Finite Element Quench Simulator (FiQuS)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chemeClr val="tx1">
                    <a:alpha val="30000"/>
                  </a:schemeClr>
                </a:solidFill>
              </a:rPr>
              <a:t>Integration of FiQuS into STEAM framework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chemeClr val="tx1">
                    <a:alpha val="30000"/>
                  </a:schemeClr>
                </a:solidFill>
              </a:rPr>
              <a:t>Parametric analysis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chemeClr val="tx1">
                    <a:alpha val="30000"/>
                  </a:schemeClr>
                </a:solidFill>
              </a:rPr>
              <a:t>Co-simulation with other tools of the STEAM framework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chemeClr val="tx1">
                    <a:alpha val="30000"/>
                  </a:schemeClr>
                </a:solidFill>
              </a:rPr>
              <a:t>Reduced order models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chemeClr val="tx1"/>
                </a:solidFill>
              </a:rPr>
              <a:t>(Outlook on) high-performance computing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alpha val="30000"/>
                  </a:schemeClr>
                </a:solidFill>
              </a:rPr>
              <a:t>Summary</a:t>
            </a:r>
            <a:endParaRPr lang="x-none" dirty="0">
              <a:solidFill>
                <a:schemeClr val="tx1">
                  <a:alpha val="3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B2A53D-C9D1-6576-998A-CD549CEAF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Table of Contents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FB2E8-1975-2096-462C-81B2C9349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4CB09DF-4A83-1D21-5DF7-13E30B156F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GB"/>
              <a:t>Mariusz Wozniak et al. | Simulation of quench protection systems of next-generation SC magnets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8353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4181C199-5381-17F8-9073-034077478171}"/>
              </a:ext>
            </a:extLst>
          </p:cNvPr>
          <p:cNvSpPr txBox="1"/>
          <p:nvPr/>
        </p:nvSpPr>
        <p:spPr>
          <a:xfrm>
            <a:off x="5968085" y="3244334"/>
            <a:ext cx="1205851" cy="64633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/>
            <a:r>
              <a:rPr lang="x-none" b="1" dirty="0">
                <a:sym typeface="Wingdings" panose="05000000000000000000" pitchFamily="2" charset="2"/>
              </a:rPr>
              <a:t>in time</a:t>
            </a:r>
          </a:p>
          <a:p>
            <a:pPr algn="l"/>
            <a:r>
              <a:rPr lang="x-none" b="1" dirty="0">
                <a:sym typeface="Wingdings" panose="05000000000000000000" pitchFamily="2" charset="2"/>
              </a:rPr>
              <a:t>(</a:t>
            </a:r>
            <a:r>
              <a:rPr lang="x-none" b="1" dirty="0" err="1">
                <a:sym typeface="Wingdings" panose="05000000000000000000" pitchFamily="2" charset="2"/>
              </a:rPr>
              <a:t>PinT</a:t>
            </a:r>
            <a:r>
              <a:rPr lang="x-none" b="1" dirty="0">
                <a:sym typeface="Wingdings" panose="05000000000000000000" pitchFamily="2" charset="2"/>
              </a:rPr>
              <a:t>)</a:t>
            </a:r>
            <a:endParaRPr lang="en-US" b="1" dirty="0">
              <a:sym typeface="Wingdings" panose="05000000000000000000" pitchFamily="2" charset="2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C6ACE1-57FF-5741-5A7B-DDA459C79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586703"/>
            <a:ext cx="11376024" cy="146129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sz="2000" dirty="0">
                <a:solidFill>
                  <a:schemeClr val="tx1"/>
                </a:solidFill>
              </a:rPr>
              <a:t>Despite efficient modelling, quench simulation stays very computationally demanding</a:t>
            </a:r>
          </a:p>
          <a:p>
            <a:pPr algn="ctr"/>
            <a:r>
              <a:rPr lang="x-none" sz="2000" dirty="0">
                <a:solidFill>
                  <a:schemeClr val="accent3"/>
                </a:solidFill>
              </a:rPr>
              <a:t>Further reduction of computational time to practical times is needed </a:t>
            </a:r>
            <a:r>
              <a:rPr lang="x-none" sz="2000" dirty="0">
                <a:solidFill>
                  <a:schemeClr val="accent3"/>
                </a:solidFill>
                <a:sym typeface="Wingdings" panose="05000000000000000000" pitchFamily="2" charset="2"/>
              </a:rPr>
              <a:t> HPC!</a:t>
            </a:r>
            <a:endParaRPr lang="x-none" sz="2000" dirty="0">
              <a:solidFill>
                <a:schemeClr val="accent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sz="2000" dirty="0">
                <a:solidFill>
                  <a:schemeClr val="tx1"/>
                </a:solidFill>
              </a:rPr>
              <a:t>We consider(ed) domain decomposition....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6C9AE1-4257-3847-ED4C-D86F5EEA1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HPC for speeding up FiQuS and STEAM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D5E2DF-FCD9-1FB0-54BD-E31C9FEB3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BFB7B-E1D9-AC18-BD85-3526E6E7AB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GB"/>
              <a:t>Mariusz Wozniak et al. | Simulation of quench protection systems of next-generation SC magnets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67588B-9C11-A225-EAE8-51C8D0D91EFD}"/>
              </a:ext>
            </a:extLst>
          </p:cNvPr>
          <p:cNvSpPr txBox="1"/>
          <p:nvPr/>
        </p:nvSpPr>
        <p:spPr>
          <a:xfrm>
            <a:off x="386317" y="3189067"/>
            <a:ext cx="2727578" cy="92333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/>
            <a:r>
              <a:rPr lang="x-none" b="1" dirty="0">
                <a:sym typeface="Wingdings" panose="05000000000000000000" pitchFamily="2" charset="2"/>
              </a:rPr>
              <a:t>in space </a:t>
            </a:r>
            <a:r>
              <a:rPr lang="x-none" b="1" dirty="0">
                <a:solidFill>
                  <a:schemeClr val="accent3"/>
                </a:solidFill>
                <a:sym typeface="Wingdings" panose="05000000000000000000" pitchFamily="2" charset="2"/>
              </a:rPr>
              <a:t>on algebraic level allowing for black-box usage</a:t>
            </a:r>
            <a:endParaRPr lang="en-US" b="1" dirty="0">
              <a:sym typeface="Wingdings" panose="05000000000000000000" pitchFamily="2" charset="2"/>
            </a:endParaRPr>
          </a:p>
        </p:txBody>
      </p:sp>
      <p:cxnSp>
        <p:nvCxnSpPr>
          <p:cNvPr id="16" name="Connecteur droit 18">
            <a:extLst>
              <a:ext uri="{FF2B5EF4-FFF2-40B4-BE49-F238E27FC236}">
                <a16:creationId xmlns:a16="http://schemas.microsoft.com/office/drawing/2014/main" id="{C5340C99-1937-AEA7-CF70-402B818C7518}"/>
              </a:ext>
            </a:extLst>
          </p:cNvPr>
          <p:cNvCxnSpPr>
            <a:cxnSpLocks/>
          </p:cNvCxnSpPr>
          <p:nvPr/>
        </p:nvCxnSpPr>
        <p:spPr>
          <a:xfrm>
            <a:off x="5842591" y="3244334"/>
            <a:ext cx="0" cy="2896444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3252596-EDC5-3FDE-7FB4-897987281432}"/>
              </a:ext>
            </a:extLst>
          </p:cNvPr>
          <p:cNvGrpSpPr/>
          <p:nvPr/>
        </p:nvGrpSpPr>
        <p:grpSpPr>
          <a:xfrm>
            <a:off x="407987" y="5115777"/>
            <a:ext cx="2152651" cy="962571"/>
            <a:chOff x="355561" y="3824224"/>
            <a:chExt cx="2152651" cy="962571"/>
          </a:xfrm>
        </p:grpSpPr>
        <p:pic>
          <p:nvPicPr>
            <p:cNvPr id="23" name="Picture 2" descr="PETSc - NumFOCUS">
              <a:extLst>
                <a:ext uri="{FF2B5EF4-FFF2-40B4-BE49-F238E27FC236}">
                  <a16:creationId xmlns:a16="http://schemas.microsoft.com/office/drawing/2014/main" id="{6D1F7CE6-AA25-5BEB-ACA6-C5CCD172EC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1" t="23176" r="8463" b="21286"/>
            <a:stretch/>
          </p:blipFill>
          <p:spPr bwMode="auto">
            <a:xfrm>
              <a:off x="355561" y="3824224"/>
              <a:ext cx="2056398" cy="477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FF19939-C114-D8B0-BDE0-8D82AB3886AB}"/>
                </a:ext>
              </a:extLst>
            </p:cNvPr>
            <p:cNvSpPr txBox="1"/>
            <p:nvPr/>
          </p:nvSpPr>
          <p:spPr>
            <a:xfrm>
              <a:off x="355561" y="4386685"/>
              <a:ext cx="215265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ctr" anchorCtr="0">
              <a:spAutoFit/>
            </a:bodyPr>
            <a:lstStyle/>
            <a:p>
              <a:pPr algn="l"/>
              <a:r>
                <a:rPr lang="en-US" sz="1000" dirty="0">
                  <a:solidFill>
                    <a:schemeClr val="accent5"/>
                  </a:solidFill>
                  <a:sym typeface="Wingdings" panose="05000000000000000000" pitchFamily="2" charset="2"/>
                </a:rPr>
                <a:t>Portable, Extensible Toolkit for Scientific Computation</a:t>
              </a:r>
              <a:endParaRPr lang="x-none" sz="1000" dirty="0">
                <a:solidFill>
                  <a:schemeClr val="accent5"/>
                </a:solidFill>
                <a:sym typeface="Wingdings" panose="05000000000000000000" pitchFamily="2" charset="2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0D9CEC1-3CC0-8BD1-878C-303836E7D0CC}"/>
              </a:ext>
            </a:extLst>
          </p:cNvPr>
          <p:cNvGrpSpPr/>
          <p:nvPr/>
        </p:nvGrpSpPr>
        <p:grpSpPr>
          <a:xfrm>
            <a:off x="3025290" y="3514524"/>
            <a:ext cx="2691808" cy="2559137"/>
            <a:chOff x="3054530" y="3519524"/>
            <a:chExt cx="2691808" cy="2559137"/>
          </a:xfrm>
        </p:grpSpPr>
        <p:pic>
          <p:nvPicPr>
            <p:cNvPr id="1026" name="Picture 2" descr="hpddm · GitHub">
              <a:extLst>
                <a:ext uri="{FF2B5EF4-FFF2-40B4-BE49-F238E27FC236}">
                  <a16:creationId xmlns:a16="http://schemas.microsoft.com/office/drawing/2014/main" id="{23B5F8BC-9399-4DBF-C596-F8FAA585B4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621" b="7653"/>
            <a:stretch/>
          </p:blipFill>
          <p:spPr bwMode="auto">
            <a:xfrm>
              <a:off x="3079338" y="3519524"/>
              <a:ext cx="2667000" cy="1992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2031C9D-5DA8-E3B8-E185-916922FC1990}"/>
                </a:ext>
              </a:extLst>
            </p:cNvPr>
            <p:cNvSpPr txBox="1"/>
            <p:nvPr/>
          </p:nvSpPr>
          <p:spPr>
            <a:xfrm>
              <a:off x="3054530" y="5524663"/>
              <a:ext cx="2666998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ctr" anchorCtr="0">
              <a:spAutoFit/>
            </a:bodyPr>
            <a:lstStyle/>
            <a:p>
              <a:pPr algn="l"/>
              <a:r>
                <a:rPr lang="x-none" sz="1000" dirty="0">
                  <a:solidFill>
                    <a:schemeClr val="accent5"/>
                  </a:solidFill>
                  <a:sym typeface="Wingdings" panose="05000000000000000000" pitchFamily="2" charset="2"/>
                </a:rPr>
                <a:t>HPDDM: </a:t>
              </a:r>
              <a:r>
                <a:rPr lang="en-GB" sz="1000" dirty="0">
                  <a:solidFill>
                    <a:schemeClr val="accent5"/>
                  </a:solidFill>
                  <a:sym typeface="Wingdings" panose="05000000000000000000" pitchFamily="2" charset="2"/>
                </a:rPr>
                <a:t>high-performance unified framework for domain decomposition methods</a:t>
              </a:r>
              <a:endParaRPr lang="en-US" sz="1000" dirty="0">
                <a:solidFill>
                  <a:schemeClr val="accent5"/>
                </a:solidFill>
                <a:sym typeface="Wingdings" panose="05000000000000000000" pitchFamily="2" charset="2"/>
              </a:endParaRPr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1A4841D6-E507-45C2-FDF6-0B8706372B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6" r="14375"/>
          <a:stretch/>
        </p:blipFill>
        <p:spPr bwMode="auto">
          <a:xfrm>
            <a:off x="7052674" y="3189067"/>
            <a:ext cx="4719340" cy="269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9CB45A9-09B0-FA64-5CF3-942154DCD38A}"/>
              </a:ext>
            </a:extLst>
          </p:cNvPr>
          <p:cNvSpPr txBox="1"/>
          <p:nvPr/>
        </p:nvSpPr>
        <p:spPr>
          <a:xfrm>
            <a:off x="7052674" y="5936544"/>
            <a:ext cx="2700926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accent5"/>
                </a:solidFill>
                <a:hlinkClick r:id="rId6"/>
              </a:rPr>
              <a:t>https://parallel-in-time.org</a:t>
            </a:r>
            <a:r>
              <a:rPr lang="en-US" sz="1050" dirty="0">
                <a:solidFill>
                  <a:schemeClr val="accent5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164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768649-63BF-9AE4-1649-59C071D34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776" y="1133612"/>
            <a:ext cx="11376024" cy="232418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2000" b="1" dirty="0" err="1">
                <a:solidFill>
                  <a:schemeClr val="accent3"/>
                </a:solidFill>
              </a:rPr>
              <a:t>PinT</a:t>
            </a:r>
            <a:r>
              <a:rPr lang="x-none" sz="2000" b="1" dirty="0">
                <a:solidFill>
                  <a:schemeClr val="accent3"/>
                </a:solidFill>
              </a:rPr>
              <a:t>: </a:t>
            </a:r>
            <a:r>
              <a:rPr lang="x-none" sz="2000" dirty="0">
                <a:solidFill>
                  <a:schemeClr val="tx1"/>
                </a:solidFill>
              </a:rPr>
              <a:t>adapted </a:t>
            </a:r>
            <a:r>
              <a:rPr lang="x-none" sz="2000" b="1" dirty="0">
                <a:solidFill>
                  <a:schemeClr val="tx1"/>
                </a:solidFill>
              </a:rPr>
              <a:t>Parareal for transients in NI coils yields only speed-up of around 2 times [1]</a:t>
            </a:r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x-none" sz="1800" dirty="0">
                <a:solidFill>
                  <a:schemeClr val="tx1"/>
                </a:solidFill>
                <a:latin typeface="Calibri" panose="020F0502020204030204" pitchFamily="34" charset="0"/>
              </a:rPr>
              <a:t>More intricate methods promise to perform better but require </a:t>
            </a:r>
            <a:r>
              <a:rPr lang="x-none" sz="1800" b="1" dirty="0">
                <a:solidFill>
                  <a:schemeClr val="accent3"/>
                </a:solidFill>
                <a:latin typeface="Calibri" panose="020F0502020204030204" pitchFamily="34" charset="0"/>
              </a:rPr>
              <a:t>more fundamental numerical research </a:t>
            </a:r>
            <a:r>
              <a:rPr lang="x-none" sz="1800" dirty="0">
                <a:solidFill>
                  <a:schemeClr val="tx1"/>
                </a:solidFill>
                <a:latin typeface="Calibri" panose="020F0502020204030204" pitchFamily="34" charset="0"/>
              </a:rPr>
              <a:t>[2]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GB" sz="1000" dirty="0">
                <a:solidFill>
                  <a:srgbClr val="7030A0"/>
                </a:solidFill>
              </a:rPr>
              <a:t>[1] </a:t>
            </a:r>
            <a:r>
              <a:rPr lang="en-GB" sz="1000" i="1" dirty="0">
                <a:solidFill>
                  <a:srgbClr val="7030A0"/>
                </a:solidFill>
              </a:rPr>
              <a:t>E. Schnaubelt et al.</a:t>
            </a:r>
            <a:r>
              <a:rPr lang="en-GB" sz="1000" dirty="0">
                <a:solidFill>
                  <a:srgbClr val="7030A0"/>
                </a:solidFill>
              </a:rPr>
              <a:t>, </a:t>
            </a:r>
            <a:r>
              <a:rPr lang="x-none" sz="1000" dirty="0">
                <a:solidFill>
                  <a:srgbClr val="7030A0"/>
                </a:solidFill>
              </a:rPr>
              <a:t> “</a:t>
            </a:r>
            <a:r>
              <a:rPr lang="en-GB" sz="1000" dirty="0">
                <a:solidFill>
                  <a:srgbClr val="7030A0"/>
                </a:solidFill>
              </a:rPr>
              <a:t>Parallel-in-Time Integration of Transient</a:t>
            </a:r>
            <a:r>
              <a:rPr lang="x-none" sz="1000" dirty="0">
                <a:solidFill>
                  <a:srgbClr val="7030A0"/>
                </a:solidFill>
              </a:rPr>
              <a:t> </a:t>
            </a:r>
            <a:r>
              <a:rPr lang="en-GB" sz="1000" dirty="0">
                <a:solidFill>
                  <a:srgbClr val="7030A0"/>
                </a:solidFill>
              </a:rPr>
              <a:t>Phenomena in No-Insulation Superconducting</a:t>
            </a:r>
            <a:r>
              <a:rPr lang="x-none" sz="1000" dirty="0">
                <a:solidFill>
                  <a:srgbClr val="7030A0"/>
                </a:solidFill>
              </a:rPr>
              <a:t> </a:t>
            </a:r>
            <a:r>
              <a:rPr lang="en-GB" sz="1000" dirty="0">
                <a:solidFill>
                  <a:srgbClr val="7030A0"/>
                </a:solidFill>
              </a:rPr>
              <a:t>Coils Using </a:t>
            </a:r>
            <a:r>
              <a:rPr lang="en-GB" sz="1000" dirty="0" err="1">
                <a:solidFill>
                  <a:srgbClr val="7030A0"/>
                </a:solidFill>
              </a:rPr>
              <a:t>Pararea</a:t>
            </a:r>
            <a:r>
              <a:rPr lang="x-none" sz="1000" dirty="0">
                <a:solidFill>
                  <a:srgbClr val="7030A0"/>
                </a:solidFill>
              </a:rPr>
              <a:t>l”, </a:t>
            </a:r>
            <a:r>
              <a:rPr lang="en-GB" sz="1000" dirty="0">
                <a:solidFill>
                  <a:srgbClr val="7030A0"/>
                </a:solidFill>
              </a:rPr>
              <a:t> SCEE’24 proceedings</a:t>
            </a:r>
            <a:r>
              <a:rPr lang="x-none" sz="1000" dirty="0">
                <a:solidFill>
                  <a:srgbClr val="7030A0"/>
                </a:solidFill>
              </a:rPr>
              <a:t>, accepted</a:t>
            </a:r>
            <a:endParaRPr lang="en-GB" sz="1000" dirty="0">
              <a:solidFill>
                <a:srgbClr val="7030A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000" dirty="0">
                <a:solidFill>
                  <a:srgbClr val="7030A0"/>
                </a:solidFill>
              </a:rPr>
              <a:t>[2] </a:t>
            </a:r>
            <a:r>
              <a:rPr lang="en-GB" sz="1000" i="1" dirty="0">
                <a:solidFill>
                  <a:srgbClr val="7030A0"/>
                </a:solidFill>
              </a:rPr>
              <a:t>T. Baumann et al., </a:t>
            </a:r>
            <a:r>
              <a:rPr lang="x-none" sz="1000" dirty="0">
                <a:solidFill>
                  <a:srgbClr val="7030A0"/>
                </a:solidFill>
              </a:rPr>
              <a:t>“</a:t>
            </a:r>
            <a:r>
              <a:rPr lang="en-GB" sz="1000" dirty="0">
                <a:solidFill>
                  <a:srgbClr val="7030A0"/>
                </a:solidFill>
              </a:rPr>
              <a:t>Adaptive time step selection for Spectral Deferred Correction</a:t>
            </a:r>
            <a:r>
              <a:rPr lang="x-none" sz="1000" dirty="0">
                <a:solidFill>
                  <a:srgbClr val="7030A0"/>
                </a:solidFill>
              </a:rPr>
              <a:t>”, </a:t>
            </a:r>
            <a:r>
              <a:rPr lang="en-GB" sz="1000" dirty="0">
                <a:solidFill>
                  <a:srgbClr val="7030A0"/>
                </a:solidFill>
              </a:rPr>
              <a:t>Springer Numerical Algorithms, </a:t>
            </a:r>
            <a:r>
              <a:rPr lang="x-none" sz="1000" dirty="0">
                <a:solidFill>
                  <a:srgbClr val="7030A0"/>
                </a:solidFill>
              </a:rPr>
              <a:t>submitted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x-none" sz="1000" dirty="0">
              <a:solidFill>
                <a:srgbClr val="7030A0"/>
              </a:solidFill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x-none" sz="2000" dirty="0">
                <a:solidFill>
                  <a:schemeClr val="tx1"/>
                </a:solidFill>
              </a:rPr>
              <a:t>FE solver GetDP comes with (limited) MPI parallelization </a:t>
            </a:r>
            <a:r>
              <a:rPr lang="x-none" sz="2000" dirty="0">
                <a:solidFill>
                  <a:schemeClr val="tx1"/>
                </a:solidFill>
                <a:sym typeface="Wingdings" panose="05000000000000000000" pitchFamily="2" charset="2"/>
              </a:rPr>
              <a:t> speed-up around 8 times</a:t>
            </a:r>
            <a:endParaRPr lang="x-none" sz="2000" dirty="0">
              <a:solidFill>
                <a:schemeClr val="tx1"/>
              </a:solidFill>
            </a:endParaRPr>
          </a:p>
          <a:p>
            <a:pPr marL="4954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x-none" sz="1700" dirty="0">
                <a:solidFill>
                  <a:schemeClr val="tx1"/>
                </a:solidFill>
              </a:rPr>
              <a:t>Limited parallel system assembly, parallel solution using MPI-parallel </a:t>
            </a:r>
            <a:r>
              <a:rPr lang="x-none" sz="1700" dirty="0" err="1">
                <a:solidFill>
                  <a:schemeClr val="tx1"/>
                </a:solidFill>
              </a:rPr>
              <a:t>PETSc</a:t>
            </a:r>
            <a:endParaRPr lang="x-none" sz="1700" dirty="0">
              <a:solidFill>
                <a:schemeClr val="tx1"/>
              </a:solidFill>
            </a:endParaRPr>
          </a:p>
          <a:p>
            <a:pPr marL="4954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x-none" sz="1700" dirty="0">
                <a:solidFill>
                  <a:schemeClr val="tx1"/>
                </a:solidFill>
              </a:rPr>
              <a:t>Scalability not ideal </a:t>
            </a:r>
            <a:r>
              <a:rPr lang="x-none" sz="17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x-none" sz="1700" b="1" dirty="0">
                <a:solidFill>
                  <a:schemeClr val="accent3"/>
                </a:solidFill>
                <a:sym typeface="Wingdings" panose="05000000000000000000" pitchFamily="2" charset="2"/>
              </a:rPr>
              <a:t>next step: employ domain decomposition methods via P</a:t>
            </a:r>
            <a:r>
              <a:rPr lang="en-GB" sz="1700" b="1" dirty="0">
                <a:solidFill>
                  <a:schemeClr val="accent3"/>
                </a:solidFill>
                <a:sym typeface="Wingdings" panose="05000000000000000000" pitchFamily="2" charset="2"/>
              </a:rPr>
              <a:t>ET</a:t>
            </a:r>
            <a:r>
              <a:rPr lang="x-none" sz="1700" b="1" dirty="0">
                <a:solidFill>
                  <a:schemeClr val="accent3"/>
                </a:solidFill>
                <a:sym typeface="Wingdings" panose="05000000000000000000" pitchFamily="2" charset="2"/>
              </a:rPr>
              <a:t>S</a:t>
            </a:r>
            <a:r>
              <a:rPr lang="en-GB" sz="1700" b="1" dirty="0">
                <a:solidFill>
                  <a:schemeClr val="accent3"/>
                </a:solidFill>
                <a:sym typeface="Wingdings" panose="05000000000000000000" pitchFamily="2" charset="2"/>
              </a:rPr>
              <a:t>c</a:t>
            </a:r>
            <a:r>
              <a:rPr lang="x-none" sz="1700" b="1" dirty="0">
                <a:solidFill>
                  <a:schemeClr val="accent3"/>
                </a:solidFill>
                <a:sym typeface="Wingdings" panose="05000000000000000000" pitchFamily="2" charset="2"/>
              </a:rPr>
              <a:t>/HPDDM </a:t>
            </a:r>
          </a:p>
          <a:p>
            <a:pPr marL="4954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x-none" sz="1700" dirty="0">
                <a:solidFill>
                  <a:schemeClr val="tx1"/>
                </a:solidFill>
                <a:sym typeface="Wingdings" panose="05000000000000000000" pitchFamily="2" charset="2"/>
              </a:rPr>
              <a:t>Non-linear material fitting functions are expensive to assemble  (precompute) look-up table and interpolate?</a:t>
            </a:r>
            <a:endParaRPr lang="x-none" sz="1700" dirty="0">
              <a:solidFill>
                <a:schemeClr val="tx1"/>
              </a:solidFill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2076FE45-DE72-E971-372D-DCB7F4C27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40807"/>
          </a:xfrm>
        </p:spPr>
        <p:txBody>
          <a:bodyPr>
            <a:normAutofit/>
          </a:bodyPr>
          <a:lstStyle/>
          <a:p>
            <a:r>
              <a:rPr lang="x-none" sz="3360" dirty="0"/>
              <a:t>Some HPC-related results</a:t>
            </a:r>
            <a:endParaRPr lang="en-GB" sz="336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B1C74-44DD-6A19-D22C-58DDC805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9B85D4-7C12-8A8A-AE0D-D2288EBDFE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GB"/>
              <a:t>Mariusz Wozniak et al. | Simulation of quench protection systems of next-generation SC magnets</a:t>
            </a:r>
            <a:endParaRPr lang="en-US" dirty="0"/>
          </a:p>
        </p:txBody>
      </p:sp>
      <p:sp>
        <p:nvSpPr>
          <p:cNvPr id="13" name="ZoneTexte 9">
            <a:extLst>
              <a:ext uri="{FF2B5EF4-FFF2-40B4-BE49-F238E27FC236}">
                <a16:creationId xmlns:a16="http://schemas.microsoft.com/office/drawing/2014/main" id="{F07F1319-C53C-73DE-224C-FF8A79241771}"/>
              </a:ext>
            </a:extLst>
          </p:cNvPr>
          <p:cNvSpPr txBox="1"/>
          <p:nvPr/>
        </p:nvSpPr>
        <p:spPr>
          <a:xfrm>
            <a:off x="407987" y="5854392"/>
            <a:ext cx="11376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000" b="1" dirty="0">
                <a:solidFill>
                  <a:schemeClr val="accent3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Requirement: algorithms must be useable by non-experts in a (quasi-)black-box fashion!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FE2AD524-7B87-159B-9F92-66A916B1C8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6065749"/>
              </p:ext>
            </p:extLst>
          </p:nvPr>
        </p:nvGraphicFramePr>
        <p:xfrm>
          <a:off x="3047998" y="3559403"/>
          <a:ext cx="6095999" cy="2253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9729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681B0F-21C9-607B-E49A-C7D4E4E25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chemeClr val="tx1">
                    <a:alpha val="30000"/>
                  </a:schemeClr>
                </a:solidFill>
              </a:rPr>
              <a:t>Finite Element Quench Simulator (FiQuS)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chemeClr val="tx1">
                    <a:alpha val="30000"/>
                  </a:schemeClr>
                </a:solidFill>
              </a:rPr>
              <a:t>Integration of FiQuS into STEAM framework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chemeClr val="tx1">
                    <a:alpha val="30000"/>
                  </a:schemeClr>
                </a:solidFill>
              </a:rPr>
              <a:t>Parametric analysis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chemeClr val="tx1">
                    <a:alpha val="30000"/>
                  </a:schemeClr>
                </a:solidFill>
              </a:rPr>
              <a:t>Co-simulation with other tools of the STEAM framework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chemeClr val="tx1">
                    <a:alpha val="30000"/>
                  </a:schemeClr>
                </a:solidFill>
              </a:rPr>
              <a:t>Reduced order models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chemeClr val="tx1">
                    <a:alpha val="30000"/>
                  </a:schemeClr>
                </a:solidFill>
              </a:rPr>
              <a:t>(Outlook on) high-performance computing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Summary</a:t>
            </a:r>
            <a:endParaRPr lang="x-none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B2A53D-C9D1-6576-998A-CD549CEAF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Table of Contents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FB2E8-1975-2096-462C-81B2C9349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4CB09DF-4A83-1D21-5DF7-13E30B156F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GB"/>
              <a:t>Mariusz Wozniak et al. | Simulation of quench protection systems of next-generation SC magnets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681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DCAA5A-471C-C2B1-7374-B3D1C2E78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BB7D96-297E-E56B-C22D-ABBB9E3B7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0480F-D465-4344-B21E-89C0D31311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GB"/>
              <a:t>Mariusz Wozniak et al. | Simulation of quench protection systems of next-generation SC magnets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C60A1D-3E9F-B0BB-E619-DA426BA715EF}"/>
              </a:ext>
            </a:extLst>
          </p:cNvPr>
          <p:cNvSpPr txBox="1"/>
          <p:nvPr/>
        </p:nvSpPr>
        <p:spPr>
          <a:xfrm>
            <a:off x="366319" y="906464"/>
            <a:ext cx="11658600" cy="5183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Transient simulation tools are developed in the STEAM framework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Python is used as a ‘glue’ language in the tools and between them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Simple text files (YAML) are used as input files (with other files, CAD)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Text files simplify parametric simulation setup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Co-simulation is used with file-based data exchange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FiQuS code structure allows for modularity and repeatability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FiQuS is based on components capable of HPC, which is future work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Many developed features need validation with measurements</a:t>
            </a:r>
          </a:p>
        </p:txBody>
      </p:sp>
    </p:spTree>
    <p:extLst>
      <p:ext uri="{BB962C8B-B14F-4D97-AF65-F5344CB8AC3E}">
        <p14:creationId xmlns:p14="http://schemas.microsoft.com/office/powerpoint/2010/main" val="20906047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7CF3D8-4D72-07C6-B467-9A14CFCABA5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10963" y="6383338"/>
            <a:ext cx="681037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DCAA5A-471C-C2B1-7374-B3D1C2E78904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Thank you for your attention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40769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6C114D-A22B-F5D5-A5F7-E2DB9E48F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199" y="1592263"/>
            <a:ext cx="7516813" cy="45799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0" u="none" strike="noStrike" baseline="0" noProof="0" dirty="0">
                <a:solidFill>
                  <a:schemeClr val="tx1"/>
                </a:solidFill>
                <a:latin typeface="Roboto-Regular"/>
              </a:rPr>
              <a:t>Multi-physics, -rate and –scale problem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tx1"/>
                </a:solidFill>
              </a:rPr>
              <a:t>Interaction: circuit, power convert., leads, magnets, protection…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x-none" noProof="0" dirty="0">
                <a:solidFill>
                  <a:schemeClr val="tx1"/>
                </a:solidFill>
              </a:rPr>
              <a:t>Today</a:t>
            </a:r>
            <a:r>
              <a:rPr lang="en-US" noProof="0" dirty="0">
                <a:solidFill>
                  <a:schemeClr val="tx1"/>
                </a:solidFill>
              </a:rPr>
              <a:t>: coupling of thermodynamics (heat </a:t>
            </a:r>
            <a:r>
              <a:rPr lang="x-none" noProof="0" dirty="0">
                <a:solidFill>
                  <a:schemeClr val="tx1"/>
                </a:solidFill>
              </a:rPr>
              <a:t>diffusion </a:t>
            </a:r>
            <a:r>
              <a:rPr lang="en-US" noProof="0" dirty="0">
                <a:solidFill>
                  <a:schemeClr val="tx1"/>
                </a:solidFill>
              </a:rPr>
              <a:t>equation) and magnetics (magneto[quasi]statics)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tx1"/>
                </a:solidFill>
              </a:rPr>
              <a:t>Highly nonlinear with sharp (~ </a:t>
            </a:r>
            <a:r>
              <a:rPr lang="en-US" noProof="0" dirty="0" err="1">
                <a:solidFill>
                  <a:schemeClr val="tx1"/>
                </a:solidFill>
              </a:rPr>
              <a:t>discont</a:t>
            </a:r>
            <a:r>
              <a:rPr lang="en-US" noProof="0" dirty="0">
                <a:solidFill>
                  <a:schemeClr val="tx1"/>
                </a:solidFill>
              </a:rPr>
              <a:t>.) transitions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tx1"/>
                </a:solidFill>
              </a:rPr>
              <a:t>Local phenomenon </a:t>
            </a:r>
            <a:r>
              <a:rPr lang="en-US" noProof="0" dirty="0">
                <a:solidFill>
                  <a:schemeClr val="tx1"/>
                </a:solidFill>
                <a:sym typeface="Wingdings" panose="05000000000000000000" pitchFamily="2" charset="2"/>
              </a:rPr>
              <a:t> true 3D simulations</a:t>
            </a:r>
            <a:r>
              <a:rPr lang="x-none" noProof="0" dirty="0">
                <a:solidFill>
                  <a:schemeClr val="tx1"/>
                </a:solidFill>
                <a:sym typeface="Wingdings" panose="05000000000000000000" pitchFamily="2" charset="2"/>
              </a:rPr>
              <a:t> or clever reduced order models</a:t>
            </a:r>
            <a:r>
              <a:rPr lang="en-US" noProof="0" dirty="0">
                <a:solidFill>
                  <a:schemeClr val="tx1"/>
                </a:solidFill>
                <a:sym typeface="Wingdings" panose="05000000000000000000" pitchFamily="2" charset="2"/>
              </a:rPr>
              <a:t> required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tx1"/>
                </a:solidFill>
                <a:sym typeface="Wingdings" panose="05000000000000000000" pitchFamily="2" charset="2"/>
              </a:rPr>
              <a:t>Inherently transient effect</a:t>
            </a:r>
            <a:endParaRPr lang="x-none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chemeClr val="tx1"/>
                </a:solidFill>
                <a:sym typeface="Wingdings" panose="05000000000000000000" pitchFamily="2" charset="2"/>
              </a:rPr>
              <a:t>Accelerator magnet projects often run over decades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x-none" b="1" dirty="0">
                <a:solidFill>
                  <a:schemeClr val="accent3"/>
                </a:solidFill>
                <a:sym typeface="Wingdings" panose="05000000000000000000" pitchFamily="2" charset="2"/>
              </a:rPr>
              <a:t>How to ensure reproducible and traceable simulations?	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endParaRPr lang="x-none" noProof="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A411AE-28E7-ECE1-EAC5-6A049E572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Quench simulation</a:t>
            </a:r>
            <a:br>
              <a:rPr lang="en-US" noProof="0" dirty="0"/>
            </a:br>
            <a:r>
              <a:rPr lang="en-US" sz="2400" noProof="0" dirty="0"/>
              <a:t>Key Facts and Requirements</a:t>
            </a:r>
            <a:endParaRPr lang="en-US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EF98A1-A3F7-D06E-780E-5A2D2E6C4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88" y="1752600"/>
            <a:ext cx="3733800" cy="3230324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661D5179-F113-560F-6DFD-C02E4ADAF658}"/>
              </a:ext>
            </a:extLst>
          </p:cNvPr>
          <p:cNvSpPr txBox="1">
            <a:spLocks/>
          </p:cNvSpPr>
          <p:nvPr/>
        </p:nvSpPr>
        <p:spPr>
          <a:xfrm>
            <a:off x="409967" y="5349185"/>
            <a:ext cx="11330009" cy="823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49616C-4375-2292-4F28-053FF4990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4B58C3-EFE5-005B-02D7-F5F5BC7580F3}"/>
              </a:ext>
            </a:extLst>
          </p:cNvPr>
          <p:cNvSpPr txBox="1"/>
          <p:nvPr/>
        </p:nvSpPr>
        <p:spPr>
          <a:xfrm>
            <a:off x="409967" y="5216029"/>
            <a:ext cx="3447938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accent5"/>
                </a:solidFill>
              </a:rPr>
              <a:t>L. Bortot </a:t>
            </a:r>
            <a:r>
              <a:rPr lang="en-GB" sz="1000" i="1" dirty="0">
                <a:solidFill>
                  <a:schemeClr val="accent5"/>
                </a:solidFill>
              </a:rPr>
              <a:t>et al</a:t>
            </a:r>
            <a:r>
              <a:rPr lang="en-GB" sz="1000" dirty="0">
                <a:solidFill>
                  <a:schemeClr val="accent5"/>
                </a:solidFill>
              </a:rPr>
              <a:t>., "STEAM: A Hierarchical </a:t>
            </a:r>
            <a:r>
              <a:rPr lang="en-GB" sz="1000" dirty="0" err="1">
                <a:solidFill>
                  <a:schemeClr val="accent5"/>
                </a:solidFill>
              </a:rPr>
              <a:t>Cosimulation</a:t>
            </a:r>
            <a:r>
              <a:rPr lang="en-GB" sz="1000" dirty="0">
                <a:solidFill>
                  <a:schemeClr val="accent5"/>
                </a:solidFill>
              </a:rPr>
              <a:t> Framework for Superconducting Accelerator Magnet Circuits," in </a:t>
            </a:r>
            <a:r>
              <a:rPr lang="en-GB" sz="1000" i="1" dirty="0">
                <a:solidFill>
                  <a:schemeClr val="accent5"/>
                </a:solidFill>
              </a:rPr>
              <a:t>IEEE Trans. Appl. </a:t>
            </a:r>
            <a:r>
              <a:rPr lang="en-GB" sz="1000" i="1" dirty="0" err="1">
                <a:solidFill>
                  <a:schemeClr val="accent5"/>
                </a:solidFill>
              </a:rPr>
              <a:t>Supercond</a:t>
            </a:r>
            <a:r>
              <a:rPr lang="en-GB" sz="1000" i="1" dirty="0">
                <a:solidFill>
                  <a:schemeClr val="accent5"/>
                </a:solidFill>
              </a:rPr>
              <a:t>.</a:t>
            </a:r>
            <a:r>
              <a:rPr lang="en-GB" sz="1000" dirty="0">
                <a:solidFill>
                  <a:schemeClr val="accent5"/>
                </a:solidFill>
              </a:rPr>
              <a:t> (2018).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B76132-3137-397E-173A-0C75879656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GB"/>
              <a:t>Mariusz Wozniak et al. | Simulation of quench protection systems of next-generation SC magnets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73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C095099F-499C-DECA-136B-1246FC8CBE94}"/>
              </a:ext>
            </a:extLst>
          </p:cNvPr>
          <p:cNvSpPr txBox="1"/>
          <p:nvPr/>
        </p:nvSpPr>
        <p:spPr>
          <a:xfrm>
            <a:off x="2841291" y="2684698"/>
            <a:ext cx="2226696" cy="46166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/>
            <a:r>
              <a:rPr lang="x-none" sz="2400" b="1" dirty="0">
                <a:sym typeface="Wingdings" panose="05000000000000000000" pitchFamily="2" charset="2"/>
              </a:rPr>
              <a:t>Vanilla GetDP</a:t>
            </a:r>
            <a:endParaRPr lang="en-US" sz="2400" b="1" dirty="0">
              <a:sym typeface="Wingdings" panose="05000000000000000000" pitchFamily="2" charset="2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285D756-C275-780F-A53A-E8F490B478BD}"/>
              </a:ext>
            </a:extLst>
          </p:cNvPr>
          <p:cNvSpPr txBox="1"/>
          <p:nvPr/>
        </p:nvSpPr>
        <p:spPr>
          <a:xfrm>
            <a:off x="909707" y="4721007"/>
            <a:ext cx="415498" cy="646331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 anchorCtr="0">
            <a:spAutoFit/>
          </a:bodyPr>
          <a:lstStyle/>
          <a:p>
            <a:pPr algn="l"/>
            <a:r>
              <a:rPr lang="en-US" sz="3600" b="1" dirty="0">
                <a:latin typeface="MS Mincho" panose="02020609040205080304" pitchFamily="49" charset="-128"/>
                <a:ea typeface="MS Mincho" panose="02020609040205080304" pitchFamily="49" charset="-128"/>
                <a:sym typeface="Wingdings" panose="05000000000000000000" pitchFamily="2" charset="2"/>
              </a:rPr>
              <a:t>⋮</a:t>
            </a:r>
            <a:endParaRPr lang="en-US" sz="3600" b="1" dirty="0">
              <a:sym typeface="Wingdings" panose="05000000000000000000" pitchFamily="2" charset="2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2A8359A-D51A-0067-40F4-DBE28D9DD60D}"/>
              </a:ext>
            </a:extLst>
          </p:cNvPr>
          <p:cNvSpPr txBox="1"/>
          <p:nvPr/>
        </p:nvSpPr>
        <p:spPr>
          <a:xfrm>
            <a:off x="6400584" y="3072462"/>
            <a:ext cx="1194510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x-none" sz="1000" dirty="0"/>
              <a:t>cern.ch/</a:t>
            </a:r>
            <a:r>
              <a:rPr lang="x-none" sz="1000" dirty="0" err="1"/>
              <a:t>cerngetdp</a:t>
            </a:r>
            <a:endParaRPr lang="en-US" sz="1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6EE190-F0E0-98CA-EE86-C27718010C3F}"/>
              </a:ext>
            </a:extLst>
          </p:cNvPr>
          <p:cNvSpPr txBox="1"/>
          <p:nvPr/>
        </p:nvSpPr>
        <p:spPr>
          <a:xfrm>
            <a:off x="4256686" y="3102322"/>
            <a:ext cx="745430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000" dirty="0"/>
              <a:t>getdp.info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88C085-F6FF-2EA2-062C-F2A66CA0D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82014"/>
            <a:ext cx="10969139" cy="532463"/>
          </a:xfrm>
        </p:spPr>
        <p:txBody>
          <a:bodyPr/>
          <a:lstStyle/>
          <a:p>
            <a:r>
              <a:rPr lang="x-none" dirty="0" err="1">
                <a:solidFill>
                  <a:schemeClr val="tx1"/>
                </a:solidFill>
              </a:rPr>
              <a:t>CERNGetDP</a:t>
            </a:r>
            <a:r>
              <a:rPr lang="x-none" dirty="0">
                <a:solidFill>
                  <a:schemeClr val="tx1"/>
                </a:solidFill>
              </a:rPr>
              <a:t>: Software Toolchain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88" name="Picture 16" descr="STEAM · GitLab">
            <a:extLst>
              <a:ext uri="{FF2B5EF4-FFF2-40B4-BE49-F238E27FC236}">
                <a16:creationId xmlns:a16="http://schemas.microsoft.com/office/drawing/2014/main" id="{995D3BDE-402B-F664-BCE7-8D777863F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543" y="1068331"/>
            <a:ext cx="1482380" cy="52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F4CFC0-5286-F88E-091F-FDBCC6DF8240}"/>
              </a:ext>
            </a:extLst>
          </p:cNvPr>
          <p:cNvSpPr txBox="1"/>
          <p:nvPr/>
        </p:nvSpPr>
        <p:spPr>
          <a:xfrm>
            <a:off x="1615616" y="1791721"/>
            <a:ext cx="357790" cy="369332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 anchorCtr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ECD8B0-0D78-BC5C-7ED2-C58181C277EC}"/>
              </a:ext>
            </a:extLst>
          </p:cNvPr>
          <p:cNvGrpSpPr/>
          <p:nvPr/>
        </p:nvGrpSpPr>
        <p:grpSpPr>
          <a:xfrm>
            <a:off x="320620" y="1123707"/>
            <a:ext cx="2152651" cy="1310350"/>
            <a:chOff x="507459" y="976137"/>
            <a:chExt cx="2152651" cy="1310350"/>
          </a:xfrm>
        </p:grpSpPr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7A0AE071-55E7-D2FC-16C1-464618412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1" y="976137"/>
              <a:ext cx="2000250" cy="895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8914B48-1820-BABB-5C86-81822910E181}"/>
                </a:ext>
              </a:extLst>
            </p:cNvPr>
            <p:cNvSpPr txBox="1"/>
            <p:nvPr/>
          </p:nvSpPr>
          <p:spPr>
            <a:xfrm>
              <a:off x="507459" y="1886377"/>
              <a:ext cx="215265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ctr" anchorCtr="0">
              <a:spAutoFit/>
            </a:bodyPr>
            <a:lstStyle/>
            <a:p>
              <a:pPr algn="l"/>
              <a:r>
                <a:rPr lang="en-US" sz="1000" dirty="0">
                  <a:sym typeface="Wingdings" panose="05000000000000000000" pitchFamily="2" charset="2"/>
                </a:rPr>
                <a:t>Basic Linear Algebra</a:t>
              </a:r>
              <a:r>
                <a:rPr lang="x-none" sz="1000" dirty="0">
                  <a:sym typeface="Wingdings" panose="05000000000000000000" pitchFamily="2" charset="2"/>
                </a:rPr>
                <a:t> </a:t>
              </a:r>
              <a:r>
                <a:rPr lang="en-US" sz="1000" dirty="0">
                  <a:sym typeface="Wingdings" panose="05000000000000000000" pitchFamily="2" charset="2"/>
                </a:rPr>
                <a:t>Subprograms</a:t>
              </a:r>
              <a:endParaRPr lang="x-none" sz="1000" dirty="0">
                <a:sym typeface="Wingdings" panose="05000000000000000000" pitchFamily="2" charset="2"/>
              </a:endParaRPr>
            </a:p>
            <a:p>
              <a:pPr algn="l"/>
              <a:r>
                <a:rPr lang="x-none" sz="1000" dirty="0">
                  <a:sym typeface="Wingdings" panose="05000000000000000000" pitchFamily="2" charset="2"/>
                </a:rPr>
                <a:t>(vector addition, dot product, ...)</a:t>
              </a:r>
              <a:endParaRPr lang="en-US" sz="1000" dirty="0">
                <a:sym typeface="Wingdings" panose="05000000000000000000" pitchFamily="2" charset="2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C5A63D8-0907-5F2C-AA50-B35B69A0A79A}"/>
              </a:ext>
            </a:extLst>
          </p:cNvPr>
          <p:cNvSpPr txBox="1"/>
          <p:nvPr/>
        </p:nvSpPr>
        <p:spPr>
          <a:xfrm>
            <a:off x="248880" y="717100"/>
            <a:ext cx="2152651" cy="33855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/>
            <a:r>
              <a:rPr lang="x-none" sz="1600" b="1" dirty="0">
                <a:sym typeface="Wingdings" panose="05000000000000000000" pitchFamily="2" charset="2"/>
              </a:rPr>
              <a:t>Dependencies</a:t>
            </a:r>
            <a:endParaRPr lang="en-US" sz="1600" b="1" dirty="0">
              <a:sym typeface="Wingdings" panose="05000000000000000000" pitchFamily="2" charset="2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96E1D5-4ED3-1E99-EDFE-FEDB94067623}"/>
              </a:ext>
            </a:extLst>
          </p:cNvPr>
          <p:cNvGrpSpPr/>
          <p:nvPr/>
        </p:nvGrpSpPr>
        <p:grpSpPr>
          <a:xfrm>
            <a:off x="248880" y="2585048"/>
            <a:ext cx="2152651" cy="1081157"/>
            <a:chOff x="319189" y="2619959"/>
            <a:chExt cx="2152651" cy="1081157"/>
          </a:xfrm>
        </p:grpSpPr>
        <p:pic>
          <p:nvPicPr>
            <p:cNvPr id="4" name="Picture 2" descr="MPI Is 25 Years Old!">
              <a:extLst>
                <a:ext uri="{FF2B5EF4-FFF2-40B4-BE49-F238E27FC236}">
                  <a16:creationId xmlns:a16="http://schemas.microsoft.com/office/drawing/2014/main" id="{E02E8BF0-C1E9-843A-03E3-D9D6541BB8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189" y="2619959"/>
              <a:ext cx="1861470" cy="649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5BA5DA-3607-BA82-F695-817E0BD10FB8}"/>
                </a:ext>
              </a:extLst>
            </p:cNvPr>
            <p:cNvSpPr txBox="1"/>
            <p:nvPr/>
          </p:nvSpPr>
          <p:spPr>
            <a:xfrm>
              <a:off x="319189" y="3301006"/>
              <a:ext cx="215265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ctr" anchorCtr="0">
              <a:spAutoFit/>
            </a:bodyPr>
            <a:lstStyle/>
            <a:p>
              <a:pPr algn="l"/>
              <a:r>
                <a:rPr lang="en-US" sz="1000" dirty="0">
                  <a:sym typeface="Wingdings" panose="05000000000000000000" pitchFamily="2" charset="2"/>
                </a:rPr>
                <a:t>Message Passing Interface</a:t>
              </a:r>
              <a:r>
                <a:rPr lang="x-none" sz="1000" dirty="0">
                  <a:sym typeface="Wingdings" panose="05000000000000000000" pitchFamily="2" charset="2"/>
                </a:rPr>
                <a:t> </a:t>
              </a:r>
            </a:p>
            <a:p>
              <a:pPr algn="l"/>
              <a:r>
                <a:rPr lang="x-none" sz="1000" dirty="0">
                  <a:sym typeface="Wingdings" panose="05000000000000000000" pitchFamily="2" charset="2"/>
                </a:rPr>
                <a:t>(standard for parallel computing)</a:t>
              </a:r>
              <a:endParaRPr lang="en-US" sz="1000" dirty="0">
                <a:sym typeface="Wingdings" panose="05000000000000000000" pitchFamily="2" charset="2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3A58249-5B83-44BD-B9C9-DE527E8F910E}"/>
              </a:ext>
            </a:extLst>
          </p:cNvPr>
          <p:cNvGrpSpPr/>
          <p:nvPr/>
        </p:nvGrpSpPr>
        <p:grpSpPr>
          <a:xfrm>
            <a:off x="285252" y="3819411"/>
            <a:ext cx="2152651" cy="1039515"/>
            <a:chOff x="355561" y="3824224"/>
            <a:chExt cx="2152651" cy="1039515"/>
          </a:xfrm>
        </p:grpSpPr>
        <p:pic>
          <p:nvPicPr>
            <p:cNvPr id="5122" name="Picture 2" descr="PETSc - NumFOCUS">
              <a:extLst>
                <a:ext uri="{FF2B5EF4-FFF2-40B4-BE49-F238E27FC236}">
                  <a16:creationId xmlns:a16="http://schemas.microsoft.com/office/drawing/2014/main" id="{C3378AF8-BC30-69DD-B822-4CE49417C9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1" t="23176" r="8463" b="21286"/>
            <a:stretch/>
          </p:blipFill>
          <p:spPr bwMode="auto">
            <a:xfrm>
              <a:off x="355561" y="3824224"/>
              <a:ext cx="2056398" cy="477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9BFF8E-D30E-7916-8ABE-4D7D2A0D65AA}"/>
                </a:ext>
              </a:extLst>
            </p:cNvPr>
            <p:cNvSpPr txBox="1"/>
            <p:nvPr/>
          </p:nvSpPr>
          <p:spPr>
            <a:xfrm>
              <a:off x="355561" y="4309741"/>
              <a:ext cx="2152651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ctr" anchorCtr="0">
              <a:spAutoFit/>
            </a:bodyPr>
            <a:lstStyle/>
            <a:p>
              <a:pPr algn="l"/>
              <a:r>
                <a:rPr lang="en-US" sz="1000" dirty="0">
                  <a:sym typeface="Wingdings" panose="05000000000000000000" pitchFamily="2" charset="2"/>
                </a:rPr>
                <a:t>Portable, Extensible Toolkit for Scientific Computation</a:t>
              </a:r>
              <a:r>
                <a:rPr lang="x-none" sz="1000" dirty="0">
                  <a:sym typeface="Wingdings" panose="05000000000000000000" pitchFamily="2" charset="2"/>
                </a:rPr>
                <a:t> </a:t>
              </a:r>
            </a:p>
            <a:p>
              <a:pPr algn="l"/>
              <a:r>
                <a:rPr lang="x-none" sz="1000" dirty="0">
                  <a:sym typeface="Wingdings" panose="05000000000000000000" pitchFamily="2" charset="2"/>
                </a:rPr>
                <a:t>(linear system solver)</a:t>
              </a:r>
              <a:endParaRPr lang="en-US" sz="1000" dirty="0">
                <a:sym typeface="Wingdings" panose="05000000000000000000" pitchFamily="2" charset="2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80725AD-C928-BC77-ED79-79F342E4F26F}"/>
              </a:ext>
            </a:extLst>
          </p:cNvPr>
          <p:cNvSpPr txBox="1"/>
          <p:nvPr/>
        </p:nvSpPr>
        <p:spPr>
          <a:xfrm>
            <a:off x="388173" y="5402457"/>
            <a:ext cx="11453296" cy="86177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x-none" b="1" dirty="0">
                <a:sym typeface="Wingdings" panose="05000000000000000000" pitchFamily="2" charset="2"/>
              </a:rPr>
              <a:t>Usage of sophisticated open-source (FE) tools requires non-trivial computing environment.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x-none" sz="1600" dirty="0">
                <a:sym typeface="Wingdings" panose="05000000000000000000" pitchFamily="2" charset="2"/>
              </a:rPr>
              <a:t>All fully automated on CERN IT-provided runners and FiQuS-managed </a:t>
            </a:r>
            <a:r>
              <a:rPr lang="x-none" sz="1600" dirty="0" err="1">
                <a:sym typeface="Wingdings" panose="05000000000000000000" pitchFamily="2" charset="2"/>
              </a:rPr>
              <a:t>VMs</a:t>
            </a:r>
            <a:r>
              <a:rPr lang="x-none" sz="1600" dirty="0">
                <a:sym typeface="Wingdings" panose="05000000000000000000" pitchFamily="2" charset="2"/>
              </a:rPr>
              <a:t> via CERN </a:t>
            </a:r>
            <a:r>
              <a:rPr lang="x-none" sz="1600" dirty="0" err="1">
                <a:sym typeface="Wingdings" panose="05000000000000000000" pitchFamily="2" charset="2"/>
              </a:rPr>
              <a:t>Openstack</a:t>
            </a:r>
            <a:r>
              <a:rPr lang="x-none" sz="1600" dirty="0">
                <a:sym typeface="Wingdings" panose="05000000000000000000" pitchFamily="2" charset="2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x-none" sz="1600" dirty="0">
                <a:sym typeface="Wingdings" panose="05000000000000000000" pitchFamily="2" charset="2"/>
              </a:rPr>
              <a:t>This way, we can run FiQuS easily on any computing infrastructure we have to (including HPC/HTC).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CC8E86-3AAC-D921-52F8-7761EFB0F103}"/>
              </a:ext>
            </a:extLst>
          </p:cNvPr>
          <p:cNvSpPr txBox="1"/>
          <p:nvPr/>
        </p:nvSpPr>
        <p:spPr>
          <a:xfrm>
            <a:off x="2853866" y="714216"/>
            <a:ext cx="2152651" cy="33855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/>
            <a:r>
              <a:rPr lang="x-none" sz="1600" b="1" dirty="0">
                <a:sym typeface="Wingdings" panose="05000000000000000000" pitchFamily="2" charset="2"/>
              </a:rPr>
              <a:t>STEAM Material Lib.</a:t>
            </a:r>
            <a:endParaRPr lang="en-US" sz="1600" b="1" dirty="0">
              <a:sym typeface="Wingdings" panose="05000000000000000000" pitchFamily="2" charset="2"/>
            </a:endParaRPr>
          </a:p>
        </p:txBody>
      </p:sp>
      <p:pic>
        <p:nvPicPr>
          <p:cNvPr id="4102" name="Picture 6" descr="Jinja (template engine) - Wikipedia">
            <a:extLst>
              <a:ext uri="{FF2B5EF4-FFF2-40B4-BE49-F238E27FC236}">
                <a16:creationId xmlns:a16="http://schemas.microsoft.com/office/drawing/2014/main" id="{080E32CA-4C5E-87ED-8B89-33250AD8FF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" t="12233" r="4856" b="10770"/>
          <a:stretch/>
        </p:blipFill>
        <p:spPr bwMode="auto">
          <a:xfrm>
            <a:off x="4011843" y="1843732"/>
            <a:ext cx="1235116" cy="42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A6D3BF0-61ED-AFDD-90A7-CD55874C08AB}"/>
              </a:ext>
            </a:extLst>
          </p:cNvPr>
          <p:cNvSpPr txBox="1"/>
          <p:nvPr/>
        </p:nvSpPr>
        <p:spPr>
          <a:xfrm>
            <a:off x="5599370" y="2683469"/>
            <a:ext cx="2000251" cy="46166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/>
            <a:r>
              <a:rPr lang="x-none" sz="2400" b="1" dirty="0" err="1">
                <a:sym typeface="Wingdings" panose="05000000000000000000" pitchFamily="2" charset="2"/>
              </a:rPr>
              <a:t>CERNGetDP</a:t>
            </a:r>
            <a:endParaRPr lang="en-US" sz="2400" b="1" dirty="0">
              <a:sym typeface="Wingdings" panose="05000000000000000000" pitchFamily="2" charset="2"/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4DCEC5A2-7DA4-E414-DC21-CEF6B494E7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17507" y="2969423"/>
            <a:ext cx="1179679" cy="667450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798F4C1-D1D0-9F9B-6717-B750FA3F8A2A}"/>
              </a:ext>
            </a:extLst>
          </p:cNvPr>
          <p:cNvCxnSpPr>
            <a:cxnSpLocks/>
            <a:stCxn id="3088" idx="2"/>
            <a:endCxn id="16" idx="0"/>
          </p:cNvCxnSpPr>
          <p:nvPr/>
        </p:nvCxnSpPr>
        <p:spPr>
          <a:xfrm flipH="1">
            <a:off x="3954639" y="1588515"/>
            <a:ext cx="5094" cy="10961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B21ECC1-8DEF-00FD-736D-9A24D4F9D28A}"/>
              </a:ext>
            </a:extLst>
          </p:cNvPr>
          <p:cNvCxnSpPr>
            <a:cxnSpLocks/>
            <a:stCxn id="16" idx="3"/>
            <a:endCxn id="22" idx="1"/>
          </p:cNvCxnSpPr>
          <p:nvPr/>
        </p:nvCxnSpPr>
        <p:spPr>
          <a:xfrm flipV="1">
            <a:off x="5067987" y="2914302"/>
            <a:ext cx="531383" cy="1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01BCBB0-33AF-3BBF-A11F-C2A7766BBB12}"/>
              </a:ext>
            </a:extLst>
          </p:cNvPr>
          <p:cNvCxnSpPr>
            <a:cxnSpLocks/>
            <a:stCxn id="5122" idx="3"/>
            <a:endCxn id="16" idx="1"/>
          </p:cNvCxnSpPr>
          <p:nvPr/>
        </p:nvCxnSpPr>
        <p:spPr>
          <a:xfrm flipV="1">
            <a:off x="2341650" y="2915531"/>
            <a:ext cx="499641" cy="11428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084A243-AEBE-0605-4383-91E6C113B15B}"/>
              </a:ext>
            </a:extLst>
          </p:cNvPr>
          <p:cNvCxnSpPr>
            <a:cxnSpLocks/>
            <a:stCxn id="4" idx="3"/>
            <a:endCxn id="16" idx="1"/>
          </p:cNvCxnSpPr>
          <p:nvPr/>
        </p:nvCxnSpPr>
        <p:spPr>
          <a:xfrm>
            <a:off x="2218350" y="2909612"/>
            <a:ext cx="622941" cy="59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CFAC7EE-9D9E-BC61-D822-D444D43F69FE}"/>
              </a:ext>
            </a:extLst>
          </p:cNvPr>
          <p:cNvCxnSpPr>
            <a:cxnSpLocks/>
            <a:stCxn id="4100" idx="3"/>
            <a:endCxn id="16" idx="1"/>
          </p:cNvCxnSpPr>
          <p:nvPr/>
        </p:nvCxnSpPr>
        <p:spPr>
          <a:xfrm>
            <a:off x="2423012" y="1571382"/>
            <a:ext cx="418279" cy="13441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6" name="Picture 14">
            <a:extLst>
              <a:ext uri="{FF2B5EF4-FFF2-40B4-BE49-F238E27FC236}">
                <a16:creationId xmlns:a16="http://schemas.microsoft.com/office/drawing/2014/main" id="{F53FA312-62E8-ED13-E9BD-65B17BEE8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59" y="2339399"/>
            <a:ext cx="452368" cy="50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31814ABC-BC0F-E418-EF8A-E0878A24E35E}"/>
              </a:ext>
            </a:extLst>
          </p:cNvPr>
          <p:cNvSpPr txBox="1"/>
          <p:nvPr/>
        </p:nvSpPr>
        <p:spPr>
          <a:xfrm>
            <a:off x="2776275" y="4767558"/>
            <a:ext cx="2450592" cy="33855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/>
            <a:r>
              <a:rPr lang="x-none" sz="1600" b="1" dirty="0">
                <a:sym typeface="Wingdings" panose="05000000000000000000" pitchFamily="2" charset="2"/>
              </a:rPr>
              <a:t>FiQuS C++ Functions</a:t>
            </a:r>
            <a:endParaRPr lang="en-US" sz="1600" b="1" dirty="0">
              <a:sym typeface="Wingdings" panose="05000000000000000000" pitchFamily="2" charset="2"/>
            </a:endParaRPr>
          </a:p>
        </p:txBody>
      </p:sp>
      <p:pic>
        <p:nvPicPr>
          <p:cNvPr id="4099" name="Graphic 4098">
            <a:extLst>
              <a:ext uri="{FF2B5EF4-FFF2-40B4-BE49-F238E27FC236}">
                <a16:creationId xmlns:a16="http://schemas.microsoft.com/office/drawing/2014/main" id="{FA4A8902-5796-F1A8-D806-472EE0FFA4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46096" y="4082697"/>
            <a:ext cx="1627274" cy="730061"/>
          </a:xfrm>
          <a:prstGeom prst="rect">
            <a:avLst/>
          </a:prstGeom>
        </p:spPr>
      </p:pic>
      <p:cxnSp>
        <p:nvCxnSpPr>
          <p:cNvPr id="4105" name="Straight Arrow Connector 4104">
            <a:extLst>
              <a:ext uri="{FF2B5EF4-FFF2-40B4-BE49-F238E27FC236}">
                <a16:creationId xmlns:a16="http://schemas.microsoft.com/office/drawing/2014/main" id="{B2AC5E45-EB88-6BC8-40A2-F522BB201229}"/>
              </a:ext>
            </a:extLst>
          </p:cNvPr>
          <p:cNvCxnSpPr>
            <a:cxnSpLocks/>
            <a:stCxn id="4099" idx="0"/>
            <a:endCxn id="16" idx="2"/>
          </p:cNvCxnSpPr>
          <p:nvPr/>
        </p:nvCxnSpPr>
        <p:spPr>
          <a:xfrm flipH="1" flipV="1">
            <a:off x="3954639" y="3146363"/>
            <a:ext cx="5094" cy="9363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0" name="Straight Arrow Connector 4109">
            <a:extLst>
              <a:ext uri="{FF2B5EF4-FFF2-40B4-BE49-F238E27FC236}">
                <a16:creationId xmlns:a16="http://schemas.microsoft.com/office/drawing/2014/main" id="{A8701493-0B1C-2DE2-2C84-C7A34D6E3E1A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7599621" y="2914302"/>
            <a:ext cx="181695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15" name="Group 4114">
            <a:extLst>
              <a:ext uri="{FF2B5EF4-FFF2-40B4-BE49-F238E27FC236}">
                <a16:creationId xmlns:a16="http://schemas.microsoft.com/office/drawing/2014/main" id="{5DF6A80C-83B7-3923-7074-D1CEB91DB2E5}"/>
              </a:ext>
            </a:extLst>
          </p:cNvPr>
          <p:cNvGrpSpPr/>
          <p:nvPr/>
        </p:nvGrpSpPr>
        <p:grpSpPr>
          <a:xfrm>
            <a:off x="9628569" y="533683"/>
            <a:ext cx="2152651" cy="1083100"/>
            <a:chOff x="9628569" y="603689"/>
            <a:chExt cx="2152651" cy="1083100"/>
          </a:xfrm>
        </p:grpSpPr>
        <p:pic>
          <p:nvPicPr>
            <p:cNvPr id="3082" name="Picture 10" descr="Linux - Wikipedia">
              <a:extLst>
                <a:ext uri="{FF2B5EF4-FFF2-40B4-BE49-F238E27FC236}">
                  <a16:creationId xmlns:a16="http://schemas.microsoft.com/office/drawing/2014/main" id="{C4D56AA5-3536-971D-B469-3E506532A3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91800" y="603689"/>
              <a:ext cx="677002" cy="802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14" name="TextBox 4113">
              <a:extLst>
                <a:ext uri="{FF2B5EF4-FFF2-40B4-BE49-F238E27FC236}">
                  <a16:creationId xmlns:a16="http://schemas.microsoft.com/office/drawing/2014/main" id="{3E45F069-1012-4BA9-0EE8-8B7C89E341B1}"/>
                </a:ext>
              </a:extLst>
            </p:cNvPr>
            <p:cNvSpPr txBox="1"/>
            <p:nvPr/>
          </p:nvSpPr>
          <p:spPr>
            <a:xfrm>
              <a:off x="9628569" y="1440568"/>
              <a:ext cx="215265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ctr" anchorCtr="0">
              <a:spAutoFit/>
            </a:bodyPr>
            <a:lstStyle/>
            <a:p>
              <a:pPr algn="l"/>
              <a:r>
                <a:rPr lang="x-none" sz="1000" dirty="0">
                  <a:sym typeface="Wingdings" panose="05000000000000000000" pitchFamily="2" charset="2"/>
                </a:rPr>
                <a:t>Linux binaries</a:t>
              </a:r>
              <a:endParaRPr lang="en-US" sz="1000" dirty="0">
                <a:sym typeface="Wingdings" panose="05000000000000000000" pitchFamily="2" charset="2"/>
              </a:endParaRPr>
            </a:p>
          </p:txBody>
        </p:sp>
      </p:grpSp>
      <p:grpSp>
        <p:nvGrpSpPr>
          <p:cNvPr id="4117" name="Group 4116">
            <a:extLst>
              <a:ext uri="{FF2B5EF4-FFF2-40B4-BE49-F238E27FC236}">
                <a16:creationId xmlns:a16="http://schemas.microsoft.com/office/drawing/2014/main" id="{001ABCCD-9B4E-E591-B983-EEBD89F3C53A}"/>
              </a:ext>
            </a:extLst>
          </p:cNvPr>
          <p:cNvGrpSpPr/>
          <p:nvPr/>
        </p:nvGrpSpPr>
        <p:grpSpPr>
          <a:xfrm>
            <a:off x="9643432" y="1734341"/>
            <a:ext cx="2362199" cy="859316"/>
            <a:chOff x="9646479" y="1976001"/>
            <a:chExt cx="2362199" cy="859316"/>
          </a:xfrm>
        </p:grpSpPr>
        <p:pic>
          <p:nvPicPr>
            <p:cNvPr id="3080" name="Picture 8" descr="Windows — Story">
              <a:extLst>
                <a:ext uri="{FF2B5EF4-FFF2-40B4-BE49-F238E27FC236}">
                  <a16:creationId xmlns:a16="http://schemas.microsoft.com/office/drawing/2014/main" id="{051F6D01-04EC-3616-D2F2-2E21A55A27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10" t="35214" r="10908" b="31022"/>
            <a:stretch/>
          </p:blipFill>
          <p:spPr bwMode="auto">
            <a:xfrm>
              <a:off x="9646479" y="1976001"/>
              <a:ext cx="2362199" cy="635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16" name="TextBox 4115">
              <a:extLst>
                <a:ext uri="{FF2B5EF4-FFF2-40B4-BE49-F238E27FC236}">
                  <a16:creationId xmlns:a16="http://schemas.microsoft.com/office/drawing/2014/main" id="{FE2F365B-A03B-78F7-1887-7AB941E69F8F}"/>
                </a:ext>
              </a:extLst>
            </p:cNvPr>
            <p:cNvSpPr txBox="1"/>
            <p:nvPr/>
          </p:nvSpPr>
          <p:spPr>
            <a:xfrm>
              <a:off x="9646479" y="2589096"/>
              <a:ext cx="215265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ctr" anchorCtr="0">
              <a:spAutoFit/>
            </a:bodyPr>
            <a:lstStyle/>
            <a:p>
              <a:pPr algn="l"/>
              <a:r>
                <a:rPr lang="x-none" sz="1000" dirty="0">
                  <a:sym typeface="Wingdings" panose="05000000000000000000" pitchFamily="2" charset="2"/>
                </a:rPr>
                <a:t>Windows executables</a:t>
              </a:r>
              <a:endParaRPr lang="en-US" sz="1000" dirty="0">
                <a:sym typeface="Wingdings" panose="05000000000000000000" pitchFamily="2" charset="2"/>
              </a:endParaRPr>
            </a:p>
          </p:txBody>
        </p:sp>
      </p:grpSp>
      <p:grpSp>
        <p:nvGrpSpPr>
          <p:cNvPr id="4119" name="Group 4118">
            <a:extLst>
              <a:ext uri="{FF2B5EF4-FFF2-40B4-BE49-F238E27FC236}">
                <a16:creationId xmlns:a16="http://schemas.microsoft.com/office/drawing/2014/main" id="{0411B76B-51E4-67AD-6B82-AC495C1B957D}"/>
              </a:ext>
            </a:extLst>
          </p:cNvPr>
          <p:cNvGrpSpPr/>
          <p:nvPr/>
        </p:nvGrpSpPr>
        <p:grpSpPr>
          <a:xfrm>
            <a:off x="9628569" y="2987868"/>
            <a:ext cx="2231648" cy="878392"/>
            <a:chOff x="9646479" y="3256914"/>
            <a:chExt cx="2231648" cy="878392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EFEC1A15-CAE9-4903-66FD-6A584F18B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970845" y="3256914"/>
              <a:ext cx="1907282" cy="433919"/>
            </a:xfrm>
            <a:prstGeom prst="rect">
              <a:avLst/>
            </a:prstGeom>
          </p:spPr>
        </p:pic>
        <p:sp>
          <p:nvSpPr>
            <p:cNvPr id="4118" name="TextBox 4117">
              <a:extLst>
                <a:ext uri="{FF2B5EF4-FFF2-40B4-BE49-F238E27FC236}">
                  <a16:creationId xmlns:a16="http://schemas.microsoft.com/office/drawing/2014/main" id="{63997997-417C-37CD-9EC6-8F629B5DADA2}"/>
                </a:ext>
              </a:extLst>
            </p:cNvPr>
            <p:cNvSpPr txBox="1"/>
            <p:nvPr/>
          </p:nvSpPr>
          <p:spPr>
            <a:xfrm>
              <a:off x="9646479" y="3735196"/>
              <a:ext cx="215265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ctr" anchorCtr="0">
              <a:spAutoFit/>
            </a:bodyPr>
            <a:lstStyle/>
            <a:p>
              <a:pPr algn="l"/>
              <a:r>
                <a:rPr lang="x-none" sz="1000" dirty="0">
                  <a:sym typeface="Wingdings" panose="05000000000000000000" pitchFamily="2" charset="2"/>
                </a:rPr>
                <a:t>Docker containers (fully functional &amp; portable computing environment)</a:t>
              </a:r>
              <a:endParaRPr lang="en-US" sz="1000" dirty="0">
                <a:sym typeface="Wingdings" panose="05000000000000000000" pitchFamily="2" charset="2"/>
              </a:endParaRPr>
            </a:p>
          </p:txBody>
        </p:sp>
      </p:grpSp>
      <p:grpSp>
        <p:nvGrpSpPr>
          <p:cNvPr id="4123" name="Group 4122">
            <a:extLst>
              <a:ext uri="{FF2B5EF4-FFF2-40B4-BE49-F238E27FC236}">
                <a16:creationId xmlns:a16="http://schemas.microsoft.com/office/drawing/2014/main" id="{93B9C54C-CABF-7A2C-C1EE-F2B399C2E467}"/>
              </a:ext>
            </a:extLst>
          </p:cNvPr>
          <p:cNvGrpSpPr/>
          <p:nvPr/>
        </p:nvGrpSpPr>
        <p:grpSpPr>
          <a:xfrm>
            <a:off x="9628568" y="4174959"/>
            <a:ext cx="2152651" cy="1192379"/>
            <a:chOff x="9628568" y="4174959"/>
            <a:chExt cx="2152651" cy="1192379"/>
          </a:xfrm>
        </p:grpSpPr>
        <p:pic>
          <p:nvPicPr>
            <p:cNvPr id="3078" name="Picture 6" descr="Singularity Container Services | Home">
              <a:extLst>
                <a:ext uri="{FF2B5EF4-FFF2-40B4-BE49-F238E27FC236}">
                  <a16:creationId xmlns:a16="http://schemas.microsoft.com/office/drawing/2014/main" id="{958317C3-006A-124C-2014-CA7DDD0473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943685" y="4174959"/>
              <a:ext cx="1686893" cy="846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20" name="TextBox 4119">
              <a:extLst>
                <a:ext uri="{FF2B5EF4-FFF2-40B4-BE49-F238E27FC236}">
                  <a16:creationId xmlns:a16="http://schemas.microsoft.com/office/drawing/2014/main" id="{03BC48E1-047B-D076-A0C9-326DEDDBEB49}"/>
                </a:ext>
              </a:extLst>
            </p:cNvPr>
            <p:cNvSpPr txBox="1"/>
            <p:nvPr/>
          </p:nvSpPr>
          <p:spPr>
            <a:xfrm>
              <a:off x="9628568" y="4967228"/>
              <a:ext cx="215265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ctr" anchorCtr="0">
              <a:spAutoFit/>
            </a:bodyPr>
            <a:lstStyle/>
            <a:p>
              <a:pPr algn="l"/>
              <a:r>
                <a:rPr lang="x-none" sz="1000" dirty="0">
                  <a:sym typeface="Wingdings" panose="05000000000000000000" pitchFamily="2" charset="2"/>
                </a:rPr>
                <a:t>Singularity containers (easy &amp; efficient deployment on HPC/HTC)</a:t>
              </a:r>
              <a:endParaRPr lang="en-US" sz="1000" dirty="0">
                <a:sym typeface="Wingdings" panose="05000000000000000000" pitchFamily="2" charset="2"/>
              </a:endParaRPr>
            </a:p>
          </p:txBody>
        </p:sp>
      </p:grpSp>
      <p:cxnSp>
        <p:nvCxnSpPr>
          <p:cNvPr id="4125" name="Straight Arrow Connector 4124">
            <a:extLst>
              <a:ext uri="{FF2B5EF4-FFF2-40B4-BE49-F238E27FC236}">
                <a16:creationId xmlns:a16="http://schemas.microsoft.com/office/drawing/2014/main" id="{871386DA-3BDA-3F23-73EF-1A045736493A}"/>
              </a:ext>
            </a:extLst>
          </p:cNvPr>
          <p:cNvCxnSpPr>
            <a:cxnSpLocks/>
            <a:stCxn id="4118" idx="2"/>
          </p:cNvCxnSpPr>
          <p:nvPr/>
        </p:nvCxnSpPr>
        <p:spPr>
          <a:xfrm flipH="1">
            <a:off x="10704893" y="3866260"/>
            <a:ext cx="2" cy="3557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31" name="Picture 18" descr="Welcome to EOS Community - General Discussion - EOS Community">
            <a:extLst>
              <a:ext uri="{FF2B5EF4-FFF2-40B4-BE49-F238E27FC236}">
                <a16:creationId xmlns:a16="http://schemas.microsoft.com/office/drawing/2014/main" id="{6FBC5E1E-B2B3-7E88-8E8E-11E9FDB34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077" y="2295845"/>
            <a:ext cx="1310538" cy="57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E2707480-B51A-DB87-167F-42427650BC8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259262" y="6383848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Erik Schnaubelt | Formulations, Software Toolchain and Parallel Methods for FiQuS </a:t>
            </a:r>
            <a:endParaRPr lang="en-US" dirty="0"/>
          </a:p>
        </p:txBody>
      </p:sp>
      <p:sp>
        <p:nvSpPr>
          <p:cNvPr id="28" name="Date Placeholder 27">
            <a:extLst>
              <a:ext uri="{FF2B5EF4-FFF2-40B4-BE49-F238E27FC236}">
                <a16:creationId xmlns:a16="http://schemas.microsoft.com/office/drawing/2014/main" id="{2460609F-DD86-F4FA-CDB3-6B481EFBC6E7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495600" y="6378349"/>
            <a:ext cx="16207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June 26, 2024</a:t>
            </a:r>
            <a:endParaRPr lang="en-US" dirty="0"/>
          </a:p>
        </p:txBody>
      </p:sp>
      <p:pic>
        <p:nvPicPr>
          <p:cNvPr id="3096" name="Picture 24" descr="Université de Liège (ULiège) - IS_MIRRI21">
            <a:extLst>
              <a:ext uri="{FF2B5EF4-FFF2-40B4-BE49-F238E27FC236}">
                <a16:creationId xmlns:a16="http://schemas.microsoft.com/office/drawing/2014/main" id="{87B2DF35-184C-1786-D929-C3B55B5BF8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1" t="30704" r="4762" b="30953"/>
          <a:stretch/>
        </p:blipFill>
        <p:spPr bwMode="auto">
          <a:xfrm>
            <a:off x="2995761" y="3050876"/>
            <a:ext cx="858751" cy="37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Slide Number Placeholder 5123">
            <a:extLst>
              <a:ext uri="{FF2B5EF4-FFF2-40B4-BE49-F238E27FC236}">
                <a16:creationId xmlns:a16="http://schemas.microsoft.com/office/drawing/2014/main" id="{B0374DF8-2B94-0E1C-4C2A-AF02F37EAE2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107546" y="6383848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5EA5A-BC32-A742-B11B-8E7414D5B53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13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15" grpId="0" animBg="1"/>
      <p:bldP spid="19" grpId="0" animBg="1"/>
      <p:bldP spid="22" grpId="0" animBg="1"/>
      <p:bldP spid="6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681B0F-21C9-607B-E49A-C7D4E4E25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chemeClr val="tx1"/>
                </a:solidFill>
              </a:rPr>
              <a:t>Finite Element Quench Simulator (FiQuS)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chemeClr val="tx1"/>
                </a:solidFill>
              </a:rPr>
              <a:t>Integration of FiQuS into STEAM framework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chemeClr val="tx1"/>
                </a:solidFill>
              </a:rPr>
              <a:t>Parametric analysis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chemeClr val="tx1"/>
                </a:solidFill>
              </a:rPr>
              <a:t>Co-simulation with other tools of the STEAM framework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chemeClr val="tx1"/>
                </a:solidFill>
              </a:rPr>
              <a:t>Reduced order models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chemeClr val="tx1"/>
                </a:solidFill>
              </a:rPr>
              <a:t>(Outlook on) high-performance computing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Summary</a:t>
            </a:r>
            <a:endParaRPr lang="x-none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B2A53D-C9D1-6576-998A-CD549CEAF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Table of Contents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FB2E8-1975-2096-462C-81B2C9349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4CB09DF-4A83-1D21-5DF7-13E30B156F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GB"/>
              <a:t>Mariusz Wozniak et al. | Simulation of quench protection systems of next-generation SC magnets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552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681B0F-21C9-607B-E49A-C7D4E4E25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chemeClr val="tx1"/>
                </a:solidFill>
              </a:rPr>
              <a:t>Finite Element Quench Simulator (FiQuS)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chemeClr val="tx1">
                    <a:alpha val="30000"/>
                  </a:schemeClr>
                </a:solidFill>
              </a:rPr>
              <a:t>Integration of FiQuS into STEAM framework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chemeClr val="tx1">
                    <a:alpha val="30000"/>
                  </a:schemeClr>
                </a:solidFill>
              </a:rPr>
              <a:t>Parametric analysis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chemeClr val="tx1">
                    <a:alpha val="30000"/>
                  </a:schemeClr>
                </a:solidFill>
              </a:rPr>
              <a:t>Co-simulation with other tools of the STEAM framework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chemeClr val="tx1">
                    <a:alpha val="30000"/>
                  </a:schemeClr>
                </a:solidFill>
              </a:rPr>
              <a:t>Reduced order models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chemeClr val="tx1">
                    <a:alpha val="30000"/>
                  </a:schemeClr>
                </a:solidFill>
              </a:rPr>
              <a:t>(Outlook on) high-performance computing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alpha val="30000"/>
                  </a:schemeClr>
                </a:solidFill>
              </a:rPr>
              <a:t>Summary</a:t>
            </a:r>
            <a:endParaRPr lang="x-none" dirty="0">
              <a:solidFill>
                <a:schemeClr val="tx1">
                  <a:alpha val="3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B2A53D-C9D1-6576-998A-CD549CEAF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Table of Contents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FB2E8-1975-2096-462C-81B2C9349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4CB09DF-4A83-1D21-5DF7-13E30B156F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GB"/>
              <a:t>Mariusz Wozniak et al. | Simulation of quench protection systems of next-generation SC magnets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12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B9B071-8EF2-2BD6-F1A1-861A526C7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008" y="4543801"/>
            <a:ext cx="2692013" cy="1579612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BE29766-7A6B-4118-8962-F0B34A078E13}"/>
              </a:ext>
            </a:extLst>
          </p:cNvPr>
          <p:cNvSpPr txBox="1">
            <a:spLocks/>
          </p:cNvSpPr>
          <p:nvPr/>
        </p:nvSpPr>
        <p:spPr>
          <a:xfrm>
            <a:off x="272154" y="1774407"/>
            <a:ext cx="2947261" cy="228101"/>
          </a:xfrm>
          <a:prstGeom prst="rect">
            <a:avLst/>
          </a:prstGeom>
        </p:spPr>
        <p:txBody>
          <a:bodyPr vert="horz" lIns="45720" tIns="0" rIns="45720" bIns="0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2D Example for quadrupole MQXA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222891-47A6-46D6-BDD9-AA17C41D8743}"/>
              </a:ext>
            </a:extLst>
          </p:cNvPr>
          <p:cNvSpPr txBox="1"/>
          <p:nvPr/>
        </p:nvSpPr>
        <p:spPr>
          <a:xfrm>
            <a:off x="6183008" y="4127836"/>
            <a:ext cx="3302107" cy="307777"/>
          </a:xfrm>
          <a:prstGeom prst="rect">
            <a:avLst/>
          </a:prstGeom>
        </p:spPr>
        <p:txBody>
          <a:bodyPr vert="horz" lIns="45720" tIns="0" rIns="45720" bIns="0" anchor="b">
            <a:norm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1400"/>
            </a:lvl1pPr>
            <a:lvl2pPr marL="905256" indent="-457200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1200"/>
            </a:lvl2pPr>
            <a:lvl3pPr marL="1092708" indent="-342900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1000"/>
            </a:lvl3pPr>
            <a:lvl4pPr marL="1385316" indent="-342900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900"/>
            </a:lvl4pPr>
            <a:lvl5pPr marL="1650492" indent="-342900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900"/>
            </a:lvl5pPr>
            <a:lvl6pPr marL="1700784" indent="-182880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baseline="0"/>
            </a:lvl6pPr>
            <a:lvl7pPr marL="1920240" indent="-182880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baseline="0"/>
            </a:lvl7pPr>
            <a:lvl8pPr marL="2139696" indent="-182880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/>
            </a:lvl8pPr>
            <a:lvl9pPr marL="2331720" indent="-18288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/>
            </a:lvl9pPr>
          </a:lstStyle>
          <a:p>
            <a:r>
              <a:rPr lang="en-GB" dirty="0"/>
              <a:t>3D Example of a CCT magnet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6581D9-2F37-4E2C-95E2-2FDBFEA97C67}"/>
              </a:ext>
            </a:extLst>
          </p:cNvPr>
          <p:cNvSpPr txBox="1"/>
          <p:nvPr/>
        </p:nvSpPr>
        <p:spPr>
          <a:xfrm>
            <a:off x="3411051" y="4127836"/>
            <a:ext cx="3302107" cy="307777"/>
          </a:xfrm>
          <a:prstGeom prst="rect">
            <a:avLst/>
          </a:prstGeom>
        </p:spPr>
        <p:txBody>
          <a:bodyPr vert="horz" lIns="45720" tIns="0" rIns="45720" bIns="0" anchor="b">
            <a:normAutofit/>
          </a:bodyPr>
          <a:lstStyle>
            <a:lvl1pPr indent="0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1400"/>
            </a:lvl1pPr>
            <a:lvl2pPr marL="905256" indent="-457200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1200"/>
            </a:lvl2pPr>
            <a:lvl3pPr marL="1092708" indent="-342900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1000"/>
            </a:lvl3pPr>
            <a:lvl4pPr marL="1385316" indent="-342900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900"/>
            </a:lvl4pPr>
            <a:lvl5pPr marL="1650492" indent="-342900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900"/>
            </a:lvl5pPr>
            <a:lvl6pPr marL="1700784" indent="-182880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baseline="0"/>
            </a:lvl6pPr>
            <a:lvl7pPr marL="1920240" indent="-182880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baseline="0"/>
            </a:lvl7pPr>
            <a:lvl8pPr marL="2139696" indent="-182880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/>
            </a:lvl8pPr>
            <a:lvl9pPr marL="2331720" indent="-18288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/>
            </a:lvl9pPr>
          </a:lstStyle>
          <a:p>
            <a:r>
              <a:rPr lang="en-GB" dirty="0"/>
              <a:t>3D Example of a NI HTS coil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A62B18-F842-A5A0-3825-548350684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5077" y="4621602"/>
            <a:ext cx="1411250" cy="13936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FDEE3F-3D12-AF08-FF02-BDA28D71E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40" y="4550462"/>
            <a:ext cx="2894165" cy="14490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0123F8-8E33-E9B9-8051-BE38A08C2BA7}"/>
              </a:ext>
            </a:extLst>
          </p:cNvPr>
          <p:cNvSpPr txBox="1"/>
          <p:nvPr/>
        </p:nvSpPr>
        <p:spPr>
          <a:xfrm>
            <a:off x="272154" y="4127836"/>
            <a:ext cx="3302107" cy="307777"/>
          </a:xfrm>
          <a:prstGeom prst="rect">
            <a:avLst/>
          </a:prstGeom>
        </p:spPr>
        <p:txBody>
          <a:bodyPr vert="horz" lIns="45720" tIns="0" rIns="45720" bIns="0" anchor="b">
            <a:norm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1400"/>
            </a:lvl1pPr>
            <a:lvl2pPr marL="905256" indent="-457200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1200"/>
            </a:lvl2pPr>
            <a:lvl3pPr marL="1092708" indent="-342900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1000"/>
            </a:lvl3pPr>
            <a:lvl4pPr marL="1385316" indent="-342900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900"/>
            </a:lvl4pPr>
            <a:lvl5pPr marL="1650492" indent="-342900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900"/>
            </a:lvl5pPr>
            <a:lvl6pPr marL="1700784" indent="-182880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baseline="0"/>
            </a:lvl6pPr>
            <a:lvl7pPr marL="1920240" indent="-182880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baseline="0"/>
            </a:lvl7pPr>
            <a:lvl8pPr marL="2139696" indent="-182880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/>
            </a:lvl8pPr>
            <a:lvl9pPr marL="2331720" indent="-18288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/>
            </a:lvl9pPr>
          </a:lstStyle>
          <a:p>
            <a:r>
              <a:rPr lang="en-GB" dirty="0"/>
              <a:t>3D Example of a SC filaments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0FBE07-5BFE-1FC9-F314-2316C13D95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2880" y="2077315"/>
            <a:ext cx="1804469" cy="1844568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445B76C-DBE7-1A91-043D-1C36C3991431}"/>
              </a:ext>
            </a:extLst>
          </p:cNvPr>
          <p:cNvSpPr txBox="1">
            <a:spLocks/>
          </p:cNvSpPr>
          <p:nvPr/>
        </p:nvSpPr>
        <p:spPr>
          <a:xfrm>
            <a:off x="7391400" y="1806510"/>
            <a:ext cx="4645616" cy="191846"/>
          </a:xfrm>
          <a:prstGeom prst="rect">
            <a:avLst/>
          </a:prstGeom>
        </p:spPr>
        <p:txBody>
          <a:bodyPr vert="horz" lIns="45720" tIns="0" rIns="45720" bIns="0" anchor="b">
            <a:no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1400"/>
            </a:lvl1pPr>
            <a:lvl2pPr marL="905256" indent="-457200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1200"/>
            </a:lvl2pPr>
            <a:lvl3pPr marL="1092708" indent="-342900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1000"/>
            </a:lvl3pPr>
            <a:lvl4pPr marL="1385316" indent="-342900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900"/>
            </a:lvl4pPr>
            <a:lvl5pPr marL="1650492" indent="-342900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900"/>
            </a:lvl5pPr>
            <a:lvl6pPr marL="1700784" indent="-182880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baseline="0"/>
            </a:lvl6pPr>
            <a:lvl7pPr marL="1920240" indent="-182880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baseline="0"/>
            </a:lvl7pPr>
            <a:lvl8pPr marL="2139696" indent="-182880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/>
            </a:lvl8pPr>
            <a:lvl9pPr marL="2331720" indent="-18288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/>
            </a:lvl9pPr>
          </a:lstStyle>
          <a:p>
            <a:r>
              <a:rPr lang="en-GB" dirty="0"/>
              <a:t>2D Reduced Magnetic Vector Potential Formulation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30B9D34-E29C-A28C-EF68-7588FF6DB0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1000" y="2065341"/>
            <a:ext cx="2230306" cy="189503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55F83DF-AE30-B295-B0EE-CC270C38B3BB}"/>
              </a:ext>
            </a:extLst>
          </p:cNvPr>
          <p:cNvSpPr txBox="1"/>
          <p:nvPr/>
        </p:nvSpPr>
        <p:spPr>
          <a:xfrm>
            <a:off x="4101993" y="1694731"/>
            <a:ext cx="3302107" cy="307777"/>
          </a:xfrm>
          <a:prstGeom prst="rect">
            <a:avLst/>
          </a:prstGeom>
        </p:spPr>
        <p:txBody>
          <a:bodyPr vert="horz" lIns="45720" tIns="0" rIns="45720" bIns="0" anchor="b">
            <a:norm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1400"/>
            </a:lvl1pPr>
            <a:lvl2pPr marL="905256" indent="-457200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1200"/>
            </a:lvl2pPr>
            <a:lvl3pPr marL="1092708" indent="-342900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1000"/>
            </a:lvl3pPr>
            <a:lvl4pPr marL="1385316" indent="-342900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900"/>
            </a:lvl4pPr>
            <a:lvl5pPr marL="1650492" indent="-342900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900"/>
            </a:lvl5pPr>
            <a:lvl6pPr marL="1700784" indent="-182880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baseline="0"/>
            </a:lvl6pPr>
            <a:lvl7pPr marL="1920240" indent="-182880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baseline="0"/>
            </a:lvl7pPr>
            <a:lvl8pPr marL="2139696" indent="-182880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/>
            </a:lvl8pPr>
            <a:lvl9pPr marL="2331720" indent="-18288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/>
            </a:lvl9pPr>
          </a:lstStyle>
          <a:p>
            <a:r>
              <a:rPr lang="en-GB" dirty="0"/>
              <a:t>2D AC loss map of LTS strand</a:t>
            </a:r>
          </a:p>
        </p:txBody>
      </p:sp>
      <p:pic>
        <p:nvPicPr>
          <p:cNvPr id="29" name="Picture 2" descr="The racetrack type coils model of the design magnet | Download Scientific  Diagram">
            <a:extLst>
              <a:ext uri="{FF2B5EF4-FFF2-40B4-BE49-F238E27FC236}">
                <a16:creationId xmlns:a16="http://schemas.microsoft.com/office/drawing/2014/main" id="{B8F9B30C-5992-8894-5DDF-3485F36EC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205" y="4454104"/>
            <a:ext cx="2205828" cy="166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BBD356B-0BEC-F151-1D12-383AE8573502}"/>
              </a:ext>
            </a:extLst>
          </p:cNvPr>
          <p:cNvSpPr txBox="1"/>
          <p:nvPr/>
        </p:nvSpPr>
        <p:spPr>
          <a:xfrm>
            <a:off x="9192908" y="4127836"/>
            <a:ext cx="3302107" cy="307777"/>
          </a:xfrm>
          <a:prstGeom prst="rect">
            <a:avLst/>
          </a:prstGeom>
        </p:spPr>
        <p:txBody>
          <a:bodyPr vert="horz" lIns="45720" tIns="0" rIns="45720" bIns="0" anchor="b">
            <a:norm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1400"/>
            </a:lvl1pPr>
            <a:lvl2pPr marL="905256" indent="-457200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1200"/>
            </a:lvl2pPr>
            <a:lvl3pPr marL="1092708" indent="-342900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1000"/>
            </a:lvl3pPr>
            <a:lvl4pPr marL="1385316" indent="-342900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900"/>
            </a:lvl4pPr>
            <a:lvl5pPr marL="1650492" indent="-342900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900"/>
            </a:lvl5pPr>
            <a:lvl6pPr marL="1700784" indent="-182880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baseline="0"/>
            </a:lvl6pPr>
            <a:lvl7pPr marL="1920240" indent="-182880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baseline="0"/>
            </a:lvl7pPr>
            <a:lvl8pPr marL="2139696" indent="-182880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/>
            </a:lvl8pPr>
            <a:lvl9pPr marL="2331720" indent="-18288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/>
            </a:lvl9pPr>
          </a:lstStyle>
          <a:p>
            <a:r>
              <a:rPr lang="en-GB" dirty="0"/>
              <a:t>3D Racetrack coils (HTS and LTS)</a:t>
            </a:r>
          </a:p>
        </p:txBody>
      </p:sp>
      <p:pic>
        <p:nvPicPr>
          <p:cNvPr id="3" name="Picture 6" descr="Icon&#10;&#10;Description automatically generated">
            <a:extLst>
              <a:ext uri="{FF2B5EF4-FFF2-40B4-BE49-F238E27FC236}">
                <a16:creationId xmlns:a16="http://schemas.microsoft.com/office/drawing/2014/main" id="{318C74D6-D699-1D3B-1452-116CF926D7D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5" t="1629" r="2350" b="1369"/>
          <a:stretch/>
        </p:blipFill>
        <p:spPr>
          <a:xfrm>
            <a:off x="884596" y="2065341"/>
            <a:ext cx="1720186" cy="198262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76CB68D-4D58-4F67-2188-880005B7F1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7200" y="168982"/>
            <a:ext cx="3266766" cy="1465603"/>
          </a:xfrm>
          <a:prstGeom prst="rect">
            <a:avLst/>
          </a:prstGeom>
        </p:spPr>
      </p:pic>
      <p:sp>
        <p:nvSpPr>
          <p:cNvPr id="17" name="Title 2">
            <a:extLst>
              <a:ext uri="{FF2B5EF4-FFF2-40B4-BE49-F238E27FC236}">
                <a16:creationId xmlns:a16="http://schemas.microsoft.com/office/drawing/2014/main" id="{824953EA-B047-7A72-3000-7C93C590E8EC}"/>
              </a:ext>
            </a:extLst>
          </p:cNvPr>
          <p:cNvSpPr txBox="1">
            <a:spLocks/>
          </p:cNvSpPr>
          <p:nvPr/>
        </p:nvSpPr>
        <p:spPr>
          <a:xfrm>
            <a:off x="3442550" y="734587"/>
            <a:ext cx="8172928" cy="84245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360" dirty="0">
                <a:solidFill>
                  <a:srgbClr val="25523B"/>
                </a:solidFill>
                <a:latin typeface="Segoe UI" panose="020B0502040204020203" pitchFamily="34" charset="0"/>
              </a:rPr>
              <a:t>Finite Element Quench Simulator</a:t>
            </a:r>
            <a:endParaRPr lang="en-GB" sz="5280" dirty="0">
              <a:solidFill>
                <a:srgbClr val="2552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522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E8008-C1FF-28AE-31E4-01B0EF67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FiQuS as a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BDBB4-6751-470D-CB9F-4D296ACD3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986" y="1495099"/>
            <a:ext cx="9872225" cy="382816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GB" dirty="0"/>
              <a:t>FiQuS is developed at CERN in TE-MPE-PE</a:t>
            </a:r>
          </a:p>
          <a:p>
            <a:pPr>
              <a:lnSpc>
                <a:spcPct val="200000"/>
              </a:lnSpc>
            </a:pPr>
            <a:r>
              <a:rPr lang="en-GB" dirty="0"/>
              <a:t>FiQuS is part of software framework for STEAM</a:t>
            </a:r>
          </a:p>
          <a:p>
            <a:pPr>
              <a:lnSpc>
                <a:spcPct val="200000"/>
              </a:lnSpc>
            </a:pPr>
            <a:r>
              <a:rPr lang="en-GB" dirty="0"/>
              <a:t>FiQuS is coded in Python and uses its libraries</a:t>
            </a:r>
          </a:p>
          <a:p>
            <a:pPr>
              <a:lnSpc>
                <a:spcPct val="200000"/>
              </a:lnSpc>
            </a:pPr>
            <a:r>
              <a:rPr lang="en-GB" dirty="0"/>
              <a:t>FiQuS is based on Gmsh and GetDP</a:t>
            </a: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09ECFCCB-4076-7F4B-77DA-38C510AE7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693" y="3734543"/>
            <a:ext cx="1918208" cy="56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AA443CA4-20E6-2BCB-160B-282CA82E3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341" y="4392563"/>
            <a:ext cx="1998912" cy="96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630858-2D8E-73FE-83E9-26B60C86CFA7}"/>
              </a:ext>
            </a:extLst>
          </p:cNvPr>
          <p:cNvSpPr txBox="1"/>
          <p:nvPr/>
        </p:nvSpPr>
        <p:spPr>
          <a:xfrm>
            <a:off x="10261976" y="5102905"/>
            <a:ext cx="153760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60" dirty="0">
                <a:hlinkClick r:id="rId5"/>
              </a:rPr>
              <a:t>onelab.info</a:t>
            </a:r>
            <a:endParaRPr lang="en-GB" sz="2160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EBE45E8-4C86-A8E1-9A7F-321D4FF0932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601" y="2744498"/>
            <a:ext cx="1796652" cy="63040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15E31D3-A4DA-BB6C-B07C-3DB0FFCFAB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71319" y="1599310"/>
            <a:ext cx="907780" cy="90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00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4FBD1-BEB8-74AC-2D94-0CDA8BE88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FiQuS code structure</a:t>
            </a:r>
          </a:p>
        </p:txBody>
      </p:sp>
      <p:pic>
        <p:nvPicPr>
          <p:cNvPr id="12" name="Picture 11" descr="A diagram of a plant&#10;&#10;Description automatically generated">
            <a:extLst>
              <a:ext uri="{FF2B5EF4-FFF2-40B4-BE49-F238E27FC236}">
                <a16:creationId xmlns:a16="http://schemas.microsoft.com/office/drawing/2014/main" id="{8F3F5F10-4E5F-1FF3-D0D6-7E0264F2BC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81" b="13646"/>
          <a:stretch/>
        </p:blipFill>
        <p:spPr>
          <a:xfrm>
            <a:off x="506340" y="936201"/>
            <a:ext cx="11179320" cy="4953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C83E34-D5B5-E1D8-89E4-1DBDF0C68825}"/>
              </a:ext>
            </a:extLst>
          </p:cNvPr>
          <p:cNvSpPr txBox="1"/>
          <p:nvPr/>
        </p:nvSpPr>
        <p:spPr>
          <a:xfrm>
            <a:off x="354166" y="6000155"/>
            <a:ext cx="11376025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x-none" sz="1050" i="1" dirty="0">
                <a:solidFill>
                  <a:schemeClr val="accent5"/>
                </a:solidFill>
              </a:rPr>
              <a:t>A. Vitrano </a:t>
            </a:r>
            <a:r>
              <a:rPr lang="en-GB" sz="1050" i="1" dirty="0">
                <a:solidFill>
                  <a:schemeClr val="accent5"/>
                </a:solidFill>
              </a:rPr>
              <a:t>et al</a:t>
            </a:r>
            <a:r>
              <a:rPr lang="en-GB" sz="1050" dirty="0">
                <a:solidFill>
                  <a:schemeClr val="accent5"/>
                </a:solidFill>
              </a:rPr>
              <a:t>., "An Open-Source Finite Element Quench Simulation Tool for Superconducting Magnets,“</a:t>
            </a:r>
            <a:r>
              <a:rPr lang="x-none" sz="1050" dirty="0">
                <a:solidFill>
                  <a:schemeClr val="accent5"/>
                </a:solidFill>
              </a:rPr>
              <a:t> IEEE Trans. Appl.</a:t>
            </a:r>
            <a:r>
              <a:rPr lang="en-GB" sz="1050" dirty="0">
                <a:solidFill>
                  <a:schemeClr val="accent5"/>
                </a:solidFill>
              </a:rPr>
              <a:t> (20</a:t>
            </a:r>
            <a:r>
              <a:rPr lang="x-none" sz="1050" dirty="0">
                <a:solidFill>
                  <a:schemeClr val="accent5"/>
                </a:solidFill>
              </a:rPr>
              <a:t>23</a:t>
            </a:r>
            <a:r>
              <a:rPr lang="en-GB" sz="1050" dirty="0">
                <a:solidFill>
                  <a:schemeClr val="accent5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12339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4FBD1-BEB8-74AC-2D94-0CDA8BE88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FiQuS input file and run types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48F730-571B-4CDF-8CE1-1FBA1E263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20844" y="587241"/>
            <a:ext cx="3982204" cy="557958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F0B18D-BD58-4742-8EAE-0707146F1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772" y="348193"/>
            <a:ext cx="960276" cy="3324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CB7A7F-24CC-0BD7-7986-ACD90E138C44}"/>
              </a:ext>
            </a:extLst>
          </p:cNvPr>
          <p:cNvSpPr txBox="1"/>
          <p:nvPr/>
        </p:nvSpPr>
        <p:spPr>
          <a:xfrm>
            <a:off x="859780" y="1399221"/>
            <a:ext cx="62295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FiQuS </a:t>
            </a:r>
            <a:r>
              <a:rPr lang="x-none" b="1" dirty="0"/>
              <a:t>uses a</a:t>
            </a:r>
            <a:r>
              <a:rPr lang="en-GB" b="1" dirty="0"/>
              <a:t> yaml based input file </a:t>
            </a:r>
            <a:endParaRPr lang="x-none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x-none" dirty="0"/>
              <a:t>Tree </a:t>
            </a:r>
            <a:r>
              <a:rPr lang="en-GB" dirty="0"/>
              <a:t>structure </a:t>
            </a:r>
            <a:r>
              <a:rPr lang="x-none" dirty="0"/>
              <a:t>of lists,</a:t>
            </a:r>
            <a:r>
              <a:rPr lang="en-GB" dirty="0"/>
              <a:t> lists of lists, dictionaries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There are some common parts (general, run) and geometry specific sections (</a:t>
            </a:r>
            <a:r>
              <a:rPr lang="x-none" b="1" dirty="0"/>
              <a:t>CCT</a:t>
            </a:r>
            <a:r>
              <a:rPr lang="en-GB" b="1" dirty="0"/>
              <a:t>,</a:t>
            </a:r>
            <a:r>
              <a:rPr lang="x-none" b="1" dirty="0"/>
              <a:t> multipole, ...</a:t>
            </a:r>
            <a:r>
              <a:rPr lang="en-GB" b="1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This file can </a:t>
            </a:r>
            <a:r>
              <a:rPr lang="x-none" b="1" dirty="0"/>
              <a:t>also </a:t>
            </a:r>
            <a:r>
              <a:rPr lang="en-GB" b="1" dirty="0"/>
              <a:t>be generated </a:t>
            </a:r>
            <a:r>
              <a:rPr lang="x-none" b="1" dirty="0"/>
              <a:t>from a dedicated model library via STEAM SDK (see later)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b="1" dirty="0"/>
              <a:t>Follows typical FE steps: </a:t>
            </a:r>
            <a:r>
              <a:rPr lang="en-GB" b="1" dirty="0"/>
              <a:t>geometry, mesh, solve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x-non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And a run type entry: “run” </a:t>
            </a:r>
            <a:r>
              <a:rPr lang="x-none" b="1" dirty="0">
                <a:sym typeface="Wingdings" panose="05000000000000000000" pitchFamily="2" charset="2"/>
              </a:rPr>
              <a:t></a:t>
            </a:r>
            <a:r>
              <a:rPr lang="en-GB" b="1" dirty="0"/>
              <a:t> “type” that can be: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83573A6-933A-F721-26DE-89E581CA89FE}"/>
              </a:ext>
            </a:extLst>
          </p:cNvPr>
          <p:cNvSpPr/>
          <p:nvPr/>
        </p:nvSpPr>
        <p:spPr>
          <a:xfrm>
            <a:off x="1006488" y="4999857"/>
            <a:ext cx="1503898" cy="82719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60" i="1" dirty="0"/>
              <a:t>‘</a:t>
            </a:r>
            <a:r>
              <a:rPr lang="en-GB" sz="1260" i="1" dirty="0" err="1"/>
              <a:t>geometry_only</a:t>
            </a:r>
            <a:r>
              <a:rPr lang="en-GB" sz="1260" i="1" dirty="0"/>
              <a:t>’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887F49F-51CE-B09F-739D-9CA94934F4A8}"/>
              </a:ext>
            </a:extLst>
          </p:cNvPr>
          <p:cNvSpPr/>
          <p:nvPr/>
        </p:nvSpPr>
        <p:spPr>
          <a:xfrm>
            <a:off x="2587011" y="5288014"/>
            <a:ext cx="1503898" cy="5390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60" i="1" dirty="0"/>
              <a:t>‘</a:t>
            </a:r>
            <a:r>
              <a:rPr lang="en-GB" sz="1260" i="1" dirty="0" err="1"/>
              <a:t>mesh_only</a:t>
            </a:r>
            <a:r>
              <a:rPr lang="en-GB" sz="1260" i="1" dirty="0"/>
              <a:t>’ 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D45A48B-AE14-E9E1-2598-A059B960AA9F}"/>
              </a:ext>
            </a:extLst>
          </p:cNvPr>
          <p:cNvSpPr/>
          <p:nvPr/>
        </p:nvSpPr>
        <p:spPr>
          <a:xfrm>
            <a:off x="4166483" y="5587613"/>
            <a:ext cx="1503898" cy="239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60" i="1" dirty="0"/>
              <a:t>‘</a:t>
            </a:r>
            <a:r>
              <a:rPr lang="en-GB" sz="1260" i="1" dirty="0" err="1"/>
              <a:t>solve_only</a:t>
            </a:r>
            <a:r>
              <a:rPr lang="en-GB" sz="1260" i="1" dirty="0"/>
              <a:t>’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67197DB-B142-DECC-C74E-88EF779388A1}"/>
              </a:ext>
            </a:extLst>
          </p:cNvPr>
          <p:cNvSpPr/>
          <p:nvPr/>
        </p:nvSpPr>
        <p:spPr>
          <a:xfrm>
            <a:off x="5769303" y="5587613"/>
            <a:ext cx="1503898" cy="239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60" i="1" dirty="0"/>
              <a:t>‘</a:t>
            </a:r>
            <a:r>
              <a:rPr lang="en-GB" sz="1260" i="1" dirty="0" err="1"/>
              <a:t>pp_only</a:t>
            </a:r>
            <a:r>
              <a:rPr lang="en-GB" sz="1260" i="1" dirty="0"/>
              <a:t>’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AF11742-DC56-F2AC-033C-03B545DE1C24}"/>
              </a:ext>
            </a:extLst>
          </p:cNvPr>
          <p:cNvSpPr/>
          <p:nvPr/>
        </p:nvSpPr>
        <p:spPr>
          <a:xfrm>
            <a:off x="4166483" y="5288015"/>
            <a:ext cx="3106718" cy="239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60" i="1" dirty="0"/>
              <a:t>‘</a:t>
            </a:r>
            <a:r>
              <a:rPr lang="en-GB" sz="1260" i="1" dirty="0" err="1"/>
              <a:t>solve_with_pp</a:t>
            </a:r>
            <a:r>
              <a:rPr lang="en-GB" sz="1260" i="1" dirty="0"/>
              <a:t>‘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3B1B951-70B0-F113-0FE8-9B2394341DB2}"/>
              </a:ext>
            </a:extLst>
          </p:cNvPr>
          <p:cNvSpPr/>
          <p:nvPr/>
        </p:nvSpPr>
        <p:spPr>
          <a:xfrm>
            <a:off x="2587011" y="4999856"/>
            <a:ext cx="4686190" cy="239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60" dirty="0"/>
              <a:t>‘</a:t>
            </a:r>
            <a:r>
              <a:rPr lang="en-GB" sz="1260" dirty="0" err="1"/>
              <a:t>mesh_and_solve_with_pp</a:t>
            </a:r>
            <a:r>
              <a:rPr lang="en-GB" sz="1260" dirty="0"/>
              <a:t>’</a:t>
            </a:r>
            <a:endParaRPr lang="en-GB" sz="1260" i="1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A67B6C8-6E29-8B7D-A5DD-CEF5E4898EF0}"/>
              </a:ext>
            </a:extLst>
          </p:cNvPr>
          <p:cNvSpPr/>
          <p:nvPr/>
        </p:nvSpPr>
        <p:spPr>
          <a:xfrm>
            <a:off x="1006489" y="4707402"/>
            <a:ext cx="6266713" cy="239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60" dirty="0"/>
              <a:t>‘</a:t>
            </a:r>
            <a:r>
              <a:rPr lang="en-GB" sz="1260" dirty="0" err="1"/>
              <a:t>start_from_yaml</a:t>
            </a:r>
            <a:r>
              <a:rPr lang="en-GB" sz="1260" dirty="0"/>
              <a:t>’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A5B85A6-7327-6F88-EF83-0DD9992DB14E}"/>
              </a:ext>
            </a:extLst>
          </p:cNvPr>
          <p:cNvCxnSpPr>
            <a:cxnSpLocks/>
          </p:cNvCxnSpPr>
          <p:nvPr/>
        </p:nvCxnSpPr>
        <p:spPr>
          <a:xfrm>
            <a:off x="4953001" y="3656951"/>
            <a:ext cx="232020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DA20194-27F7-5413-0A61-3EAC89477DD7}"/>
              </a:ext>
            </a:extLst>
          </p:cNvPr>
          <p:cNvCxnSpPr>
            <a:cxnSpLocks/>
          </p:cNvCxnSpPr>
          <p:nvPr/>
        </p:nvCxnSpPr>
        <p:spPr>
          <a:xfrm flipV="1">
            <a:off x="7273202" y="1295400"/>
            <a:ext cx="0" cy="23615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A1032B2-92E7-F7C6-1A1C-6AFB0E82C144}"/>
              </a:ext>
            </a:extLst>
          </p:cNvPr>
          <p:cNvCxnSpPr>
            <a:cxnSpLocks/>
          </p:cNvCxnSpPr>
          <p:nvPr/>
        </p:nvCxnSpPr>
        <p:spPr>
          <a:xfrm>
            <a:off x="7273202" y="1295400"/>
            <a:ext cx="44764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A3848E1-485B-DF3D-3BF0-023545C10947}"/>
              </a:ext>
            </a:extLst>
          </p:cNvPr>
          <p:cNvCxnSpPr>
            <a:cxnSpLocks/>
          </p:cNvCxnSpPr>
          <p:nvPr/>
        </p:nvCxnSpPr>
        <p:spPr>
          <a:xfrm>
            <a:off x="4953000" y="3656951"/>
            <a:ext cx="1" cy="2292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552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bg1"/>
        </a:solidFill>
      </a:spPr>
      <a:bodyPr vert="horz" lIns="91440" tIns="45720" rIns="91440" bIns="45720" rtlCol="0" anchor="ctr" anchorCtr="0"/>
      <a:lstStyle>
        <a:defPPr marL="171450" indent="-171450" algn="l">
          <a:buFont typeface="Arial" panose="020B0604020202020204" pitchFamily="34" charset="0"/>
          <a:buChar char="•"/>
          <a:defRPr dirty="0" smtClean="0">
            <a:sym typeface="Wingdings" panose="05000000000000000000" pitchFamily="2" charset="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0" id="{13C28D64-1B24-AE44-ADF1-2F22862D8410}" vid="{33E554F9-2EDB-C045-92B1-7271172784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 Cobranding 16x9_PPT_Arial</Template>
  <TotalTime>16532</TotalTime>
  <Words>2698</Words>
  <Application>Microsoft Office PowerPoint</Application>
  <PresentationFormat>Widescreen</PresentationFormat>
  <Paragraphs>471</Paragraphs>
  <Slides>30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MS Mincho</vt:lpstr>
      <vt:lpstr>Arial</vt:lpstr>
      <vt:lpstr>Calibri</vt:lpstr>
      <vt:lpstr>Cambria Math</vt:lpstr>
      <vt:lpstr>CMR10</vt:lpstr>
      <vt:lpstr>Roboto-Regular</vt:lpstr>
      <vt:lpstr>Segoe UI</vt:lpstr>
      <vt:lpstr>Wingdings</vt:lpstr>
      <vt:lpstr>Office Theme</vt:lpstr>
      <vt:lpstr>Simulation of quench protection systems of next‑generation superconducting magnets</vt:lpstr>
      <vt:lpstr>Motivation: quench of superconducting magnets</vt:lpstr>
      <vt:lpstr>Quench simulation Key Facts and Requirements</vt:lpstr>
      <vt:lpstr>Table of Contents</vt:lpstr>
      <vt:lpstr>Table of Contents</vt:lpstr>
      <vt:lpstr>PowerPoint Presentation</vt:lpstr>
      <vt:lpstr>FiQuS as a tool</vt:lpstr>
      <vt:lpstr>FiQuS code structure</vt:lpstr>
      <vt:lpstr>FiQuS input file and run types</vt:lpstr>
      <vt:lpstr>FiQuS folder structure</vt:lpstr>
      <vt:lpstr>FiQuS geometry and mesh generation via Gmsh API</vt:lpstr>
      <vt:lpstr>FiQuS programmatic generation of .pro</vt:lpstr>
      <vt:lpstr>Table of Contents</vt:lpstr>
      <vt:lpstr>PowerPoint Presentation</vt:lpstr>
      <vt:lpstr>Parametric Analysis via STEAM SDK</vt:lpstr>
      <vt:lpstr>STEAM SDK coupling to DAKOTA</vt:lpstr>
      <vt:lpstr>PowerPoint Presentation</vt:lpstr>
      <vt:lpstr>Cooperative simulation (co-simulation)</vt:lpstr>
      <vt:lpstr>PowerPoint Presentation</vt:lpstr>
      <vt:lpstr>Table of Contents</vt:lpstr>
      <vt:lpstr>Reduced Order Modelling of Superconducting Magnets</vt:lpstr>
      <vt:lpstr>Reduced Order Modelling of Superconducting Magnets</vt:lpstr>
      <vt:lpstr>Reduced Order Modelling of Superconducting Magnets</vt:lpstr>
      <vt:lpstr>Table of Contents</vt:lpstr>
      <vt:lpstr>HPC for speeding up FiQuS and STEAM</vt:lpstr>
      <vt:lpstr>Some HPC-related results</vt:lpstr>
      <vt:lpstr>Table of Contents</vt:lpstr>
      <vt:lpstr>Summary</vt:lpstr>
      <vt:lpstr>PowerPoint Presentation</vt:lpstr>
      <vt:lpstr>CERNGetDP: Software Toolchain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is Arial Bold 50pt  up to three lines</dc:title>
  <dc:creator>Tim Mulder</dc:creator>
  <cp:lastModifiedBy>Mariusz Wozniak</cp:lastModifiedBy>
  <cp:revision>349</cp:revision>
  <cp:lastPrinted>2020-01-30T13:49:18Z</cp:lastPrinted>
  <dcterms:created xsi:type="dcterms:W3CDTF">2022-10-12T12:08:01Z</dcterms:created>
  <dcterms:modified xsi:type="dcterms:W3CDTF">2024-10-02T16:34:31Z</dcterms:modified>
</cp:coreProperties>
</file>