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4" r:id="rId12"/>
    <p:sldId id="265" r:id="rId13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>
      <p:cViewPr varScale="1">
        <p:scale>
          <a:sx n="107" d="100"/>
          <a:sy n="107" d="100"/>
        </p:scale>
        <p:origin x="200" y="2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3D7B1E-408C-3D4A-B259-D4CFE41B7A24}" type="datetimeFigureOut">
              <a:rPr lang="en-US"/>
              <a:t>10/2/24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02951F-5E4D-1640-919F-03D86C713CB5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V. Isensee, Kazinova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02951F-5E4D-1640-919F-03D86C713CB5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*better statement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202951F-5E4D-1640-919F-03D86C713CB5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 bwMode="auto"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2400"/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868705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538788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63425" y="307195"/>
            <a:ext cx="8934639" cy="787557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1126329" y="6552643"/>
            <a:ext cx="554591" cy="365125"/>
          </a:xfrm>
        </p:spPr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283202" y="6560612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 bwMode="auto"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Author - OrgUnit</a:t>
            </a:r>
            <a:endParaRPr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283202" y="6560612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180515" y="6552643"/>
            <a:ext cx="500404" cy="365125"/>
          </a:xfrm>
        </p:spPr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465335" y="6552644"/>
            <a:ext cx="1597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Author - OrgUnit</a:t>
            </a:r>
            <a:endParaRPr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283202" y="6560612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498066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Author - OrgUnit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283203" y="6560612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23515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50" b="1"/>
            </a:lvl1pPr>
          </a:lstStyle>
          <a:p>
            <a:pPr>
              <a:defRPr/>
            </a:pPr>
            <a:r>
              <a:rPr lang="de-DE"/>
              <a:t>Titel hinzufügen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/>
          <p:cNvCxnSpPr>
            <a:cxnSpLocks/>
          </p:cNvCxnSpPr>
          <p:nvPr userDrawn="1"/>
        </p:nvCxnSpPr>
        <p:spPr bwMode="auto"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/>
          <p:cNvCxnSpPr>
            <a:cxnSpLocks/>
          </p:cNvCxnSpPr>
          <p:nvPr userDrawn="1"/>
        </p:nvCxnSpPr>
        <p:spPr bwMode="auto"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 userDrawn="1"/>
        </p:nvSpPr>
        <p:spPr bwMode="auto"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5" name="Rechteck 24"/>
          <p:cNvSpPr/>
          <p:nvPr userDrawn="1"/>
        </p:nvSpPr>
        <p:spPr bwMode="auto"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3513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687722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  <a:endParaRPr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423518" y="308100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e-DE"/>
              <a:t>Author - OrgUnit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350935" y="6560611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pic>
        <p:nvPicPr>
          <p:cNvPr id="4" name="Bild 12" descr="FAIR_Logo_rgb.png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855086" y="297502"/>
            <a:ext cx="1033406" cy="861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457189">
        <a:spcBef>
          <a:spcPts val="0"/>
        </a:spcBef>
        <a:buNone/>
        <a:defRPr sz="2400" b="1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0" indent="-342890" algn="l" defTabSz="457189">
        <a:spcBef>
          <a:spcPts val="0"/>
        </a:spcBef>
        <a:buClr>
          <a:srgbClr val="FDBB63"/>
        </a:buClr>
        <a:buFont typeface="Wingdings"/>
        <a:buChar char="§"/>
        <a:defRPr sz="24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>
        <a:spcBef>
          <a:spcPts val="0"/>
        </a:spcBef>
        <a:buClr>
          <a:srgbClr val="FDBB63"/>
        </a:buClr>
        <a:buFont typeface="Wingdings"/>
        <a:buChar char="§"/>
        <a:defRPr sz="20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>
        <a:spcBef>
          <a:spcPts val="0"/>
        </a:spcBef>
        <a:buClr>
          <a:srgbClr val="FDBB63"/>
        </a:buClr>
        <a:buFont typeface="Wingdings"/>
        <a:buChar char="§"/>
        <a:defRPr sz="18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>
        <a:spcBef>
          <a:spcPts val="0"/>
        </a:spcBef>
        <a:buClr>
          <a:srgbClr val="FDBB63"/>
        </a:buClr>
        <a:buFont typeface="Wingdings"/>
        <a:buChar char="§"/>
        <a:defRPr sz="16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>
        <a:spcBef>
          <a:spcPts val="0"/>
        </a:spcBef>
        <a:buClr>
          <a:srgbClr val="FDBB63"/>
        </a:buClr>
        <a:buFont typeface="Wingdings"/>
        <a:buChar char="§"/>
        <a:defRPr sz="1400">
          <a:solidFill>
            <a:srgbClr val="333333"/>
          </a:solidFill>
          <a:latin typeface="Arial"/>
          <a:ea typeface="+mn-ea"/>
          <a:cs typeface="Arial"/>
        </a:defRPr>
      </a:lvl5pPr>
      <a:lvl6pPr marL="2514536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0.emf"/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19.emf"/><Relationship Id="rId5" Type="http://schemas.openxmlformats.org/officeDocument/2006/relationships/image" Target="../media/image23.png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2.bin"/><Relationship Id="rId4" Type="http://schemas.openxmlformats.org/officeDocument/2006/relationships/hyperlink" Target="http://www.sciencedirect.com/science/article/pii/S0168900217305946" TargetMode="External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2011680" y="2631440"/>
            <a:ext cx="7752080" cy="163585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de-DE"/>
              <a:t>Data-driven model predictive control for automated optimization of injection into the SIS18 synchrotron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868706" y="4386943"/>
            <a:ext cx="5737413" cy="11863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S. Appel, </a:t>
            </a:r>
            <a:r>
              <a:rPr lang="de-DE" dirty="0"/>
              <a:t>Nico </a:t>
            </a:r>
            <a:r>
              <a:rPr lang="de-DE" dirty="0" err="1"/>
              <a:t>Madysa</a:t>
            </a:r>
            <a:r>
              <a:rPr lang="de-DE" dirty="0"/>
              <a:t> (GSI)</a:t>
            </a:r>
            <a:br>
              <a:rPr lang="de-DE" dirty="0"/>
            </a:br>
            <a:r>
              <a:rPr lang="en-US" dirty="0"/>
              <a:t>S. </a:t>
            </a:r>
            <a:r>
              <a:rPr lang="en-US" dirty="0" err="1"/>
              <a:t>Hirländer</a:t>
            </a:r>
            <a:r>
              <a:rPr lang="en-US" dirty="0"/>
              <a:t> (Paris </a:t>
            </a:r>
            <a:r>
              <a:rPr lang="en-US" dirty="0" err="1"/>
              <a:t>Lodron</a:t>
            </a:r>
            <a:r>
              <a:rPr lang="en-US" dirty="0"/>
              <a:t> Universität Salzburg)</a:t>
            </a:r>
            <a:endParaRPr dirty="0"/>
          </a:p>
          <a:p>
            <a:pPr>
              <a:defRPr/>
            </a:pPr>
            <a:r>
              <a:rPr lang="en-US" dirty="0" err="1"/>
              <a:t>Seeheim</a:t>
            </a:r>
            <a:r>
              <a:rPr lang="en-US" dirty="0"/>
              <a:t>, October 2024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17015" y="2057185"/>
            <a:ext cx="1043490" cy="7046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33458" y="1345396"/>
            <a:ext cx="1340332" cy="674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MPC optimization of MTI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706521" y="1270749"/>
            <a:ext cx="3928982" cy="523864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3424" y="1236414"/>
            <a:ext cx="6177843" cy="5148202"/>
          </a:xfrm>
          <a:prstGeom prst="rect">
            <a:avLst/>
          </a:prstGeom>
        </p:spPr>
      </p:pic>
      <p:cxnSp>
        <p:nvCxnSpPr>
          <p:cNvPr id="14" name="Gerade Verbindung 13"/>
          <p:cNvCxnSpPr>
            <a:cxnSpLocks/>
          </p:cNvCxnSpPr>
          <p:nvPr/>
        </p:nvCxnSpPr>
        <p:spPr bwMode="auto">
          <a:xfrm>
            <a:off x="5154096" y="1368936"/>
            <a:ext cx="0" cy="51138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 bwMode="auto">
          <a:xfrm>
            <a:off x="2107078" y="6249673"/>
            <a:ext cx="3159760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US" sz="1600"/>
              <a:t>Episodes conclude successfully</a:t>
            </a:r>
            <a:endParaRPr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0669" y="-33044"/>
            <a:ext cx="1340332" cy="67443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66253" y="283066"/>
            <a:ext cx="1043490" cy="704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33A7E51-4DCD-9E45-90C3-97CCFD28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9"/>
          <a:stretch/>
        </p:blipFill>
        <p:spPr>
          <a:xfrm>
            <a:off x="1434101" y="3929554"/>
            <a:ext cx="4001276" cy="2611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Summary and Outlook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sp>
        <p:nvSpPr>
          <p:cNvPr id="632782648" name="Textfeld 13"/>
          <p:cNvSpPr txBox="1"/>
          <p:nvPr/>
        </p:nvSpPr>
        <p:spPr bwMode="auto">
          <a:xfrm>
            <a:off x="482146" y="1495579"/>
            <a:ext cx="6270389" cy="31393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en-US" b="1" dirty="0"/>
              <a:t>Data-Driven Model Predictive Control (MPC)</a:t>
            </a:r>
            <a:endParaRPr lang="en-US" b="1" dirty="0"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has demonstrated to solve the MTI problem in simulation</a:t>
            </a:r>
            <a:endParaRPr lang="en-US" sz="18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sz="18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ext steps:</a:t>
            </a:r>
            <a:b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emonstration in the GSI control room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with 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Geoff</a:t>
            </a:r>
            <a:endParaRPr lang="en-US" sz="18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sz="1800" dirty="0">
              <a:latin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sym typeface="Arial"/>
              </a:rPr>
              <a:t>GeOFF</a:t>
            </a:r>
            <a:r>
              <a:rPr lang="en-US" dirty="0">
                <a:solidFill>
                  <a:srgbClr val="000000"/>
                </a:solidFill>
                <a:sym typeface="Arial"/>
              </a:rPr>
              <a:t> (Generic Optimization Frontend &amp; Framework) </a:t>
            </a:r>
            <a:br>
              <a:rPr lang="en-US" dirty="0">
                <a:solidFill>
                  <a:srgbClr val="000000"/>
                </a:solidFill>
                <a:sym typeface="Arial"/>
              </a:rPr>
            </a:br>
            <a:r>
              <a:rPr lang="en-US" dirty="0">
                <a:solidFill>
                  <a:srgbClr val="000000"/>
                </a:solidFill>
                <a:sym typeface="Arial"/>
              </a:rPr>
              <a:t>is a widely used framework for deploying automation </a:t>
            </a:r>
            <a:br>
              <a:rPr lang="en-US" dirty="0">
                <a:solidFill>
                  <a:srgbClr val="000000"/>
                </a:solidFill>
                <a:sym typeface="Arial"/>
              </a:rPr>
            </a:br>
            <a:r>
              <a:rPr lang="en-US" dirty="0">
                <a:solidFill>
                  <a:srgbClr val="000000"/>
                </a:solidFill>
                <a:sym typeface="Arial"/>
              </a:rPr>
              <a:t>at CERN and GSI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83282888" name="Textfeld 283282887"/>
          <p:cNvSpPr txBox="1"/>
          <p:nvPr/>
        </p:nvSpPr>
        <p:spPr bwMode="auto">
          <a:xfrm>
            <a:off x="280504" y="1495579"/>
            <a:ext cx="4680315" cy="365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dirty="0"/>
          </a:p>
        </p:txBody>
      </p:sp>
      <p:pic>
        <p:nvPicPr>
          <p:cNvPr id="1743888967" name="Grafik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85699" y="1685584"/>
            <a:ext cx="4895221" cy="4079351"/>
          </a:xfrm>
          <a:prstGeom prst="rect">
            <a:avLst/>
          </a:prstGeom>
        </p:spPr>
      </p:pic>
      <p:pic>
        <p:nvPicPr>
          <p:cNvPr id="11" name="Google Shape;61;p1">
            <a:extLst>
              <a:ext uri="{FF2B5EF4-FFF2-40B4-BE49-F238E27FC236}">
                <a16:creationId xmlns:a16="http://schemas.microsoft.com/office/drawing/2014/main" id="{D314AB97-4390-3E49-830B-055FA036B7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945" y="108825"/>
            <a:ext cx="1781701" cy="87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 bwMode="auto">
          <a:xfrm>
            <a:off x="2825854" y="3075057"/>
            <a:ext cx="6574236" cy="7078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US" sz="4000" dirty="0"/>
              <a:t>Thank you for your attention</a:t>
            </a: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FAIR/GSI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ICAP</a:t>
            </a:r>
            <a:endParaRPr lang="de-DE"/>
          </a:p>
        </p:txBody>
      </p:sp>
      <p:sp>
        <p:nvSpPr>
          <p:cNvPr id="7" name="Titel 1"/>
          <p:cNvSpPr txBox="1"/>
          <p:nvPr/>
        </p:nvSpPr>
        <p:spPr bwMode="auto">
          <a:xfrm>
            <a:off x="563425" y="307195"/>
            <a:ext cx="893463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189">
              <a:spcBef>
                <a:spcPts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Google Shape;61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oliennummernplatzhalter 3"/>
          <p:cNvSpPr txBox="1"/>
          <p:nvPr/>
        </p:nvSpPr>
        <p:spPr bwMode="auto">
          <a:xfrm>
            <a:off x="11126329" y="6552643"/>
            <a:ext cx="554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0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5CBDDA-5CCF-8748-8988-9DC6C8981774}" type="slidenum">
              <a:rPr lang="de-DE"/>
              <a:t>2</a:t>
            </a:fld>
            <a:endParaRPr lang="de-DE"/>
          </a:p>
        </p:txBody>
      </p:sp>
      <p:sp>
        <p:nvSpPr>
          <p:cNvPr id="20" name="Datumsplatzhalter 4"/>
          <p:cNvSpPr txBox="1"/>
          <p:nvPr/>
        </p:nvSpPr>
        <p:spPr bwMode="auto"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grpSp>
        <p:nvGrpSpPr>
          <p:cNvPr id="21" name="Google Shape;51;p1"/>
          <p:cNvGrpSpPr/>
          <p:nvPr/>
        </p:nvGrpSpPr>
        <p:grpSpPr bwMode="auto">
          <a:xfrm>
            <a:off x="6001411" y="1262811"/>
            <a:ext cx="5679509" cy="4095671"/>
            <a:chOff x="3390972" y="1242388"/>
            <a:chExt cx="6218583" cy="5039143"/>
          </a:xfrm>
        </p:grpSpPr>
        <p:grpSp>
          <p:nvGrpSpPr>
            <p:cNvPr id="22" name="Google Shape;52;p1"/>
            <p:cNvGrpSpPr/>
            <p:nvPr/>
          </p:nvGrpSpPr>
          <p:grpSpPr bwMode="auto">
            <a:xfrm>
              <a:off x="3390972" y="1242388"/>
              <a:ext cx="6218583" cy="5039143"/>
              <a:chOff x="1791560" y="1306390"/>
              <a:chExt cx="6218583" cy="5039143"/>
            </a:xfrm>
          </p:grpSpPr>
          <p:pic>
            <p:nvPicPr>
              <p:cNvPr id="25" name="Google Shape;53;p1"/>
              <p:cNvPicPr/>
              <p:nvPr/>
            </p:nvPicPr>
            <p:blipFill>
              <a:blip r:embed="rId4">
                <a:alphaModFix/>
              </a:blip>
              <a:srcRect l="429" t="1723" b="2763"/>
              <a:stretch/>
            </p:blipFill>
            <p:spPr bwMode="auto">
              <a:xfrm>
                <a:off x="1791560" y="1306390"/>
                <a:ext cx="6218583" cy="5039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54;p1"/>
              <p:cNvSpPr/>
              <p:nvPr/>
            </p:nvSpPr>
            <p:spPr bwMode="auto">
              <a:xfrm>
                <a:off x="4149725" y="2584450"/>
                <a:ext cx="228600" cy="219074"/>
              </a:xfrm>
              <a:prstGeom prst="ellipse">
                <a:avLst/>
              </a:prstGeom>
              <a:noFill/>
              <a:ln w="2540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55;p1"/>
              <p:cNvSpPr/>
              <p:nvPr/>
            </p:nvSpPr>
            <p:spPr bwMode="auto">
              <a:xfrm>
                <a:off x="4568698" y="2803524"/>
                <a:ext cx="228600" cy="219074"/>
              </a:xfrm>
              <a:prstGeom prst="ellipse">
                <a:avLst/>
              </a:prstGeom>
              <a:noFill/>
              <a:ln w="2540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56;p1"/>
              <p:cNvSpPr/>
              <p:nvPr/>
            </p:nvSpPr>
            <p:spPr bwMode="auto">
              <a:xfrm>
                <a:off x="4410329" y="3144901"/>
                <a:ext cx="228600" cy="219074"/>
              </a:xfrm>
              <a:prstGeom prst="ellipse">
                <a:avLst/>
              </a:prstGeom>
              <a:noFill/>
              <a:ln w="254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  <a:defRPr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3" name="Google Shape;57;p1"/>
            <p:cNvSpPr/>
            <p:nvPr/>
          </p:nvSpPr>
          <p:spPr bwMode="auto">
            <a:xfrm>
              <a:off x="3746806" y="4810539"/>
              <a:ext cx="1063733" cy="4075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24" name="Google Shape;58;p1"/>
            <p:cNvPicPr/>
            <p:nvPr/>
          </p:nvPicPr>
          <p:blipFill>
            <a:blip r:embed="rId4">
              <a:alphaModFix/>
            </a:blip>
            <a:srcRect l="8741" t="70836" r="77996" b="22004"/>
            <a:stretch/>
          </p:blipFill>
          <p:spPr bwMode="auto">
            <a:xfrm>
              <a:off x="6514976" y="5684755"/>
              <a:ext cx="828290" cy="377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59;p1"/>
          <p:cNvSpPr txBox="1"/>
          <p:nvPr/>
        </p:nvSpPr>
        <p:spPr bwMode="auto">
          <a:xfrm>
            <a:off x="370846" y="1626665"/>
            <a:ext cx="554363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defRPr/>
            </a:pP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</a:rPr>
              <a:t>Automation and optimization with </a:t>
            </a:r>
            <a:r>
              <a:rPr lang="en-US" sz="1600" u="sng"/>
              <a:t>P</a:t>
            </a: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</a:rPr>
              <a:t>ython</a:t>
            </a:r>
            <a:r>
              <a:rPr lang="en-US" sz="1600" b="1" u="sng">
                <a:solidFill>
                  <a:srgbClr val="000000"/>
                </a:solidFill>
                <a:latin typeface="Arial"/>
                <a:ea typeface="Arial"/>
                <a:cs typeface="Arial"/>
              </a:rPr>
              <a:t>:</a:t>
            </a:r>
            <a:endParaRPr sz="1600" u="sng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196850">
              <a:buClr>
                <a:srgbClr val="FFC000"/>
              </a:buClr>
              <a:buSzPts val="1400"/>
              <a:defRPr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</a:rPr>
              <a:t>Multi-turn injection loss minimization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sz="1600">
                <a:solidFill>
                  <a:srgbClr val="FFC000"/>
                </a:solidFill>
                <a:latin typeface="Arial"/>
                <a:ea typeface="Arial"/>
                <a:cs typeface="Arial"/>
              </a:rPr>
              <a:t>SIS18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Beam steering (</a:t>
            </a: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</a:rPr>
              <a:t>TK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Closed-orbit correction for non-standard optics (</a:t>
            </a:r>
            <a:r>
              <a:rPr lang="en-US" sz="1600">
                <a:solidFill>
                  <a:srgbClr val="FFC000"/>
                </a:solidFill>
                <a:latin typeface="Arial"/>
                <a:ea typeface="Arial"/>
                <a:cs typeface="Arial"/>
              </a:rPr>
              <a:t>SIS18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</a:rPr>
              <a:t>)</a:t>
            </a:r>
            <a:endParaRPr lang="en-US"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Slow extraction loss minimization (</a:t>
            </a:r>
            <a:r>
              <a:rPr lang="en-US" sz="1600">
                <a:solidFill>
                  <a:srgbClr val="FFC000"/>
                </a:solidFill>
                <a:latin typeface="Arial"/>
                <a:ea typeface="Arial"/>
                <a:cs typeface="Arial"/>
              </a:rPr>
              <a:t>SIS18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</a:rPr>
              <a:t>)</a:t>
            </a:r>
            <a:endParaRPr/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en-US" sz="1600">
                <a:latin typeface="Arial"/>
                <a:ea typeface="Arial"/>
                <a:cs typeface="Arial"/>
              </a:rPr>
              <a:t>Beam steering and focusing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</a:rPr>
              <a:t>FRS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196850">
              <a:buClr>
                <a:srgbClr val="FFC000"/>
              </a:buClr>
              <a:buSzPts val="1400"/>
              <a:defRPr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62;p1"/>
          <p:cNvSpPr txBox="1"/>
          <p:nvPr/>
        </p:nvSpPr>
        <p:spPr bwMode="auto">
          <a:xfrm>
            <a:off x="4857007" y="5438625"/>
            <a:ext cx="7549815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30200">
              <a:spcBef>
                <a:spcPts val="400"/>
              </a:spcBef>
              <a:buClr>
                <a:srgbClr val="FDBB63"/>
              </a:buClr>
              <a:buSzPts val="1600"/>
              <a:buFont typeface="Noto Sans Symbols"/>
              <a:buChar char="▪"/>
              <a:defRPr/>
            </a:pPr>
            <a:r>
              <a:rPr lang="en-US" sz="1600" dirty="0"/>
              <a:t>EURO-LABS finances a scientific staff member for three years (in APH)</a:t>
            </a:r>
            <a:endParaRPr sz="1600" dirty="0"/>
          </a:p>
          <a:p>
            <a:pPr marL="457200" indent="-330200">
              <a:spcBef>
                <a:spcPts val="400"/>
              </a:spcBef>
              <a:buClr>
                <a:srgbClr val="FDBB63"/>
              </a:buClr>
              <a:buSzPts val="1600"/>
              <a:buFont typeface="Noto Sans Symbols"/>
              <a:buChar char="▪"/>
              <a:defRPr/>
            </a:pPr>
            <a:r>
              <a:rPr lang="en-US" sz="1600" dirty="0">
                <a:solidFill>
                  <a:srgbClr val="333333"/>
                </a:solidFill>
              </a:rPr>
              <a:t>Several </a:t>
            </a:r>
            <a:r>
              <a:rPr lang="en-US" sz="1600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TUDa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m</a:t>
            </a:r>
            <a:r>
              <a:rPr lang="en-US" sz="1600" dirty="0">
                <a:solidFill>
                  <a:srgbClr val="333333"/>
                </a:solidFill>
              </a:rPr>
              <a:t>aster and PhD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students (with </a:t>
            </a:r>
            <a:r>
              <a:rPr lang="en-US" sz="1600" dirty="0" err="1">
                <a:solidFill>
                  <a:srgbClr val="333333"/>
                </a:solidFill>
              </a:rPr>
              <a:t>TUDa</a:t>
            </a:r>
            <a:r>
              <a:rPr lang="en-US" sz="1600" dirty="0">
                <a:solidFill>
                  <a:srgbClr val="333333"/>
                </a:solidFill>
              </a:rPr>
              <a:t> funding)</a:t>
            </a:r>
            <a:endParaRPr dirty="0"/>
          </a:p>
          <a:p>
            <a:pPr marL="457200" indent="-330200">
              <a:spcBef>
                <a:spcPts val="400"/>
              </a:spcBef>
              <a:buClr>
                <a:srgbClr val="FDBB63"/>
              </a:buClr>
              <a:buSzPts val="1600"/>
              <a:buFont typeface="Noto Sans Symbols"/>
              <a:buChar char="▪"/>
              <a:defRPr/>
            </a:pPr>
            <a:r>
              <a:rPr lang="en-US" sz="1600" dirty="0"/>
              <a:t>One master student from Paris </a:t>
            </a:r>
            <a:r>
              <a:rPr lang="en-US" sz="1600" dirty="0" err="1"/>
              <a:t>Lodron</a:t>
            </a:r>
            <a:r>
              <a:rPr lang="en-US" sz="1600" dirty="0"/>
              <a:t> Universität Salzburg</a:t>
            </a:r>
            <a:endParaRPr lang="en-US" sz="1600" dirty="0">
              <a:solidFill>
                <a:srgbClr val="333333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Textfeld 30"/>
          <p:cNvSpPr txBox="1"/>
          <p:nvPr/>
        </p:nvSpPr>
        <p:spPr bwMode="auto">
          <a:xfrm>
            <a:off x="520767" y="4490540"/>
            <a:ext cx="4937047" cy="18466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u="sng"/>
              <a:t>Methods of interests of automation:</a:t>
            </a:r>
            <a:endParaRPr/>
          </a:p>
          <a:p>
            <a:pPr>
              <a:defRPr/>
            </a:pPr>
            <a:endParaRPr lang="en-US" sz="160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/>
              <a:t>BOBYQA + Bayesian optimization (BO)</a:t>
            </a:r>
            <a:endParaRPr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/>
              <a:t>Physics-information Bayesian optimization</a:t>
            </a:r>
            <a:endParaRPr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/>
              <a:t>Multi-objective optimization with BO</a:t>
            </a:r>
            <a:endParaRPr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>
                <a:solidFill>
                  <a:srgbClr val="FF0000"/>
                </a:solidFill>
              </a:rPr>
              <a:t>Data-driven model predictive control</a:t>
            </a:r>
            <a:endParaRPr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/>
              <a:t>Reinforcement learning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Control and optimization of particle accelerators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ICAP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619630" y="1474810"/>
            <a:ext cx="853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In accelerator labs such as GSI / FAIR, automating complex systems is the key to maximize the time spent on physics experiments. </a:t>
            </a:r>
            <a:endParaRPr/>
          </a:p>
        </p:txBody>
      </p:sp>
      <p:sp>
        <p:nvSpPr>
          <p:cNvPr id="10" name="Google Shape;57;p1"/>
          <p:cNvSpPr/>
          <p:nvPr/>
        </p:nvSpPr>
        <p:spPr bwMode="auto">
          <a:xfrm>
            <a:off x="7200614" y="5095430"/>
            <a:ext cx="833905" cy="2845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67176" y="272406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dirty="0"/>
              <a:t>Classical numerical optimizers like BOBYQA provide robust and fast results</a:t>
            </a:r>
          </a:p>
          <a:p>
            <a:pPr marL="285750" lvl="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dirty="0"/>
          </a:p>
          <a:p>
            <a:pPr marL="2857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dirty="0"/>
              <a:t> Successfully implemented </a:t>
            </a:r>
          </a:p>
          <a:p>
            <a:pPr marL="742950" lvl="1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dirty="0"/>
              <a:t>but typically lack state information </a:t>
            </a:r>
          </a:p>
          <a:p>
            <a:pPr marL="742950" lvl="1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dirty="0"/>
              <a:t>learn the problem from scratch each time</a:t>
            </a:r>
          </a:p>
          <a:p>
            <a:pPr marL="742950" lvl="1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dirty="0"/>
              <a:t>no safety mechanisms except parameter bounds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Wingdings"/>
              <a:buChar char="Ø"/>
              <a:defRPr/>
            </a:pPr>
            <a:endParaRPr lang="en-US" dirty="0">
              <a:solidFill>
                <a:srgbClr val="000000"/>
              </a:solidFill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Wingdings"/>
              <a:buChar char="Ø"/>
              <a:defRPr/>
            </a:pPr>
            <a:r>
              <a:rPr lang="en-US" dirty="0"/>
              <a:t>Reinforcement learning (RL) and Bayesian Optimization (BO) build reusable models </a:t>
            </a:r>
            <a:br>
              <a:rPr lang="en-US" dirty="0"/>
            </a:br>
            <a:r>
              <a:rPr lang="en-US" dirty="0"/>
              <a:t>and can take safety concerns into account</a:t>
            </a:r>
            <a:endParaRPr lang="en-US" dirty="0">
              <a:solidFill>
                <a:srgbClr val="000000"/>
              </a:solidFill>
              <a:ea typeface="Arial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A515E4-A36B-1E47-B7AF-47CA45E0B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59" y="2455877"/>
            <a:ext cx="5330477" cy="3997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Reinforcement learning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en-US"/>
              <a:t>4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S. Appel - APH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rcRect l="2035" t="4854" r="4623" b="8280"/>
          <a:stretch/>
        </p:blipFill>
        <p:spPr bwMode="auto">
          <a:xfrm>
            <a:off x="1126679" y="1459357"/>
            <a:ext cx="6861318" cy="273158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>
            <a:off x="391002" y="4412730"/>
            <a:ext cx="613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Why are RL applications rare in controlling accelerators?</a:t>
            </a:r>
            <a:endParaRPr dirty="0"/>
          </a:p>
          <a:p>
            <a:pPr marL="742950" lvl="1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dirty="0"/>
              <a:t>Sample efficiency </a:t>
            </a:r>
            <a:endParaRPr dirty="0"/>
          </a:p>
          <a:p>
            <a:pPr marL="742950" lvl="1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dirty="0"/>
              <a:t>State space observability </a:t>
            </a:r>
            <a:endParaRPr dirty="0"/>
          </a:p>
          <a:p>
            <a:pPr marL="742950" lvl="1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dirty="0"/>
              <a:t>Safety constraints</a:t>
            </a:r>
            <a:endParaRPr dirty="0"/>
          </a:p>
          <a:p>
            <a:pPr marL="742950" lvl="1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dirty="0"/>
              <a:t>Non-stationarity</a:t>
            </a:r>
            <a:endParaRPr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4060485" y="5097591"/>
            <a:ext cx="2678938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/>
              <a:t>Possible solution:</a:t>
            </a:r>
            <a:endParaRPr dirty="0"/>
          </a:p>
          <a:p>
            <a:pPr marL="285750" indent="-285750">
              <a:buClr>
                <a:srgbClr val="FFC000"/>
              </a:buClr>
              <a:buFont typeface="Wingdings"/>
              <a:buChar char="Ø"/>
              <a:defRPr/>
            </a:pPr>
            <a:r>
              <a:rPr lang="en-US" dirty="0"/>
              <a:t>Simulation- based RL</a:t>
            </a:r>
            <a:endParaRPr dirty="0"/>
          </a:p>
          <a:p>
            <a:pPr marL="285750" indent="-285750">
              <a:buClr>
                <a:srgbClr val="FFC000"/>
              </a:buClr>
              <a:buFont typeface="Wingdings"/>
              <a:buChar char="Ø"/>
              <a:defRPr/>
            </a:pPr>
            <a:r>
              <a:rPr lang="en-US" dirty="0"/>
              <a:t>Model-based RL </a:t>
            </a:r>
            <a:endParaRPr dirty="0"/>
          </a:p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55687" y="2266403"/>
            <a:ext cx="2547937" cy="184136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 bwMode="auto">
          <a:xfrm>
            <a:off x="7126014" y="4834900"/>
            <a:ext cx="5160536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dirty="0"/>
              <a:t>RL towards control theory </a:t>
            </a:r>
            <a:br>
              <a:rPr lang="en-US" dirty="0"/>
            </a:br>
            <a:r>
              <a:rPr lang="en-US" dirty="0"/>
              <a:t>(leverage concepts from control theory) 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dirty="0"/>
              <a:t>“The Bayesian optimization of RL” </a:t>
            </a:r>
            <a:br>
              <a:rPr lang="en-US" dirty="0"/>
            </a:br>
            <a:r>
              <a:rPr lang="en-US" dirty="0"/>
              <a:t>(based on Gaussian processes)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0669" y="-33044"/>
            <a:ext cx="1340332" cy="67443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66253" y="270969"/>
            <a:ext cx="1043490" cy="7046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12A82-AE6D-7A41-BF8A-161D09C3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/ control theory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6DCAE0-346D-2648-A9FF-E0CD988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F01232-2615-0441-949D-6A1F16B339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7D638C-1C0E-524B-AA7A-0DEE7F898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F6D3BE-C6A0-C644-8C68-BAF011F5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36" y="2437658"/>
            <a:ext cx="4648466" cy="25618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B247F4-3A44-9C4A-930D-B9E59FE8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643" y="2437658"/>
            <a:ext cx="4717981" cy="22065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839D7E8-5254-0240-B846-D4E16CAE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0669" y="-33044"/>
            <a:ext cx="1340332" cy="6744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2C772A-C675-524D-B1EF-E94AD8B09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66253" y="270969"/>
            <a:ext cx="1043490" cy="70469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94273C0-53D8-2B49-BFB8-C09B65BB3663}"/>
              </a:ext>
            </a:extLst>
          </p:cNvPr>
          <p:cNvSpPr txBox="1"/>
          <p:nvPr/>
        </p:nvSpPr>
        <p:spPr bwMode="auto">
          <a:xfrm>
            <a:off x="8227742" y="1758511"/>
            <a:ext cx="163378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Control theory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741DDB4-EE7D-2641-9E28-12F786B79C2B}"/>
              </a:ext>
            </a:extLst>
          </p:cNvPr>
          <p:cNvSpPr txBox="1"/>
          <p:nvPr/>
        </p:nvSpPr>
        <p:spPr bwMode="auto">
          <a:xfrm>
            <a:off x="451846" y="4903476"/>
            <a:ext cx="48269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Find solution from every point in phase space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7B76F32-7EAF-6840-AE62-66E5A9152DCE}"/>
              </a:ext>
            </a:extLst>
          </p:cNvPr>
          <p:cNvSpPr txBox="1"/>
          <p:nvPr/>
        </p:nvSpPr>
        <p:spPr bwMode="auto">
          <a:xfrm>
            <a:off x="2481942" y="1758511"/>
            <a:ext cx="47961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RL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18CD6EF-EC72-B04C-BADB-1701EFF47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19392"/>
            <a:ext cx="5833692" cy="3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7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Data-Driven Model Predictive Control (MPC)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14892" y="228009"/>
            <a:ext cx="1043490" cy="70469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21312" y="1354959"/>
            <a:ext cx="7162060" cy="32201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43412" y="4311404"/>
            <a:ext cx="3490266" cy="227778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37898" y="4714875"/>
            <a:ext cx="4379787" cy="1828989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-30669" y="-33044"/>
            <a:ext cx="1340332" cy="674435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 bwMode="auto">
          <a:xfrm>
            <a:off x="108868" y="1434993"/>
            <a:ext cx="5205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Intersection of model-based RL and control theory.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Solves a finite-horizon optimization problem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Uses uncertainty information from </a:t>
            </a:r>
            <a:r>
              <a:rPr lang="en-US" sz="1600" b="1" dirty="0"/>
              <a:t>GP</a:t>
            </a:r>
            <a:r>
              <a:rPr lang="en-US" sz="1600" dirty="0"/>
              <a:t> </a:t>
            </a:r>
            <a:endParaRPr lang="en-US" dirty="0"/>
          </a:p>
          <a:p>
            <a:pPr marL="742950" lvl="1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Balances exploration and exploitation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Addresses delays and safety concerns (Horizon)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Better performance, avoids high-uncertainty regions 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Effective policy after fewer environment </a:t>
            </a:r>
            <a:br>
              <a:rPr lang="en-US" sz="1600" dirty="0"/>
            </a:br>
            <a:r>
              <a:rPr lang="en-US" sz="1600" dirty="0"/>
              <a:t>interactions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33434" y="5914281"/>
            <a:ext cx="300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>
                    <a:lumMod val="65000"/>
                  </a:schemeClr>
                </a:solidFill>
              </a:rPr>
              <a:t>S. Kamthe, arXiv:1706.06491 (2018)</a:t>
            </a:r>
            <a:endParaRPr/>
          </a:p>
          <a:p>
            <a:pPr>
              <a:defRPr/>
            </a:pPr>
            <a:r>
              <a:rPr lang="de-DE" sz="1200">
                <a:solidFill>
                  <a:schemeClr val="bg1">
                    <a:lumMod val="65000"/>
                  </a:schemeClr>
                </a:solidFill>
              </a:rPr>
              <a:t>S. Hirlaender, et al. THPL038, IPAC 2023 and TUPS59, IPAC 2024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BA217-6305-A14C-BEB7-36A19CB2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GP-MPC </a:t>
            </a:r>
            <a:r>
              <a:rPr lang="de-DE" dirty="0" err="1"/>
              <a:t>the</a:t>
            </a:r>
            <a:r>
              <a:rPr lang="de-DE" dirty="0"/>
              <a:t> BO </a:t>
            </a:r>
            <a:r>
              <a:rPr lang="de-DE" dirty="0" err="1"/>
              <a:t>of</a:t>
            </a:r>
            <a:r>
              <a:rPr lang="de-DE" dirty="0"/>
              <a:t> RL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ACA32E-59C9-5046-A954-29F33649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F911BE-05FE-574F-B99F-88956021E2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26C05D-402D-5949-847E-58E70ED72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3ABE68-ACEA-9F40-89CA-B736F8CC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7" y="1587982"/>
            <a:ext cx="7998279" cy="473348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FEE4CDF-B203-8F4E-9ACC-849EB87A5CE8}"/>
              </a:ext>
            </a:extLst>
          </p:cNvPr>
          <p:cNvSpPr/>
          <p:nvPr/>
        </p:nvSpPr>
        <p:spPr bwMode="auto">
          <a:xfrm>
            <a:off x="3535998" y="5476084"/>
            <a:ext cx="4607626" cy="8643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821F72-6F3F-E241-89AA-AFA3C768982F}"/>
              </a:ext>
            </a:extLst>
          </p:cNvPr>
          <p:cNvSpPr txBox="1"/>
          <p:nvPr/>
        </p:nvSpPr>
        <p:spPr bwMode="auto">
          <a:xfrm>
            <a:off x="354943" y="1638794"/>
            <a:ext cx="4928259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Setup the dynamics-reward model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Use PMP to obtain sparse optimization </a:t>
            </a:r>
            <a:br>
              <a:rPr lang="en-US" dirty="0"/>
            </a:br>
            <a:r>
              <a:rPr lang="en-US" dirty="0"/>
              <a:t>with gradient information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Choose optimization algorithm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Consider safety (constraints)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Set up training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5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Multi-Turn-Injection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sp>
        <p:nvSpPr>
          <p:cNvPr id="7" name="Google Shape;109;p11"/>
          <p:cNvSpPr/>
          <p:nvPr/>
        </p:nvSpPr>
        <p:spPr bwMode="auto">
          <a:xfrm>
            <a:off x="323491" y="1417295"/>
            <a:ext cx="7897989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SIS18 can handle broad range of ion species </a:t>
            </a:r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/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Liouville's theorem: can only inject into free phase space</a:t>
            </a:r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Gain factor should be as high as possible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 reach the space charge limit </a:t>
            </a:r>
            <a:endParaRPr lang="en-US" sz="1600" dirty="0"/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Injection loss should be as low as possible to avoid loss-induced vacuum degradation</a:t>
            </a:r>
            <a:endParaRPr lang="en-US" dirty="0"/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Competing: Maximize number of injection and minimize loss</a:t>
            </a:r>
            <a:endParaRPr lang="en-US" dirty="0"/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/>
          </a:p>
          <a:p>
            <a:pPr marL="3746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Model in simulation code </a:t>
            </a:r>
            <a:r>
              <a:rPr lang="en-US" sz="1600" dirty="0">
                <a:solidFill>
                  <a:srgbClr val="000000"/>
                </a:solidFill>
                <a:ea typeface="Arial"/>
                <a:cs typeface="Arial"/>
              </a:rPr>
              <a:t>Xsuite, </a:t>
            </a:r>
            <a:r>
              <a:rPr lang="en-US" sz="1600" dirty="0" err="1">
                <a:solidFill>
                  <a:srgbClr val="000000"/>
                </a:solidFill>
                <a:cs typeface="Arial"/>
              </a:rPr>
              <a:t>pyORBIT</a:t>
            </a:r>
            <a:r>
              <a:rPr lang="en-US" sz="1600" dirty="0">
                <a:solidFill>
                  <a:srgbClr val="000000"/>
                </a:solidFill>
                <a:ea typeface="Arial"/>
                <a:cs typeface="Arial"/>
              </a:rPr>
              <a:t> and benchmark with experiments</a:t>
            </a:r>
            <a:r>
              <a:rPr lang="en-US" sz="1600" baseline="30000" dirty="0">
                <a:solidFill>
                  <a:srgbClr val="000000"/>
                </a:solidFill>
                <a:ea typeface="Arial"/>
                <a:cs typeface="Arial"/>
              </a:rPr>
              <a:t>1</a:t>
            </a:r>
            <a:endParaRPr lang="en-US" sz="16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17558" y="277387"/>
            <a:ext cx="1012769" cy="8552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119604" y="6309102"/>
            <a:ext cx="1067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S. Appel et al: </a:t>
            </a:r>
            <a:r>
              <a:rPr lang="de-DE" sz="1200" i="1" u="sng" dirty="0">
                <a:solidFill>
                  <a:schemeClr val="bg1">
                    <a:lumMod val="50000"/>
                  </a:schemeClr>
                </a:solidFill>
                <a:hlinkClick r:id="rId4" tooltip="http://www.sciencedirect.com/science/article/pii/S0168900217305946"/>
              </a:rPr>
              <a:t>Injection optimization through generation of flat ion beams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Nucl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Instr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Meth. A 866, 36-39 (2017), DOI: 10.1016/j.nima.2017.05.041</a:t>
            </a:r>
            <a:endParaRPr lang="de-DE" sz="1200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Google Shape;105;p11" descr="https://lh7-us.googleusercontent.com/6Unce-Nf6O3Djqm2MCjPZwiWWVKkVQZitmd01jgFPNga57n-1HCbHzJ0GNGYkBF39C88YM4Y-0XW_1jbjc6PuKpGj49XIiJC4qmPUpfwOUQp1aYMuxwNBkXJan8HVkgZ1oYJ92wdBjpStJOCxCOoi3-1OQScHjzO=s2048"/>
          <p:cNvPicPr/>
          <p:nvPr/>
        </p:nvPicPr>
        <p:blipFill rotWithShape="1">
          <a:blip r:embed="rId5">
            <a:alphaModFix/>
          </a:blip>
          <a:srcRect t="5705" r="4266"/>
          <a:stretch/>
        </p:blipFill>
        <p:spPr bwMode="auto">
          <a:xfrm>
            <a:off x="8221480" y="1291399"/>
            <a:ext cx="3867601" cy="25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8;p11" descr="https://lh7-us.googleusercontent.com/W3BL7SZqxuZV4WwNk9LbWkoZ0PZOEuppV9YN2rdk0A877oC-ynAUZ6ZSnBvIMGhhk2I4shSlbVNLw-7sAvLd31uZTVL1Q5D7bSi1NaGdik0yJ95WBUqGgxGUn0mqwxYCqnJNLXbY6hCji8I=s2048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563425" y="4436545"/>
            <a:ext cx="4167942" cy="1764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26"/>
          <p:cNvGrpSpPr>
            <a:grpSpLocks noChangeAspect="1"/>
          </p:cNvGrpSpPr>
          <p:nvPr/>
        </p:nvGrpSpPr>
        <p:grpSpPr bwMode="auto">
          <a:xfrm>
            <a:off x="8738956" y="3941906"/>
            <a:ext cx="3065199" cy="2301111"/>
            <a:chOff x="2827657" y="730446"/>
            <a:chExt cx="3537195" cy="2876734"/>
          </a:xfrm>
        </p:grpSpPr>
        <p:pic>
          <p:nvPicPr>
            <p:cNvPr id="15" name="Picture 40"/>
            <p:cNvPicPr/>
            <p:nvPr/>
          </p:nvPicPr>
          <p:blipFill>
            <a:blip r:embed="rId7"/>
            <a:stretch/>
          </p:blipFill>
          <p:spPr bwMode="auto">
            <a:xfrm>
              <a:off x="2827657" y="1131883"/>
              <a:ext cx="3379110" cy="2475297"/>
            </a:xfrm>
            <a:prstGeom prst="rect">
              <a:avLst/>
            </a:prstGeom>
          </p:spPr>
        </p:pic>
        <p:sp>
          <p:nvSpPr>
            <p:cNvPr id="16" name="TextBox 41"/>
            <p:cNvSpPr txBox="1"/>
            <p:nvPr/>
          </p:nvSpPr>
          <p:spPr bwMode="auto">
            <a:xfrm>
              <a:off x="5200078" y="2980642"/>
              <a:ext cx="826611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</a:rPr>
                <a:t>Anode</a:t>
              </a:r>
              <a:endParaRPr/>
            </a:p>
          </p:txBody>
        </p:sp>
        <p:sp>
          <p:nvSpPr>
            <p:cNvPr id="17" name="TextBox 42"/>
            <p:cNvSpPr txBox="1"/>
            <p:nvPr/>
          </p:nvSpPr>
          <p:spPr bwMode="auto">
            <a:xfrm>
              <a:off x="5116548" y="1226546"/>
              <a:ext cx="1000395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</a:rPr>
                <a:t>Cathode</a:t>
              </a:r>
              <a:endParaRPr/>
            </a:p>
          </p:txBody>
        </p:sp>
        <p:sp>
          <p:nvSpPr>
            <p:cNvPr id="18" name="TextBox 43"/>
            <p:cNvSpPr txBox="1"/>
            <p:nvPr/>
          </p:nvSpPr>
          <p:spPr bwMode="auto">
            <a:xfrm>
              <a:off x="5139025" y="2492936"/>
              <a:ext cx="953039" cy="423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FFFF"/>
                  </a:solidFill>
                </a:rPr>
                <a:t>300 kV</a:t>
              </a:r>
              <a:endParaRPr/>
            </a:p>
          </p:txBody>
        </p:sp>
        <p:sp>
          <p:nvSpPr>
            <p:cNvPr id="19" name="TextBox 44"/>
            <p:cNvSpPr txBox="1"/>
            <p:nvPr/>
          </p:nvSpPr>
          <p:spPr bwMode="auto">
            <a:xfrm>
              <a:off x="2869712" y="730446"/>
              <a:ext cx="3495140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/>
                <a:t>SIS18 electrostatic injection septum</a:t>
              </a:r>
              <a:endParaRPr/>
            </a:p>
          </p:txBody>
        </p:sp>
      </p:grpSp>
      <p:grpSp>
        <p:nvGrpSpPr>
          <p:cNvPr id="20" name="Group 53"/>
          <p:cNvGrpSpPr/>
          <p:nvPr/>
        </p:nvGrpSpPr>
        <p:grpSpPr bwMode="auto">
          <a:xfrm>
            <a:off x="5065468" y="4543571"/>
            <a:ext cx="2935325" cy="1750509"/>
            <a:chOff x="6044531" y="865182"/>
            <a:chExt cx="2709528" cy="1750509"/>
          </a:xfrm>
        </p:grpSpPr>
        <p:cxnSp>
          <p:nvCxnSpPr>
            <p:cNvPr id="21" name="Straight Connector 74"/>
            <p:cNvCxnSpPr>
              <a:cxnSpLocks/>
            </p:cNvCxnSpPr>
            <p:nvPr/>
          </p:nvCxnSpPr>
          <p:spPr bwMode="auto">
            <a:xfrm flipV="1">
              <a:off x="6279097" y="1592598"/>
              <a:ext cx="689486" cy="75357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5"/>
            <p:cNvCxnSpPr>
              <a:cxnSpLocks/>
            </p:cNvCxnSpPr>
            <p:nvPr/>
          </p:nvCxnSpPr>
          <p:spPr bwMode="auto">
            <a:xfrm>
              <a:off x="6960310" y="1592598"/>
              <a:ext cx="1406907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6"/>
            <p:cNvCxnSpPr>
              <a:cxnSpLocks/>
            </p:cNvCxnSpPr>
            <p:nvPr/>
          </p:nvCxnSpPr>
          <p:spPr bwMode="auto">
            <a:xfrm flipV="1">
              <a:off x="6279097" y="1391003"/>
              <a:ext cx="1165195" cy="9608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7"/>
            <p:cNvCxnSpPr>
              <a:cxnSpLocks/>
            </p:cNvCxnSpPr>
            <p:nvPr/>
          </p:nvCxnSpPr>
          <p:spPr bwMode="auto">
            <a:xfrm>
              <a:off x="7440156" y="1391003"/>
              <a:ext cx="92706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6044531" y="1359667"/>
            <a:ext cx="161925" cy="215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oleObj" r:id="rId8" imgW="114300" imgH="152400" progId="Equation.DSMT4">
                    <p:embed/>
                  </p:oleObj>
                </mc:Choice>
                <mc:Fallback>
                  <p:oleObj name="oleObj" r:id="rId8" imgW="114300" imgH="152400" progId="Equation.DSMT4">
                    <p:embed/>
                    <p:pic>
                      <p:nvPicPr>
                        <p:cNvPr id="32" name=""/>
                        <p:cNvPicPr/>
                        <p:nvPr/>
                      </p:nvPicPr>
                      <p:blipFill>
                        <a:blip r:embed="rId9"/>
                        <a:stretch/>
                      </p:blipFill>
                      <p:spPr bwMode="auto">
                        <a:xfrm>
                          <a:off x="6044531" y="1359667"/>
                          <a:ext cx="161925" cy="2158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7698880" y="1629158"/>
            <a:ext cx="668337" cy="288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oleObj" r:id="rId10" imgW="469900" imgH="203200" progId="Equation.DSMT4">
                    <p:embed/>
                  </p:oleObj>
                </mc:Choice>
                <mc:Fallback>
                  <p:oleObj name="oleObj" r:id="rId10" imgW="469900" imgH="203200" progId="Equation.DSMT4">
                    <p:embed/>
                    <p:pic>
                      <p:nvPicPr>
                        <p:cNvPr id="33" name=""/>
                        <p:cNvPicPr/>
                        <p:nvPr/>
                      </p:nvPicPr>
                      <p:blipFill>
                        <a:blip r:embed="rId11"/>
                        <a:stretch/>
                      </p:blipFill>
                      <p:spPr bwMode="auto">
                        <a:xfrm>
                          <a:off x="7698880" y="1629158"/>
                          <a:ext cx="668337" cy="2889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7590655" y="2436304"/>
            <a:ext cx="17938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oleObj" r:id="rId12" imgW="127000" imgH="127000" progId="Equation.DSMT4">
                    <p:embed/>
                  </p:oleObj>
                </mc:Choice>
                <mc:Fallback>
                  <p:oleObj name="oleObj" r:id="rId12" imgW="127000" imgH="127000" progId="Equation.DSMT4">
                    <p:embed/>
                    <p:pic>
                      <p:nvPicPr>
                        <p:cNvPr id="34" name=""/>
                        <p:cNvPicPr/>
                        <p:nvPr/>
                      </p:nvPicPr>
                      <p:blipFill>
                        <a:blip r:embed="rId13"/>
                        <a:stretch/>
                      </p:blipFill>
                      <p:spPr bwMode="auto">
                        <a:xfrm>
                          <a:off x="7590655" y="2436304"/>
                          <a:ext cx="179388" cy="179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k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79785"/>
                </p:ext>
              </p:extLst>
            </p:nvPr>
          </p:nvGraphicFramePr>
          <p:xfrm>
            <a:off x="7696559" y="1138834"/>
            <a:ext cx="75565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oleObj" r:id="rId14" imgW="533400" imgH="190500" progId="Equation.DSMT4">
                    <p:embed/>
                  </p:oleObj>
                </mc:Choice>
                <mc:Fallback>
                  <p:oleObj name="oleObj" r:id="rId14" imgW="533400" imgH="190500" progId="Equation.DSMT4">
                    <p:embed/>
                    <p:pic>
                      <p:nvPicPr>
                        <p:cNvPr id="35" name=""/>
                        <p:cNvPicPr/>
                        <p:nvPr/>
                      </p:nvPicPr>
                      <p:blipFill>
                        <a:blip r:embed="rId15"/>
                        <a:stretch/>
                      </p:blipFill>
                      <p:spPr bwMode="auto">
                        <a:xfrm>
                          <a:off x="7696559" y="1138834"/>
                          <a:ext cx="755650" cy="269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Arrow Connector 79"/>
            <p:cNvCxnSpPr>
              <a:cxnSpLocks/>
            </p:cNvCxnSpPr>
            <p:nvPr/>
          </p:nvCxnSpPr>
          <p:spPr bwMode="auto">
            <a:xfrm flipV="1">
              <a:off x="6269019" y="865182"/>
              <a:ext cx="0" cy="14759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78"/>
            <p:cNvCxnSpPr>
              <a:cxnSpLocks/>
            </p:cNvCxnSpPr>
            <p:nvPr/>
          </p:nvCxnSpPr>
          <p:spPr bwMode="auto">
            <a:xfrm>
              <a:off x="6248862" y="2346168"/>
              <a:ext cx="25051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Markov decision process (MDP)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0669" y="-33044"/>
            <a:ext cx="1340332" cy="67443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66253" y="245173"/>
            <a:ext cx="1043490" cy="704695"/>
          </a:xfrm>
          <a:prstGeom prst="rect">
            <a:avLst/>
          </a:prstGeom>
        </p:spPr>
      </p:pic>
      <p:pic>
        <p:nvPicPr>
          <p:cNvPr id="15" name="Google Shape;105;p11" descr="https://lh7-us.googleusercontent.com/6Unce-Nf6O3Djqm2MCjPZwiWWVKkVQZitmd01jgFPNga57n-1HCbHzJ0GNGYkBF39C88YM4Y-0XW_1jbjc6PuKpGj49XIiJC4qmPUpfwOUQp1aYMuxwNBkXJan8HVkgZ1oYJ92wdBjpStJOCxCOoi3-1OQScHjzO=s204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514148" y="3773615"/>
            <a:ext cx="3991190" cy="25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 bwMode="auto">
          <a:xfrm>
            <a:off x="153042" y="1368324"/>
            <a:ext cx="5901290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US" sz="1600"/>
              <a:t>State:    	[Reward, Loss at septum, Integral</a:t>
            </a:r>
            <a:r>
              <a:rPr lang="en-US" sz="1600" baseline="-25000"/>
              <a:t>1</a:t>
            </a:r>
            <a:r>
              <a:rPr lang="en-US" sz="1600"/>
              <a:t>, Integral</a:t>
            </a:r>
            <a:r>
              <a:rPr lang="en-US" sz="1600" baseline="-25000"/>
              <a:t>2</a:t>
            </a:r>
            <a:r>
              <a:rPr lang="en-US" sz="1600"/>
              <a:t>]</a:t>
            </a:r>
            <a:endParaRPr/>
          </a:p>
          <a:p>
            <a:pPr algn="l">
              <a:defRPr/>
            </a:pPr>
            <a:endParaRPr lang="en-US" sz="1600"/>
          </a:p>
          <a:p>
            <a:pPr algn="l">
              <a:defRPr/>
            </a:pPr>
            <a:r>
              <a:rPr lang="en-US" sz="1600"/>
              <a:t>Action: 	[Position of inj. beam, Hor. Angle of inj. beam, </a:t>
            </a:r>
            <a:br>
              <a:rPr lang="en-US" sz="1600"/>
            </a:br>
            <a:r>
              <a:rPr lang="en-US" sz="1600"/>
              <a:t>	Orbit bump amplitude, Hor. angle of orbit bump, 	Lattice mismatch, Orbit bump reduction]</a:t>
            </a:r>
            <a:endParaRPr/>
          </a:p>
          <a:p>
            <a:pPr algn="l">
              <a:defRPr/>
            </a:pPr>
            <a:endParaRPr lang="en-US" sz="1600"/>
          </a:p>
          <a:p>
            <a:pPr algn="l">
              <a:defRPr/>
            </a:pPr>
            <a:r>
              <a:rPr lang="en-US" sz="1600"/>
              <a:t>Reward:</a:t>
            </a:r>
            <a:endParaRPr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rcRect l="22584" t="9366" b="82532"/>
          <a:stretch/>
        </p:blipFill>
        <p:spPr bwMode="auto">
          <a:xfrm>
            <a:off x="1094873" y="2794582"/>
            <a:ext cx="4532387" cy="34240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 bwMode="auto">
          <a:xfrm>
            <a:off x="5807734" y="128400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Episodic design: 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Initialized Episodes with initial values</a:t>
            </a:r>
            <a:br>
              <a:rPr lang="en-US" sz="1600" dirty="0"/>
            </a:br>
            <a:r>
              <a:rPr lang="en-US" sz="1600" dirty="0"/>
              <a:t>of the absolute actions uniformly sampled at random.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Successful termination if reward is above -1.9 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Failure if certain actions are exceeded </a:t>
            </a:r>
            <a:br>
              <a:rPr lang="en-US" sz="1600" dirty="0"/>
            </a:br>
            <a:r>
              <a:rPr lang="en-US" sz="1600" dirty="0"/>
              <a:t>(emulates hardware restrictions) 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dirty="0"/>
              <a:t>Truncation after 25 steps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9557899" y="4107888"/>
            <a:ext cx="713657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US" sz="1200"/>
              <a:t>Septum</a:t>
            </a:r>
            <a:endParaRPr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612FC6E-7609-7A4C-9C39-0B7934F55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97" y="3312989"/>
            <a:ext cx="4724400" cy="320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DBB63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808</Words>
  <Application>Microsoft Macintosh PowerPoint</Application>
  <DocSecurity>0</DocSecurity>
  <PresentationFormat>Breitbild</PresentationFormat>
  <Paragraphs>153</Paragraphs>
  <Slides>12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Noto Sans Symbols</vt:lpstr>
      <vt:lpstr>Times New Roman</vt:lpstr>
      <vt:lpstr>Wingdings</vt:lpstr>
      <vt:lpstr>fair-gsi-folienmaster_2017_onering</vt:lpstr>
      <vt:lpstr>oleObj</vt:lpstr>
      <vt:lpstr>Data-driven model predictive control for automated optimization of injection into the SIS18 synchrotron</vt:lpstr>
      <vt:lpstr>FAIR/GSI</vt:lpstr>
      <vt:lpstr>Control and optimization of particle accelerators</vt:lpstr>
      <vt:lpstr>Reinforcement learning </vt:lpstr>
      <vt:lpstr>RL / control theory </vt:lpstr>
      <vt:lpstr>Data-Driven Model Predictive Control (MPC)</vt:lpstr>
      <vt:lpstr>GP-MPC the BO of RL </vt:lpstr>
      <vt:lpstr>Multi-Turn-Injection</vt:lpstr>
      <vt:lpstr>Markov decision process (MDP)</vt:lpstr>
      <vt:lpstr>MPC optimization of MTI</vt:lpstr>
      <vt:lpstr>Summary and Outlook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Ralph Assmann</dc:creator>
  <cp:keywords/>
  <dc:description/>
  <cp:lastModifiedBy>Sabrina Appel</cp:lastModifiedBy>
  <cp:revision>164</cp:revision>
  <dcterms:created xsi:type="dcterms:W3CDTF">2024-05-28T07:59:48Z</dcterms:created>
  <dcterms:modified xsi:type="dcterms:W3CDTF">2024-10-04T07:03:17Z</dcterms:modified>
  <cp:category/>
  <dc:identifier/>
  <cp:contentStatus/>
  <dc:language/>
  <cp:version/>
</cp:coreProperties>
</file>